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</p:sldMasterIdLst>
  <p:notesMasterIdLst>
    <p:notesMasterId r:id="rId70"/>
  </p:notesMasterIdLst>
  <p:handoutMasterIdLst>
    <p:handoutMasterId r:id="rId71"/>
  </p:handoutMasterIdLst>
  <p:sldIdLst>
    <p:sldId id="333" r:id="rId2"/>
    <p:sldId id="334" r:id="rId3"/>
    <p:sldId id="335" r:id="rId4"/>
    <p:sldId id="258" r:id="rId5"/>
    <p:sldId id="256" r:id="rId6"/>
    <p:sldId id="259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26" r:id="rId33"/>
    <p:sldId id="330" r:id="rId34"/>
    <p:sldId id="324" r:id="rId35"/>
    <p:sldId id="329" r:id="rId36"/>
    <p:sldId id="327" r:id="rId37"/>
    <p:sldId id="325" r:id="rId38"/>
    <p:sldId id="285" r:id="rId39"/>
    <p:sldId id="332" r:id="rId40"/>
    <p:sldId id="331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14" r:id="rId62"/>
    <p:sldId id="308" r:id="rId63"/>
    <p:sldId id="319" r:id="rId64"/>
    <p:sldId id="322" r:id="rId65"/>
    <p:sldId id="310" r:id="rId66"/>
    <p:sldId id="311" r:id="rId67"/>
    <p:sldId id="323" r:id="rId68"/>
    <p:sldId id="318" r:id="rId6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E3F0DC"/>
    <a:srgbClr val="548235"/>
    <a:srgbClr val="FFFFFF"/>
    <a:srgbClr val="F0F7EC"/>
    <a:srgbClr val="FFE5E5"/>
    <a:srgbClr val="FF7D7D"/>
    <a:srgbClr val="BB5E45"/>
    <a:srgbClr val="70AD47"/>
    <a:srgbClr val="49B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5314" autoAdjust="0"/>
  </p:normalViewPr>
  <p:slideViewPr>
    <p:cSldViewPr>
      <p:cViewPr>
        <p:scale>
          <a:sx n="87" d="100"/>
          <a:sy n="87" d="100"/>
        </p:scale>
        <p:origin x="14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0" y="90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58" y="-5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587FB-D6AD-4F00-A038-CB0A2B28394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EFE73F9-8FFE-463F-B9C5-8AF990448302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存在的问题</a:t>
          </a:r>
        </a:p>
      </dgm:t>
    </dgm:pt>
    <dgm:pt modelId="{8E1EAD65-297C-4450-B94C-B1C9CF0DBA80}" type="parTrans" cxnId="{8D4F4C58-7A75-46D2-8234-C1B1FE56E79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C8FFC6-7428-4D46-A260-0FC975D90444}" type="sibTrans" cxnId="{8D4F4C58-7A75-46D2-8234-C1B1FE56E79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5F6BEB-71FA-48A1-9C47-F4BD006C2A4D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课时少内容多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16B458-33E3-49F2-830F-48CF0092AB97}" type="parTrans" cxnId="{B3D08E97-DEE7-4F8D-848A-C0E5811CDCA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1513DD-CBFD-4B63-83BD-0DEA8839E655}" type="sibTrans" cxnId="{B3D08E97-DEE7-4F8D-848A-C0E5811CDCA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14EC9-F121-43AD-A169-B53E80D8708E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注重理论学习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D01EFD-FEC7-495B-BD9B-C1A461E531B2}" type="parTrans" cxnId="{76E0FB16-BB53-47E6-92E0-B8ACE795616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23312D-D0DB-432B-B0C5-D270D3363B82}" type="sibTrans" cxnId="{76E0FB16-BB53-47E6-92E0-B8ACE795616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1F3317-893A-4BCD-92E9-EFF9278A365B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课程思政缺乏经验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899579-5C81-4885-9213-A865E599DDA8}" type="parTrans" cxnId="{D7B50F19-0D83-4A35-BCAF-21AE5F2289E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17F093-0C8A-4744-AF15-4C06C6572166}" type="sibTrans" cxnId="{D7B50F19-0D83-4A35-BCAF-21AE5F2289E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872AC2-37EE-49FC-B8C9-9E575C8A0573}">
      <dgm:prSet/>
      <dgm:spPr>
        <a:solidFill>
          <a:srgbClr val="C00000"/>
        </a:solidFill>
      </dgm:spPr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课程思政的设计目标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1AFB1C-CB24-464E-A4EF-6B6F725D0E2E}" type="parTrans" cxnId="{5D84AC36-E62A-4BDF-9D55-096D921F01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85E9B4-30B4-42FA-B46F-534FCBFB4986}" type="sibTrans" cxnId="{5D84AC36-E62A-4BDF-9D55-096D921F01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2635BE-DE06-48AF-B79D-720E86E86627}">
      <dgm:prSet/>
      <dgm:spPr>
        <a:ln>
          <a:solidFill>
            <a:srgbClr val="C00000"/>
          </a:solidFill>
        </a:ln>
      </dgm:spPr>
      <dgm:t>
        <a:bodyPr/>
        <a:lstStyle/>
        <a:p>
          <a:pPr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 弘扬科学精神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B35DB5-2BC2-4013-956F-95A4219FF690}" type="parTrans" cxnId="{70B206E7-AD34-44AE-88F9-B18FBC22D83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BDF5D8-96CA-486A-8560-9B2246690BDD}" type="sibTrans" cxnId="{70B206E7-AD34-44AE-88F9-B18FBC22D83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94AD9-7988-4297-AE1F-9B23CB833311}">
      <dgm:prSet/>
      <dgm:spPr>
        <a:ln>
          <a:solidFill>
            <a:srgbClr val="C00000"/>
          </a:solidFill>
        </a:ln>
      </dgm:spPr>
      <dgm:t>
        <a:bodyPr/>
        <a:lstStyle/>
        <a:p>
          <a:pPr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 构建科学思维体系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1B166D-1402-4D05-A8E8-30519E30497B}" type="parTrans" cxnId="{16E8644C-D253-408D-AB96-E63A4F4A78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6C65E5-4513-4407-B191-8528D7775D72}" type="sibTrans" cxnId="{16E8644C-D253-408D-AB96-E63A4F4A78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F41825-F644-4D21-A6D9-3B240DE0FA44}">
      <dgm:prSet/>
      <dgm:spPr>
        <a:ln>
          <a:solidFill>
            <a:srgbClr val="C00000"/>
          </a:solidFill>
        </a:ln>
      </dgm:spPr>
      <dgm:t>
        <a:bodyPr/>
        <a:lstStyle/>
        <a:p>
          <a:pPr>
            <a:buFont typeface="+mj-ea"/>
            <a:buAutoNum type="circleNumDbPlain"/>
          </a:pP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加强科技兴国意识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788F5-504C-40A2-9C0D-DDC7D69B7EBB}" type="parTrans" cxnId="{C9B273E0-AAA6-4C27-87A5-5A29056DFB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4D8BE3-FAEA-45B7-8535-0902942CD4D0}" type="sibTrans" cxnId="{C9B273E0-AAA6-4C27-87A5-5A29056DFB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E4F0C-3ECD-450B-9ECE-279C69BA6E5E}">
      <dgm:prSet/>
      <dgm:spPr>
        <a:ln>
          <a:solidFill>
            <a:srgbClr val="C00000"/>
          </a:solidFill>
        </a:ln>
      </dgm:spPr>
      <dgm:t>
        <a:bodyPr/>
        <a:lstStyle/>
        <a:p>
          <a:pPr>
            <a:buFont typeface="+mj-ea"/>
            <a:buAutoNum type="circleNumDbPlain"/>
          </a:pP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培养爱国主义情怀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E0ED15-2851-4AA7-BB74-0F90B837892F}" type="parTrans" cxnId="{29CC7F2C-FB27-4AE5-978F-47DE9235283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CFF033-8AA2-4FFF-8A8E-3FC854AAA28A}" type="sibTrans" cxnId="{29CC7F2C-FB27-4AE5-978F-47DE9235283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B3E398-B466-4736-B270-642AEB3575A9}" type="pres">
      <dgm:prSet presAssocID="{974587FB-D6AD-4F00-A038-CB0A2B283947}" presName="linear" presStyleCnt="0">
        <dgm:presLayoutVars>
          <dgm:dir/>
          <dgm:animLvl val="lvl"/>
          <dgm:resizeHandles val="exact"/>
        </dgm:presLayoutVars>
      </dgm:prSet>
      <dgm:spPr/>
    </dgm:pt>
    <dgm:pt modelId="{8E5F0284-67D3-4BF7-AD3A-1353C027A779}" type="pres">
      <dgm:prSet presAssocID="{1EFE73F9-8FFE-463F-B9C5-8AF990448302}" presName="parentLin" presStyleCnt="0"/>
      <dgm:spPr/>
    </dgm:pt>
    <dgm:pt modelId="{8EC44445-2B0C-451C-97AE-1BBDFC3AE2D4}" type="pres">
      <dgm:prSet presAssocID="{1EFE73F9-8FFE-463F-B9C5-8AF990448302}" presName="parentLeftMargin" presStyleLbl="node1" presStyleIdx="0" presStyleCnt="2"/>
      <dgm:spPr/>
    </dgm:pt>
    <dgm:pt modelId="{8D1B43A7-B264-413E-8956-3A576A4D3501}" type="pres">
      <dgm:prSet presAssocID="{1EFE73F9-8FFE-463F-B9C5-8AF99044830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BA2BDB-7130-4D3E-B81A-6254122ACF5C}" type="pres">
      <dgm:prSet presAssocID="{1EFE73F9-8FFE-463F-B9C5-8AF990448302}" presName="negativeSpace" presStyleCnt="0"/>
      <dgm:spPr/>
    </dgm:pt>
    <dgm:pt modelId="{E6CF6DBE-EA39-4EA7-A57A-549F739C9539}" type="pres">
      <dgm:prSet presAssocID="{1EFE73F9-8FFE-463F-B9C5-8AF990448302}" presName="childText" presStyleLbl="conFgAcc1" presStyleIdx="0" presStyleCnt="2">
        <dgm:presLayoutVars>
          <dgm:bulletEnabled val="1"/>
        </dgm:presLayoutVars>
      </dgm:prSet>
      <dgm:spPr/>
    </dgm:pt>
    <dgm:pt modelId="{90B05047-4F40-4AD0-B135-C9FFD0161EED}" type="pres">
      <dgm:prSet presAssocID="{5DC8FFC6-7428-4D46-A260-0FC975D90444}" presName="spaceBetweenRectangles" presStyleCnt="0"/>
      <dgm:spPr/>
    </dgm:pt>
    <dgm:pt modelId="{F56EB3B9-8DA9-4761-9A51-43A72E593349}" type="pres">
      <dgm:prSet presAssocID="{A5872AC2-37EE-49FC-B8C9-9E575C8A0573}" presName="parentLin" presStyleCnt="0"/>
      <dgm:spPr/>
    </dgm:pt>
    <dgm:pt modelId="{08974908-57D8-4FF6-9BBD-BB8082D06288}" type="pres">
      <dgm:prSet presAssocID="{A5872AC2-37EE-49FC-B8C9-9E575C8A0573}" presName="parentLeftMargin" presStyleLbl="node1" presStyleIdx="0" presStyleCnt="2"/>
      <dgm:spPr/>
    </dgm:pt>
    <dgm:pt modelId="{7A2A7297-3823-45A5-ADE0-838015FFD425}" type="pres">
      <dgm:prSet presAssocID="{A5872AC2-37EE-49FC-B8C9-9E575C8A05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62129E-21E5-4E96-8E5E-ABD4696F08A0}" type="pres">
      <dgm:prSet presAssocID="{A5872AC2-37EE-49FC-B8C9-9E575C8A0573}" presName="negativeSpace" presStyleCnt="0"/>
      <dgm:spPr/>
    </dgm:pt>
    <dgm:pt modelId="{00053537-653E-4DEE-BA1A-BA21BF56BB66}" type="pres">
      <dgm:prSet presAssocID="{A5872AC2-37EE-49FC-B8C9-9E575C8A05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E0FB16-BB53-47E6-92E0-B8ACE7956167}" srcId="{1EFE73F9-8FFE-463F-B9C5-8AF990448302}" destId="{2D314EC9-F121-43AD-A169-B53E80D8708E}" srcOrd="1" destOrd="0" parTransId="{52D01EFD-FEC7-495B-BD9B-C1A461E531B2}" sibTransId="{8823312D-D0DB-432B-B0C5-D270D3363B82}"/>
    <dgm:cxn modelId="{D7B50F19-0D83-4A35-BCAF-21AE5F2289E5}" srcId="{1EFE73F9-8FFE-463F-B9C5-8AF990448302}" destId="{5B1F3317-893A-4BCD-92E9-EFF9278A365B}" srcOrd="2" destOrd="0" parTransId="{51899579-5C81-4885-9213-A865E599DDA8}" sibTransId="{5817F093-0C8A-4744-AF15-4C06C6572166}"/>
    <dgm:cxn modelId="{B9B5BF2A-BC83-42C0-8F7B-01C2CA4FEF51}" type="presOf" srcId="{2D314EC9-F121-43AD-A169-B53E80D8708E}" destId="{E6CF6DBE-EA39-4EA7-A57A-549F739C9539}" srcOrd="0" destOrd="1" presId="urn:microsoft.com/office/officeart/2005/8/layout/list1"/>
    <dgm:cxn modelId="{29CC7F2C-FB27-4AE5-978F-47DE92352833}" srcId="{A5872AC2-37EE-49FC-B8C9-9E575C8A0573}" destId="{648E4F0C-3ECD-450B-9ECE-279C69BA6E5E}" srcOrd="3" destOrd="0" parTransId="{BFE0ED15-2851-4AA7-BB74-0F90B837892F}" sibTransId="{52CFF033-8AA2-4FFF-8A8E-3FC854AAA28A}"/>
    <dgm:cxn modelId="{47914532-FF90-40AE-9B87-0E114F8D9EFB}" type="presOf" srcId="{A5872AC2-37EE-49FC-B8C9-9E575C8A0573}" destId="{7A2A7297-3823-45A5-ADE0-838015FFD425}" srcOrd="1" destOrd="0" presId="urn:microsoft.com/office/officeart/2005/8/layout/list1"/>
    <dgm:cxn modelId="{5D84AC36-E62A-4BDF-9D55-096D921F01B6}" srcId="{974587FB-D6AD-4F00-A038-CB0A2B283947}" destId="{A5872AC2-37EE-49FC-B8C9-9E575C8A0573}" srcOrd="1" destOrd="0" parTransId="{C21AFB1C-CB24-464E-A4EF-6B6F725D0E2E}" sibTransId="{0A85E9B4-30B4-42FA-B46F-534FCBFB4986}"/>
    <dgm:cxn modelId="{D3790B48-C208-424D-BEF5-98FA9F6410DC}" type="presOf" srcId="{1EFE73F9-8FFE-463F-B9C5-8AF990448302}" destId="{8D1B43A7-B264-413E-8956-3A576A4D3501}" srcOrd="1" destOrd="0" presId="urn:microsoft.com/office/officeart/2005/8/layout/list1"/>
    <dgm:cxn modelId="{16E8644C-D253-408D-AB96-E63A4F4A782E}" srcId="{A5872AC2-37EE-49FC-B8C9-9E575C8A0573}" destId="{76994AD9-7988-4297-AE1F-9B23CB833311}" srcOrd="1" destOrd="0" parTransId="{B71B166D-1402-4D05-A8E8-30519E30497B}" sibTransId="{EC6C65E5-4513-4407-B191-8528D7775D72}"/>
    <dgm:cxn modelId="{4E026A73-CA55-4815-AF42-75B3B07C42AB}" type="presOf" srcId="{1EFE73F9-8FFE-463F-B9C5-8AF990448302}" destId="{8EC44445-2B0C-451C-97AE-1BBDFC3AE2D4}" srcOrd="0" destOrd="0" presId="urn:microsoft.com/office/officeart/2005/8/layout/list1"/>
    <dgm:cxn modelId="{8D4F4C58-7A75-46D2-8234-C1B1FE56E793}" srcId="{974587FB-D6AD-4F00-A038-CB0A2B283947}" destId="{1EFE73F9-8FFE-463F-B9C5-8AF990448302}" srcOrd="0" destOrd="0" parTransId="{8E1EAD65-297C-4450-B94C-B1C9CF0DBA80}" sibTransId="{5DC8FFC6-7428-4D46-A260-0FC975D90444}"/>
    <dgm:cxn modelId="{D293237A-FAF3-4DE0-8F69-EBDF0E53CC46}" type="presOf" srcId="{A5872AC2-37EE-49FC-B8C9-9E575C8A0573}" destId="{08974908-57D8-4FF6-9BBD-BB8082D06288}" srcOrd="0" destOrd="0" presId="urn:microsoft.com/office/officeart/2005/8/layout/list1"/>
    <dgm:cxn modelId="{7F8EDB90-CD60-4D5A-A056-0F68DF34E457}" type="presOf" srcId="{648E4F0C-3ECD-450B-9ECE-279C69BA6E5E}" destId="{00053537-653E-4DEE-BA1A-BA21BF56BB66}" srcOrd="0" destOrd="3" presId="urn:microsoft.com/office/officeart/2005/8/layout/list1"/>
    <dgm:cxn modelId="{B3D08E97-DEE7-4F8D-848A-C0E5811CDCA1}" srcId="{1EFE73F9-8FFE-463F-B9C5-8AF990448302}" destId="{885F6BEB-71FA-48A1-9C47-F4BD006C2A4D}" srcOrd="0" destOrd="0" parTransId="{8016B458-33E3-49F2-830F-48CF0092AB97}" sibTransId="{AE1513DD-CBFD-4B63-83BD-0DEA8839E655}"/>
    <dgm:cxn modelId="{822268BE-6938-4704-B035-B8CC5A71685F}" type="presOf" srcId="{5B1F3317-893A-4BCD-92E9-EFF9278A365B}" destId="{E6CF6DBE-EA39-4EA7-A57A-549F739C9539}" srcOrd="0" destOrd="2" presId="urn:microsoft.com/office/officeart/2005/8/layout/list1"/>
    <dgm:cxn modelId="{FBBA7DD2-88B5-4904-A75F-B89EA8E3A479}" type="presOf" srcId="{EC2635BE-DE06-48AF-B79D-720E86E86627}" destId="{00053537-653E-4DEE-BA1A-BA21BF56BB66}" srcOrd="0" destOrd="0" presId="urn:microsoft.com/office/officeart/2005/8/layout/list1"/>
    <dgm:cxn modelId="{C9B273E0-AAA6-4C27-87A5-5A29056DFB06}" srcId="{A5872AC2-37EE-49FC-B8C9-9E575C8A0573}" destId="{86F41825-F644-4D21-A6D9-3B240DE0FA44}" srcOrd="2" destOrd="0" parTransId="{6F6788F5-504C-40A2-9C0D-DDC7D69B7EBB}" sibTransId="{2B4D8BE3-FAEA-45B7-8535-0902942CD4D0}"/>
    <dgm:cxn modelId="{70B206E7-AD34-44AE-88F9-B18FBC22D837}" srcId="{A5872AC2-37EE-49FC-B8C9-9E575C8A0573}" destId="{EC2635BE-DE06-48AF-B79D-720E86E86627}" srcOrd="0" destOrd="0" parTransId="{ABB35DB5-2BC2-4013-956F-95A4219FF690}" sibTransId="{00BDF5D8-96CA-486A-8560-9B2246690BDD}"/>
    <dgm:cxn modelId="{460B0EEB-CA5A-4D79-937D-AF7F7E3CFAB3}" type="presOf" srcId="{974587FB-D6AD-4F00-A038-CB0A2B283947}" destId="{2BB3E398-B466-4736-B270-642AEB3575A9}" srcOrd="0" destOrd="0" presId="urn:microsoft.com/office/officeart/2005/8/layout/list1"/>
    <dgm:cxn modelId="{D5E130F4-0A77-43CE-B45D-655DFD2F6752}" type="presOf" srcId="{885F6BEB-71FA-48A1-9C47-F4BD006C2A4D}" destId="{E6CF6DBE-EA39-4EA7-A57A-549F739C9539}" srcOrd="0" destOrd="0" presId="urn:microsoft.com/office/officeart/2005/8/layout/list1"/>
    <dgm:cxn modelId="{9A2A15F5-9C66-4540-81EF-B11C8372656D}" type="presOf" srcId="{76994AD9-7988-4297-AE1F-9B23CB833311}" destId="{00053537-653E-4DEE-BA1A-BA21BF56BB66}" srcOrd="0" destOrd="1" presId="urn:microsoft.com/office/officeart/2005/8/layout/list1"/>
    <dgm:cxn modelId="{FB8AF0F5-6B5E-4A9E-867D-8470D3575924}" type="presOf" srcId="{86F41825-F644-4D21-A6D9-3B240DE0FA44}" destId="{00053537-653E-4DEE-BA1A-BA21BF56BB66}" srcOrd="0" destOrd="2" presId="urn:microsoft.com/office/officeart/2005/8/layout/list1"/>
    <dgm:cxn modelId="{DBFED807-6883-40C5-AE7B-84CAA60AD70B}" type="presParOf" srcId="{2BB3E398-B466-4736-B270-642AEB3575A9}" destId="{8E5F0284-67D3-4BF7-AD3A-1353C027A779}" srcOrd="0" destOrd="0" presId="urn:microsoft.com/office/officeart/2005/8/layout/list1"/>
    <dgm:cxn modelId="{D5407646-2BD3-442D-A099-454986909E3F}" type="presParOf" srcId="{8E5F0284-67D3-4BF7-AD3A-1353C027A779}" destId="{8EC44445-2B0C-451C-97AE-1BBDFC3AE2D4}" srcOrd="0" destOrd="0" presId="urn:microsoft.com/office/officeart/2005/8/layout/list1"/>
    <dgm:cxn modelId="{F99BBEDE-6985-4C05-8DFD-235148FBA759}" type="presParOf" srcId="{8E5F0284-67D3-4BF7-AD3A-1353C027A779}" destId="{8D1B43A7-B264-413E-8956-3A576A4D3501}" srcOrd="1" destOrd="0" presId="urn:microsoft.com/office/officeart/2005/8/layout/list1"/>
    <dgm:cxn modelId="{D4C6120D-8368-49D6-A5CD-3109AEF2A8AE}" type="presParOf" srcId="{2BB3E398-B466-4736-B270-642AEB3575A9}" destId="{61BA2BDB-7130-4D3E-B81A-6254122ACF5C}" srcOrd="1" destOrd="0" presId="urn:microsoft.com/office/officeart/2005/8/layout/list1"/>
    <dgm:cxn modelId="{089541E3-242E-44CB-82B2-5E7243C8E76A}" type="presParOf" srcId="{2BB3E398-B466-4736-B270-642AEB3575A9}" destId="{E6CF6DBE-EA39-4EA7-A57A-549F739C9539}" srcOrd="2" destOrd="0" presId="urn:microsoft.com/office/officeart/2005/8/layout/list1"/>
    <dgm:cxn modelId="{3A262755-D1E5-4B9A-BF23-9F663F90AF0B}" type="presParOf" srcId="{2BB3E398-B466-4736-B270-642AEB3575A9}" destId="{90B05047-4F40-4AD0-B135-C9FFD0161EED}" srcOrd="3" destOrd="0" presId="urn:microsoft.com/office/officeart/2005/8/layout/list1"/>
    <dgm:cxn modelId="{6FCE968F-A8F3-498F-AEDF-F5EF154E3392}" type="presParOf" srcId="{2BB3E398-B466-4736-B270-642AEB3575A9}" destId="{F56EB3B9-8DA9-4761-9A51-43A72E593349}" srcOrd="4" destOrd="0" presId="urn:microsoft.com/office/officeart/2005/8/layout/list1"/>
    <dgm:cxn modelId="{A744746E-B1BD-4F02-B81A-EA1F150E8F5D}" type="presParOf" srcId="{F56EB3B9-8DA9-4761-9A51-43A72E593349}" destId="{08974908-57D8-4FF6-9BBD-BB8082D06288}" srcOrd="0" destOrd="0" presId="urn:microsoft.com/office/officeart/2005/8/layout/list1"/>
    <dgm:cxn modelId="{EF34BE73-5B7D-450F-A4B4-E517F1019A48}" type="presParOf" srcId="{F56EB3B9-8DA9-4761-9A51-43A72E593349}" destId="{7A2A7297-3823-45A5-ADE0-838015FFD425}" srcOrd="1" destOrd="0" presId="urn:microsoft.com/office/officeart/2005/8/layout/list1"/>
    <dgm:cxn modelId="{53911DE2-1A93-4212-97BB-1252C728C583}" type="presParOf" srcId="{2BB3E398-B466-4736-B270-642AEB3575A9}" destId="{B062129E-21E5-4E96-8E5E-ABD4696F08A0}" srcOrd="5" destOrd="0" presId="urn:microsoft.com/office/officeart/2005/8/layout/list1"/>
    <dgm:cxn modelId="{02DD3A66-F82E-4040-94EB-128A9867F655}" type="presParOf" srcId="{2BB3E398-B466-4736-B270-642AEB3575A9}" destId="{00053537-653E-4DEE-BA1A-BA21BF56BB6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25E92A-8838-4143-83AB-800B0D8F8D43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949359B-DB18-4970-B25E-232FF048FC46}">
      <dgm:prSet phldrT="[文本]"/>
      <dgm:spPr/>
      <dgm:t>
        <a:bodyPr/>
        <a:lstStyle/>
        <a:p>
          <a:r>
            <a: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1    </a:t>
          </a:r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文法的直观概念</a:t>
          </a:r>
        </a:p>
      </dgm:t>
    </dgm:pt>
    <dgm:pt modelId="{B14D600E-8D3C-4EB1-BFA5-8AB1CBFF00CB}" type="parTrans" cxnId="{7CFE64A3-F7FD-4CDE-B7CB-660307A5E057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1258C6-81C9-4D08-A224-BA7E49EEFB14}" type="sibTrans" cxnId="{7CFE64A3-F7FD-4CDE-B7CB-660307A5E057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D61109-5172-411C-A57C-4F0A622D1632}">
      <dgm:prSet/>
      <dgm:spPr/>
      <dgm:t>
        <a:bodyPr/>
        <a:lstStyle/>
        <a:p>
          <a:r>
            <a: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2    </a:t>
          </a:r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符号和符号串</a:t>
          </a:r>
        </a:p>
      </dgm:t>
    </dgm:pt>
    <dgm:pt modelId="{827CA5FC-0A0F-4F4F-A8CF-DE27EA79B594}" type="parTrans" cxnId="{A31DF2F7-4A74-4E45-B616-29AB6636CFC3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15DCCB-F237-4E0E-B38C-EFC9445367F4}" type="sibTrans" cxnId="{A31DF2F7-4A74-4E45-B616-29AB6636CFC3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5429CD-FC87-455B-98A8-CAB01AA259C6}">
      <dgm:prSet/>
      <dgm:spPr/>
      <dgm:t>
        <a:bodyPr/>
        <a:lstStyle/>
        <a:p>
          <a:r>
            <a:rPr lang="en-US" altLang="zh-CN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3    </a:t>
          </a:r>
          <a:r>
            <a:rPr lang="zh-CN" altLang="en-US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文法和语言的形式定义</a:t>
          </a:r>
        </a:p>
      </dgm:t>
    </dgm:pt>
    <dgm:pt modelId="{AE2DC4C6-1DB1-4BAE-AA61-8A20383E2768}" type="parTrans" cxnId="{5D1FC5B4-8873-463C-BE20-4BB2DF591FA5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B46130-102F-4F26-802D-6DF582A6BEDB}" type="sibTrans" cxnId="{5D1FC5B4-8873-463C-BE20-4BB2DF591FA5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C5D69E-AECE-44F6-8225-813FA85D8E6B}">
      <dgm:prSet/>
      <dgm:spPr/>
      <dgm:t>
        <a:bodyPr/>
        <a:lstStyle/>
        <a:p>
          <a:r>
            <a:rPr lang="en-US" altLang="zh-CN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4    </a:t>
          </a:r>
          <a:r>
            <a:rPr lang="zh-CN" altLang="en-US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文法的类型</a:t>
          </a:r>
        </a:p>
      </dgm:t>
    </dgm:pt>
    <dgm:pt modelId="{A2230CE4-038F-4CBA-9BDC-F46191D6318A}" type="parTrans" cxnId="{08BA8307-5F6F-4646-B8CB-C3357745B79F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87AC6B-FAD0-435E-AC79-00FA618D2679}" type="sibTrans" cxnId="{08BA8307-5F6F-4646-B8CB-C3357745B79F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385C78-5120-4A1F-8D91-41CABC42D5EC}">
      <dgm:prSet/>
      <dgm:spPr/>
      <dgm:t>
        <a:bodyPr/>
        <a:lstStyle/>
        <a:p>
          <a:r>
            <a:rPr lang="en-US" altLang="zh-CN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5    </a:t>
          </a:r>
          <a:r>
            <a:rPr lang="zh-CN" altLang="en-US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上下文无关文法及语法树</a:t>
          </a:r>
        </a:p>
      </dgm:t>
    </dgm:pt>
    <dgm:pt modelId="{798D23AE-66B7-418C-BA76-2272F67EAA0F}" type="parTrans" cxnId="{4E320504-E443-4968-BC8C-B17CCCAAB53F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57F46-3C93-4A4C-B13C-DE4B4FEB6952}" type="sibTrans" cxnId="{4E320504-E443-4968-BC8C-B17CCCAAB53F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D4021C-27D4-4225-AE6D-ABB3186D2AF8}">
      <dgm:prSet/>
      <dgm:spPr/>
      <dgm:t>
        <a:bodyPr/>
        <a:lstStyle/>
        <a:p>
          <a:r>
            <a: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6    </a:t>
          </a:r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句型的分析</a:t>
          </a:r>
        </a:p>
      </dgm:t>
    </dgm:pt>
    <dgm:pt modelId="{B1579568-E6C4-4187-B64F-17BCEF2C5279}" type="parTrans" cxnId="{34F8F897-EF4A-4CE1-A1F6-32C3FCA4BA61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4C33E1-B304-400F-B04B-7F2AF0AA1038}" type="sibTrans" cxnId="{34F8F897-EF4A-4CE1-A1F6-32C3FCA4BA61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3FCAB6-8ABF-4EDC-B3FB-D6EB9CAA27DE}">
      <dgm:prSet/>
      <dgm:spPr/>
      <dgm:t>
        <a:bodyPr/>
        <a:lstStyle/>
        <a:p>
          <a:r>
            <a: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7    </a:t>
          </a:r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有关文法的一些说明</a:t>
          </a:r>
        </a:p>
      </dgm:t>
    </dgm:pt>
    <dgm:pt modelId="{B4F93F8F-D776-4A55-A447-E0A1677FE6D5}" type="parTrans" cxnId="{F1AEE734-AF20-4EE7-9680-8720CC77C5F2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A98815-489C-4254-9165-E67151BB1B20}" type="sibTrans" cxnId="{F1AEE734-AF20-4EE7-9680-8720CC77C5F2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D47A80-2C99-4068-A10A-7EEB3705323D}" type="pres">
      <dgm:prSet presAssocID="{A725E92A-8838-4143-83AB-800B0D8F8D43}" presName="Name0" presStyleCnt="0">
        <dgm:presLayoutVars>
          <dgm:dir/>
        </dgm:presLayoutVars>
      </dgm:prSet>
      <dgm:spPr/>
    </dgm:pt>
    <dgm:pt modelId="{5F8F0E69-E036-41AB-8DC9-267254407D41}" type="pres">
      <dgm:prSet presAssocID="{D949359B-DB18-4970-B25E-232FF048FC46}" presName="noChildren" presStyleCnt="0"/>
      <dgm:spPr/>
    </dgm:pt>
    <dgm:pt modelId="{CFB3184F-3AF4-4D6D-845B-9ABDCFE61ED7}" type="pres">
      <dgm:prSet presAssocID="{D949359B-DB18-4970-B25E-232FF048FC46}" presName="gap" presStyleCnt="0"/>
      <dgm:spPr/>
    </dgm:pt>
    <dgm:pt modelId="{D53DAB00-0EF1-4178-8909-4E18B92B6BDD}" type="pres">
      <dgm:prSet presAssocID="{D949359B-DB18-4970-B25E-232FF048FC46}" presName="medCircle2" presStyleLbl="vennNode1" presStyleIdx="0" presStyleCnt="7"/>
      <dgm:spPr/>
    </dgm:pt>
    <dgm:pt modelId="{25E57D7D-F324-4B18-BF95-D402B7371281}" type="pres">
      <dgm:prSet presAssocID="{D949359B-DB18-4970-B25E-232FF048FC46}" presName="txLvlOnly1" presStyleLbl="revTx" presStyleIdx="0" presStyleCnt="7" custLinFactNeighborX="-2152"/>
      <dgm:spPr/>
    </dgm:pt>
    <dgm:pt modelId="{E922728A-D9C2-4F41-B777-2A1BF95C9D5F}" type="pres">
      <dgm:prSet presAssocID="{4CD61109-5172-411C-A57C-4F0A622D1632}" presName="noChildren" presStyleCnt="0"/>
      <dgm:spPr/>
    </dgm:pt>
    <dgm:pt modelId="{FE2ACC0E-41B3-4F79-A0E8-AFB33854B422}" type="pres">
      <dgm:prSet presAssocID="{4CD61109-5172-411C-A57C-4F0A622D1632}" presName="gap" presStyleCnt="0"/>
      <dgm:spPr/>
    </dgm:pt>
    <dgm:pt modelId="{1931436D-42AC-43E4-86D1-F16362C3F592}" type="pres">
      <dgm:prSet presAssocID="{4CD61109-5172-411C-A57C-4F0A622D1632}" presName="medCircle2" presStyleLbl="vennNode1" presStyleIdx="1" presStyleCnt="7"/>
      <dgm:spPr/>
    </dgm:pt>
    <dgm:pt modelId="{A0B6FACB-77C3-47CE-BFA5-6B58512CE4F7}" type="pres">
      <dgm:prSet presAssocID="{4CD61109-5172-411C-A57C-4F0A622D1632}" presName="txLvlOnly1" presStyleLbl="revTx" presStyleIdx="1" presStyleCnt="7" custLinFactNeighborX="-2152"/>
      <dgm:spPr/>
    </dgm:pt>
    <dgm:pt modelId="{151C21FE-6543-494E-9FAB-BBCF699B2FA0}" type="pres">
      <dgm:prSet presAssocID="{085429CD-FC87-455B-98A8-CAB01AA259C6}" presName="noChildren" presStyleCnt="0"/>
      <dgm:spPr/>
    </dgm:pt>
    <dgm:pt modelId="{6486271B-ACA7-4DC7-8AA8-A5784A98DB86}" type="pres">
      <dgm:prSet presAssocID="{085429CD-FC87-455B-98A8-CAB01AA259C6}" presName="gap" presStyleCnt="0"/>
      <dgm:spPr/>
    </dgm:pt>
    <dgm:pt modelId="{184B5B5B-EC13-4244-96C2-9BAD35947EE3}" type="pres">
      <dgm:prSet presAssocID="{085429CD-FC87-455B-98A8-CAB01AA259C6}" presName="medCircle2" presStyleLbl="vennNode1" presStyleIdx="2" presStyleCnt="7"/>
      <dgm:spPr/>
    </dgm:pt>
    <dgm:pt modelId="{0DCFF99E-C11A-48AD-824C-60C61BE8F857}" type="pres">
      <dgm:prSet presAssocID="{085429CD-FC87-455B-98A8-CAB01AA259C6}" presName="txLvlOnly1" presStyleLbl="revTx" presStyleIdx="2" presStyleCnt="7" custLinFactNeighborX="-2152"/>
      <dgm:spPr/>
    </dgm:pt>
    <dgm:pt modelId="{8CFA87B4-AA88-4A44-9640-5B6005DC95E1}" type="pres">
      <dgm:prSet presAssocID="{0DC5D69E-AECE-44F6-8225-813FA85D8E6B}" presName="noChildren" presStyleCnt="0"/>
      <dgm:spPr/>
    </dgm:pt>
    <dgm:pt modelId="{D6A9DAA5-8DA9-4226-AD80-3E2FB1818860}" type="pres">
      <dgm:prSet presAssocID="{0DC5D69E-AECE-44F6-8225-813FA85D8E6B}" presName="gap" presStyleCnt="0"/>
      <dgm:spPr/>
    </dgm:pt>
    <dgm:pt modelId="{C6007C02-67C2-4B4F-AE45-4753876F6CE1}" type="pres">
      <dgm:prSet presAssocID="{0DC5D69E-AECE-44F6-8225-813FA85D8E6B}" presName="medCircle2" presStyleLbl="vennNode1" presStyleIdx="3" presStyleCnt="7"/>
      <dgm:spPr/>
    </dgm:pt>
    <dgm:pt modelId="{289C7F46-5D4C-4BB8-A79E-7D60382622AE}" type="pres">
      <dgm:prSet presAssocID="{0DC5D69E-AECE-44F6-8225-813FA85D8E6B}" presName="txLvlOnly1" presStyleLbl="revTx" presStyleIdx="3" presStyleCnt="7" custLinFactNeighborX="-2152"/>
      <dgm:spPr/>
    </dgm:pt>
    <dgm:pt modelId="{1D60A72A-FCA4-4345-A920-A6F73D0937EC}" type="pres">
      <dgm:prSet presAssocID="{81385C78-5120-4A1F-8D91-41CABC42D5EC}" presName="noChildren" presStyleCnt="0"/>
      <dgm:spPr/>
    </dgm:pt>
    <dgm:pt modelId="{F828C079-18B1-4918-BE04-37153277DB79}" type="pres">
      <dgm:prSet presAssocID="{81385C78-5120-4A1F-8D91-41CABC42D5EC}" presName="gap" presStyleCnt="0"/>
      <dgm:spPr/>
    </dgm:pt>
    <dgm:pt modelId="{31D35B25-DA7F-4375-926B-5E02755DF682}" type="pres">
      <dgm:prSet presAssocID="{81385C78-5120-4A1F-8D91-41CABC42D5EC}" presName="medCircle2" presStyleLbl="vennNode1" presStyleIdx="4" presStyleCnt="7"/>
      <dgm:spPr/>
    </dgm:pt>
    <dgm:pt modelId="{CF394F24-B0CE-444D-B551-5A3E12F6A0B7}" type="pres">
      <dgm:prSet presAssocID="{81385C78-5120-4A1F-8D91-41CABC42D5EC}" presName="txLvlOnly1" presStyleLbl="revTx" presStyleIdx="4" presStyleCnt="7" custLinFactNeighborX="-2152"/>
      <dgm:spPr/>
    </dgm:pt>
    <dgm:pt modelId="{7EF3F21C-46E7-40C2-A84B-D7BBFA651338}" type="pres">
      <dgm:prSet presAssocID="{E4D4021C-27D4-4225-AE6D-ABB3186D2AF8}" presName="noChildren" presStyleCnt="0"/>
      <dgm:spPr/>
    </dgm:pt>
    <dgm:pt modelId="{CBBEBAE8-8F9B-40AE-89AB-BA1F3D6F351A}" type="pres">
      <dgm:prSet presAssocID="{E4D4021C-27D4-4225-AE6D-ABB3186D2AF8}" presName="gap" presStyleCnt="0"/>
      <dgm:spPr/>
    </dgm:pt>
    <dgm:pt modelId="{42C9870B-9D12-4D3E-9E65-58162AC219C0}" type="pres">
      <dgm:prSet presAssocID="{E4D4021C-27D4-4225-AE6D-ABB3186D2AF8}" presName="medCircle2" presStyleLbl="vennNode1" presStyleIdx="5" presStyleCnt="7"/>
      <dgm:spPr/>
    </dgm:pt>
    <dgm:pt modelId="{633EA79B-06B7-4F45-8F35-3090A5023404}" type="pres">
      <dgm:prSet presAssocID="{E4D4021C-27D4-4225-AE6D-ABB3186D2AF8}" presName="txLvlOnly1" presStyleLbl="revTx" presStyleIdx="5" presStyleCnt="7" custLinFactNeighborX="-2152"/>
      <dgm:spPr/>
    </dgm:pt>
    <dgm:pt modelId="{19424826-7695-4AA3-ACD4-C5138CA29DBD}" type="pres">
      <dgm:prSet presAssocID="{CF3FCAB6-8ABF-4EDC-B3FB-D6EB9CAA27DE}" presName="noChildren" presStyleCnt="0"/>
      <dgm:spPr/>
    </dgm:pt>
    <dgm:pt modelId="{445C6FF7-5BD9-4C1C-95CE-9087C901C900}" type="pres">
      <dgm:prSet presAssocID="{CF3FCAB6-8ABF-4EDC-B3FB-D6EB9CAA27DE}" presName="gap" presStyleCnt="0"/>
      <dgm:spPr/>
    </dgm:pt>
    <dgm:pt modelId="{976D9751-402B-4CA2-B155-C9720AAD60B4}" type="pres">
      <dgm:prSet presAssocID="{CF3FCAB6-8ABF-4EDC-B3FB-D6EB9CAA27DE}" presName="medCircle2" presStyleLbl="vennNode1" presStyleIdx="6" presStyleCnt="7"/>
      <dgm:spPr/>
    </dgm:pt>
    <dgm:pt modelId="{3AD02FF9-70C2-4031-96E6-3A55F34C5B18}" type="pres">
      <dgm:prSet presAssocID="{CF3FCAB6-8ABF-4EDC-B3FB-D6EB9CAA27DE}" presName="txLvlOnly1" presStyleLbl="revTx" presStyleIdx="6" presStyleCnt="7" custLinFactNeighborX="-2152"/>
      <dgm:spPr/>
    </dgm:pt>
  </dgm:ptLst>
  <dgm:cxnLst>
    <dgm:cxn modelId="{4E320504-E443-4968-BC8C-B17CCCAAB53F}" srcId="{A725E92A-8838-4143-83AB-800B0D8F8D43}" destId="{81385C78-5120-4A1F-8D91-41CABC42D5EC}" srcOrd="4" destOrd="0" parTransId="{798D23AE-66B7-418C-BA76-2272F67EAA0F}" sibTransId="{8C457F46-3C93-4A4C-B13C-DE4B4FEB6952}"/>
    <dgm:cxn modelId="{08BA8307-5F6F-4646-B8CB-C3357745B79F}" srcId="{A725E92A-8838-4143-83AB-800B0D8F8D43}" destId="{0DC5D69E-AECE-44F6-8225-813FA85D8E6B}" srcOrd="3" destOrd="0" parTransId="{A2230CE4-038F-4CBA-9BDC-F46191D6318A}" sibTransId="{1287AC6B-FAD0-435E-AC79-00FA618D2679}"/>
    <dgm:cxn modelId="{C931CA16-41F4-46E7-905E-FB0E826DDD6A}" type="presOf" srcId="{81385C78-5120-4A1F-8D91-41CABC42D5EC}" destId="{CF394F24-B0CE-444D-B551-5A3E12F6A0B7}" srcOrd="0" destOrd="0" presId="urn:microsoft.com/office/officeart/2008/layout/VerticalCircleList"/>
    <dgm:cxn modelId="{548F961E-EEB1-494F-BC22-64D82C09856E}" type="presOf" srcId="{CF3FCAB6-8ABF-4EDC-B3FB-D6EB9CAA27DE}" destId="{3AD02FF9-70C2-4031-96E6-3A55F34C5B18}" srcOrd="0" destOrd="0" presId="urn:microsoft.com/office/officeart/2008/layout/VerticalCircleList"/>
    <dgm:cxn modelId="{3AA1152E-E281-4716-B331-6654B8DE6F1F}" type="presOf" srcId="{A725E92A-8838-4143-83AB-800B0D8F8D43}" destId="{A9D47A80-2C99-4068-A10A-7EEB3705323D}" srcOrd="0" destOrd="0" presId="urn:microsoft.com/office/officeart/2008/layout/VerticalCircleList"/>
    <dgm:cxn modelId="{F1AEE734-AF20-4EE7-9680-8720CC77C5F2}" srcId="{A725E92A-8838-4143-83AB-800B0D8F8D43}" destId="{CF3FCAB6-8ABF-4EDC-B3FB-D6EB9CAA27DE}" srcOrd="6" destOrd="0" parTransId="{B4F93F8F-D776-4A55-A447-E0A1677FE6D5}" sibTransId="{83A98815-489C-4254-9165-E67151BB1B20}"/>
    <dgm:cxn modelId="{85501151-E6CE-47F1-9890-AA594121B474}" type="presOf" srcId="{D949359B-DB18-4970-B25E-232FF048FC46}" destId="{25E57D7D-F324-4B18-BF95-D402B7371281}" srcOrd="0" destOrd="0" presId="urn:microsoft.com/office/officeart/2008/layout/VerticalCircleList"/>
    <dgm:cxn modelId="{34F8F897-EF4A-4CE1-A1F6-32C3FCA4BA61}" srcId="{A725E92A-8838-4143-83AB-800B0D8F8D43}" destId="{E4D4021C-27D4-4225-AE6D-ABB3186D2AF8}" srcOrd="5" destOrd="0" parTransId="{B1579568-E6C4-4187-B64F-17BCEF2C5279}" sibTransId="{4A4C33E1-B304-400F-B04B-7F2AF0AA1038}"/>
    <dgm:cxn modelId="{7CFE64A3-F7FD-4CDE-B7CB-660307A5E057}" srcId="{A725E92A-8838-4143-83AB-800B0D8F8D43}" destId="{D949359B-DB18-4970-B25E-232FF048FC46}" srcOrd="0" destOrd="0" parTransId="{B14D600E-8D3C-4EB1-BFA5-8AB1CBFF00CB}" sibTransId="{8C1258C6-81C9-4D08-A224-BA7E49EEFB14}"/>
    <dgm:cxn modelId="{5D1FC5B4-8873-463C-BE20-4BB2DF591FA5}" srcId="{A725E92A-8838-4143-83AB-800B0D8F8D43}" destId="{085429CD-FC87-455B-98A8-CAB01AA259C6}" srcOrd="2" destOrd="0" parTransId="{AE2DC4C6-1DB1-4BAE-AA61-8A20383E2768}" sibTransId="{CCB46130-102F-4F26-802D-6DF582A6BEDB}"/>
    <dgm:cxn modelId="{185033DC-34DD-4827-9333-517B30621541}" type="presOf" srcId="{085429CD-FC87-455B-98A8-CAB01AA259C6}" destId="{0DCFF99E-C11A-48AD-824C-60C61BE8F857}" srcOrd="0" destOrd="0" presId="urn:microsoft.com/office/officeart/2008/layout/VerticalCircleList"/>
    <dgm:cxn modelId="{805F84E6-277E-4BD2-8AC6-E49FF31358FB}" type="presOf" srcId="{E4D4021C-27D4-4225-AE6D-ABB3186D2AF8}" destId="{633EA79B-06B7-4F45-8F35-3090A5023404}" srcOrd="0" destOrd="0" presId="urn:microsoft.com/office/officeart/2008/layout/VerticalCircleList"/>
    <dgm:cxn modelId="{781EF4F6-323B-4CA6-891E-CA8EBFD7BF53}" type="presOf" srcId="{0DC5D69E-AECE-44F6-8225-813FA85D8E6B}" destId="{289C7F46-5D4C-4BB8-A79E-7D60382622AE}" srcOrd="0" destOrd="0" presId="urn:microsoft.com/office/officeart/2008/layout/VerticalCircleList"/>
    <dgm:cxn modelId="{A31DF2F7-4A74-4E45-B616-29AB6636CFC3}" srcId="{A725E92A-8838-4143-83AB-800B0D8F8D43}" destId="{4CD61109-5172-411C-A57C-4F0A622D1632}" srcOrd="1" destOrd="0" parTransId="{827CA5FC-0A0F-4F4F-A8CF-DE27EA79B594}" sibTransId="{5315DCCB-F237-4E0E-B38C-EFC9445367F4}"/>
    <dgm:cxn modelId="{98C1CCFA-11F2-44E5-914A-DBDCDABD5E4F}" type="presOf" srcId="{4CD61109-5172-411C-A57C-4F0A622D1632}" destId="{A0B6FACB-77C3-47CE-BFA5-6B58512CE4F7}" srcOrd="0" destOrd="0" presId="urn:microsoft.com/office/officeart/2008/layout/VerticalCircleList"/>
    <dgm:cxn modelId="{B6073022-A0F3-4205-984D-A47081BA4D00}" type="presParOf" srcId="{A9D47A80-2C99-4068-A10A-7EEB3705323D}" destId="{5F8F0E69-E036-41AB-8DC9-267254407D41}" srcOrd="0" destOrd="0" presId="urn:microsoft.com/office/officeart/2008/layout/VerticalCircleList"/>
    <dgm:cxn modelId="{88ECBA68-E806-4E05-A3DB-5FD8141755C8}" type="presParOf" srcId="{5F8F0E69-E036-41AB-8DC9-267254407D41}" destId="{CFB3184F-3AF4-4D6D-845B-9ABDCFE61ED7}" srcOrd="0" destOrd="0" presId="urn:microsoft.com/office/officeart/2008/layout/VerticalCircleList"/>
    <dgm:cxn modelId="{C3FA0DEA-01CC-4981-818C-C38834280375}" type="presParOf" srcId="{5F8F0E69-E036-41AB-8DC9-267254407D41}" destId="{D53DAB00-0EF1-4178-8909-4E18B92B6BDD}" srcOrd="1" destOrd="0" presId="urn:microsoft.com/office/officeart/2008/layout/VerticalCircleList"/>
    <dgm:cxn modelId="{E7B2BACA-1730-445F-9B28-FC70F34A8B94}" type="presParOf" srcId="{5F8F0E69-E036-41AB-8DC9-267254407D41}" destId="{25E57D7D-F324-4B18-BF95-D402B7371281}" srcOrd="2" destOrd="0" presId="urn:microsoft.com/office/officeart/2008/layout/VerticalCircleList"/>
    <dgm:cxn modelId="{7E0D58CA-B245-4E32-9860-C8CA6F251E27}" type="presParOf" srcId="{A9D47A80-2C99-4068-A10A-7EEB3705323D}" destId="{E922728A-D9C2-4F41-B777-2A1BF95C9D5F}" srcOrd="1" destOrd="0" presId="urn:microsoft.com/office/officeart/2008/layout/VerticalCircleList"/>
    <dgm:cxn modelId="{408CB61B-FB76-4A25-811D-B57DEBCA28B1}" type="presParOf" srcId="{E922728A-D9C2-4F41-B777-2A1BF95C9D5F}" destId="{FE2ACC0E-41B3-4F79-A0E8-AFB33854B422}" srcOrd="0" destOrd="0" presId="urn:microsoft.com/office/officeart/2008/layout/VerticalCircleList"/>
    <dgm:cxn modelId="{3531783C-78D0-4FE4-B803-6497652B27F4}" type="presParOf" srcId="{E922728A-D9C2-4F41-B777-2A1BF95C9D5F}" destId="{1931436D-42AC-43E4-86D1-F16362C3F592}" srcOrd="1" destOrd="0" presId="urn:microsoft.com/office/officeart/2008/layout/VerticalCircleList"/>
    <dgm:cxn modelId="{086A5780-4E90-43A6-BEE0-989A87D712CD}" type="presParOf" srcId="{E922728A-D9C2-4F41-B777-2A1BF95C9D5F}" destId="{A0B6FACB-77C3-47CE-BFA5-6B58512CE4F7}" srcOrd="2" destOrd="0" presId="urn:microsoft.com/office/officeart/2008/layout/VerticalCircleList"/>
    <dgm:cxn modelId="{1090627C-D893-492A-82CF-771EB467F312}" type="presParOf" srcId="{A9D47A80-2C99-4068-A10A-7EEB3705323D}" destId="{151C21FE-6543-494E-9FAB-BBCF699B2FA0}" srcOrd="2" destOrd="0" presId="urn:microsoft.com/office/officeart/2008/layout/VerticalCircleList"/>
    <dgm:cxn modelId="{5B05FCAA-7F10-4E55-A897-26476D035838}" type="presParOf" srcId="{151C21FE-6543-494E-9FAB-BBCF699B2FA0}" destId="{6486271B-ACA7-4DC7-8AA8-A5784A98DB86}" srcOrd="0" destOrd="0" presId="urn:microsoft.com/office/officeart/2008/layout/VerticalCircleList"/>
    <dgm:cxn modelId="{DA8EFB1F-39EC-4ADD-8D0A-448729595213}" type="presParOf" srcId="{151C21FE-6543-494E-9FAB-BBCF699B2FA0}" destId="{184B5B5B-EC13-4244-96C2-9BAD35947EE3}" srcOrd="1" destOrd="0" presId="urn:microsoft.com/office/officeart/2008/layout/VerticalCircleList"/>
    <dgm:cxn modelId="{CFBC022F-9C6E-41EC-B7FC-D93904CEDA50}" type="presParOf" srcId="{151C21FE-6543-494E-9FAB-BBCF699B2FA0}" destId="{0DCFF99E-C11A-48AD-824C-60C61BE8F857}" srcOrd="2" destOrd="0" presId="urn:microsoft.com/office/officeart/2008/layout/VerticalCircleList"/>
    <dgm:cxn modelId="{57C8655C-5A5A-4D3B-9CFA-88A722AC8C8F}" type="presParOf" srcId="{A9D47A80-2C99-4068-A10A-7EEB3705323D}" destId="{8CFA87B4-AA88-4A44-9640-5B6005DC95E1}" srcOrd="3" destOrd="0" presId="urn:microsoft.com/office/officeart/2008/layout/VerticalCircleList"/>
    <dgm:cxn modelId="{1A56C8BD-714D-41C1-ACDC-791469BDB508}" type="presParOf" srcId="{8CFA87B4-AA88-4A44-9640-5B6005DC95E1}" destId="{D6A9DAA5-8DA9-4226-AD80-3E2FB1818860}" srcOrd="0" destOrd="0" presId="urn:microsoft.com/office/officeart/2008/layout/VerticalCircleList"/>
    <dgm:cxn modelId="{AEF0E017-3EE1-452E-A4B6-4AD04B85B0E5}" type="presParOf" srcId="{8CFA87B4-AA88-4A44-9640-5B6005DC95E1}" destId="{C6007C02-67C2-4B4F-AE45-4753876F6CE1}" srcOrd="1" destOrd="0" presId="urn:microsoft.com/office/officeart/2008/layout/VerticalCircleList"/>
    <dgm:cxn modelId="{7F0443BA-15F1-4F01-9E2F-1661D3CA8123}" type="presParOf" srcId="{8CFA87B4-AA88-4A44-9640-5B6005DC95E1}" destId="{289C7F46-5D4C-4BB8-A79E-7D60382622AE}" srcOrd="2" destOrd="0" presId="urn:microsoft.com/office/officeart/2008/layout/VerticalCircleList"/>
    <dgm:cxn modelId="{BE9B063F-D98C-4AF9-88D6-148F4151F6A5}" type="presParOf" srcId="{A9D47A80-2C99-4068-A10A-7EEB3705323D}" destId="{1D60A72A-FCA4-4345-A920-A6F73D0937EC}" srcOrd="4" destOrd="0" presId="urn:microsoft.com/office/officeart/2008/layout/VerticalCircleList"/>
    <dgm:cxn modelId="{FB67B559-C4E5-4C1D-A12B-A0D93131C1B7}" type="presParOf" srcId="{1D60A72A-FCA4-4345-A920-A6F73D0937EC}" destId="{F828C079-18B1-4918-BE04-37153277DB79}" srcOrd="0" destOrd="0" presId="urn:microsoft.com/office/officeart/2008/layout/VerticalCircleList"/>
    <dgm:cxn modelId="{C8603B91-9DCD-408B-9E99-43CD9F61DBD5}" type="presParOf" srcId="{1D60A72A-FCA4-4345-A920-A6F73D0937EC}" destId="{31D35B25-DA7F-4375-926B-5E02755DF682}" srcOrd="1" destOrd="0" presId="urn:microsoft.com/office/officeart/2008/layout/VerticalCircleList"/>
    <dgm:cxn modelId="{A3552F9C-AA7E-4D8D-B629-498C96DBD6C7}" type="presParOf" srcId="{1D60A72A-FCA4-4345-A920-A6F73D0937EC}" destId="{CF394F24-B0CE-444D-B551-5A3E12F6A0B7}" srcOrd="2" destOrd="0" presId="urn:microsoft.com/office/officeart/2008/layout/VerticalCircleList"/>
    <dgm:cxn modelId="{E3B9D569-66FE-4408-9418-8A24D69017A0}" type="presParOf" srcId="{A9D47A80-2C99-4068-A10A-7EEB3705323D}" destId="{7EF3F21C-46E7-40C2-A84B-D7BBFA651338}" srcOrd="5" destOrd="0" presId="urn:microsoft.com/office/officeart/2008/layout/VerticalCircleList"/>
    <dgm:cxn modelId="{2FFB5767-43DC-4B77-8078-0033DCFC97C0}" type="presParOf" srcId="{7EF3F21C-46E7-40C2-A84B-D7BBFA651338}" destId="{CBBEBAE8-8F9B-40AE-89AB-BA1F3D6F351A}" srcOrd="0" destOrd="0" presId="urn:microsoft.com/office/officeart/2008/layout/VerticalCircleList"/>
    <dgm:cxn modelId="{29305E18-8867-4505-B4DF-1DE5A60A3B38}" type="presParOf" srcId="{7EF3F21C-46E7-40C2-A84B-D7BBFA651338}" destId="{42C9870B-9D12-4D3E-9E65-58162AC219C0}" srcOrd="1" destOrd="0" presId="urn:microsoft.com/office/officeart/2008/layout/VerticalCircleList"/>
    <dgm:cxn modelId="{A867E3DF-5B9F-489D-8C99-F8BAF3CEF2D7}" type="presParOf" srcId="{7EF3F21C-46E7-40C2-A84B-D7BBFA651338}" destId="{633EA79B-06B7-4F45-8F35-3090A5023404}" srcOrd="2" destOrd="0" presId="urn:microsoft.com/office/officeart/2008/layout/VerticalCircleList"/>
    <dgm:cxn modelId="{3AB89030-0D3F-4EAF-97BD-8CACCBB7F4B0}" type="presParOf" srcId="{A9D47A80-2C99-4068-A10A-7EEB3705323D}" destId="{19424826-7695-4AA3-ACD4-C5138CA29DBD}" srcOrd="6" destOrd="0" presId="urn:microsoft.com/office/officeart/2008/layout/VerticalCircleList"/>
    <dgm:cxn modelId="{3A0331FF-4C2D-4795-82BE-2C55A6231EC1}" type="presParOf" srcId="{19424826-7695-4AA3-ACD4-C5138CA29DBD}" destId="{445C6FF7-5BD9-4C1C-95CE-9087C901C900}" srcOrd="0" destOrd="0" presId="urn:microsoft.com/office/officeart/2008/layout/VerticalCircleList"/>
    <dgm:cxn modelId="{8CE38D31-04CB-446E-803A-A580653C216C}" type="presParOf" srcId="{19424826-7695-4AA3-ACD4-C5138CA29DBD}" destId="{976D9751-402B-4CA2-B155-C9720AAD60B4}" srcOrd="1" destOrd="0" presId="urn:microsoft.com/office/officeart/2008/layout/VerticalCircleList"/>
    <dgm:cxn modelId="{3C014448-5DB6-4A11-A247-C133E317B8D8}" type="presParOf" srcId="{19424826-7695-4AA3-ACD4-C5138CA29DBD}" destId="{3AD02FF9-70C2-4031-96E6-3A55F34C5B18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EDF1CE-239B-4FE4-BD95-5678C0FA96D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1ABA047-D237-4010-A820-833052BEA34B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文法</a:t>
          </a:r>
        </a:p>
      </dgm:t>
    </dgm:pt>
    <dgm:pt modelId="{45D3FB99-4A1E-4617-898D-38626152ABA4}" type="parTrans" cxnId="{63BBBF41-E3C8-4AFF-9DF5-0EED1C5FA247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3E84CF-628A-4843-8134-CAEB6EB8D166}" type="sibTrans" cxnId="{63BBBF41-E3C8-4AFF-9DF5-0EED1C5FA247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0B8383-45FD-49AE-A179-242BEC7D0519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推导的相关概念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CAE8EB-966F-4E77-A525-F29131AE152B}" type="parTrans" cxnId="{C295295F-395E-43B0-8985-A6B79009C248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74751D-6D9A-4B3A-B761-6664E206FDB9}" type="sibTrans" cxnId="{C295295F-395E-43B0-8985-A6B79009C248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E68AE3-25CA-49D0-BF73-2E9614BC58CA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句型、句子和语言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877B6A-7ACB-4F9B-B5F6-BC9AC68EDFD0}" type="parTrans" cxnId="{2B00D1A2-18C7-4CF5-83A9-00DF59F66C5E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736A65-8C42-49B1-9FB6-C1172F05653C}" type="sibTrans" cxnId="{2B00D1A2-18C7-4CF5-83A9-00DF59F66C5E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D69B2C-5508-40EF-8A9E-02DED4D85BB5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文法的分类</a:t>
          </a:r>
        </a:p>
      </dgm:t>
    </dgm:pt>
    <dgm:pt modelId="{3F388120-693E-4527-AB38-1C06A31D2DBF}" type="parTrans" cxnId="{72910142-26EF-4B9B-B8F4-6C7980B86EF6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1B54F8-1BCD-4285-8262-81C406ACD9A5}" type="sibTrans" cxnId="{72910142-26EF-4B9B-B8F4-6C7980B86EF6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736CD-9E34-4332-BC12-A87AE5BE4133}" type="pres">
      <dgm:prSet presAssocID="{0AEDF1CE-239B-4FE4-BD95-5678C0FA96D1}" presName="Name0" presStyleCnt="0">
        <dgm:presLayoutVars>
          <dgm:chMax val="7"/>
          <dgm:chPref val="7"/>
          <dgm:dir/>
        </dgm:presLayoutVars>
      </dgm:prSet>
      <dgm:spPr/>
    </dgm:pt>
    <dgm:pt modelId="{30655406-D7B7-43FB-AED5-C77383AA3C92}" type="pres">
      <dgm:prSet presAssocID="{0AEDF1CE-239B-4FE4-BD95-5678C0FA96D1}" presName="Name1" presStyleCnt="0"/>
      <dgm:spPr/>
    </dgm:pt>
    <dgm:pt modelId="{C7EBBB74-E29E-4DAF-89C1-DDE4CFBE1D3B}" type="pres">
      <dgm:prSet presAssocID="{0AEDF1CE-239B-4FE4-BD95-5678C0FA96D1}" presName="cycle" presStyleCnt="0"/>
      <dgm:spPr/>
    </dgm:pt>
    <dgm:pt modelId="{73ACFEB6-C770-43CC-BD03-233D667CD12A}" type="pres">
      <dgm:prSet presAssocID="{0AEDF1CE-239B-4FE4-BD95-5678C0FA96D1}" presName="srcNode" presStyleLbl="node1" presStyleIdx="0" presStyleCnt="4"/>
      <dgm:spPr/>
    </dgm:pt>
    <dgm:pt modelId="{A896EFD1-D4E9-4D5E-81ED-8280180D800D}" type="pres">
      <dgm:prSet presAssocID="{0AEDF1CE-239B-4FE4-BD95-5678C0FA96D1}" presName="conn" presStyleLbl="parChTrans1D2" presStyleIdx="0" presStyleCnt="1"/>
      <dgm:spPr/>
    </dgm:pt>
    <dgm:pt modelId="{F48D5D89-0A17-4131-9768-3DAF46992A05}" type="pres">
      <dgm:prSet presAssocID="{0AEDF1CE-239B-4FE4-BD95-5678C0FA96D1}" presName="extraNode" presStyleLbl="node1" presStyleIdx="0" presStyleCnt="4"/>
      <dgm:spPr/>
    </dgm:pt>
    <dgm:pt modelId="{0DF9E700-D1D5-4250-9FC5-F9F0CE8D8370}" type="pres">
      <dgm:prSet presAssocID="{0AEDF1CE-239B-4FE4-BD95-5678C0FA96D1}" presName="dstNode" presStyleLbl="node1" presStyleIdx="0" presStyleCnt="4"/>
      <dgm:spPr/>
    </dgm:pt>
    <dgm:pt modelId="{653DC275-E9D7-4583-834C-DE57CD9C5D69}" type="pres">
      <dgm:prSet presAssocID="{A1ABA047-D237-4010-A820-833052BEA34B}" presName="text_1" presStyleLbl="node1" presStyleIdx="0" presStyleCnt="4">
        <dgm:presLayoutVars>
          <dgm:bulletEnabled val="1"/>
        </dgm:presLayoutVars>
      </dgm:prSet>
      <dgm:spPr/>
    </dgm:pt>
    <dgm:pt modelId="{95E7FA29-33EA-4487-AC52-4A9F8376B02C}" type="pres">
      <dgm:prSet presAssocID="{A1ABA047-D237-4010-A820-833052BEA34B}" presName="accent_1" presStyleCnt="0"/>
      <dgm:spPr/>
    </dgm:pt>
    <dgm:pt modelId="{65C074EC-14DD-4248-BA87-0D4F4C427A51}" type="pres">
      <dgm:prSet presAssocID="{A1ABA047-D237-4010-A820-833052BEA34B}" presName="accentRepeatNode" presStyleLbl="solidFgAcc1" presStyleIdx="0" presStyleCnt="4"/>
      <dgm:spPr/>
    </dgm:pt>
    <dgm:pt modelId="{AB13EB3D-CE1C-4E14-B344-9B40B676E215}" type="pres">
      <dgm:prSet presAssocID="{F10B8383-45FD-49AE-A179-242BEC7D0519}" presName="text_2" presStyleLbl="node1" presStyleIdx="1" presStyleCnt="4">
        <dgm:presLayoutVars>
          <dgm:bulletEnabled val="1"/>
        </dgm:presLayoutVars>
      </dgm:prSet>
      <dgm:spPr/>
    </dgm:pt>
    <dgm:pt modelId="{C2599909-FFBB-43D4-A792-624B7F1A8770}" type="pres">
      <dgm:prSet presAssocID="{F10B8383-45FD-49AE-A179-242BEC7D0519}" presName="accent_2" presStyleCnt="0"/>
      <dgm:spPr/>
    </dgm:pt>
    <dgm:pt modelId="{C8AE0723-9D93-4012-A0C0-1495121D99B2}" type="pres">
      <dgm:prSet presAssocID="{F10B8383-45FD-49AE-A179-242BEC7D0519}" presName="accentRepeatNode" presStyleLbl="solidFgAcc1" presStyleIdx="1" presStyleCnt="4"/>
      <dgm:spPr/>
    </dgm:pt>
    <dgm:pt modelId="{A4482506-DD97-41D5-B0E9-D900095A163D}" type="pres">
      <dgm:prSet presAssocID="{A0E68AE3-25CA-49D0-BF73-2E9614BC58CA}" presName="text_3" presStyleLbl="node1" presStyleIdx="2" presStyleCnt="4">
        <dgm:presLayoutVars>
          <dgm:bulletEnabled val="1"/>
        </dgm:presLayoutVars>
      </dgm:prSet>
      <dgm:spPr/>
    </dgm:pt>
    <dgm:pt modelId="{28D3098E-F331-4445-8103-AAEDEE22A142}" type="pres">
      <dgm:prSet presAssocID="{A0E68AE3-25CA-49D0-BF73-2E9614BC58CA}" presName="accent_3" presStyleCnt="0"/>
      <dgm:spPr/>
    </dgm:pt>
    <dgm:pt modelId="{83AF0681-79DF-4A76-9349-69B0BC3D132B}" type="pres">
      <dgm:prSet presAssocID="{A0E68AE3-25CA-49D0-BF73-2E9614BC58CA}" presName="accentRepeatNode" presStyleLbl="solidFgAcc1" presStyleIdx="2" presStyleCnt="4"/>
      <dgm:spPr/>
    </dgm:pt>
    <dgm:pt modelId="{8DD5D438-96A9-4EEA-A046-F5371F90609E}" type="pres">
      <dgm:prSet presAssocID="{8FD69B2C-5508-40EF-8A9E-02DED4D85BB5}" presName="text_4" presStyleLbl="node1" presStyleIdx="3" presStyleCnt="4">
        <dgm:presLayoutVars>
          <dgm:bulletEnabled val="1"/>
        </dgm:presLayoutVars>
      </dgm:prSet>
      <dgm:spPr/>
    </dgm:pt>
    <dgm:pt modelId="{54C38C7B-FC35-4B9C-B677-5BC6EDFB4D90}" type="pres">
      <dgm:prSet presAssocID="{8FD69B2C-5508-40EF-8A9E-02DED4D85BB5}" presName="accent_4" presStyleCnt="0"/>
      <dgm:spPr/>
    </dgm:pt>
    <dgm:pt modelId="{7B1E10CE-81E7-475E-8DD9-29A14B6ED9CB}" type="pres">
      <dgm:prSet presAssocID="{8FD69B2C-5508-40EF-8A9E-02DED4D85BB5}" presName="accentRepeatNode" presStyleLbl="solidFgAcc1" presStyleIdx="3" presStyleCnt="4"/>
      <dgm:spPr/>
    </dgm:pt>
  </dgm:ptLst>
  <dgm:cxnLst>
    <dgm:cxn modelId="{441A8435-D6EA-40E0-BE0B-6FE2B036B255}" type="presOf" srcId="{A0E68AE3-25CA-49D0-BF73-2E9614BC58CA}" destId="{A4482506-DD97-41D5-B0E9-D900095A163D}" srcOrd="0" destOrd="0" presId="urn:microsoft.com/office/officeart/2008/layout/VerticalCurvedList"/>
    <dgm:cxn modelId="{C295295F-395E-43B0-8985-A6B79009C248}" srcId="{0AEDF1CE-239B-4FE4-BD95-5678C0FA96D1}" destId="{F10B8383-45FD-49AE-A179-242BEC7D0519}" srcOrd="1" destOrd="0" parTransId="{71CAE8EB-966F-4E77-A525-F29131AE152B}" sibTransId="{A674751D-6D9A-4B3A-B761-6664E206FDB9}"/>
    <dgm:cxn modelId="{63BBBF41-E3C8-4AFF-9DF5-0EED1C5FA247}" srcId="{0AEDF1CE-239B-4FE4-BD95-5678C0FA96D1}" destId="{A1ABA047-D237-4010-A820-833052BEA34B}" srcOrd="0" destOrd="0" parTransId="{45D3FB99-4A1E-4617-898D-38626152ABA4}" sibTransId="{143E84CF-628A-4843-8134-CAEB6EB8D166}"/>
    <dgm:cxn modelId="{72910142-26EF-4B9B-B8F4-6C7980B86EF6}" srcId="{0AEDF1CE-239B-4FE4-BD95-5678C0FA96D1}" destId="{8FD69B2C-5508-40EF-8A9E-02DED4D85BB5}" srcOrd="3" destOrd="0" parTransId="{3F388120-693E-4527-AB38-1C06A31D2DBF}" sibTransId="{631B54F8-1BCD-4285-8262-81C406ACD9A5}"/>
    <dgm:cxn modelId="{DCE05E67-B18B-4DAB-885D-6EC8CD737664}" type="presOf" srcId="{F10B8383-45FD-49AE-A179-242BEC7D0519}" destId="{AB13EB3D-CE1C-4E14-B344-9B40B676E215}" srcOrd="0" destOrd="0" presId="urn:microsoft.com/office/officeart/2008/layout/VerticalCurvedList"/>
    <dgm:cxn modelId="{DD941A87-36DA-4A06-90B7-6E6D375C67CF}" type="presOf" srcId="{A1ABA047-D237-4010-A820-833052BEA34B}" destId="{653DC275-E9D7-4583-834C-DE57CD9C5D69}" srcOrd="0" destOrd="0" presId="urn:microsoft.com/office/officeart/2008/layout/VerticalCurvedList"/>
    <dgm:cxn modelId="{48DC6D95-16D8-4D42-B807-DEF81113C6BF}" type="presOf" srcId="{8FD69B2C-5508-40EF-8A9E-02DED4D85BB5}" destId="{8DD5D438-96A9-4EEA-A046-F5371F90609E}" srcOrd="0" destOrd="0" presId="urn:microsoft.com/office/officeart/2008/layout/VerticalCurvedList"/>
    <dgm:cxn modelId="{2B00D1A2-18C7-4CF5-83A9-00DF59F66C5E}" srcId="{0AEDF1CE-239B-4FE4-BD95-5678C0FA96D1}" destId="{A0E68AE3-25CA-49D0-BF73-2E9614BC58CA}" srcOrd="2" destOrd="0" parTransId="{24877B6A-7ACB-4F9B-B5F6-BC9AC68EDFD0}" sibTransId="{3E736A65-8C42-49B1-9FB6-C1172F05653C}"/>
    <dgm:cxn modelId="{C31CE0FD-5803-4B1F-831D-F88B1ADEE8F4}" type="presOf" srcId="{143E84CF-628A-4843-8134-CAEB6EB8D166}" destId="{A896EFD1-D4E9-4D5E-81ED-8280180D800D}" srcOrd="0" destOrd="0" presId="urn:microsoft.com/office/officeart/2008/layout/VerticalCurvedList"/>
    <dgm:cxn modelId="{8528E6FF-C24D-49FD-949D-83BAA8F4309C}" type="presOf" srcId="{0AEDF1CE-239B-4FE4-BD95-5678C0FA96D1}" destId="{73A736CD-9E34-4332-BC12-A87AE5BE4133}" srcOrd="0" destOrd="0" presId="urn:microsoft.com/office/officeart/2008/layout/VerticalCurvedList"/>
    <dgm:cxn modelId="{0F999F02-258E-45FF-9E4B-FFD6A4BEC071}" type="presParOf" srcId="{73A736CD-9E34-4332-BC12-A87AE5BE4133}" destId="{30655406-D7B7-43FB-AED5-C77383AA3C92}" srcOrd="0" destOrd="0" presId="urn:microsoft.com/office/officeart/2008/layout/VerticalCurvedList"/>
    <dgm:cxn modelId="{B9410ED2-3A9F-4BF8-9627-C3170E05BAF4}" type="presParOf" srcId="{30655406-D7B7-43FB-AED5-C77383AA3C92}" destId="{C7EBBB74-E29E-4DAF-89C1-DDE4CFBE1D3B}" srcOrd="0" destOrd="0" presId="urn:microsoft.com/office/officeart/2008/layout/VerticalCurvedList"/>
    <dgm:cxn modelId="{85084C7C-CB1F-4FCE-B74D-7E6D82D558A0}" type="presParOf" srcId="{C7EBBB74-E29E-4DAF-89C1-DDE4CFBE1D3B}" destId="{73ACFEB6-C770-43CC-BD03-233D667CD12A}" srcOrd="0" destOrd="0" presId="urn:microsoft.com/office/officeart/2008/layout/VerticalCurvedList"/>
    <dgm:cxn modelId="{EDD2D122-2A88-4A91-BD0F-2D0E5C1FC245}" type="presParOf" srcId="{C7EBBB74-E29E-4DAF-89C1-DDE4CFBE1D3B}" destId="{A896EFD1-D4E9-4D5E-81ED-8280180D800D}" srcOrd="1" destOrd="0" presId="urn:microsoft.com/office/officeart/2008/layout/VerticalCurvedList"/>
    <dgm:cxn modelId="{0EB41409-D33B-4C2F-A485-48AD801F0202}" type="presParOf" srcId="{C7EBBB74-E29E-4DAF-89C1-DDE4CFBE1D3B}" destId="{F48D5D89-0A17-4131-9768-3DAF46992A05}" srcOrd="2" destOrd="0" presId="urn:microsoft.com/office/officeart/2008/layout/VerticalCurvedList"/>
    <dgm:cxn modelId="{226CB37F-ECDE-4EEE-B633-42A02E37EFD5}" type="presParOf" srcId="{C7EBBB74-E29E-4DAF-89C1-DDE4CFBE1D3B}" destId="{0DF9E700-D1D5-4250-9FC5-F9F0CE8D8370}" srcOrd="3" destOrd="0" presId="urn:microsoft.com/office/officeart/2008/layout/VerticalCurvedList"/>
    <dgm:cxn modelId="{F4E216C9-E202-491F-8B0A-2992419A1748}" type="presParOf" srcId="{30655406-D7B7-43FB-AED5-C77383AA3C92}" destId="{653DC275-E9D7-4583-834C-DE57CD9C5D69}" srcOrd="1" destOrd="0" presId="urn:microsoft.com/office/officeart/2008/layout/VerticalCurvedList"/>
    <dgm:cxn modelId="{CF7BB0A7-BA98-4978-B148-3EBF21537E66}" type="presParOf" srcId="{30655406-D7B7-43FB-AED5-C77383AA3C92}" destId="{95E7FA29-33EA-4487-AC52-4A9F8376B02C}" srcOrd="2" destOrd="0" presId="urn:microsoft.com/office/officeart/2008/layout/VerticalCurvedList"/>
    <dgm:cxn modelId="{4D821330-AE35-404F-B186-B581401F809E}" type="presParOf" srcId="{95E7FA29-33EA-4487-AC52-4A9F8376B02C}" destId="{65C074EC-14DD-4248-BA87-0D4F4C427A51}" srcOrd="0" destOrd="0" presId="urn:microsoft.com/office/officeart/2008/layout/VerticalCurvedList"/>
    <dgm:cxn modelId="{5F862E1E-849A-4AED-B890-02D3CE1E2966}" type="presParOf" srcId="{30655406-D7B7-43FB-AED5-C77383AA3C92}" destId="{AB13EB3D-CE1C-4E14-B344-9B40B676E215}" srcOrd="3" destOrd="0" presId="urn:microsoft.com/office/officeart/2008/layout/VerticalCurvedList"/>
    <dgm:cxn modelId="{61DA2DBC-6E6A-455E-8327-4CC3264A609F}" type="presParOf" srcId="{30655406-D7B7-43FB-AED5-C77383AA3C92}" destId="{C2599909-FFBB-43D4-A792-624B7F1A8770}" srcOrd="4" destOrd="0" presId="urn:microsoft.com/office/officeart/2008/layout/VerticalCurvedList"/>
    <dgm:cxn modelId="{674AB3B5-6451-49BC-8D32-D17527B4AF64}" type="presParOf" srcId="{C2599909-FFBB-43D4-A792-624B7F1A8770}" destId="{C8AE0723-9D93-4012-A0C0-1495121D99B2}" srcOrd="0" destOrd="0" presId="urn:microsoft.com/office/officeart/2008/layout/VerticalCurvedList"/>
    <dgm:cxn modelId="{359DF8F4-844B-4E9E-A40D-85E09AA7C1FD}" type="presParOf" srcId="{30655406-D7B7-43FB-AED5-C77383AA3C92}" destId="{A4482506-DD97-41D5-B0E9-D900095A163D}" srcOrd="5" destOrd="0" presId="urn:microsoft.com/office/officeart/2008/layout/VerticalCurvedList"/>
    <dgm:cxn modelId="{504480DB-BA6F-40F0-A8B0-0AF1670C9D4F}" type="presParOf" srcId="{30655406-D7B7-43FB-AED5-C77383AA3C92}" destId="{28D3098E-F331-4445-8103-AAEDEE22A142}" srcOrd="6" destOrd="0" presId="urn:microsoft.com/office/officeart/2008/layout/VerticalCurvedList"/>
    <dgm:cxn modelId="{DB82597D-1094-47F1-8E9F-ED524BEF985E}" type="presParOf" srcId="{28D3098E-F331-4445-8103-AAEDEE22A142}" destId="{83AF0681-79DF-4A76-9349-69B0BC3D132B}" srcOrd="0" destOrd="0" presId="urn:microsoft.com/office/officeart/2008/layout/VerticalCurvedList"/>
    <dgm:cxn modelId="{EB94DCA9-BB82-44F0-AD5A-01EEF0828A57}" type="presParOf" srcId="{30655406-D7B7-43FB-AED5-C77383AA3C92}" destId="{8DD5D438-96A9-4EEA-A046-F5371F90609E}" srcOrd="7" destOrd="0" presId="urn:microsoft.com/office/officeart/2008/layout/VerticalCurvedList"/>
    <dgm:cxn modelId="{508E7AA3-793B-4B87-B461-D62E7A9DEBBE}" type="presParOf" srcId="{30655406-D7B7-43FB-AED5-C77383AA3C92}" destId="{54C38C7B-FC35-4B9C-B677-5BC6EDFB4D90}" srcOrd="8" destOrd="0" presId="urn:microsoft.com/office/officeart/2008/layout/VerticalCurvedList"/>
    <dgm:cxn modelId="{4A603B7D-0E53-4CE8-8EFD-9B64A0A11D21}" type="presParOf" srcId="{54C38C7B-FC35-4B9C-B677-5BC6EDFB4D90}" destId="{7B1E10CE-81E7-475E-8DD9-29A14B6ED9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4081DE-0D09-4461-838A-4A89F2E513B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5B638EF-31D6-48A6-ABEB-B7FC94357E17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第一条产生式的左部是开始符号</a:t>
          </a:r>
        </a:p>
      </dgm:t>
    </dgm:pt>
    <dgm:pt modelId="{19997D0D-6C03-4DFC-9F35-EE898363A145}" type="parTrans" cxnId="{F27D4741-4C44-42A7-9B71-371A5C86B843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2DDE7-670E-4799-B214-31D2A8A85143}" type="sibTrans" cxnId="{F27D4741-4C44-42A7-9B71-371A5C86B843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0C6B2-342D-441D-B3C7-1C7B9CD12CFF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尖括号</a:t>
          </a:r>
        </a:p>
      </dgm:t>
    </dgm:pt>
    <dgm:pt modelId="{2176F52C-E6D0-4724-A5AB-8FFCD8420CA9}" type="parTrans" cxnId="{4F4FB972-CE0A-42F7-B275-C82C0185D588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9BF57D-3360-4D38-9EDB-45BBDF5F0C8C}" type="sibTrans" cxnId="{4F4FB972-CE0A-42F7-B275-C82C0185D588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E79DB8-A94F-4094-B9F4-61DAE1EA9842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大小写</a:t>
          </a:r>
        </a:p>
      </dgm:t>
    </dgm:pt>
    <dgm:pt modelId="{293CA672-1515-432B-868F-BC0EBA5296E9}" type="parTrans" cxnId="{2D9E187B-9681-4246-9B69-DA4F26573CFF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4B65DA-FDBE-4213-9956-2B9E9B5866F8}" type="sibTrans" cxnId="{2D9E187B-9681-4246-9B69-DA4F26573CFF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377D4-6F1B-4314-BCF0-03CEBDCD5B1B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其他表示</a:t>
          </a:r>
        </a:p>
      </dgm:t>
    </dgm:pt>
    <dgm:pt modelId="{E89A1C85-E0BA-4189-BA5B-6D2F558C7EC9}" type="parTrans" cxnId="{A92DF7EA-31AF-4D27-AB1B-4640F46F0633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A07342-AE43-4521-80BD-E5333E4CA6B5}" type="sibTrans" cxnId="{A92DF7EA-31AF-4D27-AB1B-4640F46F0633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D1BC49-52D1-4DB2-A20D-FDF53D8072A2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开始符号</a:t>
          </a:r>
        </a:p>
      </dgm:t>
    </dgm:pt>
    <dgm:pt modelId="{A45D14AF-B6C5-439A-BFE0-997B0C42FFE1}" type="parTrans" cxnId="{CB8CCA63-26A4-4615-89F2-D2FCD5EC0023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FC9D58-AC5D-48C4-805E-CC95F2609AB2}" type="sibTrans" cxnId="{CB8CCA63-26A4-4615-89F2-D2FCD5EC0023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324A40-8862-47B1-88D8-1F1C31F77B9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用尖括号括起来的是</a:t>
          </a:r>
          <a:r>
            <a: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〈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非终结符号</a:t>
          </a:r>
          <a:r>
            <a: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〉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</dgm:t>
    </dgm:pt>
    <dgm:pt modelId="{3E44B2B7-FAED-4E02-901D-EDC6125BBFBC}" type="parTrans" cxnId="{FCA560C0-F617-46E7-9259-B25A4EC62C37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071CAF-BA03-4C23-9D5E-9146323696BC}" type="sibTrans" cxnId="{FCA560C0-F617-46E7-9259-B25A4EC62C37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014A9D-F309-4D29-ADD3-AB2908F8F46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不用尖括号括起来的是终结符号</a:t>
          </a:r>
        </a:p>
      </dgm:t>
    </dgm:pt>
    <dgm:pt modelId="{69B93C59-7EA1-4FEE-A505-78806179E9A6}" type="parTrans" cxnId="{BECC0F90-5DF4-4500-9FE2-923AEB96C422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974C7-A23D-49BE-9BAB-7DB08D8988EF}" type="sibTrans" cxnId="{BECC0F90-5DF4-4500-9FE2-923AEB96C422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3B4A85-318D-447E-94A5-C7619A2F35D6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大写为非终结符号</a:t>
          </a:r>
        </a:p>
      </dgm:t>
    </dgm:pt>
    <dgm:pt modelId="{0FB5FB03-292C-4641-B48C-A7FEC45DB559}" type="parTrans" cxnId="{BC194F26-1907-4AA1-A2D2-3CF88567A1F9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721371-C170-414C-8076-39DBB0A7B59C}" type="sibTrans" cxnId="{BC194F26-1907-4AA1-A2D2-3CF88567A1F9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A4B6B4-30AA-4F74-B719-A5150A98293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小写为终结符号</a:t>
          </a:r>
        </a:p>
      </dgm:t>
    </dgm:pt>
    <dgm:pt modelId="{591A8224-FBC2-454C-B788-A92921A44C3F}" type="parTrans" cxnId="{93AC4DA1-264D-486B-BF36-C7033BAB0274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478CD-0167-4E85-A9FF-B8F740D16FD4}" type="sibTrans" cxnId="{93AC4DA1-264D-486B-BF36-C7033BAB0274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4F882F-0FDF-4FB7-8166-38744D80E32D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rPr>
            <a:t>也可将文法表示</a:t>
          </a:r>
          <a:r>
            <a:rPr lang="en-US" altLang="zh-CN" sz="1800" b="0">
              <a:latin typeface="微软雅黑" panose="020B0503020204020204" pitchFamily="34" charset="-122"/>
              <a:ea typeface="微软雅黑" panose="020B0503020204020204" pitchFamily="34" charset="-122"/>
            </a:rPr>
            <a:t>G</a:t>
          </a:r>
          <a:r>
            <a: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rPr>
            <a:t>写成</a:t>
          </a:r>
          <a:r>
            <a:rPr lang="en-US" altLang="zh-CN" sz="1800" b="0">
              <a:latin typeface="微软雅黑" panose="020B0503020204020204" pitchFamily="34" charset="-122"/>
              <a:ea typeface="微软雅黑" panose="020B0503020204020204" pitchFamily="34" charset="-122"/>
            </a:rPr>
            <a:t>G[S]</a:t>
          </a:r>
          <a:r>
            <a: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rPr>
            <a:t>的形式</a:t>
          </a:r>
        </a:p>
      </dgm:t>
    </dgm:pt>
    <dgm:pt modelId="{6E5CA391-C9B5-465B-821B-213ED2E4A4DE}" type="parTrans" cxnId="{001DE936-B010-4D69-B2E3-90EE221F74F2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65F784-8213-442A-B8AA-ED8341740BB1}" type="sibTrans" cxnId="{001DE936-B010-4D69-B2E3-90EE221F74F2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E2E33-5BBD-48D4-977E-95192F8A24F7}" type="pres">
      <dgm:prSet presAssocID="{5B4081DE-0D09-4461-838A-4A89F2E513B2}" presName="Name0" presStyleCnt="0">
        <dgm:presLayoutVars>
          <dgm:dir/>
          <dgm:animLvl val="lvl"/>
          <dgm:resizeHandles val="exact"/>
        </dgm:presLayoutVars>
      </dgm:prSet>
      <dgm:spPr/>
    </dgm:pt>
    <dgm:pt modelId="{57DC8A13-F1FB-4217-B76A-5FAD5F97E2F9}" type="pres">
      <dgm:prSet presAssocID="{A5D1BC49-52D1-4DB2-A20D-FDF53D8072A2}" presName="linNode" presStyleCnt="0"/>
      <dgm:spPr/>
    </dgm:pt>
    <dgm:pt modelId="{C267FB07-F675-4464-A476-AE30D24E86A5}" type="pres">
      <dgm:prSet presAssocID="{A5D1BC49-52D1-4DB2-A20D-FDF53D8072A2}" presName="parentText" presStyleLbl="node1" presStyleIdx="0" presStyleCnt="4" custScaleX="57233">
        <dgm:presLayoutVars>
          <dgm:chMax val="1"/>
          <dgm:bulletEnabled val="1"/>
        </dgm:presLayoutVars>
      </dgm:prSet>
      <dgm:spPr/>
    </dgm:pt>
    <dgm:pt modelId="{8A6FB1F0-4D96-4542-8390-40E0BEDEE76B}" type="pres">
      <dgm:prSet presAssocID="{A5D1BC49-52D1-4DB2-A20D-FDF53D8072A2}" presName="descendantText" presStyleLbl="alignAccFollowNode1" presStyleIdx="0" presStyleCnt="4" custScaleX="85154">
        <dgm:presLayoutVars>
          <dgm:bulletEnabled val="1"/>
        </dgm:presLayoutVars>
      </dgm:prSet>
      <dgm:spPr/>
    </dgm:pt>
    <dgm:pt modelId="{EAE79D50-D956-4C65-B77F-CF707896D698}" type="pres">
      <dgm:prSet presAssocID="{09FC9D58-AC5D-48C4-805E-CC95F2609AB2}" presName="sp" presStyleCnt="0"/>
      <dgm:spPr/>
    </dgm:pt>
    <dgm:pt modelId="{B34787B1-43BF-4F74-9893-283A45704D5B}" type="pres">
      <dgm:prSet presAssocID="{84B0C6B2-342D-441D-B3C7-1C7B9CD12CFF}" presName="linNode" presStyleCnt="0"/>
      <dgm:spPr/>
    </dgm:pt>
    <dgm:pt modelId="{8AA54DFC-D47F-4A47-AADF-BAF36CA0D670}" type="pres">
      <dgm:prSet presAssocID="{84B0C6B2-342D-441D-B3C7-1C7B9CD12CFF}" presName="parentText" presStyleLbl="node1" presStyleIdx="1" presStyleCnt="4" custScaleX="57233">
        <dgm:presLayoutVars>
          <dgm:chMax val="1"/>
          <dgm:bulletEnabled val="1"/>
        </dgm:presLayoutVars>
      </dgm:prSet>
      <dgm:spPr/>
    </dgm:pt>
    <dgm:pt modelId="{9519D568-D651-4203-BEE0-7CE4094230A5}" type="pres">
      <dgm:prSet presAssocID="{84B0C6B2-342D-441D-B3C7-1C7B9CD12CFF}" presName="descendantText" presStyleLbl="alignAccFollowNode1" presStyleIdx="1" presStyleCnt="4" custScaleX="85154">
        <dgm:presLayoutVars>
          <dgm:bulletEnabled val="1"/>
        </dgm:presLayoutVars>
      </dgm:prSet>
      <dgm:spPr/>
    </dgm:pt>
    <dgm:pt modelId="{6DD7C065-9B0E-4768-9B8B-33F8178C06BB}" type="pres">
      <dgm:prSet presAssocID="{269BF57D-3360-4D38-9EDB-45BBDF5F0C8C}" presName="sp" presStyleCnt="0"/>
      <dgm:spPr/>
    </dgm:pt>
    <dgm:pt modelId="{1D88EACA-A256-4745-89FE-F09E834B73B7}" type="pres">
      <dgm:prSet presAssocID="{13E79DB8-A94F-4094-B9F4-61DAE1EA9842}" presName="linNode" presStyleCnt="0"/>
      <dgm:spPr/>
    </dgm:pt>
    <dgm:pt modelId="{E4B490AB-B29B-42B9-B7A7-C3B44DAA01FA}" type="pres">
      <dgm:prSet presAssocID="{13E79DB8-A94F-4094-B9F4-61DAE1EA9842}" presName="parentText" presStyleLbl="node1" presStyleIdx="2" presStyleCnt="4" custScaleX="57233">
        <dgm:presLayoutVars>
          <dgm:chMax val="1"/>
          <dgm:bulletEnabled val="1"/>
        </dgm:presLayoutVars>
      </dgm:prSet>
      <dgm:spPr/>
    </dgm:pt>
    <dgm:pt modelId="{EA3CF13F-7D08-491D-A9D9-D1BB43C397DB}" type="pres">
      <dgm:prSet presAssocID="{13E79DB8-A94F-4094-B9F4-61DAE1EA9842}" presName="descendantText" presStyleLbl="alignAccFollowNode1" presStyleIdx="2" presStyleCnt="4" custScaleX="85154">
        <dgm:presLayoutVars>
          <dgm:bulletEnabled val="1"/>
        </dgm:presLayoutVars>
      </dgm:prSet>
      <dgm:spPr/>
    </dgm:pt>
    <dgm:pt modelId="{C37F1F01-1A93-4D9D-A01B-99D54D2DBCC1}" type="pres">
      <dgm:prSet presAssocID="{A94B65DA-FDBE-4213-9956-2B9E9B5866F8}" presName="sp" presStyleCnt="0"/>
      <dgm:spPr/>
    </dgm:pt>
    <dgm:pt modelId="{E2FC6AE4-40BB-4CFB-9639-13A8C70955B0}" type="pres">
      <dgm:prSet presAssocID="{94B377D4-6F1B-4314-BCF0-03CEBDCD5B1B}" presName="linNode" presStyleCnt="0"/>
      <dgm:spPr/>
    </dgm:pt>
    <dgm:pt modelId="{7A83FA8D-E481-469A-9DC9-A8E068407F06}" type="pres">
      <dgm:prSet presAssocID="{94B377D4-6F1B-4314-BCF0-03CEBDCD5B1B}" presName="parentText" presStyleLbl="node1" presStyleIdx="3" presStyleCnt="4" custScaleX="57233">
        <dgm:presLayoutVars>
          <dgm:chMax val="1"/>
          <dgm:bulletEnabled val="1"/>
        </dgm:presLayoutVars>
      </dgm:prSet>
      <dgm:spPr/>
    </dgm:pt>
    <dgm:pt modelId="{76C8FC98-8826-4E5A-BC65-D7F224A9A6E9}" type="pres">
      <dgm:prSet presAssocID="{94B377D4-6F1B-4314-BCF0-03CEBDCD5B1B}" presName="descendantText" presStyleLbl="alignAccFollowNode1" presStyleIdx="3" presStyleCnt="4" custScaleX="85154">
        <dgm:presLayoutVars>
          <dgm:bulletEnabled val="1"/>
        </dgm:presLayoutVars>
      </dgm:prSet>
      <dgm:spPr/>
    </dgm:pt>
  </dgm:ptLst>
  <dgm:cxnLst>
    <dgm:cxn modelId="{1D85250C-B6E1-4A69-8062-5D6908AEEEAE}" type="presOf" srcId="{A5D1BC49-52D1-4DB2-A20D-FDF53D8072A2}" destId="{C267FB07-F675-4464-A476-AE30D24E86A5}" srcOrd="0" destOrd="0" presId="urn:microsoft.com/office/officeart/2005/8/layout/vList5"/>
    <dgm:cxn modelId="{E5B4E518-98E7-4245-89F3-6AAE2CDFAD70}" type="presOf" srcId="{774F882F-0FDF-4FB7-8166-38744D80E32D}" destId="{76C8FC98-8826-4E5A-BC65-D7F224A9A6E9}" srcOrd="0" destOrd="0" presId="urn:microsoft.com/office/officeart/2005/8/layout/vList5"/>
    <dgm:cxn modelId="{BC194F26-1907-4AA1-A2D2-3CF88567A1F9}" srcId="{13E79DB8-A94F-4094-B9F4-61DAE1EA9842}" destId="{5E3B4A85-318D-447E-94A5-C7619A2F35D6}" srcOrd="0" destOrd="0" parTransId="{0FB5FB03-292C-4641-B48C-A7FEC45DB559}" sibTransId="{E0721371-C170-414C-8076-39DBB0A7B59C}"/>
    <dgm:cxn modelId="{FE9B3331-2739-4328-9F11-8B6D1EA2F34E}" type="presOf" srcId="{B6A4B6B4-30AA-4F74-B719-A5150A98293F}" destId="{EA3CF13F-7D08-491D-A9D9-D1BB43C397DB}" srcOrd="0" destOrd="1" presId="urn:microsoft.com/office/officeart/2005/8/layout/vList5"/>
    <dgm:cxn modelId="{001DE936-B010-4D69-B2E3-90EE221F74F2}" srcId="{94B377D4-6F1B-4314-BCF0-03CEBDCD5B1B}" destId="{774F882F-0FDF-4FB7-8166-38744D80E32D}" srcOrd="0" destOrd="0" parTransId="{6E5CA391-C9B5-465B-821B-213ED2E4A4DE}" sibTransId="{B865F784-8213-442A-B8AA-ED8341740BB1}"/>
    <dgm:cxn modelId="{E0796061-C880-4980-9B0D-8092E9BC2418}" type="presOf" srcId="{8F324A40-8862-47B1-88D8-1F1C31F77B93}" destId="{9519D568-D651-4203-BEE0-7CE4094230A5}" srcOrd="0" destOrd="0" presId="urn:microsoft.com/office/officeart/2005/8/layout/vList5"/>
    <dgm:cxn modelId="{F27D4741-4C44-42A7-9B71-371A5C86B843}" srcId="{A5D1BC49-52D1-4DB2-A20D-FDF53D8072A2}" destId="{55B638EF-31D6-48A6-ABEB-B7FC94357E17}" srcOrd="0" destOrd="0" parTransId="{19997D0D-6C03-4DFC-9F35-EE898363A145}" sibTransId="{0C22DDE7-670E-4799-B214-31D2A8A85143}"/>
    <dgm:cxn modelId="{CB8CCA63-26A4-4615-89F2-D2FCD5EC0023}" srcId="{5B4081DE-0D09-4461-838A-4A89F2E513B2}" destId="{A5D1BC49-52D1-4DB2-A20D-FDF53D8072A2}" srcOrd="0" destOrd="0" parTransId="{A45D14AF-B6C5-439A-BFE0-997B0C42FFE1}" sibTransId="{09FC9D58-AC5D-48C4-805E-CC95F2609AB2}"/>
    <dgm:cxn modelId="{C7EAA065-5D1E-410C-8AF6-94E2509C7D2D}" type="presOf" srcId="{5B4081DE-0D09-4461-838A-4A89F2E513B2}" destId="{FD4E2E33-5BBD-48D4-977E-95192F8A24F7}" srcOrd="0" destOrd="0" presId="urn:microsoft.com/office/officeart/2005/8/layout/vList5"/>
    <dgm:cxn modelId="{3CA5A34B-AE84-4319-8959-85EF96E3B960}" type="presOf" srcId="{D1014A9D-F309-4D29-ADD3-AB2908F8F463}" destId="{9519D568-D651-4203-BEE0-7CE4094230A5}" srcOrd="0" destOrd="1" presId="urn:microsoft.com/office/officeart/2005/8/layout/vList5"/>
    <dgm:cxn modelId="{CCD3286D-1658-4B7A-B2B3-A08E85491F05}" type="presOf" srcId="{55B638EF-31D6-48A6-ABEB-B7FC94357E17}" destId="{8A6FB1F0-4D96-4542-8390-40E0BEDEE76B}" srcOrd="0" destOrd="0" presId="urn:microsoft.com/office/officeart/2005/8/layout/vList5"/>
    <dgm:cxn modelId="{4F4FB972-CE0A-42F7-B275-C82C0185D588}" srcId="{5B4081DE-0D09-4461-838A-4A89F2E513B2}" destId="{84B0C6B2-342D-441D-B3C7-1C7B9CD12CFF}" srcOrd="1" destOrd="0" parTransId="{2176F52C-E6D0-4724-A5AB-8FFCD8420CA9}" sibTransId="{269BF57D-3360-4D38-9EDB-45BBDF5F0C8C}"/>
    <dgm:cxn modelId="{2F71B655-7791-433A-B591-ECA1D2D46BE6}" type="presOf" srcId="{13E79DB8-A94F-4094-B9F4-61DAE1EA9842}" destId="{E4B490AB-B29B-42B9-B7A7-C3B44DAA01FA}" srcOrd="0" destOrd="0" presId="urn:microsoft.com/office/officeart/2005/8/layout/vList5"/>
    <dgm:cxn modelId="{2D9E187B-9681-4246-9B69-DA4F26573CFF}" srcId="{5B4081DE-0D09-4461-838A-4A89F2E513B2}" destId="{13E79DB8-A94F-4094-B9F4-61DAE1EA9842}" srcOrd="2" destOrd="0" parTransId="{293CA672-1515-432B-868F-BC0EBA5296E9}" sibTransId="{A94B65DA-FDBE-4213-9956-2B9E9B5866F8}"/>
    <dgm:cxn modelId="{BECC0F90-5DF4-4500-9FE2-923AEB96C422}" srcId="{84B0C6B2-342D-441D-B3C7-1C7B9CD12CFF}" destId="{D1014A9D-F309-4D29-ADD3-AB2908F8F463}" srcOrd="1" destOrd="0" parTransId="{69B93C59-7EA1-4FEE-A505-78806179E9A6}" sibTransId="{67D974C7-A23D-49BE-9BAB-7DB08D8988EF}"/>
    <dgm:cxn modelId="{1BCECF93-D940-4B71-8ACE-410171B401FA}" type="presOf" srcId="{84B0C6B2-342D-441D-B3C7-1C7B9CD12CFF}" destId="{8AA54DFC-D47F-4A47-AADF-BAF36CA0D670}" srcOrd="0" destOrd="0" presId="urn:microsoft.com/office/officeart/2005/8/layout/vList5"/>
    <dgm:cxn modelId="{93AC4DA1-264D-486B-BF36-C7033BAB0274}" srcId="{13E79DB8-A94F-4094-B9F4-61DAE1EA9842}" destId="{B6A4B6B4-30AA-4F74-B719-A5150A98293F}" srcOrd="1" destOrd="0" parTransId="{591A8224-FBC2-454C-B788-A92921A44C3F}" sibTransId="{7EE478CD-0167-4E85-A9FF-B8F740D16FD4}"/>
    <dgm:cxn modelId="{FCA560C0-F617-46E7-9259-B25A4EC62C37}" srcId="{84B0C6B2-342D-441D-B3C7-1C7B9CD12CFF}" destId="{8F324A40-8862-47B1-88D8-1F1C31F77B93}" srcOrd="0" destOrd="0" parTransId="{3E44B2B7-FAED-4E02-901D-EDC6125BBFBC}" sibTransId="{35071CAF-BA03-4C23-9D5E-9146323696BC}"/>
    <dgm:cxn modelId="{92259EE3-F9B1-4B13-8108-E273FB61921D}" type="presOf" srcId="{5E3B4A85-318D-447E-94A5-C7619A2F35D6}" destId="{EA3CF13F-7D08-491D-A9D9-D1BB43C397DB}" srcOrd="0" destOrd="0" presId="urn:microsoft.com/office/officeart/2005/8/layout/vList5"/>
    <dgm:cxn modelId="{A92DF7EA-31AF-4D27-AB1B-4640F46F0633}" srcId="{5B4081DE-0D09-4461-838A-4A89F2E513B2}" destId="{94B377D4-6F1B-4314-BCF0-03CEBDCD5B1B}" srcOrd="3" destOrd="0" parTransId="{E89A1C85-E0BA-4189-BA5B-6D2F558C7EC9}" sibTransId="{05A07342-AE43-4521-80BD-E5333E4CA6B5}"/>
    <dgm:cxn modelId="{C4ABE5F7-1DFE-4923-BEDC-DF14F7199C46}" type="presOf" srcId="{94B377D4-6F1B-4314-BCF0-03CEBDCD5B1B}" destId="{7A83FA8D-E481-469A-9DC9-A8E068407F06}" srcOrd="0" destOrd="0" presId="urn:microsoft.com/office/officeart/2005/8/layout/vList5"/>
    <dgm:cxn modelId="{8EE15F7A-3C4A-4FFB-AAD7-ABD5C6735545}" type="presParOf" srcId="{FD4E2E33-5BBD-48D4-977E-95192F8A24F7}" destId="{57DC8A13-F1FB-4217-B76A-5FAD5F97E2F9}" srcOrd="0" destOrd="0" presId="urn:microsoft.com/office/officeart/2005/8/layout/vList5"/>
    <dgm:cxn modelId="{80DAB569-9128-427B-BF11-3E5360E6F861}" type="presParOf" srcId="{57DC8A13-F1FB-4217-B76A-5FAD5F97E2F9}" destId="{C267FB07-F675-4464-A476-AE30D24E86A5}" srcOrd="0" destOrd="0" presId="urn:microsoft.com/office/officeart/2005/8/layout/vList5"/>
    <dgm:cxn modelId="{A04E79BE-0857-436B-96CB-006480F46E18}" type="presParOf" srcId="{57DC8A13-F1FB-4217-B76A-5FAD5F97E2F9}" destId="{8A6FB1F0-4D96-4542-8390-40E0BEDEE76B}" srcOrd="1" destOrd="0" presId="urn:microsoft.com/office/officeart/2005/8/layout/vList5"/>
    <dgm:cxn modelId="{66B8E78C-69E9-4CA3-9AAC-7F723F5B55C6}" type="presParOf" srcId="{FD4E2E33-5BBD-48D4-977E-95192F8A24F7}" destId="{EAE79D50-D956-4C65-B77F-CF707896D698}" srcOrd="1" destOrd="0" presId="urn:microsoft.com/office/officeart/2005/8/layout/vList5"/>
    <dgm:cxn modelId="{102DD1DA-2506-405F-AECE-E3AF329FB2CC}" type="presParOf" srcId="{FD4E2E33-5BBD-48D4-977E-95192F8A24F7}" destId="{B34787B1-43BF-4F74-9893-283A45704D5B}" srcOrd="2" destOrd="0" presId="urn:microsoft.com/office/officeart/2005/8/layout/vList5"/>
    <dgm:cxn modelId="{480D4D96-E841-413D-9592-8832DB2294CF}" type="presParOf" srcId="{B34787B1-43BF-4F74-9893-283A45704D5B}" destId="{8AA54DFC-D47F-4A47-AADF-BAF36CA0D670}" srcOrd="0" destOrd="0" presId="urn:microsoft.com/office/officeart/2005/8/layout/vList5"/>
    <dgm:cxn modelId="{20676052-9D8B-4BBB-8749-D0F5FEEFDCA3}" type="presParOf" srcId="{B34787B1-43BF-4F74-9893-283A45704D5B}" destId="{9519D568-D651-4203-BEE0-7CE4094230A5}" srcOrd="1" destOrd="0" presId="urn:microsoft.com/office/officeart/2005/8/layout/vList5"/>
    <dgm:cxn modelId="{A84D67AB-6AD6-4A4B-B602-C1A163661E41}" type="presParOf" srcId="{FD4E2E33-5BBD-48D4-977E-95192F8A24F7}" destId="{6DD7C065-9B0E-4768-9B8B-33F8178C06BB}" srcOrd="3" destOrd="0" presId="urn:microsoft.com/office/officeart/2005/8/layout/vList5"/>
    <dgm:cxn modelId="{AFF3F228-AA4F-435F-A13E-06DE2C1E8804}" type="presParOf" srcId="{FD4E2E33-5BBD-48D4-977E-95192F8A24F7}" destId="{1D88EACA-A256-4745-89FE-F09E834B73B7}" srcOrd="4" destOrd="0" presId="urn:microsoft.com/office/officeart/2005/8/layout/vList5"/>
    <dgm:cxn modelId="{E0F3E5D4-7282-4AC1-BF8B-A548A609838B}" type="presParOf" srcId="{1D88EACA-A256-4745-89FE-F09E834B73B7}" destId="{E4B490AB-B29B-42B9-B7A7-C3B44DAA01FA}" srcOrd="0" destOrd="0" presId="urn:microsoft.com/office/officeart/2005/8/layout/vList5"/>
    <dgm:cxn modelId="{A16E5714-EC7C-4B6D-A18F-C88A2F5B2999}" type="presParOf" srcId="{1D88EACA-A256-4745-89FE-F09E834B73B7}" destId="{EA3CF13F-7D08-491D-A9D9-D1BB43C397DB}" srcOrd="1" destOrd="0" presId="urn:microsoft.com/office/officeart/2005/8/layout/vList5"/>
    <dgm:cxn modelId="{264B36D6-990A-4BCB-AC8B-43102163C225}" type="presParOf" srcId="{FD4E2E33-5BBD-48D4-977E-95192F8A24F7}" destId="{C37F1F01-1A93-4D9D-A01B-99D54D2DBCC1}" srcOrd="5" destOrd="0" presId="urn:microsoft.com/office/officeart/2005/8/layout/vList5"/>
    <dgm:cxn modelId="{DEBD475F-1BAF-4F6A-BBC8-7B1BFAB74536}" type="presParOf" srcId="{FD4E2E33-5BBD-48D4-977E-95192F8A24F7}" destId="{E2FC6AE4-40BB-4CFB-9639-13A8C70955B0}" srcOrd="6" destOrd="0" presId="urn:microsoft.com/office/officeart/2005/8/layout/vList5"/>
    <dgm:cxn modelId="{BDD01DBC-1479-468F-8D22-009B3723C517}" type="presParOf" srcId="{E2FC6AE4-40BB-4CFB-9639-13A8C70955B0}" destId="{7A83FA8D-E481-469A-9DC9-A8E068407F06}" srcOrd="0" destOrd="0" presId="urn:microsoft.com/office/officeart/2005/8/layout/vList5"/>
    <dgm:cxn modelId="{1DFB6C42-535C-4523-865B-21462D2FF50E}" type="presParOf" srcId="{E2FC6AE4-40BB-4CFB-9639-13A8C70955B0}" destId="{76C8FC98-8826-4E5A-BC65-D7F224A9A6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8C7894-5670-4A03-8F97-F711107B414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24EB6E2-1E46-45C4-B9CB-CC69C4A59A02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知识回顾</a:t>
          </a:r>
        </a:p>
      </dgm:t>
    </dgm:pt>
    <dgm:pt modelId="{79E609DD-4F9B-40D7-AC88-DDC1549B07DA}" type="parTrans" cxnId="{647B362F-318B-40BA-9BB9-FD8ECA2F14E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988CC-ECF4-4314-B857-77FCE09D6F65}" type="sibTrans" cxnId="{647B362F-318B-40BA-9BB9-FD8ECA2F14E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90612-CA74-4F03-A9FC-FC19AFC87C56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文法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5BD98F-BE7C-4EC4-961F-EF8F945FD5CC}" type="parTrans" cxnId="{C3486495-0E13-4FB5-9288-53C84781DC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D88518-E442-4DB4-9405-B3849CCC237A}" type="sibTrans" cxnId="{C3486495-0E13-4FB5-9288-53C84781DC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DA639-CBFC-47BE-8DAA-2B0827D2ED8B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推导的相关概念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973D0-30A4-4900-A118-FEF649FF649A}" type="parTrans" cxnId="{326A94ED-1035-4EA9-879D-681995391B8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EADFC-A030-4B3B-A3CB-A82729FBD81E}" type="sibTrans" cxnId="{326A94ED-1035-4EA9-879D-681995391B8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077E94-1874-4DDE-AB7D-DDD520CBA176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句型、      句子和语言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CDA70-B2C1-4DAA-8826-BB26FDBE91D3}" type="parTrans" cxnId="{E887AAE3-6CB5-4650-B330-24A3A12446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82EB33-840F-41DC-88F7-AD8A3D78FA33}" type="sibTrans" cxnId="{E887AAE3-6CB5-4650-B330-24A3A12446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388793-DE72-44AE-BD21-6497B38D47E9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本节内容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6072CC-BAA6-4AF0-A4C2-6D2F679078BE}" type="parTrans" cxnId="{8215E957-59D2-42B8-B616-3410767882F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EC4C69-5E57-441C-ABA2-8FE64DDA6105}" type="sibTrans" cxnId="{8215E957-59D2-42B8-B616-3410767882F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BB1BE4-FBFE-4CFF-B54B-1064923B49CC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文法的分类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EA02DA-EC64-4B92-BC56-F417CFBE2F7B}" type="parTrans" cxnId="{E7208D55-0177-459F-94C8-08ACF1D4CE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1FF09D-910A-4EE6-B9B8-F4897D06A538}" type="sibTrans" cxnId="{E7208D55-0177-459F-94C8-08ACF1D4CE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88A56-FD23-4E65-8B99-1891C07390F1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语法树构造</a:t>
          </a:r>
        </a:p>
      </dgm:t>
    </dgm:pt>
    <dgm:pt modelId="{88290980-C97E-4E78-97A0-4BE0EEEC2309}" type="parTrans" cxnId="{55DB4570-0B26-44D5-AB35-356825192A9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B667C2-7C2A-40E7-96D5-A74BF6528A66}" type="sibTrans" cxnId="{55DB4570-0B26-44D5-AB35-356825192A9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FF29C1-67AE-42EC-861D-03A442B6E228}" type="pres">
      <dgm:prSet presAssocID="{318C7894-5670-4A03-8F97-F711107B4148}" presName="linear" presStyleCnt="0">
        <dgm:presLayoutVars>
          <dgm:dir/>
          <dgm:animLvl val="lvl"/>
          <dgm:resizeHandles val="exact"/>
        </dgm:presLayoutVars>
      </dgm:prSet>
      <dgm:spPr/>
    </dgm:pt>
    <dgm:pt modelId="{96F788C4-251C-49C9-B303-5635DE88B318}" type="pres">
      <dgm:prSet presAssocID="{024EB6E2-1E46-45C4-B9CB-CC69C4A59A02}" presName="parentLin" presStyleCnt="0"/>
      <dgm:spPr/>
    </dgm:pt>
    <dgm:pt modelId="{87E681D3-7D35-4D5C-97B8-6366A984DD31}" type="pres">
      <dgm:prSet presAssocID="{024EB6E2-1E46-45C4-B9CB-CC69C4A59A02}" presName="parentLeftMargin" presStyleLbl="node1" presStyleIdx="0" presStyleCnt="2"/>
      <dgm:spPr/>
    </dgm:pt>
    <dgm:pt modelId="{FD01AF92-1013-435B-9337-7B8A86BF9F6F}" type="pres">
      <dgm:prSet presAssocID="{024EB6E2-1E46-45C4-B9CB-CC69C4A59A0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F5E83A-E4AF-4B04-9804-EA00E0215171}" type="pres">
      <dgm:prSet presAssocID="{024EB6E2-1E46-45C4-B9CB-CC69C4A59A02}" presName="negativeSpace" presStyleCnt="0"/>
      <dgm:spPr/>
    </dgm:pt>
    <dgm:pt modelId="{F8C400DC-0700-498A-BAA6-AD9E0FAD918C}" type="pres">
      <dgm:prSet presAssocID="{024EB6E2-1E46-45C4-B9CB-CC69C4A59A02}" presName="childText" presStyleLbl="conFgAcc1" presStyleIdx="0" presStyleCnt="2">
        <dgm:presLayoutVars>
          <dgm:bulletEnabled val="1"/>
        </dgm:presLayoutVars>
      </dgm:prSet>
      <dgm:spPr/>
    </dgm:pt>
    <dgm:pt modelId="{2EBA27E7-5405-437C-86CB-C0C31E19E7FA}" type="pres">
      <dgm:prSet presAssocID="{572988CC-ECF4-4314-B857-77FCE09D6F65}" presName="spaceBetweenRectangles" presStyleCnt="0"/>
      <dgm:spPr/>
    </dgm:pt>
    <dgm:pt modelId="{F4ECBF7B-408E-4A45-82CD-1B4AD49CEEB1}" type="pres">
      <dgm:prSet presAssocID="{58388793-DE72-44AE-BD21-6497B38D47E9}" presName="parentLin" presStyleCnt="0"/>
      <dgm:spPr/>
    </dgm:pt>
    <dgm:pt modelId="{15BE4B2E-78E1-4A71-B9EC-762E21DDFEBE}" type="pres">
      <dgm:prSet presAssocID="{58388793-DE72-44AE-BD21-6497B38D47E9}" presName="parentLeftMargin" presStyleLbl="node1" presStyleIdx="0" presStyleCnt="2"/>
      <dgm:spPr/>
    </dgm:pt>
    <dgm:pt modelId="{42C740CD-8B8F-4F63-8E70-592BA11BF43D}" type="pres">
      <dgm:prSet presAssocID="{58388793-DE72-44AE-BD21-6497B38D47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77AB16-FC74-48EE-90A3-5639FC7C065A}" type="pres">
      <dgm:prSet presAssocID="{58388793-DE72-44AE-BD21-6497B38D47E9}" presName="negativeSpace" presStyleCnt="0"/>
      <dgm:spPr/>
    </dgm:pt>
    <dgm:pt modelId="{9B9087C5-C2D0-4647-AB08-716F90588217}" type="pres">
      <dgm:prSet presAssocID="{58388793-DE72-44AE-BD21-6497B38D47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B7FB11-707E-41C5-9785-149C1A686C39}" type="presOf" srcId="{024EB6E2-1E46-45C4-B9CB-CC69C4A59A02}" destId="{FD01AF92-1013-435B-9337-7B8A86BF9F6F}" srcOrd="1" destOrd="0" presId="urn:microsoft.com/office/officeart/2005/8/layout/list1"/>
    <dgm:cxn modelId="{CC697A21-449A-4177-B85C-DBF9755A9678}" type="presOf" srcId="{C4490612-CA74-4F03-A9FC-FC19AFC87C56}" destId="{F8C400DC-0700-498A-BAA6-AD9E0FAD918C}" srcOrd="0" destOrd="0" presId="urn:microsoft.com/office/officeart/2005/8/layout/list1"/>
    <dgm:cxn modelId="{647B362F-318B-40BA-9BB9-FD8ECA2F14E2}" srcId="{318C7894-5670-4A03-8F97-F711107B4148}" destId="{024EB6E2-1E46-45C4-B9CB-CC69C4A59A02}" srcOrd="0" destOrd="0" parTransId="{79E609DD-4F9B-40D7-AC88-DDC1549B07DA}" sibTransId="{572988CC-ECF4-4314-B857-77FCE09D6F65}"/>
    <dgm:cxn modelId="{290D0B5E-0026-41BF-9646-DF956F35260D}" type="presOf" srcId="{58388793-DE72-44AE-BD21-6497B38D47E9}" destId="{42C740CD-8B8F-4F63-8E70-592BA11BF43D}" srcOrd="1" destOrd="0" presId="urn:microsoft.com/office/officeart/2005/8/layout/list1"/>
    <dgm:cxn modelId="{55DB4570-0B26-44D5-AB35-356825192A9D}" srcId="{58388793-DE72-44AE-BD21-6497B38D47E9}" destId="{94088A56-FD23-4E65-8B99-1891C07390F1}" srcOrd="1" destOrd="0" parTransId="{88290980-C97E-4E78-97A0-4BE0EEEC2309}" sibTransId="{67B667C2-7C2A-40E7-96D5-A74BF6528A66}"/>
    <dgm:cxn modelId="{E7208D55-0177-459F-94C8-08ACF1D4CED4}" srcId="{58388793-DE72-44AE-BD21-6497B38D47E9}" destId="{67BB1BE4-FBFE-4CFF-B54B-1064923B49CC}" srcOrd="0" destOrd="0" parTransId="{D7EA02DA-EC64-4B92-BC56-F417CFBE2F7B}" sibTransId="{5B1FF09D-910A-4EE6-B9B8-F4897D06A538}"/>
    <dgm:cxn modelId="{8215E957-59D2-42B8-B616-3410767882FB}" srcId="{318C7894-5670-4A03-8F97-F711107B4148}" destId="{58388793-DE72-44AE-BD21-6497B38D47E9}" srcOrd="1" destOrd="0" parTransId="{266072CC-BAA6-4AF0-A4C2-6D2F679078BE}" sibTransId="{02EC4C69-5E57-441C-ABA2-8FE64DDA6105}"/>
    <dgm:cxn modelId="{CB73957A-CA77-45EB-9E72-438163ED5D31}" type="presOf" srcId="{AFBDA639-CBFC-47BE-8DAA-2B0827D2ED8B}" destId="{F8C400DC-0700-498A-BAA6-AD9E0FAD918C}" srcOrd="0" destOrd="1" presId="urn:microsoft.com/office/officeart/2005/8/layout/list1"/>
    <dgm:cxn modelId="{99E1277B-8A98-4434-8CC2-08F26EF65924}" type="presOf" srcId="{67BB1BE4-FBFE-4CFF-B54B-1064923B49CC}" destId="{9B9087C5-C2D0-4647-AB08-716F90588217}" srcOrd="0" destOrd="0" presId="urn:microsoft.com/office/officeart/2005/8/layout/list1"/>
    <dgm:cxn modelId="{9172A490-9B8F-4904-829A-FDDF9C532EB6}" type="presOf" srcId="{024EB6E2-1E46-45C4-B9CB-CC69C4A59A02}" destId="{87E681D3-7D35-4D5C-97B8-6366A984DD31}" srcOrd="0" destOrd="0" presId="urn:microsoft.com/office/officeart/2005/8/layout/list1"/>
    <dgm:cxn modelId="{C3486495-0E13-4FB5-9288-53C84781DC3C}" srcId="{024EB6E2-1E46-45C4-B9CB-CC69C4A59A02}" destId="{C4490612-CA74-4F03-A9FC-FC19AFC87C56}" srcOrd="0" destOrd="0" parTransId="{F35BD98F-BE7C-4EC4-961F-EF8F945FD5CC}" sibTransId="{8AD88518-E442-4DB4-9405-B3849CCC237A}"/>
    <dgm:cxn modelId="{852BD8AF-5741-4727-8B74-85903A7B982E}" type="presOf" srcId="{58388793-DE72-44AE-BD21-6497B38D47E9}" destId="{15BE4B2E-78E1-4A71-B9EC-762E21DDFEBE}" srcOrd="0" destOrd="0" presId="urn:microsoft.com/office/officeart/2005/8/layout/list1"/>
    <dgm:cxn modelId="{067F8ABC-A71F-4CF1-BF93-2D531B660262}" type="presOf" srcId="{318C7894-5670-4A03-8F97-F711107B4148}" destId="{F5FF29C1-67AE-42EC-861D-03A442B6E228}" srcOrd="0" destOrd="0" presId="urn:microsoft.com/office/officeart/2005/8/layout/list1"/>
    <dgm:cxn modelId="{4F3832DE-C730-4D7F-86F8-4290653B80E6}" type="presOf" srcId="{94088A56-FD23-4E65-8B99-1891C07390F1}" destId="{9B9087C5-C2D0-4647-AB08-716F90588217}" srcOrd="0" destOrd="1" presId="urn:microsoft.com/office/officeart/2005/8/layout/list1"/>
    <dgm:cxn modelId="{E887AAE3-6CB5-4650-B330-24A3A124462D}" srcId="{024EB6E2-1E46-45C4-B9CB-CC69C4A59A02}" destId="{FA077E94-1874-4DDE-AB7D-DDD520CBA176}" srcOrd="2" destOrd="0" parTransId="{BF1CDA70-B2C1-4DAA-8826-BB26FDBE91D3}" sibTransId="{2882EB33-840F-41DC-88F7-AD8A3D78FA33}"/>
    <dgm:cxn modelId="{326A94ED-1035-4EA9-879D-681995391B8D}" srcId="{024EB6E2-1E46-45C4-B9CB-CC69C4A59A02}" destId="{AFBDA639-CBFC-47BE-8DAA-2B0827D2ED8B}" srcOrd="1" destOrd="0" parTransId="{991973D0-30A4-4900-A118-FEF649FF649A}" sibTransId="{DADEADFC-A030-4B3B-A3CB-A82729FBD81E}"/>
    <dgm:cxn modelId="{12D6EEED-3FFB-452F-B668-50D56BA9EFD2}" type="presOf" srcId="{FA077E94-1874-4DDE-AB7D-DDD520CBA176}" destId="{F8C400DC-0700-498A-BAA6-AD9E0FAD918C}" srcOrd="0" destOrd="2" presId="urn:microsoft.com/office/officeart/2005/8/layout/list1"/>
    <dgm:cxn modelId="{6F00FB70-9D33-4E23-97A5-9AB7A08C0463}" type="presParOf" srcId="{F5FF29C1-67AE-42EC-861D-03A442B6E228}" destId="{96F788C4-251C-49C9-B303-5635DE88B318}" srcOrd="0" destOrd="0" presId="urn:microsoft.com/office/officeart/2005/8/layout/list1"/>
    <dgm:cxn modelId="{765B53D9-78C8-4631-81F6-3310A3F474DE}" type="presParOf" srcId="{96F788C4-251C-49C9-B303-5635DE88B318}" destId="{87E681D3-7D35-4D5C-97B8-6366A984DD31}" srcOrd="0" destOrd="0" presId="urn:microsoft.com/office/officeart/2005/8/layout/list1"/>
    <dgm:cxn modelId="{76B1497A-A446-432C-91A3-A58231DF3A80}" type="presParOf" srcId="{96F788C4-251C-49C9-B303-5635DE88B318}" destId="{FD01AF92-1013-435B-9337-7B8A86BF9F6F}" srcOrd="1" destOrd="0" presId="urn:microsoft.com/office/officeart/2005/8/layout/list1"/>
    <dgm:cxn modelId="{6C237FAB-3ECE-48F0-87EA-09E6832C53BC}" type="presParOf" srcId="{F5FF29C1-67AE-42EC-861D-03A442B6E228}" destId="{EAF5E83A-E4AF-4B04-9804-EA00E0215171}" srcOrd="1" destOrd="0" presId="urn:microsoft.com/office/officeart/2005/8/layout/list1"/>
    <dgm:cxn modelId="{0C59E338-BAC4-40BB-8B23-E121F0059237}" type="presParOf" srcId="{F5FF29C1-67AE-42EC-861D-03A442B6E228}" destId="{F8C400DC-0700-498A-BAA6-AD9E0FAD918C}" srcOrd="2" destOrd="0" presId="urn:microsoft.com/office/officeart/2005/8/layout/list1"/>
    <dgm:cxn modelId="{E67974F7-84D3-4929-9080-8AAD033CE170}" type="presParOf" srcId="{F5FF29C1-67AE-42EC-861D-03A442B6E228}" destId="{2EBA27E7-5405-437C-86CB-C0C31E19E7FA}" srcOrd="3" destOrd="0" presId="urn:microsoft.com/office/officeart/2005/8/layout/list1"/>
    <dgm:cxn modelId="{092CB8CA-9C18-4FFD-8017-E16331865EE1}" type="presParOf" srcId="{F5FF29C1-67AE-42EC-861D-03A442B6E228}" destId="{F4ECBF7B-408E-4A45-82CD-1B4AD49CEEB1}" srcOrd="4" destOrd="0" presId="urn:microsoft.com/office/officeart/2005/8/layout/list1"/>
    <dgm:cxn modelId="{773CBF3A-090C-4339-850E-9EB84C21A732}" type="presParOf" srcId="{F4ECBF7B-408E-4A45-82CD-1B4AD49CEEB1}" destId="{15BE4B2E-78E1-4A71-B9EC-762E21DDFEBE}" srcOrd="0" destOrd="0" presId="urn:microsoft.com/office/officeart/2005/8/layout/list1"/>
    <dgm:cxn modelId="{6B873DDB-9EAB-4131-9AF6-89B4FE3E895E}" type="presParOf" srcId="{F4ECBF7B-408E-4A45-82CD-1B4AD49CEEB1}" destId="{42C740CD-8B8F-4F63-8E70-592BA11BF43D}" srcOrd="1" destOrd="0" presId="urn:microsoft.com/office/officeart/2005/8/layout/list1"/>
    <dgm:cxn modelId="{B62A079C-EA08-4C82-A9AA-F9DF33988CDF}" type="presParOf" srcId="{F5FF29C1-67AE-42EC-861D-03A442B6E228}" destId="{0E77AB16-FC74-48EE-90A3-5639FC7C065A}" srcOrd="5" destOrd="0" presId="urn:microsoft.com/office/officeart/2005/8/layout/list1"/>
    <dgm:cxn modelId="{554844EA-5BAE-4E58-A35F-4EDAF1063FE9}" type="presParOf" srcId="{F5FF29C1-67AE-42EC-861D-03A442B6E228}" destId="{9B9087C5-C2D0-4647-AB08-716F905882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0D61D9-26B1-419B-8205-5BB2B7A105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54E083-A6AE-440D-9FF0-7AE507E46CC2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思考</a:t>
          </a:r>
        </a:p>
      </dgm:t>
    </dgm:pt>
    <dgm:pt modelId="{0BA398C1-8A47-48C7-9851-797154D9FF57}" type="parTrans" cxnId="{6A2719B1-1478-45BB-A834-B53B22254AF7}">
      <dgm:prSet/>
      <dgm:spPr/>
      <dgm:t>
        <a:bodyPr/>
        <a:lstStyle/>
        <a:p>
          <a:endParaRPr lang="zh-CN" altLang="en-US" sz="1800"/>
        </a:p>
      </dgm:t>
    </dgm:pt>
    <dgm:pt modelId="{BF87D291-7EEF-43A4-B1FB-771030B83251}" type="sibTrans" cxnId="{6A2719B1-1478-45BB-A834-B53B22254AF7}">
      <dgm:prSet/>
      <dgm:spPr/>
      <dgm:t>
        <a:bodyPr/>
        <a:lstStyle/>
        <a:p>
          <a:endParaRPr lang="zh-CN" altLang="en-US" sz="1800"/>
        </a:p>
      </dgm:t>
    </dgm:pt>
    <dgm:pt modelId="{A4F9BE5B-B159-4A2E-A66B-71D7C25A3F0C}">
      <dgm:prSet phldrT="[文本]" custT="1"/>
      <dgm:spPr>
        <a:ln>
          <a:solidFill>
            <a:srgbClr val="C00000"/>
          </a:solidFill>
        </a:ln>
      </dgm:spPr>
      <dgm:t>
        <a:bodyPr bIns="432000"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A664B8-E370-4C3C-A1F0-5CF924595DCB}" type="parTrans" cxnId="{B4B776F2-9D4A-435F-84E4-84FAC2D13BA0}">
      <dgm:prSet/>
      <dgm:spPr/>
      <dgm:t>
        <a:bodyPr/>
        <a:lstStyle/>
        <a:p>
          <a:endParaRPr lang="zh-CN" altLang="en-US" sz="1800"/>
        </a:p>
      </dgm:t>
    </dgm:pt>
    <dgm:pt modelId="{597DA0CD-9BDC-4B45-909C-24F35D97CB29}" type="sibTrans" cxnId="{B4B776F2-9D4A-435F-84E4-84FAC2D13BA0}">
      <dgm:prSet/>
      <dgm:spPr/>
      <dgm:t>
        <a:bodyPr/>
        <a:lstStyle/>
        <a:p>
          <a:endParaRPr lang="zh-CN" altLang="en-US" sz="1800"/>
        </a:p>
      </dgm:t>
    </dgm:pt>
    <dgm:pt modelId="{9E655816-96EE-47B6-898B-FE5A6F346132}">
      <dgm:prSet phldrT="[文本]" custT="1"/>
      <dgm:spPr>
        <a:ln>
          <a:solidFill>
            <a:srgbClr val="C00000"/>
          </a:solidFill>
        </a:ln>
      </dgm:spPr>
      <dgm:t>
        <a:bodyPr bIns="432000"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B37A05-EC5A-4C03-80E2-6D813F5C0A2F}" type="sibTrans" cxnId="{C977A6CB-8325-43A0-94D0-94D4C37E9C58}">
      <dgm:prSet/>
      <dgm:spPr/>
      <dgm:t>
        <a:bodyPr/>
        <a:lstStyle/>
        <a:p>
          <a:endParaRPr lang="zh-CN" altLang="en-US" sz="1800"/>
        </a:p>
      </dgm:t>
    </dgm:pt>
    <dgm:pt modelId="{20CC57B4-1627-44CB-B290-261F17FD24FE}" type="parTrans" cxnId="{C977A6CB-8325-43A0-94D0-94D4C37E9C58}">
      <dgm:prSet/>
      <dgm:spPr/>
      <dgm:t>
        <a:bodyPr/>
        <a:lstStyle/>
        <a:p>
          <a:endParaRPr lang="zh-CN" altLang="en-US" sz="1800"/>
        </a:p>
      </dgm:t>
    </dgm:pt>
    <dgm:pt modelId="{52D5E36F-BB2E-4D94-AC27-D2E9008C008D}" type="pres">
      <dgm:prSet presAssocID="{440D61D9-26B1-419B-8205-5BB2B7A105ED}" presName="linear" presStyleCnt="0">
        <dgm:presLayoutVars>
          <dgm:dir/>
          <dgm:animLvl val="lvl"/>
          <dgm:resizeHandles val="exact"/>
        </dgm:presLayoutVars>
      </dgm:prSet>
      <dgm:spPr/>
    </dgm:pt>
    <dgm:pt modelId="{981F692B-1BD8-4E39-B1DE-AB949F8F42E0}" type="pres">
      <dgm:prSet presAssocID="{D054E083-A6AE-440D-9FF0-7AE507E46CC2}" presName="parentLin" presStyleCnt="0"/>
      <dgm:spPr/>
    </dgm:pt>
    <dgm:pt modelId="{FBCE24B6-3DB4-42B0-9073-1FBBE0E2A12D}" type="pres">
      <dgm:prSet presAssocID="{D054E083-A6AE-440D-9FF0-7AE507E46CC2}" presName="parentLeftMargin" presStyleLbl="node1" presStyleIdx="0" presStyleCnt="1"/>
      <dgm:spPr/>
    </dgm:pt>
    <dgm:pt modelId="{80FC6E24-00B4-4871-9CEB-6941F2CEE7A1}" type="pres">
      <dgm:prSet presAssocID="{D054E083-A6AE-440D-9FF0-7AE507E46CC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BB79F76-351D-47FB-8139-B5F11CA4B75E}" type="pres">
      <dgm:prSet presAssocID="{D054E083-A6AE-440D-9FF0-7AE507E46CC2}" presName="negativeSpace" presStyleCnt="0"/>
      <dgm:spPr/>
    </dgm:pt>
    <dgm:pt modelId="{5C2ECEFC-C1DE-4095-8C3C-8093D23A3EB0}" type="pres">
      <dgm:prSet presAssocID="{D054E083-A6AE-440D-9FF0-7AE507E46CC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101E776-2330-45A4-BD31-60D920004625}" type="presOf" srcId="{D054E083-A6AE-440D-9FF0-7AE507E46CC2}" destId="{FBCE24B6-3DB4-42B0-9073-1FBBE0E2A12D}" srcOrd="0" destOrd="0" presId="urn:microsoft.com/office/officeart/2005/8/layout/list1"/>
    <dgm:cxn modelId="{231B4C81-B8C6-4C90-9FA3-2514C2CD7B12}" type="presOf" srcId="{9E655816-96EE-47B6-898B-FE5A6F346132}" destId="{5C2ECEFC-C1DE-4095-8C3C-8093D23A3EB0}" srcOrd="0" destOrd="1" presId="urn:microsoft.com/office/officeart/2005/8/layout/list1"/>
    <dgm:cxn modelId="{FF76258B-9BA0-490B-AFCF-C09874B70A3D}" type="presOf" srcId="{D054E083-A6AE-440D-9FF0-7AE507E46CC2}" destId="{80FC6E24-00B4-4871-9CEB-6941F2CEE7A1}" srcOrd="1" destOrd="0" presId="urn:microsoft.com/office/officeart/2005/8/layout/list1"/>
    <dgm:cxn modelId="{6A2719B1-1478-45BB-A834-B53B22254AF7}" srcId="{440D61D9-26B1-419B-8205-5BB2B7A105ED}" destId="{D054E083-A6AE-440D-9FF0-7AE507E46CC2}" srcOrd="0" destOrd="0" parTransId="{0BA398C1-8A47-48C7-9851-797154D9FF57}" sibTransId="{BF87D291-7EEF-43A4-B1FB-771030B83251}"/>
    <dgm:cxn modelId="{3802DFC0-A672-4A66-B1D7-AB5535FF925F}" type="presOf" srcId="{A4F9BE5B-B159-4A2E-A66B-71D7C25A3F0C}" destId="{5C2ECEFC-C1DE-4095-8C3C-8093D23A3EB0}" srcOrd="0" destOrd="0" presId="urn:microsoft.com/office/officeart/2005/8/layout/list1"/>
    <dgm:cxn modelId="{C977A6CB-8325-43A0-94D0-94D4C37E9C58}" srcId="{D054E083-A6AE-440D-9FF0-7AE507E46CC2}" destId="{9E655816-96EE-47B6-898B-FE5A6F346132}" srcOrd="1" destOrd="0" parTransId="{20CC57B4-1627-44CB-B290-261F17FD24FE}" sibTransId="{39B37A05-EC5A-4C03-80E2-6D813F5C0A2F}"/>
    <dgm:cxn modelId="{616F7CD7-855B-489D-ACE9-382FFFC2942A}" type="presOf" srcId="{440D61D9-26B1-419B-8205-5BB2B7A105ED}" destId="{52D5E36F-BB2E-4D94-AC27-D2E9008C008D}" srcOrd="0" destOrd="0" presId="urn:microsoft.com/office/officeart/2005/8/layout/list1"/>
    <dgm:cxn modelId="{B4B776F2-9D4A-435F-84E4-84FAC2D13BA0}" srcId="{D054E083-A6AE-440D-9FF0-7AE507E46CC2}" destId="{A4F9BE5B-B159-4A2E-A66B-71D7C25A3F0C}" srcOrd="0" destOrd="0" parTransId="{5DA664B8-E370-4C3C-A1F0-5CF924595DCB}" sibTransId="{597DA0CD-9BDC-4B45-909C-24F35D97CB29}"/>
    <dgm:cxn modelId="{7EAEF232-67CC-4347-B8B8-11579EE3220A}" type="presParOf" srcId="{52D5E36F-BB2E-4D94-AC27-D2E9008C008D}" destId="{981F692B-1BD8-4E39-B1DE-AB949F8F42E0}" srcOrd="0" destOrd="0" presId="urn:microsoft.com/office/officeart/2005/8/layout/list1"/>
    <dgm:cxn modelId="{55F31386-766F-4A75-8FAE-1088BDA613D3}" type="presParOf" srcId="{981F692B-1BD8-4E39-B1DE-AB949F8F42E0}" destId="{FBCE24B6-3DB4-42B0-9073-1FBBE0E2A12D}" srcOrd="0" destOrd="0" presId="urn:microsoft.com/office/officeart/2005/8/layout/list1"/>
    <dgm:cxn modelId="{A2596AE5-4A6B-4376-AAE3-7549E3B5377E}" type="presParOf" srcId="{981F692B-1BD8-4E39-B1DE-AB949F8F42E0}" destId="{80FC6E24-00B4-4871-9CEB-6941F2CEE7A1}" srcOrd="1" destOrd="0" presId="urn:microsoft.com/office/officeart/2005/8/layout/list1"/>
    <dgm:cxn modelId="{2ED6B1C9-9F67-4591-84AD-9DD8A79646B7}" type="presParOf" srcId="{52D5E36F-BB2E-4D94-AC27-D2E9008C008D}" destId="{ABB79F76-351D-47FB-8139-B5F11CA4B75E}" srcOrd="1" destOrd="0" presId="urn:microsoft.com/office/officeart/2005/8/layout/list1"/>
    <dgm:cxn modelId="{21205CF4-37D7-4CEE-BCF5-C98C3AE6E10C}" type="presParOf" srcId="{52D5E36F-BB2E-4D94-AC27-D2E9008C008D}" destId="{5C2ECEFC-C1DE-4095-8C3C-8093D23A3EB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8B3A54-7767-4946-8D95-98AEB1A4531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B824A7-8039-4D23-9DCB-22D143F5E270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短语</a:t>
          </a:r>
        </a:p>
      </dgm:t>
    </dgm:pt>
    <dgm:pt modelId="{62B52779-64C8-481A-A144-FD51D9CAE43C}" type="parTrans" cxnId="{D1BEE283-C9C2-4CFE-A05C-95DD549E49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99872E-DDC1-4D75-98C6-7BD6547999A6}" type="sibTrans" cxnId="{D1BEE283-C9C2-4CFE-A05C-95DD549E49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A4CB3-F11F-4F82-A35B-29693875AD81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直接短语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9D4796-BFC3-4127-8795-83BD7BE85EB8}" type="parTrans" cxnId="{64BD6FC1-9DE5-4BC0-87BD-4414BC90087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8844AD-F2A6-4B67-907A-A8C9F8C56C49}" type="sibTrans" cxnId="{64BD6FC1-9DE5-4BC0-87BD-4414BC90087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2BBB6B-7C68-4EF7-AB5F-7C3EB0732E96}">
      <dgm:prSet custT="1"/>
      <dgm:spPr/>
      <dgm:t>
        <a:bodyPr/>
        <a:lstStyle/>
        <a:p>
          <a:pPr>
            <a:buNone/>
          </a:pPr>
          <a:r>
            <a:rPr lang="en-US" altLang="zh-CN" sz="1600" b="1" i="0" dirty="0">
              <a:solidFill>
                <a:srgbClr val="FFFF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I</a:t>
          </a:r>
        </a:p>
      </dgm:t>
    </dgm:pt>
    <dgm:pt modelId="{81854CAC-BB5C-4960-ADCD-FA93A6952E5B}" type="parTrans" cxnId="{A01FEFCC-B193-430A-B4EB-9EF7D75858B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CDC6FA-8705-4ADA-AC85-D7C00EA67CE2}" type="sibTrans" cxnId="{A01FEFCC-B193-430A-B4EB-9EF7D75858B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2758FA-08F0-409A-9CD8-A41C00F402C1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句柄</a:t>
          </a:r>
        </a:p>
      </dgm:t>
    </dgm:pt>
    <dgm:pt modelId="{BD50B27B-BCA7-4878-87F9-8164C7F8F032}" type="parTrans" cxnId="{4008B75F-5DEB-41D3-B8D9-E406F46FDD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9CA38-C3F6-478E-BE09-633EE1E19A43}" type="sibTrans" cxnId="{4008B75F-5DEB-41D3-B8D9-E406F46FDD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29BBC0-003B-4F8B-B2E1-4FD1924CA790}">
      <dgm:prSet custT="1"/>
      <dgm:spPr/>
      <dgm:t>
        <a:bodyPr/>
        <a:lstStyle/>
        <a:p>
          <a:pPr>
            <a:buNone/>
          </a:pPr>
          <a:r>
            <a:rPr lang="en-US" altLang="zh-CN" sz="1600" b="1" i="0" dirty="0" err="1">
              <a:solidFill>
                <a:srgbClr val="FFFF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i</a:t>
          </a:r>
          <a:endParaRPr lang="zh-CN" altLang="en-US" sz="1400" b="1" i="0" dirty="0">
            <a:solidFill>
              <a:srgbClr val="FFFFFF"/>
            </a:solidFill>
            <a:latin typeface="Courier New" panose="02070309020205020404" pitchFamily="49" charset="0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5F6F05B7-4E2E-4B7E-85A4-76475C241890}" type="parTrans" cxnId="{EA78A395-0C87-443A-B207-B3CBF69D40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63CB5E-BF17-458A-B646-183229001BF9}" type="sibTrans" cxnId="{EA78A395-0C87-443A-B207-B3CBF69D40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481F8-142F-4C42-BA63-D3BDB857AC65}">
      <dgm:prSet/>
      <dgm:spPr/>
      <dgm:t>
        <a:bodyPr/>
        <a:lstStyle/>
        <a:p>
          <a:r>
            <a:rPr lang="en-US" altLang="zh-CN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endParaRPr lang="en-US" altLang="zh-CN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B9CA0F-9CA5-455A-96C4-ACCD33909A34}" type="parTrans" cxnId="{D4E9DA37-78B1-4152-82A6-888E9617DC5B}">
      <dgm:prSet/>
      <dgm:spPr/>
      <dgm:t>
        <a:bodyPr/>
        <a:lstStyle/>
        <a:p>
          <a:endParaRPr lang="zh-CN" altLang="en-US"/>
        </a:p>
      </dgm:t>
    </dgm:pt>
    <dgm:pt modelId="{0502B348-5845-42A9-AEDF-86214ECC2585}" type="sibTrans" cxnId="{D4E9DA37-78B1-4152-82A6-888E9617DC5B}">
      <dgm:prSet/>
      <dgm:spPr/>
      <dgm:t>
        <a:bodyPr/>
        <a:lstStyle/>
        <a:p>
          <a:endParaRPr lang="zh-CN" altLang="en-US"/>
        </a:p>
      </dgm:t>
    </dgm:pt>
    <dgm:pt modelId="{F3EB7D57-43F3-45DA-946F-FD7D17FC3AA0}" type="pres">
      <dgm:prSet presAssocID="{458B3A54-7767-4946-8D95-98AEB1A45319}" presName="linear" presStyleCnt="0">
        <dgm:presLayoutVars>
          <dgm:dir/>
          <dgm:animLvl val="lvl"/>
          <dgm:resizeHandles val="exact"/>
        </dgm:presLayoutVars>
      </dgm:prSet>
      <dgm:spPr/>
    </dgm:pt>
    <dgm:pt modelId="{FA3843AB-B601-4740-BC68-C0655DC5C8DE}" type="pres">
      <dgm:prSet presAssocID="{67B824A7-8039-4D23-9DCB-22D143F5E270}" presName="parentLin" presStyleCnt="0"/>
      <dgm:spPr/>
    </dgm:pt>
    <dgm:pt modelId="{44B06FB3-A18F-4C3B-BF67-1BA35640899E}" type="pres">
      <dgm:prSet presAssocID="{67B824A7-8039-4D23-9DCB-22D143F5E270}" presName="parentLeftMargin" presStyleLbl="node1" presStyleIdx="0" presStyleCnt="3"/>
      <dgm:spPr/>
    </dgm:pt>
    <dgm:pt modelId="{7EC01A99-3983-4073-A032-0854C8797E99}" type="pres">
      <dgm:prSet presAssocID="{67B824A7-8039-4D23-9DCB-22D143F5E2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9898FB-449C-4162-AAC7-47F53382D5A6}" type="pres">
      <dgm:prSet presAssocID="{67B824A7-8039-4D23-9DCB-22D143F5E270}" presName="negativeSpace" presStyleCnt="0"/>
      <dgm:spPr/>
    </dgm:pt>
    <dgm:pt modelId="{246AAE81-4497-458C-81EE-D780EE285935}" type="pres">
      <dgm:prSet presAssocID="{67B824A7-8039-4D23-9DCB-22D143F5E270}" presName="childText" presStyleLbl="conFgAcc1" presStyleIdx="0" presStyleCnt="3" custLinFactNeighborX="-772" custLinFactNeighborY="-10474">
        <dgm:presLayoutVars>
          <dgm:bulletEnabled val="1"/>
        </dgm:presLayoutVars>
      </dgm:prSet>
      <dgm:spPr/>
    </dgm:pt>
    <dgm:pt modelId="{B958DCAD-C253-4349-96C3-D01ACFA27A63}" type="pres">
      <dgm:prSet presAssocID="{1999872E-DDC1-4D75-98C6-7BD6547999A6}" presName="spaceBetweenRectangles" presStyleCnt="0"/>
      <dgm:spPr/>
    </dgm:pt>
    <dgm:pt modelId="{739C222A-C708-4186-AF9B-85ADF69FE9BD}" type="pres">
      <dgm:prSet presAssocID="{220A4CB3-F11F-4F82-A35B-29693875AD81}" presName="parentLin" presStyleCnt="0"/>
      <dgm:spPr/>
    </dgm:pt>
    <dgm:pt modelId="{C76BC4A6-9C7E-4FFE-8CE9-4A506CBBE8C7}" type="pres">
      <dgm:prSet presAssocID="{220A4CB3-F11F-4F82-A35B-29693875AD81}" presName="parentLeftMargin" presStyleLbl="node1" presStyleIdx="0" presStyleCnt="3"/>
      <dgm:spPr/>
    </dgm:pt>
    <dgm:pt modelId="{F5A5F2AE-7B0C-45D2-8C89-B1319A3B4506}" type="pres">
      <dgm:prSet presAssocID="{220A4CB3-F11F-4F82-A35B-29693875AD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ED526F-045F-4977-923B-94BD491E0912}" type="pres">
      <dgm:prSet presAssocID="{220A4CB3-F11F-4F82-A35B-29693875AD81}" presName="negativeSpace" presStyleCnt="0"/>
      <dgm:spPr/>
    </dgm:pt>
    <dgm:pt modelId="{6410D180-DC31-4A16-8D0E-21BF05B73F50}" type="pres">
      <dgm:prSet presAssocID="{220A4CB3-F11F-4F82-A35B-29693875AD81}" presName="childText" presStyleLbl="conFgAcc1" presStyleIdx="1" presStyleCnt="3">
        <dgm:presLayoutVars>
          <dgm:bulletEnabled val="1"/>
        </dgm:presLayoutVars>
      </dgm:prSet>
      <dgm:spPr/>
    </dgm:pt>
    <dgm:pt modelId="{3995C3D2-6F1F-459A-AE59-481CEAA11679}" type="pres">
      <dgm:prSet presAssocID="{B78844AD-F2A6-4B67-907A-A8C9F8C56C49}" presName="spaceBetweenRectangles" presStyleCnt="0"/>
      <dgm:spPr/>
    </dgm:pt>
    <dgm:pt modelId="{D20427F7-E53B-4FDC-953D-EA0674289A9C}" type="pres">
      <dgm:prSet presAssocID="{992758FA-08F0-409A-9CD8-A41C00F402C1}" presName="parentLin" presStyleCnt="0"/>
      <dgm:spPr/>
    </dgm:pt>
    <dgm:pt modelId="{92E49C5B-7DAC-420E-B4F2-B1B016AE3DCE}" type="pres">
      <dgm:prSet presAssocID="{992758FA-08F0-409A-9CD8-A41C00F402C1}" presName="parentLeftMargin" presStyleLbl="node1" presStyleIdx="1" presStyleCnt="3"/>
      <dgm:spPr/>
    </dgm:pt>
    <dgm:pt modelId="{4A27F4AD-6FBD-4D7F-A78F-A4F8C92D3D3F}" type="pres">
      <dgm:prSet presAssocID="{992758FA-08F0-409A-9CD8-A41C00F402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DA82B29-AA1C-4BDF-BEA8-F44F203EA4DF}" type="pres">
      <dgm:prSet presAssocID="{992758FA-08F0-409A-9CD8-A41C00F402C1}" presName="negativeSpace" presStyleCnt="0"/>
      <dgm:spPr/>
    </dgm:pt>
    <dgm:pt modelId="{C58A3D58-6BAD-4769-9368-3754A2ABA359}" type="pres">
      <dgm:prSet presAssocID="{992758FA-08F0-409A-9CD8-A41C00F402C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9F6E0C-277E-4585-B40B-13068D24FCEC}" type="presOf" srcId="{992758FA-08F0-409A-9CD8-A41C00F402C1}" destId="{4A27F4AD-6FBD-4D7F-A78F-A4F8C92D3D3F}" srcOrd="1" destOrd="0" presId="urn:microsoft.com/office/officeart/2005/8/layout/list1"/>
    <dgm:cxn modelId="{EF9FF91F-8FFF-4A1C-BD2F-694B73606708}" type="presOf" srcId="{458B3A54-7767-4946-8D95-98AEB1A45319}" destId="{F3EB7D57-43F3-45DA-946F-FD7D17FC3AA0}" srcOrd="0" destOrd="0" presId="urn:microsoft.com/office/officeart/2005/8/layout/list1"/>
    <dgm:cxn modelId="{D4E9DA37-78B1-4152-82A6-888E9617DC5B}" srcId="{67B824A7-8039-4D23-9DCB-22D143F5E270}" destId="{22E481F8-142F-4C42-BA63-D3BDB857AC65}" srcOrd="0" destOrd="0" parTransId="{2AB9CA0F-9CA5-455A-96C4-ACCD33909A34}" sibTransId="{0502B348-5845-42A9-AEDF-86214ECC2585}"/>
    <dgm:cxn modelId="{4008B75F-5DEB-41D3-B8D9-E406F46FDDA8}" srcId="{458B3A54-7767-4946-8D95-98AEB1A45319}" destId="{992758FA-08F0-409A-9CD8-A41C00F402C1}" srcOrd="2" destOrd="0" parTransId="{BD50B27B-BCA7-4878-87F9-8164C7F8F032}" sibTransId="{1A79CA38-C3F6-478E-BE09-633EE1E19A43}"/>
    <dgm:cxn modelId="{33573A43-5715-4468-B992-98B0DC60B085}" type="presOf" srcId="{220A4CB3-F11F-4F82-A35B-29693875AD81}" destId="{F5A5F2AE-7B0C-45D2-8C89-B1319A3B4506}" srcOrd="1" destOrd="0" presId="urn:microsoft.com/office/officeart/2005/8/layout/list1"/>
    <dgm:cxn modelId="{79DC0545-BFE9-4300-92CD-282AB0D6B922}" type="presOf" srcId="{67B824A7-8039-4D23-9DCB-22D143F5E270}" destId="{7EC01A99-3983-4073-A032-0854C8797E99}" srcOrd="1" destOrd="0" presId="urn:microsoft.com/office/officeart/2005/8/layout/list1"/>
    <dgm:cxn modelId="{2D15F358-9460-4558-BD64-C6B88F61211D}" type="presOf" srcId="{67B824A7-8039-4D23-9DCB-22D143F5E270}" destId="{44B06FB3-A18F-4C3B-BF67-1BA35640899E}" srcOrd="0" destOrd="0" presId="urn:microsoft.com/office/officeart/2005/8/layout/list1"/>
    <dgm:cxn modelId="{82043B5A-0C1E-49AF-88C8-333BEA68578F}" type="presOf" srcId="{992758FA-08F0-409A-9CD8-A41C00F402C1}" destId="{92E49C5B-7DAC-420E-B4F2-B1B016AE3DCE}" srcOrd="0" destOrd="0" presId="urn:microsoft.com/office/officeart/2005/8/layout/list1"/>
    <dgm:cxn modelId="{5BC7D27B-266B-4955-8DEA-40DFDFAAA543}" type="presOf" srcId="{220A4CB3-F11F-4F82-A35B-29693875AD81}" destId="{C76BC4A6-9C7E-4FFE-8CE9-4A506CBBE8C7}" srcOrd="0" destOrd="0" presId="urn:microsoft.com/office/officeart/2005/8/layout/list1"/>
    <dgm:cxn modelId="{D1BEE283-C9C2-4CFE-A05C-95DD549E4911}" srcId="{458B3A54-7767-4946-8D95-98AEB1A45319}" destId="{67B824A7-8039-4D23-9DCB-22D143F5E270}" srcOrd="0" destOrd="0" parTransId="{62B52779-64C8-481A-A144-FD51D9CAE43C}" sibTransId="{1999872E-DDC1-4D75-98C6-7BD6547999A6}"/>
    <dgm:cxn modelId="{EA78A395-0C87-443A-B207-B3CBF69D40FA}" srcId="{992758FA-08F0-409A-9CD8-A41C00F402C1}" destId="{0F29BBC0-003B-4F8B-B2E1-4FD1924CA790}" srcOrd="0" destOrd="0" parTransId="{5F6F05B7-4E2E-4B7E-85A4-76475C241890}" sibTransId="{5B63CB5E-BF17-458A-B646-183229001BF9}"/>
    <dgm:cxn modelId="{E101D0BF-05C6-45B0-976A-C04C67818634}" type="presOf" srcId="{0F29BBC0-003B-4F8B-B2E1-4FD1924CA790}" destId="{C58A3D58-6BAD-4769-9368-3754A2ABA359}" srcOrd="0" destOrd="0" presId="urn:microsoft.com/office/officeart/2005/8/layout/list1"/>
    <dgm:cxn modelId="{64BD6FC1-9DE5-4BC0-87BD-4414BC90087A}" srcId="{458B3A54-7767-4946-8D95-98AEB1A45319}" destId="{220A4CB3-F11F-4F82-A35B-29693875AD81}" srcOrd="1" destOrd="0" parTransId="{C99D4796-BFC3-4127-8795-83BD7BE85EB8}" sibTransId="{B78844AD-F2A6-4B67-907A-A8C9F8C56C49}"/>
    <dgm:cxn modelId="{A01FEFCC-B193-430A-B4EB-9EF7D75858B9}" srcId="{220A4CB3-F11F-4F82-A35B-29693875AD81}" destId="{CD2BBB6B-7C68-4EF7-AB5F-7C3EB0732E96}" srcOrd="0" destOrd="0" parTransId="{81854CAC-BB5C-4960-ADCD-FA93A6952E5B}" sibTransId="{65CDC6FA-8705-4ADA-AC85-D7C00EA67CE2}"/>
    <dgm:cxn modelId="{7E1879F5-9257-4778-A909-54AE017CE6AB}" type="presOf" srcId="{22E481F8-142F-4C42-BA63-D3BDB857AC65}" destId="{246AAE81-4497-458C-81EE-D780EE285935}" srcOrd="0" destOrd="0" presId="urn:microsoft.com/office/officeart/2005/8/layout/list1"/>
    <dgm:cxn modelId="{B18E0AF6-9A83-4A2E-9B37-B282228CC969}" type="presOf" srcId="{CD2BBB6B-7C68-4EF7-AB5F-7C3EB0732E96}" destId="{6410D180-DC31-4A16-8D0E-21BF05B73F50}" srcOrd="0" destOrd="0" presId="urn:microsoft.com/office/officeart/2005/8/layout/list1"/>
    <dgm:cxn modelId="{68CCF3E3-76BD-436B-974D-7313357E1A7D}" type="presParOf" srcId="{F3EB7D57-43F3-45DA-946F-FD7D17FC3AA0}" destId="{FA3843AB-B601-4740-BC68-C0655DC5C8DE}" srcOrd="0" destOrd="0" presId="urn:microsoft.com/office/officeart/2005/8/layout/list1"/>
    <dgm:cxn modelId="{7895F86F-0E6E-4D83-8114-305DC8DA60EE}" type="presParOf" srcId="{FA3843AB-B601-4740-BC68-C0655DC5C8DE}" destId="{44B06FB3-A18F-4C3B-BF67-1BA35640899E}" srcOrd="0" destOrd="0" presId="urn:microsoft.com/office/officeart/2005/8/layout/list1"/>
    <dgm:cxn modelId="{A0AD42D4-3E3C-4345-94D1-EA5AFB7A4D60}" type="presParOf" srcId="{FA3843AB-B601-4740-BC68-C0655DC5C8DE}" destId="{7EC01A99-3983-4073-A032-0854C8797E99}" srcOrd="1" destOrd="0" presId="urn:microsoft.com/office/officeart/2005/8/layout/list1"/>
    <dgm:cxn modelId="{09349240-7259-47A9-8A82-F728D38B9ED7}" type="presParOf" srcId="{F3EB7D57-43F3-45DA-946F-FD7D17FC3AA0}" destId="{719898FB-449C-4162-AAC7-47F53382D5A6}" srcOrd="1" destOrd="0" presId="urn:microsoft.com/office/officeart/2005/8/layout/list1"/>
    <dgm:cxn modelId="{B8822DC0-4B18-4319-A334-0978C52CA8FA}" type="presParOf" srcId="{F3EB7D57-43F3-45DA-946F-FD7D17FC3AA0}" destId="{246AAE81-4497-458C-81EE-D780EE285935}" srcOrd="2" destOrd="0" presId="urn:microsoft.com/office/officeart/2005/8/layout/list1"/>
    <dgm:cxn modelId="{1D950012-AB91-4E6D-8668-53A6C4689C14}" type="presParOf" srcId="{F3EB7D57-43F3-45DA-946F-FD7D17FC3AA0}" destId="{B958DCAD-C253-4349-96C3-D01ACFA27A63}" srcOrd="3" destOrd="0" presId="urn:microsoft.com/office/officeart/2005/8/layout/list1"/>
    <dgm:cxn modelId="{96EC0171-D48A-4585-95E6-839714B8A15A}" type="presParOf" srcId="{F3EB7D57-43F3-45DA-946F-FD7D17FC3AA0}" destId="{739C222A-C708-4186-AF9B-85ADF69FE9BD}" srcOrd="4" destOrd="0" presId="urn:microsoft.com/office/officeart/2005/8/layout/list1"/>
    <dgm:cxn modelId="{3A28E28C-E2C3-41EC-9428-9AF796185645}" type="presParOf" srcId="{739C222A-C708-4186-AF9B-85ADF69FE9BD}" destId="{C76BC4A6-9C7E-4FFE-8CE9-4A506CBBE8C7}" srcOrd="0" destOrd="0" presId="urn:microsoft.com/office/officeart/2005/8/layout/list1"/>
    <dgm:cxn modelId="{F9E57094-75DF-4EAB-8942-D91FAFAE7700}" type="presParOf" srcId="{739C222A-C708-4186-AF9B-85ADF69FE9BD}" destId="{F5A5F2AE-7B0C-45D2-8C89-B1319A3B4506}" srcOrd="1" destOrd="0" presId="urn:microsoft.com/office/officeart/2005/8/layout/list1"/>
    <dgm:cxn modelId="{FDF9FBFA-6B93-494F-812D-2A497F0CB3B3}" type="presParOf" srcId="{F3EB7D57-43F3-45DA-946F-FD7D17FC3AA0}" destId="{1BED526F-045F-4977-923B-94BD491E0912}" srcOrd="5" destOrd="0" presId="urn:microsoft.com/office/officeart/2005/8/layout/list1"/>
    <dgm:cxn modelId="{875FFD0C-E636-4999-876C-02C3EC675112}" type="presParOf" srcId="{F3EB7D57-43F3-45DA-946F-FD7D17FC3AA0}" destId="{6410D180-DC31-4A16-8D0E-21BF05B73F50}" srcOrd="6" destOrd="0" presId="urn:microsoft.com/office/officeart/2005/8/layout/list1"/>
    <dgm:cxn modelId="{6D67CB8E-FB0B-4E95-B7F3-6AE273A99644}" type="presParOf" srcId="{F3EB7D57-43F3-45DA-946F-FD7D17FC3AA0}" destId="{3995C3D2-6F1F-459A-AE59-481CEAA11679}" srcOrd="7" destOrd="0" presId="urn:microsoft.com/office/officeart/2005/8/layout/list1"/>
    <dgm:cxn modelId="{4C58FAE7-D73B-4718-9507-220A831BD7E5}" type="presParOf" srcId="{F3EB7D57-43F3-45DA-946F-FD7D17FC3AA0}" destId="{D20427F7-E53B-4FDC-953D-EA0674289A9C}" srcOrd="8" destOrd="0" presId="urn:microsoft.com/office/officeart/2005/8/layout/list1"/>
    <dgm:cxn modelId="{2981048F-F788-4FE4-A175-8D4DB55C71D5}" type="presParOf" srcId="{D20427F7-E53B-4FDC-953D-EA0674289A9C}" destId="{92E49C5B-7DAC-420E-B4F2-B1B016AE3DCE}" srcOrd="0" destOrd="0" presId="urn:microsoft.com/office/officeart/2005/8/layout/list1"/>
    <dgm:cxn modelId="{C351E047-D8EE-47E3-A913-90201BFA3B3D}" type="presParOf" srcId="{D20427F7-E53B-4FDC-953D-EA0674289A9C}" destId="{4A27F4AD-6FBD-4D7F-A78F-A4F8C92D3D3F}" srcOrd="1" destOrd="0" presId="urn:microsoft.com/office/officeart/2005/8/layout/list1"/>
    <dgm:cxn modelId="{140A8D2B-E914-435E-AA22-025FB0EC1289}" type="presParOf" srcId="{F3EB7D57-43F3-45DA-946F-FD7D17FC3AA0}" destId="{3DA82B29-AA1C-4BDF-BEA8-F44F203EA4DF}" srcOrd="9" destOrd="0" presId="urn:microsoft.com/office/officeart/2005/8/layout/list1"/>
    <dgm:cxn modelId="{5198E010-A06C-478D-BA97-206F80C22275}" type="presParOf" srcId="{F3EB7D57-43F3-45DA-946F-FD7D17FC3AA0}" destId="{C58A3D58-6BAD-4769-9368-3754A2ABA3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8B3A54-7767-4946-8D95-98AEB1A4531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B824A7-8039-4D23-9DCB-22D143F5E270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短语</a:t>
          </a:r>
        </a:p>
      </dgm:t>
    </dgm:pt>
    <dgm:pt modelId="{62B52779-64C8-481A-A144-FD51D9CAE43C}" type="parTrans" cxnId="{D1BEE283-C9C2-4CFE-A05C-95DD549E491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99872E-DDC1-4D75-98C6-7BD6547999A6}" type="sibTrans" cxnId="{D1BEE283-C9C2-4CFE-A05C-95DD549E491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29BBC0-003B-4F8B-B2E1-4FD1924CA790}">
      <dgm:prSet custT="1"/>
      <dgm:spPr/>
      <dgm:t>
        <a:bodyPr/>
        <a:lstStyle/>
        <a:p>
          <a:pPr>
            <a:buNone/>
          </a:pPr>
          <a:r>
            <a:rPr lang="zh-CN" altLang="en-US" sz="2000" b="1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所生成的语言</a:t>
          </a:r>
        </a:p>
      </dgm:t>
    </dgm:pt>
    <dgm:pt modelId="{5F6F05B7-4E2E-4B7E-85A4-76475C241890}" type="parTrans" cxnId="{EA78A395-0C87-443A-B207-B3CBF69D40F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63CB5E-BF17-458A-B646-183229001BF9}" type="sibTrans" cxnId="{EA78A395-0C87-443A-B207-B3CBF69D40F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481F8-142F-4C42-BA63-D3BDB857AC65}">
      <dgm:prSet custT="1"/>
      <dgm:spPr/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en-US" altLang="zh-CN" sz="18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, a</a:t>
          </a:r>
          <a:r>
            <a:rPr lang="en-US" altLang="zh-CN" sz="18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, a</a:t>
          </a:r>
          <a:r>
            <a:rPr lang="en-US" altLang="zh-CN" sz="18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, a</a:t>
          </a:r>
          <a:r>
            <a:rPr lang="en-US" altLang="zh-CN" sz="18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en-US" altLang="zh-CN" sz="18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+, a</a:t>
          </a:r>
          <a:r>
            <a:rPr lang="en-US" altLang="zh-CN" sz="18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en-US" altLang="zh-CN" sz="18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+a</a:t>
          </a:r>
          <a:r>
            <a:rPr lang="en-US" altLang="zh-CN" sz="18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*</a:t>
          </a:r>
        </a:p>
      </dgm:t>
    </dgm:pt>
    <dgm:pt modelId="{2AB9CA0F-9CA5-455A-96C4-ACCD33909A34}" type="parTrans" cxnId="{D4E9DA37-78B1-4152-82A6-888E9617DC5B}">
      <dgm:prSet/>
      <dgm:spPr/>
      <dgm:t>
        <a:bodyPr/>
        <a:lstStyle/>
        <a:p>
          <a:endParaRPr lang="zh-CN" altLang="en-US" sz="1800"/>
        </a:p>
      </dgm:t>
    </dgm:pt>
    <dgm:pt modelId="{0502B348-5845-42A9-AEDF-86214ECC2585}" type="sibTrans" cxnId="{D4E9DA37-78B1-4152-82A6-888E9617DC5B}">
      <dgm:prSet/>
      <dgm:spPr/>
      <dgm:t>
        <a:bodyPr/>
        <a:lstStyle/>
        <a:p>
          <a:endParaRPr lang="zh-CN" altLang="en-US" sz="1800"/>
        </a:p>
      </dgm:t>
    </dgm:pt>
    <dgm:pt modelId="{87BF33A4-C0B7-40A9-92FD-9FBF2900D5D3}">
      <dgm:prSet custT="1"/>
      <dgm:spPr/>
      <dgm:t>
        <a:bodyPr rIns="7200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itchFamily="49" charset="0"/>
              <a:ea typeface="微软雅黑" pitchFamily="34" charset="-122"/>
              <a:cs typeface="Courier New" pitchFamily="49" charset="0"/>
            </a:rPr>
            <a:t>加、乘法算术运算表达式的逆波兰式（或后缀表达式）</a:t>
          </a:r>
        </a:p>
      </dgm:t>
    </dgm:pt>
    <dgm:pt modelId="{98F5FA94-53F7-40D3-A8BC-2DB2D871212B}" type="parTrans" cxnId="{057334BD-0CEE-4D7F-BEFF-B394459D05CF}">
      <dgm:prSet/>
      <dgm:spPr/>
      <dgm:t>
        <a:bodyPr/>
        <a:lstStyle/>
        <a:p>
          <a:endParaRPr lang="zh-CN" altLang="en-US" sz="1800"/>
        </a:p>
      </dgm:t>
    </dgm:pt>
    <dgm:pt modelId="{8D748EF7-5D17-4C0E-9AE8-627DBB48EA1A}" type="sibTrans" cxnId="{057334BD-0CEE-4D7F-BEFF-B394459D05CF}">
      <dgm:prSet/>
      <dgm:spPr/>
      <dgm:t>
        <a:bodyPr/>
        <a:lstStyle/>
        <a:p>
          <a:endParaRPr lang="zh-CN" altLang="en-US" sz="1800"/>
        </a:p>
      </dgm:t>
    </dgm:pt>
    <dgm:pt modelId="{120FF22A-EE4A-4B69-BED2-B4AE95170F88}">
      <dgm:prSet custT="1"/>
      <dgm:spPr/>
      <dgm:t>
        <a:bodyPr rIns="7200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如：</a:t>
          </a:r>
          <a:r>
            <a:rPr lang="en-US" altLang="zh-CN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aa+</a:t>
          </a:r>
          <a:r>
            <a:rPr lang="zh-CN" altLang="en-US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、</a:t>
          </a:r>
          <a:r>
            <a:rPr lang="en-US" altLang="zh-CN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aa*</a:t>
          </a:r>
          <a:r>
            <a:rPr lang="zh-CN" altLang="en-US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、</a:t>
          </a:r>
          <a:r>
            <a:rPr lang="en-US" altLang="zh-CN" sz="1600" b="1" kern="1200" dirty="0" err="1">
              <a:latin typeface="Courier New" pitchFamily="49" charset="0"/>
              <a:ea typeface="微软雅黑" pitchFamily="34" charset="-122"/>
              <a:cs typeface="Courier New" pitchFamily="49" charset="0"/>
            </a:rPr>
            <a:t>aa+a</a:t>
          </a:r>
          <a:r>
            <a:rPr lang="en-US" altLang="zh-CN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*</a:t>
          </a:r>
          <a:r>
            <a:rPr lang="zh-CN" altLang="en-US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，</a:t>
          </a:r>
          <a:r>
            <a:rPr lang="en-US" altLang="zh-CN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aa*</a:t>
          </a:r>
          <a:r>
            <a:rPr lang="en-US" altLang="zh-CN" sz="1600" b="1" kern="1200" dirty="0" err="1">
              <a:latin typeface="Courier New" pitchFamily="49" charset="0"/>
              <a:ea typeface="微软雅黑" pitchFamily="34" charset="-122"/>
              <a:cs typeface="Courier New" pitchFamily="49" charset="0"/>
            </a:rPr>
            <a:t>a+a</a:t>
          </a:r>
          <a:r>
            <a:rPr lang="en-US" altLang="zh-CN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*a*</a:t>
          </a:r>
          <a:r>
            <a:rPr lang="zh-CN" altLang="en-US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等</a:t>
          </a:r>
          <a:endParaRPr lang="zh-CN" altLang="en-US" sz="14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itchFamily="49" charset="0"/>
            <a:ea typeface="微软雅黑" pitchFamily="34" charset="-122"/>
            <a:cs typeface="Courier New" pitchFamily="49" charset="0"/>
          </a:endParaRPr>
        </a:p>
      </dgm:t>
    </dgm:pt>
    <dgm:pt modelId="{2487962E-96BD-4269-A3F8-A0D77EC8BB4B}" type="parTrans" cxnId="{4A83129E-C7D6-44E0-9E33-40DC458F9A1E}">
      <dgm:prSet/>
      <dgm:spPr/>
      <dgm:t>
        <a:bodyPr/>
        <a:lstStyle/>
        <a:p>
          <a:endParaRPr lang="zh-CN" altLang="en-US"/>
        </a:p>
      </dgm:t>
    </dgm:pt>
    <dgm:pt modelId="{865831E0-B1E4-490F-84E2-487342DCFF3D}" type="sibTrans" cxnId="{4A83129E-C7D6-44E0-9E33-40DC458F9A1E}">
      <dgm:prSet/>
      <dgm:spPr/>
      <dgm:t>
        <a:bodyPr/>
        <a:lstStyle/>
        <a:p>
          <a:endParaRPr lang="zh-CN" altLang="en-US"/>
        </a:p>
      </dgm:t>
    </dgm:pt>
    <dgm:pt modelId="{F3EB7D57-43F3-45DA-946F-FD7D17FC3AA0}" type="pres">
      <dgm:prSet presAssocID="{458B3A54-7767-4946-8D95-98AEB1A45319}" presName="linear" presStyleCnt="0">
        <dgm:presLayoutVars>
          <dgm:dir/>
          <dgm:animLvl val="lvl"/>
          <dgm:resizeHandles val="exact"/>
        </dgm:presLayoutVars>
      </dgm:prSet>
      <dgm:spPr/>
    </dgm:pt>
    <dgm:pt modelId="{FA3843AB-B601-4740-BC68-C0655DC5C8DE}" type="pres">
      <dgm:prSet presAssocID="{67B824A7-8039-4D23-9DCB-22D143F5E270}" presName="parentLin" presStyleCnt="0"/>
      <dgm:spPr/>
    </dgm:pt>
    <dgm:pt modelId="{44B06FB3-A18F-4C3B-BF67-1BA35640899E}" type="pres">
      <dgm:prSet presAssocID="{67B824A7-8039-4D23-9DCB-22D143F5E270}" presName="parentLeftMargin" presStyleLbl="node1" presStyleIdx="0" presStyleCnt="2"/>
      <dgm:spPr/>
    </dgm:pt>
    <dgm:pt modelId="{7EC01A99-3983-4073-A032-0854C8797E99}" type="pres">
      <dgm:prSet presAssocID="{67B824A7-8039-4D23-9DCB-22D143F5E2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9898FB-449C-4162-AAC7-47F53382D5A6}" type="pres">
      <dgm:prSet presAssocID="{67B824A7-8039-4D23-9DCB-22D143F5E270}" presName="negativeSpace" presStyleCnt="0"/>
      <dgm:spPr/>
    </dgm:pt>
    <dgm:pt modelId="{246AAE81-4497-458C-81EE-D780EE285935}" type="pres">
      <dgm:prSet presAssocID="{67B824A7-8039-4D23-9DCB-22D143F5E270}" presName="childText" presStyleLbl="conFgAcc1" presStyleIdx="0" presStyleCnt="2" custLinFactNeighborX="-772" custLinFactNeighborY="-10474">
        <dgm:presLayoutVars>
          <dgm:bulletEnabled val="1"/>
        </dgm:presLayoutVars>
      </dgm:prSet>
      <dgm:spPr/>
    </dgm:pt>
    <dgm:pt modelId="{B958DCAD-C253-4349-96C3-D01ACFA27A63}" type="pres">
      <dgm:prSet presAssocID="{1999872E-DDC1-4D75-98C6-7BD6547999A6}" presName="spaceBetweenRectangles" presStyleCnt="0"/>
      <dgm:spPr/>
    </dgm:pt>
    <dgm:pt modelId="{E0E3762D-C591-4D89-B7A3-7E5D4488E054}" type="pres">
      <dgm:prSet presAssocID="{0F29BBC0-003B-4F8B-B2E1-4FD1924CA790}" presName="parentLin" presStyleCnt="0"/>
      <dgm:spPr/>
    </dgm:pt>
    <dgm:pt modelId="{35915AD8-2D1F-48FD-B642-CDAB5FC78707}" type="pres">
      <dgm:prSet presAssocID="{0F29BBC0-003B-4F8B-B2E1-4FD1924CA790}" presName="parentLeftMargin" presStyleLbl="node1" presStyleIdx="0" presStyleCnt="2"/>
      <dgm:spPr/>
    </dgm:pt>
    <dgm:pt modelId="{F6292401-3C48-4BF5-A1B4-71104578AC4F}" type="pres">
      <dgm:prSet presAssocID="{0F29BBC0-003B-4F8B-B2E1-4FD1924CA79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BF293B-F67C-4316-B431-CB6AA005584B}" type="pres">
      <dgm:prSet presAssocID="{0F29BBC0-003B-4F8B-B2E1-4FD1924CA790}" presName="negativeSpace" presStyleCnt="0"/>
      <dgm:spPr/>
    </dgm:pt>
    <dgm:pt modelId="{5862FE41-9937-4878-BB57-6AADBA91AFA2}" type="pres">
      <dgm:prSet presAssocID="{0F29BBC0-003B-4F8B-B2E1-4FD1924CA79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81B002-F582-41DA-A562-5D1AE3BC3C43}" type="presOf" srcId="{120FF22A-EE4A-4B69-BED2-B4AE95170F88}" destId="{5862FE41-9937-4878-BB57-6AADBA91AFA2}" srcOrd="0" destOrd="1" presId="urn:microsoft.com/office/officeart/2005/8/layout/list1"/>
    <dgm:cxn modelId="{EF9FF91F-8FFF-4A1C-BD2F-694B73606708}" type="presOf" srcId="{458B3A54-7767-4946-8D95-98AEB1A45319}" destId="{F3EB7D57-43F3-45DA-946F-FD7D17FC3AA0}" srcOrd="0" destOrd="0" presId="urn:microsoft.com/office/officeart/2005/8/layout/list1"/>
    <dgm:cxn modelId="{D4E9DA37-78B1-4152-82A6-888E9617DC5B}" srcId="{67B824A7-8039-4D23-9DCB-22D143F5E270}" destId="{22E481F8-142F-4C42-BA63-D3BDB857AC65}" srcOrd="0" destOrd="0" parTransId="{2AB9CA0F-9CA5-455A-96C4-ACCD33909A34}" sibTransId="{0502B348-5845-42A9-AEDF-86214ECC2585}"/>
    <dgm:cxn modelId="{AE7D6D3E-42AD-4500-BC84-C1D0C2F322D7}" type="presOf" srcId="{0F29BBC0-003B-4F8B-B2E1-4FD1924CA790}" destId="{F6292401-3C48-4BF5-A1B4-71104578AC4F}" srcOrd="1" destOrd="0" presId="urn:microsoft.com/office/officeart/2005/8/layout/list1"/>
    <dgm:cxn modelId="{79DC0545-BFE9-4300-92CD-282AB0D6B922}" type="presOf" srcId="{67B824A7-8039-4D23-9DCB-22D143F5E270}" destId="{7EC01A99-3983-4073-A032-0854C8797E99}" srcOrd="1" destOrd="0" presId="urn:microsoft.com/office/officeart/2005/8/layout/list1"/>
    <dgm:cxn modelId="{2D15F358-9460-4558-BD64-C6B88F61211D}" type="presOf" srcId="{67B824A7-8039-4D23-9DCB-22D143F5E270}" destId="{44B06FB3-A18F-4C3B-BF67-1BA35640899E}" srcOrd="0" destOrd="0" presId="urn:microsoft.com/office/officeart/2005/8/layout/list1"/>
    <dgm:cxn modelId="{D1BEE283-C9C2-4CFE-A05C-95DD549E4911}" srcId="{458B3A54-7767-4946-8D95-98AEB1A45319}" destId="{67B824A7-8039-4D23-9DCB-22D143F5E270}" srcOrd="0" destOrd="0" parTransId="{62B52779-64C8-481A-A144-FD51D9CAE43C}" sibTransId="{1999872E-DDC1-4D75-98C6-7BD6547999A6}"/>
    <dgm:cxn modelId="{EA78A395-0C87-443A-B207-B3CBF69D40FA}" srcId="{458B3A54-7767-4946-8D95-98AEB1A45319}" destId="{0F29BBC0-003B-4F8B-B2E1-4FD1924CA790}" srcOrd="1" destOrd="0" parTransId="{5F6F05B7-4E2E-4B7E-85A4-76475C241890}" sibTransId="{5B63CB5E-BF17-458A-B646-183229001BF9}"/>
    <dgm:cxn modelId="{1D2EC795-B582-441B-A2E2-4D8E0CC7A741}" type="presOf" srcId="{0F29BBC0-003B-4F8B-B2E1-4FD1924CA790}" destId="{35915AD8-2D1F-48FD-B642-CDAB5FC78707}" srcOrd="0" destOrd="0" presId="urn:microsoft.com/office/officeart/2005/8/layout/list1"/>
    <dgm:cxn modelId="{4A83129E-C7D6-44E0-9E33-40DC458F9A1E}" srcId="{0F29BBC0-003B-4F8B-B2E1-4FD1924CA790}" destId="{120FF22A-EE4A-4B69-BED2-B4AE95170F88}" srcOrd="1" destOrd="0" parTransId="{2487962E-96BD-4269-A3F8-A0D77EC8BB4B}" sibTransId="{865831E0-B1E4-490F-84E2-487342DCFF3D}"/>
    <dgm:cxn modelId="{057334BD-0CEE-4D7F-BEFF-B394459D05CF}" srcId="{0F29BBC0-003B-4F8B-B2E1-4FD1924CA790}" destId="{87BF33A4-C0B7-40A9-92FD-9FBF2900D5D3}" srcOrd="0" destOrd="0" parTransId="{98F5FA94-53F7-40D3-A8BC-2DB2D871212B}" sibTransId="{8D748EF7-5D17-4C0E-9AE8-627DBB48EA1A}"/>
    <dgm:cxn modelId="{0D454DE4-8F4A-497F-BE46-D4CF3D6923D4}" type="presOf" srcId="{87BF33A4-C0B7-40A9-92FD-9FBF2900D5D3}" destId="{5862FE41-9937-4878-BB57-6AADBA91AFA2}" srcOrd="0" destOrd="0" presId="urn:microsoft.com/office/officeart/2005/8/layout/list1"/>
    <dgm:cxn modelId="{7E1879F5-9257-4778-A909-54AE017CE6AB}" type="presOf" srcId="{22E481F8-142F-4C42-BA63-D3BDB857AC65}" destId="{246AAE81-4497-458C-81EE-D780EE285935}" srcOrd="0" destOrd="0" presId="urn:microsoft.com/office/officeart/2005/8/layout/list1"/>
    <dgm:cxn modelId="{68CCF3E3-76BD-436B-974D-7313357E1A7D}" type="presParOf" srcId="{F3EB7D57-43F3-45DA-946F-FD7D17FC3AA0}" destId="{FA3843AB-B601-4740-BC68-C0655DC5C8DE}" srcOrd="0" destOrd="0" presId="urn:microsoft.com/office/officeart/2005/8/layout/list1"/>
    <dgm:cxn modelId="{7895F86F-0E6E-4D83-8114-305DC8DA60EE}" type="presParOf" srcId="{FA3843AB-B601-4740-BC68-C0655DC5C8DE}" destId="{44B06FB3-A18F-4C3B-BF67-1BA35640899E}" srcOrd="0" destOrd="0" presId="urn:microsoft.com/office/officeart/2005/8/layout/list1"/>
    <dgm:cxn modelId="{A0AD42D4-3E3C-4345-94D1-EA5AFB7A4D60}" type="presParOf" srcId="{FA3843AB-B601-4740-BC68-C0655DC5C8DE}" destId="{7EC01A99-3983-4073-A032-0854C8797E99}" srcOrd="1" destOrd="0" presId="urn:microsoft.com/office/officeart/2005/8/layout/list1"/>
    <dgm:cxn modelId="{09349240-7259-47A9-8A82-F728D38B9ED7}" type="presParOf" srcId="{F3EB7D57-43F3-45DA-946F-FD7D17FC3AA0}" destId="{719898FB-449C-4162-AAC7-47F53382D5A6}" srcOrd="1" destOrd="0" presId="urn:microsoft.com/office/officeart/2005/8/layout/list1"/>
    <dgm:cxn modelId="{B8822DC0-4B18-4319-A334-0978C52CA8FA}" type="presParOf" srcId="{F3EB7D57-43F3-45DA-946F-FD7D17FC3AA0}" destId="{246AAE81-4497-458C-81EE-D780EE285935}" srcOrd="2" destOrd="0" presId="urn:microsoft.com/office/officeart/2005/8/layout/list1"/>
    <dgm:cxn modelId="{1D950012-AB91-4E6D-8668-53A6C4689C14}" type="presParOf" srcId="{F3EB7D57-43F3-45DA-946F-FD7D17FC3AA0}" destId="{B958DCAD-C253-4349-96C3-D01ACFA27A63}" srcOrd="3" destOrd="0" presId="urn:microsoft.com/office/officeart/2005/8/layout/list1"/>
    <dgm:cxn modelId="{570E3051-B4FE-4785-9CD9-0CC9C3A3B1A3}" type="presParOf" srcId="{F3EB7D57-43F3-45DA-946F-FD7D17FC3AA0}" destId="{E0E3762D-C591-4D89-B7A3-7E5D4488E054}" srcOrd="4" destOrd="0" presId="urn:microsoft.com/office/officeart/2005/8/layout/list1"/>
    <dgm:cxn modelId="{0C501F72-98E5-4AB8-BBC1-3CF682007FDD}" type="presParOf" srcId="{E0E3762D-C591-4D89-B7A3-7E5D4488E054}" destId="{35915AD8-2D1F-48FD-B642-CDAB5FC78707}" srcOrd="0" destOrd="0" presId="urn:microsoft.com/office/officeart/2005/8/layout/list1"/>
    <dgm:cxn modelId="{F9687602-1189-455A-B67C-9F24B0946779}" type="presParOf" srcId="{E0E3762D-C591-4D89-B7A3-7E5D4488E054}" destId="{F6292401-3C48-4BF5-A1B4-71104578AC4F}" srcOrd="1" destOrd="0" presId="urn:microsoft.com/office/officeart/2005/8/layout/list1"/>
    <dgm:cxn modelId="{87B8E84E-B2C5-49A9-9916-B19CA1F98571}" type="presParOf" srcId="{F3EB7D57-43F3-45DA-946F-FD7D17FC3AA0}" destId="{AEBF293B-F67C-4316-B431-CB6AA005584B}" srcOrd="5" destOrd="0" presId="urn:microsoft.com/office/officeart/2005/8/layout/list1"/>
    <dgm:cxn modelId="{4484114A-CE5D-4382-B408-4F0303C913A9}" type="presParOf" srcId="{F3EB7D57-43F3-45DA-946F-FD7D17FC3AA0}" destId="{5862FE41-9937-4878-BB57-6AADBA91AFA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F6DBE-EA39-4EA7-A57A-549F739C9539}">
      <dsp:nvSpPr>
        <dsp:cNvPr id="0" name=""/>
        <dsp:cNvSpPr/>
      </dsp:nvSpPr>
      <dsp:spPr>
        <a:xfrm>
          <a:off x="0" y="329443"/>
          <a:ext cx="74803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554" tIns="374904" rIns="5805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课时少内容多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注重理论学习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课程思政缺乏经验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9443"/>
        <a:ext cx="7480300" cy="1701000"/>
      </dsp:txXfrm>
    </dsp:sp>
    <dsp:sp modelId="{8D1B43A7-B264-413E-8956-3A576A4D3501}">
      <dsp:nvSpPr>
        <dsp:cNvPr id="0" name=""/>
        <dsp:cNvSpPr/>
      </dsp:nvSpPr>
      <dsp:spPr>
        <a:xfrm>
          <a:off x="374015" y="63763"/>
          <a:ext cx="523621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916" tIns="0" rIns="1979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存在的问题</a:t>
          </a:r>
        </a:p>
      </dsp:txBody>
      <dsp:txXfrm>
        <a:off x="399954" y="89702"/>
        <a:ext cx="5184332" cy="479482"/>
      </dsp:txXfrm>
    </dsp:sp>
    <dsp:sp modelId="{00053537-653E-4DEE-BA1A-BA21BF56BB66}">
      <dsp:nvSpPr>
        <dsp:cNvPr id="0" name=""/>
        <dsp:cNvSpPr/>
      </dsp:nvSpPr>
      <dsp:spPr>
        <a:xfrm>
          <a:off x="0" y="2393323"/>
          <a:ext cx="7480300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554" tIns="374904" rIns="5805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弘扬科学精神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构建科学思维体系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加强科技兴国意识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培养爱国主义情怀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393323"/>
        <a:ext cx="7480300" cy="2154600"/>
      </dsp:txXfrm>
    </dsp:sp>
    <dsp:sp modelId="{7A2A7297-3823-45A5-ADE0-838015FFD425}">
      <dsp:nvSpPr>
        <dsp:cNvPr id="0" name=""/>
        <dsp:cNvSpPr/>
      </dsp:nvSpPr>
      <dsp:spPr>
        <a:xfrm>
          <a:off x="374015" y="2127643"/>
          <a:ext cx="5236210" cy="531360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916" tIns="0" rIns="1979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课程思政的设计目标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954" y="2153582"/>
        <a:ext cx="518433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DAB00-0EF1-4178-8909-4E18B92B6BDD}">
      <dsp:nvSpPr>
        <dsp:cNvPr id="0" name=""/>
        <dsp:cNvSpPr/>
      </dsp:nvSpPr>
      <dsp:spPr>
        <a:xfrm>
          <a:off x="1907381" y="3854"/>
          <a:ext cx="657711" cy="65771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E57D7D-F324-4B18-BF95-D402B7371281}">
      <dsp:nvSpPr>
        <dsp:cNvPr id="0" name=""/>
        <dsp:cNvSpPr/>
      </dsp:nvSpPr>
      <dsp:spPr>
        <a:xfrm>
          <a:off x="2160720" y="3854"/>
          <a:ext cx="3509129" cy="657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1    </a:t>
          </a:r>
          <a:r>
            <a:rPr lang="zh-CN" altLang="en-US" sz="21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文法的直观概念</a:t>
          </a:r>
        </a:p>
      </dsp:txBody>
      <dsp:txXfrm>
        <a:off x="2160720" y="3854"/>
        <a:ext cx="3509129" cy="657711"/>
      </dsp:txXfrm>
    </dsp:sp>
    <dsp:sp modelId="{1931436D-42AC-43E4-86D1-F16362C3F592}">
      <dsp:nvSpPr>
        <dsp:cNvPr id="0" name=""/>
        <dsp:cNvSpPr/>
      </dsp:nvSpPr>
      <dsp:spPr>
        <a:xfrm>
          <a:off x="1907381" y="661565"/>
          <a:ext cx="657711" cy="657711"/>
        </a:xfrm>
        <a:prstGeom prst="ellipse">
          <a:avLst/>
        </a:prstGeom>
        <a:solidFill>
          <a:schemeClr val="accent5">
            <a:alpha val="50000"/>
            <a:hueOff val="-1126424"/>
            <a:satOff val="-2903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B6FACB-77C3-47CE-BFA5-6B58512CE4F7}">
      <dsp:nvSpPr>
        <dsp:cNvPr id="0" name=""/>
        <dsp:cNvSpPr/>
      </dsp:nvSpPr>
      <dsp:spPr>
        <a:xfrm>
          <a:off x="2160720" y="661565"/>
          <a:ext cx="3509129" cy="657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2    </a:t>
          </a:r>
          <a:r>
            <a:rPr lang="zh-CN" altLang="en-US" sz="21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符号和符号串</a:t>
          </a:r>
        </a:p>
      </dsp:txBody>
      <dsp:txXfrm>
        <a:off x="2160720" y="661565"/>
        <a:ext cx="3509129" cy="657711"/>
      </dsp:txXfrm>
    </dsp:sp>
    <dsp:sp modelId="{184B5B5B-EC13-4244-96C2-9BAD35947EE3}">
      <dsp:nvSpPr>
        <dsp:cNvPr id="0" name=""/>
        <dsp:cNvSpPr/>
      </dsp:nvSpPr>
      <dsp:spPr>
        <a:xfrm>
          <a:off x="1907381" y="1319276"/>
          <a:ext cx="657711" cy="657711"/>
        </a:xfrm>
        <a:prstGeom prst="ellipse">
          <a:avLst/>
        </a:prstGeom>
        <a:solidFill>
          <a:schemeClr val="accent5">
            <a:alpha val="50000"/>
            <a:hueOff val="-2252848"/>
            <a:satOff val="-5806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CFF99E-C11A-48AD-824C-60C61BE8F857}">
      <dsp:nvSpPr>
        <dsp:cNvPr id="0" name=""/>
        <dsp:cNvSpPr/>
      </dsp:nvSpPr>
      <dsp:spPr>
        <a:xfrm>
          <a:off x="2160720" y="1319276"/>
          <a:ext cx="3509129" cy="657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3    </a:t>
          </a:r>
          <a:r>
            <a:rPr lang="zh-CN" altLang="en-US" sz="21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文法和语言的形式定义</a:t>
          </a:r>
        </a:p>
      </dsp:txBody>
      <dsp:txXfrm>
        <a:off x="2160720" y="1319276"/>
        <a:ext cx="3509129" cy="657711"/>
      </dsp:txXfrm>
    </dsp:sp>
    <dsp:sp modelId="{C6007C02-67C2-4B4F-AE45-4753876F6CE1}">
      <dsp:nvSpPr>
        <dsp:cNvPr id="0" name=""/>
        <dsp:cNvSpPr/>
      </dsp:nvSpPr>
      <dsp:spPr>
        <a:xfrm>
          <a:off x="1907381" y="1976987"/>
          <a:ext cx="657711" cy="657711"/>
        </a:xfrm>
        <a:prstGeom prst="ellipse">
          <a:avLst/>
        </a:prstGeom>
        <a:solidFill>
          <a:schemeClr val="accent5">
            <a:alpha val="50000"/>
            <a:hueOff val="-3379271"/>
            <a:satOff val="-8710"/>
            <a:lumOff val="-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89C7F46-5D4C-4BB8-A79E-7D60382622AE}">
      <dsp:nvSpPr>
        <dsp:cNvPr id="0" name=""/>
        <dsp:cNvSpPr/>
      </dsp:nvSpPr>
      <dsp:spPr>
        <a:xfrm>
          <a:off x="2160720" y="1976987"/>
          <a:ext cx="3509129" cy="657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4    </a:t>
          </a:r>
          <a:r>
            <a:rPr lang="zh-CN" altLang="en-US" sz="21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文法的类型</a:t>
          </a:r>
        </a:p>
      </dsp:txBody>
      <dsp:txXfrm>
        <a:off x="2160720" y="1976987"/>
        <a:ext cx="3509129" cy="657711"/>
      </dsp:txXfrm>
    </dsp:sp>
    <dsp:sp modelId="{31D35B25-DA7F-4375-926B-5E02755DF682}">
      <dsp:nvSpPr>
        <dsp:cNvPr id="0" name=""/>
        <dsp:cNvSpPr/>
      </dsp:nvSpPr>
      <dsp:spPr>
        <a:xfrm>
          <a:off x="1907381" y="2634699"/>
          <a:ext cx="657711" cy="657711"/>
        </a:xfrm>
        <a:prstGeom prst="ellipse">
          <a:avLst/>
        </a:prstGeom>
        <a:solidFill>
          <a:schemeClr val="accent5">
            <a:alpha val="50000"/>
            <a:hueOff val="-4505695"/>
            <a:satOff val="-11613"/>
            <a:lumOff val="-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394F24-B0CE-444D-B551-5A3E12F6A0B7}">
      <dsp:nvSpPr>
        <dsp:cNvPr id="0" name=""/>
        <dsp:cNvSpPr/>
      </dsp:nvSpPr>
      <dsp:spPr>
        <a:xfrm>
          <a:off x="2160720" y="2634699"/>
          <a:ext cx="3509129" cy="657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5    </a:t>
          </a:r>
          <a:r>
            <a:rPr lang="zh-CN" altLang="en-US" sz="21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上下文无关文法及语法树</a:t>
          </a:r>
        </a:p>
      </dsp:txBody>
      <dsp:txXfrm>
        <a:off x="2160720" y="2634699"/>
        <a:ext cx="3509129" cy="657711"/>
      </dsp:txXfrm>
    </dsp:sp>
    <dsp:sp modelId="{42C9870B-9D12-4D3E-9E65-58162AC219C0}">
      <dsp:nvSpPr>
        <dsp:cNvPr id="0" name=""/>
        <dsp:cNvSpPr/>
      </dsp:nvSpPr>
      <dsp:spPr>
        <a:xfrm>
          <a:off x="1907381" y="3292410"/>
          <a:ext cx="657711" cy="657711"/>
        </a:xfrm>
        <a:prstGeom prst="ellipse">
          <a:avLst/>
        </a:prstGeom>
        <a:solidFill>
          <a:schemeClr val="accent5">
            <a:alpha val="50000"/>
            <a:hueOff val="-5632119"/>
            <a:satOff val="-14516"/>
            <a:lumOff val="-9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33EA79B-06B7-4F45-8F35-3090A5023404}">
      <dsp:nvSpPr>
        <dsp:cNvPr id="0" name=""/>
        <dsp:cNvSpPr/>
      </dsp:nvSpPr>
      <dsp:spPr>
        <a:xfrm>
          <a:off x="2160720" y="3292410"/>
          <a:ext cx="3509129" cy="657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6    </a:t>
          </a:r>
          <a:r>
            <a:rPr lang="zh-CN" altLang="en-US" sz="21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句型的分析</a:t>
          </a:r>
        </a:p>
      </dsp:txBody>
      <dsp:txXfrm>
        <a:off x="2160720" y="3292410"/>
        <a:ext cx="3509129" cy="657711"/>
      </dsp:txXfrm>
    </dsp:sp>
    <dsp:sp modelId="{976D9751-402B-4CA2-B155-C9720AAD60B4}">
      <dsp:nvSpPr>
        <dsp:cNvPr id="0" name=""/>
        <dsp:cNvSpPr/>
      </dsp:nvSpPr>
      <dsp:spPr>
        <a:xfrm>
          <a:off x="1907381" y="3950121"/>
          <a:ext cx="657711" cy="657711"/>
        </a:xfrm>
        <a:prstGeom prst="ellipse">
          <a:avLst/>
        </a:prstGeom>
        <a:solidFill>
          <a:schemeClr val="accent5">
            <a:alpha val="50000"/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D02FF9-70C2-4031-96E6-3A55F34C5B18}">
      <dsp:nvSpPr>
        <dsp:cNvPr id="0" name=""/>
        <dsp:cNvSpPr/>
      </dsp:nvSpPr>
      <dsp:spPr>
        <a:xfrm>
          <a:off x="2160720" y="3950121"/>
          <a:ext cx="3509129" cy="657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7    </a:t>
          </a:r>
          <a:r>
            <a:rPr lang="zh-CN" altLang="en-US" sz="21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有关文法的一些说明</a:t>
          </a:r>
        </a:p>
      </dsp:txBody>
      <dsp:txXfrm>
        <a:off x="2160720" y="3950121"/>
        <a:ext cx="3509129" cy="657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6EFD1-D4E9-4D5E-81ED-8280180D800D}">
      <dsp:nvSpPr>
        <dsp:cNvPr id="0" name=""/>
        <dsp:cNvSpPr/>
      </dsp:nvSpPr>
      <dsp:spPr>
        <a:xfrm>
          <a:off x="-3279753" y="-504556"/>
          <a:ext cx="3911187" cy="3911187"/>
        </a:xfrm>
        <a:prstGeom prst="blockArc">
          <a:avLst>
            <a:gd name="adj1" fmla="val 18900000"/>
            <a:gd name="adj2" fmla="val 2700000"/>
            <a:gd name="adj3" fmla="val 552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DC275-E9D7-4583-834C-DE57CD9C5D69}">
      <dsp:nvSpPr>
        <dsp:cNvPr id="0" name=""/>
        <dsp:cNvSpPr/>
      </dsp:nvSpPr>
      <dsp:spPr>
        <a:xfrm>
          <a:off x="331147" y="223111"/>
          <a:ext cx="5383629" cy="4464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3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文法</a:t>
          </a:r>
        </a:p>
      </dsp:txBody>
      <dsp:txXfrm>
        <a:off x="331147" y="223111"/>
        <a:ext cx="5383629" cy="446455"/>
      </dsp:txXfrm>
    </dsp:sp>
    <dsp:sp modelId="{65C074EC-14DD-4248-BA87-0D4F4C427A51}">
      <dsp:nvSpPr>
        <dsp:cNvPr id="0" name=""/>
        <dsp:cNvSpPr/>
      </dsp:nvSpPr>
      <dsp:spPr>
        <a:xfrm>
          <a:off x="52113" y="167304"/>
          <a:ext cx="558068" cy="558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3EB3D-CE1C-4E14-B344-9B40B676E215}">
      <dsp:nvSpPr>
        <dsp:cNvPr id="0" name=""/>
        <dsp:cNvSpPr/>
      </dsp:nvSpPr>
      <dsp:spPr>
        <a:xfrm>
          <a:off x="587110" y="892910"/>
          <a:ext cx="5127666" cy="44645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3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推导的相关概念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10" y="892910"/>
        <a:ext cx="5127666" cy="446455"/>
      </dsp:txXfrm>
    </dsp:sp>
    <dsp:sp modelId="{C8AE0723-9D93-4012-A0C0-1495121D99B2}">
      <dsp:nvSpPr>
        <dsp:cNvPr id="0" name=""/>
        <dsp:cNvSpPr/>
      </dsp:nvSpPr>
      <dsp:spPr>
        <a:xfrm>
          <a:off x="308076" y="837103"/>
          <a:ext cx="558068" cy="558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82506-DD97-41D5-B0E9-D900095A163D}">
      <dsp:nvSpPr>
        <dsp:cNvPr id="0" name=""/>
        <dsp:cNvSpPr/>
      </dsp:nvSpPr>
      <dsp:spPr>
        <a:xfrm>
          <a:off x="587110" y="1562708"/>
          <a:ext cx="5127666" cy="44645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3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句型、句子和语言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10" y="1562708"/>
        <a:ext cx="5127666" cy="446455"/>
      </dsp:txXfrm>
    </dsp:sp>
    <dsp:sp modelId="{83AF0681-79DF-4A76-9349-69B0BC3D132B}">
      <dsp:nvSpPr>
        <dsp:cNvPr id="0" name=""/>
        <dsp:cNvSpPr/>
      </dsp:nvSpPr>
      <dsp:spPr>
        <a:xfrm>
          <a:off x="308076" y="1506901"/>
          <a:ext cx="558068" cy="558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5D438-96A9-4EEA-A046-F5371F90609E}">
      <dsp:nvSpPr>
        <dsp:cNvPr id="0" name=""/>
        <dsp:cNvSpPr/>
      </dsp:nvSpPr>
      <dsp:spPr>
        <a:xfrm>
          <a:off x="331147" y="2232507"/>
          <a:ext cx="5383629" cy="44645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3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文法的分类</a:t>
          </a:r>
        </a:p>
      </dsp:txBody>
      <dsp:txXfrm>
        <a:off x="331147" y="2232507"/>
        <a:ext cx="5383629" cy="446455"/>
      </dsp:txXfrm>
    </dsp:sp>
    <dsp:sp modelId="{7B1E10CE-81E7-475E-8DD9-29A14B6ED9CB}">
      <dsp:nvSpPr>
        <dsp:cNvPr id="0" name=""/>
        <dsp:cNvSpPr/>
      </dsp:nvSpPr>
      <dsp:spPr>
        <a:xfrm>
          <a:off x="52113" y="2176700"/>
          <a:ext cx="558068" cy="558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B1F0-4D96-4542-8390-40E0BEDEE76B}">
      <dsp:nvSpPr>
        <dsp:cNvPr id="0" name=""/>
        <dsp:cNvSpPr/>
      </dsp:nvSpPr>
      <dsp:spPr>
        <a:xfrm rot="5400000">
          <a:off x="4619745" y="-1770091"/>
          <a:ext cx="790428" cy="453232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第一条产生式的左部是开始符号</a:t>
          </a:r>
        </a:p>
      </dsp:txBody>
      <dsp:txXfrm rot="-5400000">
        <a:off x="2748796" y="139444"/>
        <a:ext cx="4493740" cy="713256"/>
      </dsp:txXfrm>
    </dsp:sp>
    <dsp:sp modelId="{C267FB07-F675-4464-A476-AE30D24E86A5}">
      <dsp:nvSpPr>
        <dsp:cNvPr id="0" name=""/>
        <dsp:cNvSpPr/>
      </dsp:nvSpPr>
      <dsp:spPr>
        <a:xfrm>
          <a:off x="1035292" y="2054"/>
          <a:ext cx="1713504" cy="988035"/>
        </a:xfrm>
        <a:prstGeom prst="roundRect">
          <a:avLst/>
        </a:prstGeom>
        <a:solidFill>
          <a:schemeClr val="accent6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开始符号</a:t>
          </a:r>
        </a:p>
      </dsp:txBody>
      <dsp:txXfrm>
        <a:off x="1083524" y="50286"/>
        <a:ext cx="1617040" cy="891571"/>
      </dsp:txXfrm>
    </dsp:sp>
    <dsp:sp modelId="{9519D568-D651-4203-BEE0-7CE4094230A5}">
      <dsp:nvSpPr>
        <dsp:cNvPr id="0" name=""/>
        <dsp:cNvSpPr/>
      </dsp:nvSpPr>
      <dsp:spPr>
        <a:xfrm rot="5400000">
          <a:off x="4619745" y="-732654"/>
          <a:ext cx="790428" cy="453232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用尖括号括起来的是</a:t>
          </a:r>
          <a:r>
            <a: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〈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非终结符号</a:t>
          </a:r>
          <a:r>
            <a: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〉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不用尖括号括起来的是终结符号</a:t>
          </a:r>
        </a:p>
      </dsp:txBody>
      <dsp:txXfrm rot="-5400000">
        <a:off x="2748796" y="1176881"/>
        <a:ext cx="4493740" cy="713256"/>
      </dsp:txXfrm>
    </dsp:sp>
    <dsp:sp modelId="{8AA54DFC-D47F-4A47-AADF-BAF36CA0D670}">
      <dsp:nvSpPr>
        <dsp:cNvPr id="0" name=""/>
        <dsp:cNvSpPr/>
      </dsp:nvSpPr>
      <dsp:spPr>
        <a:xfrm>
          <a:off x="1035292" y="1039491"/>
          <a:ext cx="1713504" cy="988035"/>
        </a:xfrm>
        <a:prstGeom prst="roundRect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尖括号</a:t>
          </a:r>
        </a:p>
      </dsp:txBody>
      <dsp:txXfrm>
        <a:off x="1083524" y="1087723"/>
        <a:ext cx="1617040" cy="891571"/>
      </dsp:txXfrm>
    </dsp:sp>
    <dsp:sp modelId="{EA3CF13F-7D08-491D-A9D9-D1BB43C397DB}">
      <dsp:nvSpPr>
        <dsp:cNvPr id="0" name=""/>
        <dsp:cNvSpPr/>
      </dsp:nvSpPr>
      <dsp:spPr>
        <a:xfrm rot="5400000">
          <a:off x="4619745" y="304783"/>
          <a:ext cx="790428" cy="453232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大写为非终结符号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小写为终结符号</a:t>
          </a:r>
        </a:p>
      </dsp:txBody>
      <dsp:txXfrm rot="-5400000">
        <a:off x="2748796" y="2214318"/>
        <a:ext cx="4493740" cy="713256"/>
      </dsp:txXfrm>
    </dsp:sp>
    <dsp:sp modelId="{E4B490AB-B29B-42B9-B7A7-C3B44DAA01FA}">
      <dsp:nvSpPr>
        <dsp:cNvPr id="0" name=""/>
        <dsp:cNvSpPr/>
      </dsp:nvSpPr>
      <dsp:spPr>
        <a:xfrm>
          <a:off x="1035292" y="2076928"/>
          <a:ext cx="1713504" cy="988035"/>
        </a:xfrm>
        <a:prstGeom prst="roundRect">
          <a:avLst/>
        </a:prstGeom>
        <a:solidFill>
          <a:schemeClr val="accent3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大小写</a:t>
          </a:r>
        </a:p>
      </dsp:txBody>
      <dsp:txXfrm>
        <a:off x="1083524" y="2125160"/>
        <a:ext cx="1617040" cy="891571"/>
      </dsp:txXfrm>
    </dsp:sp>
    <dsp:sp modelId="{76C8FC98-8826-4E5A-BC65-D7F224A9A6E9}">
      <dsp:nvSpPr>
        <dsp:cNvPr id="0" name=""/>
        <dsp:cNvSpPr/>
      </dsp:nvSpPr>
      <dsp:spPr>
        <a:xfrm rot="5400000">
          <a:off x="4619745" y="1342220"/>
          <a:ext cx="790428" cy="453232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也可将文法表示</a:t>
          </a:r>
          <a:r>
            <a:rPr lang="en-US" altLang="zh-CN" sz="18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G</a:t>
          </a:r>
          <a:r>
            <a:rPr lang="zh-CN" altLang="en-US" sz="18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写成</a:t>
          </a:r>
          <a:r>
            <a:rPr lang="en-US" altLang="zh-CN" sz="18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G[S]</a:t>
          </a:r>
          <a:r>
            <a:rPr lang="zh-CN" altLang="en-US" sz="18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的形式</a:t>
          </a:r>
        </a:p>
      </dsp:txBody>
      <dsp:txXfrm rot="-5400000">
        <a:off x="2748796" y="3251755"/>
        <a:ext cx="4493740" cy="713256"/>
      </dsp:txXfrm>
    </dsp:sp>
    <dsp:sp modelId="{7A83FA8D-E481-469A-9DC9-A8E068407F06}">
      <dsp:nvSpPr>
        <dsp:cNvPr id="0" name=""/>
        <dsp:cNvSpPr/>
      </dsp:nvSpPr>
      <dsp:spPr>
        <a:xfrm>
          <a:off x="1035292" y="3114366"/>
          <a:ext cx="1713504" cy="988035"/>
        </a:xfrm>
        <a:prstGeom prst="roundRect">
          <a:avLst/>
        </a:prstGeom>
        <a:solidFill>
          <a:schemeClr val="accent1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其他表示</a:t>
          </a:r>
        </a:p>
      </dsp:txBody>
      <dsp:txXfrm>
        <a:off x="1083524" y="3162598"/>
        <a:ext cx="1617040" cy="8915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400DC-0700-498A-BAA6-AD9E0FAD918C}">
      <dsp:nvSpPr>
        <dsp:cNvPr id="0" name=""/>
        <dsp:cNvSpPr/>
      </dsp:nvSpPr>
      <dsp:spPr>
        <a:xfrm>
          <a:off x="0" y="409993"/>
          <a:ext cx="748030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554" tIns="458216" rIns="58055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>
              <a:latin typeface="微软雅黑" panose="020B0503020204020204" pitchFamily="34" charset="-122"/>
              <a:ea typeface="微软雅黑" panose="020B0503020204020204" pitchFamily="34" charset="-122"/>
            </a:rPr>
            <a:t>文法</a:t>
          </a:r>
          <a:endParaRPr lang="zh-CN" alt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>
              <a:latin typeface="微软雅黑" panose="020B0503020204020204" pitchFamily="34" charset="-122"/>
              <a:ea typeface="微软雅黑" panose="020B0503020204020204" pitchFamily="34" charset="-122"/>
            </a:rPr>
            <a:t>推导的相关概念</a:t>
          </a:r>
          <a:endParaRPr lang="zh-CN" alt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句型、      句子和语言</a:t>
          </a:r>
          <a:endParaRPr lang="en-US" altLang="zh-CN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09993"/>
        <a:ext cx="7480300" cy="2079000"/>
      </dsp:txXfrm>
    </dsp:sp>
    <dsp:sp modelId="{FD01AF92-1013-435B-9337-7B8A86BF9F6F}">
      <dsp:nvSpPr>
        <dsp:cNvPr id="0" name=""/>
        <dsp:cNvSpPr/>
      </dsp:nvSpPr>
      <dsp:spPr>
        <a:xfrm>
          <a:off x="374015" y="85273"/>
          <a:ext cx="523621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916" tIns="0" rIns="1979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知识回顾</a:t>
          </a:r>
        </a:p>
      </dsp:txBody>
      <dsp:txXfrm>
        <a:off x="405718" y="116976"/>
        <a:ext cx="5172804" cy="586034"/>
      </dsp:txXfrm>
    </dsp:sp>
    <dsp:sp modelId="{9B9087C5-C2D0-4647-AB08-716F90588217}">
      <dsp:nvSpPr>
        <dsp:cNvPr id="0" name=""/>
        <dsp:cNvSpPr/>
      </dsp:nvSpPr>
      <dsp:spPr>
        <a:xfrm>
          <a:off x="0" y="2932513"/>
          <a:ext cx="74803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554" tIns="458216" rIns="58055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>
              <a:latin typeface="微软雅黑" panose="020B0503020204020204" pitchFamily="34" charset="-122"/>
              <a:ea typeface="微软雅黑" panose="020B0503020204020204" pitchFamily="34" charset="-122"/>
            </a:rPr>
            <a:t>文法的分类</a:t>
          </a:r>
          <a:endParaRPr lang="en-US" altLang="zh-CN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>
              <a:latin typeface="微软雅黑" panose="020B0503020204020204" pitchFamily="34" charset="-122"/>
              <a:ea typeface="微软雅黑" panose="020B0503020204020204" pitchFamily="34" charset="-122"/>
            </a:rPr>
            <a:t>语法树构造</a:t>
          </a:r>
        </a:p>
      </dsp:txBody>
      <dsp:txXfrm>
        <a:off x="0" y="2932513"/>
        <a:ext cx="7480300" cy="1593900"/>
      </dsp:txXfrm>
    </dsp:sp>
    <dsp:sp modelId="{42C740CD-8B8F-4F63-8E70-592BA11BF43D}">
      <dsp:nvSpPr>
        <dsp:cNvPr id="0" name=""/>
        <dsp:cNvSpPr/>
      </dsp:nvSpPr>
      <dsp:spPr>
        <a:xfrm>
          <a:off x="374015" y="2607793"/>
          <a:ext cx="5236210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916" tIns="0" rIns="1979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本节内容</a:t>
          </a:r>
          <a:endParaRPr lang="en-US" altLang="zh-CN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718" y="2639496"/>
        <a:ext cx="5172804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ECEFC-C1DE-4095-8C3C-8093D23A3EB0}">
      <dsp:nvSpPr>
        <dsp:cNvPr id="0" name=""/>
        <dsp:cNvSpPr/>
      </dsp:nvSpPr>
      <dsp:spPr>
        <a:xfrm>
          <a:off x="0" y="251572"/>
          <a:ext cx="3672408" cy="157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020" tIns="354076" rIns="285020" bIns="43200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1572"/>
        <a:ext cx="3672408" cy="1579725"/>
      </dsp:txXfrm>
    </dsp:sp>
    <dsp:sp modelId="{80FC6E24-00B4-4871-9CEB-6941F2CEE7A1}">
      <dsp:nvSpPr>
        <dsp:cNvPr id="0" name=""/>
        <dsp:cNvSpPr/>
      </dsp:nvSpPr>
      <dsp:spPr>
        <a:xfrm>
          <a:off x="183620" y="652"/>
          <a:ext cx="2570685" cy="501840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思考</a:t>
          </a:r>
        </a:p>
      </dsp:txBody>
      <dsp:txXfrm>
        <a:off x="208118" y="25150"/>
        <a:ext cx="2521689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AAE81-4497-458C-81EE-D780EE285935}">
      <dsp:nvSpPr>
        <dsp:cNvPr id="0" name=""/>
        <dsp:cNvSpPr/>
      </dsp:nvSpPr>
      <dsp:spPr>
        <a:xfrm>
          <a:off x="0" y="267612"/>
          <a:ext cx="4337987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676" tIns="354076" rIns="33667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endParaRPr lang="en-US" altLang="zh-CN" sz="17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7612"/>
        <a:ext cx="4337987" cy="830025"/>
      </dsp:txXfrm>
    </dsp:sp>
    <dsp:sp modelId="{7EC01A99-3983-4073-A032-0854C8797E99}">
      <dsp:nvSpPr>
        <dsp:cNvPr id="0" name=""/>
        <dsp:cNvSpPr/>
      </dsp:nvSpPr>
      <dsp:spPr>
        <a:xfrm>
          <a:off x="216899" y="26307"/>
          <a:ext cx="303659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76" tIns="0" rIns="1147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短语</a:t>
          </a:r>
        </a:p>
      </dsp:txBody>
      <dsp:txXfrm>
        <a:off x="241397" y="50805"/>
        <a:ext cx="2987594" cy="452844"/>
      </dsp:txXfrm>
    </dsp:sp>
    <dsp:sp modelId="{6410D180-DC31-4A16-8D0E-21BF05B73F50}">
      <dsp:nvSpPr>
        <dsp:cNvPr id="0" name=""/>
        <dsp:cNvSpPr/>
      </dsp:nvSpPr>
      <dsp:spPr>
        <a:xfrm>
          <a:off x="0" y="1449972"/>
          <a:ext cx="4337987" cy="682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676" tIns="354076" rIns="3366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600" b="1" i="0" kern="1200" dirty="0">
              <a:solidFill>
                <a:srgbClr val="FFFF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I</a:t>
          </a:r>
        </a:p>
      </dsp:txBody>
      <dsp:txXfrm>
        <a:off x="0" y="1449972"/>
        <a:ext cx="4337987" cy="682762"/>
      </dsp:txXfrm>
    </dsp:sp>
    <dsp:sp modelId="{F5A5F2AE-7B0C-45D2-8C89-B1319A3B4506}">
      <dsp:nvSpPr>
        <dsp:cNvPr id="0" name=""/>
        <dsp:cNvSpPr/>
      </dsp:nvSpPr>
      <dsp:spPr>
        <a:xfrm>
          <a:off x="216899" y="1199052"/>
          <a:ext cx="3036590" cy="5018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76" tIns="0" rIns="1147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直接短语</a:t>
          </a:r>
          <a:endParaRPr lang="zh-CN" alt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397" y="1223550"/>
        <a:ext cx="2987594" cy="452844"/>
      </dsp:txXfrm>
    </dsp:sp>
    <dsp:sp modelId="{C58A3D58-6BAD-4769-9368-3754A2ABA359}">
      <dsp:nvSpPr>
        <dsp:cNvPr id="0" name=""/>
        <dsp:cNvSpPr/>
      </dsp:nvSpPr>
      <dsp:spPr>
        <a:xfrm>
          <a:off x="0" y="2475455"/>
          <a:ext cx="4337987" cy="682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676" tIns="354076" rIns="3366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600" b="1" i="0" kern="1200" dirty="0" err="1">
              <a:solidFill>
                <a:srgbClr val="FFFF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i</a:t>
          </a:r>
          <a:endParaRPr lang="zh-CN" altLang="en-US" sz="1400" b="1" i="0" kern="1200" dirty="0">
            <a:solidFill>
              <a:srgbClr val="FFFFFF"/>
            </a:solidFill>
            <a:latin typeface="Courier New" panose="02070309020205020404" pitchFamily="49" charset="0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2475455"/>
        <a:ext cx="4337987" cy="682762"/>
      </dsp:txXfrm>
    </dsp:sp>
    <dsp:sp modelId="{4A27F4AD-6FBD-4D7F-A78F-A4F8C92D3D3F}">
      <dsp:nvSpPr>
        <dsp:cNvPr id="0" name=""/>
        <dsp:cNvSpPr/>
      </dsp:nvSpPr>
      <dsp:spPr>
        <a:xfrm>
          <a:off x="216899" y="2224535"/>
          <a:ext cx="3036590" cy="501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76" tIns="0" rIns="1147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句柄</a:t>
          </a:r>
        </a:p>
      </dsp:txBody>
      <dsp:txXfrm>
        <a:off x="241397" y="2249033"/>
        <a:ext cx="2987594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AAE81-4497-458C-81EE-D780EE285935}">
      <dsp:nvSpPr>
        <dsp:cNvPr id="0" name=""/>
        <dsp:cNvSpPr/>
      </dsp:nvSpPr>
      <dsp:spPr>
        <a:xfrm>
          <a:off x="0" y="271906"/>
          <a:ext cx="4337987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676" tIns="374904" rIns="33667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en-US" altLang="zh-CN" sz="1800" kern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, a</a:t>
          </a:r>
          <a:r>
            <a:rPr lang="en-US" altLang="zh-CN" sz="1800" kern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, a</a:t>
          </a:r>
          <a:r>
            <a:rPr lang="en-US" altLang="zh-CN" sz="1800" kern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, a</a:t>
          </a:r>
          <a:r>
            <a:rPr lang="en-US" altLang="zh-CN" sz="1800" kern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en-US" altLang="zh-CN" sz="1800" kern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+, a</a:t>
          </a:r>
          <a:r>
            <a:rPr lang="en-US" altLang="zh-CN" sz="1800" kern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en-US" altLang="zh-CN" sz="1800" kern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+a</a:t>
          </a:r>
          <a:r>
            <a:rPr lang="en-US" altLang="zh-CN" sz="1800" kern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*</a:t>
          </a:r>
        </a:p>
      </dsp:txBody>
      <dsp:txXfrm>
        <a:off x="0" y="271906"/>
        <a:ext cx="4337987" cy="878850"/>
      </dsp:txXfrm>
    </dsp:sp>
    <dsp:sp modelId="{7EC01A99-3983-4073-A032-0854C8797E99}">
      <dsp:nvSpPr>
        <dsp:cNvPr id="0" name=""/>
        <dsp:cNvSpPr/>
      </dsp:nvSpPr>
      <dsp:spPr>
        <a:xfrm>
          <a:off x="216899" y="16407"/>
          <a:ext cx="303659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76" tIns="0" rIns="1147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短语</a:t>
          </a:r>
        </a:p>
      </dsp:txBody>
      <dsp:txXfrm>
        <a:off x="242838" y="42346"/>
        <a:ext cx="2984712" cy="479482"/>
      </dsp:txXfrm>
    </dsp:sp>
    <dsp:sp modelId="{5862FE41-9937-4878-BB57-6AADBA91AFA2}">
      <dsp:nvSpPr>
        <dsp:cNvPr id="0" name=""/>
        <dsp:cNvSpPr/>
      </dsp:nvSpPr>
      <dsp:spPr>
        <a:xfrm>
          <a:off x="0" y="1523817"/>
          <a:ext cx="4337987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676" tIns="374904" rIns="7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itchFamily="49" charset="0"/>
              <a:ea typeface="微软雅黑" pitchFamily="34" charset="-122"/>
              <a:cs typeface="Courier New" pitchFamily="49" charset="0"/>
            </a:rPr>
            <a:t>加、乘法算术运算表达式的逆波兰式（或后缀表达式）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如：</a:t>
          </a:r>
          <a:r>
            <a:rPr lang="en-US" altLang="zh-CN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aa+</a:t>
          </a:r>
          <a:r>
            <a:rPr lang="zh-CN" altLang="en-US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、</a:t>
          </a:r>
          <a:r>
            <a:rPr lang="en-US" altLang="zh-CN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aa*</a:t>
          </a:r>
          <a:r>
            <a:rPr lang="zh-CN" altLang="en-US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、</a:t>
          </a:r>
          <a:r>
            <a:rPr lang="en-US" altLang="zh-CN" sz="1600" b="1" kern="1200" dirty="0" err="1">
              <a:latin typeface="Courier New" pitchFamily="49" charset="0"/>
              <a:ea typeface="微软雅黑" pitchFamily="34" charset="-122"/>
              <a:cs typeface="Courier New" pitchFamily="49" charset="0"/>
            </a:rPr>
            <a:t>aa+a</a:t>
          </a:r>
          <a:r>
            <a:rPr lang="en-US" altLang="zh-CN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*</a:t>
          </a:r>
          <a:r>
            <a:rPr lang="zh-CN" altLang="en-US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，</a:t>
          </a:r>
          <a:r>
            <a:rPr lang="en-US" altLang="zh-CN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aa*</a:t>
          </a:r>
          <a:r>
            <a:rPr lang="en-US" altLang="zh-CN" sz="1600" b="1" kern="1200" dirty="0" err="1">
              <a:latin typeface="Courier New" pitchFamily="49" charset="0"/>
              <a:ea typeface="微软雅黑" pitchFamily="34" charset="-122"/>
              <a:cs typeface="Courier New" pitchFamily="49" charset="0"/>
            </a:rPr>
            <a:t>a+a</a:t>
          </a:r>
          <a:r>
            <a:rPr lang="en-US" altLang="zh-CN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*a*</a:t>
          </a:r>
          <a:r>
            <a:rPr lang="zh-CN" altLang="en-US" sz="1600" b="1" kern="1200" dirty="0">
              <a:latin typeface="Courier New" pitchFamily="49" charset="0"/>
              <a:ea typeface="微软雅黑" pitchFamily="34" charset="-122"/>
              <a:cs typeface="Courier New" pitchFamily="49" charset="0"/>
            </a:rPr>
            <a:t>等</a:t>
          </a:r>
          <a:endParaRPr lang="zh-CN" altLang="en-US" sz="14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itchFamily="49" charset="0"/>
            <a:ea typeface="微软雅黑" pitchFamily="34" charset="-122"/>
            <a:cs typeface="Courier New" pitchFamily="49" charset="0"/>
          </a:endParaRPr>
        </a:p>
      </dsp:txBody>
      <dsp:txXfrm>
        <a:off x="0" y="1523817"/>
        <a:ext cx="4337987" cy="1644300"/>
      </dsp:txXfrm>
    </dsp:sp>
    <dsp:sp modelId="{F6292401-3C48-4BF5-A1B4-71104578AC4F}">
      <dsp:nvSpPr>
        <dsp:cNvPr id="0" name=""/>
        <dsp:cNvSpPr/>
      </dsp:nvSpPr>
      <dsp:spPr>
        <a:xfrm>
          <a:off x="216899" y="1258137"/>
          <a:ext cx="3036590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76" tIns="0" rIns="1147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所生成的语言</a:t>
          </a:r>
        </a:p>
      </dsp:txBody>
      <dsp:txXfrm>
        <a:off x="242838" y="1284076"/>
        <a:ext cx="298471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99D54FD-B7D3-4025-B1D5-E812FB217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64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635E971-1AC8-4139-B3D0-EACB32B47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25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AF%BA%E5%A7%86%C2%B7%E4%B9%94%E5%A7%86%E6%96%AF%E5%9F%BA/5106961#:~:text=%E4%B9%94%E5%A7%86%E6%96%AF%E5%9F%BA%E7%9A%84%E3%80%8A%E7%94%9F%E6%88%90%E8%AF%AD%E6%B3%95%E3%80%8B%E8%A2%AB%E8%AE%A4%E4%B8%BA%E6%98%AF,%E4%BA%86%E5%BE%88%E5%A4%A7%E7%9A%84%E5%BD%B1%E5%93%8D%E3%80%82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4%E5%A7%86%E6%96%AF%E5%9F%BA%E8%B0%B1%E7%B3%BB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、课时少，内容多。</a:t>
            </a:r>
            <a:r>
              <a:rPr lang="zh-CN" altLang="en-US" b="1" dirty="0"/>
              <a:t>课时由</a:t>
            </a:r>
            <a:r>
              <a:rPr lang="en-US" altLang="zh-CN" b="1" dirty="0"/>
              <a:t>48</a:t>
            </a:r>
            <a:r>
              <a:rPr lang="zh-CN" altLang="en-US" b="1" dirty="0"/>
              <a:t>学时减少到</a:t>
            </a:r>
            <a:r>
              <a:rPr lang="en-US" altLang="zh-CN" b="1" dirty="0"/>
              <a:t>40</a:t>
            </a:r>
            <a:r>
              <a:rPr lang="zh-CN" altLang="en-US" b="1" dirty="0"/>
              <a:t>学时，但是教材内容有增无减，这就需要我们在教学过程中抓住重点，部分内容可以作为扩展阅读，提升学生的自学能力。</a:t>
            </a:r>
            <a:endParaRPr lang="en-US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注重理论学习。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这门课以理论教学为主，课程设计安排在期末前，因此在教学过程中缺少了实践。我们需要增加小的程序设计作为学生的阶段性成果，提高学生理论与实际相结合的能力。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、课程思政缺乏经验。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虽然也在教学过程中融入思政内容，但是缺少落到纸面上的严谨的案例教学经验。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弘扬科学精神、构建科学思维体系、加强科技兴国意识、培养学生的爱国主义情怀。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通过这些目标引导学生树立正确的世界观、人生观和价值观，以适应当今快速发展的科技时代，为国家建设和社会发展做出贡献。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095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 </a:t>
            </a:r>
            <a:r>
              <a:rPr lang="zh-CN" altLang="en-US" dirty="0"/>
              <a:t>文法</a:t>
            </a:r>
            <a:r>
              <a:rPr lang="en-US" altLang="zh-CN" dirty="0"/>
              <a:t>G[S]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S→AB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A→BS|0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ebdings" pitchFamily="18" charset="2"/>
              <a:buNone/>
              <a:tabLst/>
              <a:defRPr/>
            </a:pPr>
            <a:r>
              <a:rPr lang="en-US" altLang="zh-CN" dirty="0"/>
              <a:t>	B→SA|1</a:t>
            </a:r>
            <a:endParaRPr lang="zh-CN" altLang="en-US" dirty="0"/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/>
              <a:t>是</a:t>
            </a:r>
            <a:r>
              <a:rPr lang="en-US" altLang="zh-CN" dirty="0"/>
              <a:t>__________</a:t>
            </a:r>
            <a:r>
              <a:rPr lang="zh-CN" altLang="en-US" dirty="0"/>
              <a:t>型文法。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A. 0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B. 1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C. 2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D. 3</a:t>
            </a:r>
            <a:r>
              <a:rPr lang="zh-CN" altLang="en-US" dirty="0"/>
              <a:t>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41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97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B78FD-25DF-4D82-B115-15B12DC79D90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在黑板上，分别写出：最左推导、最右推导、任意顺序的推导。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22497-CE96-415A-B40C-1568A90C6F16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在黑板上给出两颗语法树的最左推导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“能穿多少穿多少”，这句话到底是说要穿的尽可能多，还是尽可能少？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如果加上充足的上下文，就可以消除二义性。比如：“冬天，能穿多少穿多少；夏天能穿多少穿多少”。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52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l-GR" altLang="zh-CN" dirty="0"/>
              <a:t>Δ δ</a:t>
            </a:r>
            <a:r>
              <a:rPr lang="zh-CN" altLang="el-GR" dirty="0"/>
              <a:t>：</a:t>
            </a:r>
            <a:r>
              <a:rPr lang="zh-CN" altLang="en-US" dirty="0"/>
              <a:t>德尔塔 </a:t>
            </a:r>
            <a:r>
              <a:rPr lang="en-US" altLang="zh-CN" dirty="0" err="1"/>
              <a:t>Delte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CED7A-F9E2-4DEE-AA3B-5A0CD6A01D28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51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我们针对</a:t>
            </a:r>
            <a:r>
              <a:rPr lang="en-US" altLang="zh-CN" dirty="0"/>
              <a:t>《</a:t>
            </a:r>
            <a:r>
              <a:rPr lang="zh-CN" altLang="en-US" dirty="0"/>
              <a:t>编译技术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章“文法的分类”设计如下的课程思政教学案例。</a:t>
            </a:r>
            <a:endParaRPr lang="en-US" altLang="zh-CN" dirty="0"/>
          </a:p>
          <a:p>
            <a:r>
              <a:rPr lang="zh-CN" altLang="en-US" dirty="0"/>
              <a:t>首先进行文法、语言等相关概念的回顾。概念采用逐步推进的方式，体现了科学思维发展的过程。</a:t>
            </a:r>
            <a:endParaRPr lang="en-US" altLang="zh-CN" dirty="0"/>
          </a:p>
          <a:p>
            <a:r>
              <a:rPr lang="zh-CN" altLang="en-US" dirty="0"/>
              <a:t>引入语言学家乔姆斯基的人物评价，他所提出的文法分类方法为程序设计语言的词法分析、语法分析实现提供了重要的理论依据。</a:t>
            </a:r>
          </a:p>
          <a:p>
            <a:r>
              <a:rPr lang="zh-CN" altLang="en-US" dirty="0"/>
              <a:t>为自然语言处理的发展也起到了重要作用。</a:t>
            </a:r>
          </a:p>
          <a:p>
            <a:r>
              <a:rPr lang="zh-CN" altLang="en-US" dirty="0"/>
              <a:t>同时，乔姆斯基对美国战争政策的深刻批判，加强学生对国际国内社会环境的认识，培养学生的爱国情怀。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四种文法采用形式化语言进行定义，培养学生的逻辑思维能力；</a:t>
            </a:r>
            <a:endParaRPr lang="en-US" altLang="zh-CN" dirty="0"/>
          </a:p>
          <a:p>
            <a:r>
              <a:rPr lang="zh-CN" altLang="en-US" dirty="0"/>
              <a:t>通过文法对比和关系构建科学思维体系；</a:t>
            </a:r>
            <a:endParaRPr lang="en-US" altLang="zh-CN" dirty="0"/>
          </a:p>
          <a:p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通过例题分析提高分析问题和解决问题的能力。</a:t>
            </a:r>
            <a:endParaRPr lang="en-US" altLang="zh-CN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的扩展知识，扩充学生的知识面，加强科技兴国意识</a:t>
            </a:r>
          </a:p>
          <a:p>
            <a:endParaRPr lang="zh-CN" alt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04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如，汉语句子可以是由主语＋谓语而成，构成谓语的是动词和直接宾语，我们采用</a:t>
            </a:r>
            <a:r>
              <a:rPr lang="en-US" altLang="zh-CN" sz="1200" dirty="0"/>
              <a:t>EBNF</a:t>
            </a:r>
            <a:r>
              <a:rPr lang="zh-CN" altLang="en-US" sz="1200" dirty="0"/>
              <a:t>来表示这种句子的构成规则：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5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“产生式”这一术语是在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1943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年由美国数学家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E.L.Post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首先提出的，它根据串替代规则提出了一种称为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Post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机的计算模型，模型中的每一条规则称为产生式。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30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诺姆</a:t>
            </a:r>
            <a:r>
              <a:rPr lang="en-US" altLang="zh-CN" dirty="0">
                <a:hlinkClick r:id="rId3"/>
              </a:rPr>
              <a:t>·</a:t>
            </a:r>
            <a:r>
              <a:rPr lang="zh-CN" altLang="en-US" dirty="0">
                <a:hlinkClick r:id="rId3"/>
              </a:rPr>
              <a:t>乔姆斯基（美国哲学家）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百度百科 </a:t>
            </a:r>
            <a:r>
              <a:rPr lang="en-US" altLang="zh-CN" dirty="0">
                <a:hlinkClick r:id="rId3"/>
              </a:rPr>
              <a:t>(baidu.com)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00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乔姆斯基谱系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维基百科，自由的百科全书 </a:t>
            </a:r>
            <a:r>
              <a:rPr lang="en-US" altLang="zh-CN" dirty="0">
                <a:hlinkClick r:id="rId3"/>
              </a:rPr>
              <a:t>(wikipedia.org)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33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zh-CN" altLang="en-US" dirty="0"/>
              <a:t>文法</a:t>
            </a:r>
            <a:r>
              <a:rPr lang="en-US" altLang="zh-CN" dirty="0"/>
              <a:t>G[S]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S→CD	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C→aCA</a:t>
            </a:r>
            <a:r>
              <a:rPr lang="en-US" altLang="zh-CN" dirty="0"/>
              <a:t>	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C→bCB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AD→aD</a:t>
            </a:r>
            <a:r>
              <a:rPr lang="en-US" altLang="zh-CN" dirty="0"/>
              <a:t>		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BD→bD</a:t>
            </a:r>
            <a:r>
              <a:rPr lang="en-US" altLang="zh-CN" dirty="0"/>
              <a:t>		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Aa→bD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Ab→bA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Ba→aB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ebdings" pitchFamily="18" charset="2"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Bb→bB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/>
              <a:t>是</a:t>
            </a:r>
            <a:r>
              <a:rPr lang="en-US" altLang="zh-CN" dirty="0"/>
              <a:t>__________</a:t>
            </a:r>
            <a:r>
              <a:rPr lang="zh-CN" altLang="en-US" dirty="0"/>
              <a:t>型文法。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A. 0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B. 1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C. 2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D. 3</a:t>
            </a:r>
            <a:r>
              <a:rPr lang="zh-CN" altLang="en-US" dirty="0"/>
              <a:t>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061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zh-CN" altLang="en-US" dirty="0"/>
              <a:t>文法</a:t>
            </a:r>
            <a:r>
              <a:rPr lang="en-US" altLang="zh-CN" dirty="0"/>
              <a:t>G[S]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S→CD	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C→aCA</a:t>
            </a:r>
            <a:r>
              <a:rPr lang="en-US" altLang="zh-CN" dirty="0"/>
              <a:t>	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C→bCB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AD→aD</a:t>
            </a:r>
            <a:r>
              <a:rPr lang="en-US" altLang="zh-CN" dirty="0"/>
              <a:t>		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BD→bD</a:t>
            </a:r>
            <a:r>
              <a:rPr lang="en-US" altLang="zh-CN" dirty="0"/>
              <a:t>		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Aa→bD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Ab→bA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Ba→aB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ebdings" pitchFamily="18" charset="2"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Bb→bB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/>
              <a:t>是</a:t>
            </a:r>
            <a:r>
              <a:rPr lang="en-US" altLang="zh-CN" dirty="0"/>
              <a:t>__________</a:t>
            </a:r>
            <a:r>
              <a:rPr lang="zh-CN" altLang="en-US" dirty="0"/>
              <a:t>型文法。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A. 0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B. 1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C. 2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 eaLnBrk="1" hangingPunct="1">
              <a:buFont typeface="Webdings" pitchFamily="18" charset="2"/>
              <a:buNone/>
            </a:pPr>
            <a:r>
              <a:rPr lang="en-US" altLang="zh-CN" dirty="0"/>
              <a:t>D. 3</a:t>
            </a:r>
            <a:r>
              <a:rPr lang="zh-CN" altLang="en-US" dirty="0"/>
              <a:t>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78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1">
          <a:gsLst>
            <a:gs pos="0">
              <a:srgbClr val="6DC0FF"/>
            </a:gs>
            <a:gs pos="33000">
              <a:srgbClr val="6DC0FF"/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华北电力大学 控制与计算机工程学院 王红制作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44"/>
          <p:cNvSpPr>
            <a:spLocks/>
          </p:cNvSpPr>
          <p:nvPr/>
        </p:nvSpPr>
        <p:spPr bwMode="auto">
          <a:xfrm>
            <a:off x="1582738" y="1196975"/>
            <a:ext cx="7296150" cy="4603750"/>
          </a:xfrm>
          <a:custGeom>
            <a:avLst/>
            <a:gdLst/>
            <a:ahLst/>
            <a:cxnLst>
              <a:cxn ang="0">
                <a:pos x="0" y="665"/>
              </a:cxn>
              <a:cxn ang="0">
                <a:pos x="4596" y="0"/>
              </a:cxn>
              <a:cxn ang="0">
                <a:pos x="1092" y="2900"/>
              </a:cxn>
              <a:cxn ang="0">
                <a:pos x="0" y="665"/>
              </a:cxn>
            </a:cxnLst>
            <a:rect l="0" t="0" r="r" b="b"/>
            <a:pathLst>
              <a:path w="4596" h="2900">
                <a:moveTo>
                  <a:pt x="0" y="665"/>
                </a:moveTo>
                <a:lnTo>
                  <a:pt x="4596" y="0"/>
                </a:lnTo>
                <a:lnTo>
                  <a:pt x="1092" y="2900"/>
                </a:lnTo>
                <a:lnTo>
                  <a:pt x="0" y="66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4" name="Freeform 42"/>
          <p:cNvSpPr>
            <a:spLocks/>
          </p:cNvSpPr>
          <p:nvPr/>
        </p:nvSpPr>
        <p:spPr bwMode="auto">
          <a:xfrm>
            <a:off x="1392238" y="1228725"/>
            <a:ext cx="7505700" cy="5322888"/>
          </a:xfrm>
          <a:custGeom>
            <a:avLst/>
            <a:gdLst/>
            <a:ahLst/>
            <a:cxnLst>
              <a:cxn ang="0">
                <a:pos x="0" y="1427"/>
              </a:cxn>
              <a:cxn ang="0">
                <a:pos x="4728" y="0"/>
              </a:cxn>
              <a:cxn ang="0">
                <a:pos x="2201" y="3353"/>
              </a:cxn>
              <a:cxn ang="0">
                <a:pos x="0" y="1427"/>
              </a:cxn>
            </a:cxnLst>
            <a:rect l="0" t="0" r="r" b="b"/>
            <a:pathLst>
              <a:path w="4728" h="3353">
                <a:moveTo>
                  <a:pt x="0" y="1427"/>
                </a:moveTo>
                <a:lnTo>
                  <a:pt x="4728" y="0"/>
                </a:lnTo>
                <a:lnTo>
                  <a:pt x="2201" y="3353"/>
                </a:lnTo>
                <a:lnTo>
                  <a:pt x="0" y="1427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4140200" y="188913"/>
            <a:ext cx="463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North china electric power university</a:t>
            </a:r>
          </a:p>
        </p:txBody>
      </p:sp>
      <p:sp>
        <p:nvSpPr>
          <p:cNvPr id="92" name="Freeform 43"/>
          <p:cNvSpPr>
            <a:spLocks/>
          </p:cNvSpPr>
          <p:nvPr/>
        </p:nvSpPr>
        <p:spPr bwMode="auto">
          <a:xfrm>
            <a:off x="1570038" y="1255713"/>
            <a:ext cx="7300912" cy="4625975"/>
          </a:xfrm>
          <a:custGeom>
            <a:avLst/>
            <a:gdLst/>
            <a:ahLst/>
            <a:cxnLst>
              <a:cxn ang="0">
                <a:pos x="0" y="2106"/>
              </a:cxn>
              <a:cxn ang="0">
                <a:pos x="4599" y="0"/>
              </a:cxn>
              <a:cxn ang="0">
                <a:pos x="2751" y="2914"/>
              </a:cxn>
              <a:cxn ang="0">
                <a:pos x="0" y="2106"/>
              </a:cxn>
            </a:cxnLst>
            <a:rect l="0" t="0" r="r" b="b"/>
            <a:pathLst>
              <a:path w="4599" h="2914">
                <a:moveTo>
                  <a:pt x="0" y="2106"/>
                </a:moveTo>
                <a:lnTo>
                  <a:pt x="4599" y="0"/>
                </a:lnTo>
                <a:lnTo>
                  <a:pt x="2751" y="2914"/>
                </a:lnTo>
                <a:lnTo>
                  <a:pt x="0" y="2106"/>
                </a:lnTo>
                <a:close/>
              </a:path>
            </a:pathLst>
          </a:custGeom>
          <a:solidFill>
            <a:srgbClr val="0070C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0" name="Freeform 44"/>
          <p:cNvSpPr>
            <a:spLocks/>
          </p:cNvSpPr>
          <p:nvPr/>
        </p:nvSpPr>
        <p:spPr bwMode="auto">
          <a:xfrm>
            <a:off x="1582738" y="1196975"/>
            <a:ext cx="7296150" cy="4603750"/>
          </a:xfrm>
          <a:custGeom>
            <a:avLst/>
            <a:gdLst/>
            <a:ahLst/>
            <a:cxnLst>
              <a:cxn ang="0">
                <a:pos x="0" y="665"/>
              </a:cxn>
              <a:cxn ang="0">
                <a:pos x="4596" y="0"/>
              </a:cxn>
              <a:cxn ang="0">
                <a:pos x="1092" y="2900"/>
              </a:cxn>
              <a:cxn ang="0">
                <a:pos x="0" y="665"/>
              </a:cxn>
            </a:cxnLst>
            <a:rect l="0" t="0" r="r" b="b"/>
            <a:pathLst>
              <a:path w="4596" h="2900">
                <a:moveTo>
                  <a:pt x="0" y="665"/>
                </a:moveTo>
                <a:lnTo>
                  <a:pt x="4596" y="0"/>
                </a:lnTo>
                <a:lnTo>
                  <a:pt x="1092" y="2900"/>
                </a:lnTo>
                <a:lnTo>
                  <a:pt x="0" y="66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" name="Freeform 42"/>
          <p:cNvSpPr>
            <a:spLocks/>
          </p:cNvSpPr>
          <p:nvPr/>
        </p:nvSpPr>
        <p:spPr bwMode="auto">
          <a:xfrm>
            <a:off x="1392238" y="1228725"/>
            <a:ext cx="7505700" cy="5322888"/>
          </a:xfrm>
          <a:custGeom>
            <a:avLst/>
            <a:gdLst/>
            <a:ahLst/>
            <a:cxnLst>
              <a:cxn ang="0">
                <a:pos x="0" y="1427"/>
              </a:cxn>
              <a:cxn ang="0">
                <a:pos x="4728" y="0"/>
              </a:cxn>
              <a:cxn ang="0">
                <a:pos x="2201" y="3353"/>
              </a:cxn>
              <a:cxn ang="0">
                <a:pos x="0" y="1427"/>
              </a:cxn>
            </a:cxnLst>
            <a:rect l="0" t="0" r="r" b="b"/>
            <a:pathLst>
              <a:path w="4728" h="3353">
                <a:moveTo>
                  <a:pt x="0" y="1427"/>
                </a:moveTo>
                <a:lnTo>
                  <a:pt x="4728" y="0"/>
                </a:lnTo>
                <a:lnTo>
                  <a:pt x="2201" y="3353"/>
                </a:lnTo>
                <a:lnTo>
                  <a:pt x="0" y="1427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4140200" y="188913"/>
            <a:ext cx="463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North china electric power university</a:t>
            </a:r>
          </a:p>
        </p:txBody>
      </p:sp>
      <p:sp>
        <p:nvSpPr>
          <p:cNvPr id="84" name="Freeform 43"/>
          <p:cNvSpPr>
            <a:spLocks/>
          </p:cNvSpPr>
          <p:nvPr/>
        </p:nvSpPr>
        <p:spPr bwMode="auto">
          <a:xfrm>
            <a:off x="1570038" y="1255713"/>
            <a:ext cx="7300912" cy="4625975"/>
          </a:xfrm>
          <a:custGeom>
            <a:avLst/>
            <a:gdLst/>
            <a:ahLst/>
            <a:cxnLst>
              <a:cxn ang="0">
                <a:pos x="0" y="2106"/>
              </a:cxn>
              <a:cxn ang="0">
                <a:pos x="4599" y="0"/>
              </a:cxn>
              <a:cxn ang="0">
                <a:pos x="2751" y="2914"/>
              </a:cxn>
              <a:cxn ang="0">
                <a:pos x="0" y="2106"/>
              </a:cxn>
            </a:cxnLst>
            <a:rect l="0" t="0" r="r" b="b"/>
            <a:pathLst>
              <a:path w="4599" h="2914">
                <a:moveTo>
                  <a:pt x="0" y="2106"/>
                </a:moveTo>
                <a:lnTo>
                  <a:pt x="4599" y="0"/>
                </a:lnTo>
                <a:lnTo>
                  <a:pt x="2751" y="2914"/>
                </a:lnTo>
                <a:lnTo>
                  <a:pt x="0" y="2106"/>
                </a:lnTo>
                <a:close/>
              </a:path>
            </a:pathLst>
          </a:custGeom>
          <a:solidFill>
            <a:srgbClr val="0070C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7" name="Freeform 44"/>
          <p:cNvSpPr>
            <a:spLocks/>
          </p:cNvSpPr>
          <p:nvPr userDrawn="1"/>
        </p:nvSpPr>
        <p:spPr bwMode="auto">
          <a:xfrm>
            <a:off x="1582738" y="1196975"/>
            <a:ext cx="7296150" cy="4603750"/>
          </a:xfrm>
          <a:custGeom>
            <a:avLst/>
            <a:gdLst/>
            <a:ahLst/>
            <a:cxnLst>
              <a:cxn ang="0">
                <a:pos x="0" y="665"/>
              </a:cxn>
              <a:cxn ang="0">
                <a:pos x="4596" y="0"/>
              </a:cxn>
              <a:cxn ang="0">
                <a:pos x="1092" y="2900"/>
              </a:cxn>
              <a:cxn ang="0">
                <a:pos x="0" y="665"/>
              </a:cxn>
            </a:cxnLst>
            <a:rect l="0" t="0" r="r" b="b"/>
            <a:pathLst>
              <a:path w="4596" h="2900">
                <a:moveTo>
                  <a:pt x="0" y="665"/>
                </a:moveTo>
                <a:lnTo>
                  <a:pt x="4596" y="0"/>
                </a:lnTo>
                <a:lnTo>
                  <a:pt x="1092" y="2900"/>
                </a:lnTo>
                <a:lnTo>
                  <a:pt x="0" y="665"/>
                </a:lnTo>
                <a:close/>
              </a:path>
            </a:pathLst>
          </a:custGeom>
          <a:solidFill>
            <a:srgbClr val="FFE579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8" name="Freeform 42"/>
          <p:cNvSpPr>
            <a:spLocks/>
          </p:cNvSpPr>
          <p:nvPr userDrawn="1"/>
        </p:nvSpPr>
        <p:spPr bwMode="auto">
          <a:xfrm>
            <a:off x="1392238" y="1228725"/>
            <a:ext cx="7505700" cy="5322888"/>
          </a:xfrm>
          <a:custGeom>
            <a:avLst/>
            <a:gdLst/>
            <a:ahLst/>
            <a:cxnLst>
              <a:cxn ang="0">
                <a:pos x="0" y="1427"/>
              </a:cxn>
              <a:cxn ang="0">
                <a:pos x="4728" y="0"/>
              </a:cxn>
              <a:cxn ang="0">
                <a:pos x="2201" y="3353"/>
              </a:cxn>
              <a:cxn ang="0">
                <a:pos x="0" y="1427"/>
              </a:cxn>
            </a:cxnLst>
            <a:rect l="0" t="0" r="r" b="b"/>
            <a:pathLst>
              <a:path w="4728" h="3353">
                <a:moveTo>
                  <a:pt x="0" y="1427"/>
                </a:moveTo>
                <a:lnTo>
                  <a:pt x="4728" y="0"/>
                </a:lnTo>
                <a:lnTo>
                  <a:pt x="2201" y="3353"/>
                </a:lnTo>
                <a:lnTo>
                  <a:pt x="0" y="1427"/>
                </a:lnTo>
                <a:close/>
              </a:path>
            </a:pathLst>
          </a:custGeom>
          <a:solidFill>
            <a:srgbClr val="FFEB97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" name="Rectangle 35"/>
          <p:cNvSpPr>
            <a:spLocks noChangeArrowheads="1"/>
          </p:cNvSpPr>
          <p:nvPr userDrawn="1"/>
        </p:nvSpPr>
        <p:spPr bwMode="auto">
          <a:xfrm>
            <a:off x="4140200" y="188913"/>
            <a:ext cx="463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North china electric power university</a:t>
            </a:r>
          </a:p>
        </p:txBody>
      </p:sp>
      <p:sp>
        <p:nvSpPr>
          <p:cNvPr id="93" name="Freeform 43"/>
          <p:cNvSpPr>
            <a:spLocks/>
          </p:cNvSpPr>
          <p:nvPr userDrawn="1"/>
        </p:nvSpPr>
        <p:spPr bwMode="auto">
          <a:xfrm>
            <a:off x="1570038" y="1255713"/>
            <a:ext cx="7300912" cy="4625975"/>
          </a:xfrm>
          <a:custGeom>
            <a:avLst/>
            <a:gdLst/>
            <a:ahLst/>
            <a:cxnLst>
              <a:cxn ang="0">
                <a:pos x="0" y="2106"/>
              </a:cxn>
              <a:cxn ang="0">
                <a:pos x="4599" y="0"/>
              </a:cxn>
              <a:cxn ang="0">
                <a:pos x="2751" y="2914"/>
              </a:cxn>
              <a:cxn ang="0">
                <a:pos x="0" y="2106"/>
              </a:cxn>
            </a:cxnLst>
            <a:rect l="0" t="0" r="r" b="b"/>
            <a:pathLst>
              <a:path w="4599" h="2914">
                <a:moveTo>
                  <a:pt x="0" y="2106"/>
                </a:moveTo>
                <a:lnTo>
                  <a:pt x="4599" y="0"/>
                </a:lnTo>
                <a:lnTo>
                  <a:pt x="2751" y="2914"/>
                </a:lnTo>
                <a:lnTo>
                  <a:pt x="0" y="2106"/>
                </a:lnTo>
                <a:close/>
              </a:path>
            </a:pathLst>
          </a:custGeom>
          <a:solidFill>
            <a:srgbClr val="FFF0A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91" grpId="0"/>
      <p:bldP spid="92" grpId="0" animBg="1"/>
      <p:bldP spid="80" grpId="0" animBg="1"/>
      <p:bldP spid="82" grpId="0" animBg="1"/>
      <p:bldP spid="83" grpId="0"/>
      <p:bldP spid="84" grpId="0" animBg="1"/>
      <p:bldP spid="87" grpId="0" animBg="1"/>
      <p:bldP spid="88" grpId="0" animBg="1"/>
      <p:bldP spid="90" grpId="0"/>
      <p:bldP spid="9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381EE-49A7-475D-A366-8211D78AFC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3C4CA-0908-4AEA-AFBA-28D4D61244D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958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419100"/>
            <a:ext cx="8147050" cy="922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135437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557338"/>
            <a:ext cx="4137025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53F43-3ED8-4481-AAAE-473DE930228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43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419100"/>
            <a:ext cx="8147050" cy="922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135437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56150" y="1557338"/>
            <a:ext cx="4137025" cy="2185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56150" y="3895725"/>
            <a:ext cx="4137025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9203F-1A84-4322-AA6B-260B7CC7FE8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0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4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1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9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B2A86-8F46-460A-88E4-EBEF7570C9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556792"/>
            <a:ext cx="3419856" cy="424964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556791"/>
            <a:ext cx="3419856" cy="424964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590702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49387"/>
            <a:ext cx="3419856" cy="39159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1590703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49387"/>
            <a:ext cx="3419856" cy="39159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18A2-C8FF-4167-BA08-9330140912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CA371-DFF3-4F2C-9996-828BCD35D8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0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5AE84-CF99-484C-8C1C-2699147B60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4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0456-D35D-4A99-8D17-DDA0941318C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81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42287-F6D5-40BC-A890-F08847A0886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48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8000">
              <a:srgbClr val="0070C0"/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4845" y="6407294"/>
            <a:ext cx="448082" cy="434434"/>
          </a:xfrm>
          <a:prstGeom prst="ellipse">
            <a:avLst/>
          </a:prstGeom>
          <a:solidFill>
            <a:srgbClr val="00B0F0">
              <a:alpha val="50000"/>
            </a:srgbClr>
          </a:solidFill>
          <a:ln w="9525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 lvl="0"/>
            <a:endParaRPr kumimoji="0" lang="en-US" sz="1000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24065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502570"/>
            <a:ext cx="7479620" cy="461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2833" y="6519134"/>
            <a:ext cx="339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4844" y="6463791"/>
            <a:ext cx="426546" cy="365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BE653F43-3ED8-4481-AAAE-473DE930228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8" name="Oval 71">
            <a:hlinkClick r:id="rId15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0" y="1268413"/>
            <a:ext cx="468313" cy="468312"/>
          </a:xfrm>
          <a:prstGeom prst="ellipse">
            <a:avLst/>
          </a:prstGeom>
          <a:solidFill>
            <a:srgbClr val="00B0F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dir</a:t>
            </a:r>
          </a:p>
        </p:txBody>
      </p:sp>
      <p:sp>
        <p:nvSpPr>
          <p:cNvPr id="81" name="Oval 75">
            <a:hlinkClick r:id="" action="ppaction://hlinkshowjump?jump=nextslide"/>
          </p:cNvPr>
          <p:cNvSpPr>
            <a:spLocks noChangeAspect="1" noChangeArrowheads="1"/>
          </p:cNvSpPr>
          <p:nvPr/>
        </p:nvSpPr>
        <p:spPr bwMode="auto">
          <a:xfrm>
            <a:off x="0" y="6092825"/>
            <a:ext cx="576263" cy="576263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 algn="ctr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next</a:t>
            </a:r>
          </a:p>
        </p:txBody>
      </p:sp>
      <p:sp>
        <p:nvSpPr>
          <p:cNvPr id="82" name="Oval 76">
            <a:hlinkClick r:id="" action="ppaction://hlinkshowjump?jump=previousslide"/>
          </p:cNvPr>
          <p:cNvSpPr>
            <a:spLocks noChangeAspect="1" noChangeArrowheads="1"/>
          </p:cNvSpPr>
          <p:nvPr/>
        </p:nvSpPr>
        <p:spPr bwMode="auto">
          <a:xfrm>
            <a:off x="179388" y="5661025"/>
            <a:ext cx="503237" cy="503238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prev</a:t>
            </a:r>
            <a:endParaRPr kumimoji="0" lang="en-US" altLang="zh-CN" sz="10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84" name="Oval 80"/>
          <p:cNvSpPr>
            <a:spLocks noChangeAspect="1" noChangeArrowheads="1"/>
          </p:cNvSpPr>
          <p:nvPr/>
        </p:nvSpPr>
        <p:spPr bwMode="auto">
          <a:xfrm>
            <a:off x="323850" y="6524625"/>
            <a:ext cx="71438" cy="71438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6" name="Oval 84"/>
          <p:cNvSpPr>
            <a:spLocks noChangeAspect="1" noChangeArrowheads="1"/>
          </p:cNvSpPr>
          <p:nvPr/>
        </p:nvSpPr>
        <p:spPr bwMode="auto">
          <a:xfrm>
            <a:off x="250825" y="1341438"/>
            <a:ext cx="71438" cy="71437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" name="Oval 80"/>
          <p:cNvSpPr>
            <a:spLocks noChangeAspect="1" noChangeArrowheads="1"/>
          </p:cNvSpPr>
          <p:nvPr/>
        </p:nvSpPr>
        <p:spPr bwMode="auto">
          <a:xfrm>
            <a:off x="8972876" y="6695326"/>
            <a:ext cx="71438" cy="71438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70"/>
          <p:cNvSpPr/>
          <p:nvPr/>
        </p:nvSpPr>
        <p:spPr>
          <a:xfrm>
            <a:off x="8684845" y="6407294"/>
            <a:ext cx="448082" cy="434434"/>
          </a:xfrm>
          <a:prstGeom prst="ellipse">
            <a:avLst/>
          </a:prstGeom>
          <a:solidFill>
            <a:srgbClr val="00B0F0">
              <a:alpha val="50000"/>
            </a:srgbClr>
          </a:solidFill>
          <a:ln w="9525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 lvl="0"/>
            <a:endParaRPr kumimoji="0" lang="en-US" sz="1000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63" name="Oval 71">
            <a:hlinkClick r:id="rId16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0" y="1268413"/>
            <a:ext cx="468313" cy="468312"/>
          </a:xfrm>
          <a:prstGeom prst="ellipse">
            <a:avLst/>
          </a:prstGeom>
          <a:solidFill>
            <a:srgbClr val="00B0F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dir</a:t>
            </a:r>
          </a:p>
        </p:txBody>
      </p:sp>
      <p:sp>
        <p:nvSpPr>
          <p:cNvPr id="64" name="Oval 75">
            <a:hlinkClick r:id="" action="ppaction://hlinkshowjump?jump=nextslide"/>
          </p:cNvPr>
          <p:cNvSpPr>
            <a:spLocks noChangeAspect="1" noChangeArrowheads="1"/>
          </p:cNvSpPr>
          <p:nvPr/>
        </p:nvSpPr>
        <p:spPr bwMode="auto">
          <a:xfrm>
            <a:off x="0" y="6092825"/>
            <a:ext cx="576263" cy="576263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 algn="ctr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next</a:t>
            </a:r>
          </a:p>
        </p:txBody>
      </p:sp>
      <p:sp>
        <p:nvSpPr>
          <p:cNvPr id="65" name="Oval 76">
            <a:hlinkClick r:id="" action="ppaction://hlinkshowjump?jump=previousslide"/>
          </p:cNvPr>
          <p:cNvSpPr>
            <a:spLocks noChangeAspect="1" noChangeArrowheads="1"/>
          </p:cNvSpPr>
          <p:nvPr/>
        </p:nvSpPr>
        <p:spPr bwMode="auto">
          <a:xfrm>
            <a:off x="179388" y="5661025"/>
            <a:ext cx="503237" cy="503238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prev</a:t>
            </a:r>
            <a:endParaRPr kumimoji="0" lang="en-US" altLang="zh-CN" sz="10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" name="Oval 80"/>
          <p:cNvSpPr>
            <a:spLocks noChangeAspect="1" noChangeArrowheads="1"/>
          </p:cNvSpPr>
          <p:nvPr/>
        </p:nvSpPr>
        <p:spPr bwMode="auto">
          <a:xfrm>
            <a:off x="323850" y="6524625"/>
            <a:ext cx="71438" cy="71438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Oval 84"/>
          <p:cNvSpPr>
            <a:spLocks noChangeAspect="1" noChangeArrowheads="1"/>
          </p:cNvSpPr>
          <p:nvPr/>
        </p:nvSpPr>
        <p:spPr bwMode="auto">
          <a:xfrm>
            <a:off x="250825" y="1341438"/>
            <a:ext cx="71438" cy="71437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" name="Oval 80"/>
          <p:cNvSpPr>
            <a:spLocks noChangeAspect="1" noChangeArrowheads="1"/>
          </p:cNvSpPr>
          <p:nvPr/>
        </p:nvSpPr>
        <p:spPr bwMode="auto">
          <a:xfrm>
            <a:off x="8972876" y="6695326"/>
            <a:ext cx="71438" cy="71438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2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800" b="1" kern="120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b="1" kern="120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b="1" kern="120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b="1" kern="120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b="1" kern="1200" baseline="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3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2.xml"/><Relationship Id="rId4" Type="http://schemas.openxmlformats.org/officeDocument/2006/relationships/slide" Target="slide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29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slide" Target="slide3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slide" Target="slide24.xml"/><Relationship Id="rId5" Type="http://schemas.openxmlformats.org/officeDocument/2006/relationships/diagramQuickStyle" Target="../diagrams/quickStyle5.xml"/><Relationship Id="rId10" Type="http://schemas.openxmlformats.org/officeDocument/2006/relationships/slide" Target="slide23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bilibili.com/video/BV1p54y1w7nu/?spm_id_from=333.337.search-card.all.click&amp;vd_source=e818c18ae3cb765f1c271083ae4c95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7.xml"/><Relationship Id="rId7" Type="http://schemas.openxmlformats.org/officeDocument/2006/relationships/slide" Target="slide31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3.xml"/><Relationship Id="rId7" Type="http://schemas.openxmlformats.org/officeDocument/2006/relationships/slide" Target="slide3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9F027-35CC-2B2C-B99C-3570A34B3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4200"/>
              </a:spcBef>
              <a:spcAft>
                <a:spcPts val="2400"/>
              </a:spcAft>
            </a:pPr>
            <a:br>
              <a:rPr lang="en-US" altLang="zh-CN" dirty="0"/>
            </a:br>
            <a:r>
              <a:rPr lang="zh-CN" altLang="en-US" dirty="0"/>
              <a:t>编译技术</a:t>
            </a:r>
            <a:br>
              <a:rPr lang="en-US" altLang="zh-CN" dirty="0"/>
            </a:br>
            <a:br>
              <a:rPr lang="en-US" altLang="zh-CN" sz="1500" dirty="0"/>
            </a:br>
            <a:r>
              <a:rPr lang="en-US" altLang="zh-CN" sz="2800" dirty="0"/>
              <a:t>——</a:t>
            </a:r>
            <a:r>
              <a:rPr lang="zh-CN" altLang="en-US" sz="2800" dirty="0"/>
              <a:t>课程思政案例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08FB2-9853-E31A-7BC4-928C3AB00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知识点：文法的分类</a:t>
            </a:r>
          </a:p>
        </p:txBody>
      </p:sp>
    </p:spTree>
    <p:extLst>
      <p:ext uri="{BB962C8B-B14F-4D97-AF65-F5344CB8AC3E}">
        <p14:creationId xmlns:p14="http://schemas.microsoft.com/office/powerpoint/2010/main" val="332386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“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我是大学生”的推导过程</a:t>
            </a:r>
          </a:p>
        </p:txBody>
      </p:sp>
      <p:sp>
        <p:nvSpPr>
          <p:cNvPr id="13314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1331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F92224-7380-4248-93F9-5086E3E55947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611560" y="1520999"/>
            <a:ext cx="4392488" cy="2700089"/>
          </a:xfrm>
          <a:prstGeom prst="roundRect">
            <a:avLst>
              <a:gd name="adj" fmla="val 4990"/>
            </a:avLst>
          </a:prstGeom>
          <a:solidFill>
            <a:srgbClr val="99CCFF">
              <a:alpha val="20000"/>
            </a:srgbClr>
          </a:solidFill>
          <a:ln w="19050"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lang="en-US" altLang="zh-CN" sz="1800" dirty="0"/>
              <a:t>〈</a:t>
            </a:r>
            <a:r>
              <a:rPr lang="zh-CN" altLang="en-US" sz="1800" dirty="0"/>
              <a:t>句子</a:t>
            </a:r>
            <a:r>
              <a:rPr lang="en-US" altLang="zh-CN" sz="1800" dirty="0"/>
              <a:t>〉∷=〈</a:t>
            </a:r>
            <a:r>
              <a:rPr lang="zh-CN" altLang="en-US" sz="1800" dirty="0"/>
              <a:t>主语</a:t>
            </a:r>
            <a:r>
              <a:rPr lang="en-US" altLang="zh-CN" sz="1800" dirty="0"/>
              <a:t>〉〈</a:t>
            </a:r>
            <a:r>
              <a:rPr lang="zh-CN" altLang="en-US" sz="1800" dirty="0"/>
              <a:t>谓语</a:t>
            </a:r>
            <a:r>
              <a:rPr lang="en-US" altLang="zh-CN" sz="1800" dirty="0"/>
              <a:t>〉</a:t>
            </a:r>
          </a:p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lang="en-US" altLang="zh-CN" sz="1800" dirty="0"/>
              <a:t>〈</a:t>
            </a:r>
            <a:r>
              <a:rPr lang="zh-CN" altLang="en-US" sz="1800" dirty="0"/>
              <a:t>主语</a:t>
            </a:r>
            <a:r>
              <a:rPr lang="en-US" altLang="zh-CN" sz="1800" dirty="0"/>
              <a:t>〉∷=〈</a:t>
            </a:r>
            <a:r>
              <a:rPr lang="zh-CN" altLang="en-US" sz="1800" dirty="0"/>
              <a:t>代词</a:t>
            </a:r>
            <a:r>
              <a:rPr lang="en-US" altLang="zh-CN" sz="1800" dirty="0"/>
              <a:t>〉</a:t>
            </a:r>
            <a:r>
              <a:rPr lang="zh-CN" altLang="en-US" sz="1800" dirty="0"/>
              <a:t>｜</a:t>
            </a:r>
            <a:r>
              <a:rPr lang="en-US" altLang="zh-CN" sz="1800" dirty="0"/>
              <a:t>〈</a:t>
            </a:r>
            <a:r>
              <a:rPr lang="zh-CN" altLang="en-US" sz="1800" dirty="0"/>
              <a:t>名词</a:t>
            </a:r>
            <a:r>
              <a:rPr lang="en-US" altLang="zh-CN" sz="1800" dirty="0"/>
              <a:t>〉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1800" dirty="0"/>
              <a:t>〈</a:t>
            </a:r>
            <a:r>
              <a:rPr lang="zh-CN" altLang="en-US" sz="1800" dirty="0"/>
              <a:t>代词</a:t>
            </a:r>
            <a:r>
              <a:rPr lang="en-US" altLang="zh-CN" sz="1800" dirty="0"/>
              <a:t>〉∷= </a:t>
            </a:r>
            <a:r>
              <a:rPr lang="zh-CN" altLang="en-US" sz="1800" dirty="0"/>
              <a:t>我｜你｜他 </a:t>
            </a:r>
            <a:r>
              <a:rPr lang="en-US" altLang="zh-CN" sz="1800" dirty="0"/>
              <a:t>…</a:t>
            </a:r>
            <a:endParaRPr lang="zh-CN" altLang="en-US" sz="1800" dirty="0"/>
          </a:p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lang="en-US" altLang="zh-CN" sz="1800" dirty="0"/>
              <a:t>〈</a:t>
            </a:r>
            <a:r>
              <a:rPr lang="zh-CN" altLang="en-US" sz="1800" dirty="0"/>
              <a:t>名词</a:t>
            </a:r>
            <a:r>
              <a:rPr lang="en-US" altLang="zh-CN" sz="1800" dirty="0"/>
              <a:t>〉∷= </a:t>
            </a:r>
            <a:r>
              <a:rPr lang="zh-CN" altLang="en-US" sz="1800" dirty="0"/>
              <a:t>王明｜大学生｜工人｜英语</a:t>
            </a:r>
          </a:p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lang="en-US" altLang="zh-CN" sz="1800" dirty="0"/>
              <a:t>〈</a:t>
            </a:r>
            <a:r>
              <a:rPr lang="zh-CN" altLang="en-US" sz="1800" dirty="0"/>
              <a:t>谓语</a:t>
            </a:r>
            <a:r>
              <a:rPr lang="en-US" altLang="zh-CN" sz="1800" dirty="0"/>
              <a:t>〉∷=〈</a:t>
            </a:r>
            <a:r>
              <a:rPr lang="zh-CN" altLang="en-US" sz="1800" dirty="0"/>
              <a:t>动词</a:t>
            </a:r>
            <a:r>
              <a:rPr lang="en-US" altLang="zh-CN" sz="1800" dirty="0"/>
              <a:t>〉〈</a:t>
            </a:r>
            <a:r>
              <a:rPr lang="zh-CN" altLang="en-US" sz="1800" dirty="0"/>
              <a:t>直接宾语</a:t>
            </a:r>
            <a:r>
              <a:rPr lang="en-US" altLang="zh-CN" sz="1800" dirty="0"/>
              <a:t>〉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1800" dirty="0"/>
              <a:t>〈</a:t>
            </a:r>
            <a:r>
              <a:rPr lang="zh-CN" altLang="en-US" sz="1800" dirty="0"/>
              <a:t>动词</a:t>
            </a:r>
            <a:r>
              <a:rPr lang="en-US" altLang="zh-CN" sz="1800" dirty="0"/>
              <a:t>〉∷= </a:t>
            </a:r>
            <a:r>
              <a:rPr lang="zh-CN" altLang="en-US" sz="1800" dirty="0"/>
              <a:t>是｜学习 </a:t>
            </a:r>
            <a:r>
              <a:rPr lang="en-US" altLang="zh-CN" sz="1800" dirty="0"/>
              <a:t>…</a:t>
            </a:r>
            <a:endParaRPr lang="zh-CN" altLang="en-US" sz="1800" dirty="0"/>
          </a:p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lang="en-US" altLang="zh-CN" sz="1800" dirty="0"/>
              <a:t>〈</a:t>
            </a:r>
            <a:r>
              <a:rPr lang="zh-CN" altLang="en-US" sz="1800" dirty="0"/>
              <a:t>直接宾语</a:t>
            </a:r>
            <a:r>
              <a:rPr lang="en-US" altLang="zh-CN" sz="1800" dirty="0"/>
              <a:t>〉∷=〈</a:t>
            </a:r>
            <a:r>
              <a:rPr lang="zh-CN" altLang="en-US" sz="1800" dirty="0"/>
              <a:t>代词</a:t>
            </a:r>
            <a:r>
              <a:rPr lang="en-US" altLang="zh-CN" sz="1800" dirty="0"/>
              <a:t>〉</a:t>
            </a:r>
            <a:r>
              <a:rPr lang="zh-CN" altLang="en-US" sz="1800" dirty="0"/>
              <a:t>｜</a:t>
            </a:r>
            <a:r>
              <a:rPr lang="en-US" altLang="zh-CN" sz="1800" dirty="0"/>
              <a:t>〈</a:t>
            </a:r>
            <a:r>
              <a:rPr lang="zh-CN" altLang="en-US" sz="1800" dirty="0"/>
              <a:t>名词</a:t>
            </a:r>
            <a:r>
              <a:rPr lang="en-US" altLang="zh-CN" sz="1800" dirty="0"/>
              <a:t>〉</a:t>
            </a:r>
          </a:p>
        </p:txBody>
      </p:sp>
      <p:sp>
        <p:nvSpPr>
          <p:cNvPr id="140430" name="Text Box 142"/>
          <p:cNvSpPr txBox="1">
            <a:spLocks noChangeArrowheads="1"/>
          </p:cNvSpPr>
          <p:nvPr/>
        </p:nvSpPr>
        <p:spPr bwMode="auto">
          <a:xfrm>
            <a:off x="4865669" y="1481664"/>
            <a:ext cx="4032448" cy="2883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〈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句子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〉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〈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主语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〉〈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谓语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〉</a:t>
            </a:r>
          </a:p>
          <a:p>
            <a:pPr marL="1257300" lvl="2" indent="-342900" algn="l">
              <a:spcBef>
                <a:spcPct val="5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Symbol" pitchFamily="18" charset="2"/>
              </a:rPr>
              <a:t> 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〈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代词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〉〈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谓语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〉</a:t>
            </a:r>
          </a:p>
          <a:p>
            <a:pPr marL="342900" indent="-342900" algn="l">
              <a:spcBef>
                <a:spcPct val="5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Wingdings" pitchFamily="2" charset="2"/>
              </a:rPr>
              <a:t>		 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Symbol" pitchFamily="18" charset="2"/>
              </a:rPr>
              <a:t> 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Wingdings" pitchFamily="2" charset="2"/>
              </a:rPr>
              <a:t>我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〈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谓语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〉</a:t>
            </a:r>
          </a:p>
          <a:p>
            <a:pPr marL="342900" indent="-342900" algn="l">
              <a:spcBef>
                <a:spcPct val="5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  <a:sym typeface="Wingdings" pitchFamily="2" charset="2"/>
              </a:rPr>
              <a:t>		 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Symbol" pitchFamily="18" charset="2"/>
              </a:rPr>
              <a:t> 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Wingdings" pitchFamily="2" charset="2"/>
              </a:rPr>
              <a:t>我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〈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动词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〉〈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直接宾语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〉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Wingdings" pitchFamily="2" charset="2"/>
              </a:rPr>
              <a:t> </a:t>
            </a:r>
          </a:p>
          <a:p>
            <a:pPr marL="342900" indent="-342900" algn="l">
              <a:spcBef>
                <a:spcPct val="5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		 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Symbol" pitchFamily="18" charset="2"/>
              </a:rPr>
              <a:t> 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Wingdings" pitchFamily="2" charset="2"/>
              </a:rPr>
              <a:t>我是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〈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直接宾语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〉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Wingdings" pitchFamily="2" charset="2"/>
              </a:rPr>
              <a:t>  </a:t>
            </a:r>
          </a:p>
          <a:p>
            <a:pPr marL="342900" indent="-342900" algn="l">
              <a:spcBef>
                <a:spcPct val="5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	 	 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Symbol" pitchFamily="18" charset="2"/>
              </a:rPr>
              <a:t> 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Wingdings" pitchFamily="2" charset="2"/>
              </a:rPr>
              <a:t>我是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〈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名词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〉</a:t>
            </a:r>
          </a:p>
          <a:p>
            <a:pPr marL="342900" indent="-342900" algn="l">
              <a:spcBef>
                <a:spcPct val="5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		 </a:t>
            </a:r>
            <a:r>
              <a:rPr lang="en-US" altLang="zh-CN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Symbol" pitchFamily="18" charset="2"/>
              </a:rPr>
              <a:t> 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  <a:sym typeface="Wingdings" pitchFamily="2" charset="2"/>
              </a:rPr>
              <a:t>我是</a:t>
            </a:r>
            <a:r>
              <a:rPr lang="zh-CN" altLang="en-US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大学生</a:t>
            </a:r>
          </a:p>
        </p:txBody>
      </p:sp>
      <p:sp>
        <p:nvSpPr>
          <p:cNvPr id="140431" name="Rectangle 143"/>
          <p:cNvSpPr>
            <a:spLocks noChangeArrowheads="1"/>
          </p:cNvSpPr>
          <p:nvPr/>
        </p:nvSpPr>
        <p:spPr bwMode="auto">
          <a:xfrm>
            <a:off x="1043608" y="4593715"/>
            <a:ext cx="7129463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结论：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我是大学生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的构成符合上述规则，它是一个句子</a:t>
            </a:r>
          </a:p>
          <a:p>
            <a:pPr marL="342900" indent="-342900" algn="l">
              <a:spcBef>
                <a:spcPct val="5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zh-CN" altLang="en-US" sz="20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           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我大学生是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不符合上述规则，它不是句子</a:t>
            </a:r>
          </a:p>
        </p:txBody>
      </p:sp>
    </p:spTree>
    <p:extLst>
      <p:ext uri="{BB962C8B-B14F-4D97-AF65-F5344CB8AC3E}">
        <p14:creationId xmlns:p14="http://schemas.microsoft.com/office/powerpoint/2010/main" val="63638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30" grpId="0" build="p"/>
      <p:bldP spid="1404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latin typeface="Times New Roman" pitchFamily="18" charset="0"/>
              </a:rPr>
              <a:t>这些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规则</a:t>
            </a:r>
            <a:r>
              <a:rPr lang="zh-CN" altLang="en-US" sz="3200" dirty="0">
                <a:latin typeface="Times New Roman" pitchFamily="18" charset="0"/>
              </a:rPr>
              <a:t>成为我们判别句子结构合法与否的依据。换句话说，这些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规则看成是一种元语言</a:t>
            </a:r>
            <a:r>
              <a:rPr lang="zh-CN" altLang="en-US" sz="3200" dirty="0">
                <a:latin typeface="Times New Roman" pitchFamily="18" charset="0"/>
              </a:rPr>
              <a:t>，用它描述汉语。</a:t>
            </a:r>
            <a:r>
              <a:rPr lang="zh-CN" altLang="en-US" sz="3200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这里仅仅涉及汉语句子的结构描述。</a:t>
            </a:r>
            <a:r>
              <a:rPr lang="zh-CN" altLang="en-US" sz="3200" dirty="0">
                <a:latin typeface="Times New Roman" pitchFamily="18" charset="0"/>
              </a:rPr>
              <a:t>这种描述语言称为</a:t>
            </a:r>
          </a:p>
          <a:p>
            <a:pPr eaLnBrk="1" hangingPunct="1"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使用文法作为工具的优点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可以严格的定义句子的结构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可以把语言的全部句子描述出来</a:t>
            </a:r>
          </a:p>
        </p:txBody>
      </p:sp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999DA9-8CC0-431A-873F-C376629A41EB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7775575" y="88900"/>
            <a:ext cx="1282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1000" b="0" dirty="0">
                <a:solidFill>
                  <a:schemeClr val="tx2"/>
                </a:solidFill>
                <a:ea typeface="宋体" charset="-122"/>
              </a:rPr>
              <a:t>2.1 </a:t>
            </a:r>
            <a:r>
              <a:rPr lang="en-US" altLang="en-US" sz="1000" b="0" dirty="0" err="1">
                <a:solidFill>
                  <a:schemeClr val="tx2"/>
                </a:solidFill>
                <a:ea typeface="宋体" charset="-122"/>
              </a:rPr>
              <a:t>文法的直观概念</a:t>
            </a:r>
            <a:endParaRPr lang="zh-CN" altLang="en-US" sz="1000" b="0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2478162" y="3387080"/>
            <a:ext cx="1301750" cy="7620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zh-CN" altLang="en-US" sz="44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26900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2.2 </a:t>
            </a:r>
            <a:r>
              <a:rPr lang="zh-CN" altLang="en-US" dirty="0"/>
              <a:t>符号和符号串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任何程序都是某一基本符号集上的字符序列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程序设计语言</a:t>
            </a:r>
            <a:r>
              <a:rPr lang="en-US" altLang="zh-CN" dirty="0"/>
              <a:t>C</a:t>
            </a:r>
            <a:r>
              <a:rPr lang="zh-CN" altLang="en-US" dirty="0"/>
              <a:t>是由一切</a:t>
            </a:r>
            <a:r>
              <a:rPr lang="en-US" altLang="zh-CN" dirty="0"/>
              <a:t>C</a:t>
            </a:r>
            <a:r>
              <a:rPr lang="zh-CN" altLang="en-US" dirty="0"/>
              <a:t>程序所组成的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程序是由类似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的符号、字母和数字这样的基本符号构成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每一个程序都是“基本符号”串</a:t>
            </a:r>
          </a:p>
        </p:txBody>
      </p:sp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3FA87E-FB87-49E1-BA05-B038A7B5F1B0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14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93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378924"/>
              </p:ext>
            </p:extLst>
          </p:nvPr>
        </p:nvGraphicFramePr>
        <p:xfrm>
          <a:off x="1243832" y="5427663"/>
          <a:ext cx="7000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7160" imgH="203040" progId="Equation.3">
                  <p:embed/>
                </p:oleObj>
              </mc:Choice>
              <mc:Fallback>
                <p:oleObj name="公式" r:id="rId2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832" y="5427663"/>
                        <a:ext cx="700087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1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4DB4E-4590-4A73-BE56-89150504ECC7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957" y="1052512"/>
            <a:ext cx="7991475" cy="47527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字母表</a:t>
            </a:r>
            <a:r>
              <a:rPr lang="zh-CN" altLang="en-US" dirty="0"/>
              <a:t>　</a:t>
            </a:r>
            <a:r>
              <a:rPr lang="en-US" altLang="zh-CN" dirty="0"/>
              <a:t> (alphabet)</a:t>
            </a:r>
            <a:r>
              <a:rPr lang="zh-CN" altLang="en-US" dirty="0"/>
              <a:t>是非空有穷集合</a:t>
            </a:r>
          </a:p>
          <a:p>
            <a:pPr lvl="1">
              <a:defRPr/>
            </a:pPr>
            <a:r>
              <a:rPr lang="zh-CN" altLang="en-US" dirty="0"/>
              <a:t>如：∑</a:t>
            </a:r>
            <a:r>
              <a:rPr lang="en-US" altLang="zh-CN" baseline="-25000" dirty="0"/>
              <a:t>1</a:t>
            </a:r>
            <a:r>
              <a:rPr lang="en-US" altLang="zh-CN" dirty="0"/>
              <a:t>={ a, b, c }  </a:t>
            </a:r>
            <a:r>
              <a:rPr lang="zh-CN" altLang="en-US" dirty="0"/>
              <a:t>、 ∑</a:t>
            </a:r>
            <a:r>
              <a:rPr lang="en-US" altLang="zh-CN" baseline="-25000" dirty="0"/>
              <a:t>2 </a:t>
            </a:r>
            <a:r>
              <a:rPr lang="en-US" altLang="zh-CN" dirty="0"/>
              <a:t>={ 0, 1, 2 } 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符号</a:t>
            </a:r>
            <a:r>
              <a:rPr lang="zh-CN" altLang="en-US" dirty="0"/>
              <a:t>　</a:t>
            </a:r>
            <a:r>
              <a:rPr lang="en-US" altLang="zh-CN" dirty="0"/>
              <a:t> (symbol)</a:t>
            </a:r>
            <a:r>
              <a:rPr lang="zh-CN" altLang="en-US" dirty="0"/>
              <a:t>字母表中的元素称为符号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符号串</a:t>
            </a:r>
            <a:r>
              <a:rPr lang="zh-CN" altLang="en-US" dirty="0"/>
              <a:t>　</a:t>
            </a:r>
            <a:r>
              <a:rPr lang="en-US" altLang="zh-CN" dirty="0"/>
              <a:t> (string)</a:t>
            </a:r>
            <a:r>
              <a:rPr lang="zh-CN" altLang="en-US" dirty="0"/>
              <a:t>符号组成的有穷序列称为符号串</a:t>
            </a:r>
          </a:p>
          <a:p>
            <a:pPr lvl="1">
              <a:defRPr/>
            </a:pPr>
            <a:r>
              <a:rPr lang="en-US" altLang="zh-CN" dirty="0"/>
              <a:t>a, ab, cab, </a:t>
            </a:r>
            <a:r>
              <a:rPr lang="en-US" altLang="zh-CN" dirty="0" err="1"/>
              <a:t>abca</a:t>
            </a:r>
            <a:r>
              <a:rPr lang="zh-CN" altLang="en-US" dirty="0"/>
              <a:t>都是上述字母表∑</a:t>
            </a:r>
            <a:r>
              <a:rPr lang="en-US" altLang="zh-CN" baseline="-25000" dirty="0"/>
              <a:t>1</a:t>
            </a:r>
            <a:r>
              <a:rPr lang="zh-CN" altLang="en-US" dirty="0"/>
              <a:t>中的符号串</a:t>
            </a:r>
            <a:endParaRPr lang="en-US" altLang="zh-CN" dirty="0"/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空串</a:t>
            </a:r>
            <a:r>
              <a:rPr lang="zh-CN" altLang="en-US" dirty="0"/>
              <a:t>　不含任何符号的符号串，用</a:t>
            </a:r>
            <a:r>
              <a:rPr lang="el-GR" altLang="zh-CN" dirty="0"/>
              <a:t>ε</a:t>
            </a:r>
            <a:r>
              <a:rPr lang="zh-CN" altLang="en-US" dirty="0"/>
              <a:t>表示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符号串的长度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　</a:t>
            </a:r>
            <a:r>
              <a:rPr lang="en-US" altLang="zh-CN" dirty="0"/>
              <a:t>(length)</a:t>
            </a:r>
            <a:r>
              <a:rPr lang="zh-CN" altLang="en-US" dirty="0"/>
              <a:t>是指该串所包含的符号个数。用</a:t>
            </a:r>
            <a:r>
              <a:rPr lang="en-US" altLang="zh-CN" dirty="0"/>
              <a:t>|x|</a:t>
            </a:r>
            <a:r>
              <a:rPr lang="zh-CN" altLang="en-US" dirty="0"/>
              <a:t>表示符号串</a:t>
            </a:r>
            <a:r>
              <a:rPr lang="en-US" altLang="zh-CN" dirty="0"/>
              <a:t>x</a:t>
            </a:r>
            <a:r>
              <a:rPr lang="zh-CN" altLang="en-US" dirty="0"/>
              <a:t>的长度</a:t>
            </a:r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</p:txBody>
      </p:sp>
      <p:graphicFrame>
        <p:nvGraphicFramePr>
          <p:cNvPr id="144412" name="Object 2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98376777"/>
              </p:ext>
            </p:extLst>
          </p:nvPr>
        </p:nvGraphicFramePr>
        <p:xfrm>
          <a:off x="4072714" y="5438040"/>
          <a:ext cx="700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7160" imgH="203040" progId="Equation.3">
                  <p:embed/>
                </p:oleObj>
              </mc:Choice>
              <mc:Fallback>
                <p:oleObj name="公式" r:id="rId4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714" y="5438040"/>
                        <a:ext cx="700088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4"/>
          <p:cNvSpPr>
            <a:spLocks noChangeArrowheads="1"/>
          </p:cNvSpPr>
          <p:nvPr/>
        </p:nvSpPr>
        <p:spPr bwMode="auto">
          <a:xfrm>
            <a:off x="7902575" y="88900"/>
            <a:ext cx="1155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1000" b="0" dirty="0">
                <a:solidFill>
                  <a:schemeClr val="tx2"/>
                </a:solidFill>
                <a:ea typeface="宋体" charset="-122"/>
              </a:rPr>
              <a:t>2.2 </a:t>
            </a:r>
            <a:r>
              <a:rPr lang="en-US" altLang="en-US" sz="1000" b="0" dirty="0" err="1">
                <a:solidFill>
                  <a:schemeClr val="tx2"/>
                </a:solidFill>
                <a:ea typeface="宋体" charset="-122"/>
              </a:rPr>
              <a:t>符号和符号串</a:t>
            </a:r>
            <a:endParaRPr lang="zh-CN" altLang="en-US" sz="1000" b="0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144398" name="Rectangle 14"/>
          <p:cNvSpPr>
            <a:spLocks noChangeArrowheads="1"/>
          </p:cNvSpPr>
          <p:nvPr/>
        </p:nvSpPr>
        <p:spPr bwMode="auto">
          <a:xfrm>
            <a:off x="467544" y="5421313"/>
            <a:ext cx="1015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40080" lvl="1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r>
              <a:rPr lang="en-US" altLang="zh-CN" sz="24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1444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823013"/>
              </p:ext>
            </p:extLst>
          </p:nvPr>
        </p:nvGraphicFramePr>
        <p:xfrm>
          <a:off x="2612728" y="5428290"/>
          <a:ext cx="866941" cy="44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93480" imgH="203040" progId="Equation.3">
                  <p:embed/>
                </p:oleObj>
              </mc:Choice>
              <mc:Fallback>
                <p:oleObj name="公式" r:id="rId6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728" y="5428290"/>
                        <a:ext cx="866941" cy="4477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23505"/>
              </p:ext>
            </p:extLst>
          </p:nvPr>
        </p:nvGraphicFramePr>
        <p:xfrm>
          <a:off x="1964953" y="5469871"/>
          <a:ext cx="195945" cy="36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8560" imgH="164880" progId="Equation.3">
                  <p:embed/>
                </p:oleObj>
              </mc:Choice>
              <mc:Fallback>
                <p:oleObj name="公式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953" y="5469871"/>
                        <a:ext cx="195945" cy="3645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997011"/>
              </p:ext>
            </p:extLst>
          </p:nvPr>
        </p:nvGraphicFramePr>
        <p:xfrm>
          <a:off x="3417789" y="5469871"/>
          <a:ext cx="279107" cy="36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6720" imgH="164880" progId="Equation.3">
                  <p:embed/>
                </p:oleObj>
              </mc:Choice>
              <mc:Fallback>
                <p:oleObj name="公式" r:id="rId10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789" y="5469871"/>
                        <a:ext cx="279107" cy="3645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82089"/>
              </p:ext>
            </p:extLst>
          </p:nvPr>
        </p:nvGraphicFramePr>
        <p:xfrm>
          <a:off x="4781894" y="5456201"/>
          <a:ext cx="279106" cy="391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6720" imgH="177480" progId="Equation.3">
                  <p:embed/>
                </p:oleObj>
              </mc:Choice>
              <mc:Fallback>
                <p:oleObj name="公式" r:id="rId1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894" y="5456201"/>
                        <a:ext cx="279106" cy="391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3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uiExpand="1" build="p"/>
      <p:bldP spid="1443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符号串的运算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424862" cy="20161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连接　</a:t>
            </a:r>
            <a:r>
              <a:rPr lang="en-US" altLang="zh-CN" sz="3200" dirty="0"/>
              <a:t>(catenation)</a:t>
            </a:r>
            <a:r>
              <a:rPr lang="zh-CN" altLang="en-US" sz="3200" dirty="0"/>
              <a:t>设</a:t>
            </a:r>
            <a:r>
              <a:rPr lang="en-US" altLang="zh-CN" sz="3200" dirty="0"/>
              <a:t>x</a:t>
            </a:r>
            <a:r>
              <a:rPr lang="zh-CN" altLang="en-US" sz="3200" dirty="0"/>
              <a:t>和</a:t>
            </a:r>
            <a:r>
              <a:rPr lang="en-US" altLang="zh-CN" sz="3200" dirty="0"/>
              <a:t>y</a:t>
            </a:r>
            <a:r>
              <a:rPr lang="zh-CN" altLang="en-US" sz="3200" dirty="0"/>
              <a:t>符号串，则称</a:t>
            </a:r>
            <a:r>
              <a:rPr lang="en-US" altLang="zh-CN" sz="3200" dirty="0" err="1"/>
              <a:t>xy</a:t>
            </a:r>
            <a:r>
              <a:rPr lang="zh-CN" altLang="en-US" sz="3200" dirty="0"/>
              <a:t>为它们的连接</a:t>
            </a:r>
          </a:p>
          <a:p>
            <a:pPr lvl="1" eaLnBrk="1" hangingPunct="1">
              <a:defRPr/>
            </a:pPr>
            <a:r>
              <a:rPr lang="zh-CN" altLang="en-US" dirty="0"/>
              <a:t>如：</a:t>
            </a:r>
            <a:r>
              <a:rPr lang="en-US" altLang="zh-CN" dirty="0"/>
              <a:t>x</a:t>
            </a:r>
            <a:r>
              <a:rPr lang="zh-CN" altLang="en-US" dirty="0"/>
              <a:t>＝</a:t>
            </a:r>
            <a:r>
              <a:rPr lang="en-US" altLang="zh-CN" dirty="0"/>
              <a:t>ST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 err="1"/>
              <a:t>abu</a:t>
            </a:r>
            <a:r>
              <a:rPr lang="zh-CN" altLang="en-US" dirty="0"/>
              <a:t>，则</a:t>
            </a:r>
            <a:r>
              <a:rPr lang="en-US" altLang="zh-CN" dirty="0" err="1"/>
              <a:t>xy</a:t>
            </a:r>
            <a:r>
              <a:rPr lang="zh-CN" altLang="en-US" dirty="0"/>
              <a:t>＝</a:t>
            </a:r>
            <a:endParaRPr lang="en-US" altLang="zh-CN" dirty="0"/>
          </a:p>
          <a:p>
            <a:pPr lvl="1" eaLnBrk="1" hangingPunct="1">
              <a:defRPr/>
            </a:pPr>
            <a:r>
              <a:rPr lang="el-GR" altLang="zh-CN" dirty="0"/>
              <a:t>ε</a:t>
            </a:r>
            <a:r>
              <a:rPr lang="en-US" altLang="zh-CN" dirty="0"/>
              <a:t> x = x</a:t>
            </a:r>
            <a:r>
              <a:rPr lang="el-GR" altLang="zh-CN" dirty="0"/>
              <a:t> ε</a:t>
            </a:r>
            <a:r>
              <a:rPr lang="en-US" altLang="zh-CN" dirty="0"/>
              <a:t> = x</a:t>
            </a:r>
            <a:endParaRPr lang="zh-CN" altLang="en-US" dirty="0"/>
          </a:p>
        </p:txBody>
      </p:sp>
      <p:sp>
        <p:nvSpPr>
          <p:cNvPr id="20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7EF105-7795-402E-8CF5-08AEFB4514E4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440242" y="3617367"/>
            <a:ext cx="8424862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方幂　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(power)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设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为符号串，把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自身连接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次得到符号串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z=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xx..xx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，称为符号串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的方幂，写作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z=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altLang="zh-CN" sz="3200" baseline="300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lang="en-US" altLang="zh-CN" sz="3200" baseline="300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00100" lvl="2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设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为符号串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x=AB,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则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sz="2800" baseline="300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, x</a:t>
            </a:r>
            <a:r>
              <a:rPr lang="en-US" altLang="zh-CN" sz="2800" baseline="300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 ,x</a:t>
            </a:r>
            <a:r>
              <a:rPr lang="en-US" altLang="zh-CN" sz="2800" baseline="300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</a:t>
            </a:r>
          </a:p>
        </p:txBody>
      </p:sp>
      <p:sp>
        <p:nvSpPr>
          <p:cNvPr id="145426" name="Rectangle 18"/>
          <p:cNvSpPr>
            <a:spLocks noChangeArrowheads="1"/>
          </p:cNvSpPr>
          <p:nvPr/>
        </p:nvSpPr>
        <p:spPr bwMode="auto">
          <a:xfrm>
            <a:off x="5220072" y="2573034"/>
            <a:ext cx="1258678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STabu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0072" y="5170839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endParaRPr lang="zh-CN" altLang="en-US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2244" y="5170839"/>
            <a:ext cx="61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zh-CN" altLang="en-US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04588" y="5170839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ABAB</a:t>
            </a:r>
            <a:endParaRPr lang="zh-CN" altLang="en-US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4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  <p:bldP spid="145419" grpId="0" uiExpand="1" build="p" bldLvl="2"/>
      <p:bldP spid="145426" grpId="0"/>
      <p:bldP spid="3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符号串的集合</a:t>
            </a:r>
          </a:p>
        </p:txBody>
      </p:sp>
      <p:graphicFrame>
        <p:nvGraphicFramePr>
          <p:cNvPr id="14746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585788"/>
              </p:ext>
            </p:extLst>
          </p:nvPr>
        </p:nvGraphicFramePr>
        <p:xfrm>
          <a:off x="2123728" y="3805568"/>
          <a:ext cx="3816424" cy="53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49080" imgH="215640" progId="Equation.3">
                  <p:embed/>
                </p:oleObj>
              </mc:Choice>
              <mc:Fallback>
                <p:oleObj name="公式" r:id="rId2" imgW="1549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05568"/>
                        <a:ext cx="3816424" cy="531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2F695-2B21-4067-BB72-2ABBB16A30B2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4108" y="1503363"/>
            <a:ext cx="7840340" cy="4611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集合　</a:t>
            </a:r>
            <a:r>
              <a:rPr lang="en-US" altLang="zh-CN" dirty="0">
                <a:solidFill>
                  <a:schemeClr val="tx1"/>
                </a:solidFill>
              </a:rPr>
              <a:t>(set)</a:t>
            </a:r>
            <a:r>
              <a:rPr lang="zh-CN" altLang="en-US" dirty="0">
                <a:solidFill>
                  <a:schemeClr val="tx1"/>
                </a:solidFill>
              </a:rPr>
              <a:t>若集合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中的一切元素都是某字母表上的符号串，则称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为该字母表上符号串的集合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集合的乘积　</a:t>
            </a:r>
            <a:r>
              <a:rPr lang="en-US" altLang="zh-CN" dirty="0">
                <a:solidFill>
                  <a:schemeClr val="tx1"/>
                </a:solidFill>
              </a:rPr>
              <a:t>(product)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是符号串集合，则用</a:t>
            </a:r>
            <a:r>
              <a:rPr lang="en-US" altLang="zh-CN" dirty="0">
                <a:solidFill>
                  <a:schemeClr val="tx1"/>
                </a:solidFill>
              </a:rPr>
              <a:t>AB</a:t>
            </a:r>
            <a:r>
              <a:rPr lang="zh-CN" altLang="en-US" dirty="0">
                <a:solidFill>
                  <a:schemeClr val="tx1"/>
                </a:solidFill>
              </a:rPr>
              <a:t>表示集合的乘积</a:t>
            </a:r>
            <a:r>
              <a:rPr kumimoji="1" lang="zh-CN" altLang="en-US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86283" y="4365104"/>
            <a:ext cx="595050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40080" lvl="1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如：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{</a:t>
            </a:r>
            <a:r>
              <a:rPr lang="en-US" altLang="zh-CN" sz="24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},B={</a:t>
            </a:r>
            <a:r>
              <a:rPr lang="en-US" altLang="zh-CN" sz="24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c,d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},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AB =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6156176" y="4371681"/>
            <a:ext cx="2529575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ac,ad,bc,bd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794525" y="4941366"/>
            <a:ext cx="596955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40080" lvl="1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如：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{ab} ,B={</a:t>
            </a:r>
            <a:r>
              <a:rPr lang="en-US" altLang="zh-CN" sz="24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c,d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},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AB =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6156176" y="4983559"/>
            <a:ext cx="2088232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abd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28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64" grpId="0"/>
      <p:bldP spid="147466" grpId="0"/>
      <p:bldP spid="147467" grpId="0"/>
      <p:bldP spid="1474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836613"/>
            <a:ext cx="8280400" cy="55451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空集　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(empty set)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不含任何元素的集合，记为 </a:t>
            </a:r>
            <a:r>
              <a:rPr lang="el-GR" altLang="zh-CN" dirty="0">
                <a:solidFill>
                  <a:srgbClr val="FF0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Φ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对任何符号串集有：</a:t>
            </a:r>
            <a:r>
              <a:rPr lang="el-GR" altLang="zh-CN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Φ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 = A</a:t>
            </a:r>
            <a:r>
              <a:rPr lang="el-GR" altLang="zh-CN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Φ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= </a:t>
            </a:r>
            <a:r>
              <a:rPr lang="el-GR" altLang="zh-CN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Φ</a:t>
            </a:r>
            <a:r>
              <a:rPr lang="zh-CN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正闭包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(positive closure)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设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为符号串集，则用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的正闭包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" indent="0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		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en-US" altLang="zh-CN" sz="2400" baseline="30000" dirty="0">
                <a:solidFill>
                  <a:srgbClr val="0070C0"/>
                </a:solidFill>
              </a:rPr>
              <a:t>+</a:t>
            </a:r>
            <a:r>
              <a:rPr lang="zh-CN" altLang="en-US" sz="2400" dirty="0">
                <a:solidFill>
                  <a:srgbClr val="0070C0"/>
                </a:solidFill>
              </a:rPr>
              <a:t> ＝ 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en-US" altLang="zh-CN" sz="2400" baseline="300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∪ A</a:t>
            </a:r>
            <a:r>
              <a:rPr lang="en-US" altLang="zh-CN" sz="2400" baseline="30000" dirty="0">
                <a:solidFill>
                  <a:srgbClr val="0070C0"/>
                </a:solidFill>
              </a:rPr>
              <a:t>2</a:t>
            </a:r>
            <a:r>
              <a:rPr lang="en-US" altLang="zh-CN" sz="2400" dirty="0">
                <a:solidFill>
                  <a:srgbClr val="0070C0"/>
                </a:solidFill>
              </a:rPr>
              <a:t>∪ A</a:t>
            </a:r>
            <a:r>
              <a:rPr lang="en-US" altLang="zh-CN" sz="2400" baseline="30000" dirty="0">
                <a:solidFill>
                  <a:srgbClr val="0070C0"/>
                </a:solidFill>
              </a:rPr>
              <a:t>3</a:t>
            </a:r>
            <a:r>
              <a:rPr lang="en-US" altLang="zh-CN" sz="2400" dirty="0">
                <a:solidFill>
                  <a:srgbClr val="0070C0"/>
                </a:solidFill>
              </a:rPr>
              <a:t>∪… 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星闭包　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 closure)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设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为符号串集，则定义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的星闭包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如下：</a:t>
            </a:r>
          </a:p>
          <a:p>
            <a:pPr marL="68580" indent="0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		 A</a:t>
            </a:r>
            <a:r>
              <a:rPr lang="en-US" altLang="zh-CN" sz="2400" baseline="30000" dirty="0">
                <a:solidFill>
                  <a:srgbClr val="0070C0"/>
                </a:solidFill>
              </a:rPr>
              <a:t>*</a:t>
            </a:r>
            <a:r>
              <a:rPr lang="zh-CN" altLang="en-US" sz="2400" dirty="0">
                <a:solidFill>
                  <a:srgbClr val="0070C0"/>
                </a:solidFill>
              </a:rPr>
              <a:t> ＝ 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en-US" altLang="zh-CN" sz="2400" baseline="300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 ∪ A</a:t>
            </a:r>
            <a:r>
              <a:rPr lang="en-US" altLang="zh-CN" sz="2400" baseline="30000" dirty="0">
                <a:solidFill>
                  <a:srgbClr val="0070C0"/>
                </a:solidFill>
              </a:rPr>
              <a:t>+</a:t>
            </a:r>
          </a:p>
          <a:p>
            <a:pPr lvl="1">
              <a:defRPr/>
            </a:pP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若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{a, b}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r>
              <a:rPr lang="en-US" altLang="zh-CN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CN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?</a:t>
            </a:r>
          </a:p>
          <a:p>
            <a:pPr marL="365760" lvl="1" indent="0">
              <a:buNone/>
              <a:defRPr/>
            </a:pP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</a:t>
            </a:r>
            <a:r>
              <a:rPr lang="en-US" altLang="zh-CN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＝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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A</a:t>
            </a:r>
            <a:r>
              <a:rPr lang="en-US" altLang="zh-CN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＝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a, b, aa, ab, </a:t>
            </a:r>
            <a:r>
              <a:rPr lang="en-US" altLang="zh-CN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ba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, bb……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  <a:p>
            <a:pPr lvl="2" eaLnBrk="1" hangingPunct="1">
              <a:defRPr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6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16387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41126A-B9B1-4A00-9950-D343C3BD39AB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1259632" y="5920085"/>
            <a:ext cx="374441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algn="ctr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问题：</a:t>
            </a:r>
            <a:r>
              <a:rPr lang="zh-CN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{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Symbol" pitchFamily="18" charset="2"/>
              </a:rPr>
              <a:t></a:t>
            </a:r>
            <a:r>
              <a:rPr lang="zh-CN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}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是空集吗？</a:t>
            </a:r>
          </a:p>
        </p:txBody>
      </p:sp>
      <p:pic>
        <p:nvPicPr>
          <p:cNvPr id="2" name="图片 1" descr="02.jpg">
            <a:hlinkClick r:id="rId2" action="ppaction://hlinksldjump"/>
            <a:extLst>
              <a:ext uri="{FF2B5EF4-FFF2-40B4-BE49-F238E27FC236}">
                <a16:creationId xmlns:a16="http://schemas.microsoft.com/office/drawing/2014/main" id="{D9606846-8390-13E9-A255-E14C99F5CA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8139" y="116632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67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uiExpand="1" build="p"/>
      <p:bldP spid="1484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2.3 </a:t>
            </a:r>
            <a:r>
              <a:rPr lang="zh-CN" altLang="en-US" dirty="0"/>
              <a:t>文法和语言的形式定义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产生式</a:t>
            </a:r>
            <a:r>
              <a:rPr lang="zh-CN" altLang="en-US" dirty="0"/>
              <a:t>　又称规则、重写规则或生成式。是形如</a:t>
            </a:r>
            <a:r>
              <a:rPr lang="en-US" altLang="zh-CN" dirty="0">
                <a:cs typeface="Arial" charset="0"/>
              </a:rPr>
              <a:t>α</a:t>
            </a:r>
            <a:r>
              <a:rPr lang="en-US" altLang="zh-CN" dirty="0"/>
              <a:t>→</a:t>
            </a:r>
            <a:r>
              <a:rPr lang="en-US" altLang="zh-CN" dirty="0">
                <a:cs typeface="Arial" charset="0"/>
              </a:rPr>
              <a:t>β</a:t>
            </a:r>
            <a:r>
              <a:rPr lang="zh-CN" altLang="en-US" dirty="0"/>
              <a:t>或</a:t>
            </a:r>
            <a:r>
              <a:rPr lang="en-US" altLang="zh-CN" dirty="0">
                <a:cs typeface="Arial" charset="0"/>
              </a:rPr>
              <a:t>α</a:t>
            </a:r>
            <a:r>
              <a:rPr lang="en-US" altLang="zh-CN" dirty="0"/>
              <a:t>∷=</a:t>
            </a:r>
            <a:r>
              <a:rPr lang="en-US" altLang="zh-CN" dirty="0">
                <a:cs typeface="Arial" charset="0"/>
              </a:rPr>
              <a:t>β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en-US" altLang="zh-CN" dirty="0">
                <a:cs typeface="Arial" charset="0"/>
              </a:rPr>
              <a:t>α</a:t>
            </a:r>
            <a:r>
              <a:rPr lang="en-US" altLang="zh-CN" dirty="0"/>
              <a:t>,</a:t>
            </a:r>
            <a:r>
              <a:rPr lang="en-US" altLang="zh-CN" dirty="0">
                <a:cs typeface="Arial" charset="0"/>
              </a:rPr>
              <a:t>β)</a:t>
            </a:r>
            <a:r>
              <a:rPr lang="zh-CN" altLang="en-US" dirty="0"/>
              <a:t>有序对，其中</a:t>
            </a:r>
            <a:r>
              <a:rPr lang="en-US" altLang="zh-CN" dirty="0">
                <a:cs typeface="Arial" charset="0"/>
              </a:rPr>
              <a:t>α</a:t>
            </a:r>
            <a:r>
              <a:rPr lang="zh-CN" altLang="en-US" dirty="0"/>
              <a:t>是字母表</a:t>
            </a:r>
            <a:r>
              <a:rPr lang="en-US" altLang="zh-CN" dirty="0"/>
              <a:t>V</a:t>
            </a:r>
            <a:r>
              <a:rPr lang="zh-CN" altLang="en-US" dirty="0"/>
              <a:t>的正闭包</a:t>
            </a:r>
            <a:r>
              <a:rPr lang="en-US" altLang="zh-CN" dirty="0"/>
              <a:t>V</a:t>
            </a:r>
            <a:r>
              <a:rPr lang="en-US" altLang="zh-CN" baseline="30000" dirty="0"/>
              <a:t>+</a:t>
            </a:r>
            <a:r>
              <a:rPr lang="zh-CN" altLang="en-US" dirty="0"/>
              <a:t>中的一个符号串，</a:t>
            </a:r>
            <a:r>
              <a:rPr lang="en-US" altLang="zh-CN" dirty="0">
                <a:cs typeface="Arial" charset="0"/>
              </a:rPr>
              <a:t>β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en-US" altLang="zh-CN" baseline="30000" dirty="0"/>
              <a:t>*</a:t>
            </a:r>
            <a:r>
              <a:rPr lang="zh-CN" altLang="en-US" dirty="0"/>
              <a:t>中的一个符号串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CN" dirty="0">
                <a:cs typeface="Arial" charset="0"/>
              </a:rPr>
              <a:t>α</a:t>
            </a:r>
            <a:r>
              <a:rPr lang="zh-CN" altLang="en-US" dirty="0"/>
              <a:t>称为规则的左部，</a:t>
            </a:r>
            <a:r>
              <a:rPr lang="en-US" altLang="zh-CN" dirty="0">
                <a:cs typeface="Arial" charset="0"/>
              </a:rPr>
              <a:t>β</a:t>
            </a:r>
            <a:r>
              <a:rPr lang="zh-CN" altLang="en-US" dirty="0"/>
              <a:t>称作规则的右部</a:t>
            </a:r>
          </a:p>
        </p:txBody>
      </p:sp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2A5AB-2923-4BCF-83F2-01A69E7F5C3C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61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620713"/>
            <a:ext cx="7848103" cy="584307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文法　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文法是一个四元组</a:t>
            </a:r>
            <a:b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</a:b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＝（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）</a:t>
            </a:r>
            <a:b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</a:b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其中：	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为非终结符号集；</a:t>
            </a:r>
            <a:b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</a:b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为终结符号集；</a:t>
            </a:r>
            <a:b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</a:b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为产生式；</a:t>
            </a:r>
            <a:b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</a:b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	S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表示文法的开始符号，它是非终结符，至少要在一条规则中作为左部出现</a:t>
            </a:r>
            <a:b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</a:b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</a:t>
            </a:r>
            <a:r>
              <a:rPr lang="zh-CN" altLang="en-US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是非空有穷集</a:t>
            </a:r>
            <a:b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</a:b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∩ V</a:t>
            </a:r>
            <a:r>
              <a:rPr lang="en-US" altLang="zh-CN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  <a:sym typeface="Symbol" pitchFamily="18" charset="2"/>
              </a:rPr>
              <a:t>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文法中字母表</a:t>
            </a:r>
            <a:b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</a:b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通常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∪V</a:t>
            </a:r>
            <a:r>
              <a:rPr lang="en-US" altLang="zh-CN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称为文法的字母表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  <a:sym typeface="Symbol" pitchFamily="18" charset="2"/>
            </a:endParaRPr>
          </a:p>
        </p:txBody>
      </p:sp>
      <p:sp>
        <p:nvSpPr>
          <p:cNvPr id="18434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18435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615DD2-8E3A-4D18-863D-DF4F11B9057B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18437" name="Oval 24">
            <a:hlinkClick r:id="rId2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7164288" y="1196975"/>
            <a:ext cx="576262" cy="576263"/>
          </a:xfrm>
          <a:prstGeom prst="ellipse">
            <a:avLst/>
          </a:prstGeom>
          <a:solidFill>
            <a:srgbClr val="FFED9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7" name="图片 6" descr="02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312" y="1209768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11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4" name="Rectangle 6"/>
          <p:cNvSpPr>
            <a:spLocks noGrp="1" noChangeArrowheads="1"/>
          </p:cNvSpPr>
          <p:nvPr>
            <p:ph idx="1"/>
          </p:nvPr>
        </p:nvSpPr>
        <p:spPr>
          <a:xfrm>
            <a:off x="468313" y="692696"/>
            <a:ext cx="7920111" cy="539060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2.1</a:t>
            </a:r>
            <a:r>
              <a:rPr lang="zh-CN" altLang="en-US" dirty="0"/>
              <a:t>　文法</a:t>
            </a:r>
            <a:r>
              <a:rPr lang="en-US" altLang="zh-CN" dirty="0"/>
              <a:t>G</a:t>
            </a:r>
            <a:r>
              <a:rPr lang="zh-CN" altLang="en-US" dirty="0"/>
              <a:t>＝</a:t>
            </a:r>
            <a:r>
              <a:rPr lang="en-US" altLang="zh-CN" dirty="0"/>
              <a:t>(V</a:t>
            </a:r>
            <a:r>
              <a:rPr lang="en-US" altLang="zh-CN" baseline="-25000" dirty="0"/>
              <a:t>N</a:t>
            </a:r>
            <a:r>
              <a:rPr lang="en-US" altLang="zh-CN" dirty="0"/>
              <a:t>, V</a:t>
            </a:r>
            <a:r>
              <a:rPr lang="en-US" altLang="zh-CN" baseline="-25000" dirty="0"/>
              <a:t>T</a:t>
            </a:r>
            <a:r>
              <a:rPr lang="en-US" altLang="zh-CN" dirty="0"/>
              <a:t>, P, S)</a:t>
            </a:r>
            <a:r>
              <a:rPr lang="zh-CN" altLang="en-US" dirty="0"/>
              <a:t>，其中</a:t>
            </a:r>
            <a:br>
              <a:rPr lang="en-US" altLang="zh-CN" dirty="0"/>
            </a:br>
            <a:r>
              <a:rPr lang="en-US" altLang="zh-CN" dirty="0"/>
              <a:t>	V</a:t>
            </a:r>
            <a:r>
              <a:rPr lang="en-US" altLang="zh-CN" baseline="-25000" dirty="0"/>
              <a:t>N</a:t>
            </a:r>
            <a:r>
              <a:rPr lang="zh-CN" altLang="en-US" dirty="0"/>
              <a:t> ＝ </a:t>
            </a:r>
            <a:r>
              <a:rPr lang="en-US" altLang="zh-CN" dirty="0"/>
              <a:t>{S}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/>
              <a:t>	V</a:t>
            </a:r>
            <a:r>
              <a:rPr lang="en-US" altLang="zh-CN" baseline="-25000" dirty="0"/>
              <a:t>T</a:t>
            </a:r>
            <a:r>
              <a:rPr lang="zh-CN" altLang="en-US" dirty="0"/>
              <a:t> ＝ </a:t>
            </a:r>
            <a:r>
              <a:rPr lang="en-US" altLang="zh-CN" dirty="0"/>
              <a:t>{0,1}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/>
              <a:t>	P </a:t>
            </a:r>
            <a:r>
              <a:rPr lang="en-US" altLang="zh-CN" sz="2000" dirty="0"/>
              <a:t> </a:t>
            </a:r>
            <a:r>
              <a:rPr lang="zh-CN" altLang="en-US" dirty="0"/>
              <a:t>＝ </a:t>
            </a:r>
            <a:r>
              <a:rPr lang="en-US" altLang="zh-CN" dirty="0"/>
              <a:t>{ S</a:t>
            </a:r>
            <a:r>
              <a:rPr lang="en-US" altLang="zh-CN" dirty="0">
                <a:sym typeface="Wingdings" pitchFamily="2" charset="2"/>
              </a:rPr>
              <a:t>→0S1, S→01 </a:t>
            </a:r>
            <a:r>
              <a:rPr lang="en-US" altLang="zh-CN" dirty="0"/>
              <a:t>}</a:t>
            </a:r>
          </a:p>
        </p:txBody>
      </p:sp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C54C0-EE92-47D5-9244-6A2A56B315B2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81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744F9-085B-2472-18FD-1505BBFE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存在的问题及课程思政设计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965949E8-9559-01E5-9980-8FEE69A91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131780"/>
              </p:ext>
            </p:extLst>
          </p:nvPr>
        </p:nvGraphicFramePr>
        <p:xfrm>
          <a:off x="827088" y="1503363"/>
          <a:ext cx="7480300" cy="461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01848-88C9-BF79-5B3E-3367E3DD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D755A-8BED-EC77-E92E-2D59F14F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81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692696"/>
            <a:ext cx="8424862" cy="554461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2.2</a:t>
            </a:r>
            <a:r>
              <a:rPr lang="zh-CN" altLang="en-US" dirty="0"/>
              <a:t>　文法 </a:t>
            </a:r>
            <a:r>
              <a:rPr lang="en-US" altLang="zh-CN" dirty="0"/>
              <a:t>G = (V</a:t>
            </a:r>
            <a:r>
              <a:rPr lang="en-US" altLang="zh-CN" baseline="-25000" dirty="0"/>
              <a:t>N</a:t>
            </a:r>
            <a:r>
              <a:rPr lang="en-US" altLang="zh-CN" dirty="0"/>
              <a:t>, V</a:t>
            </a:r>
            <a:r>
              <a:rPr lang="en-US" altLang="zh-CN" baseline="-25000" dirty="0"/>
              <a:t>T</a:t>
            </a:r>
            <a:r>
              <a:rPr lang="en-US" altLang="zh-CN" dirty="0"/>
              <a:t>, P, S)</a:t>
            </a:r>
            <a:br>
              <a:rPr lang="en-US" altLang="zh-CN" dirty="0"/>
            </a:b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en-US" altLang="zh-CN" dirty="0"/>
              <a:t>	= {</a:t>
            </a:r>
            <a:r>
              <a:rPr lang="zh-CN" altLang="en-US" dirty="0"/>
              <a:t>标识符，字母，数字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V</a:t>
            </a:r>
            <a:r>
              <a:rPr lang="en-US" altLang="zh-CN" baseline="-25000" dirty="0"/>
              <a:t>T</a:t>
            </a:r>
            <a:r>
              <a:rPr lang="en-US" altLang="zh-CN" dirty="0"/>
              <a:t> = {a, b, c,…x, y, z, 0, 1, …, 9}</a:t>
            </a:r>
            <a:br>
              <a:rPr lang="en-US" altLang="zh-CN" dirty="0"/>
            </a:br>
            <a:r>
              <a:rPr lang="en-US" altLang="zh-CN" dirty="0"/>
              <a:t>P	= {	〈</a:t>
            </a:r>
            <a:r>
              <a:rPr lang="zh-CN" altLang="zh-CN" dirty="0"/>
              <a:t>标识符</a:t>
            </a:r>
            <a:r>
              <a:rPr lang="en-US" altLang="zh-CN" dirty="0"/>
              <a:t>〉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〈</a:t>
            </a:r>
            <a:r>
              <a:rPr lang="zh-CN" altLang="en-US" dirty="0"/>
              <a:t>字母</a:t>
            </a:r>
            <a:r>
              <a:rPr lang="en-US" altLang="zh-CN" dirty="0"/>
              <a:t>〉</a:t>
            </a:r>
            <a:br>
              <a:rPr lang="en-US" altLang="zh-CN" dirty="0"/>
            </a:br>
            <a:r>
              <a:rPr lang="en-US" altLang="zh-CN" dirty="0"/>
              <a:t>    	〈</a:t>
            </a:r>
            <a:r>
              <a:rPr lang="zh-CN" altLang="zh-CN" dirty="0"/>
              <a:t>标识符</a:t>
            </a:r>
            <a:r>
              <a:rPr lang="en-US" altLang="zh-CN" dirty="0"/>
              <a:t>〉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〈</a:t>
            </a:r>
            <a:r>
              <a:rPr lang="zh-CN" altLang="zh-CN" dirty="0"/>
              <a:t>标识符</a:t>
            </a:r>
            <a:r>
              <a:rPr lang="en-US" altLang="zh-CN" dirty="0"/>
              <a:t>〉〈</a:t>
            </a:r>
            <a:r>
              <a:rPr lang="zh-CN" altLang="en-US" dirty="0"/>
              <a:t>字母</a:t>
            </a:r>
            <a:r>
              <a:rPr lang="en-US" altLang="zh-CN" dirty="0"/>
              <a:t>〉</a:t>
            </a:r>
            <a:br>
              <a:rPr lang="en-US" altLang="zh-CN" dirty="0"/>
            </a:br>
            <a:r>
              <a:rPr lang="en-US" altLang="zh-CN" dirty="0"/>
              <a:t>   	〈</a:t>
            </a:r>
            <a:r>
              <a:rPr lang="zh-CN" altLang="zh-CN" dirty="0"/>
              <a:t>标识符</a:t>
            </a:r>
            <a:r>
              <a:rPr lang="en-US" altLang="zh-CN" dirty="0"/>
              <a:t>〉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〈</a:t>
            </a:r>
            <a:r>
              <a:rPr lang="zh-CN" altLang="zh-CN" dirty="0"/>
              <a:t>标识符</a:t>
            </a:r>
            <a:r>
              <a:rPr lang="en-US" altLang="zh-CN" dirty="0"/>
              <a:t>〉〈</a:t>
            </a:r>
            <a:r>
              <a:rPr lang="zh-CN" altLang="en-US" dirty="0"/>
              <a:t>数字</a:t>
            </a:r>
            <a:r>
              <a:rPr lang="en-US" altLang="zh-CN" dirty="0"/>
              <a:t>〉</a:t>
            </a:r>
            <a:br>
              <a:rPr lang="en-US" altLang="zh-CN" dirty="0"/>
            </a:br>
            <a:r>
              <a:rPr lang="en-US" altLang="zh-CN" dirty="0"/>
              <a:t>   	〈</a:t>
            </a:r>
            <a:r>
              <a:rPr lang="zh-CN" altLang="en-US" dirty="0"/>
              <a:t>字母</a:t>
            </a:r>
            <a:r>
              <a:rPr lang="en-US" altLang="zh-CN" dirty="0"/>
              <a:t>〉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r>
              <a:rPr lang="en-US" altLang="zh-CN" dirty="0"/>
              <a:t> a,…, 〈</a:t>
            </a:r>
            <a:r>
              <a:rPr lang="zh-CN" altLang="en-US" dirty="0"/>
              <a:t>字母</a:t>
            </a:r>
            <a:r>
              <a:rPr lang="en-US" altLang="zh-CN" dirty="0"/>
              <a:t>〉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z</a:t>
            </a:r>
            <a:br>
              <a:rPr lang="en-US" altLang="zh-CN" dirty="0"/>
            </a:br>
            <a:r>
              <a:rPr lang="en-US" altLang="zh-CN" dirty="0"/>
              <a:t>   	〈</a:t>
            </a:r>
            <a:r>
              <a:rPr lang="zh-CN" altLang="en-US" dirty="0"/>
              <a:t>数字</a:t>
            </a:r>
            <a:r>
              <a:rPr lang="en-US" altLang="zh-CN" dirty="0"/>
              <a:t>〉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r>
              <a:rPr lang="en-US" altLang="zh-CN" dirty="0"/>
              <a:t> 0,…, 〈</a:t>
            </a:r>
            <a:r>
              <a:rPr lang="zh-CN" altLang="en-US" dirty="0"/>
              <a:t>数字</a:t>
            </a:r>
            <a:r>
              <a:rPr lang="en-US" altLang="zh-CN" dirty="0"/>
              <a:t>〉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9 }</a:t>
            </a:r>
            <a:br>
              <a:rPr lang="en-US" altLang="zh-CN" dirty="0"/>
            </a:br>
            <a:r>
              <a:rPr lang="en-US" altLang="zh-CN" dirty="0"/>
              <a:t>S	= 〈</a:t>
            </a:r>
            <a:r>
              <a:rPr lang="zh-CN" altLang="en-US" dirty="0"/>
              <a:t>标识符</a:t>
            </a:r>
            <a:r>
              <a:rPr lang="en-US" altLang="zh-CN" dirty="0"/>
              <a:t>〉</a:t>
            </a:r>
          </a:p>
        </p:txBody>
      </p:sp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8059E-4548-4E07-A8F9-C07D63DF8BA6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62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文法通常只用产生式来表示，规则</a:t>
            </a:r>
          </a:p>
        </p:txBody>
      </p:sp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DC310D-A504-46C2-A7EE-E7E690429935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17793449"/>
              </p:ext>
            </p:extLst>
          </p:nvPr>
        </p:nvGraphicFramePr>
        <p:xfrm>
          <a:off x="0" y="2132856"/>
          <a:ext cx="831641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0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宋体" pitchFamily="2" charset="-122"/>
              </a:rPr>
              <a:t>文法的写法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02570"/>
            <a:ext cx="7632848" cy="461302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dirty="0"/>
              <a:t> 1 	G</a:t>
            </a:r>
            <a:r>
              <a:rPr lang="zh-CN" altLang="en-US" dirty="0"/>
              <a:t>：	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/>
              <a:t>aAb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	A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/>
              <a:t>aAb</a:t>
            </a:r>
            <a:br>
              <a:rPr lang="en-US" altLang="zh-CN" dirty="0"/>
            </a:br>
            <a:r>
              <a:rPr lang="en-US" altLang="zh-CN" dirty="0"/>
              <a:t>	   	A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/>
              <a:t>ab</a:t>
            </a:r>
            <a:br>
              <a:rPr lang="en-US" altLang="zh-CN" dirty="0"/>
            </a:br>
            <a:r>
              <a:rPr lang="en-US" altLang="zh-CN" dirty="0"/>
              <a:t>     	A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/>
              <a:t>ε</a:t>
            </a:r>
          </a:p>
          <a:p>
            <a:pPr>
              <a:buNone/>
              <a:defRPr/>
            </a:pPr>
            <a:r>
              <a:rPr lang="en-US" altLang="zh-CN" dirty="0"/>
              <a:t> 2 	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[S]</a:t>
            </a:r>
            <a:r>
              <a:rPr lang="zh-CN" altLang="en-US" dirty="0"/>
              <a:t>：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/>
              <a:t>aAb</a:t>
            </a:r>
            <a:r>
              <a:rPr lang="en-US" altLang="zh-CN" dirty="0"/>
              <a:t>   </a:t>
            </a:r>
            <a:br>
              <a:rPr lang="en-US" altLang="zh-CN" dirty="0"/>
            </a:br>
            <a:r>
              <a:rPr lang="en-US" altLang="zh-CN" dirty="0"/>
              <a:t>		 A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/>
              <a:t>aAb</a:t>
            </a:r>
            <a:r>
              <a:rPr lang="en-US" altLang="zh-CN" dirty="0"/>
              <a:t>   A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/>
              <a:t>ab  A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/>
              <a:t>ε 		</a:t>
            </a:r>
          </a:p>
          <a:p>
            <a:pPr>
              <a:buNone/>
              <a:defRPr/>
            </a:pPr>
            <a:r>
              <a:rPr lang="en-US" altLang="zh-CN" dirty="0"/>
              <a:t> 3 	G[S]</a:t>
            </a:r>
            <a:r>
              <a:rPr lang="zh-CN" altLang="en-US" dirty="0"/>
              <a:t>：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/>
              <a:t>aAb</a:t>
            </a:r>
            <a:r>
              <a:rPr lang="en-US" altLang="zh-CN" dirty="0"/>
              <a:t>   A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/>
              <a:t>aAb|ab|ε</a:t>
            </a:r>
            <a:endParaRPr lang="en-US" altLang="zh-CN" dirty="0"/>
          </a:p>
        </p:txBody>
      </p:sp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832615-DAAB-4A9D-8384-8FC01FD2AD83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45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关于推导的概念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02570"/>
            <a:ext cx="8208912" cy="461302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直接推导</a:t>
            </a:r>
            <a:r>
              <a:rPr lang="zh-CN" altLang="en-US" dirty="0"/>
              <a:t>　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是符号串，若用一次产生式可从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导出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，则称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的直接推导，并记为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推导</a:t>
            </a:r>
            <a:r>
              <a:rPr lang="zh-CN" altLang="en-US" dirty="0"/>
              <a:t>　</a:t>
            </a:r>
            <a:r>
              <a:rPr lang="zh-CN" altLang="en-US" dirty="0">
                <a:solidFill>
                  <a:schemeClr val="tx1"/>
                </a:solidFill>
              </a:rPr>
              <a:t>若用若干次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en-US" dirty="0">
                <a:solidFill>
                  <a:schemeClr val="tx1"/>
                </a:solidFill>
              </a:rPr>
              <a:t>≥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产生式可从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串导出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串，则称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的推导，并记为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星推导</a:t>
            </a:r>
            <a:r>
              <a:rPr lang="zh-CN" altLang="en-US" dirty="0"/>
              <a:t>　用    表示星推导，其定义为：</a:t>
            </a:r>
          </a:p>
        </p:txBody>
      </p:sp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C53396-5E46-44B1-8213-3E29C88437D0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602834" y="3573016"/>
            <a:ext cx="1258888" cy="582613"/>
            <a:chOff x="1791" y="3030"/>
            <a:chExt cx="793" cy="367"/>
          </a:xfrm>
        </p:grpSpPr>
        <p:grpSp>
          <p:nvGrpSpPr>
            <p:cNvPr id="23579" name="Group 8"/>
            <p:cNvGrpSpPr>
              <a:grpSpLocks/>
            </p:cNvGrpSpPr>
            <p:nvPr/>
          </p:nvGrpSpPr>
          <p:grpSpPr bwMode="auto">
            <a:xfrm>
              <a:off x="1791" y="3067"/>
              <a:ext cx="793" cy="330"/>
              <a:chOff x="784" y="1616"/>
              <a:chExt cx="793" cy="330"/>
            </a:xfrm>
          </p:grpSpPr>
          <p:sp>
            <p:nvSpPr>
              <p:cNvPr id="183300" name="Line 4"/>
              <p:cNvSpPr>
                <a:spLocks noChangeShapeType="1"/>
              </p:cNvSpPr>
              <p:nvPr/>
            </p:nvSpPr>
            <p:spPr bwMode="auto">
              <a:xfrm>
                <a:off x="1020" y="1797"/>
                <a:ext cx="363" cy="0"/>
              </a:xfrm>
              <a:prstGeom prst="line">
                <a:avLst/>
              </a:prstGeom>
              <a:noFill/>
              <a:ln w="101600" cmpd="dbl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582" name="Rectangle 7"/>
              <p:cNvSpPr>
                <a:spLocks noChangeArrowheads="1"/>
              </p:cNvSpPr>
              <p:nvPr/>
            </p:nvSpPr>
            <p:spPr bwMode="auto">
              <a:xfrm>
                <a:off x="784" y="1616"/>
                <a:ext cx="79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  y</a:t>
                </a:r>
              </a:p>
            </p:txBody>
          </p:sp>
        </p:grpSp>
        <p:sp>
          <p:nvSpPr>
            <p:cNvPr id="23580" name="Text Box 9"/>
            <p:cNvSpPr txBox="1">
              <a:spLocks noChangeArrowheads="1"/>
            </p:cNvSpPr>
            <p:nvPr/>
          </p:nvSpPr>
          <p:spPr bwMode="auto">
            <a:xfrm>
              <a:off x="2027" y="3030"/>
              <a:ext cx="2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7303755" y="2224903"/>
            <a:ext cx="1258678" cy="475655"/>
            <a:chOff x="1622774" y="5720860"/>
            <a:chExt cx="1323491" cy="486566"/>
          </a:xfrm>
        </p:grpSpPr>
        <p:sp>
          <p:nvSpPr>
            <p:cNvPr id="183309" name="Line 13"/>
            <p:cNvSpPr>
              <a:spLocks noChangeShapeType="1"/>
            </p:cNvSpPr>
            <p:nvPr/>
          </p:nvSpPr>
          <p:spPr bwMode="auto">
            <a:xfrm>
              <a:off x="2031996" y="6000407"/>
              <a:ext cx="539848" cy="0"/>
            </a:xfrm>
            <a:prstGeom prst="line">
              <a:avLst/>
            </a:prstGeom>
            <a:noFill/>
            <a:ln w="1016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78" name="Rectangle 14"/>
            <p:cNvSpPr>
              <a:spLocks noChangeArrowheads="1"/>
            </p:cNvSpPr>
            <p:nvPr/>
          </p:nvSpPr>
          <p:spPr bwMode="auto">
            <a:xfrm>
              <a:off x="1622774" y="5720860"/>
              <a:ext cx="1323491" cy="486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  y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780699" y="4295074"/>
            <a:ext cx="576263" cy="461962"/>
            <a:chOff x="3796" y="3599"/>
            <a:chExt cx="363" cy="291"/>
          </a:xfrm>
        </p:grpSpPr>
        <p:sp>
          <p:nvSpPr>
            <p:cNvPr id="183328" name="Line 32"/>
            <p:cNvSpPr>
              <a:spLocks noChangeShapeType="1"/>
            </p:cNvSpPr>
            <p:nvPr/>
          </p:nvSpPr>
          <p:spPr bwMode="auto">
            <a:xfrm>
              <a:off x="3796" y="3836"/>
              <a:ext cx="363" cy="0"/>
            </a:xfrm>
            <a:prstGeom prst="line">
              <a:avLst/>
            </a:prstGeom>
            <a:noFill/>
            <a:ln w="1016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76" name="Text Box 34"/>
            <p:cNvSpPr txBox="1">
              <a:spLocks noChangeArrowheads="1"/>
            </p:cNvSpPr>
            <p:nvPr/>
          </p:nvSpPr>
          <p:spPr bwMode="auto">
            <a:xfrm>
              <a:off x="3805" y="3599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*</a:t>
              </a:r>
              <a:endPara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356518" y="4847306"/>
            <a:ext cx="5519738" cy="669926"/>
            <a:chOff x="930" y="2969"/>
            <a:chExt cx="3477" cy="422"/>
          </a:xfrm>
        </p:grpSpPr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930" y="2969"/>
              <a:ext cx="793" cy="381"/>
              <a:chOff x="1791" y="3016"/>
              <a:chExt cx="793" cy="381"/>
            </a:xfrm>
          </p:grpSpPr>
          <p:grpSp>
            <p:nvGrpSpPr>
              <p:cNvPr id="23571" name="Group 17"/>
              <p:cNvGrpSpPr>
                <a:grpSpLocks/>
              </p:cNvGrpSpPr>
              <p:nvPr/>
            </p:nvGrpSpPr>
            <p:grpSpPr bwMode="auto">
              <a:xfrm>
                <a:off x="1791" y="3067"/>
                <a:ext cx="793" cy="330"/>
                <a:chOff x="784" y="1616"/>
                <a:chExt cx="793" cy="330"/>
              </a:xfrm>
            </p:grpSpPr>
            <p:sp>
              <p:nvSpPr>
                <p:cNvPr id="183314" name="Line 18"/>
                <p:cNvSpPr>
                  <a:spLocks noChangeShapeType="1"/>
                </p:cNvSpPr>
                <p:nvPr/>
              </p:nvSpPr>
              <p:spPr bwMode="auto">
                <a:xfrm>
                  <a:off x="1020" y="1797"/>
                  <a:ext cx="363" cy="0"/>
                </a:xfrm>
                <a:prstGeom prst="line">
                  <a:avLst/>
                </a:prstGeom>
                <a:noFill/>
                <a:ln w="101600" cmpd="dbl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574" name="Rectangle 19"/>
                <p:cNvSpPr>
                  <a:spLocks noChangeArrowheads="1"/>
                </p:cNvSpPr>
                <p:nvPr/>
              </p:nvSpPr>
              <p:spPr bwMode="auto">
                <a:xfrm>
                  <a:off x="784" y="1616"/>
                  <a:ext cx="79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   y</a:t>
                  </a:r>
                </a:p>
              </p:txBody>
            </p:sp>
          </p:grpSp>
          <p:sp>
            <p:nvSpPr>
              <p:cNvPr id="23572" name="Text Box 20"/>
              <p:cNvSpPr txBox="1">
                <a:spLocks noChangeArrowheads="1"/>
              </p:cNvSpPr>
              <p:nvPr/>
            </p:nvSpPr>
            <p:spPr bwMode="auto">
              <a:xfrm>
                <a:off x="2018" y="3016"/>
                <a:ext cx="21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Courier New" panose="02070309020205020404" pitchFamily="49" charset="0"/>
                  </a:rPr>
                  <a:t>*</a:t>
                </a:r>
              </a:p>
            </p:txBody>
          </p:sp>
        </p:grp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1629" y="3061"/>
              <a:ext cx="22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Courier New" panose="02070309020205020404" pitchFamily="49" charset="0"/>
                  <a:ea typeface="楷体" pitchFamily="49" charset="-122"/>
                  <a:cs typeface="Courier New" panose="02070309020205020404" pitchFamily="49" charset="0"/>
                </a:rPr>
                <a:t>当且仅当 </a:t>
              </a:r>
              <a:r>
                <a:rPr lang="en-US" altLang="zh-CN" sz="2800" dirty="0">
                  <a:solidFill>
                    <a:schemeClr val="tx1"/>
                  </a:solidFill>
                  <a:latin typeface="Courier New" panose="02070309020205020404" pitchFamily="49" charset="0"/>
                  <a:ea typeface="楷体" pitchFamily="49" charset="-122"/>
                  <a:cs typeface="Courier New" panose="02070309020205020404" pitchFamily="49" charset="0"/>
                </a:rPr>
                <a:t>x</a:t>
              </a:r>
              <a:r>
                <a:rPr lang="zh-CN" altLang="en-US" sz="2800" dirty="0">
                  <a:solidFill>
                    <a:schemeClr val="tx1"/>
                  </a:solidFill>
                  <a:latin typeface="Courier New" panose="02070309020205020404" pitchFamily="49" charset="0"/>
                  <a:ea typeface="楷体" pitchFamily="49" charset="-122"/>
                  <a:cs typeface="Courier New" panose="02070309020205020404" pitchFamily="49" charset="0"/>
                </a:rPr>
                <a:t>＝</a:t>
              </a:r>
              <a:r>
                <a:rPr lang="en-US" altLang="zh-CN" sz="2800" dirty="0">
                  <a:solidFill>
                    <a:schemeClr val="tx1"/>
                  </a:solidFill>
                  <a:latin typeface="Courier New" panose="02070309020205020404" pitchFamily="49" charset="0"/>
                  <a:ea typeface="楷体" pitchFamily="49" charset="-122"/>
                  <a:cs typeface="Courier New" panose="02070309020205020404" pitchFamily="49" charset="0"/>
                </a:rPr>
                <a:t>y </a:t>
              </a:r>
              <a:r>
                <a:rPr lang="zh-CN" altLang="en-US" sz="2800" dirty="0">
                  <a:solidFill>
                    <a:schemeClr val="tx1"/>
                  </a:solidFill>
                  <a:latin typeface="Courier New" panose="02070309020205020404" pitchFamily="49" charset="0"/>
                  <a:ea typeface="楷体" pitchFamily="49" charset="-122"/>
                  <a:cs typeface="Courier New" panose="02070309020205020404" pitchFamily="49" charset="0"/>
                </a:rPr>
                <a:t>或</a:t>
              </a:r>
            </a:p>
          </p:txBody>
        </p:sp>
        <p:grpSp>
          <p:nvGrpSpPr>
            <p:cNvPr id="23566" name="Group 24"/>
            <p:cNvGrpSpPr>
              <a:grpSpLocks/>
            </p:cNvGrpSpPr>
            <p:nvPr/>
          </p:nvGrpSpPr>
          <p:grpSpPr bwMode="auto">
            <a:xfrm>
              <a:off x="3614" y="3002"/>
              <a:ext cx="793" cy="361"/>
              <a:chOff x="1537" y="3036"/>
              <a:chExt cx="793" cy="361"/>
            </a:xfrm>
          </p:grpSpPr>
          <p:grpSp>
            <p:nvGrpSpPr>
              <p:cNvPr id="23567" name="Group 25"/>
              <p:cNvGrpSpPr>
                <a:grpSpLocks/>
              </p:cNvGrpSpPr>
              <p:nvPr/>
            </p:nvGrpSpPr>
            <p:grpSpPr bwMode="auto">
              <a:xfrm>
                <a:off x="1537" y="3067"/>
                <a:ext cx="793" cy="330"/>
                <a:chOff x="530" y="1616"/>
                <a:chExt cx="793" cy="330"/>
              </a:xfrm>
            </p:grpSpPr>
            <p:sp>
              <p:nvSpPr>
                <p:cNvPr id="183322" name="Line 26"/>
                <p:cNvSpPr>
                  <a:spLocks noChangeShapeType="1"/>
                </p:cNvSpPr>
                <p:nvPr/>
              </p:nvSpPr>
              <p:spPr bwMode="auto">
                <a:xfrm>
                  <a:off x="763" y="1797"/>
                  <a:ext cx="363" cy="0"/>
                </a:xfrm>
                <a:prstGeom prst="line">
                  <a:avLst/>
                </a:prstGeom>
                <a:noFill/>
                <a:ln w="101600" cmpd="dbl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570" name="Rectangle 27"/>
                <p:cNvSpPr>
                  <a:spLocks noChangeArrowheads="1"/>
                </p:cNvSpPr>
                <p:nvPr/>
              </p:nvSpPr>
              <p:spPr bwMode="auto">
                <a:xfrm>
                  <a:off x="530" y="1616"/>
                  <a:ext cx="79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   y</a:t>
                  </a:r>
                </a:p>
              </p:txBody>
            </p:sp>
          </p:grpSp>
          <p:sp>
            <p:nvSpPr>
              <p:cNvPr id="23568" name="Text Box 28"/>
              <p:cNvSpPr txBox="1">
                <a:spLocks noChangeArrowheads="1"/>
              </p:cNvSpPr>
              <p:nvPr/>
            </p:nvSpPr>
            <p:spPr bwMode="auto">
              <a:xfrm>
                <a:off x="1812" y="3036"/>
                <a:ext cx="20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</p:txBody>
          </p:sp>
        </p:grpSp>
      </p:grpSp>
      <p:sp>
        <p:nvSpPr>
          <p:cNvPr id="23562" name="Oval 43">
            <a:hlinkClick r:id="rId2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7380288" y="1196975"/>
            <a:ext cx="576262" cy="576263"/>
          </a:xfrm>
          <a:prstGeom prst="ellipse">
            <a:avLst/>
          </a:prstGeom>
          <a:solidFill>
            <a:srgbClr val="FFED9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31" name="图片 30" descr="02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1268760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25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8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句型、句子和语言</a:t>
            </a:r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CB6C2-9362-4E85-969F-7B55636BD84D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100" y="1503363"/>
            <a:ext cx="7480300" cy="46116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句型</a:t>
            </a:r>
            <a:r>
              <a:rPr lang="zh-CN" altLang="en-US" dirty="0"/>
              <a:t>　</a:t>
            </a:r>
            <a:r>
              <a:rPr lang="zh-CN" altLang="en-US" dirty="0">
                <a:solidFill>
                  <a:schemeClr val="tx1"/>
                </a:solidFill>
              </a:rPr>
              <a:t>如果有      ，其中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是文法的开始符，则称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为句型</a:t>
            </a: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句子</a:t>
            </a:r>
            <a:r>
              <a:rPr lang="zh-CN" altLang="en-US" dirty="0"/>
              <a:t>　</a:t>
            </a:r>
            <a:r>
              <a:rPr lang="zh-CN" altLang="en-US" dirty="0">
                <a:solidFill>
                  <a:schemeClr val="tx1"/>
                </a:solidFill>
              </a:rPr>
              <a:t>如果有      ，且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中不包含非终结符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chemeClr val="tx1"/>
                </a:solidFill>
              </a:rPr>
              <a:t>V</a:t>
            </a:r>
            <a:r>
              <a:rPr lang="en-US" altLang="zh-CN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baseline="30000" dirty="0">
                <a:solidFill>
                  <a:schemeClr val="tx1"/>
                </a:solidFill>
              </a:rPr>
              <a:t>* 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，则称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为句子</a:t>
            </a:r>
          </a:p>
          <a:p>
            <a:pPr lvl="1" eaLnBrk="1" hangingPunct="1">
              <a:lnSpc>
                <a:spcPct val="130000"/>
              </a:lnSpc>
              <a:spcBef>
                <a:spcPts val="15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例如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2.1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　</a:t>
            </a:r>
            <a:r>
              <a:rPr lang="zh-CN" altLang="en-US" dirty="0">
                <a:solidFill>
                  <a:schemeClr val="tx1"/>
                </a:solidFill>
              </a:rPr>
              <a:t>文法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(V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S)</a:t>
            </a:r>
            <a:r>
              <a:rPr lang="zh-CN" altLang="en-US" dirty="0">
                <a:solidFill>
                  <a:schemeClr val="tx1"/>
                </a:solidFill>
              </a:rPr>
              <a:t>，其中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={S}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{0,1}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 S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→0S1, S→01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0S1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1S0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00S11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000111</a:t>
            </a:r>
            <a:r>
              <a:rPr lang="zh-CN" altLang="en-US" dirty="0">
                <a:solidFill>
                  <a:schemeClr val="tx1"/>
                </a:solidFill>
              </a:rPr>
              <a:t>是句型还是句子？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20570" y="1531193"/>
            <a:ext cx="1258888" cy="601663"/>
            <a:chOff x="1791" y="3018"/>
            <a:chExt cx="793" cy="379"/>
          </a:xfrm>
        </p:grpSpPr>
        <p:grpSp>
          <p:nvGrpSpPr>
            <p:cNvPr id="4110" name="Group 5"/>
            <p:cNvGrpSpPr>
              <a:grpSpLocks/>
            </p:cNvGrpSpPr>
            <p:nvPr/>
          </p:nvGrpSpPr>
          <p:grpSpPr bwMode="auto">
            <a:xfrm>
              <a:off x="1791" y="3067"/>
              <a:ext cx="793" cy="330"/>
              <a:chOff x="784" y="1616"/>
              <a:chExt cx="793" cy="330"/>
            </a:xfrm>
          </p:grpSpPr>
          <p:sp>
            <p:nvSpPr>
              <p:cNvPr id="185350" name="Line 6"/>
              <p:cNvSpPr>
                <a:spLocks noChangeShapeType="1"/>
              </p:cNvSpPr>
              <p:nvPr/>
            </p:nvSpPr>
            <p:spPr bwMode="auto">
              <a:xfrm>
                <a:off x="1020" y="1797"/>
                <a:ext cx="363" cy="0"/>
              </a:xfrm>
              <a:prstGeom prst="line">
                <a:avLst/>
              </a:prstGeom>
              <a:noFill/>
              <a:ln w="101600" cmpd="dbl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13" name="Rectangle 7"/>
              <p:cNvSpPr>
                <a:spLocks noChangeArrowheads="1"/>
              </p:cNvSpPr>
              <p:nvPr/>
            </p:nvSpPr>
            <p:spPr bwMode="auto">
              <a:xfrm>
                <a:off x="784" y="1616"/>
                <a:ext cx="79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   x</a:t>
                </a:r>
              </a:p>
            </p:txBody>
          </p:sp>
        </p:grpSp>
        <p:sp>
          <p:nvSpPr>
            <p:cNvPr id="4111" name="Text Box 8"/>
            <p:cNvSpPr txBox="1">
              <a:spLocks noChangeArrowheads="1"/>
            </p:cNvSpPr>
            <p:nvPr/>
          </p:nvSpPr>
          <p:spPr bwMode="auto">
            <a:xfrm>
              <a:off x="2027" y="301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241104" y="2780928"/>
            <a:ext cx="1258888" cy="611188"/>
            <a:chOff x="1791" y="3012"/>
            <a:chExt cx="793" cy="385"/>
          </a:xfrm>
        </p:grpSpPr>
        <p:grpSp>
          <p:nvGrpSpPr>
            <p:cNvPr id="4106" name="Group 10"/>
            <p:cNvGrpSpPr>
              <a:grpSpLocks/>
            </p:cNvGrpSpPr>
            <p:nvPr/>
          </p:nvGrpSpPr>
          <p:grpSpPr bwMode="auto">
            <a:xfrm>
              <a:off x="1791" y="3067"/>
              <a:ext cx="793" cy="330"/>
              <a:chOff x="784" y="1616"/>
              <a:chExt cx="793" cy="330"/>
            </a:xfrm>
          </p:grpSpPr>
          <p:sp>
            <p:nvSpPr>
              <p:cNvPr id="185355" name="Line 11"/>
              <p:cNvSpPr>
                <a:spLocks noChangeShapeType="1"/>
              </p:cNvSpPr>
              <p:nvPr/>
            </p:nvSpPr>
            <p:spPr bwMode="auto">
              <a:xfrm>
                <a:off x="1020" y="1797"/>
                <a:ext cx="363" cy="0"/>
              </a:xfrm>
              <a:prstGeom prst="line">
                <a:avLst/>
              </a:prstGeom>
              <a:noFill/>
              <a:ln w="101600" cmpd="dbl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09" name="Rectangle 12"/>
              <p:cNvSpPr>
                <a:spLocks noChangeArrowheads="1"/>
              </p:cNvSpPr>
              <p:nvPr/>
            </p:nvSpPr>
            <p:spPr bwMode="auto">
              <a:xfrm>
                <a:off x="784" y="1616"/>
                <a:ext cx="79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   x</a:t>
                </a:r>
              </a:p>
            </p:txBody>
          </p:sp>
        </p:grpSp>
        <p:sp>
          <p:nvSpPr>
            <p:cNvPr id="4107" name="Text Box 13"/>
            <p:cNvSpPr txBox="1">
              <a:spLocks noChangeArrowheads="1"/>
            </p:cNvSpPr>
            <p:nvPr/>
          </p:nvSpPr>
          <p:spPr bwMode="auto">
            <a:xfrm>
              <a:off x="2018" y="3012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</p:grpSp>
      <p:sp>
        <p:nvSpPr>
          <p:cNvPr id="4105" name="Oval 38">
            <a:hlinkClick r:id="rId2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7380288" y="1196975"/>
            <a:ext cx="576262" cy="576263"/>
          </a:xfrm>
          <a:prstGeom prst="ellipse">
            <a:avLst/>
          </a:prstGeom>
          <a:solidFill>
            <a:srgbClr val="FFED9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 sz="1600">
              <a:solidFill>
                <a:schemeClr val="tx1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pic>
        <p:nvPicPr>
          <p:cNvPr id="18" name="图片 17" descr="02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1196752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39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30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语言</a:t>
            </a:r>
            <a:r>
              <a:rPr lang="zh-CN" altLang="en-US" dirty="0"/>
              <a:t>　所有句子的集合称为语言。设</a:t>
            </a:r>
            <a:r>
              <a:rPr lang="en-US" altLang="zh-CN" dirty="0"/>
              <a:t>G</a:t>
            </a:r>
            <a:r>
              <a:rPr lang="zh-CN" altLang="en-US" dirty="0"/>
              <a:t>是给的文法，</a:t>
            </a:r>
            <a:r>
              <a:rPr lang="en-US" altLang="zh-CN" dirty="0"/>
              <a:t>S</a:t>
            </a:r>
            <a:r>
              <a:rPr lang="zh-CN" altLang="en-US" dirty="0"/>
              <a:t>是开始符，则由文法</a:t>
            </a:r>
            <a:r>
              <a:rPr lang="en-US" altLang="zh-CN" dirty="0"/>
              <a:t>G</a:t>
            </a:r>
            <a:r>
              <a:rPr lang="zh-CN" altLang="en-US" dirty="0"/>
              <a:t>所定义的语言</a:t>
            </a:r>
            <a:r>
              <a:rPr lang="en-US" altLang="zh-CN" dirty="0"/>
              <a:t>L(G)</a:t>
            </a:r>
            <a:r>
              <a:rPr lang="zh-CN" altLang="en-US" dirty="0"/>
              <a:t>可描述如下：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即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语言是该文法一切句子的集合</a:t>
            </a: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5214D6-6034-4B97-A72C-FAD328BEC3DE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570336"/>
              </p:ext>
            </p:extLst>
          </p:nvPr>
        </p:nvGraphicFramePr>
        <p:xfrm>
          <a:off x="2051624" y="3501008"/>
          <a:ext cx="44418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17160" progId="Equation.DSMT4">
                  <p:embed/>
                </p:oleObj>
              </mc:Choice>
              <mc:Fallback>
                <p:oleObj name="Equation" r:id="rId2" imgW="16128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24" y="3501008"/>
                        <a:ext cx="444182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Oval 15">
            <a:hlinkClick r:id="rId4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7380288" y="1196975"/>
            <a:ext cx="576262" cy="576263"/>
          </a:xfrm>
          <a:prstGeom prst="ellipse">
            <a:avLst/>
          </a:prstGeom>
          <a:solidFill>
            <a:srgbClr val="FFED9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3" name="图片 12" descr="02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312" y="1196752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5447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692150"/>
            <a:ext cx="8424862" cy="5391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dirty="0"/>
              <a:t>　文法 </a:t>
            </a:r>
            <a:r>
              <a:rPr lang="en-US" altLang="zh-CN" dirty="0"/>
              <a:t>G</a:t>
            </a:r>
            <a:r>
              <a:rPr lang="zh-CN" altLang="en-US" dirty="0"/>
              <a:t>＝</a:t>
            </a:r>
            <a:r>
              <a:rPr lang="en-US" altLang="zh-CN" dirty="0"/>
              <a:t>(V</a:t>
            </a:r>
            <a:r>
              <a:rPr lang="en-US" altLang="zh-CN" baseline="-25000" dirty="0"/>
              <a:t>N</a:t>
            </a:r>
            <a:r>
              <a:rPr lang="en-US" altLang="zh-CN" dirty="0"/>
              <a:t>, V</a:t>
            </a:r>
            <a:r>
              <a:rPr lang="en-US" altLang="zh-CN" baseline="-25000" dirty="0"/>
              <a:t>T</a:t>
            </a:r>
            <a:r>
              <a:rPr lang="en-US" altLang="zh-CN" dirty="0"/>
              <a:t>, P, S)</a:t>
            </a:r>
            <a:r>
              <a:rPr lang="zh-CN" altLang="en-US" dirty="0"/>
              <a:t>，其中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zh-CN" altLang="en-US" dirty="0"/>
              <a:t>＝</a:t>
            </a:r>
            <a:r>
              <a:rPr lang="zh-CN" altLang="en-US" baseline="-25000" dirty="0"/>
              <a:t> </a:t>
            </a:r>
            <a:r>
              <a:rPr lang="en-US" altLang="zh-CN" dirty="0"/>
              <a:t>{S}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T</a:t>
            </a:r>
            <a:r>
              <a:rPr lang="zh-CN" altLang="en-US" dirty="0"/>
              <a:t>＝</a:t>
            </a:r>
            <a:r>
              <a:rPr lang="en-US" altLang="zh-CN" dirty="0"/>
              <a:t>{0,1}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＝</a:t>
            </a:r>
            <a:r>
              <a:rPr lang="en-US" altLang="zh-CN" dirty="0"/>
              <a:t>{ S</a:t>
            </a:r>
            <a:r>
              <a:rPr lang="en-US" altLang="en-US" dirty="0">
                <a:sym typeface="Wingdings" pitchFamily="2" charset="2"/>
              </a:rPr>
              <a:t>→</a:t>
            </a:r>
            <a:r>
              <a:rPr lang="en-US" altLang="zh-CN" dirty="0">
                <a:sym typeface="Wingdings" pitchFamily="2" charset="2"/>
              </a:rPr>
              <a:t>0S1, S</a:t>
            </a:r>
            <a:r>
              <a:rPr lang="en-US" altLang="en-US" dirty="0">
                <a:sym typeface="Wingdings" pitchFamily="2" charset="2"/>
              </a:rPr>
              <a:t>→</a:t>
            </a:r>
            <a:r>
              <a:rPr lang="en-US" altLang="zh-CN" dirty="0">
                <a:sym typeface="Wingdings" pitchFamily="2" charset="2"/>
              </a:rPr>
              <a:t>01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zh-CN" altLang="en-US" dirty="0"/>
              <a:t>该文法所生成的语言？</a:t>
            </a:r>
          </a:p>
          <a:p>
            <a:pPr marL="365760" lvl="1" indent="0" eaLnBrk="1" hangingPunct="1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S </a:t>
            </a:r>
            <a:r>
              <a:rPr kumimoji="1" lang="en-US" altLang="zh-CN" dirty="0">
                <a:sym typeface="Symbol" pitchFamily="18" charset="2"/>
              </a:rPr>
              <a:t> 01</a:t>
            </a:r>
          </a:p>
          <a:p>
            <a:pPr marL="365760" lvl="1" indent="0" eaLnBrk="1" hangingPunct="1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S </a:t>
            </a:r>
            <a:r>
              <a:rPr kumimoji="1" lang="en-US" altLang="zh-CN" dirty="0">
                <a:sym typeface="Symbol" pitchFamily="18" charset="2"/>
              </a:rPr>
              <a:t> </a:t>
            </a:r>
            <a:r>
              <a:rPr lang="en-US" altLang="zh-CN" dirty="0">
                <a:sym typeface="Wingdings" pitchFamily="2" charset="2"/>
              </a:rPr>
              <a:t>0S1 </a:t>
            </a:r>
            <a:r>
              <a:rPr kumimoji="1" lang="en-US" altLang="zh-CN" dirty="0">
                <a:sym typeface="Symbol" pitchFamily="18" charset="2"/>
              </a:rPr>
              <a:t> </a:t>
            </a:r>
            <a:r>
              <a:rPr lang="en-US" altLang="zh-CN" dirty="0">
                <a:sym typeface="Wingdings" pitchFamily="2" charset="2"/>
              </a:rPr>
              <a:t>0011</a:t>
            </a:r>
            <a:endParaRPr lang="en-US" altLang="zh-CN" dirty="0"/>
          </a:p>
          <a:p>
            <a:pPr marL="365760" lvl="1" indent="0" eaLnBrk="1" hangingPunct="1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S </a:t>
            </a:r>
            <a:r>
              <a:rPr kumimoji="1" lang="en-US" altLang="zh-CN" dirty="0">
                <a:sym typeface="Symbol" pitchFamily="18" charset="2"/>
              </a:rPr>
              <a:t> </a:t>
            </a:r>
            <a:r>
              <a:rPr lang="en-US" altLang="zh-CN" dirty="0">
                <a:sym typeface="Wingdings" pitchFamily="2" charset="2"/>
              </a:rPr>
              <a:t>0S1 </a:t>
            </a:r>
            <a:r>
              <a:rPr kumimoji="1" lang="en-US" altLang="zh-CN" dirty="0">
                <a:sym typeface="Symbol" pitchFamily="18" charset="2"/>
              </a:rPr>
              <a:t> </a:t>
            </a:r>
            <a:r>
              <a:rPr lang="en-US" altLang="zh-CN" dirty="0">
                <a:sym typeface="Wingdings" pitchFamily="2" charset="2"/>
              </a:rPr>
              <a:t>00S11 </a:t>
            </a:r>
            <a:r>
              <a:rPr kumimoji="1" lang="en-US" altLang="zh-CN" dirty="0">
                <a:sym typeface="Symbol" pitchFamily="18" charset="2"/>
              </a:rPr>
              <a:t> </a:t>
            </a:r>
            <a:r>
              <a:rPr lang="en-US" altLang="zh-CN" dirty="0">
                <a:sym typeface="Wingdings" pitchFamily="2" charset="2"/>
              </a:rPr>
              <a:t>0</a:t>
            </a:r>
            <a:r>
              <a:rPr lang="en-US" altLang="zh-CN" baseline="30000" dirty="0">
                <a:sym typeface="Wingdings" pitchFamily="2" charset="2"/>
              </a:rPr>
              <a:t>n-1</a:t>
            </a:r>
            <a:r>
              <a:rPr lang="en-US" altLang="zh-CN" dirty="0">
                <a:sym typeface="Wingdings" pitchFamily="2" charset="2"/>
              </a:rPr>
              <a:t>S1</a:t>
            </a:r>
            <a:r>
              <a:rPr lang="en-US" altLang="zh-CN" baseline="30000" dirty="0">
                <a:sym typeface="Wingdings" pitchFamily="2" charset="2"/>
              </a:rPr>
              <a:t>n-1 </a:t>
            </a:r>
            <a:r>
              <a:rPr kumimoji="1" lang="en-US" altLang="zh-CN" dirty="0">
                <a:sym typeface="Symbol" pitchFamily="18" charset="2"/>
              </a:rPr>
              <a:t> </a:t>
            </a:r>
            <a:r>
              <a:rPr lang="en-US" altLang="zh-CN" dirty="0">
                <a:sym typeface="Wingdings" pitchFamily="2" charset="2"/>
              </a:rPr>
              <a:t>0</a:t>
            </a:r>
            <a:r>
              <a:rPr lang="en-US" altLang="zh-CN" baseline="30000" dirty="0">
                <a:sym typeface="Wingdings" pitchFamily="2" charset="2"/>
              </a:rPr>
              <a:t>n-1</a:t>
            </a:r>
            <a:r>
              <a:rPr lang="en-US" altLang="zh-CN" dirty="0">
                <a:sym typeface="Wingdings" pitchFamily="2" charset="2"/>
              </a:rPr>
              <a:t>011</a:t>
            </a:r>
            <a:r>
              <a:rPr lang="en-US" altLang="zh-CN" baseline="30000" dirty="0">
                <a:sym typeface="Wingdings" pitchFamily="2" charset="2"/>
              </a:rPr>
              <a:t>n-1</a:t>
            </a:r>
            <a:br>
              <a:rPr lang="en-US" altLang="zh-CN" dirty="0">
                <a:sym typeface="Wingdings" pitchFamily="2" charset="2"/>
              </a:rPr>
            </a:br>
            <a:r>
              <a:rPr lang="en-US" altLang="zh-CN" dirty="0">
                <a:sym typeface="Wingdings" pitchFamily="2" charset="2"/>
              </a:rPr>
              <a:t>  </a:t>
            </a:r>
            <a:r>
              <a:rPr kumimoji="1" lang="en-US" altLang="zh-CN" dirty="0">
                <a:sym typeface="Symbol" pitchFamily="18" charset="2"/>
              </a:rPr>
              <a:t></a:t>
            </a:r>
            <a:r>
              <a:rPr lang="en-US" altLang="zh-CN" dirty="0">
                <a:sym typeface="Wingdings" pitchFamily="2" charset="2"/>
              </a:rPr>
              <a:t>0</a:t>
            </a:r>
            <a:r>
              <a:rPr lang="en-US" altLang="zh-CN" baseline="30000" dirty="0">
                <a:sym typeface="Wingdings" pitchFamily="2" charset="2"/>
              </a:rPr>
              <a:t>n</a:t>
            </a:r>
            <a:r>
              <a:rPr lang="en-US" altLang="zh-CN" dirty="0">
                <a:sym typeface="Wingdings" pitchFamily="2" charset="2"/>
              </a:rPr>
              <a:t> 1</a:t>
            </a:r>
            <a:r>
              <a:rPr lang="en-US" altLang="zh-CN" baseline="30000" dirty="0">
                <a:sym typeface="Wingdings" pitchFamily="2" charset="2"/>
              </a:rPr>
              <a:t>n</a:t>
            </a:r>
          </a:p>
          <a:p>
            <a:pPr marL="365760" lvl="1" indent="0" eaLnBrk="1" hangingPunct="1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ym typeface="Wingdings" pitchFamily="2" charset="2"/>
              </a:rPr>
              <a:t>故：</a:t>
            </a:r>
            <a:r>
              <a:rPr lang="en-US" altLang="zh-CN" dirty="0">
                <a:sym typeface="Wingdings" pitchFamily="2" charset="2"/>
              </a:rPr>
              <a:t>L(G)={ 0</a:t>
            </a:r>
            <a:r>
              <a:rPr lang="en-US" altLang="zh-CN" baseline="30000" dirty="0">
                <a:sym typeface="Wingdings" pitchFamily="2" charset="2"/>
              </a:rPr>
              <a:t>n</a:t>
            </a:r>
            <a:r>
              <a:rPr lang="en-US" altLang="zh-CN" dirty="0">
                <a:sym typeface="Wingdings" pitchFamily="2" charset="2"/>
              </a:rPr>
              <a:t>1</a:t>
            </a:r>
            <a:r>
              <a:rPr lang="en-US" altLang="zh-CN" baseline="30000" dirty="0">
                <a:sym typeface="Wingdings" pitchFamily="2" charset="2"/>
              </a:rPr>
              <a:t>n </a:t>
            </a:r>
            <a:r>
              <a:rPr lang="en-US" altLang="zh-CN" dirty="0">
                <a:sym typeface="Wingdings" pitchFamily="2" charset="2"/>
              </a:rPr>
              <a:t>| n≥1 } </a:t>
            </a:r>
          </a:p>
        </p:txBody>
      </p:sp>
      <p:sp>
        <p:nvSpPr>
          <p:cNvPr id="2457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6671A1-FF25-41BB-87CD-9BE7B05D0C73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2" name="标注: 线形(带边框和强调线) 1">
            <a:extLst>
              <a:ext uri="{FF2B5EF4-FFF2-40B4-BE49-F238E27FC236}">
                <a16:creationId xmlns:a16="http://schemas.microsoft.com/office/drawing/2014/main" id="{5F793B59-8B54-E0E0-16D6-ADBBC1A64F25}"/>
              </a:ext>
            </a:extLst>
          </p:cNvPr>
          <p:cNvSpPr/>
          <p:nvPr/>
        </p:nvSpPr>
        <p:spPr>
          <a:xfrm>
            <a:off x="4355976" y="2462411"/>
            <a:ext cx="1980000" cy="365125"/>
          </a:xfrm>
          <a:prstGeom prst="accentBorderCallout1">
            <a:avLst>
              <a:gd name="adj1" fmla="val 50054"/>
              <a:gd name="adj2" fmla="val -3603"/>
              <a:gd name="adj3" fmla="val 51631"/>
              <a:gd name="adj4" fmla="val -28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找出最短的句子</a:t>
            </a:r>
          </a:p>
        </p:txBody>
      </p:sp>
      <p:sp>
        <p:nvSpPr>
          <p:cNvPr id="4" name="标注: 线形(带边框和强调线) 3">
            <a:extLst>
              <a:ext uri="{FF2B5EF4-FFF2-40B4-BE49-F238E27FC236}">
                <a16:creationId xmlns:a16="http://schemas.microsoft.com/office/drawing/2014/main" id="{F4B5FC81-E950-81BB-9062-21D6320631BD}"/>
              </a:ext>
            </a:extLst>
          </p:cNvPr>
          <p:cNvSpPr/>
          <p:nvPr/>
        </p:nvSpPr>
        <p:spPr>
          <a:xfrm>
            <a:off x="4355976" y="2924944"/>
            <a:ext cx="1980000" cy="365125"/>
          </a:xfrm>
          <a:prstGeom prst="accentBorderCallout1">
            <a:avLst>
              <a:gd name="adj1" fmla="val 50054"/>
              <a:gd name="adj2" fmla="val -3603"/>
              <a:gd name="adj3" fmla="val 51631"/>
              <a:gd name="adj4" fmla="val -28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找出第</a:t>
            </a:r>
            <a:r>
              <a:rPr lang="en-US" altLang="zh-CN" dirty="0"/>
              <a:t>2</a:t>
            </a:r>
            <a:r>
              <a:rPr lang="zh-CN" altLang="en-US" dirty="0"/>
              <a:t>短的句子</a:t>
            </a:r>
          </a:p>
        </p:txBody>
      </p:sp>
      <p:sp>
        <p:nvSpPr>
          <p:cNvPr id="5" name="标注: 线形(带边框和强调线) 4">
            <a:extLst>
              <a:ext uri="{FF2B5EF4-FFF2-40B4-BE49-F238E27FC236}">
                <a16:creationId xmlns:a16="http://schemas.microsoft.com/office/drawing/2014/main" id="{80D29E88-5DB1-B1D8-A046-8B7CD437C17D}"/>
              </a:ext>
            </a:extLst>
          </p:cNvPr>
          <p:cNvSpPr/>
          <p:nvPr/>
        </p:nvSpPr>
        <p:spPr>
          <a:xfrm>
            <a:off x="4355976" y="3907730"/>
            <a:ext cx="1980000" cy="365125"/>
          </a:xfrm>
          <a:prstGeom prst="accentBorderCallout1">
            <a:avLst>
              <a:gd name="adj1" fmla="val 50054"/>
              <a:gd name="adj2" fmla="val -3603"/>
              <a:gd name="adj3" fmla="val 51631"/>
              <a:gd name="adj4" fmla="val -28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找出规律写句子</a:t>
            </a:r>
          </a:p>
        </p:txBody>
      </p:sp>
    </p:spTree>
    <p:extLst>
      <p:ext uri="{BB962C8B-B14F-4D97-AF65-F5344CB8AC3E}">
        <p14:creationId xmlns:p14="http://schemas.microsoft.com/office/powerpoint/2010/main" val="13082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/>
      <p:bldP spid="2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3200" b="1" cap="none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例</a:t>
            </a:r>
            <a:r>
              <a:rPr lang="en-US" altLang="zh-CN" sz="3200" b="1" cap="none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2.3</a:t>
            </a:r>
            <a:r>
              <a:rPr lang="zh-CN" altLang="en-US" sz="3200" b="1" cap="none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　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文法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G[S]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25602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2560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AC363C-8435-4F48-9B82-383E8FB96E24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25605" name="Rectangle 6"/>
          <p:cNvSpPr>
            <a:spLocks noGrp="1" noChangeArrowheads="1"/>
          </p:cNvSpPr>
          <p:nvPr>
            <p:ph sz="quarter" idx="13"/>
          </p:nvPr>
        </p:nvSpPr>
        <p:spPr>
          <a:xfrm>
            <a:off x="468313" y="1557338"/>
            <a:ext cx="4135437" cy="4824412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S→aSBE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S→aBE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EB→BE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4.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aB→ab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bB→bb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6.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bE→be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7.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eE→ee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449" name="Rectangle 9"/>
          <p:cNvSpPr>
            <a:spLocks noGrp="1" noChangeArrowheads="1"/>
          </p:cNvSpPr>
          <p:nvPr>
            <p:ph sz="quarter" idx="14"/>
          </p:nvPr>
        </p:nvSpPr>
        <p:spPr>
          <a:xfrm>
            <a:off x="4864101" y="1557338"/>
            <a:ext cx="3596332" cy="4525962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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aBE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eaLnBrk="1" hangingPunct="1"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 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abE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eaLnBrk="1" hangingPunct="1"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 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abe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7596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3200" b="1" cap="none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例</a:t>
            </a:r>
            <a:r>
              <a:rPr lang="en-US" altLang="zh-CN" sz="3200" b="1" cap="none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2.3</a:t>
            </a:r>
            <a:r>
              <a:rPr lang="zh-CN" altLang="en-US" sz="3200" b="1" cap="none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　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文法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G[S]</a:t>
            </a:r>
            <a:endParaRPr lang="zh-CN" altLang="zh-CN" dirty="0">
              <a:ln w="9000" cmpd="sng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2662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B49B9D-A3EE-4F5F-803B-605FBD0B4730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8313" y="1557338"/>
            <a:ext cx="4135437" cy="4824412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S→aSBE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S→aBE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EB→BE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4.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aB→ab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bB→bb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6.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bE→be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7.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eE→ee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9620" name="Rectangle 4"/>
          <p:cNvSpPr>
            <a:spLocks noGrp="1" noChangeArrowheads="1"/>
          </p:cNvSpPr>
          <p:nvPr>
            <p:ph sz="quarter" idx="14"/>
          </p:nvPr>
        </p:nvSpPr>
        <p:spPr>
          <a:xfrm>
            <a:off x="4572000" y="1557338"/>
            <a:ext cx="4137025" cy="4525962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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aSBE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eaLnBrk="1" hangingPunct="1"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 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aaBEBE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eaLnBrk="1" hangingPunct="1"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 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aaBBEE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eaLnBrk="1" hangingPunct="1"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 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aabBEE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eaLnBrk="1" hangingPunct="1"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 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aabbEE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eaLnBrk="1" hangingPunct="1"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 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aabbeE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eaLnBrk="1" hangingPunct="1"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 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aabbee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3492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9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9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9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3200" b="1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例</a:t>
            </a:r>
            <a:r>
              <a:rPr lang="en-US" altLang="zh-CN" sz="3200" b="1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2.3</a:t>
            </a:r>
            <a:r>
              <a:rPr lang="zh-CN" altLang="en-US" sz="3200" b="1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　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文法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G[S]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1. </a:t>
            </a:r>
            <a:r>
              <a:rPr lang="en-US" altLang="zh-CN" dirty="0" err="1"/>
              <a:t>S→aSBE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2. </a:t>
            </a:r>
            <a:r>
              <a:rPr lang="en-US" altLang="zh-CN" dirty="0" err="1"/>
              <a:t>S→aBE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3. EB→BE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4. </a:t>
            </a:r>
            <a:r>
              <a:rPr lang="en-US" altLang="zh-CN" dirty="0" err="1"/>
              <a:t>aB→ab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5. </a:t>
            </a:r>
            <a:r>
              <a:rPr lang="en-US" altLang="zh-CN" dirty="0" err="1"/>
              <a:t>bB→bb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6. </a:t>
            </a:r>
            <a:r>
              <a:rPr lang="en-US" altLang="zh-CN" dirty="0" err="1"/>
              <a:t>bE→be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7. </a:t>
            </a:r>
            <a:r>
              <a:rPr lang="en-US" altLang="zh-CN" dirty="0" err="1"/>
              <a:t>eE→ee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2765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92EC2E-AF50-4AF5-9F63-0DB0DD021466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9992" y="1495003"/>
            <a:ext cx="4137025" cy="48863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S 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aSBE</a:t>
            </a:r>
            <a:endParaRPr kumimoji="1" lang="en-US" altLang="zh-CN" dirty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   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aaSBEBE</a:t>
            </a:r>
            <a:endParaRPr kumimoji="1" lang="en-US" altLang="zh-CN" dirty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…  a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n-1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S(BE)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n-1</a:t>
            </a:r>
          </a:p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   a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n-1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aBE(BE)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n-1</a:t>
            </a:r>
          </a:p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   a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n-1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aBE(BE)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n-1</a:t>
            </a:r>
          </a:p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   </a:t>
            </a:r>
            <a:r>
              <a:rPr kumimoji="1" lang="en-US" altLang="zh-CN" dirty="0">
                <a:solidFill>
                  <a:srgbClr val="008000"/>
                </a:solidFill>
                <a:sym typeface="Symbol" pitchFamily="18" charset="2"/>
              </a:rPr>
              <a:t>a</a:t>
            </a:r>
            <a:r>
              <a:rPr kumimoji="1" lang="en-US" altLang="zh-CN" baseline="30000" dirty="0">
                <a:solidFill>
                  <a:srgbClr val="008000"/>
                </a:solidFill>
                <a:sym typeface="Symbol" pitchFamily="18" charset="2"/>
              </a:rPr>
              <a:t>n</a:t>
            </a:r>
            <a:r>
              <a:rPr kumimoji="1" lang="en-US" altLang="zh-CN" dirty="0">
                <a:solidFill>
                  <a:srgbClr val="008000"/>
                </a:solidFill>
                <a:sym typeface="Symbol" pitchFamily="18" charset="2"/>
              </a:rPr>
              <a:t>(BE)</a:t>
            </a:r>
            <a:r>
              <a:rPr kumimoji="1" lang="en-US" altLang="zh-CN" baseline="30000" dirty="0">
                <a:solidFill>
                  <a:srgbClr val="008000"/>
                </a:solidFill>
                <a:sym typeface="Symbol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…  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kumimoji="1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kumimoji="1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E</a:t>
            </a:r>
            <a:r>
              <a:rPr kumimoji="1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endParaRPr kumimoji="1" lang="en-US" altLang="zh-CN" baseline="30000" dirty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   a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bB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n-1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E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…  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kumimoji="1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kumimoji="1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E</a:t>
            </a:r>
            <a:r>
              <a:rPr kumimoji="1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endParaRPr kumimoji="1" lang="en-US" altLang="zh-CN" baseline="30000" dirty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   a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eE</a:t>
            </a: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n-1</a:t>
            </a:r>
          </a:p>
          <a:p>
            <a:pPr eaLnBrk="1" hangingPunct="1">
              <a:spcBef>
                <a:spcPct val="0"/>
              </a:spcBef>
              <a:buFont typeface="Webdings" pitchFamily="18" charset="2"/>
              <a:buNone/>
            </a:pPr>
            <a:r>
              <a:rPr kumimoji="1" lang="en-US" altLang="zh-CN" baseline="30000" dirty="0">
                <a:solidFill>
                  <a:schemeClr val="tx1"/>
                </a:solidFill>
                <a:sym typeface="Symbol" pitchFamily="18" charset="2"/>
              </a:rPr>
              <a:t>…  </a:t>
            </a:r>
            <a:r>
              <a:rPr kumimoji="1" lang="en-US" altLang="zh-CN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kumimoji="1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kumimoji="1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kumimoji="1" lang="en-US" altLang="zh-CN" dirty="0" err="1">
                <a:solidFill>
                  <a:schemeClr val="tx1"/>
                </a:solidFill>
                <a:sym typeface="Symbol" pitchFamily="18" charset="2"/>
              </a:rPr>
              <a:t>e</a:t>
            </a:r>
            <a:r>
              <a:rPr kumimoji="1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endParaRPr kumimoji="1" lang="en-US" altLang="zh-CN" baseline="300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6825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06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0FA4F-39B6-20EE-E6EE-502C2C25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案例设计理念和思路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1E86D-B074-300E-04A9-85972206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E21F57-0E3F-7CAA-FB24-E05B3B3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360D1-C590-97A1-98D0-478492E46952}"/>
              </a:ext>
            </a:extLst>
          </p:cNvPr>
          <p:cNvSpPr txBox="1"/>
          <p:nvPr/>
        </p:nvSpPr>
        <p:spPr>
          <a:xfrm>
            <a:off x="5902792" y="3208138"/>
            <a:ext cx="18720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弘扬科学精神</a:t>
            </a:r>
            <a:endParaRPr lang="zh-CN" altLang="en-US" sz="14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688268-1740-117D-773B-19BE710DD20C}"/>
              </a:ext>
            </a:extLst>
          </p:cNvPr>
          <p:cNvSpPr txBox="1"/>
          <p:nvPr/>
        </p:nvSpPr>
        <p:spPr>
          <a:xfrm>
            <a:off x="5902792" y="3527340"/>
            <a:ext cx="18720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构建科学思维体系</a:t>
            </a:r>
            <a:endParaRPr lang="en-US" altLang="zh-CN" sz="14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F87422-37E8-1FFC-8899-58B526A26B46}"/>
              </a:ext>
            </a:extLst>
          </p:cNvPr>
          <p:cNvSpPr txBox="1"/>
          <p:nvPr/>
        </p:nvSpPr>
        <p:spPr>
          <a:xfrm>
            <a:off x="5902792" y="5306046"/>
            <a:ext cx="18720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zh-CN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加强科技兴国意识</a:t>
            </a:r>
            <a:endParaRPr lang="en-US" altLang="zh-CN" sz="14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2AC3BF-EFA0-7343-16A6-9F5293ACC84E}"/>
              </a:ext>
            </a:extLst>
          </p:cNvPr>
          <p:cNvSpPr txBox="1"/>
          <p:nvPr/>
        </p:nvSpPr>
        <p:spPr>
          <a:xfrm>
            <a:off x="5902792" y="3844400"/>
            <a:ext cx="18720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zh-CN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培养爱国主义情怀</a:t>
            </a:r>
            <a:endParaRPr lang="zh-CN" altLang="en-US" sz="14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E86A30-26DA-DB93-0EE6-8415DA6F7731}"/>
              </a:ext>
            </a:extLst>
          </p:cNvPr>
          <p:cNvSpPr txBox="1"/>
          <p:nvPr/>
        </p:nvSpPr>
        <p:spPr>
          <a:xfrm>
            <a:off x="5848792" y="1974888"/>
            <a:ext cx="1980000" cy="36933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课程思政</a:t>
            </a:r>
            <a:endParaRPr lang="zh-CN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F726A2-3960-EA7E-C62B-D62E28D572AD}"/>
              </a:ext>
            </a:extLst>
          </p:cNvPr>
          <p:cNvSpPr txBox="1"/>
          <p:nvPr/>
        </p:nvSpPr>
        <p:spPr>
          <a:xfrm>
            <a:off x="3473872" y="2843644"/>
            <a:ext cx="187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EDEB17-E379-6E83-37D5-0098450C80F7}"/>
              </a:ext>
            </a:extLst>
          </p:cNvPr>
          <p:cNvSpPr txBox="1"/>
          <p:nvPr/>
        </p:nvSpPr>
        <p:spPr>
          <a:xfrm>
            <a:off x="3473872" y="3212976"/>
            <a:ext cx="1872000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pPr lvl="0"/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乔姆斯基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F613F1-0215-13B3-206A-680D3C8E55D7}"/>
              </a:ext>
            </a:extLst>
          </p:cNvPr>
          <p:cNvSpPr txBox="1"/>
          <p:nvPr/>
        </p:nvSpPr>
        <p:spPr>
          <a:xfrm>
            <a:off x="3473872" y="4153356"/>
            <a:ext cx="1872000" cy="11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四种文法的定义</a:t>
            </a:r>
            <a:endParaRPr lang="en-US" altLang="zh-CN" sz="1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文法对比和关系</a:t>
            </a:r>
            <a:endParaRPr lang="en-US" altLang="zh-CN" sz="1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5112F4-4DF1-AAF4-6F13-54D8FADF92E8}"/>
              </a:ext>
            </a:extLst>
          </p:cNvPr>
          <p:cNvSpPr txBox="1"/>
          <p:nvPr/>
        </p:nvSpPr>
        <p:spPr>
          <a:xfrm>
            <a:off x="3473872" y="5268258"/>
            <a:ext cx="187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的扩展知识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F4E88C-AC26-BBF4-51FD-1B972FCFE724}"/>
              </a:ext>
            </a:extLst>
          </p:cNvPr>
          <p:cNvSpPr txBox="1"/>
          <p:nvPr/>
        </p:nvSpPr>
        <p:spPr>
          <a:xfrm>
            <a:off x="1097608" y="2852936"/>
            <a:ext cx="18720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/>
            <a:r>
              <a:rPr lang="zh-CN" alt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逐步推进</a:t>
            </a:r>
            <a:endParaRPr lang="zh-CN" altLang="en-US" sz="14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D93D83-957B-EC56-4523-C3104B83631F}"/>
              </a:ext>
            </a:extLst>
          </p:cNvPr>
          <p:cNvSpPr txBox="1"/>
          <p:nvPr/>
        </p:nvSpPr>
        <p:spPr>
          <a:xfrm>
            <a:off x="5902792" y="4561191"/>
            <a:ext cx="18720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构建科学思维体系</a:t>
            </a:r>
            <a:endParaRPr lang="en-US" altLang="zh-CN" sz="14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0D23B4C-6F48-AC04-830A-1F65D5405B36}"/>
              </a:ext>
            </a:extLst>
          </p:cNvPr>
          <p:cNvSpPr/>
          <p:nvPr/>
        </p:nvSpPr>
        <p:spPr>
          <a:xfrm>
            <a:off x="5425490" y="4160520"/>
            <a:ext cx="432000" cy="1124712"/>
          </a:xfrm>
          <a:custGeom>
            <a:avLst/>
            <a:gdLst>
              <a:gd name="connsiteX0" fmla="*/ 6096 w 576072"/>
              <a:gd name="connsiteY0" fmla="*/ 0 h 1124712"/>
              <a:gd name="connsiteX1" fmla="*/ 576072 w 576072"/>
              <a:gd name="connsiteY1" fmla="*/ 405384 h 1124712"/>
              <a:gd name="connsiteX2" fmla="*/ 566928 w 576072"/>
              <a:gd name="connsiteY2" fmla="*/ 713232 h 1124712"/>
              <a:gd name="connsiteX3" fmla="*/ 0 w 576072"/>
              <a:gd name="connsiteY3" fmla="*/ 1124712 h 1124712"/>
              <a:gd name="connsiteX4" fmla="*/ 0 w 576072"/>
              <a:gd name="connsiteY4" fmla="*/ 1118616 h 112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72" h="1124712">
                <a:moveTo>
                  <a:pt x="6096" y="0"/>
                </a:moveTo>
                <a:lnTo>
                  <a:pt x="576072" y="405384"/>
                </a:lnTo>
                <a:lnTo>
                  <a:pt x="566928" y="713232"/>
                </a:lnTo>
                <a:lnTo>
                  <a:pt x="0" y="1124712"/>
                </a:lnTo>
                <a:lnTo>
                  <a:pt x="0" y="1118616"/>
                </a:lnTo>
              </a:path>
            </a:pathLst>
          </a:custGeom>
          <a:solidFill>
            <a:srgbClr val="FFC1C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箭头: 左 27">
            <a:extLst>
              <a:ext uri="{FF2B5EF4-FFF2-40B4-BE49-F238E27FC236}">
                <a16:creationId xmlns:a16="http://schemas.microsoft.com/office/drawing/2014/main" id="{CDB9F84E-5701-10D1-7F02-5C33E8E35DF5}"/>
              </a:ext>
            </a:extLst>
          </p:cNvPr>
          <p:cNvSpPr/>
          <p:nvPr/>
        </p:nvSpPr>
        <p:spPr>
          <a:xfrm>
            <a:off x="2998062" y="2855984"/>
            <a:ext cx="432000" cy="288032"/>
          </a:xfrm>
          <a:prstGeom prst="leftArrow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7FD436D-A121-C5E5-4414-56EFD5B84E76}"/>
              </a:ext>
            </a:extLst>
          </p:cNvPr>
          <p:cNvSpPr/>
          <p:nvPr/>
        </p:nvSpPr>
        <p:spPr>
          <a:xfrm>
            <a:off x="5425858" y="3501008"/>
            <a:ext cx="432000" cy="360040"/>
          </a:xfrm>
          <a:prstGeom prst="rightArrow">
            <a:avLst/>
          </a:prstGeom>
          <a:solidFill>
            <a:srgbClr val="FFC1C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C7AD0ED-840D-FB0E-CD27-301DFF0F2637}"/>
              </a:ext>
            </a:extLst>
          </p:cNvPr>
          <p:cNvSpPr/>
          <p:nvPr/>
        </p:nvSpPr>
        <p:spPr>
          <a:xfrm>
            <a:off x="5425858" y="5296370"/>
            <a:ext cx="432000" cy="360040"/>
          </a:xfrm>
          <a:prstGeom prst="rightArrow">
            <a:avLst/>
          </a:prstGeom>
          <a:solidFill>
            <a:srgbClr val="FFC1C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A6C35D-E141-5152-84F7-24CBB4215AEE}"/>
              </a:ext>
            </a:extLst>
          </p:cNvPr>
          <p:cNvSpPr txBox="1"/>
          <p:nvPr/>
        </p:nvSpPr>
        <p:spPr>
          <a:xfrm>
            <a:off x="1097608" y="4308269"/>
            <a:ext cx="18720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lvl="0"/>
            <a:r>
              <a:rPr lang="zh-CN" alt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逻辑思维</a:t>
            </a:r>
            <a:endParaRPr lang="en-US" altLang="zh-CN" sz="14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46F47F-DF21-F1F0-3231-61EB9D8F552A}"/>
              </a:ext>
            </a:extLst>
          </p:cNvPr>
          <p:cNvSpPr txBox="1"/>
          <p:nvPr/>
        </p:nvSpPr>
        <p:spPr>
          <a:xfrm>
            <a:off x="1097608" y="4624958"/>
            <a:ext cx="1872000" cy="50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lvl="0"/>
            <a:r>
              <a:rPr lang="zh-CN" alt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分析问题和解决问题的能力</a:t>
            </a:r>
            <a:endParaRPr lang="en-US" altLang="zh-CN" sz="14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ACE2DF2-83FB-A1F9-9CA9-E52B5299DEAE}"/>
              </a:ext>
            </a:extLst>
          </p:cNvPr>
          <p:cNvSpPr/>
          <p:nvPr/>
        </p:nvSpPr>
        <p:spPr>
          <a:xfrm>
            <a:off x="2978814" y="4152900"/>
            <a:ext cx="432000" cy="1117600"/>
          </a:xfrm>
          <a:custGeom>
            <a:avLst/>
            <a:gdLst>
              <a:gd name="connsiteX0" fmla="*/ 2540 w 579120"/>
              <a:gd name="connsiteY0" fmla="*/ 157480 h 1117600"/>
              <a:gd name="connsiteX1" fmla="*/ 579120 w 579120"/>
              <a:gd name="connsiteY1" fmla="*/ 0 h 1117600"/>
              <a:gd name="connsiteX2" fmla="*/ 574040 w 579120"/>
              <a:gd name="connsiteY2" fmla="*/ 1117600 h 1117600"/>
              <a:gd name="connsiteX3" fmla="*/ 0 w 579120"/>
              <a:gd name="connsiteY3" fmla="*/ 9652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120" h="1117600">
                <a:moveTo>
                  <a:pt x="2540" y="157480"/>
                </a:moveTo>
                <a:lnTo>
                  <a:pt x="579120" y="0"/>
                </a:lnTo>
                <a:cubicBezTo>
                  <a:pt x="577427" y="372533"/>
                  <a:pt x="575733" y="745067"/>
                  <a:pt x="574040" y="1117600"/>
                </a:cubicBezTo>
                <a:lnTo>
                  <a:pt x="0" y="965200"/>
                </a:lnTo>
              </a:path>
            </a:pathLst>
          </a:custGeom>
          <a:solidFill>
            <a:srgbClr val="F0F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A2C4092-DF78-E842-3142-BB3CF7247651}"/>
              </a:ext>
            </a:extLst>
          </p:cNvPr>
          <p:cNvSpPr/>
          <p:nvPr/>
        </p:nvSpPr>
        <p:spPr>
          <a:xfrm>
            <a:off x="1043608" y="2348880"/>
            <a:ext cx="1980000" cy="345638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9185424-720E-4CF0-2E31-49E880895AC5}"/>
              </a:ext>
            </a:extLst>
          </p:cNvPr>
          <p:cNvSpPr/>
          <p:nvPr/>
        </p:nvSpPr>
        <p:spPr>
          <a:xfrm>
            <a:off x="3419872" y="2348880"/>
            <a:ext cx="1980000" cy="345638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文法的分类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EE0EB6B-6F97-D1D5-C896-630EF82496B0}"/>
              </a:ext>
            </a:extLst>
          </p:cNvPr>
          <p:cNvSpPr/>
          <p:nvPr/>
        </p:nvSpPr>
        <p:spPr>
          <a:xfrm>
            <a:off x="5848792" y="2348880"/>
            <a:ext cx="1980000" cy="345638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031A6BE-AA5C-BC64-F3CD-94B1B3D78278}"/>
              </a:ext>
            </a:extLst>
          </p:cNvPr>
          <p:cNvSpPr txBox="1"/>
          <p:nvPr/>
        </p:nvSpPr>
        <p:spPr>
          <a:xfrm>
            <a:off x="3419872" y="1974888"/>
            <a:ext cx="1980000" cy="36933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案例教学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8DBE7E-B8A1-AF31-5D47-32958DCF0BC4}"/>
              </a:ext>
            </a:extLst>
          </p:cNvPr>
          <p:cNvSpPr txBox="1"/>
          <p:nvPr/>
        </p:nvSpPr>
        <p:spPr>
          <a:xfrm>
            <a:off x="1043608" y="1974888"/>
            <a:ext cx="1980000" cy="369332"/>
          </a:xfrm>
          <a:prstGeom prst="rect">
            <a:avLst/>
          </a:prstGeom>
          <a:solidFill>
            <a:srgbClr val="548235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能力培养</a:t>
            </a:r>
            <a:endParaRPr lang="zh-CN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54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22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675687" cy="51752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文法等价</a:t>
            </a:r>
            <a:r>
              <a:rPr lang="zh-CN" altLang="en-US" dirty="0"/>
              <a:t>　若</a:t>
            </a:r>
            <a:r>
              <a:rPr lang="en-US" altLang="zh-CN" dirty="0"/>
              <a:t>L(G</a:t>
            </a:r>
            <a:r>
              <a:rPr lang="en-US" altLang="zh-CN" baseline="-25000" dirty="0"/>
              <a:t>1</a:t>
            </a:r>
            <a:r>
              <a:rPr lang="en-US" altLang="zh-CN" dirty="0"/>
              <a:t>)=L(G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，则称文法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zh-CN" altLang="en-US" dirty="0"/>
              <a:t>等价</a:t>
            </a:r>
          </a:p>
          <a:p>
            <a:pPr eaLnBrk="1" hangingPunct="1">
              <a:lnSpc>
                <a:spcPct val="150000"/>
              </a:lnSpc>
              <a:buFont typeface="Webdings" pitchFamily="18" charset="2"/>
              <a:buNone/>
              <a:defRPr/>
            </a:pPr>
            <a:r>
              <a:rPr lang="zh-CN" altLang="en-US" dirty="0"/>
              <a:t>如文法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[A]</a:t>
            </a:r>
            <a:r>
              <a:rPr lang="zh-CN" altLang="en-US" dirty="0"/>
              <a:t>：</a:t>
            </a:r>
            <a:r>
              <a:rPr lang="en-US" altLang="zh-CN" dirty="0"/>
              <a:t>	A→0R              		</a:t>
            </a:r>
          </a:p>
          <a:p>
            <a:pPr eaLnBrk="1" hangingPunct="1">
              <a:lnSpc>
                <a:spcPct val="150000"/>
              </a:lnSpc>
              <a:buFont typeface="Webdings" pitchFamily="18" charset="2"/>
              <a:buNone/>
              <a:defRPr/>
            </a:pPr>
            <a:r>
              <a:rPr lang="en-US" altLang="zh-CN" dirty="0"/>
              <a:t>				A→01</a:t>
            </a:r>
          </a:p>
          <a:p>
            <a:pPr eaLnBrk="1" hangingPunct="1">
              <a:lnSpc>
                <a:spcPct val="150000"/>
              </a:lnSpc>
              <a:buFont typeface="Webdings" pitchFamily="18" charset="2"/>
              <a:buNone/>
              <a:defRPr/>
            </a:pPr>
            <a:r>
              <a:rPr lang="en-US" altLang="zh-CN" dirty="0"/>
              <a:t>	          	R→A1</a:t>
            </a:r>
          </a:p>
          <a:p>
            <a:pPr eaLnBrk="1" hangingPunct="1">
              <a:lnSpc>
                <a:spcPct val="150000"/>
              </a:lnSpc>
              <a:buFont typeface="Webdings" pitchFamily="18" charset="2"/>
              <a:buNone/>
              <a:defRPr/>
            </a:pPr>
            <a:r>
              <a:rPr lang="zh-CN" altLang="en-US" dirty="0"/>
              <a:t>与文法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[S]</a:t>
            </a:r>
            <a:r>
              <a:rPr lang="zh-CN" altLang="en-US" dirty="0"/>
              <a:t>：</a:t>
            </a:r>
            <a:r>
              <a:rPr lang="en-US" altLang="zh-CN" dirty="0"/>
              <a:t>	S→0S1 	</a:t>
            </a:r>
            <a:r>
              <a:rPr lang="zh-CN" altLang="en-US" dirty="0"/>
              <a:t>等价</a:t>
            </a:r>
          </a:p>
          <a:p>
            <a:pPr eaLnBrk="1" hangingPunct="1">
              <a:lnSpc>
                <a:spcPct val="150000"/>
              </a:lnSpc>
              <a:buFont typeface="Webdings" pitchFamily="18" charset="2"/>
              <a:buNone/>
              <a:defRPr/>
            </a:pPr>
            <a:r>
              <a:rPr lang="zh-CN" altLang="en-US" dirty="0"/>
              <a:t>				</a:t>
            </a:r>
            <a:r>
              <a:rPr lang="en-US" altLang="zh-CN" dirty="0"/>
              <a:t>S→01</a:t>
            </a:r>
          </a:p>
        </p:txBody>
      </p:sp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D6684-871F-4D06-BBC5-39DF672AE1C5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282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复习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2195513" y="1557338"/>
            <a:ext cx="6697662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文法</a:t>
            </a:r>
          </a:p>
          <a:p>
            <a:pPr eaLnBrk="1" hangingPunct="1"/>
            <a:r>
              <a:rPr lang="zh-CN" altLang="en-US" dirty="0"/>
              <a:t>推导的相关概念</a:t>
            </a:r>
          </a:p>
          <a:p>
            <a:pPr eaLnBrk="1" hangingPunct="1"/>
            <a:r>
              <a:rPr lang="zh-CN" altLang="en-US" dirty="0"/>
              <a:t>句型、句子和语言</a:t>
            </a:r>
            <a:r>
              <a:rPr lang="zh-CN" altLang="en-US" dirty="0">
                <a:solidFill>
                  <a:schemeClr val="bg1"/>
                </a:solidFill>
              </a:rPr>
              <a:t>文法的分类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D9AEF-2AA7-4CBD-9684-E40608FA1B76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256008" name="Rectangle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68538" y="3429000"/>
            <a:ext cx="4319587" cy="4302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图片 9" descr="0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547852"/>
            <a:ext cx="542355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 descr="01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6363" y="2032647"/>
            <a:ext cx="542355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 descr="01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3" y="2993166"/>
            <a:ext cx="542355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 descr="01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7540" y="2682746"/>
            <a:ext cx="542355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 descr="01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7056" y="5733256"/>
            <a:ext cx="542355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5197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复习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A2F5BA9B-394B-C6B5-48C7-24A28F460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958109"/>
              </p:ext>
            </p:extLst>
          </p:nvPr>
        </p:nvGraphicFramePr>
        <p:xfrm>
          <a:off x="827088" y="1503363"/>
          <a:ext cx="7480300" cy="461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D9AEF-2AA7-4CBD-9684-E40608FA1B76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  <p:pic>
        <p:nvPicPr>
          <p:cNvPr id="10" name="图片 9" descr="01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0316" y="2366114"/>
            <a:ext cx="542355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 descr="01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2816984"/>
            <a:ext cx="542355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 descr="01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0315" y="3429000"/>
            <a:ext cx="542355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 descr="01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7717" y="3429000"/>
            <a:ext cx="542355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 descr="01.jp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91880" y="4869160"/>
            <a:ext cx="542355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1674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391EB-AD46-C808-D600-FD424881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文法的类型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79533-7B28-789B-E8EC-D920A3AE0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B8B767-D896-30AC-D354-9B2FEA93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46A34-8CFD-30FC-0E0D-E66FD283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576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C30754C-26EB-2B1E-A229-CFF03E5B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乔姆斯基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B4607-E9DC-8ED8-5FDE-00258F0E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B2A86-8F46-460A-88E4-EBEF7570C9C8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87C2C10-D4B9-6774-C4E8-87230FBB09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4464496" cy="460851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Avram Noam Chomsky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，（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1928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美国语言学家、哲学家、认识科学家、史学家、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社会批判家和政治活动家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，被誉为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现代语言学之父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麻省理工学院语言学的荣誉退休教授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1957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年他的第一部专著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句法结构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出版，标志着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生成语法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Generative Grammar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学说的诞生。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被认为是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世纪理论语言学研究上最伟大的贡献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973E43-0EBD-4018-B792-154BB5D9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55793F-BCB2-C217-ECF3-54A2BFF98000}"/>
              </a:ext>
            </a:extLst>
          </p:cNvPr>
          <p:cNvSpPr txBox="1"/>
          <p:nvPr/>
        </p:nvSpPr>
        <p:spPr>
          <a:xfrm>
            <a:off x="5184232" y="3891027"/>
            <a:ext cx="2952000" cy="73866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艾弗拉姆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诺姆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乔姆斯基</a:t>
            </a:r>
            <a:br>
              <a:rPr lang="zh-CN" altLang="en-US" sz="1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Avram Noam Chomsky</a:t>
            </a:r>
          </a:p>
          <a:p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1928-)</a:t>
            </a:r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F94347-D41B-ED79-D1E0-B799359229B1}"/>
              </a:ext>
            </a:extLst>
          </p:cNvPr>
          <p:cNvSpPr/>
          <p:nvPr/>
        </p:nvSpPr>
        <p:spPr>
          <a:xfrm>
            <a:off x="5238074" y="1700808"/>
            <a:ext cx="2934326" cy="4608512"/>
          </a:xfrm>
          <a:prstGeom prst="rect">
            <a:avLst/>
          </a:prstGeom>
          <a:ln w="6350">
            <a:solidFill>
              <a:srgbClr val="E6E6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92A045-E38B-35E0-26B2-383C7AB3F46A}"/>
              </a:ext>
            </a:extLst>
          </p:cNvPr>
          <p:cNvSpPr txBox="1"/>
          <p:nvPr/>
        </p:nvSpPr>
        <p:spPr>
          <a:xfrm>
            <a:off x="5389823" y="5013176"/>
            <a:ext cx="2538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cap="all" dirty="0">
                <a:effectLst/>
              </a:rPr>
              <a:t>AWARD RECIPIENT</a:t>
            </a:r>
          </a:p>
          <a:p>
            <a:pPr algn="l"/>
            <a:r>
              <a:rPr lang="en-US" altLang="zh-CN" sz="1400" b="0" i="0" dirty="0">
                <a:solidFill>
                  <a:srgbClr val="2F2F36"/>
                </a:solidFill>
                <a:effectLst/>
                <a:latin typeface="Roboto Condensed" panose="020F0502020204030204" pitchFamily="2" charset="0"/>
              </a:rPr>
              <a:t>Avram Noam Chomsky</a:t>
            </a:r>
          </a:p>
          <a:p>
            <a:pPr algn="l"/>
            <a:endParaRPr lang="en-US" altLang="zh-CN" sz="1400" b="0" i="0" dirty="0">
              <a:solidFill>
                <a:srgbClr val="2F2F36"/>
              </a:solidFill>
              <a:effectLst/>
              <a:latin typeface="Roboto Condensed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>
                <a:solidFill>
                  <a:srgbClr val="005A83"/>
                </a:solidFill>
                <a:effectLst/>
                <a:latin typeface="Roboto Condensed" panose="020F0502020204030204" pitchFamily="2" charset="0"/>
              </a:rPr>
              <a:t> </a:t>
            </a:r>
            <a:r>
              <a:rPr lang="en-US" altLang="zh-CN" sz="1400" b="0" i="0" u="none" strike="noStrike" dirty="0">
                <a:solidFill>
                  <a:srgbClr val="F49100"/>
                </a:solidFill>
                <a:effectLst/>
                <a:latin typeface="Roboto Condensed" panose="020F0502020204030204" pitchFamily="2" charset="0"/>
              </a:rPr>
              <a:t>1990</a:t>
            </a:r>
            <a:r>
              <a:rPr lang="zh-CN" altLang="en-US" sz="1400" b="0" i="0" u="none" strike="noStrike" dirty="0">
                <a:solidFill>
                  <a:srgbClr val="F49100"/>
                </a:solidFill>
                <a:effectLst/>
                <a:latin typeface="Roboto Condensed" panose="020F0502020204030204" pitchFamily="2" charset="0"/>
              </a:rPr>
              <a:t>年</a:t>
            </a:r>
            <a:r>
              <a:rPr lang="zh-CN" altLang="en-US" sz="1400" b="0" dirty="0">
                <a:solidFill>
                  <a:srgbClr val="F49100"/>
                </a:solidFill>
                <a:latin typeface="Roboto Condensed" panose="020F0502020204030204" pitchFamily="2" charset="0"/>
              </a:rPr>
              <a:t>美国</a:t>
            </a:r>
            <a:r>
              <a:rPr lang="zh-CN" altLang="en-US" sz="1400" b="0" i="0" u="none" strike="noStrike" dirty="0">
                <a:solidFill>
                  <a:srgbClr val="F49100"/>
                </a:solidFill>
                <a:effectLst/>
                <a:latin typeface="Roboto Condensed" panose="020F0502020204030204" pitchFamily="2" charset="0"/>
              </a:rPr>
              <a:t>国家科学奖章</a:t>
            </a:r>
            <a:endParaRPr lang="en-US" altLang="zh-CN" sz="1400" b="0" i="0" u="none" strike="noStrike" dirty="0">
              <a:solidFill>
                <a:srgbClr val="F49100"/>
              </a:solidFill>
              <a:effectLst/>
              <a:latin typeface="Roboto Condensed" panose="020F05020202040302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B1EEF-140C-6470-5718-55736CD7CE3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1148" y="1916832"/>
            <a:ext cx="245337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f the Nuremberg laws were applied, then every post-war American president would have been hanged. - Noam Chomsky">
            <a:extLst>
              <a:ext uri="{FF2B5EF4-FFF2-40B4-BE49-F238E27FC236}">
                <a16:creationId xmlns:a16="http://schemas.microsoft.com/office/drawing/2014/main" id="{DE905FEF-8CA2-CE90-5D7C-B7FB57739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2"/>
            <a:ext cx="288032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6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文法的类型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CD2D65-F19B-1DD7-8CD4-C9BEBC14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502570"/>
            <a:ext cx="7560840" cy="4613028"/>
          </a:xfrm>
        </p:spPr>
        <p:txBody>
          <a:bodyPr>
            <a:normAutofit/>
          </a:bodyPr>
          <a:lstStyle/>
          <a:p>
            <a:pPr marL="6858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/>
              <a:t>通过对产生式施加不同的限制，</a:t>
            </a:r>
            <a:r>
              <a:rPr lang="en-US" altLang="zh-CN" sz="2000" dirty="0"/>
              <a:t>Chomsky</a:t>
            </a:r>
            <a:r>
              <a:rPr lang="zh-CN" altLang="en-US" sz="2000" dirty="0"/>
              <a:t>将文法分为四种类型：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型文法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短语结构文法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/>
              <a:t> 文法</a:t>
            </a:r>
            <a:r>
              <a:rPr lang="en-US" altLang="zh-CN" sz="2000" dirty="0"/>
              <a:t>G</a:t>
            </a:r>
            <a:r>
              <a:rPr lang="zh-CN" altLang="en-US" sz="2000" dirty="0"/>
              <a:t>的每个产生式</a:t>
            </a:r>
            <a:r>
              <a:rPr lang="en-US" altLang="zh-CN" sz="2000" dirty="0"/>
              <a:t>α→β</a:t>
            </a:r>
            <a:r>
              <a:rPr lang="zh-CN" altLang="en-US" sz="2000" dirty="0"/>
              <a:t>是这样的结构，</a:t>
            </a:r>
            <a:r>
              <a:rPr lang="en-US" altLang="zh-CN" sz="2000" dirty="0"/>
              <a:t>α∈(V</a:t>
            </a:r>
            <a:r>
              <a:rPr lang="en-US" altLang="zh-CN" sz="2000" baseline="-25000" dirty="0"/>
              <a:t>N</a:t>
            </a:r>
            <a:r>
              <a:rPr lang="en-US" altLang="zh-CN" sz="2000" dirty="0">
                <a:latin typeface="楷体_GB2312" pitchFamily="49" charset="-122"/>
              </a:rPr>
              <a:t>∪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)</a:t>
            </a:r>
            <a:r>
              <a:rPr lang="en-US" altLang="zh-CN" sz="2000" baseline="30000" dirty="0"/>
              <a:t>*</a:t>
            </a:r>
            <a:r>
              <a:rPr lang="zh-CN" altLang="en-US" sz="2000" dirty="0"/>
              <a:t>且至少含有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一个非终结符</a:t>
            </a:r>
            <a:r>
              <a:rPr lang="zh-CN" altLang="en-US" sz="2000" dirty="0"/>
              <a:t>，</a:t>
            </a:r>
            <a:r>
              <a:rPr lang="en-US" altLang="zh-CN" sz="2000" dirty="0"/>
              <a:t>β∈(V</a:t>
            </a:r>
            <a:r>
              <a:rPr lang="en-US" altLang="zh-CN" sz="2000" baseline="-25000" dirty="0"/>
              <a:t>N</a:t>
            </a:r>
            <a:r>
              <a:rPr lang="en-US" altLang="zh-CN" sz="2000" dirty="0">
                <a:latin typeface="楷体_GB2312" pitchFamily="49" charset="-122"/>
              </a:rPr>
              <a:t>∪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)</a:t>
            </a:r>
            <a:r>
              <a:rPr lang="en-US" altLang="zh-CN" sz="2000" baseline="30000" dirty="0"/>
              <a:t>*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型文法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上下文有关文法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文法中的每一个产生式</a:t>
            </a:r>
            <a:r>
              <a:rPr lang="en-US" altLang="zh-CN" sz="2000" dirty="0"/>
              <a:t>α→β</a:t>
            </a:r>
            <a:r>
              <a:rPr lang="zh-CN" altLang="en-US" sz="2000" dirty="0"/>
              <a:t>均满足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|α|</a:t>
            </a:r>
            <a:r>
              <a:rPr lang="en-US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≤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|β|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S→ε</a:t>
            </a:r>
            <a:r>
              <a:rPr lang="zh-CN" altLang="en-US" sz="2000" dirty="0"/>
              <a:t>除外</a:t>
            </a:r>
            <a:r>
              <a:rPr lang="en-US" altLang="zh-CN" sz="2000" dirty="0"/>
              <a:t>)</a:t>
            </a:r>
            <a:r>
              <a:rPr lang="zh-CN" altLang="en-US" sz="2000" dirty="0"/>
              <a:t>，则文法为</a:t>
            </a:r>
            <a:r>
              <a:rPr lang="en-US" altLang="zh-CN" sz="2000" dirty="0"/>
              <a:t>1</a:t>
            </a:r>
            <a:r>
              <a:rPr lang="zh-CN" altLang="en-US" sz="2000" dirty="0"/>
              <a:t>型文法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型文法  </a:t>
            </a:r>
            <a:r>
              <a:rPr lang="zh-CN" altLang="en-US" sz="2000" dirty="0"/>
              <a:t>产生式形式</a:t>
            </a:r>
            <a:r>
              <a:rPr lang="en-US" altLang="zh-CN" sz="2000" dirty="0"/>
              <a:t>α→β</a:t>
            </a:r>
            <a:r>
              <a:rPr lang="zh-CN" altLang="en-US" sz="2000" dirty="0"/>
              <a:t>为：</a:t>
            </a:r>
            <a:r>
              <a:rPr lang="en-US" altLang="zh-CN" sz="2000" dirty="0"/>
              <a:t>αAβ→αuβ</a:t>
            </a:r>
            <a:r>
              <a:rPr lang="zh-CN" altLang="en-US" sz="2000" dirty="0"/>
              <a:t>，其中</a:t>
            </a:r>
            <a:r>
              <a:rPr lang="en-US" altLang="en-US" sz="2000" dirty="0"/>
              <a:t>A∈V</a:t>
            </a:r>
            <a:r>
              <a:rPr lang="en-US" altLang="en-US" sz="2000" baseline="-25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u</a:t>
            </a:r>
            <a:r>
              <a:rPr lang="zh-CN" altLang="en-US" sz="2000" dirty="0"/>
              <a:t>为非空串，显然有</a:t>
            </a:r>
            <a:r>
              <a:rPr lang="en-US" altLang="zh-CN" sz="2000" dirty="0"/>
              <a:t>|αAβ|≤|αuβ|</a:t>
            </a:r>
            <a:endParaRPr lang="zh-CN" altLang="en-US" sz="2000" dirty="0"/>
          </a:p>
          <a:p>
            <a:pPr marL="6858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0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5F7647-8191-43E3-A1AD-87BAD93F82EE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>
              <a:ea typeface="宋体" charset="-12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468313" y="4206875"/>
            <a:ext cx="8424862" cy="201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27432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endParaRPr lang="en-US" altLang="zh-CN" sz="28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8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文法的类型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CD2D65-F19B-1DD7-8CD4-C9BEBC14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502570"/>
            <a:ext cx="7560840" cy="4613028"/>
          </a:xfrm>
        </p:spPr>
        <p:txBody>
          <a:bodyPr>
            <a:normAutofit/>
          </a:bodyPr>
          <a:lstStyle/>
          <a:p>
            <a:pPr marL="6858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/>
              <a:t>通过对产生式施加不同的限制，</a:t>
            </a:r>
            <a:r>
              <a:rPr lang="en-US" altLang="zh-CN" sz="2000" dirty="0"/>
              <a:t>Chomsky</a:t>
            </a:r>
            <a:r>
              <a:rPr lang="zh-CN" altLang="en-US" sz="2000" dirty="0"/>
              <a:t>将文法分为四种类型：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型文法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短语结构文法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/>
              <a:t> 文法</a:t>
            </a:r>
            <a:r>
              <a:rPr lang="en-US" altLang="zh-CN" sz="2000" dirty="0"/>
              <a:t>G</a:t>
            </a:r>
            <a:r>
              <a:rPr lang="zh-CN" altLang="en-US" sz="2000" dirty="0"/>
              <a:t>的每个产生式</a:t>
            </a:r>
            <a:r>
              <a:rPr lang="en-US" altLang="zh-CN" sz="2000" dirty="0"/>
              <a:t>α→β</a:t>
            </a:r>
            <a:r>
              <a:rPr lang="zh-CN" altLang="en-US" sz="2000" dirty="0"/>
              <a:t>是这样的结构，</a:t>
            </a:r>
            <a:r>
              <a:rPr lang="en-US" altLang="zh-CN" sz="2000" dirty="0"/>
              <a:t>α∈(V</a:t>
            </a:r>
            <a:r>
              <a:rPr lang="en-US" altLang="zh-CN" sz="2000" baseline="-25000" dirty="0"/>
              <a:t>N</a:t>
            </a:r>
            <a:r>
              <a:rPr lang="en-US" altLang="zh-CN" sz="2000" dirty="0">
                <a:latin typeface="楷体_GB2312" pitchFamily="49" charset="-122"/>
              </a:rPr>
              <a:t>∪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)</a:t>
            </a:r>
            <a:r>
              <a:rPr lang="en-US" altLang="zh-CN" sz="2000" baseline="30000" dirty="0"/>
              <a:t>*</a:t>
            </a:r>
            <a:r>
              <a:rPr lang="zh-CN" altLang="en-US" sz="2000" dirty="0"/>
              <a:t>且至少含有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一个非终结符</a:t>
            </a:r>
            <a:r>
              <a:rPr lang="zh-CN" altLang="en-US" sz="2000" dirty="0"/>
              <a:t>，</a:t>
            </a:r>
            <a:r>
              <a:rPr lang="en-US" altLang="zh-CN" sz="2000" dirty="0"/>
              <a:t>β∈(V</a:t>
            </a:r>
            <a:r>
              <a:rPr lang="en-US" altLang="zh-CN" sz="2000" baseline="-25000" dirty="0"/>
              <a:t>N</a:t>
            </a:r>
            <a:r>
              <a:rPr lang="en-US" altLang="zh-CN" sz="2000" dirty="0">
                <a:latin typeface="楷体_GB2312" pitchFamily="49" charset="-122"/>
              </a:rPr>
              <a:t>∪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)</a:t>
            </a:r>
            <a:r>
              <a:rPr lang="en-US" altLang="zh-CN" sz="2000" baseline="30000" dirty="0"/>
              <a:t>*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型文法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上下文有关文法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文法中的每一个产生式</a:t>
            </a:r>
            <a:r>
              <a:rPr lang="en-US" altLang="zh-CN" sz="2000" dirty="0"/>
              <a:t>α→β</a:t>
            </a:r>
            <a:r>
              <a:rPr lang="zh-CN" altLang="en-US" sz="2000" dirty="0"/>
              <a:t>均满足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|α|</a:t>
            </a:r>
            <a:r>
              <a:rPr lang="en-US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≤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|β|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S→ε</a:t>
            </a:r>
            <a:r>
              <a:rPr lang="zh-CN" altLang="en-US" sz="2000" dirty="0"/>
              <a:t>除外</a:t>
            </a:r>
            <a:r>
              <a:rPr lang="en-US" altLang="zh-CN" sz="2000" dirty="0"/>
              <a:t>)</a:t>
            </a:r>
            <a:r>
              <a:rPr lang="zh-CN" altLang="en-US" sz="2000" dirty="0"/>
              <a:t>，则文法为</a:t>
            </a:r>
            <a:r>
              <a:rPr lang="en-US" altLang="zh-CN" sz="2000" dirty="0"/>
              <a:t>1</a:t>
            </a:r>
            <a:r>
              <a:rPr lang="zh-CN" altLang="en-US" sz="2000" dirty="0"/>
              <a:t>型文法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型文法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上下文无关文法</a:t>
            </a:r>
            <a:r>
              <a:rPr lang="zh-CN" altLang="en-US" sz="2000" dirty="0"/>
              <a:t>） 产生式形式为：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A→β</a:t>
            </a:r>
            <a:r>
              <a:rPr lang="zh-CN" altLang="en-US" sz="2000" dirty="0"/>
              <a:t>，其中</a:t>
            </a:r>
            <a:r>
              <a:rPr lang="en-US" altLang="zh-CN" sz="2000" dirty="0"/>
              <a:t>A∈V</a:t>
            </a:r>
            <a:r>
              <a:rPr lang="en-US" altLang="zh-CN" sz="2000" baseline="-25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β∈(V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∪V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)</a:t>
            </a:r>
            <a:r>
              <a:rPr lang="en-US" altLang="zh-CN" sz="2000" baseline="30000" dirty="0"/>
              <a:t>*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型文法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正则文法</a:t>
            </a:r>
            <a:r>
              <a:rPr lang="zh-CN" altLang="en-US" sz="2000" dirty="0"/>
              <a:t>） 产生式形式为：</a:t>
            </a:r>
            <a:r>
              <a:rPr lang="en-US" altLang="zh-CN" sz="2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A→aB</a:t>
            </a:r>
            <a:r>
              <a:rPr lang="zh-CN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或</a:t>
            </a:r>
            <a:r>
              <a:rPr lang="en-US" altLang="zh-CN" sz="2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A→a</a:t>
            </a:r>
            <a:r>
              <a:rPr lang="zh-CN" altLang="en-US" sz="2000" dirty="0"/>
              <a:t>，其中</a:t>
            </a:r>
            <a:r>
              <a:rPr lang="en-US" altLang="zh-CN" sz="2000" dirty="0"/>
              <a:t>A,B∈V</a:t>
            </a:r>
            <a:r>
              <a:rPr lang="en-US" altLang="zh-CN" sz="2000" baseline="-25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a∈V</a:t>
            </a:r>
            <a:r>
              <a:rPr lang="en-US" altLang="zh-CN" sz="2000" baseline="-25000" dirty="0" err="1"/>
              <a:t>T</a:t>
            </a:r>
            <a:endParaRPr lang="zh-CN" altLang="en-US" sz="20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5F7647-8191-43E3-A1AD-87BAD93F82EE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468313" y="4206875"/>
            <a:ext cx="8424862" cy="201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27432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endParaRPr lang="en-US" altLang="zh-CN" sz="28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pic>
        <p:nvPicPr>
          <p:cNvPr id="10" name="图片 9" descr="02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370715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89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9D355916-8DF3-27A2-617A-D83658297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447264"/>
              </p:ext>
            </p:extLst>
          </p:nvPr>
        </p:nvGraphicFramePr>
        <p:xfrm>
          <a:off x="4716016" y="3861048"/>
          <a:ext cx="3672408" cy="183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6E5FB66-A966-FC33-7B5A-C329CF1E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四种文法之间的关系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7E8FA160-A1F2-4F6C-4B5D-E2A97C838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87470"/>
              </p:ext>
            </p:extLst>
          </p:nvPr>
        </p:nvGraphicFramePr>
        <p:xfrm>
          <a:off x="827584" y="1556793"/>
          <a:ext cx="7416825" cy="1950720"/>
        </p:xfrm>
        <a:graphic>
          <a:graphicData uri="http://schemas.openxmlformats.org/drawingml/2006/table">
            <a:tbl>
              <a:tblPr/>
              <a:tblGrid>
                <a:gridCol w="2351264">
                  <a:extLst>
                    <a:ext uri="{9D8B030D-6E8A-4147-A177-3AD203B41FA5}">
                      <a16:colId xmlns:a16="http://schemas.microsoft.com/office/drawing/2014/main" val="2941686155"/>
                    </a:ext>
                  </a:extLst>
                </a:gridCol>
                <a:gridCol w="1465187">
                  <a:extLst>
                    <a:ext uri="{9D8B030D-6E8A-4147-A177-3AD203B41FA5}">
                      <a16:colId xmlns:a16="http://schemas.microsoft.com/office/drawing/2014/main" val="2241699447"/>
                    </a:ext>
                  </a:extLst>
                </a:gridCol>
                <a:gridCol w="1465187">
                  <a:extLst>
                    <a:ext uri="{9D8B030D-6E8A-4147-A177-3AD203B41FA5}">
                      <a16:colId xmlns:a16="http://schemas.microsoft.com/office/drawing/2014/main" val="215202685"/>
                    </a:ext>
                  </a:extLst>
                </a:gridCol>
                <a:gridCol w="2135187">
                  <a:extLst>
                    <a:ext uri="{9D8B030D-6E8A-4147-A177-3AD203B41FA5}">
                      <a16:colId xmlns:a16="http://schemas.microsoft.com/office/drawing/2014/main" val="2984640926"/>
                    </a:ext>
                  </a:extLst>
                </a:gridCol>
              </a:tblGrid>
              <a:tr h="230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</a:rPr>
                        <a:t>文法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</a:rPr>
                        <a:t>产生式规则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</a:rPr>
                        <a:t>语言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自动机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38021"/>
                  </a:ext>
                </a:extLst>
              </a:tr>
              <a:tr h="39202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0-</a:t>
                      </a:r>
                      <a:r>
                        <a:rPr lang="zh-CN" altLang="en-US" sz="1400" dirty="0">
                          <a:effectLst/>
                        </a:rPr>
                        <a:t>型</a:t>
                      </a:r>
                      <a:endParaRPr lang="en-US" altLang="zh-CN" sz="1400" dirty="0">
                        <a:effectLst/>
                      </a:endParaRPr>
                    </a:p>
                    <a:p>
                      <a:r>
                        <a:rPr lang="en-US" altLang="zh-CN" sz="1400" dirty="0">
                          <a:effectLst/>
                        </a:rPr>
                        <a:t>(recursively enumerable)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1400" i="0" dirty="0"/>
                        <a:t>→</a:t>
                      </a:r>
                      <a:r>
                        <a:rPr lang="el-GR" sz="1400" i="0" dirty="0">
                          <a:effectLst/>
                        </a:rPr>
                        <a:t> β（</a:t>
                      </a:r>
                      <a:r>
                        <a:rPr lang="zh-CN" altLang="en-US" sz="1400" i="0" dirty="0">
                          <a:effectLst/>
                        </a:rPr>
                        <a:t>无限制）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递归可枚举语言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图灵机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386744"/>
                  </a:ext>
                </a:extLst>
              </a:tr>
              <a:tr h="26690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1-</a:t>
                      </a:r>
                      <a:r>
                        <a:rPr lang="zh-CN" altLang="en-US" sz="1400" dirty="0">
                          <a:effectLst/>
                        </a:rPr>
                        <a:t>型</a:t>
                      </a:r>
                      <a:r>
                        <a:rPr lang="en-US" altLang="zh-CN" sz="1400" dirty="0">
                          <a:effectLst/>
                        </a:rPr>
                        <a:t>(context-sensitive)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effectLst/>
                        </a:rPr>
                        <a:t> </a:t>
                      </a:r>
                      <a:r>
                        <a:rPr lang="en-US" sz="1400" i="0" dirty="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400" i="0" dirty="0">
                          <a:effectLst/>
                        </a:rPr>
                        <a:t>A</a:t>
                      </a:r>
                      <a:r>
                        <a:rPr lang="el-GR" sz="1400" i="0" dirty="0">
                          <a:effectLst/>
                        </a:rPr>
                        <a:t>β</a:t>
                      </a:r>
                      <a:r>
                        <a:rPr lang="en-US" sz="1400" i="0" dirty="0">
                          <a:effectLst/>
                        </a:rPr>
                        <a:t> </a:t>
                      </a:r>
                      <a:r>
                        <a:rPr lang="en-US" altLang="zh-CN" sz="1400" i="0" dirty="0"/>
                        <a:t>→</a:t>
                      </a:r>
                      <a:r>
                        <a:rPr lang="el-GR" sz="1400" i="0" dirty="0">
                          <a:effectLst/>
                        </a:rPr>
                        <a:t> </a:t>
                      </a:r>
                      <a:r>
                        <a:rPr lang="en-US" altLang="zh-CN" sz="1400" i="0" dirty="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l-GR" altLang="zh-CN" sz="1400" i="0" dirty="0">
                          <a:effectLst/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el-GR" sz="1400" i="0" dirty="0">
                          <a:effectLst/>
                        </a:rPr>
                        <a:t>β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上下文相关语言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线性有界非确定图灵机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23988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2-</a:t>
                      </a:r>
                      <a:r>
                        <a:rPr lang="zh-CN" altLang="en-US" sz="1400" dirty="0">
                          <a:effectLst/>
                        </a:rPr>
                        <a:t>型</a:t>
                      </a:r>
                      <a:r>
                        <a:rPr lang="en-US" altLang="zh-CN" sz="1400" dirty="0">
                          <a:effectLst/>
                        </a:rPr>
                        <a:t>(context-free)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effectLst/>
                        </a:rPr>
                        <a:t>A </a:t>
                      </a:r>
                      <a:r>
                        <a:rPr lang="en-US" altLang="zh-CN" sz="1400" i="0" dirty="0"/>
                        <a:t>→</a:t>
                      </a:r>
                      <a:r>
                        <a:rPr lang="en-US" sz="1400" i="0" dirty="0">
                          <a:effectLst/>
                        </a:rPr>
                        <a:t> </a:t>
                      </a:r>
                      <a:r>
                        <a:rPr lang="el-GR" sz="1400" i="0" dirty="0">
                          <a:effectLst/>
                          <a:sym typeface="Symbol" panose="05050102010706020507" pitchFamily="18" charset="2"/>
                        </a:rPr>
                        <a:t></a:t>
                      </a:r>
                      <a:endParaRPr lang="el-GR" sz="1400" i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上下文无关语言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非确定下推自动机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51004"/>
                  </a:ext>
                </a:extLst>
              </a:tr>
              <a:tr h="39202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3-</a:t>
                      </a:r>
                      <a:r>
                        <a:rPr lang="zh-CN" altLang="en-US" sz="1400" dirty="0">
                          <a:effectLst/>
                        </a:rPr>
                        <a:t>型</a:t>
                      </a:r>
                      <a:r>
                        <a:rPr lang="en-US" altLang="zh-CN" sz="1400" dirty="0">
                          <a:effectLst/>
                        </a:rPr>
                        <a:t>(regular)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effectLst/>
                        </a:rPr>
                        <a:t>A</a:t>
                      </a:r>
                      <a:r>
                        <a:rPr lang="en-US" altLang="zh-CN" sz="1400" i="0" dirty="0"/>
                        <a:t>→</a:t>
                      </a:r>
                      <a:r>
                        <a:rPr lang="en-US" sz="1400" i="0" dirty="0">
                          <a:effectLst/>
                        </a:rPr>
                        <a:t> </a:t>
                      </a:r>
                      <a:r>
                        <a:rPr lang="en-US" sz="1400" i="0" dirty="0" err="1">
                          <a:effectLst/>
                        </a:rPr>
                        <a:t>aB</a:t>
                      </a:r>
                      <a:br>
                        <a:rPr lang="en-US" sz="1400" i="0" dirty="0">
                          <a:effectLst/>
                        </a:rPr>
                      </a:br>
                      <a:r>
                        <a:rPr lang="en-US" sz="1400" i="0" dirty="0">
                          <a:effectLst/>
                        </a:rPr>
                        <a:t>A</a:t>
                      </a:r>
                      <a:r>
                        <a:rPr lang="en-US" altLang="zh-CN" sz="1400" i="0" dirty="0"/>
                        <a:t>→</a:t>
                      </a:r>
                      <a:r>
                        <a:rPr lang="en-US" sz="1400" i="0" dirty="0">
                          <a:effectLst/>
                        </a:rPr>
                        <a:t>  a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正则语言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有限状态自动机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36646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309FA-7B23-308A-D508-2AB74B24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2EDDBF-5E5E-4762-9F9E-8C2CD0B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AB8624-3B81-D43B-3CC7-FAE4630281D5}"/>
              </a:ext>
            </a:extLst>
          </p:cNvPr>
          <p:cNvSpPr txBox="1"/>
          <p:nvPr/>
        </p:nvSpPr>
        <p:spPr>
          <a:xfrm>
            <a:off x="4860032" y="5085184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高级编程语言</a:t>
            </a: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属于哪一种文法？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AF1948-261A-4B71-EF70-65CFF3563643}"/>
              </a:ext>
            </a:extLst>
          </p:cNvPr>
          <p:cNvSpPr txBox="1"/>
          <p:nvPr/>
        </p:nvSpPr>
        <p:spPr>
          <a:xfrm>
            <a:off x="4860032" y="4509120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</a:t>
            </a: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属于哪一种文法？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05E82-98ED-1403-997D-03622B768CC9}"/>
              </a:ext>
            </a:extLst>
          </p:cNvPr>
          <p:cNvSpPr txBox="1"/>
          <p:nvPr/>
        </p:nvSpPr>
        <p:spPr>
          <a:xfrm>
            <a:off x="2195736" y="45091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</a:t>
            </a:r>
            <a:endParaRPr lang="zh-CN" altLang="en-US" sz="16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9E2448-E1A9-A0A1-C24F-7EFE893E8E17}"/>
              </a:ext>
            </a:extLst>
          </p:cNvPr>
          <p:cNvSpPr txBox="1"/>
          <p:nvPr/>
        </p:nvSpPr>
        <p:spPr>
          <a:xfrm>
            <a:off x="2123728" y="508518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高级编程语言</a:t>
            </a:r>
            <a:endParaRPr lang="zh-CN" altLang="en-US" sz="1400" b="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AA32D16-12F9-D3D0-C2F8-24260702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717032"/>
            <a:ext cx="3672408" cy="2648967"/>
          </a:xfrm>
          <a:prstGeom prst="ellipse">
            <a:avLst/>
          </a:prstGeom>
          <a:noFill/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B05F7BD7-5BCE-A1CD-2063-7E41D7EDC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660" y="4076283"/>
            <a:ext cx="2448272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recursively enumerable</a:t>
            </a:r>
            <a:endParaRPr kumimoji="1" lang="zh-CN" altLang="en-US" sz="14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959A473B-D9BE-2184-DBE6-305877075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437112"/>
            <a:ext cx="2664296" cy="19282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7378473-4DE4-D28D-AD8A-E6B08B73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155" y="4733930"/>
            <a:ext cx="2003282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context-sensitive</a:t>
            </a:r>
            <a:endParaRPr kumimoji="1" lang="zh-CN" altLang="en-US" sz="14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63D224FC-6B4D-93C8-D15D-DC05275FF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047084"/>
            <a:ext cx="2088232" cy="1334244"/>
          </a:xfrm>
          <a:prstGeom prst="ellipse">
            <a:avLst/>
          </a:prstGeom>
          <a:noFill/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6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E6BCEA58-D4A6-CAEC-32E6-E0F2405DD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6772" y="5269458"/>
            <a:ext cx="1298048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context-free</a:t>
            </a:r>
            <a:endParaRPr kumimoji="1" lang="zh-CN" altLang="en-US" sz="14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BF9EE7DF-7960-CCE4-AF3B-56720049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724" y="5589240"/>
            <a:ext cx="1296144" cy="792088"/>
          </a:xfrm>
          <a:prstGeom prst="ellipse">
            <a:avLst/>
          </a:prstGeom>
          <a:noFill/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regular</a:t>
            </a:r>
            <a:endParaRPr lang="zh-CN" altLang="en-US" sz="14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60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2" grpId="0"/>
      <p:bldP spid="13" grpId="0"/>
      <p:bldP spid="15" grpId="0"/>
      <p:bldP spid="16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Rectangle 10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sz="3200" b="1" cap="all" dirty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2" charset="-122"/>
                <a:cs typeface="+mn-cs"/>
              </a:rPr>
              <a:t>例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思考下列文法分别为哪种类型的文法</a:t>
            </a:r>
            <a:endParaRPr lang="zh-CN" altLang="en-US" sz="3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749" name="Rectangle 11"/>
          <p:cNvSpPr>
            <a:spLocks noGrp="1" noChangeArrowheads="1"/>
          </p:cNvSpPr>
          <p:nvPr>
            <p:ph idx="1"/>
          </p:nvPr>
        </p:nvSpPr>
        <p:spPr>
          <a:xfrm>
            <a:off x="827584" y="1484784"/>
            <a:ext cx="1800000" cy="4613028"/>
          </a:xfrm>
          <a:solidFill>
            <a:srgbClr val="D6E1F1"/>
          </a:solidFill>
        </p:spPr>
        <p:txBody>
          <a:bodyPr>
            <a:normAutofit/>
          </a:bodyPr>
          <a:lstStyle/>
          <a:p>
            <a:pPr eaLnBrk="1" hangingPunct="1">
              <a:buFont typeface="Webdings" pitchFamily="18" charset="2"/>
              <a:buNone/>
            </a:pPr>
            <a:r>
              <a:rPr lang="zh-CN" altLang="en-US" sz="2000" dirty="0"/>
              <a:t>文法</a:t>
            </a:r>
            <a:r>
              <a:rPr lang="en-US" altLang="zh-CN" sz="2000" dirty="0"/>
              <a:t>G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[S]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sz="2000" dirty="0"/>
              <a:t>S→CD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sz="2000" dirty="0" err="1"/>
              <a:t>C→aCA</a:t>
            </a:r>
            <a:endParaRPr lang="en-US" altLang="zh-CN" sz="2000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sz="2000" dirty="0" err="1"/>
              <a:t>C→bCB</a:t>
            </a:r>
            <a:endParaRPr lang="en-US" altLang="zh-CN" sz="2000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sz="2000" dirty="0" err="1"/>
              <a:t>AD→aD</a:t>
            </a:r>
            <a:endParaRPr lang="en-US" altLang="zh-CN" sz="2000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sz="2000" dirty="0" err="1"/>
              <a:t>BD→bD</a:t>
            </a:r>
            <a:endParaRPr lang="en-US" altLang="zh-CN" sz="2000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sz="2000" dirty="0" err="1"/>
              <a:t>Aa→bD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 err="1"/>
              <a:t>Ab→bA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 err="1"/>
              <a:t>Ba→aB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 err="1"/>
              <a:t>Bb→bB</a:t>
            </a:r>
            <a:endParaRPr lang="en-US" altLang="zh-CN" sz="2000" dirty="0"/>
          </a:p>
        </p:txBody>
      </p:sp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C6D9A4-F321-4A85-A2FC-67FF90BAC25D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F069C38-E43C-FEBB-C2E1-14D856456EE9}"/>
              </a:ext>
            </a:extLst>
          </p:cNvPr>
          <p:cNvSpPr txBox="1">
            <a:spLocks noChangeArrowheads="1"/>
          </p:cNvSpPr>
          <p:nvPr/>
        </p:nvSpPr>
        <p:spPr>
          <a:xfrm>
            <a:off x="2747864" y="1484784"/>
            <a:ext cx="1800000" cy="4613028"/>
          </a:xfrm>
          <a:prstGeom prst="rect">
            <a:avLst/>
          </a:prstGeom>
          <a:solidFill>
            <a:srgbClr val="D4EDEB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8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b="1" kern="1200" baseline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ebdings" pitchFamily="18" charset="2"/>
              <a:buNone/>
            </a:pPr>
            <a:r>
              <a:rPr kumimoji="0" lang="zh-CN" altLang="en-US" sz="2000" dirty="0"/>
              <a:t>文法</a:t>
            </a:r>
            <a:r>
              <a:rPr kumimoji="0" lang="en-US" altLang="zh-CN" sz="2000" dirty="0"/>
              <a:t>G</a:t>
            </a:r>
            <a:r>
              <a:rPr kumimoji="0" lang="en-US" altLang="zh-CN" sz="2000" baseline="-25000" dirty="0"/>
              <a:t>2</a:t>
            </a:r>
            <a:r>
              <a:rPr kumimoji="0" lang="en-US" altLang="zh-CN" sz="2000" dirty="0"/>
              <a:t>[S]</a:t>
            </a:r>
            <a:r>
              <a:rPr kumimoji="0" lang="zh-CN" altLang="en-US" sz="2000" dirty="0"/>
              <a:t>：</a:t>
            </a:r>
            <a:endParaRPr kumimoji="0" lang="en-US" altLang="zh-CN" sz="2000" dirty="0"/>
          </a:p>
          <a:p>
            <a:pPr fontAlgn="auto">
              <a:spcAft>
                <a:spcPts val="0"/>
              </a:spcAft>
              <a:buFont typeface="Webdings" pitchFamily="18" charset="2"/>
              <a:buNone/>
            </a:pPr>
            <a:r>
              <a:rPr kumimoji="0" lang="en-US" altLang="zh-CN" sz="2000" dirty="0"/>
              <a:t>S→AB</a:t>
            </a:r>
          </a:p>
          <a:p>
            <a:pPr fontAlgn="auto">
              <a:spcAft>
                <a:spcPts val="0"/>
              </a:spcAft>
              <a:buFont typeface="Webdings" pitchFamily="18" charset="2"/>
              <a:buNone/>
            </a:pPr>
            <a:r>
              <a:rPr kumimoji="0" lang="en-US" altLang="zh-CN" sz="2000" dirty="0"/>
              <a:t>A→BS|0</a:t>
            </a:r>
          </a:p>
          <a:p>
            <a:pPr fontAlgn="auto">
              <a:spcAft>
                <a:spcPts val="0"/>
              </a:spcAft>
              <a:buFont typeface="Webdings" pitchFamily="18" charset="2"/>
              <a:buNone/>
            </a:pPr>
            <a:r>
              <a:rPr kumimoji="0" lang="en-US" altLang="zh-CN" sz="2000" dirty="0"/>
              <a:t>B→SA|1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endParaRPr kumimoji="0" lang="en-US" altLang="zh-CN" sz="200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4A0DF18-3DA8-71E5-C1F5-721805A2C9D3}"/>
              </a:ext>
            </a:extLst>
          </p:cNvPr>
          <p:cNvSpPr txBox="1">
            <a:spLocks noChangeArrowheads="1"/>
          </p:cNvSpPr>
          <p:nvPr/>
        </p:nvSpPr>
        <p:spPr>
          <a:xfrm>
            <a:off x="4668144" y="1484784"/>
            <a:ext cx="1800000" cy="4613028"/>
          </a:xfrm>
          <a:prstGeom prst="rect">
            <a:avLst/>
          </a:prstGeom>
          <a:solidFill>
            <a:srgbClr val="E6F2EA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8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b="1" kern="1200" baseline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ebdings" pitchFamily="18" charset="2"/>
              <a:buNone/>
            </a:pPr>
            <a:r>
              <a:rPr kumimoji="0" lang="zh-CN" altLang="en-US" sz="2000" dirty="0"/>
              <a:t>文法</a:t>
            </a:r>
            <a:r>
              <a:rPr kumimoji="0" lang="en-US" altLang="zh-CN" sz="2000" dirty="0"/>
              <a:t>G</a:t>
            </a:r>
            <a:r>
              <a:rPr kumimoji="0" lang="en-US" altLang="zh-CN" sz="2000" baseline="-25000" dirty="0"/>
              <a:t>3</a:t>
            </a:r>
            <a:r>
              <a:rPr kumimoji="0" lang="en-US" altLang="zh-CN" sz="2000" dirty="0"/>
              <a:t>[S]</a:t>
            </a:r>
          </a:p>
          <a:p>
            <a:pPr fontAlgn="auto">
              <a:spcAft>
                <a:spcPts val="0"/>
              </a:spcAft>
              <a:buFont typeface="Webdings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S→0A|1B|0</a:t>
            </a:r>
          </a:p>
          <a:p>
            <a:pPr fontAlgn="auto">
              <a:spcAft>
                <a:spcPts val="0"/>
              </a:spcAft>
              <a:buFont typeface="Webdings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A→0A|1B|0S</a:t>
            </a:r>
          </a:p>
          <a:p>
            <a:pPr fontAlgn="auto">
              <a:spcAft>
                <a:spcPts val="0"/>
              </a:spcAft>
              <a:buFont typeface="Webdings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B→1B|1|0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endParaRPr kumimoji="0" lang="en-US" altLang="zh-CN" sz="200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0B76E7E-C7AC-26FC-C826-8B305258C900}"/>
              </a:ext>
            </a:extLst>
          </p:cNvPr>
          <p:cNvSpPr txBox="1">
            <a:spLocks noChangeArrowheads="1"/>
          </p:cNvSpPr>
          <p:nvPr/>
        </p:nvSpPr>
        <p:spPr>
          <a:xfrm>
            <a:off x="6588424" y="1484784"/>
            <a:ext cx="1800000" cy="4613028"/>
          </a:xfrm>
          <a:prstGeom prst="rect">
            <a:avLst/>
          </a:prstGeom>
          <a:solidFill>
            <a:srgbClr val="E8EFE5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8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b="1" kern="1200" baseline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ebdings" pitchFamily="18" charset="2"/>
              <a:buNone/>
            </a:pPr>
            <a:r>
              <a:rPr kumimoji="0" lang="zh-CN" altLang="en-US" sz="2000" dirty="0"/>
              <a:t>文法</a:t>
            </a:r>
            <a:r>
              <a:rPr kumimoji="0" lang="en-US" altLang="zh-CN" sz="2000" dirty="0"/>
              <a:t>G</a:t>
            </a:r>
            <a:r>
              <a:rPr kumimoji="0" lang="en-US" altLang="zh-CN" sz="2000" baseline="-25000" dirty="0"/>
              <a:t>4</a:t>
            </a:r>
            <a:r>
              <a:rPr kumimoji="0" lang="en-US" altLang="zh-CN" sz="2000" dirty="0"/>
              <a:t>[S]</a:t>
            </a:r>
          </a:p>
          <a:p>
            <a:pPr>
              <a:buNone/>
            </a:pP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S→aT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S→a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T→aT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T→</a:t>
            </a:r>
            <a:r>
              <a:rPr lang="en-US" altLang="zh-CN" sz="2000" dirty="0" err="1">
                <a:solidFill>
                  <a:schemeClr val="tx1"/>
                </a:solidFill>
              </a:rPr>
              <a:t>dT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T→a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T→d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B127D3-3DCB-FBA6-AEC8-36B9829DD456}"/>
              </a:ext>
            </a:extLst>
          </p:cNvPr>
          <p:cNvSpPr txBox="1"/>
          <p:nvPr/>
        </p:nvSpPr>
        <p:spPr>
          <a:xfrm>
            <a:off x="899592" y="5661248"/>
            <a:ext cx="1656184" cy="369332"/>
          </a:xfrm>
          <a:prstGeom prst="rect">
            <a:avLst/>
          </a:prstGeom>
          <a:solidFill>
            <a:srgbClr val="5B9BD5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型文法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021420-A9DC-6338-4E5F-C7FBDB9300FB}"/>
              </a:ext>
            </a:extLst>
          </p:cNvPr>
          <p:cNvSpPr txBox="1"/>
          <p:nvPr/>
        </p:nvSpPr>
        <p:spPr>
          <a:xfrm>
            <a:off x="2819805" y="5661248"/>
            <a:ext cx="1656184" cy="369332"/>
          </a:xfrm>
          <a:prstGeom prst="rect">
            <a:avLst/>
          </a:prstGeom>
          <a:solidFill>
            <a:srgbClr val="52CAB8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型文法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53D3EC-445A-6E5B-10DE-7065D921C87A}"/>
              </a:ext>
            </a:extLst>
          </p:cNvPr>
          <p:cNvSpPr txBox="1"/>
          <p:nvPr/>
        </p:nvSpPr>
        <p:spPr>
          <a:xfrm>
            <a:off x="4740018" y="5661248"/>
            <a:ext cx="1656184" cy="369332"/>
          </a:xfrm>
          <a:prstGeom prst="rect">
            <a:avLst/>
          </a:prstGeom>
          <a:solidFill>
            <a:srgbClr val="49BF64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型文法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596CB2-87DF-B325-A831-702D79A7E1C4}"/>
              </a:ext>
            </a:extLst>
          </p:cNvPr>
          <p:cNvSpPr txBox="1"/>
          <p:nvPr/>
        </p:nvSpPr>
        <p:spPr>
          <a:xfrm>
            <a:off x="6660232" y="5661248"/>
            <a:ext cx="1656184" cy="369332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型文法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0064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87C5-FDAF-FBAD-085A-0F84C18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BAC6D-36FB-33C1-7837-AAF08215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ChatGPT</a:t>
            </a:r>
            <a:r>
              <a:rPr lang="zh-CN" altLang="en-US" dirty="0"/>
              <a:t>：自然语言处理技术发展史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BE6B7B-D771-CD78-1C76-8600E4BF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EB576-AD52-BA75-05A1-5C1F5649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6" name="图片 5">
            <a:hlinkClick r:id="rId2"/>
            <a:extLst>
              <a:ext uri="{FF2B5EF4-FFF2-40B4-BE49-F238E27FC236}">
                <a16:creationId xmlns:a16="http://schemas.microsoft.com/office/drawing/2014/main" id="{23E19EE4-7E6C-DF21-46B7-AF75993A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04864"/>
            <a:ext cx="6673203" cy="37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5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复习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编译程序</a:t>
            </a:r>
            <a:endParaRPr lang="en-US" altLang="zh-CN" dirty="0"/>
          </a:p>
          <a:p>
            <a:r>
              <a:rPr lang="zh-CN" altLang="en-US" dirty="0"/>
              <a:t>编译的</a:t>
            </a:r>
            <a:r>
              <a:rPr lang="en-US" altLang="zh-CN" dirty="0"/>
              <a:t>6+2=?</a:t>
            </a:r>
          </a:p>
          <a:p>
            <a:r>
              <a:rPr lang="zh-CN" altLang="en-US" dirty="0"/>
              <a:t>前端、后端？</a:t>
            </a:r>
            <a:endParaRPr lang="en-US" altLang="zh-CN" dirty="0"/>
          </a:p>
          <a:p>
            <a:r>
              <a:rPr lang="zh-CN" altLang="en-US" dirty="0"/>
              <a:t>遍</a:t>
            </a:r>
            <a:r>
              <a:rPr lang="en-US" altLang="zh-CN" dirty="0"/>
              <a:t>/</a:t>
            </a:r>
            <a:r>
              <a:rPr lang="zh-CN" altLang="en-US" dirty="0"/>
              <a:t>趟</a:t>
            </a:r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922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B0C1C-025F-483E-9714-15C5AE5646E9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Rectangle 10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cap="all" dirty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2" charset="-122"/>
                <a:cs typeface="+mn-cs"/>
              </a:rPr>
              <a:t>例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型（上下文有关）文法</a:t>
            </a:r>
          </a:p>
        </p:txBody>
      </p:sp>
      <p:sp>
        <p:nvSpPr>
          <p:cNvPr id="3174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zh-CN" altLang="en-US" dirty="0"/>
              <a:t>文法</a:t>
            </a:r>
            <a:r>
              <a:rPr lang="en-US" altLang="zh-CN" dirty="0"/>
              <a:t>G[S]</a:t>
            </a:r>
            <a:r>
              <a:rPr lang="zh-CN" altLang="en-US" dirty="0"/>
              <a:t>：	</a:t>
            </a:r>
            <a:r>
              <a:rPr lang="en-US" altLang="zh-CN" dirty="0"/>
              <a:t>S→CD			</a:t>
            </a:r>
            <a:r>
              <a:rPr lang="en-US" altLang="zh-CN" dirty="0" err="1"/>
              <a:t>Ab→bA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C→aCA</a:t>
            </a:r>
            <a:r>
              <a:rPr lang="en-US" altLang="zh-CN" dirty="0"/>
              <a:t>		</a:t>
            </a:r>
            <a:r>
              <a:rPr lang="en-US" altLang="zh-CN" dirty="0" err="1"/>
              <a:t>Ba→aB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C→bCB</a:t>
            </a:r>
            <a:r>
              <a:rPr lang="en-US" altLang="zh-CN" dirty="0"/>
              <a:t>		</a:t>
            </a:r>
            <a:r>
              <a:rPr lang="en-US" altLang="zh-CN" dirty="0" err="1"/>
              <a:t>Bb→bB</a:t>
            </a:r>
            <a:endParaRPr lang="en-US" altLang="zh-CN" dirty="0"/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AD→aD</a:t>
            </a:r>
            <a:r>
              <a:rPr lang="en-US" altLang="zh-CN" dirty="0"/>
              <a:t>		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BD→bD</a:t>
            </a:r>
            <a:r>
              <a:rPr lang="en-US" altLang="zh-CN" dirty="0"/>
              <a:t>		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Aa→bD</a:t>
            </a:r>
            <a:endParaRPr lang="en-US" altLang="zh-CN" dirty="0"/>
          </a:p>
        </p:txBody>
      </p:sp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C6D9A4-F321-4A85-A2FC-67FF90BAC25D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48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2" charset="-122"/>
                <a:cs typeface="+mn-cs"/>
              </a:rPr>
              <a:t>例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型（上下文无关）文法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文法</a:t>
            </a:r>
            <a:r>
              <a:rPr lang="en-US" altLang="zh-CN" dirty="0"/>
              <a:t>G[S]</a:t>
            </a:r>
            <a:r>
              <a:rPr lang="zh-CN" altLang="en-US" dirty="0"/>
              <a:t>：	</a:t>
            </a:r>
            <a:r>
              <a:rPr lang="en-US" altLang="zh-CN" dirty="0"/>
              <a:t>S→AB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				A→BS|0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/>
              <a:t>					B→SA|1</a:t>
            </a:r>
          </a:p>
        </p:txBody>
      </p:sp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990C3-8D3B-4821-9235-C4F9157A0ADC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6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2" charset="-122"/>
                <a:cs typeface="+mn-cs"/>
              </a:rPr>
              <a:t>例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型（正则、正规）文法</a:t>
            </a:r>
          </a:p>
        </p:txBody>
      </p:sp>
      <p:sp>
        <p:nvSpPr>
          <p:cNvPr id="33794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3379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CF9E06-25B7-44DC-9276-8FD7C9DD7E23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>
              <a:ea typeface="宋体" charset="-122"/>
            </a:endParaRPr>
          </a:p>
        </p:txBody>
      </p:sp>
      <p:sp>
        <p:nvSpPr>
          <p:cNvPr id="33797" name="Rectangle 8"/>
          <p:cNvSpPr>
            <a:spLocks noGrp="1" noChangeArrowheads="1"/>
          </p:cNvSpPr>
          <p:nvPr>
            <p:ph sz="quarter" idx="13"/>
          </p:nvPr>
        </p:nvSpPr>
        <p:spPr>
          <a:xfrm>
            <a:off x="468313" y="1557338"/>
            <a:ext cx="4135437" cy="4525962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G[S]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	</a:t>
            </a:r>
          </a:p>
          <a:p>
            <a:pPr lvl="1" eaLnBrk="1" hangingPunct="1"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S→0A | 1B | 0</a:t>
            </a:r>
          </a:p>
          <a:p>
            <a:pPr lvl="1" eaLnBrk="1" hangingPunct="1"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A→0A | 1B | 0S</a:t>
            </a:r>
          </a:p>
          <a:p>
            <a:pPr lvl="1" eaLnBrk="1" hangingPunct="1"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B→1B | 1  | 0</a:t>
            </a:r>
          </a:p>
        </p:txBody>
      </p:sp>
      <p:sp>
        <p:nvSpPr>
          <p:cNvPr id="33798" name="Rectangle 9"/>
          <p:cNvSpPr>
            <a:spLocks noGrp="1" noChangeArrowheads="1"/>
          </p:cNvSpPr>
          <p:nvPr>
            <p:ph sz="quarter" idx="14"/>
          </p:nvPr>
        </p:nvSpPr>
        <p:spPr>
          <a:xfrm>
            <a:off x="4756150" y="1557338"/>
            <a:ext cx="4137025" cy="4525962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G[S]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	</a:t>
            </a:r>
          </a:p>
          <a:p>
            <a:pPr lvl="1" eaLnBrk="1" hangingPunct="1"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→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→ a</a:t>
            </a:r>
          </a:p>
          <a:p>
            <a:pPr lvl="1" eaLnBrk="1" hangingPunct="1"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→ </a:t>
            </a:r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→ </a:t>
            </a:r>
            <a:r>
              <a:rPr lang="en-US" altLang="zh-CN" sz="3200" dirty="0" err="1">
                <a:solidFill>
                  <a:schemeClr val="tx1"/>
                </a:solidFill>
              </a:rPr>
              <a:t>dT</a:t>
            </a:r>
            <a:endParaRPr lang="en-US" altLang="zh-CN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→ a</a:t>
            </a:r>
          </a:p>
          <a:p>
            <a:pPr lvl="1" eaLnBrk="1" hangingPunct="1"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→ d	</a:t>
            </a:r>
          </a:p>
        </p:txBody>
      </p:sp>
    </p:spTree>
    <p:extLst>
      <p:ext uri="{BB962C8B-B14F-4D97-AF65-F5344CB8AC3E}">
        <p14:creationId xmlns:p14="http://schemas.microsoft.com/office/powerpoint/2010/main" val="2517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四种文法之间的关系</a:t>
            </a:r>
            <a:endParaRPr lang="zh-CN" altLang="zh-CN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424862" cy="657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四种文法之间的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逐级“包含”</a:t>
            </a:r>
            <a:r>
              <a:rPr lang="zh-CN" altLang="en-US" dirty="0"/>
              <a:t>关系</a:t>
            </a:r>
          </a:p>
        </p:txBody>
      </p:sp>
      <p:sp>
        <p:nvSpPr>
          <p:cNvPr id="348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6FD5AD-3349-4B62-A83D-F12F3302B429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>
              <a:ea typeface="宋体" charset="-122"/>
            </a:endParaRP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2852638" y="2708275"/>
            <a:ext cx="4311650" cy="27209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07" name="Text Box 11"/>
          <p:cNvSpPr txBox="1">
            <a:spLocks noChangeArrowheads="1"/>
          </p:cNvSpPr>
          <p:nvPr/>
        </p:nvSpPr>
        <p:spPr bwMode="auto">
          <a:xfrm>
            <a:off x="4139952" y="2813402"/>
            <a:ext cx="1217663" cy="39957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型文法</a:t>
            </a:r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3130450" y="3214688"/>
            <a:ext cx="3825875" cy="200025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05" name="Text Box 10"/>
          <p:cNvSpPr txBox="1">
            <a:spLocks noChangeArrowheads="1"/>
          </p:cNvSpPr>
          <p:nvPr/>
        </p:nvSpPr>
        <p:spPr bwMode="auto">
          <a:xfrm>
            <a:off x="4233732" y="3317472"/>
            <a:ext cx="1252000" cy="39956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型文法</a:t>
            </a:r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3592413" y="3714750"/>
            <a:ext cx="3074987" cy="1270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03" name="Text Box 9"/>
          <p:cNvSpPr txBox="1">
            <a:spLocks noChangeArrowheads="1"/>
          </p:cNvSpPr>
          <p:nvPr/>
        </p:nvSpPr>
        <p:spPr bwMode="auto">
          <a:xfrm>
            <a:off x="4490170" y="3830205"/>
            <a:ext cx="1298048" cy="40048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型文法</a:t>
            </a:r>
          </a:p>
        </p:txBody>
      </p:sp>
      <p:sp>
        <p:nvSpPr>
          <p:cNvPr id="156680" name="Oval 8"/>
          <p:cNvSpPr>
            <a:spLocks noChangeArrowheads="1"/>
          </p:cNvSpPr>
          <p:nvPr/>
        </p:nvSpPr>
        <p:spPr bwMode="auto">
          <a:xfrm>
            <a:off x="4235350" y="4214813"/>
            <a:ext cx="1912938" cy="5715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3</a:t>
            </a:r>
            <a:r>
              <a:rPr kumimoji="1"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型文法 </a:t>
            </a:r>
            <a:endParaRPr lang="zh-CN" alt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183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判断文法的方法</a:t>
            </a:r>
          </a:p>
        </p:txBody>
      </p:sp>
      <p:sp>
        <p:nvSpPr>
          <p:cNvPr id="358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0B3BD8-02AE-4601-BA44-3291CF0638C5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>
              <a:ea typeface="宋体" charset="-122"/>
            </a:endParaRPr>
          </a:p>
        </p:txBody>
      </p:sp>
      <p:sp>
        <p:nvSpPr>
          <p:cNvPr id="34821" name="AutoShape 3"/>
          <p:cNvSpPr>
            <a:spLocks noChangeArrowheads="1"/>
          </p:cNvSpPr>
          <p:nvPr/>
        </p:nvSpPr>
        <p:spPr bwMode="auto">
          <a:xfrm>
            <a:off x="3000375" y="2212975"/>
            <a:ext cx="2614613" cy="609600"/>
          </a:xfrm>
          <a:prstGeom prst="flowChartPreparation">
            <a:avLst/>
          </a:prstGeom>
          <a:solidFill>
            <a:srgbClr val="FFFF99"/>
          </a:solidFill>
          <a:ln w="19050" algn="ctr">
            <a:solidFill>
              <a:srgbClr val="80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每一个产生式</a:t>
            </a:r>
            <a:b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</a:b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是否都满足</a:t>
            </a:r>
            <a:r>
              <a:rPr lang="en-US" altLang="zh-CN" sz="1800">
                <a:solidFill>
                  <a:schemeClr val="tx1"/>
                </a:solidFill>
                <a:latin typeface="+mn-lt"/>
                <a:ea typeface="楷体" pitchFamily="49" charset="-122"/>
              </a:rPr>
              <a:t>|α|≤|β|</a:t>
            </a:r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6588125" y="3292475"/>
            <a:ext cx="2127250" cy="360363"/>
          </a:xfrm>
          <a:prstGeom prst="flowChartPredefinedProcess">
            <a:avLst/>
          </a:prstGeom>
          <a:solidFill>
            <a:srgbClr val="FFFF99"/>
          </a:solidFill>
          <a:ln w="19050" algn="ctr">
            <a:solidFill>
              <a:srgbClr val="80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结论：</a:t>
            </a:r>
            <a:r>
              <a:rPr lang="en-US" altLang="zh-CN" sz="1800">
                <a:solidFill>
                  <a:schemeClr val="tx1"/>
                </a:solidFill>
                <a:latin typeface="+mn-lt"/>
                <a:ea typeface="楷体" pitchFamily="49" charset="-122"/>
              </a:rPr>
              <a:t>1</a:t>
            </a: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型文法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6588125" y="4222750"/>
            <a:ext cx="2127250" cy="360363"/>
          </a:xfrm>
          <a:prstGeom prst="flowChartPredefinedProcess">
            <a:avLst/>
          </a:prstGeom>
          <a:solidFill>
            <a:srgbClr val="FFFF99"/>
          </a:solidFill>
          <a:ln w="19050" algn="ctr">
            <a:solidFill>
              <a:srgbClr val="80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结论：</a:t>
            </a:r>
            <a:r>
              <a:rPr lang="en-US" altLang="zh-CN" sz="1800">
                <a:solidFill>
                  <a:schemeClr val="tx1"/>
                </a:solidFill>
                <a:latin typeface="+mn-lt"/>
                <a:ea typeface="楷体" pitchFamily="49" charset="-122"/>
              </a:rPr>
              <a:t>2</a:t>
            </a: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型文法</a:t>
            </a:r>
          </a:p>
        </p:txBody>
      </p:sp>
      <p:sp>
        <p:nvSpPr>
          <p:cNvPr id="34824" name="AutoShape 6"/>
          <p:cNvSpPr>
            <a:spLocks noChangeArrowheads="1"/>
          </p:cNvSpPr>
          <p:nvPr/>
        </p:nvSpPr>
        <p:spPr bwMode="auto">
          <a:xfrm>
            <a:off x="6588125" y="5092700"/>
            <a:ext cx="2127250" cy="360363"/>
          </a:xfrm>
          <a:prstGeom prst="flowChartPredefinedProcess">
            <a:avLst/>
          </a:prstGeom>
          <a:solidFill>
            <a:srgbClr val="FFFF99"/>
          </a:solidFill>
          <a:ln w="19050" algn="ctr">
            <a:solidFill>
              <a:srgbClr val="80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结论：</a:t>
            </a:r>
            <a:r>
              <a:rPr lang="en-US" altLang="zh-CN" sz="1800">
                <a:solidFill>
                  <a:schemeClr val="tx1"/>
                </a:solidFill>
                <a:latin typeface="+mn-lt"/>
                <a:ea typeface="楷体" pitchFamily="49" charset="-122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型文法</a:t>
            </a:r>
          </a:p>
        </p:txBody>
      </p:sp>
      <p:sp>
        <p:nvSpPr>
          <p:cNvPr id="34825" name="AutoShape 7"/>
          <p:cNvSpPr>
            <a:spLocks noChangeArrowheads="1"/>
          </p:cNvSpPr>
          <p:nvPr/>
        </p:nvSpPr>
        <p:spPr bwMode="auto">
          <a:xfrm>
            <a:off x="6588125" y="2336800"/>
            <a:ext cx="2127250" cy="360363"/>
          </a:xfrm>
          <a:prstGeom prst="flowChartPredefinedProcess">
            <a:avLst/>
          </a:prstGeom>
          <a:solidFill>
            <a:srgbClr val="FFFF99"/>
          </a:solidFill>
          <a:ln w="19050" algn="ctr">
            <a:solidFill>
              <a:srgbClr val="80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结论：</a:t>
            </a:r>
            <a:r>
              <a:rPr lang="en-US" altLang="zh-CN" sz="1800">
                <a:solidFill>
                  <a:schemeClr val="tx1"/>
                </a:solidFill>
                <a:latin typeface="+mn-lt"/>
                <a:ea typeface="楷体" pitchFamily="49" charset="-122"/>
              </a:rPr>
              <a:t>0</a:t>
            </a: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型文法</a:t>
            </a:r>
          </a:p>
        </p:txBody>
      </p:sp>
      <p:sp>
        <p:nvSpPr>
          <p:cNvPr id="34826" name="AutoShape 8"/>
          <p:cNvSpPr>
            <a:spLocks noChangeArrowheads="1"/>
          </p:cNvSpPr>
          <p:nvPr/>
        </p:nvSpPr>
        <p:spPr bwMode="auto">
          <a:xfrm>
            <a:off x="3167063" y="4078288"/>
            <a:ext cx="2447925" cy="609600"/>
          </a:xfrm>
          <a:prstGeom prst="flowChartPreparation">
            <a:avLst/>
          </a:prstGeom>
          <a:solidFill>
            <a:srgbClr val="FFFF99"/>
          </a:solidFill>
          <a:ln w="19050" algn="ctr">
            <a:solidFill>
              <a:srgbClr val="80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产生式是否都是</a:t>
            </a:r>
          </a:p>
          <a:p>
            <a:pPr>
              <a:defRPr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楷体" pitchFamily="49" charset="-122"/>
              </a:rPr>
              <a:t>A→aB</a:t>
            </a:r>
            <a:r>
              <a:rPr lang="zh-CN" altLang="zh-CN" sz="1800">
                <a:solidFill>
                  <a:schemeClr val="tx1"/>
                </a:solidFill>
                <a:latin typeface="+mn-lt"/>
                <a:ea typeface="楷体" pitchFamily="49" charset="-122"/>
              </a:rPr>
              <a:t>或</a:t>
            </a:r>
            <a:r>
              <a:rPr lang="en-US" altLang="zh-CN" sz="1800">
                <a:solidFill>
                  <a:schemeClr val="tx1"/>
                </a:solidFill>
                <a:latin typeface="+mn-lt"/>
                <a:ea typeface="楷体" pitchFamily="49" charset="-122"/>
              </a:rPr>
              <a:t>A→a</a:t>
            </a: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型？</a:t>
            </a:r>
          </a:p>
        </p:txBody>
      </p:sp>
      <p:sp>
        <p:nvSpPr>
          <p:cNvPr id="34827" name="Text Box 9"/>
          <p:cNvSpPr txBox="1">
            <a:spLocks noChangeArrowheads="1"/>
          </p:cNvSpPr>
          <p:nvPr/>
        </p:nvSpPr>
        <p:spPr bwMode="auto">
          <a:xfrm>
            <a:off x="4427538" y="2860675"/>
            <a:ext cx="50482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4828" name="Text Box 10"/>
          <p:cNvSpPr txBox="1">
            <a:spLocks noChangeArrowheads="1"/>
          </p:cNvSpPr>
          <p:nvPr/>
        </p:nvSpPr>
        <p:spPr bwMode="auto">
          <a:xfrm>
            <a:off x="5508625" y="2133600"/>
            <a:ext cx="50482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solidFill>
                  <a:schemeClr val="tx1"/>
                </a:solidFill>
                <a:latin typeface="+mn-lt"/>
              </a:rPr>
              <a:t>N</a:t>
            </a:r>
          </a:p>
        </p:txBody>
      </p:sp>
      <p:sp>
        <p:nvSpPr>
          <p:cNvPr id="34829" name="Text Box 11"/>
          <p:cNvSpPr txBox="1">
            <a:spLocks noChangeArrowheads="1"/>
          </p:cNvSpPr>
          <p:nvPr/>
        </p:nvSpPr>
        <p:spPr bwMode="auto">
          <a:xfrm>
            <a:off x="4356100" y="4654550"/>
            <a:ext cx="50482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4830" name="Text Box 12"/>
          <p:cNvSpPr txBox="1">
            <a:spLocks noChangeArrowheads="1"/>
          </p:cNvSpPr>
          <p:nvPr/>
        </p:nvSpPr>
        <p:spPr bwMode="auto">
          <a:xfrm>
            <a:off x="5508625" y="4006850"/>
            <a:ext cx="50482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solidFill>
                  <a:schemeClr val="tx1"/>
                </a:solidFill>
                <a:latin typeface="+mn-lt"/>
              </a:rPr>
              <a:t>N</a:t>
            </a:r>
          </a:p>
        </p:txBody>
      </p:sp>
      <p:cxnSp>
        <p:nvCxnSpPr>
          <p:cNvPr id="35855" name="AutoShape 13"/>
          <p:cNvCxnSpPr>
            <a:cxnSpLocks noChangeShapeType="1"/>
            <a:stCxn id="34821" idx="2"/>
            <a:endCxn id="34822" idx="1"/>
          </p:cNvCxnSpPr>
          <p:nvPr/>
        </p:nvCxnSpPr>
        <p:spPr bwMode="auto">
          <a:xfrm rot="16200000" flipH="1">
            <a:off x="5122069" y="2007394"/>
            <a:ext cx="650875" cy="2281237"/>
          </a:xfrm>
          <a:prstGeom prst="bentConnector2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med" len="med"/>
          </a:ln>
        </p:spPr>
      </p:cxnSp>
      <p:cxnSp>
        <p:nvCxnSpPr>
          <p:cNvPr id="35856" name="AutoShape 14"/>
          <p:cNvCxnSpPr>
            <a:cxnSpLocks noChangeShapeType="1"/>
            <a:stCxn id="34821" idx="3"/>
            <a:endCxn id="34825" idx="1"/>
          </p:cNvCxnSpPr>
          <p:nvPr/>
        </p:nvCxnSpPr>
        <p:spPr bwMode="auto">
          <a:xfrm flipV="1">
            <a:off x="5614988" y="2517775"/>
            <a:ext cx="973137" cy="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35857" name="AutoShape 15"/>
          <p:cNvCxnSpPr>
            <a:cxnSpLocks noChangeShapeType="1"/>
            <a:stCxn id="34826" idx="3"/>
            <a:endCxn id="34823" idx="1"/>
          </p:cNvCxnSpPr>
          <p:nvPr/>
        </p:nvCxnSpPr>
        <p:spPr bwMode="auto">
          <a:xfrm>
            <a:off x="5614988" y="4383088"/>
            <a:ext cx="973137" cy="20637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35858" name="AutoShape 16"/>
          <p:cNvCxnSpPr>
            <a:cxnSpLocks noChangeShapeType="1"/>
            <a:stCxn id="34826" idx="2"/>
            <a:endCxn id="34824" idx="1"/>
          </p:cNvCxnSpPr>
          <p:nvPr/>
        </p:nvCxnSpPr>
        <p:spPr bwMode="auto">
          <a:xfrm rot="16200000" flipH="1">
            <a:off x="5196681" y="3882232"/>
            <a:ext cx="585787" cy="2197100"/>
          </a:xfrm>
          <a:prstGeom prst="bentConnector2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med" len="med"/>
          </a:ln>
        </p:spPr>
      </p:cxnSp>
      <p:sp>
        <p:nvSpPr>
          <p:cNvPr id="34835" name="AutoShape 17"/>
          <p:cNvSpPr>
            <a:spLocks noChangeArrowheads="1"/>
          </p:cNvSpPr>
          <p:nvPr/>
        </p:nvSpPr>
        <p:spPr bwMode="auto">
          <a:xfrm>
            <a:off x="500063" y="3070225"/>
            <a:ext cx="2703512" cy="609600"/>
          </a:xfrm>
          <a:prstGeom prst="flowChartPreparation">
            <a:avLst/>
          </a:prstGeom>
          <a:solidFill>
            <a:srgbClr val="FFFF99"/>
          </a:solidFill>
          <a:ln w="19050" algn="ctr">
            <a:solidFill>
              <a:srgbClr val="80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任意产生式的左部</a:t>
            </a:r>
          </a:p>
          <a:p>
            <a:pPr>
              <a:defRPr/>
            </a:pPr>
            <a:r>
              <a:rPr lang="zh-CN" altLang="en-US" sz="1800">
                <a:solidFill>
                  <a:schemeClr val="tx1"/>
                </a:solidFill>
                <a:latin typeface="+mn-lt"/>
                <a:ea typeface="楷体" pitchFamily="49" charset="-122"/>
              </a:rPr>
              <a:t>是否为一个非终结符</a:t>
            </a:r>
          </a:p>
        </p:txBody>
      </p:sp>
      <p:sp>
        <p:nvSpPr>
          <p:cNvPr id="34836" name="Text Box 18"/>
          <p:cNvSpPr txBox="1">
            <a:spLocks noChangeArrowheads="1"/>
          </p:cNvSpPr>
          <p:nvPr/>
        </p:nvSpPr>
        <p:spPr bwMode="auto">
          <a:xfrm>
            <a:off x="2016125" y="3717925"/>
            <a:ext cx="50482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4837" name="Text Box 19"/>
          <p:cNvSpPr txBox="1">
            <a:spLocks noChangeArrowheads="1"/>
          </p:cNvSpPr>
          <p:nvPr/>
        </p:nvSpPr>
        <p:spPr bwMode="auto">
          <a:xfrm>
            <a:off x="2124075" y="2141538"/>
            <a:ext cx="504825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solidFill>
                  <a:schemeClr val="tx1"/>
                </a:solidFill>
                <a:latin typeface="+mn-lt"/>
              </a:rPr>
              <a:t>N</a:t>
            </a:r>
          </a:p>
        </p:txBody>
      </p:sp>
      <p:cxnSp>
        <p:nvCxnSpPr>
          <p:cNvPr id="35862" name="AutoShape 20"/>
          <p:cNvCxnSpPr>
            <a:cxnSpLocks noChangeShapeType="1"/>
            <a:stCxn id="34835" idx="2"/>
            <a:endCxn id="34826" idx="1"/>
          </p:cNvCxnSpPr>
          <p:nvPr/>
        </p:nvCxnSpPr>
        <p:spPr bwMode="auto">
          <a:xfrm rot="16200000" flipH="1">
            <a:off x="2157412" y="3373438"/>
            <a:ext cx="703263" cy="1316038"/>
          </a:xfrm>
          <a:prstGeom prst="bentConnector2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med" len="med"/>
          </a:ln>
        </p:spPr>
      </p:cxnSp>
      <p:cxnSp>
        <p:nvCxnSpPr>
          <p:cNvPr id="35863" name="AutoShape 21"/>
          <p:cNvCxnSpPr>
            <a:cxnSpLocks noChangeShapeType="1"/>
            <a:stCxn id="34835" idx="0"/>
            <a:endCxn id="34821" idx="1"/>
          </p:cNvCxnSpPr>
          <p:nvPr/>
        </p:nvCxnSpPr>
        <p:spPr bwMode="auto">
          <a:xfrm rot="5400000" flipH="1" flipV="1">
            <a:off x="2149475" y="2219325"/>
            <a:ext cx="552450" cy="1149350"/>
          </a:xfrm>
          <a:prstGeom prst="bentConnector2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med" len="med"/>
          </a:ln>
        </p:spPr>
      </p:cxnSp>
      <p:pic>
        <p:nvPicPr>
          <p:cNvPr id="2" name="图片 1" descr="02.jpg">
            <a:hlinkClick r:id="rId2" action="ppaction://hlinksldjump"/>
            <a:extLst>
              <a:ext uri="{FF2B5EF4-FFF2-40B4-BE49-F238E27FC236}">
                <a16:creationId xmlns:a16="http://schemas.microsoft.com/office/drawing/2014/main" id="{C984177B-06DB-1C2D-4EC7-5C299C24B0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370715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463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2" grpId="0" animBg="1"/>
      <p:bldP spid="34823" grpId="0" animBg="1"/>
      <p:bldP spid="34824" grpId="0" animBg="1"/>
      <p:bldP spid="34825" grpId="0" animBg="1"/>
      <p:bldP spid="34827" grpId="0"/>
      <p:bldP spid="34828" grpId="0"/>
      <p:bldP spid="34829" grpId="0"/>
      <p:bldP spid="34830" grpId="0"/>
      <p:bldP spid="34836" grpId="0"/>
      <p:bldP spid="348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2.5 </a:t>
            </a:r>
            <a:r>
              <a:rPr lang="zh-CN" altLang="en-US" dirty="0"/>
              <a:t>上下文无关文法及其语法树 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上下文无关文法有足够能力描述现今程序设计语言的语法结构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2.6</a:t>
            </a:r>
            <a:r>
              <a:rPr lang="en-US" altLang="zh-CN" dirty="0"/>
              <a:t> </a:t>
            </a:r>
            <a:r>
              <a:rPr lang="zh-CN" altLang="en-US" dirty="0"/>
              <a:t>文法</a:t>
            </a:r>
            <a:r>
              <a:rPr lang="en-US" altLang="zh-CN" dirty="0"/>
              <a:t>G(E): </a:t>
            </a:r>
            <a:endParaRPr lang="en-US" altLang="zh-CN" sz="3600" dirty="0"/>
          </a:p>
        </p:txBody>
      </p:sp>
      <p:sp>
        <p:nvSpPr>
          <p:cNvPr id="368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4638F2-FE92-405C-9874-A7DB5C3332B3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3384550" y="2636838"/>
            <a:ext cx="4572000" cy="18002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buClr>
                <a:srgbClr val="FFCC00"/>
              </a:buClr>
              <a:buFont typeface="Webdings" pitchFamily="18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Courier New" pitchFamily="49" charset="0"/>
              </a:rPr>
              <a:t>E→i</a:t>
            </a:r>
          </a:p>
          <a:p>
            <a:pPr lvl="2" algn="l">
              <a:buClr>
                <a:srgbClr val="FFCC00"/>
              </a:buClr>
              <a:buFont typeface="Webdings" pitchFamily="18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Courier New" pitchFamily="49" charset="0"/>
              </a:rPr>
              <a:t>E→E+E</a:t>
            </a:r>
          </a:p>
          <a:p>
            <a:pPr lvl="2" algn="l">
              <a:buClr>
                <a:srgbClr val="FFCC00"/>
              </a:buClr>
              <a:buFont typeface="Webdings" pitchFamily="18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Courier New" pitchFamily="49" charset="0"/>
              </a:rPr>
              <a:t>E→E*E</a:t>
            </a:r>
          </a:p>
          <a:p>
            <a:pPr lvl="2" algn="l">
              <a:buClr>
                <a:srgbClr val="FFCC00"/>
              </a:buClr>
              <a:buFont typeface="Webdings" pitchFamily="18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Courier New" pitchFamily="49" charset="0"/>
              </a:rPr>
              <a:t>E→(E)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971550" y="4508500"/>
            <a:ext cx="7704138" cy="20605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i: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表示“变量”，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表示“算术表达式”</a:t>
            </a:r>
          </a:p>
          <a:p>
            <a:pPr algn="l">
              <a:defRPr/>
            </a:pPr>
            <a:r>
              <a:rPr kumimoji="1" lang="zh-CN" altLang="en-US" dirty="0">
                <a:solidFill>
                  <a:schemeClr val="bg1"/>
                </a:solidFill>
                <a:latin typeface="Courier New" pitchFamily="49" charset="0"/>
              </a:rPr>
              <a:t>该文法定义了由变量、</a:t>
            </a:r>
            <a:r>
              <a:rPr kumimoji="1" lang="en-US" altLang="zh-CN" dirty="0">
                <a:solidFill>
                  <a:schemeClr val="bg1"/>
                </a:solidFill>
                <a:latin typeface="Courier New" pitchFamily="49" charset="0"/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  <a:latin typeface="Courier New" pitchFamily="49" charset="0"/>
              </a:rPr>
              <a:t>、*、</a:t>
            </a:r>
            <a:r>
              <a:rPr kumimoji="1" lang="en-US" altLang="zh-CN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  <a:latin typeface="Courier New" pitchFamily="49" charset="0"/>
              </a:rPr>
              <a:t>和</a:t>
            </a:r>
            <a:r>
              <a:rPr kumimoji="1" lang="en-US" altLang="zh-CN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kumimoji="1" lang="zh-CN" altLang="en-US" dirty="0">
                <a:solidFill>
                  <a:schemeClr val="bg1"/>
                </a:solidFill>
                <a:latin typeface="Courier New" pitchFamily="49" charset="0"/>
              </a:rPr>
              <a:t>组成的算术表达式的语法结构，即：变量是算术表达式；若</a:t>
            </a:r>
            <a:r>
              <a:rPr kumimoji="1" lang="en-US" altLang="zh-CN" dirty="0">
                <a:solidFill>
                  <a:schemeClr val="bg1"/>
                </a:solidFill>
                <a:latin typeface="Courier New" pitchFamily="49" charset="0"/>
              </a:rPr>
              <a:t>E1</a:t>
            </a:r>
            <a:r>
              <a:rPr kumimoji="1" lang="zh-CN" altLang="en-US" dirty="0">
                <a:solidFill>
                  <a:schemeClr val="bg1"/>
                </a:solidFill>
                <a:latin typeface="Courier New" pitchFamily="49" charset="0"/>
              </a:rPr>
              <a:t>和</a:t>
            </a:r>
            <a:r>
              <a:rPr kumimoji="1" lang="en-US" altLang="zh-CN" dirty="0">
                <a:solidFill>
                  <a:schemeClr val="bg1"/>
                </a:solidFill>
                <a:latin typeface="Courier New" pitchFamily="49" charset="0"/>
              </a:rPr>
              <a:t>E2</a:t>
            </a:r>
            <a:r>
              <a:rPr kumimoji="1" lang="zh-CN" altLang="en-US" dirty="0">
                <a:solidFill>
                  <a:schemeClr val="bg1"/>
                </a:solidFill>
                <a:latin typeface="Courier New" pitchFamily="49" charset="0"/>
              </a:rPr>
              <a:t>是算术表达式，则</a:t>
            </a:r>
            <a:r>
              <a:rPr kumimoji="1" lang="en-US" altLang="zh-CN" dirty="0">
                <a:solidFill>
                  <a:schemeClr val="bg1"/>
                </a:solidFill>
                <a:latin typeface="Courier New" pitchFamily="49" charset="0"/>
              </a:rPr>
              <a:t>E1+E2</a:t>
            </a:r>
            <a:r>
              <a:rPr kumimoji="1" lang="zh-CN" altLang="en-US" dirty="0">
                <a:solidFill>
                  <a:schemeClr val="bg1"/>
                </a:solidFill>
                <a:latin typeface="Courier New" pitchFamily="49" charset="0"/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  <a:latin typeface="Courier New" pitchFamily="49" charset="0"/>
              </a:rPr>
              <a:t>E1*E2</a:t>
            </a:r>
            <a:r>
              <a:rPr kumimoji="1" lang="zh-CN" altLang="en-US" dirty="0">
                <a:solidFill>
                  <a:schemeClr val="bg1"/>
                </a:solidFill>
                <a:latin typeface="Courier New" pitchFamily="49" charset="0"/>
              </a:rPr>
              <a:t>和</a:t>
            </a:r>
            <a:r>
              <a:rPr kumimoji="1" lang="en-US" altLang="zh-CN" dirty="0">
                <a:solidFill>
                  <a:schemeClr val="bg1"/>
                </a:solidFill>
                <a:latin typeface="Courier New" pitchFamily="49" charset="0"/>
              </a:rPr>
              <a:t>(E1)</a:t>
            </a:r>
            <a:r>
              <a:rPr kumimoji="1" lang="zh-CN" altLang="en-US" dirty="0">
                <a:solidFill>
                  <a:schemeClr val="bg1"/>
                </a:solidFill>
                <a:latin typeface="Courier New" pitchFamily="49" charset="0"/>
              </a:rPr>
              <a:t>也是算术表达式</a:t>
            </a:r>
            <a:endParaRPr lang="zh-CN" altLang="en-US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2"/>
      <p:bldP spid="202756" grpId="0"/>
      <p:bldP spid="20275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zh-CN" altLang="en-US" dirty="0"/>
              <a:t>描述简单赋值语句的产生式</a:t>
            </a:r>
          </a:p>
          <a:p>
            <a:pPr lvl="2" eaLnBrk="1" hangingPunct="1">
              <a:defRPr/>
            </a:pPr>
            <a:r>
              <a:rPr lang="en-US" altLang="zh-CN" dirty="0"/>
              <a:t>〈</a:t>
            </a:r>
            <a:r>
              <a:rPr lang="zh-CN" altLang="en-US" dirty="0"/>
              <a:t>赋值语句</a:t>
            </a:r>
            <a:r>
              <a:rPr lang="en-US" altLang="zh-CN" dirty="0"/>
              <a:t>〉→ </a:t>
            </a:r>
            <a:r>
              <a:rPr lang="en-US" altLang="zh-CN" dirty="0" err="1"/>
              <a:t>i</a:t>
            </a:r>
            <a:r>
              <a:rPr lang="en-US" altLang="zh-CN" dirty="0"/>
              <a:t> := E</a:t>
            </a:r>
          </a:p>
          <a:p>
            <a:pPr lvl="1" eaLnBrk="1" hangingPunct="1">
              <a:defRPr/>
            </a:pPr>
            <a:r>
              <a:rPr lang="zh-CN" altLang="en-US" dirty="0"/>
              <a:t>描述条件语句的产生式</a:t>
            </a:r>
          </a:p>
          <a:p>
            <a:pPr lvl="2" eaLnBrk="1" hangingPunct="1">
              <a:defRPr/>
            </a:pPr>
            <a:r>
              <a:rPr lang="en-US" altLang="zh-CN" dirty="0"/>
              <a:t>〈</a:t>
            </a:r>
            <a:r>
              <a:rPr lang="zh-CN" altLang="en-US" dirty="0"/>
              <a:t>条件语句</a:t>
            </a:r>
            <a:r>
              <a:rPr lang="en-US" altLang="zh-CN" dirty="0"/>
              <a:t>〉→ if〈</a:t>
            </a:r>
            <a:r>
              <a:rPr lang="zh-CN" altLang="en-US" dirty="0"/>
              <a:t>条件</a:t>
            </a:r>
            <a:r>
              <a:rPr lang="en-US" altLang="zh-CN" dirty="0"/>
              <a:t>〉then〈</a:t>
            </a:r>
            <a:r>
              <a:rPr lang="zh-CN" altLang="en-US" dirty="0"/>
              <a:t>语句</a:t>
            </a:r>
            <a:r>
              <a:rPr lang="en-US" altLang="zh-CN" dirty="0"/>
              <a:t>〉</a:t>
            </a:r>
            <a:br>
              <a:rPr lang="en-US" altLang="zh-CN" dirty="0"/>
            </a:br>
            <a:r>
              <a:rPr lang="en-US" altLang="zh-CN" dirty="0"/>
              <a:t>| if〈</a:t>
            </a:r>
            <a:r>
              <a:rPr lang="zh-CN" altLang="en-US" dirty="0"/>
              <a:t>条件</a:t>
            </a:r>
            <a:r>
              <a:rPr lang="en-US" altLang="zh-CN" dirty="0"/>
              <a:t>〉then〈</a:t>
            </a:r>
            <a:r>
              <a:rPr lang="zh-CN" altLang="en-US" dirty="0"/>
              <a:t>语句</a:t>
            </a:r>
            <a:r>
              <a:rPr lang="en-US" altLang="zh-CN" dirty="0"/>
              <a:t>〉else〈</a:t>
            </a:r>
            <a:r>
              <a:rPr lang="zh-CN" altLang="en-US" dirty="0"/>
              <a:t>语句</a:t>
            </a:r>
            <a:r>
              <a:rPr lang="en-US" altLang="zh-CN" dirty="0"/>
              <a:t>〉</a:t>
            </a:r>
          </a:p>
          <a:p>
            <a:pPr eaLnBrk="1" hangingPunct="1">
              <a:defRPr/>
            </a:pPr>
            <a:r>
              <a:rPr lang="zh-CN" altLang="en-US" dirty="0"/>
              <a:t>因此，我们主要研究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上下文无关文法</a:t>
            </a:r>
            <a:r>
              <a:rPr lang="zh-CN" altLang="en-US" dirty="0"/>
              <a:t>所形成的语言和相应的分析方法</a:t>
            </a:r>
          </a:p>
          <a:p>
            <a:pPr eaLnBrk="1" hangingPunct="1">
              <a:defRPr/>
            </a:pPr>
            <a:r>
              <a:rPr lang="zh-CN" altLang="en-US" dirty="0"/>
              <a:t>以后“文法”无特殊说明均指上下文无关文法</a:t>
            </a:r>
          </a:p>
        </p:txBody>
      </p:sp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z="1000" dirty="0">
                <a:ea typeface="宋体" charset="-122"/>
              </a:rPr>
              <a:t>华北电力大学 控制与计算机工程学院 王红制作</a:t>
            </a:r>
            <a:endParaRPr lang="en-US" altLang="zh-CN" sz="1000" dirty="0">
              <a:ea typeface="宋体" charset="-122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2CE3F-41A5-4D9B-8A50-984744C2F221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/>
              <a:t>语法树</a:t>
            </a:r>
            <a:r>
              <a:rPr lang="en-US" altLang="zh-CN"/>
              <a:t>——</a:t>
            </a:r>
            <a:r>
              <a:rPr lang="zh-CN" altLang="en-US"/>
              <a:t>句型推导的直观方法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150000"/>
              </a:lnSpc>
              <a:spcBef>
                <a:spcPts val="800"/>
              </a:spcBef>
              <a:buFont typeface="Webdings" pitchFamily="18" charset="2"/>
              <a:buNone/>
              <a:defRPr/>
            </a:pPr>
            <a:r>
              <a:rPr lang="en-US" altLang="zh-CN" sz="2400" dirty="0"/>
              <a:t>G =</a:t>
            </a:r>
            <a:r>
              <a:rPr lang="zh-CN" altLang="en-US" sz="2400" dirty="0"/>
              <a:t>（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,V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,P,S</a:t>
            </a:r>
            <a:r>
              <a:rPr lang="zh-CN" altLang="en-US" sz="2400" dirty="0"/>
              <a:t>）对于文法</a:t>
            </a:r>
            <a:r>
              <a:rPr lang="en-US" altLang="zh-CN" sz="2400" dirty="0"/>
              <a:t>G</a:t>
            </a:r>
            <a:r>
              <a:rPr lang="zh-CN" altLang="en-US" sz="2400" dirty="0"/>
              <a:t>的任何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句型</a:t>
            </a:r>
            <a:r>
              <a:rPr lang="zh-CN" altLang="en-US" sz="2400" dirty="0"/>
              <a:t>都能构造与之关联的语法树</a:t>
            </a:r>
            <a:r>
              <a:rPr lang="en-US" altLang="zh-CN" sz="2400" dirty="0"/>
              <a:t>V</a:t>
            </a:r>
            <a:r>
              <a:rPr lang="zh-CN" altLang="en-US" sz="2400" dirty="0"/>
              <a:t>，这棵树满足下列条件：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SzTx/>
              <a:buFont typeface="Webdings" pitchFamily="18" charset="2"/>
              <a:buAutoNum type="arabicPeriod"/>
              <a:defRPr/>
            </a:pPr>
            <a:r>
              <a:rPr lang="zh-CN" altLang="en-US" sz="2400" dirty="0"/>
              <a:t>每个结点都有一个标记，此标记是</a:t>
            </a:r>
            <a:r>
              <a:rPr lang="en-US" altLang="zh-CN" sz="2400" dirty="0"/>
              <a:t>V</a:t>
            </a:r>
            <a:r>
              <a:rPr lang="zh-CN" altLang="en-US" sz="2400" dirty="0"/>
              <a:t>的一个符号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SzTx/>
              <a:buFont typeface="Webdings" pitchFamily="18" charset="2"/>
              <a:buAutoNum type="arabicPeriod"/>
              <a:defRPr/>
            </a:pPr>
            <a:r>
              <a:rPr lang="zh-CN" altLang="en-US" sz="2400" dirty="0"/>
              <a:t>根的标记是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S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SzTx/>
              <a:buFont typeface="Webdings" pitchFamily="18" charset="2"/>
              <a:buAutoNum type="arabicPeriod"/>
              <a:defRPr/>
            </a:pPr>
            <a:r>
              <a:rPr lang="zh-CN" altLang="en-US" sz="2400" dirty="0"/>
              <a:t>若一结点</a:t>
            </a:r>
            <a:r>
              <a:rPr lang="en-US" altLang="zh-CN" sz="2400" dirty="0"/>
              <a:t>n</a:t>
            </a:r>
            <a:r>
              <a:rPr lang="zh-CN" altLang="en-US" sz="2400" dirty="0"/>
              <a:t>至少有一个它自己除外的子孙，并且有标记</a:t>
            </a:r>
            <a:r>
              <a:rPr lang="en-US" altLang="zh-CN" sz="2400" dirty="0"/>
              <a:t>A</a:t>
            </a:r>
            <a:r>
              <a:rPr lang="zh-CN" altLang="en-US" sz="2400" dirty="0"/>
              <a:t>，则肯定</a:t>
            </a:r>
            <a:r>
              <a:rPr lang="en-US" altLang="zh-CN" sz="2400" dirty="0"/>
              <a:t>A∈V</a:t>
            </a:r>
            <a:r>
              <a:rPr lang="en-US" altLang="zh-CN" sz="2400" baseline="-25000" dirty="0"/>
              <a:t>N</a:t>
            </a:r>
            <a:endParaRPr lang="en-US" altLang="zh-CN" sz="2400" dirty="0"/>
          </a:p>
          <a:p>
            <a:pPr marL="609600" indent="-609600" eaLnBrk="1" hangingPunct="1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SzTx/>
              <a:buFont typeface="Webdings" pitchFamily="18" charset="2"/>
              <a:buAutoNum type="arabicPeriod"/>
              <a:defRPr/>
            </a:pPr>
            <a:r>
              <a:rPr lang="zh-CN" altLang="en-US" sz="2400" dirty="0"/>
              <a:t>如果结点</a:t>
            </a:r>
            <a:r>
              <a:rPr lang="en-US" altLang="zh-CN" sz="2400" dirty="0"/>
              <a:t>n</a:t>
            </a:r>
            <a:r>
              <a:rPr lang="zh-CN" altLang="en-US" sz="2400" dirty="0"/>
              <a:t>有标记</a:t>
            </a:r>
            <a:r>
              <a:rPr lang="en-US" altLang="zh-CN" sz="2400" dirty="0"/>
              <a:t>A,</a:t>
            </a:r>
            <a:r>
              <a:rPr lang="zh-CN" altLang="en-US" sz="2400" dirty="0"/>
              <a:t>其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直接子孙</a:t>
            </a:r>
            <a:r>
              <a:rPr lang="zh-CN" altLang="en-US" sz="2400" dirty="0"/>
              <a:t>结点从左到右的次序是</a:t>
            </a:r>
            <a:r>
              <a:rPr lang="en-US" altLang="zh-CN" sz="2400" dirty="0"/>
              <a:t>n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n</a:t>
            </a:r>
            <a:r>
              <a:rPr lang="en-US" altLang="zh-CN" sz="2400" baseline="-30000" dirty="0" err="1"/>
              <a:t>k</a:t>
            </a:r>
            <a:r>
              <a:rPr lang="zh-CN" altLang="en-US" sz="2400" dirty="0"/>
              <a:t>，其标记分别为</a:t>
            </a:r>
            <a:r>
              <a:rPr lang="en-US" altLang="zh-CN" sz="2400" dirty="0"/>
              <a:t>A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</a:t>
            </a:r>
            <a:r>
              <a:rPr lang="en-US" altLang="zh-CN" sz="2400" baseline="-30000" dirty="0" err="1"/>
              <a:t>k</a:t>
            </a:r>
            <a:r>
              <a:rPr lang="zh-CN" altLang="en-US" sz="2400" dirty="0"/>
              <a:t>，那么</a:t>
            </a:r>
            <a:r>
              <a:rPr lang="en-US" altLang="zh-CN" sz="2400" dirty="0"/>
              <a:t>A→A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A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…</a:t>
            </a:r>
            <a:r>
              <a:rPr lang="en-US" altLang="zh-CN" sz="2400" dirty="0" err="1"/>
              <a:t>A</a:t>
            </a:r>
            <a:r>
              <a:rPr lang="en-US" altLang="zh-CN" sz="2400" baseline="-30000" dirty="0" err="1"/>
              <a:t>k</a:t>
            </a:r>
            <a:r>
              <a:rPr lang="zh-CN" altLang="en-US" sz="2400" dirty="0"/>
              <a:t>一定是</a:t>
            </a:r>
            <a:r>
              <a:rPr lang="en-US" altLang="zh-CN" sz="2400" dirty="0"/>
              <a:t>P</a:t>
            </a:r>
            <a:r>
              <a:rPr lang="zh-CN" altLang="en-US" sz="2400" dirty="0"/>
              <a:t>中的一个产生式</a:t>
            </a:r>
          </a:p>
        </p:txBody>
      </p:sp>
      <p:sp>
        <p:nvSpPr>
          <p:cNvPr id="389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0E984-8617-41F4-B468-0E11F9138CB6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0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cap="all" dirty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2" charset="-122"/>
                <a:cs typeface="+mn-cs"/>
              </a:rPr>
              <a:t>例</a:t>
            </a:r>
            <a:r>
              <a:rPr lang="en-US" altLang="zh-CN" sz="3200" b="1" cap="all" dirty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2" charset="-122"/>
                <a:cs typeface="+mn-cs"/>
              </a:rPr>
              <a:t>2.7</a:t>
            </a:r>
            <a:r>
              <a:rPr lang="zh-CN" altLang="en-US" sz="2800" dirty="0">
                <a:solidFill>
                  <a:schemeClr val="tx1"/>
                </a:solidFill>
              </a:rPr>
              <a:t>　</a:t>
            </a:r>
            <a:r>
              <a:rPr lang="en-US" altLang="zh-CN" sz="2800" dirty="0">
                <a:solidFill>
                  <a:schemeClr val="tx1"/>
                </a:solidFill>
              </a:rPr>
              <a:t>G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( {S,A}, {</a:t>
            </a:r>
            <a:r>
              <a:rPr lang="en-US" altLang="zh-CN" sz="2800" dirty="0" err="1">
                <a:solidFill>
                  <a:schemeClr val="tx1"/>
                </a:solidFill>
              </a:rPr>
              <a:t>a,b</a:t>
            </a:r>
            <a:r>
              <a:rPr lang="en-US" altLang="zh-CN" sz="2800" dirty="0">
                <a:solidFill>
                  <a:schemeClr val="tx1"/>
                </a:solidFill>
              </a:rPr>
              <a:t>} , P, S )</a:t>
            </a:r>
            <a:r>
              <a:rPr lang="zh-CN" altLang="en-US" sz="2800" dirty="0">
                <a:solidFill>
                  <a:schemeClr val="tx1"/>
                </a:solidFill>
              </a:rPr>
              <a:t>，其中</a:t>
            </a:r>
            <a:r>
              <a:rPr lang="en-US" altLang="zh-CN" sz="2800" dirty="0">
                <a:solidFill>
                  <a:schemeClr val="tx1"/>
                </a:solidFill>
              </a:rPr>
              <a:t>P</a:t>
            </a:r>
            <a:r>
              <a:rPr lang="zh-CN" altLang="en-US" sz="2800" dirty="0">
                <a:solidFill>
                  <a:schemeClr val="tx1"/>
                </a:solidFill>
              </a:rPr>
              <a:t>为：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4032250" cy="4525962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kumimoji="1" lang="en-US" altLang="zh-CN" sz="3200" dirty="0" err="1">
                <a:solidFill>
                  <a:schemeClr val="accent1">
                    <a:lumMod val="10000"/>
                  </a:schemeClr>
                </a:solidFill>
              </a:rPr>
              <a:t>S→</a:t>
            </a:r>
            <a:r>
              <a:rPr lang="en-US" altLang="zh-CN" sz="3200" dirty="0" err="1">
                <a:solidFill>
                  <a:schemeClr val="accent1">
                    <a:lumMod val="10000"/>
                  </a:schemeClr>
                </a:solidFill>
              </a:rPr>
              <a:t>a</a:t>
            </a:r>
            <a:r>
              <a:rPr kumimoji="1" lang="en-US" altLang="zh-CN" sz="3200" dirty="0" err="1">
                <a:solidFill>
                  <a:schemeClr val="accent1">
                    <a:lumMod val="10000"/>
                  </a:schemeClr>
                </a:solidFill>
              </a:rPr>
              <a:t>AS</a:t>
            </a:r>
            <a:endParaRPr kumimoji="1" lang="en-US" altLang="zh-CN" sz="3200" dirty="0">
              <a:solidFill>
                <a:schemeClr val="accent1">
                  <a:lumMod val="10000"/>
                </a:schemeClr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kumimoji="1" lang="en-US" altLang="zh-CN" sz="3200" dirty="0" err="1">
                <a:solidFill>
                  <a:schemeClr val="accent1">
                    <a:lumMod val="10000"/>
                  </a:schemeClr>
                </a:solidFill>
              </a:rPr>
              <a:t>S→</a:t>
            </a:r>
            <a:r>
              <a:rPr lang="en-US" altLang="zh-CN" sz="3200" dirty="0" err="1">
                <a:solidFill>
                  <a:schemeClr val="accent1">
                    <a:lumMod val="10000"/>
                  </a:schemeClr>
                </a:solidFill>
              </a:rPr>
              <a:t>a</a:t>
            </a:r>
            <a:endParaRPr lang="en-US" altLang="zh-CN" sz="3200" dirty="0">
              <a:solidFill>
                <a:schemeClr val="accent1">
                  <a:lumMod val="10000"/>
                </a:schemeClr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kumimoji="1" lang="en-US" altLang="zh-CN" sz="3200" dirty="0">
                <a:solidFill>
                  <a:schemeClr val="accent1">
                    <a:lumMod val="10000"/>
                  </a:schemeClr>
                </a:solidFill>
              </a:rPr>
              <a:t>A→SS</a:t>
            </a:r>
          </a:p>
          <a:p>
            <a:pPr lvl="1" eaLnBrk="1" hangingPunct="1">
              <a:buFontTx/>
              <a:buNone/>
              <a:defRPr/>
            </a:pPr>
            <a:r>
              <a:rPr kumimoji="1" lang="en-US" altLang="zh-CN" sz="3200" dirty="0" err="1">
                <a:solidFill>
                  <a:schemeClr val="accent1">
                    <a:lumMod val="10000"/>
                  </a:schemeClr>
                </a:solidFill>
              </a:rPr>
              <a:t>A→S</a:t>
            </a:r>
            <a:r>
              <a:rPr lang="en-US" altLang="zh-CN" sz="3200" dirty="0" err="1">
                <a:solidFill>
                  <a:schemeClr val="accent1">
                    <a:lumMod val="10000"/>
                  </a:schemeClr>
                </a:solidFill>
              </a:rPr>
              <a:t>b</a:t>
            </a:r>
            <a:r>
              <a:rPr kumimoji="1" lang="en-US" altLang="zh-CN" sz="3200" dirty="0" err="1">
                <a:solidFill>
                  <a:schemeClr val="accent1">
                    <a:lumMod val="10000"/>
                  </a:schemeClr>
                </a:solidFill>
              </a:rPr>
              <a:t>A</a:t>
            </a:r>
            <a:endParaRPr kumimoji="1" lang="en-US" altLang="zh-CN" sz="3200" dirty="0">
              <a:solidFill>
                <a:schemeClr val="accent1">
                  <a:lumMod val="10000"/>
                </a:schemeClr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kumimoji="1" lang="en-US" altLang="zh-CN" sz="3200" dirty="0" err="1">
                <a:solidFill>
                  <a:schemeClr val="accent1">
                    <a:lumMod val="10000"/>
                  </a:schemeClr>
                </a:solidFill>
              </a:rPr>
              <a:t>A→</a:t>
            </a:r>
            <a:r>
              <a:rPr lang="en-US" altLang="zh-CN" sz="3200" dirty="0" err="1">
                <a:solidFill>
                  <a:schemeClr val="accent1">
                    <a:lumMod val="10000"/>
                  </a:schemeClr>
                </a:solidFill>
              </a:rPr>
              <a:t>ba</a:t>
            </a:r>
            <a:endParaRPr lang="en-US" altLang="zh-CN" sz="32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99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DCA396-04A3-4C15-856C-4C4269F57DAD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4139952" y="1383581"/>
            <a:ext cx="40798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880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句型</a:t>
            </a:r>
            <a:r>
              <a:rPr lang="en-US" altLang="zh-CN" sz="2900" dirty="0" err="1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aabbaa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的语法树</a:t>
            </a:r>
            <a:endParaRPr lang="zh-CN" altLang="en-US" sz="28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  <a:sym typeface="Symbol" pitchFamily="18" charset="2"/>
            </a:endParaRPr>
          </a:p>
        </p:txBody>
      </p:sp>
      <p:sp>
        <p:nvSpPr>
          <p:cNvPr id="205830" name="Oval 6"/>
          <p:cNvSpPr>
            <a:spLocks noChangeArrowheads="1"/>
          </p:cNvSpPr>
          <p:nvPr/>
        </p:nvSpPr>
        <p:spPr bwMode="auto">
          <a:xfrm>
            <a:off x="5795715" y="1959843"/>
            <a:ext cx="503237" cy="5032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4211390" y="2823443"/>
            <a:ext cx="503237" cy="5032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05832" name="Oval 8"/>
          <p:cNvSpPr>
            <a:spLocks noChangeArrowheads="1"/>
          </p:cNvSpPr>
          <p:nvPr/>
        </p:nvSpPr>
        <p:spPr bwMode="auto">
          <a:xfrm>
            <a:off x="5795715" y="2823443"/>
            <a:ext cx="503237" cy="5032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05833" name="Oval 9"/>
          <p:cNvSpPr>
            <a:spLocks noChangeArrowheads="1"/>
          </p:cNvSpPr>
          <p:nvPr/>
        </p:nvSpPr>
        <p:spPr bwMode="auto">
          <a:xfrm>
            <a:off x="7524502" y="2823443"/>
            <a:ext cx="503238" cy="5032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05834" name="Oval 10"/>
          <p:cNvSpPr>
            <a:spLocks noChangeArrowheads="1"/>
          </p:cNvSpPr>
          <p:nvPr/>
        </p:nvSpPr>
        <p:spPr bwMode="auto">
          <a:xfrm>
            <a:off x="4930527" y="3615606"/>
            <a:ext cx="503238" cy="503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05835" name="Oval 11"/>
          <p:cNvSpPr>
            <a:spLocks noChangeArrowheads="1"/>
          </p:cNvSpPr>
          <p:nvPr/>
        </p:nvSpPr>
        <p:spPr bwMode="auto">
          <a:xfrm>
            <a:off x="5795715" y="3615606"/>
            <a:ext cx="503237" cy="503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05836" name="Oval 12"/>
          <p:cNvSpPr>
            <a:spLocks noChangeArrowheads="1"/>
          </p:cNvSpPr>
          <p:nvPr/>
        </p:nvSpPr>
        <p:spPr bwMode="auto">
          <a:xfrm>
            <a:off x="6656140" y="3615606"/>
            <a:ext cx="503237" cy="503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05837" name="Oval 13"/>
          <p:cNvSpPr>
            <a:spLocks noChangeArrowheads="1"/>
          </p:cNvSpPr>
          <p:nvPr/>
        </p:nvSpPr>
        <p:spPr bwMode="auto">
          <a:xfrm>
            <a:off x="4930527" y="4437931"/>
            <a:ext cx="503238" cy="503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05838" name="Oval 14"/>
          <p:cNvSpPr>
            <a:spLocks noChangeArrowheads="1"/>
          </p:cNvSpPr>
          <p:nvPr/>
        </p:nvSpPr>
        <p:spPr bwMode="auto">
          <a:xfrm>
            <a:off x="6298952" y="4437931"/>
            <a:ext cx="503238" cy="503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05839" name="Oval 15"/>
          <p:cNvSpPr>
            <a:spLocks noChangeArrowheads="1"/>
          </p:cNvSpPr>
          <p:nvPr/>
        </p:nvSpPr>
        <p:spPr bwMode="auto">
          <a:xfrm>
            <a:off x="7092702" y="4437931"/>
            <a:ext cx="503238" cy="503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05840" name="Oval 16"/>
          <p:cNvSpPr>
            <a:spLocks noChangeArrowheads="1"/>
          </p:cNvSpPr>
          <p:nvPr/>
        </p:nvSpPr>
        <p:spPr bwMode="auto">
          <a:xfrm>
            <a:off x="7524502" y="3615606"/>
            <a:ext cx="503238" cy="503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205841" name="AutoShape 17"/>
          <p:cNvCxnSpPr>
            <a:cxnSpLocks noChangeShapeType="1"/>
            <a:stCxn id="205830" idx="4"/>
            <a:endCxn id="205831" idx="0"/>
          </p:cNvCxnSpPr>
          <p:nvPr/>
        </p:nvCxnSpPr>
        <p:spPr bwMode="auto">
          <a:xfrm flipH="1">
            <a:off x="4463802" y="2472606"/>
            <a:ext cx="1584325" cy="341312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5842" name="AutoShape 18"/>
          <p:cNvCxnSpPr>
            <a:cxnSpLocks noChangeShapeType="1"/>
            <a:stCxn id="205830" idx="4"/>
            <a:endCxn id="205832" idx="0"/>
          </p:cNvCxnSpPr>
          <p:nvPr/>
        </p:nvCxnSpPr>
        <p:spPr bwMode="auto">
          <a:xfrm>
            <a:off x="6048127" y="2472606"/>
            <a:ext cx="0" cy="341312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5843" name="AutoShape 19"/>
          <p:cNvCxnSpPr>
            <a:cxnSpLocks noChangeShapeType="1"/>
            <a:stCxn id="205830" idx="4"/>
            <a:endCxn id="205833" idx="0"/>
          </p:cNvCxnSpPr>
          <p:nvPr/>
        </p:nvCxnSpPr>
        <p:spPr bwMode="auto">
          <a:xfrm>
            <a:off x="6048127" y="2472606"/>
            <a:ext cx="1728788" cy="341312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5844" name="AutoShape 20"/>
          <p:cNvCxnSpPr>
            <a:cxnSpLocks noChangeShapeType="1"/>
            <a:stCxn id="205832" idx="4"/>
            <a:endCxn id="205834" idx="0"/>
          </p:cNvCxnSpPr>
          <p:nvPr/>
        </p:nvCxnSpPr>
        <p:spPr bwMode="auto">
          <a:xfrm flipH="1">
            <a:off x="5182940" y="3336206"/>
            <a:ext cx="865187" cy="269875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5845" name="AutoShape 21"/>
          <p:cNvCxnSpPr>
            <a:cxnSpLocks noChangeShapeType="1"/>
            <a:stCxn id="205832" idx="4"/>
            <a:endCxn id="205835" idx="0"/>
          </p:cNvCxnSpPr>
          <p:nvPr/>
        </p:nvCxnSpPr>
        <p:spPr bwMode="auto">
          <a:xfrm>
            <a:off x="6048127" y="3336206"/>
            <a:ext cx="0" cy="269875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5846" name="AutoShape 22"/>
          <p:cNvCxnSpPr>
            <a:cxnSpLocks noChangeShapeType="1"/>
            <a:stCxn id="205832" idx="4"/>
            <a:endCxn id="205836" idx="0"/>
          </p:cNvCxnSpPr>
          <p:nvPr/>
        </p:nvCxnSpPr>
        <p:spPr bwMode="auto">
          <a:xfrm>
            <a:off x="6048127" y="3336206"/>
            <a:ext cx="860425" cy="269875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5847" name="AutoShape 23"/>
          <p:cNvCxnSpPr>
            <a:cxnSpLocks noChangeShapeType="1"/>
            <a:stCxn id="205833" idx="4"/>
            <a:endCxn id="205840" idx="0"/>
          </p:cNvCxnSpPr>
          <p:nvPr/>
        </p:nvCxnSpPr>
        <p:spPr bwMode="auto">
          <a:xfrm>
            <a:off x="7776915" y="3336206"/>
            <a:ext cx="0" cy="269875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5848" name="AutoShape 24"/>
          <p:cNvCxnSpPr>
            <a:cxnSpLocks noChangeShapeType="1"/>
            <a:stCxn id="205834" idx="4"/>
            <a:endCxn id="205837" idx="0"/>
          </p:cNvCxnSpPr>
          <p:nvPr/>
        </p:nvCxnSpPr>
        <p:spPr bwMode="auto">
          <a:xfrm>
            <a:off x="5182940" y="4128368"/>
            <a:ext cx="0" cy="300038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5849" name="AutoShape 25"/>
          <p:cNvCxnSpPr>
            <a:cxnSpLocks noChangeShapeType="1"/>
            <a:stCxn id="205836" idx="4"/>
            <a:endCxn id="205838" idx="0"/>
          </p:cNvCxnSpPr>
          <p:nvPr/>
        </p:nvCxnSpPr>
        <p:spPr bwMode="auto">
          <a:xfrm flipH="1">
            <a:off x="6551365" y="4128368"/>
            <a:ext cx="357187" cy="300038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5850" name="AutoShape 26"/>
          <p:cNvCxnSpPr>
            <a:cxnSpLocks noChangeShapeType="1"/>
            <a:stCxn id="205836" idx="4"/>
            <a:endCxn id="205839" idx="0"/>
          </p:cNvCxnSpPr>
          <p:nvPr/>
        </p:nvCxnSpPr>
        <p:spPr bwMode="auto">
          <a:xfrm>
            <a:off x="6908552" y="4128368"/>
            <a:ext cx="436563" cy="300038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538163" y="4625975"/>
            <a:ext cx="1439862" cy="10080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叶子结点</a:t>
            </a:r>
          </a:p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语法树</a:t>
            </a:r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1619672" y="4625975"/>
            <a:ext cx="4752975" cy="10350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树中没有子孙的结点</a:t>
            </a:r>
          </a:p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把该推导树称为该句型的语法树</a:t>
            </a: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686528" y="5402692"/>
            <a:ext cx="8424862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问题：从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到句型</a:t>
            </a:r>
            <a:r>
              <a:rPr lang="en-US" altLang="zh-CN" sz="2400" dirty="0" err="1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aabbaa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可以有怎样的推导过程？</a:t>
            </a:r>
          </a:p>
        </p:txBody>
      </p:sp>
      <p:pic>
        <p:nvPicPr>
          <p:cNvPr id="3" name="图片 2" descr="02.jpg">
            <a:hlinkClick r:id="rId3" action="ppaction://hlinksldjump"/>
            <a:extLst>
              <a:ext uri="{FF2B5EF4-FFF2-40B4-BE49-F238E27FC236}">
                <a16:creationId xmlns:a16="http://schemas.microsoft.com/office/drawing/2014/main" id="{188F6FFF-CE18-7D64-0203-43B67C4F7E6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370715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71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0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 animBg="1"/>
      <p:bldP spid="205831" grpId="0" animBg="1"/>
      <p:bldP spid="205832" grpId="0" animBg="1"/>
      <p:bldP spid="205832" grpId="1" animBg="1"/>
      <p:bldP spid="205833" grpId="0" animBg="1"/>
      <p:bldP spid="205833" grpId="1" animBg="1"/>
      <p:bldP spid="205834" grpId="0" animBg="1"/>
      <p:bldP spid="205834" grpId="1" animBg="1"/>
      <p:bldP spid="205835" grpId="0" animBg="1"/>
      <p:bldP spid="205836" grpId="0" animBg="1"/>
      <p:bldP spid="205836" grpId="1" animBg="1"/>
      <p:bldP spid="205837" grpId="0" animBg="1"/>
      <p:bldP spid="205838" grpId="0" animBg="1"/>
      <p:bldP spid="205839" grpId="0" animBg="1"/>
      <p:bldP spid="205840" grpId="0" animBg="1"/>
      <p:bldP spid="205852" grpId="0"/>
      <p:bldP spid="205853" grpId="0" build="p"/>
      <p:bldP spid="205854" grpId="0" build="p" bldLvl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最左推导</a:t>
            </a:r>
            <a:r>
              <a:rPr lang="zh-CN" altLang="en-US" dirty="0"/>
              <a:t>　推导的任何一步</a:t>
            </a:r>
            <a:r>
              <a:rPr lang="en-US" altLang="zh-CN" dirty="0"/>
              <a:t>α </a:t>
            </a:r>
            <a:r>
              <a:rPr kumimoji="1"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 β</a:t>
            </a:r>
            <a:r>
              <a:rPr lang="zh-CN" altLang="en-US" dirty="0"/>
              <a:t>（其中</a:t>
            </a:r>
            <a:r>
              <a:rPr lang="en-US" altLang="zh-CN" dirty="0"/>
              <a:t>α</a:t>
            </a:r>
            <a:r>
              <a:rPr lang="zh-CN" altLang="en-US" dirty="0"/>
              <a:t>、</a:t>
            </a:r>
            <a:r>
              <a:rPr lang="en-US" altLang="zh-CN" dirty="0"/>
              <a:t>β</a:t>
            </a:r>
            <a:r>
              <a:rPr lang="zh-CN" altLang="en-US" dirty="0"/>
              <a:t>是句型），都是对</a:t>
            </a:r>
            <a:r>
              <a:rPr lang="en-US" altLang="zh-CN" dirty="0"/>
              <a:t>α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最左非终结符</a:t>
            </a:r>
            <a:r>
              <a:rPr lang="zh-CN" altLang="en-US" dirty="0"/>
              <a:t>进行替换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最右推导</a:t>
            </a:r>
            <a:r>
              <a:rPr lang="zh-CN" altLang="en-US" dirty="0"/>
              <a:t>　推导的任何一步</a:t>
            </a:r>
            <a:r>
              <a:rPr lang="en-US" altLang="zh-CN" dirty="0"/>
              <a:t>α </a:t>
            </a:r>
            <a:r>
              <a:rPr kumimoji="1"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 β</a:t>
            </a:r>
            <a:r>
              <a:rPr lang="zh-CN" altLang="en-US" dirty="0"/>
              <a:t>，都是对</a:t>
            </a:r>
            <a:r>
              <a:rPr lang="en-US" altLang="zh-CN" dirty="0"/>
              <a:t>α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最右非终结符</a:t>
            </a:r>
            <a:r>
              <a:rPr lang="zh-CN" altLang="en-US" dirty="0"/>
              <a:t>进行替换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规范推导</a:t>
            </a:r>
            <a:r>
              <a:rPr lang="zh-CN" altLang="en-US" dirty="0"/>
              <a:t>　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最右推导</a:t>
            </a:r>
            <a:r>
              <a:rPr lang="zh-CN" altLang="en-US" dirty="0"/>
              <a:t>常被称为规范推导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规范句型</a:t>
            </a:r>
            <a:r>
              <a:rPr lang="zh-CN" altLang="en-US" dirty="0"/>
              <a:t>　规范推导所得的句型为规范句型</a:t>
            </a:r>
            <a:r>
              <a:rPr lang="en-US" altLang="zh-CN" dirty="0"/>
              <a:t>		 </a:t>
            </a:r>
            <a:r>
              <a:rPr lang="zh-CN" altLang="en-US" dirty="0"/>
              <a:t>（右句型）</a:t>
            </a:r>
          </a:p>
        </p:txBody>
      </p:sp>
      <p:sp>
        <p:nvSpPr>
          <p:cNvPr id="409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BE999-65A6-4DA0-8AA3-BA1D0B7D31B5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>
              <a:ea typeface="宋体" charset="-122"/>
            </a:endParaRPr>
          </a:p>
        </p:txBody>
      </p:sp>
      <p:pic>
        <p:nvPicPr>
          <p:cNvPr id="2" name="图片 1" descr="02.jpg">
            <a:hlinkClick r:id="rId2" action="ppaction://hlinksldjump"/>
            <a:extLst>
              <a:ext uri="{FF2B5EF4-FFF2-40B4-BE49-F238E27FC236}">
                <a16:creationId xmlns:a16="http://schemas.microsoft.com/office/drawing/2014/main" id="{F90D61F8-4041-25BE-D2DC-A5D2CCFCA1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370715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11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文法和语言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重点：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、文法、语言概念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、文法类型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、语法树及相关概念</a:t>
            </a:r>
          </a:p>
        </p:txBody>
      </p:sp>
    </p:spTree>
    <p:extLst>
      <p:ext uri="{BB962C8B-B14F-4D97-AF65-F5344CB8AC3E}">
        <p14:creationId xmlns:p14="http://schemas.microsoft.com/office/powerpoint/2010/main" val="16681936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charset="-122"/>
                <a:cs typeface="Times New Roman" pitchFamily="18" charset="0"/>
              </a:rPr>
              <a:t>一棵语法树表示了一个句型的种种可能的</a:t>
            </a:r>
            <a:r>
              <a:rPr lang="en-US" altLang="zh-CN">
                <a:latin typeface="宋体" charset="-122"/>
                <a:cs typeface="Times New Roman" pitchFamily="18" charset="0"/>
              </a:rPr>
              <a:t>(</a:t>
            </a:r>
            <a:r>
              <a:rPr lang="zh-CN" altLang="en-US">
                <a:latin typeface="宋体" charset="-122"/>
                <a:cs typeface="Times New Roman" pitchFamily="18" charset="0"/>
              </a:rPr>
              <a:t>但未必是所有的</a:t>
            </a:r>
            <a:r>
              <a:rPr lang="en-US" altLang="zh-CN"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latin typeface="宋体" charset="-122"/>
                <a:cs typeface="Times New Roman" pitchFamily="18" charset="0"/>
              </a:rPr>
              <a:t>不同推导过程，包括最左</a:t>
            </a:r>
            <a:r>
              <a:rPr lang="en-US" altLang="zh-CN">
                <a:latin typeface="宋体" charset="-122"/>
                <a:cs typeface="Times New Roman" pitchFamily="18" charset="0"/>
              </a:rPr>
              <a:t>(</a:t>
            </a:r>
            <a:r>
              <a:rPr lang="zh-CN" altLang="en-US">
                <a:latin typeface="宋体" charset="-122"/>
                <a:cs typeface="Times New Roman" pitchFamily="18" charset="0"/>
              </a:rPr>
              <a:t>最右</a:t>
            </a:r>
            <a:r>
              <a:rPr lang="en-US" altLang="zh-CN"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latin typeface="宋体" charset="-122"/>
                <a:cs typeface="Times New Roman" pitchFamily="18" charset="0"/>
              </a:rPr>
              <a:t>推导。</a:t>
            </a:r>
          </a:p>
          <a:p>
            <a:pPr lvl="1" eaLnBrk="1" hangingPunct="1"/>
            <a:endParaRPr lang="zh-CN" altLang="en-US">
              <a:latin typeface="宋体" charset="-122"/>
              <a:cs typeface="Times New Roman" pitchFamily="18" charset="0"/>
            </a:endParaRPr>
          </a:p>
          <a:p>
            <a:pPr lvl="1" eaLnBrk="1" hangingPunct="1"/>
            <a:endParaRPr lang="zh-CN" altLang="en-US">
              <a:latin typeface="宋体" charset="-122"/>
              <a:cs typeface="Times New Roman" pitchFamily="18" charset="0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>
                <a:solidFill>
                  <a:srgbClr val="9900CC"/>
                </a:solidFill>
                <a:latin typeface="宋体" charset="-122"/>
                <a:cs typeface="Times New Roman" pitchFamily="18" charset="0"/>
              </a:rPr>
              <a:t>一个句型是否只对应唯一的语法树呢</a:t>
            </a:r>
            <a:r>
              <a:rPr lang="en-US" altLang="zh-CN">
                <a:solidFill>
                  <a:srgbClr val="9900CC"/>
                </a:solidFill>
                <a:latin typeface="宋体" charset="-122"/>
                <a:cs typeface="Times New Roman" pitchFamily="18" charset="0"/>
              </a:rPr>
              <a:t>?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>
                <a:solidFill>
                  <a:srgbClr val="0066CC"/>
                </a:solidFill>
                <a:latin typeface="宋体" charset="-122"/>
                <a:cs typeface="Times New Roman" pitchFamily="18" charset="0"/>
              </a:rPr>
              <a:t>一个句型是否只有唯一的最左</a:t>
            </a:r>
            <a:r>
              <a:rPr lang="en-US" altLang="zh-CN">
                <a:solidFill>
                  <a:srgbClr val="0066CC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>
                <a:solidFill>
                  <a:srgbClr val="0066CC"/>
                </a:solidFill>
                <a:latin typeface="宋体" charset="-122"/>
                <a:cs typeface="Times New Roman" pitchFamily="18" charset="0"/>
              </a:rPr>
              <a:t>最右</a:t>
            </a:r>
            <a:r>
              <a:rPr lang="en-US" altLang="zh-CN">
                <a:solidFill>
                  <a:srgbClr val="0066CC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66CC"/>
                </a:solidFill>
                <a:latin typeface="宋体" charset="-122"/>
                <a:cs typeface="Times New Roman" pitchFamily="18" charset="0"/>
              </a:rPr>
              <a:t>推导呢</a:t>
            </a:r>
            <a:r>
              <a:rPr lang="en-US" altLang="zh-CN">
                <a:solidFill>
                  <a:srgbClr val="0066CC"/>
                </a:solidFill>
                <a:latin typeface="宋体" charset="-122"/>
                <a:cs typeface="Times New Roman" pitchFamily="18" charset="0"/>
              </a:rPr>
              <a:t>?</a:t>
            </a:r>
            <a:endParaRPr lang="en-US" altLang="zh-CN">
              <a:solidFill>
                <a:srgbClr val="0066CC"/>
              </a:solidFill>
            </a:endParaRPr>
          </a:p>
        </p:txBody>
      </p:sp>
      <p:sp>
        <p:nvSpPr>
          <p:cNvPr id="419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1011F0-3DE4-4571-AA7F-15C50C79FCEA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1187450" y="3429000"/>
            <a:ext cx="687388" cy="792163"/>
            <a:chOff x="4694" y="3249"/>
            <a:chExt cx="515" cy="594"/>
          </a:xfrm>
        </p:grpSpPr>
        <p:sp>
          <p:nvSpPr>
            <p:cNvPr id="207877" name="AutoShape 5"/>
            <p:cNvSpPr>
              <a:spLocks noChangeAspect="1" noChangeArrowheads="1" noTextEdit="1"/>
            </p:cNvSpPr>
            <p:nvPr/>
          </p:nvSpPr>
          <p:spPr bwMode="auto">
            <a:xfrm>
              <a:off x="4694" y="3249"/>
              <a:ext cx="515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879" name="Freeform 7"/>
            <p:cNvSpPr>
              <a:spLocks/>
            </p:cNvSpPr>
            <p:nvPr/>
          </p:nvSpPr>
          <p:spPr bwMode="auto">
            <a:xfrm>
              <a:off x="4694" y="3309"/>
              <a:ext cx="515" cy="4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832"/>
                </a:cxn>
                <a:cxn ang="0">
                  <a:pos x="909" y="691"/>
                </a:cxn>
                <a:cxn ang="0">
                  <a:pos x="1030" y="8"/>
                </a:cxn>
                <a:cxn ang="0">
                  <a:pos x="0" y="0"/>
                </a:cxn>
              </a:cxnLst>
              <a:rect l="0" t="0" r="r" b="b"/>
              <a:pathLst>
                <a:path w="1030" h="832">
                  <a:moveTo>
                    <a:pt x="0" y="0"/>
                  </a:moveTo>
                  <a:lnTo>
                    <a:pt x="184" y="832"/>
                  </a:lnTo>
                  <a:lnTo>
                    <a:pt x="909" y="691"/>
                  </a:lnTo>
                  <a:lnTo>
                    <a:pt x="103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880" name="Freeform 8"/>
            <p:cNvSpPr>
              <a:spLocks/>
            </p:cNvSpPr>
            <p:nvPr/>
          </p:nvSpPr>
          <p:spPr bwMode="auto">
            <a:xfrm>
              <a:off x="4755" y="3249"/>
              <a:ext cx="396" cy="592"/>
            </a:xfrm>
            <a:custGeom>
              <a:avLst/>
              <a:gdLst/>
              <a:ahLst/>
              <a:cxnLst>
                <a:cxn ang="0">
                  <a:pos x="512" y="584"/>
                </a:cxn>
                <a:cxn ang="0">
                  <a:pos x="558" y="556"/>
                </a:cxn>
                <a:cxn ang="0">
                  <a:pos x="620" y="523"/>
                </a:cxn>
                <a:cxn ang="0">
                  <a:pos x="684" y="478"/>
                </a:cxn>
                <a:cxn ang="0">
                  <a:pos x="737" y="412"/>
                </a:cxn>
                <a:cxn ang="0">
                  <a:pos x="763" y="319"/>
                </a:cxn>
                <a:cxn ang="0">
                  <a:pos x="758" y="234"/>
                </a:cxn>
                <a:cxn ang="0">
                  <a:pos x="762" y="210"/>
                </a:cxn>
                <a:cxn ang="0">
                  <a:pos x="791" y="157"/>
                </a:cxn>
                <a:cxn ang="0">
                  <a:pos x="777" y="83"/>
                </a:cxn>
                <a:cxn ang="0">
                  <a:pos x="740" y="50"/>
                </a:cxn>
                <a:cxn ang="0">
                  <a:pos x="701" y="38"/>
                </a:cxn>
                <a:cxn ang="0">
                  <a:pos x="664" y="41"/>
                </a:cxn>
                <a:cxn ang="0">
                  <a:pos x="634" y="55"/>
                </a:cxn>
                <a:cxn ang="0">
                  <a:pos x="588" y="40"/>
                </a:cxn>
                <a:cxn ang="0">
                  <a:pos x="529" y="20"/>
                </a:cxn>
                <a:cxn ang="0">
                  <a:pos x="464" y="6"/>
                </a:cxn>
                <a:cxn ang="0">
                  <a:pos x="394" y="0"/>
                </a:cxn>
                <a:cxn ang="0">
                  <a:pos x="250" y="14"/>
                </a:cxn>
                <a:cxn ang="0">
                  <a:pos x="121" y="69"/>
                </a:cxn>
                <a:cxn ang="0">
                  <a:pos x="38" y="149"/>
                </a:cxn>
                <a:cxn ang="0">
                  <a:pos x="1" y="234"/>
                </a:cxn>
                <a:cxn ang="0">
                  <a:pos x="6" y="295"/>
                </a:cxn>
                <a:cxn ang="0">
                  <a:pos x="29" y="341"/>
                </a:cxn>
                <a:cxn ang="0">
                  <a:pos x="72" y="374"/>
                </a:cxn>
                <a:cxn ang="0">
                  <a:pos x="133" y="390"/>
                </a:cxn>
                <a:cxn ang="0">
                  <a:pos x="211" y="382"/>
                </a:cxn>
                <a:cxn ang="0">
                  <a:pos x="273" y="329"/>
                </a:cxn>
                <a:cxn ang="0">
                  <a:pos x="315" y="277"/>
                </a:cxn>
                <a:cxn ang="0">
                  <a:pos x="361" y="259"/>
                </a:cxn>
                <a:cxn ang="0">
                  <a:pos x="396" y="260"/>
                </a:cxn>
                <a:cxn ang="0">
                  <a:pos x="417" y="268"/>
                </a:cxn>
                <a:cxn ang="0">
                  <a:pos x="426" y="283"/>
                </a:cxn>
                <a:cxn ang="0">
                  <a:pos x="422" y="320"/>
                </a:cxn>
                <a:cxn ang="0">
                  <a:pos x="373" y="358"/>
                </a:cxn>
                <a:cxn ang="0">
                  <a:pos x="278" y="416"/>
                </a:cxn>
                <a:cxn ang="0">
                  <a:pos x="214" y="518"/>
                </a:cxn>
                <a:cxn ang="0">
                  <a:pos x="216" y="596"/>
                </a:cxn>
                <a:cxn ang="0">
                  <a:pos x="238" y="644"/>
                </a:cxn>
                <a:cxn ang="0">
                  <a:pos x="259" y="663"/>
                </a:cxn>
                <a:cxn ang="0">
                  <a:pos x="278" y="675"/>
                </a:cxn>
                <a:cxn ang="0">
                  <a:pos x="228" y="722"/>
                </a:cxn>
                <a:cxn ang="0">
                  <a:pos x="189" y="809"/>
                </a:cxn>
                <a:cxn ang="0">
                  <a:pos x="198" y="896"/>
                </a:cxn>
                <a:cxn ang="0">
                  <a:pos x="272" y="1183"/>
                </a:cxn>
                <a:cxn ang="0">
                  <a:pos x="296" y="1176"/>
                </a:cxn>
                <a:cxn ang="0">
                  <a:pos x="308" y="1147"/>
                </a:cxn>
                <a:cxn ang="0">
                  <a:pos x="176" y="1086"/>
                </a:cxn>
                <a:cxn ang="0">
                  <a:pos x="289" y="995"/>
                </a:cxn>
                <a:cxn ang="0">
                  <a:pos x="348" y="1010"/>
                </a:cxn>
                <a:cxn ang="0">
                  <a:pos x="405" y="1005"/>
                </a:cxn>
                <a:cxn ang="0">
                  <a:pos x="458" y="982"/>
                </a:cxn>
                <a:cxn ang="0">
                  <a:pos x="718" y="1091"/>
                </a:cxn>
                <a:cxn ang="0">
                  <a:pos x="733" y="1046"/>
                </a:cxn>
                <a:cxn ang="0">
                  <a:pos x="712" y="1029"/>
                </a:cxn>
                <a:cxn ang="0">
                  <a:pos x="687" y="1031"/>
                </a:cxn>
                <a:cxn ang="0">
                  <a:pos x="534" y="875"/>
                </a:cxn>
                <a:cxn ang="0">
                  <a:pos x="535" y="800"/>
                </a:cxn>
                <a:cxn ang="0">
                  <a:pos x="509" y="737"/>
                </a:cxn>
                <a:cxn ang="0">
                  <a:pos x="474" y="699"/>
                </a:cxn>
                <a:cxn ang="0">
                  <a:pos x="447" y="680"/>
                </a:cxn>
                <a:cxn ang="0">
                  <a:pos x="450" y="662"/>
                </a:cxn>
                <a:cxn ang="0">
                  <a:pos x="480" y="629"/>
                </a:cxn>
              </a:cxnLst>
              <a:rect l="0" t="0" r="r" b="b"/>
              <a:pathLst>
                <a:path w="793" h="1183">
                  <a:moveTo>
                    <a:pt x="493" y="606"/>
                  </a:moveTo>
                  <a:lnTo>
                    <a:pt x="497" y="599"/>
                  </a:lnTo>
                  <a:lnTo>
                    <a:pt x="504" y="591"/>
                  </a:lnTo>
                  <a:lnTo>
                    <a:pt x="512" y="584"/>
                  </a:lnTo>
                  <a:lnTo>
                    <a:pt x="522" y="577"/>
                  </a:lnTo>
                  <a:lnTo>
                    <a:pt x="534" y="570"/>
                  </a:lnTo>
                  <a:lnTo>
                    <a:pt x="545" y="563"/>
                  </a:lnTo>
                  <a:lnTo>
                    <a:pt x="558" y="556"/>
                  </a:lnTo>
                  <a:lnTo>
                    <a:pt x="572" y="549"/>
                  </a:lnTo>
                  <a:lnTo>
                    <a:pt x="588" y="541"/>
                  </a:lnTo>
                  <a:lnTo>
                    <a:pt x="604" y="532"/>
                  </a:lnTo>
                  <a:lnTo>
                    <a:pt x="620" y="523"/>
                  </a:lnTo>
                  <a:lnTo>
                    <a:pt x="636" y="513"/>
                  </a:lnTo>
                  <a:lnTo>
                    <a:pt x="653" y="502"/>
                  </a:lnTo>
                  <a:lnTo>
                    <a:pt x="669" y="490"/>
                  </a:lnTo>
                  <a:lnTo>
                    <a:pt x="684" y="478"/>
                  </a:lnTo>
                  <a:lnTo>
                    <a:pt x="699" y="463"/>
                  </a:lnTo>
                  <a:lnTo>
                    <a:pt x="712" y="448"/>
                  </a:lnTo>
                  <a:lnTo>
                    <a:pt x="725" y="431"/>
                  </a:lnTo>
                  <a:lnTo>
                    <a:pt x="737" y="412"/>
                  </a:lnTo>
                  <a:lnTo>
                    <a:pt x="746" y="391"/>
                  </a:lnTo>
                  <a:lnTo>
                    <a:pt x="754" y="370"/>
                  </a:lnTo>
                  <a:lnTo>
                    <a:pt x="760" y="345"/>
                  </a:lnTo>
                  <a:lnTo>
                    <a:pt x="763" y="319"/>
                  </a:lnTo>
                  <a:lnTo>
                    <a:pt x="764" y="290"/>
                  </a:lnTo>
                  <a:lnTo>
                    <a:pt x="763" y="272"/>
                  </a:lnTo>
                  <a:lnTo>
                    <a:pt x="762" y="252"/>
                  </a:lnTo>
                  <a:lnTo>
                    <a:pt x="758" y="234"/>
                  </a:lnTo>
                  <a:lnTo>
                    <a:pt x="754" y="216"/>
                  </a:lnTo>
                  <a:lnTo>
                    <a:pt x="756" y="214"/>
                  </a:lnTo>
                  <a:lnTo>
                    <a:pt x="760" y="212"/>
                  </a:lnTo>
                  <a:lnTo>
                    <a:pt x="762" y="210"/>
                  </a:lnTo>
                  <a:lnTo>
                    <a:pt x="764" y="207"/>
                  </a:lnTo>
                  <a:lnTo>
                    <a:pt x="777" y="192"/>
                  </a:lnTo>
                  <a:lnTo>
                    <a:pt x="786" y="175"/>
                  </a:lnTo>
                  <a:lnTo>
                    <a:pt x="791" y="157"/>
                  </a:lnTo>
                  <a:lnTo>
                    <a:pt x="793" y="137"/>
                  </a:lnTo>
                  <a:lnTo>
                    <a:pt x="791" y="119"/>
                  </a:lnTo>
                  <a:lnTo>
                    <a:pt x="786" y="100"/>
                  </a:lnTo>
                  <a:lnTo>
                    <a:pt x="777" y="83"/>
                  </a:lnTo>
                  <a:lnTo>
                    <a:pt x="764" y="68"/>
                  </a:lnTo>
                  <a:lnTo>
                    <a:pt x="756" y="61"/>
                  </a:lnTo>
                  <a:lnTo>
                    <a:pt x="748" y="55"/>
                  </a:lnTo>
                  <a:lnTo>
                    <a:pt x="740" y="50"/>
                  </a:lnTo>
                  <a:lnTo>
                    <a:pt x="731" y="46"/>
                  </a:lnTo>
                  <a:lnTo>
                    <a:pt x="722" y="43"/>
                  </a:lnTo>
                  <a:lnTo>
                    <a:pt x="711" y="40"/>
                  </a:lnTo>
                  <a:lnTo>
                    <a:pt x="701" y="38"/>
                  </a:lnTo>
                  <a:lnTo>
                    <a:pt x="690" y="38"/>
                  </a:lnTo>
                  <a:lnTo>
                    <a:pt x="681" y="38"/>
                  </a:lnTo>
                  <a:lnTo>
                    <a:pt x="673" y="39"/>
                  </a:lnTo>
                  <a:lnTo>
                    <a:pt x="664" y="41"/>
                  </a:lnTo>
                  <a:lnTo>
                    <a:pt x="656" y="44"/>
                  </a:lnTo>
                  <a:lnTo>
                    <a:pt x="648" y="47"/>
                  </a:lnTo>
                  <a:lnTo>
                    <a:pt x="641" y="51"/>
                  </a:lnTo>
                  <a:lnTo>
                    <a:pt x="634" y="55"/>
                  </a:lnTo>
                  <a:lnTo>
                    <a:pt x="627" y="60"/>
                  </a:lnTo>
                  <a:lnTo>
                    <a:pt x="615" y="53"/>
                  </a:lnTo>
                  <a:lnTo>
                    <a:pt x="601" y="46"/>
                  </a:lnTo>
                  <a:lnTo>
                    <a:pt x="588" y="40"/>
                  </a:lnTo>
                  <a:lnTo>
                    <a:pt x="573" y="35"/>
                  </a:lnTo>
                  <a:lnTo>
                    <a:pt x="559" y="29"/>
                  </a:lnTo>
                  <a:lnTo>
                    <a:pt x="544" y="24"/>
                  </a:lnTo>
                  <a:lnTo>
                    <a:pt x="529" y="20"/>
                  </a:lnTo>
                  <a:lnTo>
                    <a:pt x="513" y="15"/>
                  </a:lnTo>
                  <a:lnTo>
                    <a:pt x="497" y="12"/>
                  </a:lnTo>
                  <a:lnTo>
                    <a:pt x="481" y="8"/>
                  </a:lnTo>
                  <a:lnTo>
                    <a:pt x="464" y="6"/>
                  </a:lnTo>
                  <a:lnTo>
                    <a:pt x="447" y="3"/>
                  </a:lnTo>
                  <a:lnTo>
                    <a:pt x="429" y="2"/>
                  </a:lnTo>
                  <a:lnTo>
                    <a:pt x="412" y="1"/>
                  </a:lnTo>
                  <a:lnTo>
                    <a:pt x="394" y="0"/>
                  </a:lnTo>
                  <a:lnTo>
                    <a:pt x="375" y="0"/>
                  </a:lnTo>
                  <a:lnTo>
                    <a:pt x="330" y="1"/>
                  </a:lnTo>
                  <a:lnTo>
                    <a:pt x="289" y="7"/>
                  </a:lnTo>
                  <a:lnTo>
                    <a:pt x="250" y="14"/>
                  </a:lnTo>
                  <a:lnTo>
                    <a:pt x="213" y="24"/>
                  </a:lnTo>
                  <a:lnTo>
                    <a:pt x="180" y="38"/>
                  </a:lnTo>
                  <a:lnTo>
                    <a:pt x="148" y="52"/>
                  </a:lnTo>
                  <a:lnTo>
                    <a:pt x="121" y="69"/>
                  </a:lnTo>
                  <a:lnTo>
                    <a:pt x="96" y="87"/>
                  </a:lnTo>
                  <a:lnTo>
                    <a:pt x="74" y="106"/>
                  </a:lnTo>
                  <a:lnTo>
                    <a:pt x="54" y="127"/>
                  </a:lnTo>
                  <a:lnTo>
                    <a:pt x="38" y="149"/>
                  </a:lnTo>
                  <a:lnTo>
                    <a:pt x="24" y="169"/>
                  </a:lnTo>
                  <a:lnTo>
                    <a:pt x="14" y="191"/>
                  </a:lnTo>
                  <a:lnTo>
                    <a:pt x="6" y="213"/>
                  </a:lnTo>
                  <a:lnTo>
                    <a:pt x="1" y="234"/>
                  </a:lnTo>
                  <a:lnTo>
                    <a:pt x="0" y="254"/>
                  </a:lnTo>
                  <a:lnTo>
                    <a:pt x="1" y="268"/>
                  </a:lnTo>
                  <a:lnTo>
                    <a:pt x="2" y="282"/>
                  </a:lnTo>
                  <a:lnTo>
                    <a:pt x="6" y="295"/>
                  </a:lnTo>
                  <a:lnTo>
                    <a:pt x="9" y="307"/>
                  </a:lnTo>
                  <a:lnTo>
                    <a:pt x="15" y="319"/>
                  </a:lnTo>
                  <a:lnTo>
                    <a:pt x="21" y="330"/>
                  </a:lnTo>
                  <a:lnTo>
                    <a:pt x="29" y="341"/>
                  </a:lnTo>
                  <a:lnTo>
                    <a:pt x="37" y="350"/>
                  </a:lnTo>
                  <a:lnTo>
                    <a:pt x="47" y="359"/>
                  </a:lnTo>
                  <a:lnTo>
                    <a:pt x="59" y="367"/>
                  </a:lnTo>
                  <a:lnTo>
                    <a:pt x="72" y="374"/>
                  </a:lnTo>
                  <a:lnTo>
                    <a:pt x="86" y="381"/>
                  </a:lnTo>
                  <a:lnTo>
                    <a:pt x="101" y="386"/>
                  </a:lnTo>
                  <a:lnTo>
                    <a:pt x="116" y="389"/>
                  </a:lnTo>
                  <a:lnTo>
                    <a:pt x="133" y="390"/>
                  </a:lnTo>
                  <a:lnTo>
                    <a:pt x="151" y="391"/>
                  </a:lnTo>
                  <a:lnTo>
                    <a:pt x="173" y="390"/>
                  </a:lnTo>
                  <a:lnTo>
                    <a:pt x="193" y="387"/>
                  </a:lnTo>
                  <a:lnTo>
                    <a:pt x="211" y="382"/>
                  </a:lnTo>
                  <a:lnTo>
                    <a:pt x="227" y="373"/>
                  </a:lnTo>
                  <a:lnTo>
                    <a:pt x="243" y="363"/>
                  </a:lnTo>
                  <a:lnTo>
                    <a:pt x="258" y="348"/>
                  </a:lnTo>
                  <a:lnTo>
                    <a:pt x="273" y="329"/>
                  </a:lnTo>
                  <a:lnTo>
                    <a:pt x="288" y="307"/>
                  </a:lnTo>
                  <a:lnTo>
                    <a:pt x="297" y="296"/>
                  </a:lnTo>
                  <a:lnTo>
                    <a:pt x="306" y="285"/>
                  </a:lnTo>
                  <a:lnTo>
                    <a:pt x="315" y="277"/>
                  </a:lnTo>
                  <a:lnTo>
                    <a:pt x="326" y="271"/>
                  </a:lnTo>
                  <a:lnTo>
                    <a:pt x="337" y="265"/>
                  </a:lnTo>
                  <a:lnTo>
                    <a:pt x="349" y="261"/>
                  </a:lnTo>
                  <a:lnTo>
                    <a:pt x="361" y="259"/>
                  </a:lnTo>
                  <a:lnTo>
                    <a:pt x="374" y="258"/>
                  </a:lnTo>
                  <a:lnTo>
                    <a:pt x="382" y="258"/>
                  </a:lnTo>
                  <a:lnTo>
                    <a:pt x="389" y="259"/>
                  </a:lnTo>
                  <a:lnTo>
                    <a:pt x="396" y="260"/>
                  </a:lnTo>
                  <a:lnTo>
                    <a:pt x="403" y="261"/>
                  </a:lnTo>
                  <a:lnTo>
                    <a:pt x="407" y="262"/>
                  </a:lnTo>
                  <a:lnTo>
                    <a:pt x="412" y="265"/>
                  </a:lnTo>
                  <a:lnTo>
                    <a:pt x="417" y="268"/>
                  </a:lnTo>
                  <a:lnTo>
                    <a:pt x="420" y="271"/>
                  </a:lnTo>
                  <a:lnTo>
                    <a:pt x="422" y="273"/>
                  </a:lnTo>
                  <a:lnTo>
                    <a:pt x="425" y="276"/>
                  </a:lnTo>
                  <a:lnTo>
                    <a:pt x="426" y="283"/>
                  </a:lnTo>
                  <a:lnTo>
                    <a:pt x="427" y="294"/>
                  </a:lnTo>
                  <a:lnTo>
                    <a:pt x="427" y="303"/>
                  </a:lnTo>
                  <a:lnTo>
                    <a:pt x="426" y="312"/>
                  </a:lnTo>
                  <a:lnTo>
                    <a:pt x="422" y="320"/>
                  </a:lnTo>
                  <a:lnTo>
                    <a:pt x="417" y="327"/>
                  </a:lnTo>
                  <a:lnTo>
                    <a:pt x="407" y="336"/>
                  </a:lnTo>
                  <a:lnTo>
                    <a:pt x="392" y="347"/>
                  </a:lnTo>
                  <a:lnTo>
                    <a:pt x="373" y="358"/>
                  </a:lnTo>
                  <a:lnTo>
                    <a:pt x="346" y="372"/>
                  </a:lnTo>
                  <a:lnTo>
                    <a:pt x="325" y="384"/>
                  </a:lnTo>
                  <a:lnTo>
                    <a:pt x="300" y="398"/>
                  </a:lnTo>
                  <a:lnTo>
                    <a:pt x="278" y="416"/>
                  </a:lnTo>
                  <a:lnTo>
                    <a:pt x="257" y="436"/>
                  </a:lnTo>
                  <a:lnTo>
                    <a:pt x="238" y="459"/>
                  </a:lnTo>
                  <a:lnTo>
                    <a:pt x="223" y="487"/>
                  </a:lnTo>
                  <a:lnTo>
                    <a:pt x="214" y="518"/>
                  </a:lnTo>
                  <a:lnTo>
                    <a:pt x="211" y="554"/>
                  </a:lnTo>
                  <a:lnTo>
                    <a:pt x="212" y="569"/>
                  </a:lnTo>
                  <a:lnTo>
                    <a:pt x="213" y="584"/>
                  </a:lnTo>
                  <a:lnTo>
                    <a:pt x="216" y="596"/>
                  </a:lnTo>
                  <a:lnTo>
                    <a:pt x="220" y="610"/>
                  </a:lnTo>
                  <a:lnTo>
                    <a:pt x="224" y="622"/>
                  </a:lnTo>
                  <a:lnTo>
                    <a:pt x="231" y="633"/>
                  </a:lnTo>
                  <a:lnTo>
                    <a:pt x="238" y="644"/>
                  </a:lnTo>
                  <a:lnTo>
                    <a:pt x="246" y="653"/>
                  </a:lnTo>
                  <a:lnTo>
                    <a:pt x="250" y="656"/>
                  </a:lnTo>
                  <a:lnTo>
                    <a:pt x="254" y="660"/>
                  </a:lnTo>
                  <a:lnTo>
                    <a:pt x="259" y="663"/>
                  </a:lnTo>
                  <a:lnTo>
                    <a:pt x="264" y="667"/>
                  </a:lnTo>
                  <a:lnTo>
                    <a:pt x="268" y="670"/>
                  </a:lnTo>
                  <a:lnTo>
                    <a:pt x="274" y="672"/>
                  </a:lnTo>
                  <a:lnTo>
                    <a:pt x="278" y="675"/>
                  </a:lnTo>
                  <a:lnTo>
                    <a:pt x="284" y="677"/>
                  </a:lnTo>
                  <a:lnTo>
                    <a:pt x="264" y="690"/>
                  </a:lnTo>
                  <a:lnTo>
                    <a:pt x="245" y="705"/>
                  </a:lnTo>
                  <a:lnTo>
                    <a:pt x="228" y="722"/>
                  </a:lnTo>
                  <a:lnTo>
                    <a:pt x="214" y="740"/>
                  </a:lnTo>
                  <a:lnTo>
                    <a:pt x="203" y="762"/>
                  </a:lnTo>
                  <a:lnTo>
                    <a:pt x="193" y="785"/>
                  </a:lnTo>
                  <a:lnTo>
                    <a:pt x="189" y="809"/>
                  </a:lnTo>
                  <a:lnTo>
                    <a:pt x="186" y="835"/>
                  </a:lnTo>
                  <a:lnTo>
                    <a:pt x="188" y="855"/>
                  </a:lnTo>
                  <a:lnTo>
                    <a:pt x="191" y="876"/>
                  </a:lnTo>
                  <a:lnTo>
                    <a:pt x="198" y="896"/>
                  </a:lnTo>
                  <a:lnTo>
                    <a:pt x="206" y="915"/>
                  </a:lnTo>
                  <a:lnTo>
                    <a:pt x="69" y="1125"/>
                  </a:lnTo>
                  <a:lnTo>
                    <a:pt x="265" y="1182"/>
                  </a:lnTo>
                  <a:lnTo>
                    <a:pt x="272" y="1183"/>
                  </a:lnTo>
                  <a:lnTo>
                    <a:pt x="278" y="1183"/>
                  </a:lnTo>
                  <a:lnTo>
                    <a:pt x="284" y="1182"/>
                  </a:lnTo>
                  <a:lnTo>
                    <a:pt x="291" y="1180"/>
                  </a:lnTo>
                  <a:lnTo>
                    <a:pt x="296" y="1176"/>
                  </a:lnTo>
                  <a:lnTo>
                    <a:pt x="300" y="1172"/>
                  </a:lnTo>
                  <a:lnTo>
                    <a:pt x="305" y="1166"/>
                  </a:lnTo>
                  <a:lnTo>
                    <a:pt x="307" y="1160"/>
                  </a:lnTo>
                  <a:lnTo>
                    <a:pt x="308" y="1147"/>
                  </a:lnTo>
                  <a:lnTo>
                    <a:pt x="305" y="1134"/>
                  </a:lnTo>
                  <a:lnTo>
                    <a:pt x="296" y="1125"/>
                  </a:lnTo>
                  <a:lnTo>
                    <a:pt x="284" y="1118"/>
                  </a:lnTo>
                  <a:lnTo>
                    <a:pt x="176" y="1086"/>
                  </a:lnTo>
                  <a:lnTo>
                    <a:pt x="251" y="970"/>
                  </a:lnTo>
                  <a:lnTo>
                    <a:pt x="262" y="980"/>
                  </a:lnTo>
                  <a:lnTo>
                    <a:pt x="275" y="988"/>
                  </a:lnTo>
                  <a:lnTo>
                    <a:pt x="289" y="995"/>
                  </a:lnTo>
                  <a:lnTo>
                    <a:pt x="303" y="1000"/>
                  </a:lnTo>
                  <a:lnTo>
                    <a:pt x="318" y="1005"/>
                  </a:lnTo>
                  <a:lnTo>
                    <a:pt x="331" y="1008"/>
                  </a:lnTo>
                  <a:lnTo>
                    <a:pt x="348" y="1010"/>
                  </a:lnTo>
                  <a:lnTo>
                    <a:pt x="363" y="1011"/>
                  </a:lnTo>
                  <a:lnTo>
                    <a:pt x="377" y="1010"/>
                  </a:lnTo>
                  <a:lnTo>
                    <a:pt x="391" y="1008"/>
                  </a:lnTo>
                  <a:lnTo>
                    <a:pt x="405" y="1005"/>
                  </a:lnTo>
                  <a:lnTo>
                    <a:pt x="419" y="1000"/>
                  </a:lnTo>
                  <a:lnTo>
                    <a:pt x="433" y="996"/>
                  </a:lnTo>
                  <a:lnTo>
                    <a:pt x="445" y="989"/>
                  </a:lnTo>
                  <a:lnTo>
                    <a:pt x="458" y="982"/>
                  </a:lnTo>
                  <a:lnTo>
                    <a:pt x="470" y="974"/>
                  </a:lnTo>
                  <a:lnTo>
                    <a:pt x="542" y="1183"/>
                  </a:lnTo>
                  <a:lnTo>
                    <a:pt x="718" y="1091"/>
                  </a:lnTo>
                  <a:lnTo>
                    <a:pt x="718" y="1091"/>
                  </a:lnTo>
                  <a:lnTo>
                    <a:pt x="728" y="1083"/>
                  </a:lnTo>
                  <a:lnTo>
                    <a:pt x="734" y="1072"/>
                  </a:lnTo>
                  <a:lnTo>
                    <a:pt x="737" y="1059"/>
                  </a:lnTo>
                  <a:lnTo>
                    <a:pt x="733" y="1046"/>
                  </a:lnTo>
                  <a:lnTo>
                    <a:pt x="730" y="1041"/>
                  </a:lnTo>
                  <a:lnTo>
                    <a:pt x="724" y="1036"/>
                  </a:lnTo>
                  <a:lnTo>
                    <a:pt x="719" y="1031"/>
                  </a:lnTo>
                  <a:lnTo>
                    <a:pt x="712" y="1029"/>
                  </a:lnTo>
                  <a:lnTo>
                    <a:pt x="707" y="1028"/>
                  </a:lnTo>
                  <a:lnTo>
                    <a:pt x="700" y="1028"/>
                  </a:lnTo>
                  <a:lnTo>
                    <a:pt x="693" y="1029"/>
                  </a:lnTo>
                  <a:lnTo>
                    <a:pt x="687" y="1031"/>
                  </a:lnTo>
                  <a:lnTo>
                    <a:pt x="580" y="1087"/>
                  </a:lnTo>
                  <a:lnTo>
                    <a:pt x="520" y="913"/>
                  </a:lnTo>
                  <a:lnTo>
                    <a:pt x="528" y="894"/>
                  </a:lnTo>
                  <a:lnTo>
                    <a:pt x="534" y="875"/>
                  </a:lnTo>
                  <a:lnTo>
                    <a:pt x="537" y="855"/>
                  </a:lnTo>
                  <a:lnTo>
                    <a:pt x="539" y="835"/>
                  </a:lnTo>
                  <a:lnTo>
                    <a:pt x="537" y="817"/>
                  </a:lnTo>
                  <a:lnTo>
                    <a:pt x="535" y="800"/>
                  </a:lnTo>
                  <a:lnTo>
                    <a:pt x="531" y="783"/>
                  </a:lnTo>
                  <a:lnTo>
                    <a:pt x="525" y="767"/>
                  </a:lnTo>
                  <a:lnTo>
                    <a:pt x="518" y="752"/>
                  </a:lnTo>
                  <a:lnTo>
                    <a:pt x="509" y="737"/>
                  </a:lnTo>
                  <a:lnTo>
                    <a:pt x="498" y="723"/>
                  </a:lnTo>
                  <a:lnTo>
                    <a:pt x="487" y="710"/>
                  </a:lnTo>
                  <a:lnTo>
                    <a:pt x="481" y="705"/>
                  </a:lnTo>
                  <a:lnTo>
                    <a:pt x="474" y="699"/>
                  </a:lnTo>
                  <a:lnTo>
                    <a:pt x="467" y="694"/>
                  </a:lnTo>
                  <a:lnTo>
                    <a:pt x="461" y="688"/>
                  </a:lnTo>
                  <a:lnTo>
                    <a:pt x="453" y="684"/>
                  </a:lnTo>
                  <a:lnTo>
                    <a:pt x="447" y="680"/>
                  </a:lnTo>
                  <a:lnTo>
                    <a:pt x="440" y="676"/>
                  </a:lnTo>
                  <a:lnTo>
                    <a:pt x="432" y="672"/>
                  </a:lnTo>
                  <a:lnTo>
                    <a:pt x="441" y="668"/>
                  </a:lnTo>
                  <a:lnTo>
                    <a:pt x="450" y="662"/>
                  </a:lnTo>
                  <a:lnTo>
                    <a:pt x="458" y="655"/>
                  </a:lnTo>
                  <a:lnTo>
                    <a:pt x="466" y="647"/>
                  </a:lnTo>
                  <a:lnTo>
                    <a:pt x="473" y="639"/>
                  </a:lnTo>
                  <a:lnTo>
                    <a:pt x="480" y="629"/>
                  </a:lnTo>
                  <a:lnTo>
                    <a:pt x="487" y="618"/>
                  </a:lnTo>
                  <a:lnTo>
                    <a:pt x="493" y="606"/>
                  </a:lnTo>
                  <a:close/>
                </a:path>
              </a:pathLst>
            </a:custGeom>
            <a:solidFill>
              <a:srgbClr val="19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881" name="Freeform 9"/>
            <p:cNvSpPr>
              <a:spLocks/>
            </p:cNvSpPr>
            <p:nvPr/>
          </p:nvSpPr>
          <p:spPr bwMode="auto">
            <a:xfrm>
              <a:off x="5071" y="3289"/>
              <a:ext cx="59" cy="5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65" y="0"/>
                </a:cxn>
                <a:cxn ang="0">
                  <a:pos x="71" y="1"/>
                </a:cxn>
                <a:cxn ang="0">
                  <a:pos x="77" y="2"/>
                </a:cxn>
                <a:cxn ang="0">
                  <a:pos x="83" y="4"/>
                </a:cxn>
                <a:cxn ang="0">
                  <a:pos x="88" y="6"/>
                </a:cxn>
                <a:cxn ang="0">
                  <a:pos x="93" y="9"/>
                </a:cxn>
                <a:cxn ang="0">
                  <a:pos x="98" y="12"/>
                </a:cxn>
                <a:cxn ang="0">
                  <a:pos x="102" y="17"/>
                </a:cxn>
                <a:cxn ang="0">
                  <a:pos x="109" y="25"/>
                </a:cxn>
                <a:cxn ang="0">
                  <a:pos x="114" y="35"/>
                </a:cxn>
                <a:cxn ang="0">
                  <a:pos x="117" y="46"/>
                </a:cxn>
                <a:cxn ang="0">
                  <a:pos x="118" y="56"/>
                </a:cxn>
                <a:cxn ang="0">
                  <a:pos x="117" y="68"/>
                </a:cxn>
                <a:cxn ang="0">
                  <a:pos x="114" y="79"/>
                </a:cxn>
                <a:cxn ang="0">
                  <a:pos x="108" y="88"/>
                </a:cxn>
                <a:cxn ang="0">
                  <a:pos x="101" y="96"/>
                </a:cxn>
                <a:cxn ang="0">
                  <a:pos x="92" y="104"/>
                </a:cxn>
                <a:cxn ang="0">
                  <a:pos x="82" y="109"/>
                </a:cxn>
                <a:cxn ang="0">
                  <a:pos x="71" y="112"/>
                </a:cxn>
                <a:cxn ang="0">
                  <a:pos x="58" y="114"/>
                </a:cxn>
                <a:cxn ang="0">
                  <a:pos x="53" y="114"/>
                </a:cxn>
                <a:cxn ang="0">
                  <a:pos x="47" y="112"/>
                </a:cxn>
                <a:cxn ang="0">
                  <a:pos x="41" y="111"/>
                </a:cxn>
                <a:cxn ang="0">
                  <a:pos x="35" y="109"/>
                </a:cxn>
                <a:cxn ang="0">
                  <a:pos x="30" y="107"/>
                </a:cxn>
                <a:cxn ang="0">
                  <a:pos x="25" y="103"/>
                </a:cxn>
                <a:cxn ang="0">
                  <a:pos x="21" y="100"/>
                </a:cxn>
                <a:cxn ang="0">
                  <a:pos x="16" y="96"/>
                </a:cxn>
                <a:cxn ang="0">
                  <a:pos x="9" y="87"/>
                </a:cxn>
                <a:cxn ang="0">
                  <a:pos x="4" y="78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1" y="46"/>
                </a:cxn>
                <a:cxn ang="0">
                  <a:pos x="4" y="35"/>
                </a:cxn>
                <a:cxn ang="0">
                  <a:pos x="9" y="25"/>
                </a:cxn>
                <a:cxn ang="0">
                  <a:pos x="16" y="17"/>
                </a:cxn>
                <a:cxn ang="0">
                  <a:pos x="21" y="12"/>
                </a:cxn>
                <a:cxn ang="0">
                  <a:pos x="25" y="9"/>
                </a:cxn>
                <a:cxn ang="0">
                  <a:pos x="30" y="6"/>
                </a:cxn>
                <a:cxn ang="0">
                  <a:pos x="35" y="4"/>
                </a:cxn>
                <a:cxn ang="0">
                  <a:pos x="41" y="2"/>
                </a:cxn>
                <a:cxn ang="0">
                  <a:pos x="47" y="1"/>
                </a:cxn>
                <a:cxn ang="0">
                  <a:pos x="53" y="0"/>
                </a:cxn>
                <a:cxn ang="0">
                  <a:pos x="58" y="0"/>
                </a:cxn>
              </a:cxnLst>
              <a:rect l="0" t="0" r="r" b="b"/>
              <a:pathLst>
                <a:path w="118" h="114">
                  <a:moveTo>
                    <a:pt x="58" y="0"/>
                  </a:moveTo>
                  <a:lnTo>
                    <a:pt x="65" y="0"/>
                  </a:lnTo>
                  <a:lnTo>
                    <a:pt x="71" y="1"/>
                  </a:lnTo>
                  <a:lnTo>
                    <a:pt x="77" y="2"/>
                  </a:lnTo>
                  <a:lnTo>
                    <a:pt x="83" y="4"/>
                  </a:lnTo>
                  <a:lnTo>
                    <a:pt x="88" y="6"/>
                  </a:lnTo>
                  <a:lnTo>
                    <a:pt x="93" y="9"/>
                  </a:lnTo>
                  <a:lnTo>
                    <a:pt x="98" y="12"/>
                  </a:lnTo>
                  <a:lnTo>
                    <a:pt x="102" y="17"/>
                  </a:lnTo>
                  <a:lnTo>
                    <a:pt x="109" y="25"/>
                  </a:lnTo>
                  <a:lnTo>
                    <a:pt x="114" y="35"/>
                  </a:lnTo>
                  <a:lnTo>
                    <a:pt x="117" y="46"/>
                  </a:lnTo>
                  <a:lnTo>
                    <a:pt x="118" y="56"/>
                  </a:lnTo>
                  <a:lnTo>
                    <a:pt x="117" y="68"/>
                  </a:lnTo>
                  <a:lnTo>
                    <a:pt x="114" y="79"/>
                  </a:lnTo>
                  <a:lnTo>
                    <a:pt x="108" y="88"/>
                  </a:lnTo>
                  <a:lnTo>
                    <a:pt x="101" y="96"/>
                  </a:lnTo>
                  <a:lnTo>
                    <a:pt x="92" y="104"/>
                  </a:lnTo>
                  <a:lnTo>
                    <a:pt x="82" y="109"/>
                  </a:lnTo>
                  <a:lnTo>
                    <a:pt x="71" y="112"/>
                  </a:lnTo>
                  <a:lnTo>
                    <a:pt x="58" y="114"/>
                  </a:lnTo>
                  <a:lnTo>
                    <a:pt x="53" y="114"/>
                  </a:lnTo>
                  <a:lnTo>
                    <a:pt x="47" y="112"/>
                  </a:lnTo>
                  <a:lnTo>
                    <a:pt x="41" y="111"/>
                  </a:lnTo>
                  <a:lnTo>
                    <a:pt x="35" y="109"/>
                  </a:lnTo>
                  <a:lnTo>
                    <a:pt x="30" y="107"/>
                  </a:lnTo>
                  <a:lnTo>
                    <a:pt x="25" y="103"/>
                  </a:lnTo>
                  <a:lnTo>
                    <a:pt x="21" y="100"/>
                  </a:lnTo>
                  <a:lnTo>
                    <a:pt x="16" y="96"/>
                  </a:lnTo>
                  <a:lnTo>
                    <a:pt x="9" y="87"/>
                  </a:lnTo>
                  <a:lnTo>
                    <a:pt x="4" y="78"/>
                  </a:lnTo>
                  <a:lnTo>
                    <a:pt x="1" y="68"/>
                  </a:lnTo>
                  <a:lnTo>
                    <a:pt x="0" y="56"/>
                  </a:lnTo>
                  <a:lnTo>
                    <a:pt x="1" y="46"/>
                  </a:lnTo>
                  <a:lnTo>
                    <a:pt x="4" y="35"/>
                  </a:lnTo>
                  <a:lnTo>
                    <a:pt x="9" y="25"/>
                  </a:lnTo>
                  <a:lnTo>
                    <a:pt x="16" y="17"/>
                  </a:lnTo>
                  <a:lnTo>
                    <a:pt x="21" y="12"/>
                  </a:lnTo>
                  <a:lnTo>
                    <a:pt x="25" y="9"/>
                  </a:lnTo>
                  <a:lnTo>
                    <a:pt x="30" y="6"/>
                  </a:lnTo>
                  <a:lnTo>
                    <a:pt x="35" y="4"/>
                  </a:lnTo>
                  <a:lnTo>
                    <a:pt x="41" y="2"/>
                  </a:lnTo>
                  <a:lnTo>
                    <a:pt x="47" y="1"/>
                  </a:lnTo>
                  <a:lnTo>
                    <a:pt x="53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882" name="Freeform 10"/>
            <p:cNvSpPr>
              <a:spLocks/>
            </p:cNvSpPr>
            <p:nvPr/>
          </p:nvSpPr>
          <p:spPr bwMode="auto">
            <a:xfrm>
              <a:off x="4882" y="3612"/>
              <a:ext cx="108" cy="108"/>
            </a:xfrm>
            <a:custGeom>
              <a:avLst/>
              <a:gdLst/>
              <a:ahLst/>
              <a:cxnLst>
                <a:cxn ang="0">
                  <a:pos x="217" y="109"/>
                </a:cxn>
                <a:cxn ang="0">
                  <a:pos x="216" y="122"/>
                </a:cxn>
                <a:cxn ang="0">
                  <a:pos x="213" y="136"/>
                </a:cxn>
                <a:cxn ang="0">
                  <a:pos x="209" y="149"/>
                </a:cxn>
                <a:cxn ang="0">
                  <a:pos x="203" y="162"/>
                </a:cxn>
                <a:cxn ang="0">
                  <a:pos x="202" y="164"/>
                </a:cxn>
                <a:cxn ang="0">
                  <a:pos x="201" y="165"/>
                </a:cxn>
                <a:cxn ang="0">
                  <a:pos x="198" y="167"/>
                </a:cxn>
                <a:cxn ang="0">
                  <a:pos x="197" y="170"/>
                </a:cxn>
                <a:cxn ang="0">
                  <a:pos x="189" y="180"/>
                </a:cxn>
                <a:cxn ang="0">
                  <a:pos x="180" y="189"/>
                </a:cxn>
                <a:cxn ang="0">
                  <a:pos x="171" y="197"/>
                </a:cxn>
                <a:cxn ang="0">
                  <a:pos x="159" y="204"/>
                </a:cxn>
                <a:cxn ang="0">
                  <a:pos x="148" y="210"/>
                </a:cxn>
                <a:cxn ang="0">
                  <a:pos x="135" y="213"/>
                </a:cxn>
                <a:cxn ang="0">
                  <a:pos x="122" y="216"/>
                </a:cxn>
                <a:cxn ang="0">
                  <a:pos x="109" y="217"/>
                </a:cxn>
                <a:cxn ang="0">
                  <a:pos x="98" y="217"/>
                </a:cxn>
                <a:cxn ang="0">
                  <a:pos x="88" y="215"/>
                </a:cxn>
                <a:cxn ang="0">
                  <a:pos x="77" y="212"/>
                </a:cxn>
                <a:cxn ang="0">
                  <a:pos x="67" y="209"/>
                </a:cxn>
                <a:cxn ang="0">
                  <a:pos x="58" y="204"/>
                </a:cxn>
                <a:cxn ang="0">
                  <a:pos x="49" y="198"/>
                </a:cxn>
                <a:cxn ang="0">
                  <a:pos x="39" y="191"/>
                </a:cxn>
                <a:cxn ang="0">
                  <a:pos x="31" y="185"/>
                </a:cxn>
                <a:cxn ang="0">
                  <a:pos x="19" y="168"/>
                </a:cxn>
                <a:cxn ang="0">
                  <a:pos x="8" y="150"/>
                </a:cxn>
                <a:cxn ang="0">
                  <a:pos x="3" y="129"/>
                </a:cxn>
                <a:cxn ang="0">
                  <a:pos x="0" y="109"/>
                </a:cxn>
                <a:cxn ang="0">
                  <a:pos x="3" y="88"/>
                </a:cxn>
                <a:cxn ang="0">
                  <a:pos x="8" y="67"/>
                </a:cxn>
                <a:cxn ang="0">
                  <a:pos x="19" y="49"/>
                </a:cxn>
                <a:cxn ang="0">
                  <a:pos x="31" y="31"/>
                </a:cxn>
                <a:cxn ang="0">
                  <a:pos x="39" y="25"/>
                </a:cxn>
                <a:cxn ang="0">
                  <a:pos x="49" y="18"/>
                </a:cxn>
                <a:cxn ang="0">
                  <a:pos x="58" y="13"/>
                </a:cxn>
                <a:cxn ang="0">
                  <a:pos x="67" y="8"/>
                </a:cxn>
                <a:cxn ang="0">
                  <a:pos x="77" y="5"/>
                </a:cxn>
                <a:cxn ang="0">
                  <a:pos x="88" y="3"/>
                </a:cxn>
                <a:cxn ang="0">
                  <a:pos x="98" y="0"/>
                </a:cxn>
                <a:cxn ang="0">
                  <a:pos x="109" y="0"/>
                </a:cxn>
                <a:cxn ang="0">
                  <a:pos x="119" y="0"/>
                </a:cxn>
                <a:cxn ang="0">
                  <a:pos x="129" y="3"/>
                </a:cxn>
                <a:cxn ang="0">
                  <a:pos x="140" y="5"/>
                </a:cxn>
                <a:cxn ang="0">
                  <a:pos x="150" y="8"/>
                </a:cxn>
                <a:cxn ang="0">
                  <a:pos x="159" y="13"/>
                </a:cxn>
                <a:cxn ang="0">
                  <a:pos x="168" y="18"/>
                </a:cxn>
                <a:cxn ang="0">
                  <a:pos x="176" y="25"/>
                </a:cxn>
                <a:cxn ang="0">
                  <a:pos x="184" y="31"/>
                </a:cxn>
                <a:cxn ang="0">
                  <a:pos x="198" y="49"/>
                </a:cxn>
                <a:cxn ang="0">
                  <a:pos x="209" y="67"/>
                </a:cxn>
                <a:cxn ang="0">
                  <a:pos x="214" y="88"/>
                </a:cxn>
                <a:cxn ang="0">
                  <a:pos x="217" y="109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lnTo>
                    <a:pt x="216" y="122"/>
                  </a:lnTo>
                  <a:lnTo>
                    <a:pt x="213" y="136"/>
                  </a:lnTo>
                  <a:lnTo>
                    <a:pt x="209" y="149"/>
                  </a:lnTo>
                  <a:lnTo>
                    <a:pt x="203" y="162"/>
                  </a:lnTo>
                  <a:lnTo>
                    <a:pt x="202" y="164"/>
                  </a:lnTo>
                  <a:lnTo>
                    <a:pt x="201" y="165"/>
                  </a:lnTo>
                  <a:lnTo>
                    <a:pt x="198" y="167"/>
                  </a:lnTo>
                  <a:lnTo>
                    <a:pt x="197" y="170"/>
                  </a:lnTo>
                  <a:lnTo>
                    <a:pt x="189" y="180"/>
                  </a:lnTo>
                  <a:lnTo>
                    <a:pt x="180" y="189"/>
                  </a:lnTo>
                  <a:lnTo>
                    <a:pt x="171" y="197"/>
                  </a:lnTo>
                  <a:lnTo>
                    <a:pt x="159" y="204"/>
                  </a:lnTo>
                  <a:lnTo>
                    <a:pt x="148" y="210"/>
                  </a:lnTo>
                  <a:lnTo>
                    <a:pt x="135" y="213"/>
                  </a:lnTo>
                  <a:lnTo>
                    <a:pt x="122" y="216"/>
                  </a:lnTo>
                  <a:lnTo>
                    <a:pt x="109" y="217"/>
                  </a:lnTo>
                  <a:lnTo>
                    <a:pt x="98" y="217"/>
                  </a:lnTo>
                  <a:lnTo>
                    <a:pt x="88" y="215"/>
                  </a:lnTo>
                  <a:lnTo>
                    <a:pt x="77" y="212"/>
                  </a:lnTo>
                  <a:lnTo>
                    <a:pt x="67" y="209"/>
                  </a:lnTo>
                  <a:lnTo>
                    <a:pt x="58" y="204"/>
                  </a:lnTo>
                  <a:lnTo>
                    <a:pt x="49" y="198"/>
                  </a:lnTo>
                  <a:lnTo>
                    <a:pt x="39" y="191"/>
                  </a:lnTo>
                  <a:lnTo>
                    <a:pt x="31" y="185"/>
                  </a:lnTo>
                  <a:lnTo>
                    <a:pt x="19" y="168"/>
                  </a:lnTo>
                  <a:lnTo>
                    <a:pt x="8" y="150"/>
                  </a:lnTo>
                  <a:lnTo>
                    <a:pt x="3" y="129"/>
                  </a:lnTo>
                  <a:lnTo>
                    <a:pt x="0" y="109"/>
                  </a:lnTo>
                  <a:lnTo>
                    <a:pt x="3" y="88"/>
                  </a:lnTo>
                  <a:lnTo>
                    <a:pt x="8" y="67"/>
                  </a:lnTo>
                  <a:lnTo>
                    <a:pt x="19" y="49"/>
                  </a:lnTo>
                  <a:lnTo>
                    <a:pt x="31" y="31"/>
                  </a:lnTo>
                  <a:lnTo>
                    <a:pt x="39" y="25"/>
                  </a:lnTo>
                  <a:lnTo>
                    <a:pt x="49" y="18"/>
                  </a:lnTo>
                  <a:lnTo>
                    <a:pt x="58" y="13"/>
                  </a:lnTo>
                  <a:lnTo>
                    <a:pt x="67" y="8"/>
                  </a:lnTo>
                  <a:lnTo>
                    <a:pt x="77" y="5"/>
                  </a:lnTo>
                  <a:lnTo>
                    <a:pt x="88" y="3"/>
                  </a:lnTo>
                  <a:lnTo>
                    <a:pt x="98" y="0"/>
                  </a:lnTo>
                  <a:lnTo>
                    <a:pt x="109" y="0"/>
                  </a:lnTo>
                  <a:lnTo>
                    <a:pt x="119" y="0"/>
                  </a:lnTo>
                  <a:lnTo>
                    <a:pt x="129" y="3"/>
                  </a:lnTo>
                  <a:lnTo>
                    <a:pt x="140" y="5"/>
                  </a:lnTo>
                  <a:lnTo>
                    <a:pt x="150" y="8"/>
                  </a:lnTo>
                  <a:lnTo>
                    <a:pt x="159" y="13"/>
                  </a:lnTo>
                  <a:lnTo>
                    <a:pt x="168" y="18"/>
                  </a:lnTo>
                  <a:lnTo>
                    <a:pt x="176" y="25"/>
                  </a:lnTo>
                  <a:lnTo>
                    <a:pt x="184" y="31"/>
                  </a:lnTo>
                  <a:lnTo>
                    <a:pt x="198" y="49"/>
                  </a:lnTo>
                  <a:lnTo>
                    <a:pt x="209" y="67"/>
                  </a:lnTo>
                  <a:lnTo>
                    <a:pt x="214" y="88"/>
                  </a:lnTo>
                  <a:lnTo>
                    <a:pt x="217" y="109"/>
                  </a:lnTo>
                  <a:close/>
                </a:path>
              </a:pathLst>
            </a:custGeom>
            <a:solidFill>
              <a:srgbClr val="C6E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883" name="Freeform 11"/>
            <p:cNvSpPr>
              <a:spLocks/>
            </p:cNvSpPr>
            <p:nvPr/>
          </p:nvSpPr>
          <p:spPr bwMode="auto">
            <a:xfrm>
              <a:off x="4789" y="3284"/>
              <a:ext cx="314" cy="275"/>
            </a:xfrm>
            <a:custGeom>
              <a:avLst/>
              <a:gdLst/>
              <a:ahLst/>
              <a:cxnLst>
                <a:cxn ang="0">
                  <a:pos x="344" y="538"/>
                </a:cxn>
                <a:cxn ang="0">
                  <a:pos x="296" y="552"/>
                </a:cxn>
                <a:cxn ang="0">
                  <a:pos x="253" y="550"/>
                </a:cxn>
                <a:cxn ang="0">
                  <a:pos x="231" y="540"/>
                </a:cxn>
                <a:cxn ang="0">
                  <a:pos x="212" y="498"/>
                </a:cxn>
                <a:cxn ang="0">
                  <a:pos x="223" y="435"/>
                </a:cxn>
                <a:cxn ang="0">
                  <a:pos x="285" y="378"/>
                </a:cxn>
                <a:cxn ang="0">
                  <a:pos x="383" y="320"/>
                </a:cxn>
                <a:cxn ang="0">
                  <a:pos x="426" y="250"/>
                </a:cxn>
                <a:cxn ang="0">
                  <a:pos x="410" y="166"/>
                </a:cxn>
                <a:cxn ang="0">
                  <a:pos x="372" y="135"/>
                </a:cxn>
                <a:cxn ang="0">
                  <a:pos x="321" y="122"/>
                </a:cxn>
                <a:cxn ang="0">
                  <a:pos x="255" y="130"/>
                </a:cxn>
                <a:cxn ang="0">
                  <a:pos x="181" y="180"/>
                </a:cxn>
                <a:cxn ang="0">
                  <a:pos x="131" y="243"/>
                </a:cxn>
                <a:cxn ang="0">
                  <a:pos x="94" y="255"/>
                </a:cxn>
                <a:cxn ang="0">
                  <a:pos x="53" y="252"/>
                </a:cxn>
                <a:cxn ang="0">
                  <a:pos x="22" y="238"/>
                </a:cxn>
                <a:cxn ang="0">
                  <a:pos x="1" y="201"/>
                </a:cxn>
                <a:cxn ang="0">
                  <a:pos x="6" y="155"/>
                </a:cxn>
                <a:cxn ang="0">
                  <a:pos x="37" y="104"/>
                </a:cxn>
                <a:cxn ang="0">
                  <a:pos x="74" y="69"/>
                </a:cxn>
                <a:cxn ang="0">
                  <a:pos x="121" y="39"/>
                </a:cxn>
                <a:cxn ang="0">
                  <a:pos x="190" y="14"/>
                </a:cxn>
                <a:cxn ang="0">
                  <a:pos x="281" y="1"/>
                </a:cxn>
                <a:cxn ang="0">
                  <a:pos x="354" y="2"/>
                </a:cxn>
                <a:cxn ang="0">
                  <a:pos x="413" y="9"/>
                </a:cxn>
                <a:cxn ang="0">
                  <a:pos x="466" y="24"/>
                </a:cxn>
                <a:cxn ang="0">
                  <a:pos x="513" y="44"/>
                </a:cxn>
                <a:cxn ang="0">
                  <a:pos x="521" y="64"/>
                </a:cxn>
                <a:cxn ang="0">
                  <a:pos x="537" y="124"/>
                </a:cxn>
                <a:cxn ang="0">
                  <a:pos x="573" y="156"/>
                </a:cxn>
                <a:cxn ang="0">
                  <a:pos x="611" y="168"/>
                </a:cxn>
                <a:cxn ang="0">
                  <a:pos x="628" y="208"/>
                </a:cxn>
                <a:cxn ang="0">
                  <a:pos x="628" y="222"/>
                </a:cxn>
                <a:cxn ang="0">
                  <a:pos x="616" y="223"/>
                </a:cxn>
                <a:cxn ang="0">
                  <a:pos x="564" y="222"/>
                </a:cxn>
                <a:cxn ang="0">
                  <a:pos x="506" y="212"/>
                </a:cxn>
                <a:cxn ang="0">
                  <a:pos x="486" y="206"/>
                </a:cxn>
                <a:cxn ang="0">
                  <a:pos x="461" y="213"/>
                </a:cxn>
                <a:cxn ang="0">
                  <a:pos x="446" y="236"/>
                </a:cxn>
                <a:cxn ang="0">
                  <a:pos x="461" y="274"/>
                </a:cxn>
                <a:cxn ang="0">
                  <a:pos x="503" y="288"/>
                </a:cxn>
                <a:cxn ang="0">
                  <a:pos x="570" y="297"/>
                </a:cxn>
                <a:cxn ang="0">
                  <a:pos x="610" y="297"/>
                </a:cxn>
                <a:cxn ang="0">
                  <a:pos x="590" y="338"/>
                </a:cxn>
                <a:cxn ang="0">
                  <a:pos x="515" y="397"/>
                </a:cxn>
                <a:cxn ang="0">
                  <a:pos x="438" y="439"/>
                </a:cxn>
                <a:cxn ang="0">
                  <a:pos x="381" y="482"/>
                </a:cxn>
              </a:cxnLst>
              <a:rect l="0" t="0" r="r" b="b"/>
              <a:pathLst>
                <a:path w="628" h="552">
                  <a:moveTo>
                    <a:pt x="362" y="510"/>
                  </a:moveTo>
                  <a:lnTo>
                    <a:pt x="357" y="520"/>
                  </a:lnTo>
                  <a:lnTo>
                    <a:pt x="351" y="529"/>
                  </a:lnTo>
                  <a:lnTo>
                    <a:pt x="344" y="538"/>
                  </a:lnTo>
                  <a:lnTo>
                    <a:pt x="336" y="543"/>
                  </a:lnTo>
                  <a:lnTo>
                    <a:pt x="326" y="547"/>
                  </a:lnTo>
                  <a:lnTo>
                    <a:pt x="312" y="550"/>
                  </a:lnTo>
                  <a:lnTo>
                    <a:pt x="296" y="552"/>
                  </a:lnTo>
                  <a:lnTo>
                    <a:pt x="276" y="552"/>
                  </a:lnTo>
                  <a:lnTo>
                    <a:pt x="268" y="552"/>
                  </a:lnTo>
                  <a:lnTo>
                    <a:pt x="260" y="551"/>
                  </a:lnTo>
                  <a:lnTo>
                    <a:pt x="253" y="550"/>
                  </a:lnTo>
                  <a:lnTo>
                    <a:pt x="246" y="548"/>
                  </a:lnTo>
                  <a:lnTo>
                    <a:pt x="240" y="546"/>
                  </a:lnTo>
                  <a:lnTo>
                    <a:pt x="236" y="543"/>
                  </a:lnTo>
                  <a:lnTo>
                    <a:pt x="231" y="540"/>
                  </a:lnTo>
                  <a:lnTo>
                    <a:pt x="227" y="536"/>
                  </a:lnTo>
                  <a:lnTo>
                    <a:pt x="219" y="525"/>
                  </a:lnTo>
                  <a:lnTo>
                    <a:pt x="214" y="512"/>
                  </a:lnTo>
                  <a:lnTo>
                    <a:pt x="212" y="498"/>
                  </a:lnTo>
                  <a:lnTo>
                    <a:pt x="210" y="486"/>
                  </a:lnTo>
                  <a:lnTo>
                    <a:pt x="212" y="467"/>
                  </a:lnTo>
                  <a:lnTo>
                    <a:pt x="216" y="451"/>
                  </a:lnTo>
                  <a:lnTo>
                    <a:pt x="223" y="435"/>
                  </a:lnTo>
                  <a:lnTo>
                    <a:pt x="235" y="419"/>
                  </a:lnTo>
                  <a:lnTo>
                    <a:pt x="247" y="405"/>
                  </a:lnTo>
                  <a:lnTo>
                    <a:pt x="265" y="391"/>
                  </a:lnTo>
                  <a:lnTo>
                    <a:pt x="285" y="378"/>
                  </a:lnTo>
                  <a:lnTo>
                    <a:pt x="309" y="364"/>
                  </a:lnTo>
                  <a:lnTo>
                    <a:pt x="338" y="349"/>
                  </a:lnTo>
                  <a:lnTo>
                    <a:pt x="364" y="334"/>
                  </a:lnTo>
                  <a:lnTo>
                    <a:pt x="383" y="320"/>
                  </a:lnTo>
                  <a:lnTo>
                    <a:pt x="399" y="305"/>
                  </a:lnTo>
                  <a:lnTo>
                    <a:pt x="412" y="289"/>
                  </a:lnTo>
                  <a:lnTo>
                    <a:pt x="420" y="270"/>
                  </a:lnTo>
                  <a:lnTo>
                    <a:pt x="426" y="250"/>
                  </a:lnTo>
                  <a:lnTo>
                    <a:pt x="427" y="226"/>
                  </a:lnTo>
                  <a:lnTo>
                    <a:pt x="425" y="200"/>
                  </a:lnTo>
                  <a:lnTo>
                    <a:pt x="418" y="181"/>
                  </a:lnTo>
                  <a:lnTo>
                    <a:pt x="410" y="166"/>
                  </a:lnTo>
                  <a:lnTo>
                    <a:pt x="400" y="154"/>
                  </a:lnTo>
                  <a:lnTo>
                    <a:pt x="391" y="147"/>
                  </a:lnTo>
                  <a:lnTo>
                    <a:pt x="382" y="140"/>
                  </a:lnTo>
                  <a:lnTo>
                    <a:pt x="372" y="135"/>
                  </a:lnTo>
                  <a:lnTo>
                    <a:pt x="360" y="130"/>
                  </a:lnTo>
                  <a:lnTo>
                    <a:pt x="347" y="127"/>
                  </a:lnTo>
                  <a:lnTo>
                    <a:pt x="335" y="124"/>
                  </a:lnTo>
                  <a:lnTo>
                    <a:pt x="321" y="122"/>
                  </a:lnTo>
                  <a:lnTo>
                    <a:pt x="306" y="122"/>
                  </a:lnTo>
                  <a:lnTo>
                    <a:pt x="290" y="123"/>
                  </a:lnTo>
                  <a:lnTo>
                    <a:pt x="273" y="125"/>
                  </a:lnTo>
                  <a:lnTo>
                    <a:pt x="255" y="130"/>
                  </a:lnTo>
                  <a:lnTo>
                    <a:pt x="237" y="137"/>
                  </a:lnTo>
                  <a:lnTo>
                    <a:pt x="217" y="147"/>
                  </a:lnTo>
                  <a:lnTo>
                    <a:pt x="199" y="161"/>
                  </a:lnTo>
                  <a:lnTo>
                    <a:pt x="181" y="180"/>
                  </a:lnTo>
                  <a:lnTo>
                    <a:pt x="163" y="201"/>
                  </a:lnTo>
                  <a:lnTo>
                    <a:pt x="151" y="220"/>
                  </a:lnTo>
                  <a:lnTo>
                    <a:pt x="140" y="232"/>
                  </a:lnTo>
                  <a:lnTo>
                    <a:pt x="131" y="243"/>
                  </a:lnTo>
                  <a:lnTo>
                    <a:pt x="122" y="249"/>
                  </a:lnTo>
                  <a:lnTo>
                    <a:pt x="114" y="253"/>
                  </a:lnTo>
                  <a:lnTo>
                    <a:pt x="105" y="254"/>
                  </a:lnTo>
                  <a:lnTo>
                    <a:pt x="94" y="255"/>
                  </a:lnTo>
                  <a:lnTo>
                    <a:pt x="83" y="255"/>
                  </a:lnTo>
                  <a:lnTo>
                    <a:pt x="72" y="255"/>
                  </a:lnTo>
                  <a:lnTo>
                    <a:pt x="62" y="254"/>
                  </a:lnTo>
                  <a:lnTo>
                    <a:pt x="53" y="252"/>
                  </a:lnTo>
                  <a:lnTo>
                    <a:pt x="44" y="250"/>
                  </a:lnTo>
                  <a:lnTo>
                    <a:pt x="36" y="246"/>
                  </a:lnTo>
                  <a:lnTo>
                    <a:pt x="29" y="243"/>
                  </a:lnTo>
                  <a:lnTo>
                    <a:pt x="22" y="238"/>
                  </a:lnTo>
                  <a:lnTo>
                    <a:pt x="16" y="234"/>
                  </a:lnTo>
                  <a:lnTo>
                    <a:pt x="9" y="224"/>
                  </a:lnTo>
                  <a:lnTo>
                    <a:pt x="4" y="213"/>
                  </a:lnTo>
                  <a:lnTo>
                    <a:pt x="1" y="201"/>
                  </a:lnTo>
                  <a:lnTo>
                    <a:pt x="0" y="186"/>
                  </a:lnTo>
                  <a:lnTo>
                    <a:pt x="1" y="177"/>
                  </a:lnTo>
                  <a:lnTo>
                    <a:pt x="2" y="167"/>
                  </a:lnTo>
                  <a:lnTo>
                    <a:pt x="6" y="155"/>
                  </a:lnTo>
                  <a:lnTo>
                    <a:pt x="11" y="143"/>
                  </a:lnTo>
                  <a:lnTo>
                    <a:pt x="17" y="130"/>
                  </a:lnTo>
                  <a:lnTo>
                    <a:pt x="26" y="117"/>
                  </a:lnTo>
                  <a:lnTo>
                    <a:pt x="37" y="104"/>
                  </a:lnTo>
                  <a:lnTo>
                    <a:pt x="49" y="90"/>
                  </a:lnTo>
                  <a:lnTo>
                    <a:pt x="56" y="83"/>
                  </a:lnTo>
                  <a:lnTo>
                    <a:pt x="64" y="76"/>
                  </a:lnTo>
                  <a:lnTo>
                    <a:pt x="74" y="69"/>
                  </a:lnTo>
                  <a:lnTo>
                    <a:pt x="83" y="62"/>
                  </a:lnTo>
                  <a:lnTo>
                    <a:pt x="94" y="54"/>
                  </a:lnTo>
                  <a:lnTo>
                    <a:pt x="107" y="47"/>
                  </a:lnTo>
                  <a:lnTo>
                    <a:pt x="121" y="39"/>
                  </a:lnTo>
                  <a:lnTo>
                    <a:pt x="136" y="32"/>
                  </a:lnTo>
                  <a:lnTo>
                    <a:pt x="153" y="25"/>
                  </a:lnTo>
                  <a:lnTo>
                    <a:pt x="170" y="19"/>
                  </a:lnTo>
                  <a:lnTo>
                    <a:pt x="190" y="14"/>
                  </a:lnTo>
                  <a:lnTo>
                    <a:pt x="210" y="9"/>
                  </a:lnTo>
                  <a:lnTo>
                    <a:pt x="232" y="6"/>
                  </a:lnTo>
                  <a:lnTo>
                    <a:pt x="255" y="2"/>
                  </a:lnTo>
                  <a:lnTo>
                    <a:pt x="281" y="1"/>
                  </a:lnTo>
                  <a:lnTo>
                    <a:pt x="307" y="0"/>
                  </a:lnTo>
                  <a:lnTo>
                    <a:pt x="323" y="0"/>
                  </a:lnTo>
                  <a:lnTo>
                    <a:pt x="339" y="1"/>
                  </a:lnTo>
                  <a:lnTo>
                    <a:pt x="354" y="2"/>
                  </a:lnTo>
                  <a:lnTo>
                    <a:pt x="369" y="3"/>
                  </a:lnTo>
                  <a:lnTo>
                    <a:pt x="384" y="5"/>
                  </a:lnTo>
                  <a:lnTo>
                    <a:pt x="399" y="7"/>
                  </a:lnTo>
                  <a:lnTo>
                    <a:pt x="413" y="9"/>
                  </a:lnTo>
                  <a:lnTo>
                    <a:pt x="427" y="13"/>
                  </a:lnTo>
                  <a:lnTo>
                    <a:pt x="440" y="16"/>
                  </a:lnTo>
                  <a:lnTo>
                    <a:pt x="453" y="19"/>
                  </a:lnTo>
                  <a:lnTo>
                    <a:pt x="466" y="24"/>
                  </a:lnTo>
                  <a:lnTo>
                    <a:pt x="479" y="28"/>
                  </a:lnTo>
                  <a:lnTo>
                    <a:pt x="490" y="33"/>
                  </a:lnTo>
                  <a:lnTo>
                    <a:pt x="502" y="38"/>
                  </a:lnTo>
                  <a:lnTo>
                    <a:pt x="513" y="44"/>
                  </a:lnTo>
                  <a:lnTo>
                    <a:pt x="524" y="49"/>
                  </a:lnTo>
                  <a:lnTo>
                    <a:pt x="522" y="54"/>
                  </a:lnTo>
                  <a:lnTo>
                    <a:pt x="521" y="59"/>
                  </a:lnTo>
                  <a:lnTo>
                    <a:pt x="521" y="64"/>
                  </a:lnTo>
                  <a:lnTo>
                    <a:pt x="521" y="69"/>
                  </a:lnTo>
                  <a:lnTo>
                    <a:pt x="524" y="89"/>
                  </a:lnTo>
                  <a:lnTo>
                    <a:pt x="529" y="107"/>
                  </a:lnTo>
                  <a:lnTo>
                    <a:pt x="537" y="124"/>
                  </a:lnTo>
                  <a:lnTo>
                    <a:pt x="550" y="139"/>
                  </a:lnTo>
                  <a:lnTo>
                    <a:pt x="557" y="146"/>
                  </a:lnTo>
                  <a:lnTo>
                    <a:pt x="565" y="152"/>
                  </a:lnTo>
                  <a:lnTo>
                    <a:pt x="573" y="156"/>
                  </a:lnTo>
                  <a:lnTo>
                    <a:pt x="582" y="161"/>
                  </a:lnTo>
                  <a:lnTo>
                    <a:pt x="591" y="165"/>
                  </a:lnTo>
                  <a:lnTo>
                    <a:pt x="601" y="167"/>
                  </a:lnTo>
                  <a:lnTo>
                    <a:pt x="611" y="168"/>
                  </a:lnTo>
                  <a:lnTo>
                    <a:pt x="621" y="169"/>
                  </a:lnTo>
                  <a:lnTo>
                    <a:pt x="625" y="182"/>
                  </a:lnTo>
                  <a:lnTo>
                    <a:pt x="627" y="194"/>
                  </a:lnTo>
                  <a:lnTo>
                    <a:pt x="628" y="208"/>
                  </a:lnTo>
                  <a:lnTo>
                    <a:pt x="628" y="222"/>
                  </a:lnTo>
                  <a:lnTo>
                    <a:pt x="628" y="222"/>
                  </a:lnTo>
                  <a:lnTo>
                    <a:pt x="628" y="222"/>
                  </a:lnTo>
                  <a:lnTo>
                    <a:pt x="628" y="222"/>
                  </a:lnTo>
                  <a:lnTo>
                    <a:pt x="628" y="222"/>
                  </a:lnTo>
                  <a:lnTo>
                    <a:pt x="624" y="223"/>
                  </a:lnTo>
                  <a:lnTo>
                    <a:pt x="620" y="223"/>
                  </a:lnTo>
                  <a:lnTo>
                    <a:pt x="616" y="223"/>
                  </a:lnTo>
                  <a:lnTo>
                    <a:pt x="612" y="223"/>
                  </a:lnTo>
                  <a:lnTo>
                    <a:pt x="596" y="223"/>
                  </a:lnTo>
                  <a:lnTo>
                    <a:pt x="580" y="223"/>
                  </a:lnTo>
                  <a:lnTo>
                    <a:pt x="564" y="222"/>
                  </a:lnTo>
                  <a:lnTo>
                    <a:pt x="549" y="220"/>
                  </a:lnTo>
                  <a:lnTo>
                    <a:pt x="534" y="217"/>
                  </a:lnTo>
                  <a:lnTo>
                    <a:pt x="520" y="215"/>
                  </a:lnTo>
                  <a:lnTo>
                    <a:pt x="506" y="212"/>
                  </a:lnTo>
                  <a:lnTo>
                    <a:pt x="494" y="207"/>
                  </a:lnTo>
                  <a:lnTo>
                    <a:pt x="491" y="206"/>
                  </a:lnTo>
                  <a:lnTo>
                    <a:pt x="488" y="206"/>
                  </a:lnTo>
                  <a:lnTo>
                    <a:pt x="486" y="206"/>
                  </a:lnTo>
                  <a:lnTo>
                    <a:pt x="482" y="206"/>
                  </a:lnTo>
                  <a:lnTo>
                    <a:pt x="474" y="207"/>
                  </a:lnTo>
                  <a:lnTo>
                    <a:pt x="467" y="209"/>
                  </a:lnTo>
                  <a:lnTo>
                    <a:pt x="461" y="213"/>
                  </a:lnTo>
                  <a:lnTo>
                    <a:pt x="456" y="217"/>
                  </a:lnTo>
                  <a:lnTo>
                    <a:pt x="451" y="223"/>
                  </a:lnTo>
                  <a:lnTo>
                    <a:pt x="448" y="229"/>
                  </a:lnTo>
                  <a:lnTo>
                    <a:pt x="446" y="236"/>
                  </a:lnTo>
                  <a:lnTo>
                    <a:pt x="445" y="244"/>
                  </a:lnTo>
                  <a:lnTo>
                    <a:pt x="448" y="255"/>
                  </a:lnTo>
                  <a:lnTo>
                    <a:pt x="453" y="266"/>
                  </a:lnTo>
                  <a:lnTo>
                    <a:pt x="461" y="274"/>
                  </a:lnTo>
                  <a:lnTo>
                    <a:pt x="472" y="279"/>
                  </a:lnTo>
                  <a:lnTo>
                    <a:pt x="473" y="280"/>
                  </a:lnTo>
                  <a:lnTo>
                    <a:pt x="488" y="284"/>
                  </a:lnTo>
                  <a:lnTo>
                    <a:pt x="503" y="288"/>
                  </a:lnTo>
                  <a:lnTo>
                    <a:pt x="519" y="290"/>
                  </a:lnTo>
                  <a:lnTo>
                    <a:pt x="535" y="293"/>
                  </a:lnTo>
                  <a:lnTo>
                    <a:pt x="552" y="296"/>
                  </a:lnTo>
                  <a:lnTo>
                    <a:pt x="570" y="297"/>
                  </a:lnTo>
                  <a:lnTo>
                    <a:pt x="587" y="298"/>
                  </a:lnTo>
                  <a:lnTo>
                    <a:pt x="605" y="298"/>
                  </a:lnTo>
                  <a:lnTo>
                    <a:pt x="608" y="297"/>
                  </a:lnTo>
                  <a:lnTo>
                    <a:pt x="610" y="297"/>
                  </a:lnTo>
                  <a:lnTo>
                    <a:pt x="612" y="297"/>
                  </a:lnTo>
                  <a:lnTo>
                    <a:pt x="614" y="297"/>
                  </a:lnTo>
                  <a:lnTo>
                    <a:pt x="603" y="319"/>
                  </a:lnTo>
                  <a:lnTo>
                    <a:pt x="590" y="338"/>
                  </a:lnTo>
                  <a:lnTo>
                    <a:pt x="574" y="356"/>
                  </a:lnTo>
                  <a:lnTo>
                    <a:pt x="556" y="371"/>
                  </a:lnTo>
                  <a:lnTo>
                    <a:pt x="536" y="384"/>
                  </a:lnTo>
                  <a:lnTo>
                    <a:pt x="515" y="397"/>
                  </a:lnTo>
                  <a:lnTo>
                    <a:pt x="495" y="409"/>
                  </a:lnTo>
                  <a:lnTo>
                    <a:pt x="473" y="420"/>
                  </a:lnTo>
                  <a:lnTo>
                    <a:pt x="456" y="429"/>
                  </a:lnTo>
                  <a:lnTo>
                    <a:pt x="438" y="439"/>
                  </a:lnTo>
                  <a:lnTo>
                    <a:pt x="422" y="449"/>
                  </a:lnTo>
                  <a:lnTo>
                    <a:pt x="407" y="459"/>
                  </a:lnTo>
                  <a:lnTo>
                    <a:pt x="393" y="470"/>
                  </a:lnTo>
                  <a:lnTo>
                    <a:pt x="381" y="482"/>
                  </a:lnTo>
                  <a:lnTo>
                    <a:pt x="370" y="495"/>
                  </a:lnTo>
                  <a:lnTo>
                    <a:pt x="362" y="510"/>
                  </a:lnTo>
                  <a:close/>
                </a:path>
              </a:pathLst>
            </a:custGeom>
            <a:solidFill>
              <a:srgbClr val="C6E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884" name="Freeform 12"/>
            <p:cNvSpPr>
              <a:spLocks/>
            </p:cNvSpPr>
            <p:nvPr/>
          </p:nvSpPr>
          <p:spPr bwMode="auto">
            <a:xfrm>
              <a:off x="4997" y="3307"/>
              <a:ext cx="20" cy="2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1" y="2"/>
                </a:cxn>
                <a:cxn ang="0">
                  <a:pos x="38" y="7"/>
                </a:cxn>
                <a:cxn ang="0">
                  <a:pos x="43" y="14"/>
                </a:cxn>
                <a:cxn ang="0">
                  <a:pos x="44" y="22"/>
                </a:cxn>
                <a:cxn ang="0">
                  <a:pos x="43" y="31"/>
                </a:cxn>
                <a:cxn ang="0">
                  <a:pos x="38" y="38"/>
                </a:cxn>
                <a:cxn ang="0">
                  <a:pos x="31" y="43"/>
                </a:cxn>
                <a:cxn ang="0">
                  <a:pos x="22" y="45"/>
                </a:cxn>
                <a:cxn ang="0">
                  <a:pos x="13" y="43"/>
                </a:cxn>
                <a:cxn ang="0">
                  <a:pos x="6" y="38"/>
                </a:cxn>
                <a:cxn ang="0">
                  <a:pos x="1" y="31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lnTo>
                    <a:pt x="31" y="2"/>
                  </a:lnTo>
                  <a:lnTo>
                    <a:pt x="38" y="7"/>
                  </a:lnTo>
                  <a:lnTo>
                    <a:pt x="43" y="14"/>
                  </a:lnTo>
                  <a:lnTo>
                    <a:pt x="44" y="22"/>
                  </a:lnTo>
                  <a:lnTo>
                    <a:pt x="43" y="31"/>
                  </a:lnTo>
                  <a:lnTo>
                    <a:pt x="38" y="38"/>
                  </a:lnTo>
                  <a:lnTo>
                    <a:pt x="31" y="43"/>
                  </a:lnTo>
                  <a:lnTo>
                    <a:pt x="22" y="45"/>
                  </a:lnTo>
                  <a:lnTo>
                    <a:pt x="13" y="43"/>
                  </a:lnTo>
                  <a:lnTo>
                    <a:pt x="6" y="38"/>
                  </a:lnTo>
                  <a:lnTo>
                    <a:pt x="1" y="31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19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885" name="Freeform 13"/>
            <p:cNvSpPr>
              <a:spLocks/>
            </p:cNvSpPr>
            <p:nvPr/>
          </p:nvSpPr>
          <p:spPr bwMode="auto">
            <a:xfrm>
              <a:off x="5089" y="3307"/>
              <a:ext cx="2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1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5" y="22"/>
                </a:cxn>
                <a:cxn ang="0">
                  <a:pos x="42" y="31"/>
                </a:cxn>
                <a:cxn ang="0">
                  <a:pos x="38" y="38"/>
                </a:cxn>
                <a:cxn ang="0">
                  <a:pos x="31" y="43"/>
                </a:cxn>
                <a:cxn ang="0">
                  <a:pos x="21" y="45"/>
                </a:cxn>
                <a:cxn ang="0">
                  <a:pos x="13" y="43"/>
                </a:cxn>
                <a:cxn ang="0">
                  <a:pos x="7" y="38"/>
                </a:cxn>
                <a:cxn ang="0">
                  <a:pos x="2" y="31"/>
                </a:cxn>
                <a:cxn ang="0">
                  <a:pos x="0" y="22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1" y="0"/>
                </a:cxn>
              </a:cxnLst>
              <a:rect l="0" t="0" r="r" b="b"/>
              <a:pathLst>
                <a:path w="45" h="45">
                  <a:moveTo>
                    <a:pt x="21" y="0"/>
                  </a:moveTo>
                  <a:lnTo>
                    <a:pt x="31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5" y="22"/>
                  </a:lnTo>
                  <a:lnTo>
                    <a:pt x="42" y="31"/>
                  </a:lnTo>
                  <a:lnTo>
                    <a:pt x="38" y="38"/>
                  </a:lnTo>
                  <a:lnTo>
                    <a:pt x="31" y="43"/>
                  </a:lnTo>
                  <a:lnTo>
                    <a:pt x="21" y="45"/>
                  </a:lnTo>
                  <a:lnTo>
                    <a:pt x="13" y="43"/>
                  </a:lnTo>
                  <a:lnTo>
                    <a:pt x="7" y="38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9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46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1DC6A0-0957-40BC-B9ED-F531A2402514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>
              <a:ea typeface="宋体" charset="-122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468313" y="908720"/>
            <a:ext cx="7991475" cy="547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ea typeface="黑体" pitchFamily="2" charset="-122"/>
              </a:rPr>
              <a:t>例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ea typeface="黑体" pitchFamily="2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</a:rPr>
              <a:t>G[E]:</a:t>
            </a: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br>
              <a:rPr lang="en-US" altLang="zh-CN" sz="28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</a:rPr>
              <a:t>E → </a:t>
            </a:r>
            <a:r>
              <a:rPr lang="en-US" altLang="zh-CN" sz="28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endParaRPr lang="en-US" altLang="zh-CN" sz="2800" dirty="0">
              <a:solidFill>
                <a:schemeClr val="tx1"/>
              </a:solidFill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</a:rPr>
              <a:t>	E → E+E</a:t>
            </a: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</a:rPr>
              <a:t>	E → E*E</a:t>
            </a: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</a:rPr>
              <a:t>	E → (E)</a:t>
            </a:r>
          </a:p>
          <a:p>
            <a:pPr marL="342900" indent="-342900" algn="l">
              <a:lnSpc>
                <a:spcPct val="200000"/>
              </a:lnSpc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、画出句型 </a:t>
            </a:r>
            <a:r>
              <a:rPr kumimoji="1" lang="en-US" altLang="zh-CN" sz="2800" dirty="0" err="1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i</a:t>
            </a:r>
            <a:r>
              <a:rPr kumimoji="1" lang="en-US" altLang="zh-CN" sz="2800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*</a:t>
            </a:r>
            <a:r>
              <a:rPr kumimoji="1" lang="en-US" altLang="zh-CN" sz="2800" dirty="0" err="1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i+i</a:t>
            </a:r>
            <a:r>
              <a:rPr kumimoji="1" lang="en-US" altLang="zh-CN" sz="2800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的语法树</a:t>
            </a:r>
          </a:p>
          <a:p>
            <a:pPr marL="342900" indent="-342900" algn="l"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2</a:t>
            </a:r>
            <a:r>
              <a:rPr kumimoji="1"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、给出句型 </a:t>
            </a:r>
            <a:r>
              <a:rPr lang="en-US" altLang="zh-CN" sz="2800" dirty="0" err="1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2800" dirty="0" err="1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i+i</a:t>
            </a:r>
            <a:r>
              <a:rPr kumimoji="1"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的两个不同的最左推导</a:t>
            </a:r>
            <a:endParaRPr kumimoji="1" lang="zh-CN" altLang="en-US" sz="3200" dirty="0">
              <a:solidFill>
                <a:schemeClr val="tx1"/>
              </a:solidFill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</p:txBody>
      </p:sp>
      <p:sp>
        <p:nvSpPr>
          <p:cNvPr id="208900" name="Oval 4"/>
          <p:cNvSpPr>
            <a:spLocks noChangeAspect="1" noChangeArrowheads="1"/>
          </p:cNvSpPr>
          <p:nvPr/>
        </p:nvSpPr>
        <p:spPr bwMode="auto">
          <a:xfrm>
            <a:off x="4718050" y="765175"/>
            <a:ext cx="360363" cy="3603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8901" name="Oval 5"/>
          <p:cNvSpPr>
            <a:spLocks noChangeAspect="1" noChangeArrowheads="1"/>
          </p:cNvSpPr>
          <p:nvPr/>
        </p:nvSpPr>
        <p:spPr bwMode="auto">
          <a:xfrm>
            <a:off x="4143375" y="1628775"/>
            <a:ext cx="360363" cy="3603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8902" name="Oval 6"/>
          <p:cNvSpPr>
            <a:spLocks noChangeAspect="1" noChangeArrowheads="1"/>
          </p:cNvSpPr>
          <p:nvPr/>
        </p:nvSpPr>
        <p:spPr bwMode="auto">
          <a:xfrm>
            <a:off x="4718050" y="1628775"/>
            <a:ext cx="360363" cy="3603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208903" name="Oval 7"/>
          <p:cNvSpPr>
            <a:spLocks noChangeAspect="1" noChangeArrowheads="1"/>
          </p:cNvSpPr>
          <p:nvPr/>
        </p:nvSpPr>
        <p:spPr bwMode="auto">
          <a:xfrm>
            <a:off x="5292725" y="1628775"/>
            <a:ext cx="360363" cy="3603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8904" name="Oval 8"/>
          <p:cNvSpPr>
            <a:spLocks noChangeAspect="1" noChangeArrowheads="1"/>
          </p:cNvSpPr>
          <p:nvPr/>
        </p:nvSpPr>
        <p:spPr bwMode="auto">
          <a:xfrm>
            <a:off x="3563938" y="2420938"/>
            <a:ext cx="360362" cy="3603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8905" name="Oval 9"/>
          <p:cNvSpPr>
            <a:spLocks noChangeAspect="1" noChangeArrowheads="1"/>
          </p:cNvSpPr>
          <p:nvPr/>
        </p:nvSpPr>
        <p:spPr bwMode="auto">
          <a:xfrm>
            <a:off x="4141788" y="2420938"/>
            <a:ext cx="360362" cy="3603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208906" name="Oval 10"/>
          <p:cNvSpPr>
            <a:spLocks noChangeAspect="1" noChangeArrowheads="1"/>
          </p:cNvSpPr>
          <p:nvPr/>
        </p:nvSpPr>
        <p:spPr bwMode="auto">
          <a:xfrm>
            <a:off x="4711700" y="2420938"/>
            <a:ext cx="360363" cy="3603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8907" name="Oval 11"/>
          <p:cNvSpPr>
            <a:spLocks noChangeAspect="1" noChangeArrowheads="1"/>
          </p:cNvSpPr>
          <p:nvPr/>
        </p:nvSpPr>
        <p:spPr bwMode="auto">
          <a:xfrm>
            <a:off x="3563938" y="3243263"/>
            <a:ext cx="360362" cy="3603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8908" name="Oval 12"/>
          <p:cNvSpPr>
            <a:spLocks noChangeAspect="1" noChangeArrowheads="1"/>
          </p:cNvSpPr>
          <p:nvPr/>
        </p:nvSpPr>
        <p:spPr bwMode="auto">
          <a:xfrm>
            <a:off x="4716463" y="3243263"/>
            <a:ext cx="360362" cy="3603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8909" name="Oval 13"/>
          <p:cNvSpPr>
            <a:spLocks noChangeAspect="1" noChangeArrowheads="1"/>
          </p:cNvSpPr>
          <p:nvPr/>
        </p:nvSpPr>
        <p:spPr bwMode="auto">
          <a:xfrm>
            <a:off x="5292725" y="2420938"/>
            <a:ext cx="360363" cy="3603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cxnSp>
        <p:nvCxnSpPr>
          <p:cNvPr id="208910" name="AutoShape 14"/>
          <p:cNvCxnSpPr>
            <a:cxnSpLocks noChangeShapeType="1"/>
            <a:stCxn id="208900" idx="4"/>
            <a:endCxn id="208901" idx="0"/>
          </p:cNvCxnSpPr>
          <p:nvPr/>
        </p:nvCxnSpPr>
        <p:spPr bwMode="auto">
          <a:xfrm flipH="1">
            <a:off x="4324350" y="1135063"/>
            <a:ext cx="574675" cy="484187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11" name="AutoShape 15"/>
          <p:cNvCxnSpPr>
            <a:cxnSpLocks noChangeShapeType="1"/>
            <a:stCxn id="208900" idx="4"/>
            <a:endCxn id="208902" idx="0"/>
          </p:cNvCxnSpPr>
          <p:nvPr/>
        </p:nvCxnSpPr>
        <p:spPr bwMode="auto">
          <a:xfrm>
            <a:off x="4899025" y="1135063"/>
            <a:ext cx="0" cy="484187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12" name="AutoShape 16"/>
          <p:cNvCxnSpPr>
            <a:cxnSpLocks noChangeShapeType="1"/>
            <a:stCxn id="208900" idx="4"/>
            <a:endCxn id="208903" idx="0"/>
          </p:cNvCxnSpPr>
          <p:nvPr/>
        </p:nvCxnSpPr>
        <p:spPr bwMode="auto">
          <a:xfrm>
            <a:off x="4899025" y="1135063"/>
            <a:ext cx="574675" cy="484187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13" name="AutoShape 17"/>
          <p:cNvCxnSpPr>
            <a:cxnSpLocks noChangeShapeType="1"/>
            <a:stCxn id="208901" idx="4"/>
            <a:endCxn id="208904" idx="0"/>
          </p:cNvCxnSpPr>
          <p:nvPr/>
        </p:nvCxnSpPr>
        <p:spPr bwMode="auto">
          <a:xfrm flipH="1">
            <a:off x="3744913" y="1998663"/>
            <a:ext cx="579437" cy="412750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14" name="AutoShape 18"/>
          <p:cNvCxnSpPr>
            <a:cxnSpLocks noChangeShapeType="1"/>
            <a:stCxn id="208901" idx="4"/>
            <a:endCxn id="208905" idx="0"/>
          </p:cNvCxnSpPr>
          <p:nvPr/>
        </p:nvCxnSpPr>
        <p:spPr bwMode="auto">
          <a:xfrm flipH="1">
            <a:off x="4322763" y="1998663"/>
            <a:ext cx="1587" cy="412750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15" name="AutoShape 19"/>
          <p:cNvCxnSpPr>
            <a:cxnSpLocks noChangeShapeType="1"/>
            <a:stCxn id="208901" idx="4"/>
            <a:endCxn id="208906" idx="0"/>
          </p:cNvCxnSpPr>
          <p:nvPr/>
        </p:nvCxnSpPr>
        <p:spPr bwMode="auto">
          <a:xfrm>
            <a:off x="4324350" y="1998663"/>
            <a:ext cx="568325" cy="412750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16" name="AutoShape 20"/>
          <p:cNvCxnSpPr>
            <a:cxnSpLocks noChangeShapeType="1"/>
            <a:stCxn id="208903" idx="4"/>
            <a:endCxn id="208909" idx="0"/>
          </p:cNvCxnSpPr>
          <p:nvPr/>
        </p:nvCxnSpPr>
        <p:spPr bwMode="auto">
          <a:xfrm>
            <a:off x="5473700" y="1998663"/>
            <a:ext cx="0" cy="412750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17" name="AutoShape 21"/>
          <p:cNvCxnSpPr>
            <a:cxnSpLocks noChangeShapeType="1"/>
            <a:stCxn id="208904" idx="4"/>
            <a:endCxn id="208907" idx="0"/>
          </p:cNvCxnSpPr>
          <p:nvPr/>
        </p:nvCxnSpPr>
        <p:spPr bwMode="auto">
          <a:xfrm>
            <a:off x="3744913" y="2790825"/>
            <a:ext cx="0" cy="442913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18" name="AutoShape 22"/>
          <p:cNvCxnSpPr>
            <a:cxnSpLocks noChangeShapeType="1"/>
            <a:stCxn id="208906" idx="4"/>
            <a:endCxn id="208908" idx="0"/>
          </p:cNvCxnSpPr>
          <p:nvPr/>
        </p:nvCxnSpPr>
        <p:spPr bwMode="auto">
          <a:xfrm>
            <a:off x="4892675" y="2790825"/>
            <a:ext cx="4763" cy="442913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08919" name="Oval 23"/>
          <p:cNvSpPr>
            <a:spLocks noChangeAspect="1" noChangeArrowheads="1"/>
          </p:cNvSpPr>
          <p:nvPr/>
        </p:nvSpPr>
        <p:spPr bwMode="auto">
          <a:xfrm>
            <a:off x="6948462" y="836613"/>
            <a:ext cx="360363" cy="3603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8920" name="Oval 24"/>
          <p:cNvSpPr>
            <a:spLocks noChangeAspect="1" noChangeArrowheads="1"/>
          </p:cNvSpPr>
          <p:nvPr/>
        </p:nvSpPr>
        <p:spPr bwMode="auto">
          <a:xfrm>
            <a:off x="6373787" y="1700213"/>
            <a:ext cx="360363" cy="3603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8921" name="Oval 25"/>
          <p:cNvSpPr>
            <a:spLocks noChangeAspect="1" noChangeArrowheads="1"/>
          </p:cNvSpPr>
          <p:nvPr/>
        </p:nvSpPr>
        <p:spPr bwMode="auto">
          <a:xfrm>
            <a:off x="6943700" y="1700213"/>
            <a:ext cx="360362" cy="3603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208922" name="Oval 26"/>
          <p:cNvSpPr>
            <a:spLocks noChangeAspect="1" noChangeArrowheads="1"/>
          </p:cNvSpPr>
          <p:nvPr/>
        </p:nvSpPr>
        <p:spPr bwMode="auto">
          <a:xfrm>
            <a:off x="7523137" y="1700213"/>
            <a:ext cx="360363" cy="3603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8923" name="Oval 27"/>
          <p:cNvSpPr>
            <a:spLocks noChangeAspect="1" noChangeArrowheads="1"/>
          </p:cNvSpPr>
          <p:nvPr/>
        </p:nvSpPr>
        <p:spPr bwMode="auto">
          <a:xfrm>
            <a:off x="6943700" y="2492375"/>
            <a:ext cx="360362" cy="3603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8924" name="Oval 28"/>
          <p:cNvSpPr>
            <a:spLocks noChangeAspect="1" noChangeArrowheads="1"/>
          </p:cNvSpPr>
          <p:nvPr/>
        </p:nvSpPr>
        <p:spPr bwMode="auto">
          <a:xfrm>
            <a:off x="7521550" y="2492375"/>
            <a:ext cx="360362" cy="3603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208925" name="Oval 29"/>
          <p:cNvSpPr>
            <a:spLocks noChangeAspect="1" noChangeArrowheads="1"/>
          </p:cNvSpPr>
          <p:nvPr/>
        </p:nvSpPr>
        <p:spPr bwMode="auto">
          <a:xfrm>
            <a:off x="8091462" y="2492375"/>
            <a:ext cx="360363" cy="3603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08926" name="Oval 30"/>
          <p:cNvSpPr>
            <a:spLocks noChangeAspect="1" noChangeArrowheads="1"/>
          </p:cNvSpPr>
          <p:nvPr/>
        </p:nvSpPr>
        <p:spPr bwMode="auto">
          <a:xfrm>
            <a:off x="6943700" y="3314700"/>
            <a:ext cx="360362" cy="3603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208927" name="Oval 31"/>
          <p:cNvSpPr>
            <a:spLocks noChangeAspect="1" noChangeArrowheads="1"/>
          </p:cNvSpPr>
          <p:nvPr/>
        </p:nvSpPr>
        <p:spPr bwMode="auto">
          <a:xfrm>
            <a:off x="8096225" y="3314700"/>
            <a:ext cx="360362" cy="3603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208928" name="Oval 32"/>
          <p:cNvSpPr>
            <a:spLocks noChangeAspect="1" noChangeArrowheads="1"/>
          </p:cNvSpPr>
          <p:nvPr/>
        </p:nvSpPr>
        <p:spPr bwMode="auto">
          <a:xfrm>
            <a:off x="6372200" y="2492375"/>
            <a:ext cx="360362" cy="3603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cxnSp>
        <p:nvCxnSpPr>
          <p:cNvPr id="208929" name="AutoShape 33"/>
          <p:cNvCxnSpPr>
            <a:cxnSpLocks noChangeShapeType="1"/>
            <a:stCxn id="208919" idx="4"/>
            <a:endCxn id="208920" idx="0"/>
          </p:cNvCxnSpPr>
          <p:nvPr/>
        </p:nvCxnSpPr>
        <p:spPr bwMode="auto">
          <a:xfrm flipH="1">
            <a:off x="6554762" y="1206500"/>
            <a:ext cx="574675" cy="484188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30" name="AutoShape 34"/>
          <p:cNvCxnSpPr>
            <a:cxnSpLocks noChangeShapeType="1"/>
            <a:stCxn id="208919" idx="4"/>
            <a:endCxn id="208921" idx="0"/>
          </p:cNvCxnSpPr>
          <p:nvPr/>
        </p:nvCxnSpPr>
        <p:spPr bwMode="auto">
          <a:xfrm flipH="1">
            <a:off x="7124675" y="1206500"/>
            <a:ext cx="4762" cy="484188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31" name="AutoShape 35"/>
          <p:cNvCxnSpPr>
            <a:cxnSpLocks noChangeShapeType="1"/>
            <a:stCxn id="208919" idx="4"/>
            <a:endCxn id="208922" idx="0"/>
          </p:cNvCxnSpPr>
          <p:nvPr/>
        </p:nvCxnSpPr>
        <p:spPr bwMode="auto">
          <a:xfrm>
            <a:off x="7129437" y="1206500"/>
            <a:ext cx="574675" cy="484188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32" name="AutoShape 36"/>
          <p:cNvCxnSpPr>
            <a:cxnSpLocks noChangeShapeType="1"/>
            <a:stCxn id="208922" idx="4"/>
            <a:endCxn id="208923" idx="0"/>
          </p:cNvCxnSpPr>
          <p:nvPr/>
        </p:nvCxnSpPr>
        <p:spPr bwMode="auto">
          <a:xfrm flipH="1">
            <a:off x="7124675" y="2070100"/>
            <a:ext cx="579437" cy="412750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33" name="AutoShape 37"/>
          <p:cNvCxnSpPr>
            <a:cxnSpLocks noChangeShapeType="1"/>
            <a:stCxn id="208922" idx="4"/>
            <a:endCxn id="208924" idx="0"/>
          </p:cNvCxnSpPr>
          <p:nvPr/>
        </p:nvCxnSpPr>
        <p:spPr bwMode="auto">
          <a:xfrm flipH="1">
            <a:off x="7702525" y="2070100"/>
            <a:ext cx="1587" cy="412750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34" name="AutoShape 38"/>
          <p:cNvCxnSpPr>
            <a:cxnSpLocks noChangeShapeType="1"/>
            <a:stCxn id="208922" idx="4"/>
            <a:endCxn id="208925" idx="0"/>
          </p:cNvCxnSpPr>
          <p:nvPr/>
        </p:nvCxnSpPr>
        <p:spPr bwMode="auto">
          <a:xfrm>
            <a:off x="7704112" y="2070100"/>
            <a:ext cx="568325" cy="412750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35" name="AutoShape 39"/>
          <p:cNvCxnSpPr>
            <a:cxnSpLocks noChangeShapeType="1"/>
            <a:stCxn id="208920" idx="4"/>
            <a:endCxn id="208928" idx="0"/>
          </p:cNvCxnSpPr>
          <p:nvPr/>
        </p:nvCxnSpPr>
        <p:spPr bwMode="auto">
          <a:xfrm flipH="1">
            <a:off x="6553175" y="2070100"/>
            <a:ext cx="1587" cy="412750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36" name="AutoShape 40"/>
          <p:cNvCxnSpPr>
            <a:cxnSpLocks noChangeShapeType="1"/>
            <a:stCxn id="208923" idx="4"/>
            <a:endCxn id="208926" idx="0"/>
          </p:cNvCxnSpPr>
          <p:nvPr/>
        </p:nvCxnSpPr>
        <p:spPr bwMode="auto">
          <a:xfrm>
            <a:off x="7124675" y="2862263"/>
            <a:ext cx="0" cy="442912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08937" name="AutoShape 41"/>
          <p:cNvCxnSpPr>
            <a:cxnSpLocks noChangeShapeType="1"/>
            <a:stCxn id="208925" idx="4"/>
            <a:endCxn id="208927" idx="0"/>
          </p:cNvCxnSpPr>
          <p:nvPr/>
        </p:nvCxnSpPr>
        <p:spPr bwMode="auto">
          <a:xfrm>
            <a:off x="8272437" y="2862263"/>
            <a:ext cx="4763" cy="442912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408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/>
      <p:bldP spid="208901" grpId="0" animBg="1"/>
      <p:bldP spid="208902" grpId="0" animBg="1"/>
      <p:bldP spid="208903" grpId="0" animBg="1"/>
      <p:bldP spid="208904" grpId="0" animBg="1"/>
      <p:bldP spid="208905" grpId="0" animBg="1"/>
      <p:bldP spid="208906" grpId="0" animBg="1"/>
      <p:bldP spid="208907" grpId="0" animBg="1"/>
      <p:bldP spid="208908" grpId="0" animBg="1"/>
      <p:bldP spid="208909" grpId="0" animBg="1"/>
      <p:bldP spid="208919" grpId="0" animBg="1"/>
      <p:bldP spid="208920" grpId="0" animBg="1"/>
      <p:bldP spid="208921" grpId="0" animBg="1"/>
      <p:bldP spid="208922" grpId="0" animBg="1"/>
      <p:bldP spid="208923" grpId="0" animBg="1"/>
      <p:bldP spid="208924" grpId="0" animBg="1"/>
      <p:bldP spid="208925" grpId="0" animBg="1"/>
      <p:bldP spid="208926" grpId="0" animBg="1"/>
      <p:bldP spid="208927" grpId="0" animBg="1"/>
      <p:bldP spid="2089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二义性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楷体" pitchFamily="49" charset="-122"/>
              </a:rPr>
              <a:t>文法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二义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</a:rPr>
              <a:t>性</a:t>
            </a:r>
            <a:endParaRPr lang="zh-CN" altLang="en-US" dirty="0">
              <a:latin typeface="楷体" pitchFamily="49" charset="-122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zh-CN" dirty="0">
                <a:highlight>
                  <a:srgbClr val="FFFF00"/>
                </a:highlight>
                <a:latin typeface="楷体" pitchFamily="49" charset="-122"/>
              </a:rPr>
              <a:t>若一个文法存在某个句子对应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itchFamily="49" charset="-122"/>
              </a:rPr>
              <a:t>两棵不同的语法树</a:t>
            </a:r>
            <a:r>
              <a:rPr lang="zh-CN" altLang="zh-CN" dirty="0">
                <a:highlight>
                  <a:srgbClr val="FFFF00"/>
                </a:highlight>
                <a:latin typeface="楷体" pitchFamily="49" charset="-122"/>
              </a:rPr>
              <a:t>，则称这个文法是二义的</a:t>
            </a:r>
            <a:endParaRPr lang="zh-CN" altLang="en-US" dirty="0">
              <a:highlight>
                <a:srgbClr val="FFFF00"/>
              </a:highlight>
              <a:latin typeface="楷体" pitchFamily="49" charset="-122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zh-CN" dirty="0">
                <a:latin typeface="楷体" pitchFamily="49" charset="-122"/>
              </a:rPr>
              <a:t>或者，若一个文法存在某个句子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</a:rPr>
              <a:t>有两个不同的最左（右）推导</a:t>
            </a:r>
            <a:r>
              <a:rPr lang="zh-CN" altLang="zh-CN" dirty="0">
                <a:latin typeface="楷体" pitchFamily="49" charset="-122"/>
              </a:rPr>
              <a:t>，则称这个文法是二义的</a:t>
            </a:r>
            <a:endParaRPr lang="zh-CN" altLang="en-US" dirty="0">
              <a:latin typeface="楷体" pitchFamily="49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楷体" pitchFamily="49" charset="-122"/>
              </a:rPr>
              <a:t>文法的二义性和语言的二义性是不同的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/>
              <a:t>因为可能有两个不同的文法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G’</a:t>
            </a:r>
            <a:r>
              <a:rPr lang="zh-CN" altLang="en-US" dirty="0"/>
              <a:t>，其中</a:t>
            </a:r>
            <a:r>
              <a:rPr lang="en-US" altLang="zh-CN" dirty="0"/>
              <a:t>G</a:t>
            </a:r>
            <a:r>
              <a:rPr lang="zh-CN" altLang="en-US" dirty="0"/>
              <a:t>是二义的，但却有</a:t>
            </a:r>
            <a:r>
              <a:rPr lang="en-US" altLang="zh-CN" dirty="0"/>
              <a:t>L(G)=L(G’)</a:t>
            </a:r>
            <a:r>
              <a:rPr lang="zh-CN" altLang="en-US" dirty="0"/>
              <a:t>，也就是说两个文法所产生的语言是相同的</a:t>
            </a:r>
          </a:p>
        </p:txBody>
      </p:sp>
      <p:sp>
        <p:nvSpPr>
          <p:cNvPr id="44036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4403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283402-D061-4B76-9700-F4C9B54F5C36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619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424862" cy="4814887"/>
          </a:xfrm>
        </p:spPr>
        <p:txBody>
          <a:bodyPr/>
          <a:lstStyle/>
          <a:p>
            <a:pPr eaLnBrk="1" hangingPunct="1"/>
            <a:r>
              <a:rPr lang="zh-CN" altLang="en-US" dirty="0">
                <a:highlight>
                  <a:srgbClr val="FFFF00"/>
                </a:highlight>
              </a:rPr>
              <a:t>对于一个程序设计语言来说，常常希望它的文法是无二义的，因为希望对它的每个语句的分析是唯一的</a:t>
            </a:r>
          </a:p>
        </p:txBody>
      </p:sp>
      <p:sp>
        <p:nvSpPr>
          <p:cNvPr id="450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D2414-D77C-4841-B6E3-AF54F84F06FB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806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EF9FCA-A2F9-43CC-9D11-E85DA292DEB3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>
              <a:ea typeface="宋体" charset="-122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11188" y="860425"/>
            <a:ext cx="7461250" cy="32624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highlight>
                  <a:srgbClr val="FFFF00"/>
                </a:highlight>
                <a:latin typeface="楷体" pitchFamily="49" charset="-122"/>
                <a:ea typeface="楷体" pitchFamily="49" charset="-122"/>
              </a:rPr>
              <a:t>将二义文法改造为无二义文法</a:t>
            </a:r>
            <a:endParaRPr lang="en-US" altLang="zh-CN" sz="3200" dirty="0">
              <a:solidFill>
                <a:schemeClr val="tx1"/>
              </a:solidFill>
              <a:highlight>
                <a:srgbClr val="FFFF00"/>
              </a:highlight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</a:rPr>
              <a:t>G[E]: E → </a:t>
            </a:r>
            <a:r>
              <a:rPr kumimoji="1" lang="en-US" altLang="zh-CN" sz="28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</a:rPr>
              <a:t>	  E → E+E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</a:rPr>
              <a:t>	  E → E*E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</a:rPr>
              <a:t>	  E → (E)   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4427984" y="2636912"/>
            <a:ext cx="4608513" cy="262379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kumimoji="1" lang="zh-CN" altLang="en-US" sz="28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规定优先顺序和结合律</a:t>
            </a:r>
            <a:endParaRPr lang="zh-CN" altLang="en-US" sz="2800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</a:rPr>
              <a:t>G[E]:E → T | E+T</a:t>
            </a:r>
          </a:p>
          <a:p>
            <a:pPr algn="l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</a:rPr>
              <a:t>	 T → F | T*F</a:t>
            </a:r>
          </a:p>
          <a:p>
            <a:pPr algn="l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</a:rPr>
              <a:t>	 F → (E) | </a:t>
            </a:r>
            <a:r>
              <a:rPr kumimoji="1" lang="en-US" altLang="zh-CN" sz="28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endParaRPr kumimoji="1" lang="en-US" altLang="zh-CN" sz="28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问题和结论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问题</a:t>
            </a:r>
          </a:p>
          <a:p>
            <a:pPr lvl="1" eaLnBrk="1" hangingPunct="1">
              <a:defRPr/>
            </a:pP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一个句型是否只对应唯一的一棵语法树呢</a:t>
            </a:r>
            <a:r>
              <a:rPr lang="en-US" altLang="zh-CN" dirty="0">
                <a:latin typeface="宋体" pitchFamily="2" charset="-122"/>
                <a:cs typeface="Times New Roman" pitchFamily="18" charset="0"/>
              </a:rPr>
              <a:t>?</a:t>
            </a:r>
          </a:p>
          <a:p>
            <a:pPr lvl="1" eaLnBrk="1" hangingPunct="1">
              <a:defRPr/>
            </a:pP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一个句型是否只有唯一的一个最左</a:t>
            </a:r>
            <a:r>
              <a:rPr lang="en-US" altLang="zh-CN" dirty="0">
                <a:latin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最右</a:t>
            </a:r>
            <a:r>
              <a:rPr lang="en-US" altLang="zh-CN" dirty="0"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推导呢</a:t>
            </a:r>
            <a:r>
              <a:rPr lang="en-US" altLang="zh-CN" dirty="0">
                <a:latin typeface="宋体" pitchFamily="2" charset="-122"/>
                <a:cs typeface="Times New Roman" pitchFamily="18" charset="0"/>
              </a:rPr>
              <a:t>?</a:t>
            </a:r>
          </a:p>
          <a:p>
            <a:pPr eaLnBrk="1" hangingPunct="1">
              <a:defRPr/>
            </a:pPr>
            <a:r>
              <a:rPr lang="zh-CN" altLang="en-US" dirty="0"/>
              <a:t>结论</a:t>
            </a:r>
          </a:p>
          <a:p>
            <a:pPr lvl="1" eaLnBrk="1" hangingPunct="1">
              <a:defRPr/>
            </a:pPr>
            <a:r>
              <a:rPr lang="zh-CN" altLang="en-US" dirty="0"/>
              <a:t>若文法不是二义性文法，则一个句型只对应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唯一的</a:t>
            </a:r>
            <a:r>
              <a:rPr lang="zh-CN" altLang="en-US" dirty="0"/>
              <a:t>一棵语法树</a:t>
            </a:r>
          </a:p>
          <a:p>
            <a:pPr lvl="1" eaLnBrk="1" hangingPunct="1">
              <a:defRPr/>
            </a:pPr>
            <a:r>
              <a:rPr lang="zh-CN" altLang="en-US" dirty="0"/>
              <a:t>若文法不是二义性文法，则一个句型只有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唯一的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一个最左</a:t>
            </a:r>
            <a:r>
              <a:rPr lang="en-US" altLang="zh-CN" dirty="0">
                <a:latin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或最右</a:t>
            </a:r>
            <a:r>
              <a:rPr lang="en-US" altLang="zh-CN" dirty="0"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推导</a:t>
            </a:r>
            <a:endParaRPr lang="zh-CN" altLang="en-US" dirty="0"/>
          </a:p>
        </p:txBody>
      </p:sp>
      <p:sp>
        <p:nvSpPr>
          <p:cNvPr id="471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F7CF5C-9235-4090-A275-CE19042EA106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2.6</a:t>
            </a:r>
            <a:r>
              <a:rPr lang="zh-CN" altLang="en-US" dirty="0"/>
              <a:t>　句型的分析</a:t>
            </a:r>
          </a:p>
        </p:txBody>
      </p:sp>
      <p:sp>
        <p:nvSpPr>
          <p:cNvPr id="21402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句型分析　</a:t>
            </a:r>
            <a:r>
              <a:rPr lang="zh-CN" altLang="en-US" dirty="0"/>
              <a:t>就是识别一个符号串是否为某文法的句型，是某个推导的构造过程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语法树　</a:t>
            </a:r>
            <a:r>
              <a:rPr lang="zh-CN" altLang="en-US" dirty="0"/>
              <a:t>也被称为语法分析树或分析树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/>
              <a:t>语法树是句型推导过程的几何表示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/>
              <a:t>语法树是进行句型分析的极好工具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分析过程</a:t>
            </a:r>
            <a:r>
              <a:rPr lang="en-US" altLang="zh-CN" dirty="0"/>
              <a:t>  </a:t>
            </a:r>
            <a:r>
              <a:rPr lang="zh-CN" altLang="en-US" dirty="0"/>
              <a:t>给定一个符号串，按照文法的规则为符号串构造一个推导树（语法树），以此来识别它是否为该文法的一个句子或句型</a:t>
            </a:r>
          </a:p>
        </p:txBody>
      </p:sp>
      <p:sp>
        <p:nvSpPr>
          <p:cNvPr id="481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AB114-4259-4D41-8CF9-FF60F96323B3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0950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句型的分析算法分类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ebdings" pitchFamily="18" charset="2"/>
              <a:buNone/>
            </a:pPr>
            <a:r>
              <a:rPr lang="zh-CN" altLang="en-US" dirty="0"/>
              <a:t>分析算法可分为：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自上而下分析法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从</a:t>
            </a:r>
            <a:r>
              <a:rPr lang="zh-CN" altLang="en-US" dirty="0">
                <a:solidFill>
                  <a:srgbClr val="0070C0"/>
                </a:solidFill>
              </a:rPr>
              <a:t>文法的开始符号</a:t>
            </a:r>
            <a:r>
              <a:rPr lang="zh-CN" altLang="en-US" dirty="0"/>
              <a:t>出发，反复使用文法的产生式，寻找与输入符号串匹配的推导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自下而上分析法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从</a:t>
            </a:r>
            <a:r>
              <a:rPr lang="zh-CN" altLang="en-US" dirty="0">
                <a:solidFill>
                  <a:srgbClr val="0070C0"/>
                </a:solidFill>
              </a:rPr>
              <a:t>输入符号串</a:t>
            </a:r>
            <a:r>
              <a:rPr lang="zh-CN" altLang="en-US" dirty="0"/>
              <a:t>开始，逐步进行归约，直至归约到文法的开始符号</a:t>
            </a:r>
          </a:p>
        </p:txBody>
      </p:sp>
      <p:sp>
        <p:nvSpPr>
          <p:cNvPr id="491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DAC21E-38CE-42B7-86FF-23161FB6E467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668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191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/>
              <a:t>两种方法反映了两种语法树的构造过程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自上而下方法</a:t>
            </a:r>
            <a:r>
              <a:rPr lang="zh-CN" altLang="en-US" dirty="0"/>
              <a:t>　从文法符号开始，将它做为语法树的根，向下逐步建立语法树，使语法树的叶子节点正好是输入符号串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自下而上方法</a:t>
            </a:r>
            <a:r>
              <a:rPr lang="zh-CN" altLang="en-US" dirty="0"/>
              <a:t>　从输入符号串开始，以它做为语法树的叶子节点，自底向上地构造语法树</a:t>
            </a:r>
          </a:p>
        </p:txBody>
      </p:sp>
      <p:sp>
        <p:nvSpPr>
          <p:cNvPr id="5017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DF6437-DACA-4C52-B096-C72E6DC569FE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95780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自</a:t>
            </a:r>
            <a:r>
              <a:rPr lang="zh-CN" altLang="en-US" dirty="0">
                <a:solidFill>
                  <a:srgbClr val="0000FF"/>
                </a:solidFill>
              </a:rPr>
              <a:t>上</a:t>
            </a:r>
            <a:r>
              <a:rPr lang="zh-CN" altLang="en-US" dirty="0"/>
              <a:t>而</a:t>
            </a:r>
            <a:r>
              <a:rPr lang="zh-CN" altLang="en-US" dirty="0">
                <a:solidFill>
                  <a:srgbClr val="008000"/>
                </a:solidFill>
              </a:rPr>
              <a:t>下</a:t>
            </a:r>
            <a:r>
              <a:rPr lang="zh-CN" altLang="en-US" dirty="0"/>
              <a:t>的语法分析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2.9</a:t>
            </a:r>
            <a:r>
              <a:rPr lang="zh-CN" altLang="en-US" dirty="0"/>
              <a:t>　文法</a:t>
            </a:r>
            <a:r>
              <a:rPr lang="en-US" altLang="zh-CN" dirty="0"/>
              <a:t>G[S]:	S → </a:t>
            </a:r>
            <a:r>
              <a:rPr lang="en-US" altLang="zh-CN" dirty="0" err="1"/>
              <a:t>cAd</a:t>
            </a:r>
            <a:br>
              <a:rPr lang="en-US" altLang="zh-CN" dirty="0"/>
            </a:br>
            <a:r>
              <a:rPr lang="en-US" altLang="zh-CN" dirty="0"/>
              <a:t>               	A → ab</a:t>
            </a:r>
            <a:br>
              <a:rPr lang="en-US" altLang="zh-CN" dirty="0"/>
            </a:br>
            <a:r>
              <a:rPr lang="en-US" altLang="zh-CN" dirty="0"/>
              <a:t>				A → a</a:t>
            </a:r>
            <a:br>
              <a:rPr lang="en-US" altLang="zh-CN" dirty="0"/>
            </a:br>
            <a:r>
              <a:rPr lang="zh-CN" altLang="en-US" dirty="0"/>
              <a:t>识别输入串</a:t>
            </a:r>
            <a:r>
              <a:rPr lang="en-US" altLang="zh-CN" dirty="0"/>
              <a:t>w=</a:t>
            </a:r>
            <a:r>
              <a:rPr lang="en-US" altLang="zh-CN" dirty="0" err="1"/>
              <a:t>cabd</a:t>
            </a:r>
            <a:r>
              <a:rPr lang="zh-CN" altLang="en-US" dirty="0"/>
              <a:t>是否为该文法</a:t>
            </a:r>
            <a:r>
              <a:rPr lang="zh-CN" altLang="en-US" b="0" dirty="0"/>
              <a:t>的句子</a:t>
            </a:r>
            <a:r>
              <a:rPr lang="en-US" altLang="zh-CN" dirty="0"/>
              <a:t>?</a:t>
            </a:r>
          </a:p>
        </p:txBody>
      </p:sp>
      <p:sp>
        <p:nvSpPr>
          <p:cNvPr id="512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4ABF22-9B8C-4FC5-B70F-F1E7C5E2DA7D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  <p:sp>
        <p:nvSpPr>
          <p:cNvPr id="220164" name="Oval 4"/>
          <p:cNvSpPr>
            <a:spLocks noChangeAspect="1" noChangeArrowheads="1"/>
          </p:cNvSpPr>
          <p:nvPr/>
        </p:nvSpPr>
        <p:spPr bwMode="auto">
          <a:xfrm>
            <a:off x="2122488" y="368617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0165" name="Oval 5"/>
          <p:cNvSpPr>
            <a:spLocks noChangeAspect="1" noChangeArrowheads="1"/>
          </p:cNvSpPr>
          <p:nvPr/>
        </p:nvSpPr>
        <p:spPr bwMode="auto">
          <a:xfrm>
            <a:off x="1547813" y="454977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20166" name="Oval 6"/>
          <p:cNvSpPr>
            <a:spLocks noChangeAspect="1" noChangeArrowheads="1"/>
          </p:cNvSpPr>
          <p:nvPr/>
        </p:nvSpPr>
        <p:spPr bwMode="auto">
          <a:xfrm>
            <a:off x="2122488" y="454977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20167" name="Oval 7"/>
          <p:cNvSpPr>
            <a:spLocks noChangeAspect="1" noChangeArrowheads="1"/>
          </p:cNvSpPr>
          <p:nvPr/>
        </p:nvSpPr>
        <p:spPr bwMode="auto">
          <a:xfrm>
            <a:off x="2697163" y="454977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220170" name="Oval 10"/>
          <p:cNvSpPr>
            <a:spLocks noChangeAspect="1" noChangeArrowheads="1"/>
          </p:cNvSpPr>
          <p:nvPr/>
        </p:nvSpPr>
        <p:spPr bwMode="auto">
          <a:xfrm>
            <a:off x="1760538" y="544512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20173" name="Oval 13"/>
          <p:cNvSpPr>
            <a:spLocks noChangeAspect="1" noChangeArrowheads="1"/>
          </p:cNvSpPr>
          <p:nvPr/>
        </p:nvSpPr>
        <p:spPr bwMode="auto">
          <a:xfrm>
            <a:off x="2481263" y="544512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220174" name="AutoShape 14"/>
          <p:cNvCxnSpPr>
            <a:cxnSpLocks noChangeShapeType="1"/>
            <a:stCxn id="220164" idx="4"/>
            <a:endCxn id="220165" idx="0"/>
          </p:cNvCxnSpPr>
          <p:nvPr/>
        </p:nvCxnSpPr>
        <p:spPr bwMode="auto">
          <a:xfrm flipH="1">
            <a:off x="1763713" y="4132263"/>
            <a:ext cx="574675" cy="403225"/>
          </a:xfrm>
          <a:prstGeom prst="straightConnector1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20175" name="AutoShape 15"/>
          <p:cNvCxnSpPr>
            <a:cxnSpLocks noChangeShapeType="1"/>
            <a:stCxn id="220164" idx="4"/>
            <a:endCxn id="220166" idx="0"/>
          </p:cNvCxnSpPr>
          <p:nvPr/>
        </p:nvCxnSpPr>
        <p:spPr bwMode="auto">
          <a:xfrm>
            <a:off x="2338388" y="4132263"/>
            <a:ext cx="0" cy="403225"/>
          </a:xfrm>
          <a:prstGeom prst="straightConnector1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20176" name="AutoShape 16"/>
          <p:cNvCxnSpPr>
            <a:cxnSpLocks noChangeShapeType="1"/>
            <a:stCxn id="220164" idx="4"/>
            <a:endCxn id="220167" idx="0"/>
          </p:cNvCxnSpPr>
          <p:nvPr/>
        </p:nvCxnSpPr>
        <p:spPr bwMode="auto">
          <a:xfrm>
            <a:off x="2338388" y="4132263"/>
            <a:ext cx="574675" cy="403225"/>
          </a:xfrm>
          <a:prstGeom prst="straightConnector1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20183" name="AutoShape 23"/>
          <p:cNvCxnSpPr>
            <a:cxnSpLocks noChangeShapeType="1"/>
            <a:stCxn id="220166" idx="4"/>
            <a:endCxn id="220170" idx="0"/>
          </p:cNvCxnSpPr>
          <p:nvPr/>
        </p:nvCxnSpPr>
        <p:spPr bwMode="auto">
          <a:xfrm flipH="1">
            <a:off x="1976438" y="4995863"/>
            <a:ext cx="361950" cy="434975"/>
          </a:xfrm>
          <a:prstGeom prst="straightConnector1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20184" name="AutoShape 24"/>
          <p:cNvCxnSpPr>
            <a:cxnSpLocks noChangeShapeType="1"/>
            <a:stCxn id="220166" idx="4"/>
            <a:endCxn id="220173" idx="0"/>
          </p:cNvCxnSpPr>
          <p:nvPr/>
        </p:nvCxnSpPr>
        <p:spPr bwMode="auto">
          <a:xfrm>
            <a:off x="2338388" y="4995863"/>
            <a:ext cx="358775" cy="434975"/>
          </a:xfrm>
          <a:prstGeom prst="straightConnector1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3419475" y="4276725"/>
            <a:ext cx="2265044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82880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推导过程：</a:t>
            </a:r>
            <a:endParaRPr lang="zh-CN" altLang="en-US" sz="28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  <a:sym typeface="Symbol" pitchFamily="18" charset="2"/>
            </a:endParaRPr>
          </a:p>
        </p:txBody>
      </p: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3995936" y="4814019"/>
            <a:ext cx="3685624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 </a:t>
            </a:r>
            <a:r>
              <a:rPr lang="en-US" altLang="zh-CN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cAd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 </a:t>
            </a:r>
            <a:r>
              <a:rPr lang="en-US" altLang="zh-CN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cabd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</a:p>
        </p:txBody>
      </p:sp>
      <p:sp>
        <p:nvSpPr>
          <p:cNvPr id="19" name="AutoShape 1071"/>
          <p:cNvSpPr>
            <a:spLocks noChangeArrowheads="1"/>
          </p:cNvSpPr>
          <p:nvPr/>
        </p:nvSpPr>
        <p:spPr bwMode="auto">
          <a:xfrm>
            <a:off x="3923928" y="3329874"/>
            <a:ext cx="4248150" cy="919401"/>
          </a:xfrm>
          <a:prstGeom prst="wedgeRoundRectCallout">
            <a:avLst>
              <a:gd name="adj1" fmla="val -82361"/>
              <a:gd name="adj2" fmla="val 800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关键点：</a:t>
            </a:r>
          </a:p>
          <a:p>
            <a:pPr algn="l">
              <a:defRPr/>
            </a:pP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选择哪个产生式进行推导？</a:t>
            </a:r>
          </a:p>
        </p:txBody>
      </p:sp>
    </p:spTree>
    <p:extLst>
      <p:ext uri="{BB962C8B-B14F-4D97-AF65-F5344CB8AC3E}">
        <p14:creationId xmlns:p14="http://schemas.microsoft.com/office/powerpoint/2010/main" val="4473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/>
      <p:bldP spid="220165" grpId="0" animBg="1"/>
      <p:bldP spid="220166" grpId="0" animBg="1"/>
      <p:bldP spid="220167" grpId="0" animBg="1"/>
      <p:bldP spid="220170" grpId="0" animBg="1"/>
      <p:bldP spid="220173" grpId="0" animBg="1"/>
      <p:bldP spid="220185" grpId="0"/>
      <p:bldP spid="220186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6" descr="j029202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292725" y="3371850"/>
            <a:ext cx="36734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145BF447-AD6E-20A6-B5BE-7AE5A9456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839240"/>
              </p:ext>
            </p:extLst>
          </p:nvPr>
        </p:nvGraphicFramePr>
        <p:xfrm>
          <a:off x="827088" y="1503363"/>
          <a:ext cx="7480300" cy="461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E31680-E1A4-4070-8A4B-FB0E04E6A1D8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pic>
        <p:nvPicPr>
          <p:cNvPr id="3" name="图片 2" descr="02.jpg">
            <a:hlinkClick r:id="rId8" action="ppaction://hlinksldjump"/>
            <a:extLst>
              <a:ext uri="{FF2B5EF4-FFF2-40B4-BE49-F238E27FC236}">
                <a16:creationId xmlns:a16="http://schemas.microsoft.com/office/drawing/2014/main" id="{9D42E0F6-A55B-9D98-3445-8DD94D8A846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11471" y="3557178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02.jpg">
            <a:hlinkClick r:id="rId8" action="ppaction://hlinksldjump"/>
            <a:extLst>
              <a:ext uri="{FF2B5EF4-FFF2-40B4-BE49-F238E27FC236}">
                <a16:creationId xmlns:a16="http://schemas.microsoft.com/office/drawing/2014/main" id="{46B7478C-1712-0C72-D2FA-BF723AB9937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72200" y="4185857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02.jpg">
            <a:hlinkClick r:id="rId8" action="ppaction://hlinksldjump"/>
            <a:extLst>
              <a:ext uri="{FF2B5EF4-FFF2-40B4-BE49-F238E27FC236}">
                <a16:creationId xmlns:a16="http://schemas.microsoft.com/office/drawing/2014/main" id="{1A57D78F-4F96-7EB5-6C46-667E3C91505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83979" y="2892400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8328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自</a:t>
            </a:r>
            <a:r>
              <a:rPr lang="zh-CN" altLang="en-US" dirty="0">
                <a:solidFill>
                  <a:srgbClr val="008000"/>
                </a:solidFill>
              </a:rPr>
              <a:t>下</a:t>
            </a:r>
            <a:r>
              <a:rPr lang="zh-CN" altLang="en-US" dirty="0"/>
              <a:t>而</a:t>
            </a:r>
            <a:r>
              <a:rPr lang="zh-CN" altLang="en-US" dirty="0">
                <a:solidFill>
                  <a:srgbClr val="0000FF"/>
                </a:solidFill>
              </a:rPr>
              <a:t>上</a:t>
            </a:r>
            <a:r>
              <a:rPr lang="zh-CN" altLang="en-US" dirty="0"/>
              <a:t>的语法分析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2.9</a:t>
            </a:r>
            <a:r>
              <a:rPr lang="zh-CN" altLang="en-US" dirty="0"/>
              <a:t>　文法</a:t>
            </a:r>
            <a:r>
              <a:rPr lang="en-US" altLang="zh-CN" dirty="0"/>
              <a:t>G[S]:	S → </a:t>
            </a:r>
            <a:r>
              <a:rPr lang="en-US" altLang="zh-CN" dirty="0" err="1"/>
              <a:t>cAd</a:t>
            </a:r>
            <a:br>
              <a:rPr lang="en-US" altLang="zh-CN" dirty="0"/>
            </a:br>
            <a:r>
              <a:rPr lang="en-US" altLang="zh-CN" dirty="0"/>
              <a:t>              	A → ab</a:t>
            </a:r>
            <a:br>
              <a:rPr lang="en-US" altLang="zh-CN" dirty="0"/>
            </a:br>
            <a:r>
              <a:rPr lang="en-US" altLang="zh-CN" dirty="0"/>
              <a:t>				A → a</a:t>
            </a:r>
            <a:br>
              <a:rPr lang="en-US" altLang="zh-CN" dirty="0"/>
            </a:br>
            <a:r>
              <a:rPr lang="zh-CN" altLang="en-US" dirty="0"/>
              <a:t>识别输入串</a:t>
            </a:r>
            <a:r>
              <a:rPr lang="en-US" altLang="zh-CN" dirty="0"/>
              <a:t>w=</a:t>
            </a:r>
            <a:r>
              <a:rPr lang="en-US" altLang="zh-CN" dirty="0" err="1"/>
              <a:t>cabd</a:t>
            </a:r>
            <a:r>
              <a:rPr lang="zh-CN" altLang="en-US" dirty="0"/>
              <a:t>是否为该文法的句子</a:t>
            </a:r>
            <a:r>
              <a:rPr lang="en-US" altLang="zh-CN" dirty="0"/>
              <a:t>?</a:t>
            </a:r>
          </a:p>
        </p:txBody>
      </p:sp>
      <p:sp>
        <p:nvSpPr>
          <p:cNvPr id="5222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CEB4F5-C677-4652-9059-CED2BFC18C98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>
              <a:ea typeface="宋体" charset="-122"/>
            </a:endParaRPr>
          </a:p>
        </p:txBody>
      </p:sp>
      <p:sp>
        <p:nvSpPr>
          <p:cNvPr id="221188" name="Oval 4"/>
          <p:cNvSpPr>
            <a:spLocks noChangeAspect="1" noChangeArrowheads="1"/>
          </p:cNvSpPr>
          <p:nvPr/>
        </p:nvSpPr>
        <p:spPr bwMode="auto">
          <a:xfrm>
            <a:off x="2122488" y="368617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1189" name="Oval 5"/>
          <p:cNvSpPr>
            <a:spLocks noChangeAspect="1" noChangeArrowheads="1"/>
          </p:cNvSpPr>
          <p:nvPr/>
        </p:nvSpPr>
        <p:spPr bwMode="auto">
          <a:xfrm>
            <a:off x="971550" y="544512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21190" name="Oval 6"/>
          <p:cNvSpPr>
            <a:spLocks noChangeAspect="1" noChangeArrowheads="1"/>
          </p:cNvSpPr>
          <p:nvPr/>
        </p:nvSpPr>
        <p:spPr bwMode="auto">
          <a:xfrm>
            <a:off x="2122488" y="454977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21191" name="Oval 7"/>
          <p:cNvSpPr>
            <a:spLocks noChangeAspect="1" noChangeArrowheads="1"/>
          </p:cNvSpPr>
          <p:nvPr/>
        </p:nvSpPr>
        <p:spPr bwMode="auto">
          <a:xfrm>
            <a:off x="3348038" y="544512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221192" name="Oval 8"/>
          <p:cNvSpPr>
            <a:spLocks noChangeAspect="1" noChangeArrowheads="1"/>
          </p:cNvSpPr>
          <p:nvPr/>
        </p:nvSpPr>
        <p:spPr bwMode="auto">
          <a:xfrm>
            <a:off x="1760538" y="544512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21193" name="Oval 9"/>
          <p:cNvSpPr>
            <a:spLocks noChangeAspect="1" noChangeArrowheads="1"/>
          </p:cNvSpPr>
          <p:nvPr/>
        </p:nvSpPr>
        <p:spPr bwMode="auto">
          <a:xfrm>
            <a:off x="2481263" y="5445125"/>
            <a:ext cx="43180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221194" name="AutoShape 10"/>
          <p:cNvCxnSpPr>
            <a:cxnSpLocks noChangeShapeType="1"/>
            <a:stCxn id="221188" idx="4"/>
            <a:endCxn id="221189" idx="0"/>
          </p:cNvCxnSpPr>
          <p:nvPr/>
        </p:nvCxnSpPr>
        <p:spPr bwMode="auto">
          <a:xfrm flipH="1">
            <a:off x="1187450" y="4132263"/>
            <a:ext cx="1150938" cy="1298575"/>
          </a:xfrm>
          <a:prstGeom prst="straightConnector1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</p:spPr>
      </p:cxnSp>
      <p:cxnSp>
        <p:nvCxnSpPr>
          <p:cNvPr id="221195" name="AutoShape 11"/>
          <p:cNvCxnSpPr>
            <a:cxnSpLocks noChangeShapeType="1"/>
            <a:stCxn id="221188" idx="4"/>
            <a:endCxn id="221190" idx="0"/>
          </p:cNvCxnSpPr>
          <p:nvPr/>
        </p:nvCxnSpPr>
        <p:spPr bwMode="auto">
          <a:xfrm>
            <a:off x="2338388" y="4132263"/>
            <a:ext cx="0" cy="403225"/>
          </a:xfrm>
          <a:prstGeom prst="straightConnector1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</p:spPr>
      </p:cxnSp>
      <p:cxnSp>
        <p:nvCxnSpPr>
          <p:cNvPr id="221196" name="AutoShape 12"/>
          <p:cNvCxnSpPr>
            <a:cxnSpLocks noChangeShapeType="1"/>
            <a:stCxn id="221188" idx="4"/>
            <a:endCxn id="221191" idx="0"/>
          </p:cNvCxnSpPr>
          <p:nvPr/>
        </p:nvCxnSpPr>
        <p:spPr bwMode="auto">
          <a:xfrm>
            <a:off x="2338388" y="4132263"/>
            <a:ext cx="1225550" cy="1298575"/>
          </a:xfrm>
          <a:prstGeom prst="straightConnector1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</p:spPr>
      </p:cxnSp>
      <p:cxnSp>
        <p:nvCxnSpPr>
          <p:cNvPr id="221197" name="AutoShape 13"/>
          <p:cNvCxnSpPr>
            <a:cxnSpLocks noChangeShapeType="1"/>
            <a:stCxn id="221190" idx="4"/>
            <a:endCxn id="221192" idx="0"/>
          </p:cNvCxnSpPr>
          <p:nvPr/>
        </p:nvCxnSpPr>
        <p:spPr bwMode="auto">
          <a:xfrm flipH="1">
            <a:off x="1976438" y="4995863"/>
            <a:ext cx="361950" cy="434975"/>
          </a:xfrm>
          <a:prstGeom prst="straightConnector1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</p:spPr>
      </p:cxnSp>
      <p:cxnSp>
        <p:nvCxnSpPr>
          <p:cNvPr id="221198" name="AutoShape 14"/>
          <p:cNvCxnSpPr>
            <a:cxnSpLocks noChangeShapeType="1"/>
            <a:stCxn id="221190" idx="4"/>
            <a:endCxn id="221193" idx="0"/>
          </p:cNvCxnSpPr>
          <p:nvPr/>
        </p:nvCxnSpPr>
        <p:spPr bwMode="auto">
          <a:xfrm>
            <a:off x="2338388" y="4995863"/>
            <a:ext cx="358775" cy="434975"/>
          </a:xfrm>
          <a:prstGeom prst="straightConnector1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419475" y="4276725"/>
            <a:ext cx="2265044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82880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推导过程：</a:t>
            </a:r>
            <a:endParaRPr lang="zh-CN" altLang="en-US" sz="28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  <a:sym typeface="Symbol" pitchFamily="18" charset="2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4676731" y="4771817"/>
            <a:ext cx="3685624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 </a:t>
            </a:r>
            <a:r>
              <a:rPr lang="en-US" altLang="zh-CN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cAd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 </a:t>
            </a:r>
            <a:r>
              <a:rPr lang="en-US" altLang="zh-CN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cabd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</a:p>
        </p:txBody>
      </p:sp>
      <p:sp>
        <p:nvSpPr>
          <p:cNvPr id="21" name="AutoShape 32"/>
          <p:cNvSpPr>
            <a:spLocks noChangeArrowheads="1"/>
          </p:cNvSpPr>
          <p:nvPr/>
        </p:nvSpPr>
        <p:spPr bwMode="auto">
          <a:xfrm>
            <a:off x="4114205" y="5445125"/>
            <a:ext cx="4248150" cy="919401"/>
          </a:xfrm>
          <a:prstGeom prst="wedgeRoundRectCallout">
            <a:avLst>
              <a:gd name="adj1" fmla="val -82483"/>
              <a:gd name="adj2" fmla="val -670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 algn="ctr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关键点：</a:t>
            </a:r>
          </a:p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选择哪些符号串进行规约？</a:t>
            </a:r>
          </a:p>
        </p:txBody>
      </p:sp>
    </p:spTree>
    <p:extLst>
      <p:ext uri="{BB962C8B-B14F-4D97-AF65-F5344CB8AC3E}">
        <p14:creationId xmlns:p14="http://schemas.microsoft.com/office/powerpoint/2010/main" val="367931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nimBg="1"/>
      <p:bldP spid="221189" grpId="0" animBg="1"/>
      <p:bldP spid="221190" grpId="0" animBg="1"/>
      <p:bldP spid="221191" grpId="0" animBg="1"/>
      <p:bldP spid="221192" grpId="0" animBg="1"/>
      <p:bldP spid="221193" grpId="0" animBg="1"/>
      <p:bldP spid="19" grpId="0"/>
      <p:bldP spid="20" grpId="0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22"/>
          <p:cNvSpPr>
            <a:spLocks/>
          </p:cNvSpPr>
          <p:nvPr/>
        </p:nvSpPr>
        <p:spPr bwMode="auto">
          <a:xfrm rot="10496368">
            <a:off x="5893342" y="4226366"/>
            <a:ext cx="597119" cy="597731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Freeform 22"/>
          <p:cNvSpPr>
            <a:spLocks/>
          </p:cNvSpPr>
          <p:nvPr/>
        </p:nvSpPr>
        <p:spPr bwMode="auto">
          <a:xfrm rot="10496368">
            <a:off x="6469407" y="5018454"/>
            <a:ext cx="597119" cy="597731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Freeform 22"/>
          <p:cNvSpPr>
            <a:spLocks/>
          </p:cNvSpPr>
          <p:nvPr/>
        </p:nvSpPr>
        <p:spPr bwMode="auto">
          <a:xfrm rot="10496368">
            <a:off x="7117479" y="4226365"/>
            <a:ext cx="597119" cy="597731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Freeform 22"/>
          <p:cNvSpPr>
            <a:spLocks/>
          </p:cNvSpPr>
          <p:nvPr/>
        </p:nvSpPr>
        <p:spPr bwMode="auto">
          <a:xfrm rot="10496368">
            <a:off x="6469407" y="2642188"/>
            <a:ext cx="597119" cy="597731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86" name="Freeform 22"/>
          <p:cNvSpPr>
            <a:spLocks/>
          </p:cNvSpPr>
          <p:nvPr/>
        </p:nvSpPr>
        <p:spPr bwMode="auto">
          <a:xfrm rot="10496368">
            <a:off x="5317279" y="5825290"/>
            <a:ext cx="597119" cy="597731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500063" y="419100"/>
            <a:ext cx="8358187" cy="9223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2" charset="-122"/>
                <a:cs typeface="+mn-cs"/>
              </a:rPr>
              <a:t>例</a:t>
            </a:r>
            <a:r>
              <a:rPr lang="zh-CN" altLang="en-US" sz="4000" dirty="0"/>
              <a:t>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*</a:t>
            </a:r>
            <a:r>
              <a:rPr lang="en-US" altLang="zh-CN" sz="4000" dirty="0" err="1"/>
              <a:t>i+i</a:t>
            </a:r>
            <a:r>
              <a:rPr lang="en-US" altLang="zh-CN" sz="4000" dirty="0"/>
              <a:t> </a:t>
            </a:r>
            <a:r>
              <a:rPr lang="zh-CN" altLang="en-US" sz="4000" dirty="0"/>
              <a:t>画出语法树</a:t>
            </a:r>
          </a:p>
        </p:txBody>
      </p:sp>
      <p:sp>
        <p:nvSpPr>
          <p:cNvPr id="563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4904" y="6473651"/>
            <a:ext cx="2133600" cy="339725"/>
          </a:xfrm>
          <a:noFill/>
        </p:spPr>
        <p:txBody>
          <a:bodyPr/>
          <a:lstStyle/>
          <a:p>
            <a:pPr algn="r"/>
            <a:fld id="{41DC560F-D380-4909-95D2-B29E192C51BE}" type="slidenum">
              <a:rPr lang="en-US" altLang="zh-CN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pPr algn="r"/>
              <a:t>61</a:t>
            </a:fld>
            <a:endParaRPr lang="en-US" altLang="zh-CN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56326" name="Oval 6"/>
          <p:cNvSpPr>
            <a:spLocks noChangeAspect="1" noChangeArrowheads="1"/>
          </p:cNvSpPr>
          <p:nvPr/>
        </p:nvSpPr>
        <p:spPr bwMode="auto">
          <a:xfrm>
            <a:off x="6586538" y="1745957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56327" name="Oval 7"/>
          <p:cNvSpPr>
            <a:spLocks noChangeAspect="1" noChangeArrowheads="1"/>
          </p:cNvSpPr>
          <p:nvPr/>
        </p:nvSpPr>
        <p:spPr bwMode="auto">
          <a:xfrm>
            <a:off x="6011863" y="2637086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26312" name="Oval 8"/>
          <p:cNvSpPr>
            <a:spLocks noChangeAspect="1" noChangeArrowheads="1"/>
          </p:cNvSpPr>
          <p:nvPr/>
        </p:nvSpPr>
        <p:spPr bwMode="auto">
          <a:xfrm>
            <a:off x="6586538" y="2637086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56329" name="Oval 9"/>
          <p:cNvSpPr>
            <a:spLocks noChangeAspect="1" noChangeArrowheads="1"/>
          </p:cNvSpPr>
          <p:nvPr/>
        </p:nvSpPr>
        <p:spPr bwMode="auto">
          <a:xfrm>
            <a:off x="7164388" y="2637086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6330" name="Oval 10"/>
          <p:cNvSpPr>
            <a:spLocks noChangeAspect="1" noChangeArrowheads="1"/>
          </p:cNvSpPr>
          <p:nvPr/>
        </p:nvSpPr>
        <p:spPr bwMode="auto">
          <a:xfrm>
            <a:off x="5435600" y="5086598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26315" name="Oval 11"/>
          <p:cNvSpPr>
            <a:spLocks noChangeAspect="1" noChangeArrowheads="1"/>
          </p:cNvSpPr>
          <p:nvPr/>
        </p:nvSpPr>
        <p:spPr bwMode="auto">
          <a:xfrm>
            <a:off x="6011863" y="3429248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226317" name="Oval 13"/>
          <p:cNvSpPr>
            <a:spLocks noChangeAspect="1" noChangeArrowheads="1"/>
          </p:cNvSpPr>
          <p:nvPr/>
        </p:nvSpPr>
        <p:spPr bwMode="auto">
          <a:xfrm>
            <a:off x="5435600" y="5878761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6318" name="Oval 14"/>
          <p:cNvSpPr>
            <a:spLocks noChangeAspect="1" noChangeArrowheads="1"/>
          </p:cNvSpPr>
          <p:nvPr/>
        </p:nvSpPr>
        <p:spPr bwMode="auto">
          <a:xfrm>
            <a:off x="6586538" y="5086598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6319" name="Oval 15"/>
          <p:cNvSpPr>
            <a:spLocks noChangeAspect="1" noChangeArrowheads="1"/>
          </p:cNvSpPr>
          <p:nvPr/>
        </p:nvSpPr>
        <p:spPr bwMode="auto">
          <a:xfrm>
            <a:off x="7164388" y="3429248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cxnSp>
        <p:nvCxnSpPr>
          <p:cNvPr id="56335" name="AutoShape 16"/>
          <p:cNvCxnSpPr>
            <a:cxnSpLocks noChangeShapeType="1"/>
            <a:stCxn id="56326" idx="4"/>
            <a:endCxn id="56327" idx="0"/>
          </p:cNvCxnSpPr>
          <p:nvPr/>
        </p:nvCxnSpPr>
        <p:spPr bwMode="auto">
          <a:xfrm flipH="1">
            <a:off x="6227763" y="2177757"/>
            <a:ext cx="574675" cy="459329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36" name="AutoShape 17"/>
          <p:cNvCxnSpPr>
            <a:cxnSpLocks noChangeShapeType="1"/>
            <a:stCxn id="56326" idx="4"/>
            <a:endCxn id="226312" idx="0"/>
          </p:cNvCxnSpPr>
          <p:nvPr/>
        </p:nvCxnSpPr>
        <p:spPr bwMode="auto">
          <a:xfrm>
            <a:off x="6802438" y="2177757"/>
            <a:ext cx="0" cy="459329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37" name="AutoShape 18"/>
          <p:cNvCxnSpPr>
            <a:cxnSpLocks noChangeShapeType="1"/>
            <a:stCxn id="56326" idx="4"/>
            <a:endCxn id="56329" idx="0"/>
          </p:cNvCxnSpPr>
          <p:nvPr/>
        </p:nvCxnSpPr>
        <p:spPr bwMode="auto">
          <a:xfrm>
            <a:off x="6802438" y="2177757"/>
            <a:ext cx="577850" cy="459329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38" name="AutoShape 20"/>
          <p:cNvCxnSpPr>
            <a:cxnSpLocks noChangeShapeType="1"/>
            <a:stCxn id="56327" idx="4"/>
            <a:endCxn id="226315" idx="0"/>
          </p:cNvCxnSpPr>
          <p:nvPr/>
        </p:nvCxnSpPr>
        <p:spPr bwMode="auto">
          <a:xfrm>
            <a:off x="6227763" y="3083173"/>
            <a:ext cx="0" cy="331788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39" name="AutoShape 22"/>
          <p:cNvCxnSpPr>
            <a:cxnSpLocks noChangeShapeType="1"/>
            <a:stCxn id="56329" idx="4"/>
            <a:endCxn id="226319" idx="0"/>
          </p:cNvCxnSpPr>
          <p:nvPr/>
        </p:nvCxnSpPr>
        <p:spPr bwMode="auto">
          <a:xfrm>
            <a:off x="7380288" y="3083173"/>
            <a:ext cx="0" cy="331788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40" name="AutoShape 24"/>
          <p:cNvCxnSpPr>
            <a:cxnSpLocks noChangeShapeType="1"/>
            <a:stCxn id="56346" idx="4"/>
            <a:endCxn id="226318" idx="0"/>
          </p:cNvCxnSpPr>
          <p:nvPr/>
        </p:nvCxnSpPr>
        <p:spPr bwMode="auto">
          <a:xfrm>
            <a:off x="6802438" y="4740523"/>
            <a:ext cx="0" cy="331788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56341" name="Rectangle 25"/>
          <p:cNvSpPr>
            <a:spLocks noChangeArrowheads="1"/>
          </p:cNvSpPr>
          <p:nvPr/>
        </p:nvSpPr>
        <p:spPr bwMode="auto">
          <a:xfrm>
            <a:off x="468313" y="1557338"/>
            <a:ext cx="5543550" cy="13731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G[E]:	E → T | E+T</a:t>
            </a:r>
          </a:p>
          <a:p>
            <a:pPr algn="l"/>
            <a:r>
              <a:rPr kumimoji="1" lang="en-US" altLang="zh-CN" sz="280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  	T → F | T*F</a:t>
            </a:r>
          </a:p>
          <a:p>
            <a:pPr algn="l"/>
            <a:r>
              <a:rPr kumimoji="1" lang="en-US" altLang="zh-CN" sz="280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	F → (E) | i</a:t>
            </a:r>
          </a:p>
        </p:txBody>
      </p:sp>
      <p:sp>
        <p:nvSpPr>
          <p:cNvPr id="226330" name="Oval 26"/>
          <p:cNvSpPr>
            <a:spLocks noChangeAspect="1" noChangeArrowheads="1"/>
          </p:cNvSpPr>
          <p:nvPr/>
        </p:nvSpPr>
        <p:spPr bwMode="auto">
          <a:xfrm>
            <a:off x="7164388" y="4294436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56343" name="AutoShape 27"/>
          <p:cNvCxnSpPr>
            <a:cxnSpLocks noChangeShapeType="1"/>
            <a:stCxn id="226319" idx="4"/>
            <a:endCxn id="226330" idx="0"/>
          </p:cNvCxnSpPr>
          <p:nvPr/>
        </p:nvCxnSpPr>
        <p:spPr bwMode="auto">
          <a:xfrm>
            <a:off x="7380288" y="3875336"/>
            <a:ext cx="0" cy="404812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56344" name="Oval 28"/>
          <p:cNvSpPr>
            <a:spLocks noChangeAspect="1" noChangeArrowheads="1"/>
          </p:cNvSpPr>
          <p:nvPr/>
        </p:nvSpPr>
        <p:spPr bwMode="auto">
          <a:xfrm>
            <a:off x="5435600" y="4294436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226333" name="Oval 29"/>
          <p:cNvSpPr>
            <a:spLocks noChangeAspect="1" noChangeArrowheads="1"/>
          </p:cNvSpPr>
          <p:nvPr/>
        </p:nvSpPr>
        <p:spPr bwMode="auto">
          <a:xfrm>
            <a:off x="6011863" y="4294436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56346" name="Oval 30"/>
          <p:cNvSpPr>
            <a:spLocks noChangeAspect="1" noChangeArrowheads="1"/>
          </p:cNvSpPr>
          <p:nvPr/>
        </p:nvSpPr>
        <p:spPr bwMode="auto">
          <a:xfrm>
            <a:off x="6586538" y="4294436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cxnSp>
        <p:nvCxnSpPr>
          <p:cNvPr id="56347" name="AutoShape 31"/>
          <p:cNvCxnSpPr>
            <a:cxnSpLocks noChangeShapeType="1"/>
            <a:stCxn id="226315" idx="4"/>
            <a:endCxn id="226333" idx="0"/>
          </p:cNvCxnSpPr>
          <p:nvPr/>
        </p:nvCxnSpPr>
        <p:spPr bwMode="auto">
          <a:xfrm>
            <a:off x="6227763" y="3875336"/>
            <a:ext cx="0" cy="404812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48" name="AutoShape 32"/>
          <p:cNvCxnSpPr>
            <a:cxnSpLocks noChangeShapeType="1"/>
            <a:stCxn id="226315" idx="4"/>
            <a:endCxn id="56344" idx="0"/>
          </p:cNvCxnSpPr>
          <p:nvPr/>
        </p:nvCxnSpPr>
        <p:spPr bwMode="auto">
          <a:xfrm flipH="1">
            <a:off x="5651500" y="3875336"/>
            <a:ext cx="576263" cy="404812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49" name="AutoShape 33"/>
          <p:cNvCxnSpPr>
            <a:cxnSpLocks noChangeShapeType="1"/>
            <a:stCxn id="226315" idx="4"/>
            <a:endCxn id="56346" idx="0"/>
          </p:cNvCxnSpPr>
          <p:nvPr/>
        </p:nvCxnSpPr>
        <p:spPr bwMode="auto">
          <a:xfrm>
            <a:off x="6227763" y="3875336"/>
            <a:ext cx="574675" cy="404812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50" name="AutoShape 34"/>
          <p:cNvCxnSpPr>
            <a:cxnSpLocks noChangeShapeType="1"/>
            <a:stCxn id="56344" idx="4"/>
            <a:endCxn id="56330" idx="0"/>
          </p:cNvCxnSpPr>
          <p:nvPr/>
        </p:nvCxnSpPr>
        <p:spPr bwMode="auto">
          <a:xfrm>
            <a:off x="5651500" y="4740523"/>
            <a:ext cx="0" cy="331788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51" name="AutoShape 35"/>
          <p:cNvCxnSpPr>
            <a:cxnSpLocks noChangeShapeType="1"/>
            <a:stCxn id="56330" idx="4"/>
            <a:endCxn id="226317" idx="0"/>
          </p:cNvCxnSpPr>
          <p:nvPr/>
        </p:nvCxnSpPr>
        <p:spPr bwMode="auto">
          <a:xfrm>
            <a:off x="5651500" y="5532686"/>
            <a:ext cx="0" cy="331787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</p:cxnSp>
      <p:pic>
        <p:nvPicPr>
          <p:cNvPr id="2" name="图片 1" descr="02.jpg">
            <a:hlinkClick r:id="rId2" action="ppaction://hlinksldjump"/>
            <a:extLst>
              <a:ext uri="{FF2B5EF4-FFF2-40B4-BE49-F238E27FC236}">
                <a16:creationId xmlns:a16="http://schemas.microsoft.com/office/drawing/2014/main" id="{7F8A2536-08DC-9474-8A35-0AA74900D3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370715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4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2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36886" grpId="0" animBg="1"/>
      <p:bldP spid="56326" grpId="0" animBg="1"/>
      <p:bldP spid="56327" grpId="0" animBg="1"/>
      <p:bldP spid="226312" grpId="0" animBg="1"/>
      <p:bldP spid="56329" grpId="0" animBg="1"/>
      <p:bldP spid="56330" grpId="0" animBg="1"/>
      <p:bldP spid="226315" grpId="0" animBg="1"/>
      <p:bldP spid="226317" grpId="0" animBg="1"/>
      <p:bldP spid="226318" grpId="0" animBg="1"/>
      <p:bldP spid="226319" grpId="0" animBg="1"/>
      <p:bldP spid="226330" grpId="0" animBg="1"/>
      <p:bldP spid="56344" grpId="0" animBg="1"/>
      <p:bldP spid="226333" grpId="0" animBg="1"/>
      <p:bldP spid="563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句柄的概念</a:t>
            </a:r>
          </a:p>
        </p:txBody>
      </p:sp>
      <p:sp>
        <p:nvSpPr>
          <p:cNvPr id="224261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424862" cy="5111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短语　</a:t>
            </a:r>
            <a:r>
              <a:rPr kumimoji="1" lang="zh-CN" altLang="en-US" sz="3200" dirty="0">
                <a:solidFill>
                  <a:schemeClr val="tx1"/>
                </a:solidFill>
              </a:rPr>
              <a:t>令</a:t>
            </a:r>
            <a:r>
              <a:rPr kumimoji="1" lang="en-US" altLang="zh-CN" sz="3200" dirty="0">
                <a:solidFill>
                  <a:schemeClr val="tx1"/>
                </a:solidFill>
              </a:rPr>
              <a:t>G</a:t>
            </a:r>
            <a:r>
              <a:rPr kumimoji="1" lang="zh-CN" altLang="en-US" sz="3200" dirty="0">
                <a:solidFill>
                  <a:schemeClr val="tx1"/>
                </a:solidFill>
              </a:rPr>
              <a:t>是一个文法，</a:t>
            </a:r>
            <a:r>
              <a:rPr kumimoji="1" lang="en-US" altLang="zh-CN" sz="3200" dirty="0">
                <a:solidFill>
                  <a:schemeClr val="tx1"/>
                </a:solidFill>
              </a:rPr>
              <a:t>S</a:t>
            </a:r>
            <a:r>
              <a:rPr kumimoji="1" lang="zh-CN" altLang="en-US" sz="3200" dirty="0">
                <a:solidFill>
                  <a:schemeClr val="tx1"/>
                </a:solidFill>
              </a:rPr>
              <a:t>是文法的开始符号，</a:t>
            </a:r>
            <a:r>
              <a:rPr kumimoji="1" lang="en-US" altLang="zh-CN" sz="3200" dirty="0">
                <a:solidFill>
                  <a:schemeClr val="tx1"/>
                </a:solidFill>
              </a:rPr>
              <a:t>αβδ</a:t>
            </a:r>
            <a:r>
              <a:rPr kumimoji="1" lang="zh-CN" altLang="en-US" sz="3200" dirty="0">
                <a:solidFill>
                  <a:schemeClr val="tx1"/>
                </a:solidFill>
              </a:rPr>
              <a:t>是文法</a:t>
            </a:r>
            <a:r>
              <a:rPr kumimoji="1" lang="en-US" altLang="zh-CN" sz="3200" dirty="0">
                <a:solidFill>
                  <a:schemeClr val="tx1"/>
                </a:solidFill>
              </a:rPr>
              <a:t>G</a:t>
            </a:r>
            <a:r>
              <a:rPr kumimoji="1" lang="zh-CN" altLang="en-US" sz="3200" dirty="0">
                <a:solidFill>
                  <a:schemeClr val="tx1"/>
                </a:solidFill>
              </a:rPr>
              <a:t>的一个句型。如果有：</a:t>
            </a:r>
            <a:br>
              <a:rPr kumimoji="1" lang="zh-CN" altLang="en-US" sz="3200" dirty="0">
                <a:solidFill>
                  <a:schemeClr val="tx1"/>
                </a:solidFill>
              </a:rPr>
            </a:br>
            <a:r>
              <a:rPr kumimoji="1" lang="en-US" altLang="zh-CN" sz="3200" dirty="0">
                <a:solidFill>
                  <a:schemeClr val="tx1"/>
                </a:solidFill>
              </a:rPr>
              <a:t>S</a:t>
            </a:r>
            <a:r>
              <a:rPr kumimoji="1" lang="en-US" altLang="zh-CN" sz="3200" dirty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kumimoji="1" lang="en-US" altLang="zh-CN" sz="3200" dirty="0">
                <a:solidFill>
                  <a:schemeClr val="tx1"/>
                </a:solidFill>
              </a:rPr>
              <a:t>α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Aδ</a:t>
            </a:r>
            <a:r>
              <a:rPr kumimoji="1" lang="zh-CN" altLang="en-US" sz="3200" dirty="0">
                <a:solidFill>
                  <a:schemeClr val="tx1"/>
                </a:solidFill>
              </a:rPr>
              <a:t>且</a:t>
            </a:r>
            <a:r>
              <a:rPr kumimoji="1"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A</a:t>
            </a:r>
            <a:r>
              <a:rPr kumimoji="1"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sym typeface="Symbol" pitchFamily="18" charset="2"/>
              </a:rPr>
              <a:t></a:t>
            </a:r>
            <a:r>
              <a:rPr kumimoji="1"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β</a:t>
            </a:r>
            <a:r>
              <a:rPr kumimoji="1" lang="zh-CN" altLang="en-US" sz="3200" dirty="0">
                <a:solidFill>
                  <a:schemeClr val="tx1"/>
                </a:solidFill>
              </a:rPr>
              <a:t>则称</a:t>
            </a:r>
            <a:r>
              <a:rPr kumimoji="1" lang="en-US" altLang="zh-CN" sz="3200" dirty="0">
                <a:solidFill>
                  <a:schemeClr val="tx1"/>
                </a:solidFill>
              </a:rPr>
              <a:t>β</a:t>
            </a:r>
            <a:r>
              <a:rPr kumimoji="1" lang="zh-CN" altLang="en-US" sz="3200" dirty="0">
                <a:solidFill>
                  <a:schemeClr val="tx1"/>
                </a:solidFill>
              </a:rPr>
              <a:t>是句型</a:t>
            </a:r>
            <a:r>
              <a:rPr kumimoji="1" lang="en-US" altLang="zh-CN" sz="3200" dirty="0">
                <a:solidFill>
                  <a:schemeClr val="tx1"/>
                </a:solidFill>
              </a:rPr>
              <a:t>αβδ</a:t>
            </a:r>
            <a:r>
              <a:rPr kumimoji="1" lang="zh-CN" altLang="en-US" sz="3200" dirty="0">
                <a:solidFill>
                  <a:schemeClr val="tx1"/>
                </a:solidFill>
              </a:rPr>
              <a:t>相对于非终结符</a:t>
            </a:r>
            <a:r>
              <a:rPr kumimoji="1" lang="en-US" altLang="zh-CN" sz="3200" dirty="0">
                <a:solidFill>
                  <a:schemeClr val="tx1"/>
                </a:solidFill>
              </a:rPr>
              <a:t>A</a:t>
            </a:r>
            <a:r>
              <a:rPr kumimoji="1" lang="zh-CN" altLang="en-US" sz="3200" dirty="0">
                <a:solidFill>
                  <a:schemeClr val="tx1"/>
                </a:solidFill>
              </a:rPr>
              <a:t>的短语</a:t>
            </a:r>
          </a:p>
        </p:txBody>
      </p:sp>
      <p:sp>
        <p:nvSpPr>
          <p:cNvPr id="552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5DDC4-602A-4912-A5A3-9A5EA8B1557F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>
              <a:ea typeface="宋体" charset="-122"/>
            </a:endParaRPr>
          </a:p>
        </p:txBody>
      </p:sp>
      <p:sp>
        <p:nvSpPr>
          <p:cNvPr id="55302" name="Text Box 12"/>
          <p:cNvSpPr txBox="1">
            <a:spLocks noChangeArrowheads="1"/>
          </p:cNvSpPr>
          <p:nvPr/>
        </p:nvSpPr>
        <p:spPr bwMode="auto">
          <a:xfrm>
            <a:off x="1043608" y="2571988"/>
            <a:ext cx="454025" cy="5794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  <a:latin typeface="楷体_GB2312" pitchFamily="49" charset="-122"/>
              </a:rPr>
              <a:t>*</a:t>
            </a:r>
          </a:p>
        </p:txBody>
      </p:sp>
      <p:sp>
        <p:nvSpPr>
          <p:cNvPr id="55303" name="Text Box 13"/>
          <p:cNvSpPr txBox="1">
            <a:spLocks noChangeArrowheads="1"/>
          </p:cNvSpPr>
          <p:nvPr/>
        </p:nvSpPr>
        <p:spPr bwMode="auto">
          <a:xfrm>
            <a:off x="2844293" y="2584276"/>
            <a:ext cx="454025" cy="5794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2" charset="-122"/>
              </a:rPr>
              <a:t>+</a:t>
            </a:r>
          </a:p>
        </p:txBody>
      </p:sp>
      <p:sp>
        <p:nvSpPr>
          <p:cNvPr id="224275" name="Rectangle 19"/>
          <p:cNvSpPr>
            <a:spLocks noChangeArrowheads="1"/>
          </p:cNvSpPr>
          <p:nvPr/>
        </p:nvSpPr>
        <p:spPr bwMode="auto">
          <a:xfrm>
            <a:off x="468313" y="3970799"/>
            <a:ext cx="8280400" cy="255454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274320" algn="l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直接短语　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也称简单短语，如有</a:t>
            </a:r>
            <a:r>
              <a:rPr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  <a:sym typeface="Symbol" pitchFamily="18" charset="2"/>
              </a:rPr>
              <a:t></a:t>
            </a:r>
            <a:r>
              <a:rPr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β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则称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β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是句型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αβδ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相对于规则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</a:t>
            </a:r>
            <a:r>
              <a:rPr lang="en-US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→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β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的直接短语</a:t>
            </a:r>
          </a:p>
          <a:p>
            <a:pPr marL="342900" indent="-274320" algn="l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句柄　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一个</a:t>
            </a:r>
            <a:r>
              <a:rPr lang="zh-CN" alt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规范句型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的</a:t>
            </a:r>
            <a:r>
              <a:rPr lang="zh-CN" altLang="en-US" sz="32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直接短语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称为该规范句型的句柄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C87294-E913-4192-B7DC-31ECA449CB3C}"/>
              </a:ext>
            </a:extLst>
          </p:cNvPr>
          <p:cNvSpPr txBox="1"/>
          <p:nvPr/>
        </p:nvSpPr>
        <p:spPr>
          <a:xfrm>
            <a:off x="3298318" y="6006058"/>
            <a:ext cx="532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Tip</a:t>
            </a:r>
            <a:r>
              <a:rPr lang="zh-CN" altLang="en-US" sz="18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：一个句型的</a:t>
            </a:r>
            <a:r>
              <a:rPr lang="zh-CN" alt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最左直接短语</a:t>
            </a:r>
            <a:r>
              <a:rPr lang="zh-CN" altLang="en-US" sz="18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称为该句型的句柄</a:t>
            </a:r>
            <a:endParaRPr lang="zh-CN" altLang="en-US" dirty="0"/>
          </a:p>
        </p:txBody>
      </p:sp>
      <p:pic>
        <p:nvPicPr>
          <p:cNvPr id="2" name="图片 1" descr="02.jpg">
            <a:hlinkClick r:id="rId3" action="ppaction://hlinksldjump"/>
            <a:extLst>
              <a:ext uri="{FF2B5EF4-FFF2-40B4-BE49-F238E27FC236}">
                <a16:creationId xmlns:a16="http://schemas.microsoft.com/office/drawing/2014/main" id="{789C6E75-980A-A1EA-3407-8CB39CE61A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370715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02.jpg">
            <a:hlinkClick r:id="rId3" action="ppaction://hlinksldjump"/>
            <a:extLst>
              <a:ext uri="{FF2B5EF4-FFF2-40B4-BE49-F238E27FC236}">
                <a16:creationId xmlns:a16="http://schemas.microsoft.com/office/drawing/2014/main" id="{792710F8-C18B-E96F-8661-553B6452855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370715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20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7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22"/>
          <p:cNvSpPr>
            <a:spLocks/>
          </p:cNvSpPr>
          <p:nvPr/>
        </p:nvSpPr>
        <p:spPr bwMode="auto">
          <a:xfrm rot="10496368">
            <a:off x="6037079" y="4226366"/>
            <a:ext cx="597119" cy="597731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Freeform 22"/>
          <p:cNvSpPr>
            <a:spLocks/>
          </p:cNvSpPr>
          <p:nvPr/>
        </p:nvSpPr>
        <p:spPr bwMode="auto">
          <a:xfrm rot="10496368">
            <a:off x="6613144" y="5018454"/>
            <a:ext cx="597119" cy="597731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Freeform 22"/>
          <p:cNvSpPr>
            <a:spLocks/>
          </p:cNvSpPr>
          <p:nvPr/>
        </p:nvSpPr>
        <p:spPr bwMode="auto">
          <a:xfrm rot="10496368">
            <a:off x="7261216" y="4226365"/>
            <a:ext cx="597119" cy="597731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Freeform 22"/>
          <p:cNvSpPr>
            <a:spLocks/>
          </p:cNvSpPr>
          <p:nvPr/>
        </p:nvSpPr>
        <p:spPr bwMode="auto">
          <a:xfrm rot="10496368">
            <a:off x="6613144" y="2642188"/>
            <a:ext cx="597119" cy="597731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86" name="Freeform 22"/>
          <p:cNvSpPr>
            <a:spLocks/>
          </p:cNvSpPr>
          <p:nvPr/>
        </p:nvSpPr>
        <p:spPr bwMode="auto">
          <a:xfrm rot="10496368">
            <a:off x="5461016" y="5825290"/>
            <a:ext cx="597119" cy="597731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500063" y="419100"/>
            <a:ext cx="8358187" cy="9223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2" charset="-122"/>
                <a:cs typeface="+mn-cs"/>
              </a:rPr>
              <a:t>例</a:t>
            </a:r>
            <a:r>
              <a:rPr lang="zh-CN" altLang="en-US" sz="4000" dirty="0"/>
              <a:t>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*</a:t>
            </a:r>
            <a:r>
              <a:rPr lang="en-US" altLang="zh-CN" sz="4000" dirty="0" err="1"/>
              <a:t>i+i</a:t>
            </a:r>
            <a:r>
              <a:rPr lang="en-US" altLang="zh-CN" sz="4000" dirty="0"/>
              <a:t> </a:t>
            </a:r>
            <a:r>
              <a:rPr lang="zh-CN" altLang="en-US" sz="4000" dirty="0"/>
              <a:t>的短语、直接短语和句柄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ADBB44B-2A9F-D43B-979C-484A56864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698360"/>
              </p:ext>
            </p:extLst>
          </p:nvPr>
        </p:nvGraphicFramePr>
        <p:xfrm>
          <a:off x="827087" y="2930525"/>
          <a:ext cx="4337987" cy="318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3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4904" y="6473651"/>
            <a:ext cx="2133600" cy="339725"/>
          </a:xfrm>
          <a:noFill/>
        </p:spPr>
        <p:txBody>
          <a:bodyPr/>
          <a:lstStyle/>
          <a:p>
            <a:pPr algn="r"/>
            <a:fld id="{41DC560F-D380-4909-95D2-B29E192C51BE}" type="slidenum">
              <a:rPr lang="en-US" altLang="zh-CN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pPr algn="r"/>
              <a:t>63</a:t>
            </a:fld>
            <a:endParaRPr lang="en-US" altLang="zh-CN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56326" name="Oval 6"/>
          <p:cNvSpPr>
            <a:spLocks noChangeAspect="1" noChangeArrowheads="1"/>
          </p:cNvSpPr>
          <p:nvPr/>
        </p:nvSpPr>
        <p:spPr bwMode="auto">
          <a:xfrm>
            <a:off x="6730275" y="1745957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56327" name="Oval 7"/>
          <p:cNvSpPr>
            <a:spLocks noChangeAspect="1" noChangeArrowheads="1"/>
          </p:cNvSpPr>
          <p:nvPr/>
        </p:nvSpPr>
        <p:spPr bwMode="auto">
          <a:xfrm>
            <a:off x="6155600" y="2637086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26312" name="Oval 8"/>
          <p:cNvSpPr>
            <a:spLocks noChangeAspect="1" noChangeArrowheads="1"/>
          </p:cNvSpPr>
          <p:nvPr/>
        </p:nvSpPr>
        <p:spPr bwMode="auto">
          <a:xfrm>
            <a:off x="6730275" y="2637086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56329" name="Oval 9"/>
          <p:cNvSpPr>
            <a:spLocks noChangeAspect="1" noChangeArrowheads="1"/>
          </p:cNvSpPr>
          <p:nvPr/>
        </p:nvSpPr>
        <p:spPr bwMode="auto">
          <a:xfrm>
            <a:off x="7308125" y="2637086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6330" name="Oval 10"/>
          <p:cNvSpPr>
            <a:spLocks noChangeAspect="1" noChangeArrowheads="1"/>
          </p:cNvSpPr>
          <p:nvPr/>
        </p:nvSpPr>
        <p:spPr bwMode="auto">
          <a:xfrm>
            <a:off x="5579337" y="5086598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26315" name="Oval 11"/>
          <p:cNvSpPr>
            <a:spLocks noChangeAspect="1" noChangeArrowheads="1"/>
          </p:cNvSpPr>
          <p:nvPr/>
        </p:nvSpPr>
        <p:spPr bwMode="auto">
          <a:xfrm>
            <a:off x="6155600" y="3429248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226317" name="Oval 13"/>
          <p:cNvSpPr>
            <a:spLocks noChangeAspect="1" noChangeArrowheads="1"/>
          </p:cNvSpPr>
          <p:nvPr/>
        </p:nvSpPr>
        <p:spPr bwMode="auto">
          <a:xfrm>
            <a:off x="5579337" y="5878761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6318" name="Oval 14"/>
          <p:cNvSpPr>
            <a:spLocks noChangeAspect="1" noChangeArrowheads="1"/>
          </p:cNvSpPr>
          <p:nvPr/>
        </p:nvSpPr>
        <p:spPr bwMode="auto">
          <a:xfrm>
            <a:off x="6730275" y="5086598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6319" name="Oval 15"/>
          <p:cNvSpPr>
            <a:spLocks noChangeAspect="1" noChangeArrowheads="1"/>
          </p:cNvSpPr>
          <p:nvPr/>
        </p:nvSpPr>
        <p:spPr bwMode="auto">
          <a:xfrm>
            <a:off x="7308125" y="3429248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cxnSp>
        <p:nvCxnSpPr>
          <p:cNvPr id="56335" name="AutoShape 16"/>
          <p:cNvCxnSpPr>
            <a:cxnSpLocks noChangeShapeType="1"/>
            <a:stCxn id="56326" idx="4"/>
            <a:endCxn id="56327" idx="0"/>
          </p:cNvCxnSpPr>
          <p:nvPr/>
        </p:nvCxnSpPr>
        <p:spPr bwMode="auto">
          <a:xfrm flipH="1">
            <a:off x="6371500" y="2177757"/>
            <a:ext cx="574675" cy="459329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36" name="AutoShape 17"/>
          <p:cNvCxnSpPr>
            <a:cxnSpLocks noChangeShapeType="1"/>
            <a:stCxn id="56326" idx="4"/>
            <a:endCxn id="226312" idx="0"/>
          </p:cNvCxnSpPr>
          <p:nvPr/>
        </p:nvCxnSpPr>
        <p:spPr bwMode="auto">
          <a:xfrm>
            <a:off x="6946175" y="2177757"/>
            <a:ext cx="0" cy="459329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37" name="AutoShape 18"/>
          <p:cNvCxnSpPr>
            <a:cxnSpLocks noChangeShapeType="1"/>
            <a:stCxn id="56326" idx="4"/>
            <a:endCxn id="56329" idx="0"/>
          </p:cNvCxnSpPr>
          <p:nvPr/>
        </p:nvCxnSpPr>
        <p:spPr bwMode="auto">
          <a:xfrm>
            <a:off x="6946175" y="2177757"/>
            <a:ext cx="577850" cy="459329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38" name="AutoShape 20"/>
          <p:cNvCxnSpPr>
            <a:cxnSpLocks noChangeShapeType="1"/>
            <a:stCxn id="56327" idx="4"/>
            <a:endCxn id="226315" idx="0"/>
          </p:cNvCxnSpPr>
          <p:nvPr/>
        </p:nvCxnSpPr>
        <p:spPr bwMode="auto">
          <a:xfrm>
            <a:off x="6371500" y="3083173"/>
            <a:ext cx="0" cy="331788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39" name="AutoShape 22"/>
          <p:cNvCxnSpPr>
            <a:cxnSpLocks noChangeShapeType="1"/>
            <a:stCxn id="56329" idx="4"/>
            <a:endCxn id="226319" idx="0"/>
          </p:cNvCxnSpPr>
          <p:nvPr/>
        </p:nvCxnSpPr>
        <p:spPr bwMode="auto">
          <a:xfrm>
            <a:off x="7524025" y="3083173"/>
            <a:ext cx="0" cy="331788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40" name="AutoShape 24"/>
          <p:cNvCxnSpPr>
            <a:cxnSpLocks noChangeShapeType="1"/>
            <a:stCxn id="56346" idx="4"/>
            <a:endCxn id="226318" idx="0"/>
          </p:cNvCxnSpPr>
          <p:nvPr/>
        </p:nvCxnSpPr>
        <p:spPr bwMode="auto">
          <a:xfrm>
            <a:off x="6946175" y="4740523"/>
            <a:ext cx="0" cy="331788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56341" name="Rectangle 25"/>
          <p:cNvSpPr>
            <a:spLocks noChangeArrowheads="1"/>
          </p:cNvSpPr>
          <p:nvPr/>
        </p:nvSpPr>
        <p:spPr bwMode="auto">
          <a:xfrm>
            <a:off x="468313" y="1557338"/>
            <a:ext cx="5543550" cy="13731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G[E]:	E → T | E+T</a:t>
            </a:r>
          </a:p>
          <a:p>
            <a:pPr algn="l"/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  	T → F | T*F</a:t>
            </a:r>
          </a:p>
          <a:p>
            <a:pPr algn="l"/>
            <a:r>
              <a:rPr kumimoji="1" lang="en-US" altLang="zh-CN" sz="2800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	F → (E) | </a:t>
            </a:r>
            <a:r>
              <a:rPr kumimoji="1" lang="en-US" altLang="zh-CN" sz="2800" dirty="0" err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i</a:t>
            </a:r>
            <a:endParaRPr kumimoji="1" lang="en-US" altLang="zh-CN" sz="2800" dirty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26330" name="Oval 26"/>
          <p:cNvSpPr>
            <a:spLocks noChangeAspect="1" noChangeArrowheads="1"/>
          </p:cNvSpPr>
          <p:nvPr/>
        </p:nvSpPr>
        <p:spPr bwMode="auto">
          <a:xfrm>
            <a:off x="7308125" y="4294436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56343" name="AutoShape 27"/>
          <p:cNvCxnSpPr>
            <a:cxnSpLocks noChangeShapeType="1"/>
            <a:stCxn id="226319" idx="4"/>
            <a:endCxn id="226330" idx="0"/>
          </p:cNvCxnSpPr>
          <p:nvPr/>
        </p:nvCxnSpPr>
        <p:spPr bwMode="auto">
          <a:xfrm>
            <a:off x="7524025" y="3875336"/>
            <a:ext cx="0" cy="404812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56344" name="Oval 28"/>
          <p:cNvSpPr>
            <a:spLocks noChangeAspect="1" noChangeArrowheads="1"/>
          </p:cNvSpPr>
          <p:nvPr/>
        </p:nvSpPr>
        <p:spPr bwMode="auto">
          <a:xfrm>
            <a:off x="5579337" y="4294436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226333" name="Oval 29"/>
          <p:cNvSpPr>
            <a:spLocks noChangeAspect="1" noChangeArrowheads="1"/>
          </p:cNvSpPr>
          <p:nvPr/>
        </p:nvSpPr>
        <p:spPr bwMode="auto">
          <a:xfrm>
            <a:off x="6155600" y="4294436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56346" name="Oval 30"/>
          <p:cNvSpPr>
            <a:spLocks noChangeAspect="1" noChangeArrowheads="1"/>
          </p:cNvSpPr>
          <p:nvPr/>
        </p:nvSpPr>
        <p:spPr bwMode="auto">
          <a:xfrm>
            <a:off x="6730275" y="4294436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cxnSp>
        <p:nvCxnSpPr>
          <p:cNvPr id="56347" name="AutoShape 31"/>
          <p:cNvCxnSpPr>
            <a:cxnSpLocks noChangeShapeType="1"/>
            <a:stCxn id="226315" idx="4"/>
            <a:endCxn id="226333" idx="0"/>
          </p:cNvCxnSpPr>
          <p:nvPr/>
        </p:nvCxnSpPr>
        <p:spPr bwMode="auto">
          <a:xfrm>
            <a:off x="6371500" y="3875336"/>
            <a:ext cx="0" cy="404812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48" name="AutoShape 32"/>
          <p:cNvCxnSpPr>
            <a:cxnSpLocks noChangeShapeType="1"/>
            <a:stCxn id="226315" idx="4"/>
            <a:endCxn id="56344" idx="0"/>
          </p:cNvCxnSpPr>
          <p:nvPr/>
        </p:nvCxnSpPr>
        <p:spPr bwMode="auto">
          <a:xfrm flipH="1">
            <a:off x="5795237" y="3875336"/>
            <a:ext cx="576263" cy="404812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49" name="AutoShape 33"/>
          <p:cNvCxnSpPr>
            <a:cxnSpLocks noChangeShapeType="1"/>
            <a:stCxn id="226315" idx="4"/>
            <a:endCxn id="56346" idx="0"/>
          </p:cNvCxnSpPr>
          <p:nvPr/>
        </p:nvCxnSpPr>
        <p:spPr bwMode="auto">
          <a:xfrm>
            <a:off x="6371500" y="3875336"/>
            <a:ext cx="574675" cy="404812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50" name="AutoShape 34"/>
          <p:cNvCxnSpPr>
            <a:cxnSpLocks noChangeShapeType="1"/>
            <a:stCxn id="56344" idx="4"/>
            <a:endCxn id="56330" idx="0"/>
          </p:cNvCxnSpPr>
          <p:nvPr/>
        </p:nvCxnSpPr>
        <p:spPr bwMode="auto">
          <a:xfrm>
            <a:off x="5795237" y="4740523"/>
            <a:ext cx="0" cy="331788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56351" name="AutoShape 35"/>
          <p:cNvCxnSpPr>
            <a:cxnSpLocks noChangeShapeType="1"/>
            <a:stCxn id="56330" idx="4"/>
            <a:endCxn id="226317" idx="0"/>
          </p:cNvCxnSpPr>
          <p:nvPr/>
        </p:nvCxnSpPr>
        <p:spPr bwMode="auto">
          <a:xfrm>
            <a:off x="5795237" y="5532686"/>
            <a:ext cx="0" cy="331787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36870" name="Group 6"/>
          <p:cNvGrpSpPr>
            <a:grpSpLocks noChangeAspect="1"/>
          </p:cNvGrpSpPr>
          <p:nvPr/>
        </p:nvGrpSpPr>
        <p:grpSpPr bwMode="auto">
          <a:xfrm rot="19871863">
            <a:off x="5394711" y="4613237"/>
            <a:ext cx="580164" cy="576170"/>
            <a:chOff x="2299" y="1583"/>
            <a:chExt cx="1162" cy="1154"/>
          </a:xfrm>
        </p:grpSpPr>
        <p:sp>
          <p:nvSpPr>
            <p:cNvPr id="36869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99" y="1583"/>
              <a:ext cx="1162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71" name="Freeform 7"/>
            <p:cNvSpPr>
              <a:spLocks/>
            </p:cNvSpPr>
            <p:nvPr/>
          </p:nvSpPr>
          <p:spPr bwMode="auto">
            <a:xfrm>
              <a:off x="2338" y="1948"/>
              <a:ext cx="416" cy="311"/>
            </a:xfrm>
            <a:custGeom>
              <a:avLst/>
              <a:gdLst/>
              <a:ahLst/>
              <a:cxnLst>
                <a:cxn ang="0">
                  <a:pos x="214" y="3"/>
                </a:cxn>
                <a:cxn ang="0">
                  <a:pos x="158" y="12"/>
                </a:cxn>
                <a:cxn ang="0">
                  <a:pos x="109" y="28"/>
                </a:cxn>
                <a:cxn ang="0">
                  <a:pos x="67" y="53"/>
                </a:cxn>
                <a:cxn ang="0">
                  <a:pos x="35" y="86"/>
                </a:cxn>
                <a:cxn ang="0">
                  <a:pos x="5" y="144"/>
                </a:cxn>
                <a:cxn ang="0">
                  <a:pos x="12" y="261"/>
                </a:cxn>
                <a:cxn ang="0">
                  <a:pos x="38" y="322"/>
                </a:cxn>
                <a:cxn ang="0">
                  <a:pos x="79" y="382"/>
                </a:cxn>
                <a:cxn ang="0">
                  <a:pos x="131" y="438"/>
                </a:cxn>
                <a:cxn ang="0">
                  <a:pos x="194" y="490"/>
                </a:cxn>
                <a:cxn ang="0">
                  <a:pos x="265" y="536"/>
                </a:cxn>
                <a:cxn ang="0">
                  <a:pos x="375" y="586"/>
                </a:cxn>
                <a:cxn ang="0">
                  <a:pos x="496" y="617"/>
                </a:cxn>
                <a:cxn ang="0">
                  <a:pos x="609" y="623"/>
                </a:cxn>
                <a:cxn ang="0">
                  <a:pos x="707" y="602"/>
                </a:cxn>
                <a:cxn ang="0">
                  <a:pos x="780" y="557"/>
                </a:cxn>
                <a:cxn ang="0">
                  <a:pos x="826" y="480"/>
                </a:cxn>
                <a:cxn ang="0">
                  <a:pos x="820" y="362"/>
                </a:cxn>
                <a:cxn ang="0">
                  <a:pos x="809" y="333"/>
                </a:cxn>
                <a:cxn ang="0">
                  <a:pos x="800" y="318"/>
                </a:cxn>
                <a:cxn ang="0">
                  <a:pos x="784" y="286"/>
                </a:cxn>
                <a:cxn ang="0">
                  <a:pos x="752" y="241"/>
                </a:cxn>
                <a:cxn ang="0">
                  <a:pos x="712" y="197"/>
                </a:cxn>
                <a:cxn ang="0">
                  <a:pos x="667" y="156"/>
                </a:cxn>
                <a:cxn ang="0">
                  <a:pos x="617" y="119"/>
                </a:cxn>
                <a:cxn ang="0">
                  <a:pos x="560" y="85"/>
                </a:cxn>
                <a:cxn ang="0">
                  <a:pos x="504" y="57"/>
                </a:cxn>
                <a:cxn ang="0">
                  <a:pos x="447" y="35"/>
                </a:cxn>
                <a:cxn ang="0">
                  <a:pos x="393" y="19"/>
                </a:cxn>
                <a:cxn ang="0">
                  <a:pos x="339" y="7"/>
                </a:cxn>
                <a:cxn ang="0">
                  <a:pos x="287" y="2"/>
                </a:cxn>
                <a:cxn ang="0">
                  <a:pos x="264" y="114"/>
                </a:cxn>
                <a:cxn ang="0">
                  <a:pos x="301" y="116"/>
                </a:cxn>
                <a:cxn ang="0">
                  <a:pos x="339" y="121"/>
                </a:cxn>
                <a:cxn ang="0">
                  <a:pos x="381" y="133"/>
                </a:cxn>
                <a:cxn ang="0">
                  <a:pos x="422" y="148"/>
                </a:cxn>
                <a:cxn ang="0">
                  <a:pos x="465" y="167"/>
                </a:cxn>
                <a:cxn ang="0">
                  <a:pos x="534" y="209"/>
                </a:cxn>
                <a:cxn ang="0">
                  <a:pos x="599" y="264"/>
                </a:cxn>
                <a:cxn ang="0">
                  <a:pos x="648" y="323"/>
                </a:cxn>
                <a:cxn ang="0">
                  <a:pos x="674" y="379"/>
                </a:cxn>
                <a:cxn ang="0">
                  <a:pos x="681" y="429"/>
                </a:cxn>
                <a:cxn ang="0">
                  <a:pos x="671" y="464"/>
                </a:cxn>
                <a:cxn ang="0">
                  <a:pos x="654" y="483"/>
                </a:cxn>
                <a:cxn ang="0">
                  <a:pos x="629" y="497"/>
                </a:cxn>
                <a:cxn ang="0">
                  <a:pos x="593" y="506"/>
                </a:cxn>
                <a:cxn ang="0">
                  <a:pos x="548" y="509"/>
                </a:cxn>
                <a:cxn ang="0">
                  <a:pos x="497" y="503"/>
                </a:cxn>
                <a:cxn ang="0">
                  <a:pos x="444" y="489"/>
                </a:cxn>
                <a:cxn ang="0">
                  <a:pos x="390" y="467"/>
                </a:cxn>
                <a:cxn ang="0">
                  <a:pos x="324" y="432"/>
                </a:cxn>
                <a:cxn ang="0">
                  <a:pos x="252" y="378"/>
                </a:cxn>
                <a:cxn ang="0">
                  <a:pos x="199" y="320"/>
                </a:cxn>
                <a:cxn ang="0">
                  <a:pos x="164" y="263"/>
                </a:cxn>
                <a:cxn ang="0">
                  <a:pos x="150" y="210"/>
                </a:cxn>
                <a:cxn ang="0">
                  <a:pos x="157" y="167"/>
                </a:cxn>
                <a:cxn ang="0">
                  <a:pos x="171" y="147"/>
                </a:cxn>
                <a:cxn ang="0">
                  <a:pos x="194" y="131"/>
                </a:cxn>
                <a:cxn ang="0">
                  <a:pos x="218" y="121"/>
                </a:cxn>
                <a:cxn ang="0">
                  <a:pos x="237" y="117"/>
                </a:cxn>
                <a:cxn ang="0">
                  <a:pos x="257" y="114"/>
                </a:cxn>
              </a:cxnLst>
              <a:rect l="0" t="0" r="r" b="b"/>
              <a:pathLst>
                <a:path w="832" h="624">
                  <a:moveTo>
                    <a:pt x="254" y="0"/>
                  </a:moveTo>
                  <a:lnTo>
                    <a:pt x="233" y="0"/>
                  </a:lnTo>
                  <a:lnTo>
                    <a:pt x="214" y="3"/>
                  </a:lnTo>
                  <a:lnTo>
                    <a:pt x="195" y="4"/>
                  </a:lnTo>
                  <a:lnTo>
                    <a:pt x="177" y="7"/>
                  </a:lnTo>
                  <a:lnTo>
                    <a:pt x="158" y="12"/>
                  </a:lnTo>
                  <a:lnTo>
                    <a:pt x="141" y="17"/>
                  </a:lnTo>
                  <a:lnTo>
                    <a:pt x="125" y="22"/>
                  </a:lnTo>
                  <a:lnTo>
                    <a:pt x="109" y="28"/>
                  </a:lnTo>
                  <a:lnTo>
                    <a:pt x="95" y="36"/>
                  </a:lnTo>
                  <a:lnTo>
                    <a:pt x="81" y="44"/>
                  </a:lnTo>
                  <a:lnTo>
                    <a:pt x="67" y="53"/>
                  </a:lnTo>
                  <a:lnTo>
                    <a:pt x="56" y="63"/>
                  </a:lnTo>
                  <a:lnTo>
                    <a:pt x="45" y="74"/>
                  </a:lnTo>
                  <a:lnTo>
                    <a:pt x="35" y="86"/>
                  </a:lnTo>
                  <a:lnTo>
                    <a:pt x="27" y="98"/>
                  </a:lnTo>
                  <a:lnTo>
                    <a:pt x="19" y="111"/>
                  </a:lnTo>
                  <a:lnTo>
                    <a:pt x="5" y="144"/>
                  </a:lnTo>
                  <a:lnTo>
                    <a:pt x="0" y="181"/>
                  </a:lnTo>
                  <a:lnTo>
                    <a:pt x="2" y="220"/>
                  </a:lnTo>
                  <a:lnTo>
                    <a:pt x="12" y="261"/>
                  </a:lnTo>
                  <a:lnTo>
                    <a:pt x="19" y="282"/>
                  </a:lnTo>
                  <a:lnTo>
                    <a:pt x="28" y="302"/>
                  </a:lnTo>
                  <a:lnTo>
                    <a:pt x="38" y="322"/>
                  </a:lnTo>
                  <a:lnTo>
                    <a:pt x="50" y="343"/>
                  </a:lnTo>
                  <a:lnTo>
                    <a:pt x="64" y="362"/>
                  </a:lnTo>
                  <a:lnTo>
                    <a:pt x="79" y="382"/>
                  </a:lnTo>
                  <a:lnTo>
                    <a:pt x="95" y="401"/>
                  </a:lnTo>
                  <a:lnTo>
                    <a:pt x="112" y="420"/>
                  </a:lnTo>
                  <a:lnTo>
                    <a:pt x="131" y="438"/>
                  </a:lnTo>
                  <a:lnTo>
                    <a:pt x="150" y="457"/>
                  </a:lnTo>
                  <a:lnTo>
                    <a:pt x="172" y="474"/>
                  </a:lnTo>
                  <a:lnTo>
                    <a:pt x="194" y="490"/>
                  </a:lnTo>
                  <a:lnTo>
                    <a:pt x="217" y="506"/>
                  </a:lnTo>
                  <a:lnTo>
                    <a:pt x="241" y="521"/>
                  </a:lnTo>
                  <a:lnTo>
                    <a:pt x="265" y="536"/>
                  </a:lnTo>
                  <a:lnTo>
                    <a:pt x="292" y="550"/>
                  </a:lnTo>
                  <a:lnTo>
                    <a:pt x="333" y="570"/>
                  </a:lnTo>
                  <a:lnTo>
                    <a:pt x="375" y="586"/>
                  </a:lnTo>
                  <a:lnTo>
                    <a:pt x="415" y="598"/>
                  </a:lnTo>
                  <a:lnTo>
                    <a:pt x="457" y="610"/>
                  </a:lnTo>
                  <a:lnTo>
                    <a:pt x="496" y="617"/>
                  </a:lnTo>
                  <a:lnTo>
                    <a:pt x="535" y="621"/>
                  </a:lnTo>
                  <a:lnTo>
                    <a:pt x="573" y="624"/>
                  </a:lnTo>
                  <a:lnTo>
                    <a:pt x="609" y="623"/>
                  </a:lnTo>
                  <a:lnTo>
                    <a:pt x="643" y="618"/>
                  </a:lnTo>
                  <a:lnTo>
                    <a:pt x="676" y="612"/>
                  </a:lnTo>
                  <a:lnTo>
                    <a:pt x="707" y="602"/>
                  </a:lnTo>
                  <a:lnTo>
                    <a:pt x="734" y="590"/>
                  </a:lnTo>
                  <a:lnTo>
                    <a:pt x="759" y="575"/>
                  </a:lnTo>
                  <a:lnTo>
                    <a:pt x="780" y="557"/>
                  </a:lnTo>
                  <a:lnTo>
                    <a:pt x="799" y="536"/>
                  </a:lnTo>
                  <a:lnTo>
                    <a:pt x="814" y="513"/>
                  </a:lnTo>
                  <a:lnTo>
                    <a:pt x="826" y="480"/>
                  </a:lnTo>
                  <a:lnTo>
                    <a:pt x="832" y="443"/>
                  </a:lnTo>
                  <a:lnTo>
                    <a:pt x="830" y="404"/>
                  </a:lnTo>
                  <a:lnTo>
                    <a:pt x="820" y="362"/>
                  </a:lnTo>
                  <a:lnTo>
                    <a:pt x="816" y="353"/>
                  </a:lnTo>
                  <a:lnTo>
                    <a:pt x="813" y="343"/>
                  </a:lnTo>
                  <a:lnTo>
                    <a:pt x="809" y="333"/>
                  </a:lnTo>
                  <a:lnTo>
                    <a:pt x="805" y="324"/>
                  </a:lnTo>
                  <a:lnTo>
                    <a:pt x="803" y="324"/>
                  </a:lnTo>
                  <a:lnTo>
                    <a:pt x="800" y="318"/>
                  </a:lnTo>
                  <a:lnTo>
                    <a:pt x="793" y="305"/>
                  </a:lnTo>
                  <a:lnTo>
                    <a:pt x="786" y="292"/>
                  </a:lnTo>
                  <a:lnTo>
                    <a:pt x="784" y="286"/>
                  </a:lnTo>
                  <a:lnTo>
                    <a:pt x="773" y="271"/>
                  </a:lnTo>
                  <a:lnTo>
                    <a:pt x="763" y="256"/>
                  </a:lnTo>
                  <a:lnTo>
                    <a:pt x="752" y="241"/>
                  </a:lnTo>
                  <a:lnTo>
                    <a:pt x="740" y="226"/>
                  </a:lnTo>
                  <a:lnTo>
                    <a:pt x="726" y="211"/>
                  </a:lnTo>
                  <a:lnTo>
                    <a:pt x="712" y="197"/>
                  </a:lnTo>
                  <a:lnTo>
                    <a:pt x="699" y="184"/>
                  </a:lnTo>
                  <a:lnTo>
                    <a:pt x="684" y="170"/>
                  </a:lnTo>
                  <a:lnTo>
                    <a:pt x="667" y="156"/>
                  </a:lnTo>
                  <a:lnTo>
                    <a:pt x="651" y="143"/>
                  </a:lnTo>
                  <a:lnTo>
                    <a:pt x="634" y="131"/>
                  </a:lnTo>
                  <a:lnTo>
                    <a:pt x="617" y="119"/>
                  </a:lnTo>
                  <a:lnTo>
                    <a:pt x="598" y="106"/>
                  </a:lnTo>
                  <a:lnTo>
                    <a:pt x="580" y="95"/>
                  </a:lnTo>
                  <a:lnTo>
                    <a:pt x="560" y="85"/>
                  </a:lnTo>
                  <a:lnTo>
                    <a:pt x="541" y="74"/>
                  </a:lnTo>
                  <a:lnTo>
                    <a:pt x="522" y="65"/>
                  </a:lnTo>
                  <a:lnTo>
                    <a:pt x="504" y="57"/>
                  </a:lnTo>
                  <a:lnTo>
                    <a:pt x="485" y="49"/>
                  </a:lnTo>
                  <a:lnTo>
                    <a:pt x="467" y="42"/>
                  </a:lnTo>
                  <a:lnTo>
                    <a:pt x="447" y="35"/>
                  </a:lnTo>
                  <a:lnTo>
                    <a:pt x="429" y="29"/>
                  </a:lnTo>
                  <a:lnTo>
                    <a:pt x="412" y="23"/>
                  </a:lnTo>
                  <a:lnTo>
                    <a:pt x="393" y="19"/>
                  </a:lnTo>
                  <a:lnTo>
                    <a:pt x="375" y="14"/>
                  </a:lnTo>
                  <a:lnTo>
                    <a:pt x="358" y="11"/>
                  </a:lnTo>
                  <a:lnTo>
                    <a:pt x="339" y="7"/>
                  </a:lnTo>
                  <a:lnTo>
                    <a:pt x="322" y="5"/>
                  </a:lnTo>
                  <a:lnTo>
                    <a:pt x="305" y="3"/>
                  </a:lnTo>
                  <a:lnTo>
                    <a:pt x="287" y="2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64" y="114"/>
                  </a:lnTo>
                  <a:lnTo>
                    <a:pt x="276" y="114"/>
                  </a:lnTo>
                  <a:lnTo>
                    <a:pt x="288" y="114"/>
                  </a:lnTo>
                  <a:lnTo>
                    <a:pt x="301" y="116"/>
                  </a:lnTo>
                  <a:lnTo>
                    <a:pt x="314" y="117"/>
                  </a:lnTo>
                  <a:lnTo>
                    <a:pt x="326" y="119"/>
                  </a:lnTo>
                  <a:lnTo>
                    <a:pt x="339" y="121"/>
                  </a:lnTo>
                  <a:lnTo>
                    <a:pt x="353" y="125"/>
                  </a:lnTo>
                  <a:lnTo>
                    <a:pt x="367" y="128"/>
                  </a:lnTo>
                  <a:lnTo>
                    <a:pt x="381" y="133"/>
                  </a:lnTo>
                  <a:lnTo>
                    <a:pt x="394" y="138"/>
                  </a:lnTo>
                  <a:lnTo>
                    <a:pt x="408" y="142"/>
                  </a:lnTo>
                  <a:lnTo>
                    <a:pt x="422" y="148"/>
                  </a:lnTo>
                  <a:lnTo>
                    <a:pt x="436" y="154"/>
                  </a:lnTo>
                  <a:lnTo>
                    <a:pt x="451" y="161"/>
                  </a:lnTo>
                  <a:lnTo>
                    <a:pt x="465" y="167"/>
                  </a:lnTo>
                  <a:lnTo>
                    <a:pt x="479" y="174"/>
                  </a:lnTo>
                  <a:lnTo>
                    <a:pt x="507" y="191"/>
                  </a:lnTo>
                  <a:lnTo>
                    <a:pt x="534" y="209"/>
                  </a:lnTo>
                  <a:lnTo>
                    <a:pt x="558" y="226"/>
                  </a:lnTo>
                  <a:lnTo>
                    <a:pt x="580" y="246"/>
                  </a:lnTo>
                  <a:lnTo>
                    <a:pt x="599" y="264"/>
                  </a:lnTo>
                  <a:lnTo>
                    <a:pt x="618" y="284"/>
                  </a:lnTo>
                  <a:lnTo>
                    <a:pt x="634" y="303"/>
                  </a:lnTo>
                  <a:lnTo>
                    <a:pt x="648" y="323"/>
                  </a:lnTo>
                  <a:lnTo>
                    <a:pt x="658" y="341"/>
                  </a:lnTo>
                  <a:lnTo>
                    <a:pt x="667" y="361"/>
                  </a:lnTo>
                  <a:lnTo>
                    <a:pt x="674" y="379"/>
                  </a:lnTo>
                  <a:lnTo>
                    <a:pt x="679" y="397"/>
                  </a:lnTo>
                  <a:lnTo>
                    <a:pt x="681" y="413"/>
                  </a:lnTo>
                  <a:lnTo>
                    <a:pt x="681" y="429"/>
                  </a:lnTo>
                  <a:lnTo>
                    <a:pt x="679" y="444"/>
                  </a:lnTo>
                  <a:lnTo>
                    <a:pt x="674" y="457"/>
                  </a:lnTo>
                  <a:lnTo>
                    <a:pt x="671" y="464"/>
                  </a:lnTo>
                  <a:lnTo>
                    <a:pt x="666" y="471"/>
                  </a:lnTo>
                  <a:lnTo>
                    <a:pt x="661" y="477"/>
                  </a:lnTo>
                  <a:lnTo>
                    <a:pt x="654" y="483"/>
                  </a:lnTo>
                  <a:lnTo>
                    <a:pt x="647" y="488"/>
                  </a:lnTo>
                  <a:lnTo>
                    <a:pt x="639" y="492"/>
                  </a:lnTo>
                  <a:lnTo>
                    <a:pt x="629" y="497"/>
                  </a:lnTo>
                  <a:lnTo>
                    <a:pt x="619" y="500"/>
                  </a:lnTo>
                  <a:lnTo>
                    <a:pt x="606" y="504"/>
                  </a:lnTo>
                  <a:lnTo>
                    <a:pt x="593" y="506"/>
                  </a:lnTo>
                  <a:lnTo>
                    <a:pt x="578" y="509"/>
                  </a:lnTo>
                  <a:lnTo>
                    <a:pt x="563" y="510"/>
                  </a:lnTo>
                  <a:lnTo>
                    <a:pt x="548" y="509"/>
                  </a:lnTo>
                  <a:lnTo>
                    <a:pt x="532" y="509"/>
                  </a:lnTo>
                  <a:lnTo>
                    <a:pt x="514" y="506"/>
                  </a:lnTo>
                  <a:lnTo>
                    <a:pt x="497" y="503"/>
                  </a:lnTo>
                  <a:lnTo>
                    <a:pt x="480" y="499"/>
                  </a:lnTo>
                  <a:lnTo>
                    <a:pt x="462" y="495"/>
                  </a:lnTo>
                  <a:lnTo>
                    <a:pt x="444" y="489"/>
                  </a:lnTo>
                  <a:lnTo>
                    <a:pt x="426" y="483"/>
                  </a:lnTo>
                  <a:lnTo>
                    <a:pt x="408" y="475"/>
                  </a:lnTo>
                  <a:lnTo>
                    <a:pt x="390" y="467"/>
                  </a:lnTo>
                  <a:lnTo>
                    <a:pt x="371" y="458"/>
                  </a:lnTo>
                  <a:lnTo>
                    <a:pt x="353" y="449"/>
                  </a:lnTo>
                  <a:lnTo>
                    <a:pt x="324" y="432"/>
                  </a:lnTo>
                  <a:lnTo>
                    <a:pt x="299" y="415"/>
                  </a:lnTo>
                  <a:lnTo>
                    <a:pt x="273" y="397"/>
                  </a:lnTo>
                  <a:lnTo>
                    <a:pt x="252" y="378"/>
                  </a:lnTo>
                  <a:lnTo>
                    <a:pt x="232" y="359"/>
                  </a:lnTo>
                  <a:lnTo>
                    <a:pt x="214" y="339"/>
                  </a:lnTo>
                  <a:lnTo>
                    <a:pt x="199" y="320"/>
                  </a:lnTo>
                  <a:lnTo>
                    <a:pt x="185" y="301"/>
                  </a:lnTo>
                  <a:lnTo>
                    <a:pt x="173" y="282"/>
                  </a:lnTo>
                  <a:lnTo>
                    <a:pt x="164" y="263"/>
                  </a:lnTo>
                  <a:lnTo>
                    <a:pt x="157" y="245"/>
                  </a:lnTo>
                  <a:lnTo>
                    <a:pt x="152" y="227"/>
                  </a:lnTo>
                  <a:lnTo>
                    <a:pt x="150" y="210"/>
                  </a:lnTo>
                  <a:lnTo>
                    <a:pt x="150" y="195"/>
                  </a:lnTo>
                  <a:lnTo>
                    <a:pt x="152" y="180"/>
                  </a:lnTo>
                  <a:lnTo>
                    <a:pt x="157" y="167"/>
                  </a:lnTo>
                  <a:lnTo>
                    <a:pt x="161" y="159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8" y="141"/>
                  </a:lnTo>
                  <a:lnTo>
                    <a:pt x="185" y="135"/>
                  </a:lnTo>
                  <a:lnTo>
                    <a:pt x="194" y="131"/>
                  </a:lnTo>
                  <a:lnTo>
                    <a:pt x="202" y="127"/>
                  </a:lnTo>
                  <a:lnTo>
                    <a:pt x="212" y="124"/>
                  </a:lnTo>
                  <a:lnTo>
                    <a:pt x="218" y="121"/>
                  </a:lnTo>
                  <a:lnTo>
                    <a:pt x="224" y="120"/>
                  </a:lnTo>
                  <a:lnTo>
                    <a:pt x="231" y="119"/>
                  </a:lnTo>
                  <a:lnTo>
                    <a:pt x="237" y="117"/>
                  </a:lnTo>
                  <a:lnTo>
                    <a:pt x="243" y="117"/>
                  </a:lnTo>
                  <a:lnTo>
                    <a:pt x="250" y="116"/>
                  </a:lnTo>
                  <a:lnTo>
                    <a:pt x="257" y="114"/>
                  </a:lnTo>
                  <a:lnTo>
                    <a:pt x="264" y="11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2706" y="1605"/>
              <a:ext cx="309" cy="424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18" y="422"/>
                </a:cxn>
                <a:cxn ang="0">
                  <a:pos x="64" y="547"/>
                </a:cxn>
                <a:cxn ang="0">
                  <a:pos x="95" y="606"/>
                </a:cxn>
                <a:cxn ang="0">
                  <a:pos x="130" y="661"/>
                </a:cxn>
                <a:cxn ang="0">
                  <a:pos x="169" y="710"/>
                </a:cxn>
                <a:cxn ang="0">
                  <a:pos x="210" y="751"/>
                </a:cxn>
                <a:cxn ang="0">
                  <a:pos x="255" y="787"/>
                </a:cxn>
                <a:cxn ang="0">
                  <a:pos x="287" y="807"/>
                </a:cxn>
                <a:cxn ang="0">
                  <a:pos x="307" y="818"/>
                </a:cxn>
                <a:cxn ang="0">
                  <a:pos x="322" y="825"/>
                </a:cxn>
                <a:cxn ang="0">
                  <a:pos x="338" y="832"/>
                </a:cxn>
                <a:cxn ang="0">
                  <a:pos x="384" y="845"/>
                </a:cxn>
                <a:cxn ang="0">
                  <a:pos x="443" y="846"/>
                </a:cxn>
                <a:cxn ang="0">
                  <a:pos x="497" y="830"/>
                </a:cxn>
                <a:cxn ang="0">
                  <a:pos x="601" y="690"/>
                </a:cxn>
                <a:cxn ang="0">
                  <a:pos x="607" y="467"/>
                </a:cxn>
                <a:cxn ang="0">
                  <a:pos x="539" y="273"/>
                </a:cxn>
                <a:cxn ang="0">
                  <a:pos x="495" y="200"/>
                </a:cxn>
                <a:cxn ang="0">
                  <a:pos x="446" y="137"/>
                </a:cxn>
                <a:cxn ang="0">
                  <a:pos x="391" y="84"/>
                </a:cxn>
                <a:cxn ang="0">
                  <a:pos x="333" y="43"/>
                </a:cxn>
                <a:cxn ang="0">
                  <a:pos x="273" y="14"/>
                </a:cxn>
                <a:cxn ang="0">
                  <a:pos x="210" y="1"/>
                </a:cxn>
                <a:cxn ang="0">
                  <a:pos x="154" y="6"/>
                </a:cxn>
                <a:cxn ang="0">
                  <a:pos x="95" y="33"/>
                </a:cxn>
                <a:cxn ang="0">
                  <a:pos x="39" y="98"/>
                </a:cxn>
                <a:cxn ang="0">
                  <a:pos x="7" y="189"/>
                </a:cxn>
                <a:cxn ang="0">
                  <a:pos x="141" y="282"/>
                </a:cxn>
                <a:cxn ang="0">
                  <a:pos x="159" y="211"/>
                </a:cxn>
                <a:cxn ang="0">
                  <a:pos x="174" y="187"/>
                </a:cxn>
                <a:cxn ang="0">
                  <a:pos x="192" y="169"/>
                </a:cxn>
                <a:cxn ang="0">
                  <a:pos x="220" y="159"/>
                </a:cxn>
                <a:cxn ang="0">
                  <a:pos x="265" y="164"/>
                </a:cxn>
                <a:cxn ang="0">
                  <a:pos x="313" y="189"/>
                </a:cxn>
                <a:cxn ang="0">
                  <a:pos x="364" y="234"/>
                </a:cxn>
                <a:cxn ang="0">
                  <a:pos x="410" y="298"/>
                </a:cxn>
                <a:cxn ang="0">
                  <a:pos x="450" y="379"/>
                </a:cxn>
                <a:cxn ang="0">
                  <a:pos x="480" y="489"/>
                </a:cxn>
                <a:cxn ang="0">
                  <a:pos x="482" y="588"/>
                </a:cxn>
                <a:cxn ang="0">
                  <a:pos x="463" y="651"/>
                </a:cxn>
                <a:cxn ang="0">
                  <a:pos x="447" y="673"/>
                </a:cxn>
                <a:cxn ang="0">
                  <a:pos x="427" y="688"/>
                </a:cxn>
                <a:cxn ang="0">
                  <a:pos x="391" y="695"/>
                </a:cxn>
                <a:cxn ang="0">
                  <a:pos x="345" y="683"/>
                </a:cxn>
                <a:cxn ang="0">
                  <a:pos x="296" y="651"/>
                </a:cxn>
                <a:cxn ang="0">
                  <a:pos x="246" y="599"/>
                </a:cxn>
                <a:cxn ang="0">
                  <a:pos x="201" y="530"/>
                </a:cxn>
                <a:cxn ang="0">
                  <a:pos x="167" y="453"/>
                </a:cxn>
                <a:cxn ang="0">
                  <a:pos x="149" y="389"/>
                </a:cxn>
                <a:cxn ang="0">
                  <a:pos x="141" y="329"/>
                </a:cxn>
              </a:cxnLst>
              <a:rect l="0" t="0" r="r" b="b"/>
              <a:pathLst>
                <a:path w="616" h="847">
                  <a:moveTo>
                    <a:pt x="2" y="225"/>
                  </a:moveTo>
                  <a:lnTo>
                    <a:pt x="0" y="262"/>
                  </a:lnTo>
                  <a:lnTo>
                    <a:pt x="0" y="300"/>
                  </a:lnTo>
                  <a:lnTo>
                    <a:pt x="3" y="339"/>
                  </a:lnTo>
                  <a:lnTo>
                    <a:pt x="9" y="380"/>
                  </a:lnTo>
                  <a:lnTo>
                    <a:pt x="18" y="422"/>
                  </a:lnTo>
                  <a:lnTo>
                    <a:pt x="31" y="463"/>
                  </a:lnTo>
                  <a:lnTo>
                    <a:pt x="46" y="506"/>
                  </a:lnTo>
                  <a:lnTo>
                    <a:pt x="64" y="547"/>
                  </a:lnTo>
                  <a:lnTo>
                    <a:pt x="73" y="568"/>
                  </a:lnTo>
                  <a:lnTo>
                    <a:pt x="84" y="588"/>
                  </a:lnTo>
                  <a:lnTo>
                    <a:pt x="95" y="606"/>
                  </a:lnTo>
                  <a:lnTo>
                    <a:pt x="107" y="626"/>
                  </a:lnTo>
                  <a:lnTo>
                    <a:pt x="118" y="643"/>
                  </a:lnTo>
                  <a:lnTo>
                    <a:pt x="130" y="661"/>
                  </a:lnTo>
                  <a:lnTo>
                    <a:pt x="142" y="677"/>
                  </a:lnTo>
                  <a:lnTo>
                    <a:pt x="155" y="694"/>
                  </a:lnTo>
                  <a:lnTo>
                    <a:pt x="169" y="710"/>
                  </a:lnTo>
                  <a:lnTo>
                    <a:pt x="183" y="725"/>
                  </a:lnTo>
                  <a:lnTo>
                    <a:pt x="197" y="739"/>
                  </a:lnTo>
                  <a:lnTo>
                    <a:pt x="210" y="751"/>
                  </a:lnTo>
                  <a:lnTo>
                    <a:pt x="225" y="764"/>
                  </a:lnTo>
                  <a:lnTo>
                    <a:pt x="240" y="777"/>
                  </a:lnTo>
                  <a:lnTo>
                    <a:pt x="255" y="787"/>
                  </a:lnTo>
                  <a:lnTo>
                    <a:pt x="270" y="797"/>
                  </a:lnTo>
                  <a:lnTo>
                    <a:pt x="276" y="800"/>
                  </a:lnTo>
                  <a:lnTo>
                    <a:pt x="287" y="807"/>
                  </a:lnTo>
                  <a:lnTo>
                    <a:pt x="297" y="812"/>
                  </a:lnTo>
                  <a:lnTo>
                    <a:pt x="303" y="816"/>
                  </a:lnTo>
                  <a:lnTo>
                    <a:pt x="307" y="818"/>
                  </a:lnTo>
                  <a:lnTo>
                    <a:pt x="312" y="820"/>
                  </a:lnTo>
                  <a:lnTo>
                    <a:pt x="318" y="823"/>
                  </a:lnTo>
                  <a:lnTo>
                    <a:pt x="322" y="825"/>
                  </a:lnTo>
                  <a:lnTo>
                    <a:pt x="328" y="827"/>
                  </a:lnTo>
                  <a:lnTo>
                    <a:pt x="333" y="830"/>
                  </a:lnTo>
                  <a:lnTo>
                    <a:pt x="338" y="832"/>
                  </a:lnTo>
                  <a:lnTo>
                    <a:pt x="343" y="834"/>
                  </a:lnTo>
                  <a:lnTo>
                    <a:pt x="364" y="840"/>
                  </a:lnTo>
                  <a:lnTo>
                    <a:pt x="384" y="845"/>
                  </a:lnTo>
                  <a:lnTo>
                    <a:pt x="405" y="847"/>
                  </a:lnTo>
                  <a:lnTo>
                    <a:pt x="425" y="847"/>
                  </a:lnTo>
                  <a:lnTo>
                    <a:pt x="443" y="846"/>
                  </a:lnTo>
                  <a:lnTo>
                    <a:pt x="463" y="842"/>
                  </a:lnTo>
                  <a:lnTo>
                    <a:pt x="480" y="836"/>
                  </a:lnTo>
                  <a:lnTo>
                    <a:pt x="497" y="830"/>
                  </a:lnTo>
                  <a:lnTo>
                    <a:pt x="542" y="796"/>
                  </a:lnTo>
                  <a:lnTo>
                    <a:pt x="578" y="749"/>
                  </a:lnTo>
                  <a:lnTo>
                    <a:pt x="601" y="690"/>
                  </a:lnTo>
                  <a:lnTo>
                    <a:pt x="615" y="622"/>
                  </a:lnTo>
                  <a:lnTo>
                    <a:pt x="616" y="547"/>
                  </a:lnTo>
                  <a:lnTo>
                    <a:pt x="607" y="467"/>
                  </a:lnTo>
                  <a:lnTo>
                    <a:pt x="585" y="384"/>
                  </a:lnTo>
                  <a:lnTo>
                    <a:pt x="552" y="300"/>
                  </a:lnTo>
                  <a:lnTo>
                    <a:pt x="539" y="273"/>
                  </a:lnTo>
                  <a:lnTo>
                    <a:pt x="525" y="248"/>
                  </a:lnTo>
                  <a:lnTo>
                    <a:pt x="511" y="223"/>
                  </a:lnTo>
                  <a:lnTo>
                    <a:pt x="495" y="200"/>
                  </a:lnTo>
                  <a:lnTo>
                    <a:pt x="480" y="179"/>
                  </a:lnTo>
                  <a:lnTo>
                    <a:pt x="463" y="157"/>
                  </a:lnTo>
                  <a:lnTo>
                    <a:pt x="446" y="137"/>
                  </a:lnTo>
                  <a:lnTo>
                    <a:pt x="428" y="117"/>
                  </a:lnTo>
                  <a:lnTo>
                    <a:pt x="410" y="100"/>
                  </a:lnTo>
                  <a:lnTo>
                    <a:pt x="391" y="84"/>
                  </a:lnTo>
                  <a:lnTo>
                    <a:pt x="372" y="68"/>
                  </a:lnTo>
                  <a:lnTo>
                    <a:pt x="352" y="54"/>
                  </a:lnTo>
                  <a:lnTo>
                    <a:pt x="333" y="43"/>
                  </a:lnTo>
                  <a:lnTo>
                    <a:pt x="313" y="31"/>
                  </a:lnTo>
                  <a:lnTo>
                    <a:pt x="293" y="22"/>
                  </a:lnTo>
                  <a:lnTo>
                    <a:pt x="273" y="14"/>
                  </a:lnTo>
                  <a:lnTo>
                    <a:pt x="252" y="8"/>
                  </a:lnTo>
                  <a:lnTo>
                    <a:pt x="231" y="3"/>
                  </a:lnTo>
                  <a:lnTo>
                    <a:pt x="210" y="1"/>
                  </a:lnTo>
                  <a:lnTo>
                    <a:pt x="191" y="0"/>
                  </a:lnTo>
                  <a:lnTo>
                    <a:pt x="172" y="2"/>
                  </a:lnTo>
                  <a:lnTo>
                    <a:pt x="154" y="6"/>
                  </a:lnTo>
                  <a:lnTo>
                    <a:pt x="137" y="11"/>
                  </a:lnTo>
                  <a:lnTo>
                    <a:pt x="119" y="18"/>
                  </a:lnTo>
                  <a:lnTo>
                    <a:pt x="95" y="33"/>
                  </a:lnTo>
                  <a:lnTo>
                    <a:pt x="73" y="52"/>
                  </a:lnTo>
                  <a:lnTo>
                    <a:pt x="55" y="74"/>
                  </a:lnTo>
                  <a:lnTo>
                    <a:pt x="39" y="98"/>
                  </a:lnTo>
                  <a:lnTo>
                    <a:pt x="25" y="126"/>
                  </a:lnTo>
                  <a:lnTo>
                    <a:pt x="15" y="157"/>
                  </a:lnTo>
                  <a:lnTo>
                    <a:pt x="7" y="189"/>
                  </a:lnTo>
                  <a:lnTo>
                    <a:pt x="2" y="225"/>
                  </a:lnTo>
                  <a:lnTo>
                    <a:pt x="140" y="310"/>
                  </a:lnTo>
                  <a:lnTo>
                    <a:pt x="141" y="282"/>
                  </a:lnTo>
                  <a:lnTo>
                    <a:pt x="145" y="257"/>
                  </a:lnTo>
                  <a:lnTo>
                    <a:pt x="151" y="233"/>
                  </a:lnTo>
                  <a:lnTo>
                    <a:pt x="159" y="211"/>
                  </a:lnTo>
                  <a:lnTo>
                    <a:pt x="163" y="202"/>
                  </a:lnTo>
                  <a:lnTo>
                    <a:pt x="168" y="194"/>
                  </a:lnTo>
                  <a:lnTo>
                    <a:pt x="174" y="187"/>
                  </a:lnTo>
                  <a:lnTo>
                    <a:pt x="179" y="180"/>
                  </a:lnTo>
                  <a:lnTo>
                    <a:pt x="185" y="174"/>
                  </a:lnTo>
                  <a:lnTo>
                    <a:pt x="192" y="169"/>
                  </a:lnTo>
                  <a:lnTo>
                    <a:pt x="199" y="166"/>
                  </a:lnTo>
                  <a:lnTo>
                    <a:pt x="207" y="162"/>
                  </a:lnTo>
                  <a:lnTo>
                    <a:pt x="220" y="159"/>
                  </a:lnTo>
                  <a:lnTo>
                    <a:pt x="235" y="158"/>
                  </a:lnTo>
                  <a:lnTo>
                    <a:pt x="248" y="160"/>
                  </a:lnTo>
                  <a:lnTo>
                    <a:pt x="265" y="164"/>
                  </a:lnTo>
                  <a:lnTo>
                    <a:pt x="281" y="170"/>
                  </a:lnTo>
                  <a:lnTo>
                    <a:pt x="297" y="179"/>
                  </a:lnTo>
                  <a:lnTo>
                    <a:pt x="313" y="189"/>
                  </a:lnTo>
                  <a:lnTo>
                    <a:pt x="330" y="202"/>
                  </a:lnTo>
                  <a:lnTo>
                    <a:pt x="346" y="217"/>
                  </a:lnTo>
                  <a:lnTo>
                    <a:pt x="364" y="234"/>
                  </a:lnTo>
                  <a:lnTo>
                    <a:pt x="380" y="253"/>
                  </a:lnTo>
                  <a:lnTo>
                    <a:pt x="395" y="274"/>
                  </a:lnTo>
                  <a:lnTo>
                    <a:pt x="410" y="298"/>
                  </a:lnTo>
                  <a:lnTo>
                    <a:pt x="425" y="323"/>
                  </a:lnTo>
                  <a:lnTo>
                    <a:pt x="437" y="350"/>
                  </a:lnTo>
                  <a:lnTo>
                    <a:pt x="450" y="379"/>
                  </a:lnTo>
                  <a:lnTo>
                    <a:pt x="463" y="416"/>
                  </a:lnTo>
                  <a:lnTo>
                    <a:pt x="473" y="453"/>
                  </a:lnTo>
                  <a:lnTo>
                    <a:pt x="480" y="489"/>
                  </a:lnTo>
                  <a:lnTo>
                    <a:pt x="485" y="524"/>
                  </a:lnTo>
                  <a:lnTo>
                    <a:pt x="485" y="556"/>
                  </a:lnTo>
                  <a:lnTo>
                    <a:pt x="482" y="588"/>
                  </a:lnTo>
                  <a:lnTo>
                    <a:pt x="477" y="616"/>
                  </a:lnTo>
                  <a:lnTo>
                    <a:pt x="467" y="642"/>
                  </a:lnTo>
                  <a:lnTo>
                    <a:pt x="463" y="651"/>
                  </a:lnTo>
                  <a:lnTo>
                    <a:pt x="458" y="659"/>
                  </a:lnTo>
                  <a:lnTo>
                    <a:pt x="452" y="667"/>
                  </a:lnTo>
                  <a:lnTo>
                    <a:pt x="447" y="673"/>
                  </a:lnTo>
                  <a:lnTo>
                    <a:pt x="441" y="680"/>
                  </a:lnTo>
                  <a:lnTo>
                    <a:pt x="434" y="684"/>
                  </a:lnTo>
                  <a:lnTo>
                    <a:pt x="427" y="688"/>
                  </a:lnTo>
                  <a:lnTo>
                    <a:pt x="419" y="691"/>
                  </a:lnTo>
                  <a:lnTo>
                    <a:pt x="406" y="695"/>
                  </a:lnTo>
                  <a:lnTo>
                    <a:pt x="391" y="695"/>
                  </a:lnTo>
                  <a:lnTo>
                    <a:pt x="378" y="694"/>
                  </a:lnTo>
                  <a:lnTo>
                    <a:pt x="361" y="689"/>
                  </a:lnTo>
                  <a:lnTo>
                    <a:pt x="345" y="683"/>
                  </a:lnTo>
                  <a:lnTo>
                    <a:pt x="329" y="675"/>
                  </a:lnTo>
                  <a:lnTo>
                    <a:pt x="312" y="664"/>
                  </a:lnTo>
                  <a:lnTo>
                    <a:pt x="296" y="651"/>
                  </a:lnTo>
                  <a:lnTo>
                    <a:pt x="278" y="636"/>
                  </a:lnTo>
                  <a:lnTo>
                    <a:pt x="262" y="619"/>
                  </a:lnTo>
                  <a:lnTo>
                    <a:pt x="246" y="599"/>
                  </a:lnTo>
                  <a:lnTo>
                    <a:pt x="230" y="578"/>
                  </a:lnTo>
                  <a:lnTo>
                    <a:pt x="215" y="555"/>
                  </a:lnTo>
                  <a:lnTo>
                    <a:pt x="201" y="530"/>
                  </a:lnTo>
                  <a:lnTo>
                    <a:pt x="187" y="502"/>
                  </a:lnTo>
                  <a:lnTo>
                    <a:pt x="175" y="474"/>
                  </a:lnTo>
                  <a:lnTo>
                    <a:pt x="167" y="453"/>
                  </a:lnTo>
                  <a:lnTo>
                    <a:pt x="160" y="431"/>
                  </a:lnTo>
                  <a:lnTo>
                    <a:pt x="154" y="410"/>
                  </a:lnTo>
                  <a:lnTo>
                    <a:pt x="149" y="389"/>
                  </a:lnTo>
                  <a:lnTo>
                    <a:pt x="146" y="369"/>
                  </a:lnTo>
                  <a:lnTo>
                    <a:pt x="142" y="349"/>
                  </a:lnTo>
                  <a:lnTo>
                    <a:pt x="141" y="329"/>
                  </a:lnTo>
                  <a:lnTo>
                    <a:pt x="140" y="310"/>
                  </a:lnTo>
                  <a:lnTo>
                    <a:pt x="2" y="22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77" name="Freeform 13"/>
            <p:cNvSpPr>
              <a:spLocks/>
            </p:cNvSpPr>
            <p:nvPr/>
          </p:nvSpPr>
          <p:spPr bwMode="auto">
            <a:xfrm>
              <a:off x="2872" y="2049"/>
              <a:ext cx="128" cy="1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3" y="14"/>
                </a:cxn>
                <a:cxn ang="0">
                  <a:pos x="27" y="17"/>
                </a:cxn>
                <a:cxn ang="0">
                  <a:pos x="40" y="20"/>
                </a:cxn>
                <a:cxn ang="0">
                  <a:pos x="52" y="22"/>
                </a:cxn>
                <a:cxn ang="0">
                  <a:pos x="65" y="23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103" y="24"/>
                </a:cxn>
                <a:cxn ang="0">
                  <a:pos x="115" y="23"/>
                </a:cxn>
                <a:cxn ang="0">
                  <a:pos x="127" y="22"/>
                </a:cxn>
                <a:cxn ang="0">
                  <a:pos x="139" y="20"/>
                </a:cxn>
                <a:cxn ang="0">
                  <a:pos x="150" y="17"/>
                </a:cxn>
                <a:cxn ang="0">
                  <a:pos x="162" y="14"/>
                </a:cxn>
                <a:cxn ang="0">
                  <a:pos x="173" y="9"/>
                </a:cxn>
                <a:cxn ang="0">
                  <a:pos x="185" y="5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6" y="0"/>
                </a:cxn>
                <a:cxn ang="0">
                  <a:pos x="256" y="251"/>
                </a:cxn>
                <a:cxn ang="0">
                  <a:pos x="62" y="177"/>
                </a:cxn>
                <a:cxn ang="0">
                  <a:pos x="0" y="10"/>
                </a:cxn>
              </a:cxnLst>
              <a:rect l="0" t="0" r="r" b="b"/>
              <a:pathLst>
                <a:path w="256" h="251">
                  <a:moveTo>
                    <a:pt x="0" y="10"/>
                  </a:moveTo>
                  <a:lnTo>
                    <a:pt x="13" y="14"/>
                  </a:lnTo>
                  <a:lnTo>
                    <a:pt x="27" y="17"/>
                  </a:lnTo>
                  <a:lnTo>
                    <a:pt x="40" y="20"/>
                  </a:lnTo>
                  <a:lnTo>
                    <a:pt x="52" y="22"/>
                  </a:lnTo>
                  <a:lnTo>
                    <a:pt x="65" y="23"/>
                  </a:lnTo>
                  <a:lnTo>
                    <a:pt x="78" y="24"/>
                  </a:lnTo>
                  <a:lnTo>
                    <a:pt x="90" y="24"/>
                  </a:lnTo>
                  <a:lnTo>
                    <a:pt x="103" y="24"/>
                  </a:lnTo>
                  <a:lnTo>
                    <a:pt x="115" y="23"/>
                  </a:lnTo>
                  <a:lnTo>
                    <a:pt x="127" y="22"/>
                  </a:lnTo>
                  <a:lnTo>
                    <a:pt x="139" y="20"/>
                  </a:lnTo>
                  <a:lnTo>
                    <a:pt x="150" y="17"/>
                  </a:lnTo>
                  <a:lnTo>
                    <a:pt x="162" y="14"/>
                  </a:lnTo>
                  <a:lnTo>
                    <a:pt x="173" y="9"/>
                  </a:lnTo>
                  <a:lnTo>
                    <a:pt x="185" y="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256" y="251"/>
                  </a:lnTo>
                  <a:lnTo>
                    <a:pt x="62" y="17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78" name="Freeform 14"/>
            <p:cNvSpPr>
              <a:spLocks/>
            </p:cNvSpPr>
            <p:nvPr/>
          </p:nvSpPr>
          <p:spPr bwMode="auto">
            <a:xfrm>
              <a:off x="2773" y="2125"/>
              <a:ext cx="625" cy="558"/>
            </a:xfrm>
            <a:custGeom>
              <a:avLst/>
              <a:gdLst/>
              <a:ahLst/>
              <a:cxnLst>
                <a:cxn ang="0">
                  <a:pos x="481" y="248"/>
                </a:cxn>
                <a:cxn ang="0">
                  <a:pos x="484" y="253"/>
                </a:cxn>
                <a:cxn ang="0">
                  <a:pos x="488" y="257"/>
                </a:cxn>
                <a:cxn ang="0">
                  <a:pos x="489" y="263"/>
                </a:cxn>
                <a:cxn ang="0">
                  <a:pos x="490" y="269"/>
                </a:cxn>
                <a:cxn ang="0">
                  <a:pos x="488" y="281"/>
                </a:cxn>
                <a:cxn ang="0">
                  <a:pos x="481" y="291"/>
                </a:cxn>
                <a:cxn ang="0">
                  <a:pos x="472" y="298"/>
                </a:cxn>
                <a:cxn ang="0">
                  <a:pos x="460" y="300"/>
                </a:cxn>
                <a:cxn ang="0">
                  <a:pos x="448" y="298"/>
                </a:cxn>
                <a:cxn ang="0">
                  <a:pos x="438" y="291"/>
                </a:cxn>
                <a:cxn ang="0">
                  <a:pos x="432" y="281"/>
                </a:cxn>
                <a:cxn ang="0">
                  <a:pos x="430" y="269"/>
                </a:cxn>
                <a:cxn ang="0">
                  <a:pos x="432" y="257"/>
                </a:cxn>
                <a:cxn ang="0">
                  <a:pos x="438" y="248"/>
                </a:cxn>
                <a:cxn ang="0">
                  <a:pos x="448" y="241"/>
                </a:cxn>
                <a:cxn ang="0">
                  <a:pos x="460" y="239"/>
                </a:cxn>
                <a:cxn ang="0">
                  <a:pos x="466" y="240"/>
                </a:cxn>
                <a:cxn ang="0">
                  <a:pos x="472" y="241"/>
                </a:cxn>
                <a:cxn ang="0">
                  <a:pos x="476" y="245"/>
                </a:cxn>
                <a:cxn ang="0">
                  <a:pos x="481" y="248"/>
                </a:cxn>
                <a:cxn ang="0">
                  <a:pos x="523" y="207"/>
                </a:cxn>
                <a:cxn ang="0">
                  <a:pos x="483" y="178"/>
                </a:cxn>
                <a:cxn ang="0">
                  <a:pos x="14" y="0"/>
                </a:cxn>
                <a:cxn ang="0">
                  <a:pos x="24" y="50"/>
                </a:cxn>
                <a:cxn ang="0">
                  <a:pos x="26" y="98"/>
                </a:cxn>
                <a:cxn ang="0">
                  <a:pos x="18" y="144"/>
                </a:cxn>
                <a:cxn ang="0">
                  <a:pos x="0" y="187"/>
                </a:cxn>
                <a:cxn ang="0">
                  <a:pos x="368" y="293"/>
                </a:cxn>
                <a:cxn ang="0">
                  <a:pos x="924" y="1117"/>
                </a:cxn>
                <a:cxn ang="0">
                  <a:pos x="1007" y="1037"/>
                </a:cxn>
                <a:cxn ang="0">
                  <a:pos x="609" y="417"/>
                </a:cxn>
                <a:cxn ang="0">
                  <a:pos x="1205" y="839"/>
                </a:cxn>
                <a:cxn ang="0">
                  <a:pos x="1249" y="731"/>
                </a:cxn>
                <a:cxn ang="0">
                  <a:pos x="523" y="207"/>
                </a:cxn>
                <a:cxn ang="0">
                  <a:pos x="481" y="248"/>
                </a:cxn>
              </a:cxnLst>
              <a:rect l="0" t="0" r="r" b="b"/>
              <a:pathLst>
                <a:path w="1249" h="1117">
                  <a:moveTo>
                    <a:pt x="481" y="248"/>
                  </a:moveTo>
                  <a:lnTo>
                    <a:pt x="484" y="253"/>
                  </a:lnTo>
                  <a:lnTo>
                    <a:pt x="488" y="257"/>
                  </a:lnTo>
                  <a:lnTo>
                    <a:pt x="489" y="263"/>
                  </a:lnTo>
                  <a:lnTo>
                    <a:pt x="490" y="269"/>
                  </a:lnTo>
                  <a:lnTo>
                    <a:pt x="488" y="281"/>
                  </a:lnTo>
                  <a:lnTo>
                    <a:pt x="481" y="291"/>
                  </a:lnTo>
                  <a:lnTo>
                    <a:pt x="472" y="298"/>
                  </a:lnTo>
                  <a:lnTo>
                    <a:pt x="460" y="300"/>
                  </a:lnTo>
                  <a:lnTo>
                    <a:pt x="448" y="298"/>
                  </a:lnTo>
                  <a:lnTo>
                    <a:pt x="438" y="291"/>
                  </a:lnTo>
                  <a:lnTo>
                    <a:pt x="432" y="281"/>
                  </a:lnTo>
                  <a:lnTo>
                    <a:pt x="430" y="269"/>
                  </a:lnTo>
                  <a:lnTo>
                    <a:pt x="432" y="257"/>
                  </a:lnTo>
                  <a:lnTo>
                    <a:pt x="438" y="248"/>
                  </a:lnTo>
                  <a:lnTo>
                    <a:pt x="448" y="241"/>
                  </a:lnTo>
                  <a:lnTo>
                    <a:pt x="460" y="239"/>
                  </a:lnTo>
                  <a:lnTo>
                    <a:pt x="466" y="240"/>
                  </a:lnTo>
                  <a:lnTo>
                    <a:pt x="472" y="241"/>
                  </a:lnTo>
                  <a:lnTo>
                    <a:pt x="476" y="245"/>
                  </a:lnTo>
                  <a:lnTo>
                    <a:pt x="481" y="248"/>
                  </a:lnTo>
                  <a:lnTo>
                    <a:pt x="523" y="207"/>
                  </a:lnTo>
                  <a:lnTo>
                    <a:pt x="483" y="178"/>
                  </a:lnTo>
                  <a:lnTo>
                    <a:pt x="14" y="0"/>
                  </a:lnTo>
                  <a:lnTo>
                    <a:pt x="24" y="50"/>
                  </a:lnTo>
                  <a:lnTo>
                    <a:pt x="26" y="98"/>
                  </a:lnTo>
                  <a:lnTo>
                    <a:pt x="18" y="144"/>
                  </a:lnTo>
                  <a:lnTo>
                    <a:pt x="0" y="187"/>
                  </a:lnTo>
                  <a:lnTo>
                    <a:pt x="368" y="293"/>
                  </a:lnTo>
                  <a:lnTo>
                    <a:pt x="924" y="1117"/>
                  </a:lnTo>
                  <a:lnTo>
                    <a:pt x="1007" y="1037"/>
                  </a:lnTo>
                  <a:lnTo>
                    <a:pt x="609" y="417"/>
                  </a:lnTo>
                  <a:lnTo>
                    <a:pt x="1205" y="839"/>
                  </a:lnTo>
                  <a:lnTo>
                    <a:pt x="1249" y="731"/>
                  </a:lnTo>
                  <a:lnTo>
                    <a:pt x="523" y="207"/>
                  </a:lnTo>
                  <a:lnTo>
                    <a:pt x="481" y="2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6"/>
          <p:cNvGrpSpPr>
            <a:grpSpLocks noChangeAspect="1"/>
          </p:cNvGrpSpPr>
          <p:nvPr/>
        </p:nvGrpSpPr>
        <p:grpSpPr bwMode="auto">
          <a:xfrm rot="19871863">
            <a:off x="5538726" y="3749143"/>
            <a:ext cx="580164" cy="576170"/>
            <a:chOff x="2299" y="1583"/>
            <a:chExt cx="1162" cy="1154"/>
          </a:xfrm>
        </p:grpSpPr>
        <p:sp>
          <p:nvSpPr>
            <p:cNvPr id="54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99" y="1583"/>
              <a:ext cx="1162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2338" y="1948"/>
              <a:ext cx="416" cy="311"/>
            </a:xfrm>
            <a:custGeom>
              <a:avLst/>
              <a:gdLst/>
              <a:ahLst/>
              <a:cxnLst>
                <a:cxn ang="0">
                  <a:pos x="214" y="3"/>
                </a:cxn>
                <a:cxn ang="0">
                  <a:pos x="158" y="12"/>
                </a:cxn>
                <a:cxn ang="0">
                  <a:pos x="109" y="28"/>
                </a:cxn>
                <a:cxn ang="0">
                  <a:pos x="67" y="53"/>
                </a:cxn>
                <a:cxn ang="0">
                  <a:pos x="35" y="86"/>
                </a:cxn>
                <a:cxn ang="0">
                  <a:pos x="5" y="144"/>
                </a:cxn>
                <a:cxn ang="0">
                  <a:pos x="12" y="261"/>
                </a:cxn>
                <a:cxn ang="0">
                  <a:pos x="38" y="322"/>
                </a:cxn>
                <a:cxn ang="0">
                  <a:pos x="79" y="382"/>
                </a:cxn>
                <a:cxn ang="0">
                  <a:pos x="131" y="438"/>
                </a:cxn>
                <a:cxn ang="0">
                  <a:pos x="194" y="490"/>
                </a:cxn>
                <a:cxn ang="0">
                  <a:pos x="265" y="536"/>
                </a:cxn>
                <a:cxn ang="0">
                  <a:pos x="375" y="586"/>
                </a:cxn>
                <a:cxn ang="0">
                  <a:pos x="496" y="617"/>
                </a:cxn>
                <a:cxn ang="0">
                  <a:pos x="609" y="623"/>
                </a:cxn>
                <a:cxn ang="0">
                  <a:pos x="707" y="602"/>
                </a:cxn>
                <a:cxn ang="0">
                  <a:pos x="780" y="557"/>
                </a:cxn>
                <a:cxn ang="0">
                  <a:pos x="826" y="480"/>
                </a:cxn>
                <a:cxn ang="0">
                  <a:pos x="820" y="362"/>
                </a:cxn>
                <a:cxn ang="0">
                  <a:pos x="809" y="333"/>
                </a:cxn>
                <a:cxn ang="0">
                  <a:pos x="800" y="318"/>
                </a:cxn>
                <a:cxn ang="0">
                  <a:pos x="784" y="286"/>
                </a:cxn>
                <a:cxn ang="0">
                  <a:pos x="752" y="241"/>
                </a:cxn>
                <a:cxn ang="0">
                  <a:pos x="712" y="197"/>
                </a:cxn>
                <a:cxn ang="0">
                  <a:pos x="667" y="156"/>
                </a:cxn>
                <a:cxn ang="0">
                  <a:pos x="617" y="119"/>
                </a:cxn>
                <a:cxn ang="0">
                  <a:pos x="560" y="85"/>
                </a:cxn>
                <a:cxn ang="0">
                  <a:pos x="504" y="57"/>
                </a:cxn>
                <a:cxn ang="0">
                  <a:pos x="447" y="35"/>
                </a:cxn>
                <a:cxn ang="0">
                  <a:pos x="393" y="19"/>
                </a:cxn>
                <a:cxn ang="0">
                  <a:pos x="339" y="7"/>
                </a:cxn>
                <a:cxn ang="0">
                  <a:pos x="287" y="2"/>
                </a:cxn>
                <a:cxn ang="0">
                  <a:pos x="264" y="114"/>
                </a:cxn>
                <a:cxn ang="0">
                  <a:pos x="301" y="116"/>
                </a:cxn>
                <a:cxn ang="0">
                  <a:pos x="339" y="121"/>
                </a:cxn>
                <a:cxn ang="0">
                  <a:pos x="381" y="133"/>
                </a:cxn>
                <a:cxn ang="0">
                  <a:pos x="422" y="148"/>
                </a:cxn>
                <a:cxn ang="0">
                  <a:pos x="465" y="167"/>
                </a:cxn>
                <a:cxn ang="0">
                  <a:pos x="534" y="209"/>
                </a:cxn>
                <a:cxn ang="0">
                  <a:pos x="599" y="264"/>
                </a:cxn>
                <a:cxn ang="0">
                  <a:pos x="648" y="323"/>
                </a:cxn>
                <a:cxn ang="0">
                  <a:pos x="674" y="379"/>
                </a:cxn>
                <a:cxn ang="0">
                  <a:pos x="681" y="429"/>
                </a:cxn>
                <a:cxn ang="0">
                  <a:pos x="671" y="464"/>
                </a:cxn>
                <a:cxn ang="0">
                  <a:pos x="654" y="483"/>
                </a:cxn>
                <a:cxn ang="0">
                  <a:pos x="629" y="497"/>
                </a:cxn>
                <a:cxn ang="0">
                  <a:pos x="593" y="506"/>
                </a:cxn>
                <a:cxn ang="0">
                  <a:pos x="548" y="509"/>
                </a:cxn>
                <a:cxn ang="0">
                  <a:pos x="497" y="503"/>
                </a:cxn>
                <a:cxn ang="0">
                  <a:pos x="444" y="489"/>
                </a:cxn>
                <a:cxn ang="0">
                  <a:pos x="390" y="467"/>
                </a:cxn>
                <a:cxn ang="0">
                  <a:pos x="324" y="432"/>
                </a:cxn>
                <a:cxn ang="0">
                  <a:pos x="252" y="378"/>
                </a:cxn>
                <a:cxn ang="0">
                  <a:pos x="199" y="320"/>
                </a:cxn>
                <a:cxn ang="0">
                  <a:pos x="164" y="263"/>
                </a:cxn>
                <a:cxn ang="0">
                  <a:pos x="150" y="210"/>
                </a:cxn>
                <a:cxn ang="0">
                  <a:pos x="157" y="167"/>
                </a:cxn>
                <a:cxn ang="0">
                  <a:pos x="171" y="147"/>
                </a:cxn>
                <a:cxn ang="0">
                  <a:pos x="194" y="131"/>
                </a:cxn>
                <a:cxn ang="0">
                  <a:pos x="218" y="121"/>
                </a:cxn>
                <a:cxn ang="0">
                  <a:pos x="237" y="117"/>
                </a:cxn>
                <a:cxn ang="0">
                  <a:pos x="257" y="114"/>
                </a:cxn>
              </a:cxnLst>
              <a:rect l="0" t="0" r="r" b="b"/>
              <a:pathLst>
                <a:path w="832" h="624">
                  <a:moveTo>
                    <a:pt x="254" y="0"/>
                  </a:moveTo>
                  <a:lnTo>
                    <a:pt x="233" y="0"/>
                  </a:lnTo>
                  <a:lnTo>
                    <a:pt x="214" y="3"/>
                  </a:lnTo>
                  <a:lnTo>
                    <a:pt x="195" y="4"/>
                  </a:lnTo>
                  <a:lnTo>
                    <a:pt x="177" y="7"/>
                  </a:lnTo>
                  <a:lnTo>
                    <a:pt x="158" y="12"/>
                  </a:lnTo>
                  <a:lnTo>
                    <a:pt x="141" y="17"/>
                  </a:lnTo>
                  <a:lnTo>
                    <a:pt x="125" y="22"/>
                  </a:lnTo>
                  <a:lnTo>
                    <a:pt x="109" y="28"/>
                  </a:lnTo>
                  <a:lnTo>
                    <a:pt x="95" y="36"/>
                  </a:lnTo>
                  <a:lnTo>
                    <a:pt x="81" y="44"/>
                  </a:lnTo>
                  <a:lnTo>
                    <a:pt x="67" y="53"/>
                  </a:lnTo>
                  <a:lnTo>
                    <a:pt x="56" y="63"/>
                  </a:lnTo>
                  <a:lnTo>
                    <a:pt x="45" y="74"/>
                  </a:lnTo>
                  <a:lnTo>
                    <a:pt x="35" y="86"/>
                  </a:lnTo>
                  <a:lnTo>
                    <a:pt x="27" y="98"/>
                  </a:lnTo>
                  <a:lnTo>
                    <a:pt x="19" y="111"/>
                  </a:lnTo>
                  <a:lnTo>
                    <a:pt x="5" y="144"/>
                  </a:lnTo>
                  <a:lnTo>
                    <a:pt x="0" y="181"/>
                  </a:lnTo>
                  <a:lnTo>
                    <a:pt x="2" y="220"/>
                  </a:lnTo>
                  <a:lnTo>
                    <a:pt x="12" y="261"/>
                  </a:lnTo>
                  <a:lnTo>
                    <a:pt x="19" y="282"/>
                  </a:lnTo>
                  <a:lnTo>
                    <a:pt x="28" y="302"/>
                  </a:lnTo>
                  <a:lnTo>
                    <a:pt x="38" y="322"/>
                  </a:lnTo>
                  <a:lnTo>
                    <a:pt x="50" y="343"/>
                  </a:lnTo>
                  <a:lnTo>
                    <a:pt x="64" y="362"/>
                  </a:lnTo>
                  <a:lnTo>
                    <a:pt x="79" y="382"/>
                  </a:lnTo>
                  <a:lnTo>
                    <a:pt x="95" y="401"/>
                  </a:lnTo>
                  <a:lnTo>
                    <a:pt x="112" y="420"/>
                  </a:lnTo>
                  <a:lnTo>
                    <a:pt x="131" y="438"/>
                  </a:lnTo>
                  <a:lnTo>
                    <a:pt x="150" y="457"/>
                  </a:lnTo>
                  <a:lnTo>
                    <a:pt x="172" y="474"/>
                  </a:lnTo>
                  <a:lnTo>
                    <a:pt x="194" y="490"/>
                  </a:lnTo>
                  <a:lnTo>
                    <a:pt x="217" y="506"/>
                  </a:lnTo>
                  <a:lnTo>
                    <a:pt x="241" y="521"/>
                  </a:lnTo>
                  <a:lnTo>
                    <a:pt x="265" y="536"/>
                  </a:lnTo>
                  <a:lnTo>
                    <a:pt x="292" y="550"/>
                  </a:lnTo>
                  <a:lnTo>
                    <a:pt x="333" y="570"/>
                  </a:lnTo>
                  <a:lnTo>
                    <a:pt x="375" y="586"/>
                  </a:lnTo>
                  <a:lnTo>
                    <a:pt x="415" y="598"/>
                  </a:lnTo>
                  <a:lnTo>
                    <a:pt x="457" y="610"/>
                  </a:lnTo>
                  <a:lnTo>
                    <a:pt x="496" y="617"/>
                  </a:lnTo>
                  <a:lnTo>
                    <a:pt x="535" y="621"/>
                  </a:lnTo>
                  <a:lnTo>
                    <a:pt x="573" y="624"/>
                  </a:lnTo>
                  <a:lnTo>
                    <a:pt x="609" y="623"/>
                  </a:lnTo>
                  <a:lnTo>
                    <a:pt x="643" y="618"/>
                  </a:lnTo>
                  <a:lnTo>
                    <a:pt x="676" y="612"/>
                  </a:lnTo>
                  <a:lnTo>
                    <a:pt x="707" y="602"/>
                  </a:lnTo>
                  <a:lnTo>
                    <a:pt x="734" y="590"/>
                  </a:lnTo>
                  <a:lnTo>
                    <a:pt x="759" y="575"/>
                  </a:lnTo>
                  <a:lnTo>
                    <a:pt x="780" y="557"/>
                  </a:lnTo>
                  <a:lnTo>
                    <a:pt x="799" y="536"/>
                  </a:lnTo>
                  <a:lnTo>
                    <a:pt x="814" y="513"/>
                  </a:lnTo>
                  <a:lnTo>
                    <a:pt x="826" y="480"/>
                  </a:lnTo>
                  <a:lnTo>
                    <a:pt x="832" y="443"/>
                  </a:lnTo>
                  <a:lnTo>
                    <a:pt x="830" y="404"/>
                  </a:lnTo>
                  <a:lnTo>
                    <a:pt x="820" y="362"/>
                  </a:lnTo>
                  <a:lnTo>
                    <a:pt x="816" y="353"/>
                  </a:lnTo>
                  <a:lnTo>
                    <a:pt x="813" y="343"/>
                  </a:lnTo>
                  <a:lnTo>
                    <a:pt x="809" y="333"/>
                  </a:lnTo>
                  <a:lnTo>
                    <a:pt x="805" y="324"/>
                  </a:lnTo>
                  <a:lnTo>
                    <a:pt x="803" y="324"/>
                  </a:lnTo>
                  <a:lnTo>
                    <a:pt x="800" y="318"/>
                  </a:lnTo>
                  <a:lnTo>
                    <a:pt x="793" y="305"/>
                  </a:lnTo>
                  <a:lnTo>
                    <a:pt x="786" y="292"/>
                  </a:lnTo>
                  <a:lnTo>
                    <a:pt x="784" y="286"/>
                  </a:lnTo>
                  <a:lnTo>
                    <a:pt x="773" y="271"/>
                  </a:lnTo>
                  <a:lnTo>
                    <a:pt x="763" y="256"/>
                  </a:lnTo>
                  <a:lnTo>
                    <a:pt x="752" y="241"/>
                  </a:lnTo>
                  <a:lnTo>
                    <a:pt x="740" y="226"/>
                  </a:lnTo>
                  <a:lnTo>
                    <a:pt x="726" y="211"/>
                  </a:lnTo>
                  <a:lnTo>
                    <a:pt x="712" y="197"/>
                  </a:lnTo>
                  <a:lnTo>
                    <a:pt x="699" y="184"/>
                  </a:lnTo>
                  <a:lnTo>
                    <a:pt x="684" y="170"/>
                  </a:lnTo>
                  <a:lnTo>
                    <a:pt x="667" y="156"/>
                  </a:lnTo>
                  <a:lnTo>
                    <a:pt x="651" y="143"/>
                  </a:lnTo>
                  <a:lnTo>
                    <a:pt x="634" y="131"/>
                  </a:lnTo>
                  <a:lnTo>
                    <a:pt x="617" y="119"/>
                  </a:lnTo>
                  <a:lnTo>
                    <a:pt x="598" y="106"/>
                  </a:lnTo>
                  <a:lnTo>
                    <a:pt x="580" y="95"/>
                  </a:lnTo>
                  <a:lnTo>
                    <a:pt x="560" y="85"/>
                  </a:lnTo>
                  <a:lnTo>
                    <a:pt x="541" y="74"/>
                  </a:lnTo>
                  <a:lnTo>
                    <a:pt x="522" y="65"/>
                  </a:lnTo>
                  <a:lnTo>
                    <a:pt x="504" y="57"/>
                  </a:lnTo>
                  <a:lnTo>
                    <a:pt x="485" y="49"/>
                  </a:lnTo>
                  <a:lnTo>
                    <a:pt x="467" y="42"/>
                  </a:lnTo>
                  <a:lnTo>
                    <a:pt x="447" y="35"/>
                  </a:lnTo>
                  <a:lnTo>
                    <a:pt x="429" y="29"/>
                  </a:lnTo>
                  <a:lnTo>
                    <a:pt x="412" y="23"/>
                  </a:lnTo>
                  <a:lnTo>
                    <a:pt x="393" y="19"/>
                  </a:lnTo>
                  <a:lnTo>
                    <a:pt x="375" y="14"/>
                  </a:lnTo>
                  <a:lnTo>
                    <a:pt x="358" y="11"/>
                  </a:lnTo>
                  <a:lnTo>
                    <a:pt x="339" y="7"/>
                  </a:lnTo>
                  <a:lnTo>
                    <a:pt x="322" y="5"/>
                  </a:lnTo>
                  <a:lnTo>
                    <a:pt x="305" y="3"/>
                  </a:lnTo>
                  <a:lnTo>
                    <a:pt x="287" y="2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64" y="114"/>
                  </a:lnTo>
                  <a:lnTo>
                    <a:pt x="276" y="114"/>
                  </a:lnTo>
                  <a:lnTo>
                    <a:pt x="288" y="114"/>
                  </a:lnTo>
                  <a:lnTo>
                    <a:pt x="301" y="116"/>
                  </a:lnTo>
                  <a:lnTo>
                    <a:pt x="314" y="117"/>
                  </a:lnTo>
                  <a:lnTo>
                    <a:pt x="326" y="119"/>
                  </a:lnTo>
                  <a:lnTo>
                    <a:pt x="339" y="121"/>
                  </a:lnTo>
                  <a:lnTo>
                    <a:pt x="353" y="125"/>
                  </a:lnTo>
                  <a:lnTo>
                    <a:pt x="367" y="128"/>
                  </a:lnTo>
                  <a:lnTo>
                    <a:pt x="381" y="133"/>
                  </a:lnTo>
                  <a:lnTo>
                    <a:pt x="394" y="138"/>
                  </a:lnTo>
                  <a:lnTo>
                    <a:pt x="408" y="142"/>
                  </a:lnTo>
                  <a:lnTo>
                    <a:pt x="422" y="148"/>
                  </a:lnTo>
                  <a:lnTo>
                    <a:pt x="436" y="154"/>
                  </a:lnTo>
                  <a:lnTo>
                    <a:pt x="451" y="161"/>
                  </a:lnTo>
                  <a:lnTo>
                    <a:pt x="465" y="167"/>
                  </a:lnTo>
                  <a:lnTo>
                    <a:pt x="479" y="174"/>
                  </a:lnTo>
                  <a:lnTo>
                    <a:pt x="507" y="191"/>
                  </a:lnTo>
                  <a:lnTo>
                    <a:pt x="534" y="209"/>
                  </a:lnTo>
                  <a:lnTo>
                    <a:pt x="558" y="226"/>
                  </a:lnTo>
                  <a:lnTo>
                    <a:pt x="580" y="246"/>
                  </a:lnTo>
                  <a:lnTo>
                    <a:pt x="599" y="264"/>
                  </a:lnTo>
                  <a:lnTo>
                    <a:pt x="618" y="284"/>
                  </a:lnTo>
                  <a:lnTo>
                    <a:pt x="634" y="303"/>
                  </a:lnTo>
                  <a:lnTo>
                    <a:pt x="648" y="323"/>
                  </a:lnTo>
                  <a:lnTo>
                    <a:pt x="658" y="341"/>
                  </a:lnTo>
                  <a:lnTo>
                    <a:pt x="667" y="361"/>
                  </a:lnTo>
                  <a:lnTo>
                    <a:pt x="674" y="379"/>
                  </a:lnTo>
                  <a:lnTo>
                    <a:pt x="679" y="397"/>
                  </a:lnTo>
                  <a:lnTo>
                    <a:pt x="681" y="413"/>
                  </a:lnTo>
                  <a:lnTo>
                    <a:pt x="681" y="429"/>
                  </a:lnTo>
                  <a:lnTo>
                    <a:pt x="679" y="444"/>
                  </a:lnTo>
                  <a:lnTo>
                    <a:pt x="674" y="457"/>
                  </a:lnTo>
                  <a:lnTo>
                    <a:pt x="671" y="464"/>
                  </a:lnTo>
                  <a:lnTo>
                    <a:pt x="666" y="471"/>
                  </a:lnTo>
                  <a:lnTo>
                    <a:pt x="661" y="477"/>
                  </a:lnTo>
                  <a:lnTo>
                    <a:pt x="654" y="483"/>
                  </a:lnTo>
                  <a:lnTo>
                    <a:pt x="647" y="488"/>
                  </a:lnTo>
                  <a:lnTo>
                    <a:pt x="639" y="492"/>
                  </a:lnTo>
                  <a:lnTo>
                    <a:pt x="629" y="497"/>
                  </a:lnTo>
                  <a:lnTo>
                    <a:pt x="619" y="500"/>
                  </a:lnTo>
                  <a:lnTo>
                    <a:pt x="606" y="504"/>
                  </a:lnTo>
                  <a:lnTo>
                    <a:pt x="593" y="506"/>
                  </a:lnTo>
                  <a:lnTo>
                    <a:pt x="578" y="509"/>
                  </a:lnTo>
                  <a:lnTo>
                    <a:pt x="563" y="510"/>
                  </a:lnTo>
                  <a:lnTo>
                    <a:pt x="548" y="509"/>
                  </a:lnTo>
                  <a:lnTo>
                    <a:pt x="532" y="509"/>
                  </a:lnTo>
                  <a:lnTo>
                    <a:pt x="514" y="506"/>
                  </a:lnTo>
                  <a:lnTo>
                    <a:pt x="497" y="503"/>
                  </a:lnTo>
                  <a:lnTo>
                    <a:pt x="480" y="499"/>
                  </a:lnTo>
                  <a:lnTo>
                    <a:pt x="462" y="495"/>
                  </a:lnTo>
                  <a:lnTo>
                    <a:pt x="444" y="489"/>
                  </a:lnTo>
                  <a:lnTo>
                    <a:pt x="426" y="483"/>
                  </a:lnTo>
                  <a:lnTo>
                    <a:pt x="408" y="475"/>
                  </a:lnTo>
                  <a:lnTo>
                    <a:pt x="390" y="467"/>
                  </a:lnTo>
                  <a:lnTo>
                    <a:pt x="371" y="458"/>
                  </a:lnTo>
                  <a:lnTo>
                    <a:pt x="353" y="449"/>
                  </a:lnTo>
                  <a:lnTo>
                    <a:pt x="324" y="432"/>
                  </a:lnTo>
                  <a:lnTo>
                    <a:pt x="299" y="415"/>
                  </a:lnTo>
                  <a:lnTo>
                    <a:pt x="273" y="397"/>
                  </a:lnTo>
                  <a:lnTo>
                    <a:pt x="252" y="378"/>
                  </a:lnTo>
                  <a:lnTo>
                    <a:pt x="232" y="359"/>
                  </a:lnTo>
                  <a:lnTo>
                    <a:pt x="214" y="339"/>
                  </a:lnTo>
                  <a:lnTo>
                    <a:pt x="199" y="320"/>
                  </a:lnTo>
                  <a:lnTo>
                    <a:pt x="185" y="301"/>
                  </a:lnTo>
                  <a:lnTo>
                    <a:pt x="173" y="282"/>
                  </a:lnTo>
                  <a:lnTo>
                    <a:pt x="164" y="263"/>
                  </a:lnTo>
                  <a:lnTo>
                    <a:pt x="157" y="245"/>
                  </a:lnTo>
                  <a:lnTo>
                    <a:pt x="152" y="227"/>
                  </a:lnTo>
                  <a:lnTo>
                    <a:pt x="150" y="210"/>
                  </a:lnTo>
                  <a:lnTo>
                    <a:pt x="150" y="195"/>
                  </a:lnTo>
                  <a:lnTo>
                    <a:pt x="152" y="180"/>
                  </a:lnTo>
                  <a:lnTo>
                    <a:pt x="157" y="167"/>
                  </a:lnTo>
                  <a:lnTo>
                    <a:pt x="161" y="159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8" y="141"/>
                  </a:lnTo>
                  <a:lnTo>
                    <a:pt x="185" y="135"/>
                  </a:lnTo>
                  <a:lnTo>
                    <a:pt x="194" y="131"/>
                  </a:lnTo>
                  <a:lnTo>
                    <a:pt x="202" y="127"/>
                  </a:lnTo>
                  <a:lnTo>
                    <a:pt x="212" y="124"/>
                  </a:lnTo>
                  <a:lnTo>
                    <a:pt x="218" y="121"/>
                  </a:lnTo>
                  <a:lnTo>
                    <a:pt x="224" y="120"/>
                  </a:lnTo>
                  <a:lnTo>
                    <a:pt x="231" y="119"/>
                  </a:lnTo>
                  <a:lnTo>
                    <a:pt x="237" y="117"/>
                  </a:lnTo>
                  <a:lnTo>
                    <a:pt x="243" y="117"/>
                  </a:lnTo>
                  <a:lnTo>
                    <a:pt x="250" y="116"/>
                  </a:lnTo>
                  <a:lnTo>
                    <a:pt x="257" y="114"/>
                  </a:lnTo>
                  <a:lnTo>
                    <a:pt x="264" y="11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2706" y="1605"/>
              <a:ext cx="309" cy="424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18" y="422"/>
                </a:cxn>
                <a:cxn ang="0">
                  <a:pos x="64" y="547"/>
                </a:cxn>
                <a:cxn ang="0">
                  <a:pos x="95" y="606"/>
                </a:cxn>
                <a:cxn ang="0">
                  <a:pos x="130" y="661"/>
                </a:cxn>
                <a:cxn ang="0">
                  <a:pos x="169" y="710"/>
                </a:cxn>
                <a:cxn ang="0">
                  <a:pos x="210" y="751"/>
                </a:cxn>
                <a:cxn ang="0">
                  <a:pos x="255" y="787"/>
                </a:cxn>
                <a:cxn ang="0">
                  <a:pos x="287" y="807"/>
                </a:cxn>
                <a:cxn ang="0">
                  <a:pos x="307" y="818"/>
                </a:cxn>
                <a:cxn ang="0">
                  <a:pos x="322" y="825"/>
                </a:cxn>
                <a:cxn ang="0">
                  <a:pos x="338" y="832"/>
                </a:cxn>
                <a:cxn ang="0">
                  <a:pos x="384" y="845"/>
                </a:cxn>
                <a:cxn ang="0">
                  <a:pos x="443" y="846"/>
                </a:cxn>
                <a:cxn ang="0">
                  <a:pos x="497" y="830"/>
                </a:cxn>
                <a:cxn ang="0">
                  <a:pos x="601" y="690"/>
                </a:cxn>
                <a:cxn ang="0">
                  <a:pos x="607" y="467"/>
                </a:cxn>
                <a:cxn ang="0">
                  <a:pos x="539" y="273"/>
                </a:cxn>
                <a:cxn ang="0">
                  <a:pos x="495" y="200"/>
                </a:cxn>
                <a:cxn ang="0">
                  <a:pos x="446" y="137"/>
                </a:cxn>
                <a:cxn ang="0">
                  <a:pos x="391" y="84"/>
                </a:cxn>
                <a:cxn ang="0">
                  <a:pos x="333" y="43"/>
                </a:cxn>
                <a:cxn ang="0">
                  <a:pos x="273" y="14"/>
                </a:cxn>
                <a:cxn ang="0">
                  <a:pos x="210" y="1"/>
                </a:cxn>
                <a:cxn ang="0">
                  <a:pos x="154" y="6"/>
                </a:cxn>
                <a:cxn ang="0">
                  <a:pos x="95" y="33"/>
                </a:cxn>
                <a:cxn ang="0">
                  <a:pos x="39" y="98"/>
                </a:cxn>
                <a:cxn ang="0">
                  <a:pos x="7" y="189"/>
                </a:cxn>
                <a:cxn ang="0">
                  <a:pos x="141" y="282"/>
                </a:cxn>
                <a:cxn ang="0">
                  <a:pos x="159" y="211"/>
                </a:cxn>
                <a:cxn ang="0">
                  <a:pos x="174" y="187"/>
                </a:cxn>
                <a:cxn ang="0">
                  <a:pos x="192" y="169"/>
                </a:cxn>
                <a:cxn ang="0">
                  <a:pos x="220" y="159"/>
                </a:cxn>
                <a:cxn ang="0">
                  <a:pos x="265" y="164"/>
                </a:cxn>
                <a:cxn ang="0">
                  <a:pos x="313" y="189"/>
                </a:cxn>
                <a:cxn ang="0">
                  <a:pos x="364" y="234"/>
                </a:cxn>
                <a:cxn ang="0">
                  <a:pos x="410" y="298"/>
                </a:cxn>
                <a:cxn ang="0">
                  <a:pos x="450" y="379"/>
                </a:cxn>
                <a:cxn ang="0">
                  <a:pos x="480" y="489"/>
                </a:cxn>
                <a:cxn ang="0">
                  <a:pos x="482" y="588"/>
                </a:cxn>
                <a:cxn ang="0">
                  <a:pos x="463" y="651"/>
                </a:cxn>
                <a:cxn ang="0">
                  <a:pos x="447" y="673"/>
                </a:cxn>
                <a:cxn ang="0">
                  <a:pos x="427" y="688"/>
                </a:cxn>
                <a:cxn ang="0">
                  <a:pos x="391" y="695"/>
                </a:cxn>
                <a:cxn ang="0">
                  <a:pos x="345" y="683"/>
                </a:cxn>
                <a:cxn ang="0">
                  <a:pos x="296" y="651"/>
                </a:cxn>
                <a:cxn ang="0">
                  <a:pos x="246" y="599"/>
                </a:cxn>
                <a:cxn ang="0">
                  <a:pos x="201" y="530"/>
                </a:cxn>
                <a:cxn ang="0">
                  <a:pos x="167" y="453"/>
                </a:cxn>
                <a:cxn ang="0">
                  <a:pos x="149" y="389"/>
                </a:cxn>
                <a:cxn ang="0">
                  <a:pos x="141" y="329"/>
                </a:cxn>
              </a:cxnLst>
              <a:rect l="0" t="0" r="r" b="b"/>
              <a:pathLst>
                <a:path w="616" h="847">
                  <a:moveTo>
                    <a:pt x="2" y="225"/>
                  </a:moveTo>
                  <a:lnTo>
                    <a:pt x="0" y="262"/>
                  </a:lnTo>
                  <a:lnTo>
                    <a:pt x="0" y="300"/>
                  </a:lnTo>
                  <a:lnTo>
                    <a:pt x="3" y="339"/>
                  </a:lnTo>
                  <a:lnTo>
                    <a:pt x="9" y="380"/>
                  </a:lnTo>
                  <a:lnTo>
                    <a:pt x="18" y="422"/>
                  </a:lnTo>
                  <a:lnTo>
                    <a:pt x="31" y="463"/>
                  </a:lnTo>
                  <a:lnTo>
                    <a:pt x="46" y="506"/>
                  </a:lnTo>
                  <a:lnTo>
                    <a:pt x="64" y="547"/>
                  </a:lnTo>
                  <a:lnTo>
                    <a:pt x="73" y="568"/>
                  </a:lnTo>
                  <a:lnTo>
                    <a:pt x="84" y="588"/>
                  </a:lnTo>
                  <a:lnTo>
                    <a:pt x="95" y="606"/>
                  </a:lnTo>
                  <a:lnTo>
                    <a:pt x="107" y="626"/>
                  </a:lnTo>
                  <a:lnTo>
                    <a:pt x="118" y="643"/>
                  </a:lnTo>
                  <a:lnTo>
                    <a:pt x="130" y="661"/>
                  </a:lnTo>
                  <a:lnTo>
                    <a:pt x="142" y="677"/>
                  </a:lnTo>
                  <a:lnTo>
                    <a:pt x="155" y="694"/>
                  </a:lnTo>
                  <a:lnTo>
                    <a:pt x="169" y="710"/>
                  </a:lnTo>
                  <a:lnTo>
                    <a:pt x="183" y="725"/>
                  </a:lnTo>
                  <a:lnTo>
                    <a:pt x="197" y="739"/>
                  </a:lnTo>
                  <a:lnTo>
                    <a:pt x="210" y="751"/>
                  </a:lnTo>
                  <a:lnTo>
                    <a:pt x="225" y="764"/>
                  </a:lnTo>
                  <a:lnTo>
                    <a:pt x="240" y="777"/>
                  </a:lnTo>
                  <a:lnTo>
                    <a:pt x="255" y="787"/>
                  </a:lnTo>
                  <a:lnTo>
                    <a:pt x="270" y="797"/>
                  </a:lnTo>
                  <a:lnTo>
                    <a:pt x="276" y="800"/>
                  </a:lnTo>
                  <a:lnTo>
                    <a:pt x="287" y="807"/>
                  </a:lnTo>
                  <a:lnTo>
                    <a:pt x="297" y="812"/>
                  </a:lnTo>
                  <a:lnTo>
                    <a:pt x="303" y="816"/>
                  </a:lnTo>
                  <a:lnTo>
                    <a:pt x="307" y="818"/>
                  </a:lnTo>
                  <a:lnTo>
                    <a:pt x="312" y="820"/>
                  </a:lnTo>
                  <a:lnTo>
                    <a:pt x="318" y="823"/>
                  </a:lnTo>
                  <a:lnTo>
                    <a:pt x="322" y="825"/>
                  </a:lnTo>
                  <a:lnTo>
                    <a:pt x="328" y="827"/>
                  </a:lnTo>
                  <a:lnTo>
                    <a:pt x="333" y="830"/>
                  </a:lnTo>
                  <a:lnTo>
                    <a:pt x="338" y="832"/>
                  </a:lnTo>
                  <a:lnTo>
                    <a:pt x="343" y="834"/>
                  </a:lnTo>
                  <a:lnTo>
                    <a:pt x="364" y="840"/>
                  </a:lnTo>
                  <a:lnTo>
                    <a:pt x="384" y="845"/>
                  </a:lnTo>
                  <a:lnTo>
                    <a:pt x="405" y="847"/>
                  </a:lnTo>
                  <a:lnTo>
                    <a:pt x="425" y="847"/>
                  </a:lnTo>
                  <a:lnTo>
                    <a:pt x="443" y="846"/>
                  </a:lnTo>
                  <a:lnTo>
                    <a:pt x="463" y="842"/>
                  </a:lnTo>
                  <a:lnTo>
                    <a:pt x="480" y="836"/>
                  </a:lnTo>
                  <a:lnTo>
                    <a:pt x="497" y="830"/>
                  </a:lnTo>
                  <a:lnTo>
                    <a:pt x="542" y="796"/>
                  </a:lnTo>
                  <a:lnTo>
                    <a:pt x="578" y="749"/>
                  </a:lnTo>
                  <a:lnTo>
                    <a:pt x="601" y="690"/>
                  </a:lnTo>
                  <a:lnTo>
                    <a:pt x="615" y="622"/>
                  </a:lnTo>
                  <a:lnTo>
                    <a:pt x="616" y="547"/>
                  </a:lnTo>
                  <a:lnTo>
                    <a:pt x="607" y="467"/>
                  </a:lnTo>
                  <a:lnTo>
                    <a:pt x="585" y="384"/>
                  </a:lnTo>
                  <a:lnTo>
                    <a:pt x="552" y="300"/>
                  </a:lnTo>
                  <a:lnTo>
                    <a:pt x="539" y="273"/>
                  </a:lnTo>
                  <a:lnTo>
                    <a:pt x="525" y="248"/>
                  </a:lnTo>
                  <a:lnTo>
                    <a:pt x="511" y="223"/>
                  </a:lnTo>
                  <a:lnTo>
                    <a:pt x="495" y="200"/>
                  </a:lnTo>
                  <a:lnTo>
                    <a:pt x="480" y="179"/>
                  </a:lnTo>
                  <a:lnTo>
                    <a:pt x="463" y="157"/>
                  </a:lnTo>
                  <a:lnTo>
                    <a:pt x="446" y="137"/>
                  </a:lnTo>
                  <a:lnTo>
                    <a:pt x="428" y="117"/>
                  </a:lnTo>
                  <a:lnTo>
                    <a:pt x="410" y="100"/>
                  </a:lnTo>
                  <a:lnTo>
                    <a:pt x="391" y="84"/>
                  </a:lnTo>
                  <a:lnTo>
                    <a:pt x="372" y="68"/>
                  </a:lnTo>
                  <a:lnTo>
                    <a:pt x="352" y="54"/>
                  </a:lnTo>
                  <a:lnTo>
                    <a:pt x="333" y="43"/>
                  </a:lnTo>
                  <a:lnTo>
                    <a:pt x="313" y="31"/>
                  </a:lnTo>
                  <a:lnTo>
                    <a:pt x="293" y="22"/>
                  </a:lnTo>
                  <a:lnTo>
                    <a:pt x="273" y="14"/>
                  </a:lnTo>
                  <a:lnTo>
                    <a:pt x="252" y="8"/>
                  </a:lnTo>
                  <a:lnTo>
                    <a:pt x="231" y="3"/>
                  </a:lnTo>
                  <a:lnTo>
                    <a:pt x="210" y="1"/>
                  </a:lnTo>
                  <a:lnTo>
                    <a:pt x="191" y="0"/>
                  </a:lnTo>
                  <a:lnTo>
                    <a:pt x="172" y="2"/>
                  </a:lnTo>
                  <a:lnTo>
                    <a:pt x="154" y="6"/>
                  </a:lnTo>
                  <a:lnTo>
                    <a:pt x="137" y="11"/>
                  </a:lnTo>
                  <a:lnTo>
                    <a:pt x="119" y="18"/>
                  </a:lnTo>
                  <a:lnTo>
                    <a:pt x="95" y="33"/>
                  </a:lnTo>
                  <a:lnTo>
                    <a:pt x="73" y="52"/>
                  </a:lnTo>
                  <a:lnTo>
                    <a:pt x="55" y="74"/>
                  </a:lnTo>
                  <a:lnTo>
                    <a:pt x="39" y="98"/>
                  </a:lnTo>
                  <a:lnTo>
                    <a:pt x="25" y="126"/>
                  </a:lnTo>
                  <a:lnTo>
                    <a:pt x="15" y="157"/>
                  </a:lnTo>
                  <a:lnTo>
                    <a:pt x="7" y="189"/>
                  </a:lnTo>
                  <a:lnTo>
                    <a:pt x="2" y="225"/>
                  </a:lnTo>
                  <a:lnTo>
                    <a:pt x="140" y="310"/>
                  </a:lnTo>
                  <a:lnTo>
                    <a:pt x="141" y="282"/>
                  </a:lnTo>
                  <a:lnTo>
                    <a:pt x="145" y="257"/>
                  </a:lnTo>
                  <a:lnTo>
                    <a:pt x="151" y="233"/>
                  </a:lnTo>
                  <a:lnTo>
                    <a:pt x="159" y="211"/>
                  </a:lnTo>
                  <a:lnTo>
                    <a:pt x="163" y="202"/>
                  </a:lnTo>
                  <a:lnTo>
                    <a:pt x="168" y="194"/>
                  </a:lnTo>
                  <a:lnTo>
                    <a:pt x="174" y="187"/>
                  </a:lnTo>
                  <a:lnTo>
                    <a:pt x="179" y="180"/>
                  </a:lnTo>
                  <a:lnTo>
                    <a:pt x="185" y="174"/>
                  </a:lnTo>
                  <a:lnTo>
                    <a:pt x="192" y="169"/>
                  </a:lnTo>
                  <a:lnTo>
                    <a:pt x="199" y="166"/>
                  </a:lnTo>
                  <a:lnTo>
                    <a:pt x="207" y="162"/>
                  </a:lnTo>
                  <a:lnTo>
                    <a:pt x="220" y="159"/>
                  </a:lnTo>
                  <a:lnTo>
                    <a:pt x="235" y="158"/>
                  </a:lnTo>
                  <a:lnTo>
                    <a:pt x="248" y="160"/>
                  </a:lnTo>
                  <a:lnTo>
                    <a:pt x="265" y="164"/>
                  </a:lnTo>
                  <a:lnTo>
                    <a:pt x="281" y="170"/>
                  </a:lnTo>
                  <a:lnTo>
                    <a:pt x="297" y="179"/>
                  </a:lnTo>
                  <a:lnTo>
                    <a:pt x="313" y="189"/>
                  </a:lnTo>
                  <a:lnTo>
                    <a:pt x="330" y="202"/>
                  </a:lnTo>
                  <a:lnTo>
                    <a:pt x="346" y="217"/>
                  </a:lnTo>
                  <a:lnTo>
                    <a:pt x="364" y="234"/>
                  </a:lnTo>
                  <a:lnTo>
                    <a:pt x="380" y="253"/>
                  </a:lnTo>
                  <a:lnTo>
                    <a:pt x="395" y="274"/>
                  </a:lnTo>
                  <a:lnTo>
                    <a:pt x="410" y="298"/>
                  </a:lnTo>
                  <a:lnTo>
                    <a:pt x="425" y="323"/>
                  </a:lnTo>
                  <a:lnTo>
                    <a:pt x="437" y="350"/>
                  </a:lnTo>
                  <a:lnTo>
                    <a:pt x="450" y="379"/>
                  </a:lnTo>
                  <a:lnTo>
                    <a:pt x="463" y="416"/>
                  </a:lnTo>
                  <a:lnTo>
                    <a:pt x="473" y="453"/>
                  </a:lnTo>
                  <a:lnTo>
                    <a:pt x="480" y="489"/>
                  </a:lnTo>
                  <a:lnTo>
                    <a:pt x="485" y="524"/>
                  </a:lnTo>
                  <a:lnTo>
                    <a:pt x="485" y="556"/>
                  </a:lnTo>
                  <a:lnTo>
                    <a:pt x="482" y="588"/>
                  </a:lnTo>
                  <a:lnTo>
                    <a:pt x="477" y="616"/>
                  </a:lnTo>
                  <a:lnTo>
                    <a:pt x="467" y="642"/>
                  </a:lnTo>
                  <a:lnTo>
                    <a:pt x="463" y="651"/>
                  </a:lnTo>
                  <a:lnTo>
                    <a:pt x="458" y="659"/>
                  </a:lnTo>
                  <a:lnTo>
                    <a:pt x="452" y="667"/>
                  </a:lnTo>
                  <a:lnTo>
                    <a:pt x="447" y="673"/>
                  </a:lnTo>
                  <a:lnTo>
                    <a:pt x="441" y="680"/>
                  </a:lnTo>
                  <a:lnTo>
                    <a:pt x="434" y="684"/>
                  </a:lnTo>
                  <a:lnTo>
                    <a:pt x="427" y="688"/>
                  </a:lnTo>
                  <a:lnTo>
                    <a:pt x="419" y="691"/>
                  </a:lnTo>
                  <a:lnTo>
                    <a:pt x="406" y="695"/>
                  </a:lnTo>
                  <a:lnTo>
                    <a:pt x="391" y="695"/>
                  </a:lnTo>
                  <a:lnTo>
                    <a:pt x="378" y="694"/>
                  </a:lnTo>
                  <a:lnTo>
                    <a:pt x="361" y="689"/>
                  </a:lnTo>
                  <a:lnTo>
                    <a:pt x="345" y="683"/>
                  </a:lnTo>
                  <a:lnTo>
                    <a:pt x="329" y="675"/>
                  </a:lnTo>
                  <a:lnTo>
                    <a:pt x="312" y="664"/>
                  </a:lnTo>
                  <a:lnTo>
                    <a:pt x="296" y="651"/>
                  </a:lnTo>
                  <a:lnTo>
                    <a:pt x="278" y="636"/>
                  </a:lnTo>
                  <a:lnTo>
                    <a:pt x="262" y="619"/>
                  </a:lnTo>
                  <a:lnTo>
                    <a:pt x="246" y="599"/>
                  </a:lnTo>
                  <a:lnTo>
                    <a:pt x="230" y="578"/>
                  </a:lnTo>
                  <a:lnTo>
                    <a:pt x="215" y="555"/>
                  </a:lnTo>
                  <a:lnTo>
                    <a:pt x="201" y="530"/>
                  </a:lnTo>
                  <a:lnTo>
                    <a:pt x="187" y="502"/>
                  </a:lnTo>
                  <a:lnTo>
                    <a:pt x="175" y="474"/>
                  </a:lnTo>
                  <a:lnTo>
                    <a:pt x="167" y="453"/>
                  </a:lnTo>
                  <a:lnTo>
                    <a:pt x="160" y="431"/>
                  </a:lnTo>
                  <a:lnTo>
                    <a:pt x="154" y="410"/>
                  </a:lnTo>
                  <a:lnTo>
                    <a:pt x="149" y="389"/>
                  </a:lnTo>
                  <a:lnTo>
                    <a:pt x="146" y="369"/>
                  </a:lnTo>
                  <a:lnTo>
                    <a:pt x="142" y="349"/>
                  </a:lnTo>
                  <a:lnTo>
                    <a:pt x="141" y="329"/>
                  </a:lnTo>
                  <a:lnTo>
                    <a:pt x="140" y="310"/>
                  </a:lnTo>
                  <a:lnTo>
                    <a:pt x="2" y="22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2872" y="2049"/>
              <a:ext cx="128" cy="1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3" y="14"/>
                </a:cxn>
                <a:cxn ang="0">
                  <a:pos x="27" y="17"/>
                </a:cxn>
                <a:cxn ang="0">
                  <a:pos x="40" y="20"/>
                </a:cxn>
                <a:cxn ang="0">
                  <a:pos x="52" y="22"/>
                </a:cxn>
                <a:cxn ang="0">
                  <a:pos x="65" y="23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103" y="24"/>
                </a:cxn>
                <a:cxn ang="0">
                  <a:pos x="115" y="23"/>
                </a:cxn>
                <a:cxn ang="0">
                  <a:pos x="127" y="22"/>
                </a:cxn>
                <a:cxn ang="0">
                  <a:pos x="139" y="20"/>
                </a:cxn>
                <a:cxn ang="0">
                  <a:pos x="150" y="17"/>
                </a:cxn>
                <a:cxn ang="0">
                  <a:pos x="162" y="14"/>
                </a:cxn>
                <a:cxn ang="0">
                  <a:pos x="173" y="9"/>
                </a:cxn>
                <a:cxn ang="0">
                  <a:pos x="185" y="5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6" y="0"/>
                </a:cxn>
                <a:cxn ang="0">
                  <a:pos x="256" y="251"/>
                </a:cxn>
                <a:cxn ang="0">
                  <a:pos x="62" y="177"/>
                </a:cxn>
                <a:cxn ang="0">
                  <a:pos x="0" y="10"/>
                </a:cxn>
              </a:cxnLst>
              <a:rect l="0" t="0" r="r" b="b"/>
              <a:pathLst>
                <a:path w="256" h="251">
                  <a:moveTo>
                    <a:pt x="0" y="10"/>
                  </a:moveTo>
                  <a:lnTo>
                    <a:pt x="13" y="14"/>
                  </a:lnTo>
                  <a:lnTo>
                    <a:pt x="27" y="17"/>
                  </a:lnTo>
                  <a:lnTo>
                    <a:pt x="40" y="20"/>
                  </a:lnTo>
                  <a:lnTo>
                    <a:pt x="52" y="22"/>
                  </a:lnTo>
                  <a:lnTo>
                    <a:pt x="65" y="23"/>
                  </a:lnTo>
                  <a:lnTo>
                    <a:pt x="78" y="24"/>
                  </a:lnTo>
                  <a:lnTo>
                    <a:pt x="90" y="24"/>
                  </a:lnTo>
                  <a:lnTo>
                    <a:pt x="103" y="24"/>
                  </a:lnTo>
                  <a:lnTo>
                    <a:pt x="115" y="23"/>
                  </a:lnTo>
                  <a:lnTo>
                    <a:pt x="127" y="22"/>
                  </a:lnTo>
                  <a:lnTo>
                    <a:pt x="139" y="20"/>
                  </a:lnTo>
                  <a:lnTo>
                    <a:pt x="150" y="17"/>
                  </a:lnTo>
                  <a:lnTo>
                    <a:pt x="162" y="14"/>
                  </a:lnTo>
                  <a:lnTo>
                    <a:pt x="173" y="9"/>
                  </a:lnTo>
                  <a:lnTo>
                    <a:pt x="185" y="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256" y="251"/>
                  </a:lnTo>
                  <a:lnTo>
                    <a:pt x="62" y="17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773" y="2125"/>
              <a:ext cx="625" cy="558"/>
            </a:xfrm>
            <a:custGeom>
              <a:avLst/>
              <a:gdLst/>
              <a:ahLst/>
              <a:cxnLst>
                <a:cxn ang="0">
                  <a:pos x="481" y="248"/>
                </a:cxn>
                <a:cxn ang="0">
                  <a:pos x="484" y="253"/>
                </a:cxn>
                <a:cxn ang="0">
                  <a:pos x="488" y="257"/>
                </a:cxn>
                <a:cxn ang="0">
                  <a:pos x="489" y="263"/>
                </a:cxn>
                <a:cxn ang="0">
                  <a:pos x="490" y="269"/>
                </a:cxn>
                <a:cxn ang="0">
                  <a:pos x="488" y="281"/>
                </a:cxn>
                <a:cxn ang="0">
                  <a:pos x="481" y="291"/>
                </a:cxn>
                <a:cxn ang="0">
                  <a:pos x="472" y="298"/>
                </a:cxn>
                <a:cxn ang="0">
                  <a:pos x="460" y="300"/>
                </a:cxn>
                <a:cxn ang="0">
                  <a:pos x="448" y="298"/>
                </a:cxn>
                <a:cxn ang="0">
                  <a:pos x="438" y="291"/>
                </a:cxn>
                <a:cxn ang="0">
                  <a:pos x="432" y="281"/>
                </a:cxn>
                <a:cxn ang="0">
                  <a:pos x="430" y="269"/>
                </a:cxn>
                <a:cxn ang="0">
                  <a:pos x="432" y="257"/>
                </a:cxn>
                <a:cxn ang="0">
                  <a:pos x="438" y="248"/>
                </a:cxn>
                <a:cxn ang="0">
                  <a:pos x="448" y="241"/>
                </a:cxn>
                <a:cxn ang="0">
                  <a:pos x="460" y="239"/>
                </a:cxn>
                <a:cxn ang="0">
                  <a:pos x="466" y="240"/>
                </a:cxn>
                <a:cxn ang="0">
                  <a:pos x="472" y="241"/>
                </a:cxn>
                <a:cxn ang="0">
                  <a:pos x="476" y="245"/>
                </a:cxn>
                <a:cxn ang="0">
                  <a:pos x="481" y="248"/>
                </a:cxn>
                <a:cxn ang="0">
                  <a:pos x="523" y="207"/>
                </a:cxn>
                <a:cxn ang="0">
                  <a:pos x="483" y="178"/>
                </a:cxn>
                <a:cxn ang="0">
                  <a:pos x="14" y="0"/>
                </a:cxn>
                <a:cxn ang="0">
                  <a:pos x="24" y="50"/>
                </a:cxn>
                <a:cxn ang="0">
                  <a:pos x="26" y="98"/>
                </a:cxn>
                <a:cxn ang="0">
                  <a:pos x="18" y="144"/>
                </a:cxn>
                <a:cxn ang="0">
                  <a:pos x="0" y="187"/>
                </a:cxn>
                <a:cxn ang="0">
                  <a:pos x="368" y="293"/>
                </a:cxn>
                <a:cxn ang="0">
                  <a:pos x="924" y="1117"/>
                </a:cxn>
                <a:cxn ang="0">
                  <a:pos x="1007" y="1037"/>
                </a:cxn>
                <a:cxn ang="0">
                  <a:pos x="609" y="417"/>
                </a:cxn>
                <a:cxn ang="0">
                  <a:pos x="1205" y="839"/>
                </a:cxn>
                <a:cxn ang="0">
                  <a:pos x="1249" y="731"/>
                </a:cxn>
                <a:cxn ang="0">
                  <a:pos x="523" y="207"/>
                </a:cxn>
                <a:cxn ang="0">
                  <a:pos x="481" y="248"/>
                </a:cxn>
              </a:cxnLst>
              <a:rect l="0" t="0" r="r" b="b"/>
              <a:pathLst>
                <a:path w="1249" h="1117">
                  <a:moveTo>
                    <a:pt x="481" y="248"/>
                  </a:moveTo>
                  <a:lnTo>
                    <a:pt x="484" y="253"/>
                  </a:lnTo>
                  <a:lnTo>
                    <a:pt x="488" y="257"/>
                  </a:lnTo>
                  <a:lnTo>
                    <a:pt x="489" y="263"/>
                  </a:lnTo>
                  <a:lnTo>
                    <a:pt x="490" y="269"/>
                  </a:lnTo>
                  <a:lnTo>
                    <a:pt x="488" y="281"/>
                  </a:lnTo>
                  <a:lnTo>
                    <a:pt x="481" y="291"/>
                  </a:lnTo>
                  <a:lnTo>
                    <a:pt x="472" y="298"/>
                  </a:lnTo>
                  <a:lnTo>
                    <a:pt x="460" y="300"/>
                  </a:lnTo>
                  <a:lnTo>
                    <a:pt x="448" y="298"/>
                  </a:lnTo>
                  <a:lnTo>
                    <a:pt x="438" y="291"/>
                  </a:lnTo>
                  <a:lnTo>
                    <a:pt x="432" y="281"/>
                  </a:lnTo>
                  <a:lnTo>
                    <a:pt x="430" y="269"/>
                  </a:lnTo>
                  <a:lnTo>
                    <a:pt x="432" y="257"/>
                  </a:lnTo>
                  <a:lnTo>
                    <a:pt x="438" y="248"/>
                  </a:lnTo>
                  <a:lnTo>
                    <a:pt x="448" y="241"/>
                  </a:lnTo>
                  <a:lnTo>
                    <a:pt x="460" y="239"/>
                  </a:lnTo>
                  <a:lnTo>
                    <a:pt x="466" y="240"/>
                  </a:lnTo>
                  <a:lnTo>
                    <a:pt x="472" y="241"/>
                  </a:lnTo>
                  <a:lnTo>
                    <a:pt x="476" y="245"/>
                  </a:lnTo>
                  <a:lnTo>
                    <a:pt x="481" y="248"/>
                  </a:lnTo>
                  <a:lnTo>
                    <a:pt x="523" y="207"/>
                  </a:lnTo>
                  <a:lnTo>
                    <a:pt x="483" y="178"/>
                  </a:lnTo>
                  <a:lnTo>
                    <a:pt x="14" y="0"/>
                  </a:lnTo>
                  <a:lnTo>
                    <a:pt x="24" y="50"/>
                  </a:lnTo>
                  <a:lnTo>
                    <a:pt x="26" y="98"/>
                  </a:lnTo>
                  <a:lnTo>
                    <a:pt x="18" y="144"/>
                  </a:lnTo>
                  <a:lnTo>
                    <a:pt x="0" y="187"/>
                  </a:lnTo>
                  <a:lnTo>
                    <a:pt x="368" y="293"/>
                  </a:lnTo>
                  <a:lnTo>
                    <a:pt x="924" y="1117"/>
                  </a:lnTo>
                  <a:lnTo>
                    <a:pt x="1007" y="1037"/>
                  </a:lnTo>
                  <a:lnTo>
                    <a:pt x="609" y="417"/>
                  </a:lnTo>
                  <a:lnTo>
                    <a:pt x="1205" y="839"/>
                  </a:lnTo>
                  <a:lnTo>
                    <a:pt x="1249" y="731"/>
                  </a:lnTo>
                  <a:lnTo>
                    <a:pt x="523" y="207"/>
                  </a:lnTo>
                  <a:lnTo>
                    <a:pt x="481" y="2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" name="Group 6"/>
          <p:cNvGrpSpPr>
            <a:grpSpLocks noChangeAspect="1"/>
          </p:cNvGrpSpPr>
          <p:nvPr/>
        </p:nvGrpSpPr>
        <p:grpSpPr bwMode="auto">
          <a:xfrm rot="6417696">
            <a:off x="6657763" y="3767627"/>
            <a:ext cx="580164" cy="576170"/>
            <a:chOff x="2299" y="1583"/>
            <a:chExt cx="1162" cy="1154"/>
          </a:xfrm>
        </p:grpSpPr>
        <p:sp>
          <p:nvSpPr>
            <p:cNvPr id="60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99" y="1583"/>
              <a:ext cx="1162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2338" y="1948"/>
              <a:ext cx="416" cy="311"/>
            </a:xfrm>
            <a:custGeom>
              <a:avLst/>
              <a:gdLst/>
              <a:ahLst/>
              <a:cxnLst>
                <a:cxn ang="0">
                  <a:pos x="214" y="3"/>
                </a:cxn>
                <a:cxn ang="0">
                  <a:pos x="158" y="12"/>
                </a:cxn>
                <a:cxn ang="0">
                  <a:pos x="109" y="28"/>
                </a:cxn>
                <a:cxn ang="0">
                  <a:pos x="67" y="53"/>
                </a:cxn>
                <a:cxn ang="0">
                  <a:pos x="35" y="86"/>
                </a:cxn>
                <a:cxn ang="0">
                  <a:pos x="5" y="144"/>
                </a:cxn>
                <a:cxn ang="0">
                  <a:pos x="12" y="261"/>
                </a:cxn>
                <a:cxn ang="0">
                  <a:pos x="38" y="322"/>
                </a:cxn>
                <a:cxn ang="0">
                  <a:pos x="79" y="382"/>
                </a:cxn>
                <a:cxn ang="0">
                  <a:pos x="131" y="438"/>
                </a:cxn>
                <a:cxn ang="0">
                  <a:pos x="194" y="490"/>
                </a:cxn>
                <a:cxn ang="0">
                  <a:pos x="265" y="536"/>
                </a:cxn>
                <a:cxn ang="0">
                  <a:pos x="375" y="586"/>
                </a:cxn>
                <a:cxn ang="0">
                  <a:pos x="496" y="617"/>
                </a:cxn>
                <a:cxn ang="0">
                  <a:pos x="609" y="623"/>
                </a:cxn>
                <a:cxn ang="0">
                  <a:pos x="707" y="602"/>
                </a:cxn>
                <a:cxn ang="0">
                  <a:pos x="780" y="557"/>
                </a:cxn>
                <a:cxn ang="0">
                  <a:pos x="826" y="480"/>
                </a:cxn>
                <a:cxn ang="0">
                  <a:pos x="820" y="362"/>
                </a:cxn>
                <a:cxn ang="0">
                  <a:pos x="809" y="333"/>
                </a:cxn>
                <a:cxn ang="0">
                  <a:pos x="800" y="318"/>
                </a:cxn>
                <a:cxn ang="0">
                  <a:pos x="784" y="286"/>
                </a:cxn>
                <a:cxn ang="0">
                  <a:pos x="752" y="241"/>
                </a:cxn>
                <a:cxn ang="0">
                  <a:pos x="712" y="197"/>
                </a:cxn>
                <a:cxn ang="0">
                  <a:pos x="667" y="156"/>
                </a:cxn>
                <a:cxn ang="0">
                  <a:pos x="617" y="119"/>
                </a:cxn>
                <a:cxn ang="0">
                  <a:pos x="560" y="85"/>
                </a:cxn>
                <a:cxn ang="0">
                  <a:pos x="504" y="57"/>
                </a:cxn>
                <a:cxn ang="0">
                  <a:pos x="447" y="35"/>
                </a:cxn>
                <a:cxn ang="0">
                  <a:pos x="393" y="19"/>
                </a:cxn>
                <a:cxn ang="0">
                  <a:pos x="339" y="7"/>
                </a:cxn>
                <a:cxn ang="0">
                  <a:pos x="287" y="2"/>
                </a:cxn>
                <a:cxn ang="0">
                  <a:pos x="264" y="114"/>
                </a:cxn>
                <a:cxn ang="0">
                  <a:pos x="301" y="116"/>
                </a:cxn>
                <a:cxn ang="0">
                  <a:pos x="339" y="121"/>
                </a:cxn>
                <a:cxn ang="0">
                  <a:pos x="381" y="133"/>
                </a:cxn>
                <a:cxn ang="0">
                  <a:pos x="422" y="148"/>
                </a:cxn>
                <a:cxn ang="0">
                  <a:pos x="465" y="167"/>
                </a:cxn>
                <a:cxn ang="0">
                  <a:pos x="534" y="209"/>
                </a:cxn>
                <a:cxn ang="0">
                  <a:pos x="599" y="264"/>
                </a:cxn>
                <a:cxn ang="0">
                  <a:pos x="648" y="323"/>
                </a:cxn>
                <a:cxn ang="0">
                  <a:pos x="674" y="379"/>
                </a:cxn>
                <a:cxn ang="0">
                  <a:pos x="681" y="429"/>
                </a:cxn>
                <a:cxn ang="0">
                  <a:pos x="671" y="464"/>
                </a:cxn>
                <a:cxn ang="0">
                  <a:pos x="654" y="483"/>
                </a:cxn>
                <a:cxn ang="0">
                  <a:pos x="629" y="497"/>
                </a:cxn>
                <a:cxn ang="0">
                  <a:pos x="593" y="506"/>
                </a:cxn>
                <a:cxn ang="0">
                  <a:pos x="548" y="509"/>
                </a:cxn>
                <a:cxn ang="0">
                  <a:pos x="497" y="503"/>
                </a:cxn>
                <a:cxn ang="0">
                  <a:pos x="444" y="489"/>
                </a:cxn>
                <a:cxn ang="0">
                  <a:pos x="390" y="467"/>
                </a:cxn>
                <a:cxn ang="0">
                  <a:pos x="324" y="432"/>
                </a:cxn>
                <a:cxn ang="0">
                  <a:pos x="252" y="378"/>
                </a:cxn>
                <a:cxn ang="0">
                  <a:pos x="199" y="320"/>
                </a:cxn>
                <a:cxn ang="0">
                  <a:pos x="164" y="263"/>
                </a:cxn>
                <a:cxn ang="0">
                  <a:pos x="150" y="210"/>
                </a:cxn>
                <a:cxn ang="0">
                  <a:pos x="157" y="167"/>
                </a:cxn>
                <a:cxn ang="0">
                  <a:pos x="171" y="147"/>
                </a:cxn>
                <a:cxn ang="0">
                  <a:pos x="194" y="131"/>
                </a:cxn>
                <a:cxn ang="0">
                  <a:pos x="218" y="121"/>
                </a:cxn>
                <a:cxn ang="0">
                  <a:pos x="237" y="117"/>
                </a:cxn>
                <a:cxn ang="0">
                  <a:pos x="257" y="114"/>
                </a:cxn>
              </a:cxnLst>
              <a:rect l="0" t="0" r="r" b="b"/>
              <a:pathLst>
                <a:path w="832" h="624">
                  <a:moveTo>
                    <a:pt x="254" y="0"/>
                  </a:moveTo>
                  <a:lnTo>
                    <a:pt x="233" y="0"/>
                  </a:lnTo>
                  <a:lnTo>
                    <a:pt x="214" y="3"/>
                  </a:lnTo>
                  <a:lnTo>
                    <a:pt x="195" y="4"/>
                  </a:lnTo>
                  <a:lnTo>
                    <a:pt x="177" y="7"/>
                  </a:lnTo>
                  <a:lnTo>
                    <a:pt x="158" y="12"/>
                  </a:lnTo>
                  <a:lnTo>
                    <a:pt x="141" y="17"/>
                  </a:lnTo>
                  <a:lnTo>
                    <a:pt x="125" y="22"/>
                  </a:lnTo>
                  <a:lnTo>
                    <a:pt x="109" y="28"/>
                  </a:lnTo>
                  <a:lnTo>
                    <a:pt x="95" y="36"/>
                  </a:lnTo>
                  <a:lnTo>
                    <a:pt x="81" y="44"/>
                  </a:lnTo>
                  <a:lnTo>
                    <a:pt x="67" y="53"/>
                  </a:lnTo>
                  <a:lnTo>
                    <a:pt x="56" y="63"/>
                  </a:lnTo>
                  <a:lnTo>
                    <a:pt x="45" y="74"/>
                  </a:lnTo>
                  <a:lnTo>
                    <a:pt x="35" y="86"/>
                  </a:lnTo>
                  <a:lnTo>
                    <a:pt x="27" y="98"/>
                  </a:lnTo>
                  <a:lnTo>
                    <a:pt x="19" y="111"/>
                  </a:lnTo>
                  <a:lnTo>
                    <a:pt x="5" y="144"/>
                  </a:lnTo>
                  <a:lnTo>
                    <a:pt x="0" y="181"/>
                  </a:lnTo>
                  <a:lnTo>
                    <a:pt x="2" y="220"/>
                  </a:lnTo>
                  <a:lnTo>
                    <a:pt x="12" y="261"/>
                  </a:lnTo>
                  <a:lnTo>
                    <a:pt x="19" y="282"/>
                  </a:lnTo>
                  <a:lnTo>
                    <a:pt x="28" y="302"/>
                  </a:lnTo>
                  <a:lnTo>
                    <a:pt x="38" y="322"/>
                  </a:lnTo>
                  <a:lnTo>
                    <a:pt x="50" y="343"/>
                  </a:lnTo>
                  <a:lnTo>
                    <a:pt x="64" y="362"/>
                  </a:lnTo>
                  <a:lnTo>
                    <a:pt x="79" y="382"/>
                  </a:lnTo>
                  <a:lnTo>
                    <a:pt x="95" y="401"/>
                  </a:lnTo>
                  <a:lnTo>
                    <a:pt x="112" y="420"/>
                  </a:lnTo>
                  <a:lnTo>
                    <a:pt x="131" y="438"/>
                  </a:lnTo>
                  <a:lnTo>
                    <a:pt x="150" y="457"/>
                  </a:lnTo>
                  <a:lnTo>
                    <a:pt x="172" y="474"/>
                  </a:lnTo>
                  <a:lnTo>
                    <a:pt x="194" y="490"/>
                  </a:lnTo>
                  <a:lnTo>
                    <a:pt x="217" y="506"/>
                  </a:lnTo>
                  <a:lnTo>
                    <a:pt x="241" y="521"/>
                  </a:lnTo>
                  <a:lnTo>
                    <a:pt x="265" y="536"/>
                  </a:lnTo>
                  <a:lnTo>
                    <a:pt x="292" y="550"/>
                  </a:lnTo>
                  <a:lnTo>
                    <a:pt x="333" y="570"/>
                  </a:lnTo>
                  <a:lnTo>
                    <a:pt x="375" y="586"/>
                  </a:lnTo>
                  <a:lnTo>
                    <a:pt x="415" y="598"/>
                  </a:lnTo>
                  <a:lnTo>
                    <a:pt x="457" y="610"/>
                  </a:lnTo>
                  <a:lnTo>
                    <a:pt x="496" y="617"/>
                  </a:lnTo>
                  <a:lnTo>
                    <a:pt x="535" y="621"/>
                  </a:lnTo>
                  <a:lnTo>
                    <a:pt x="573" y="624"/>
                  </a:lnTo>
                  <a:lnTo>
                    <a:pt x="609" y="623"/>
                  </a:lnTo>
                  <a:lnTo>
                    <a:pt x="643" y="618"/>
                  </a:lnTo>
                  <a:lnTo>
                    <a:pt x="676" y="612"/>
                  </a:lnTo>
                  <a:lnTo>
                    <a:pt x="707" y="602"/>
                  </a:lnTo>
                  <a:lnTo>
                    <a:pt x="734" y="590"/>
                  </a:lnTo>
                  <a:lnTo>
                    <a:pt x="759" y="575"/>
                  </a:lnTo>
                  <a:lnTo>
                    <a:pt x="780" y="557"/>
                  </a:lnTo>
                  <a:lnTo>
                    <a:pt x="799" y="536"/>
                  </a:lnTo>
                  <a:lnTo>
                    <a:pt x="814" y="513"/>
                  </a:lnTo>
                  <a:lnTo>
                    <a:pt x="826" y="480"/>
                  </a:lnTo>
                  <a:lnTo>
                    <a:pt x="832" y="443"/>
                  </a:lnTo>
                  <a:lnTo>
                    <a:pt x="830" y="404"/>
                  </a:lnTo>
                  <a:lnTo>
                    <a:pt x="820" y="362"/>
                  </a:lnTo>
                  <a:lnTo>
                    <a:pt x="816" y="353"/>
                  </a:lnTo>
                  <a:lnTo>
                    <a:pt x="813" y="343"/>
                  </a:lnTo>
                  <a:lnTo>
                    <a:pt x="809" y="333"/>
                  </a:lnTo>
                  <a:lnTo>
                    <a:pt x="805" y="324"/>
                  </a:lnTo>
                  <a:lnTo>
                    <a:pt x="803" y="324"/>
                  </a:lnTo>
                  <a:lnTo>
                    <a:pt x="800" y="318"/>
                  </a:lnTo>
                  <a:lnTo>
                    <a:pt x="793" y="305"/>
                  </a:lnTo>
                  <a:lnTo>
                    <a:pt x="786" y="292"/>
                  </a:lnTo>
                  <a:lnTo>
                    <a:pt x="784" y="286"/>
                  </a:lnTo>
                  <a:lnTo>
                    <a:pt x="773" y="271"/>
                  </a:lnTo>
                  <a:lnTo>
                    <a:pt x="763" y="256"/>
                  </a:lnTo>
                  <a:lnTo>
                    <a:pt x="752" y="241"/>
                  </a:lnTo>
                  <a:lnTo>
                    <a:pt x="740" y="226"/>
                  </a:lnTo>
                  <a:lnTo>
                    <a:pt x="726" y="211"/>
                  </a:lnTo>
                  <a:lnTo>
                    <a:pt x="712" y="197"/>
                  </a:lnTo>
                  <a:lnTo>
                    <a:pt x="699" y="184"/>
                  </a:lnTo>
                  <a:lnTo>
                    <a:pt x="684" y="170"/>
                  </a:lnTo>
                  <a:lnTo>
                    <a:pt x="667" y="156"/>
                  </a:lnTo>
                  <a:lnTo>
                    <a:pt x="651" y="143"/>
                  </a:lnTo>
                  <a:lnTo>
                    <a:pt x="634" y="131"/>
                  </a:lnTo>
                  <a:lnTo>
                    <a:pt x="617" y="119"/>
                  </a:lnTo>
                  <a:lnTo>
                    <a:pt x="598" y="106"/>
                  </a:lnTo>
                  <a:lnTo>
                    <a:pt x="580" y="95"/>
                  </a:lnTo>
                  <a:lnTo>
                    <a:pt x="560" y="85"/>
                  </a:lnTo>
                  <a:lnTo>
                    <a:pt x="541" y="74"/>
                  </a:lnTo>
                  <a:lnTo>
                    <a:pt x="522" y="65"/>
                  </a:lnTo>
                  <a:lnTo>
                    <a:pt x="504" y="57"/>
                  </a:lnTo>
                  <a:lnTo>
                    <a:pt x="485" y="49"/>
                  </a:lnTo>
                  <a:lnTo>
                    <a:pt x="467" y="42"/>
                  </a:lnTo>
                  <a:lnTo>
                    <a:pt x="447" y="35"/>
                  </a:lnTo>
                  <a:lnTo>
                    <a:pt x="429" y="29"/>
                  </a:lnTo>
                  <a:lnTo>
                    <a:pt x="412" y="23"/>
                  </a:lnTo>
                  <a:lnTo>
                    <a:pt x="393" y="19"/>
                  </a:lnTo>
                  <a:lnTo>
                    <a:pt x="375" y="14"/>
                  </a:lnTo>
                  <a:lnTo>
                    <a:pt x="358" y="11"/>
                  </a:lnTo>
                  <a:lnTo>
                    <a:pt x="339" y="7"/>
                  </a:lnTo>
                  <a:lnTo>
                    <a:pt x="322" y="5"/>
                  </a:lnTo>
                  <a:lnTo>
                    <a:pt x="305" y="3"/>
                  </a:lnTo>
                  <a:lnTo>
                    <a:pt x="287" y="2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64" y="114"/>
                  </a:lnTo>
                  <a:lnTo>
                    <a:pt x="276" y="114"/>
                  </a:lnTo>
                  <a:lnTo>
                    <a:pt x="288" y="114"/>
                  </a:lnTo>
                  <a:lnTo>
                    <a:pt x="301" y="116"/>
                  </a:lnTo>
                  <a:lnTo>
                    <a:pt x="314" y="117"/>
                  </a:lnTo>
                  <a:lnTo>
                    <a:pt x="326" y="119"/>
                  </a:lnTo>
                  <a:lnTo>
                    <a:pt x="339" y="121"/>
                  </a:lnTo>
                  <a:lnTo>
                    <a:pt x="353" y="125"/>
                  </a:lnTo>
                  <a:lnTo>
                    <a:pt x="367" y="128"/>
                  </a:lnTo>
                  <a:lnTo>
                    <a:pt x="381" y="133"/>
                  </a:lnTo>
                  <a:lnTo>
                    <a:pt x="394" y="138"/>
                  </a:lnTo>
                  <a:lnTo>
                    <a:pt x="408" y="142"/>
                  </a:lnTo>
                  <a:lnTo>
                    <a:pt x="422" y="148"/>
                  </a:lnTo>
                  <a:lnTo>
                    <a:pt x="436" y="154"/>
                  </a:lnTo>
                  <a:lnTo>
                    <a:pt x="451" y="161"/>
                  </a:lnTo>
                  <a:lnTo>
                    <a:pt x="465" y="167"/>
                  </a:lnTo>
                  <a:lnTo>
                    <a:pt x="479" y="174"/>
                  </a:lnTo>
                  <a:lnTo>
                    <a:pt x="507" y="191"/>
                  </a:lnTo>
                  <a:lnTo>
                    <a:pt x="534" y="209"/>
                  </a:lnTo>
                  <a:lnTo>
                    <a:pt x="558" y="226"/>
                  </a:lnTo>
                  <a:lnTo>
                    <a:pt x="580" y="246"/>
                  </a:lnTo>
                  <a:lnTo>
                    <a:pt x="599" y="264"/>
                  </a:lnTo>
                  <a:lnTo>
                    <a:pt x="618" y="284"/>
                  </a:lnTo>
                  <a:lnTo>
                    <a:pt x="634" y="303"/>
                  </a:lnTo>
                  <a:lnTo>
                    <a:pt x="648" y="323"/>
                  </a:lnTo>
                  <a:lnTo>
                    <a:pt x="658" y="341"/>
                  </a:lnTo>
                  <a:lnTo>
                    <a:pt x="667" y="361"/>
                  </a:lnTo>
                  <a:lnTo>
                    <a:pt x="674" y="379"/>
                  </a:lnTo>
                  <a:lnTo>
                    <a:pt x="679" y="397"/>
                  </a:lnTo>
                  <a:lnTo>
                    <a:pt x="681" y="413"/>
                  </a:lnTo>
                  <a:lnTo>
                    <a:pt x="681" y="429"/>
                  </a:lnTo>
                  <a:lnTo>
                    <a:pt x="679" y="444"/>
                  </a:lnTo>
                  <a:lnTo>
                    <a:pt x="674" y="457"/>
                  </a:lnTo>
                  <a:lnTo>
                    <a:pt x="671" y="464"/>
                  </a:lnTo>
                  <a:lnTo>
                    <a:pt x="666" y="471"/>
                  </a:lnTo>
                  <a:lnTo>
                    <a:pt x="661" y="477"/>
                  </a:lnTo>
                  <a:lnTo>
                    <a:pt x="654" y="483"/>
                  </a:lnTo>
                  <a:lnTo>
                    <a:pt x="647" y="488"/>
                  </a:lnTo>
                  <a:lnTo>
                    <a:pt x="639" y="492"/>
                  </a:lnTo>
                  <a:lnTo>
                    <a:pt x="629" y="497"/>
                  </a:lnTo>
                  <a:lnTo>
                    <a:pt x="619" y="500"/>
                  </a:lnTo>
                  <a:lnTo>
                    <a:pt x="606" y="504"/>
                  </a:lnTo>
                  <a:lnTo>
                    <a:pt x="593" y="506"/>
                  </a:lnTo>
                  <a:lnTo>
                    <a:pt x="578" y="509"/>
                  </a:lnTo>
                  <a:lnTo>
                    <a:pt x="563" y="510"/>
                  </a:lnTo>
                  <a:lnTo>
                    <a:pt x="548" y="509"/>
                  </a:lnTo>
                  <a:lnTo>
                    <a:pt x="532" y="509"/>
                  </a:lnTo>
                  <a:lnTo>
                    <a:pt x="514" y="506"/>
                  </a:lnTo>
                  <a:lnTo>
                    <a:pt x="497" y="503"/>
                  </a:lnTo>
                  <a:lnTo>
                    <a:pt x="480" y="499"/>
                  </a:lnTo>
                  <a:lnTo>
                    <a:pt x="462" y="495"/>
                  </a:lnTo>
                  <a:lnTo>
                    <a:pt x="444" y="489"/>
                  </a:lnTo>
                  <a:lnTo>
                    <a:pt x="426" y="483"/>
                  </a:lnTo>
                  <a:lnTo>
                    <a:pt x="408" y="475"/>
                  </a:lnTo>
                  <a:lnTo>
                    <a:pt x="390" y="467"/>
                  </a:lnTo>
                  <a:lnTo>
                    <a:pt x="371" y="458"/>
                  </a:lnTo>
                  <a:lnTo>
                    <a:pt x="353" y="449"/>
                  </a:lnTo>
                  <a:lnTo>
                    <a:pt x="324" y="432"/>
                  </a:lnTo>
                  <a:lnTo>
                    <a:pt x="299" y="415"/>
                  </a:lnTo>
                  <a:lnTo>
                    <a:pt x="273" y="397"/>
                  </a:lnTo>
                  <a:lnTo>
                    <a:pt x="252" y="378"/>
                  </a:lnTo>
                  <a:lnTo>
                    <a:pt x="232" y="359"/>
                  </a:lnTo>
                  <a:lnTo>
                    <a:pt x="214" y="339"/>
                  </a:lnTo>
                  <a:lnTo>
                    <a:pt x="199" y="320"/>
                  </a:lnTo>
                  <a:lnTo>
                    <a:pt x="185" y="301"/>
                  </a:lnTo>
                  <a:lnTo>
                    <a:pt x="173" y="282"/>
                  </a:lnTo>
                  <a:lnTo>
                    <a:pt x="164" y="263"/>
                  </a:lnTo>
                  <a:lnTo>
                    <a:pt x="157" y="245"/>
                  </a:lnTo>
                  <a:lnTo>
                    <a:pt x="152" y="227"/>
                  </a:lnTo>
                  <a:lnTo>
                    <a:pt x="150" y="210"/>
                  </a:lnTo>
                  <a:lnTo>
                    <a:pt x="150" y="195"/>
                  </a:lnTo>
                  <a:lnTo>
                    <a:pt x="152" y="180"/>
                  </a:lnTo>
                  <a:lnTo>
                    <a:pt x="157" y="167"/>
                  </a:lnTo>
                  <a:lnTo>
                    <a:pt x="161" y="159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8" y="141"/>
                  </a:lnTo>
                  <a:lnTo>
                    <a:pt x="185" y="135"/>
                  </a:lnTo>
                  <a:lnTo>
                    <a:pt x="194" y="131"/>
                  </a:lnTo>
                  <a:lnTo>
                    <a:pt x="202" y="127"/>
                  </a:lnTo>
                  <a:lnTo>
                    <a:pt x="212" y="124"/>
                  </a:lnTo>
                  <a:lnTo>
                    <a:pt x="218" y="121"/>
                  </a:lnTo>
                  <a:lnTo>
                    <a:pt x="224" y="120"/>
                  </a:lnTo>
                  <a:lnTo>
                    <a:pt x="231" y="119"/>
                  </a:lnTo>
                  <a:lnTo>
                    <a:pt x="237" y="117"/>
                  </a:lnTo>
                  <a:lnTo>
                    <a:pt x="243" y="117"/>
                  </a:lnTo>
                  <a:lnTo>
                    <a:pt x="250" y="116"/>
                  </a:lnTo>
                  <a:lnTo>
                    <a:pt x="257" y="114"/>
                  </a:lnTo>
                  <a:lnTo>
                    <a:pt x="264" y="11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2706" y="1605"/>
              <a:ext cx="309" cy="424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18" y="422"/>
                </a:cxn>
                <a:cxn ang="0">
                  <a:pos x="64" y="547"/>
                </a:cxn>
                <a:cxn ang="0">
                  <a:pos x="95" y="606"/>
                </a:cxn>
                <a:cxn ang="0">
                  <a:pos x="130" y="661"/>
                </a:cxn>
                <a:cxn ang="0">
                  <a:pos x="169" y="710"/>
                </a:cxn>
                <a:cxn ang="0">
                  <a:pos x="210" y="751"/>
                </a:cxn>
                <a:cxn ang="0">
                  <a:pos x="255" y="787"/>
                </a:cxn>
                <a:cxn ang="0">
                  <a:pos x="287" y="807"/>
                </a:cxn>
                <a:cxn ang="0">
                  <a:pos x="307" y="818"/>
                </a:cxn>
                <a:cxn ang="0">
                  <a:pos x="322" y="825"/>
                </a:cxn>
                <a:cxn ang="0">
                  <a:pos x="338" y="832"/>
                </a:cxn>
                <a:cxn ang="0">
                  <a:pos x="384" y="845"/>
                </a:cxn>
                <a:cxn ang="0">
                  <a:pos x="443" y="846"/>
                </a:cxn>
                <a:cxn ang="0">
                  <a:pos x="497" y="830"/>
                </a:cxn>
                <a:cxn ang="0">
                  <a:pos x="601" y="690"/>
                </a:cxn>
                <a:cxn ang="0">
                  <a:pos x="607" y="467"/>
                </a:cxn>
                <a:cxn ang="0">
                  <a:pos x="539" y="273"/>
                </a:cxn>
                <a:cxn ang="0">
                  <a:pos x="495" y="200"/>
                </a:cxn>
                <a:cxn ang="0">
                  <a:pos x="446" y="137"/>
                </a:cxn>
                <a:cxn ang="0">
                  <a:pos x="391" y="84"/>
                </a:cxn>
                <a:cxn ang="0">
                  <a:pos x="333" y="43"/>
                </a:cxn>
                <a:cxn ang="0">
                  <a:pos x="273" y="14"/>
                </a:cxn>
                <a:cxn ang="0">
                  <a:pos x="210" y="1"/>
                </a:cxn>
                <a:cxn ang="0">
                  <a:pos x="154" y="6"/>
                </a:cxn>
                <a:cxn ang="0">
                  <a:pos x="95" y="33"/>
                </a:cxn>
                <a:cxn ang="0">
                  <a:pos x="39" y="98"/>
                </a:cxn>
                <a:cxn ang="0">
                  <a:pos x="7" y="189"/>
                </a:cxn>
                <a:cxn ang="0">
                  <a:pos x="141" y="282"/>
                </a:cxn>
                <a:cxn ang="0">
                  <a:pos x="159" y="211"/>
                </a:cxn>
                <a:cxn ang="0">
                  <a:pos x="174" y="187"/>
                </a:cxn>
                <a:cxn ang="0">
                  <a:pos x="192" y="169"/>
                </a:cxn>
                <a:cxn ang="0">
                  <a:pos x="220" y="159"/>
                </a:cxn>
                <a:cxn ang="0">
                  <a:pos x="265" y="164"/>
                </a:cxn>
                <a:cxn ang="0">
                  <a:pos x="313" y="189"/>
                </a:cxn>
                <a:cxn ang="0">
                  <a:pos x="364" y="234"/>
                </a:cxn>
                <a:cxn ang="0">
                  <a:pos x="410" y="298"/>
                </a:cxn>
                <a:cxn ang="0">
                  <a:pos x="450" y="379"/>
                </a:cxn>
                <a:cxn ang="0">
                  <a:pos x="480" y="489"/>
                </a:cxn>
                <a:cxn ang="0">
                  <a:pos x="482" y="588"/>
                </a:cxn>
                <a:cxn ang="0">
                  <a:pos x="463" y="651"/>
                </a:cxn>
                <a:cxn ang="0">
                  <a:pos x="447" y="673"/>
                </a:cxn>
                <a:cxn ang="0">
                  <a:pos x="427" y="688"/>
                </a:cxn>
                <a:cxn ang="0">
                  <a:pos x="391" y="695"/>
                </a:cxn>
                <a:cxn ang="0">
                  <a:pos x="345" y="683"/>
                </a:cxn>
                <a:cxn ang="0">
                  <a:pos x="296" y="651"/>
                </a:cxn>
                <a:cxn ang="0">
                  <a:pos x="246" y="599"/>
                </a:cxn>
                <a:cxn ang="0">
                  <a:pos x="201" y="530"/>
                </a:cxn>
                <a:cxn ang="0">
                  <a:pos x="167" y="453"/>
                </a:cxn>
                <a:cxn ang="0">
                  <a:pos x="149" y="389"/>
                </a:cxn>
                <a:cxn ang="0">
                  <a:pos x="141" y="329"/>
                </a:cxn>
              </a:cxnLst>
              <a:rect l="0" t="0" r="r" b="b"/>
              <a:pathLst>
                <a:path w="616" h="847">
                  <a:moveTo>
                    <a:pt x="2" y="225"/>
                  </a:moveTo>
                  <a:lnTo>
                    <a:pt x="0" y="262"/>
                  </a:lnTo>
                  <a:lnTo>
                    <a:pt x="0" y="300"/>
                  </a:lnTo>
                  <a:lnTo>
                    <a:pt x="3" y="339"/>
                  </a:lnTo>
                  <a:lnTo>
                    <a:pt x="9" y="380"/>
                  </a:lnTo>
                  <a:lnTo>
                    <a:pt x="18" y="422"/>
                  </a:lnTo>
                  <a:lnTo>
                    <a:pt x="31" y="463"/>
                  </a:lnTo>
                  <a:lnTo>
                    <a:pt x="46" y="506"/>
                  </a:lnTo>
                  <a:lnTo>
                    <a:pt x="64" y="547"/>
                  </a:lnTo>
                  <a:lnTo>
                    <a:pt x="73" y="568"/>
                  </a:lnTo>
                  <a:lnTo>
                    <a:pt x="84" y="588"/>
                  </a:lnTo>
                  <a:lnTo>
                    <a:pt x="95" y="606"/>
                  </a:lnTo>
                  <a:lnTo>
                    <a:pt x="107" y="626"/>
                  </a:lnTo>
                  <a:lnTo>
                    <a:pt x="118" y="643"/>
                  </a:lnTo>
                  <a:lnTo>
                    <a:pt x="130" y="661"/>
                  </a:lnTo>
                  <a:lnTo>
                    <a:pt x="142" y="677"/>
                  </a:lnTo>
                  <a:lnTo>
                    <a:pt x="155" y="694"/>
                  </a:lnTo>
                  <a:lnTo>
                    <a:pt x="169" y="710"/>
                  </a:lnTo>
                  <a:lnTo>
                    <a:pt x="183" y="725"/>
                  </a:lnTo>
                  <a:lnTo>
                    <a:pt x="197" y="739"/>
                  </a:lnTo>
                  <a:lnTo>
                    <a:pt x="210" y="751"/>
                  </a:lnTo>
                  <a:lnTo>
                    <a:pt x="225" y="764"/>
                  </a:lnTo>
                  <a:lnTo>
                    <a:pt x="240" y="777"/>
                  </a:lnTo>
                  <a:lnTo>
                    <a:pt x="255" y="787"/>
                  </a:lnTo>
                  <a:lnTo>
                    <a:pt x="270" y="797"/>
                  </a:lnTo>
                  <a:lnTo>
                    <a:pt x="276" y="800"/>
                  </a:lnTo>
                  <a:lnTo>
                    <a:pt x="287" y="807"/>
                  </a:lnTo>
                  <a:lnTo>
                    <a:pt x="297" y="812"/>
                  </a:lnTo>
                  <a:lnTo>
                    <a:pt x="303" y="816"/>
                  </a:lnTo>
                  <a:lnTo>
                    <a:pt x="307" y="818"/>
                  </a:lnTo>
                  <a:lnTo>
                    <a:pt x="312" y="820"/>
                  </a:lnTo>
                  <a:lnTo>
                    <a:pt x="318" y="823"/>
                  </a:lnTo>
                  <a:lnTo>
                    <a:pt x="322" y="825"/>
                  </a:lnTo>
                  <a:lnTo>
                    <a:pt x="328" y="827"/>
                  </a:lnTo>
                  <a:lnTo>
                    <a:pt x="333" y="830"/>
                  </a:lnTo>
                  <a:lnTo>
                    <a:pt x="338" y="832"/>
                  </a:lnTo>
                  <a:lnTo>
                    <a:pt x="343" y="834"/>
                  </a:lnTo>
                  <a:lnTo>
                    <a:pt x="364" y="840"/>
                  </a:lnTo>
                  <a:lnTo>
                    <a:pt x="384" y="845"/>
                  </a:lnTo>
                  <a:lnTo>
                    <a:pt x="405" y="847"/>
                  </a:lnTo>
                  <a:lnTo>
                    <a:pt x="425" y="847"/>
                  </a:lnTo>
                  <a:lnTo>
                    <a:pt x="443" y="846"/>
                  </a:lnTo>
                  <a:lnTo>
                    <a:pt x="463" y="842"/>
                  </a:lnTo>
                  <a:lnTo>
                    <a:pt x="480" y="836"/>
                  </a:lnTo>
                  <a:lnTo>
                    <a:pt x="497" y="830"/>
                  </a:lnTo>
                  <a:lnTo>
                    <a:pt x="542" y="796"/>
                  </a:lnTo>
                  <a:lnTo>
                    <a:pt x="578" y="749"/>
                  </a:lnTo>
                  <a:lnTo>
                    <a:pt x="601" y="690"/>
                  </a:lnTo>
                  <a:lnTo>
                    <a:pt x="615" y="622"/>
                  </a:lnTo>
                  <a:lnTo>
                    <a:pt x="616" y="547"/>
                  </a:lnTo>
                  <a:lnTo>
                    <a:pt x="607" y="467"/>
                  </a:lnTo>
                  <a:lnTo>
                    <a:pt x="585" y="384"/>
                  </a:lnTo>
                  <a:lnTo>
                    <a:pt x="552" y="300"/>
                  </a:lnTo>
                  <a:lnTo>
                    <a:pt x="539" y="273"/>
                  </a:lnTo>
                  <a:lnTo>
                    <a:pt x="525" y="248"/>
                  </a:lnTo>
                  <a:lnTo>
                    <a:pt x="511" y="223"/>
                  </a:lnTo>
                  <a:lnTo>
                    <a:pt x="495" y="200"/>
                  </a:lnTo>
                  <a:lnTo>
                    <a:pt x="480" y="179"/>
                  </a:lnTo>
                  <a:lnTo>
                    <a:pt x="463" y="157"/>
                  </a:lnTo>
                  <a:lnTo>
                    <a:pt x="446" y="137"/>
                  </a:lnTo>
                  <a:lnTo>
                    <a:pt x="428" y="117"/>
                  </a:lnTo>
                  <a:lnTo>
                    <a:pt x="410" y="100"/>
                  </a:lnTo>
                  <a:lnTo>
                    <a:pt x="391" y="84"/>
                  </a:lnTo>
                  <a:lnTo>
                    <a:pt x="372" y="68"/>
                  </a:lnTo>
                  <a:lnTo>
                    <a:pt x="352" y="54"/>
                  </a:lnTo>
                  <a:lnTo>
                    <a:pt x="333" y="43"/>
                  </a:lnTo>
                  <a:lnTo>
                    <a:pt x="313" y="31"/>
                  </a:lnTo>
                  <a:lnTo>
                    <a:pt x="293" y="22"/>
                  </a:lnTo>
                  <a:lnTo>
                    <a:pt x="273" y="14"/>
                  </a:lnTo>
                  <a:lnTo>
                    <a:pt x="252" y="8"/>
                  </a:lnTo>
                  <a:lnTo>
                    <a:pt x="231" y="3"/>
                  </a:lnTo>
                  <a:lnTo>
                    <a:pt x="210" y="1"/>
                  </a:lnTo>
                  <a:lnTo>
                    <a:pt x="191" y="0"/>
                  </a:lnTo>
                  <a:lnTo>
                    <a:pt x="172" y="2"/>
                  </a:lnTo>
                  <a:lnTo>
                    <a:pt x="154" y="6"/>
                  </a:lnTo>
                  <a:lnTo>
                    <a:pt x="137" y="11"/>
                  </a:lnTo>
                  <a:lnTo>
                    <a:pt x="119" y="18"/>
                  </a:lnTo>
                  <a:lnTo>
                    <a:pt x="95" y="33"/>
                  </a:lnTo>
                  <a:lnTo>
                    <a:pt x="73" y="52"/>
                  </a:lnTo>
                  <a:lnTo>
                    <a:pt x="55" y="74"/>
                  </a:lnTo>
                  <a:lnTo>
                    <a:pt x="39" y="98"/>
                  </a:lnTo>
                  <a:lnTo>
                    <a:pt x="25" y="126"/>
                  </a:lnTo>
                  <a:lnTo>
                    <a:pt x="15" y="157"/>
                  </a:lnTo>
                  <a:lnTo>
                    <a:pt x="7" y="189"/>
                  </a:lnTo>
                  <a:lnTo>
                    <a:pt x="2" y="225"/>
                  </a:lnTo>
                  <a:lnTo>
                    <a:pt x="140" y="310"/>
                  </a:lnTo>
                  <a:lnTo>
                    <a:pt x="141" y="282"/>
                  </a:lnTo>
                  <a:lnTo>
                    <a:pt x="145" y="257"/>
                  </a:lnTo>
                  <a:lnTo>
                    <a:pt x="151" y="233"/>
                  </a:lnTo>
                  <a:lnTo>
                    <a:pt x="159" y="211"/>
                  </a:lnTo>
                  <a:lnTo>
                    <a:pt x="163" y="202"/>
                  </a:lnTo>
                  <a:lnTo>
                    <a:pt x="168" y="194"/>
                  </a:lnTo>
                  <a:lnTo>
                    <a:pt x="174" y="187"/>
                  </a:lnTo>
                  <a:lnTo>
                    <a:pt x="179" y="180"/>
                  </a:lnTo>
                  <a:lnTo>
                    <a:pt x="185" y="174"/>
                  </a:lnTo>
                  <a:lnTo>
                    <a:pt x="192" y="169"/>
                  </a:lnTo>
                  <a:lnTo>
                    <a:pt x="199" y="166"/>
                  </a:lnTo>
                  <a:lnTo>
                    <a:pt x="207" y="162"/>
                  </a:lnTo>
                  <a:lnTo>
                    <a:pt x="220" y="159"/>
                  </a:lnTo>
                  <a:lnTo>
                    <a:pt x="235" y="158"/>
                  </a:lnTo>
                  <a:lnTo>
                    <a:pt x="248" y="160"/>
                  </a:lnTo>
                  <a:lnTo>
                    <a:pt x="265" y="164"/>
                  </a:lnTo>
                  <a:lnTo>
                    <a:pt x="281" y="170"/>
                  </a:lnTo>
                  <a:lnTo>
                    <a:pt x="297" y="179"/>
                  </a:lnTo>
                  <a:lnTo>
                    <a:pt x="313" y="189"/>
                  </a:lnTo>
                  <a:lnTo>
                    <a:pt x="330" y="202"/>
                  </a:lnTo>
                  <a:lnTo>
                    <a:pt x="346" y="217"/>
                  </a:lnTo>
                  <a:lnTo>
                    <a:pt x="364" y="234"/>
                  </a:lnTo>
                  <a:lnTo>
                    <a:pt x="380" y="253"/>
                  </a:lnTo>
                  <a:lnTo>
                    <a:pt x="395" y="274"/>
                  </a:lnTo>
                  <a:lnTo>
                    <a:pt x="410" y="298"/>
                  </a:lnTo>
                  <a:lnTo>
                    <a:pt x="425" y="323"/>
                  </a:lnTo>
                  <a:lnTo>
                    <a:pt x="437" y="350"/>
                  </a:lnTo>
                  <a:lnTo>
                    <a:pt x="450" y="379"/>
                  </a:lnTo>
                  <a:lnTo>
                    <a:pt x="463" y="416"/>
                  </a:lnTo>
                  <a:lnTo>
                    <a:pt x="473" y="453"/>
                  </a:lnTo>
                  <a:lnTo>
                    <a:pt x="480" y="489"/>
                  </a:lnTo>
                  <a:lnTo>
                    <a:pt x="485" y="524"/>
                  </a:lnTo>
                  <a:lnTo>
                    <a:pt x="485" y="556"/>
                  </a:lnTo>
                  <a:lnTo>
                    <a:pt x="482" y="588"/>
                  </a:lnTo>
                  <a:lnTo>
                    <a:pt x="477" y="616"/>
                  </a:lnTo>
                  <a:lnTo>
                    <a:pt x="467" y="642"/>
                  </a:lnTo>
                  <a:lnTo>
                    <a:pt x="463" y="651"/>
                  </a:lnTo>
                  <a:lnTo>
                    <a:pt x="458" y="659"/>
                  </a:lnTo>
                  <a:lnTo>
                    <a:pt x="452" y="667"/>
                  </a:lnTo>
                  <a:lnTo>
                    <a:pt x="447" y="673"/>
                  </a:lnTo>
                  <a:lnTo>
                    <a:pt x="441" y="680"/>
                  </a:lnTo>
                  <a:lnTo>
                    <a:pt x="434" y="684"/>
                  </a:lnTo>
                  <a:lnTo>
                    <a:pt x="427" y="688"/>
                  </a:lnTo>
                  <a:lnTo>
                    <a:pt x="419" y="691"/>
                  </a:lnTo>
                  <a:lnTo>
                    <a:pt x="406" y="695"/>
                  </a:lnTo>
                  <a:lnTo>
                    <a:pt x="391" y="695"/>
                  </a:lnTo>
                  <a:lnTo>
                    <a:pt x="378" y="694"/>
                  </a:lnTo>
                  <a:lnTo>
                    <a:pt x="361" y="689"/>
                  </a:lnTo>
                  <a:lnTo>
                    <a:pt x="345" y="683"/>
                  </a:lnTo>
                  <a:lnTo>
                    <a:pt x="329" y="675"/>
                  </a:lnTo>
                  <a:lnTo>
                    <a:pt x="312" y="664"/>
                  </a:lnTo>
                  <a:lnTo>
                    <a:pt x="296" y="651"/>
                  </a:lnTo>
                  <a:lnTo>
                    <a:pt x="278" y="636"/>
                  </a:lnTo>
                  <a:lnTo>
                    <a:pt x="262" y="619"/>
                  </a:lnTo>
                  <a:lnTo>
                    <a:pt x="246" y="599"/>
                  </a:lnTo>
                  <a:lnTo>
                    <a:pt x="230" y="578"/>
                  </a:lnTo>
                  <a:lnTo>
                    <a:pt x="215" y="555"/>
                  </a:lnTo>
                  <a:lnTo>
                    <a:pt x="201" y="530"/>
                  </a:lnTo>
                  <a:lnTo>
                    <a:pt x="187" y="502"/>
                  </a:lnTo>
                  <a:lnTo>
                    <a:pt x="175" y="474"/>
                  </a:lnTo>
                  <a:lnTo>
                    <a:pt x="167" y="453"/>
                  </a:lnTo>
                  <a:lnTo>
                    <a:pt x="160" y="431"/>
                  </a:lnTo>
                  <a:lnTo>
                    <a:pt x="154" y="410"/>
                  </a:lnTo>
                  <a:lnTo>
                    <a:pt x="149" y="389"/>
                  </a:lnTo>
                  <a:lnTo>
                    <a:pt x="146" y="369"/>
                  </a:lnTo>
                  <a:lnTo>
                    <a:pt x="142" y="349"/>
                  </a:lnTo>
                  <a:lnTo>
                    <a:pt x="141" y="329"/>
                  </a:lnTo>
                  <a:lnTo>
                    <a:pt x="140" y="310"/>
                  </a:lnTo>
                  <a:lnTo>
                    <a:pt x="2" y="22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2872" y="2049"/>
              <a:ext cx="128" cy="1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3" y="14"/>
                </a:cxn>
                <a:cxn ang="0">
                  <a:pos x="27" y="17"/>
                </a:cxn>
                <a:cxn ang="0">
                  <a:pos x="40" y="20"/>
                </a:cxn>
                <a:cxn ang="0">
                  <a:pos x="52" y="22"/>
                </a:cxn>
                <a:cxn ang="0">
                  <a:pos x="65" y="23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103" y="24"/>
                </a:cxn>
                <a:cxn ang="0">
                  <a:pos x="115" y="23"/>
                </a:cxn>
                <a:cxn ang="0">
                  <a:pos x="127" y="22"/>
                </a:cxn>
                <a:cxn ang="0">
                  <a:pos x="139" y="20"/>
                </a:cxn>
                <a:cxn ang="0">
                  <a:pos x="150" y="17"/>
                </a:cxn>
                <a:cxn ang="0">
                  <a:pos x="162" y="14"/>
                </a:cxn>
                <a:cxn ang="0">
                  <a:pos x="173" y="9"/>
                </a:cxn>
                <a:cxn ang="0">
                  <a:pos x="185" y="5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6" y="0"/>
                </a:cxn>
                <a:cxn ang="0">
                  <a:pos x="256" y="251"/>
                </a:cxn>
                <a:cxn ang="0">
                  <a:pos x="62" y="177"/>
                </a:cxn>
                <a:cxn ang="0">
                  <a:pos x="0" y="10"/>
                </a:cxn>
              </a:cxnLst>
              <a:rect l="0" t="0" r="r" b="b"/>
              <a:pathLst>
                <a:path w="256" h="251">
                  <a:moveTo>
                    <a:pt x="0" y="10"/>
                  </a:moveTo>
                  <a:lnTo>
                    <a:pt x="13" y="14"/>
                  </a:lnTo>
                  <a:lnTo>
                    <a:pt x="27" y="17"/>
                  </a:lnTo>
                  <a:lnTo>
                    <a:pt x="40" y="20"/>
                  </a:lnTo>
                  <a:lnTo>
                    <a:pt x="52" y="22"/>
                  </a:lnTo>
                  <a:lnTo>
                    <a:pt x="65" y="23"/>
                  </a:lnTo>
                  <a:lnTo>
                    <a:pt x="78" y="24"/>
                  </a:lnTo>
                  <a:lnTo>
                    <a:pt x="90" y="24"/>
                  </a:lnTo>
                  <a:lnTo>
                    <a:pt x="103" y="24"/>
                  </a:lnTo>
                  <a:lnTo>
                    <a:pt x="115" y="23"/>
                  </a:lnTo>
                  <a:lnTo>
                    <a:pt x="127" y="22"/>
                  </a:lnTo>
                  <a:lnTo>
                    <a:pt x="139" y="20"/>
                  </a:lnTo>
                  <a:lnTo>
                    <a:pt x="150" y="17"/>
                  </a:lnTo>
                  <a:lnTo>
                    <a:pt x="162" y="14"/>
                  </a:lnTo>
                  <a:lnTo>
                    <a:pt x="173" y="9"/>
                  </a:lnTo>
                  <a:lnTo>
                    <a:pt x="185" y="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256" y="251"/>
                  </a:lnTo>
                  <a:lnTo>
                    <a:pt x="62" y="17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2773" y="2125"/>
              <a:ext cx="625" cy="558"/>
            </a:xfrm>
            <a:custGeom>
              <a:avLst/>
              <a:gdLst/>
              <a:ahLst/>
              <a:cxnLst>
                <a:cxn ang="0">
                  <a:pos x="481" y="248"/>
                </a:cxn>
                <a:cxn ang="0">
                  <a:pos x="484" y="253"/>
                </a:cxn>
                <a:cxn ang="0">
                  <a:pos x="488" y="257"/>
                </a:cxn>
                <a:cxn ang="0">
                  <a:pos x="489" y="263"/>
                </a:cxn>
                <a:cxn ang="0">
                  <a:pos x="490" y="269"/>
                </a:cxn>
                <a:cxn ang="0">
                  <a:pos x="488" y="281"/>
                </a:cxn>
                <a:cxn ang="0">
                  <a:pos x="481" y="291"/>
                </a:cxn>
                <a:cxn ang="0">
                  <a:pos x="472" y="298"/>
                </a:cxn>
                <a:cxn ang="0">
                  <a:pos x="460" y="300"/>
                </a:cxn>
                <a:cxn ang="0">
                  <a:pos x="448" y="298"/>
                </a:cxn>
                <a:cxn ang="0">
                  <a:pos x="438" y="291"/>
                </a:cxn>
                <a:cxn ang="0">
                  <a:pos x="432" y="281"/>
                </a:cxn>
                <a:cxn ang="0">
                  <a:pos x="430" y="269"/>
                </a:cxn>
                <a:cxn ang="0">
                  <a:pos x="432" y="257"/>
                </a:cxn>
                <a:cxn ang="0">
                  <a:pos x="438" y="248"/>
                </a:cxn>
                <a:cxn ang="0">
                  <a:pos x="448" y="241"/>
                </a:cxn>
                <a:cxn ang="0">
                  <a:pos x="460" y="239"/>
                </a:cxn>
                <a:cxn ang="0">
                  <a:pos x="466" y="240"/>
                </a:cxn>
                <a:cxn ang="0">
                  <a:pos x="472" y="241"/>
                </a:cxn>
                <a:cxn ang="0">
                  <a:pos x="476" y="245"/>
                </a:cxn>
                <a:cxn ang="0">
                  <a:pos x="481" y="248"/>
                </a:cxn>
                <a:cxn ang="0">
                  <a:pos x="523" y="207"/>
                </a:cxn>
                <a:cxn ang="0">
                  <a:pos x="483" y="178"/>
                </a:cxn>
                <a:cxn ang="0">
                  <a:pos x="14" y="0"/>
                </a:cxn>
                <a:cxn ang="0">
                  <a:pos x="24" y="50"/>
                </a:cxn>
                <a:cxn ang="0">
                  <a:pos x="26" y="98"/>
                </a:cxn>
                <a:cxn ang="0">
                  <a:pos x="18" y="144"/>
                </a:cxn>
                <a:cxn ang="0">
                  <a:pos x="0" y="187"/>
                </a:cxn>
                <a:cxn ang="0">
                  <a:pos x="368" y="293"/>
                </a:cxn>
                <a:cxn ang="0">
                  <a:pos x="924" y="1117"/>
                </a:cxn>
                <a:cxn ang="0">
                  <a:pos x="1007" y="1037"/>
                </a:cxn>
                <a:cxn ang="0">
                  <a:pos x="609" y="417"/>
                </a:cxn>
                <a:cxn ang="0">
                  <a:pos x="1205" y="839"/>
                </a:cxn>
                <a:cxn ang="0">
                  <a:pos x="1249" y="731"/>
                </a:cxn>
                <a:cxn ang="0">
                  <a:pos x="523" y="207"/>
                </a:cxn>
                <a:cxn ang="0">
                  <a:pos x="481" y="248"/>
                </a:cxn>
              </a:cxnLst>
              <a:rect l="0" t="0" r="r" b="b"/>
              <a:pathLst>
                <a:path w="1249" h="1117">
                  <a:moveTo>
                    <a:pt x="481" y="248"/>
                  </a:moveTo>
                  <a:lnTo>
                    <a:pt x="484" y="253"/>
                  </a:lnTo>
                  <a:lnTo>
                    <a:pt x="488" y="257"/>
                  </a:lnTo>
                  <a:lnTo>
                    <a:pt x="489" y="263"/>
                  </a:lnTo>
                  <a:lnTo>
                    <a:pt x="490" y="269"/>
                  </a:lnTo>
                  <a:lnTo>
                    <a:pt x="488" y="281"/>
                  </a:lnTo>
                  <a:lnTo>
                    <a:pt x="481" y="291"/>
                  </a:lnTo>
                  <a:lnTo>
                    <a:pt x="472" y="298"/>
                  </a:lnTo>
                  <a:lnTo>
                    <a:pt x="460" y="300"/>
                  </a:lnTo>
                  <a:lnTo>
                    <a:pt x="448" y="298"/>
                  </a:lnTo>
                  <a:lnTo>
                    <a:pt x="438" y="291"/>
                  </a:lnTo>
                  <a:lnTo>
                    <a:pt x="432" y="281"/>
                  </a:lnTo>
                  <a:lnTo>
                    <a:pt x="430" y="269"/>
                  </a:lnTo>
                  <a:lnTo>
                    <a:pt x="432" y="257"/>
                  </a:lnTo>
                  <a:lnTo>
                    <a:pt x="438" y="248"/>
                  </a:lnTo>
                  <a:lnTo>
                    <a:pt x="448" y="241"/>
                  </a:lnTo>
                  <a:lnTo>
                    <a:pt x="460" y="239"/>
                  </a:lnTo>
                  <a:lnTo>
                    <a:pt x="466" y="240"/>
                  </a:lnTo>
                  <a:lnTo>
                    <a:pt x="472" y="241"/>
                  </a:lnTo>
                  <a:lnTo>
                    <a:pt x="476" y="245"/>
                  </a:lnTo>
                  <a:lnTo>
                    <a:pt x="481" y="248"/>
                  </a:lnTo>
                  <a:lnTo>
                    <a:pt x="523" y="207"/>
                  </a:lnTo>
                  <a:lnTo>
                    <a:pt x="483" y="178"/>
                  </a:lnTo>
                  <a:lnTo>
                    <a:pt x="14" y="0"/>
                  </a:lnTo>
                  <a:lnTo>
                    <a:pt x="24" y="50"/>
                  </a:lnTo>
                  <a:lnTo>
                    <a:pt x="26" y="98"/>
                  </a:lnTo>
                  <a:lnTo>
                    <a:pt x="18" y="144"/>
                  </a:lnTo>
                  <a:lnTo>
                    <a:pt x="0" y="187"/>
                  </a:lnTo>
                  <a:lnTo>
                    <a:pt x="368" y="293"/>
                  </a:lnTo>
                  <a:lnTo>
                    <a:pt x="924" y="1117"/>
                  </a:lnTo>
                  <a:lnTo>
                    <a:pt x="1007" y="1037"/>
                  </a:lnTo>
                  <a:lnTo>
                    <a:pt x="609" y="417"/>
                  </a:lnTo>
                  <a:lnTo>
                    <a:pt x="1205" y="839"/>
                  </a:lnTo>
                  <a:lnTo>
                    <a:pt x="1249" y="731"/>
                  </a:lnTo>
                  <a:lnTo>
                    <a:pt x="523" y="207"/>
                  </a:lnTo>
                  <a:lnTo>
                    <a:pt x="481" y="2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5" name="Group 6"/>
          <p:cNvGrpSpPr>
            <a:grpSpLocks noChangeAspect="1"/>
          </p:cNvGrpSpPr>
          <p:nvPr/>
        </p:nvGrpSpPr>
        <p:grpSpPr bwMode="auto">
          <a:xfrm rot="19871863">
            <a:off x="5970776" y="2957054"/>
            <a:ext cx="580164" cy="576170"/>
            <a:chOff x="2299" y="1583"/>
            <a:chExt cx="1162" cy="1154"/>
          </a:xfrm>
        </p:grpSpPr>
        <p:sp>
          <p:nvSpPr>
            <p:cNvPr id="6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99" y="1583"/>
              <a:ext cx="1162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2338" y="1948"/>
              <a:ext cx="416" cy="311"/>
            </a:xfrm>
            <a:custGeom>
              <a:avLst/>
              <a:gdLst/>
              <a:ahLst/>
              <a:cxnLst>
                <a:cxn ang="0">
                  <a:pos x="214" y="3"/>
                </a:cxn>
                <a:cxn ang="0">
                  <a:pos x="158" y="12"/>
                </a:cxn>
                <a:cxn ang="0">
                  <a:pos x="109" y="28"/>
                </a:cxn>
                <a:cxn ang="0">
                  <a:pos x="67" y="53"/>
                </a:cxn>
                <a:cxn ang="0">
                  <a:pos x="35" y="86"/>
                </a:cxn>
                <a:cxn ang="0">
                  <a:pos x="5" y="144"/>
                </a:cxn>
                <a:cxn ang="0">
                  <a:pos x="12" y="261"/>
                </a:cxn>
                <a:cxn ang="0">
                  <a:pos x="38" y="322"/>
                </a:cxn>
                <a:cxn ang="0">
                  <a:pos x="79" y="382"/>
                </a:cxn>
                <a:cxn ang="0">
                  <a:pos x="131" y="438"/>
                </a:cxn>
                <a:cxn ang="0">
                  <a:pos x="194" y="490"/>
                </a:cxn>
                <a:cxn ang="0">
                  <a:pos x="265" y="536"/>
                </a:cxn>
                <a:cxn ang="0">
                  <a:pos x="375" y="586"/>
                </a:cxn>
                <a:cxn ang="0">
                  <a:pos x="496" y="617"/>
                </a:cxn>
                <a:cxn ang="0">
                  <a:pos x="609" y="623"/>
                </a:cxn>
                <a:cxn ang="0">
                  <a:pos x="707" y="602"/>
                </a:cxn>
                <a:cxn ang="0">
                  <a:pos x="780" y="557"/>
                </a:cxn>
                <a:cxn ang="0">
                  <a:pos x="826" y="480"/>
                </a:cxn>
                <a:cxn ang="0">
                  <a:pos x="820" y="362"/>
                </a:cxn>
                <a:cxn ang="0">
                  <a:pos x="809" y="333"/>
                </a:cxn>
                <a:cxn ang="0">
                  <a:pos x="800" y="318"/>
                </a:cxn>
                <a:cxn ang="0">
                  <a:pos x="784" y="286"/>
                </a:cxn>
                <a:cxn ang="0">
                  <a:pos x="752" y="241"/>
                </a:cxn>
                <a:cxn ang="0">
                  <a:pos x="712" y="197"/>
                </a:cxn>
                <a:cxn ang="0">
                  <a:pos x="667" y="156"/>
                </a:cxn>
                <a:cxn ang="0">
                  <a:pos x="617" y="119"/>
                </a:cxn>
                <a:cxn ang="0">
                  <a:pos x="560" y="85"/>
                </a:cxn>
                <a:cxn ang="0">
                  <a:pos x="504" y="57"/>
                </a:cxn>
                <a:cxn ang="0">
                  <a:pos x="447" y="35"/>
                </a:cxn>
                <a:cxn ang="0">
                  <a:pos x="393" y="19"/>
                </a:cxn>
                <a:cxn ang="0">
                  <a:pos x="339" y="7"/>
                </a:cxn>
                <a:cxn ang="0">
                  <a:pos x="287" y="2"/>
                </a:cxn>
                <a:cxn ang="0">
                  <a:pos x="264" y="114"/>
                </a:cxn>
                <a:cxn ang="0">
                  <a:pos x="301" y="116"/>
                </a:cxn>
                <a:cxn ang="0">
                  <a:pos x="339" y="121"/>
                </a:cxn>
                <a:cxn ang="0">
                  <a:pos x="381" y="133"/>
                </a:cxn>
                <a:cxn ang="0">
                  <a:pos x="422" y="148"/>
                </a:cxn>
                <a:cxn ang="0">
                  <a:pos x="465" y="167"/>
                </a:cxn>
                <a:cxn ang="0">
                  <a:pos x="534" y="209"/>
                </a:cxn>
                <a:cxn ang="0">
                  <a:pos x="599" y="264"/>
                </a:cxn>
                <a:cxn ang="0">
                  <a:pos x="648" y="323"/>
                </a:cxn>
                <a:cxn ang="0">
                  <a:pos x="674" y="379"/>
                </a:cxn>
                <a:cxn ang="0">
                  <a:pos x="681" y="429"/>
                </a:cxn>
                <a:cxn ang="0">
                  <a:pos x="671" y="464"/>
                </a:cxn>
                <a:cxn ang="0">
                  <a:pos x="654" y="483"/>
                </a:cxn>
                <a:cxn ang="0">
                  <a:pos x="629" y="497"/>
                </a:cxn>
                <a:cxn ang="0">
                  <a:pos x="593" y="506"/>
                </a:cxn>
                <a:cxn ang="0">
                  <a:pos x="548" y="509"/>
                </a:cxn>
                <a:cxn ang="0">
                  <a:pos x="497" y="503"/>
                </a:cxn>
                <a:cxn ang="0">
                  <a:pos x="444" y="489"/>
                </a:cxn>
                <a:cxn ang="0">
                  <a:pos x="390" y="467"/>
                </a:cxn>
                <a:cxn ang="0">
                  <a:pos x="324" y="432"/>
                </a:cxn>
                <a:cxn ang="0">
                  <a:pos x="252" y="378"/>
                </a:cxn>
                <a:cxn ang="0">
                  <a:pos x="199" y="320"/>
                </a:cxn>
                <a:cxn ang="0">
                  <a:pos x="164" y="263"/>
                </a:cxn>
                <a:cxn ang="0">
                  <a:pos x="150" y="210"/>
                </a:cxn>
                <a:cxn ang="0">
                  <a:pos x="157" y="167"/>
                </a:cxn>
                <a:cxn ang="0">
                  <a:pos x="171" y="147"/>
                </a:cxn>
                <a:cxn ang="0">
                  <a:pos x="194" y="131"/>
                </a:cxn>
                <a:cxn ang="0">
                  <a:pos x="218" y="121"/>
                </a:cxn>
                <a:cxn ang="0">
                  <a:pos x="237" y="117"/>
                </a:cxn>
                <a:cxn ang="0">
                  <a:pos x="257" y="114"/>
                </a:cxn>
              </a:cxnLst>
              <a:rect l="0" t="0" r="r" b="b"/>
              <a:pathLst>
                <a:path w="832" h="624">
                  <a:moveTo>
                    <a:pt x="254" y="0"/>
                  </a:moveTo>
                  <a:lnTo>
                    <a:pt x="233" y="0"/>
                  </a:lnTo>
                  <a:lnTo>
                    <a:pt x="214" y="3"/>
                  </a:lnTo>
                  <a:lnTo>
                    <a:pt x="195" y="4"/>
                  </a:lnTo>
                  <a:lnTo>
                    <a:pt x="177" y="7"/>
                  </a:lnTo>
                  <a:lnTo>
                    <a:pt x="158" y="12"/>
                  </a:lnTo>
                  <a:lnTo>
                    <a:pt x="141" y="17"/>
                  </a:lnTo>
                  <a:lnTo>
                    <a:pt x="125" y="22"/>
                  </a:lnTo>
                  <a:lnTo>
                    <a:pt x="109" y="28"/>
                  </a:lnTo>
                  <a:lnTo>
                    <a:pt x="95" y="36"/>
                  </a:lnTo>
                  <a:lnTo>
                    <a:pt x="81" y="44"/>
                  </a:lnTo>
                  <a:lnTo>
                    <a:pt x="67" y="53"/>
                  </a:lnTo>
                  <a:lnTo>
                    <a:pt x="56" y="63"/>
                  </a:lnTo>
                  <a:lnTo>
                    <a:pt x="45" y="74"/>
                  </a:lnTo>
                  <a:lnTo>
                    <a:pt x="35" y="86"/>
                  </a:lnTo>
                  <a:lnTo>
                    <a:pt x="27" y="98"/>
                  </a:lnTo>
                  <a:lnTo>
                    <a:pt x="19" y="111"/>
                  </a:lnTo>
                  <a:lnTo>
                    <a:pt x="5" y="144"/>
                  </a:lnTo>
                  <a:lnTo>
                    <a:pt x="0" y="181"/>
                  </a:lnTo>
                  <a:lnTo>
                    <a:pt x="2" y="220"/>
                  </a:lnTo>
                  <a:lnTo>
                    <a:pt x="12" y="261"/>
                  </a:lnTo>
                  <a:lnTo>
                    <a:pt x="19" y="282"/>
                  </a:lnTo>
                  <a:lnTo>
                    <a:pt x="28" y="302"/>
                  </a:lnTo>
                  <a:lnTo>
                    <a:pt x="38" y="322"/>
                  </a:lnTo>
                  <a:lnTo>
                    <a:pt x="50" y="343"/>
                  </a:lnTo>
                  <a:lnTo>
                    <a:pt x="64" y="362"/>
                  </a:lnTo>
                  <a:lnTo>
                    <a:pt x="79" y="382"/>
                  </a:lnTo>
                  <a:lnTo>
                    <a:pt x="95" y="401"/>
                  </a:lnTo>
                  <a:lnTo>
                    <a:pt x="112" y="420"/>
                  </a:lnTo>
                  <a:lnTo>
                    <a:pt x="131" y="438"/>
                  </a:lnTo>
                  <a:lnTo>
                    <a:pt x="150" y="457"/>
                  </a:lnTo>
                  <a:lnTo>
                    <a:pt x="172" y="474"/>
                  </a:lnTo>
                  <a:lnTo>
                    <a:pt x="194" y="490"/>
                  </a:lnTo>
                  <a:lnTo>
                    <a:pt x="217" y="506"/>
                  </a:lnTo>
                  <a:lnTo>
                    <a:pt x="241" y="521"/>
                  </a:lnTo>
                  <a:lnTo>
                    <a:pt x="265" y="536"/>
                  </a:lnTo>
                  <a:lnTo>
                    <a:pt x="292" y="550"/>
                  </a:lnTo>
                  <a:lnTo>
                    <a:pt x="333" y="570"/>
                  </a:lnTo>
                  <a:lnTo>
                    <a:pt x="375" y="586"/>
                  </a:lnTo>
                  <a:lnTo>
                    <a:pt x="415" y="598"/>
                  </a:lnTo>
                  <a:lnTo>
                    <a:pt x="457" y="610"/>
                  </a:lnTo>
                  <a:lnTo>
                    <a:pt x="496" y="617"/>
                  </a:lnTo>
                  <a:lnTo>
                    <a:pt x="535" y="621"/>
                  </a:lnTo>
                  <a:lnTo>
                    <a:pt x="573" y="624"/>
                  </a:lnTo>
                  <a:lnTo>
                    <a:pt x="609" y="623"/>
                  </a:lnTo>
                  <a:lnTo>
                    <a:pt x="643" y="618"/>
                  </a:lnTo>
                  <a:lnTo>
                    <a:pt x="676" y="612"/>
                  </a:lnTo>
                  <a:lnTo>
                    <a:pt x="707" y="602"/>
                  </a:lnTo>
                  <a:lnTo>
                    <a:pt x="734" y="590"/>
                  </a:lnTo>
                  <a:lnTo>
                    <a:pt x="759" y="575"/>
                  </a:lnTo>
                  <a:lnTo>
                    <a:pt x="780" y="557"/>
                  </a:lnTo>
                  <a:lnTo>
                    <a:pt x="799" y="536"/>
                  </a:lnTo>
                  <a:lnTo>
                    <a:pt x="814" y="513"/>
                  </a:lnTo>
                  <a:lnTo>
                    <a:pt x="826" y="480"/>
                  </a:lnTo>
                  <a:lnTo>
                    <a:pt x="832" y="443"/>
                  </a:lnTo>
                  <a:lnTo>
                    <a:pt x="830" y="404"/>
                  </a:lnTo>
                  <a:lnTo>
                    <a:pt x="820" y="362"/>
                  </a:lnTo>
                  <a:lnTo>
                    <a:pt x="816" y="353"/>
                  </a:lnTo>
                  <a:lnTo>
                    <a:pt x="813" y="343"/>
                  </a:lnTo>
                  <a:lnTo>
                    <a:pt x="809" y="333"/>
                  </a:lnTo>
                  <a:lnTo>
                    <a:pt x="805" y="324"/>
                  </a:lnTo>
                  <a:lnTo>
                    <a:pt x="803" y="324"/>
                  </a:lnTo>
                  <a:lnTo>
                    <a:pt x="800" y="318"/>
                  </a:lnTo>
                  <a:lnTo>
                    <a:pt x="793" y="305"/>
                  </a:lnTo>
                  <a:lnTo>
                    <a:pt x="786" y="292"/>
                  </a:lnTo>
                  <a:lnTo>
                    <a:pt x="784" y="286"/>
                  </a:lnTo>
                  <a:lnTo>
                    <a:pt x="773" y="271"/>
                  </a:lnTo>
                  <a:lnTo>
                    <a:pt x="763" y="256"/>
                  </a:lnTo>
                  <a:lnTo>
                    <a:pt x="752" y="241"/>
                  </a:lnTo>
                  <a:lnTo>
                    <a:pt x="740" y="226"/>
                  </a:lnTo>
                  <a:lnTo>
                    <a:pt x="726" y="211"/>
                  </a:lnTo>
                  <a:lnTo>
                    <a:pt x="712" y="197"/>
                  </a:lnTo>
                  <a:lnTo>
                    <a:pt x="699" y="184"/>
                  </a:lnTo>
                  <a:lnTo>
                    <a:pt x="684" y="170"/>
                  </a:lnTo>
                  <a:lnTo>
                    <a:pt x="667" y="156"/>
                  </a:lnTo>
                  <a:lnTo>
                    <a:pt x="651" y="143"/>
                  </a:lnTo>
                  <a:lnTo>
                    <a:pt x="634" y="131"/>
                  </a:lnTo>
                  <a:lnTo>
                    <a:pt x="617" y="119"/>
                  </a:lnTo>
                  <a:lnTo>
                    <a:pt x="598" y="106"/>
                  </a:lnTo>
                  <a:lnTo>
                    <a:pt x="580" y="95"/>
                  </a:lnTo>
                  <a:lnTo>
                    <a:pt x="560" y="85"/>
                  </a:lnTo>
                  <a:lnTo>
                    <a:pt x="541" y="74"/>
                  </a:lnTo>
                  <a:lnTo>
                    <a:pt x="522" y="65"/>
                  </a:lnTo>
                  <a:lnTo>
                    <a:pt x="504" y="57"/>
                  </a:lnTo>
                  <a:lnTo>
                    <a:pt x="485" y="49"/>
                  </a:lnTo>
                  <a:lnTo>
                    <a:pt x="467" y="42"/>
                  </a:lnTo>
                  <a:lnTo>
                    <a:pt x="447" y="35"/>
                  </a:lnTo>
                  <a:lnTo>
                    <a:pt x="429" y="29"/>
                  </a:lnTo>
                  <a:lnTo>
                    <a:pt x="412" y="23"/>
                  </a:lnTo>
                  <a:lnTo>
                    <a:pt x="393" y="19"/>
                  </a:lnTo>
                  <a:lnTo>
                    <a:pt x="375" y="14"/>
                  </a:lnTo>
                  <a:lnTo>
                    <a:pt x="358" y="11"/>
                  </a:lnTo>
                  <a:lnTo>
                    <a:pt x="339" y="7"/>
                  </a:lnTo>
                  <a:lnTo>
                    <a:pt x="322" y="5"/>
                  </a:lnTo>
                  <a:lnTo>
                    <a:pt x="305" y="3"/>
                  </a:lnTo>
                  <a:lnTo>
                    <a:pt x="287" y="2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64" y="114"/>
                  </a:lnTo>
                  <a:lnTo>
                    <a:pt x="276" y="114"/>
                  </a:lnTo>
                  <a:lnTo>
                    <a:pt x="288" y="114"/>
                  </a:lnTo>
                  <a:lnTo>
                    <a:pt x="301" y="116"/>
                  </a:lnTo>
                  <a:lnTo>
                    <a:pt x="314" y="117"/>
                  </a:lnTo>
                  <a:lnTo>
                    <a:pt x="326" y="119"/>
                  </a:lnTo>
                  <a:lnTo>
                    <a:pt x="339" y="121"/>
                  </a:lnTo>
                  <a:lnTo>
                    <a:pt x="353" y="125"/>
                  </a:lnTo>
                  <a:lnTo>
                    <a:pt x="367" y="128"/>
                  </a:lnTo>
                  <a:lnTo>
                    <a:pt x="381" y="133"/>
                  </a:lnTo>
                  <a:lnTo>
                    <a:pt x="394" y="138"/>
                  </a:lnTo>
                  <a:lnTo>
                    <a:pt x="408" y="142"/>
                  </a:lnTo>
                  <a:lnTo>
                    <a:pt x="422" y="148"/>
                  </a:lnTo>
                  <a:lnTo>
                    <a:pt x="436" y="154"/>
                  </a:lnTo>
                  <a:lnTo>
                    <a:pt x="451" y="161"/>
                  </a:lnTo>
                  <a:lnTo>
                    <a:pt x="465" y="167"/>
                  </a:lnTo>
                  <a:lnTo>
                    <a:pt x="479" y="174"/>
                  </a:lnTo>
                  <a:lnTo>
                    <a:pt x="507" y="191"/>
                  </a:lnTo>
                  <a:lnTo>
                    <a:pt x="534" y="209"/>
                  </a:lnTo>
                  <a:lnTo>
                    <a:pt x="558" y="226"/>
                  </a:lnTo>
                  <a:lnTo>
                    <a:pt x="580" y="246"/>
                  </a:lnTo>
                  <a:lnTo>
                    <a:pt x="599" y="264"/>
                  </a:lnTo>
                  <a:lnTo>
                    <a:pt x="618" y="284"/>
                  </a:lnTo>
                  <a:lnTo>
                    <a:pt x="634" y="303"/>
                  </a:lnTo>
                  <a:lnTo>
                    <a:pt x="648" y="323"/>
                  </a:lnTo>
                  <a:lnTo>
                    <a:pt x="658" y="341"/>
                  </a:lnTo>
                  <a:lnTo>
                    <a:pt x="667" y="361"/>
                  </a:lnTo>
                  <a:lnTo>
                    <a:pt x="674" y="379"/>
                  </a:lnTo>
                  <a:lnTo>
                    <a:pt x="679" y="397"/>
                  </a:lnTo>
                  <a:lnTo>
                    <a:pt x="681" y="413"/>
                  </a:lnTo>
                  <a:lnTo>
                    <a:pt x="681" y="429"/>
                  </a:lnTo>
                  <a:lnTo>
                    <a:pt x="679" y="444"/>
                  </a:lnTo>
                  <a:lnTo>
                    <a:pt x="674" y="457"/>
                  </a:lnTo>
                  <a:lnTo>
                    <a:pt x="671" y="464"/>
                  </a:lnTo>
                  <a:lnTo>
                    <a:pt x="666" y="471"/>
                  </a:lnTo>
                  <a:lnTo>
                    <a:pt x="661" y="477"/>
                  </a:lnTo>
                  <a:lnTo>
                    <a:pt x="654" y="483"/>
                  </a:lnTo>
                  <a:lnTo>
                    <a:pt x="647" y="488"/>
                  </a:lnTo>
                  <a:lnTo>
                    <a:pt x="639" y="492"/>
                  </a:lnTo>
                  <a:lnTo>
                    <a:pt x="629" y="497"/>
                  </a:lnTo>
                  <a:lnTo>
                    <a:pt x="619" y="500"/>
                  </a:lnTo>
                  <a:lnTo>
                    <a:pt x="606" y="504"/>
                  </a:lnTo>
                  <a:lnTo>
                    <a:pt x="593" y="506"/>
                  </a:lnTo>
                  <a:lnTo>
                    <a:pt x="578" y="509"/>
                  </a:lnTo>
                  <a:lnTo>
                    <a:pt x="563" y="510"/>
                  </a:lnTo>
                  <a:lnTo>
                    <a:pt x="548" y="509"/>
                  </a:lnTo>
                  <a:lnTo>
                    <a:pt x="532" y="509"/>
                  </a:lnTo>
                  <a:lnTo>
                    <a:pt x="514" y="506"/>
                  </a:lnTo>
                  <a:lnTo>
                    <a:pt x="497" y="503"/>
                  </a:lnTo>
                  <a:lnTo>
                    <a:pt x="480" y="499"/>
                  </a:lnTo>
                  <a:lnTo>
                    <a:pt x="462" y="495"/>
                  </a:lnTo>
                  <a:lnTo>
                    <a:pt x="444" y="489"/>
                  </a:lnTo>
                  <a:lnTo>
                    <a:pt x="426" y="483"/>
                  </a:lnTo>
                  <a:lnTo>
                    <a:pt x="408" y="475"/>
                  </a:lnTo>
                  <a:lnTo>
                    <a:pt x="390" y="467"/>
                  </a:lnTo>
                  <a:lnTo>
                    <a:pt x="371" y="458"/>
                  </a:lnTo>
                  <a:lnTo>
                    <a:pt x="353" y="449"/>
                  </a:lnTo>
                  <a:lnTo>
                    <a:pt x="324" y="432"/>
                  </a:lnTo>
                  <a:lnTo>
                    <a:pt x="299" y="415"/>
                  </a:lnTo>
                  <a:lnTo>
                    <a:pt x="273" y="397"/>
                  </a:lnTo>
                  <a:lnTo>
                    <a:pt x="252" y="378"/>
                  </a:lnTo>
                  <a:lnTo>
                    <a:pt x="232" y="359"/>
                  </a:lnTo>
                  <a:lnTo>
                    <a:pt x="214" y="339"/>
                  </a:lnTo>
                  <a:lnTo>
                    <a:pt x="199" y="320"/>
                  </a:lnTo>
                  <a:lnTo>
                    <a:pt x="185" y="301"/>
                  </a:lnTo>
                  <a:lnTo>
                    <a:pt x="173" y="282"/>
                  </a:lnTo>
                  <a:lnTo>
                    <a:pt x="164" y="263"/>
                  </a:lnTo>
                  <a:lnTo>
                    <a:pt x="157" y="245"/>
                  </a:lnTo>
                  <a:lnTo>
                    <a:pt x="152" y="227"/>
                  </a:lnTo>
                  <a:lnTo>
                    <a:pt x="150" y="210"/>
                  </a:lnTo>
                  <a:lnTo>
                    <a:pt x="150" y="195"/>
                  </a:lnTo>
                  <a:lnTo>
                    <a:pt x="152" y="180"/>
                  </a:lnTo>
                  <a:lnTo>
                    <a:pt x="157" y="167"/>
                  </a:lnTo>
                  <a:lnTo>
                    <a:pt x="161" y="159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8" y="141"/>
                  </a:lnTo>
                  <a:lnTo>
                    <a:pt x="185" y="135"/>
                  </a:lnTo>
                  <a:lnTo>
                    <a:pt x="194" y="131"/>
                  </a:lnTo>
                  <a:lnTo>
                    <a:pt x="202" y="127"/>
                  </a:lnTo>
                  <a:lnTo>
                    <a:pt x="212" y="124"/>
                  </a:lnTo>
                  <a:lnTo>
                    <a:pt x="218" y="121"/>
                  </a:lnTo>
                  <a:lnTo>
                    <a:pt x="224" y="120"/>
                  </a:lnTo>
                  <a:lnTo>
                    <a:pt x="231" y="119"/>
                  </a:lnTo>
                  <a:lnTo>
                    <a:pt x="237" y="117"/>
                  </a:lnTo>
                  <a:lnTo>
                    <a:pt x="243" y="117"/>
                  </a:lnTo>
                  <a:lnTo>
                    <a:pt x="250" y="116"/>
                  </a:lnTo>
                  <a:lnTo>
                    <a:pt x="257" y="114"/>
                  </a:lnTo>
                  <a:lnTo>
                    <a:pt x="264" y="11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2706" y="1605"/>
              <a:ext cx="309" cy="424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18" y="422"/>
                </a:cxn>
                <a:cxn ang="0">
                  <a:pos x="64" y="547"/>
                </a:cxn>
                <a:cxn ang="0">
                  <a:pos x="95" y="606"/>
                </a:cxn>
                <a:cxn ang="0">
                  <a:pos x="130" y="661"/>
                </a:cxn>
                <a:cxn ang="0">
                  <a:pos x="169" y="710"/>
                </a:cxn>
                <a:cxn ang="0">
                  <a:pos x="210" y="751"/>
                </a:cxn>
                <a:cxn ang="0">
                  <a:pos x="255" y="787"/>
                </a:cxn>
                <a:cxn ang="0">
                  <a:pos x="287" y="807"/>
                </a:cxn>
                <a:cxn ang="0">
                  <a:pos x="307" y="818"/>
                </a:cxn>
                <a:cxn ang="0">
                  <a:pos x="322" y="825"/>
                </a:cxn>
                <a:cxn ang="0">
                  <a:pos x="338" y="832"/>
                </a:cxn>
                <a:cxn ang="0">
                  <a:pos x="384" y="845"/>
                </a:cxn>
                <a:cxn ang="0">
                  <a:pos x="443" y="846"/>
                </a:cxn>
                <a:cxn ang="0">
                  <a:pos x="497" y="830"/>
                </a:cxn>
                <a:cxn ang="0">
                  <a:pos x="601" y="690"/>
                </a:cxn>
                <a:cxn ang="0">
                  <a:pos x="607" y="467"/>
                </a:cxn>
                <a:cxn ang="0">
                  <a:pos x="539" y="273"/>
                </a:cxn>
                <a:cxn ang="0">
                  <a:pos x="495" y="200"/>
                </a:cxn>
                <a:cxn ang="0">
                  <a:pos x="446" y="137"/>
                </a:cxn>
                <a:cxn ang="0">
                  <a:pos x="391" y="84"/>
                </a:cxn>
                <a:cxn ang="0">
                  <a:pos x="333" y="43"/>
                </a:cxn>
                <a:cxn ang="0">
                  <a:pos x="273" y="14"/>
                </a:cxn>
                <a:cxn ang="0">
                  <a:pos x="210" y="1"/>
                </a:cxn>
                <a:cxn ang="0">
                  <a:pos x="154" y="6"/>
                </a:cxn>
                <a:cxn ang="0">
                  <a:pos x="95" y="33"/>
                </a:cxn>
                <a:cxn ang="0">
                  <a:pos x="39" y="98"/>
                </a:cxn>
                <a:cxn ang="0">
                  <a:pos x="7" y="189"/>
                </a:cxn>
                <a:cxn ang="0">
                  <a:pos x="141" y="282"/>
                </a:cxn>
                <a:cxn ang="0">
                  <a:pos x="159" y="211"/>
                </a:cxn>
                <a:cxn ang="0">
                  <a:pos x="174" y="187"/>
                </a:cxn>
                <a:cxn ang="0">
                  <a:pos x="192" y="169"/>
                </a:cxn>
                <a:cxn ang="0">
                  <a:pos x="220" y="159"/>
                </a:cxn>
                <a:cxn ang="0">
                  <a:pos x="265" y="164"/>
                </a:cxn>
                <a:cxn ang="0">
                  <a:pos x="313" y="189"/>
                </a:cxn>
                <a:cxn ang="0">
                  <a:pos x="364" y="234"/>
                </a:cxn>
                <a:cxn ang="0">
                  <a:pos x="410" y="298"/>
                </a:cxn>
                <a:cxn ang="0">
                  <a:pos x="450" y="379"/>
                </a:cxn>
                <a:cxn ang="0">
                  <a:pos x="480" y="489"/>
                </a:cxn>
                <a:cxn ang="0">
                  <a:pos x="482" y="588"/>
                </a:cxn>
                <a:cxn ang="0">
                  <a:pos x="463" y="651"/>
                </a:cxn>
                <a:cxn ang="0">
                  <a:pos x="447" y="673"/>
                </a:cxn>
                <a:cxn ang="0">
                  <a:pos x="427" y="688"/>
                </a:cxn>
                <a:cxn ang="0">
                  <a:pos x="391" y="695"/>
                </a:cxn>
                <a:cxn ang="0">
                  <a:pos x="345" y="683"/>
                </a:cxn>
                <a:cxn ang="0">
                  <a:pos x="296" y="651"/>
                </a:cxn>
                <a:cxn ang="0">
                  <a:pos x="246" y="599"/>
                </a:cxn>
                <a:cxn ang="0">
                  <a:pos x="201" y="530"/>
                </a:cxn>
                <a:cxn ang="0">
                  <a:pos x="167" y="453"/>
                </a:cxn>
                <a:cxn ang="0">
                  <a:pos x="149" y="389"/>
                </a:cxn>
                <a:cxn ang="0">
                  <a:pos x="141" y="329"/>
                </a:cxn>
              </a:cxnLst>
              <a:rect l="0" t="0" r="r" b="b"/>
              <a:pathLst>
                <a:path w="616" h="847">
                  <a:moveTo>
                    <a:pt x="2" y="225"/>
                  </a:moveTo>
                  <a:lnTo>
                    <a:pt x="0" y="262"/>
                  </a:lnTo>
                  <a:lnTo>
                    <a:pt x="0" y="300"/>
                  </a:lnTo>
                  <a:lnTo>
                    <a:pt x="3" y="339"/>
                  </a:lnTo>
                  <a:lnTo>
                    <a:pt x="9" y="380"/>
                  </a:lnTo>
                  <a:lnTo>
                    <a:pt x="18" y="422"/>
                  </a:lnTo>
                  <a:lnTo>
                    <a:pt x="31" y="463"/>
                  </a:lnTo>
                  <a:lnTo>
                    <a:pt x="46" y="506"/>
                  </a:lnTo>
                  <a:lnTo>
                    <a:pt x="64" y="547"/>
                  </a:lnTo>
                  <a:lnTo>
                    <a:pt x="73" y="568"/>
                  </a:lnTo>
                  <a:lnTo>
                    <a:pt x="84" y="588"/>
                  </a:lnTo>
                  <a:lnTo>
                    <a:pt x="95" y="606"/>
                  </a:lnTo>
                  <a:lnTo>
                    <a:pt x="107" y="626"/>
                  </a:lnTo>
                  <a:lnTo>
                    <a:pt x="118" y="643"/>
                  </a:lnTo>
                  <a:lnTo>
                    <a:pt x="130" y="661"/>
                  </a:lnTo>
                  <a:lnTo>
                    <a:pt x="142" y="677"/>
                  </a:lnTo>
                  <a:lnTo>
                    <a:pt x="155" y="694"/>
                  </a:lnTo>
                  <a:lnTo>
                    <a:pt x="169" y="710"/>
                  </a:lnTo>
                  <a:lnTo>
                    <a:pt x="183" y="725"/>
                  </a:lnTo>
                  <a:lnTo>
                    <a:pt x="197" y="739"/>
                  </a:lnTo>
                  <a:lnTo>
                    <a:pt x="210" y="751"/>
                  </a:lnTo>
                  <a:lnTo>
                    <a:pt x="225" y="764"/>
                  </a:lnTo>
                  <a:lnTo>
                    <a:pt x="240" y="777"/>
                  </a:lnTo>
                  <a:lnTo>
                    <a:pt x="255" y="787"/>
                  </a:lnTo>
                  <a:lnTo>
                    <a:pt x="270" y="797"/>
                  </a:lnTo>
                  <a:lnTo>
                    <a:pt x="276" y="800"/>
                  </a:lnTo>
                  <a:lnTo>
                    <a:pt x="287" y="807"/>
                  </a:lnTo>
                  <a:lnTo>
                    <a:pt x="297" y="812"/>
                  </a:lnTo>
                  <a:lnTo>
                    <a:pt x="303" y="816"/>
                  </a:lnTo>
                  <a:lnTo>
                    <a:pt x="307" y="818"/>
                  </a:lnTo>
                  <a:lnTo>
                    <a:pt x="312" y="820"/>
                  </a:lnTo>
                  <a:lnTo>
                    <a:pt x="318" y="823"/>
                  </a:lnTo>
                  <a:lnTo>
                    <a:pt x="322" y="825"/>
                  </a:lnTo>
                  <a:lnTo>
                    <a:pt x="328" y="827"/>
                  </a:lnTo>
                  <a:lnTo>
                    <a:pt x="333" y="830"/>
                  </a:lnTo>
                  <a:lnTo>
                    <a:pt x="338" y="832"/>
                  </a:lnTo>
                  <a:lnTo>
                    <a:pt x="343" y="834"/>
                  </a:lnTo>
                  <a:lnTo>
                    <a:pt x="364" y="840"/>
                  </a:lnTo>
                  <a:lnTo>
                    <a:pt x="384" y="845"/>
                  </a:lnTo>
                  <a:lnTo>
                    <a:pt x="405" y="847"/>
                  </a:lnTo>
                  <a:lnTo>
                    <a:pt x="425" y="847"/>
                  </a:lnTo>
                  <a:lnTo>
                    <a:pt x="443" y="846"/>
                  </a:lnTo>
                  <a:lnTo>
                    <a:pt x="463" y="842"/>
                  </a:lnTo>
                  <a:lnTo>
                    <a:pt x="480" y="836"/>
                  </a:lnTo>
                  <a:lnTo>
                    <a:pt x="497" y="830"/>
                  </a:lnTo>
                  <a:lnTo>
                    <a:pt x="542" y="796"/>
                  </a:lnTo>
                  <a:lnTo>
                    <a:pt x="578" y="749"/>
                  </a:lnTo>
                  <a:lnTo>
                    <a:pt x="601" y="690"/>
                  </a:lnTo>
                  <a:lnTo>
                    <a:pt x="615" y="622"/>
                  </a:lnTo>
                  <a:lnTo>
                    <a:pt x="616" y="547"/>
                  </a:lnTo>
                  <a:lnTo>
                    <a:pt x="607" y="467"/>
                  </a:lnTo>
                  <a:lnTo>
                    <a:pt x="585" y="384"/>
                  </a:lnTo>
                  <a:lnTo>
                    <a:pt x="552" y="300"/>
                  </a:lnTo>
                  <a:lnTo>
                    <a:pt x="539" y="273"/>
                  </a:lnTo>
                  <a:lnTo>
                    <a:pt x="525" y="248"/>
                  </a:lnTo>
                  <a:lnTo>
                    <a:pt x="511" y="223"/>
                  </a:lnTo>
                  <a:lnTo>
                    <a:pt x="495" y="200"/>
                  </a:lnTo>
                  <a:lnTo>
                    <a:pt x="480" y="179"/>
                  </a:lnTo>
                  <a:lnTo>
                    <a:pt x="463" y="157"/>
                  </a:lnTo>
                  <a:lnTo>
                    <a:pt x="446" y="137"/>
                  </a:lnTo>
                  <a:lnTo>
                    <a:pt x="428" y="117"/>
                  </a:lnTo>
                  <a:lnTo>
                    <a:pt x="410" y="100"/>
                  </a:lnTo>
                  <a:lnTo>
                    <a:pt x="391" y="84"/>
                  </a:lnTo>
                  <a:lnTo>
                    <a:pt x="372" y="68"/>
                  </a:lnTo>
                  <a:lnTo>
                    <a:pt x="352" y="54"/>
                  </a:lnTo>
                  <a:lnTo>
                    <a:pt x="333" y="43"/>
                  </a:lnTo>
                  <a:lnTo>
                    <a:pt x="313" y="31"/>
                  </a:lnTo>
                  <a:lnTo>
                    <a:pt x="293" y="22"/>
                  </a:lnTo>
                  <a:lnTo>
                    <a:pt x="273" y="14"/>
                  </a:lnTo>
                  <a:lnTo>
                    <a:pt x="252" y="8"/>
                  </a:lnTo>
                  <a:lnTo>
                    <a:pt x="231" y="3"/>
                  </a:lnTo>
                  <a:lnTo>
                    <a:pt x="210" y="1"/>
                  </a:lnTo>
                  <a:lnTo>
                    <a:pt x="191" y="0"/>
                  </a:lnTo>
                  <a:lnTo>
                    <a:pt x="172" y="2"/>
                  </a:lnTo>
                  <a:lnTo>
                    <a:pt x="154" y="6"/>
                  </a:lnTo>
                  <a:lnTo>
                    <a:pt x="137" y="11"/>
                  </a:lnTo>
                  <a:lnTo>
                    <a:pt x="119" y="18"/>
                  </a:lnTo>
                  <a:lnTo>
                    <a:pt x="95" y="33"/>
                  </a:lnTo>
                  <a:lnTo>
                    <a:pt x="73" y="52"/>
                  </a:lnTo>
                  <a:lnTo>
                    <a:pt x="55" y="74"/>
                  </a:lnTo>
                  <a:lnTo>
                    <a:pt x="39" y="98"/>
                  </a:lnTo>
                  <a:lnTo>
                    <a:pt x="25" y="126"/>
                  </a:lnTo>
                  <a:lnTo>
                    <a:pt x="15" y="157"/>
                  </a:lnTo>
                  <a:lnTo>
                    <a:pt x="7" y="189"/>
                  </a:lnTo>
                  <a:lnTo>
                    <a:pt x="2" y="225"/>
                  </a:lnTo>
                  <a:lnTo>
                    <a:pt x="140" y="310"/>
                  </a:lnTo>
                  <a:lnTo>
                    <a:pt x="141" y="282"/>
                  </a:lnTo>
                  <a:lnTo>
                    <a:pt x="145" y="257"/>
                  </a:lnTo>
                  <a:lnTo>
                    <a:pt x="151" y="233"/>
                  </a:lnTo>
                  <a:lnTo>
                    <a:pt x="159" y="211"/>
                  </a:lnTo>
                  <a:lnTo>
                    <a:pt x="163" y="202"/>
                  </a:lnTo>
                  <a:lnTo>
                    <a:pt x="168" y="194"/>
                  </a:lnTo>
                  <a:lnTo>
                    <a:pt x="174" y="187"/>
                  </a:lnTo>
                  <a:lnTo>
                    <a:pt x="179" y="180"/>
                  </a:lnTo>
                  <a:lnTo>
                    <a:pt x="185" y="174"/>
                  </a:lnTo>
                  <a:lnTo>
                    <a:pt x="192" y="169"/>
                  </a:lnTo>
                  <a:lnTo>
                    <a:pt x="199" y="166"/>
                  </a:lnTo>
                  <a:lnTo>
                    <a:pt x="207" y="162"/>
                  </a:lnTo>
                  <a:lnTo>
                    <a:pt x="220" y="159"/>
                  </a:lnTo>
                  <a:lnTo>
                    <a:pt x="235" y="158"/>
                  </a:lnTo>
                  <a:lnTo>
                    <a:pt x="248" y="160"/>
                  </a:lnTo>
                  <a:lnTo>
                    <a:pt x="265" y="164"/>
                  </a:lnTo>
                  <a:lnTo>
                    <a:pt x="281" y="170"/>
                  </a:lnTo>
                  <a:lnTo>
                    <a:pt x="297" y="179"/>
                  </a:lnTo>
                  <a:lnTo>
                    <a:pt x="313" y="189"/>
                  </a:lnTo>
                  <a:lnTo>
                    <a:pt x="330" y="202"/>
                  </a:lnTo>
                  <a:lnTo>
                    <a:pt x="346" y="217"/>
                  </a:lnTo>
                  <a:lnTo>
                    <a:pt x="364" y="234"/>
                  </a:lnTo>
                  <a:lnTo>
                    <a:pt x="380" y="253"/>
                  </a:lnTo>
                  <a:lnTo>
                    <a:pt x="395" y="274"/>
                  </a:lnTo>
                  <a:lnTo>
                    <a:pt x="410" y="298"/>
                  </a:lnTo>
                  <a:lnTo>
                    <a:pt x="425" y="323"/>
                  </a:lnTo>
                  <a:lnTo>
                    <a:pt x="437" y="350"/>
                  </a:lnTo>
                  <a:lnTo>
                    <a:pt x="450" y="379"/>
                  </a:lnTo>
                  <a:lnTo>
                    <a:pt x="463" y="416"/>
                  </a:lnTo>
                  <a:lnTo>
                    <a:pt x="473" y="453"/>
                  </a:lnTo>
                  <a:lnTo>
                    <a:pt x="480" y="489"/>
                  </a:lnTo>
                  <a:lnTo>
                    <a:pt x="485" y="524"/>
                  </a:lnTo>
                  <a:lnTo>
                    <a:pt x="485" y="556"/>
                  </a:lnTo>
                  <a:lnTo>
                    <a:pt x="482" y="588"/>
                  </a:lnTo>
                  <a:lnTo>
                    <a:pt x="477" y="616"/>
                  </a:lnTo>
                  <a:lnTo>
                    <a:pt x="467" y="642"/>
                  </a:lnTo>
                  <a:lnTo>
                    <a:pt x="463" y="651"/>
                  </a:lnTo>
                  <a:lnTo>
                    <a:pt x="458" y="659"/>
                  </a:lnTo>
                  <a:lnTo>
                    <a:pt x="452" y="667"/>
                  </a:lnTo>
                  <a:lnTo>
                    <a:pt x="447" y="673"/>
                  </a:lnTo>
                  <a:lnTo>
                    <a:pt x="441" y="680"/>
                  </a:lnTo>
                  <a:lnTo>
                    <a:pt x="434" y="684"/>
                  </a:lnTo>
                  <a:lnTo>
                    <a:pt x="427" y="688"/>
                  </a:lnTo>
                  <a:lnTo>
                    <a:pt x="419" y="691"/>
                  </a:lnTo>
                  <a:lnTo>
                    <a:pt x="406" y="695"/>
                  </a:lnTo>
                  <a:lnTo>
                    <a:pt x="391" y="695"/>
                  </a:lnTo>
                  <a:lnTo>
                    <a:pt x="378" y="694"/>
                  </a:lnTo>
                  <a:lnTo>
                    <a:pt x="361" y="689"/>
                  </a:lnTo>
                  <a:lnTo>
                    <a:pt x="345" y="683"/>
                  </a:lnTo>
                  <a:lnTo>
                    <a:pt x="329" y="675"/>
                  </a:lnTo>
                  <a:lnTo>
                    <a:pt x="312" y="664"/>
                  </a:lnTo>
                  <a:lnTo>
                    <a:pt x="296" y="651"/>
                  </a:lnTo>
                  <a:lnTo>
                    <a:pt x="278" y="636"/>
                  </a:lnTo>
                  <a:lnTo>
                    <a:pt x="262" y="619"/>
                  </a:lnTo>
                  <a:lnTo>
                    <a:pt x="246" y="599"/>
                  </a:lnTo>
                  <a:lnTo>
                    <a:pt x="230" y="578"/>
                  </a:lnTo>
                  <a:lnTo>
                    <a:pt x="215" y="555"/>
                  </a:lnTo>
                  <a:lnTo>
                    <a:pt x="201" y="530"/>
                  </a:lnTo>
                  <a:lnTo>
                    <a:pt x="187" y="502"/>
                  </a:lnTo>
                  <a:lnTo>
                    <a:pt x="175" y="474"/>
                  </a:lnTo>
                  <a:lnTo>
                    <a:pt x="167" y="453"/>
                  </a:lnTo>
                  <a:lnTo>
                    <a:pt x="160" y="431"/>
                  </a:lnTo>
                  <a:lnTo>
                    <a:pt x="154" y="410"/>
                  </a:lnTo>
                  <a:lnTo>
                    <a:pt x="149" y="389"/>
                  </a:lnTo>
                  <a:lnTo>
                    <a:pt x="146" y="369"/>
                  </a:lnTo>
                  <a:lnTo>
                    <a:pt x="142" y="349"/>
                  </a:lnTo>
                  <a:lnTo>
                    <a:pt x="141" y="329"/>
                  </a:lnTo>
                  <a:lnTo>
                    <a:pt x="140" y="310"/>
                  </a:lnTo>
                  <a:lnTo>
                    <a:pt x="2" y="22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2872" y="2049"/>
              <a:ext cx="128" cy="1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3" y="14"/>
                </a:cxn>
                <a:cxn ang="0">
                  <a:pos x="27" y="17"/>
                </a:cxn>
                <a:cxn ang="0">
                  <a:pos x="40" y="20"/>
                </a:cxn>
                <a:cxn ang="0">
                  <a:pos x="52" y="22"/>
                </a:cxn>
                <a:cxn ang="0">
                  <a:pos x="65" y="23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103" y="24"/>
                </a:cxn>
                <a:cxn ang="0">
                  <a:pos x="115" y="23"/>
                </a:cxn>
                <a:cxn ang="0">
                  <a:pos x="127" y="22"/>
                </a:cxn>
                <a:cxn ang="0">
                  <a:pos x="139" y="20"/>
                </a:cxn>
                <a:cxn ang="0">
                  <a:pos x="150" y="17"/>
                </a:cxn>
                <a:cxn ang="0">
                  <a:pos x="162" y="14"/>
                </a:cxn>
                <a:cxn ang="0">
                  <a:pos x="173" y="9"/>
                </a:cxn>
                <a:cxn ang="0">
                  <a:pos x="185" y="5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6" y="0"/>
                </a:cxn>
                <a:cxn ang="0">
                  <a:pos x="256" y="251"/>
                </a:cxn>
                <a:cxn ang="0">
                  <a:pos x="62" y="177"/>
                </a:cxn>
                <a:cxn ang="0">
                  <a:pos x="0" y="10"/>
                </a:cxn>
              </a:cxnLst>
              <a:rect l="0" t="0" r="r" b="b"/>
              <a:pathLst>
                <a:path w="256" h="251">
                  <a:moveTo>
                    <a:pt x="0" y="10"/>
                  </a:moveTo>
                  <a:lnTo>
                    <a:pt x="13" y="14"/>
                  </a:lnTo>
                  <a:lnTo>
                    <a:pt x="27" y="17"/>
                  </a:lnTo>
                  <a:lnTo>
                    <a:pt x="40" y="20"/>
                  </a:lnTo>
                  <a:lnTo>
                    <a:pt x="52" y="22"/>
                  </a:lnTo>
                  <a:lnTo>
                    <a:pt x="65" y="23"/>
                  </a:lnTo>
                  <a:lnTo>
                    <a:pt x="78" y="24"/>
                  </a:lnTo>
                  <a:lnTo>
                    <a:pt x="90" y="24"/>
                  </a:lnTo>
                  <a:lnTo>
                    <a:pt x="103" y="24"/>
                  </a:lnTo>
                  <a:lnTo>
                    <a:pt x="115" y="23"/>
                  </a:lnTo>
                  <a:lnTo>
                    <a:pt x="127" y="22"/>
                  </a:lnTo>
                  <a:lnTo>
                    <a:pt x="139" y="20"/>
                  </a:lnTo>
                  <a:lnTo>
                    <a:pt x="150" y="17"/>
                  </a:lnTo>
                  <a:lnTo>
                    <a:pt x="162" y="14"/>
                  </a:lnTo>
                  <a:lnTo>
                    <a:pt x="173" y="9"/>
                  </a:lnTo>
                  <a:lnTo>
                    <a:pt x="185" y="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256" y="251"/>
                  </a:lnTo>
                  <a:lnTo>
                    <a:pt x="62" y="17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2773" y="2125"/>
              <a:ext cx="625" cy="558"/>
            </a:xfrm>
            <a:custGeom>
              <a:avLst/>
              <a:gdLst/>
              <a:ahLst/>
              <a:cxnLst>
                <a:cxn ang="0">
                  <a:pos x="481" y="248"/>
                </a:cxn>
                <a:cxn ang="0">
                  <a:pos x="484" y="253"/>
                </a:cxn>
                <a:cxn ang="0">
                  <a:pos x="488" y="257"/>
                </a:cxn>
                <a:cxn ang="0">
                  <a:pos x="489" y="263"/>
                </a:cxn>
                <a:cxn ang="0">
                  <a:pos x="490" y="269"/>
                </a:cxn>
                <a:cxn ang="0">
                  <a:pos x="488" y="281"/>
                </a:cxn>
                <a:cxn ang="0">
                  <a:pos x="481" y="291"/>
                </a:cxn>
                <a:cxn ang="0">
                  <a:pos x="472" y="298"/>
                </a:cxn>
                <a:cxn ang="0">
                  <a:pos x="460" y="300"/>
                </a:cxn>
                <a:cxn ang="0">
                  <a:pos x="448" y="298"/>
                </a:cxn>
                <a:cxn ang="0">
                  <a:pos x="438" y="291"/>
                </a:cxn>
                <a:cxn ang="0">
                  <a:pos x="432" y="281"/>
                </a:cxn>
                <a:cxn ang="0">
                  <a:pos x="430" y="269"/>
                </a:cxn>
                <a:cxn ang="0">
                  <a:pos x="432" y="257"/>
                </a:cxn>
                <a:cxn ang="0">
                  <a:pos x="438" y="248"/>
                </a:cxn>
                <a:cxn ang="0">
                  <a:pos x="448" y="241"/>
                </a:cxn>
                <a:cxn ang="0">
                  <a:pos x="460" y="239"/>
                </a:cxn>
                <a:cxn ang="0">
                  <a:pos x="466" y="240"/>
                </a:cxn>
                <a:cxn ang="0">
                  <a:pos x="472" y="241"/>
                </a:cxn>
                <a:cxn ang="0">
                  <a:pos x="476" y="245"/>
                </a:cxn>
                <a:cxn ang="0">
                  <a:pos x="481" y="248"/>
                </a:cxn>
                <a:cxn ang="0">
                  <a:pos x="523" y="207"/>
                </a:cxn>
                <a:cxn ang="0">
                  <a:pos x="483" y="178"/>
                </a:cxn>
                <a:cxn ang="0">
                  <a:pos x="14" y="0"/>
                </a:cxn>
                <a:cxn ang="0">
                  <a:pos x="24" y="50"/>
                </a:cxn>
                <a:cxn ang="0">
                  <a:pos x="26" y="98"/>
                </a:cxn>
                <a:cxn ang="0">
                  <a:pos x="18" y="144"/>
                </a:cxn>
                <a:cxn ang="0">
                  <a:pos x="0" y="187"/>
                </a:cxn>
                <a:cxn ang="0">
                  <a:pos x="368" y="293"/>
                </a:cxn>
                <a:cxn ang="0">
                  <a:pos x="924" y="1117"/>
                </a:cxn>
                <a:cxn ang="0">
                  <a:pos x="1007" y="1037"/>
                </a:cxn>
                <a:cxn ang="0">
                  <a:pos x="609" y="417"/>
                </a:cxn>
                <a:cxn ang="0">
                  <a:pos x="1205" y="839"/>
                </a:cxn>
                <a:cxn ang="0">
                  <a:pos x="1249" y="731"/>
                </a:cxn>
                <a:cxn ang="0">
                  <a:pos x="523" y="207"/>
                </a:cxn>
                <a:cxn ang="0">
                  <a:pos x="481" y="248"/>
                </a:cxn>
              </a:cxnLst>
              <a:rect l="0" t="0" r="r" b="b"/>
              <a:pathLst>
                <a:path w="1249" h="1117">
                  <a:moveTo>
                    <a:pt x="481" y="248"/>
                  </a:moveTo>
                  <a:lnTo>
                    <a:pt x="484" y="253"/>
                  </a:lnTo>
                  <a:lnTo>
                    <a:pt x="488" y="257"/>
                  </a:lnTo>
                  <a:lnTo>
                    <a:pt x="489" y="263"/>
                  </a:lnTo>
                  <a:lnTo>
                    <a:pt x="490" y="269"/>
                  </a:lnTo>
                  <a:lnTo>
                    <a:pt x="488" y="281"/>
                  </a:lnTo>
                  <a:lnTo>
                    <a:pt x="481" y="291"/>
                  </a:lnTo>
                  <a:lnTo>
                    <a:pt x="472" y="298"/>
                  </a:lnTo>
                  <a:lnTo>
                    <a:pt x="460" y="300"/>
                  </a:lnTo>
                  <a:lnTo>
                    <a:pt x="448" y="298"/>
                  </a:lnTo>
                  <a:lnTo>
                    <a:pt x="438" y="291"/>
                  </a:lnTo>
                  <a:lnTo>
                    <a:pt x="432" y="281"/>
                  </a:lnTo>
                  <a:lnTo>
                    <a:pt x="430" y="269"/>
                  </a:lnTo>
                  <a:lnTo>
                    <a:pt x="432" y="257"/>
                  </a:lnTo>
                  <a:lnTo>
                    <a:pt x="438" y="248"/>
                  </a:lnTo>
                  <a:lnTo>
                    <a:pt x="448" y="241"/>
                  </a:lnTo>
                  <a:lnTo>
                    <a:pt x="460" y="239"/>
                  </a:lnTo>
                  <a:lnTo>
                    <a:pt x="466" y="240"/>
                  </a:lnTo>
                  <a:lnTo>
                    <a:pt x="472" y="241"/>
                  </a:lnTo>
                  <a:lnTo>
                    <a:pt x="476" y="245"/>
                  </a:lnTo>
                  <a:lnTo>
                    <a:pt x="481" y="248"/>
                  </a:lnTo>
                  <a:lnTo>
                    <a:pt x="523" y="207"/>
                  </a:lnTo>
                  <a:lnTo>
                    <a:pt x="483" y="178"/>
                  </a:lnTo>
                  <a:lnTo>
                    <a:pt x="14" y="0"/>
                  </a:lnTo>
                  <a:lnTo>
                    <a:pt x="24" y="50"/>
                  </a:lnTo>
                  <a:lnTo>
                    <a:pt x="26" y="98"/>
                  </a:lnTo>
                  <a:lnTo>
                    <a:pt x="18" y="144"/>
                  </a:lnTo>
                  <a:lnTo>
                    <a:pt x="0" y="187"/>
                  </a:lnTo>
                  <a:lnTo>
                    <a:pt x="368" y="293"/>
                  </a:lnTo>
                  <a:lnTo>
                    <a:pt x="924" y="1117"/>
                  </a:lnTo>
                  <a:lnTo>
                    <a:pt x="1007" y="1037"/>
                  </a:lnTo>
                  <a:lnTo>
                    <a:pt x="609" y="417"/>
                  </a:lnTo>
                  <a:lnTo>
                    <a:pt x="1205" y="839"/>
                  </a:lnTo>
                  <a:lnTo>
                    <a:pt x="1249" y="731"/>
                  </a:lnTo>
                  <a:lnTo>
                    <a:pt x="523" y="207"/>
                  </a:lnTo>
                  <a:lnTo>
                    <a:pt x="481" y="2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1" name="Group 6"/>
          <p:cNvGrpSpPr>
            <a:grpSpLocks noChangeAspect="1"/>
          </p:cNvGrpSpPr>
          <p:nvPr/>
        </p:nvGrpSpPr>
        <p:grpSpPr bwMode="auto">
          <a:xfrm rot="19871863">
            <a:off x="6114789" y="2164967"/>
            <a:ext cx="580164" cy="576170"/>
            <a:chOff x="2299" y="1583"/>
            <a:chExt cx="1162" cy="1154"/>
          </a:xfrm>
        </p:grpSpPr>
        <p:sp>
          <p:nvSpPr>
            <p:cNvPr id="7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99" y="1583"/>
              <a:ext cx="1162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2338" y="1948"/>
              <a:ext cx="416" cy="311"/>
            </a:xfrm>
            <a:custGeom>
              <a:avLst/>
              <a:gdLst/>
              <a:ahLst/>
              <a:cxnLst>
                <a:cxn ang="0">
                  <a:pos x="214" y="3"/>
                </a:cxn>
                <a:cxn ang="0">
                  <a:pos x="158" y="12"/>
                </a:cxn>
                <a:cxn ang="0">
                  <a:pos x="109" y="28"/>
                </a:cxn>
                <a:cxn ang="0">
                  <a:pos x="67" y="53"/>
                </a:cxn>
                <a:cxn ang="0">
                  <a:pos x="35" y="86"/>
                </a:cxn>
                <a:cxn ang="0">
                  <a:pos x="5" y="144"/>
                </a:cxn>
                <a:cxn ang="0">
                  <a:pos x="12" y="261"/>
                </a:cxn>
                <a:cxn ang="0">
                  <a:pos x="38" y="322"/>
                </a:cxn>
                <a:cxn ang="0">
                  <a:pos x="79" y="382"/>
                </a:cxn>
                <a:cxn ang="0">
                  <a:pos x="131" y="438"/>
                </a:cxn>
                <a:cxn ang="0">
                  <a:pos x="194" y="490"/>
                </a:cxn>
                <a:cxn ang="0">
                  <a:pos x="265" y="536"/>
                </a:cxn>
                <a:cxn ang="0">
                  <a:pos x="375" y="586"/>
                </a:cxn>
                <a:cxn ang="0">
                  <a:pos x="496" y="617"/>
                </a:cxn>
                <a:cxn ang="0">
                  <a:pos x="609" y="623"/>
                </a:cxn>
                <a:cxn ang="0">
                  <a:pos x="707" y="602"/>
                </a:cxn>
                <a:cxn ang="0">
                  <a:pos x="780" y="557"/>
                </a:cxn>
                <a:cxn ang="0">
                  <a:pos x="826" y="480"/>
                </a:cxn>
                <a:cxn ang="0">
                  <a:pos x="820" y="362"/>
                </a:cxn>
                <a:cxn ang="0">
                  <a:pos x="809" y="333"/>
                </a:cxn>
                <a:cxn ang="0">
                  <a:pos x="800" y="318"/>
                </a:cxn>
                <a:cxn ang="0">
                  <a:pos x="784" y="286"/>
                </a:cxn>
                <a:cxn ang="0">
                  <a:pos x="752" y="241"/>
                </a:cxn>
                <a:cxn ang="0">
                  <a:pos x="712" y="197"/>
                </a:cxn>
                <a:cxn ang="0">
                  <a:pos x="667" y="156"/>
                </a:cxn>
                <a:cxn ang="0">
                  <a:pos x="617" y="119"/>
                </a:cxn>
                <a:cxn ang="0">
                  <a:pos x="560" y="85"/>
                </a:cxn>
                <a:cxn ang="0">
                  <a:pos x="504" y="57"/>
                </a:cxn>
                <a:cxn ang="0">
                  <a:pos x="447" y="35"/>
                </a:cxn>
                <a:cxn ang="0">
                  <a:pos x="393" y="19"/>
                </a:cxn>
                <a:cxn ang="0">
                  <a:pos x="339" y="7"/>
                </a:cxn>
                <a:cxn ang="0">
                  <a:pos x="287" y="2"/>
                </a:cxn>
                <a:cxn ang="0">
                  <a:pos x="264" y="114"/>
                </a:cxn>
                <a:cxn ang="0">
                  <a:pos x="301" y="116"/>
                </a:cxn>
                <a:cxn ang="0">
                  <a:pos x="339" y="121"/>
                </a:cxn>
                <a:cxn ang="0">
                  <a:pos x="381" y="133"/>
                </a:cxn>
                <a:cxn ang="0">
                  <a:pos x="422" y="148"/>
                </a:cxn>
                <a:cxn ang="0">
                  <a:pos x="465" y="167"/>
                </a:cxn>
                <a:cxn ang="0">
                  <a:pos x="534" y="209"/>
                </a:cxn>
                <a:cxn ang="0">
                  <a:pos x="599" y="264"/>
                </a:cxn>
                <a:cxn ang="0">
                  <a:pos x="648" y="323"/>
                </a:cxn>
                <a:cxn ang="0">
                  <a:pos x="674" y="379"/>
                </a:cxn>
                <a:cxn ang="0">
                  <a:pos x="681" y="429"/>
                </a:cxn>
                <a:cxn ang="0">
                  <a:pos x="671" y="464"/>
                </a:cxn>
                <a:cxn ang="0">
                  <a:pos x="654" y="483"/>
                </a:cxn>
                <a:cxn ang="0">
                  <a:pos x="629" y="497"/>
                </a:cxn>
                <a:cxn ang="0">
                  <a:pos x="593" y="506"/>
                </a:cxn>
                <a:cxn ang="0">
                  <a:pos x="548" y="509"/>
                </a:cxn>
                <a:cxn ang="0">
                  <a:pos x="497" y="503"/>
                </a:cxn>
                <a:cxn ang="0">
                  <a:pos x="444" y="489"/>
                </a:cxn>
                <a:cxn ang="0">
                  <a:pos x="390" y="467"/>
                </a:cxn>
                <a:cxn ang="0">
                  <a:pos x="324" y="432"/>
                </a:cxn>
                <a:cxn ang="0">
                  <a:pos x="252" y="378"/>
                </a:cxn>
                <a:cxn ang="0">
                  <a:pos x="199" y="320"/>
                </a:cxn>
                <a:cxn ang="0">
                  <a:pos x="164" y="263"/>
                </a:cxn>
                <a:cxn ang="0">
                  <a:pos x="150" y="210"/>
                </a:cxn>
                <a:cxn ang="0">
                  <a:pos x="157" y="167"/>
                </a:cxn>
                <a:cxn ang="0">
                  <a:pos x="171" y="147"/>
                </a:cxn>
                <a:cxn ang="0">
                  <a:pos x="194" y="131"/>
                </a:cxn>
                <a:cxn ang="0">
                  <a:pos x="218" y="121"/>
                </a:cxn>
                <a:cxn ang="0">
                  <a:pos x="237" y="117"/>
                </a:cxn>
                <a:cxn ang="0">
                  <a:pos x="257" y="114"/>
                </a:cxn>
              </a:cxnLst>
              <a:rect l="0" t="0" r="r" b="b"/>
              <a:pathLst>
                <a:path w="832" h="624">
                  <a:moveTo>
                    <a:pt x="254" y="0"/>
                  </a:moveTo>
                  <a:lnTo>
                    <a:pt x="233" y="0"/>
                  </a:lnTo>
                  <a:lnTo>
                    <a:pt x="214" y="3"/>
                  </a:lnTo>
                  <a:lnTo>
                    <a:pt x="195" y="4"/>
                  </a:lnTo>
                  <a:lnTo>
                    <a:pt x="177" y="7"/>
                  </a:lnTo>
                  <a:lnTo>
                    <a:pt x="158" y="12"/>
                  </a:lnTo>
                  <a:lnTo>
                    <a:pt x="141" y="17"/>
                  </a:lnTo>
                  <a:lnTo>
                    <a:pt x="125" y="22"/>
                  </a:lnTo>
                  <a:lnTo>
                    <a:pt x="109" y="28"/>
                  </a:lnTo>
                  <a:lnTo>
                    <a:pt x="95" y="36"/>
                  </a:lnTo>
                  <a:lnTo>
                    <a:pt x="81" y="44"/>
                  </a:lnTo>
                  <a:lnTo>
                    <a:pt x="67" y="53"/>
                  </a:lnTo>
                  <a:lnTo>
                    <a:pt x="56" y="63"/>
                  </a:lnTo>
                  <a:lnTo>
                    <a:pt x="45" y="74"/>
                  </a:lnTo>
                  <a:lnTo>
                    <a:pt x="35" y="86"/>
                  </a:lnTo>
                  <a:lnTo>
                    <a:pt x="27" y="98"/>
                  </a:lnTo>
                  <a:lnTo>
                    <a:pt x="19" y="111"/>
                  </a:lnTo>
                  <a:lnTo>
                    <a:pt x="5" y="144"/>
                  </a:lnTo>
                  <a:lnTo>
                    <a:pt x="0" y="181"/>
                  </a:lnTo>
                  <a:lnTo>
                    <a:pt x="2" y="220"/>
                  </a:lnTo>
                  <a:lnTo>
                    <a:pt x="12" y="261"/>
                  </a:lnTo>
                  <a:lnTo>
                    <a:pt x="19" y="282"/>
                  </a:lnTo>
                  <a:lnTo>
                    <a:pt x="28" y="302"/>
                  </a:lnTo>
                  <a:lnTo>
                    <a:pt x="38" y="322"/>
                  </a:lnTo>
                  <a:lnTo>
                    <a:pt x="50" y="343"/>
                  </a:lnTo>
                  <a:lnTo>
                    <a:pt x="64" y="362"/>
                  </a:lnTo>
                  <a:lnTo>
                    <a:pt x="79" y="382"/>
                  </a:lnTo>
                  <a:lnTo>
                    <a:pt x="95" y="401"/>
                  </a:lnTo>
                  <a:lnTo>
                    <a:pt x="112" y="420"/>
                  </a:lnTo>
                  <a:lnTo>
                    <a:pt x="131" y="438"/>
                  </a:lnTo>
                  <a:lnTo>
                    <a:pt x="150" y="457"/>
                  </a:lnTo>
                  <a:lnTo>
                    <a:pt x="172" y="474"/>
                  </a:lnTo>
                  <a:lnTo>
                    <a:pt x="194" y="490"/>
                  </a:lnTo>
                  <a:lnTo>
                    <a:pt x="217" y="506"/>
                  </a:lnTo>
                  <a:lnTo>
                    <a:pt x="241" y="521"/>
                  </a:lnTo>
                  <a:lnTo>
                    <a:pt x="265" y="536"/>
                  </a:lnTo>
                  <a:lnTo>
                    <a:pt x="292" y="550"/>
                  </a:lnTo>
                  <a:lnTo>
                    <a:pt x="333" y="570"/>
                  </a:lnTo>
                  <a:lnTo>
                    <a:pt x="375" y="586"/>
                  </a:lnTo>
                  <a:lnTo>
                    <a:pt x="415" y="598"/>
                  </a:lnTo>
                  <a:lnTo>
                    <a:pt x="457" y="610"/>
                  </a:lnTo>
                  <a:lnTo>
                    <a:pt x="496" y="617"/>
                  </a:lnTo>
                  <a:lnTo>
                    <a:pt x="535" y="621"/>
                  </a:lnTo>
                  <a:lnTo>
                    <a:pt x="573" y="624"/>
                  </a:lnTo>
                  <a:lnTo>
                    <a:pt x="609" y="623"/>
                  </a:lnTo>
                  <a:lnTo>
                    <a:pt x="643" y="618"/>
                  </a:lnTo>
                  <a:lnTo>
                    <a:pt x="676" y="612"/>
                  </a:lnTo>
                  <a:lnTo>
                    <a:pt x="707" y="602"/>
                  </a:lnTo>
                  <a:lnTo>
                    <a:pt x="734" y="590"/>
                  </a:lnTo>
                  <a:lnTo>
                    <a:pt x="759" y="575"/>
                  </a:lnTo>
                  <a:lnTo>
                    <a:pt x="780" y="557"/>
                  </a:lnTo>
                  <a:lnTo>
                    <a:pt x="799" y="536"/>
                  </a:lnTo>
                  <a:lnTo>
                    <a:pt x="814" y="513"/>
                  </a:lnTo>
                  <a:lnTo>
                    <a:pt x="826" y="480"/>
                  </a:lnTo>
                  <a:lnTo>
                    <a:pt x="832" y="443"/>
                  </a:lnTo>
                  <a:lnTo>
                    <a:pt x="830" y="404"/>
                  </a:lnTo>
                  <a:lnTo>
                    <a:pt x="820" y="362"/>
                  </a:lnTo>
                  <a:lnTo>
                    <a:pt x="816" y="353"/>
                  </a:lnTo>
                  <a:lnTo>
                    <a:pt x="813" y="343"/>
                  </a:lnTo>
                  <a:lnTo>
                    <a:pt x="809" y="333"/>
                  </a:lnTo>
                  <a:lnTo>
                    <a:pt x="805" y="324"/>
                  </a:lnTo>
                  <a:lnTo>
                    <a:pt x="803" y="324"/>
                  </a:lnTo>
                  <a:lnTo>
                    <a:pt x="800" y="318"/>
                  </a:lnTo>
                  <a:lnTo>
                    <a:pt x="793" y="305"/>
                  </a:lnTo>
                  <a:lnTo>
                    <a:pt x="786" y="292"/>
                  </a:lnTo>
                  <a:lnTo>
                    <a:pt x="784" y="286"/>
                  </a:lnTo>
                  <a:lnTo>
                    <a:pt x="773" y="271"/>
                  </a:lnTo>
                  <a:lnTo>
                    <a:pt x="763" y="256"/>
                  </a:lnTo>
                  <a:lnTo>
                    <a:pt x="752" y="241"/>
                  </a:lnTo>
                  <a:lnTo>
                    <a:pt x="740" y="226"/>
                  </a:lnTo>
                  <a:lnTo>
                    <a:pt x="726" y="211"/>
                  </a:lnTo>
                  <a:lnTo>
                    <a:pt x="712" y="197"/>
                  </a:lnTo>
                  <a:lnTo>
                    <a:pt x="699" y="184"/>
                  </a:lnTo>
                  <a:lnTo>
                    <a:pt x="684" y="170"/>
                  </a:lnTo>
                  <a:lnTo>
                    <a:pt x="667" y="156"/>
                  </a:lnTo>
                  <a:lnTo>
                    <a:pt x="651" y="143"/>
                  </a:lnTo>
                  <a:lnTo>
                    <a:pt x="634" y="131"/>
                  </a:lnTo>
                  <a:lnTo>
                    <a:pt x="617" y="119"/>
                  </a:lnTo>
                  <a:lnTo>
                    <a:pt x="598" y="106"/>
                  </a:lnTo>
                  <a:lnTo>
                    <a:pt x="580" y="95"/>
                  </a:lnTo>
                  <a:lnTo>
                    <a:pt x="560" y="85"/>
                  </a:lnTo>
                  <a:lnTo>
                    <a:pt x="541" y="74"/>
                  </a:lnTo>
                  <a:lnTo>
                    <a:pt x="522" y="65"/>
                  </a:lnTo>
                  <a:lnTo>
                    <a:pt x="504" y="57"/>
                  </a:lnTo>
                  <a:lnTo>
                    <a:pt x="485" y="49"/>
                  </a:lnTo>
                  <a:lnTo>
                    <a:pt x="467" y="42"/>
                  </a:lnTo>
                  <a:lnTo>
                    <a:pt x="447" y="35"/>
                  </a:lnTo>
                  <a:lnTo>
                    <a:pt x="429" y="29"/>
                  </a:lnTo>
                  <a:lnTo>
                    <a:pt x="412" y="23"/>
                  </a:lnTo>
                  <a:lnTo>
                    <a:pt x="393" y="19"/>
                  </a:lnTo>
                  <a:lnTo>
                    <a:pt x="375" y="14"/>
                  </a:lnTo>
                  <a:lnTo>
                    <a:pt x="358" y="11"/>
                  </a:lnTo>
                  <a:lnTo>
                    <a:pt x="339" y="7"/>
                  </a:lnTo>
                  <a:lnTo>
                    <a:pt x="322" y="5"/>
                  </a:lnTo>
                  <a:lnTo>
                    <a:pt x="305" y="3"/>
                  </a:lnTo>
                  <a:lnTo>
                    <a:pt x="287" y="2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64" y="114"/>
                  </a:lnTo>
                  <a:lnTo>
                    <a:pt x="276" y="114"/>
                  </a:lnTo>
                  <a:lnTo>
                    <a:pt x="288" y="114"/>
                  </a:lnTo>
                  <a:lnTo>
                    <a:pt x="301" y="116"/>
                  </a:lnTo>
                  <a:lnTo>
                    <a:pt x="314" y="117"/>
                  </a:lnTo>
                  <a:lnTo>
                    <a:pt x="326" y="119"/>
                  </a:lnTo>
                  <a:lnTo>
                    <a:pt x="339" y="121"/>
                  </a:lnTo>
                  <a:lnTo>
                    <a:pt x="353" y="125"/>
                  </a:lnTo>
                  <a:lnTo>
                    <a:pt x="367" y="128"/>
                  </a:lnTo>
                  <a:lnTo>
                    <a:pt x="381" y="133"/>
                  </a:lnTo>
                  <a:lnTo>
                    <a:pt x="394" y="138"/>
                  </a:lnTo>
                  <a:lnTo>
                    <a:pt x="408" y="142"/>
                  </a:lnTo>
                  <a:lnTo>
                    <a:pt x="422" y="148"/>
                  </a:lnTo>
                  <a:lnTo>
                    <a:pt x="436" y="154"/>
                  </a:lnTo>
                  <a:lnTo>
                    <a:pt x="451" y="161"/>
                  </a:lnTo>
                  <a:lnTo>
                    <a:pt x="465" y="167"/>
                  </a:lnTo>
                  <a:lnTo>
                    <a:pt x="479" y="174"/>
                  </a:lnTo>
                  <a:lnTo>
                    <a:pt x="507" y="191"/>
                  </a:lnTo>
                  <a:lnTo>
                    <a:pt x="534" y="209"/>
                  </a:lnTo>
                  <a:lnTo>
                    <a:pt x="558" y="226"/>
                  </a:lnTo>
                  <a:lnTo>
                    <a:pt x="580" y="246"/>
                  </a:lnTo>
                  <a:lnTo>
                    <a:pt x="599" y="264"/>
                  </a:lnTo>
                  <a:lnTo>
                    <a:pt x="618" y="284"/>
                  </a:lnTo>
                  <a:lnTo>
                    <a:pt x="634" y="303"/>
                  </a:lnTo>
                  <a:lnTo>
                    <a:pt x="648" y="323"/>
                  </a:lnTo>
                  <a:lnTo>
                    <a:pt x="658" y="341"/>
                  </a:lnTo>
                  <a:lnTo>
                    <a:pt x="667" y="361"/>
                  </a:lnTo>
                  <a:lnTo>
                    <a:pt x="674" y="379"/>
                  </a:lnTo>
                  <a:lnTo>
                    <a:pt x="679" y="397"/>
                  </a:lnTo>
                  <a:lnTo>
                    <a:pt x="681" y="413"/>
                  </a:lnTo>
                  <a:lnTo>
                    <a:pt x="681" y="429"/>
                  </a:lnTo>
                  <a:lnTo>
                    <a:pt x="679" y="444"/>
                  </a:lnTo>
                  <a:lnTo>
                    <a:pt x="674" y="457"/>
                  </a:lnTo>
                  <a:lnTo>
                    <a:pt x="671" y="464"/>
                  </a:lnTo>
                  <a:lnTo>
                    <a:pt x="666" y="471"/>
                  </a:lnTo>
                  <a:lnTo>
                    <a:pt x="661" y="477"/>
                  </a:lnTo>
                  <a:lnTo>
                    <a:pt x="654" y="483"/>
                  </a:lnTo>
                  <a:lnTo>
                    <a:pt x="647" y="488"/>
                  </a:lnTo>
                  <a:lnTo>
                    <a:pt x="639" y="492"/>
                  </a:lnTo>
                  <a:lnTo>
                    <a:pt x="629" y="497"/>
                  </a:lnTo>
                  <a:lnTo>
                    <a:pt x="619" y="500"/>
                  </a:lnTo>
                  <a:lnTo>
                    <a:pt x="606" y="504"/>
                  </a:lnTo>
                  <a:lnTo>
                    <a:pt x="593" y="506"/>
                  </a:lnTo>
                  <a:lnTo>
                    <a:pt x="578" y="509"/>
                  </a:lnTo>
                  <a:lnTo>
                    <a:pt x="563" y="510"/>
                  </a:lnTo>
                  <a:lnTo>
                    <a:pt x="548" y="509"/>
                  </a:lnTo>
                  <a:lnTo>
                    <a:pt x="532" y="509"/>
                  </a:lnTo>
                  <a:lnTo>
                    <a:pt x="514" y="506"/>
                  </a:lnTo>
                  <a:lnTo>
                    <a:pt x="497" y="503"/>
                  </a:lnTo>
                  <a:lnTo>
                    <a:pt x="480" y="499"/>
                  </a:lnTo>
                  <a:lnTo>
                    <a:pt x="462" y="495"/>
                  </a:lnTo>
                  <a:lnTo>
                    <a:pt x="444" y="489"/>
                  </a:lnTo>
                  <a:lnTo>
                    <a:pt x="426" y="483"/>
                  </a:lnTo>
                  <a:lnTo>
                    <a:pt x="408" y="475"/>
                  </a:lnTo>
                  <a:lnTo>
                    <a:pt x="390" y="467"/>
                  </a:lnTo>
                  <a:lnTo>
                    <a:pt x="371" y="458"/>
                  </a:lnTo>
                  <a:lnTo>
                    <a:pt x="353" y="449"/>
                  </a:lnTo>
                  <a:lnTo>
                    <a:pt x="324" y="432"/>
                  </a:lnTo>
                  <a:lnTo>
                    <a:pt x="299" y="415"/>
                  </a:lnTo>
                  <a:lnTo>
                    <a:pt x="273" y="397"/>
                  </a:lnTo>
                  <a:lnTo>
                    <a:pt x="252" y="378"/>
                  </a:lnTo>
                  <a:lnTo>
                    <a:pt x="232" y="359"/>
                  </a:lnTo>
                  <a:lnTo>
                    <a:pt x="214" y="339"/>
                  </a:lnTo>
                  <a:lnTo>
                    <a:pt x="199" y="320"/>
                  </a:lnTo>
                  <a:lnTo>
                    <a:pt x="185" y="301"/>
                  </a:lnTo>
                  <a:lnTo>
                    <a:pt x="173" y="282"/>
                  </a:lnTo>
                  <a:lnTo>
                    <a:pt x="164" y="263"/>
                  </a:lnTo>
                  <a:lnTo>
                    <a:pt x="157" y="245"/>
                  </a:lnTo>
                  <a:lnTo>
                    <a:pt x="152" y="227"/>
                  </a:lnTo>
                  <a:lnTo>
                    <a:pt x="150" y="210"/>
                  </a:lnTo>
                  <a:lnTo>
                    <a:pt x="150" y="195"/>
                  </a:lnTo>
                  <a:lnTo>
                    <a:pt x="152" y="180"/>
                  </a:lnTo>
                  <a:lnTo>
                    <a:pt x="157" y="167"/>
                  </a:lnTo>
                  <a:lnTo>
                    <a:pt x="161" y="159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8" y="141"/>
                  </a:lnTo>
                  <a:lnTo>
                    <a:pt x="185" y="135"/>
                  </a:lnTo>
                  <a:lnTo>
                    <a:pt x="194" y="131"/>
                  </a:lnTo>
                  <a:lnTo>
                    <a:pt x="202" y="127"/>
                  </a:lnTo>
                  <a:lnTo>
                    <a:pt x="212" y="124"/>
                  </a:lnTo>
                  <a:lnTo>
                    <a:pt x="218" y="121"/>
                  </a:lnTo>
                  <a:lnTo>
                    <a:pt x="224" y="120"/>
                  </a:lnTo>
                  <a:lnTo>
                    <a:pt x="231" y="119"/>
                  </a:lnTo>
                  <a:lnTo>
                    <a:pt x="237" y="117"/>
                  </a:lnTo>
                  <a:lnTo>
                    <a:pt x="243" y="117"/>
                  </a:lnTo>
                  <a:lnTo>
                    <a:pt x="250" y="116"/>
                  </a:lnTo>
                  <a:lnTo>
                    <a:pt x="257" y="114"/>
                  </a:lnTo>
                  <a:lnTo>
                    <a:pt x="264" y="11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4" name="Freeform 8"/>
            <p:cNvSpPr>
              <a:spLocks/>
            </p:cNvSpPr>
            <p:nvPr/>
          </p:nvSpPr>
          <p:spPr bwMode="auto">
            <a:xfrm>
              <a:off x="2706" y="1605"/>
              <a:ext cx="309" cy="424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18" y="422"/>
                </a:cxn>
                <a:cxn ang="0">
                  <a:pos x="64" y="547"/>
                </a:cxn>
                <a:cxn ang="0">
                  <a:pos x="95" y="606"/>
                </a:cxn>
                <a:cxn ang="0">
                  <a:pos x="130" y="661"/>
                </a:cxn>
                <a:cxn ang="0">
                  <a:pos x="169" y="710"/>
                </a:cxn>
                <a:cxn ang="0">
                  <a:pos x="210" y="751"/>
                </a:cxn>
                <a:cxn ang="0">
                  <a:pos x="255" y="787"/>
                </a:cxn>
                <a:cxn ang="0">
                  <a:pos x="287" y="807"/>
                </a:cxn>
                <a:cxn ang="0">
                  <a:pos x="307" y="818"/>
                </a:cxn>
                <a:cxn ang="0">
                  <a:pos x="322" y="825"/>
                </a:cxn>
                <a:cxn ang="0">
                  <a:pos x="338" y="832"/>
                </a:cxn>
                <a:cxn ang="0">
                  <a:pos x="384" y="845"/>
                </a:cxn>
                <a:cxn ang="0">
                  <a:pos x="443" y="846"/>
                </a:cxn>
                <a:cxn ang="0">
                  <a:pos x="497" y="830"/>
                </a:cxn>
                <a:cxn ang="0">
                  <a:pos x="601" y="690"/>
                </a:cxn>
                <a:cxn ang="0">
                  <a:pos x="607" y="467"/>
                </a:cxn>
                <a:cxn ang="0">
                  <a:pos x="539" y="273"/>
                </a:cxn>
                <a:cxn ang="0">
                  <a:pos x="495" y="200"/>
                </a:cxn>
                <a:cxn ang="0">
                  <a:pos x="446" y="137"/>
                </a:cxn>
                <a:cxn ang="0">
                  <a:pos x="391" y="84"/>
                </a:cxn>
                <a:cxn ang="0">
                  <a:pos x="333" y="43"/>
                </a:cxn>
                <a:cxn ang="0">
                  <a:pos x="273" y="14"/>
                </a:cxn>
                <a:cxn ang="0">
                  <a:pos x="210" y="1"/>
                </a:cxn>
                <a:cxn ang="0">
                  <a:pos x="154" y="6"/>
                </a:cxn>
                <a:cxn ang="0">
                  <a:pos x="95" y="33"/>
                </a:cxn>
                <a:cxn ang="0">
                  <a:pos x="39" y="98"/>
                </a:cxn>
                <a:cxn ang="0">
                  <a:pos x="7" y="189"/>
                </a:cxn>
                <a:cxn ang="0">
                  <a:pos x="141" y="282"/>
                </a:cxn>
                <a:cxn ang="0">
                  <a:pos x="159" y="211"/>
                </a:cxn>
                <a:cxn ang="0">
                  <a:pos x="174" y="187"/>
                </a:cxn>
                <a:cxn ang="0">
                  <a:pos x="192" y="169"/>
                </a:cxn>
                <a:cxn ang="0">
                  <a:pos x="220" y="159"/>
                </a:cxn>
                <a:cxn ang="0">
                  <a:pos x="265" y="164"/>
                </a:cxn>
                <a:cxn ang="0">
                  <a:pos x="313" y="189"/>
                </a:cxn>
                <a:cxn ang="0">
                  <a:pos x="364" y="234"/>
                </a:cxn>
                <a:cxn ang="0">
                  <a:pos x="410" y="298"/>
                </a:cxn>
                <a:cxn ang="0">
                  <a:pos x="450" y="379"/>
                </a:cxn>
                <a:cxn ang="0">
                  <a:pos x="480" y="489"/>
                </a:cxn>
                <a:cxn ang="0">
                  <a:pos x="482" y="588"/>
                </a:cxn>
                <a:cxn ang="0">
                  <a:pos x="463" y="651"/>
                </a:cxn>
                <a:cxn ang="0">
                  <a:pos x="447" y="673"/>
                </a:cxn>
                <a:cxn ang="0">
                  <a:pos x="427" y="688"/>
                </a:cxn>
                <a:cxn ang="0">
                  <a:pos x="391" y="695"/>
                </a:cxn>
                <a:cxn ang="0">
                  <a:pos x="345" y="683"/>
                </a:cxn>
                <a:cxn ang="0">
                  <a:pos x="296" y="651"/>
                </a:cxn>
                <a:cxn ang="0">
                  <a:pos x="246" y="599"/>
                </a:cxn>
                <a:cxn ang="0">
                  <a:pos x="201" y="530"/>
                </a:cxn>
                <a:cxn ang="0">
                  <a:pos x="167" y="453"/>
                </a:cxn>
                <a:cxn ang="0">
                  <a:pos x="149" y="389"/>
                </a:cxn>
                <a:cxn ang="0">
                  <a:pos x="141" y="329"/>
                </a:cxn>
              </a:cxnLst>
              <a:rect l="0" t="0" r="r" b="b"/>
              <a:pathLst>
                <a:path w="616" h="847">
                  <a:moveTo>
                    <a:pt x="2" y="225"/>
                  </a:moveTo>
                  <a:lnTo>
                    <a:pt x="0" y="262"/>
                  </a:lnTo>
                  <a:lnTo>
                    <a:pt x="0" y="300"/>
                  </a:lnTo>
                  <a:lnTo>
                    <a:pt x="3" y="339"/>
                  </a:lnTo>
                  <a:lnTo>
                    <a:pt x="9" y="380"/>
                  </a:lnTo>
                  <a:lnTo>
                    <a:pt x="18" y="422"/>
                  </a:lnTo>
                  <a:lnTo>
                    <a:pt x="31" y="463"/>
                  </a:lnTo>
                  <a:lnTo>
                    <a:pt x="46" y="506"/>
                  </a:lnTo>
                  <a:lnTo>
                    <a:pt x="64" y="547"/>
                  </a:lnTo>
                  <a:lnTo>
                    <a:pt x="73" y="568"/>
                  </a:lnTo>
                  <a:lnTo>
                    <a:pt x="84" y="588"/>
                  </a:lnTo>
                  <a:lnTo>
                    <a:pt x="95" y="606"/>
                  </a:lnTo>
                  <a:lnTo>
                    <a:pt x="107" y="626"/>
                  </a:lnTo>
                  <a:lnTo>
                    <a:pt x="118" y="643"/>
                  </a:lnTo>
                  <a:lnTo>
                    <a:pt x="130" y="661"/>
                  </a:lnTo>
                  <a:lnTo>
                    <a:pt x="142" y="677"/>
                  </a:lnTo>
                  <a:lnTo>
                    <a:pt x="155" y="694"/>
                  </a:lnTo>
                  <a:lnTo>
                    <a:pt x="169" y="710"/>
                  </a:lnTo>
                  <a:lnTo>
                    <a:pt x="183" y="725"/>
                  </a:lnTo>
                  <a:lnTo>
                    <a:pt x="197" y="739"/>
                  </a:lnTo>
                  <a:lnTo>
                    <a:pt x="210" y="751"/>
                  </a:lnTo>
                  <a:lnTo>
                    <a:pt x="225" y="764"/>
                  </a:lnTo>
                  <a:lnTo>
                    <a:pt x="240" y="777"/>
                  </a:lnTo>
                  <a:lnTo>
                    <a:pt x="255" y="787"/>
                  </a:lnTo>
                  <a:lnTo>
                    <a:pt x="270" y="797"/>
                  </a:lnTo>
                  <a:lnTo>
                    <a:pt x="276" y="800"/>
                  </a:lnTo>
                  <a:lnTo>
                    <a:pt x="287" y="807"/>
                  </a:lnTo>
                  <a:lnTo>
                    <a:pt x="297" y="812"/>
                  </a:lnTo>
                  <a:lnTo>
                    <a:pt x="303" y="816"/>
                  </a:lnTo>
                  <a:lnTo>
                    <a:pt x="307" y="818"/>
                  </a:lnTo>
                  <a:lnTo>
                    <a:pt x="312" y="820"/>
                  </a:lnTo>
                  <a:lnTo>
                    <a:pt x="318" y="823"/>
                  </a:lnTo>
                  <a:lnTo>
                    <a:pt x="322" y="825"/>
                  </a:lnTo>
                  <a:lnTo>
                    <a:pt x="328" y="827"/>
                  </a:lnTo>
                  <a:lnTo>
                    <a:pt x="333" y="830"/>
                  </a:lnTo>
                  <a:lnTo>
                    <a:pt x="338" y="832"/>
                  </a:lnTo>
                  <a:lnTo>
                    <a:pt x="343" y="834"/>
                  </a:lnTo>
                  <a:lnTo>
                    <a:pt x="364" y="840"/>
                  </a:lnTo>
                  <a:lnTo>
                    <a:pt x="384" y="845"/>
                  </a:lnTo>
                  <a:lnTo>
                    <a:pt x="405" y="847"/>
                  </a:lnTo>
                  <a:lnTo>
                    <a:pt x="425" y="847"/>
                  </a:lnTo>
                  <a:lnTo>
                    <a:pt x="443" y="846"/>
                  </a:lnTo>
                  <a:lnTo>
                    <a:pt x="463" y="842"/>
                  </a:lnTo>
                  <a:lnTo>
                    <a:pt x="480" y="836"/>
                  </a:lnTo>
                  <a:lnTo>
                    <a:pt x="497" y="830"/>
                  </a:lnTo>
                  <a:lnTo>
                    <a:pt x="542" y="796"/>
                  </a:lnTo>
                  <a:lnTo>
                    <a:pt x="578" y="749"/>
                  </a:lnTo>
                  <a:lnTo>
                    <a:pt x="601" y="690"/>
                  </a:lnTo>
                  <a:lnTo>
                    <a:pt x="615" y="622"/>
                  </a:lnTo>
                  <a:lnTo>
                    <a:pt x="616" y="547"/>
                  </a:lnTo>
                  <a:lnTo>
                    <a:pt x="607" y="467"/>
                  </a:lnTo>
                  <a:lnTo>
                    <a:pt x="585" y="384"/>
                  </a:lnTo>
                  <a:lnTo>
                    <a:pt x="552" y="300"/>
                  </a:lnTo>
                  <a:lnTo>
                    <a:pt x="539" y="273"/>
                  </a:lnTo>
                  <a:lnTo>
                    <a:pt x="525" y="248"/>
                  </a:lnTo>
                  <a:lnTo>
                    <a:pt x="511" y="223"/>
                  </a:lnTo>
                  <a:lnTo>
                    <a:pt x="495" y="200"/>
                  </a:lnTo>
                  <a:lnTo>
                    <a:pt x="480" y="179"/>
                  </a:lnTo>
                  <a:lnTo>
                    <a:pt x="463" y="157"/>
                  </a:lnTo>
                  <a:lnTo>
                    <a:pt x="446" y="137"/>
                  </a:lnTo>
                  <a:lnTo>
                    <a:pt x="428" y="117"/>
                  </a:lnTo>
                  <a:lnTo>
                    <a:pt x="410" y="100"/>
                  </a:lnTo>
                  <a:lnTo>
                    <a:pt x="391" y="84"/>
                  </a:lnTo>
                  <a:lnTo>
                    <a:pt x="372" y="68"/>
                  </a:lnTo>
                  <a:lnTo>
                    <a:pt x="352" y="54"/>
                  </a:lnTo>
                  <a:lnTo>
                    <a:pt x="333" y="43"/>
                  </a:lnTo>
                  <a:lnTo>
                    <a:pt x="313" y="31"/>
                  </a:lnTo>
                  <a:lnTo>
                    <a:pt x="293" y="22"/>
                  </a:lnTo>
                  <a:lnTo>
                    <a:pt x="273" y="14"/>
                  </a:lnTo>
                  <a:lnTo>
                    <a:pt x="252" y="8"/>
                  </a:lnTo>
                  <a:lnTo>
                    <a:pt x="231" y="3"/>
                  </a:lnTo>
                  <a:lnTo>
                    <a:pt x="210" y="1"/>
                  </a:lnTo>
                  <a:lnTo>
                    <a:pt x="191" y="0"/>
                  </a:lnTo>
                  <a:lnTo>
                    <a:pt x="172" y="2"/>
                  </a:lnTo>
                  <a:lnTo>
                    <a:pt x="154" y="6"/>
                  </a:lnTo>
                  <a:lnTo>
                    <a:pt x="137" y="11"/>
                  </a:lnTo>
                  <a:lnTo>
                    <a:pt x="119" y="18"/>
                  </a:lnTo>
                  <a:lnTo>
                    <a:pt x="95" y="33"/>
                  </a:lnTo>
                  <a:lnTo>
                    <a:pt x="73" y="52"/>
                  </a:lnTo>
                  <a:lnTo>
                    <a:pt x="55" y="74"/>
                  </a:lnTo>
                  <a:lnTo>
                    <a:pt x="39" y="98"/>
                  </a:lnTo>
                  <a:lnTo>
                    <a:pt x="25" y="126"/>
                  </a:lnTo>
                  <a:lnTo>
                    <a:pt x="15" y="157"/>
                  </a:lnTo>
                  <a:lnTo>
                    <a:pt x="7" y="189"/>
                  </a:lnTo>
                  <a:lnTo>
                    <a:pt x="2" y="225"/>
                  </a:lnTo>
                  <a:lnTo>
                    <a:pt x="140" y="310"/>
                  </a:lnTo>
                  <a:lnTo>
                    <a:pt x="141" y="282"/>
                  </a:lnTo>
                  <a:lnTo>
                    <a:pt x="145" y="257"/>
                  </a:lnTo>
                  <a:lnTo>
                    <a:pt x="151" y="233"/>
                  </a:lnTo>
                  <a:lnTo>
                    <a:pt x="159" y="211"/>
                  </a:lnTo>
                  <a:lnTo>
                    <a:pt x="163" y="202"/>
                  </a:lnTo>
                  <a:lnTo>
                    <a:pt x="168" y="194"/>
                  </a:lnTo>
                  <a:lnTo>
                    <a:pt x="174" y="187"/>
                  </a:lnTo>
                  <a:lnTo>
                    <a:pt x="179" y="180"/>
                  </a:lnTo>
                  <a:lnTo>
                    <a:pt x="185" y="174"/>
                  </a:lnTo>
                  <a:lnTo>
                    <a:pt x="192" y="169"/>
                  </a:lnTo>
                  <a:lnTo>
                    <a:pt x="199" y="166"/>
                  </a:lnTo>
                  <a:lnTo>
                    <a:pt x="207" y="162"/>
                  </a:lnTo>
                  <a:lnTo>
                    <a:pt x="220" y="159"/>
                  </a:lnTo>
                  <a:lnTo>
                    <a:pt x="235" y="158"/>
                  </a:lnTo>
                  <a:lnTo>
                    <a:pt x="248" y="160"/>
                  </a:lnTo>
                  <a:lnTo>
                    <a:pt x="265" y="164"/>
                  </a:lnTo>
                  <a:lnTo>
                    <a:pt x="281" y="170"/>
                  </a:lnTo>
                  <a:lnTo>
                    <a:pt x="297" y="179"/>
                  </a:lnTo>
                  <a:lnTo>
                    <a:pt x="313" y="189"/>
                  </a:lnTo>
                  <a:lnTo>
                    <a:pt x="330" y="202"/>
                  </a:lnTo>
                  <a:lnTo>
                    <a:pt x="346" y="217"/>
                  </a:lnTo>
                  <a:lnTo>
                    <a:pt x="364" y="234"/>
                  </a:lnTo>
                  <a:lnTo>
                    <a:pt x="380" y="253"/>
                  </a:lnTo>
                  <a:lnTo>
                    <a:pt x="395" y="274"/>
                  </a:lnTo>
                  <a:lnTo>
                    <a:pt x="410" y="298"/>
                  </a:lnTo>
                  <a:lnTo>
                    <a:pt x="425" y="323"/>
                  </a:lnTo>
                  <a:lnTo>
                    <a:pt x="437" y="350"/>
                  </a:lnTo>
                  <a:lnTo>
                    <a:pt x="450" y="379"/>
                  </a:lnTo>
                  <a:lnTo>
                    <a:pt x="463" y="416"/>
                  </a:lnTo>
                  <a:lnTo>
                    <a:pt x="473" y="453"/>
                  </a:lnTo>
                  <a:lnTo>
                    <a:pt x="480" y="489"/>
                  </a:lnTo>
                  <a:lnTo>
                    <a:pt x="485" y="524"/>
                  </a:lnTo>
                  <a:lnTo>
                    <a:pt x="485" y="556"/>
                  </a:lnTo>
                  <a:lnTo>
                    <a:pt x="482" y="588"/>
                  </a:lnTo>
                  <a:lnTo>
                    <a:pt x="477" y="616"/>
                  </a:lnTo>
                  <a:lnTo>
                    <a:pt x="467" y="642"/>
                  </a:lnTo>
                  <a:lnTo>
                    <a:pt x="463" y="651"/>
                  </a:lnTo>
                  <a:lnTo>
                    <a:pt x="458" y="659"/>
                  </a:lnTo>
                  <a:lnTo>
                    <a:pt x="452" y="667"/>
                  </a:lnTo>
                  <a:lnTo>
                    <a:pt x="447" y="673"/>
                  </a:lnTo>
                  <a:lnTo>
                    <a:pt x="441" y="680"/>
                  </a:lnTo>
                  <a:lnTo>
                    <a:pt x="434" y="684"/>
                  </a:lnTo>
                  <a:lnTo>
                    <a:pt x="427" y="688"/>
                  </a:lnTo>
                  <a:lnTo>
                    <a:pt x="419" y="691"/>
                  </a:lnTo>
                  <a:lnTo>
                    <a:pt x="406" y="695"/>
                  </a:lnTo>
                  <a:lnTo>
                    <a:pt x="391" y="695"/>
                  </a:lnTo>
                  <a:lnTo>
                    <a:pt x="378" y="694"/>
                  </a:lnTo>
                  <a:lnTo>
                    <a:pt x="361" y="689"/>
                  </a:lnTo>
                  <a:lnTo>
                    <a:pt x="345" y="683"/>
                  </a:lnTo>
                  <a:lnTo>
                    <a:pt x="329" y="675"/>
                  </a:lnTo>
                  <a:lnTo>
                    <a:pt x="312" y="664"/>
                  </a:lnTo>
                  <a:lnTo>
                    <a:pt x="296" y="651"/>
                  </a:lnTo>
                  <a:lnTo>
                    <a:pt x="278" y="636"/>
                  </a:lnTo>
                  <a:lnTo>
                    <a:pt x="262" y="619"/>
                  </a:lnTo>
                  <a:lnTo>
                    <a:pt x="246" y="599"/>
                  </a:lnTo>
                  <a:lnTo>
                    <a:pt x="230" y="578"/>
                  </a:lnTo>
                  <a:lnTo>
                    <a:pt x="215" y="555"/>
                  </a:lnTo>
                  <a:lnTo>
                    <a:pt x="201" y="530"/>
                  </a:lnTo>
                  <a:lnTo>
                    <a:pt x="187" y="502"/>
                  </a:lnTo>
                  <a:lnTo>
                    <a:pt x="175" y="474"/>
                  </a:lnTo>
                  <a:lnTo>
                    <a:pt x="167" y="453"/>
                  </a:lnTo>
                  <a:lnTo>
                    <a:pt x="160" y="431"/>
                  </a:lnTo>
                  <a:lnTo>
                    <a:pt x="154" y="410"/>
                  </a:lnTo>
                  <a:lnTo>
                    <a:pt x="149" y="389"/>
                  </a:lnTo>
                  <a:lnTo>
                    <a:pt x="146" y="369"/>
                  </a:lnTo>
                  <a:lnTo>
                    <a:pt x="142" y="349"/>
                  </a:lnTo>
                  <a:lnTo>
                    <a:pt x="141" y="329"/>
                  </a:lnTo>
                  <a:lnTo>
                    <a:pt x="140" y="310"/>
                  </a:lnTo>
                  <a:lnTo>
                    <a:pt x="2" y="22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2872" y="2049"/>
              <a:ext cx="128" cy="1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3" y="14"/>
                </a:cxn>
                <a:cxn ang="0">
                  <a:pos x="27" y="17"/>
                </a:cxn>
                <a:cxn ang="0">
                  <a:pos x="40" y="20"/>
                </a:cxn>
                <a:cxn ang="0">
                  <a:pos x="52" y="22"/>
                </a:cxn>
                <a:cxn ang="0">
                  <a:pos x="65" y="23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103" y="24"/>
                </a:cxn>
                <a:cxn ang="0">
                  <a:pos x="115" y="23"/>
                </a:cxn>
                <a:cxn ang="0">
                  <a:pos x="127" y="22"/>
                </a:cxn>
                <a:cxn ang="0">
                  <a:pos x="139" y="20"/>
                </a:cxn>
                <a:cxn ang="0">
                  <a:pos x="150" y="17"/>
                </a:cxn>
                <a:cxn ang="0">
                  <a:pos x="162" y="14"/>
                </a:cxn>
                <a:cxn ang="0">
                  <a:pos x="173" y="9"/>
                </a:cxn>
                <a:cxn ang="0">
                  <a:pos x="185" y="5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6" y="0"/>
                </a:cxn>
                <a:cxn ang="0">
                  <a:pos x="256" y="251"/>
                </a:cxn>
                <a:cxn ang="0">
                  <a:pos x="62" y="177"/>
                </a:cxn>
                <a:cxn ang="0">
                  <a:pos x="0" y="10"/>
                </a:cxn>
              </a:cxnLst>
              <a:rect l="0" t="0" r="r" b="b"/>
              <a:pathLst>
                <a:path w="256" h="251">
                  <a:moveTo>
                    <a:pt x="0" y="10"/>
                  </a:moveTo>
                  <a:lnTo>
                    <a:pt x="13" y="14"/>
                  </a:lnTo>
                  <a:lnTo>
                    <a:pt x="27" y="17"/>
                  </a:lnTo>
                  <a:lnTo>
                    <a:pt x="40" y="20"/>
                  </a:lnTo>
                  <a:lnTo>
                    <a:pt x="52" y="22"/>
                  </a:lnTo>
                  <a:lnTo>
                    <a:pt x="65" y="23"/>
                  </a:lnTo>
                  <a:lnTo>
                    <a:pt x="78" y="24"/>
                  </a:lnTo>
                  <a:lnTo>
                    <a:pt x="90" y="24"/>
                  </a:lnTo>
                  <a:lnTo>
                    <a:pt x="103" y="24"/>
                  </a:lnTo>
                  <a:lnTo>
                    <a:pt x="115" y="23"/>
                  </a:lnTo>
                  <a:lnTo>
                    <a:pt x="127" y="22"/>
                  </a:lnTo>
                  <a:lnTo>
                    <a:pt x="139" y="20"/>
                  </a:lnTo>
                  <a:lnTo>
                    <a:pt x="150" y="17"/>
                  </a:lnTo>
                  <a:lnTo>
                    <a:pt x="162" y="14"/>
                  </a:lnTo>
                  <a:lnTo>
                    <a:pt x="173" y="9"/>
                  </a:lnTo>
                  <a:lnTo>
                    <a:pt x="185" y="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256" y="251"/>
                  </a:lnTo>
                  <a:lnTo>
                    <a:pt x="62" y="17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2773" y="2125"/>
              <a:ext cx="625" cy="558"/>
            </a:xfrm>
            <a:custGeom>
              <a:avLst/>
              <a:gdLst/>
              <a:ahLst/>
              <a:cxnLst>
                <a:cxn ang="0">
                  <a:pos x="481" y="248"/>
                </a:cxn>
                <a:cxn ang="0">
                  <a:pos x="484" y="253"/>
                </a:cxn>
                <a:cxn ang="0">
                  <a:pos x="488" y="257"/>
                </a:cxn>
                <a:cxn ang="0">
                  <a:pos x="489" y="263"/>
                </a:cxn>
                <a:cxn ang="0">
                  <a:pos x="490" y="269"/>
                </a:cxn>
                <a:cxn ang="0">
                  <a:pos x="488" y="281"/>
                </a:cxn>
                <a:cxn ang="0">
                  <a:pos x="481" y="291"/>
                </a:cxn>
                <a:cxn ang="0">
                  <a:pos x="472" y="298"/>
                </a:cxn>
                <a:cxn ang="0">
                  <a:pos x="460" y="300"/>
                </a:cxn>
                <a:cxn ang="0">
                  <a:pos x="448" y="298"/>
                </a:cxn>
                <a:cxn ang="0">
                  <a:pos x="438" y="291"/>
                </a:cxn>
                <a:cxn ang="0">
                  <a:pos x="432" y="281"/>
                </a:cxn>
                <a:cxn ang="0">
                  <a:pos x="430" y="269"/>
                </a:cxn>
                <a:cxn ang="0">
                  <a:pos x="432" y="257"/>
                </a:cxn>
                <a:cxn ang="0">
                  <a:pos x="438" y="248"/>
                </a:cxn>
                <a:cxn ang="0">
                  <a:pos x="448" y="241"/>
                </a:cxn>
                <a:cxn ang="0">
                  <a:pos x="460" y="239"/>
                </a:cxn>
                <a:cxn ang="0">
                  <a:pos x="466" y="240"/>
                </a:cxn>
                <a:cxn ang="0">
                  <a:pos x="472" y="241"/>
                </a:cxn>
                <a:cxn ang="0">
                  <a:pos x="476" y="245"/>
                </a:cxn>
                <a:cxn ang="0">
                  <a:pos x="481" y="248"/>
                </a:cxn>
                <a:cxn ang="0">
                  <a:pos x="523" y="207"/>
                </a:cxn>
                <a:cxn ang="0">
                  <a:pos x="483" y="178"/>
                </a:cxn>
                <a:cxn ang="0">
                  <a:pos x="14" y="0"/>
                </a:cxn>
                <a:cxn ang="0">
                  <a:pos x="24" y="50"/>
                </a:cxn>
                <a:cxn ang="0">
                  <a:pos x="26" y="98"/>
                </a:cxn>
                <a:cxn ang="0">
                  <a:pos x="18" y="144"/>
                </a:cxn>
                <a:cxn ang="0">
                  <a:pos x="0" y="187"/>
                </a:cxn>
                <a:cxn ang="0">
                  <a:pos x="368" y="293"/>
                </a:cxn>
                <a:cxn ang="0">
                  <a:pos x="924" y="1117"/>
                </a:cxn>
                <a:cxn ang="0">
                  <a:pos x="1007" y="1037"/>
                </a:cxn>
                <a:cxn ang="0">
                  <a:pos x="609" y="417"/>
                </a:cxn>
                <a:cxn ang="0">
                  <a:pos x="1205" y="839"/>
                </a:cxn>
                <a:cxn ang="0">
                  <a:pos x="1249" y="731"/>
                </a:cxn>
                <a:cxn ang="0">
                  <a:pos x="523" y="207"/>
                </a:cxn>
                <a:cxn ang="0">
                  <a:pos x="481" y="248"/>
                </a:cxn>
              </a:cxnLst>
              <a:rect l="0" t="0" r="r" b="b"/>
              <a:pathLst>
                <a:path w="1249" h="1117">
                  <a:moveTo>
                    <a:pt x="481" y="248"/>
                  </a:moveTo>
                  <a:lnTo>
                    <a:pt x="484" y="253"/>
                  </a:lnTo>
                  <a:lnTo>
                    <a:pt x="488" y="257"/>
                  </a:lnTo>
                  <a:lnTo>
                    <a:pt x="489" y="263"/>
                  </a:lnTo>
                  <a:lnTo>
                    <a:pt x="490" y="269"/>
                  </a:lnTo>
                  <a:lnTo>
                    <a:pt x="488" y="281"/>
                  </a:lnTo>
                  <a:lnTo>
                    <a:pt x="481" y="291"/>
                  </a:lnTo>
                  <a:lnTo>
                    <a:pt x="472" y="298"/>
                  </a:lnTo>
                  <a:lnTo>
                    <a:pt x="460" y="300"/>
                  </a:lnTo>
                  <a:lnTo>
                    <a:pt x="448" y="298"/>
                  </a:lnTo>
                  <a:lnTo>
                    <a:pt x="438" y="291"/>
                  </a:lnTo>
                  <a:lnTo>
                    <a:pt x="432" y="281"/>
                  </a:lnTo>
                  <a:lnTo>
                    <a:pt x="430" y="269"/>
                  </a:lnTo>
                  <a:lnTo>
                    <a:pt x="432" y="257"/>
                  </a:lnTo>
                  <a:lnTo>
                    <a:pt x="438" y="248"/>
                  </a:lnTo>
                  <a:lnTo>
                    <a:pt x="448" y="241"/>
                  </a:lnTo>
                  <a:lnTo>
                    <a:pt x="460" y="239"/>
                  </a:lnTo>
                  <a:lnTo>
                    <a:pt x="466" y="240"/>
                  </a:lnTo>
                  <a:lnTo>
                    <a:pt x="472" y="241"/>
                  </a:lnTo>
                  <a:lnTo>
                    <a:pt x="476" y="245"/>
                  </a:lnTo>
                  <a:lnTo>
                    <a:pt x="481" y="248"/>
                  </a:lnTo>
                  <a:lnTo>
                    <a:pt x="523" y="207"/>
                  </a:lnTo>
                  <a:lnTo>
                    <a:pt x="483" y="178"/>
                  </a:lnTo>
                  <a:lnTo>
                    <a:pt x="14" y="0"/>
                  </a:lnTo>
                  <a:lnTo>
                    <a:pt x="24" y="50"/>
                  </a:lnTo>
                  <a:lnTo>
                    <a:pt x="26" y="98"/>
                  </a:lnTo>
                  <a:lnTo>
                    <a:pt x="18" y="144"/>
                  </a:lnTo>
                  <a:lnTo>
                    <a:pt x="0" y="187"/>
                  </a:lnTo>
                  <a:lnTo>
                    <a:pt x="368" y="293"/>
                  </a:lnTo>
                  <a:lnTo>
                    <a:pt x="924" y="1117"/>
                  </a:lnTo>
                  <a:lnTo>
                    <a:pt x="1007" y="1037"/>
                  </a:lnTo>
                  <a:lnTo>
                    <a:pt x="609" y="417"/>
                  </a:lnTo>
                  <a:lnTo>
                    <a:pt x="1205" y="839"/>
                  </a:lnTo>
                  <a:lnTo>
                    <a:pt x="1249" y="731"/>
                  </a:lnTo>
                  <a:lnTo>
                    <a:pt x="523" y="207"/>
                  </a:lnTo>
                  <a:lnTo>
                    <a:pt x="481" y="2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7" name="Group 6"/>
          <p:cNvGrpSpPr>
            <a:grpSpLocks noChangeAspect="1"/>
          </p:cNvGrpSpPr>
          <p:nvPr/>
        </p:nvGrpSpPr>
        <p:grpSpPr bwMode="auto">
          <a:xfrm rot="6417696">
            <a:off x="7306114" y="2926358"/>
            <a:ext cx="580164" cy="576170"/>
            <a:chOff x="2299" y="1583"/>
            <a:chExt cx="1162" cy="1154"/>
          </a:xfrm>
        </p:grpSpPr>
        <p:sp>
          <p:nvSpPr>
            <p:cNvPr id="7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99" y="1583"/>
              <a:ext cx="1162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338" y="1948"/>
              <a:ext cx="416" cy="311"/>
            </a:xfrm>
            <a:custGeom>
              <a:avLst/>
              <a:gdLst/>
              <a:ahLst/>
              <a:cxnLst>
                <a:cxn ang="0">
                  <a:pos x="214" y="3"/>
                </a:cxn>
                <a:cxn ang="0">
                  <a:pos x="158" y="12"/>
                </a:cxn>
                <a:cxn ang="0">
                  <a:pos x="109" y="28"/>
                </a:cxn>
                <a:cxn ang="0">
                  <a:pos x="67" y="53"/>
                </a:cxn>
                <a:cxn ang="0">
                  <a:pos x="35" y="86"/>
                </a:cxn>
                <a:cxn ang="0">
                  <a:pos x="5" y="144"/>
                </a:cxn>
                <a:cxn ang="0">
                  <a:pos x="12" y="261"/>
                </a:cxn>
                <a:cxn ang="0">
                  <a:pos x="38" y="322"/>
                </a:cxn>
                <a:cxn ang="0">
                  <a:pos x="79" y="382"/>
                </a:cxn>
                <a:cxn ang="0">
                  <a:pos x="131" y="438"/>
                </a:cxn>
                <a:cxn ang="0">
                  <a:pos x="194" y="490"/>
                </a:cxn>
                <a:cxn ang="0">
                  <a:pos x="265" y="536"/>
                </a:cxn>
                <a:cxn ang="0">
                  <a:pos x="375" y="586"/>
                </a:cxn>
                <a:cxn ang="0">
                  <a:pos x="496" y="617"/>
                </a:cxn>
                <a:cxn ang="0">
                  <a:pos x="609" y="623"/>
                </a:cxn>
                <a:cxn ang="0">
                  <a:pos x="707" y="602"/>
                </a:cxn>
                <a:cxn ang="0">
                  <a:pos x="780" y="557"/>
                </a:cxn>
                <a:cxn ang="0">
                  <a:pos x="826" y="480"/>
                </a:cxn>
                <a:cxn ang="0">
                  <a:pos x="820" y="362"/>
                </a:cxn>
                <a:cxn ang="0">
                  <a:pos x="809" y="333"/>
                </a:cxn>
                <a:cxn ang="0">
                  <a:pos x="800" y="318"/>
                </a:cxn>
                <a:cxn ang="0">
                  <a:pos x="784" y="286"/>
                </a:cxn>
                <a:cxn ang="0">
                  <a:pos x="752" y="241"/>
                </a:cxn>
                <a:cxn ang="0">
                  <a:pos x="712" y="197"/>
                </a:cxn>
                <a:cxn ang="0">
                  <a:pos x="667" y="156"/>
                </a:cxn>
                <a:cxn ang="0">
                  <a:pos x="617" y="119"/>
                </a:cxn>
                <a:cxn ang="0">
                  <a:pos x="560" y="85"/>
                </a:cxn>
                <a:cxn ang="0">
                  <a:pos x="504" y="57"/>
                </a:cxn>
                <a:cxn ang="0">
                  <a:pos x="447" y="35"/>
                </a:cxn>
                <a:cxn ang="0">
                  <a:pos x="393" y="19"/>
                </a:cxn>
                <a:cxn ang="0">
                  <a:pos x="339" y="7"/>
                </a:cxn>
                <a:cxn ang="0">
                  <a:pos x="287" y="2"/>
                </a:cxn>
                <a:cxn ang="0">
                  <a:pos x="264" y="114"/>
                </a:cxn>
                <a:cxn ang="0">
                  <a:pos x="301" y="116"/>
                </a:cxn>
                <a:cxn ang="0">
                  <a:pos x="339" y="121"/>
                </a:cxn>
                <a:cxn ang="0">
                  <a:pos x="381" y="133"/>
                </a:cxn>
                <a:cxn ang="0">
                  <a:pos x="422" y="148"/>
                </a:cxn>
                <a:cxn ang="0">
                  <a:pos x="465" y="167"/>
                </a:cxn>
                <a:cxn ang="0">
                  <a:pos x="534" y="209"/>
                </a:cxn>
                <a:cxn ang="0">
                  <a:pos x="599" y="264"/>
                </a:cxn>
                <a:cxn ang="0">
                  <a:pos x="648" y="323"/>
                </a:cxn>
                <a:cxn ang="0">
                  <a:pos x="674" y="379"/>
                </a:cxn>
                <a:cxn ang="0">
                  <a:pos x="681" y="429"/>
                </a:cxn>
                <a:cxn ang="0">
                  <a:pos x="671" y="464"/>
                </a:cxn>
                <a:cxn ang="0">
                  <a:pos x="654" y="483"/>
                </a:cxn>
                <a:cxn ang="0">
                  <a:pos x="629" y="497"/>
                </a:cxn>
                <a:cxn ang="0">
                  <a:pos x="593" y="506"/>
                </a:cxn>
                <a:cxn ang="0">
                  <a:pos x="548" y="509"/>
                </a:cxn>
                <a:cxn ang="0">
                  <a:pos x="497" y="503"/>
                </a:cxn>
                <a:cxn ang="0">
                  <a:pos x="444" y="489"/>
                </a:cxn>
                <a:cxn ang="0">
                  <a:pos x="390" y="467"/>
                </a:cxn>
                <a:cxn ang="0">
                  <a:pos x="324" y="432"/>
                </a:cxn>
                <a:cxn ang="0">
                  <a:pos x="252" y="378"/>
                </a:cxn>
                <a:cxn ang="0">
                  <a:pos x="199" y="320"/>
                </a:cxn>
                <a:cxn ang="0">
                  <a:pos x="164" y="263"/>
                </a:cxn>
                <a:cxn ang="0">
                  <a:pos x="150" y="210"/>
                </a:cxn>
                <a:cxn ang="0">
                  <a:pos x="157" y="167"/>
                </a:cxn>
                <a:cxn ang="0">
                  <a:pos x="171" y="147"/>
                </a:cxn>
                <a:cxn ang="0">
                  <a:pos x="194" y="131"/>
                </a:cxn>
                <a:cxn ang="0">
                  <a:pos x="218" y="121"/>
                </a:cxn>
                <a:cxn ang="0">
                  <a:pos x="237" y="117"/>
                </a:cxn>
                <a:cxn ang="0">
                  <a:pos x="257" y="114"/>
                </a:cxn>
              </a:cxnLst>
              <a:rect l="0" t="0" r="r" b="b"/>
              <a:pathLst>
                <a:path w="832" h="624">
                  <a:moveTo>
                    <a:pt x="254" y="0"/>
                  </a:moveTo>
                  <a:lnTo>
                    <a:pt x="233" y="0"/>
                  </a:lnTo>
                  <a:lnTo>
                    <a:pt x="214" y="3"/>
                  </a:lnTo>
                  <a:lnTo>
                    <a:pt x="195" y="4"/>
                  </a:lnTo>
                  <a:lnTo>
                    <a:pt x="177" y="7"/>
                  </a:lnTo>
                  <a:lnTo>
                    <a:pt x="158" y="12"/>
                  </a:lnTo>
                  <a:lnTo>
                    <a:pt x="141" y="17"/>
                  </a:lnTo>
                  <a:lnTo>
                    <a:pt x="125" y="22"/>
                  </a:lnTo>
                  <a:lnTo>
                    <a:pt x="109" y="28"/>
                  </a:lnTo>
                  <a:lnTo>
                    <a:pt x="95" y="36"/>
                  </a:lnTo>
                  <a:lnTo>
                    <a:pt x="81" y="44"/>
                  </a:lnTo>
                  <a:lnTo>
                    <a:pt x="67" y="53"/>
                  </a:lnTo>
                  <a:lnTo>
                    <a:pt x="56" y="63"/>
                  </a:lnTo>
                  <a:lnTo>
                    <a:pt x="45" y="74"/>
                  </a:lnTo>
                  <a:lnTo>
                    <a:pt x="35" y="86"/>
                  </a:lnTo>
                  <a:lnTo>
                    <a:pt x="27" y="98"/>
                  </a:lnTo>
                  <a:lnTo>
                    <a:pt x="19" y="111"/>
                  </a:lnTo>
                  <a:lnTo>
                    <a:pt x="5" y="144"/>
                  </a:lnTo>
                  <a:lnTo>
                    <a:pt x="0" y="181"/>
                  </a:lnTo>
                  <a:lnTo>
                    <a:pt x="2" y="220"/>
                  </a:lnTo>
                  <a:lnTo>
                    <a:pt x="12" y="261"/>
                  </a:lnTo>
                  <a:lnTo>
                    <a:pt x="19" y="282"/>
                  </a:lnTo>
                  <a:lnTo>
                    <a:pt x="28" y="302"/>
                  </a:lnTo>
                  <a:lnTo>
                    <a:pt x="38" y="322"/>
                  </a:lnTo>
                  <a:lnTo>
                    <a:pt x="50" y="343"/>
                  </a:lnTo>
                  <a:lnTo>
                    <a:pt x="64" y="362"/>
                  </a:lnTo>
                  <a:lnTo>
                    <a:pt x="79" y="382"/>
                  </a:lnTo>
                  <a:lnTo>
                    <a:pt x="95" y="401"/>
                  </a:lnTo>
                  <a:lnTo>
                    <a:pt x="112" y="420"/>
                  </a:lnTo>
                  <a:lnTo>
                    <a:pt x="131" y="438"/>
                  </a:lnTo>
                  <a:lnTo>
                    <a:pt x="150" y="457"/>
                  </a:lnTo>
                  <a:lnTo>
                    <a:pt x="172" y="474"/>
                  </a:lnTo>
                  <a:lnTo>
                    <a:pt x="194" y="490"/>
                  </a:lnTo>
                  <a:lnTo>
                    <a:pt x="217" y="506"/>
                  </a:lnTo>
                  <a:lnTo>
                    <a:pt x="241" y="521"/>
                  </a:lnTo>
                  <a:lnTo>
                    <a:pt x="265" y="536"/>
                  </a:lnTo>
                  <a:lnTo>
                    <a:pt x="292" y="550"/>
                  </a:lnTo>
                  <a:lnTo>
                    <a:pt x="333" y="570"/>
                  </a:lnTo>
                  <a:lnTo>
                    <a:pt x="375" y="586"/>
                  </a:lnTo>
                  <a:lnTo>
                    <a:pt x="415" y="598"/>
                  </a:lnTo>
                  <a:lnTo>
                    <a:pt x="457" y="610"/>
                  </a:lnTo>
                  <a:lnTo>
                    <a:pt x="496" y="617"/>
                  </a:lnTo>
                  <a:lnTo>
                    <a:pt x="535" y="621"/>
                  </a:lnTo>
                  <a:lnTo>
                    <a:pt x="573" y="624"/>
                  </a:lnTo>
                  <a:lnTo>
                    <a:pt x="609" y="623"/>
                  </a:lnTo>
                  <a:lnTo>
                    <a:pt x="643" y="618"/>
                  </a:lnTo>
                  <a:lnTo>
                    <a:pt x="676" y="612"/>
                  </a:lnTo>
                  <a:lnTo>
                    <a:pt x="707" y="602"/>
                  </a:lnTo>
                  <a:lnTo>
                    <a:pt x="734" y="590"/>
                  </a:lnTo>
                  <a:lnTo>
                    <a:pt x="759" y="575"/>
                  </a:lnTo>
                  <a:lnTo>
                    <a:pt x="780" y="557"/>
                  </a:lnTo>
                  <a:lnTo>
                    <a:pt x="799" y="536"/>
                  </a:lnTo>
                  <a:lnTo>
                    <a:pt x="814" y="513"/>
                  </a:lnTo>
                  <a:lnTo>
                    <a:pt x="826" y="480"/>
                  </a:lnTo>
                  <a:lnTo>
                    <a:pt x="832" y="443"/>
                  </a:lnTo>
                  <a:lnTo>
                    <a:pt x="830" y="404"/>
                  </a:lnTo>
                  <a:lnTo>
                    <a:pt x="820" y="362"/>
                  </a:lnTo>
                  <a:lnTo>
                    <a:pt x="816" y="353"/>
                  </a:lnTo>
                  <a:lnTo>
                    <a:pt x="813" y="343"/>
                  </a:lnTo>
                  <a:lnTo>
                    <a:pt x="809" y="333"/>
                  </a:lnTo>
                  <a:lnTo>
                    <a:pt x="805" y="324"/>
                  </a:lnTo>
                  <a:lnTo>
                    <a:pt x="803" y="324"/>
                  </a:lnTo>
                  <a:lnTo>
                    <a:pt x="800" y="318"/>
                  </a:lnTo>
                  <a:lnTo>
                    <a:pt x="793" y="305"/>
                  </a:lnTo>
                  <a:lnTo>
                    <a:pt x="786" y="292"/>
                  </a:lnTo>
                  <a:lnTo>
                    <a:pt x="784" y="286"/>
                  </a:lnTo>
                  <a:lnTo>
                    <a:pt x="773" y="271"/>
                  </a:lnTo>
                  <a:lnTo>
                    <a:pt x="763" y="256"/>
                  </a:lnTo>
                  <a:lnTo>
                    <a:pt x="752" y="241"/>
                  </a:lnTo>
                  <a:lnTo>
                    <a:pt x="740" y="226"/>
                  </a:lnTo>
                  <a:lnTo>
                    <a:pt x="726" y="211"/>
                  </a:lnTo>
                  <a:lnTo>
                    <a:pt x="712" y="197"/>
                  </a:lnTo>
                  <a:lnTo>
                    <a:pt x="699" y="184"/>
                  </a:lnTo>
                  <a:lnTo>
                    <a:pt x="684" y="170"/>
                  </a:lnTo>
                  <a:lnTo>
                    <a:pt x="667" y="156"/>
                  </a:lnTo>
                  <a:lnTo>
                    <a:pt x="651" y="143"/>
                  </a:lnTo>
                  <a:lnTo>
                    <a:pt x="634" y="131"/>
                  </a:lnTo>
                  <a:lnTo>
                    <a:pt x="617" y="119"/>
                  </a:lnTo>
                  <a:lnTo>
                    <a:pt x="598" y="106"/>
                  </a:lnTo>
                  <a:lnTo>
                    <a:pt x="580" y="95"/>
                  </a:lnTo>
                  <a:lnTo>
                    <a:pt x="560" y="85"/>
                  </a:lnTo>
                  <a:lnTo>
                    <a:pt x="541" y="74"/>
                  </a:lnTo>
                  <a:lnTo>
                    <a:pt x="522" y="65"/>
                  </a:lnTo>
                  <a:lnTo>
                    <a:pt x="504" y="57"/>
                  </a:lnTo>
                  <a:lnTo>
                    <a:pt x="485" y="49"/>
                  </a:lnTo>
                  <a:lnTo>
                    <a:pt x="467" y="42"/>
                  </a:lnTo>
                  <a:lnTo>
                    <a:pt x="447" y="35"/>
                  </a:lnTo>
                  <a:lnTo>
                    <a:pt x="429" y="29"/>
                  </a:lnTo>
                  <a:lnTo>
                    <a:pt x="412" y="23"/>
                  </a:lnTo>
                  <a:lnTo>
                    <a:pt x="393" y="19"/>
                  </a:lnTo>
                  <a:lnTo>
                    <a:pt x="375" y="14"/>
                  </a:lnTo>
                  <a:lnTo>
                    <a:pt x="358" y="11"/>
                  </a:lnTo>
                  <a:lnTo>
                    <a:pt x="339" y="7"/>
                  </a:lnTo>
                  <a:lnTo>
                    <a:pt x="322" y="5"/>
                  </a:lnTo>
                  <a:lnTo>
                    <a:pt x="305" y="3"/>
                  </a:lnTo>
                  <a:lnTo>
                    <a:pt x="287" y="2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64" y="114"/>
                  </a:lnTo>
                  <a:lnTo>
                    <a:pt x="276" y="114"/>
                  </a:lnTo>
                  <a:lnTo>
                    <a:pt x="288" y="114"/>
                  </a:lnTo>
                  <a:lnTo>
                    <a:pt x="301" y="116"/>
                  </a:lnTo>
                  <a:lnTo>
                    <a:pt x="314" y="117"/>
                  </a:lnTo>
                  <a:lnTo>
                    <a:pt x="326" y="119"/>
                  </a:lnTo>
                  <a:lnTo>
                    <a:pt x="339" y="121"/>
                  </a:lnTo>
                  <a:lnTo>
                    <a:pt x="353" y="125"/>
                  </a:lnTo>
                  <a:lnTo>
                    <a:pt x="367" y="128"/>
                  </a:lnTo>
                  <a:lnTo>
                    <a:pt x="381" y="133"/>
                  </a:lnTo>
                  <a:lnTo>
                    <a:pt x="394" y="138"/>
                  </a:lnTo>
                  <a:lnTo>
                    <a:pt x="408" y="142"/>
                  </a:lnTo>
                  <a:lnTo>
                    <a:pt x="422" y="148"/>
                  </a:lnTo>
                  <a:lnTo>
                    <a:pt x="436" y="154"/>
                  </a:lnTo>
                  <a:lnTo>
                    <a:pt x="451" y="161"/>
                  </a:lnTo>
                  <a:lnTo>
                    <a:pt x="465" y="167"/>
                  </a:lnTo>
                  <a:lnTo>
                    <a:pt x="479" y="174"/>
                  </a:lnTo>
                  <a:lnTo>
                    <a:pt x="507" y="191"/>
                  </a:lnTo>
                  <a:lnTo>
                    <a:pt x="534" y="209"/>
                  </a:lnTo>
                  <a:lnTo>
                    <a:pt x="558" y="226"/>
                  </a:lnTo>
                  <a:lnTo>
                    <a:pt x="580" y="246"/>
                  </a:lnTo>
                  <a:lnTo>
                    <a:pt x="599" y="264"/>
                  </a:lnTo>
                  <a:lnTo>
                    <a:pt x="618" y="284"/>
                  </a:lnTo>
                  <a:lnTo>
                    <a:pt x="634" y="303"/>
                  </a:lnTo>
                  <a:lnTo>
                    <a:pt x="648" y="323"/>
                  </a:lnTo>
                  <a:lnTo>
                    <a:pt x="658" y="341"/>
                  </a:lnTo>
                  <a:lnTo>
                    <a:pt x="667" y="361"/>
                  </a:lnTo>
                  <a:lnTo>
                    <a:pt x="674" y="379"/>
                  </a:lnTo>
                  <a:lnTo>
                    <a:pt x="679" y="397"/>
                  </a:lnTo>
                  <a:lnTo>
                    <a:pt x="681" y="413"/>
                  </a:lnTo>
                  <a:lnTo>
                    <a:pt x="681" y="429"/>
                  </a:lnTo>
                  <a:lnTo>
                    <a:pt x="679" y="444"/>
                  </a:lnTo>
                  <a:lnTo>
                    <a:pt x="674" y="457"/>
                  </a:lnTo>
                  <a:lnTo>
                    <a:pt x="671" y="464"/>
                  </a:lnTo>
                  <a:lnTo>
                    <a:pt x="666" y="471"/>
                  </a:lnTo>
                  <a:lnTo>
                    <a:pt x="661" y="477"/>
                  </a:lnTo>
                  <a:lnTo>
                    <a:pt x="654" y="483"/>
                  </a:lnTo>
                  <a:lnTo>
                    <a:pt x="647" y="488"/>
                  </a:lnTo>
                  <a:lnTo>
                    <a:pt x="639" y="492"/>
                  </a:lnTo>
                  <a:lnTo>
                    <a:pt x="629" y="497"/>
                  </a:lnTo>
                  <a:lnTo>
                    <a:pt x="619" y="500"/>
                  </a:lnTo>
                  <a:lnTo>
                    <a:pt x="606" y="504"/>
                  </a:lnTo>
                  <a:lnTo>
                    <a:pt x="593" y="506"/>
                  </a:lnTo>
                  <a:lnTo>
                    <a:pt x="578" y="509"/>
                  </a:lnTo>
                  <a:lnTo>
                    <a:pt x="563" y="510"/>
                  </a:lnTo>
                  <a:lnTo>
                    <a:pt x="548" y="509"/>
                  </a:lnTo>
                  <a:lnTo>
                    <a:pt x="532" y="509"/>
                  </a:lnTo>
                  <a:lnTo>
                    <a:pt x="514" y="506"/>
                  </a:lnTo>
                  <a:lnTo>
                    <a:pt x="497" y="503"/>
                  </a:lnTo>
                  <a:lnTo>
                    <a:pt x="480" y="499"/>
                  </a:lnTo>
                  <a:lnTo>
                    <a:pt x="462" y="495"/>
                  </a:lnTo>
                  <a:lnTo>
                    <a:pt x="444" y="489"/>
                  </a:lnTo>
                  <a:lnTo>
                    <a:pt x="426" y="483"/>
                  </a:lnTo>
                  <a:lnTo>
                    <a:pt x="408" y="475"/>
                  </a:lnTo>
                  <a:lnTo>
                    <a:pt x="390" y="467"/>
                  </a:lnTo>
                  <a:lnTo>
                    <a:pt x="371" y="458"/>
                  </a:lnTo>
                  <a:lnTo>
                    <a:pt x="353" y="449"/>
                  </a:lnTo>
                  <a:lnTo>
                    <a:pt x="324" y="432"/>
                  </a:lnTo>
                  <a:lnTo>
                    <a:pt x="299" y="415"/>
                  </a:lnTo>
                  <a:lnTo>
                    <a:pt x="273" y="397"/>
                  </a:lnTo>
                  <a:lnTo>
                    <a:pt x="252" y="378"/>
                  </a:lnTo>
                  <a:lnTo>
                    <a:pt x="232" y="359"/>
                  </a:lnTo>
                  <a:lnTo>
                    <a:pt x="214" y="339"/>
                  </a:lnTo>
                  <a:lnTo>
                    <a:pt x="199" y="320"/>
                  </a:lnTo>
                  <a:lnTo>
                    <a:pt x="185" y="301"/>
                  </a:lnTo>
                  <a:lnTo>
                    <a:pt x="173" y="282"/>
                  </a:lnTo>
                  <a:lnTo>
                    <a:pt x="164" y="263"/>
                  </a:lnTo>
                  <a:lnTo>
                    <a:pt x="157" y="245"/>
                  </a:lnTo>
                  <a:lnTo>
                    <a:pt x="152" y="227"/>
                  </a:lnTo>
                  <a:lnTo>
                    <a:pt x="150" y="210"/>
                  </a:lnTo>
                  <a:lnTo>
                    <a:pt x="150" y="195"/>
                  </a:lnTo>
                  <a:lnTo>
                    <a:pt x="152" y="180"/>
                  </a:lnTo>
                  <a:lnTo>
                    <a:pt x="157" y="167"/>
                  </a:lnTo>
                  <a:lnTo>
                    <a:pt x="161" y="159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8" y="141"/>
                  </a:lnTo>
                  <a:lnTo>
                    <a:pt x="185" y="135"/>
                  </a:lnTo>
                  <a:lnTo>
                    <a:pt x="194" y="131"/>
                  </a:lnTo>
                  <a:lnTo>
                    <a:pt x="202" y="127"/>
                  </a:lnTo>
                  <a:lnTo>
                    <a:pt x="212" y="124"/>
                  </a:lnTo>
                  <a:lnTo>
                    <a:pt x="218" y="121"/>
                  </a:lnTo>
                  <a:lnTo>
                    <a:pt x="224" y="120"/>
                  </a:lnTo>
                  <a:lnTo>
                    <a:pt x="231" y="119"/>
                  </a:lnTo>
                  <a:lnTo>
                    <a:pt x="237" y="117"/>
                  </a:lnTo>
                  <a:lnTo>
                    <a:pt x="243" y="117"/>
                  </a:lnTo>
                  <a:lnTo>
                    <a:pt x="250" y="116"/>
                  </a:lnTo>
                  <a:lnTo>
                    <a:pt x="257" y="114"/>
                  </a:lnTo>
                  <a:lnTo>
                    <a:pt x="264" y="11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706" y="1605"/>
              <a:ext cx="309" cy="424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18" y="422"/>
                </a:cxn>
                <a:cxn ang="0">
                  <a:pos x="64" y="547"/>
                </a:cxn>
                <a:cxn ang="0">
                  <a:pos x="95" y="606"/>
                </a:cxn>
                <a:cxn ang="0">
                  <a:pos x="130" y="661"/>
                </a:cxn>
                <a:cxn ang="0">
                  <a:pos x="169" y="710"/>
                </a:cxn>
                <a:cxn ang="0">
                  <a:pos x="210" y="751"/>
                </a:cxn>
                <a:cxn ang="0">
                  <a:pos x="255" y="787"/>
                </a:cxn>
                <a:cxn ang="0">
                  <a:pos x="287" y="807"/>
                </a:cxn>
                <a:cxn ang="0">
                  <a:pos x="307" y="818"/>
                </a:cxn>
                <a:cxn ang="0">
                  <a:pos x="322" y="825"/>
                </a:cxn>
                <a:cxn ang="0">
                  <a:pos x="338" y="832"/>
                </a:cxn>
                <a:cxn ang="0">
                  <a:pos x="384" y="845"/>
                </a:cxn>
                <a:cxn ang="0">
                  <a:pos x="443" y="846"/>
                </a:cxn>
                <a:cxn ang="0">
                  <a:pos x="497" y="830"/>
                </a:cxn>
                <a:cxn ang="0">
                  <a:pos x="601" y="690"/>
                </a:cxn>
                <a:cxn ang="0">
                  <a:pos x="607" y="467"/>
                </a:cxn>
                <a:cxn ang="0">
                  <a:pos x="539" y="273"/>
                </a:cxn>
                <a:cxn ang="0">
                  <a:pos x="495" y="200"/>
                </a:cxn>
                <a:cxn ang="0">
                  <a:pos x="446" y="137"/>
                </a:cxn>
                <a:cxn ang="0">
                  <a:pos x="391" y="84"/>
                </a:cxn>
                <a:cxn ang="0">
                  <a:pos x="333" y="43"/>
                </a:cxn>
                <a:cxn ang="0">
                  <a:pos x="273" y="14"/>
                </a:cxn>
                <a:cxn ang="0">
                  <a:pos x="210" y="1"/>
                </a:cxn>
                <a:cxn ang="0">
                  <a:pos x="154" y="6"/>
                </a:cxn>
                <a:cxn ang="0">
                  <a:pos x="95" y="33"/>
                </a:cxn>
                <a:cxn ang="0">
                  <a:pos x="39" y="98"/>
                </a:cxn>
                <a:cxn ang="0">
                  <a:pos x="7" y="189"/>
                </a:cxn>
                <a:cxn ang="0">
                  <a:pos x="141" y="282"/>
                </a:cxn>
                <a:cxn ang="0">
                  <a:pos x="159" y="211"/>
                </a:cxn>
                <a:cxn ang="0">
                  <a:pos x="174" y="187"/>
                </a:cxn>
                <a:cxn ang="0">
                  <a:pos x="192" y="169"/>
                </a:cxn>
                <a:cxn ang="0">
                  <a:pos x="220" y="159"/>
                </a:cxn>
                <a:cxn ang="0">
                  <a:pos x="265" y="164"/>
                </a:cxn>
                <a:cxn ang="0">
                  <a:pos x="313" y="189"/>
                </a:cxn>
                <a:cxn ang="0">
                  <a:pos x="364" y="234"/>
                </a:cxn>
                <a:cxn ang="0">
                  <a:pos x="410" y="298"/>
                </a:cxn>
                <a:cxn ang="0">
                  <a:pos x="450" y="379"/>
                </a:cxn>
                <a:cxn ang="0">
                  <a:pos x="480" y="489"/>
                </a:cxn>
                <a:cxn ang="0">
                  <a:pos x="482" y="588"/>
                </a:cxn>
                <a:cxn ang="0">
                  <a:pos x="463" y="651"/>
                </a:cxn>
                <a:cxn ang="0">
                  <a:pos x="447" y="673"/>
                </a:cxn>
                <a:cxn ang="0">
                  <a:pos x="427" y="688"/>
                </a:cxn>
                <a:cxn ang="0">
                  <a:pos x="391" y="695"/>
                </a:cxn>
                <a:cxn ang="0">
                  <a:pos x="345" y="683"/>
                </a:cxn>
                <a:cxn ang="0">
                  <a:pos x="296" y="651"/>
                </a:cxn>
                <a:cxn ang="0">
                  <a:pos x="246" y="599"/>
                </a:cxn>
                <a:cxn ang="0">
                  <a:pos x="201" y="530"/>
                </a:cxn>
                <a:cxn ang="0">
                  <a:pos x="167" y="453"/>
                </a:cxn>
                <a:cxn ang="0">
                  <a:pos x="149" y="389"/>
                </a:cxn>
                <a:cxn ang="0">
                  <a:pos x="141" y="329"/>
                </a:cxn>
              </a:cxnLst>
              <a:rect l="0" t="0" r="r" b="b"/>
              <a:pathLst>
                <a:path w="616" h="847">
                  <a:moveTo>
                    <a:pt x="2" y="225"/>
                  </a:moveTo>
                  <a:lnTo>
                    <a:pt x="0" y="262"/>
                  </a:lnTo>
                  <a:lnTo>
                    <a:pt x="0" y="300"/>
                  </a:lnTo>
                  <a:lnTo>
                    <a:pt x="3" y="339"/>
                  </a:lnTo>
                  <a:lnTo>
                    <a:pt x="9" y="380"/>
                  </a:lnTo>
                  <a:lnTo>
                    <a:pt x="18" y="422"/>
                  </a:lnTo>
                  <a:lnTo>
                    <a:pt x="31" y="463"/>
                  </a:lnTo>
                  <a:lnTo>
                    <a:pt x="46" y="506"/>
                  </a:lnTo>
                  <a:lnTo>
                    <a:pt x="64" y="547"/>
                  </a:lnTo>
                  <a:lnTo>
                    <a:pt x="73" y="568"/>
                  </a:lnTo>
                  <a:lnTo>
                    <a:pt x="84" y="588"/>
                  </a:lnTo>
                  <a:lnTo>
                    <a:pt x="95" y="606"/>
                  </a:lnTo>
                  <a:lnTo>
                    <a:pt x="107" y="626"/>
                  </a:lnTo>
                  <a:lnTo>
                    <a:pt x="118" y="643"/>
                  </a:lnTo>
                  <a:lnTo>
                    <a:pt x="130" y="661"/>
                  </a:lnTo>
                  <a:lnTo>
                    <a:pt x="142" y="677"/>
                  </a:lnTo>
                  <a:lnTo>
                    <a:pt x="155" y="694"/>
                  </a:lnTo>
                  <a:lnTo>
                    <a:pt x="169" y="710"/>
                  </a:lnTo>
                  <a:lnTo>
                    <a:pt x="183" y="725"/>
                  </a:lnTo>
                  <a:lnTo>
                    <a:pt x="197" y="739"/>
                  </a:lnTo>
                  <a:lnTo>
                    <a:pt x="210" y="751"/>
                  </a:lnTo>
                  <a:lnTo>
                    <a:pt x="225" y="764"/>
                  </a:lnTo>
                  <a:lnTo>
                    <a:pt x="240" y="777"/>
                  </a:lnTo>
                  <a:lnTo>
                    <a:pt x="255" y="787"/>
                  </a:lnTo>
                  <a:lnTo>
                    <a:pt x="270" y="797"/>
                  </a:lnTo>
                  <a:lnTo>
                    <a:pt x="276" y="800"/>
                  </a:lnTo>
                  <a:lnTo>
                    <a:pt x="287" y="807"/>
                  </a:lnTo>
                  <a:lnTo>
                    <a:pt x="297" y="812"/>
                  </a:lnTo>
                  <a:lnTo>
                    <a:pt x="303" y="816"/>
                  </a:lnTo>
                  <a:lnTo>
                    <a:pt x="307" y="818"/>
                  </a:lnTo>
                  <a:lnTo>
                    <a:pt x="312" y="820"/>
                  </a:lnTo>
                  <a:lnTo>
                    <a:pt x="318" y="823"/>
                  </a:lnTo>
                  <a:lnTo>
                    <a:pt x="322" y="825"/>
                  </a:lnTo>
                  <a:lnTo>
                    <a:pt x="328" y="827"/>
                  </a:lnTo>
                  <a:lnTo>
                    <a:pt x="333" y="830"/>
                  </a:lnTo>
                  <a:lnTo>
                    <a:pt x="338" y="832"/>
                  </a:lnTo>
                  <a:lnTo>
                    <a:pt x="343" y="834"/>
                  </a:lnTo>
                  <a:lnTo>
                    <a:pt x="364" y="840"/>
                  </a:lnTo>
                  <a:lnTo>
                    <a:pt x="384" y="845"/>
                  </a:lnTo>
                  <a:lnTo>
                    <a:pt x="405" y="847"/>
                  </a:lnTo>
                  <a:lnTo>
                    <a:pt x="425" y="847"/>
                  </a:lnTo>
                  <a:lnTo>
                    <a:pt x="443" y="846"/>
                  </a:lnTo>
                  <a:lnTo>
                    <a:pt x="463" y="842"/>
                  </a:lnTo>
                  <a:lnTo>
                    <a:pt x="480" y="836"/>
                  </a:lnTo>
                  <a:lnTo>
                    <a:pt x="497" y="830"/>
                  </a:lnTo>
                  <a:lnTo>
                    <a:pt x="542" y="796"/>
                  </a:lnTo>
                  <a:lnTo>
                    <a:pt x="578" y="749"/>
                  </a:lnTo>
                  <a:lnTo>
                    <a:pt x="601" y="690"/>
                  </a:lnTo>
                  <a:lnTo>
                    <a:pt x="615" y="622"/>
                  </a:lnTo>
                  <a:lnTo>
                    <a:pt x="616" y="547"/>
                  </a:lnTo>
                  <a:lnTo>
                    <a:pt x="607" y="467"/>
                  </a:lnTo>
                  <a:lnTo>
                    <a:pt x="585" y="384"/>
                  </a:lnTo>
                  <a:lnTo>
                    <a:pt x="552" y="300"/>
                  </a:lnTo>
                  <a:lnTo>
                    <a:pt x="539" y="273"/>
                  </a:lnTo>
                  <a:lnTo>
                    <a:pt x="525" y="248"/>
                  </a:lnTo>
                  <a:lnTo>
                    <a:pt x="511" y="223"/>
                  </a:lnTo>
                  <a:lnTo>
                    <a:pt x="495" y="200"/>
                  </a:lnTo>
                  <a:lnTo>
                    <a:pt x="480" y="179"/>
                  </a:lnTo>
                  <a:lnTo>
                    <a:pt x="463" y="157"/>
                  </a:lnTo>
                  <a:lnTo>
                    <a:pt x="446" y="137"/>
                  </a:lnTo>
                  <a:lnTo>
                    <a:pt x="428" y="117"/>
                  </a:lnTo>
                  <a:lnTo>
                    <a:pt x="410" y="100"/>
                  </a:lnTo>
                  <a:lnTo>
                    <a:pt x="391" y="84"/>
                  </a:lnTo>
                  <a:lnTo>
                    <a:pt x="372" y="68"/>
                  </a:lnTo>
                  <a:lnTo>
                    <a:pt x="352" y="54"/>
                  </a:lnTo>
                  <a:lnTo>
                    <a:pt x="333" y="43"/>
                  </a:lnTo>
                  <a:lnTo>
                    <a:pt x="313" y="31"/>
                  </a:lnTo>
                  <a:lnTo>
                    <a:pt x="293" y="22"/>
                  </a:lnTo>
                  <a:lnTo>
                    <a:pt x="273" y="14"/>
                  </a:lnTo>
                  <a:lnTo>
                    <a:pt x="252" y="8"/>
                  </a:lnTo>
                  <a:lnTo>
                    <a:pt x="231" y="3"/>
                  </a:lnTo>
                  <a:lnTo>
                    <a:pt x="210" y="1"/>
                  </a:lnTo>
                  <a:lnTo>
                    <a:pt x="191" y="0"/>
                  </a:lnTo>
                  <a:lnTo>
                    <a:pt x="172" y="2"/>
                  </a:lnTo>
                  <a:lnTo>
                    <a:pt x="154" y="6"/>
                  </a:lnTo>
                  <a:lnTo>
                    <a:pt x="137" y="11"/>
                  </a:lnTo>
                  <a:lnTo>
                    <a:pt x="119" y="18"/>
                  </a:lnTo>
                  <a:lnTo>
                    <a:pt x="95" y="33"/>
                  </a:lnTo>
                  <a:lnTo>
                    <a:pt x="73" y="52"/>
                  </a:lnTo>
                  <a:lnTo>
                    <a:pt x="55" y="74"/>
                  </a:lnTo>
                  <a:lnTo>
                    <a:pt x="39" y="98"/>
                  </a:lnTo>
                  <a:lnTo>
                    <a:pt x="25" y="126"/>
                  </a:lnTo>
                  <a:lnTo>
                    <a:pt x="15" y="157"/>
                  </a:lnTo>
                  <a:lnTo>
                    <a:pt x="7" y="189"/>
                  </a:lnTo>
                  <a:lnTo>
                    <a:pt x="2" y="225"/>
                  </a:lnTo>
                  <a:lnTo>
                    <a:pt x="140" y="310"/>
                  </a:lnTo>
                  <a:lnTo>
                    <a:pt x="141" y="282"/>
                  </a:lnTo>
                  <a:lnTo>
                    <a:pt x="145" y="257"/>
                  </a:lnTo>
                  <a:lnTo>
                    <a:pt x="151" y="233"/>
                  </a:lnTo>
                  <a:lnTo>
                    <a:pt x="159" y="211"/>
                  </a:lnTo>
                  <a:lnTo>
                    <a:pt x="163" y="202"/>
                  </a:lnTo>
                  <a:lnTo>
                    <a:pt x="168" y="194"/>
                  </a:lnTo>
                  <a:lnTo>
                    <a:pt x="174" y="187"/>
                  </a:lnTo>
                  <a:lnTo>
                    <a:pt x="179" y="180"/>
                  </a:lnTo>
                  <a:lnTo>
                    <a:pt x="185" y="174"/>
                  </a:lnTo>
                  <a:lnTo>
                    <a:pt x="192" y="169"/>
                  </a:lnTo>
                  <a:lnTo>
                    <a:pt x="199" y="166"/>
                  </a:lnTo>
                  <a:lnTo>
                    <a:pt x="207" y="162"/>
                  </a:lnTo>
                  <a:lnTo>
                    <a:pt x="220" y="159"/>
                  </a:lnTo>
                  <a:lnTo>
                    <a:pt x="235" y="158"/>
                  </a:lnTo>
                  <a:lnTo>
                    <a:pt x="248" y="160"/>
                  </a:lnTo>
                  <a:lnTo>
                    <a:pt x="265" y="164"/>
                  </a:lnTo>
                  <a:lnTo>
                    <a:pt x="281" y="170"/>
                  </a:lnTo>
                  <a:lnTo>
                    <a:pt x="297" y="179"/>
                  </a:lnTo>
                  <a:lnTo>
                    <a:pt x="313" y="189"/>
                  </a:lnTo>
                  <a:lnTo>
                    <a:pt x="330" y="202"/>
                  </a:lnTo>
                  <a:lnTo>
                    <a:pt x="346" y="217"/>
                  </a:lnTo>
                  <a:lnTo>
                    <a:pt x="364" y="234"/>
                  </a:lnTo>
                  <a:lnTo>
                    <a:pt x="380" y="253"/>
                  </a:lnTo>
                  <a:lnTo>
                    <a:pt x="395" y="274"/>
                  </a:lnTo>
                  <a:lnTo>
                    <a:pt x="410" y="298"/>
                  </a:lnTo>
                  <a:lnTo>
                    <a:pt x="425" y="323"/>
                  </a:lnTo>
                  <a:lnTo>
                    <a:pt x="437" y="350"/>
                  </a:lnTo>
                  <a:lnTo>
                    <a:pt x="450" y="379"/>
                  </a:lnTo>
                  <a:lnTo>
                    <a:pt x="463" y="416"/>
                  </a:lnTo>
                  <a:lnTo>
                    <a:pt x="473" y="453"/>
                  </a:lnTo>
                  <a:lnTo>
                    <a:pt x="480" y="489"/>
                  </a:lnTo>
                  <a:lnTo>
                    <a:pt x="485" y="524"/>
                  </a:lnTo>
                  <a:lnTo>
                    <a:pt x="485" y="556"/>
                  </a:lnTo>
                  <a:lnTo>
                    <a:pt x="482" y="588"/>
                  </a:lnTo>
                  <a:lnTo>
                    <a:pt x="477" y="616"/>
                  </a:lnTo>
                  <a:lnTo>
                    <a:pt x="467" y="642"/>
                  </a:lnTo>
                  <a:lnTo>
                    <a:pt x="463" y="651"/>
                  </a:lnTo>
                  <a:lnTo>
                    <a:pt x="458" y="659"/>
                  </a:lnTo>
                  <a:lnTo>
                    <a:pt x="452" y="667"/>
                  </a:lnTo>
                  <a:lnTo>
                    <a:pt x="447" y="673"/>
                  </a:lnTo>
                  <a:lnTo>
                    <a:pt x="441" y="680"/>
                  </a:lnTo>
                  <a:lnTo>
                    <a:pt x="434" y="684"/>
                  </a:lnTo>
                  <a:lnTo>
                    <a:pt x="427" y="688"/>
                  </a:lnTo>
                  <a:lnTo>
                    <a:pt x="419" y="691"/>
                  </a:lnTo>
                  <a:lnTo>
                    <a:pt x="406" y="695"/>
                  </a:lnTo>
                  <a:lnTo>
                    <a:pt x="391" y="695"/>
                  </a:lnTo>
                  <a:lnTo>
                    <a:pt x="378" y="694"/>
                  </a:lnTo>
                  <a:lnTo>
                    <a:pt x="361" y="689"/>
                  </a:lnTo>
                  <a:lnTo>
                    <a:pt x="345" y="683"/>
                  </a:lnTo>
                  <a:lnTo>
                    <a:pt x="329" y="675"/>
                  </a:lnTo>
                  <a:lnTo>
                    <a:pt x="312" y="664"/>
                  </a:lnTo>
                  <a:lnTo>
                    <a:pt x="296" y="651"/>
                  </a:lnTo>
                  <a:lnTo>
                    <a:pt x="278" y="636"/>
                  </a:lnTo>
                  <a:lnTo>
                    <a:pt x="262" y="619"/>
                  </a:lnTo>
                  <a:lnTo>
                    <a:pt x="246" y="599"/>
                  </a:lnTo>
                  <a:lnTo>
                    <a:pt x="230" y="578"/>
                  </a:lnTo>
                  <a:lnTo>
                    <a:pt x="215" y="555"/>
                  </a:lnTo>
                  <a:lnTo>
                    <a:pt x="201" y="530"/>
                  </a:lnTo>
                  <a:lnTo>
                    <a:pt x="187" y="502"/>
                  </a:lnTo>
                  <a:lnTo>
                    <a:pt x="175" y="474"/>
                  </a:lnTo>
                  <a:lnTo>
                    <a:pt x="167" y="453"/>
                  </a:lnTo>
                  <a:lnTo>
                    <a:pt x="160" y="431"/>
                  </a:lnTo>
                  <a:lnTo>
                    <a:pt x="154" y="410"/>
                  </a:lnTo>
                  <a:lnTo>
                    <a:pt x="149" y="389"/>
                  </a:lnTo>
                  <a:lnTo>
                    <a:pt x="146" y="369"/>
                  </a:lnTo>
                  <a:lnTo>
                    <a:pt x="142" y="349"/>
                  </a:lnTo>
                  <a:lnTo>
                    <a:pt x="141" y="329"/>
                  </a:lnTo>
                  <a:lnTo>
                    <a:pt x="140" y="310"/>
                  </a:lnTo>
                  <a:lnTo>
                    <a:pt x="2" y="22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872" y="2049"/>
              <a:ext cx="128" cy="1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3" y="14"/>
                </a:cxn>
                <a:cxn ang="0">
                  <a:pos x="27" y="17"/>
                </a:cxn>
                <a:cxn ang="0">
                  <a:pos x="40" y="20"/>
                </a:cxn>
                <a:cxn ang="0">
                  <a:pos x="52" y="22"/>
                </a:cxn>
                <a:cxn ang="0">
                  <a:pos x="65" y="23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103" y="24"/>
                </a:cxn>
                <a:cxn ang="0">
                  <a:pos x="115" y="23"/>
                </a:cxn>
                <a:cxn ang="0">
                  <a:pos x="127" y="22"/>
                </a:cxn>
                <a:cxn ang="0">
                  <a:pos x="139" y="20"/>
                </a:cxn>
                <a:cxn ang="0">
                  <a:pos x="150" y="17"/>
                </a:cxn>
                <a:cxn ang="0">
                  <a:pos x="162" y="14"/>
                </a:cxn>
                <a:cxn ang="0">
                  <a:pos x="173" y="9"/>
                </a:cxn>
                <a:cxn ang="0">
                  <a:pos x="185" y="5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6" y="0"/>
                </a:cxn>
                <a:cxn ang="0">
                  <a:pos x="256" y="251"/>
                </a:cxn>
                <a:cxn ang="0">
                  <a:pos x="62" y="177"/>
                </a:cxn>
                <a:cxn ang="0">
                  <a:pos x="0" y="10"/>
                </a:cxn>
              </a:cxnLst>
              <a:rect l="0" t="0" r="r" b="b"/>
              <a:pathLst>
                <a:path w="256" h="251">
                  <a:moveTo>
                    <a:pt x="0" y="10"/>
                  </a:moveTo>
                  <a:lnTo>
                    <a:pt x="13" y="14"/>
                  </a:lnTo>
                  <a:lnTo>
                    <a:pt x="27" y="17"/>
                  </a:lnTo>
                  <a:lnTo>
                    <a:pt x="40" y="20"/>
                  </a:lnTo>
                  <a:lnTo>
                    <a:pt x="52" y="22"/>
                  </a:lnTo>
                  <a:lnTo>
                    <a:pt x="65" y="23"/>
                  </a:lnTo>
                  <a:lnTo>
                    <a:pt x="78" y="24"/>
                  </a:lnTo>
                  <a:lnTo>
                    <a:pt x="90" y="24"/>
                  </a:lnTo>
                  <a:lnTo>
                    <a:pt x="103" y="24"/>
                  </a:lnTo>
                  <a:lnTo>
                    <a:pt x="115" y="23"/>
                  </a:lnTo>
                  <a:lnTo>
                    <a:pt x="127" y="22"/>
                  </a:lnTo>
                  <a:lnTo>
                    <a:pt x="139" y="20"/>
                  </a:lnTo>
                  <a:lnTo>
                    <a:pt x="150" y="17"/>
                  </a:lnTo>
                  <a:lnTo>
                    <a:pt x="162" y="14"/>
                  </a:lnTo>
                  <a:lnTo>
                    <a:pt x="173" y="9"/>
                  </a:lnTo>
                  <a:lnTo>
                    <a:pt x="185" y="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256" y="251"/>
                  </a:lnTo>
                  <a:lnTo>
                    <a:pt x="62" y="17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2773" y="2125"/>
              <a:ext cx="625" cy="558"/>
            </a:xfrm>
            <a:custGeom>
              <a:avLst/>
              <a:gdLst/>
              <a:ahLst/>
              <a:cxnLst>
                <a:cxn ang="0">
                  <a:pos x="481" y="248"/>
                </a:cxn>
                <a:cxn ang="0">
                  <a:pos x="484" y="253"/>
                </a:cxn>
                <a:cxn ang="0">
                  <a:pos x="488" y="257"/>
                </a:cxn>
                <a:cxn ang="0">
                  <a:pos x="489" y="263"/>
                </a:cxn>
                <a:cxn ang="0">
                  <a:pos x="490" y="269"/>
                </a:cxn>
                <a:cxn ang="0">
                  <a:pos x="488" y="281"/>
                </a:cxn>
                <a:cxn ang="0">
                  <a:pos x="481" y="291"/>
                </a:cxn>
                <a:cxn ang="0">
                  <a:pos x="472" y="298"/>
                </a:cxn>
                <a:cxn ang="0">
                  <a:pos x="460" y="300"/>
                </a:cxn>
                <a:cxn ang="0">
                  <a:pos x="448" y="298"/>
                </a:cxn>
                <a:cxn ang="0">
                  <a:pos x="438" y="291"/>
                </a:cxn>
                <a:cxn ang="0">
                  <a:pos x="432" y="281"/>
                </a:cxn>
                <a:cxn ang="0">
                  <a:pos x="430" y="269"/>
                </a:cxn>
                <a:cxn ang="0">
                  <a:pos x="432" y="257"/>
                </a:cxn>
                <a:cxn ang="0">
                  <a:pos x="438" y="248"/>
                </a:cxn>
                <a:cxn ang="0">
                  <a:pos x="448" y="241"/>
                </a:cxn>
                <a:cxn ang="0">
                  <a:pos x="460" y="239"/>
                </a:cxn>
                <a:cxn ang="0">
                  <a:pos x="466" y="240"/>
                </a:cxn>
                <a:cxn ang="0">
                  <a:pos x="472" y="241"/>
                </a:cxn>
                <a:cxn ang="0">
                  <a:pos x="476" y="245"/>
                </a:cxn>
                <a:cxn ang="0">
                  <a:pos x="481" y="248"/>
                </a:cxn>
                <a:cxn ang="0">
                  <a:pos x="523" y="207"/>
                </a:cxn>
                <a:cxn ang="0">
                  <a:pos x="483" y="178"/>
                </a:cxn>
                <a:cxn ang="0">
                  <a:pos x="14" y="0"/>
                </a:cxn>
                <a:cxn ang="0">
                  <a:pos x="24" y="50"/>
                </a:cxn>
                <a:cxn ang="0">
                  <a:pos x="26" y="98"/>
                </a:cxn>
                <a:cxn ang="0">
                  <a:pos x="18" y="144"/>
                </a:cxn>
                <a:cxn ang="0">
                  <a:pos x="0" y="187"/>
                </a:cxn>
                <a:cxn ang="0">
                  <a:pos x="368" y="293"/>
                </a:cxn>
                <a:cxn ang="0">
                  <a:pos x="924" y="1117"/>
                </a:cxn>
                <a:cxn ang="0">
                  <a:pos x="1007" y="1037"/>
                </a:cxn>
                <a:cxn ang="0">
                  <a:pos x="609" y="417"/>
                </a:cxn>
                <a:cxn ang="0">
                  <a:pos x="1205" y="839"/>
                </a:cxn>
                <a:cxn ang="0">
                  <a:pos x="1249" y="731"/>
                </a:cxn>
                <a:cxn ang="0">
                  <a:pos x="523" y="207"/>
                </a:cxn>
                <a:cxn ang="0">
                  <a:pos x="481" y="248"/>
                </a:cxn>
              </a:cxnLst>
              <a:rect l="0" t="0" r="r" b="b"/>
              <a:pathLst>
                <a:path w="1249" h="1117">
                  <a:moveTo>
                    <a:pt x="481" y="248"/>
                  </a:moveTo>
                  <a:lnTo>
                    <a:pt x="484" y="253"/>
                  </a:lnTo>
                  <a:lnTo>
                    <a:pt x="488" y="257"/>
                  </a:lnTo>
                  <a:lnTo>
                    <a:pt x="489" y="263"/>
                  </a:lnTo>
                  <a:lnTo>
                    <a:pt x="490" y="269"/>
                  </a:lnTo>
                  <a:lnTo>
                    <a:pt x="488" y="281"/>
                  </a:lnTo>
                  <a:lnTo>
                    <a:pt x="481" y="291"/>
                  </a:lnTo>
                  <a:lnTo>
                    <a:pt x="472" y="298"/>
                  </a:lnTo>
                  <a:lnTo>
                    <a:pt x="460" y="300"/>
                  </a:lnTo>
                  <a:lnTo>
                    <a:pt x="448" y="298"/>
                  </a:lnTo>
                  <a:lnTo>
                    <a:pt x="438" y="291"/>
                  </a:lnTo>
                  <a:lnTo>
                    <a:pt x="432" y="281"/>
                  </a:lnTo>
                  <a:lnTo>
                    <a:pt x="430" y="269"/>
                  </a:lnTo>
                  <a:lnTo>
                    <a:pt x="432" y="257"/>
                  </a:lnTo>
                  <a:lnTo>
                    <a:pt x="438" y="248"/>
                  </a:lnTo>
                  <a:lnTo>
                    <a:pt x="448" y="241"/>
                  </a:lnTo>
                  <a:lnTo>
                    <a:pt x="460" y="239"/>
                  </a:lnTo>
                  <a:lnTo>
                    <a:pt x="466" y="240"/>
                  </a:lnTo>
                  <a:lnTo>
                    <a:pt x="472" y="241"/>
                  </a:lnTo>
                  <a:lnTo>
                    <a:pt x="476" y="245"/>
                  </a:lnTo>
                  <a:lnTo>
                    <a:pt x="481" y="248"/>
                  </a:lnTo>
                  <a:lnTo>
                    <a:pt x="523" y="207"/>
                  </a:lnTo>
                  <a:lnTo>
                    <a:pt x="483" y="178"/>
                  </a:lnTo>
                  <a:lnTo>
                    <a:pt x="14" y="0"/>
                  </a:lnTo>
                  <a:lnTo>
                    <a:pt x="24" y="50"/>
                  </a:lnTo>
                  <a:lnTo>
                    <a:pt x="26" y="98"/>
                  </a:lnTo>
                  <a:lnTo>
                    <a:pt x="18" y="144"/>
                  </a:lnTo>
                  <a:lnTo>
                    <a:pt x="0" y="187"/>
                  </a:lnTo>
                  <a:lnTo>
                    <a:pt x="368" y="293"/>
                  </a:lnTo>
                  <a:lnTo>
                    <a:pt x="924" y="1117"/>
                  </a:lnTo>
                  <a:lnTo>
                    <a:pt x="1007" y="1037"/>
                  </a:lnTo>
                  <a:lnTo>
                    <a:pt x="609" y="417"/>
                  </a:lnTo>
                  <a:lnTo>
                    <a:pt x="1205" y="839"/>
                  </a:lnTo>
                  <a:lnTo>
                    <a:pt x="1249" y="731"/>
                  </a:lnTo>
                  <a:lnTo>
                    <a:pt x="523" y="207"/>
                  </a:lnTo>
                  <a:lnTo>
                    <a:pt x="481" y="2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3" name="Group 6"/>
          <p:cNvGrpSpPr>
            <a:grpSpLocks noChangeAspect="1"/>
          </p:cNvGrpSpPr>
          <p:nvPr/>
        </p:nvGrpSpPr>
        <p:grpSpPr bwMode="auto">
          <a:xfrm rot="6417696">
            <a:off x="7233827" y="2106742"/>
            <a:ext cx="580164" cy="576170"/>
            <a:chOff x="2299" y="1583"/>
            <a:chExt cx="1162" cy="1154"/>
          </a:xfrm>
        </p:grpSpPr>
        <p:sp>
          <p:nvSpPr>
            <p:cNvPr id="84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99" y="1583"/>
              <a:ext cx="1162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2338" y="1948"/>
              <a:ext cx="416" cy="311"/>
            </a:xfrm>
            <a:custGeom>
              <a:avLst/>
              <a:gdLst/>
              <a:ahLst/>
              <a:cxnLst>
                <a:cxn ang="0">
                  <a:pos x="214" y="3"/>
                </a:cxn>
                <a:cxn ang="0">
                  <a:pos x="158" y="12"/>
                </a:cxn>
                <a:cxn ang="0">
                  <a:pos x="109" y="28"/>
                </a:cxn>
                <a:cxn ang="0">
                  <a:pos x="67" y="53"/>
                </a:cxn>
                <a:cxn ang="0">
                  <a:pos x="35" y="86"/>
                </a:cxn>
                <a:cxn ang="0">
                  <a:pos x="5" y="144"/>
                </a:cxn>
                <a:cxn ang="0">
                  <a:pos x="12" y="261"/>
                </a:cxn>
                <a:cxn ang="0">
                  <a:pos x="38" y="322"/>
                </a:cxn>
                <a:cxn ang="0">
                  <a:pos x="79" y="382"/>
                </a:cxn>
                <a:cxn ang="0">
                  <a:pos x="131" y="438"/>
                </a:cxn>
                <a:cxn ang="0">
                  <a:pos x="194" y="490"/>
                </a:cxn>
                <a:cxn ang="0">
                  <a:pos x="265" y="536"/>
                </a:cxn>
                <a:cxn ang="0">
                  <a:pos x="375" y="586"/>
                </a:cxn>
                <a:cxn ang="0">
                  <a:pos x="496" y="617"/>
                </a:cxn>
                <a:cxn ang="0">
                  <a:pos x="609" y="623"/>
                </a:cxn>
                <a:cxn ang="0">
                  <a:pos x="707" y="602"/>
                </a:cxn>
                <a:cxn ang="0">
                  <a:pos x="780" y="557"/>
                </a:cxn>
                <a:cxn ang="0">
                  <a:pos x="826" y="480"/>
                </a:cxn>
                <a:cxn ang="0">
                  <a:pos x="820" y="362"/>
                </a:cxn>
                <a:cxn ang="0">
                  <a:pos x="809" y="333"/>
                </a:cxn>
                <a:cxn ang="0">
                  <a:pos x="800" y="318"/>
                </a:cxn>
                <a:cxn ang="0">
                  <a:pos x="784" y="286"/>
                </a:cxn>
                <a:cxn ang="0">
                  <a:pos x="752" y="241"/>
                </a:cxn>
                <a:cxn ang="0">
                  <a:pos x="712" y="197"/>
                </a:cxn>
                <a:cxn ang="0">
                  <a:pos x="667" y="156"/>
                </a:cxn>
                <a:cxn ang="0">
                  <a:pos x="617" y="119"/>
                </a:cxn>
                <a:cxn ang="0">
                  <a:pos x="560" y="85"/>
                </a:cxn>
                <a:cxn ang="0">
                  <a:pos x="504" y="57"/>
                </a:cxn>
                <a:cxn ang="0">
                  <a:pos x="447" y="35"/>
                </a:cxn>
                <a:cxn ang="0">
                  <a:pos x="393" y="19"/>
                </a:cxn>
                <a:cxn ang="0">
                  <a:pos x="339" y="7"/>
                </a:cxn>
                <a:cxn ang="0">
                  <a:pos x="287" y="2"/>
                </a:cxn>
                <a:cxn ang="0">
                  <a:pos x="264" y="114"/>
                </a:cxn>
                <a:cxn ang="0">
                  <a:pos x="301" y="116"/>
                </a:cxn>
                <a:cxn ang="0">
                  <a:pos x="339" y="121"/>
                </a:cxn>
                <a:cxn ang="0">
                  <a:pos x="381" y="133"/>
                </a:cxn>
                <a:cxn ang="0">
                  <a:pos x="422" y="148"/>
                </a:cxn>
                <a:cxn ang="0">
                  <a:pos x="465" y="167"/>
                </a:cxn>
                <a:cxn ang="0">
                  <a:pos x="534" y="209"/>
                </a:cxn>
                <a:cxn ang="0">
                  <a:pos x="599" y="264"/>
                </a:cxn>
                <a:cxn ang="0">
                  <a:pos x="648" y="323"/>
                </a:cxn>
                <a:cxn ang="0">
                  <a:pos x="674" y="379"/>
                </a:cxn>
                <a:cxn ang="0">
                  <a:pos x="681" y="429"/>
                </a:cxn>
                <a:cxn ang="0">
                  <a:pos x="671" y="464"/>
                </a:cxn>
                <a:cxn ang="0">
                  <a:pos x="654" y="483"/>
                </a:cxn>
                <a:cxn ang="0">
                  <a:pos x="629" y="497"/>
                </a:cxn>
                <a:cxn ang="0">
                  <a:pos x="593" y="506"/>
                </a:cxn>
                <a:cxn ang="0">
                  <a:pos x="548" y="509"/>
                </a:cxn>
                <a:cxn ang="0">
                  <a:pos x="497" y="503"/>
                </a:cxn>
                <a:cxn ang="0">
                  <a:pos x="444" y="489"/>
                </a:cxn>
                <a:cxn ang="0">
                  <a:pos x="390" y="467"/>
                </a:cxn>
                <a:cxn ang="0">
                  <a:pos x="324" y="432"/>
                </a:cxn>
                <a:cxn ang="0">
                  <a:pos x="252" y="378"/>
                </a:cxn>
                <a:cxn ang="0">
                  <a:pos x="199" y="320"/>
                </a:cxn>
                <a:cxn ang="0">
                  <a:pos x="164" y="263"/>
                </a:cxn>
                <a:cxn ang="0">
                  <a:pos x="150" y="210"/>
                </a:cxn>
                <a:cxn ang="0">
                  <a:pos x="157" y="167"/>
                </a:cxn>
                <a:cxn ang="0">
                  <a:pos x="171" y="147"/>
                </a:cxn>
                <a:cxn ang="0">
                  <a:pos x="194" y="131"/>
                </a:cxn>
                <a:cxn ang="0">
                  <a:pos x="218" y="121"/>
                </a:cxn>
                <a:cxn ang="0">
                  <a:pos x="237" y="117"/>
                </a:cxn>
                <a:cxn ang="0">
                  <a:pos x="257" y="114"/>
                </a:cxn>
              </a:cxnLst>
              <a:rect l="0" t="0" r="r" b="b"/>
              <a:pathLst>
                <a:path w="832" h="624">
                  <a:moveTo>
                    <a:pt x="254" y="0"/>
                  </a:moveTo>
                  <a:lnTo>
                    <a:pt x="233" y="0"/>
                  </a:lnTo>
                  <a:lnTo>
                    <a:pt x="214" y="3"/>
                  </a:lnTo>
                  <a:lnTo>
                    <a:pt x="195" y="4"/>
                  </a:lnTo>
                  <a:lnTo>
                    <a:pt x="177" y="7"/>
                  </a:lnTo>
                  <a:lnTo>
                    <a:pt x="158" y="12"/>
                  </a:lnTo>
                  <a:lnTo>
                    <a:pt x="141" y="17"/>
                  </a:lnTo>
                  <a:lnTo>
                    <a:pt x="125" y="22"/>
                  </a:lnTo>
                  <a:lnTo>
                    <a:pt x="109" y="28"/>
                  </a:lnTo>
                  <a:lnTo>
                    <a:pt x="95" y="36"/>
                  </a:lnTo>
                  <a:lnTo>
                    <a:pt x="81" y="44"/>
                  </a:lnTo>
                  <a:lnTo>
                    <a:pt x="67" y="53"/>
                  </a:lnTo>
                  <a:lnTo>
                    <a:pt x="56" y="63"/>
                  </a:lnTo>
                  <a:lnTo>
                    <a:pt x="45" y="74"/>
                  </a:lnTo>
                  <a:lnTo>
                    <a:pt x="35" y="86"/>
                  </a:lnTo>
                  <a:lnTo>
                    <a:pt x="27" y="98"/>
                  </a:lnTo>
                  <a:lnTo>
                    <a:pt x="19" y="111"/>
                  </a:lnTo>
                  <a:lnTo>
                    <a:pt x="5" y="144"/>
                  </a:lnTo>
                  <a:lnTo>
                    <a:pt x="0" y="181"/>
                  </a:lnTo>
                  <a:lnTo>
                    <a:pt x="2" y="220"/>
                  </a:lnTo>
                  <a:lnTo>
                    <a:pt x="12" y="261"/>
                  </a:lnTo>
                  <a:lnTo>
                    <a:pt x="19" y="282"/>
                  </a:lnTo>
                  <a:lnTo>
                    <a:pt x="28" y="302"/>
                  </a:lnTo>
                  <a:lnTo>
                    <a:pt x="38" y="322"/>
                  </a:lnTo>
                  <a:lnTo>
                    <a:pt x="50" y="343"/>
                  </a:lnTo>
                  <a:lnTo>
                    <a:pt x="64" y="362"/>
                  </a:lnTo>
                  <a:lnTo>
                    <a:pt x="79" y="382"/>
                  </a:lnTo>
                  <a:lnTo>
                    <a:pt x="95" y="401"/>
                  </a:lnTo>
                  <a:lnTo>
                    <a:pt x="112" y="420"/>
                  </a:lnTo>
                  <a:lnTo>
                    <a:pt x="131" y="438"/>
                  </a:lnTo>
                  <a:lnTo>
                    <a:pt x="150" y="457"/>
                  </a:lnTo>
                  <a:lnTo>
                    <a:pt x="172" y="474"/>
                  </a:lnTo>
                  <a:lnTo>
                    <a:pt x="194" y="490"/>
                  </a:lnTo>
                  <a:lnTo>
                    <a:pt x="217" y="506"/>
                  </a:lnTo>
                  <a:lnTo>
                    <a:pt x="241" y="521"/>
                  </a:lnTo>
                  <a:lnTo>
                    <a:pt x="265" y="536"/>
                  </a:lnTo>
                  <a:lnTo>
                    <a:pt x="292" y="550"/>
                  </a:lnTo>
                  <a:lnTo>
                    <a:pt x="333" y="570"/>
                  </a:lnTo>
                  <a:lnTo>
                    <a:pt x="375" y="586"/>
                  </a:lnTo>
                  <a:lnTo>
                    <a:pt x="415" y="598"/>
                  </a:lnTo>
                  <a:lnTo>
                    <a:pt x="457" y="610"/>
                  </a:lnTo>
                  <a:lnTo>
                    <a:pt x="496" y="617"/>
                  </a:lnTo>
                  <a:lnTo>
                    <a:pt x="535" y="621"/>
                  </a:lnTo>
                  <a:lnTo>
                    <a:pt x="573" y="624"/>
                  </a:lnTo>
                  <a:lnTo>
                    <a:pt x="609" y="623"/>
                  </a:lnTo>
                  <a:lnTo>
                    <a:pt x="643" y="618"/>
                  </a:lnTo>
                  <a:lnTo>
                    <a:pt x="676" y="612"/>
                  </a:lnTo>
                  <a:lnTo>
                    <a:pt x="707" y="602"/>
                  </a:lnTo>
                  <a:lnTo>
                    <a:pt x="734" y="590"/>
                  </a:lnTo>
                  <a:lnTo>
                    <a:pt x="759" y="575"/>
                  </a:lnTo>
                  <a:lnTo>
                    <a:pt x="780" y="557"/>
                  </a:lnTo>
                  <a:lnTo>
                    <a:pt x="799" y="536"/>
                  </a:lnTo>
                  <a:lnTo>
                    <a:pt x="814" y="513"/>
                  </a:lnTo>
                  <a:lnTo>
                    <a:pt x="826" y="480"/>
                  </a:lnTo>
                  <a:lnTo>
                    <a:pt x="832" y="443"/>
                  </a:lnTo>
                  <a:lnTo>
                    <a:pt x="830" y="404"/>
                  </a:lnTo>
                  <a:lnTo>
                    <a:pt x="820" y="362"/>
                  </a:lnTo>
                  <a:lnTo>
                    <a:pt x="816" y="353"/>
                  </a:lnTo>
                  <a:lnTo>
                    <a:pt x="813" y="343"/>
                  </a:lnTo>
                  <a:lnTo>
                    <a:pt x="809" y="333"/>
                  </a:lnTo>
                  <a:lnTo>
                    <a:pt x="805" y="324"/>
                  </a:lnTo>
                  <a:lnTo>
                    <a:pt x="803" y="324"/>
                  </a:lnTo>
                  <a:lnTo>
                    <a:pt x="800" y="318"/>
                  </a:lnTo>
                  <a:lnTo>
                    <a:pt x="793" y="305"/>
                  </a:lnTo>
                  <a:lnTo>
                    <a:pt x="786" y="292"/>
                  </a:lnTo>
                  <a:lnTo>
                    <a:pt x="784" y="286"/>
                  </a:lnTo>
                  <a:lnTo>
                    <a:pt x="773" y="271"/>
                  </a:lnTo>
                  <a:lnTo>
                    <a:pt x="763" y="256"/>
                  </a:lnTo>
                  <a:lnTo>
                    <a:pt x="752" y="241"/>
                  </a:lnTo>
                  <a:lnTo>
                    <a:pt x="740" y="226"/>
                  </a:lnTo>
                  <a:lnTo>
                    <a:pt x="726" y="211"/>
                  </a:lnTo>
                  <a:lnTo>
                    <a:pt x="712" y="197"/>
                  </a:lnTo>
                  <a:lnTo>
                    <a:pt x="699" y="184"/>
                  </a:lnTo>
                  <a:lnTo>
                    <a:pt x="684" y="170"/>
                  </a:lnTo>
                  <a:lnTo>
                    <a:pt x="667" y="156"/>
                  </a:lnTo>
                  <a:lnTo>
                    <a:pt x="651" y="143"/>
                  </a:lnTo>
                  <a:lnTo>
                    <a:pt x="634" y="131"/>
                  </a:lnTo>
                  <a:lnTo>
                    <a:pt x="617" y="119"/>
                  </a:lnTo>
                  <a:lnTo>
                    <a:pt x="598" y="106"/>
                  </a:lnTo>
                  <a:lnTo>
                    <a:pt x="580" y="95"/>
                  </a:lnTo>
                  <a:lnTo>
                    <a:pt x="560" y="85"/>
                  </a:lnTo>
                  <a:lnTo>
                    <a:pt x="541" y="74"/>
                  </a:lnTo>
                  <a:lnTo>
                    <a:pt x="522" y="65"/>
                  </a:lnTo>
                  <a:lnTo>
                    <a:pt x="504" y="57"/>
                  </a:lnTo>
                  <a:lnTo>
                    <a:pt x="485" y="49"/>
                  </a:lnTo>
                  <a:lnTo>
                    <a:pt x="467" y="42"/>
                  </a:lnTo>
                  <a:lnTo>
                    <a:pt x="447" y="35"/>
                  </a:lnTo>
                  <a:lnTo>
                    <a:pt x="429" y="29"/>
                  </a:lnTo>
                  <a:lnTo>
                    <a:pt x="412" y="23"/>
                  </a:lnTo>
                  <a:lnTo>
                    <a:pt x="393" y="19"/>
                  </a:lnTo>
                  <a:lnTo>
                    <a:pt x="375" y="14"/>
                  </a:lnTo>
                  <a:lnTo>
                    <a:pt x="358" y="11"/>
                  </a:lnTo>
                  <a:lnTo>
                    <a:pt x="339" y="7"/>
                  </a:lnTo>
                  <a:lnTo>
                    <a:pt x="322" y="5"/>
                  </a:lnTo>
                  <a:lnTo>
                    <a:pt x="305" y="3"/>
                  </a:lnTo>
                  <a:lnTo>
                    <a:pt x="287" y="2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64" y="114"/>
                  </a:lnTo>
                  <a:lnTo>
                    <a:pt x="276" y="114"/>
                  </a:lnTo>
                  <a:lnTo>
                    <a:pt x="288" y="114"/>
                  </a:lnTo>
                  <a:lnTo>
                    <a:pt x="301" y="116"/>
                  </a:lnTo>
                  <a:lnTo>
                    <a:pt x="314" y="117"/>
                  </a:lnTo>
                  <a:lnTo>
                    <a:pt x="326" y="119"/>
                  </a:lnTo>
                  <a:lnTo>
                    <a:pt x="339" y="121"/>
                  </a:lnTo>
                  <a:lnTo>
                    <a:pt x="353" y="125"/>
                  </a:lnTo>
                  <a:lnTo>
                    <a:pt x="367" y="128"/>
                  </a:lnTo>
                  <a:lnTo>
                    <a:pt x="381" y="133"/>
                  </a:lnTo>
                  <a:lnTo>
                    <a:pt x="394" y="138"/>
                  </a:lnTo>
                  <a:lnTo>
                    <a:pt x="408" y="142"/>
                  </a:lnTo>
                  <a:lnTo>
                    <a:pt x="422" y="148"/>
                  </a:lnTo>
                  <a:lnTo>
                    <a:pt x="436" y="154"/>
                  </a:lnTo>
                  <a:lnTo>
                    <a:pt x="451" y="161"/>
                  </a:lnTo>
                  <a:lnTo>
                    <a:pt x="465" y="167"/>
                  </a:lnTo>
                  <a:lnTo>
                    <a:pt x="479" y="174"/>
                  </a:lnTo>
                  <a:lnTo>
                    <a:pt x="507" y="191"/>
                  </a:lnTo>
                  <a:lnTo>
                    <a:pt x="534" y="209"/>
                  </a:lnTo>
                  <a:lnTo>
                    <a:pt x="558" y="226"/>
                  </a:lnTo>
                  <a:lnTo>
                    <a:pt x="580" y="246"/>
                  </a:lnTo>
                  <a:lnTo>
                    <a:pt x="599" y="264"/>
                  </a:lnTo>
                  <a:lnTo>
                    <a:pt x="618" y="284"/>
                  </a:lnTo>
                  <a:lnTo>
                    <a:pt x="634" y="303"/>
                  </a:lnTo>
                  <a:lnTo>
                    <a:pt x="648" y="323"/>
                  </a:lnTo>
                  <a:lnTo>
                    <a:pt x="658" y="341"/>
                  </a:lnTo>
                  <a:lnTo>
                    <a:pt x="667" y="361"/>
                  </a:lnTo>
                  <a:lnTo>
                    <a:pt x="674" y="379"/>
                  </a:lnTo>
                  <a:lnTo>
                    <a:pt x="679" y="397"/>
                  </a:lnTo>
                  <a:lnTo>
                    <a:pt x="681" y="413"/>
                  </a:lnTo>
                  <a:lnTo>
                    <a:pt x="681" y="429"/>
                  </a:lnTo>
                  <a:lnTo>
                    <a:pt x="679" y="444"/>
                  </a:lnTo>
                  <a:lnTo>
                    <a:pt x="674" y="457"/>
                  </a:lnTo>
                  <a:lnTo>
                    <a:pt x="671" y="464"/>
                  </a:lnTo>
                  <a:lnTo>
                    <a:pt x="666" y="471"/>
                  </a:lnTo>
                  <a:lnTo>
                    <a:pt x="661" y="477"/>
                  </a:lnTo>
                  <a:lnTo>
                    <a:pt x="654" y="483"/>
                  </a:lnTo>
                  <a:lnTo>
                    <a:pt x="647" y="488"/>
                  </a:lnTo>
                  <a:lnTo>
                    <a:pt x="639" y="492"/>
                  </a:lnTo>
                  <a:lnTo>
                    <a:pt x="629" y="497"/>
                  </a:lnTo>
                  <a:lnTo>
                    <a:pt x="619" y="500"/>
                  </a:lnTo>
                  <a:lnTo>
                    <a:pt x="606" y="504"/>
                  </a:lnTo>
                  <a:lnTo>
                    <a:pt x="593" y="506"/>
                  </a:lnTo>
                  <a:lnTo>
                    <a:pt x="578" y="509"/>
                  </a:lnTo>
                  <a:lnTo>
                    <a:pt x="563" y="510"/>
                  </a:lnTo>
                  <a:lnTo>
                    <a:pt x="548" y="509"/>
                  </a:lnTo>
                  <a:lnTo>
                    <a:pt x="532" y="509"/>
                  </a:lnTo>
                  <a:lnTo>
                    <a:pt x="514" y="506"/>
                  </a:lnTo>
                  <a:lnTo>
                    <a:pt x="497" y="503"/>
                  </a:lnTo>
                  <a:lnTo>
                    <a:pt x="480" y="499"/>
                  </a:lnTo>
                  <a:lnTo>
                    <a:pt x="462" y="495"/>
                  </a:lnTo>
                  <a:lnTo>
                    <a:pt x="444" y="489"/>
                  </a:lnTo>
                  <a:lnTo>
                    <a:pt x="426" y="483"/>
                  </a:lnTo>
                  <a:lnTo>
                    <a:pt x="408" y="475"/>
                  </a:lnTo>
                  <a:lnTo>
                    <a:pt x="390" y="467"/>
                  </a:lnTo>
                  <a:lnTo>
                    <a:pt x="371" y="458"/>
                  </a:lnTo>
                  <a:lnTo>
                    <a:pt x="353" y="449"/>
                  </a:lnTo>
                  <a:lnTo>
                    <a:pt x="324" y="432"/>
                  </a:lnTo>
                  <a:lnTo>
                    <a:pt x="299" y="415"/>
                  </a:lnTo>
                  <a:lnTo>
                    <a:pt x="273" y="397"/>
                  </a:lnTo>
                  <a:lnTo>
                    <a:pt x="252" y="378"/>
                  </a:lnTo>
                  <a:lnTo>
                    <a:pt x="232" y="359"/>
                  </a:lnTo>
                  <a:lnTo>
                    <a:pt x="214" y="339"/>
                  </a:lnTo>
                  <a:lnTo>
                    <a:pt x="199" y="320"/>
                  </a:lnTo>
                  <a:lnTo>
                    <a:pt x="185" y="301"/>
                  </a:lnTo>
                  <a:lnTo>
                    <a:pt x="173" y="282"/>
                  </a:lnTo>
                  <a:lnTo>
                    <a:pt x="164" y="263"/>
                  </a:lnTo>
                  <a:lnTo>
                    <a:pt x="157" y="245"/>
                  </a:lnTo>
                  <a:lnTo>
                    <a:pt x="152" y="227"/>
                  </a:lnTo>
                  <a:lnTo>
                    <a:pt x="150" y="210"/>
                  </a:lnTo>
                  <a:lnTo>
                    <a:pt x="150" y="195"/>
                  </a:lnTo>
                  <a:lnTo>
                    <a:pt x="152" y="180"/>
                  </a:lnTo>
                  <a:lnTo>
                    <a:pt x="157" y="167"/>
                  </a:lnTo>
                  <a:lnTo>
                    <a:pt x="161" y="159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8" y="141"/>
                  </a:lnTo>
                  <a:lnTo>
                    <a:pt x="185" y="135"/>
                  </a:lnTo>
                  <a:lnTo>
                    <a:pt x="194" y="131"/>
                  </a:lnTo>
                  <a:lnTo>
                    <a:pt x="202" y="127"/>
                  </a:lnTo>
                  <a:lnTo>
                    <a:pt x="212" y="124"/>
                  </a:lnTo>
                  <a:lnTo>
                    <a:pt x="218" y="121"/>
                  </a:lnTo>
                  <a:lnTo>
                    <a:pt x="224" y="120"/>
                  </a:lnTo>
                  <a:lnTo>
                    <a:pt x="231" y="119"/>
                  </a:lnTo>
                  <a:lnTo>
                    <a:pt x="237" y="117"/>
                  </a:lnTo>
                  <a:lnTo>
                    <a:pt x="243" y="117"/>
                  </a:lnTo>
                  <a:lnTo>
                    <a:pt x="250" y="116"/>
                  </a:lnTo>
                  <a:lnTo>
                    <a:pt x="257" y="114"/>
                  </a:lnTo>
                  <a:lnTo>
                    <a:pt x="264" y="11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Freeform 8"/>
            <p:cNvSpPr>
              <a:spLocks/>
            </p:cNvSpPr>
            <p:nvPr/>
          </p:nvSpPr>
          <p:spPr bwMode="auto">
            <a:xfrm>
              <a:off x="2706" y="1605"/>
              <a:ext cx="309" cy="424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18" y="422"/>
                </a:cxn>
                <a:cxn ang="0">
                  <a:pos x="64" y="547"/>
                </a:cxn>
                <a:cxn ang="0">
                  <a:pos x="95" y="606"/>
                </a:cxn>
                <a:cxn ang="0">
                  <a:pos x="130" y="661"/>
                </a:cxn>
                <a:cxn ang="0">
                  <a:pos x="169" y="710"/>
                </a:cxn>
                <a:cxn ang="0">
                  <a:pos x="210" y="751"/>
                </a:cxn>
                <a:cxn ang="0">
                  <a:pos x="255" y="787"/>
                </a:cxn>
                <a:cxn ang="0">
                  <a:pos x="287" y="807"/>
                </a:cxn>
                <a:cxn ang="0">
                  <a:pos x="307" y="818"/>
                </a:cxn>
                <a:cxn ang="0">
                  <a:pos x="322" y="825"/>
                </a:cxn>
                <a:cxn ang="0">
                  <a:pos x="338" y="832"/>
                </a:cxn>
                <a:cxn ang="0">
                  <a:pos x="384" y="845"/>
                </a:cxn>
                <a:cxn ang="0">
                  <a:pos x="443" y="846"/>
                </a:cxn>
                <a:cxn ang="0">
                  <a:pos x="497" y="830"/>
                </a:cxn>
                <a:cxn ang="0">
                  <a:pos x="601" y="690"/>
                </a:cxn>
                <a:cxn ang="0">
                  <a:pos x="607" y="467"/>
                </a:cxn>
                <a:cxn ang="0">
                  <a:pos x="539" y="273"/>
                </a:cxn>
                <a:cxn ang="0">
                  <a:pos x="495" y="200"/>
                </a:cxn>
                <a:cxn ang="0">
                  <a:pos x="446" y="137"/>
                </a:cxn>
                <a:cxn ang="0">
                  <a:pos x="391" y="84"/>
                </a:cxn>
                <a:cxn ang="0">
                  <a:pos x="333" y="43"/>
                </a:cxn>
                <a:cxn ang="0">
                  <a:pos x="273" y="14"/>
                </a:cxn>
                <a:cxn ang="0">
                  <a:pos x="210" y="1"/>
                </a:cxn>
                <a:cxn ang="0">
                  <a:pos x="154" y="6"/>
                </a:cxn>
                <a:cxn ang="0">
                  <a:pos x="95" y="33"/>
                </a:cxn>
                <a:cxn ang="0">
                  <a:pos x="39" y="98"/>
                </a:cxn>
                <a:cxn ang="0">
                  <a:pos x="7" y="189"/>
                </a:cxn>
                <a:cxn ang="0">
                  <a:pos x="141" y="282"/>
                </a:cxn>
                <a:cxn ang="0">
                  <a:pos x="159" y="211"/>
                </a:cxn>
                <a:cxn ang="0">
                  <a:pos x="174" y="187"/>
                </a:cxn>
                <a:cxn ang="0">
                  <a:pos x="192" y="169"/>
                </a:cxn>
                <a:cxn ang="0">
                  <a:pos x="220" y="159"/>
                </a:cxn>
                <a:cxn ang="0">
                  <a:pos x="265" y="164"/>
                </a:cxn>
                <a:cxn ang="0">
                  <a:pos x="313" y="189"/>
                </a:cxn>
                <a:cxn ang="0">
                  <a:pos x="364" y="234"/>
                </a:cxn>
                <a:cxn ang="0">
                  <a:pos x="410" y="298"/>
                </a:cxn>
                <a:cxn ang="0">
                  <a:pos x="450" y="379"/>
                </a:cxn>
                <a:cxn ang="0">
                  <a:pos x="480" y="489"/>
                </a:cxn>
                <a:cxn ang="0">
                  <a:pos x="482" y="588"/>
                </a:cxn>
                <a:cxn ang="0">
                  <a:pos x="463" y="651"/>
                </a:cxn>
                <a:cxn ang="0">
                  <a:pos x="447" y="673"/>
                </a:cxn>
                <a:cxn ang="0">
                  <a:pos x="427" y="688"/>
                </a:cxn>
                <a:cxn ang="0">
                  <a:pos x="391" y="695"/>
                </a:cxn>
                <a:cxn ang="0">
                  <a:pos x="345" y="683"/>
                </a:cxn>
                <a:cxn ang="0">
                  <a:pos x="296" y="651"/>
                </a:cxn>
                <a:cxn ang="0">
                  <a:pos x="246" y="599"/>
                </a:cxn>
                <a:cxn ang="0">
                  <a:pos x="201" y="530"/>
                </a:cxn>
                <a:cxn ang="0">
                  <a:pos x="167" y="453"/>
                </a:cxn>
                <a:cxn ang="0">
                  <a:pos x="149" y="389"/>
                </a:cxn>
                <a:cxn ang="0">
                  <a:pos x="141" y="329"/>
                </a:cxn>
              </a:cxnLst>
              <a:rect l="0" t="0" r="r" b="b"/>
              <a:pathLst>
                <a:path w="616" h="847">
                  <a:moveTo>
                    <a:pt x="2" y="225"/>
                  </a:moveTo>
                  <a:lnTo>
                    <a:pt x="0" y="262"/>
                  </a:lnTo>
                  <a:lnTo>
                    <a:pt x="0" y="300"/>
                  </a:lnTo>
                  <a:lnTo>
                    <a:pt x="3" y="339"/>
                  </a:lnTo>
                  <a:lnTo>
                    <a:pt x="9" y="380"/>
                  </a:lnTo>
                  <a:lnTo>
                    <a:pt x="18" y="422"/>
                  </a:lnTo>
                  <a:lnTo>
                    <a:pt x="31" y="463"/>
                  </a:lnTo>
                  <a:lnTo>
                    <a:pt x="46" y="506"/>
                  </a:lnTo>
                  <a:lnTo>
                    <a:pt x="64" y="547"/>
                  </a:lnTo>
                  <a:lnTo>
                    <a:pt x="73" y="568"/>
                  </a:lnTo>
                  <a:lnTo>
                    <a:pt x="84" y="588"/>
                  </a:lnTo>
                  <a:lnTo>
                    <a:pt x="95" y="606"/>
                  </a:lnTo>
                  <a:lnTo>
                    <a:pt x="107" y="626"/>
                  </a:lnTo>
                  <a:lnTo>
                    <a:pt x="118" y="643"/>
                  </a:lnTo>
                  <a:lnTo>
                    <a:pt x="130" y="661"/>
                  </a:lnTo>
                  <a:lnTo>
                    <a:pt x="142" y="677"/>
                  </a:lnTo>
                  <a:lnTo>
                    <a:pt x="155" y="694"/>
                  </a:lnTo>
                  <a:lnTo>
                    <a:pt x="169" y="710"/>
                  </a:lnTo>
                  <a:lnTo>
                    <a:pt x="183" y="725"/>
                  </a:lnTo>
                  <a:lnTo>
                    <a:pt x="197" y="739"/>
                  </a:lnTo>
                  <a:lnTo>
                    <a:pt x="210" y="751"/>
                  </a:lnTo>
                  <a:lnTo>
                    <a:pt x="225" y="764"/>
                  </a:lnTo>
                  <a:lnTo>
                    <a:pt x="240" y="777"/>
                  </a:lnTo>
                  <a:lnTo>
                    <a:pt x="255" y="787"/>
                  </a:lnTo>
                  <a:lnTo>
                    <a:pt x="270" y="797"/>
                  </a:lnTo>
                  <a:lnTo>
                    <a:pt x="276" y="800"/>
                  </a:lnTo>
                  <a:lnTo>
                    <a:pt x="287" y="807"/>
                  </a:lnTo>
                  <a:lnTo>
                    <a:pt x="297" y="812"/>
                  </a:lnTo>
                  <a:lnTo>
                    <a:pt x="303" y="816"/>
                  </a:lnTo>
                  <a:lnTo>
                    <a:pt x="307" y="818"/>
                  </a:lnTo>
                  <a:lnTo>
                    <a:pt x="312" y="820"/>
                  </a:lnTo>
                  <a:lnTo>
                    <a:pt x="318" y="823"/>
                  </a:lnTo>
                  <a:lnTo>
                    <a:pt x="322" y="825"/>
                  </a:lnTo>
                  <a:lnTo>
                    <a:pt x="328" y="827"/>
                  </a:lnTo>
                  <a:lnTo>
                    <a:pt x="333" y="830"/>
                  </a:lnTo>
                  <a:lnTo>
                    <a:pt x="338" y="832"/>
                  </a:lnTo>
                  <a:lnTo>
                    <a:pt x="343" y="834"/>
                  </a:lnTo>
                  <a:lnTo>
                    <a:pt x="364" y="840"/>
                  </a:lnTo>
                  <a:lnTo>
                    <a:pt x="384" y="845"/>
                  </a:lnTo>
                  <a:lnTo>
                    <a:pt x="405" y="847"/>
                  </a:lnTo>
                  <a:lnTo>
                    <a:pt x="425" y="847"/>
                  </a:lnTo>
                  <a:lnTo>
                    <a:pt x="443" y="846"/>
                  </a:lnTo>
                  <a:lnTo>
                    <a:pt x="463" y="842"/>
                  </a:lnTo>
                  <a:lnTo>
                    <a:pt x="480" y="836"/>
                  </a:lnTo>
                  <a:lnTo>
                    <a:pt x="497" y="830"/>
                  </a:lnTo>
                  <a:lnTo>
                    <a:pt x="542" y="796"/>
                  </a:lnTo>
                  <a:lnTo>
                    <a:pt x="578" y="749"/>
                  </a:lnTo>
                  <a:lnTo>
                    <a:pt x="601" y="690"/>
                  </a:lnTo>
                  <a:lnTo>
                    <a:pt x="615" y="622"/>
                  </a:lnTo>
                  <a:lnTo>
                    <a:pt x="616" y="547"/>
                  </a:lnTo>
                  <a:lnTo>
                    <a:pt x="607" y="467"/>
                  </a:lnTo>
                  <a:lnTo>
                    <a:pt x="585" y="384"/>
                  </a:lnTo>
                  <a:lnTo>
                    <a:pt x="552" y="300"/>
                  </a:lnTo>
                  <a:lnTo>
                    <a:pt x="539" y="273"/>
                  </a:lnTo>
                  <a:lnTo>
                    <a:pt x="525" y="248"/>
                  </a:lnTo>
                  <a:lnTo>
                    <a:pt x="511" y="223"/>
                  </a:lnTo>
                  <a:lnTo>
                    <a:pt x="495" y="200"/>
                  </a:lnTo>
                  <a:lnTo>
                    <a:pt x="480" y="179"/>
                  </a:lnTo>
                  <a:lnTo>
                    <a:pt x="463" y="157"/>
                  </a:lnTo>
                  <a:lnTo>
                    <a:pt x="446" y="137"/>
                  </a:lnTo>
                  <a:lnTo>
                    <a:pt x="428" y="117"/>
                  </a:lnTo>
                  <a:lnTo>
                    <a:pt x="410" y="100"/>
                  </a:lnTo>
                  <a:lnTo>
                    <a:pt x="391" y="84"/>
                  </a:lnTo>
                  <a:lnTo>
                    <a:pt x="372" y="68"/>
                  </a:lnTo>
                  <a:lnTo>
                    <a:pt x="352" y="54"/>
                  </a:lnTo>
                  <a:lnTo>
                    <a:pt x="333" y="43"/>
                  </a:lnTo>
                  <a:lnTo>
                    <a:pt x="313" y="31"/>
                  </a:lnTo>
                  <a:lnTo>
                    <a:pt x="293" y="22"/>
                  </a:lnTo>
                  <a:lnTo>
                    <a:pt x="273" y="14"/>
                  </a:lnTo>
                  <a:lnTo>
                    <a:pt x="252" y="8"/>
                  </a:lnTo>
                  <a:lnTo>
                    <a:pt x="231" y="3"/>
                  </a:lnTo>
                  <a:lnTo>
                    <a:pt x="210" y="1"/>
                  </a:lnTo>
                  <a:lnTo>
                    <a:pt x="191" y="0"/>
                  </a:lnTo>
                  <a:lnTo>
                    <a:pt x="172" y="2"/>
                  </a:lnTo>
                  <a:lnTo>
                    <a:pt x="154" y="6"/>
                  </a:lnTo>
                  <a:lnTo>
                    <a:pt x="137" y="11"/>
                  </a:lnTo>
                  <a:lnTo>
                    <a:pt x="119" y="18"/>
                  </a:lnTo>
                  <a:lnTo>
                    <a:pt x="95" y="33"/>
                  </a:lnTo>
                  <a:lnTo>
                    <a:pt x="73" y="52"/>
                  </a:lnTo>
                  <a:lnTo>
                    <a:pt x="55" y="74"/>
                  </a:lnTo>
                  <a:lnTo>
                    <a:pt x="39" y="98"/>
                  </a:lnTo>
                  <a:lnTo>
                    <a:pt x="25" y="126"/>
                  </a:lnTo>
                  <a:lnTo>
                    <a:pt x="15" y="157"/>
                  </a:lnTo>
                  <a:lnTo>
                    <a:pt x="7" y="189"/>
                  </a:lnTo>
                  <a:lnTo>
                    <a:pt x="2" y="225"/>
                  </a:lnTo>
                  <a:lnTo>
                    <a:pt x="140" y="310"/>
                  </a:lnTo>
                  <a:lnTo>
                    <a:pt x="141" y="282"/>
                  </a:lnTo>
                  <a:lnTo>
                    <a:pt x="145" y="257"/>
                  </a:lnTo>
                  <a:lnTo>
                    <a:pt x="151" y="233"/>
                  </a:lnTo>
                  <a:lnTo>
                    <a:pt x="159" y="211"/>
                  </a:lnTo>
                  <a:lnTo>
                    <a:pt x="163" y="202"/>
                  </a:lnTo>
                  <a:lnTo>
                    <a:pt x="168" y="194"/>
                  </a:lnTo>
                  <a:lnTo>
                    <a:pt x="174" y="187"/>
                  </a:lnTo>
                  <a:lnTo>
                    <a:pt x="179" y="180"/>
                  </a:lnTo>
                  <a:lnTo>
                    <a:pt x="185" y="174"/>
                  </a:lnTo>
                  <a:lnTo>
                    <a:pt x="192" y="169"/>
                  </a:lnTo>
                  <a:lnTo>
                    <a:pt x="199" y="166"/>
                  </a:lnTo>
                  <a:lnTo>
                    <a:pt x="207" y="162"/>
                  </a:lnTo>
                  <a:lnTo>
                    <a:pt x="220" y="159"/>
                  </a:lnTo>
                  <a:lnTo>
                    <a:pt x="235" y="158"/>
                  </a:lnTo>
                  <a:lnTo>
                    <a:pt x="248" y="160"/>
                  </a:lnTo>
                  <a:lnTo>
                    <a:pt x="265" y="164"/>
                  </a:lnTo>
                  <a:lnTo>
                    <a:pt x="281" y="170"/>
                  </a:lnTo>
                  <a:lnTo>
                    <a:pt x="297" y="179"/>
                  </a:lnTo>
                  <a:lnTo>
                    <a:pt x="313" y="189"/>
                  </a:lnTo>
                  <a:lnTo>
                    <a:pt x="330" y="202"/>
                  </a:lnTo>
                  <a:lnTo>
                    <a:pt x="346" y="217"/>
                  </a:lnTo>
                  <a:lnTo>
                    <a:pt x="364" y="234"/>
                  </a:lnTo>
                  <a:lnTo>
                    <a:pt x="380" y="253"/>
                  </a:lnTo>
                  <a:lnTo>
                    <a:pt x="395" y="274"/>
                  </a:lnTo>
                  <a:lnTo>
                    <a:pt x="410" y="298"/>
                  </a:lnTo>
                  <a:lnTo>
                    <a:pt x="425" y="323"/>
                  </a:lnTo>
                  <a:lnTo>
                    <a:pt x="437" y="350"/>
                  </a:lnTo>
                  <a:lnTo>
                    <a:pt x="450" y="379"/>
                  </a:lnTo>
                  <a:lnTo>
                    <a:pt x="463" y="416"/>
                  </a:lnTo>
                  <a:lnTo>
                    <a:pt x="473" y="453"/>
                  </a:lnTo>
                  <a:lnTo>
                    <a:pt x="480" y="489"/>
                  </a:lnTo>
                  <a:lnTo>
                    <a:pt x="485" y="524"/>
                  </a:lnTo>
                  <a:lnTo>
                    <a:pt x="485" y="556"/>
                  </a:lnTo>
                  <a:lnTo>
                    <a:pt x="482" y="588"/>
                  </a:lnTo>
                  <a:lnTo>
                    <a:pt x="477" y="616"/>
                  </a:lnTo>
                  <a:lnTo>
                    <a:pt x="467" y="642"/>
                  </a:lnTo>
                  <a:lnTo>
                    <a:pt x="463" y="651"/>
                  </a:lnTo>
                  <a:lnTo>
                    <a:pt x="458" y="659"/>
                  </a:lnTo>
                  <a:lnTo>
                    <a:pt x="452" y="667"/>
                  </a:lnTo>
                  <a:lnTo>
                    <a:pt x="447" y="673"/>
                  </a:lnTo>
                  <a:lnTo>
                    <a:pt x="441" y="680"/>
                  </a:lnTo>
                  <a:lnTo>
                    <a:pt x="434" y="684"/>
                  </a:lnTo>
                  <a:lnTo>
                    <a:pt x="427" y="688"/>
                  </a:lnTo>
                  <a:lnTo>
                    <a:pt x="419" y="691"/>
                  </a:lnTo>
                  <a:lnTo>
                    <a:pt x="406" y="695"/>
                  </a:lnTo>
                  <a:lnTo>
                    <a:pt x="391" y="695"/>
                  </a:lnTo>
                  <a:lnTo>
                    <a:pt x="378" y="694"/>
                  </a:lnTo>
                  <a:lnTo>
                    <a:pt x="361" y="689"/>
                  </a:lnTo>
                  <a:lnTo>
                    <a:pt x="345" y="683"/>
                  </a:lnTo>
                  <a:lnTo>
                    <a:pt x="329" y="675"/>
                  </a:lnTo>
                  <a:lnTo>
                    <a:pt x="312" y="664"/>
                  </a:lnTo>
                  <a:lnTo>
                    <a:pt x="296" y="651"/>
                  </a:lnTo>
                  <a:lnTo>
                    <a:pt x="278" y="636"/>
                  </a:lnTo>
                  <a:lnTo>
                    <a:pt x="262" y="619"/>
                  </a:lnTo>
                  <a:lnTo>
                    <a:pt x="246" y="599"/>
                  </a:lnTo>
                  <a:lnTo>
                    <a:pt x="230" y="578"/>
                  </a:lnTo>
                  <a:lnTo>
                    <a:pt x="215" y="555"/>
                  </a:lnTo>
                  <a:lnTo>
                    <a:pt x="201" y="530"/>
                  </a:lnTo>
                  <a:lnTo>
                    <a:pt x="187" y="502"/>
                  </a:lnTo>
                  <a:lnTo>
                    <a:pt x="175" y="474"/>
                  </a:lnTo>
                  <a:lnTo>
                    <a:pt x="167" y="453"/>
                  </a:lnTo>
                  <a:lnTo>
                    <a:pt x="160" y="431"/>
                  </a:lnTo>
                  <a:lnTo>
                    <a:pt x="154" y="410"/>
                  </a:lnTo>
                  <a:lnTo>
                    <a:pt x="149" y="389"/>
                  </a:lnTo>
                  <a:lnTo>
                    <a:pt x="146" y="369"/>
                  </a:lnTo>
                  <a:lnTo>
                    <a:pt x="142" y="349"/>
                  </a:lnTo>
                  <a:lnTo>
                    <a:pt x="141" y="329"/>
                  </a:lnTo>
                  <a:lnTo>
                    <a:pt x="140" y="310"/>
                  </a:lnTo>
                  <a:lnTo>
                    <a:pt x="2" y="22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2872" y="2049"/>
              <a:ext cx="128" cy="1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3" y="14"/>
                </a:cxn>
                <a:cxn ang="0">
                  <a:pos x="27" y="17"/>
                </a:cxn>
                <a:cxn ang="0">
                  <a:pos x="40" y="20"/>
                </a:cxn>
                <a:cxn ang="0">
                  <a:pos x="52" y="22"/>
                </a:cxn>
                <a:cxn ang="0">
                  <a:pos x="65" y="23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103" y="24"/>
                </a:cxn>
                <a:cxn ang="0">
                  <a:pos x="115" y="23"/>
                </a:cxn>
                <a:cxn ang="0">
                  <a:pos x="127" y="22"/>
                </a:cxn>
                <a:cxn ang="0">
                  <a:pos x="139" y="20"/>
                </a:cxn>
                <a:cxn ang="0">
                  <a:pos x="150" y="17"/>
                </a:cxn>
                <a:cxn ang="0">
                  <a:pos x="162" y="14"/>
                </a:cxn>
                <a:cxn ang="0">
                  <a:pos x="173" y="9"/>
                </a:cxn>
                <a:cxn ang="0">
                  <a:pos x="185" y="5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6" y="0"/>
                </a:cxn>
                <a:cxn ang="0">
                  <a:pos x="256" y="251"/>
                </a:cxn>
                <a:cxn ang="0">
                  <a:pos x="62" y="177"/>
                </a:cxn>
                <a:cxn ang="0">
                  <a:pos x="0" y="10"/>
                </a:cxn>
              </a:cxnLst>
              <a:rect l="0" t="0" r="r" b="b"/>
              <a:pathLst>
                <a:path w="256" h="251">
                  <a:moveTo>
                    <a:pt x="0" y="10"/>
                  </a:moveTo>
                  <a:lnTo>
                    <a:pt x="13" y="14"/>
                  </a:lnTo>
                  <a:lnTo>
                    <a:pt x="27" y="17"/>
                  </a:lnTo>
                  <a:lnTo>
                    <a:pt x="40" y="20"/>
                  </a:lnTo>
                  <a:lnTo>
                    <a:pt x="52" y="22"/>
                  </a:lnTo>
                  <a:lnTo>
                    <a:pt x="65" y="23"/>
                  </a:lnTo>
                  <a:lnTo>
                    <a:pt x="78" y="24"/>
                  </a:lnTo>
                  <a:lnTo>
                    <a:pt x="90" y="24"/>
                  </a:lnTo>
                  <a:lnTo>
                    <a:pt x="103" y="24"/>
                  </a:lnTo>
                  <a:lnTo>
                    <a:pt x="115" y="23"/>
                  </a:lnTo>
                  <a:lnTo>
                    <a:pt x="127" y="22"/>
                  </a:lnTo>
                  <a:lnTo>
                    <a:pt x="139" y="20"/>
                  </a:lnTo>
                  <a:lnTo>
                    <a:pt x="150" y="17"/>
                  </a:lnTo>
                  <a:lnTo>
                    <a:pt x="162" y="14"/>
                  </a:lnTo>
                  <a:lnTo>
                    <a:pt x="173" y="9"/>
                  </a:lnTo>
                  <a:lnTo>
                    <a:pt x="185" y="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256" y="251"/>
                  </a:lnTo>
                  <a:lnTo>
                    <a:pt x="62" y="17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2773" y="2125"/>
              <a:ext cx="625" cy="558"/>
            </a:xfrm>
            <a:custGeom>
              <a:avLst/>
              <a:gdLst/>
              <a:ahLst/>
              <a:cxnLst>
                <a:cxn ang="0">
                  <a:pos x="481" y="248"/>
                </a:cxn>
                <a:cxn ang="0">
                  <a:pos x="484" y="253"/>
                </a:cxn>
                <a:cxn ang="0">
                  <a:pos x="488" y="257"/>
                </a:cxn>
                <a:cxn ang="0">
                  <a:pos x="489" y="263"/>
                </a:cxn>
                <a:cxn ang="0">
                  <a:pos x="490" y="269"/>
                </a:cxn>
                <a:cxn ang="0">
                  <a:pos x="488" y="281"/>
                </a:cxn>
                <a:cxn ang="0">
                  <a:pos x="481" y="291"/>
                </a:cxn>
                <a:cxn ang="0">
                  <a:pos x="472" y="298"/>
                </a:cxn>
                <a:cxn ang="0">
                  <a:pos x="460" y="300"/>
                </a:cxn>
                <a:cxn ang="0">
                  <a:pos x="448" y="298"/>
                </a:cxn>
                <a:cxn ang="0">
                  <a:pos x="438" y="291"/>
                </a:cxn>
                <a:cxn ang="0">
                  <a:pos x="432" y="281"/>
                </a:cxn>
                <a:cxn ang="0">
                  <a:pos x="430" y="269"/>
                </a:cxn>
                <a:cxn ang="0">
                  <a:pos x="432" y="257"/>
                </a:cxn>
                <a:cxn ang="0">
                  <a:pos x="438" y="248"/>
                </a:cxn>
                <a:cxn ang="0">
                  <a:pos x="448" y="241"/>
                </a:cxn>
                <a:cxn ang="0">
                  <a:pos x="460" y="239"/>
                </a:cxn>
                <a:cxn ang="0">
                  <a:pos x="466" y="240"/>
                </a:cxn>
                <a:cxn ang="0">
                  <a:pos x="472" y="241"/>
                </a:cxn>
                <a:cxn ang="0">
                  <a:pos x="476" y="245"/>
                </a:cxn>
                <a:cxn ang="0">
                  <a:pos x="481" y="248"/>
                </a:cxn>
                <a:cxn ang="0">
                  <a:pos x="523" y="207"/>
                </a:cxn>
                <a:cxn ang="0">
                  <a:pos x="483" y="178"/>
                </a:cxn>
                <a:cxn ang="0">
                  <a:pos x="14" y="0"/>
                </a:cxn>
                <a:cxn ang="0">
                  <a:pos x="24" y="50"/>
                </a:cxn>
                <a:cxn ang="0">
                  <a:pos x="26" y="98"/>
                </a:cxn>
                <a:cxn ang="0">
                  <a:pos x="18" y="144"/>
                </a:cxn>
                <a:cxn ang="0">
                  <a:pos x="0" y="187"/>
                </a:cxn>
                <a:cxn ang="0">
                  <a:pos x="368" y="293"/>
                </a:cxn>
                <a:cxn ang="0">
                  <a:pos x="924" y="1117"/>
                </a:cxn>
                <a:cxn ang="0">
                  <a:pos x="1007" y="1037"/>
                </a:cxn>
                <a:cxn ang="0">
                  <a:pos x="609" y="417"/>
                </a:cxn>
                <a:cxn ang="0">
                  <a:pos x="1205" y="839"/>
                </a:cxn>
                <a:cxn ang="0">
                  <a:pos x="1249" y="731"/>
                </a:cxn>
                <a:cxn ang="0">
                  <a:pos x="523" y="207"/>
                </a:cxn>
                <a:cxn ang="0">
                  <a:pos x="481" y="248"/>
                </a:cxn>
              </a:cxnLst>
              <a:rect l="0" t="0" r="r" b="b"/>
              <a:pathLst>
                <a:path w="1249" h="1117">
                  <a:moveTo>
                    <a:pt x="481" y="248"/>
                  </a:moveTo>
                  <a:lnTo>
                    <a:pt x="484" y="253"/>
                  </a:lnTo>
                  <a:lnTo>
                    <a:pt x="488" y="257"/>
                  </a:lnTo>
                  <a:lnTo>
                    <a:pt x="489" y="263"/>
                  </a:lnTo>
                  <a:lnTo>
                    <a:pt x="490" y="269"/>
                  </a:lnTo>
                  <a:lnTo>
                    <a:pt x="488" y="281"/>
                  </a:lnTo>
                  <a:lnTo>
                    <a:pt x="481" y="291"/>
                  </a:lnTo>
                  <a:lnTo>
                    <a:pt x="472" y="298"/>
                  </a:lnTo>
                  <a:lnTo>
                    <a:pt x="460" y="300"/>
                  </a:lnTo>
                  <a:lnTo>
                    <a:pt x="448" y="298"/>
                  </a:lnTo>
                  <a:lnTo>
                    <a:pt x="438" y="291"/>
                  </a:lnTo>
                  <a:lnTo>
                    <a:pt x="432" y="281"/>
                  </a:lnTo>
                  <a:lnTo>
                    <a:pt x="430" y="269"/>
                  </a:lnTo>
                  <a:lnTo>
                    <a:pt x="432" y="257"/>
                  </a:lnTo>
                  <a:lnTo>
                    <a:pt x="438" y="248"/>
                  </a:lnTo>
                  <a:lnTo>
                    <a:pt x="448" y="241"/>
                  </a:lnTo>
                  <a:lnTo>
                    <a:pt x="460" y="239"/>
                  </a:lnTo>
                  <a:lnTo>
                    <a:pt x="466" y="240"/>
                  </a:lnTo>
                  <a:lnTo>
                    <a:pt x="472" y="241"/>
                  </a:lnTo>
                  <a:lnTo>
                    <a:pt x="476" y="245"/>
                  </a:lnTo>
                  <a:lnTo>
                    <a:pt x="481" y="248"/>
                  </a:lnTo>
                  <a:lnTo>
                    <a:pt x="523" y="207"/>
                  </a:lnTo>
                  <a:lnTo>
                    <a:pt x="483" y="178"/>
                  </a:lnTo>
                  <a:lnTo>
                    <a:pt x="14" y="0"/>
                  </a:lnTo>
                  <a:lnTo>
                    <a:pt x="24" y="50"/>
                  </a:lnTo>
                  <a:lnTo>
                    <a:pt x="26" y="98"/>
                  </a:lnTo>
                  <a:lnTo>
                    <a:pt x="18" y="144"/>
                  </a:lnTo>
                  <a:lnTo>
                    <a:pt x="0" y="187"/>
                  </a:lnTo>
                  <a:lnTo>
                    <a:pt x="368" y="293"/>
                  </a:lnTo>
                  <a:lnTo>
                    <a:pt x="924" y="1117"/>
                  </a:lnTo>
                  <a:lnTo>
                    <a:pt x="1007" y="1037"/>
                  </a:lnTo>
                  <a:lnTo>
                    <a:pt x="609" y="417"/>
                  </a:lnTo>
                  <a:lnTo>
                    <a:pt x="1205" y="839"/>
                  </a:lnTo>
                  <a:lnTo>
                    <a:pt x="1249" y="731"/>
                  </a:lnTo>
                  <a:lnTo>
                    <a:pt x="523" y="207"/>
                  </a:lnTo>
                  <a:lnTo>
                    <a:pt x="481" y="2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9" name="Group 6"/>
          <p:cNvGrpSpPr>
            <a:grpSpLocks noChangeAspect="1"/>
          </p:cNvGrpSpPr>
          <p:nvPr/>
        </p:nvGrpSpPr>
        <p:grpSpPr bwMode="auto">
          <a:xfrm rot="6417696">
            <a:off x="6730051" y="1270174"/>
            <a:ext cx="580164" cy="576170"/>
            <a:chOff x="2299" y="1583"/>
            <a:chExt cx="1162" cy="1154"/>
          </a:xfrm>
        </p:grpSpPr>
        <p:sp>
          <p:nvSpPr>
            <p:cNvPr id="90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99" y="1583"/>
              <a:ext cx="1162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2338" y="1948"/>
              <a:ext cx="416" cy="311"/>
            </a:xfrm>
            <a:custGeom>
              <a:avLst/>
              <a:gdLst/>
              <a:ahLst/>
              <a:cxnLst>
                <a:cxn ang="0">
                  <a:pos x="214" y="3"/>
                </a:cxn>
                <a:cxn ang="0">
                  <a:pos x="158" y="12"/>
                </a:cxn>
                <a:cxn ang="0">
                  <a:pos x="109" y="28"/>
                </a:cxn>
                <a:cxn ang="0">
                  <a:pos x="67" y="53"/>
                </a:cxn>
                <a:cxn ang="0">
                  <a:pos x="35" y="86"/>
                </a:cxn>
                <a:cxn ang="0">
                  <a:pos x="5" y="144"/>
                </a:cxn>
                <a:cxn ang="0">
                  <a:pos x="12" y="261"/>
                </a:cxn>
                <a:cxn ang="0">
                  <a:pos x="38" y="322"/>
                </a:cxn>
                <a:cxn ang="0">
                  <a:pos x="79" y="382"/>
                </a:cxn>
                <a:cxn ang="0">
                  <a:pos x="131" y="438"/>
                </a:cxn>
                <a:cxn ang="0">
                  <a:pos x="194" y="490"/>
                </a:cxn>
                <a:cxn ang="0">
                  <a:pos x="265" y="536"/>
                </a:cxn>
                <a:cxn ang="0">
                  <a:pos x="375" y="586"/>
                </a:cxn>
                <a:cxn ang="0">
                  <a:pos x="496" y="617"/>
                </a:cxn>
                <a:cxn ang="0">
                  <a:pos x="609" y="623"/>
                </a:cxn>
                <a:cxn ang="0">
                  <a:pos x="707" y="602"/>
                </a:cxn>
                <a:cxn ang="0">
                  <a:pos x="780" y="557"/>
                </a:cxn>
                <a:cxn ang="0">
                  <a:pos x="826" y="480"/>
                </a:cxn>
                <a:cxn ang="0">
                  <a:pos x="820" y="362"/>
                </a:cxn>
                <a:cxn ang="0">
                  <a:pos x="809" y="333"/>
                </a:cxn>
                <a:cxn ang="0">
                  <a:pos x="800" y="318"/>
                </a:cxn>
                <a:cxn ang="0">
                  <a:pos x="784" y="286"/>
                </a:cxn>
                <a:cxn ang="0">
                  <a:pos x="752" y="241"/>
                </a:cxn>
                <a:cxn ang="0">
                  <a:pos x="712" y="197"/>
                </a:cxn>
                <a:cxn ang="0">
                  <a:pos x="667" y="156"/>
                </a:cxn>
                <a:cxn ang="0">
                  <a:pos x="617" y="119"/>
                </a:cxn>
                <a:cxn ang="0">
                  <a:pos x="560" y="85"/>
                </a:cxn>
                <a:cxn ang="0">
                  <a:pos x="504" y="57"/>
                </a:cxn>
                <a:cxn ang="0">
                  <a:pos x="447" y="35"/>
                </a:cxn>
                <a:cxn ang="0">
                  <a:pos x="393" y="19"/>
                </a:cxn>
                <a:cxn ang="0">
                  <a:pos x="339" y="7"/>
                </a:cxn>
                <a:cxn ang="0">
                  <a:pos x="287" y="2"/>
                </a:cxn>
                <a:cxn ang="0">
                  <a:pos x="264" y="114"/>
                </a:cxn>
                <a:cxn ang="0">
                  <a:pos x="301" y="116"/>
                </a:cxn>
                <a:cxn ang="0">
                  <a:pos x="339" y="121"/>
                </a:cxn>
                <a:cxn ang="0">
                  <a:pos x="381" y="133"/>
                </a:cxn>
                <a:cxn ang="0">
                  <a:pos x="422" y="148"/>
                </a:cxn>
                <a:cxn ang="0">
                  <a:pos x="465" y="167"/>
                </a:cxn>
                <a:cxn ang="0">
                  <a:pos x="534" y="209"/>
                </a:cxn>
                <a:cxn ang="0">
                  <a:pos x="599" y="264"/>
                </a:cxn>
                <a:cxn ang="0">
                  <a:pos x="648" y="323"/>
                </a:cxn>
                <a:cxn ang="0">
                  <a:pos x="674" y="379"/>
                </a:cxn>
                <a:cxn ang="0">
                  <a:pos x="681" y="429"/>
                </a:cxn>
                <a:cxn ang="0">
                  <a:pos x="671" y="464"/>
                </a:cxn>
                <a:cxn ang="0">
                  <a:pos x="654" y="483"/>
                </a:cxn>
                <a:cxn ang="0">
                  <a:pos x="629" y="497"/>
                </a:cxn>
                <a:cxn ang="0">
                  <a:pos x="593" y="506"/>
                </a:cxn>
                <a:cxn ang="0">
                  <a:pos x="548" y="509"/>
                </a:cxn>
                <a:cxn ang="0">
                  <a:pos x="497" y="503"/>
                </a:cxn>
                <a:cxn ang="0">
                  <a:pos x="444" y="489"/>
                </a:cxn>
                <a:cxn ang="0">
                  <a:pos x="390" y="467"/>
                </a:cxn>
                <a:cxn ang="0">
                  <a:pos x="324" y="432"/>
                </a:cxn>
                <a:cxn ang="0">
                  <a:pos x="252" y="378"/>
                </a:cxn>
                <a:cxn ang="0">
                  <a:pos x="199" y="320"/>
                </a:cxn>
                <a:cxn ang="0">
                  <a:pos x="164" y="263"/>
                </a:cxn>
                <a:cxn ang="0">
                  <a:pos x="150" y="210"/>
                </a:cxn>
                <a:cxn ang="0">
                  <a:pos x="157" y="167"/>
                </a:cxn>
                <a:cxn ang="0">
                  <a:pos x="171" y="147"/>
                </a:cxn>
                <a:cxn ang="0">
                  <a:pos x="194" y="131"/>
                </a:cxn>
                <a:cxn ang="0">
                  <a:pos x="218" y="121"/>
                </a:cxn>
                <a:cxn ang="0">
                  <a:pos x="237" y="117"/>
                </a:cxn>
                <a:cxn ang="0">
                  <a:pos x="257" y="114"/>
                </a:cxn>
              </a:cxnLst>
              <a:rect l="0" t="0" r="r" b="b"/>
              <a:pathLst>
                <a:path w="832" h="624">
                  <a:moveTo>
                    <a:pt x="254" y="0"/>
                  </a:moveTo>
                  <a:lnTo>
                    <a:pt x="233" y="0"/>
                  </a:lnTo>
                  <a:lnTo>
                    <a:pt x="214" y="3"/>
                  </a:lnTo>
                  <a:lnTo>
                    <a:pt x="195" y="4"/>
                  </a:lnTo>
                  <a:lnTo>
                    <a:pt x="177" y="7"/>
                  </a:lnTo>
                  <a:lnTo>
                    <a:pt x="158" y="12"/>
                  </a:lnTo>
                  <a:lnTo>
                    <a:pt x="141" y="17"/>
                  </a:lnTo>
                  <a:lnTo>
                    <a:pt x="125" y="22"/>
                  </a:lnTo>
                  <a:lnTo>
                    <a:pt x="109" y="28"/>
                  </a:lnTo>
                  <a:lnTo>
                    <a:pt x="95" y="36"/>
                  </a:lnTo>
                  <a:lnTo>
                    <a:pt x="81" y="44"/>
                  </a:lnTo>
                  <a:lnTo>
                    <a:pt x="67" y="53"/>
                  </a:lnTo>
                  <a:lnTo>
                    <a:pt x="56" y="63"/>
                  </a:lnTo>
                  <a:lnTo>
                    <a:pt x="45" y="74"/>
                  </a:lnTo>
                  <a:lnTo>
                    <a:pt x="35" y="86"/>
                  </a:lnTo>
                  <a:lnTo>
                    <a:pt x="27" y="98"/>
                  </a:lnTo>
                  <a:lnTo>
                    <a:pt x="19" y="111"/>
                  </a:lnTo>
                  <a:lnTo>
                    <a:pt x="5" y="144"/>
                  </a:lnTo>
                  <a:lnTo>
                    <a:pt x="0" y="181"/>
                  </a:lnTo>
                  <a:lnTo>
                    <a:pt x="2" y="220"/>
                  </a:lnTo>
                  <a:lnTo>
                    <a:pt x="12" y="261"/>
                  </a:lnTo>
                  <a:lnTo>
                    <a:pt x="19" y="282"/>
                  </a:lnTo>
                  <a:lnTo>
                    <a:pt x="28" y="302"/>
                  </a:lnTo>
                  <a:lnTo>
                    <a:pt x="38" y="322"/>
                  </a:lnTo>
                  <a:lnTo>
                    <a:pt x="50" y="343"/>
                  </a:lnTo>
                  <a:lnTo>
                    <a:pt x="64" y="362"/>
                  </a:lnTo>
                  <a:lnTo>
                    <a:pt x="79" y="382"/>
                  </a:lnTo>
                  <a:lnTo>
                    <a:pt x="95" y="401"/>
                  </a:lnTo>
                  <a:lnTo>
                    <a:pt x="112" y="420"/>
                  </a:lnTo>
                  <a:lnTo>
                    <a:pt x="131" y="438"/>
                  </a:lnTo>
                  <a:lnTo>
                    <a:pt x="150" y="457"/>
                  </a:lnTo>
                  <a:lnTo>
                    <a:pt x="172" y="474"/>
                  </a:lnTo>
                  <a:lnTo>
                    <a:pt x="194" y="490"/>
                  </a:lnTo>
                  <a:lnTo>
                    <a:pt x="217" y="506"/>
                  </a:lnTo>
                  <a:lnTo>
                    <a:pt x="241" y="521"/>
                  </a:lnTo>
                  <a:lnTo>
                    <a:pt x="265" y="536"/>
                  </a:lnTo>
                  <a:lnTo>
                    <a:pt x="292" y="550"/>
                  </a:lnTo>
                  <a:lnTo>
                    <a:pt x="333" y="570"/>
                  </a:lnTo>
                  <a:lnTo>
                    <a:pt x="375" y="586"/>
                  </a:lnTo>
                  <a:lnTo>
                    <a:pt x="415" y="598"/>
                  </a:lnTo>
                  <a:lnTo>
                    <a:pt x="457" y="610"/>
                  </a:lnTo>
                  <a:lnTo>
                    <a:pt x="496" y="617"/>
                  </a:lnTo>
                  <a:lnTo>
                    <a:pt x="535" y="621"/>
                  </a:lnTo>
                  <a:lnTo>
                    <a:pt x="573" y="624"/>
                  </a:lnTo>
                  <a:lnTo>
                    <a:pt x="609" y="623"/>
                  </a:lnTo>
                  <a:lnTo>
                    <a:pt x="643" y="618"/>
                  </a:lnTo>
                  <a:lnTo>
                    <a:pt x="676" y="612"/>
                  </a:lnTo>
                  <a:lnTo>
                    <a:pt x="707" y="602"/>
                  </a:lnTo>
                  <a:lnTo>
                    <a:pt x="734" y="590"/>
                  </a:lnTo>
                  <a:lnTo>
                    <a:pt x="759" y="575"/>
                  </a:lnTo>
                  <a:lnTo>
                    <a:pt x="780" y="557"/>
                  </a:lnTo>
                  <a:lnTo>
                    <a:pt x="799" y="536"/>
                  </a:lnTo>
                  <a:lnTo>
                    <a:pt x="814" y="513"/>
                  </a:lnTo>
                  <a:lnTo>
                    <a:pt x="826" y="480"/>
                  </a:lnTo>
                  <a:lnTo>
                    <a:pt x="832" y="443"/>
                  </a:lnTo>
                  <a:lnTo>
                    <a:pt x="830" y="404"/>
                  </a:lnTo>
                  <a:lnTo>
                    <a:pt x="820" y="362"/>
                  </a:lnTo>
                  <a:lnTo>
                    <a:pt x="816" y="353"/>
                  </a:lnTo>
                  <a:lnTo>
                    <a:pt x="813" y="343"/>
                  </a:lnTo>
                  <a:lnTo>
                    <a:pt x="809" y="333"/>
                  </a:lnTo>
                  <a:lnTo>
                    <a:pt x="805" y="324"/>
                  </a:lnTo>
                  <a:lnTo>
                    <a:pt x="803" y="324"/>
                  </a:lnTo>
                  <a:lnTo>
                    <a:pt x="800" y="318"/>
                  </a:lnTo>
                  <a:lnTo>
                    <a:pt x="793" y="305"/>
                  </a:lnTo>
                  <a:lnTo>
                    <a:pt x="786" y="292"/>
                  </a:lnTo>
                  <a:lnTo>
                    <a:pt x="784" y="286"/>
                  </a:lnTo>
                  <a:lnTo>
                    <a:pt x="773" y="271"/>
                  </a:lnTo>
                  <a:lnTo>
                    <a:pt x="763" y="256"/>
                  </a:lnTo>
                  <a:lnTo>
                    <a:pt x="752" y="241"/>
                  </a:lnTo>
                  <a:lnTo>
                    <a:pt x="740" y="226"/>
                  </a:lnTo>
                  <a:lnTo>
                    <a:pt x="726" y="211"/>
                  </a:lnTo>
                  <a:lnTo>
                    <a:pt x="712" y="197"/>
                  </a:lnTo>
                  <a:lnTo>
                    <a:pt x="699" y="184"/>
                  </a:lnTo>
                  <a:lnTo>
                    <a:pt x="684" y="170"/>
                  </a:lnTo>
                  <a:lnTo>
                    <a:pt x="667" y="156"/>
                  </a:lnTo>
                  <a:lnTo>
                    <a:pt x="651" y="143"/>
                  </a:lnTo>
                  <a:lnTo>
                    <a:pt x="634" y="131"/>
                  </a:lnTo>
                  <a:lnTo>
                    <a:pt x="617" y="119"/>
                  </a:lnTo>
                  <a:lnTo>
                    <a:pt x="598" y="106"/>
                  </a:lnTo>
                  <a:lnTo>
                    <a:pt x="580" y="95"/>
                  </a:lnTo>
                  <a:lnTo>
                    <a:pt x="560" y="85"/>
                  </a:lnTo>
                  <a:lnTo>
                    <a:pt x="541" y="74"/>
                  </a:lnTo>
                  <a:lnTo>
                    <a:pt x="522" y="65"/>
                  </a:lnTo>
                  <a:lnTo>
                    <a:pt x="504" y="57"/>
                  </a:lnTo>
                  <a:lnTo>
                    <a:pt x="485" y="49"/>
                  </a:lnTo>
                  <a:lnTo>
                    <a:pt x="467" y="42"/>
                  </a:lnTo>
                  <a:lnTo>
                    <a:pt x="447" y="35"/>
                  </a:lnTo>
                  <a:lnTo>
                    <a:pt x="429" y="29"/>
                  </a:lnTo>
                  <a:lnTo>
                    <a:pt x="412" y="23"/>
                  </a:lnTo>
                  <a:lnTo>
                    <a:pt x="393" y="19"/>
                  </a:lnTo>
                  <a:lnTo>
                    <a:pt x="375" y="14"/>
                  </a:lnTo>
                  <a:lnTo>
                    <a:pt x="358" y="11"/>
                  </a:lnTo>
                  <a:lnTo>
                    <a:pt x="339" y="7"/>
                  </a:lnTo>
                  <a:lnTo>
                    <a:pt x="322" y="5"/>
                  </a:lnTo>
                  <a:lnTo>
                    <a:pt x="305" y="3"/>
                  </a:lnTo>
                  <a:lnTo>
                    <a:pt x="287" y="2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64" y="114"/>
                  </a:lnTo>
                  <a:lnTo>
                    <a:pt x="276" y="114"/>
                  </a:lnTo>
                  <a:lnTo>
                    <a:pt x="288" y="114"/>
                  </a:lnTo>
                  <a:lnTo>
                    <a:pt x="301" y="116"/>
                  </a:lnTo>
                  <a:lnTo>
                    <a:pt x="314" y="117"/>
                  </a:lnTo>
                  <a:lnTo>
                    <a:pt x="326" y="119"/>
                  </a:lnTo>
                  <a:lnTo>
                    <a:pt x="339" y="121"/>
                  </a:lnTo>
                  <a:lnTo>
                    <a:pt x="353" y="125"/>
                  </a:lnTo>
                  <a:lnTo>
                    <a:pt x="367" y="128"/>
                  </a:lnTo>
                  <a:lnTo>
                    <a:pt x="381" y="133"/>
                  </a:lnTo>
                  <a:lnTo>
                    <a:pt x="394" y="138"/>
                  </a:lnTo>
                  <a:lnTo>
                    <a:pt x="408" y="142"/>
                  </a:lnTo>
                  <a:lnTo>
                    <a:pt x="422" y="148"/>
                  </a:lnTo>
                  <a:lnTo>
                    <a:pt x="436" y="154"/>
                  </a:lnTo>
                  <a:lnTo>
                    <a:pt x="451" y="161"/>
                  </a:lnTo>
                  <a:lnTo>
                    <a:pt x="465" y="167"/>
                  </a:lnTo>
                  <a:lnTo>
                    <a:pt x="479" y="174"/>
                  </a:lnTo>
                  <a:lnTo>
                    <a:pt x="507" y="191"/>
                  </a:lnTo>
                  <a:lnTo>
                    <a:pt x="534" y="209"/>
                  </a:lnTo>
                  <a:lnTo>
                    <a:pt x="558" y="226"/>
                  </a:lnTo>
                  <a:lnTo>
                    <a:pt x="580" y="246"/>
                  </a:lnTo>
                  <a:lnTo>
                    <a:pt x="599" y="264"/>
                  </a:lnTo>
                  <a:lnTo>
                    <a:pt x="618" y="284"/>
                  </a:lnTo>
                  <a:lnTo>
                    <a:pt x="634" y="303"/>
                  </a:lnTo>
                  <a:lnTo>
                    <a:pt x="648" y="323"/>
                  </a:lnTo>
                  <a:lnTo>
                    <a:pt x="658" y="341"/>
                  </a:lnTo>
                  <a:lnTo>
                    <a:pt x="667" y="361"/>
                  </a:lnTo>
                  <a:lnTo>
                    <a:pt x="674" y="379"/>
                  </a:lnTo>
                  <a:lnTo>
                    <a:pt x="679" y="397"/>
                  </a:lnTo>
                  <a:lnTo>
                    <a:pt x="681" y="413"/>
                  </a:lnTo>
                  <a:lnTo>
                    <a:pt x="681" y="429"/>
                  </a:lnTo>
                  <a:lnTo>
                    <a:pt x="679" y="444"/>
                  </a:lnTo>
                  <a:lnTo>
                    <a:pt x="674" y="457"/>
                  </a:lnTo>
                  <a:lnTo>
                    <a:pt x="671" y="464"/>
                  </a:lnTo>
                  <a:lnTo>
                    <a:pt x="666" y="471"/>
                  </a:lnTo>
                  <a:lnTo>
                    <a:pt x="661" y="477"/>
                  </a:lnTo>
                  <a:lnTo>
                    <a:pt x="654" y="483"/>
                  </a:lnTo>
                  <a:lnTo>
                    <a:pt x="647" y="488"/>
                  </a:lnTo>
                  <a:lnTo>
                    <a:pt x="639" y="492"/>
                  </a:lnTo>
                  <a:lnTo>
                    <a:pt x="629" y="497"/>
                  </a:lnTo>
                  <a:lnTo>
                    <a:pt x="619" y="500"/>
                  </a:lnTo>
                  <a:lnTo>
                    <a:pt x="606" y="504"/>
                  </a:lnTo>
                  <a:lnTo>
                    <a:pt x="593" y="506"/>
                  </a:lnTo>
                  <a:lnTo>
                    <a:pt x="578" y="509"/>
                  </a:lnTo>
                  <a:lnTo>
                    <a:pt x="563" y="510"/>
                  </a:lnTo>
                  <a:lnTo>
                    <a:pt x="548" y="509"/>
                  </a:lnTo>
                  <a:lnTo>
                    <a:pt x="532" y="509"/>
                  </a:lnTo>
                  <a:lnTo>
                    <a:pt x="514" y="506"/>
                  </a:lnTo>
                  <a:lnTo>
                    <a:pt x="497" y="503"/>
                  </a:lnTo>
                  <a:lnTo>
                    <a:pt x="480" y="499"/>
                  </a:lnTo>
                  <a:lnTo>
                    <a:pt x="462" y="495"/>
                  </a:lnTo>
                  <a:lnTo>
                    <a:pt x="444" y="489"/>
                  </a:lnTo>
                  <a:lnTo>
                    <a:pt x="426" y="483"/>
                  </a:lnTo>
                  <a:lnTo>
                    <a:pt x="408" y="475"/>
                  </a:lnTo>
                  <a:lnTo>
                    <a:pt x="390" y="467"/>
                  </a:lnTo>
                  <a:lnTo>
                    <a:pt x="371" y="458"/>
                  </a:lnTo>
                  <a:lnTo>
                    <a:pt x="353" y="449"/>
                  </a:lnTo>
                  <a:lnTo>
                    <a:pt x="324" y="432"/>
                  </a:lnTo>
                  <a:lnTo>
                    <a:pt x="299" y="415"/>
                  </a:lnTo>
                  <a:lnTo>
                    <a:pt x="273" y="397"/>
                  </a:lnTo>
                  <a:lnTo>
                    <a:pt x="252" y="378"/>
                  </a:lnTo>
                  <a:lnTo>
                    <a:pt x="232" y="359"/>
                  </a:lnTo>
                  <a:lnTo>
                    <a:pt x="214" y="339"/>
                  </a:lnTo>
                  <a:lnTo>
                    <a:pt x="199" y="320"/>
                  </a:lnTo>
                  <a:lnTo>
                    <a:pt x="185" y="301"/>
                  </a:lnTo>
                  <a:lnTo>
                    <a:pt x="173" y="282"/>
                  </a:lnTo>
                  <a:lnTo>
                    <a:pt x="164" y="263"/>
                  </a:lnTo>
                  <a:lnTo>
                    <a:pt x="157" y="245"/>
                  </a:lnTo>
                  <a:lnTo>
                    <a:pt x="152" y="227"/>
                  </a:lnTo>
                  <a:lnTo>
                    <a:pt x="150" y="210"/>
                  </a:lnTo>
                  <a:lnTo>
                    <a:pt x="150" y="195"/>
                  </a:lnTo>
                  <a:lnTo>
                    <a:pt x="152" y="180"/>
                  </a:lnTo>
                  <a:lnTo>
                    <a:pt x="157" y="167"/>
                  </a:lnTo>
                  <a:lnTo>
                    <a:pt x="161" y="159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8" y="141"/>
                  </a:lnTo>
                  <a:lnTo>
                    <a:pt x="185" y="135"/>
                  </a:lnTo>
                  <a:lnTo>
                    <a:pt x="194" y="131"/>
                  </a:lnTo>
                  <a:lnTo>
                    <a:pt x="202" y="127"/>
                  </a:lnTo>
                  <a:lnTo>
                    <a:pt x="212" y="124"/>
                  </a:lnTo>
                  <a:lnTo>
                    <a:pt x="218" y="121"/>
                  </a:lnTo>
                  <a:lnTo>
                    <a:pt x="224" y="120"/>
                  </a:lnTo>
                  <a:lnTo>
                    <a:pt x="231" y="119"/>
                  </a:lnTo>
                  <a:lnTo>
                    <a:pt x="237" y="117"/>
                  </a:lnTo>
                  <a:lnTo>
                    <a:pt x="243" y="117"/>
                  </a:lnTo>
                  <a:lnTo>
                    <a:pt x="250" y="116"/>
                  </a:lnTo>
                  <a:lnTo>
                    <a:pt x="257" y="114"/>
                  </a:lnTo>
                  <a:lnTo>
                    <a:pt x="264" y="11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2706" y="1605"/>
              <a:ext cx="309" cy="424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18" y="422"/>
                </a:cxn>
                <a:cxn ang="0">
                  <a:pos x="64" y="547"/>
                </a:cxn>
                <a:cxn ang="0">
                  <a:pos x="95" y="606"/>
                </a:cxn>
                <a:cxn ang="0">
                  <a:pos x="130" y="661"/>
                </a:cxn>
                <a:cxn ang="0">
                  <a:pos x="169" y="710"/>
                </a:cxn>
                <a:cxn ang="0">
                  <a:pos x="210" y="751"/>
                </a:cxn>
                <a:cxn ang="0">
                  <a:pos x="255" y="787"/>
                </a:cxn>
                <a:cxn ang="0">
                  <a:pos x="287" y="807"/>
                </a:cxn>
                <a:cxn ang="0">
                  <a:pos x="307" y="818"/>
                </a:cxn>
                <a:cxn ang="0">
                  <a:pos x="322" y="825"/>
                </a:cxn>
                <a:cxn ang="0">
                  <a:pos x="338" y="832"/>
                </a:cxn>
                <a:cxn ang="0">
                  <a:pos x="384" y="845"/>
                </a:cxn>
                <a:cxn ang="0">
                  <a:pos x="443" y="846"/>
                </a:cxn>
                <a:cxn ang="0">
                  <a:pos x="497" y="830"/>
                </a:cxn>
                <a:cxn ang="0">
                  <a:pos x="601" y="690"/>
                </a:cxn>
                <a:cxn ang="0">
                  <a:pos x="607" y="467"/>
                </a:cxn>
                <a:cxn ang="0">
                  <a:pos x="539" y="273"/>
                </a:cxn>
                <a:cxn ang="0">
                  <a:pos x="495" y="200"/>
                </a:cxn>
                <a:cxn ang="0">
                  <a:pos x="446" y="137"/>
                </a:cxn>
                <a:cxn ang="0">
                  <a:pos x="391" y="84"/>
                </a:cxn>
                <a:cxn ang="0">
                  <a:pos x="333" y="43"/>
                </a:cxn>
                <a:cxn ang="0">
                  <a:pos x="273" y="14"/>
                </a:cxn>
                <a:cxn ang="0">
                  <a:pos x="210" y="1"/>
                </a:cxn>
                <a:cxn ang="0">
                  <a:pos x="154" y="6"/>
                </a:cxn>
                <a:cxn ang="0">
                  <a:pos x="95" y="33"/>
                </a:cxn>
                <a:cxn ang="0">
                  <a:pos x="39" y="98"/>
                </a:cxn>
                <a:cxn ang="0">
                  <a:pos x="7" y="189"/>
                </a:cxn>
                <a:cxn ang="0">
                  <a:pos x="141" y="282"/>
                </a:cxn>
                <a:cxn ang="0">
                  <a:pos x="159" y="211"/>
                </a:cxn>
                <a:cxn ang="0">
                  <a:pos x="174" y="187"/>
                </a:cxn>
                <a:cxn ang="0">
                  <a:pos x="192" y="169"/>
                </a:cxn>
                <a:cxn ang="0">
                  <a:pos x="220" y="159"/>
                </a:cxn>
                <a:cxn ang="0">
                  <a:pos x="265" y="164"/>
                </a:cxn>
                <a:cxn ang="0">
                  <a:pos x="313" y="189"/>
                </a:cxn>
                <a:cxn ang="0">
                  <a:pos x="364" y="234"/>
                </a:cxn>
                <a:cxn ang="0">
                  <a:pos x="410" y="298"/>
                </a:cxn>
                <a:cxn ang="0">
                  <a:pos x="450" y="379"/>
                </a:cxn>
                <a:cxn ang="0">
                  <a:pos x="480" y="489"/>
                </a:cxn>
                <a:cxn ang="0">
                  <a:pos x="482" y="588"/>
                </a:cxn>
                <a:cxn ang="0">
                  <a:pos x="463" y="651"/>
                </a:cxn>
                <a:cxn ang="0">
                  <a:pos x="447" y="673"/>
                </a:cxn>
                <a:cxn ang="0">
                  <a:pos x="427" y="688"/>
                </a:cxn>
                <a:cxn ang="0">
                  <a:pos x="391" y="695"/>
                </a:cxn>
                <a:cxn ang="0">
                  <a:pos x="345" y="683"/>
                </a:cxn>
                <a:cxn ang="0">
                  <a:pos x="296" y="651"/>
                </a:cxn>
                <a:cxn ang="0">
                  <a:pos x="246" y="599"/>
                </a:cxn>
                <a:cxn ang="0">
                  <a:pos x="201" y="530"/>
                </a:cxn>
                <a:cxn ang="0">
                  <a:pos x="167" y="453"/>
                </a:cxn>
                <a:cxn ang="0">
                  <a:pos x="149" y="389"/>
                </a:cxn>
                <a:cxn ang="0">
                  <a:pos x="141" y="329"/>
                </a:cxn>
              </a:cxnLst>
              <a:rect l="0" t="0" r="r" b="b"/>
              <a:pathLst>
                <a:path w="616" h="847">
                  <a:moveTo>
                    <a:pt x="2" y="225"/>
                  </a:moveTo>
                  <a:lnTo>
                    <a:pt x="0" y="262"/>
                  </a:lnTo>
                  <a:lnTo>
                    <a:pt x="0" y="300"/>
                  </a:lnTo>
                  <a:lnTo>
                    <a:pt x="3" y="339"/>
                  </a:lnTo>
                  <a:lnTo>
                    <a:pt x="9" y="380"/>
                  </a:lnTo>
                  <a:lnTo>
                    <a:pt x="18" y="422"/>
                  </a:lnTo>
                  <a:lnTo>
                    <a:pt x="31" y="463"/>
                  </a:lnTo>
                  <a:lnTo>
                    <a:pt x="46" y="506"/>
                  </a:lnTo>
                  <a:lnTo>
                    <a:pt x="64" y="547"/>
                  </a:lnTo>
                  <a:lnTo>
                    <a:pt x="73" y="568"/>
                  </a:lnTo>
                  <a:lnTo>
                    <a:pt x="84" y="588"/>
                  </a:lnTo>
                  <a:lnTo>
                    <a:pt x="95" y="606"/>
                  </a:lnTo>
                  <a:lnTo>
                    <a:pt x="107" y="626"/>
                  </a:lnTo>
                  <a:lnTo>
                    <a:pt x="118" y="643"/>
                  </a:lnTo>
                  <a:lnTo>
                    <a:pt x="130" y="661"/>
                  </a:lnTo>
                  <a:lnTo>
                    <a:pt x="142" y="677"/>
                  </a:lnTo>
                  <a:lnTo>
                    <a:pt x="155" y="694"/>
                  </a:lnTo>
                  <a:lnTo>
                    <a:pt x="169" y="710"/>
                  </a:lnTo>
                  <a:lnTo>
                    <a:pt x="183" y="725"/>
                  </a:lnTo>
                  <a:lnTo>
                    <a:pt x="197" y="739"/>
                  </a:lnTo>
                  <a:lnTo>
                    <a:pt x="210" y="751"/>
                  </a:lnTo>
                  <a:lnTo>
                    <a:pt x="225" y="764"/>
                  </a:lnTo>
                  <a:lnTo>
                    <a:pt x="240" y="777"/>
                  </a:lnTo>
                  <a:lnTo>
                    <a:pt x="255" y="787"/>
                  </a:lnTo>
                  <a:lnTo>
                    <a:pt x="270" y="797"/>
                  </a:lnTo>
                  <a:lnTo>
                    <a:pt x="276" y="800"/>
                  </a:lnTo>
                  <a:lnTo>
                    <a:pt x="287" y="807"/>
                  </a:lnTo>
                  <a:lnTo>
                    <a:pt x="297" y="812"/>
                  </a:lnTo>
                  <a:lnTo>
                    <a:pt x="303" y="816"/>
                  </a:lnTo>
                  <a:lnTo>
                    <a:pt x="307" y="818"/>
                  </a:lnTo>
                  <a:lnTo>
                    <a:pt x="312" y="820"/>
                  </a:lnTo>
                  <a:lnTo>
                    <a:pt x="318" y="823"/>
                  </a:lnTo>
                  <a:lnTo>
                    <a:pt x="322" y="825"/>
                  </a:lnTo>
                  <a:lnTo>
                    <a:pt x="328" y="827"/>
                  </a:lnTo>
                  <a:lnTo>
                    <a:pt x="333" y="830"/>
                  </a:lnTo>
                  <a:lnTo>
                    <a:pt x="338" y="832"/>
                  </a:lnTo>
                  <a:lnTo>
                    <a:pt x="343" y="834"/>
                  </a:lnTo>
                  <a:lnTo>
                    <a:pt x="364" y="840"/>
                  </a:lnTo>
                  <a:lnTo>
                    <a:pt x="384" y="845"/>
                  </a:lnTo>
                  <a:lnTo>
                    <a:pt x="405" y="847"/>
                  </a:lnTo>
                  <a:lnTo>
                    <a:pt x="425" y="847"/>
                  </a:lnTo>
                  <a:lnTo>
                    <a:pt x="443" y="846"/>
                  </a:lnTo>
                  <a:lnTo>
                    <a:pt x="463" y="842"/>
                  </a:lnTo>
                  <a:lnTo>
                    <a:pt x="480" y="836"/>
                  </a:lnTo>
                  <a:lnTo>
                    <a:pt x="497" y="830"/>
                  </a:lnTo>
                  <a:lnTo>
                    <a:pt x="542" y="796"/>
                  </a:lnTo>
                  <a:lnTo>
                    <a:pt x="578" y="749"/>
                  </a:lnTo>
                  <a:lnTo>
                    <a:pt x="601" y="690"/>
                  </a:lnTo>
                  <a:lnTo>
                    <a:pt x="615" y="622"/>
                  </a:lnTo>
                  <a:lnTo>
                    <a:pt x="616" y="547"/>
                  </a:lnTo>
                  <a:lnTo>
                    <a:pt x="607" y="467"/>
                  </a:lnTo>
                  <a:lnTo>
                    <a:pt x="585" y="384"/>
                  </a:lnTo>
                  <a:lnTo>
                    <a:pt x="552" y="300"/>
                  </a:lnTo>
                  <a:lnTo>
                    <a:pt x="539" y="273"/>
                  </a:lnTo>
                  <a:lnTo>
                    <a:pt x="525" y="248"/>
                  </a:lnTo>
                  <a:lnTo>
                    <a:pt x="511" y="223"/>
                  </a:lnTo>
                  <a:lnTo>
                    <a:pt x="495" y="200"/>
                  </a:lnTo>
                  <a:lnTo>
                    <a:pt x="480" y="179"/>
                  </a:lnTo>
                  <a:lnTo>
                    <a:pt x="463" y="157"/>
                  </a:lnTo>
                  <a:lnTo>
                    <a:pt x="446" y="137"/>
                  </a:lnTo>
                  <a:lnTo>
                    <a:pt x="428" y="117"/>
                  </a:lnTo>
                  <a:lnTo>
                    <a:pt x="410" y="100"/>
                  </a:lnTo>
                  <a:lnTo>
                    <a:pt x="391" y="84"/>
                  </a:lnTo>
                  <a:lnTo>
                    <a:pt x="372" y="68"/>
                  </a:lnTo>
                  <a:lnTo>
                    <a:pt x="352" y="54"/>
                  </a:lnTo>
                  <a:lnTo>
                    <a:pt x="333" y="43"/>
                  </a:lnTo>
                  <a:lnTo>
                    <a:pt x="313" y="31"/>
                  </a:lnTo>
                  <a:lnTo>
                    <a:pt x="293" y="22"/>
                  </a:lnTo>
                  <a:lnTo>
                    <a:pt x="273" y="14"/>
                  </a:lnTo>
                  <a:lnTo>
                    <a:pt x="252" y="8"/>
                  </a:lnTo>
                  <a:lnTo>
                    <a:pt x="231" y="3"/>
                  </a:lnTo>
                  <a:lnTo>
                    <a:pt x="210" y="1"/>
                  </a:lnTo>
                  <a:lnTo>
                    <a:pt x="191" y="0"/>
                  </a:lnTo>
                  <a:lnTo>
                    <a:pt x="172" y="2"/>
                  </a:lnTo>
                  <a:lnTo>
                    <a:pt x="154" y="6"/>
                  </a:lnTo>
                  <a:lnTo>
                    <a:pt x="137" y="11"/>
                  </a:lnTo>
                  <a:lnTo>
                    <a:pt x="119" y="18"/>
                  </a:lnTo>
                  <a:lnTo>
                    <a:pt x="95" y="33"/>
                  </a:lnTo>
                  <a:lnTo>
                    <a:pt x="73" y="52"/>
                  </a:lnTo>
                  <a:lnTo>
                    <a:pt x="55" y="74"/>
                  </a:lnTo>
                  <a:lnTo>
                    <a:pt x="39" y="98"/>
                  </a:lnTo>
                  <a:lnTo>
                    <a:pt x="25" y="126"/>
                  </a:lnTo>
                  <a:lnTo>
                    <a:pt x="15" y="157"/>
                  </a:lnTo>
                  <a:lnTo>
                    <a:pt x="7" y="189"/>
                  </a:lnTo>
                  <a:lnTo>
                    <a:pt x="2" y="225"/>
                  </a:lnTo>
                  <a:lnTo>
                    <a:pt x="140" y="310"/>
                  </a:lnTo>
                  <a:lnTo>
                    <a:pt x="141" y="282"/>
                  </a:lnTo>
                  <a:lnTo>
                    <a:pt x="145" y="257"/>
                  </a:lnTo>
                  <a:lnTo>
                    <a:pt x="151" y="233"/>
                  </a:lnTo>
                  <a:lnTo>
                    <a:pt x="159" y="211"/>
                  </a:lnTo>
                  <a:lnTo>
                    <a:pt x="163" y="202"/>
                  </a:lnTo>
                  <a:lnTo>
                    <a:pt x="168" y="194"/>
                  </a:lnTo>
                  <a:lnTo>
                    <a:pt x="174" y="187"/>
                  </a:lnTo>
                  <a:lnTo>
                    <a:pt x="179" y="180"/>
                  </a:lnTo>
                  <a:lnTo>
                    <a:pt x="185" y="174"/>
                  </a:lnTo>
                  <a:lnTo>
                    <a:pt x="192" y="169"/>
                  </a:lnTo>
                  <a:lnTo>
                    <a:pt x="199" y="166"/>
                  </a:lnTo>
                  <a:lnTo>
                    <a:pt x="207" y="162"/>
                  </a:lnTo>
                  <a:lnTo>
                    <a:pt x="220" y="159"/>
                  </a:lnTo>
                  <a:lnTo>
                    <a:pt x="235" y="158"/>
                  </a:lnTo>
                  <a:lnTo>
                    <a:pt x="248" y="160"/>
                  </a:lnTo>
                  <a:lnTo>
                    <a:pt x="265" y="164"/>
                  </a:lnTo>
                  <a:lnTo>
                    <a:pt x="281" y="170"/>
                  </a:lnTo>
                  <a:lnTo>
                    <a:pt x="297" y="179"/>
                  </a:lnTo>
                  <a:lnTo>
                    <a:pt x="313" y="189"/>
                  </a:lnTo>
                  <a:lnTo>
                    <a:pt x="330" y="202"/>
                  </a:lnTo>
                  <a:lnTo>
                    <a:pt x="346" y="217"/>
                  </a:lnTo>
                  <a:lnTo>
                    <a:pt x="364" y="234"/>
                  </a:lnTo>
                  <a:lnTo>
                    <a:pt x="380" y="253"/>
                  </a:lnTo>
                  <a:lnTo>
                    <a:pt x="395" y="274"/>
                  </a:lnTo>
                  <a:lnTo>
                    <a:pt x="410" y="298"/>
                  </a:lnTo>
                  <a:lnTo>
                    <a:pt x="425" y="323"/>
                  </a:lnTo>
                  <a:lnTo>
                    <a:pt x="437" y="350"/>
                  </a:lnTo>
                  <a:lnTo>
                    <a:pt x="450" y="379"/>
                  </a:lnTo>
                  <a:lnTo>
                    <a:pt x="463" y="416"/>
                  </a:lnTo>
                  <a:lnTo>
                    <a:pt x="473" y="453"/>
                  </a:lnTo>
                  <a:lnTo>
                    <a:pt x="480" y="489"/>
                  </a:lnTo>
                  <a:lnTo>
                    <a:pt x="485" y="524"/>
                  </a:lnTo>
                  <a:lnTo>
                    <a:pt x="485" y="556"/>
                  </a:lnTo>
                  <a:lnTo>
                    <a:pt x="482" y="588"/>
                  </a:lnTo>
                  <a:lnTo>
                    <a:pt x="477" y="616"/>
                  </a:lnTo>
                  <a:lnTo>
                    <a:pt x="467" y="642"/>
                  </a:lnTo>
                  <a:lnTo>
                    <a:pt x="463" y="651"/>
                  </a:lnTo>
                  <a:lnTo>
                    <a:pt x="458" y="659"/>
                  </a:lnTo>
                  <a:lnTo>
                    <a:pt x="452" y="667"/>
                  </a:lnTo>
                  <a:lnTo>
                    <a:pt x="447" y="673"/>
                  </a:lnTo>
                  <a:lnTo>
                    <a:pt x="441" y="680"/>
                  </a:lnTo>
                  <a:lnTo>
                    <a:pt x="434" y="684"/>
                  </a:lnTo>
                  <a:lnTo>
                    <a:pt x="427" y="688"/>
                  </a:lnTo>
                  <a:lnTo>
                    <a:pt x="419" y="691"/>
                  </a:lnTo>
                  <a:lnTo>
                    <a:pt x="406" y="695"/>
                  </a:lnTo>
                  <a:lnTo>
                    <a:pt x="391" y="695"/>
                  </a:lnTo>
                  <a:lnTo>
                    <a:pt x="378" y="694"/>
                  </a:lnTo>
                  <a:lnTo>
                    <a:pt x="361" y="689"/>
                  </a:lnTo>
                  <a:lnTo>
                    <a:pt x="345" y="683"/>
                  </a:lnTo>
                  <a:lnTo>
                    <a:pt x="329" y="675"/>
                  </a:lnTo>
                  <a:lnTo>
                    <a:pt x="312" y="664"/>
                  </a:lnTo>
                  <a:lnTo>
                    <a:pt x="296" y="651"/>
                  </a:lnTo>
                  <a:lnTo>
                    <a:pt x="278" y="636"/>
                  </a:lnTo>
                  <a:lnTo>
                    <a:pt x="262" y="619"/>
                  </a:lnTo>
                  <a:lnTo>
                    <a:pt x="246" y="599"/>
                  </a:lnTo>
                  <a:lnTo>
                    <a:pt x="230" y="578"/>
                  </a:lnTo>
                  <a:lnTo>
                    <a:pt x="215" y="555"/>
                  </a:lnTo>
                  <a:lnTo>
                    <a:pt x="201" y="530"/>
                  </a:lnTo>
                  <a:lnTo>
                    <a:pt x="187" y="502"/>
                  </a:lnTo>
                  <a:lnTo>
                    <a:pt x="175" y="474"/>
                  </a:lnTo>
                  <a:lnTo>
                    <a:pt x="167" y="453"/>
                  </a:lnTo>
                  <a:lnTo>
                    <a:pt x="160" y="431"/>
                  </a:lnTo>
                  <a:lnTo>
                    <a:pt x="154" y="410"/>
                  </a:lnTo>
                  <a:lnTo>
                    <a:pt x="149" y="389"/>
                  </a:lnTo>
                  <a:lnTo>
                    <a:pt x="146" y="369"/>
                  </a:lnTo>
                  <a:lnTo>
                    <a:pt x="142" y="349"/>
                  </a:lnTo>
                  <a:lnTo>
                    <a:pt x="141" y="329"/>
                  </a:lnTo>
                  <a:lnTo>
                    <a:pt x="140" y="310"/>
                  </a:lnTo>
                  <a:lnTo>
                    <a:pt x="2" y="22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3"/>
            <p:cNvSpPr>
              <a:spLocks/>
            </p:cNvSpPr>
            <p:nvPr/>
          </p:nvSpPr>
          <p:spPr bwMode="auto">
            <a:xfrm>
              <a:off x="2872" y="2049"/>
              <a:ext cx="128" cy="1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3" y="14"/>
                </a:cxn>
                <a:cxn ang="0">
                  <a:pos x="27" y="17"/>
                </a:cxn>
                <a:cxn ang="0">
                  <a:pos x="40" y="20"/>
                </a:cxn>
                <a:cxn ang="0">
                  <a:pos x="52" y="22"/>
                </a:cxn>
                <a:cxn ang="0">
                  <a:pos x="65" y="23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103" y="24"/>
                </a:cxn>
                <a:cxn ang="0">
                  <a:pos x="115" y="23"/>
                </a:cxn>
                <a:cxn ang="0">
                  <a:pos x="127" y="22"/>
                </a:cxn>
                <a:cxn ang="0">
                  <a:pos x="139" y="20"/>
                </a:cxn>
                <a:cxn ang="0">
                  <a:pos x="150" y="17"/>
                </a:cxn>
                <a:cxn ang="0">
                  <a:pos x="162" y="14"/>
                </a:cxn>
                <a:cxn ang="0">
                  <a:pos x="173" y="9"/>
                </a:cxn>
                <a:cxn ang="0">
                  <a:pos x="185" y="5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5" y="0"/>
                </a:cxn>
                <a:cxn ang="0">
                  <a:pos x="196" y="0"/>
                </a:cxn>
                <a:cxn ang="0">
                  <a:pos x="256" y="251"/>
                </a:cxn>
                <a:cxn ang="0">
                  <a:pos x="62" y="177"/>
                </a:cxn>
                <a:cxn ang="0">
                  <a:pos x="0" y="10"/>
                </a:cxn>
              </a:cxnLst>
              <a:rect l="0" t="0" r="r" b="b"/>
              <a:pathLst>
                <a:path w="256" h="251">
                  <a:moveTo>
                    <a:pt x="0" y="10"/>
                  </a:moveTo>
                  <a:lnTo>
                    <a:pt x="13" y="14"/>
                  </a:lnTo>
                  <a:lnTo>
                    <a:pt x="27" y="17"/>
                  </a:lnTo>
                  <a:lnTo>
                    <a:pt x="40" y="20"/>
                  </a:lnTo>
                  <a:lnTo>
                    <a:pt x="52" y="22"/>
                  </a:lnTo>
                  <a:lnTo>
                    <a:pt x="65" y="23"/>
                  </a:lnTo>
                  <a:lnTo>
                    <a:pt x="78" y="24"/>
                  </a:lnTo>
                  <a:lnTo>
                    <a:pt x="90" y="24"/>
                  </a:lnTo>
                  <a:lnTo>
                    <a:pt x="103" y="24"/>
                  </a:lnTo>
                  <a:lnTo>
                    <a:pt x="115" y="23"/>
                  </a:lnTo>
                  <a:lnTo>
                    <a:pt x="127" y="22"/>
                  </a:lnTo>
                  <a:lnTo>
                    <a:pt x="139" y="20"/>
                  </a:lnTo>
                  <a:lnTo>
                    <a:pt x="150" y="17"/>
                  </a:lnTo>
                  <a:lnTo>
                    <a:pt x="162" y="14"/>
                  </a:lnTo>
                  <a:lnTo>
                    <a:pt x="173" y="9"/>
                  </a:lnTo>
                  <a:lnTo>
                    <a:pt x="185" y="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256" y="251"/>
                  </a:lnTo>
                  <a:lnTo>
                    <a:pt x="62" y="17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2773" y="2125"/>
              <a:ext cx="625" cy="558"/>
            </a:xfrm>
            <a:custGeom>
              <a:avLst/>
              <a:gdLst/>
              <a:ahLst/>
              <a:cxnLst>
                <a:cxn ang="0">
                  <a:pos x="481" y="248"/>
                </a:cxn>
                <a:cxn ang="0">
                  <a:pos x="484" y="253"/>
                </a:cxn>
                <a:cxn ang="0">
                  <a:pos x="488" y="257"/>
                </a:cxn>
                <a:cxn ang="0">
                  <a:pos x="489" y="263"/>
                </a:cxn>
                <a:cxn ang="0">
                  <a:pos x="490" y="269"/>
                </a:cxn>
                <a:cxn ang="0">
                  <a:pos x="488" y="281"/>
                </a:cxn>
                <a:cxn ang="0">
                  <a:pos x="481" y="291"/>
                </a:cxn>
                <a:cxn ang="0">
                  <a:pos x="472" y="298"/>
                </a:cxn>
                <a:cxn ang="0">
                  <a:pos x="460" y="300"/>
                </a:cxn>
                <a:cxn ang="0">
                  <a:pos x="448" y="298"/>
                </a:cxn>
                <a:cxn ang="0">
                  <a:pos x="438" y="291"/>
                </a:cxn>
                <a:cxn ang="0">
                  <a:pos x="432" y="281"/>
                </a:cxn>
                <a:cxn ang="0">
                  <a:pos x="430" y="269"/>
                </a:cxn>
                <a:cxn ang="0">
                  <a:pos x="432" y="257"/>
                </a:cxn>
                <a:cxn ang="0">
                  <a:pos x="438" y="248"/>
                </a:cxn>
                <a:cxn ang="0">
                  <a:pos x="448" y="241"/>
                </a:cxn>
                <a:cxn ang="0">
                  <a:pos x="460" y="239"/>
                </a:cxn>
                <a:cxn ang="0">
                  <a:pos x="466" y="240"/>
                </a:cxn>
                <a:cxn ang="0">
                  <a:pos x="472" y="241"/>
                </a:cxn>
                <a:cxn ang="0">
                  <a:pos x="476" y="245"/>
                </a:cxn>
                <a:cxn ang="0">
                  <a:pos x="481" y="248"/>
                </a:cxn>
                <a:cxn ang="0">
                  <a:pos x="523" y="207"/>
                </a:cxn>
                <a:cxn ang="0">
                  <a:pos x="483" y="178"/>
                </a:cxn>
                <a:cxn ang="0">
                  <a:pos x="14" y="0"/>
                </a:cxn>
                <a:cxn ang="0">
                  <a:pos x="24" y="50"/>
                </a:cxn>
                <a:cxn ang="0">
                  <a:pos x="26" y="98"/>
                </a:cxn>
                <a:cxn ang="0">
                  <a:pos x="18" y="144"/>
                </a:cxn>
                <a:cxn ang="0">
                  <a:pos x="0" y="187"/>
                </a:cxn>
                <a:cxn ang="0">
                  <a:pos x="368" y="293"/>
                </a:cxn>
                <a:cxn ang="0">
                  <a:pos x="924" y="1117"/>
                </a:cxn>
                <a:cxn ang="0">
                  <a:pos x="1007" y="1037"/>
                </a:cxn>
                <a:cxn ang="0">
                  <a:pos x="609" y="417"/>
                </a:cxn>
                <a:cxn ang="0">
                  <a:pos x="1205" y="839"/>
                </a:cxn>
                <a:cxn ang="0">
                  <a:pos x="1249" y="731"/>
                </a:cxn>
                <a:cxn ang="0">
                  <a:pos x="523" y="207"/>
                </a:cxn>
                <a:cxn ang="0">
                  <a:pos x="481" y="248"/>
                </a:cxn>
              </a:cxnLst>
              <a:rect l="0" t="0" r="r" b="b"/>
              <a:pathLst>
                <a:path w="1249" h="1117">
                  <a:moveTo>
                    <a:pt x="481" y="248"/>
                  </a:moveTo>
                  <a:lnTo>
                    <a:pt x="484" y="253"/>
                  </a:lnTo>
                  <a:lnTo>
                    <a:pt x="488" y="257"/>
                  </a:lnTo>
                  <a:lnTo>
                    <a:pt x="489" y="263"/>
                  </a:lnTo>
                  <a:lnTo>
                    <a:pt x="490" y="269"/>
                  </a:lnTo>
                  <a:lnTo>
                    <a:pt x="488" y="281"/>
                  </a:lnTo>
                  <a:lnTo>
                    <a:pt x="481" y="291"/>
                  </a:lnTo>
                  <a:lnTo>
                    <a:pt x="472" y="298"/>
                  </a:lnTo>
                  <a:lnTo>
                    <a:pt x="460" y="300"/>
                  </a:lnTo>
                  <a:lnTo>
                    <a:pt x="448" y="298"/>
                  </a:lnTo>
                  <a:lnTo>
                    <a:pt x="438" y="291"/>
                  </a:lnTo>
                  <a:lnTo>
                    <a:pt x="432" y="281"/>
                  </a:lnTo>
                  <a:lnTo>
                    <a:pt x="430" y="269"/>
                  </a:lnTo>
                  <a:lnTo>
                    <a:pt x="432" y="257"/>
                  </a:lnTo>
                  <a:lnTo>
                    <a:pt x="438" y="248"/>
                  </a:lnTo>
                  <a:lnTo>
                    <a:pt x="448" y="241"/>
                  </a:lnTo>
                  <a:lnTo>
                    <a:pt x="460" y="239"/>
                  </a:lnTo>
                  <a:lnTo>
                    <a:pt x="466" y="240"/>
                  </a:lnTo>
                  <a:lnTo>
                    <a:pt x="472" y="241"/>
                  </a:lnTo>
                  <a:lnTo>
                    <a:pt x="476" y="245"/>
                  </a:lnTo>
                  <a:lnTo>
                    <a:pt x="481" y="248"/>
                  </a:lnTo>
                  <a:lnTo>
                    <a:pt x="523" y="207"/>
                  </a:lnTo>
                  <a:lnTo>
                    <a:pt x="483" y="178"/>
                  </a:lnTo>
                  <a:lnTo>
                    <a:pt x="14" y="0"/>
                  </a:lnTo>
                  <a:lnTo>
                    <a:pt x="24" y="50"/>
                  </a:lnTo>
                  <a:lnTo>
                    <a:pt x="26" y="98"/>
                  </a:lnTo>
                  <a:lnTo>
                    <a:pt x="18" y="144"/>
                  </a:lnTo>
                  <a:lnTo>
                    <a:pt x="0" y="187"/>
                  </a:lnTo>
                  <a:lnTo>
                    <a:pt x="368" y="293"/>
                  </a:lnTo>
                  <a:lnTo>
                    <a:pt x="924" y="1117"/>
                  </a:lnTo>
                  <a:lnTo>
                    <a:pt x="1007" y="1037"/>
                  </a:lnTo>
                  <a:lnTo>
                    <a:pt x="609" y="417"/>
                  </a:lnTo>
                  <a:lnTo>
                    <a:pt x="1205" y="839"/>
                  </a:lnTo>
                  <a:lnTo>
                    <a:pt x="1249" y="731"/>
                  </a:lnTo>
                  <a:lnTo>
                    <a:pt x="523" y="207"/>
                  </a:lnTo>
                  <a:lnTo>
                    <a:pt x="481" y="2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352801" y="3522494"/>
            <a:ext cx="1179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1440" algn="l" fontAlgn="auto">
              <a:spcBef>
                <a:spcPct val="20000"/>
              </a:spcBef>
              <a:spcAft>
                <a:spcPts val="0"/>
              </a:spcAft>
              <a:buClr>
                <a:srgbClr val="94C600"/>
              </a:buClr>
              <a:buSzPct val="76000"/>
            </a:pPr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kumimoji="0" lang="zh-CN" altLang="en-US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5094" y="3511944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kumimoji="0" lang="zh-CN" altLang="en-US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endParaRPr lang="zh-CN" altLang="en-US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3166" y="3511944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kumimoji="0" lang="zh-CN" altLang="en-US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endParaRPr lang="zh-CN" altLang="en-US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225620" y="3506108"/>
            <a:ext cx="72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1440" algn="l" fontAlgn="auto">
              <a:spcBef>
                <a:spcPct val="20000"/>
              </a:spcBef>
              <a:spcAft>
                <a:spcPts val="0"/>
              </a:spcAft>
              <a:buClr>
                <a:srgbClr val="94C600"/>
              </a:buClr>
              <a:buSzPct val="76000"/>
            </a:pPr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kumimoji="0" lang="zh-CN" altLang="en-US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</a:p>
        </p:txBody>
      </p:sp>
      <p:sp>
        <p:nvSpPr>
          <p:cNvPr id="5" name="矩形 4"/>
          <p:cNvSpPr/>
          <p:nvPr/>
        </p:nvSpPr>
        <p:spPr>
          <a:xfrm>
            <a:off x="3870946" y="3519689"/>
            <a:ext cx="1179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1440" algn="l" fontAlgn="auto">
              <a:spcBef>
                <a:spcPct val="20000"/>
              </a:spcBef>
              <a:spcAft>
                <a:spcPts val="0"/>
              </a:spcAft>
              <a:buClr>
                <a:srgbClr val="94C600"/>
              </a:buClr>
              <a:buSzPct val="76000"/>
            </a:pPr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+i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endParaRPr kumimoji="0" lang="en-US" altLang="zh-CN" sz="1600" dirty="0">
              <a:solidFill>
                <a:srgbClr val="3E3D2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8" name="图片 7" descr="02.jpg">
            <a:hlinkClick r:id="rId7" action="ppaction://hlinksldjump"/>
            <a:extLst>
              <a:ext uri="{FF2B5EF4-FFF2-40B4-BE49-F238E27FC236}">
                <a16:creationId xmlns:a16="http://schemas.microsoft.com/office/drawing/2014/main" id="{1E7B3CDD-A6DD-D90E-E868-9C9AA59E808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84368" y="370715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02.jpg">
            <a:hlinkClick r:id="rId7" action="ppaction://hlinksldjump"/>
            <a:extLst>
              <a:ext uri="{FF2B5EF4-FFF2-40B4-BE49-F238E27FC236}">
                <a16:creationId xmlns:a16="http://schemas.microsoft.com/office/drawing/2014/main" id="{AB8EC233-1F21-429A-096A-AB30D97A20D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44408" y="370715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AA1CFF41-44EB-DF76-FDE9-1D7D04C0F8A3}"/>
              </a:ext>
            </a:extLst>
          </p:cNvPr>
          <p:cNvSpPr txBox="1"/>
          <p:nvPr/>
        </p:nvSpPr>
        <p:spPr>
          <a:xfrm>
            <a:off x="1085094" y="467057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kumimoji="0" lang="zh-CN" altLang="en-US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endParaRPr lang="zh-CN" altLang="en-US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0276C0-806F-917C-82CE-1D1C1A1F35FE}"/>
              </a:ext>
            </a:extLst>
          </p:cNvPr>
          <p:cNvSpPr/>
          <p:nvPr/>
        </p:nvSpPr>
        <p:spPr>
          <a:xfrm>
            <a:off x="1733166" y="4670572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kumimoji="0" lang="zh-CN" altLang="en-US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endParaRPr lang="zh-CN" altLang="en-US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7471F6-D7FA-B308-1299-25CE5D16BC35}"/>
              </a:ext>
            </a:extLst>
          </p:cNvPr>
          <p:cNvSpPr/>
          <p:nvPr/>
        </p:nvSpPr>
        <p:spPr>
          <a:xfrm>
            <a:off x="2352801" y="4670572"/>
            <a:ext cx="72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1440" algn="l" fontAlgn="auto">
              <a:spcBef>
                <a:spcPct val="20000"/>
              </a:spcBef>
              <a:spcAft>
                <a:spcPts val="0"/>
              </a:spcAft>
              <a:buClr>
                <a:srgbClr val="94C600"/>
              </a:buClr>
              <a:buSzPct val="76000"/>
            </a:pPr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endParaRPr kumimoji="0" lang="zh-CN" altLang="en-US" sz="1600" dirty="0">
              <a:solidFill>
                <a:srgbClr val="3E3D2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CB4A8E70-DB23-A4F7-0FCC-D16DEF80A529}"/>
              </a:ext>
            </a:extLst>
          </p:cNvPr>
          <p:cNvSpPr txBox="1"/>
          <p:nvPr/>
        </p:nvSpPr>
        <p:spPr>
          <a:xfrm>
            <a:off x="1085094" y="56677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16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aseline="-25000" dirty="0">
                <a:solidFill>
                  <a:srgbClr val="3E3D2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9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6" grpId="1" animBg="1"/>
      <p:bldP spid="36886" grpId="2" animBg="1"/>
      <p:bldP spid="56330" grpId="0" animBg="1"/>
      <p:bldP spid="56330" grpId="1" animBg="1"/>
      <p:bldP spid="226317" grpId="0" animBg="1"/>
      <p:bldP spid="226317" grpId="1" animBg="1"/>
      <p:bldP spid="2" grpId="0"/>
      <p:bldP spid="3" grpId="0"/>
      <p:bldP spid="4" grpId="0"/>
      <p:bldP spid="95" grpId="0"/>
      <p:bldP spid="5" grpId="0"/>
      <p:bldP spid="6" grpId="0"/>
      <p:bldP spid="7" grpId="0"/>
      <p:bldP spid="11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18BDC4-A33C-D687-709D-8A3C800C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itchFamily="2" charset="-122"/>
                <a:cs typeface="+mn-cs"/>
              </a:rPr>
              <a:t>例</a:t>
            </a:r>
            <a:r>
              <a:rPr lang="zh-CN" altLang="en-US" dirty="0"/>
              <a:t> 考虑下面上下文无关文法：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2400" dirty="0"/>
              <a:t>S→SS* | SS+ |a</a:t>
            </a:r>
          </a:p>
          <a:p>
            <a:r>
              <a:rPr lang="zh-CN" altLang="en-US" sz="2400" dirty="0"/>
              <a:t>构造</a:t>
            </a:r>
            <a:r>
              <a:rPr lang="en-US" altLang="zh-CN" sz="2400" dirty="0" err="1">
                <a:solidFill>
                  <a:srgbClr val="FF0000"/>
                </a:solidFill>
              </a:rPr>
              <a:t>aa+a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zh-CN" altLang="en-US" sz="2400" dirty="0"/>
              <a:t>的语法树</a:t>
            </a:r>
            <a:r>
              <a:rPr lang="en-US" altLang="zh-CN" sz="2400" dirty="0"/>
              <a:t>, </a:t>
            </a:r>
            <a:r>
              <a:rPr lang="zh-CN" altLang="en-US" sz="2400" dirty="0"/>
              <a:t>短语、直接短语、句柄？</a:t>
            </a:r>
          </a:p>
          <a:p>
            <a:r>
              <a:rPr lang="zh-CN" altLang="en-US" sz="2400" dirty="0"/>
              <a:t>该文法生成的语言是什么？</a:t>
            </a:r>
          </a:p>
        </p:txBody>
      </p:sp>
      <p:sp>
        <p:nvSpPr>
          <p:cNvPr id="22533" name="Oval 5"/>
          <p:cNvSpPr>
            <a:spLocks noChangeAspect="1" noChangeArrowheads="1"/>
          </p:cNvSpPr>
          <p:nvPr/>
        </p:nvSpPr>
        <p:spPr bwMode="auto">
          <a:xfrm>
            <a:off x="2965948" y="3111752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534" name="Oval 6"/>
          <p:cNvSpPr>
            <a:spLocks noChangeAspect="1" noChangeArrowheads="1"/>
          </p:cNvSpPr>
          <p:nvPr/>
        </p:nvSpPr>
        <p:spPr bwMode="auto">
          <a:xfrm>
            <a:off x="1518148" y="4102352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535" name="Oval 7"/>
          <p:cNvSpPr>
            <a:spLocks noChangeAspect="1" noChangeArrowheads="1"/>
          </p:cNvSpPr>
          <p:nvPr/>
        </p:nvSpPr>
        <p:spPr bwMode="auto">
          <a:xfrm>
            <a:off x="2965948" y="4102352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536" name="Oval 8"/>
          <p:cNvSpPr>
            <a:spLocks noChangeAspect="1" noChangeArrowheads="1"/>
          </p:cNvSpPr>
          <p:nvPr/>
        </p:nvSpPr>
        <p:spPr bwMode="auto">
          <a:xfrm>
            <a:off x="3804148" y="4102352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22537" name="Oval 9"/>
          <p:cNvSpPr>
            <a:spLocks noChangeAspect="1" noChangeArrowheads="1"/>
          </p:cNvSpPr>
          <p:nvPr/>
        </p:nvSpPr>
        <p:spPr bwMode="auto">
          <a:xfrm>
            <a:off x="857748" y="4864352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538" name="Oval 10"/>
          <p:cNvSpPr>
            <a:spLocks noChangeAspect="1" noChangeArrowheads="1"/>
          </p:cNvSpPr>
          <p:nvPr/>
        </p:nvSpPr>
        <p:spPr bwMode="auto">
          <a:xfrm>
            <a:off x="1518148" y="4864352"/>
            <a:ext cx="4318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539" name="Oval 11"/>
          <p:cNvSpPr>
            <a:spLocks noChangeAspect="1" noChangeArrowheads="1"/>
          </p:cNvSpPr>
          <p:nvPr/>
        </p:nvSpPr>
        <p:spPr bwMode="auto">
          <a:xfrm>
            <a:off x="2203948" y="4864352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＋</a:t>
            </a:r>
          </a:p>
        </p:txBody>
      </p:sp>
      <p:sp>
        <p:nvSpPr>
          <p:cNvPr id="22540" name="Oval 12"/>
          <p:cNvSpPr>
            <a:spLocks noChangeAspect="1" noChangeArrowheads="1"/>
          </p:cNvSpPr>
          <p:nvPr/>
        </p:nvSpPr>
        <p:spPr bwMode="auto">
          <a:xfrm>
            <a:off x="2965948" y="4864352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2543" name="Oval 15"/>
          <p:cNvSpPr>
            <a:spLocks noChangeAspect="1" noChangeArrowheads="1"/>
          </p:cNvSpPr>
          <p:nvPr/>
        </p:nvSpPr>
        <p:spPr bwMode="auto">
          <a:xfrm>
            <a:off x="1518148" y="5702552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544" name="Oval 16"/>
          <p:cNvSpPr>
            <a:spLocks noChangeAspect="1" noChangeArrowheads="1"/>
          </p:cNvSpPr>
          <p:nvPr/>
        </p:nvSpPr>
        <p:spPr bwMode="auto">
          <a:xfrm>
            <a:off x="857748" y="5702552"/>
            <a:ext cx="431800" cy="431800"/>
          </a:xfrm>
          <a:prstGeom prst="ellipse">
            <a:avLst/>
          </a:prstGeom>
          <a:solidFill>
            <a:srgbClr val="E1F0FF">
              <a:alpha val="10000"/>
            </a:srgb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229" name="AutoShape 18"/>
          <p:cNvCxnSpPr>
            <a:cxnSpLocks noChangeShapeType="1"/>
            <a:stCxn id="22533" idx="4"/>
            <a:endCxn id="22534" idx="0"/>
          </p:cNvCxnSpPr>
          <p:nvPr/>
        </p:nvCxnSpPr>
        <p:spPr bwMode="auto">
          <a:xfrm flipH="1">
            <a:off x="1734048" y="3557840"/>
            <a:ext cx="1447800" cy="530225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230" name="AutoShape 20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3181848" y="3557840"/>
            <a:ext cx="0" cy="530225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231" name="AutoShape 21"/>
          <p:cNvCxnSpPr>
            <a:cxnSpLocks noChangeShapeType="1"/>
            <a:stCxn id="22533" idx="4"/>
            <a:endCxn id="22536" idx="0"/>
          </p:cNvCxnSpPr>
          <p:nvPr/>
        </p:nvCxnSpPr>
        <p:spPr bwMode="auto">
          <a:xfrm>
            <a:off x="3181848" y="3557840"/>
            <a:ext cx="838200" cy="530225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232" name="AutoShape 22"/>
          <p:cNvCxnSpPr>
            <a:cxnSpLocks noChangeShapeType="1"/>
            <a:stCxn id="22534" idx="4"/>
            <a:endCxn id="22537" idx="0"/>
          </p:cNvCxnSpPr>
          <p:nvPr/>
        </p:nvCxnSpPr>
        <p:spPr bwMode="auto">
          <a:xfrm flipH="1">
            <a:off x="1073648" y="4548440"/>
            <a:ext cx="660400" cy="301625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233" name="AutoShape 23"/>
          <p:cNvCxnSpPr>
            <a:cxnSpLocks noChangeShapeType="1"/>
            <a:stCxn id="22534" idx="4"/>
            <a:endCxn id="22538" idx="0"/>
          </p:cNvCxnSpPr>
          <p:nvPr/>
        </p:nvCxnSpPr>
        <p:spPr bwMode="auto">
          <a:xfrm>
            <a:off x="1734048" y="4548440"/>
            <a:ext cx="0" cy="301625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234" name="AutoShape 24"/>
          <p:cNvCxnSpPr>
            <a:cxnSpLocks noChangeShapeType="1"/>
            <a:stCxn id="22534" idx="4"/>
            <a:endCxn id="22539" idx="0"/>
          </p:cNvCxnSpPr>
          <p:nvPr/>
        </p:nvCxnSpPr>
        <p:spPr bwMode="auto">
          <a:xfrm>
            <a:off x="1734048" y="4548440"/>
            <a:ext cx="685800" cy="301625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235" name="AutoShape 25"/>
          <p:cNvCxnSpPr>
            <a:cxnSpLocks noChangeShapeType="1"/>
            <a:stCxn id="22535" idx="4"/>
            <a:endCxn id="22540" idx="0"/>
          </p:cNvCxnSpPr>
          <p:nvPr/>
        </p:nvCxnSpPr>
        <p:spPr bwMode="auto">
          <a:xfrm>
            <a:off x="3181848" y="4548440"/>
            <a:ext cx="0" cy="301625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236" name="AutoShape 26"/>
          <p:cNvCxnSpPr>
            <a:cxnSpLocks noChangeShapeType="1"/>
            <a:stCxn id="22538" idx="4"/>
            <a:endCxn id="22543" idx="0"/>
          </p:cNvCxnSpPr>
          <p:nvPr/>
        </p:nvCxnSpPr>
        <p:spPr bwMode="auto">
          <a:xfrm>
            <a:off x="1734048" y="5310440"/>
            <a:ext cx="0" cy="377825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237" name="AutoShape 27"/>
          <p:cNvCxnSpPr>
            <a:cxnSpLocks noChangeShapeType="1"/>
            <a:stCxn id="22537" idx="4"/>
            <a:endCxn id="22544" idx="0"/>
          </p:cNvCxnSpPr>
          <p:nvPr/>
        </p:nvCxnSpPr>
        <p:spPr bwMode="auto">
          <a:xfrm>
            <a:off x="1073648" y="5310440"/>
            <a:ext cx="0" cy="377825"/>
          </a:xfrm>
          <a:prstGeom prst="straightConnector1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</p:spPr>
      </p:cxnSp>
      <p:graphicFrame>
        <p:nvGraphicFramePr>
          <p:cNvPr id="19" name="内容占位符 9">
            <a:extLst>
              <a:ext uri="{FF2B5EF4-FFF2-40B4-BE49-F238E27FC236}">
                <a16:creationId xmlns:a16="http://schemas.microsoft.com/office/drawing/2014/main" id="{5D6C64FD-D632-59F6-2652-29F613CF6D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011233"/>
              </p:ext>
            </p:extLst>
          </p:nvPr>
        </p:nvGraphicFramePr>
        <p:xfrm>
          <a:off x="4309641" y="2956177"/>
          <a:ext cx="4337987" cy="318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EC01A99-3983-4073-A032-0854C8797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>
                                            <p:graphicEl>
                                              <a:dgm id="{7EC01A99-3983-4073-A032-0854C8797E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6292401-3C48-4BF5-A1B4-71104578A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>
                                            <p:graphicEl>
                                              <a:dgm id="{F6292401-3C48-4BF5-A1B4-71104578AC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46AAE81-4497-458C-81EE-D780EE285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>
                                            <p:graphicEl>
                                              <a:dgm id="{246AAE81-4497-458C-81EE-D780EE285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862FE41-9937-4878-BB57-6AADBA91A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>
                                            <p:graphicEl>
                                              <a:dgm id="{5862FE41-9937-4878-BB57-6AADBA91AF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  <p:bldP spid="22540" grpId="0" animBg="1"/>
      <p:bldP spid="22543" grpId="0" animBg="1"/>
      <p:bldP spid="22544" grpId="0" animBg="1"/>
      <p:bldGraphic spid="19" grpId="0" uiExpand="1">
        <p:bldSub>
          <a:bldDgm bld="lvlOne"/>
        </p:bldSub>
      </p:bldGraphic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/>
              <a:t>2.7</a:t>
            </a:r>
            <a:r>
              <a:rPr lang="zh-CN" altLang="en-US" sz="4000" dirty="0"/>
              <a:t>　有关文法使用中的一些说明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97887" cy="475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dirty="0"/>
              <a:t>文法中不含 有害规则和多余规则</a:t>
            </a:r>
          </a:p>
          <a:p>
            <a:pPr lvl="1"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有害规则</a:t>
            </a:r>
            <a:r>
              <a:rPr lang="zh-CN" altLang="en-US" sz="3200" dirty="0"/>
              <a:t>　形如</a:t>
            </a:r>
            <a:r>
              <a:rPr lang="en-US" altLang="zh-CN" sz="3200" dirty="0"/>
              <a:t>U→U</a:t>
            </a:r>
            <a:r>
              <a:rPr lang="zh-CN" altLang="en-US" sz="3200" dirty="0"/>
              <a:t>的产生式</a:t>
            </a:r>
          </a:p>
          <a:p>
            <a:pPr lvl="2" eaLnBrk="1" hangingPunct="1">
              <a:defRPr/>
            </a:pPr>
            <a:r>
              <a:rPr lang="zh-CN" altLang="en-US" sz="2800" dirty="0">
                <a:highlight>
                  <a:srgbClr val="FFFF00"/>
                </a:highlight>
              </a:rPr>
              <a:t>无益于描述文法，会引起文法的二义性</a:t>
            </a:r>
          </a:p>
          <a:p>
            <a:pPr lvl="1"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多余规则</a:t>
            </a:r>
            <a:r>
              <a:rPr lang="zh-CN" altLang="en-US" sz="3200" dirty="0"/>
              <a:t>　文法中任何句子的推导都不会用到的规则，它们以下面两种方式存在</a:t>
            </a:r>
          </a:p>
          <a:p>
            <a:pPr lvl="2" eaLnBrk="1" hangingPunct="1">
              <a:defRPr/>
            </a:pP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不可到达　</a:t>
            </a:r>
            <a:r>
              <a:rPr lang="zh-CN" altLang="en-US" sz="2600" dirty="0"/>
              <a:t>文法中某些非终结符不在任何规则的右部出现，该非终结符称为不可到达</a:t>
            </a:r>
          </a:p>
          <a:p>
            <a:pPr lvl="2" eaLnBrk="1" hangingPunct="1">
              <a:defRPr/>
            </a:pP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不可终止</a:t>
            </a:r>
            <a:r>
              <a:rPr lang="zh-CN" altLang="en-US" sz="2600" dirty="0"/>
              <a:t>　文法中某些非终结符，由它不能推出终结符号串，该非终结符称为不可终止</a:t>
            </a:r>
          </a:p>
        </p:txBody>
      </p:sp>
      <p:sp>
        <p:nvSpPr>
          <p:cNvPr id="573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C11CD3-3E8F-48B8-9558-D097345708CA}" type="slidenum">
              <a:rPr lang="en-US" altLang="zh-CN" smtClean="0">
                <a:ea typeface="宋体" charset="-122"/>
              </a:rPr>
              <a:pPr/>
              <a:t>65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8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424862" cy="4525962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2.10   </a:t>
            </a:r>
            <a:r>
              <a:rPr lang="en-US" altLang="zh-CN" dirty="0"/>
              <a:t>G[S] </a:t>
            </a:r>
            <a:r>
              <a:rPr lang="zh-CN" altLang="en-US" dirty="0"/>
              <a:t>：	</a:t>
            </a:r>
            <a:r>
              <a:rPr lang="en-US" altLang="zh-CN" dirty="0" err="1"/>
              <a:t>S→Be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 err="1"/>
              <a:t>B→Ce</a:t>
            </a:r>
            <a:r>
              <a:rPr lang="en-US" altLang="zh-CN" dirty="0"/>
              <a:t>        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 err="1"/>
              <a:t>B→Af</a:t>
            </a:r>
            <a:r>
              <a:rPr lang="en-US" altLang="zh-CN" dirty="0"/>
              <a:t>         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 err="1"/>
              <a:t>A→Ae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 err="1"/>
              <a:t>A→e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 err="1"/>
              <a:t>C→Cf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 err="1"/>
              <a:t>D→f</a:t>
            </a:r>
            <a:endParaRPr lang="en-US" altLang="zh-CN" dirty="0"/>
          </a:p>
        </p:txBody>
      </p:sp>
      <p:sp>
        <p:nvSpPr>
          <p:cNvPr id="583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9E4A2F-8DDD-4D96-BCE2-96B076707795}" type="slidenum">
              <a:rPr lang="en-US" altLang="zh-CN" smtClean="0">
                <a:ea typeface="宋体" charset="-122"/>
              </a:rPr>
              <a:pPr/>
              <a:t>66</a:t>
            </a:fld>
            <a:endParaRPr lang="en-US" altLang="zh-CN">
              <a:ea typeface="宋体" charset="-122"/>
            </a:endParaRP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611188" y="4941888"/>
            <a:ext cx="8281987" cy="584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产生式 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）、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6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）、</a:t>
            </a:r>
            <a:r>
              <a:rPr lang="en-US" altLang="zh-CN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7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）为多余规则应去掉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900113" y="3068638"/>
            <a:ext cx="2519362" cy="5794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D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为不可到达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4067175" y="4005486"/>
            <a:ext cx="2232025" cy="503238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4067175" y="3501008"/>
            <a:ext cx="2232025" cy="503238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4067175" y="1844824"/>
            <a:ext cx="2232025" cy="503237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898525" y="3789363"/>
            <a:ext cx="2517775" cy="5794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楷体" pitchFamily="49" charset="-122"/>
              </a:rPr>
              <a:t>C</a:t>
            </a:r>
            <a:r>
              <a:rPr lang="zh-CN" altLang="en-US" sz="3200">
                <a:solidFill>
                  <a:schemeClr val="tx1"/>
                </a:solidFill>
                <a:latin typeface="+mn-lt"/>
                <a:ea typeface="楷体" pitchFamily="49" charset="-122"/>
              </a:rPr>
              <a:t>为不可终止</a:t>
            </a:r>
          </a:p>
        </p:txBody>
      </p:sp>
    </p:spTree>
    <p:extLst>
      <p:ext uri="{BB962C8B-B14F-4D97-AF65-F5344CB8AC3E}">
        <p14:creationId xmlns:p14="http://schemas.microsoft.com/office/powerpoint/2010/main" val="40691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/>
      <p:bldP spid="228359" grpId="0"/>
      <p:bldP spid="228360" grpId="0" animBg="1"/>
      <p:bldP spid="228361" grpId="0" animBg="1"/>
      <p:bldP spid="228362" grpId="0" animBg="1"/>
      <p:bldP spid="22836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4D022B8-EF7F-4BBE-6841-86DB0E0D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F387263-7D0F-260D-6E6A-BB4382BBD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29451"/>
              </p:ext>
            </p:extLst>
          </p:nvPr>
        </p:nvGraphicFramePr>
        <p:xfrm>
          <a:off x="827088" y="1503363"/>
          <a:ext cx="7480299" cy="473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91">
                  <a:extLst>
                    <a:ext uri="{9D8B030D-6E8A-4147-A177-3AD203B41FA5}">
                      <a16:colId xmlns:a16="http://schemas.microsoft.com/office/drawing/2014/main" val="2068688644"/>
                    </a:ext>
                  </a:extLst>
                </a:gridCol>
                <a:gridCol w="4242808">
                  <a:extLst>
                    <a:ext uri="{9D8B030D-6E8A-4147-A177-3AD203B41FA5}">
                      <a16:colId xmlns:a16="http://schemas.microsoft.com/office/drawing/2014/main" val="2313862411"/>
                    </a:ext>
                  </a:extLst>
                </a:gridCol>
              </a:tblGrid>
              <a:tr h="373757"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09435"/>
                  </a:ext>
                </a:extLst>
              </a:tr>
              <a:tr h="373757"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 </a:t>
                      </a:r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文法的直观概念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554104"/>
                  </a:ext>
                </a:extLst>
              </a:tr>
              <a:tr h="37375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符号和符号串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799533"/>
                  </a:ext>
                </a:extLst>
              </a:tr>
              <a:tr h="135823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文法和语言的形式定义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文法的形式定义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1" dirty="0">
                          <a:solidFill>
                            <a:srgbClr val="008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推导、直接推导、星推导</a:t>
                      </a:r>
                      <a:endParaRPr lang="en-US" altLang="zh-CN" sz="1600" b="1" dirty="0">
                        <a:solidFill>
                          <a:srgbClr val="008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句型、句子和语言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给定文法，构造语言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文法等价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389911"/>
                  </a:ext>
                </a:extLst>
              </a:tr>
              <a:tr h="373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文法的类型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b="1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1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1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b="1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型文法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079830"/>
                  </a:ext>
                </a:extLst>
              </a:tr>
              <a:tr h="852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上下文无关文法及语法树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构造语法树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最左推导、最右推导（规范推导）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文法的二义性</a:t>
                      </a:r>
                      <a:r>
                        <a:rPr lang="zh-CN" altLang="en-US" sz="1600" b="1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（表达式如何消除二义性）</a:t>
                      </a:r>
                      <a:endParaRPr lang="en-US" altLang="zh-CN" sz="1600" b="1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760176"/>
                  </a:ext>
                </a:extLst>
              </a:tr>
              <a:tr h="37375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 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句型的分析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短语、直接短语、句柄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754053"/>
                  </a:ext>
                </a:extLst>
              </a:tr>
              <a:tr h="654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 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有关文法的一些说明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有害规则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多余规则（不可到达、不可终止）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249700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A6C468-E398-7D92-0B19-3945C019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29FC6B-3B0D-115B-3BE0-D49F92CF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6094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/>
              <a:t>作 业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令文法</a:t>
            </a:r>
            <a:r>
              <a:rPr lang="en-US" altLang="zh-CN" sz="2400" dirty="0"/>
              <a:t>G[E]</a:t>
            </a:r>
            <a:r>
              <a:rPr lang="zh-CN" altLang="en-US" sz="2400" dirty="0"/>
              <a:t>为</a:t>
            </a:r>
            <a:endParaRPr lang="en-US" altLang="zh-CN" sz="2400" dirty="0"/>
          </a:p>
          <a:p>
            <a:pPr marL="365760" lvl="1" indent="0">
              <a:buNone/>
            </a:pPr>
            <a:r>
              <a:rPr lang="en-US" altLang="zh-CN" dirty="0"/>
              <a:t>E →T | E+T | E-T</a:t>
            </a:r>
            <a:br>
              <a:rPr lang="en-US" altLang="zh-CN" dirty="0"/>
            </a:br>
            <a:r>
              <a:rPr lang="en-US" altLang="zh-CN" dirty="0"/>
              <a:t>T →F | T*F | T/F</a:t>
            </a:r>
            <a:br>
              <a:rPr lang="en-US" altLang="zh-CN" dirty="0"/>
            </a:br>
            <a:r>
              <a:rPr lang="en-US" altLang="zh-CN" dirty="0" err="1"/>
              <a:t>F</a:t>
            </a:r>
            <a:r>
              <a:rPr lang="en-US" altLang="zh-CN" dirty="0"/>
              <a:t> →( E )  | 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构造</a:t>
            </a:r>
            <a:r>
              <a:rPr lang="en-US" altLang="zh-CN" dirty="0"/>
              <a:t>(E+T)*F</a:t>
            </a:r>
            <a:r>
              <a:rPr lang="zh-CN" altLang="en-US" dirty="0"/>
              <a:t>的语法树，并指出该句型的所有短语、直接短语和句柄。</a:t>
            </a:r>
          </a:p>
          <a:p>
            <a:endParaRPr lang="gsw-FR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endParaRPr lang="zh-CN" altLang="en-US" sz="2400" dirty="0"/>
          </a:p>
        </p:txBody>
      </p:sp>
      <p:sp>
        <p:nvSpPr>
          <p:cNvPr id="593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65960A-3615-46D2-B131-F5B023B272C6}" type="slidenum">
              <a:rPr lang="en-US" altLang="zh-CN" smtClean="0">
                <a:ea typeface="宋体" charset="-122"/>
              </a:rPr>
              <a:pPr/>
              <a:t>68</a:t>
            </a:fld>
            <a:endParaRPr lang="en-US" altLang="zh-CN">
              <a:ea typeface="宋体" charset="-122"/>
            </a:endParaRPr>
          </a:p>
        </p:txBody>
      </p:sp>
      <p:pic>
        <p:nvPicPr>
          <p:cNvPr id="59398" name="Picture 4" descr="j0359577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485853"/>
            <a:ext cx="16795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506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本节需要重点掌握内容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6B6441A6-A245-4C7D-A304-E4C5125C6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58946"/>
              </p:ext>
            </p:extLst>
          </p:nvPr>
        </p:nvGraphicFramePr>
        <p:xfrm>
          <a:off x="1572103" y="2204864"/>
          <a:ext cx="5751612" cy="290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王红制作</a:t>
            </a:r>
            <a:endParaRPr lang="en-US" altLang="zh-CN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D9AEF-2AA7-4CBD-9684-E40608FA1B76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pic>
        <p:nvPicPr>
          <p:cNvPr id="2" name="图片 1" descr="02.jpg">
            <a:hlinkClick r:id="rId7" action="ppaction://hlinksldjump"/>
            <a:extLst>
              <a:ext uri="{FF2B5EF4-FFF2-40B4-BE49-F238E27FC236}">
                <a16:creationId xmlns:a16="http://schemas.microsoft.com/office/drawing/2014/main" id="{258763FD-7111-69B7-40C9-24CDE7EA189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9912" y="2428928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02.jpg">
            <a:hlinkClick r:id="rId7" action="ppaction://hlinksldjump"/>
            <a:extLst>
              <a:ext uri="{FF2B5EF4-FFF2-40B4-BE49-F238E27FC236}">
                <a16:creationId xmlns:a16="http://schemas.microsoft.com/office/drawing/2014/main" id="{534ADF33-1598-74ED-8377-696C890095E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6016" y="3068960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02.jpg">
            <a:hlinkClick r:id="rId7" action="ppaction://hlinksldjump"/>
            <a:extLst>
              <a:ext uri="{FF2B5EF4-FFF2-40B4-BE49-F238E27FC236}">
                <a16:creationId xmlns:a16="http://schemas.microsoft.com/office/drawing/2014/main" id="{4B4E98DD-A0D5-D91A-31D7-C2AF1B61FA8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2040" y="3775058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02.jpg">
            <a:hlinkClick r:id="rId7" action="ppaction://hlinksldjump"/>
            <a:extLst>
              <a:ext uri="{FF2B5EF4-FFF2-40B4-BE49-F238E27FC236}">
                <a16:creationId xmlns:a16="http://schemas.microsoft.com/office/drawing/2014/main" id="{0E696854-FCD3-8158-06D4-DDAD6EF9246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63129" y="4451875"/>
            <a:ext cx="58125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943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2.1 </a:t>
            </a:r>
            <a:r>
              <a:rPr lang="zh-CN" altLang="en-US" dirty="0"/>
              <a:t>文法的直观概念</a:t>
            </a:r>
          </a:p>
        </p:txBody>
      </p:sp>
      <p:sp>
        <p:nvSpPr>
          <p:cNvPr id="13824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当我们表述一种语言时，无非是说明这种语言的句子，如果语言只包含有穷多个句子，则只需列出句子的有穷集就行了，但对于含有无穷句子的语言来讲，存在着如何给出它的有穷表示的问题</a:t>
            </a:r>
          </a:p>
          <a:p>
            <a:pPr eaLnBrk="1" hangingPunct="1"/>
            <a:r>
              <a:rPr lang="zh-CN" altLang="en-US" sz="2800" dirty="0"/>
              <a:t>以自然语言为例，人们无法列出全部句子，但是人们可以给出一些规则，用这些规则来说明</a:t>
            </a:r>
            <a:r>
              <a:rPr lang="en-US" altLang="zh-CN" sz="2800" dirty="0"/>
              <a:t>(</a:t>
            </a:r>
            <a:r>
              <a:rPr lang="zh-CN" altLang="en-US" sz="2800" dirty="0"/>
              <a:t>或者定义</a:t>
            </a:r>
            <a:r>
              <a:rPr lang="en-US" altLang="zh-CN" sz="2800" dirty="0"/>
              <a:t>)</a:t>
            </a:r>
            <a:r>
              <a:rPr lang="zh-CN" altLang="en-US" sz="2800" dirty="0"/>
              <a:t>句子的组成结构。</a:t>
            </a:r>
          </a:p>
        </p:txBody>
      </p:sp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B138C7-CA30-40B4-B3D2-8D08219E5D91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2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自然语言的语法结构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ebdings" pitchFamily="18" charset="2"/>
              <a:buNone/>
              <a:defRPr/>
            </a:pPr>
            <a:r>
              <a:rPr lang="en-US" altLang="zh-CN" sz="2400" dirty="0"/>
              <a:t>〈</a:t>
            </a:r>
            <a:r>
              <a:rPr lang="zh-CN" altLang="en-US" sz="2400" dirty="0"/>
              <a:t>句子</a:t>
            </a:r>
            <a:r>
              <a:rPr lang="en-US" altLang="zh-CN" sz="2400" dirty="0"/>
              <a:t>〉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∷=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〈</a:t>
            </a:r>
            <a:r>
              <a:rPr lang="zh-CN" altLang="en-US" sz="2400" dirty="0"/>
              <a:t>主语</a:t>
            </a:r>
            <a:r>
              <a:rPr lang="en-US" altLang="zh-CN" sz="2400" dirty="0"/>
              <a:t>〉〈</a:t>
            </a:r>
            <a:r>
              <a:rPr lang="zh-CN" altLang="en-US" sz="2400" dirty="0"/>
              <a:t>谓语</a:t>
            </a:r>
            <a:r>
              <a:rPr lang="en-US" altLang="zh-CN" sz="2400" dirty="0"/>
              <a:t>〉</a:t>
            </a:r>
          </a:p>
          <a:p>
            <a:pPr eaLnBrk="1" hangingPunct="1">
              <a:buFont typeface="Webdings" pitchFamily="18" charset="2"/>
              <a:buNone/>
              <a:defRPr/>
            </a:pPr>
            <a:r>
              <a:rPr lang="en-US" altLang="zh-CN" sz="2400" dirty="0"/>
              <a:t>〈</a:t>
            </a:r>
            <a:r>
              <a:rPr lang="zh-CN" altLang="en-US" sz="2400" dirty="0"/>
              <a:t>主语</a:t>
            </a:r>
            <a:r>
              <a:rPr lang="en-US" altLang="zh-CN" sz="2400" dirty="0"/>
              <a:t>〉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∷=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〈</a:t>
            </a:r>
            <a:r>
              <a:rPr lang="zh-CN" altLang="en-US" sz="2400" dirty="0"/>
              <a:t>代词</a:t>
            </a:r>
            <a:r>
              <a:rPr lang="en-US" altLang="zh-CN" sz="2400" dirty="0"/>
              <a:t>〉</a:t>
            </a:r>
            <a:r>
              <a:rPr lang="zh-CN" altLang="en-US" sz="2400" dirty="0"/>
              <a:t>｜</a:t>
            </a:r>
            <a:r>
              <a:rPr lang="en-US" altLang="zh-CN" sz="2400" dirty="0"/>
              <a:t>〈</a:t>
            </a:r>
            <a:r>
              <a:rPr lang="zh-CN" altLang="en-US" sz="2400" dirty="0"/>
              <a:t>名词</a:t>
            </a:r>
            <a:r>
              <a:rPr lang="en-US" altLang="zh-CN" sz="2400" dirty="0"/>
              <a:t>〉</a:t>
            </a:r>
          </a:p>
          <a:p>
            <a:pPr eaLnBrk="1" hangingPunct="1">
              <a:buFont typeface="Webdings" pitchFamily="18" charset="2"/>
              <a:buNone/>
              <a:defRPr/>
            </a:pPr>
            <a:r>
              <a:rPr lang="en-US" altLang="zh-CN" sz="2400" dirty="0"/>
              <a:t>〈</a:t>
            </a:r>
            <a:r>
              <a:rPr lang="zh-CN" altLang="en-US" sz="2400" dirty="0"/>
              <a:t>代词</a:t>
            </a:r>
            <a:r>
              <a:rPr lang="en-US" altLang="zh-CN" sz="2400" dirty="0"/>
              <a:t>〉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∷=</a:t>
            </a: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 </a:t>
            </a:r>
            <a:r>
              <a:rPr lang="zh-CN" altLang="en-US" sz="2400" dirty="0"/>
              <a:t>我｜你｜他 </a:t>
            </a:r>
            <a:r>
              <a:rPr lang="en-US" altLang="zh-CN" sz="2400" dirty="0"/>
              <a:t>…</a:t>
            </a:r>
            <a:r>
              <a:rPr lang="zh-CN" altLang="en-US" sz="2400" dirty="0"/>
              <a:t> </a:t>
            </a:r>
          </a:p>
          <a:p>
            <a:pPr eaLnBrk="1" hangingPunct="1">
              <a:buFont typeface="Webdings" pitchFamily="18" charset="2"/>
              <a:buNone/>
              <a:defRPr/>
            </a:pPr>
            <a:r>
              <a:rPr lang="en-US" altLang="zh-CN" sz="2400" dirty="0"/>
              <a:t>〈</a:t>
            </a:r>
            <a:r>
              <a:rPr lang="zh-CN" altLang="en-US" sz="2400" dirty="0"/>
              <a:t>名词</a:t>
            </a:r>
            <a:r>
              <a:rPr lang="en-US" altLang="zh-CN" sz="2400" dirty="0"/>
              <a:t>〉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∷=</a:t>
            </a:r>
            <a:r>
              <a:rPr lang="en-US" altLang="zh-CN" sz="2400" dirty="0"/>
              <a:t> </a:t>
            </a:r>
            <a:r>
              <a:rPr lang="zh-CN" altLang="en-US" sz="2400" dirty="0"/>
              <a:t> 王明｜大学生｜工人｜</a:t>
            </a:r>
            <a:r>
              <a:rPr lang="en-US" altLang="zh-CN" sz="2400" dirty="0"/>
              <a:t>…</a:t>
            </a:r>
            <a:endParaRPr lang="zh-CN" altLang="en-US" sz="2400" dirty="0"/>
          </a:p>
          <a:p>
            <a:pPr eaLnBrk="1" hangingPunct="1">
              <a:buFont typeface="Webdings" pitchFamily="18" charset="2"/>
              <a:buNone/>
              <a:defRPr/>
            </a:pPr>
            <a:r>
              <a:rPr lang="en-US" altLang="zh-CN" sz="2400" dirty="0"/>
              <a:t>〈</a:t>
            </a:r>
            <a:r>
              <a:rPr lang="zh-CN" altLang="en-US" sz="2400" dirty="0"/>
              <a:t>谓语</a:t>
            </a:r>
            <a:r>
              <a:rPr lang="en-US" altLang="zh-CN" sz="2400" dirty="0"/>
              <a:t>〉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∷=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〈</a:t>
            </a:r>
            <a:r>
              <a:rPr lang="zh-CN" altLang="en-US" sz="2400" dirty="0"/>
              <a:t>动词</a:t>
            </a:r>
            <a:r>
              <a:rPr lang="en-US" altLang="zh-CN" sz="2400" dirty="0"/>
              <a:t>〉〈</a:t>
            </a:r>
            <a:r>
              <a:rPr lang="zh-CN" altLang="en-US" sz="2400" dirty="0"/>
              <a:t>直接宾语</a:t>
            </a:r>
            <a:r>
              <a:rPr lang="en-US" altLang="zh-CN" sz="2400" dirty="0"/>
              <a:t>〉</a:t>
            </a:r>
          </a:p>
          <a:p>
            <a:pPr>
              <a:buNone/>
              <a:defRPr/>
            </a:pPr>
            <a:r>
              <a:rPr lang="en-US" altLang="zh-CN" sz="2400" dirty="0"/>
              <a:t>〈</a:t>
            </a:r>
            <a:r>
              <a:rPr lang="zh-CN" altLang="en-US" sz="2400" dirty="0"/>
              <a:t>动词</a:t>
            </a:r>
            <a:r>
              <a:rPr lang="en-US" altLang="zh-CN" sz="2400" dirty="0"/>
              <a:t>〉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∷=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/>
              <a:t>是｜学习 </a:t>
            </a:r>
            <a:r>
              <a:rPr lang="en-US" altLang="zh-CN" sz="2400" dirty="0"/>
              <a:t>…</a:t>
            </a:r>
            <a:endParaRPr lang="zh-CN" altLang="en-US" sz="2400" dirty="0"/>
          </a:p>
          <a:p>
            <a:pPr eaLnBrk="1" hangingPunct="1">
              <a:buFont typeface="Webdings" pitchFamily="18" charset="2"/>
              <a:buNone/>
              <a:defRPr/>
            </a:pPr>
            <a:r>
              <a:rPr lang="en-US" altLang="zh-CN" sz="2400" dirty="0"/>
              <a:t>〈</a:t>
            </a:r>
            <a:r>
              <a:rPr lang="zh-CN" altLang="en-US" sz="2400" dirty="0"/>
              <a:t>直接宾语</a:t>
            </a:r>
            <a:r>
              <a:rPr lang="en-US" altLang="zh-CN" sz="2400" dirty="0"/>
              <a:t>〉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∷=</a:t>
            </a: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〈</a:t>
            </a:r>
            <a:r>
              <a:rPr lang="zh-CN" altLang="en-US" sz="2400" dirty="0"/>
              <a:t>代词</a:t>
            </a:r>
            <a:r>
              <a:rPr lang="en-US" altLang="zh-CN" sz="2400" dirty="0"/>
              <a:t>〉</a:t>
            </a:r>
            <a:r>
              <a:rPr lang="zh-CN" altLang="en-US" sz="2400" dirty="0"/>
              <a:t>｜</a:t>
            </a:r>
            <a:r>
              <a:rPr lang="en-US" altLang="zh-CN" sz="2400" dirty="0"/>
              <a:t>〈</a:t>
            </a:r>
            <a:r>
              <a:rPr lang="zh-CN" altLang="en-US" sz="2400" dirty="0"/>
              <a:t>名词</a:t>
            </a:r>
            <a:r>
              <a:rPr lang="en-US" altLang="zh-CN" sz="2400" dirty="0"/>
              <a:t>〉</a:t>
            </a:r>
          </a:p>
        </p:txBody>
      </p:sp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华北电力大学 控制与计算机工程学院 王红制作</a:t>
            </a:r>
            <a:endParaRPr lang="en-US" altLang="zh-CN">
              <a:ea typeface="宋体" charset="-122"/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23C258-51E9-4575-A692-6EBA7F6EF410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7775575" y="88900"/>
            <a:ext cx="1282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1000" b="0" dirty="0">
                <a:solidFill>
                  <a:schemeClr val="tx2"/>
                </a:solidFill>
                <a:ea typeface="宋体" charset="-122"/>
              </a:rPr>
              <a:t>2.1 </a:t>
            </a:r>
            <a:r>
              <a:rPr lang="en-US" altLang="en-US" sz="1000" b="0" dirty="0" err="1">
                <a:solidFill>
                  <a:schemeClr val="tx2"/>
                </a:solidFill>
                <a:ea typeface="宋体" charset="-122"/>
              </a:rPr>
              <a:t>文法的直观概念</a:t>
            </a:r>
            <a:endParaRPr lang="zh-CN" altLang="en-US" sz="1000" b="0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8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译新模板-2.potx" id="{2E447854-7667-4963-941F-4CF41834BFBF}" vid="{C0D34B67-EBD1-4226-864F-98DF61A24A9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编译新模板-2</Template>
  <TotalTime>9016</TotalTime>
  <Words>6449</Words>
  <Application>Microsoft Office PowerPoint</Application>
  <PresentationFormat>全屏显示(4:3)</PresentationFormat>
  <Paragraphs>847</Paragraphs>
  <Slides>68</Slides>
  <Notes>16</Notes>
  <HiddenSlides>34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7" baseType="lpstr">
      <vt:lpstr>-apple-system</vt:lpstr>
      <vt:lpstr>Helvetica Neue</vt:lpstr>
      <vt:lpstr>黑体</vt:lpstr>
      <vt:lpstr>楷体</vt:lpstr>
      <vt:lpstr>楷体_GB2312</vt:lpstr>
      <vt:lpstr>宋体</vt:lpstr>
      <vt:lpstr>微软雅黑</vt:lpstr>
      <vt:lpstr>Arial</vt:lpstr>
      <vt:lpstr>Century Gothic</vt:lpstr>
      <vt:lpstr>Courier New</vt:lpstr>
      <vt:lpstr>Roboto Condensed</vt:lpstr>
      <vt:lpstr>Symbol</vt:lpstr>
      <vt:lpstr>Times New Roman</vt:lpstr>
      <vt:lpstr>Webdings</vt:lpstr>
      <vt:lpstr>Wingdings</vt:lpstr>
      <vt:lpstr>Wingdings 2</vt:lpstr>
      <vt:lpstr>奥斯汀</vt:lpstr>
      <vt:lpstr>公式</vt:lpstr>
      <vt:lpstr>Equation</vt:lpstr>
      <vt:lpstr> 编译技术  ——课程思政案例</vt:lpstr>
      <vt:lpstr>存在的问题及课程思政设计</vt:lpstr>
      <vt:lpstr>案例设计理念和思路</vt:lpstr>
      <vt:lpstr>复习</vt:lpstr>
      <vt:lpstr>第二章 文法和语言</vt:lpstr>
      <vt:lpstr>主要内容</vt:lpstr>
      <vt:lpstr>本节需要重点掌握内容</vt:lpstr>
      <vt:lpstr>2.1 文法的直观概念</vt:lpstr>
      <vt:lpstr>自然语言的语法结构</vt:lpstr>
      <vt:lpstr>“我是大学生”的推导过程</vt:lpstr>
      <vt:lpstr>PowerPoint 演示文稿</vt:lpstr>
      <vt:lpstr>2.2 符号和符号串</vt:lpstr>
      <vt:lpstr>PowerPoint 演示文稿</vt:lpstr>
      <vt:lpstr>符号串的运算</vt:lpstr>
      <vt:lpstr>符号串的集合</vt:lpstr>
      <vt:lpstr>PowerPoint 演示文稿</vt:lpstr>
      <vt:lpstr>2.3 文法和语言的形式定义</vt:lpstr>
      <vt:lpstr>PowerPoint 演示文稿</vt:lpstr>
      <vt:lpstr>PowerPoint 演示文稿</vt:lpstr>
      <vt:lpstr>PowerPoint 演示文稿</vt:lpstr>
      <vt:lpstr>PowerPoint 演示文稿</vt:lpstr>
      <vt:lpstr>文法的写法</vt:lpstr>
      <vt:lpstr>关于推导的概念</vt:lpstr>
      <vt:lpstr>句型、句子和语言</vt:lpstr>
      <vt:lpstr>PowerPoint 演示文稿</vt:lpstr>
      <vt:lpstr>PowerPoint 演示文稿</vt:lpstr>
      <vt:lpstr>例2.3　文法G[S]</vt:lpstr>
      <vt:lpstr>例2.3　文法G[S]</vt:lpstr>
      <vt:lpstr>例2.3　文法G[S]</vt:lpstr>
      <vt:lpstr>PowerPoint 演示文稿</vt:lpstr>
      <vt:lpstr>复习</vt:lpstr>
      <vt:lpstr>复习</vt:lpstr>
      <vt:lpstr>2.4 文法的类型</vt:lpstr>
      <vt:lpstr>乔姆斯基</vt:lpstr>
      <vt:lpstr>文法的类型</vt:lpstr>
      <vt:lpstr>文法的类型</vt:lpstr>
      <vt:lpstr>四种文法之间的关系</vt:lpstr>
      <vt:lpstr>例  思考下列文法分别为哪种类型的文法</vt:lpstr>
      <vt:lpstr>扩展知识</vt:lpstr>
      <vt:lpstr>例 1型（上下文有关）文法</vt:lpstr>
      <vt:lpstr>例 2型（上下文无关）文法</vt:lpstr>
      <vt:lpstr>例 3型（正则、正规）文法</vt:lpstr>
      <vt:lpstr>四种文法之间的关系</vt:lpstr>
      <vt:lpstr>判断文法的方法</vt:lpstr>
      <vt:lpstr>2.5 上下文无关文法及其语法树 </vt:lpstr>
      <vt:lpstr>PowerPoint 演示文稿</vt:lpstr>
      <vt:lpstr>语法树——句型推导的直观方法</vt:lpstr>
      <vt:lpstr>例2.7　G＝( {S,A}, {a,b} , P, S )，其中P为：</vt:lpstr>
      <vt:lpstr>PowerPoint 演示文稿</vt:lpstr>
      <vt:lpstr>PowerPoint 演示文稿</vt:lpstr>
      <vt:lpstr>PowerPoint 演示文稿</vt:lpstr>
      <vt:lpstr>二义性</vt:lpstr>
      <vt:lpstr>PowerPoint 演示文稿</vt:lpstr>
      <vt:lpstr>PowerPoint 演示文稿</vt:lpstr>
      <vt:lpstr>问题和结论</vt:lpstr>
      <vt:lpstr>2.6　句型的分析</vt:lpstr>
      <vt:lpstr>句型的分析算法分类</vt:lpstr>
      <vt:lpstr>PowerPoint 演示文稿</vt:lpstr>
      <vt:lpstr>自上而下的语法分析</vt:lpstr>
      <vt:lpstr>自下而上的语法分析</vt:lpstr>
      <vt:lpstr>例 i*i+i 画出语法树</vt:lpstr>
      <vt:lpstr>句柄的概念</vt:lpstr>
      <vt:lpstr>例 i*i+i 的短语、直接短语和句柄</vt:lpstr>
      <vt:lpstr>例 考虑下面上下文无关文法：</vt:lpstr>
      <vt:lpstr>2.7　有关文法使用中的一些说明</vt:lpstr>
      <vt:lpstr>PowerPoint 演示文稿</vt:lpstr>
      <vt:lpstr>PowerPoint 演示文稿</vt:lpstr>
      <vt:lpstr>作 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公用邮箱</dc:title>
  <dc:creator>wh</dc:creator>
  <cp:lastModifiedBy>Zag Y</cp:lastModifiedBy>
  <cp:revision>176</cp:revision>
  <dcterms:created xsi:type="dcterms:W3CDTF">2015-09-08T01:57:43Z</dcterms:created>
  <dcterms:modified xsi:type="dcterms:W3CDTF">2023-09-06T12:35:26Z</dcterms:modified>
</cp:coreProperties>
</file>