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60"/>
  </p:notesMasterIdLst>
  <p:handoutMasterIdLst>
    <p:handoutMasterId r:id="rId61"/>
  </p:handoutMasterIdLst>
  <p:sldIdLst>
    <p:sldId id="257" r:id="rId2"/>
    <p:sldId id="258" r:id="rId3"/>
    <p:sldId id="259" r:id="rId4"/>
    <p:sldId id="260" r:id="rId5"/>
    <p:sldId id="261" r:id="rId6"/>
    <p:sldId id="262" r:id="rId7"/>
    <p:sldId id="263" r:id="rId8"/>
    <p:sldId id="264" r:id="rId9"/>
    <p:sldId id="316" r:id="rId10"/>
    <p:sldId id="321" r:id="rId11"/>
    <p:sldId id="266" r:id="rId12"/>
    <p:sldId id="322"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20" r:id="rId41"/>
    <p:sldId id="296" r:id="rId42"/>
    <p:sldId id="297" r:id="rId43"/>
    <p:sldId id="299" r:id="rId44"/>
    <p:sldId id="300" r:id="rId45"/>
    <p:sldId id="301" r:id="rId46"/>
    <p:sldId id="298" r:id="rId47"/>
    <p:sldId id="303" r:id="rId48"/>
    <p:sldId id="317" r:id="rId49"/>
    <p:sldId id="304" r:id="rId50"/>
    <p:sldId id="305" r:id="rId51"/>
    <p:sldId id="306" r:id="rId52"/>
    <p:sldId id="307" r:id="rId53"/>
    <p:sldId id="318" r:id="rId54"/>
    <p:sldId id="309" r:id="rId55"/>
    <p:sldId id="310" r:id="rId56"/>
    <p:sldId id="311" r:id="rId57"/>
    <p:sldId id="312" r:id="rId58"/>
    <p:sldId id="315" r:id="rId59"/>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DD1"/>
    <a:srgbClr val="90A2CF"/>
    <a:srgbClr val="85B2F6"/>
    <a:srgbClr val="008000"/>
    <a:srgbClr val="FFFFE5"/>
    <a:srgbClr val="FFFFFF"/>
    <a:srgbClr val="FFFFCC"/>
    <a:srgbClr val="5AA2AE"/>
    <a:srgbClr val="7F8FA9"/>
    <a:srgbClr val="D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3673" autoAdjust="0"/>
  </p:normalViewPr>
  <p:slideViewPr>
    <p:cSldViewPr>
      <p:cViewPr varScale="1">
        <p:scale>
          <a:sx n="87" d="100"/>
          <a:sy n="87" d="100"/>
        </p:scale>
        <p:origin x="1430" y="62"/>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E259F-AA8F-4069-8429-4269B11608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709E5ADA-FE76-4B6B-9F66-E12517D9ABD8}">
      <dgm:prSet phldrT="[文本]" custT="1"/>
      <dgm:spPr/>
      <dgm:t>
        <a:bodyPr/>
        <a:lstStyle/>
        <a:p>
          <a:r>
            <a:rPr lang="zh-CN" altLang="en-US" sz="2800" b="1" kern="1200">
              <a:effectLst>
                <a:outerShdw blurRad="38100" dist="38100" dir="2700000" algn="tl">
                  <a:srgbClr val="000000"/>
                </a:outerShdw>
              </a:effectLst>
              <a:latin typeface="黑体" panose="02010609060101010101" pitchFamily="49" charset="-122"/>
              <a:ea typeface="黑体" panose="02010609060101010101" pitchFamily="49" charset="-122"/>
              <a:cs typeface="+mj-cs"/>
            </a:rPr>
            <a:t>基本思想</a:t>
          </a:r>
          <a:endParaRPr lang="zh-CN" altLang="en-US" sz="2800" b="1" kern="1200" dirty="0">
            <a:effectLst>
              <a:outerShdw blurRad="38100" dist="38100" dir="2700000" algn="tl">
                <a:srgbClr val="000000"/>
              </a:outerShdw>
            </a:effectLst>
            <a:latin typeface="黑体" panose="02010609060101010101" pitchFamily="49" charset="-122"/>
            <a:ea typeface="黑体" panose="02010609060101010101" pitchFamily="49" charset="-122"/>
            <a:cs typeface="+mj-cs"/>
          </a:endParaRPr>
        </a:p>
      </dgm:t>
    </dgm:pt>
    <dgm:pt modelId="{AFBA1F37-B0D5-4572-BD0F-56EEA1D262FD}" type="parTrans" cxnId="{3DB65FF0-7EDE-47AA-A4C5-9E5E7C378C24}">
      <dgm:prSet/>
      <dgm:spPr/>
      <dgm:t>
        <a:bodyPr/>
        <a:lstStyle/>
        <a:p>
          <a:endParaRPr lang="zh-CN" altLang="en-US"/>
        </a:p>
      </dgm:t>
    </dgm:pt>
    <dgm:pt modelId="{44AD5BDC-BB8C-49A3-A98A-BCF9FCFFB13B}" type="sibTrans" cxnId="{3DB65FF0-7EDE-47AA-A4C5-9E5E7C378C24}">
      <dgm:prSet/>
      <dgm:spPr/>
      <dgm:t>
        <a:bodyPr/>
        <a:lstStyle/>
        <a:p>
          <a:endParaRPr lang="zh-CN" altLang="en-US"/>
        </a:p>
      </dgm:t>
    </dgm:pt>
    <dgm:pt modelId="{875A72AC-E766-4662-AB45-7117D6976B91}">
      <dgm:prSet/>
      <dgm:spPr/>
      <dgm:t>
        <a:bodyPr lIns="360000" rIns="360000"/>
        <a:lstStyle/>
        <a:p>
          <a:r>
            <a:rPr lang="zh-CN" altLang="en-US" dirty="0">
              <a:latin typeface="微软雅黑" panose="020B0503020204020204" pitchFamily="34" charset="-122"/>
              <a:ea typeface="微软雅黑" panose="020B0503020204020204" pitchFamily="34" charset="-122"/>
            </a:rPr>
            <a:t>对输入符号串自左向右进行扫描，并将输入符逐个</a:t>
          </a:r>
          <a:r>
            <a:rPr lang="zh-CN" altLang="en-US" b="1" dirty="0">
              <a:latin typeface="微软雅黑" panose="020B0503020204020204" pitchFamily="34" charset="-122"/>
              <a:ea typeface="微软雅黑" panose="020B0503020204020204" pitchFamily="34" charset="-122"/>
            </a:rPr>
            <a:t>移入</a:t>
          </a:r>
          <a:r>
            <a:rPr lang="zh-CN" altLang="en-US" dirty="0">
              <a:latin typeface="微软雅黑" panose="020B0503020204020204" pitchFamily="34" charset="-122"/>
              <a:ea typeface="微软雅黑" panose="020B0503020204020204" pitchFamily="34" charset="-122"/>
            </a:rPr>
            <a:t>栈中，边移入边分析，一旦栈顶符号串形成某个句型的句柄时，（该句柄对应某个产生式的右部），就用该产生式的左部非终结符代替相应右部的文法符号串，这一过程称为</a:t>
          </a:r>
          <a:r>
            <a:rPr lang="zh-CN" altLang="en-US" b="1" dirty="0">
              <a:latin typeface="微软雅黑" panose="020B0503020204020204" pitchFamily="34" charset="-122"/>
              <a:ea typeface="微软雅黑" panose="020B0503020204020204" pitchFamily="34" charset="-122"/>
            </a:rPr>
            <a:t>规约</a:t>
          </a:r>
          <a:r>
            <a:rPr lang="zh-CN" altLang="en-US" dirty="0">
              <a:latin typeface="微软雅黑" panose="020B0503020204020204" pitchFamily="34" charset="-122"/>
              <a:ea typeface="微软雅黑" panose="020B0503020204020204" pitchFamily="34" charset="-122"/>
            </a:rPr>
            <a:t>。重复这一过程，直到栈中只剩下文法的开始符则分析成功</a:t>
          </a:r>
        </a:p>
      </dgm:t>
    </dgm:pt>
    <dgm:pt modelId="{86D68205-DD46-4C66-A971-8AD74CAB9860}" type="parTrans" cxnId="{72587E67-DB52-43D9-87C8-E8B20D98A2AD}">
      <dgm:prSet/>
      <dgm:spPr/>
      <dgm:t>
        <a:bodyPr/>
        <a:lstStyle/>
        <a:p>
          <a:endParaRPr lang="zh-CN" altLang="en-US"/>
        </a:p>
      </dgm:t>
    </dgm:pt>
    <dgm:pt modelId="{DF8AF1A1-9232-43B8-9B3C-446DCD2F10B7}" type="sibTrans" cxnId="{72587E67-DB52-43D9-87C8-E8B20D98A2AD}">
      <dgm:prSet/>
      <dgm:spPr/>
      <dgm:t>
        <a:bodyPr/>
        <a:lstStyle/>
        <a:p>
          <a:endParaRPr lang="zh-CN" altLang="en-US"/>
        </a:p>
      </dgm:t>
    </dgm:pt>
    <dgm:pt modelId="{36B48434-B67B-4636-AFF6-A4BF1F5000E3}">
      <dgm:prSet/>
      <dgm:spPr/>
      <dgm:t>
        <a:bodyPr lIns="360000" rIns="360000"/>
        <a:lstStyle/>
        <a:p>
          <a:r>
            <a:rPr lang="zh-CN" altLang="en-US" dirty="0">
              <a:latin typeface="微软雅黑" panose="020B0503020204020204" pitchFamily="34" charset="-122"/>
              <a:ea typeface="微软雅黑" panose="020B0503020204020204" pitchFamily="34" charset="-122"/>
            </a:rPr>
            <a:t>整个分析过程中，都围绕两个动作：“移进”和“规约”</a:t>
          </a:r>
        </a:p>
      </dgm:t>
    </dgm:pt>
    <dgm:pt modelId="{415DFEF9-8393-49BF-B3BF-2E9426B4941D}" type="parTrans" cxnId="{142DBB8E-D870-44D6-9175-B8444100BFEB}">
      <dgm:prSet/>
      <dgm:spPr/>
      <dgm:t>
        <a:bodyPr/>
        <a:lstStyle/>
        <a:p>
          <a:endParaRPr lang="zh-CN" altLang="en-US"/>
        </a:p>
      </dgm:t>
    </dgm:pt>
    <dgm:pt modelId="{17F22266-7B56-4281-AA11-9DEB101C9ECE}" type="sibTrans" cxnId="{142DBB8E-D870-44D6-9175-B8444100BFEB}">
      <dgm:prSet/>
      <dgm:spPr/>
      <dgm:t>
        <a:bodyPr/>
        <a:lstStyle/>
        <a:p>
          <a:endParaRPr lang="zh-CN" altLang="en-US"/>
        </a:p>
      </dgm:t>
    </dgm:pt>
    <dgm:pt modelId="{B8038BD0-738E-456E-9E50-65E0150B0D5C}" type="pres">
      <dgm:prSet presAssocID="{B23E259F-AA8F-4069-8429-4269B116080B}" presName="linear" presStyleCnt="0">
        <dgm:presLayoutVars>
          <dgm:dir/>
          <dgm:animLvl val="lvl"/>
          <dgm:resizeHandles val="exact"/>
        </dgm:presLayoutVars>
      </dgm:prSet>
      <dgm:spPr/>
    </dgm:pt>
    <dgm:pt modelId="{25AC498D-4BD0-456F-972C-07892C837B9B}" type="pres">
      <dgm:prSet presAssocID="{709E5ADA-FE76-4B6B-9F66-E12517D9ABD8}" presName="parentLin" presStyleCnt="0"/>
      <dgm:spPr/>
    </dgm:pt>
    <dgm:pt modelId="{BFAC7E5A-1128-467B-8692-7204EFE2AD14}" type="pres">
      <dgm:prSet presAssocID="{709E5ADA-FE76-4B6B-9F66-E12517D9ABD8}" presName="parentLeftMargin" presStyleLbl="node1" presStyleIdx="0" presStyleCnt="1"/>
      <dgm:spPr/>
    </dgm:pt>
    <dgm:pt modelId="{860997A8-5410-426F-A047-5DC2B35CD406}" type="pres">
      <dgm:prSet presAssocID="{709E5ADA-FE76-4B6B-9F66-E12517D9ABD8}" presName="parentText" presStyleLbl="node1" presStyleIdx="0" presStyleCnt="1">
        <dgm:presLayoutVars>
          <dgm:chMax val="0"/>
          <dgm:bulletEnabled val="1"/>
        </dgm:presLayoutVars>
      </dgm:prSet>
      <dgm:spPr/>
    </dgm:pt>
    <dgm:pt modelId="{21E92612-D675-4C93-9A42-3CFE7E7AF6C2}" type="pres">
      <dgm:prSet presAssocID="{709E5ADA-FE76-4B6B-9F66-E12517D9ABD8}" presName="negativeSpace" presStyleCnt="0"/>
      <dgm:spPr/>
    </dgm:pt>
    <dgm:pt modelId="{46758708-78A5-401A-84CA-359D5E746D55}" type="pres">
      <dgm:prSet presAssocID="{709E5ADA-FE76-4B6B-9F66-E12517D9ABD8}" presName="childText" presStyleLbl="conFgAcc1" presStyleIdx="0" presStyleCnt="1">
        <dgm:presLayoutVars>
          <dgm:bulletEnabled val="1"/>
        </dgm:presLayoutVars>
      </dgm:prSet>
      <dgm:spPr/>
    </dgm:pt>
  </dgm:ptLst>
  <dgm:cxnLst>
    <dgm:cxn modelId="{1E520C1A-6B18-453C-BDA3-317F3105C758}" type="presOf" srcId="{36B48434-B67B-4636-AFF6-A4BF1F5000E3}" destId="{46758708-78A5-401A-84CA-359D5E746D55}" srcOrd="0" destOrd="1" presId="urn:microsoft.com/office/officeart/2005/8/layout/list1"/>
    <dgm:cxn modelId="{7137103B-3A37-471E-9638-A90F5C97BDE4}" type="presOf" srcId="{709E5ADA-FE76-4B6B-9F66-E12517D9ABD8}" destId="{BFAC7E5A-1128-467B-8692-7204EFE2AD14}" srcOrd="0" destOrd="0" presId="urn:microsoft.com/office/officeart/2005/8/layout/list1"/>
    <dgm:cxn modelId="{72587E67-DB52-43D9-87C8-E8B20D98A2AD}" srcId="{709E5ADA-FE76-4B6B-9F66-E12517D9ABD8}" destId="{875A72AC-E766-4662-AB45-7117D6976B91}" srcOrd="0" destOrd="0" parTransId="{86D68205-DD46-4C66-A971-8AD74CAB9860}" sibTransId="{DF8AF1A1-9232-43B8-9B3C-446DCD2F10B7}"/>
    <dgm:cxn modelId="{142DBB8E-D870-44D6-9175-B8444100BFEB}" srcId="{709E5ADA-FE76-4B6B-9F66-E12517D9ABD8}" destId="{36B48434-B67B-4636-AFF6-A4BF1F5000E3}" srcOrd="1" destOrd="0" parTransId="{415DFEF9-8393-49BF-B3BF-2E9426B4941D}" sibTransId="{17F22266-7B56-4281-AA11-9DEB101C9ECE}"/>
    <dgm:cxn modelId="{20A6C0A4-606A-43C6-B4A3-12B05ABB20D1}" type="presOf" srcId="{875A72AC-E766-4662-AB45-7117D6976B91}" destId="{46758708-78A5-401A-84CA-359D5E746D55}" srcOrd="0" destOrd="0" presId="urn:microsoft.com/office/officeart/2005/8/layout/list1"/>
    <dgm:cxn modelId="{A463CCE4-1F2C-4C3B-8817-F048421CE025}" type="presOf" srcId="{B23E259F-AA8F-4069-8429-4269B116080B}" destId="{B8038BD0-738E-456E-9E50-65E0150B0D5C}" srcOrd="0" destOrd="0" presId="urn:microsoft.com/office/officeart/2005/8/layout/list1"/>
    <dgm:cxn modelId="{3DB65FF0-7EDE-47AA-A4C5-9E5E7C378C24}" srcId="{B23E259F-AA8F-4069-8429-4269B116080B}" destId="{709E5ADA-FE76-4B6B-9F66-E12517D9ABD8}" srcOrd="0" destOrd="0" parTransId="{AFBA1F37-B0D5-4572-BD0F-56EEA1D262FD}" sibTransId="{44AD5BDC-BB8C-49A3-A98A-BCF9FCFFB13B}"/>
    <dgm:cxn modelId="{E2DF83F5-EA6F-49BB-BAD2-8AD3A5EBBA05}" type="presOf" srcId="{709E5ADA-FE76-4B6B-9F66-E12517D9ABD8}" destId="{860997A8-5410-426F-A047-5DC2B35CD406}" srcOrd="1" destOrd="0" presId="urn:microsoft.com/office/officeart/2005/8/layout/list1"/>
    <dgm:cxn modelId="{D870BC62-0477-440C-B2B3-E16860C7E031}" type="presParOf" srcId="{B8038BD0-738E-456E-9E50-65E0150B0D5C}" destId="{25AC498D-4BD0-456F-972C-07892C837B9B}" srcOrd="0" destOrd="0" presId="urn:microsoft.com/office/officeart/2005/8/layout/list1"/>
    <dgm:cxn modelId="{4220B872-D8EF-4E3A-AA30-E4DF132DDC00}" type="presParOf" srcId="{25AC498D-4BD0-456F-972C-07892C837B9B}" destId="{BFAC7E5A-1128-467B-8692-7204EFE2AD14}" srcOrd="0" destOrd="0" presId="urn:microsoft.com/office/officeart/2005/8/layout/list1"/>
    <dgm:cxn modelId="{0835CA2C-315E-4616-99F2-615DC35B47F0}" type="presParOf" srcId="{25AC498D-4BD0-456F-972C-07892C837B9B}" destId="{860997A8-5410-426F-A047-5DC2B35CD406}" srcOrd="1" destOrd="0" presId="urn:microsoft.com/office/officeart/2005/8/layout/list1"/>
    <dgm:cxn modelId="{6D81EF53-2098-419D-977C-C9D86BB66657}" type="presParOf" srcId="{B8038BD0-738E-456E-9E50-65E0150B0D5C}" destId="{21E92612-D675-4C93-9A42-3CFE7E7AF6C2}" srcOrd="1" destOrd="0" presId="urn:microsoft.com/office/officeart/2005/8/layout/list1"/>
    <dgm:cxn modelId="{FB8A6646-F1BE-4174-9B6D-AAD40E52E330}" type="presParOf" srcId="{B8038BD0-738E-456E-9E50-65E0150B0D5C}" destId="{46758708-78A5-401A-84CA-359D5E746D5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B8551-AA94-4319-9801-CE5F9B234EE3}" type="doc">
      <dgm:prSet loTypeId="urn:microsoft.com/office/officeart/2005/8/layout/hList1" loCatId="list" qsTypeId="urn:microsoft.com/office/officeart/2005/8/quickstyle/simple1" qsCatId="simple" csTypeId="urn:microsoft.com/office/officeart/2005/8/colors/colorful5" csCatId="colorful" phldr="1"/>
      <dgm:spPr/>
    </dgm:pt>
    <dgm:pt modelId="{114E0A35-C7E1-4C08-9BB9-3D3C95E9E3A3}">
      <dgm:prSet phldrT="[文本]" custT="1"/>
      <dgm:spPr/>
      <dgm:t>
        <a:bodyPr/>
        <a:lstStyle/>
        <a:p>
          <a:pPr>
            <a:buFont typeface="Arial" panose="020B0604020202020204" pitchFamily="34" charset="0"/>
            <a:buChar char="•"/>
          </a:pPr>
          <a:r>
            <a:rPr lang="zh-CN" altLang="en-US" sz="2000" b="1" kern="1200" dirty="0">
              <a:latin typeface="楷体" panose="02010609060101010101" pitchFamily="49" charset="-122"/>
              <a:ea typeface="楷体" panose="02010609060101010101" pitchFamily="49" charset="-122"/>
            </a:rPr>
            <a:t>判断栈顶字符串的可规约性，即检查</a:t>
          </a:r>
          <a:r>
            <a:rPr lang="zh-CN" altLang="en-US" sz="2000" b="1" kern="12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是否为句柄</a:t>
          </a:r>
        </a:p>
      </dgm:t>
    </dgm:pt>
    <dgm:pt modelId="{6CD925BE-383D-4873-A3C5-0C8B18C71DC0}" type="parTrans" cxnId="{AABA96AE-16A6-488B-9CEC-BEB4F93C5142}">
      <dgm:prSet/>
      <dgm:spPr/>
      <dgm:t>
        <a:bodyPr/>
        <a:lstStyle/>
        <a:p>
          <a:endParaRPr lang="zh-CN" altLang="en-US" sz="2000">
            <a:latin typeface="楷体" panose="02010609060101010101" pitchFamily="49" charset="-122"/>
            <a:ea typeface="楷体" panose="02010609060101010101" pitchFamily="49" charset="-122"/>
          </a:endParaRPr>
        </a:p>
      </dgm:t>
    </dgm:pt>
    <dgm:pt modelId="{D2A6EF26-CAD3-49EA-8AE8-A41B98AE0D05}" type="sibTrans" cxnId="{AABA96AE-16A6-488B-9CEC-BEB4F93C5142}">
      <dgm:prSet/>
      <dgm:spPr/>
      <dgm:t>
        <a:bodyPr/>
        <a:lstStyle/>
        <a:p>
          <a:endParaRPr lang="zh-CN" altLang="en-US" sz="2000">
            <a:latin typeface="楷体" panose="02010609060101010101" pitchFamily="49" charset="-122"/>
            <a:ea typeface="楷体" panose="02010609060101010101" pitchFamily="49" charset="-122"/>
          </a:endParaRPr>
        </a:p>
      </dgm:t>
    </dgm:pt>
    <dgm:pt modelId="{0352419D-86FF-4520-99FC-C7B389AEEA35}">
      <dgm:prSet custT="1"/>
      <dgm:spPr>
        <a:solidFill>
          <a:schemeClr val="accent3">
            <a:lumMod val="20000"/>
            <a:lumOff val="80000"/>
            <a:alpha val="90000"/>
          </a:schemeClr>
        </a:solidFill>
      </dgm:spPr>
      <dgm:t>
        <a:bodyPr/>
        <a:lstStyle/>
        <a:p>
          <a:r>
            <a:rPr lang="zh-CN" altLang="en-US" sz="2000" b="1" kern="1200" dirty="0">
              <a:latin typeface="楷体" panose="02010609060101010101" pitchFamily="49" charset="-122"/>
              <a:ea typeface="楷体" panose="02010609060101010101" pitchFamily="49" charset="-122"/>
            </a:rPr>
            <a:t>决定选用文法中</a:t>
          </a:r>
          <a:r>
            <a:rPr lang="zh-CN" altLang="en-US" sz="2000" b="1" kern="12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哪条规则进行规约</a:t>
          </a:r>
        </a:p>
      </dgm:t>
    </dgm:pt>
    <dgm:pt modelId="{6A26A2B3-491C-4EFB-A5FF-F554A1BD59F0}" type="parTrans" cxnId="{BA9CB3D0-9511-4631-9A41-27CCE14E2390}">
      <dgm:prSet/>
      <dgm:spPr/>
      <dgm:t>
        <a:bodyPr/>
        <a:lstStyle/>
        <a:p>
          <a:endParaRPr lang="zh-CN" altLang="en-US" sz="2000">
            <a:latin typeface="楷体" panose="02010609060101010101" pitchFamily="49" charset="-122"/>
            <a:ea typeface="楷体" panose="02010609060101010101" pitchFamily="49" charset="-122"/>
          </a:endParaRPr>
        </a:p>
      </dgm:t>
    </dgm:pt>
    <dgm:pt modelId="{935394AD-1FC9-402A-94EE-F27C2CF4BD45}" type="sibTrans" cxnId="{BA9CB3D0-9511-4631-9A41-27CCE14E2390}">
      <dgm:prSet/>
      <dgm:spPr/>
      <dgm:t>
        <a:bodyPr/>
        <a:lstStyle/>
        <a:p>
          <a:endParaRPr lang="zh-CN" altLang="en-US" sz="2000">
            <a:latin typeface="楷体" panose="02010609060101010101" pitchFamily="49" charset="-122"/>
            <a:ea typeface="楷体" panose="02010609060101010101" pitchFamily="49" charset="-122"/>
          </a:endParaRPr>
        </a:p>
      </dgm:t>
    </dgm:pt>
    <dgm:pt modelId="{732C5D13-FE5A-41EF-AF48-031777820C93}">
      <dgm:prSet phldrT="[文本]" custT="1"/>
      <dgm:spPr/>
      <dgm:t>
        <a:bodyPr/>
        <a:lstStyle/>
        <a:p>
          <a:pPr>
            <a:buFont typeface="+mj-ea"/>
            <a:buAutoNum type="circleNumDbPlain"/>
          </a:pPr>
          <a:r>
            <a:rPr lang="zh-CN" altLang="en-US" sz="2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规约条件</a:t>
          </a:r>
        </a:p>
      </dgm:t>
    </dgm:pt>
    <dgm:pt modelId="{2B9D1156-FD00-4F92-A4BE-637116936A8A}" type="parTrans" cxnId="{13746ACE-3DF7-4658-959E-6FED5A98910E}">
      <dgm:prSet/>
      <dgm:spPr/>
      <dgm:t>
        <a:bodyPr/>
        <a:lstStyle/>
        <a:p>
          <a:endParaRPr lang="zh-CN" altLang="en-US" sz="2000">
            <a:latin typeface="楷体" panose="02010609060101010101" pitchFamily="49" charset="-122"/>
            <a:ea typeface="楷体" panose="02010609060101010101" pitchFamily="49" charset="-122"/>
          </a:endParaRPr>
        </a:p>
      </dgm:t>
    </dgm:pt>
    <dgm:pt modelId="{CEDBC18B-90CE-408E-B158-CE6ADDD2FFCF}" type="sibTrans" cxnId="{13746ACE-3DF7-4658-959E-6FED5A98910E}">
      <dgm:prSet/>
      <dgm:spPr/>
      <dgm:t>
        <a:bodyPr/>
        <a:lstStyle/>
        <a:p>
          <a:endParaRPr lang="zh-CN" altLang="en-US" sz="2000">
            <a:latin typeface="楷体" panose="02010609060101010101" pitchFamily="49" charset="-122"/>
            <a:ea typeface="楷体" panose="02010609060101010101" pitchFamily="49" charset="-122"/>
          </a:endParaRPr>
        </a:p>
      </dgm:t>
    </dgm:pt>
    <dgm:pt modelId="{B15EEFB9-1D78-4054-BC03-D4B8FA6CBB95}">
      <dgm:prSet custT="1"/>
      <dgm:spPr>
        <a:solidFill>
          <a:schemeClr val="bg2">
            <a:lumMod val="75000"/>
          </a:schemeClr>
        </a:solidFill>
        <a:ln>
          <a:noFill/>
        </a:ln>
      </dgm:spPr>
      <dgm:t>
        <a:bodyPr/>
        <a:lstStyle/>
        <a:p>
          <a:pPr marL="0" lvl="0" indent="0" algn="ctr" defTabSz="889000">
            <a:lnSpc>
              <a:spcPct val="90000"/>
            </a:lnSpc>
            <a:spcBef>
              <a:spcPct val="0"/>
            </a:spcBef>
            <a:spcAft>
              <a:spcPct val="35000"/>
            </a:spcAft>
            <a:buFont typeface="+mj-ea"/>
            <a:buNone/>
          </a:pPr>
          <a:r>
            <a:rPr lang="zh-CN" altLang="en-US" sz="2000" b="1" kern="120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n-cs"/>
            </a:rPr>
            <a:t>规约原则</a:t>
          </a:r>
          <a:endParaRPr lang="zh-CN" altLang="en-US" sz="20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n-cs"/>
          </a:endParaRPr>
        </a:p>
      </dgm:t>
    </dgm:pt>
    <dgm:pt modelId="{1D9A1B39-AC74-4FA4-8372-150C73CB31A5}" type="parTrans" cxnId="{E6286300-44F0-4BEE-9580-8588074F29C1}">
      <dgm:prSet/>
      <dgm:spPr/>
      <dgm:t>
        <a:bodyPr/>
        <a:lstStyle/>
        <a:p>
          <a:endParaRPr lang="zh-CN" altLang="en-US" sz="2000">
            <a:latin typeface="楷体" panose="02010609060101010101" pitchFamily="49" charset="-122"/>
            <a:ea typeface="楷体" panose="02010609060101010101" pitchFamily="49" charset="-122"/>
          </a:endParaRPr>
        </a:p>
      </dgm:t>
    </dgm:pt>
    <dgm:pt modelId="{51084A53-3B41-4917-8AE9-446BDB5427F3}" type="sibTrans" cxnId="{E6286300-44F0-4BEE-9580-8588074F29C1}">
      <dgm:prSet/>
      <dgm:spPr/>
      <dgm:t>
        <a:bodyPr/>
        <a:lstStyle/>
        <a:p>
          <a:endParaRPr lang="zh-CN" altLang="en-US" sz="2000">
            <a:latin typeface="楷体" panose="02010609060101010101" pitchFamily="49" charset="-122"/>
            <a:ea typeface="楷体" panose="02010609060101010101" pitchFamily="49" charset="-122"/>
          </a:endParaRPr>
        </a:p>
      </dgm:t>
    </dgm:pt>
    <dgm:pt modelId="{C8001858-22E7-47AE-A409-791E072AA1A8}">
      <dgm:prSet phldrT="[文本]" custT="1"/>
      <dgm:spPr/>
      <dgm:t>
        <a:bodyPr/>
        <a:lstStyle/>
        <a:p>
          <a:pPr>
            <a:buFont typeface="Arial" panose="020B0604020202020204" pitchFamily="34" charset="0"/>
            <a:buChar char="•"/>
          </a:pPr>
          <a:r>
            <a:rPr lang="zh-CN" altLang="en-US" sz="1800" b="0" i="1" kern="1200">
              <a:latin typeface="楷体" panose="02010609060101010101" pitchFamily="49" charset="-122"/>
              <a:ea typeface="楷体" panose="02010609060101010101" pitchFamily="49" charset="-122"/>
            </a:rPr>
            <a:t>注：此时的句柄为栈中的符号串和剩余的符号串组成一个句型时的句柄</a:t>
          </a:r>
          <a:endParaRPr lang="zh-CN" altLang="en-US" sz="1800" b="0" i="1" kern="1200" dirty="0">
            <a:latin typeface="楷体" panose="02010609060101010101" pitchFamily="49" charset="-122"/>
            <a:ea typeface="楷体" panose="02010609060101010101" pitchFamily="49" charset="-122"/>
          </a:endParaRPr>
        </a:p>
      </dgm:t>
    </dgm:pt>
    <dgm:pt modelId="{891E0CC9-5FC8-4DA4-B742-24690D345591}" type="parTrans" cxnId="{DD184727-9A92-4BF9-8109-83D5290AD610}">
      <dgm:prSet/>
      <dgm:spPr/>
      <dgm:t>
        <a:bodyPr/>
        <a:lstStyle/>
        <a:p>
          <a:endParaRPr lang="zh-CN" altLang="en-US" sz="2000">
            <a:latin typeface="楷体" panose="02010609060101010101" pitchFamily="49" charset="-122"/>
            <a:ea typeface="楷体" panose="02010609060101010101" pitchFamily="49" charset="-122"/>
          </a:endParaRPr>
        </a:p>
      </dgm:t>
    </dgm:pt>
    <dgm:pt modelId="{3CB182CC-8040-49E2-AEF0-B57D84A66A34}" type="sibTrans" cxnId="{DD184727-9A92-4BF9-8109-83D5290AD610}">
      <dgm:prSet/>
      <dgm:spPr/>
      <dgm:t>
        <a:bodyPr/>
        <a:lstStyle/>
        <a:p>
          <a:endParaRPr lang="zh-CN" altLang="en-US" sz="2000">
            <a:latin typeface="楷体" panose="02010609060101010101" pitchFamily="49" charset="-122"/>
            <a:ea typeface="楷体" panose="02010609060101010101" pitchFamily="49" charset="-122"/>
          </a:endParaRPr>
        </a:p>
      </dgm:t>
    </dgm:pt>
    <dgm:pt modelId="{505FAF8A-5B60-4E2F-9BFD-6CA542A3E77A}" type="pres">
      <dgm:prSet presAssocID="{74EB8551-AA94-4319-9801-CE5F9B234EE3}" presName="Name0" presStyleCnt="0">
        <dgm:presLayoutVars>
          <dgm:dir/>
          <dgm:animLvl val="lvl"/>
          <dgm:resizeHandles val="exact"/>
        </dgm:presLayoutVars>
      </dgm:prSet>
      <dgm:spPr/>
    </dgm:pt>
    <dgm:pt modelId="{209B3230-C606-4084-8E33-46FC99A39DF0}" type="pres">
      <dgm:prSet presAssocID="{732C5D13-FE5A-41EF-AF48-031777820C93}" presName="composite" presStyleCnt="0"/>
      <dgm:spPr/>
    </dgm:pt>
    <dgm:pt modelId="{23E6D76D-A913-4D7E-94C9-A8E9F3702D60}" type="pres">
      <dgm:prSet presAssocID="{732C5D13-FE5A-41EF-AF48-031777820C93}" presName="parTx" presStyleLbl="alignNode1" presStyleIdx="0" presStyleCnt="2" custScaleY="65476" custLinFactNeighborY="-1895">
        <dgm:presLayoutVars>
          <dgm:chMax val="0"/>
          <dgm:chPref val="0"/>
          <dgm:bulletEnabled val="1"/>
        </dgm:presLayoutVars>
      </dgm:prSet>
      <dgm:spPr/>
    </dgm:pt>
    <dgm:pt modelId="{2BA88989-B096-4EE8-814F-8F9D014A1A90}" type="pres">
      <dgm:prSet presAssocID="{732C5D13-FE5A-41EF-AF48-031777820C93}" presName="desTx" presStyleLbl="alignAccFollowNode1" presStyleIdx="0" presStyleCnt="2" custLinFactNeighborY="8070">
        <dgm:presLayoutVars>
          <dgm:bulletEnabled val="1"/>
        </dgm:presLayoutVars>
      </dgm:prSet>
      <dgm:spPr/>
    </dgm:pt>
    <dgm:pt modelId="{62493FDC-23E0-41E9-8A5F-213D51F06596}" type="pres">
      <dgm:prSet presAssocID="{CEDBC18B-90CE-408E-B158-CE6ADDD2FFCF}" presName="space" presStyleCnt="0"/>
      <dgm:spPr/>
    </dgm:pt>
    <dgm:pt modelId="{72D7C404-4970-4AB1-9947-561D94965BFA}" type="pres">
      <dgm:prSet presAssocID="{B15EEFB9-1D78-4054-BC03-D4B8FA6CBB95}" presName="composite" presStyleCnt="0"/>
      <dgm:spPr/>
    </dgm:pt>
    <dgm:pt modelId="{7031D57E-5F90-4731-9703-5B0B39325995}" type="pres">
      <dgm:prSet presAssocID="{B15EEFB9-1D78-4054-BC03-D4B8FA6CBB95}" presName="parTx" presStyleLbl="alignNode1" presStyleIdx="1" presStyleCnt="2" custScaleY="82238" custLinFactNeighborY="2703">
        <dgm:presLayoutVars>
          <dgm:chMax val="0"/>
          <dgm:chPref val="0"/>
          <dgm:bulletEnabled val="1"/>
        </dgm:presLayoutVars>
      </dgm:prSet>
      <dgm:spPr/>
    </dgm:pt>
    <dgm:pt modelId="{2789401F-5415-4A6D-9440-8EDCB73F697A}" type="pres">
      <dgm:prSet presAssocID="{B15EEFB9-1D78-4054-BC03-D4B8FA6CBB95}" presName="desTx" presStyleLbl="alignAccFollowNode1" presStyleIdx="1" presStyleCnt="2" custLinFactNeighborY="5367">
        <dgm:presLayoutVars>
          <dgm:bulletEnabled val="1"/>
        </dgm:presLayoutVars>
      </dgm:prSet>
      <dgm:spPr/>
    </dgm:pt>
  </dgm:ptLst>
  <dgm:cxnLst>
    <dgm:cxn modelId="{E6286300-44F0-4BEE-9580-8588074F29C1}" srcId="{74EB8551-AA94-4319-9801-CE5F9B234EE3}" destId="{B15EEFB9-1D78-4054-BC03-D4B8FA6CBB95}" srcOrd="1" destOrd="0" parTransId="{1D9A1B39-AC74-4FA4-8372-150C73CB31A5}" sibTransId="{51084A53-3B41-4917-8AE9-446BDB5427F3}"/>
    <dgm:cxn modelId="{82611C1C-C964-4A64-B956-DA8C62F0353B}" type="presOf" srcId="{732C5D13-FE5A-41EF-AF48-031777820C93}" destId="{23E6D76D-A913-4D7E-94C9-A8E9F3702D60}" srcOrd="0" destOrd="0" presId="urn:microsoft.com/office/officeart/2005/8/layout/hList1"/>
    <dgm:cxn modelId="{5B1D0521-D1C9-4496-945F-DD74F9A14832}" type="presOf" srcId="{C8001858-22E7-47AE-A409-791E072AA1A8}" destId="{2BA88989-B096-4EE8-814F-8F9D014A1A90}" srcOrd="0" destOrd="1" presId="urn:microsoft.com/office/officeart/2005/8/layout/hList1"/>
    <dgm:cxn modelId="{DD184727-9A92-4BF9-8109-83D5290AD610}" srcId="{732C5D13-FE5A-41EF-AF48-031777820C93}" destId="{C8001858-22E7-47AE-A409-791E072AA1A8}" srcOrd="1" destOrd="0" parTransId="{891E0CC9-5FC8-4DA4-B742-24690D345591}" sibTransId="{3CB182CC-8040-49E2-AEF0-B57D84A66A34}"/>
    <dgm:cxn modelId="{83AAA94D-EEEF-497C-923A-C6102D3446FE}" type="presOf" srcId="{B15EEFB9-1D78-4054-BC03-D4B8FA6CBB95}" destId="{7031D57E-5F90-4731-9703-5B0B39325995}" srcOrd="0" destOrd="0" presId="urn:microsoft.com/office/officeart/2005/8/layout/hList1"/>
    <dgm:cxn modelId="{3F7E9282-A817-406E-8F6C-0583BD378989}" type="presOf" srcId="{0352419D-86FF-4520-99FC-C7B389AEEA35}" destId="{2789401F-5415-4A6D-9440-8EDCB73F697A}" srcOrd="0" destOrd="0" presId="urn:microsoft.com/office/officeart/2005/8/layout/hList1"/>
    <dgm:cxn modelId="{AABA96AE-16A6-488B-9CEC-BEB4F93C5142}" srcId="{732C5D13-FE5A-41EF-AF48-031777820C93}" destId="{114E0A35-C7E1-4C08-9BB9-3D3C95E9E3A3}" srcOrd="0" destOrd="0" parTransId="{6CD925BE-383D-4873-A3C5-0C8B18C71DC0}" sibTransId="{D2A6EF26-CAD3-49EA-8AE8-A41B98AE0D05}"/>
    <dgm:cxn modelId="{4D639AB4-DBD3-4881-BD66-66458FEB2B11}" type="presOf" srcId="{114E0A35-C7E1-4C08-9BB9-3D3C95E9E3A3}" destId="{2BA88989-B096-4EE8-814F-8F9D014A1A90}" srcOrd="0" destOrd="0" presId="urn:microsoft.com/office/officeart/2005/8/layout/hList1"/>
    <dgm:cxn modelId="{13746ACE-3DF7-4658-959E-6FED5A98910E}" srcId="{74EB8551-AA94-4319-9801-CE5F9B234EE3}" destId="{732C5D13-FE5A-41EF-AF48-031777820C93}" srcOrd="0" destOrd="0" parTransId="{2B9D1156-FD00-4F92-A4BE-637116936A8A}" sibTransId="{CEDBC18B-90CE-408E-B158-CE6ADDD2FFCF}"/>
    <dgm:cxn modelId="{BA9CB3D0-9511-4631-9A41-27CCE14E2390}" srcId="{B15EEFB9-1D78-4054-BC03-D4B8FA6CBB95}" destId="{0352419D-86FF-4520-99FC-C7B389AEEA35}" srcOrd="0" destOrd="0" parTransId="{6A26A2B3-491C-4EFB-A5FF-F554A1BD59F0}" sibTransId="{935394AD-1FC9-402A-94EE-F27C2CF4BD45}"/>
    <dgm:cxn modelId="{8C684BF1-9CE0-419A-8EF8-6E1D9FD89398}" type="presOf" srcId="{74EB8551-AA94-4319-9801-CE5F9B234EE3}" destId="{505FAF8A-5B60-4E2F-9BFD-6CA542A3E77A}" srcOrd="0" destOrd="0" presId="urn:microsoft.com/office/officeart/2005/8/layout/hList1"/>
    <dgm:cxn modelId="{5E4B7394-4B75-4ADA-954A-98E0C8E11C08}" type="presParOf" srcId="{505FAF8A-5B60-4E2F-9BFD-6CA542A3E77A}" destId="{209B3230-C606-4084-8E33-46FC99A39DF0}" srcOrd="0" destOrd="0" presId="urn:microsoft.com/office/officeart/2005/8/layout/hList1"/>
    <dgm:cxn modelId="{017E676A-92B7-46F8-A6D1-4A3EA92ABE3D}" type="presParOf" srcId="{209B3230-C606-4084-8E33-46FC99A39DF0}" destId="{23E6D76D-A913-4D7E-94C9-A8E9F3702D60}" srcOrd="0" destOrd="0" presId="urn:microsoft.com/office/officeart/2005/8/layout/hList1"/>
    <dgm:cxn modelId="{C53BD98F-B016-4E90-9C06-2906F4FBE258}" type="presParOf" srcId="{209B3230-C606-4084-8E33-46FC99A39DF0}" destId="{2BA88989-B096-4EE8-814F-8F9D014A1A90}" srcOrd="1" destOrd="0" presId="urn:microsoft.com/office/officeart/2005/8/layout/hList1"/>
    <dgm:cxn modelId="{7555866E-14C1-40E8-8FA2-2B84C61C2DB4}" type="presParOf" srcId="{505FAF8A-5B60-4E2F-9BFD-6CA542A3E77A}" destId="{62493FDC-23E0-41E9-8A5F-213D51F06596}" srcOrd="1" destOrd="0" presId="urn:microsoft.com/office/officeart/2005/8/layout/hList1"/>
    <dgm:cxn modelId="{21D7BC26-D359-43CA-8877-4114D0B3F74C}" type="presParOf" srcId="{505FAF8A-5B60-4E2F-9BFD-6CA542A3E77A}" destId="{72D7C404-4970-4AB1-9947-561D94965BFA}" srcOrd="2" destOrd="0" presId="urn:microsoft.com/office/officeart/2005/8/layout/hList1"/>
    <dgm:cxn modelId="{6FCF53DB-AE60-4211-85A0-394AB66738FE}" type="presParOf" srcId="{72D7C404-4970-4AB1-9947-561D94965BFA}" destId="{7031D57E-5F90-4731-9703-5B0B39325995}" srcOrd="0" destOrd="0" presId="urn:microsoft.com/office/officeart/2005/8/layout/hList1"/>
    <dgm:cxn modelId="{F6BCFCE7-CDBE-473A-8F54-C52FA0399A83}" type="presParOf" srcId="{72D7C404-4970-4AB1-9947-561D94965BFA}" destId="{2789401F-5415-4A6D-9440-8EDCB73F697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EB2E00-3DB7-4098-88D2-DDA2F3CFE71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0189290B-E908-4CB9-B8AE-764EFFC7CB70}">
      <dgm:prSet phldrT="[文本]" custT="1"/>
      <dgm:spPr>
        <a:solidFill>
          <a:schemeClr val="bg1">
            <a:lumMod val="85000"/>
          </a:schemeClr>
        </a:solidFill>
      </dgm:spPr>
      <dgm:t>
        <a:bodyPr/>
        <a:lstStyle/>
        <a:p>
          <a:r>
            <a:rPr lang="zh-CN" altLang="en-US" sz="2000" b="1" dirty="0"/>
            <a:t>优先分析方法分为</a:t>
          </a:r>
        </a:p>
      </dgm:t>
    </dgm:pt>
    <dgm:pt modelId="{2672E4B6-92BA-4722-96EA-097D08DBA130}" type="parTrans" cxnId="{2EC7BD67-3F09-4EB2-BB00-2DC4207D225F}">
      <dgm:prSet/>
      <dgm:spPr/>
      <dgm:t>
        <a:bodyPr/>
        <a:lstStyle/>
        <a:p>
          <a:endParaRPr lang="zh-CN" altLang="en-US" sz="1600"/>
        </a:p>
      </dgm:t>
    </dgm:pt>
    <dgm:pt modelId="{9BD6320F-FBAC-422A-B754-7806B278C427}" type="sibTrans" cxnId="{2EC7BD67-3F09-4EB2-BB00-2DC4207D225F}">
      <dgm:prSet/>
      <dgm:spPr/>
      <dgm:t>
        <a:bodyPr/>
        <a:lstStyle/>
        <a:p>
          <a:endParaRPr lang="zh-CN" altLang="en-US" sz="1600"/>
        </a:p>
      </dgm:t>
    </dgm:pt>
    <dgm:pt modelId="{C3155C21-AE90-4C88-92BC-10A8435CA70B}">
      <dgm:prSet custT="1"/>
      <dgm:spPr>
        <a:solidFill>
          <a:srgbClr val="FFFFFF"/>
        </a:solidFill>
      </dgm:spPr>
      <dgm:t>
        <a:bodyPr/>
        <a:lstStyle/>
        <a:p>
          <a:r>
            <a:rPr lang="zh-CN" altLang="en-US" sz="2000" dirty="0">
              <a:solidFill>
                <a:srgbClr val="FF0000"/>
              </a:solidFill>
              <a:effectLst>
                <a:outerShdw blurRad="38100" dist="38100" dir="2700000" algn="tl">
                  <a:srgbClr val="000000"/>
                </a:outerShdw>
              </a:effectLst>
              <a:latin typeface="黑体" pitchFamily="2" charset="-122"/>
              <a:ea typeface="黑体" pitchFamily="2" charset="-122"/>
            </a:rPr>
            <a:t>简单优先</a:t>
          </a:r>
          <a:r>
            <a:rPr lang="zh-CN" altLang="en-US" sz="2000" dirty="0">
              <a:solidFill>
                <a:schemeClr val="tx1"/>
              </a:solidFill>
            </a:rPr>
            <a:t>分析方法</a:t>
          </a:r>
          <a:endParaRPr lang="en-US" altLang="zh-CN" sz="2000" dirty="0">
            <a:solidFill>
              <a:schemeClr val="tx1"/>
            </a:solidFill>
          </a:endParaRPr>
        </a:p>
      </dgm:t>
    </dgm:pt>
    <dgm:pt modelId="{DDC9C835-2F1A-473C-86A5-0A3D983B3B0E}" type="parTrans" cxnId="{C6A89706-DD08-401A-81DF-BB926E28091C}">
      <dgm:prSet/>
      <dgm:spPr/>
      <dgm:t>
        <a:bodyPr/>
        <a:lstStyle/>
        <a:p>
          <a:endParaRPr lang="zh-CN" altLang="en-US" sz="1600"/>
        </a:p>
      </dgm:t>
    </dgm:pt>
    <dgm:pt modelId="{F3C4FFB8-FAD7-4175-A3A7-2597FEF17E59}" type="sibTrans" cxnId="{C6A89706-DD08-401A-81DF-BB926E28091C}">
      <dgm:prSet/>
      <dgm:spPr/>
      <dgm:t>
        <a:bodyPr/>
        <a:lstStyle/>
        <a:p>
          <a:endParaRPr lang="zh-CN" altLang="en-US" sz="1600"/>
        </a:p>
      </dgm:t>
    </dgm:pt>
    <dgm:pt modelId="{31836319-E6A7-401C-A146-3487A4486AA1}">
      <dgm:prSet custT="1"/>
      <dgm:spPr>
        <a:solidFill>
          <a:srgbClr val="FFFFE5"/>
        </a:solidFill>
      </dgm:spPr>
      <dgm:t>
        <a:bodyPr/>
        <a:lstStyle/>
        <a:p>
          <a:r>
            <a:rPr lang="zh-CN" altLang="en-US" sz="2000" dirty="0">
              <a:solidFill>
                <a:srgbClr val="FF0000"/>
              </a:solidFill>
              <a:effectLst>
                <a:outerShdw blurRad="38100" dist="38100" dir="2700000" algn="tl">
                  <a:srgbClr val="000000"/>
                </a:outerShdw>
              </a:effectLst>
              <a:latin typeface="黑体" pitchFamily="2" charset="-122"/>
              <a:ea typeface="黑体" pitchFamily="2" charset="-122"/>
            </a:rPr>
            <a:t>算符优先</a:t>
          </a:r>
          <a:r>
            <a:rPr lang="zh-CN" altLang="en-US" sz="2000" dirty="0">
              <a:solidFill>
                <a:schemeClr val="tx1"/>
              </a:solidFill>
            </a:rPr>
            <a:t>分析方法</a:t>
          </a:r>
        </a:p>
      </dgm:t>
    </dgm:pt>
    <dgm:pt modelId="{F68306D4-148F-4217-A7FD-8510BFF23986}" type="parTrans" cxnId="{B8CA84B7-6A6F-40D7-9826-DADFBD34EC4D}">
      <dgm:prSet/>
      <dgm:spPr/>
      <dgm:t>
        <a:bodyPr/>
        <a:lstStyle/>
        <a:p>
          <a:endParaRPr lang="zh-CN" altLang="en-US" sz="1600"/>
        </a:p>
      </dgm:t>
    </dgm:pt>
    <dgm:pt modelId="{1D383E84-D3D4-4CBC-95A1-3E575EC17EE2}" type="sibTrans" cxnId="{B8CA84B7-6A6F-40D7-9826-DADFBD34EC4D}">
      <dgm:prSet/>
      <dgm:spPr/>
      <dgm:t>
        <a:bodyPr/>
        <a:lstStyle/>
        <a:p>
          <a:endParaRPr lang="zh-CN" altLang="en-US" sz="1600"/>
        </a:p>
      </dgm:t>
    </dgm:pt>
    <dgm:pt modelId="{FF6F9CF2-7D7A-4AA5-8A1F-D20EB5C8827A}" type="pres">
      <dgm:prSet presAssocID="{76EB2E00-3DB7-4098-88D2-DDA2F3CFE716}" presName="theList" presStyleCnt="0">
        <dgm:presLayoutVars>
          <dgm:dir/>
          <dgm:animLvl val="lvl"/>
          <dgm:resizeHandles val="exact"/>
        </dgm:presLayoutVars>
      </dgm:prSet>
      <dgm:spPr/>
    </dgm:pt>
    <dgm:pt modelId="{44BB3D81-4A8D-4736-BBE0-FAC87BF79943}" type="pres">
      <dgm:prSet presAssocID="{0189290B-E908-4CB9-B8AE-764EFFC7CB70}" presName="compNode" presStyleCnt="0"/>
      <dgm:spPr/>
    </dgm:pt>
    <dgm:pt modelId="{210DB8F6-3BD4-41F2-9955-B747C64621F5}" type="pres">
      <dgm:prSet presAssocID="{0189290B-E908-4CB9-B8AE-764EFFC7CB70}" presName="aNode" presStyleLbl="bgShp" presStyleIdx="0" presStyleCnt="1" custLinFactNeighborX="-12195" custLinFactNeighborY="89089"/>
      <dgm:spPr/>
    </dgm:pt>
    <dgm:pt modelId="{722F9B6A-03A2-4389-94FE-487AB363393C}" type="pres">
      <dgm:prSet presAssocID="{0189290B-E908-4CB9-B8AE-764EFFC7CB70}" presName="textNode" presStyleLbl="bgShp" presStyleIdx="0" presStyleCnt="1"/>
      <dgm:spPr/>
    </dgm:pt>
    <dgm:pt modelId="{E0AD3B4D-88A5-4837-8D35-BA634920BE28}" type="pres">
      <dgm:prSet presAssocID="{0189290B-E908-4CB9-B8AE-764EFFC7CB70}" presName="compChildNode" presStyleCnt="0"/>
      <dgm:spPr/>
    </dgm:pt>
    <dgm:pt modelId="{B26E3590-F862-48A9-A980-80E4874CF4F2}" type="pres">
      <dgm:prSet presAssocID="{0189290B-E908-4CB9-B8AE-764EFFC7CB70}" presName="theInnerList" presStyleCnt="0"/>
      <dgm:spPr/>
    </dgm:pt>
    <dgm:pt modelId="{1B05D772-40F6-46DD-81AD-3BE80E77CBE5}" type="pres">
      <dgm:prSet presAssocID="{C3155C21-AE90-4C88-92BC-10A8435CA70B}" presName="childNode" presStyleLbl="node1" presStyleIdx="0" presStyleCnt="2" custScaleY="37246">
        <dgm:presLayoutVars>
          <dgm:bulletEnabled val="1"/>
        </dgm:presLayoutVars>
      </dgm:prSet>
      <dgm:spPr/>
    </dgm:pt>
    <dgm:pt modelId="{E0D0F7A4-3CB9-4B76-B9FD-84F2BFAB9025}" type="pres">
      <dgm:prSet presAssocID="{C3155C21-AE90-4C88-92BC-10A8435CA70B}" presName="aSpace2" presStyleCnt="0"/>
      <dgm:spPr/>
    </dgm:pt>
    <dgm:pt modelId="{31E132E4-D7F0-489E-A439-372E5FD09011}" type="pres">
      <dgm:prSet presAssocID="{31836319-E6A7-401C-A146-3487A4486AA1}" presName="childNode" presStyleLbl="node1" presStyleIdx="1" presStyleCnt="2" custScaleY="37246">
        <dgm:presLayoutVars>
          <dgm:bulletEnabled val="1"/>
        </dgm:presLayoutVars>
      </dgm:prSet>
      <dgm:spPr/>
    </dgm:pt>
  </dgm:ptLst>
  <dgm:cxnLst>
    <dgm:cxn modelId="{C6A89706-DD08-401A-81DF-BB926E28091C}" srcId="{0189290B-E908-4CB9-B8AE-764EFFC7CB70}" destId="{C3155C21-AE90-4C88-92BC-10A8435CA70B}" srcOrd="0" destOrd="0" parTransId="{DDC9C835-2F1A-473C-86A5-0A3D983B3B0E}" sibTransId="{F3C4FFB8-FAD7-4175-A3A7-2597FEF17E59}"/>
    <dgm:cxn modelId="{9B6D1910-07F4-42C5-AE1E-7FB3DDCDDFB0}" type="presOf" srcId="{C3155C21-AE90-4C88-92BC-10A8435CA70B}" destId="{1B05D772-40F6-46DD-81AD-3BE80E77CBE5}" srcOrd="0" destOrd="0" presId="urn:microsoft.com/office/officeart/2005/8/layout/lProcess2"/>
    <dgm:cxn modelId="{2EC7BD67-3F09-4EB2-BB00-2DC4207D225F}" srcId="{76EB2E00-3DB7-4098-88D2-DDA2F3CFE716}" destId="{0189290B-E908-4CB9-B8AE-764EFFC7CB70}" srcOrd="0" destOrd="0" parTransId="{2672E4B6-92BA-4722-96EA-097D08DBA130}" sibTransId="{9BD6320F-FBAC-422A-B754-7806B278C427}"/>
    <dgm:cxn modelId="{B959D88A-5A15-445D-B51C-C4E0E80A3262}" type="presOf" srcId="{76EB2E00-3DB7-4098-88D2-DDA2F3CFE716}" destId="{FF6F9CF2-7D7A-4AA5-8A1F-D20EB5C8827A}" srcOrd="0" destOrd="0" presId="urn:microsoft.com/office/officeart/2005/8/layout/lProcess2"/>
    <dgm:cxn modelId="{B8CA84B7-6A6F-40D7-9826-DADFBD34EC4D}" srcId="{0189290B-E908-4CB9-B8AE-764EFFC7CB70}" destId="{31836319-E6A7-401C-A146-3487A4486AA1}" srcOrd="1" destOrd="0" parTransId="{F68306D4-148F-4217-A7FD-8510BFF23986}" sibTransId="{1D383E84-D3D4-4CBC-95A1-3E575EC17EE2}"/>
    <dgm:cxn modelId="{BD6192BB-F5D6-4728-8CC4-EDB48396BBC3}" type="presOf" srcId="{0189290B-E908-4CB9-B8AE-764EFFC7CB70}" destId="{722F9B6A-03A2-4389-94FE-487AB363393C}" srcOrd="1" destOrd="0" presId="urn:microsoft.com/office/officeart/2005/8/layout/lProcess2"/>
    <dgm:cxn modelId="{A96B04C1-46CF-40A1-91D6-1F98940FA1AE}" type="presOf" srcId="{0189290B-E908-4CB9-B8AE-764EFFC7CB70}" destId="{210DB8F6-3BD4-41F2-9955-B747C64621F5}" srcOrd="0" destOrd="0" presId="urn:microsoft.com/office/officeart/2005/8/layout/lProcess2"/>
    <dgm:cxn modelId="{474214E0-0EBF-41FA-948B-2EDF0117A8E5}" type="presOf" srcId="{31836319-E6A7-401C-A146-3487A4486AA1}" destId="{31E132E4-D7F0-489E-A439-372E5FD09011}" srcOrd="0" destOrd="0" presId="urn:microsoft.com/office/officeart/2005/8/layout/lProcess2"/>
    <dgm:cxn modelId="{8E70CD8C-074D-411E-906E-6C2C5416DC61}" type="presParOf" srcId="{FF6F9CF2-7D7A-4AA5-8A1F-D20EB5C8827A}" destId="{44BB3D81-4A8D-4736-BBE0-FAC87BF79943}" srcOrd="0" destOrd="0" presId="urn:microsoft.com/office/officeart/2005/8/layout/lProcess2"/>
    <dgm:cxn modelId="{9225AEF4-08A8-4848-8073-5D11662AFA27}" type="presParOf" srcId="{44BB3D81-4A8D-4736-BBE0-FAC87BF79943}" destId="{210DB8F6-3BD4-41F2-9955-B747C64621F5}" srcOrd="0" destOrd="0" presId="urn:microsoft.com/office/officeart/2005/8/layout/lProcess2"/>
    <dgm:cxn modelId="{C7A35977-3B0D-46DC-ABD1-CCF80BB07D2E}" type="presParOf" srcId="{44BB3D81-4A8D-4736-BBE0-FAC87BF79943}" destId="{722F9B6A-03A2-4389-94FE-487AB363393C}" srcOrd="1" destOrd="0" presId="urn:microsoft.com/office/officeart/2005/8/layout/lProcess2"/>
    <dgm:cxn modelId="{23506654-0530-4D8F-805E-9C5E9C2E8239}" type="presParOf" srcId="{44BB3D81-4A8D-4736-BBE0-FAC87BF79943}" destId="{E0AD3B4D-88A5-4837-8D35-BA634920BE28}" srcOrd="2" destOrd="0" presId="urn:microsoft.com/office/officeart/2005/8/layout/lProcess2"/>
    <dgm:cxn modelId="{9F402438-C740-4E26-B53E-A6C5E33D54BB}" type="presParOf" srcId="{E0AD3B4D-88A5-4837-8D35-BA634920BE28}" destId="{B26E3590-F862-48A9-A980-80E4874CF4F2}" srcOrd="0" destOrd="0" presId="urn:microsoft.com/office/officeart/2005/8/layout/lProcess2"/>
    <dgm:cxn modelId="{42E71F30-DAE4-4D8F-8E3D-9B34FE42A53B}" type="presParOf" srcId="{B26E3590-F862-48A9-A980-80E4874CF4F2}" destId="{1B05D772-40F6-46DD-81AD-3BE80E77CBE5}" srcOrd="0" destOrd="0" presId="urn:microsoft.com/office/officeart/2005/8/layout/lProcess2"/>
    <dgm:cxn modelId="{42052958-9EAD-45E2-A02D-BB3337BF7648}" type="presParOf" srcId="{B26E3590-F862-48A9-A980-80E4874CF4F2}" destId="{E0D0F7A4-3CB9-4B76-B9FD-84F2BFAB9025}" srcOrd="1" destOrd="0" presId="urn:microsoft.com/office/officeart/2005/8/layout/lProcess2"/>
    <dgm:cxn modelId="{D77AA0BE-F203-4DF2-9F68-1F2870314F21}" type="presParOf" srcId="{B26E3590-F862-48A9-A980-80E4874CF4F2}" destId="{31E132E4-D7F0-489E-A439-372E5FD0901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FBB8-5E36-428F-9CF6-24B97263ABA6}"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zh-CN" altLang="en-US"/>
        </a:p>
      </dgm:t>
    </dgm:pt>
    <dgm:pt modelId="{F3B71513-0585-4F0F-93DD-3C0B75F20A4E}">
      <dgm:prSet/>
      <dgm:spPr/>
      <dgm:t>
        <a:bodyPr/>
        <a:lstStyle/>
        <a:p>
          <a:r>
            <a:rPr lang="zh-CN" altLang="en-US" dirty="0">
              <a:latin typeface="微软雅黑" panose="020B0503020204020204" pitchFamily="34" charset="-122"/>
              <a:ea typeface="微软雅黑" panose="020B0503020204020204" pitchFamily="34" charset="-122"/>
            </a:rPr>
            <a:t>规范规约</a:t>
          </a:r>
        </a:p>
      </dgm:t>
    </dgm:pt>
    <dgm:pt modelId="{4D953EA0-D74E-44C5-9384-08BF29FABD3A}" type="parTrans" cxnId="{5E69FBD6-ED3F-4AA2-92D6-3D76901C6F61}">
      <dgm:prSet/>
      <dgm:spPr/>
      <dgm:t>
        <a:bodyPr/>
        <a:lstStyle/>
        <a:p>
          <a:endParaRPr lang="zh-CN" altLang="en-US">
            <a:latin typeface="微软雅黑" panose="020B0503020204020204" pitchFamily="34" charset="-122"/>
            <a:ea typeface="微软雅黑" panose="020B0503020204020204" pitchFamily="34" charset="-122"/>
          </a:endParaRPr>
        </a:p>
      </dgm:t>
    </dgm:pt>
    <dgm:pt modelId="{5C5DC5D4-277D-435A-80AA-9C1A144C6121}" type="sibTrans" cxnId="{5E69FBD6-ED3F-4AA2-92D6-3D76901C6F61}">
      <dgm:prSet/>
      <dgm:spPr/>
      <dgm:t>
        <a:bodyPr/>
        <a:lstStyle/>
        <a:p>
          <a:endParaRPr lang="zh-CN" altLang="en-US">
            <a:latin typeface="微软雅黑" panose="020B0503020204020204" pitchFamily="34" charset="-122"/>
            <a:ea typeface="微软雅黑" panose="020B0503020204020204" pitchFamily="34" charset="-122"/>
          </a:endParaRPr>
        </a:p>
      </dgm:t>
    </dgm:pt>
    <dgm:pt modelId="{08BEF7A5-5808-4529-B1F2-2FAEA6846939}">
      <dgm:prSet/>
      <dgm:spPr/>
      <dgm:t>
        <a:bodyPr/>
        <a:lstStyle/>
        <a:p>
          <a:r>
            <a:rPr lang="zh-CN" altLang="en-US" dirty="0">
              <a:latin typeface="微软雅黑" panose="020B0503020204020204" pitchFamily="34" charset="-122"/>
              <a:ea typeface="微软雅黑" panose="020B0503020204020204" pitchFamily="34" charset="-122"/>
            </a:rPr>
            <a:t>考虑到所有文法符号的规约</a:t>
          </a:r>
        </a:p>
      </dgm:t>
    </dgm:pt>
    <dgm:pt modelId="{ACB2BC0A-9D70-4C11-ACB8-C4DB568AD831}" type="parTrans" cxnId="{1DA1ACC7-B639-480A-B644-AE7FD6AF53CD}">
      <dgm:prSet/>
      <dgm:spPr/>
      <dgm:t>
        <a:bodyPr/>
        <a:lstStyle/>
        <a:p>
          <a:endParaRPr lang="zh-CN" altLang="en-US">
            <a:latin typeface="微软雅黑" panose="020B0503020204020204" pitchFamily="34" charset="-122"/>
            <a:ea typeface="微软雅黑" panose="020B0503020204020204" pitchFamily="34" charset="-122"/>
          </a:endParaRPr>
        </a:p>
      </dgm:t>
    </dgm:pt>
    <dgm:pt modelId="{5AF738FF-22C3-4581-A42C-551C1FE1EB6E}" type="sibTrans" cxnId="{1DA1ACC7-B639-480A-B644-AE7FD6AF53CD}">
      <dgm:prSet/>
      <dgm:spPr/>
      <dgm:t>
        <a:bodyPr/>
        <a:lstStyle/>
        <a:p>
          <a:endParaRPr lang="zh-CN" altLang="en-US">
            <a:latin typeface="微软雅黑" panose="020B0503020204020204" pitchFamily="34" charset="-122"/>
            <a:ea typeface="微软雅黑" panose="020B0503020204020204" pitchFamily="34" charset="-122"/>
          </a:endParaRPr>
        </a:p>
      </dgm:t>
    </dgm:pt>
    <dgm:pt modelId="{B97EA000-B7CB-4BD8-B69F-C82BCCDB5FC5}">
      <dgm:prSet/>
      <dgm:spPr/>
      <dgm:t>
        <a:bodyPr/>
        <a:lstStyle/>
        <a:p>
          <a:r>
            <a:rPr lang="zh-CN" altLang="en-US" dirty="0">
              <a:latin typeface="微软雅黑" panose="020B0503020204020204" pitchFamily="34" charset="-122"/>
              <a:ea typeface="微软雅黑" panose="020B0503020204020204" pitchFamily="34" charset="-122"/>
            </a:rPr>
            <a:t>最右推导的逆过程</a:t>
          </a:r>
        </a:p>
      </dgm:t>
    </dgm:pt>
    <dgm:pt modelId="{E1BE153B-DAD8-40C6-B151-275112DE2F26}" type="parTrans" cxnId="{9A77522C-BB83-4B12-9A2E-D1EA7370B7CE}">
      <dgm:prSet/>
      <dgm:spPr/>
      <dgm:t>
        <a:bodyPr/>
        <a:lstStyle/>
        <a:p>
          <a:endParaRPr lang="zh-CN" altLang="en-US">
            <a:latin typeface="微软雅黑" panose="020B0503020204020204" pitchFamily="34" charset="-122"/>
            <a:ea typeface="微软雅黑" panose="020B0503020204020204" pitchFamily="34" charset="-122"/>
          </a:endParaRPr>
        </a:p>
      </dgm:t>
    </dgm:pt>
    <dgm:pt modelId="{7944A7E6-1E53-436B-AED1-449F16CC19EB}" type="sibTrans" cxnId="{9A77522C-BB83-4B12-9A2E-D1EA7370B7CE}">
      <dgm:prSet/>
      <dgm:spPr/>
      <dgm:t>
        <a:bodyPr/>
        <a:lstStyle/>
        <a:p>
          <a:endParaRPr lang="zh-CN" altLang="en-US">
            <a:latin typeface="微软雅黑" panose="020B0503020204020204" pitchFamily="34" charset="-122"/>
            <a:ea typeface="微软雅黑" panose="020B0503020204020204" pitchFamily="34" charset="-122"/>
          </a:endParaRPr>
        </a:p>
      </dgm:t>
    </dgm:pt>
    <dgm:pt modelId="{96117E33-5112-487E-8323-15D20018E6E3}">
      <dgm:prSet phldrT="[文本]"/>
      <dgm:spPr/>
      <dgm:t>
        <a:bodyPr/>
        <a:lstStyle/>
        <a:p>
          <a:r>
            <a:rPr lang="zh-CN" altLang="en-US">
              <a:effectLst/>
              <a:latin typeface="微软雅黑" panose="020B0503020204020204" pitchFamily="34" charset="-122"/>
              <a:ea typeface="微软雅黑" panose="020B0503020204020204" pitchFamily="34" charset="-122"/>
            </a:rPr>
            <a:t>算符优先分析法的规约</a:t>
          </a:r>
          <a:endParaRPr lang="zh-CN" altLang="en-US" dirty="0">
            <a:latin typeface="微软雅黑" panose="020B0503020204020204" pitchFamily="34" charset="-122"/>
            <a:ea typeface="微软雅黑" panose="020B0503020204020204" pitchFamily="34" charset="-122"/>
          </a:endParaRPr>
        </a:p>
      </dgm:t>
    </dgm:pt>
    <dgm:pt modelId="{0BAA836D-7008-4CBD-A8EE-3C2081EC1382}" type="parTrans" cxnId="{4446927B-3BED-4359-B952-D9EC726D9A64}">
      <dgm:prSet/>
      <dgm:spPr/>
      <dgm:t>
        <a:bodyPr/>
        <a:lstStyle/>
        <a:p>
          <a:endParaRPr lang="zh-CN" altLang="en-US"/>
        </a:p>
      </dgm:t>
    </dgm:pt>
    <dgm:pt modelId="{638F7435-7C32-45C4-B707-20F664600578}" type="sibTrans" cxnId="{4446927B-3BED-4359-B952-D9EC726D9A64}">
      <dgm:prSet/>
      <dgm:spPr/>
      <dgm:t>
        <a:bodyPr/>
        <a:lstStyle/>
        <a:p>
          <a:endParaRPr lang="zh-CN" altLang="en-US"/>
        </a:p>
      </dgm:t>
    </dgm:pt>
    <dgm:pt modelId="{35AC94A4-7EB3-46FF-9C7C-696EB86EA771}">
      <dgm:prSet phldrT="[文本]"/>
      <dgm:spPr/>
      <dgm:t>
        <a:bodyPr/>
        <a:lstStyle/>
        <a:p>
          <a:r>
            <a:rPr lang="zh-CN" altLang="en-US" dirty="0">
              <a:latin typeface="微软雅黑" panose="020B0503020204020204" pitchFamily="34" charset="-122"/>
              <a:ea typeface="微软雅黑" panose="020B0503020204020204" pitchFamily="34" charset="-122"/>
            </a:rPr>
            <a:t>过程与规范规约不同</a:t>
          </a:r>
        </a:p>
      </dgm:t>
    </dgm:pt>
    <dgm:pt modelId="{6A230D84-1106-42D5-AB01-F446ED5324F6}" type="parTrans" cxnId="{4D396D5D-561D-4FAA-9003-3A97528ADBD5}">
      <dgm:prSet/>
      <dgm:spPr/>
      <dgm:t>
        <a:bodyPr/>
        <a:lstStyle/>
        <a:p>
          <a:endParaRPr lang="zh-CN" altLang="en-US"/>
        </a:p>
      </dgm:t>
    </dgm:pt>
    <dgm:pt modelId="{48128BFD-F39E-429C-8AA8-C93A55F6E246}" type="sibTrans" cxnId="{4D396D5D-561D-4FAA-9003-3A97528ADBD5}">
      <dgm:prSet/>
      <dgm:spPr/>
      <dgm:t>
        <a:bodyPr/>
        <a:lstStyle/>
        <a:p>
          <a:endParaRPr lang="zh-CN" altLang="en-US"/>
        </a:p>
      </dgm:t>
    </dgm:pt>
    <dgm:pt modelId="{5E69078E-DCB7-463C-B9C0-9E26AB7BFA99}">
      <dgm:prSet phldrT="[文本]"/>
      <dgm:spPr/>
      <dgm:t>
        <a:bodyPr/>
        <a:lstStyle/>
        <a:p>
          <a:r>
            <a:rPr lang="zh-CN" altLang="en-US" dirty="0">
              <a:latin typeface="微软雅黑" panose="020B0503020204020204" pitchFamily="34" charset="-122"/>
              <a:ea typeface="微软雅黑" panose="020B0503020204020204" pitchFamily="34" charset="-122"/>
            </a:rPr>
            <a:t>仅考虑算符</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a:t>
          </a:r>
          <a:r>
            <a:rPr lang="en-US" altLang="zh-CN" baseline="-25000" dirty="0" err="1">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的规约</a:t>
          </a:r>
        </a:p>
      </dgm:t>
    </dgm:pt>
    <dgm:pt modelId="{6937A2F3-4DDD-4330-9F5F-1025C143A10E}" type="parTrans" cxnId="{649E8F69-2E66-4897-B365-7809517AC208}">
      <dgm:prSet/>
      <dgm:spPr/>
      <dgm:t>
        <a:bodyPr/>
        <a:lstStyle/>
        <a:p>
          <a:endParaRPr lang="zh-CN" altLang="en-US"/>
        </a:p>
      </dgm:t>
    </dgm:pt>
    <dgm:pt modelId="{A2E3B5E0-D05A-4BD7-82E1-3D17FAC61641}" type="sibTrans" cxnId="{649E8F69-2E66-4897-B365-7809517AC208}">
      <dgm:prSet/>
      <dgm:spPr/>
      <dgm:t>
        <a:bodyPr/>
        <a:lstStyle/>
        <a:p>
          <a:endParaRPr lang="zh-CN" altLang="en-US"/>
        </a:p>
      </dgm:t>
    </dgm:pt>
    <dgm:pt modelId="{AC63CC48-4150-4ED5-93EC-9CF162EEFF65}" type="pres">
      <dgm:prSet presAssocID="{3F3AFBB8-5E36-428F-9CF6-24B97263ABA6}" presName="rootnode" presStyleCnt="0">
        <dgm:presLayoutVars>
          <dgm:chMax/>
          <dgm:chPref/>
          <dgm:dir/>
          <dgm:animLvl val="lvl"/>
        </dgm:presLayoutVars>
      </dgm:prSet>
      <dgm:spPr/>
    </dgm:pt>
    <dgm:pt modelId="{73ACBB46-BCB4-42E9-993F-4DB48D26B4B5}" type="pres">
      <dgm:prSet presAssocID="{F3B71513-0585-4F0F-93DD-3C0B75F20A4E}" presName="composite" presStyleCnt="0"/>
      <dgm:spPr/>
    </dgm:pt>
    <dgm:pt modelId="{A5ECA26C-9821-4FFF-A906-12AE5CFDE1D5}" type="pres">
      <dgm:prSet presAssocID="{F3B71513-0585-4F0F-93DD-3C0B75F20A4E}" presName="LShape" presStyleLbl="alignNode1" presStyleIdx="0" presStyleCnt="3"/>
      <dgm:spPr>
        <a:solidFill>
          <a:srgbClr val="7F8FA9"/>
        </a:solidFill>
      </dgm:spPr>
    </dgm:pt>
    <dgm:pt modelId="{7AC333BA-2C16-4BCE-8EFF-FF7C5D4CF93E}" type="pres">
      <dgm:prSet presAssocID="{F3B71513-0585-4F0F-93DD-3C0B75F20A4E}" presName="ParentText" presStyleLbl="revTx" presStyleIdx="0" presStyleCnt="2">
        <dgm:presLayoutVars>
          <dgm:chMax val="0"/>
          <dgm:chPref val="0"/>
          <dgm:bulletEnabled val="1"/>
        </dgm:presLayoutVars>
      </dgm:prSet>
      <dgm:spPr/>
    </dgm:pt>
    <dgm:pt modelId="{CE60E5BD-98EB-4D37-9350-D10575DF9450}" type="pres">
      <dgm:prSet presAssocID="{F3B71513-0585-4F0F-93DD-3C0B75F20A4E}" presName="Triangle" presStyleLbl="alignNode1" presStyleIdx="1" presStyleCnt="3"/>
      <dgm:spPr/>
    </dgm:pt>
    <dgm:pt modelId="{F976BAF7-9A31-4873-9631-55E90CF691CC}" type="pres">
      <dgm:prSet presAssocID="{5C5DC5D4-277D-435A-80AA-9C1A144C6121}" presName="sibTrans" presStyleCnt="0"/>
      <dgm:spPr/>
    </dgm:pt>
    <dgm:pt modelId="{14B0E09A-7AC4-4567-BF1B-573B60B7F9B0}" type="pres">
      <dgm:prSet presAssocID="{5C5DC5D4-277D-435A-80AA-9C1A144C6121}" presName="space" presStyleCnt="0"/>
      <dgm:spPr/>
    </dgm:pt>
    <dgm:pt modelId="{2FF8F088-38FA-4C20-968D-FF49386FB83E}" type="pres">
      <dgm:prSet presAssocID="{96117E33-5112-487E-8323-15D20018E6E3}" presName="composite" presStyleCnt="0"/>
      <dgm:spPr/>
    </dgm:pt>
    <dgm:pt modelId="{795AF056-01A2-4BFE-950A-2FD18FA09EA0}" type="pres">
      <dgm:prSet presAssocID="{96117E33-5112-487E-8323-15D20018E6E3}" presName="LShape" presStyleLbl="alignNode1" presStyleIdx="2" presStyleCnt="3"/>
      <dgm:spPr>
        <a:solidFill>
          <a:srgbClr val="5AA2AE"/>
        </a:solidFill>
      </dgm:spPr>
    </dgm:pt>
    <dgm:pt modelId="{EFAE0958-AD05-4F8C-98D2-425BB200C7AB}" type="pres">
      <dgm:prSet presAssocID="{96117E33-5112-487E-8323-15D20018E6E3}" presName="ParentText" presStyleLbl="revTx" presStyleIdx="1" presStyleCnt="2">
        <dgm:presLayoutVars>
          <dgm:chMax val="0"/>
          <dgm:chPref val="0"/>
          <dgm:bulletEnabled val="1"/>
        </dgm:presLayoutVars>
      </dgm:prSet>
      <dgm:spPr/>
    </dgm:pt>
  </dgm:ptLst>
  <dgm:cxnLst>
    <dgm:cxn modelId="{9A77522C-BB83-4B12-9A2E-D1EA7370B7CE}" srcId="{F3B71513-0585-4F0F-93DD-3C0B75F20A4E}" destId="{B97EA000-B7CB-4BD8-B69F-C82BCCDB5FC5}" srcOrd="0" destOrd="0" parTransId="{E1BE153B-DAD8-40C6-B151-275112DE2F26}" sibTransId="{7944A7E6-1E53-436B-AED1-449F16CC19EB}"/>
    <dgm:cxn modelId="{E3386430-DE69-464A-B51A-7B82CDD27D77}" type="presOf" srcId="{5E69078E-DCB7-463C-B9C0-9E26AB7BFA99}" destId="{EFAE0958-AD05-4F8C-98D2-425BB200C7AB}" srcOrd="0" destOrd="2" presId="urn:microsoft.com/office/officeart/2009/3/layout/StepUpProcess"/>
    <dgm:cxn modelId="{4D396D5D-561D-4FAA-9003-3A97528ADBD5}" srcId="{96117E33-5112-487E-8323-15D20018E6E3}" destId="{35AC94A4-7EB3-46FF-9C7C-696EB86EA771}" srcOrd="0" destOrd="0" parTransId="{6A230D84-1106-42D5-AB01-F446ED5324F6}" sibTransId="{48128BFD-F39E-429C-8AA8-C93A55F6E246}"/>
    <dgm:cxn modelId="{1315AE42-8B7E-45D3-9F39-849131FF9D64}" type="presOf" srcId="{B97EA000-B7CB-4BD8-B69F-C82BCCDB5FC5}" destId="{7AC333BA-2C16-4BCE-8EFF-FF7C5D4CF93E}" srcOrd="0" destOrd="1" presId="urn:microsoft.com/office/officeart/2009/3/layout/StepUpProcess"/>
    <dgm:cxn modelId="{649E8F69-2E66-4897-B365-7809517AC208}" srcId="{96117E33-5112-487E-8323-15D20018E6E3}" destId="{5E69078E-DCB7-463C-B9C0-9E26AB7BFA99}" srcOrd="1" destOrd="0" parTransId="{6937A2F3-4DDD-4330-9F5F-1025C143A10E}" sibTransId="{A2E3B5E0-D05A-4BD7-82E1-3D17FAC61641}"/>
    <dgm:cxn modelId="{B436D549-17A7-4A31-AD3A-A95599BF956F}" type="presOf" srcId="{35AC94A4-7EB3-46FF-9C7C-696EB86EA771}" destId="{EFAE0958-AD05-4F8C-98D2-425BB200C7AB}" srcOrd="0" destOrd="1" presId="urn:microsoft.com/office/officeart/2009/3/layout/StepUpProcess"/>
    <dgm:cxn modelId="{4446927B-3BED-4359-B952-D9EC726D9A64}" srcId="{3F3AFBB8-5E36-428F-9CF6-24B97263ABA6}" destId="{96117E33-5112-487E-8323-15D20018E6E3}" srcOrd="1" destOrd="0" parTransId="{0BAA836D-7008-4CBD-A8EE-3C2081EC1382}" sibTransId="{638F7435-7C32-45C4-B707-20F664600578}"/>
    <dgm:cxn modelId="{EE9C66B1-E378-4939-A9D8-AD5877A46086}" type="presOf" srcId="{96117E33-5112-487E-8323-15D20018E6E3}" destId="{EFAE0958-AD05-4F8C-98D2-425BB200C7AB}" srcOrd="0" destOrd="0" presId="urn:microsoft.com/office/officeart/2009/3/layout/StepUpProcess"/>
    <dgm:cxn modelId="{2F6DEFB1-324F-4730-B91A-74C22D4631B5}" type="presOf" srcId="{3F3AFBB8-5E36-428F-9CF6-24B97263ABA6}" destId="{AC63CC48-4150-4ED5-93EC-9CF162EEFF65}" srcOrd="0" destOrd="0" presId="urn:microsoft.com/office/officeart/2009/3/layout/StepUpProcess"/>
    <dgm:cxn modelId="{1DA1ACC7-B639-480A-B644-AE7FD6AF53CD}" srcId="{F3B71513-0585-4F0F-93DD-3C0B75F20A4E}" destId="{08BEF7A5-5808-4529-B1F2-2FAEA6846939}" srcOrd="1" destOrd="0" parTransId="{ACB2BC0A-9D70-4C11-ACB8-C4DB568AD831}" sibTransId="{5AF738FF-22C3-4581-A42C-551C1FE1EB6E}"/>
    <dgm:cxn modelId="{B70B69CE-5CBA-4D95-A782-198C32D40180}" type="presOf" srcId="{08BEF7A5-5808-4529-B1F2-2FAEA6846939}" destId="{7AC333BA-2C16-4BCE-8EFF-FF7C5D4CF93E}" srcOrd="0" destOrd="2" presId="urn:microsoft.com/office/officeart/2009/3/layout/StepUpProcess"/>
    <dgm:cxn modelId="{5E69FBD6-ED3F-4AA2-92D6-3D76901C6F61}" srcId="{3F3AFBB8-5E36-428F-9CF6-24B97263ABA6}" destId="{F3B71513-0585-4F0F-93DD-3C0B75F20A4E}" srcOrd="0" destOrd="0" parTransId="{4D953EA0-D74E-44C5-9384-08BF29FABD3A}" sibTransId="{5C5DC5D4-277D-435A-80AA-9C1A144C6121}"/>
    <dgm:cxn modelId="{6B40E4E1-061A-4EB5-ADB8-DC9CFF723D2F}" type="presOf" srcId="{F3B71513-0585-4F0F-93DD-3C0B75F20A4E}" destId="{7AC333BA-2C16-4BCE-8EFF-FF7C5D4CF93E}" srcOrd="0" destOrd="0" presId="urn:microsoft.com/office/officeart/2009/3/layout/StepUpProcess"/>
    <dgm:cxn modelId="{AA73EC8B-C2AB-4B06-A7A3-2C06B08852A5}" type="presParOf" srcId="{AC63CC48-4150-4ED5-93EC-9CF162EEFF65}" destId="{73ACBB46-BCB4-42E9-993F-4DB48D26B4B5}" srcOrd="0" destOrd="0" presId="urn:microsoft.com/office/officeart/2009/3/layout/StepUpProcess"/>
    <dgm:cxn modelId="{7413E68A-6030-47D6-ABDE-99AD31B766B8}" type="presParOf" srcId="{73ACBB46-BCB4-42E9-993F-4DB48D26B4B5}" destId="{A5ECA26C-9821-4FFF-A906-12AE5CFDE1D5}" srcOrd="0" destOrd="0" presId="urn:microsoft.com/office/officeart/2009/3/layout/StepUpProcess"/>
    <dgm:cxn modelId="{5A0F7F9E-F312-498D-A373-15C57BE36B22}" type="presParOf" srcId="{73ACBB46-BCB4-42E9-993F-4DB48D26B4B5}" destId="{7AC333BA-2C16-4BCE-8EFF-FF7C5D4CF93E}" srcOrd="1" destOrd="0" presId="urn:microsoft.com/office/officeart/2009/3/layout/StepUpProcess"/>
    <dgm:cxn modelId="{70D8AC01-0FC7-419C-8C8D-11B7D63B2AFF}" type="presParOf" srcId="{73ACBB46-BCB4-42E9-993F-4DB48D26B4B5}" destId="{CE60E5BD-98EB-4D37-9350-D10575DF9450}" srcOrd="2" destOrd="0" presId="urn:microsoft.com/office/officeart/2009/3/layout/StepUpProcess"/>
    <dgm:cxn modelId="{DE409C72-A690-4B7B-9CDE-7283C5920230}" type="presParOf" srcId="{AC63CC48-4150-4ED5-93EC-9CF162EEFF65}" destId="{F976BAF7-9A31-4873-9631-55E90CF691CC}" srcOrd="1" destOrd="0" presId="urn:microsoft.com/office/officeart/2009/3/layout/StepUpProcess"/>
    <dgm:cxn modelId="{E0C809C6-BAC2-4798-88C8-183EBB6D6FE4}" type="presParOf" srcId="{F976BAF7-9A31-4873-9631-55E90CF691CC}" destId="{14B0E09A-7AC4-4567-BF1B-573B60B7F9B0}" srcOrd="0" destOrd="0" presId="urn:microsoft.com/office/officeart/2009/3/layout/StepUpProcess"/>
    <dgm:cxn modelId="{A8383A52-784C-4385-A2E3-D9E5E01019D2}" type="presParOf" srcId="{AC63CC48-4150-4ED5-93EC-9CF162EEFF65}" destId="{2FF8F088-38FA-4C20-968D-FF49386FB83E}" srcOrd="2" destOrd="0" presId="urn:microsoft.com/office/officeart/2009/3/layout/StepUpProcess"/>
    <dgm:cxn modelId="{F2078950-EA04-4C64-86AF-71A9219B6653}" type="presParOf" srcId="{2FF8F088-38FA-4C20-968D-FF49386FB83E}" destId="{795AF056-01A2-4BFE-950A-2FD18FA09EA0}" srcOrd="0" destOrd="0" presId="urn:microsoft.com/office/officeart/2009/3/layout/StepUpProcess"/>
    <dgm:cxn modelId="{55819B47-FF63-46E5-9AEE-144F23217A2F}" type="presParOf" srcId="{2FF8F088-38FA-4C20-968D-FF49386FB83E}" destId="{EFAE0958-AD05-4F8C-98D2-425BB200C7A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6D229-0057-4FBA-86EA-FA551C8B891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F03B44A0-3278-4F60-8998-947F65CFC955}">
      <dgm:prSet phldrT="[文本]" custT="1"/>
      <dgm:spPr/>
      <dgm:t>
        <a:bodyPr/>
        <a:lstStyle/>
        <a:p>
          <a:r>
            <a:rPr lang="zh-CN" altLang="en-US" sz="3200" b="1" dirty="0">
              <a:effectLst>
                <a:outerShdw blurRad="38100" dist="38100" dir="2700000" algn="tl">
                  <a:srgbClr val="000000">
                    <a:alpha val="43137"/>
                  </a:srgbClr>
                </a:outerShdw>
              </a:effectLst>
            </a:rPr>
            <a:t>规范规约</a:t>
          </a:r>
          <a:br>
            <a:rPr lang="en-US" altLang="zh-CN" sz="3200" b="1" dirty="0">
              <a:effectLst>
                <a:outerShdw blurRad="38100" dist="38100" dir="2700000" algn="tl">
                  <a:srgbClr val="000000">
                    <a:alpha val="43137"/>
                  </a:srgbClr>
                </a:outerShdw>
              </a:effectLst>
            </a:rPr>
          </a:br>
          <a:r>
            <a:rPr lang="zh-CN" altLang="en-US" sz="3200" b="1" dirty="0">
              <a:effectLst>
                <a:outerShdw blurRad="38100" dist="38100" dir="2700000" algn="tl">
                  <a:srgbClr val="000000">
                    <a:alpha val="43137"/>
                  </a:srgbClr>
                </a:outerShdw>
              </a:effectLst>
            </a:rPr>
            <a:t>关键在于</a:t>
          </a:r>
        </a:p>
      </dgm:t>
    </dgm:pt>
    <dgm:pt modelId="{B839D993-9DF3-42BA-A487-751981A3796C}" type="parTrans" cxnId="{80A0B0E5-1BCF-484C-96FE-A8E9173126F2}">
      <dgm:prSet/>
      <dgm:spPr/>
      <dgm:t>
        <a:bodyPr/>
        <a:lstStyle/>
        <a:p>
          <a:endParaRPr lang="zh-CN" altLang="en-US" sz="2400" b="1"/>
        </a:p>
      </dgm:t>
    </dgm:pt>
    <dgm:pt modelId="{56A723D1-8479-4526-97F9-3D54786A1F1C}" type="sibTrans" cxnId="{80A0B0E5-1BCF-484C-96FE-A8E9173126F2}">
      <dgm:prSet/>
      <dgm:spPr/>
      <dgm:t>
        <a:bodyPr/>
        <a:lstStyle/>
        <a:p>
          <a:endParaRPr lang="zh-CN" altLang="en-US" sz="2400" b="1"/>
        </a:p>
      </dgm:t>
    </dgm:pt>
    <dgm:pt modelId="{12A6C77B-FD03-4992-AD7D-22A4418036A2}">
      <dgm:prSet custT="1"/>
      <dgm:spPr/>
      <dgm:t>
        <a:bodyPr/>
        <a:lstStyle/>
        <a:p>
          <a:r>
            <a:rPr lang="zh-CN" altLang="en-US" sz="2400" b="1" dirty="0"/>
            <a:t>如何寻找当前句型的</a:t>
          </a:r>
          <a:r>
            <a:rPr lang="zh-CN" altLang="en-US" sz="2400" b="1" dirty="0">
              <a:solidFill>
                <a:srgbClr val="FF0000"/>
              </a:solidFill>
              <a:effectLst>
                <a:outerShdw blurRad="38100" dist="38100" dir="2700000" algn="tl">
                  <a:srgbClr val="000000"/>
                </a:outerShdw>
              </a:effectLst>
              <a:ea typeface="黑体" pitchFamily="2" charset="-122"/>
            </a:rPr>
            <a:t>句柄</a:t>
          </a:r>
          <a:r>
            <a:rPr lang="zh-CN" altLang="en-US" sz="2400" b="1" dirty="0"/>
            <a:t>，将该句柄规约为对应的产生式的左部</a:t>
          </a:r>
        </a:p>
      </dgm:t>
    </dgm:pt>
    <dgm:pt modelId="{F73623BC-142F-4D16-BC51-550FB3C9329E}" type="parTrans" cxnId="{F3D6713A-B747-4C9D-AC93-8729CAE3B0A9}">
      <dgm:prSet/>
      <dgm:spPr/>
      <dgm:t>
        <a:bodyPr/>
        <a:lstStyle/>
        <a:p>
          <a:endParaRPr lang="zh-CN" altLang="en-US" sz="2400" b="1"/>
        </a:p>
      </dgm:t>
    </dgm:pt>
    <dgm:pt modelId="{8C6456BC-0700-4668-81BF-7A1B0D78D570}" type="sibTrans" cxnId="{F3D6713A-B747-4C9D-AC93-8729CAE3B0A9}">
      <dgm:prSet/>
      <dgm:spPr/>
      <dgm:t>
        <a:bodyPr/>
        <a:lstStyle/>
        <a:p>
          <a:endParaRPr lang="zh-CN" altLang="en-US" sz="2400" b="1"/>
        </a:p>
      </dgm:t>
    </dgm:pt>
    <dgm:pt modelId="{D70E71F8-2669-4FEA-B6A7-43C04E1D8A70}">
      <dgm:prSet custT="1"/>
      <dgm:spPr/>
      <dgm:t>
        <a:bodyPr/>
        <a:lstStyle/>
        <a:p>
          <a:r>
            <a:rPr lang="zh-CN" altLang="en-US" sz="3200" b="1" dirty="0">
              <a:effectLst>
                <a:outerShdw blurRad="38100" dist="38100" dir="2700000" algn="tl">
                  <a:srgbClr val="000000">
                    <a:alpha val="43137"/>
                  </a:srgbClr>
                </a:outerShdw>
              </a:effectLst>
            </a:rPr>
            <a:t>算符优先</a:t>
          </a:r>
          <a:br>
            <a:rPr lang="en-US" altLang="zh-CN" sz="3200" b="1" dirty="0">
              <a:effectLst>
                <a:outerShdw blurRad="38100" dist="38100" dir="2700000" algn="tl">
                  <a:srgbClr val="000000">
                    <a:alpha val="43137"/>
                  </a:srgbClr>
                </a:outerShdw>
              </a:effectLst>
            </a:rPr>
          </a:br>
          <a:r>
            <a:rPr lang="zh-CN" altLang="en-US" sz="3200" b="1" dirty="0">
              <a:effectLst>
                <a:outerShdw blurRad="38100" dist="38100" dir="2700000" algn="tl">
                  <a:srgbClr val="000000">
                    <a:alpha val="43137"/>
                  </a:srgbClr>
                </a:outerShdw>
              </a:effectLst>
            </a:rPr>
            <a:t>关键在于</a:t>
          </a:r>
        </a:p>
      </dgm:t>
    </dgm:pt>
    <dgm:pt modelId="{07FC0403-F19B-48B1-8846-5EC5CE9E953A}" type="parTrans" cxnId="{DBAB80A3-C5F9-42D0-8998-DA794994A6C1}">
      <dgm:prSet/>
      <dgm:spPr/>
      <dgm:t>
        <a:bodyPr/>
        <a:lstStyle/>
        <a:p>
          <a:endParaRPr lang="zh-CN" altLang="en-US" sz="2400" b="1"/>
        </a:p>
      </dgm:t>
    </dgm:pt>
    <dgm:pt modelId="{F868D74E-08C6-478D-8D36-3F7DDFFFE791}" type="sibTrans" cxnId="{DBAB80A3-C5F9-42D0-8998-DA794994A6C1}">
      <dgm:prSet/>
      <dgm:spPr/>
      <dgm:t>
        <a:bodyPr/>
        <a:lstStyle/>
        <a:p>
          <a:endParaRPr lang="zh-CN" altLang="en-US" sz="2400" b="1"/>
        </a:p>
      </dgm:t>
    </dgm:pt>
    <dgm:pt modelId="{0B8847E5-5FFB-4EC8-BBFE-1B662273734F}">
      <dgm:prSet custT="1"/>
      <dgm:spPr/>
      <dgm:t>
        <a:bodyPr/>
        <a:lstStyle/>
        <a:p>
          <a:r>
            <a:rPr lang="zh-CN" altLang="en-US" sz="2400" b="1" dirty="0"/>
            <a:t>如何找到</a:t>
          </a:r>
          <a:r>
            <a:rPr lang="zh-CN" altLang="en-US" sz="2400" b="1" dirty="0">
              <a:solidFill>
                <a:srgbClr val="FF0000"/>
              </a:solidFill>
              <a:effectLst>
                <a:outerShdw blurRad="38100" dist="38100" dir="2700000" algn="tl">
                  <a:srgbClr val="000000"/>
                </a:outerShdw>
              </a:effectLst>
              <a:ea typeface="黑体" pitchFamily="2" charset="-122"/>
            </a:rPr>
            <a:t>最左素短语</a:t>
          </a:r>
          <a:r>
            <a:rPr lang="zh-CN" altLang="en-US" sz="2400" b="1" dirty="0"/>
            <a:t>，将其规约为非终结符</a:t>
          </a:r>
          <a:r>
            <a:rPr lang="en-US" altLang="zh-CN" sz="2400" b="1" dirty="0"/>
            <a:t>(</a:t>
          </a:r>
          <a:r>
            <a:rPr lang="zh-CN" altLang="en-US" sz="2400" b="1" dirty="0"/>
            <a:t>并不关心它到底是哪一个非终结符</a:t>
          </a:r>
          <a:r>
            <a:rPr lang="en-US" altLang="zh-CN" sz="2400" b="1" dirty="0"/>
            <a:t>)</a:t>
          </a:r>
          <a:endParaRPr lang="zh-CN" altLang="en-US" sz="2400" b="1" baseline="-25000" dirty="0"/>
        </a:p>
      </dgm:t>
    </dgm:pt>
    <dgm:pt modelId="{71C25675-722A-41F3-AC52-E972C43685A8}" type="parTrans" cxnId="{CDF0CED2-95C9-4A2E-9DC6-55E0A8E60B6E}">
      <dgm:prSet/>
      <dgm:spPr/>
      <dgm:t>
        <a:bodyPr/>
        <a:lstStyle/>
        <a:p>
          <a:endParaRPr lang="zh-CN" altLang="en-US" sz="2400" b="1"/>
        </a:p>
      </dgm:t>
    </dgm:pt>
    <dgm:pt modelId="{0DC2A330-49BE-4BA7-98B8-DF2063FA4F99}" type="sibTrans" cxnId="{CDF0CED2-95C9-4A2E-9DC6-55E0A8E60B6E}">
      <dgm:prSet/>
      <dgm:spPr/>
      <dgm:t>
        <a:bodyPr/>
        <a:lstStyle/>
        <a:p>
          <a:endParaRPr lang="zh-CN" altLang="en-US" sz="2400" b="1"/>
        </a:p>
      </dgm:t>
    </dgm:pt>
    <dgm:pt modelId="{872317CD-235F-46A0-9E55-F33817C21CEE}" type="pres">
      <dgm:prSet presAssocID="{9E56D229-0057-4FBA-86EA-FA551C8B8912}" presName="Name0" presStyleCnt="0">
        <dgm:presLayoutVars>
          <dgm:dir/>
          <dgm:animLvl val="lvl"/>
          <dgm:resizeHandles val="exact"/>
        </dgm:presLayoutVars>
      </dgm:prSet>
      <dgm:spPr/>
    </dgm:pt>
    <dgm:pt modelId="{ED2DD3B5-76C9-4A31-B24C-95ED0160AFB3}" type="pres">
      <dgm:prSet presAssocID="{F03B44A0-3278-4F60-8998-947F65CFC955}" presName="composite" presStyleCnt="0"/>
      <dgm:spPr/>
    </dgm:pt>
    <dgm:pt modelId="{6D264E38-8CA3-41D9-ADC9-3C85381B478D}" type="pres">
      <dgm:prSet presAssocID="{F03B44A0-3278-4F60-8998-947F65CFC955}" presName="parTx" presStyleLbl="alignNode1" presStyleIdx="0" presStyleCnt="2">
        <dgm:presLayoutVars>
          <dgm:chMax val="0"/>
          <dgm:chPref val="0"/>
          <dgm:bulletEnabled val="1"/>
        </dgm:presLayoutVars>
      </dgm:prSet>
      <dgm:spPr/>
    </dgm:pt>
    <dgm:pt modelId="{4C91880B-D65A-4750-93AE-3AC92D34F6CE}" type="pres">
      <dgm:prSet presAssocID="{F03B44A0-3278-4F60-8998-947F65CFC955}" presName="desTx" presStyleLbl="alignAccFollowNode1" presStyleIdx="0" presStyleCnt="2">
        <dgm:presLayoutVars>
          <dgm:bulletEnabled val="1"/>
        </dgm:presLayoutVars>
      </dgm:prSet>
      <dgm:spPr/>
    </dgm:pt>
    <dgm:pt modelId="{F8C335D4-4763-4E64-991C-6D8F0C0E89F9}" type="pres">
      <dgm:prSet presAssocID="{56A723D1-8479-4526-97F9-3D54786A1F1C}" presName="space" presStyleCnt="0"/>
      <dgm:spPr/>
    </dgm:pt>
    <dgm:pt modelId="{03CD292A-A1A4-4F8E-948D-B0840F89B8C7}" type="pres">
      <dgm:prSet presAssocID="{D70E71F8-2669-4FEA-B6A7-43C04E1D8A70}" presName="composite" presStyleCnt="0"/>
      <dgm:spPr/>
    </dgm:pt>
    <dgm:pt modelId="{4F1932CF-B651-4FBC-95BD-8CDE67D4CE2D}" type="pres">
      <dgm:prSet presAssocID="{D70E71F8-2669-4FEA-B6A7-43C04E1D8A70}" presName="parTx" presStyleLbl="alignNode1" presStyleIdx="1" presStyleCnt="2">
        <dgm:presLayoutVars>
          <dgm:chMax val="0"/>
          <dgm:chPref val="0"/>
          <dgm:bulletEnabled val="1"/>
        </dgm:presLayoutVars>
      </dgm:prSet>
      <dgm:spPr/>
    </dgm:pt>
    <dgm:pt modelId="{4F4F1787-8FD8-4BDD-A9FE-255399B5346E}" type="pres">
      <dgm:prSet presAssocID="{D70E71F8-2669-4FEA-B6A7-43C04E1D8A70}" presName="desTx" presStyleLbl="alignAccFollowNode1" presStyleIdx="1" presStyleCnt="2">
        <dgm:presLayoutVars>
          <dgm:bulletEnabled val="1"/>
        </dgm:presLayoutVars>
      </dgm:prSet>
      <dgm:spPr/>
    </dgm:pt>
  </dgm:ptLst>
  <dgm:cxnLst>
    <dgm:cxn modelId="{A89B6A0C-8281-4033-BC40-BBD147AC10E7}" type="presOf" srcId="{0B8847E5-5FFB-4EC8-BBFE-1B662273734F}" destId="{4F4F1787-8FD8-4BDD-A9FE-255399B5346E}" srcOrd="0" destOrd="0" presId="urn:microsoft.com/office/officeart/2005/8/layout/hList1"/>
    <dgm:cxn modelId="{E1B6D817-3EB1-4F59-AD14-163D4691765A}" type="presOf" srcId="{12A6C77B-FD03-4992-AD7D-22A4418036A2}" destId="{4C91880B-D65A-4750-93AE-3AC92D34F6CE}" srcOrd="0" destOrd="0" presId="urn:microsoft.com/office/officeart/2005/8/layout/hList1"/>
    <dgm:cxn modelId="{63E2FE1F-90DA-4162-8799-09E0E9444FA8}" type="presOf" srcId="{D70E71F8-2669-4FEA-B6A7-43C04E1D8A70}" destId="{4F1932CF-B651-4FBC-95BD-8CDE67D4CE2D}" srcOrd="0" destOrd="0" presId="urn:microsoft.com/office/officeart/2005/8/layout/hList1"/>
    <dgm:cxn modelId="{F3D6713A-B747-4C9D-AC93-8729CAE3B0A9}" srcId="{F03B44A0-3278-4F60-8998-947F65CFC955}" destId="{12A6C77B-FD03-4992-AD7D-22A4418036A2}" srcOrd="0" destOrd="0" parTransId="{F73623BC-142F-4D16-BC51-550FB3C9329E}" sibTransId="{8C6456BC-0700-4668-81BF-7A1B0D78D570}"/>
    <dgm:cxn modelId="{DBAB80A3-C5F9-42D0-8998-DA794994A6C1}" srcId="{9E56D229-0057-4FBA-86EA-FA551C8B8912}" destId="{D70E71F8-2669-4FEA-B6A7-43C04E1D8A70}" srcOrd="1" destOrd="0" parTransId="{07FC0403-F19B-48B1-8846-5EC5CE9E953A}" sibTransId="{F868D74E-08C6-478D-8D36-3F7DDFFFE791}"/>
    <dgm:cxn modelId="{280C37A7-32F6-4DDF-8E16-0C9635EF871E}" type="presOf" srcId="{9E56D229-0057-4FBA-86EA-FA551C8B8912}" destId="{872317CD-235F-46A0-9E55-F33817C21CEE}" srcOrd="0" destOrd="0" presId="urn:microsoft.com/office/officeart/2005/8/layout/hList1"/>
    <dgm:cxn modelId="{CDF0CED2-95C9-4A2E-9DC6-55E0A8E60B6E}" srcId="{D70E71F8-2669-4FEA-B6A7-43C04E1D8A70}" destId="{0B8847E5-5FFB-4EC8-BBFE-1B662273734F}" srcOrd="0" destOrd="0" parTransId="{71C25675-722A-41F3-AC52-E972C43685A8}" sibTransId="{0DC2A330-49BE-4BA7-98B8-DF2063FA4F99}"/>
    <dgm:cxn modelId="{80A0B0E5-1BCF-484C-96FE-A8E9173126F2}" srcId="{9E56D229-0057-4FBA-86EA-FA551C8B8912}" destId="{F03B44A0-3278-4F60-8998-947F65CFC955}" srcOrd="0" destOrd="0" parTransId="{B839D993-9DF3-42BA-A487-751981A3796C}" sibTransId="{56A723D1-8479-4526-97F9-3D54786A1F1C}"/>
    <dgm:cxn modelId="{3F05E0FA-EFF5-4174-A606-86D5DCC37A1E}" type="presOf" srcId="{F03B44A0-3278-4F60-8998-947F65CFC955}" destId="{6D264E38-8CA3-41D9-ADC9-3C85381B478D}" srcOrd="0" destOrd="0" presId="urn:microsoft.com/office/officeart/2005/8/layout/hList1"/>
    <dgm:cxn modelId="{7FEE6397-5ADD-4ECA-9BA7-45E81CB495FA}" type="presParOf" srcId="{872317CD-235F-46A0-9E55-F33817C21CEE}" destId="{ED2DD3B5-76C9-4A31-B24C-95ED0160AFB3}" srcOrd="0" destOrd="0" presId="urn:microsoft.com/office/officeart/2005/8/layout/hList1"/>
    <dgm:cxn modelId="{F0E66FAD-F3CF-40D4-81C2-33A984E35F63}" type="presParOf" srcId="{ED2DD3B5-76C9-4A31-B24C-95ED0160AFB3}" destId="{6D264E38-8CA3-41D9-ADC9-3C85381B478D}" srcOrd="0" destOrd="0" presId="urn:microsoft.com/office/officeart/2005/8/layout/hList1"/>
    <dgm:cxn modelId="{0B0DEFAF-E6CD-4161-810D-F3262F036F8F}" type="presParOf" srcId="{ED2DD3B5-76C9-4A31-B24C-95ED0160AFB3}" destId="{4C91880B-D65A-4750-93AE-3AC92D34F6CE}" srcOrd="1" destOrd="0" presId="urn:microsoft.com/office/officeart/2005/8/layout/hList1"/>
    <dgm:cxn modelId="{73B9CF29-D07A-47CC-BF49-D173B743999D}" type="presParOf" srcId="{872317CD-235F-46A0-9E55-F33817C21CEE}" destId="{F8C335D4-4763-4E64-991C-6D8F0C0E89F9}" srcOrd="1" destOrd="0" presId="urn:microsoft.com/office/officeart/2005/8/layout/hList1"/>
    <dgm:cxn modelId="{E0FE7904-F780-4737-8B04-9DB215EEF02A}" type="presParOf" srcId="{872317CD-235F-46A0-9E55-F33817C21CEE}" destId="{03CD292A-A1A4-4F8E-948D-B0840F89B8C7}" srcOrd="2" destOrd="0" presId="urn:microsoft.com/office/officeart/2005/8/layout/hList1"/>
    <dgm:cxn modelId="{006FC12E-CD5E-466D-8436-E8403D34019E}" type="presParOf" srcId="{03CD292A-A1A4-4F8E-948D-B0840F89B8C7}" destId="{4F1932CF-B651-4FBC-95BD-8CDE67D4CE2D}" srcOrd="0" destOrd="0" presId="urn:microsoft.com/office/officeart/2005/8/layout/hList1"/>
    <dgm:cxn modelId="{AF24F22C-51E8-4D26-879D-D5BE897A7ED2}" type="presParOf" srcId="{03CD292A-A1A4-4F8E-948D-B0840F89B8C7}" destId="{4F4F1787-8FD8-4BDD-A9FE-255399B5346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BC57A5-227A-405E-B16E-2DC6035FF1DC}"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8AD4793F-211B-4857-B97A-3F26654E135E}">
      <dgm:prSet phldrT="[文本]" custT="1"/>
      <dgm:spPr/>
      <dgm:t>
        <a:bodyPr/>
        <a:lstStyle/>
        <a:p>
          <a:r>
            <a:rPr lang="zh-CN" altLang="en-US" sz="2400" b="1" dirty="0">
              <a:effectLst>
                <a:outerShdw blurRad="38100" dist="38100" dir="2700000" algn="tl">
                  <a:srgbClr val="000000">
                    <a:alpha val="43137"/>
                  </a:srgbClr>
                </a:outerShdw>
              </a:effectLst>
            </a:rPr>
            <a:t>数据结构</a:t>
          </a:r>
        </a:p>
      </dgm:t>
    </dgm:pt>
    <dgm:pt modelId="{854C9786-3B5A-49C3-9FCE-15EFC07C2F08}" type="parTrans" cxnId="{57E10696-42DF-405C-85D7-A9F7380755C9}">
      <dgm:prSet/>
      <dgm:spPr/>
      <dgm:t>
        <a:bodyPr/>
        <a:lstStyle/>
        <a:p>
          <a:endParaRPr lang="zh-CN" altLang="en-US" b="1"/>
        </a:p>
      </dgm:t>
    </dgm:pt>
    <dgm:pt modelId="{ACB3D5BF-37E2-4722-A3B7-01F4CDB97CF3}" type="sibTrans" cxnId="{57E10696-42DF-405C-85D7-A9F7380755C9}">
      <dgm:prSet/>
      <dgm:spPr/>
      <dgm:t>
        <a:bodyPr/>
        <a:lstStyle/>
        <a:p>
          <a:endParaRPr lang="zh-CN" altLang="en-US" b="1"/>
        </a:p>
      </dgm:t>
    </dgm:pt>
    <dgm:pt modelId="{E6AAE9D9-65DD-4A08-A7E4-22F319453550}">
      <dgm:prSet/>
      <dgm:spPr/>
      <dgm:t>
        <a:bodyPr lIns="360000" rIns="360000"/>
        <a:lstStyle/>
        <a:p>
          <a:pPr>
            <a:lnSpc>
              <a:spcPct val="100000"/>
            </a:lnSpc>
          </a:pPr>
          <a:r>
            <a:rPr lang="zh-CN" altLang="en-US" b="1" dirty="0"/>
            <a:t>一个符号栈</a:t>
          </a:r>
          <a:r>
            <a:rPr lang="en-US" altLang="zh-CN" b="1" dirty="0"/>
            <a:t>S</a:t>
          </a:r>
          <a:r>
            <a:rPr lang="zh-CN" altLang="en-US" b="1" dirty="0"/>
            <a:t>，用以寄存规约或待形成最左素短语的符号串</a:t>
          </a:r>
        </a:p>
      </dgm:t>
    </dgm:pt>
    <dgm:pt modelId="{F6F5322D-9388-4D76-A283-85F159FDC6EB}" type="parTrans" cxnId="{5CFACF75-B36D-4082-BB67-82B8275E2267}">
      <dgm:prSet/>
      <dgm:spPr/>
      <dgm:t>
        <a:bodyPr/>
        <a:lstStyle/>
        <a:p>
          <a:endParaRPr lang="zh-CN" altLang="en-US" b="1"/>
        </a:p>
      </dgm:t>
    </dgm:pt>
    <dgm:pt modelId="{40D9DD7F-5F74-4565-9EDE-BEAD073A08F5}" type="sibTrans" cxnId="{5CFACF75-B36D-4082-BB67-82B8275E2267}">
      <dgm:prSet/>
      <dgm:spPr/>
      <dgm:t>
        <a:bodyPr/>
        <a:lstStyle/>
        <a:p>
          <a:endParaRPr lang="zh-CN" altLang="en-US" b="1"/>
        </a:p>
      </dgm:t>
    </dgm:pt>
    <dgm:pt modelId="{D9EF3AB7-2E76-4955-8F20-D532CBE1BCB2}">
      <dgm:prSet/>
      <dgm:spPr/>
      <dgm:t>
        <a:bodyPr lIns="360000" rIns="360000"/>
        <a:lstStyle/>
        <a:p>
          <a:pPr>
            <a:lnSpc>
              <a:spcPct val="100000"/>
            </a:lnSpc>
          </a:pPr>
          <a:r>
            <a:rPr lang="zh-CN" altLang="en-US" b="1"/>
            <a:t>一个工作单元</a:t>
          </a:r>
          <a:r>
            <a:rPr lang="en-US" altLang="zh-CN" b="1"/>
            <a:t>a</a:t>
          </a:r>
          <a:r>
            <a:rPr lang="zh-CN" altLang="en-US" b="1"/>
            <a:t>，存放当前读入的终结符</a:t>
          </a:r>
          <a:endParaRPr lang="zh-CN" altLang="en-US" b="1" dirty="0"/>
        </a:p>
      </dgm:t>
    </dgm:pt>
    <dgm:pt modelId="{9DD6BDA1-F1FC-48DF-80E7-048401A6F6AC}" type="parTrans" cxnId="{3F2B4D5C-B7BD-46EB-B469-0471DABF5F0A}">
      <dgm:prSet/>
      <dgm:spPr/>
      <dgm:t>
        <a:bodyPr/>
        <a:lstStyle/>
        <a:p>
          <a:endParaRPr lang="zh-CN" altLang="en-US" b="1"/>
        </a:p>
      </dgm:t>
    </dgm:pt>
    <dgm:pt modelId="{B82ED1A4-7CD3-4E2F-B63D-63494A98ABBC}" type="sibTrans" cxnId="{3F2B4D5C-B7BD-46EB-B469-0471DABF5F0A}">
      <dgm:prSet/>
      <dgm:spPr/>
      <dgm:t>
        <a:bodyPr/>
        <a:lstStyle/>
        <a:p>
          <a:endParaRPr lang="zh-CN" altLang="en-US" b="1"/>
        </a:p>
      </dgm:t>
    </dgm:pt>
    <dgm:pt modelId="{6AADBCF8-2291-4220-9AA4-5A43FC2B8412}">
      <dgm:prSet custT="1"/>
      <dgm:spPr/>
      <dgm:t>
        <a:bodyPr/>
        <a:lstStyle/>
        <a:p>
          <a:r>
            <a:rPr lang="zh-CN" altLang="en-US" sz="2400" b="1" dirty="0">
              <a:effectLst>
                <a:outerShdw blurRad="38100" dist="38100" dir="2700000" algn="tl">
                  <a:srgbClr val="000000">
                    <a:alpha val="43137"/>
                  </a:srgbClr>
                </a:outerShdw>
              </a:effectLst>
            </a:rPr>
            <a:t>算法</a:t>
          </a:r>
          <a:endParaRPr lang="en-US" altLang="zh-CN" sz="2400" b="1" dirty="0">
            <a:effectLst>
              <a:outerShdw blurRad="38100" dist="38100" dir="2700000" algn="tl">
                <a:srgbClr val="000000">
                  <a:alpha val="43137"/>
                </a:srgbClr>
              </a:outerShdw>
            </a:effectLst>
          </a:endParaRPr>
        </a:p>
      </dgm:t>
    </dgm:pt>
    <dgm:pt modelId="{01C85E9E-43DC-4FAC-9DB9-E41A6D782823}" type="parTrans" cxnId="{D6D9CFF9-D4F2-46F4-B17F-356DC24402EE}">
      <dgm:prSet/>
      <dgm:spPr/>
      <dgm:t>
        <a:bodyPr/>
        <a:lstStyle/>
        <a:p>
          <a:endParaRPr lang="zh-CN" altLang="en-US" b="1"/>
        </a:p>
      </dgm:t>
    </dgm:pt>
    <dgm:pt modelId="{40BA3B40-0FFC-4FBF-A0AA-C05B59978F18}" type="sibTrans" cxnId="{D6D9CFF9-D4F2-46F4-B17F-356DC24402EE}">
      <dgm:prSet/>
      <dgm:spPr/>
      <dgm:t>
        <a:bodyPr/>
        <a:lstStyle/>
        <a:p>
          <a:endParaRPr lang="zh-CN" altLang="en-US" b="1"/>
        </a:p>
      </dgm:t>
    </dgm:pt>
    <dgm:pt modelId="{9ADF055A-8994-4EC7-895B-0BC5C2C18367}">
      <dgm:prSet/>
      <dgm:spPr/>
      <dgm:t>
        <a:bodyPr lIns="360000" rIns="360000"/>
        <a:lstStyle/>
        <a:p>
          <a:pPr>
            <a:lnSpc>
              <a:spcPct val="100000"/>
            </a:lnSpc>
          </a:pPr>
          <a:r>
            <a:rPr lang="zh-CN" altLang="en-US" b="1" dirty="0"/>
            <a:t>若当前栈顶第一个终结符</a:t>
          </a:r>
          <a:r>
            <a:rPr lang="en-US" altLang="zh-CN" b="1" dirty="0"/>
            <a:t>·&gt;a</a:t>
          </a:r>
          <a:r>
            <a:rPr lang="zh-CN" altLang="en-US" b="1" dirty="0"/>
            <a:t>，则当前栈顶可规约，将最左素短语</a:t>
          </a:r>
          <a:r>
            <a:rPr lang="zh-CN" altLang="en-US" b="1" dirty="0">
              <a:solidFill>
                <a:srgbClr val="0070C0"/>
              </a:solidFill>
            </a:rPr>
            <a:t>规约</a:t>
          </a:r>
          <a:r>
            <a:rPr lang="zh-CN" altLang="en-US" b="1" dirty="0"/>
            <a:t>为非终结符</a:t>
          </a:r>
          <a:r>
            <a:rPr lang="en-US" altLang="zh-CN" b="1" dirty="0"/>
            <a:t>N</a:t>
          </a:r>
        </a:p>
      </dgm:t>
    </dgm:pt>
    <dgm:pt modelId="{5D0F3BF1-7F95-4A6D-875E-52245639629F}" type="parTrans" cxnId="{D7CECFAB-F3FC-46B6-899B-DD68311171DB}">
      <dgm:prSet/>
      <dgm:spPr/>
      <dgm:t>
        <a:bodyPr/>
        <a:lstStyle/>
        <a:p>
          <a:endParaRPr lang="zh-CN" altLang="en-US" b="1"/>
        </a:p>
      </dgm:t>
    </dgm:pt>
    <dgm:pt modelId="{12DC4343-60F6-483F-84D7-5A23C9B9CABC}" type="sibTrans" cxnId="{D7CECFAB-F3FC-46B6-899B-DD68311171DB}">
      <dgm:prSet/>
      <dgm:spPr/>
      <dgm:t>
        <a:bodyPr/>
        <a:lstStyle/>
        <a:p>
          <a:endParaRPr lang="zh-CN" altLang="en-US" b="1"/>
        </a:p>
      </dgm:t>
    </dgm:pt>
    <dgm:pt modelId="{7E4FCE1E-1CC6-4959-8F13-4DB0041AF728}">
      <dgm:prSet/>
      <dgm:spPr/>
      <dgm:t>
        <a:bodyPr lIns="360000" rIns="360000"/>
        <a:lstStyle/>
        <a:p>
          <a:pPr>
            <a:lnSpc>
              <a:spcPct val="100000"/>
            </a:lnSpc>
          </a:pPr>
          <a:r>
            <a:rPr lang="zh-CN" altLang="en-US" b="1" dirty="0"/>
            <a:t>若当前栈顶的第一个终结符</a:t>
          </a:r>
          <a:r>
            <a:rPr lang="en-US" altLang="zh-CN" b="1" dirty="0"/>
            <a:t>&lt;·</a:t>
          </a:r>
          <a:r>
            <a:rPr lang="zh-CN" altLang="en-US" b="1" dirty="0"/>
            <a:t>或</a:t>
          </a:r>
          <a:r>
            <a:rPr lang="en-US" altLang="zh-CN" b="1" dirty="0"/>
            <a:t>=·a</a:t>
          </a:r>
          <a:r>
            <a:rPr lang="zh-CN" altLang="en-US" b="1" dirty="0"/>
            <a:t>，则将</a:t>
          </a:r>
          <a:r>
            <a:rPr lang="en-US" altLang="zh-CN" b="1" dirty="0"/>
            <a:t>a</a:t>
          </a:r>
          <a:r>
            <a:rPr lang="zh-CN" altLang="en-US" b="1" dirty="0"/>
            <a:t>中终结符</a:t>
          </a:r>
          <a:r>
            <a:rPr lang="zh-CN" altLang="en-US" b="1" dirty="0">
              <a:solidFill>
                <a:srgbClr val="0070C0"/>
              </a:solidFill>
            </a:rPr>
            <a:t>移入</a:t>
          </a:r>
          <a:r>
            <a:rPr lang="zh-CN" altLang="en-US" b="1" dirty="0"/>
            <a:t>栈顶</a:t>
          </a:r>
        </a:p>
      </dgm:t>
    </dgm:pt>
    <dgm:pt modelId="{015E27AB-6CE4-4E8E-A21C-4BB01A4A005E}" type="parTrans" cxnId="{0C7285C2-35DC-4C1A-B6FB-8C246D4C63D7}">
      <dgm:prSet/>
      <dgm:spPr/>
      <dgm:t>
        <a:bodyPr/>
        <a:lstStyle/>
        <a:p>
          <a:endParaRPr lang="zh-CN" altLang="en-US" b="1"/>
        </a:p>
      </dgm:t>
    </dgm:pt>
    <dgm:pt modelId="{8E38DE21-42A0-47B3-95BE-6CCEB7A8AB90}" type="sibTrans" cxnId="{0C7285C2-35DC-4C1A-B6FB-8C246D4C63D7}">
      <dgm:prSet/>
      <dgm:spPr/>
      <dgm:t>
        <a:bodyPr/>
        <a:lstStyle/>
        <a:p>
          <a:endParaRPr lang="zh-CN" altLang="en-US" b="1"/>
        </a:p>
      </dgm:t>
    </dgm:pt>
    <dgm:pt modelId="{4E4DF4B2-A08B-48F7-B473-115C2AD5E072}">
      <dgm:prSet/>
      <dgm:spPr/>
      <dgm:t>
        <a:bodyPr lIns="360000" rIns="360000"/>
        <a:lstStyle/>
        <a:p>
          <a:pPr>
            <a:lnSpc>
              <a:spcPct val="100000"/>
            </a:lnSpc>
          </a:pPr>
          <a:r>
            <a:rPr lang="zh-CN" altLang="en-US" b="1" dirty="0"/>
            <a:t>规约成功标志：</a:t>
          </a:r>
          <a:r>
            <a:rPr lang="en-US" altLang="zh-CN" b="1" dirty="0"/>
            <a:t>a</a:t>
          </a:r>
          <a:r>
            <a:rPr lang="zh-CN" altLang="en-US" b="1" dirty="0"/>
            <a:t>中元素为</a:t>
          </a:r>
          <a:r>
            <a:rPr lang="en-US" altLang="zh-CN" b="1" dirty="0"/>
            <a:t>#</a:t>
          </a:r>
          <a:r>
            <a:rPr lang="zh-CN" altLang="en-US" b="1" dirty="0"/>
            <a:t>，栈中只剩</a:t>
          </a:r>
          <a:r>
            <a:rPr lang="en-US" altLang="zh-CN" b="1" dirty="0">
              <a:solidFill>
                <a:srgbClr val="FF0000"/>
              </a:solidFill>
            </a:rPr>
            <a:t>#</a:t>
          </a:r>
          <a:r>
            <a:rPr lang="en-US" altLang="zh-CN" b="1" dirty="0">
              <a:solidFill>
                <a:srgbClr val="FF0000"/>
              </a:solidFill>
              <a:effectLst>
                <a:outerShdw blurRad="38100" dist="38100" dir="2700000" algn="tl">
                  <a:srgbClr val="000000"/>
                </a:outerShdw>
              </a:effectLst>
            </a:rPr>
            <a:t>N</a:t>
          </a:r>
          <a:endParaRPr lang="zh-CN" altLang="en-US" b="1" dirty="0">
            <a:solidFill>
              <a:srgbClr val="FF0000"/>
            </a:solidFill>
          </a:endParaRPr>
        </a:p>
      </dgm:t>
    </dgm:pt>
    <dgm:pt modelId="{4C538340-47A2-4BF4-845F-83C67C09EDF6}" type="parTrans" cxnId="{0762335A-4666-4CDA-B58E-62B8CF0D5674}">
      <dgm:prSet/>
      <dgm:spPr/>
      <dgm:t>
        <a:bodyPr/>
        <a:lstStyle/>
        <a:p>
          <a:endParaRPr lang="zh-CN" altLang="en-US" b="1"/>
        </a:p>
      </dgm:t>
    </dgm:pt>
    <dgm:pt modelId="{42D0A17D-6E90-4930-8B53-BAACB2ECFCF9}" type="sibTrans" cxnId="{0762335A-4666-4CDA-B58E-62B8CF0D5674}">
      <dgm:prSet/>
      <dgm:spPr/>
      <dgm:t>
        <a:bodyPr/>
        <a:lstStyle/>
        <a:p>
          <a:endParaRPr lang="zh-CN" altLang="en-US" b="1"/>
        </a:p>
      </dgm:t>
    </dgm:pt>
    <dgm:pt modelId="{64798CA4-A29C-40C1-8A3E-8AB715879E1B}" type="pres">
      <dgm:prSet presAssocID="{1CBC57A5-227A-405E-B16E-2DC6035FF1DC}" presName="linear" presStyleCnt="0">
        <dgm:presLayoutVars>
          <dgm:dir/>
          <dgm:animLvl val="lvl"/>
          <dgm:resizeHandles val="exact"/>
        </dgm:presLayoutVars>
      </dgm:prSet>
      <dgm:spPr/>
    </dgm:pt>
    <dgm:pt modelId="{49DEC3ED-9867-4460-A6F5-80AD88C6029A}" type="pres">
      <dgm:prSet presAssocID="{8AD4793F-211B-4857-B97A-3F26654E135E}" presName="parentLin" presStyleCnt="0"/>
      <dgm:spPr/>
    </dgm:pt>
    <dgm:pt modelId="{60CD4300-8BC3-47B1-B1DE-A6226D066C48}" type="pres">
      <dgm:prSet presAssocID="{8AD4793F-211B-4857-B97A-3F26654E135E}" presName="parentLeftMargin" presStyleLbl="node1" presStyleIdx="0" presStyleCnt="2"/>
      <dgm:spPr/>
    </dgm:pt>
    <dgm:pt modelId="{8D389D41-0D13-4EA3-A2C6-1826121EF728}" type="pres">
      <dgm:prSet presAssocID="{8AD4793F-211B-4857-B97A-3F26654E135E}" presName="parentText" presStyleLbl="node1" presStyleIdx="0" presStyleCnt="2">
        <dgm:presLayoutVars>
          <dgm:chMax val="0"/>
          <dgm:bulletEnabled val="1"/>
        </dgm:presLayoutVars>
      </dgm:prSet>
      <dgm:spPr/>
    </dgm:pt>
    <dgm:pt modelId="{2CA35FB1-61F3-47BB-AA51-325B43568AC6}" type="pres">
      <dgm:prSet presAssocID="{8AD4793F-211B-4857-B97A-3F26654E135E}" presName="negativeSpace" presStyleCnt="0"/>
      <dgm:spPr/>
    </dgm:pt>
    <dgm:pt modelId="{7CDF0A75-3A52-4FDE-863F-0931F87BD946}" type="pres">
      <dgm:prSet presAssocID="{8AD4793F-211B-4857-B97A-3F26654E135E}" presName="childText" presStyleLbl="conFgAcc1" presStyleIdx="0" presStyleCnt="2">
        <dgm:presLayoutVars>
          <dgm:bulletEnabled val="1"/>
        </dgm:presLayoutVars>
      </dgm:prSet>
      <dgm:spPr/>
    </dgm:pt>
    <dgm:pt modelId="{BB125A65-D257-4AC4-A26D-95C2F0469845}" type="pres">
      <dgm:prSet presAssocID="{ACB3D5BF-37E2-4722-A3B7-01F4CDB97CF3}" presName="spaceBetweenRectangles" presStyleCnt="0"/>
      <dgm:spPr/>
    </dgm:pt>
    <dgm:pt modelId="{58A5C21B-B321-4BC8-A942-80FFB314C497}" type="pres">
      <dgm:prSet presAssocID="{6AADBCF8-2291-4220-9AA4-5A43FC2B8412}" presName="parentLin" presStyleCnt="0"/>
      <dgm:spPr/>
    </dgm:pt>
    <dgm:pt modelId="{A997A937-72C5-4BE0-9FC3-FDE60F2025B0}" type="pres">
      <dgm:prSet presAssocID="{6AADBCF8-2291-4220-9AA4-5A43FC2B8412}" presName="parentLeftMargin" presStyleLbl="node1" presStyleIdx="0" presStyleCnt="2"/>
      <dgm:spPr/>
    </dgm:pt>
    <dgm:pt modelId="{6B533259-67B4-4796-BC62-0C24AA727F00}" type="pres">
      <dgm:prSet presAssocID="{6AADBCF8-2291-4220-9AA4-5A43FC2B8412}" presName="parentText" presStyleLbl="node1" presStyleIdx="1" presStyleCnt="2">
        <dgm:presLayoutVars>
          <dgm:chMax val="0"/>
          <dgm:bulletEnabled val="1"/>
        </dgm:presLayoutVars>
      </dgm:prSet>
      <dgm:spPr/>
    </dgm:pt>
    <dgm:pt modelId="{C266C4C1-075F-4799-A50D-09E5C3E75905}" type="pres">
      <dgm:prSet presAssocID="{6AADBCF8-2291-4220-9AA4-5A43FC2B8412}" presName="negativeSpace" presStyleCnt="0"/>
      <dgm:spPr/>
    </dgm:pt>
    <dgm:pt modelId="{FCB83F98-E5D1-4625-9646-29337AC80111}" type="pres">
      <dgm:prSet presAssocID="{6AADBCF8-2291-4220-9AA4-5A43FC2B8412}" presName="childText" presStyleLbl="conFgAcc1" presStyleIdx="1" presStyleCnt="2">
        <dgm:presLayoutVars>
          <dgm:bulletEnabled val="1"/>
        </dgm:presLayoutVars>
      </dgm:prSet>
      <dgm:spPr/>
    </dgm:pt>
  </dgm:ptLst>
  <dgm:cxnLst>
    <dgm:cxn modelId="{7A5AD801-5D7B-44B3-BFFD-661583B13246}" type="presOf" srcId="{7E4FCE1E-1CC6-4959-8F13-4DB0041AF728}" destId="{FCB83F98-E5D1-4625-9646-29337AC80111}" srcOrd="0" destOrd="1" presId="urn:microsoft.com/office/officeart/2005/8/layout/list1"/>
    <dgm:cxn modelId="{86DC2906-B326-49BF-93AC-6A056D939CDB}" type="presOf" srcId="{6AADBCF8-2291-4220-9AA4-5A43FC2B8412}" destId="{A997A937-72C5-4BE0-9FC3-FDE60F2025B0}" srcOrd="0" destOrd="0" presId="urn:microsoft.com/office/officeart/2005/8/layout/list1"/>
    <dgm:cxn modelId="{2F77190B-04AA-4222-A1E4-00B971510E4A}" type="presOf" srcId="{E6AAE9D9-65DD-4A08-A7E4-22F319453550}" destId="{7CDF0A75-3A52-4FDE-863F-0931F87BD946}" srcOrd="0" destOrd="0" presId="urn:microsoft.com/office/officeart/2005/8/layout/list1"/>
    <dgm:cxn modelId="{3F2B4D5C-B7BD-46EB-B469-0471DABF5F0A}" srcId="{8AD4793F-211B-4857-B97A-3F26654E135E}" destId="{D9EF3AB7-2E76-4955-8F20-D532CBE1BCB2}" srcOrd="1" destOrd="0" parTransId="{9DD6BDA1-F1FC-48DF-80E7-048401A6F6AC}" sibTransId="{B82ED1A4-7CD3-4E2F-B63D-63494A98ABBC}"/>
    <dgm:cxn modelId="{B7AF245E-C7E1-4566-93AF-692662F5B347}" type="presOf" srcId="{8AD4793F-211B-4857-B97A-3F26654E135E}" destId="{8D389D41-0D13-4EA3-A2C6-1826121EF728}" srcOrd="1" destOrd="0" presId="urn:microsoft.com/office/officeart/2005/8/layout/list1"/>
    <dgm:cxn modelId="{5CFACF75-B36D-4082-BB67-82B8275E2267}" srcId="{8AD4793F-211B-4857-B97A-3F26654E135E}" destId="{E6AAE9D9-65DD-4A08-A7E4-22F319453550}" srcOrd="0" destOrd="0" parTransId="{F6F5322D-9388-4D76-A283-85F159FDC6EB}" sibTransId="{40D9DD7F-5F74-4565-9EDE-BEAD073A08F5}"/>
    <dgm:cxn modelId="{1F7A9E57-5CAA-4E9A-8C16-932F0B62DCC8}" type="presOf" srcId="{8AD4793F-211B-4857-B97A-3F26654E135E}" destId="{60CD4300-8BC3-47B1-B1DE-A6226D066C48}" srcOrd="0" destOrd="0" presId="urn:microsoft.com/office/officeart/2005/8/layout/list1"/>
    <dgm:cxn modelId="{0762335A-4666-4CDA-B58E-62B8CF0D5674}" srcId="{6AADBCF8-2291-4220-9AA4-5A43FC2B8412}" destId="{4E4DF4B2-A08B-48F7-B473-115C2AD5E072}" srcOrd="2" destOrd="0" parTransId="{4C538340-47A2-4BF4-845F-83C67C09EDF6}" sibTransId="{42D0A17D-6E90-4930-8B53-BAACB2ECFCF9}"/>
    <dgm:cxn modelId="{178C0C87-1573-45E7-B613-A6936D121E42}" type="presOf" srcId="{D9EF3AB7-2E76-4955-8F20-D532CBE1BCB2}" destId="{7CDF0A75-3A52-4FDE-863F-0931F87BD946}" srcOrd="0" destOrd="1" presId="urn:microsoft.com/office/officeart/2005/8/layout/list1"/>
    <dgm:cxn modelId="{57E10696-42DF-405C-85D7-A9F7380755C9}" srcId="{1CBC57A5-227A-405E-B16E-2DC6035FF1DC}" destId="{8AD4793F-211B-4857-B97A-3F26654E135E}" srcOrd="0" destOrd="0" parTransId="{854C9786-3B5A-49C3-9FCE-15EFC07C2F08}" sibTransId="{ACB3D5BF-37E2-4722-A3B7-01F4CDB97CF3}"/>
    <dgm:cxn modelId="{D7CECFAB-F3FC-46B6-899B-DD68311171DB}" srcId="{6AADBCF8-2291-4220-9AA4-5A43FC2B8412}" destId="{9ADF055A-8994-4EC7-895B-0BC5C2C18367}" srcOrd="0" destOrd="0" parTransId="{5D0F3BF1-7F95-4A6D-875E-52245639629F}" sibTransId="{12DC4343-60F6-483F-84D7-5A23C9B9CABC}"/>
    <dgm:cxn modelId="{7AEE8CB2-0010-4667-BAEF-4A42B1802836}" type="presOf" srcId="{6AADBCF8-2291-4220-9AA4-5A43FC2B8412}" destId="{6B533259-67B4-4796-BC62-0C24AA727F00}" srcOrd="1" destOrd="0" presId="urn:microsoft.com/office/officeart/2005/8/layout/list1"/>
    <dgm:cxn modelId="{1042EDBE-0DA7-42C8-A2D9-0708B8610BB8}" type="presOf" srcId="{4E4DF4B2-A08B-48F7-B473-115C2AD5E072}" destId="{FCB83F98-E5D1-4625-9646-29337AC80111}" srcOrd="0" destOrd="2" presId="urn:microsoft.com/office/officeart/2005/8/layout/list1"/>
    <dgm:cxn modelId="{0C7285C2-35DC-4C1A-B6FB-8C246D4C63D7}" srcId="{6AADBCF8-2291-4220-9AA4-5A43FC2B8412}" destId="{7E4FCE1E-1CC6-4959-8F13-4DB0041AF728}" srcOrd="1" destOrd="0" parTransId="{015E27AB-6CE4-4E8E-A21C-4BB01A4A005E}" sibTransId="{8E38DE21-42A0-47B3-95BE-6CCEB7A8AB90}"/>
    <dgm:cxn modelId="{D767BFCA-97AD-4A3C-B5F6-0A4068A329E1}" type="presOf" srcId="{9ADF055A-8994-4EC7-895B-0BC5C2C18367}" destId="{FCB83F98-E5D1-4625-9646-29337AC80111}" srcOrd="0" destOrd="0" presId="urn:microsoft.com/office/officeart/2005/8/layout/list1"/>
    <dgm:cxn modelId="{5548E7F8-D0AC-4F6C-8C1D-20A6A77D0585}" type="presOf" srcId="{1CBC57A5-227A-405E-B16E-2DC6035FF1DC}" destId="{64798CA4-A29C-40C1-8A3E-8AB715879E1B}" srcOrd="0" destOrd="0" presId="urn:microsoft.com/office/officeart/2005/8/layout/list1"/>
    <dgm:cxn modelId="{D6D9CFF9-D4F2-46F4-B17F-356DC24402EE}" srcId="{1CBC57A5-227A-405E-B16E-2DC6035FF1DC}" destId="{6AADBCF8-2291-4220-9AA4-5A43FC2B8412}" srcOrd="1" destOrd="0" parTransId="{01C85E9E-43DC-4FAC-9DB9-E41A6D782823}" sibTransId="{40BA3B40-0FFC-4FBF-A0AA-C05B59978F18}"/>
    <dgm:cxn modelId="{081FA1D2-A737-49F2-B4EB-9619A1F556FD}" type="presParOf" srcId="{64798CA4-A29C-40C1-8A3E-8AB715879E1B}" destId="{49DEC3ED-9867-4460-A6F5-80AD88C6029A}" srcOrd="0" destOrd="0" presId="urn:microsoft.com/office/officeart/2005/8/layout/list1"/>
    <dgm:cxn modelId="{0BCBAA16-D708-469B-A472-CB72981ADFE1}" type="presParOf" srcId="{49DEC3ED-9867-4460-A6F5-80AD88C6029A}" destId="{60CD4300-8BC3-47B1-B1DE-A6226D066C48}" srcOrd="0" destOrd="0" presId="urn:microsoft.com/office/officeart/2005/8/layout/list1"/>
    <dgm:cxn modelId="{178C3555-04E1-494D-B055-9650BF61BDC3}" type="presParOf" srcId="{49DEC3ED-9867-4460-A6F5-80AD88C6029A}" destId="{8D389D41-0D13-4EA3-A2C6-1826121EF728}" srcOrd="1" destOrd="0" presId="urn:microsoft.com/office/officeart/2005/8/layout/list1"/>
    <dgm:cxn modelId="{B638AE22-A17E-4CD8-98B1-A65F33E01307}" type="presParOf" srcId="{64798CA4-A29C-40C1-8A3E-8AB715879E1B}" destId="{2CA35FB1-61F3-47BB-AA51-325B43568AC6}" srcOrd="1" destOrd="0" presId="urn:microsoft.com/office/officeart/2005/8/layout/list1"/>
    <dgm:cxn modelId="{C49CF039-D2CA-46A3-A277-D789D3BB0397}" type="presParOf" srcId="{64798CA4-A29C-40C1-8A3E-8AB715879E1B}" destId="{7CDF0A75-3A52-4FDE-863F-0931F87BD946}" srcOrd="2" destOrd="0" presId="urn:microsoft.com/office/officeart/2005/8/layout/list1"/>
    <dgm:cxn modelId="{8EDC5F76-8EAE-4463-8C42-00224A070FBB}" type="presParOf" srcId="{64798CA4-A29C-40C1-8A3E-8AB715879E1B}" destId="{BB125A65-D257-4AC4-A26D-95C2F0469845}" srcOrd="3" destOrd="0" presId="urn:microsoft.com/office/officeart/2005/8/layout/list1"/>
    <dgm:cxn modelId="{7E28DC3F-72F0-404E-BE2C-E9EEA5550CAD}" type="presParOf" srcId="{64798CA4-A29C-40C1-8A3E-8AB715879E1B}" destId="{58A5C21B-B321-4BC8-A942-80FFB314C497}" srcOrd="4" destOrd="0" presId="urn:microsoft.com/office/officeart/2005/8/layout/list1"/>
    <dgm:cxn modelId="{870E5D47-6D48-434B-912B-2875D6206962}" type="presParOf" srcId="{58A5C21B-B321-4BC8-A942-80FFB314C497}" destId="{A997A937-72C5-4BE0-9FC3-FDE60F2025B0}" srcOrd="0" destOrd="0" presId="urn:microsoft.com/office/officeart/2005/8/layout/list1"/>
    <dgm:cxn modelId="{7F986148-496B-4957-8534-9EDF79F4511D}" type="presParOf" srcId="{58A5C21B-B321-4BC8-A942-80FFB314C497}" destId="{6B533259-67B4-4796-BC62-0C24AA727F00}" srcOrd="1" destOrd="0" presId="urn:microsoft.com/office/officeart/2005/8/layout/list1"/>
    <dgm:cxn modelId="{48F2735F-2828-4721-9DB5-AF7110DDD941}" type="presParOf" srcId="{64798CA4-A29C-40C1-8A3E-8AB715879E1B}" destId="{C266C4C1-075F-4799-A50D-09E5C3E75905}" srcOrd="5" destOrd="0" presId="urn:microsoft.com/office/officeart/2005/8/layout/list1"/>
    <dgm:cxn modelId="{C9F3737E-CAB9-4B8C-9FD8-2B27D48BF1CB}" type="presParOf" srcId="{64798CA4-A29C-40C1-8A3E-8AB715879E1B}" destId="{FCB83F98-E5D1-4625-9646-29337AC8011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58708-78A5-401A-84CA-359D5E746D55}">
      <dsp:nvSpPr>
        <dsp:cNvPr id="0" name=""/>
        <dsp:cNvSpPr/>
      </dsp:nvSpPr>
      <dsp:spPr>
        <a:xfrm>
          <a:off x="0" y="498827"/>
          <a:ext cx="7128792" cy="3402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16560" rIns="360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对输入符号串自左向右进行扫描，并将输入符逐个</a:t>
          </a:r>
          <a:r>
            <a:rPr lang="zh-CN" altLang="en-US" sz="2000" b="1" kern="1200" dirty="0">
              <a:latin typeface="微软雅黑" panose="020B0503020204020204" pitchFamily="34" charset="-122"/>
              <a:ea typeface="微软雅黑" panose="020B0503020204020204" pitchFamily="34" charset="-122"/>
            </a:rPr>
            <a:t>移入</a:t>
          </a:r>
          <a:r>
            <a:rPr lang="zh-CN" altLang="en-US" sz="2000" kern="1200" dirty="0">
              <a:latin typeface="微软雅黑" panose="020B0503020204020204" pitchFamily="34" charset="-122"/>
              <a:ea typeface="微软雅黑" panose="020B0503020204020204" pitchFamily="34" charset="-122"/>
            </a:rPr>
            <a:t>栈中，边移入边分析，一旦栈顶符号串形成某个句型的句柄时，（该句柄对应某个产生式的右部），就用该产生式的左部非终结符代替相应右部的文法符号串，这一过程称为</a:t>
          </a:r>
          <a:r>
            <a:rPr lang="zh-CN" altLang="en-US" sz="2000" b="1" kern="1200" dirty="0">
              <a:latin typeface="微软雅黑" panose="020B0503020204020204" pitchFamily="34" charset="-122"/>
              <a:ea typeface="微软雅黑" panose="020B0503020204020204" pitchFamily="34" charset="-122"/>
            </a:rPr>
            <a:t>规约</a:t>
          </a:r>
          <a:r>
            <a:rPr lang="zh-CN" altLang="en-US" sz="2000" kern="1200" dirty="0">
              <a:latin typeface="微软雅黑" panose="020B0503020204020204" pitchFamily="34" charset="-122"/>
              <a:ea typeface="微软雅黑" panose="020B0503020204020204" pitchFamily="34" charset="-122"/>
            </a:rPr>
            <a:t>。重复这一过程，直到栈中只剩下文法的开始符则分析成功</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整个分析过程中，都围绕两个动作：“移进”和“规约”</a:t>
          </a:r>
        </a:p>
      </dsp:txBody>
      <dsp:txXfrm>
        <a:off x="0" y="498827"/>
        <a:ext cx="7128792" cy="3402000"/>
      </dsp:txXfrm>
    </dsp:sp>
    <dsp:sp modelId="{860997A8-5410-426F-A047-5DC2B35CD406}">
      <dsp:nvSpPr>
        <dsp:cNvPr id="0" name=""/>
        <dsp:cNvSpPr/>
      </dsp:nvSpPr>
      <dsp:spPr>
        <a:xfrm>
          <a:off x="356439" y="203627"/>
          <a:ext cx="4990154" cy="590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marL="0" lvl="0" indent="0" algn="l" defTabSz="1244600">
            <a:lnSpc>
              <a:spcPct val="90000"/>
            </a:lnSpc>
            <a:spcBef>
              <a:spcPct val="0"/>
            </a:spcBef>
            <a:spcAft>
              <a:spcPct val="35000"/>
            </a:spcAft>
            <a:buNone/>
          </a:pPr>
          <a:r>
            <a:rPr lang="zh-CN" altLang="en-US" sz="2800" b="1" kern="1200">
              <a:effectLst>
                <a:outerShdw blurRad="38100" dist="38100" dir="2700000" algn="tl">
                  <a:srgbClr val="000000"/>
                </a:outerShdw>
              </a:effectLst>
              <a:latin typeface="黑体" panose="02010609060101010101" pitchFamily="49" charset="-122"/>
              <a:ea typeface="黑体" panose="02010609060101010101" pitchFamily="49" charset="-122"/>
              <a:cs typeface="+mj-cs"/>
            </a:rPr>
            <a:t>基本思想</a:t>
          </a:r>
          <a:endParaRPr lang="zh-CN" altLang="en-US" sz="2800" b="1" kern="1200" dirty="0">
            <a:effectLst>
              <a:outerShdw blurRad="38100" dist="38100" dir="2700000" algn="tl">
                <a:srgbClr val="000000"/>
              </a:outerShdw>
            </a:effectLst>
            <a:latin typeface="黑体" panose="02010609060101010101" pitchFamily="49" charset="-122"/>
            <a:ea typeface="黑体" panose="02010609060101010101" pitchFamily="49" charset="-122"/>
            <a:cs typeface="+mj-cs"/>
          </a:endParaRPr>
        </a:p>
      </dsp:txBody>
      <dsp:txXfrm>
        <a:off x="385260" y="232448"/>
        <a:ext cx="4932512"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6D76D-A913-4D7E-94C9-A8E9F3702D60}">
      <dsp:nvSpPr>
        <dsp:cNvPr id="0" name=""/>
        <dsp:cNvSpPr/>
      </dsp:nvSpPr>
      <dsp:spPr>
        <a:xfrm>
          <a:off x="34" y="255603"/>
          <a:ext cx="3336365" cy="695705"/>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ea"/>
            <a:buNone/>
          </a:pPr>
          <a:r>
            <a:rPr lang="zh-CN" altLang="en-US" sz="20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规约条件</a:t>
          </a:r>
        </a:p>
      </dsp:txBody>
      <dsp:txXfrm>
        <a:off x="34" y="255603"/>
        <a:ext cx="3336365" cy="695705"/>
      </dsp:txXfrm>
    </dsp:sp>
    <dsp:sp modelId="{2BA88989-B096-4EE8-814F-8F9D014A1A90}">
      <dsp:nvSpPr>
        <dsp:cNvPr id="0" name=""/>
        <dsp:cNvSpPr/>
      </dsp:nvSpPr>
      <dsp:spPr>
        <a:xfrm>
          <a:off x="34" y="940436"/>
          <a:ext cx="3336365" cy="188856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zh-CN" altLang="en-US" sz="2000" b="1" kern="1200" dirty="0">
              <a:latin typeface="楷体" panose="02010609060101010101" pitchFamily="49" charset="-122"/>
              <a:ea typeface="楷体" panose="02010609060101010101" pitchFamily="49" charset="-122"/>
            </a:rPr>
            <a:t>判断栈顶字符串的可规约性，即检查</a:t>
          </a:r>
          <a:r>
            <a:rPr lang="zh-CN" altLang="en-US" sz="2000" b="1" kern="12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是否为句柄</a:t>
          </a:r>
        </a:p>
        <a:p>
          <a:pPr marL="171450" lvl="1" indent="-171450" algn="l" defTabSz="800100">
            <a:lnSpc>
              <a:spcPct val="90000"/>
            </a:lnSpc>
            <a:spcBef>
              <a:spcPct val="0"/>
            </a:spcBef>
            <a:spcAft>
              <a:spcPct val="15000"/>
            </a:spcAft>
            <a:buFont typeface="Arial" panose="020B0604020202020204" pitchFamily="34" charset="0"/>
            <a:buChar char="•"/>
          </a:pPr>
          <a:r>
            <a:rPr lang="zh-CN" altLang="en-US" sz="1800" b="0" i="1" kern="1200">
              <a:latin typeface="楷体" panose="02010609060101010101" pitchFamily="49" charset="-122"/>
              <a:ea typeface="楷体" panose="02010609060101010101" pitchFamily="49" charset="-122"/>
            </a:rPr>
            <a:t>注：此时的句柄为栈中的符号串和剩余的符号串组成一个句型时的句柄</a:t>
          </a:r>
          <a:endParaRPr lang="zh-CN" altLang="en-US" sz="1800" b="0" i="1" kern="1200" dirty="0">
            <a:latin typeface="楷体" panose="02010609060101010101" pitchFamily="49" charset="-122"/>
            <a:ea typeface="楷体" panose="02010609060101010101" pitchFamily="49" charset="-122"/>
          </a:endParaRPr>
        </a:p>
      </dsp:txBody>
      <dsp:txXfrm>
        <a:off x="34" y="940436"/>
        <a:ext cx="3336365" cy="1888560"/>
      </dsp:txXfrm>
    </dsp:sp>
    <dsp:sp modelId="{7031D57E-5F90-4731-9703-5B0B39325995}">
      <dsp:nvSpPr>
        <dsp:cNvPr id="0" name=""/>
        <dsp:cNvSpPr/>
      </dsp:nvSpPr>
      <dsp:spPr>
        <a:xfrm>
          <a:off x="3803491" y="247325"/>
          <a:ext cx="3336365" cy="688776"/>
        </a:xfrm>
        <a:prstGeom prst="rect">
          <a:avLst/>
        </a:prstGeom>
        <a:solidFill>
          <a:schemeClr val="bg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ea"/>
            <a:buNone/>
          </a:pPr>
          <a:r>
            <a:rPr lang="zh-CN" altLang="en-US" sz="2000" b="1" kern="120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n-cs"/>
            </a:rPr>
            <a:t>规约原则</a:t>
          </a:r>
          <a:endParaRPr lang="zh-CN" altLang="en-US" sz="2000" b="1" kern="12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n-cs"/>
          </a:endParaRPr>
        </a:p>
      </dsp:txBody>
      <dsp:txXfrm>
        <a:off x="3803491" y="247325"/>
        <a:ext cx="3336365" cy="688776"/>
      </dsp:txXfrm>
    </dsp:sp>
    <dsp:sp modelId="{2789401F-5415-4A6D-9440-8EDCB73F697A}">
      <dsp:nvSpPr>
        <dsp:cNvPr id="0" name=""/>
        <dsp:cNvSpPr/>
      </dsp:nvSpPr>
      <dsp:spPr>
        <a:xfrm>
          <a:off x="3803491" y="940440"/>
          <a:ext cx="3336365" cy="1888560"/>
        </a:xfrm>
        <a:prstGeom prst="rect">
          <a:avLst/>
        </a:prstGeom>
        <a:solidFill>
          <a:schemeClr val="accent3">
            <a:lumMod val="20000"/>
            <a:lumOff val="80000"/>
            <a:alpha val="90000"/>
          </a:schemeClr>
        </a:solidFill>
        <a:ln w="15875" cap="flat" cmpd="sng" algn="ctr">
          <a:solidFill>
            <a:schemeClr val="accent5">
              <a:tint val="40000"/>
              <a:alpha val="90000"/>
              <a:hueOff val="5828064"/>
              <a:satOff val="-18244"/>
              <a:lumOff val="1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楷体" panose="02010609060101010101" pitchFamily="49" charset="-122"/>
              <a:ea typeface="楷体" panose="02010609060101010101" pitchFamily="49" charset="-122"/>
            </a:rPr>
            <a:t>决定选用文法中</a:t>
          </a:r>
          <a:r>
            <a:rPr lang="zh-CN" altLang="en-US" sz="2000" b="1" kern="12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哪条规则进行规约</a:t>
          </a:r>
        </a:p>
      </dsp:txBody>
      <dsp:txXfrm>
        <a:off x="3803491" y="940440"/>
        <a:ext cx="3336365" cy="188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DB8F6-3BD4-41F2-9955-B747C64621F5}">
      <dsp:nvSpPr>
        <dsp:cNvPr id="0" name=""/>
        <dsp:cNvSpPr/>
      </dsp:nvSpPr>
      <dsp:spPr>
        <a:xfrm>
          <a:off x="0" y="0"/>
          <a:ext cx="2952328" cy="1800200"/>
        </a:xfrm>
        <a:prstGeom prst="roundRect">
          <a:avLst>
            <a:gd name="adj" fmla="val 10000"/>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优先分析方法分为</a:t>
          </a:r>
        </a:p>
      </dsp:txBody>
      <dsp:txXfrm>
        <a:off x="0" y="0"/>
        <a:ext cx="2952328" cy="540060"/>
      </dsp:txXfrm>
    </dsp:sp>
    <dsp:sp modelId="{1B05D772-40F6-46DD-81AD-3BE80E77CBE5}">
      <dsp:nvSpPr>
        <dsp:cNvPr id="0" name=""/>
        <dsp:cNvSpPr/>
      </dsp:nvSpPr>
      <dsp:spPr>
        <a:xfrm>
          <a:off x="295232" y="599288"/>
          <a:ext cx="2361862" cy="435826"/>
        </a:xfrm>
        <a:prstGeom prst="roundRect">
          <a:avLst>
            <a:gd name="adj" fmla="val 10000"/>
          </a:avLst>
        </a:prstGeom>
        <a:solidFill>
          <a:srgbClr val="FFFF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0000"/>
              </a:solidFill>
              <a:effectLst>
                <a:outerShdw blurRad="38100" dist="38100" dir="2700000" algn="tl">
                  <a:srgbClr val="000000"/>
                </a:outerShdw>
              </a:effectLst>
              <a:latin typeface="黑体" pitchFamily="2" charset="-122"/>
              <a:ea typeface="黑体" pitchFamily="2" charset="-122"/>
            </a:rPr>
            <a:t>简单优先</a:t>
          </a:r>
          <a:r>
            <a:rPr lang="zh-CN" altLang="en-US" sz="2000" kern="1200" dirty="0">
              <a:solidFill>
                <a:schemeClr val="tx1"/>
              </a:solidFill>
            </a:rPr>
            <a:t>分析方法</a:t>
          </a:r>
          <a:endParaRPr lang="en-US" altLang="zh-CN" sz="2000" kern="1200" dirty="0">
            <a:solidFill>
              <a:schemeClr val="tx1"/>
            </a:solidFill>
          </a:endParaRPr>
        </a:p>
      </dsp:txBody>
      <dsp:txXfrm>
        <a:off x="307997" y="612053"/>
        <a:ext cx="2336332" cy="410296"/>
      </dsp:txXfrm>
    </dsp:sp>
    <dsp:sp modelId="{31E132E4-D7F0-489E-A439-372E5FD09011}">
      <dsp:nvSpPr>
        <dsp:cNvPr id="0" name=""/>
        <dsp:cNvSpPr/>
      </dsp:nvSpPr>
      <dsp:spPr>
        <a:xfrm>
          <a:off x="295232" y="1215135"/>
          <a:ext cx="2361862" cy="435826"/>
        </a:xfrm>
        <a:prstGeom prst="roundRect">
          <a:avLst>
            <a:gd name="adj" fmla="val 10000"/>
          </a:avLst>
        </a:prstGeom>
        <a:solidFill>
          <a:srgbClr val="FFFFE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0000"/>
              </a:solidFill>
              <a:effectLst>
                <a:outerShdw blurRad="38100" dist="38100" dir="2700000" algn="tl">
                  <a:srgbClr val="000000"/>
                </a:outerShdw>
              </a:effectLst>
              <a:latin typeface="黑体" pitchFamily="2" charset="-122"/>
              <a:ea typeface="黑体" pitchFamily="2" charset="-122"/>
            </a:rPr>
            <a:t>算符优先</a:t>
          </a:r>
          <a:r>
            <a:rPr lang="zh-CN" altLang="en-US" sz="2000" kern="1200" dirty="0">
              <a:solidFill>
                <a:schemeClr val="tx1"/>
              </a:solidFill>
            </a:rPr>
            <a:t>分析方法</a:t>
          </a:r>
        </a:p>
      </dsp:txBody>
      <dsp:txXfrm>
        <a:off x="307997" y="1227900"/>
        <a:ext cx="2336332" cy="410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CA26C-9821-4FFF-A906-12AE5CFDE1D5}">
      <dsp:nvSpPr>
        <dsp:cNvPr id="0" name=""/>
        <dsp:cNvSpPr/>
      </dsp:nvSpPr>
      <dsp:spPr>
        <a:xfrm rot="5400000">
          <a:off x="709278" y="502817"/>
          <a:ext cx="2132629" cy="3548647"/>
        </a:xfrm>
        <a:prstGeom prst="corner">
          <a:avLst>
            <a:gd name="adj1" fmla="val 16120"/>
            <a:gd name="adj2" fmla="val 16110"/>
          </a:avLst>
        </a:prstGeom>
        <a:solidFill>
          <a:srgbClr val="7F8FA9"/>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333BA-2C16-4BCE-8EFF-FF7C5D4CF93E}">
      <dsp:nvSpPr>
        <dsp:cNvPr id="0" name=""/>
        <dsp:cNvSpPr/>
      </dsp:nvSpPr>
      <dsp:spPr>
        <a:xfrm>
          <a:off x="353289" y="1563098"/>
          <a:ext cx="3203739" cy="2808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规范规约</a:t>
          </a:r>
        </a:p>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最右推导的逆过程</a:t>
          </a:r>
        </a:p>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考虑到所有文法符号的规约</a:t>
          </a:r>
        </a:p>
      </dsp:txBody>
      <dsp:txXfrm>
        <a:off x="353289" y="1563098"/>
        <a:ext cx="3203739" cy="2808265"/>
      </dsp:txXfrm>
    </dsp:sp>
    <dsp:sp modelId="{CE60E5BD-98EB-4D37-9350-D10575DF9450}">
      <dsp:nvSpPr>
        <dsp:cNvPr id="0" name=""/>
        <dsp:cNvSpPr/>
      </dsp:nvSpPr>
      <dsp:spPr>
        <a:xfrm>
          <a:off x="2952549" y="241562"/>
          <a:ext cx="604479" cy="604479"/>
        </a:xfrm>
        <a:prstGeom prst="triangle">
          <a:avLst>
            <a:gd name="adj" fmla="val 100000"/>
          </a:avLst>
        </a:prstGeom>
        <a:solidFill>
          <a:schemeClr val="accent4">
            <a:hueOff val="-857133"/>
            <a:satOff val="7260"/>
            <a:lumOff val="-3137"/>
            <a:alphaOff val="0"/>
          </a:schemeClr>
        </a:solidFill>
        <a:ln w="15875" cap="flat" cmpd="sng" algn="ctr">
          <a:solidFill>
            <a:schemeClr val="accent4">
              <a:hueOff val="-857133"/>
              <a:satOff val="7260"/>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AF056-01A2-4BFE-950A-2FD18FA09EA0}">
      <dsp:nvSpPr>
        <dsp:cNvPr id="0" name=""/>
        <dsp:cNvSpPr/>
      </dsp:nvSpPr>
      <dsp:spPr>
        <a:xfrm rot="5400000">
          <a:off x="4631280" y="-467685"/>
          <a:ext cx="2132629" cy="3548647"/>
        </a:xfrm>
        <a:prstGeom prst="corner">
          <a:avLst>
            <a:gd name="adj1" fmla="val 16120"/>
            <a:gd name="adj2" fmla="val 16110"/>
          </a:avLst>
        </a:prstGeom>
        <a:solidFill>
          <a:srgbClr val="5AA2AE"/>
        </a:solidFill>
        <a:ln w="15875" cap="flat" cmpd="sng" algn="ctr">
          <a:solidFill>
            <a:schemeClr val="accent4">
              <a:hueOff val="-1714266"/>
              <a:satOff val="14520"/>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E0958-AD05-4F8C-98D2-425BB200C7AB}">
      <dsp:nvSpPr>
        <dsp:cNvPr id="0" name=""/>
        <dsp:cNvSpPr/>
      </dsp:nvSpPr>
      <dsp:spPr>
        <a:xfrm>
          <a:off x="4275291" y="592595"/>
          <a:ext cx="3203739" cy="2808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a:effectLst/>
              <a:latin typeface="微软雅黑" panose="020B0503020204020204" pitchFamily="34" charset="-122"/>
              <a:ea typeface="微软雅黑" panose="020B0503020204020204" pitchFamily="34" charset="-122"/>
            </a:rPr>
            <a:t>算符优先分析法的规约</a:t>
          </a:r>
          <a:endParaRPr lang="zh-CN" altLang="en-US" sz="28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过程与规范规约不同</a:t>
          </a:r>
        </a:p>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仅考虑算符</a:t>
          </a:r>
          <a:r>
            <a:rPr lang="en-US" altLang="zh-CN" sz="2200" kern="1200" dirty="0">
              <a:latin typeface="微软雅黑" panose="020B0503020204020204" pitchFamily="34" charset="-122"/>
              <a:ea typeface="微软雅黑" panose="020B0503020204020204" pitchFamily="34" charset="-122"/>
            </a:rPr>
            <a:t>(</a:t>
          </a:r>
          <a:r>
            <a:rPr lang="en-US" altLang="zh-CN" sz="2200" kern="1200" dirty="0" err="1">
              <a:latin typeface="微软雅黑" panose="020B0503020204020204" pitchFamily="34" charset="-122"/>
              <a:ea typeface="微软雅黑" panose="020B0503020204020204" pitchFamily="34" charset="-122"/>
            </a:rPr>
            <a:t>V</a:t>
          </a:r>
          <a:r>
            <a:rPr lang="en-US" altLang="zh-CN" sz="2200" kern="1200" baseline="-25000" dirty="0" err="1">
              <a:latin typeface="微软雅黑" panose="020B0503020204020204" pitchFamily="34" charset="-122"/>
              <a:ea typeface="微软雅黑" panose="020B0503020204020204" pitchFamily="34" charset="-122"/>
            </a:rPr>
            <a:t>n</a:t>
          </a:r>
          <a:r>
            <a:rPr lang="en-US" altLang="zh-CN" sz="2200" kern="1200" dirty="0">
              <a:latin typeface="微软雅黑" panose="020B0503020204020204" pitchFamily="34" charset="-122"/>
              <a:ea typeface="微软雅黑" panose="020B0503020204020204" pitchFamily="34" charset="-122"/>
            </a:rPr>
            <a:t>)</a:t>
          </a:r>
          <a:r>
            <a:rPr lang="zh-CN" altLang="en-US" sz="2200" kern="1200" dirty="0">
              <a:latin typeface="微软雅黑" panose="020B0503020204020204" pitchFamily="34" charset="-122"/>
              <a:ea typeface="微软雅黑" panose="020B0503020204020204" pitchFamily="34" charset="-122"/>
            </a:rPr>
            <a:t>的规约</a:t>
          </a:r>
        </a:p>
      </dsp:txBody>
      <dsp:txXfrm>
        <a:off x="4275291" y="592595"/>
        <a:ext cx="3203739" cy="2808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64E38-8CA3-41D9-ADC9-3C85381B478D}">
      <dsp:nvSpPr>
        <dsp:cNvPr id="0" name=""/>
        <dsp:cNvSpPr/>
      </dsp:nvSpPr>
      <dsp:spPr>
        <a:xfrm>
          <a:off x="36" y="20695"/>
          <a:ext cx="3495433" cy="1238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effectLst>
                <a:outerShdw blurRad="38100" dist="38100" dir="2700000" algn="tl">
                  <a:srgbClr val="000000">
                    <a:alpha val="43137"/>
                  </a:srgbClr>
                </a:outerShdw>
              </a:effectLst>
            </a:rPr>
            <a:t>规范规约</a:t>
          </a:r>
          <a:br>
            <a:rPr lang="en-US" altLang="zh-CN" sz="3200" b="1" kern="1200" dirty="0">
              <a:effectLst>
                <a:outerShdw blurRad="38100" dist="38100" dir="2700000" algn="tl">
                  <a:srgbClr val="000000">
                    <a:alpha val="43137"/>
                  </a:srgbClr>
                </a:outerShdw>
              </a:effectLst>
            </a:rPr>
          </a:br>
          <a:r>
            <a:rPr lang="zh-CN" altLang="en-US" sz="3200" b="1" kern="1200" dirty="0">
              <a:effectLst>
                <a:outerShdw blurRad="38100" dist="38100" dir="2700000" algn="tl">
                  <a:srgbClr val="000000">
                    <a:alpha val="43137"/>
                  </a:srgbClr>
                </a:outerShdw>
              </a:effectLst>
            </a:rPr>
            <a:t>关键在于</a:t>
          </a:r>
        </a:p>
      </dsp:txBody>
      <dsp:txXfrm>
        <a:off x="36" y="20695"/>
        <a:ext cx="3495433" cy="1238400"/>
      </dsp:txXfrm>
    </dsp:sp>
    <dsp:sp modelId="{4C91880B-D65A-4750-93AE-3AC92D34F6CE}">
      <dsp:nvSpPr>
        <dsp:cNvPr id="0" name=""/>
        <dsp:cNvSpPr/>
      </dsp:nvSpPr>
      <dsp:spPr>
        <a:xfrm>
          <a:off x="36" y="1259095"/>
          <a:ext cx="3495433" cy="188856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t>如何寻找当前句型的</a:t>
          </a:r>
          <a:r>
            <a:rPr lang="zh-CN" altLang="en-US" sz="2400" b="1" kern="1200" dirty="0">
              <a:solidFill>
                <a:srgbClr val="FF0000"/>
              </a:solidFill>
              <a:effectLst>
                <a:outerShdw blurRad="38100" dist="38100" dir="2700000" algn="tl">
                  <a:srgbClr val="000000"/>
                </a:outerShdw>
              </a:effectLst>
              <a:ea typeface="黑体" pitchFamily="2" charset="-122"/>
            </a:rPr>
            <a:t>句柄</a:t>
          </a:r>
          <a:r>
            <a:rPr lang="zh-CN" altLang="en-US" sz="2400" b="1" kern="1200" dirty="0"/>
            <a:t>，将该句柄规约为对应的产生式的左部</a:t>
          </a:r>
        </a:p>
      </dsp:txBody>
      <dsp:txXfrm>
        <a:off x="36" y="1259095"/>
        <a:ext cx="3495433" cy="1888560"/>
      </dsp:txXfrm>
    </dsp:sp>
    <dsp:sp modelId="{4F1932CF-B651-4FBC-95BD-8CDE67D4CE2D}">
      <dsp:nvSpPr>
        <dsp:cNvPr id="0" name=""/>
        <dsp:cNvSpPr/>
      </dsp:nvSpPr>
      <dsp:spPr>
        <a:xfrm>
          <a:off x="3984830" y="20695"/>
          <a:ext cx="3495433" cy="1238400"/>
        </a:xfrm>
        <a:prstGeom prst="rect">
          <a:avLst/>
        </a:prstGeom>
        <a:solidFill>
          <a:schemeClr val="accent5">
            <a:hueOff val="6010703"/>
            <a:satOff val="-26380"/>
            <a:lumOff val="7843"/>
            <a:alphaOff val="0"/>
          </a:schemeClr>
        </a:solidFill>
        <a:ln w="15875"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effectLst>
                <a:outerShdw blurRad="38100" dist="38100" dir="2700000" algn="tl">
                  <a:srgbClr val="000000">
                    <a:alpha val="43137"/>
                  </a:srgbClr>
                </a:outerShdw>
              </a:effectLst>
            </a:rPr>
            <a:t>算符优先</a:t>
          </a:r>
          <a:br>
            <a:rPr lang="en-US" altLang="zh-CN" sz="3200" b="1" kern="1200" dirty="0">
              <a:effectLst>
                <a:outerShdw blurRad="38100" dist="38100" dir="2700000" algn="tl">
                  <a:srgbClr val="000000">
                    <a:alpha val="43137"/>
                  </a:srgbClr>
                </a:outerShdw>
              </a:effectLst>
            </a:rPr>
          </a:br>
          <a:r>
            <a:rPr lang="zh-CN" altLang="en-US" sz="3200" b="1" kern="1200" dirty="0">
              <a:effectLst>
                <a:outerShdw blurRad="38100" dist="38100" dir="2700000" algn="tl">
                  <a:srgbClr val="000000">
                    <a:alpha val="43137"/>
                  </a:srgbClr>
                </a:outerShdw>
              </a:effectLst>
            </a:rPr>
            <a:t>关键在于</a:t>
          </a:r>
        </a:p>
      </dsp:txBody>
      <dsp:txXfrm>
        <a:off x="3984830" y="20695"/>
        <a:ext cx="3495433" cy="1238400"/>
      </dsp:txXfrm>
    </dsp:sp>
    <dsp:sp modelId="{4F4F1787-8FD8-4BDD-A9FE-255399B5346E}">
      <dsp:nvSpPr>
        <dsp:cNvPr id="0" name=""/>
        <dsp:cNvSpPr/>
      </dsp:nvSpPr>
      <dsp:spPr>
        <a:xfrm>
          <a:off x="3984830" y="1259095"/>
          <a:ext cx="3495433" cy="1888560"/>
        </a:xfrm>
        <a:prstGeom prst="rect">
          <a:avLst/>
        </a:prstGeom>
        <a:solidFill>
          <a:schemeClr val="accent5">
            <a:tint val="40000"/>
            <a:alpha val="90000"/>
            <a:hueOff val="5828064"/>
            <a:satOff val="-18244"/>
            <a:lumOff val="1209"/>
            <a:alphaOff val="0"/>
          </a:schemeClr>
        </a:solidFill>
        <a:ln w="15875" cap="flat" cmpd="sng" algn="ctr">
          <a:solidFill>
            <a:schemeClr val="accent5">
              <a:tint val="40000"/>
              <a:alpha val="90000"/>
              <a:hueOff val="5828064"/>
              <a:satOff val="-18244"/>
              <a:lumOff val="1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t>如何找到</a:t>
          </a:r>
          <a:r>
            <a:rPr lang="zh-CN" altLang="en-US" sz="2400" b="1" kern="1200" dirty="0">
              <a:solidFill>
                <a:srgbClr val="FF0000"/>
              </a:solidFill>
              <a:effectLst>
                <a:outerShdw blurRad="38100" dist="38100" dir="2700000" algn="tl">
                  <a:srgbClr val="000000"/>
                </a:outerShdw>
              </a:effectLst>
              <a:ea typeface="黑体" pitchFamily="2" charset="-122"/>
            </a:rPr>
            <a:t>最左素短语</a:t>
          </a:r>
          <a:r>
            <a:rPr lang="zh-CN" altLang="en-US" sz="2400" b="1" kern="1200" dirty="0"/>
            <a:t>，将其规约为非终结符</a:t>
          </a:r>
          <a:r>
            <a:rPr lang="en-US" altLang="zh-CN" sz="2400" b="1" kern="1200" dirty="0"/>
            <a:t>(</a:t>
          </a:r>
          <a:r>
            <a:rPr lang="zh-CN" altLang="en-US" sz="2400" b="1" kern="1200" dirty="0"/>
            <a:t>并不关心它到底是哪一个非终结符</a:t>
          </a:r>
          <a:r>
            <a:rPr lang="en-US" altLang="zh-CN" sz="2400" b="1" kern="1200" dirty="0"/>
            <a:t>)</a:t>
          </a:r>
          <a:endParaRPr lang="zh-CN" altLang="en-US" sz="2400" b="1" kern="1200" baseline="-25000" dirty="0"/>
        </a:p>
      </dsp:txBody>
      <dsp:txXfrm>
        <a:off x="3984830" y="1259095"/>
        <a:ext cx="3495433" cy="1888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F0A75-3A52-4FDE-863F-0931F87BD946}">
      <dsp:nvSpPr>
        <dsp:cNvPr id="0" name=""/>
        <dsp:cNvSpPr/>
      </dsp:nvSpPr>
      <dsp:spPr>
        <a:xfrm>
          <a:off x="0" y="501724"/>
          <a:ext cx="7633344" cy="12915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16560" rIns="360000" bIns="142240" numCol="1" spcCol="1270" anchor="t" anchorCtr="0">
          <a:noAutofit/>
        </a:bodyPr>
        <a:lstStyle/>
        <a:p>
          <a:pPr marL="228600" lvl="1" indent="-228600" algn="l" defTabSz="889000">
            <a:lnSpc>
              <a:spcPct val="100000"/>
            </a:lnSpc>
            <a:spcBef>
              <a:spcPct val="0"/>
            </a:spcBef>
            <a:spcAft>
              <a:spcPct val="15000"/>
            </a:spcAft>
            <a:buChar char="•"/>
          </a:pPr>
          <a:r>
            <a:rPr lang="zh-CN" altLang="en-US" sz="2000" b="1" kern="1200" dirty="0"/>
            <a:t>一个符号栈</a:t>
          </a:r>
          <a:r>
            <a:rPr lang="en-US" altLang="zh-CN" sz="2000" b="1" kern="1200" dirty="0"/>
            <a:t>S</a:t>
          </a:r>
          <a:r>
            <a:rPr lang="zh-CN" altLang="en-US" sz="2000" b="1" kern="1200" dirty="0"/>
            <a:t>，用以寄存规约或待形成最左素短语的符号串</a:t>
          </a:r>
        </a:p>
        <a:p>
          <a:pPr marL="228600" lvl="1" indent="-228600" algn="l" defTabSz="889000">
            <a:lnSpc>
              <a:spcPct val="100000"/>
            </a:lnSpc>
            <a:spcBef>
              <a:spcPct val="0"/>
            </a:spcBef>
            <a:spcAft>
              <a:spcPct val="15000"/>
            </a:spcAft>
            <a:buChar char="•"/>
          </a:pPr>
          <a:r>
            <a:rPr lang="zh-CN" altLang="en-US" sz="2000" b="1" kern="1200"/>
            <a:t>一个工作单元</a:t>
          </a:r>
          <a:r>
            <a:rPr lang="en-US" altLang="zh-CN" sz="2000" b="1" kern="1200"/>
            <a:t>a</a:t>
          </a:r>
          <a:r>
            <a:rPr lang="zh-CN" altLang="en-US" sz="2000" b="1" kern="1200"/>
            <a:t>，存放当前读入的终结符</a:t>
          </a:r>
          <a:endParaRPr lang="zh-CN" altLang="en-US" sz="2000" b="1" kern="1200" dirty="0"/>
        </a:p>
      </dsp:txBody>
      <dsp:txXfrm>
        <a:off x="0" y="501724"/>
        <a:ext cx="7633344" cy="1291500"/>
      </dsp:txXfrm>
    </dsp:sp>
    <dsp:sp modelId="{8D389D41-0D13-4EA3-A2C6-1826121EF728}">
      <dsp:nvSpPr>
        <dsp:cNvPr id="0" name=""/>
        <dsp:cNvSpPr/>
      </dsp:nvSpPr>
      <dsp:spPr>
        <a:xfrm>
          <a:off x="381667" y="206524"/>
          <a:ext cx="5343340" cy="5904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66" tIns="0" rIns="20196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数据结构</a:t>
          </a:r>
        </a:p>
      </dsp:txBody>
      <dsp:txXfrm>
        <a:off x="410488" y="235345"/>
        <a:ext cx="5285698" cy="532758"/>
      </dsp:txXfrm>
    </dsp:sp>
    <dsp:sp modelId="{FCB83F98-E5D1-4625-9646-29337AC80111}">
      <dsp:nvSpPr>
        <dsp:cNvPr id="0" name=""/>
        <dsp:cNvSpPr/>
      </dsp:nvSpPr>
      <dsp:spPr>
        <a:xfrm>
          <a:off x="0" y="2196424"/>
          <a:ext cx="7633344" cy="2331000"/>
        </a:xfrm>
        <a:prstGeom prst="rect">
          <a:avLst/>
        </a:prstGeom>
        <a:solidFill>
          <a:schemeClr val="lt1">
            <a:alpha val="90000"/>
            <a:hueOff val="0"/>
            <a:satOff val="0"/>
            <a:lumOff val="0"/>
            <a:alphaOff val="0"/>
          </a:schemeClr>
        </a:solidFill>
        <a:ln w="15875" cap="flat" cmpd="sng" algn="ctr">
          <a:solidFill>
            <a:schemeClr val="accent3">
              <a:hueOff val="428568"/>
              <a:satOff val="-48092"/>
              <a:lumOff val="8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16560" rIns="360000" bIns="142240" numCol="1" spcCol="1270" anchor="t" anchorCtr="0">
          <a:noAutofit/>
        </a:bodyPr>
        <a:lstStyle/>
        <a:p>
          <a:pPr marL="228600" lvl="1" indent="-228600" algn="l" defTabSz="889000">
            <a:lnSpc>
              <a:spcPct val="100000"/>
            </a:lnSpc>
            <a:spcBef>
              <a:spcPct val="0"/>
            </a:spcBef>
            <a:spcAft>
              <a:spcPct val="15000"/>
            </a:spcAft>
            <a:buChar char="•"/>
          </a:pPr>
          <a:r>
            <a:rPr lang="zh-CN" altLang="en-US" sz="2000" b="1" kern="1200" dirty="0"/>
            <a:t>若当前栈顶第一个终结符</a:t>
          </a:r>
          <a:r>
            <a:rPr lang="en-US" altLang="zh-CN" sz="2000" b="1" kern="1200" dirty="0"/>
            <a:t>·&gt;a</a:t>
          </a:r>
          <a:r>
            <a:rPr lang="zh-CN" altLang="en-US" sz="2000" b="1" kern="1200" dirty="0"/>
            <a:t>，则当前栈顶可规约，将最左素短语</a:t>
          </a:r>
          <a:r>
            <a:rPr lang="zh-CN" altLang="en-US" sz="2000" b="1" kern="1200" dirty="0">
              <a:solidFill>
                <a:srgbClr val="0070C0"/>
              </a:solidFill>
            </a:rPr>
            <a:t>规约</a:t>
          </a:r>
          <a:r>
            <a:rPr lang="zh-CN" altLang="en-US" sz="2000" b="1" kern="1200" dirty="0"/>
            <a:t>为非终结符</a:t>
          </a:r>
          <a:r>
            <a:rPr lang="en-US" altLang="zh-CN" sz="2000" b="1" kern="1200" dirty="0"/>
            <a:t>N</a:t>
          </a:r>
        </a:p>
        <a:p>
          <a:pPr marL="228600" lvl="1" indent="-228600" algn="l" defTabSz="889000">
            <a:lnSpc>
              <a:spcPct val="100000"/>
            </a:lnSpc>
            <a:spcBef>
              <a:spcPct val="0"/>
            </a:spcBef>
            <a:spcAft>
              <a:spcPct val="15000"/>
            </a:spcAft>
            <a:buChar char="•"/>
          </a:pPr>
          <a:r>
            <a:rPr lang="zh-CN" altLang="en-US" sz="2000" b="1" kern="1200" dirty="0"/>
            <a:t>若当前栈顶的第一个终结符</a:t>
          </a:r>
          <a:r>
            <a:rPr lang="en-US" altLang="zh-CN" sz="2000" b="1" kern="1200" dirty="0"/>
            <a:t>&lt;·</a:t>
          </a:r>
          <a:r>
            <a:rPr lang="zh-CN" altLang="en-US" sz="2000" b="1" kern="1200" dirty="0"/>
            <a:t>或</a:t>
          </a:r>
          <a:r>
            <a:rPr lang="en-US" altLang="zh-CN" sz="2000" b="1" kern="1200" dirty="0"/>
            <a:t>=·a</a:t>
          </a:r>
          <a:r>
            <a:rPr lang="zh-CN" altLang="en-US" sz="2000" b="1" kern="1200" dirty="0"/>
            <a:t>，则将</a:t>
          </a:r>
          <a:r>
            <a:rPr lang="en-US" altLang="zh-CN" sz="2000" b="1" kern="1200" dirty="0"/>
            <a:t>a</a:t>
          </a:r>
          <a:r>
            <a:rPr lang="zh-CN" altLang="en-US" sz="2000" b="1" kern="1200" dirty="0"/>
            <a:t>中终结符</a:t>
          </a:r>
          <a:r>
            <a:rPr lang="zh-CN" altLang="en-US" sz="2000" b="1" kern="1200" dirty="0">
              <a:solidFill>
                <a:srgbClr val="0070C0"/>
              </a:solidFill>
            </a:rPr>
            <a:t>移入</a:t>
          </a:r>
          <a:r>
            <a:rPr lang="zh-CN" altLang="en-US" sz="2000" b="1" kern="1200" dirty="0"/>
            <a:t>栈顶</a:t>
          </a:r>
        </a:p>
        <a:p>
          <a:pPr marL="228600" lvl="1" indent="-228600" algn="l" defTabSz="889000">
            <a:lnSpc>
              <a:spcPct val="100000"/>
            </a:lnSpc>
            <a:spcBef>
              <a:spcPct val="0"/>
            </a:spcBef>
            <a:spcAft>
              <a:spcPct val="15000"/>
            </a:spcAft>
            <a:buChar char="•"/>
          </a:pPr>
          <a:r>
            <a:rPr lang="zh-CN" altLang="en-US" sz="2000" b="1" kern="1200" dirty="0"/>
            <a:t>规约成功标志：</a:t>
          </a:r>
          <a:r>
            <a:rPr lang="en-US" altLang="zh-CN" sz="2000" b="1" kern="1200" dirty="0"/>
            <a:t>a</a:t>
          </a:r>
          <a:r>
            <a:rPr lang="zh-CN" altLang="en-US" sz="2000" b="1" kern="1200" dirty="0"/>
            <a:t>中元素为</a:t>
          </a:r>
          <a:r>
            <a:rPr lang="en-US" altLang="zh-CN" sz="2000" b="1" kern="1200" dirty="0"/>
            <a:t>#</a:t>
          </a:r>
          <a:r>
            <a:rPr lang="zh-CN" altLang="en-US" sz="2000" b="1" kern="1200" dirty="0"/>
            <a:t>，栈中只剩</a:t>
          </a:r>
          <a:r>
            <a:rPr lang="en-US" altLang="zh-CN" sz="2000" b="1" kern="1200" dirty="0">
              <a:solidFill>
                <a:srgbClr val="FF0000"/>
              </a:solidFill>
            </a:rPr>
            <a:t>#</a:t>
          </a:r>
          <a:r>
            <a:rPr lang="en-US" altLang="zh-CN" sz="2000" b="1" kern="1200" dirty="0">
              <a:solidFill>
                <a:srgbClr val="FF0000"/>
              </a:solidFill>
              <a:effectLst>
                <a:outerShdw blurRad="38100" dist="38100" dir="2700000" algn="tl">
                  <a:srgbClr val="000000"/>
                </a:outerShdw>
              </a:effectLst>
            </a:rPr>
            <a:t>N</a:t>
          </a:r>
          <a:endParaRPr lang="zh-CN" altLang="en-US" sz="2000" b="1" kern="1200" dirty="0">
            <a:solidFill>
              <a:srgbClr val="FF0000"/>
            </a:solidFill>
          </a:endParaRPr>
        </a:p>
      </dsp:txBody>
      <dsp:txXfrm>
        <a:off x="0" y="2196424"/>
        <a:ext cx="7633344" cy="2331000"/>
      </dsp:txXfrm>
    </dsp:sp>
    <dsp:sp modelId="{6B533259-67B4-4796-BC62-0C24AA727F00}">
      <dsp:nvSpPr>
        <dsp:cNvPr id="0" name=""/>
        <dsp:cNvSpPr/>
      </dsp:nvSpPr>
      <dsp:spPr>
        <a:xfrm>
          <a:off x="381667" y="1901224"/>
          <a:ext cx="5343340" cy="590400"/>
        </a:xfrm>
        <a:prstGeom prst="roundRect">
          <a:avLst/>
        </a:prstGeom>
        <a:solidFill>
          <a:schemeClr val="accent3">
            <a:hueOff val="428568"/>
            <a:satOff val="-48092"/>
            <a:lumOff val="82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66" tIns="0" rIns="20196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算法</a:t>
          </a:r>
          <a:endParaRPr lang="en-US" altLang="zh-CN" sz="2400" b="1" kern="1200" dirty="0">
            <a:effectLst>
              <a:outerShdw blurRad="38100" dist="38100" dir="2700000" algn="tl">
                <a:srgbClr val="000000">
                  <a:alpha val="43137"/>
                </a:srgbClr>
              </a:outerShdw>
            </a:effectLst>
          </a:endParaRPr>
        </a:p>
      </dsp:txBody>
      <dsp:txXfrm>
        <a:off x="410488" y="1930045"/>
        <a:ext cx="528569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19060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61742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69997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26134417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291811639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表格占位符 2"/>
          <p:cNvSpPr>
            <a:spLocks noGrp="1"/>
          </p:cNvSpPr>
          <p:nvPr>
            <p:ph type="tbl" idx="1"/>
          </p:nvPr>
        </p:nvSpPr>
        <p:spPr>
          <a:xfrm>
            <a:off x="468313" y="1557338"/>
            <a:ext cx="8424862" cy="4525962"/>
          </a:xfrm>
        </p:spPr>
        <p:txBody>
          <a:bodyPr/>
          <a:lstStyle/>
          <a:p>
            <a:pPr lvl="0"/>
            <a:endParaRPr lang="zh-CN" altLang="en-US" noProof="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3E7AA5-44DD-41D1-9BB0-B218C23E1277}" type="slidenum">
              <a:rPr lang="en-US" altLang="zh-CN"/>
              <a:pPr>
                <a:defRPr/>
              </a:pPr>
              <a:t>‹#›</a:t>
            </a:fld>
            <a:endParaRPr lang="en-US" altLang="zh-CN"/>
          </a:p>
        </p:txBody>
      </p:sp>
    </p:spTree>
    <p:extLst>
      <p:ext uri="{BB962C8B-B14F-4D97-AF65-F5344CB8AC3E}">
        <p14:creationId xmlns:p14="http://schemas.microsoft.com/office/powerpoint/2010/main" val="273576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lvl1pPr>
              <a:defRPr>
                <a:solidFill>
                  <a:schemeClr val="tx2">
                    <a:lumMod val="75000"/>
                  </a:schemeClr>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276848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77284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35825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15152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409779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159981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330241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384329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 控制与计算机工程学院王红 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6"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414214849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ctrTitle"/>
          </p:nvPr>
        </p:nvSpPr>
        <p:spPr/>
        <p:txBody>
          <a:bodyPr/>
          <a:lstStyle/>
          <a:p>
            <a:r>
              <a:rPr lang="zh-CN" altLang="en-US" sz="4000" dirty="0"/>
              <a:t>第五章</a:t>
            </a:r>
            <a:br>
              <a:rPr lang="en-US" altLang="zh-CN" sz="4000" dirty="0"/>
            </a:br>
            <a:r>
              <a:rPr lang="zh-CN" altLang="en-US" sz="4000" dirty="0"/>
              <a:t>优先分析方法</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8767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FB9D5-511D-F0BC-3420-26D0C927CE25}"/>
              </a:ext>
            </a:extLst>
          </p:cNvPr>
          <p:cNvSpPr>
            <a:spLocks noGrp="1"/>
          </p:cNvSpPr>
          <p:nvPr>
            <p:ph type="title"/>
          </p:nvPr>
        </p:nvSpPr>
        <p:spPr/>
        <p:txBody>
          <a:bodyPr/>
          <a:lstStyle/>
          <a:p>
            <a:r>
              <a:rPr lang="en-US" altLang="zh-CN" dirty="0"/>
              <a:t>5.1 </a:t>
            </a:r>
            <a:r>
              <a:rPr lang="zh-CN" altLang="en-US" dirty="0"/>
              <a:t>自底向上优先分析法概述</a:t>
            </a:r>
          </a:p>
        </p:txBody>
      </p:sp>
      <p:sp>
        <p:nvSpPr>
          <p:cNvPr id="3" name="文本占位符 2">
            <a:extLst>
              <a:ext uri="{FF2B5EF4-FFF2-40B4-BE49-F238E27FC236}">
                <a16:creationId xmlns:a16="http://schemas.microsoft.com/office/drawing/2014/main" id="{5ABA1FDA-4326-3DEA-4467-CA804BBBE12F}"/>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E8B2E059-822A-4FEF-8131-5B777E2A7D77}"/>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924B3D29-425A-3D30-F733-F477BF0B83F2}"/>
              </a:ext>
            </a:extLst>
          </p:cNvPr>
          <p:cNvSpPr>
            <a:spLocks noGrp="1"/>
          </p:cNvSpPr>
          <p:nvPr>
            <p:ph type="sldNum" sz="quarter" idx="12"/>
          </p:nvPr>
        </p:nvSpPr>
        <p:spPr/>
        <p:txBody>
          <a:bodyPr/>
          <a:lstStyle/>
          <a:p>
            <a:pPr>
              <a:defRPr/>
            </a:pPr>
            <a:fld id="{4A7B6F75-E382-4B42-9EA4-94C0BE56C755}" type="slidenum">
              <a:rPr lang="en-US" altLang="zh-CN" smtClean="0"/>
              <a:pPr>
                <a:defRPr/>
              </a:pPr>
              <a:t>10</a:t>
            </a:fld>
            <a:endParaRPr lang="en-US" altLang="zh-CN"/>
          </a:p>
        </p:txBody>
      </p:sp>
    </p:spTree>
    <p:extLst>
      <p:ext uri="{BB962C8B-B14F-4D97-AF65-F5344CB8AC3E}">
        <p14:creationId xmlns:p14="http://schemas.microsoft.com/office/powerpoint/2010/main" val="149934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normAutofit fontScale="90000"/>
          </a:bodyPr>
          <a:lstStyle/>
          <a:p>
            <a:pPr eaLnBrk="1" hangingPunct="1"/>
            <a:r>
              <a:rPr lang="zh-CN" altLang="en-US" dirty="0"/>
              <a:t>自底向上优先分析法分类和特点</a:t>
            </a:r>
          </a:p>
        </p:txBody>
      </p:sp>
      <p:sp>
        <p:nvSpPr>
          <p:cNvPr id="355333" name="Rectangle 5"/>
          <p:cNvSpPr>
            <a:spLocks noGrp="1" noChangeArrowheads="1"/>
          </p:cNvSpPr>
          <p:nvPr>
            <p:ph idx="1"/>
          </p:nvPr>
        </p:nvSpPr>
        <p:spPr>
          <a:xfrm>
            <a:off x="3707904" y="1844824"/>
            <a:ext cx="4412308" cy="1859441"/>
          </a:xfrm>
          <a:prstGeom prst="roundRect">
            <a:avLst>
              <a:gd name="adj" fmla="val 5910"/>
            </a:avLst>
          </a:prstGeom>
          <a:solidFill>
            <a:srgbClr val="FFFFFF"/>
          </a:solidFill>
        </p:spPr>
        <p:style>
          <a:lnRef idx="2">
            <a:schemeClr val="accent1"/>
          </a:lnRef>
          <a:fillRef idx="1">
            <a:schemeClr val="lt1"/>
          </a:fillRef>
          <a:effectRef idx="0">
            <a:schemeClr val="accent1"/>
          </a:effectRef>
          <a:fontRef idx="minor">
            <a:schemeClr val="dk1"/>
          </a:fontRef>
        </p:style>
        <p:txBody>
          <a:bodyPr>
            <a:normAutofit/>
          </a:bodyPr>
          <a:lstStyle/>
          <a:p>
            <a:pPr marL="68580" indent="0">
              <a:lnSpc>
                <a:spcPct val="130000"/>
              </a:lnSpc>
              <a:buNone/>
              <a:defRPr/>
            </a:pPr>
            <a:r>
              <a:rPr lang="zh-CN" altLang="en-US" sz="2000" dirty="0"/>
              <a:t>对一个文法按一定原则求出该文法</a:t>
            </a:r>
            <a:r>
              <a:rPr lang="zh-CN" altLang="en-US" sz="2000" dirty="0">
                <a:solidFill>
                  <a:srgbClr val="FF0000"/>
                </a:solidFill>
                <a:effectLst>
                  <a:outerShdw blurRad="38100" dist="38100" dir="2700000" algn="tl">
                    <a:srgbClr val="000000"/>
                  </a:outerShdw>
                </a:effectLst>
                <a:latin typeface="黑体" pitchFamily="2" charset="-122"/>
                <a:ea typeface="黑体" pitchFamily="2" charset="-122"/>
              </a:rPr>
              <a:t>所有符号（终结符和非终结符）之间的优先关系</a:t>
            </a:r>
            <a:r>
              <a:rPr lang="zh-CN" altLang="en-US" sz="2000" dirty="0"/>
              <a:t>，按照这种关系确定规约过程中的</a:t>
            </a:r>
            <a:r>
              <a:rPr lang="zh-CN" altLang="en-US" sz="2000" dirty="0">
                <a:solidFill>
                  <a:srgbClr val="00B050"/>
                </a:solidFill>
                <a:effectLst>
                  <a:outerShdw blurRad="38100" dist="38100" dir="2700000" algn="tl">
                    <a:srgbClr val="000000"/>
                  </a:outerShdw>
                </a:effectLst>
                <a:latin typeface="黑体" pitchFamily="2" charset="-122"/>
                <a:ea typeface="黑体" pitchFamily="2" charset="-122"/>
              </a:rPr>
              <a:t>句柄</a:t>
            </a:r>
            <a:endParaRPr lang="en-US" altLang="zh-CN" sz="2000" dirty="0">
              <a:solidFill>
                <a:srgbClr val="00B050"/>
              </a:solidFill>
              <a:effectLst>
                <a:outerShdw blurRad="38100" dist="38100" dir="2700000" algn="tl">
                  <a:srgbClr val="000000"/>
                </a:outerShdw>
              </a:effectLst>
              <a:latin typeface="黑体" pitchFamily="2" charset="-122"/>
              <a:ea typeface="黑体" pitchFamily="2" charset="-122"/>
            </a:endParaRPr>
          </a:p>
        </p:txBody>
      </p:sp>
      <p:sp>
        <p:nvSpPr>
          <p:cNvPr id="1229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2291" name="灯片编号占位符 5"/>
          <p:cNvSpPr>
            <a:spLocks noGrp="1"/>
          </p:cNvSpPr>
          <p:nvPr>
            <p:ph type="sldNum" sz="quarter" idx="12"/>
          </p:nvPr>
        </p:nvSpPr>
        <p:spPr>
          <a:noFill/>
        </p:spPr>
        <p:txBody>
          <a:bodyPr/>
          <a:lstStyle/>
          <a:p>
            <a:fld id="{CFC6996C-45DF-493B-B671-92A15C092A18}" type="slidenum">
              <a:rPr lang="en-US" altLang="zh-CN" smtClean="0">
                <a:ea typeface="宋体" charset="-122"/>
              </a:rPr>
              <a:pPr/>
              <a:t>11</a:t>
            </a:fld>
            <a:endParaRPr lang="en-US" altLang="zh-CN">
              <a:ea typeface="宋体" charset="-122"/>
            </a:endParaRPr>
          </a:p>
        </p:txBody>
      </p:sp>
      <p:graphicFrame>
        <p:nvGraphicFramePr>
          <p:cNvPr id="2" name="图示 1"/>
          <p:cNvGraphicFramePr/>
          <p:nvPr>
            <p:extLst>
              <p:ext uri="{D42A27DB-BD31-4B8C-83A1-F6EECF244321}">
                <p14:modId xmlns:p14="http://schemas.microsoft.com/office/powerpoint/2010/main" val="2704434940"/>
              </p:ext>
            </p:extLst>
          </p:nvPr>
        </p:nvGraphicFramePr>
        <p:xfrm>
          <a:off x="611560" y="3068960"/>
          <a:ext cx="2952328"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5"/>
          <p:cNvSpPr txBox="1">
            <a:spLocks noChangeArrowheads="1"/>
          </p:cNvSpPr>
          <p:nvPr/>
        </p:nvSpPr>
        <p:spPr>
          <a:xfrm>
            <a:off x="3707903" y="3853456"/>
            <a:ext cx="4412308" cy="2230351"/>
          </a:xfrm>
          <a:prstGeom prst="roundRect">
            <a:avLst>
              <a:gd name="adj" fmla="val 4770"/>
            </a:avLst>
          </a:prstGeom>
          <a:solidFill>
            <a:srgbClr val="FFFFE5"/>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30000"/>
              </a:lnSpc>
              <a:spcAft>
                <a:spcPts val="0"/>
              </a:spcAft>
              <a:buNone/>
              <a:defRPr/>
            </a:pPr>
            <a:r>
              <a:rPr lang="zh-CN" altLang="en-US" sz="2000" dirty="0">
                <a:solidFill>
                  <a:schemeClr val="dk1"/>
                </a:solidFill>
                <a:ea typeface="+mn-ea"/>
              </a:rPr>
              <a:t>只规定算符之间的优先关系，也就是说只考虑</a:t>
            </a:r>
            <a:r>
              <a:rPr kumimoji="0" lang="zh-CN" altLang="en-US" sz="2000" dirty="0">
                <a:solidFill>
                  <a:srgbClr val="FF0000"/>
                </a:solidFill>
                <a:effectLst>
                  <a:outerShdw blurRad="38100" dist="38100" dir="2700000" algn="tl">
                    <a:srgbClr val="000000"/>
                  </a:outerShdw>
                </a:effectLst>
                <a:latin typeface="黑体" pitchFamily="2" charset="-122"/>
                <a:ea typeface="黑体" pitchFamily="2" charset="-122"/>
              </a:rPr>
              <a:t>终结符之间的优先关系</a:t>
            </a:r>
            <a:br>
              <a:rPr kumimoji="0" lang="en-US" altLang="zh-CN" sz="2000" dirty="0"/>
            </a:br>
            <a:r>
              <a:rPr lang="zh-CN" altLang="en-US" sz="2000" dirty="0">
                <a:solidFill>
                  <a:schemeClr val="dk1"/>
                </a:solidFill>
                <a:ea typeface="+mn-ea"/>
              </a:rPr>
              <a:t>由于算符优先分析不考虑非终结符之间的优先关系，在规约过程中只要找到</a:t>
            </a:r>
            <a:r>
              <a:rPr lang="zh-CN" altLang="en-US" sz="2000" dirty="0">
                <a:solidFill>
                  <a:srgbClr val="00B050"/>
                </a:solidFill>
                <a:effectLst>
                  <a:outerShdw blurRad="38100" dist="38100" dir="2700000" algn="tl">
                    <a:srgbClr val="000000"/>
                  </a:outerShdw>
                </a:effectLst>
                <a:latin typeface="黑体" pitchFamily="2" charset="-122"/>
                <a:ea typeface="黑体" pitchFamily="2" charset="-122"/>
              </a:rPr>
              <a:t>最左素短语</a:t>
            </a:r>
            <a:r>
              <a:rPr lang="zh-CN" altLang="en-US" sz="2000" dirty="0">
                <a:solidFill>
                  <a:schemeClr val="dk1"/>
                </a:solidFill>
                <a:ea typeface="+mn-ea"/>
              </a:rPr>
              <a:t>就可以规约</a:t>
            </a:r>
          </a:p>
        </p:txBody>
      </p:sp>
      <p:sp>
        <p:nvSpPr>
          <p:cNvPr id="3" name="剪去单角的矩形 2"/>
          <p:cNvSpPr/>
          <p:nvPr/>
        </p:nvSpPr>
        <p:spPr>
          <a:xfrm>
            <a:off x="602729" y="1979991"/>
            <a:ext cx="2961159" cy="728929"/>
          </a:xfrm>
          <a:prstGeom prst="snip1Rect">
            <a:avLst/>
          </a:prstGeom>
          <a:solidFill>
            <a:srgbClr val="FFFFFF"/>
          </a:solidFill>
          <a:ln>
            <a:solidFill>
              <a:srgbClr val="6699FF"/>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indent="-91440" algn="l">
              <a:spcBef>
                <a:spcPct val="20000"/>
              </a:spcBef>
              <a:buClr>
                <a:schemeClr val="accent1"/>
              </a:buClr>
              <a:buSzPct val="76000"/>
            </a:pPr>
            <a:r>
              <a:rPr lang="zh-CN" altLang="en-US" sz="1600" dirty="0">
                <a:solidFill>
                  <a:schemeClr val="tx2"/>
                </a:solidFill>
                <a:latin typeface="+mn-ea"/>
                <a:cs typeface="Courier New" panose="02070309020205020404" pitchFamily="49" charset="0"/>
              </a:rPr>
              <a:t>准确、规范</a:t>
            </a:r>
            <a:endParaRPr lang="en-US" altLang="zh-CN" sz="1600" dirty="0">
              <a:solidFill>
                <a:schemeClr val="tx2"/>
              </a:solidFill>
              <a:latin typeface="+mn-ea"/>
              <a:cs typeface="Courier New" panose="02070309020205020404" pitchFamily="49" charset="0"/>
            </a:endParaRPr>
          </a:p>
          <a:p>
            <a:pPr indent="-91440" algn="l">
              <a:spcBef>
                <a:spcPct val="20000"/>
              </a:spcBef>
              <a:buClr>
                <a:schemeClr val="accent1"/>
              </a:buClr>
              <a:buSzPct val="76000"/>
            </a:pPr>
            <a:r>
              <a:rPr lang="zh-CN" altLang="en-US" sz="1600" dirty="0">
                <a:solidFill>
                  <a:schemeClr val="tx2"/>
                </a:solidFill>
                <a:latin typeface="+mn-ea"/>
                <a:cs typeface="Courier New" panose="02070309020205020404" pitchFamily="49" charset="0"/>
              </a:rPr>
              <a:t>但是</a:t>
            </a:r>
            <a:r>
              <a:rPr lang="zh-CN" altLang="en-US" sz="1600" dirty="0">
                <a:solidFill>
                  <a:srgbClr val="0070C0"/>
                </a:solidFill>
                <a:latin typeface="+mn-ea"/>
                <a:cs typeface="Courier New" panose="02070309020205020404" pitchFamily="49" charset="0"/>
              </a:rPr>
              <a:t>分析效率较低，使用不多</a:t>
            </a:r>
          </a:p>
        </p:txBody>
      </p:sp>
      <p:sp>
        <p:nvSpPr>
          <p:cNvPr id="9" name="剪去单角的矩形 8"/>
          <p:cNvSpPr/>
          <p:nvPr/>
        </p:nvSpPr>
        <p:spPr>
          <a:xfrm>
            <a:off x="602729" y="5214142"/>
            <a:ext cx="2961159" cy="728929"/>
          </a:xfrm>
          <a:prstGeom prst="snip1Rect">
            <a:avLst/>
          </a:prstGeom>
          <a:solidFill>
            <a:srgbClr val="FFFFE5"/>
          </a:solidFill>
          <a:ln>
            <a:solidFill>
              <a:srgbClr val="6699FF"/>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indent="-91440" algn="l">
              <a:spcBef>
                <a:spcPct val="20000"/>
              </a:spcBef>
              <a:buClr>
                <a:schemeClr val="accent1"/>
              </a:buClr>
              <a:buSzPct val="76000"/>
            </a:pPr>
            <a:r>
              <a:rPr lang="zh-CN" altLang="en-US" sz="1600" dirty="0">
                <a:solidFill>
                  <a:schemeClr val="tx2"/>
                </a:solidFill>
                <a:latin typeface="+mn-ea"/>
                <a:cs typeface="Courier New" panose="02070309020205020404" pitchFamily="49" charset="0"/>
              </a:rPr>
              <a:t>存在不规范问题</a:t>
            </a:r>
            <a:endParaRPr lang="en-US" altLang="zh-CN" sz="1600" dirty="0">
              <a:solidFill>
                <a:schemeClr val="tx2"/>
              </a:solidFill>
              <a:latin typeface="+mn-ea"/>
              <a:cs typeface="Courier New" panose="02070309020205020404" pitchFamily="49" charset="0"/>
            </a:endParaRPr>
          </a:p>
          <a:p>
            <a:pPr indent="-91440" algn="l">
              <a:spcBef>
                <a:spcPct val="20000"/>
              </a:spcBef>
              <a:buClr>
                <a:schemeClr val="accent1"/>
              </a:buClr>
              <a:buSzPct val="76000"/>
            </a:pPr>
            <a:r>
              <a:rPr lang="zh-CN" altLang="en-US" sz="1600" dirty="0">
                <a:solidFill>
                  <a:schemeClr val="tx2"/>
                </a:solidFill>
                <a:latin typeface="+mn-ea"/>
                <a:cs typeface="Courier New" panose="02070309020205020404" pitchFamily="49" charset="0"/>
              </a:rPr>
              <a:t>但是</a:t>
            </a:r>
            <a:r>
              <a:rPr lang="zh-CN" altLang="en-US" sz="1600" dirty="0">
                <a:solidFill>
                  <a:srgbClr val="0070C0"/>
                </a:solidFill>
                <a:latin typeface="+mn-ea"/>
                <a:cs typeface="Courier New" panose="02070309020205020404" pitchFamily="49" charset="0"/>
              </a:rPr>
              <a:t>分析速度快，有利用价值</a:t>
            </a:r>
          </a:p>
        </p:txBody>
      </p:sp>
      <p:sp>
        <p:nvSpPr>
          <p:cNvPr id="4" name="箭头: 上 3">
            <a:extLst>
              <a:ext uri="{FF2B5EF4-FFF2-40B4-BE49-F238E27FC236}">
                <a16:creationId xmlns:a16="http://schemas.microsoft.com/office/drawing/2014/main" id="{24D833CC-0DA0-48C8-B2FD-2D5B377493C5}"/>
              </a:ext>
            </a:extLst>
          </p:cNvPr>
          <p:cNvSpPr/>
          <p:nvPr/>
        </p:nvSpPr>
        <p:spPr>
          <a:xfrm>
            <a:off x="1835696" y="2740966"/>
            <a:ext cx="432048" cy="2729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上 10">
            <a:extLst>
              <a:ext uri="{FF2B5EF4-FFF2-40B4-BE49-F238E27FC236}">
                <a16:creationId xmlns:a16="http://schemas.microsoft.com/office/drawing/2014/main" id="{87B456F2-3593-4F91-B23E-D4F0D7012684}"/>
              </a:ext>
            </a:extLst>
          </p:cNvPr>
          <p:cNvSpPr/>
          <p:nvPr/>
        </p:nvSpPr>
        <p:spPr>
          <a:xfrm flipV="1">
            <a:off x="1835696" y="4905164"/>
            <a:ext cx="432048" cy="2729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682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iterate type="wd">
                                    <p:tmPct val="10000"/>
                                  </p:iterate>
                                  <p:childTnLst>
                                    <p:set>
                                      <p:cBhvr>
                                        <p:cTn id="6" dur="1" fill="hold">
                                          <p:stCondLst>
                                            <p:cond delay="0"/>
                                          </p:stCondLst>
                                        </p:cTn>
                                        <p:tgtEl>
                                          <p:spTgt spid="355333">
                                            <p:txEl>
                                              <p:pRg st="0" end="0"/>
                                            </p:txEl>
                                          </p:spTgt>
                                        </p:tgtEl>
                                        <p:attrNameLst>
                                          <p:attrName>style.visibility</p:attrName>
                                        </p:attrNameLst>
                                      </p:cBhvr>
                                      <p:to>
                                        <p:strVal val="visible"/>
                                      </p:to>
                                    </p:set>
                                    <p:animEffect transition="in" filter="dissolve">
                                      <p:cBhvr>
                                        <p:cTn id="7" dur="1000"/>
                                        <p:tgtEl>
                                          <p:spTgt spid="3553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1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1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3984E-A485-F059-8739-C695A51908C8}"/>
              </a:ext>
            </a:extLst>
          </p:cNvPr>
          <p:cNvSpPr>
            <a:spLocks noGrp="1"/>
          </p:cNvSpPr>
          <p:nvPr>
            <p:ph type="title"/>
          </p:nvPr>
        </p:nvSpPr>
        <p:spPr/>
        <p:txBody>
          <a:bodyPr/>
          <a:lstStyle/>
          <a:p>
            <a:r>
              <a:rPr lang="en-US" altLang="zh-CN" dirty="0"/>
              <a:t>5.2 </a:t>
            </a:r>
            <a:r>
              <a:rPr lang="zh-CN" altLang="en-US" dirty="0"/>
              <a:t>简单优先分析法</a:t>
            </a:r>
          </a:p>
        </p:txBody>
      </p:sp>
      <p:sp>
        <p:nvSpPr>
          <p:cNvPr id="3" name="文本占位符 2">
            <a:extLst>
              <a:ext uri="{FF2B5EF4-FFF2-40B4-BE49-F238E27FC236}">
                <a16:creationId xmlns:a16="http://schemas.microsoft.com/office/drawing/2014/main" id="{9CDD630B-AAA6-CBDB-F7D8-A57E68564643}"/>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58EC87C6-65F5-F0A0-1817-7DD066CB40E0}"/>
              </a:ext>
            </a:extLst>
          </p:cNvPr>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43214C1D-616E-48EE-A319-DF6AD7571CC8}"/>
              </a:ext>
            </a:extLst>
          </p:cNvPr>
          <p:cNvSpPr>
            <a:spLocks noGrp="1"/>
          </p:cNvSpPr>
          <p:nvPr>
            <p:ph type="sldNum" sz="quarter" idx="12"/>
          </p:nvPr>
        </p:nvSpPr>
        <p:spPr/>
        <p:txBody>
          <a:bodyPr/>
          <a:lstStyle/>
          <a:p>
            <a:pPr>
              <a:defRPr/>
            </a:pPr>
            <a:fld id="{4A7B6F75-E382-4B42-9EA4-94C0BE56C755}" type="slidenum">
              <a:rPr lang="en-US" altLang="zh-CN" smtClean="0"/>
              <a:pPr>
                <a:defRPr/>
              </a:pPr>
              <a:t>12</a:t>
            </a:fld>
            <a:endParaRPr lang="en-US" altLang="zh-CN"/>
          </a:p>
        </p:txBody>
      </p:sp>
    </p:spTree>
    <p:extLst>
      <p:ext uri="{BB962C8B-B14F-4D97-AF65-F5344CB8AC3E}">
        <p14:creationId xmlns:p14="http://schemas.microsoft.com/office/powerpoint/2010/main" val="122785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hangingPunct="1"/>
            <a:endParaRPr lang="zh-CN" altLang="en-US" dirty="0"/>
          </a:p>
        </p:txBody>
      </p:sp>
      <p:sp>
        <p:nvSpPr>
          <p:cNvPr id="14341" name="Rectangle 5"/>
          <p:cNvSpPr>
            <a:spLocks noGrp="1" noChangeArrowheads="1"/>
          </p:cNvSpPr>
          <p:nvPr>
            <p:ph idx="1"/>
          </p:nvPr>
        </p:nvSpPr>
        <p:spPr/>
        <p:txBody>
          <a:bodyPr/>
          <a:lstStyle/>
          <a:p>
            <a:pPr eaLnBrk="1" hangingPunct="1"/>
            <a:r>
              <a:rPr lang="zh-CN" altLang="en-US" dirty="0"/>
              <a:t>简单优先分析方法是按照文法符号（终结符和非终结符）的优先关系确定句柄</a:t>
            </a:r>
          </a:p>
          <a:p>
            <a:pPr eaLnBrk="1" hangingPunct="1"/>
            <a:r>
              <a:rPr lang="zh-CN" altLang="en-US" dirty="0"/>
              <a:t>重点解决两个问题</a:t>
            </a:r>
          </a:p>
          <a:p>
            <a:pPr marL="880110" lvl="1" indent="-514350" eaLnBrk="1" hangingPunct="1">
              <a:buFont typeface="+mj-ea"/>
              <a:buAutoNum type="circleNumDbPlain"/>
            </a:pPr>
            <a:r>
              <a:rPr lang="zh-CN" altLang="en-US" dirty="0"/>
              <a:t>任意两个文法符号之间的优先关系的确定</a:t>
            </a:r>
          </a:p>
          <a:p>
            <a:pPr marL="880110" lvl="1" indent="-514350" eaLnBrk="1" hangingPunct="1">
              <a:buFont typeface="+mj-ea"/>
              <a:buAutoNum type="circleNumDbPlain"/>
            </a:pPr>
            <a:r>
              <a:rPr lang="zh-CN" altLang="en-US" dirty="0"/>
              <a:t>构造优先关系表</a:t>
            </a:r>
          </a:p>
        </p:txBody>
      </p:sp>
      <p:sp>
        <p:nvSpPr>
          <p:cNvPr id="1433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4339" name="灯片编号占位符 5"/>
          <p:cNvSpPr>
            <a:spLocks noGrp="1"/>
          </p:cNvSpPr>
          <p:nvPr>
            <p:ph type="sldNum" sz="quarter" idx="12"/>
          </p:nvPr>
        </p:nvSpPr>
        <p:spPr>
          <a:noFill/>
        </p:spPr>
        <p:txBody>
          <a:bodyPr/>
          <a:lstStyle/>
          <a:p>
            <a:fld id="{F1C08F6D-C8F1-4A54-89BC-8F233FF07EE8}" type="slidenum">
              <a:rPr lang="en-US" altLang="zh-CN" smtClean="0">
                <a:ea typeface="宋体" charset="-122"/>
              </a:rPr>
              <a:pPr/>
              <a:t>13</a:t>
            </a:fld>
            <a:endParaRPr lang="en-US" altLang="zh-CN">
              <a:ea typeface="宋体" charset="-122"/>
            </a:endParaRPr>
          </a:p>
        </p:txBody>
      </p:sp>
    </p:spTree>
    <p:extLst>
      <p:ext uri="{BB962C8B-B14F-4D97-AF65-F5344CB8AC3E}">
        <p14:creationId xmlns:p14="http://schemas.microsoft.com/office/powerpoint/2010/main" val="350252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6"/>
          <p:cNvSpPr>
            <a:spLocks noGrp="1" noChangeArrowheads="1"/>
          </p:cNvSpPr>
          <p:nvPr>
            <p:ph type="title"/>
          </p:nvPr>
        </p:nvSpPr>
        <p:spPr/>
        <p:txBody>
          <a:bodyPr/>
          <a:lstStyle/>
          <a:p>
            <a:pPr eaLnBrk="1" hangingPunct="1"/>
            <a:r>
              <a:rPr lang="zh-CN" altLang="en-US"/>
              <a:t>优先关系</a:t>
            </a:r>
          </a:p>
        </p:txBody>
      </p:sp>
      <p:sp>
        <p:nvSpPr>
          <p:cNvPr id="15365" name="Rectangle 7"/>
          <p:cNvSpPr>
            <a:spLocks noGrp="1" noChangeArrowheads="1"/>
          </p:cNvSpPr>
          <p:nvPr>
            <p:ph idx="1"/>
          </p:nvPr>
        </p:nvSpPr>
        <p:spPr>
          <a:xfrm>
            <a:off x="827584" y="1502570"/>
            <a:ext cx="7776864" cy="4613028"/>
          </a:xfrm>
        </p:spPr>
        <p:txBody>
          <a:bodyPr/>
          <a:lstStyle/>
          <a:p>
            <a:pPr marL="68580" indent="0" eaLnBrk="1" hangingPunct="1">
              <a:buNone/>
            </a:pPr>
            <a:r>
              <a:rPr lang="en-US" altLang="zh-CN" dirty="0"/>
              <a:t>X</a:t>
            </a:r>
            <a:r>
              <a:rPr lang="zh-CN" altLang="en-US" dirty="0"/>
              <a:t>、</a:t>
            </a:r>
            <a:r>
              <a:rPr lang="en-US" altLang="zh-CN" dirty="0"/>
              <a:t>Y</a:t>
            </a:r>
            <a:r>
              <a:rPr lang="zh-CN" altLang="en-US" dirty="0"/>
              <a:t>是任意的两个文法符号</a:t>
            </a:r>
          </a:p>
          <a:p>
            <a:pPr lvl="1" eaLnBrk="1" hangingPunct="1">
              <a:lnSpc>
                <a:spcPct val="130000"/>
              </a:lnSpc>
            </a:pPr>
            <a:r>
              <a:rPr lang="en-US" altLang="zh-CN" dirty="0"/>
              <a:t>X   Y</a:t>
            </a:r>
            <a:r>
              <a:rPr lang="zh-CN" altLang="en-US" dirty="0"/>
              <a:t>　当且仅当</a:t>
            </a:r>
            <a:r>
              <a:rPr lang="en-US" altLang="zh-CN" dirty="0"/>
              <a:t>G</a:t>
            </a:r>
            <a:r>
              <a:rPr lang="zh-CN" altLang="en-US" dirty="0"/>
              <a:t>中存在产生式规则</a:t>
            </a:r>
            <a:r>
              <a:rPr lang="en-US" altLang="zh-CN" dirty="0"/>
              <a:t>A→…</a:t>
            </a:r>
            <a:r>
              <a:rPr lang="en-US" altLang="zh-CN" dirty="0">
                <a:solidFill>
                  <a:srgbClr val="009900"/>
                </a:solidFill>
              </a:rPr>
              <a:t>XY</a:t>
            </a:r>
            <a:r>
              <a:rPr lang="en-US" altLang="zh-CN" dirty="0"/>
              <a:t>…</a:t>
            </a:r>
          </a:p>
          <a:p>
            <a:pPr lvl="1" eaLnBrk="1" hangingPunct="1">
              <a:lnSpc>
                <a:spcPct val="130000"/>
              </a:lnSpc>
            </a:pPr>
            <a:r>
              <a:rPr lang="en-US" altLang="zh-CN" dirty="0"/>
              <a:t>X</a:t>
            </a:r>
            <a:r>
              <a:rPr lang="zh-CN" altLang="en-US" dirty="0"/>
              <a:t>＜</a:t>
            </a:r>
            <a:r>
              <a:rPr lang="en-US" altLang="zh-CN" dirty="0"/>
              <a:t>·Y  </a:t>
            </a:r>
            <a:r>
              <a:rPr lang="zh-CN" altLang="en-US" dirty="0"/>
              <a:t>当且仅当</a:t>
            </a:r>
            <a:r>
              <a:rPr lang="en-US" altLang="zh-CN" dirty="0"/>
              <a:t>G</a:t>
            </a:r>
            <a:r>
              <a:rPr lang="zh-CN" altLang="en-US" dirty="0"/>
              <a:t>中存在产生式规则</a:t>
            </a:r>
            <a:r>
              <a:rPr lang="en-US" altLang="zh-CN" dirty="0"/>
              <a:t>A→…</a:t>
            </a:r>
            <a:r>
              <a:rPr lang="en-US" altLang="zh-CN" dirty="0">
                <a:solidFill>
                  <a:srgbClr val="009900"/>
                </a:solidFill>
              </a:rPr>
              <a:t>X</a:t>
            </a:r>
            <a:r>
              <a:rPr lang="en-US" altLang="zh-CN" dirty="0">
                <a:solidFill>
                  <a:srgbClr val="FF0000"/>
                </a:solidFill>
              </a:rPr>
              <a:t>B</a:t>
            </a:r>
            <a:r>
              <a:rPr lang="en-US" altLang="zh-CN" dirty="0"/>
              <a:t>…</a:t>
            </a:r>
            <a:r>
              <a:rPr lang="zh-CN" altLang="en-US" dirty="0"/>
              <a:t>，且</a:t>
            </a:r>
            <a:r>
              <a:rPr lang="en-US" altLang="zh-CN" dirty="0"/>
              <a:t>B</a:t>
            </a:r>
            <a:r>
              <a:rPr lang="en-US" altLang="zh-CN" dirty="0">
                <a:sym typeface="Symbol" pitchFamily="18" charset="2"/>
              </a:rPr>
              <a:t></a:t>
            </a:r>
            <a:r>
              <a:rPr lang="en-US" altLang="zh-CN" dirty="0">
                <a:solidFill>
                  <a:srgbClr val="009900"/>
                </a:solidFill>
              </a:rPr>
              <a:t>Y</a:t>
            </a:r>
            <a:r>
              <a:rPr lang="en-US" altLang="zh-CN" dirty="0"/>
              <a:t>…</a:t>
            </a:r>
          </a:p>
          <a:p>
            <a:pPr lvl="1" eaLnBrk="1" hangingPunct="1">
              <a:lnSpc>
                <a:spcPct val="130000"/>
              </a:lnSpc>
            </a:pPr>
            <a:r>
              <a:rPr lang="en-US" altLang="zh-CN" dirty="0"/>
              <a:t>X·</a:t>
            </a:r>
            <a:r>
              <a:rPr lang="zh-CN" altLang="en-US" dirty="0">
                <a:sym typeface="Symbol" pitchFamily="18" charset="2"/>
              </a:rPr>
              <a:t>＞</a:t>
            </a:r>
            <a:r>
              <a:rPr lang="en-US" altLang="zh-CN" dirty="0"/>
              <a:t>Y  </a:t>
            </a:r>
            <a:r>
              <a:rPr lang="zh-CN" altLang="en-US" dirty="0"/>
              <a:t>当且仅当</a:t>
            </a:r>
            <a:r>
              <a:rPr lang="en-US" altLang="zh-CN" dirty="0"/>
              <a:t>G</a:t>
            </a:r>
            <a:r>
              <a:rPr lang="zh-CN" altLang="en-US" dirty="0"/>
              <a:t>中存在产生式规则</a:t>
            </a:r>
            <a:r>
              <a:rPr lang="en-US" altLang="zh-CN" dirty="0"/>
              <a:t>A→…</a:t>
            </a:r>
            <a:r>
              <a:rPr lang="en-US" altLang="zh-CN" dirty="0">
                <a:solidFill>
                  <a:srgbClr val="FF0000"/>
                </a:solidFill>
              </a:rPr>
              <a:t>B</a:t>
            </a:r>
            <a:r>
              <a:rPr lang="en-US" altLang="zh-CN" dirty="0"/>
              <a:t>D…</a:t>
            </a:r>
            <a:r>
              <a:rPr lang="zh-CN" altLang="en-US" dirty="0"/>
              <a:t>，且</a:t>
            </a:r>
            <a:r>
              <a:rPr lang="en-US" altLang="zh-CN" dirty="0">
                <a:solidFill>
                  <a:srgbClr val="FF0000"/>
                </a:solidFill>
              </a:rPr>
              <a:t>B</a:t>
            </a:r>
            <a:r>
              <a:rPr lang="en-US" altLang="zh-CN" dirty="0">
                <a:sym typeface="Symbol" pitchFamily="18" charset="2"/>
              </a:rPr>
              <a:t></a:t>
            </a:r>
            <a:r>
              <a:rPr lang="en-US" altLang="zh-CN" dirty="0"/>
              <a:t>…</a:t>
            </a:r>
            <a:r>
              <a:rPr lang="en-US" altLang="zh-CN" sz="2800" dirty="0">
                <a:solidFill>
                  <a:srgbClr val="009900"/>
                </a:solidFill>
              </a:rPr>
              <a:t>X</a:t>
            </a:r>
            <a:r>
              <a:rPr lang="zh-CN" altLang="en-US" sz="2800" dirty="0"/>
              <a:t>和</a:t>
            </a:r>
            <a:r>
              <a:rPr lang="en-US" altLang="zh-CN" sz="2800" dirty="0"/>
              <a:t>D</a:t>
            </a:r>
            <a:r>
              <a:rPr lang="en-US" altLang="zh-CN" sz="2800" dirty="0">
                <a:sym typeface="Symbol" pitchFamily="18" charset="2"/>
              </a:rPr>
              <a:t></a:t>
            </a:r>
            <a:r>
              <a:rPr lang="en-US" altLang="zh-CN" sz="2800" dirty="0">
                <a:solidFill>
                  <a:srgbClr val="009900"/>
                </a:solidFill>
              </a:rPr>
              <a:t>Y</a:t>
            </a:r>
            <a:r>
              <a:rPr lang="en-US" altLang="zh-CN" sz="2800" dirty="0"/>
              <a:t>…</a:t>
            </a:r>
          </a:p>
        </p:txBody>
      </p:sp>
      <p:sp>
        <p:nvSpPr>
          <p:cNvPr id="1536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5363" name="灯片编号占位符 5"/>
          <p:cNvSpPr>
            <a:spLocks noGrp="1"/>
          </p:cNvSpPr>
          <p:nvPr>
            <p:ph type="sldNum" sz="quarter" idx="12"/>
          </p:nvPr>
        </p:nvSpPr>
        <p:spPr>
          <a:noFill/>
        </p:spPr>
        <p:txBody>
          <a:bodyPr/>
          <a:lstStyle/>
          <a:p>
            <a:fld id="{9AAA46F1-163E-42E0-8167-041498C8D59D}" type="slidenum">
              <a:rPr lang="en-US" altLang="zh-CN" smtClean="0">
                <a:ea typeface="宋体" charset="-122"/>
              </a:rPr>
              <a:pPr/>
              <a:t>14</a:t>
            </a:fld>
            <a:endParaRPr lang="en-US" altLang="zh-CN">
              <a:ea typeface="宋体" charset="-122"/>
            </a:endParaRPr>
          </a:p>
        </p:txBody>
      </p:sp>
      <p:grpSp>
        <p:nvGrpSpPr>
          <p:cNvPr id="15366" name="Group 13"/>
          <p:cNvGrpSpPr>
            <a:grpSpLocks/>
          </p:cNvGrpSpPr>
          <p:nvPr/>
        </p:nvGrpSpPr>
        <p:grpSpPr bwMode="auto">
          <a:xfrm>
            <a:off x="1885932" y="1954162"/>
            <a:ext cx="292099" cy="466726"/>
            <a:chOff x="972" y="3469"/>
            <a:chExt cx="184" cy="294"/>
          </a:xfrm>
        </p:grpSpPr>
        <p:sp>
          <p:nvSpPr>
            <p:cNvPr id="15371" name="Line 9"/>
            <p:cNvSpPr>
              <a:spLocks noChangeShapeType="1"/>
            </p:cNvSpPr>
            <p:nvPr/>
          </p:nvSpPr>
          <p:spPr bwMode="auto">
            <a:xfrm>
              <a:off x="975" y="3702"/>
              <a:ext cx="181" cy="0"/>
            </a:xfrm>
            <a:prstGeom prst="line">
              <a:avLst/>
            </a:prstGeom>
            <a:noFill/>
            <a:ln w="28575">
              <a:solidFill>
                <a:schemeClr val="tx1"/>
              </a:solidFill>
              <a:round/>
              <a:headEnd/>
              <a:tailEnd/>
            </a:ln>
          </p:spPr>
          <p:txBody>
            <a:bodyPr wrap="none" anchor="ctr"/>
            <a:lstStyle/>
            <a:p>
              <a:endParaRPr lang="zh-CN" altLang="en-US" sz="2400">
                <a:solidFill>
                  <a:schemeClr val="tx1">
                    <a:lumMod val="95000"/>
                    <a:lumOff val="5000"/>
                  </a:schemeClr>
                </a:solidFill>
              </a:endParaRPr>
            </a:p>
          </p:txBody>
        </p:sp>
        <p:sp>
          <p:nvSpPr>
            <p:cNvPr id="15372" name="Line 10"/>
            <p:cNvSpPr>
              <a:spLocks noChangeShapeType="1"/>
            </p:cNvSpPr>
            <p:nvPr/>
          </p:nvSpPr>
          <p:spPr bwMode="auto">
            <a:xfrm>
              <a:off x="975" y="3763"/>
              <a:ext cx="181" cy="0"/>
            </a:xfrm>
            <a:prstGeom prst="line">
              <a:avLst/>
            </a:prstGeom>
            <a:noFill/>
            <a:ln w="28575">
              <a:solidFill>
                <a:schemeClr val="tx1"/>
              </a:solidFill>
              <a:round/>
              <a:headEnd/>
              <a:tailEnd/>
            </a:ln>
          </p:spPr>
          <p:txBody>
            <a:bodyPr wrap="none" anchor="ctr"/>
            <a:lstStyle/>
            <a:p>
              <a:endParaRPr lang="zh-CN" altLang="en-US" sz="2400">
                <a:solidFill>
                  <a:schemeClr val="tx1">
                    <a:lumMod val="95000"/>
                    <a:lumOff val="5000"/>
                  </a:schemeClr>
                </a:solidFill>
              </a:endParaRPr>
            </a:p>
          </p:txBody>
        </p:sp>
        <p:sp>
          <p:nvSpPr>
            <p:cNvPr id="15373" name="Text Box 11"/>
            <p:cNvSpPr txBox="1">
              <a:spLocks noChangeArrowheads="1"/>
            </p:cNvSpPr>
            <p:nvPr/>
          </p:nvSpPr>
          <p:spPr bwMode="auto">
            <a:xfrm>
              <a:off x="972" y="3469"/>
              <a:ext cx="181" cy="291"/>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rPr>
                <a:t>·</a:t>
              </a:r>
            </a:p>
          </p:txBody>
        </p:sp>
      </p:grpSp>
      <p:sp>
        <p:nvSpPr>
          <p:cNvPr id="15367" name="Text Box 14"/>
          <p:cNvSpPr txBox="1">
            <a:spLocks noChangeArrowheads="1"/>
          </p:cNvSpPr>
          <p:nvPr/>
        </p:nvSpPr>
        <p:spPr bwMode="auto">
          <a:xfrm>
            <a:off x="2986137" y="4029259"/>
            <a:ext cx="340157"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楷体_GB2312" pitchFamily="49" charset="-122"/>
              </a:rPr>
              <a:t>*</a:t>
            </a:r>
          </a:p>
        </p:txBody>
      </p:sp>
      <p:sp>
        <p:nvSpPr>
          <p:cNvPr id="15368" name="Text Box 15"/>
          <p:cNvSpPr txBox="1">
            <a:spLocks noChangeArrowheads="1"/>
          </p:cNvSpPr>
          <p:nvPr/>
        </p:nvSpPr>
        <p:spPr bwMode="auto">
          <a:xfrm>
            <a:off x="1698697" y="2967335"/>
            <a:ext cx="340157"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楷体_GB2312" pitchFamily="49" charset="-122"/>
              </a:rPr>
              <a:t>+</a:t>
            </a:r>
          </a:p>
        </p:txBody>
      </p:sp>
      <p:sp>
        <p:nvSpPr>
          <p:cNvPr id="15369" name="Text Box 82"/>
          <p:cNvSpPr txBox="1">
            <a:spLocks noChangeArrowheads="1"/>
          </p:cNvSpPr>
          <p:nvPr/>
        </p:nvSpPr>
        <p:spPr bwMode="auto">
          <a:xfrm>
            <a:off x="1691680" y="4047455"/>
            <a:ext cx="340157"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楷体_GB2312" pitchFamily="49" charset="-122"/>
              </a:rPr>
              <a:t>+</a:t>
            </a:r>
          </a:p>
        </p:txBody>
      </p:sp>
    </p:spTree>
    <p:extLst>
      <p:ext uri="{BB962C8B-B14F-4D97-AF65-F5344CB8AC3E}">
        <p14:creationId xmlns:p14="http://schemas.microsoft.com/office/powerpoint/2010/main" val="32265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Rectangle 40"/>
          <p:cNvSpPr>
            <a:spLocks noGrp="1" noChangeArrowheads="1"/>
          </p:cNvSpPr>
          <p:nvPr>
            <p:ph type="title"/>
          </p:nvPr>
        </p:nvSpPr>
        <p:spPr/>
        <p:txBody>
          <a:bodyPr/>
          <a:lstStyle/>
          <a:p>
            <a:pPr eaLnBrk="1" hangingPunct="1"/>
            <a:r>
              <a:rPr lang="zh-CN" altLang="en-US"/>
              <a:t>优先关系的符号定义</a:t>
            </a:r>
          </a:p>
        </p:txBody>
      </p:sp>
      <p:sp>
        <p:nvSpPr>
          <p:cNvPr id="163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6387" name="灯片编号占位符 5"/>
          <p:cNvSpPr>
            <a:spLocks noGrp="1"/>
          </p:cNvSpPr>
          <p:nvPr>
            <p:ph type="sldNum" sz="quarter" idx="12"/>
          </p:nvPr>
        </p:nvSpPr>
        <p:spPr>
          <a:noFill/>
        </p:spPr>
        <p:txBody>
          <a:bodyPr/>
          <a:lstStyle/>
          <a:p>
            <a:fld id="{D113AA30-849A-4C2E-A73D-C46C09281DDE}" type="slidenum">
              <a:rPr lang="en-US" altLang="zh-CN" smtClean="0">
                <a:ea typeface="宋体" charset="-122"/>
              </a:rPr>
              <a:pPr/>
              <a:t>15</a:t>
            </a:fld>
            <a:endParaRPr lang="en-US" altLang="zh-CN">
              <a:ea typeface="宋体" charset="-122"/>
            </a:endParaRPr>
          </a:p>
        </p:txBody>
      </p:sp>
      <p:graphicFrame>
        <p:nvGraphicFramePr>
          <p:cNvPr id="350273" name="Group 65"/>
          <p:cNvGraphicFramePr>
            <a:graphicFrameLocks noGrp="1"/>
          </p:cNvGraphicFramePr>
          <p:nvPr>
            <p:extLst>
              <p:ext uri="{D42A27DB-BD31-4B8C-83A1-F6EECF244321}">
                <p14:modId xmlns:p14="http://schemas.microsoft.com/office/powerpoint/2010/main" val="2920564355"/>
              </p:ext>
            </p:extLst>
          </p:nvPr>
        </p:nvGraphicFramePr>
        <p:xfrm>
          <a:off x="1259632" y="2492375"/>
          <a:ext cx="6049962" cy="1828800"/>
        </p:xfrm>
        <a:graphic>
          <a:graphicData uri="http://schemas.openxmlformats.org/drawingml/2006/table">
            <a:tbl>
              <a:tblPr firstRow="1" bandRow="1">
                <a:tableStyleId>{2A488322-F2BA-4B5B-9748-0D474271808F}</a:tableStyleId>
              </a:tblPr>
              <a:tblGrid>
                <a:gridCol w="2303462">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1873250">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mn-lt"/>
                        <a:ea typeface="楷体" pitchFamily="49" charset="-122"/>
                      </a:endParaRPr>
                    </a:p>
                  </a:txBody>
                  <a:tcPr horzOverflow="overflow">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rPr>
                        <a:t>方法一</a:t>
                      </a:r>
                      <a:endParaRPr kumimoji="0" lang="zh-CN" altLang="en-US" sz="2400" b="1" i="0" u="none" strike="noStrike" cap="none" normalizeH="0" baseline="0" dirty="0">
                        <a:ln>
                          <a:noFill/>
                        </a:ln>
                        <a:solidFill>
                          <a:schemeClr val="tx1"/>
                        </a:solidFill>
                        <a:effectLst/>
                        <a:latin typeface="+mn-lt"/>
                        <a:ea typeface="楷体" pitchFamily="49" charset="-122"/>
                      </a:endParaRPr>
                    </a:p>
                  </a:txBody>
                  <a:tcPr horzOverflow="overflow">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rPr>
                        <a:t>方法二</a:t>
                      </a:r>
                      <a:endParaRPr kumimoji="0" lang="zh-CN" altLang="en-US" sz="2400" b="1" i="0" u="none" strike="noStrike" cap="none" normalizeH="0" baseline="0" dirty="0">
                        <a:ln>
                          <a:noFill/>
                        </a:ln>
                        <a:solidFill>
                          <a:schemeClr val="tx1"/>
                        </a:solidFill>
                        <a:effectLst/>
                        <a:latin typeface="+mn-lt"/>
                        <a:ea typeface="楷体" pitchFamily="49" charset="-122"/>
                      </a:endParaRPr>
                    </a:p>
                  </a:txBody>
                  <a:tcPr horzOverflow="overflow">
                    <a:solidFill>
                      <a:schemeClr val="accent1">
                        <a:lumMod val="75000"/>
                      </a:schemeClr>
                    </a:solid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a:t>
                      </a:r>
                      <a:r>
                        <a:rPr kumimoji="0" lang="zh-CN" altLang="en-US" sz="2400" b="1" u="none" strike="noStrike" cap="none" normalizeH="0" baseline="0">
                          <a:ln>
                            <a:noFill/>
                          </a:ln>
                          <a:effectLst/>
                          <a:latin typeface="+mn-lt"/>
                          <a:ea typeface="楷体" pitchFamily="49" charset="-122"/>
                        </a:rPr>
                        <a:t>优先性等于</a:t>
                      </a:r>
                      <a:r>
                        <a:rPr kumimoji="0" lang="en-US" altLang="zh-CN" sz="2400" b="1" u="none" strike="noStrike" cap="none" normalizeH="0" baseline="0">
                          <a:ln>
                            <a:noFill/>
                          </a:ln>
                          <a:effectLst/>
                          <a:latin typeface="+mn-lt"/>
                          <a:ea typeface="楷体" pitchFamily="49" charset="-122"/>
                        </a:rPr>
                        <a:t>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   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   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a:t>
                      </a:r>
                      <a:r>
                        <a:rPr kumimoji="0" lang="zh-CN" altLang="en-US" sz="2400" b="1" u="none" strike="noStrike" cap="none" normalizeH="0" baseline="0">
                          <a:ln>
                            <a:noFill/>
                          </a:ln>
                          <a:effectLst/>
                          <a:latin typeface="+mn-lt"/>
                          <a:ea typeface="楷体" pitchFamily="49" charset="-122"/>
                        </a:rPr>
                        <a:t>优先性高于</a:t>
                      </a:r>
                      <a:r>
                        <a:rPr kumimoji="0" lang="en-US" altLang="zh-CN" sz="2400" b="1" u="none" strike="noStrike" cap="none" normalizeH="0" baseline="0">
                          <a:ln>
                            <a:noFill/>
                          </a:ln>
                          <a:effectLst/>
                          <a:latin typeface="+mn-lt"/>
                          <a:ea typeface="楷体" pitchFamily="49" charset="-122"/>
                        </a:rPr>
                        <a:t>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 </a:t>
                      </a:r>
                      <a:r>
                        <a:rPr kumimoji="0" lang="en-US" altLang="zh-CN" sz="2400" b="1" u="none" strike="noStrike" cap="none" normalizeH="0" baseline="0">
                          <a:ln>
                            <a:noFill/>
                          </a:ln>
                          <a:effectLst/>
                          <a:latin typeface="+mn-lt"/>
                          <a:ea typeface="楷体" pitchFamily="49" charset="-122"/>
                          <a:sym typeface="Symbol" pitchFamily="18" charset="2"/>
                        </a:rPr>
                        <a:t>·</a:t>
                      </a:r>
                      <a:r>
                        <a:rPr kumimoji="0" lang="zh-CN" altLang="en-US" sz="2400" b="1" u="none" strike="noStrike" cap="none" normalizeH="0" baseline="0">
                          <a:ln>
                            <a:noFill/>
                          </a:ln>
                          <a:effectLst/>
                          <a:latin typeface="+mn-lt"/>
                          <a:ea typeface="楷体" pitchFamily="49" charset="-122"/>
                          <a:sym typeface="Symbol" pitchFamily="18" charset="2"/>
                        </a:rPr>
                        <a:t>＞</a:t>
                      </a:r>
                      <a:r>
                        <a:rPr kumimoji="0" lang="en-US" altLang="zh-CN" sz="2400" b="1" u="none" strike="noStrike" cap="none" normalizeH="0" baseline="0">
                          <a:ln>
                            <a:noFill/>
                          </a:ln>
                          <a:effectLst/>
                          <a:latin typeface="+mn-lt"/>
                          <a:ea typeface="楷体" pitchFamily="49" charset="-122"/>
                        </a:rPr>
                        <a:t>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   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extLst>
                  <a:ext uri="{0D108BD9-81ED-4DB2-BD59-A6C34878D82A}">
                    <a16:rowId xmlns:a16="http://schemas.microsoft.com/office/drawing/2014/main" val="10002"/>
                  </a:ext>
                </a:extLst>
              </a:tr>
              <a:tr h="3667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a:t>
                      </a:r>
                      <a:r>
                        <a:rPr kumimoji="0" lang="zh-CN" altLang="en-US" sz="2400" b="1" u="none" strike="noStrike" cap="none" normalizeH="0" baseline="0">
                          <a:ln>
                            <a:noFill/>
                          </a:ln>
                          <a:effectLst/>
                          <a:latin typeface="+mn-lt"/>
                          <a:ea typeface="楷体" pitchFamily="49" charset="-122"/>
                        </a:rPr>
                        <a:t>优先性低于</a:t>
                      </a:r>
                      <a:r>
                        <a:rPr kumimoji="0" lang="en-US" altLang="zh-CN" sz="2400" b="1" u="none" strike="noStrike" cap="none" normalizeH="0" baseline="0">
                          <a:ln>
                            <a:noFill/>
                          </a:ln>
                          <a:effectLst/>
                          <a:latin typeface="+mn-lt"/>
                          <a:ea typeface="楷体" pitchFamily="49" charset="-122"/>
                        </a:rPr>
                        <a:t>Y</a:t>
                      </a:r>
                      <a:endParaRPr kumimoji="0" lang="en-US" altLang="zh-CN" sz="2400" b="1" i="0" u="none" strike="noStrike" cap="none" normalizeH="0" baseline="0">
                        <a:ln>
                          <a:noFill/>
                        </a:ln>
                        <a:solidFill>
                          <a:schemeClr val="tx1"/>
                        </a:solidFill>
                        <a:effectLst/>
                        <a:latin typeface="+mn-lt"/>
                        <a:ea typeface="楷体"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X</a:t>
                      </a:r>
                      <a:r>
                        <a:rPr kumimoji="0" lang="zh-CN" altLang="en-US" sz="2400" b="1" u="none" strike="noStrike" cap="none" normalizeH="0" baseline="0">
                          <a:ln>
                            <a:noFill/>
                          </a:ln>
                          <a:effectLst/>
                          <a:latin typeface="+mn-lt"/>
                          <a:ea typeface="楷体" pitchFamily="49" charset="-122"/>
                        </a:rPr>
                        <a:t>＜</a:t>
                      </a:r>
                      <a:r>
                        <a:rPr kumimoji="0" lang="zh-CN" altLang="zh-CN" sz="2400" b="1" u="none" strike="noStrike" cap="none" normalizeH="0" baseline="0">
                          <a:ln>
                            <a:noFill/>
                          </a:ln>
                          <a:effectLst/>
                          <a:latin typeface="+mn-lt"/>
                          <a:ea typeface="楷体" pitchFamily="49" charset="-122"/>
                          <a:sym typeface="Symbol" pitchFamily="18" charset="2"/>
                        </a:rPr>
                        <a:t>·</a:t>
                      </a:r>
                      <a:r>
                        <a:rPr kumimoji="0" lang="en-US" altLang="zh-CN" sz="2400" b="1" u="none" strike="noStrike" cap="none" normalizeH="0" baseline="0">
                          <a:ln>
                            <a:noFill/>
                          </a:ln>
                          <a:effectLst/>
                          <a:latin typeface="+mn-lt"/>
                          <a:ea typeface="楷体" pitchFamily="49" charset="-122"/>
                          <a:sym typeface="Symbol" pitchFamily="18" charset="2"/>
                        </a:rPr>
                        <a:t> Y</a:t>
                      </a:r>
                      <a:endParaRPr kumimoji="0" lang="en-US" altLang="zh-CN" sz="2400" b="1" i="0" u="none" strike="noStrike" cap="none" normalizeH="0" baseline="0">
                        <a:ln>
                          <a:noFill/>
                        </a:ln>
                        <a:solidFill>
                          <a:schemeClr val="tx1"/>
                        </a:solidFill>
                        <a:effectLst/>
                        <a:latin typeface="+mn-lt"/>
                        <a:ea typeface="楷体" pitchFamily="49" charset="-122"/>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mn-lt"/>
                          <a:ea typeface="楷体" pitchFamily="49" charset="-122"/>
                        </a:rPr>
                        <a:t>X   Y</a:t>
                      </a:r>
                      <a:endParaRPr kumimoji="0" lang="en-US" altLang="zh-CN" sz="2400" b="1" i="0" u="none" strike="noStrike" cap="none" normalizeH="0" baseline="0" dirty="0">
                        <a:ln>
                          <a:noFill/>
                        </a:ln>
                        <a:solidFill>
                          <a:schemeClr val="tx1"/>
                        </a:solidFill>
                        <a:effectLst/>
                        <a:latin typeface="+mn-lt"/>
                        <a:ea typeface="楷体" pitchFamily="49" charset="-122"/>
                      </a:endParaRPr>
                    </a:p>
                  </a:txBody>
                  <a:tcPr horzOverflow="overflow"/>
                </a:tc>
                <a:extLst>
                  <a:ext uri="{0D108BD9-81ED-4DB2-BD59-A6C34878D82A}">
                    <a16:rowId xmlns:a16="http://schemas.microsoft.com/office/drawing/2014/main" val="10003"/>
                  </a:ext>
                </a:extLst>
              </a:tr>
            </a:tbl>
          </a:graphicData>
        </a:graphic>
      </p:graphicFrame>
      <p:grpSp>
        <p:nvGrpSpPr>
          <p:cNvPr id="16404" name="Group 26"/>
          <p:cNvGrpSpPr>
            <a:grpSpLocks/>
          </p:cNvGrpSpPr>
          <p:nvPr/>
        </p:nvGrpSpPr>
        <p:grpSpPr bwMode="auto">
          <a:xfrm>
            <a:off x="4355264" y="2836868"/>
            <a:ext cx="293688" cy="461963"/>
            <a:chOff x="2650" y="3057"/>
            <a:chExt cx="185" cy="291"/>
          </a:xfrm>
        </p:grpSpPr>
        <p:sp>
          <p:nvSpPr>
            <p:cNvPr id="16416" name="Line 27"/>
            <p:cNvSpPr>
              <a:spLocks noChangeShapeType="1"/>
            </p:cNvSpPr>
            <p:nvPr/>
          </p:nvSpPr>
          <p:spPr bwMode="auto">
            <a:xfrm flipV="1">
              <a:off x="2653" y="3278"/>
              <a:ext cx="182" cy="0"/>
            </a:xfrm>
            <a:prstGeom prst="line">
              <a:avLst/>
            </a:prstGeom>
            <a:noFill/>
            <a:ln w="22225">
              <a:solidFill>
                <a:schemeClr val="tx1"/>
              </a:solidFill>
              <a:round/>
              <a:headEnd/>
              <a:tailEnd/>
            </a:ln>
          </p:spPr>
          <p:txBody>
            <a:bodyPr wrap="none" anchor="ctr"/>
            <a:lstStyle/>
            <a:p>
              <a:endParaRPr lang="zh-CN" altLang="en-US">
                <a:solidFill>
                  <a:schemeClr val="tx1">
                    <a:lumMod val="95000"/>
                    <a:lumOff val="5000"/>
                  </a:schemeClr>
                </a:solidFill>
              </a:endParaRPr>
            </a:p>
          </p:txBody>
        </p:sp>
        <p:sp>
          <p:nvSpPr>
            <p:cNvPr id="16417" name="Line 28"/>
            <p:cNvSpPr>
              <a:spLocks noChangeShapeType="1"/>
            </p:cNvSpPr>
            <p:nvPr/>
          </p:nvSpPr>
          <p:spPr bwMode="auto">
            <a:xfrm>
              <a:off x="2654" y="3339"/>
              <a:ext cx="181" cy="0"/>
            </a:xfrm>
            <a:prstGeom prst="line">
              <a:avLst/>
            </a:prstGeom>
            <a:noFill/>
            <a:ln w="22225">
              <a:solidFill>
                <a:schemeClr val="tx1"/>
              </a:solidFill>
              <a:round/>
              <a:headEnd/>
              <a:tailEnd/>
            </a:ln>
          </p:spPr>
          <p:txBody>
            <a:bodyPr wrap="none" anchor="ctr"/>
            <a:lstStyle/>
            <a:p>
              <a:endParaRPr lang="zh-CN" altLang="en-US">
                <a:solidFill>
                  <a:schemeClr val="tx1">
                    <a:lumMod val="95000"/>
                    <a:lumOff val="5000"/>
                  </a:schemeClr>
                </a:solidFill>
              </a:endParaRPr>
            </a:p>
          </p:txBody>
        </p:sp>
        <p:sp>
          <p:nvSpPr>
            <p:cNvPr id="16418" name="Text Box 29"/>
            <p:cNvSpPr txBox="1">
              <a:spLocks noChangeArrowheads="1"/>
            </p:cNvSpPr>
            <p:nvPr/>
          </p:nvSpPr>
          <p:spPr bwMode="auto">
            <a:xfrm>
              <a:off x="2650" y="3057"/>
              <a:ext cx="181" cy="291"/>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ea typeface="宋体" charset="-122"/>
                  <a:sym typeface="Symbol" pitchFamily="18" charset="2"/>
                </a:rPr>
                <a:t>·</a:t>
              </a:r>
            </a:p>
          </p:txBody>
        </p:sp>
      </p:grpSp>
      <p:grpSp>
        <p:nvGrpSpPr>
          <p:cNvPr id="20" name="组合 19"/>
          <p:cNvGrpSpPr/>
          <p:nvPr/>
        </p:nvGrpSpPr>
        <p:grpSpPr>
          <a:xfrm>
            <a:off x="6228507" y="2909888"/>
            <a:ext cx="288926" cy="457200"/>
            <a:chOff x="6611938" y="2909888"/>
            <a:chExt cx="288926" cy="457200"/>
          </a:xfrm>
        </p:grpSpPr>
        <p:sp>
          <p:nvSpPr>
            <p:cNvPr id="16413" name="Line 31"/>
            <p:cNvSpPr>
              <a:spLocks noChangeShapeType="1"/>
            </p:cNvSpPr>
            <p:nvPr/>
          </p:nvSpPr>
          <p:spPr bwMode="auto">
            <a:xfrm flipV="1">
              <a:off x="6611938" y="3140075"/>
              <a:ext cx="288925" cy="0"/>
            </a:xfrm>
            <a:prstGeom prst="line">
              <a:avLst/>
            </a:prstGeom>
            <a:noFill/>
            <a:ln w="22225">
              <a:solidFill>
                <a:schemeClr val="tx1"/>
              </a:solidFill>
              <a:round/>
              <a:headEnd/>
              <a:tailEnd/>
            </a:ln>
          </p:spPr>
          <p:txBody>
            <a:bodyPr wrap="none" anchor="ctr"/>
            <a:lstStyle/>
            <a:p>
              <a:endParaRPr lang="zh-CN" altLang="en-US">
                <a:solidFill>
                  <a:schemeClr val="tx1">
                    <a:lumMod val="95000"/>
                    <a:lumOff val="5000"/>
                  </a:schemeClr>
                </a:solidFill>
              </a:endParaRPr>
            </a:p>
          </p:txBody>
        </p:sp>
        <p:sp>
          <p:nvSpPr>
            <p:cNvPr id="16414" name="Line 32"/>
            <p:cNvSpPr>
              <a:spLocks noChangeShapeType="1"/>
            </p:cNvSpPr>
            <p:nvPr/>
          </p:nvSpPr>
          <p:spPr bwMode="auto">
            <a:xfrm>
              <a:off x="6613526" y="3241675"/>
              <a:ext cx="287338" cy="0"/>
            </a:xfrm>
            <a:prstGeom prst="line">
              <a:avLst/>
            </a:prstGeom>
            <a:noFill/>
            <a:ln w="22225">
              <a:solidFill>
                <a:schemeClr val="tx1"/>
              </a:solidFill>
              <a:round/>
              <a:headEnd/>
              <a:tailEnd/>
            </a:ln>
          </p:spPr>
          <p:txBody>
            <a:bodyPr wrap="none" anchor="ctr"/>
            <a:lstStyle/>
            <a:p>
              <a:endParaRPr lang="zh-CN" altLang="en-US">
                <a:solidFill>
                  <a:schemeClr val="tx1">
                    <a:lumMod val="95000"/>
                    <a:lumOff val="5000"/>
                  </a:schemeClr>
                </a:solidFill>
              </a:endParaRPr>
            </a:p>
          </p:txBody>
        </p:sp>
        <p:sp>
          <p:nvSpPr>
            <p:cNvPr id="16415" name="Text Box 33"/>
            <p:cNvSpPr txBox="1">
              <a:spLocks noChangeArrowheads="1"/>
            </p:cNvSpPr>
            <p:nvPr/>
          </p:nvSpPr>
          <p:spPr bwMode="auto">
            <a:xfrm>
              <a:off x="6619876" y="2909888"/>
              <a:ext cx="260350" cy="457200"/>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宋体" charset="-122"/>
                  <a:ea typeface="宋体" charset="-122"/>
                  <a:sym typeface="Symbol" pitchFamily="18" charset="2"/>
                </a:rPr>
                <a:t></a:t>
              </a:r>
            </a:p>
          </p:txBody>
        </p:sp>
      </p:grpSp>
      <p:grpSp>
        <p:nvGrpSpPr>
          <p:cNvPr id="16406" name="Group 34"/>
          <p:cNvGrpSpPr>
            <a:grpSpLocks/>
          </p:cNvGrpSpPr>
          <p:nvPr/>
        </p:nvGrpSpPr>
        <p:grpSpPr bwMode="auto">
          <a:xfrm>
            <a:off x="6125327" y="3378205"/>
            <a:ext cx="493713" cy="487363"/>
            <a:chOff x="4989" y="3042"/>
            <a:chExt cx="311" cy="307"/>
          </a:xfrm>
        </p:grpSpPr>
        <p:sp>
          <p:nvSpPr>
            <p:cNvPr id="16411" name="Rectangle 35"/>
            <p:cNvSpPr>
              <a:spLocks noChangeArrowheads="1"/>
            </p:cNvSpPr>
            <p:nvPr/>
          </p:nvSpPr>
          <p:spPr bwMode="auto">
            <a:xfrm>
              <a:off x="4989" y="3058"/>
              <a:ext cx="311" cy="291"/>
            </a:xfrm>
            <a:prstGeom prst="rect">
              <a:avLst/>
            </a:prstGeom>
            <a:noFill/>
            <a:ln w="19050" algn="ctr">
              <a:noFill/>
              <a:miter lim="800000"/>
              <a:headEnd/>
              <a:tailEnd/>
            </a:ln>
          </p:spPr>
          <p:txBody>
            <a:bodyPr wrap="none">
              <a:spAutoFit/>
            </a:bodyPr>
            <a:lstStyle/>
            <a:p>
              <a:r>
                <a:rPr lang="zh-CN" altLang="en-US" sz="2400" b="1">
                  <a:solidFill>
                    <a:schemeClr val="tx1">
                      <a:lumMod val="95000"/>
                      <a:lumOff val="5000"/>
                    </a:schemeClr>
                  </a:solidFill>
                  <a:latin typeface="楷体_GB2312" pitchFamily="49" charset="-122"/>
                  <a:sym typeface="Symbol" pitchFamily="18" charset="2"/>
                </a:rPr>
                <a:t>＞</a:t>
              </a:r>
            </a:p>
          </p:txBody>
        </p:sp>
        <p:sp>
          <p:nvSpPr>
            <p:cNvPr id="16412" name="Rectangle 36"/>
            <p:cNvSpPr>
              <a:spLocks noChangeArrowheads="1"/>
            </p:cNvSpPr>
            <p:nvPr/>
          </p:nvSpPr>
          <p:spPr bwMode="auto">
            <a:xfrm>
              <a:off x="5029" y="3042"/>
              <a:ext cx="164" cy="288"/>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楷体_GB2312" pitchFamily="49" charset="-122"/>
                  <a:sym typeface="Symbol" pitchFamily="18" charset="2"/>
                </a:rPr>
                <a:t></a:t>
              </a:r>
            </a:p>
          </p:txBody>
        </p:sp>
      </p:grpSp>
      <p:grpSp>
        <p:nvGrpSpPr>
          <p:cNvPr id="16407" name="Group 37"/>
          <p:cNvGrpSpPr>
            <a:grpSpLocks/>
          </p:cNvGrpSpPr>
          <p:nvPr/>
        </p:nvGrpSpPr>
        <p:grpSpPr bwMode="auto">
          <a:xfrm>
            <a:off x="6193579" y="3846519"/>
            <a:ext cx="357180" cy="487363"/>
            <a:chOff x="4968" y="3625"/>
            <a:chExt cx="226" cy="307"/>
          </a:xfrm>
        </p:grpSpPr>
        <p:sp>
          <p:nvSpPr>
            <p:cNvPr id="16409" name="Rectangle 38"/>
            <p:cNvSpPr>
              <a:spLocks noChangeArrowheads="1"/>
            </p:cNvSpPr>
            <p:nvPr/>
          </p:nvSpPr>
          <p:spPr bwMode="auto">
            <a:xfrm>
              <a:off x="4968" y="3641"/>
              <a:ext cx="215" cy="291"/>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楷体_GB2312" pitchFamily="49" charset="-122"/>
                  <a:sym typeface="Symbol" pitchFamily="18" charset="2"/>
                </a:rPr>
                <a:t>&lt;</a:t>
              </a:r>
            </a:p>
          </p:txBody>
        </p:sp>
        <p:sp>
          <p:nvSpPr>
            <p:cNvPr id="16410" name="Rectangle 39"/>
            <p:cNvSpPr>
              <a:spLocks noChangeArrowheads="1"/>
            </p:cNvSpPr>
            <p:nvPr/>
          </p:nvSpPr>
          <p:spPr bwMode="auto">
            <a:xfrm>
              <a:off x="5029" y="3625"/>
              <a:ext cx="165" cy="288"/>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楷体_GB2312" pitchFamily="49" charset="-122"/>
                  <a:sym typeface="Symbol" pitchFamily="18" charset="2"/>
                </a:rPr>
                <a:t></a:t>
              </a:r>
            </a:p>
          </p:txBody>
        </p:sp>
      </p:grpSp>
    </p:spTree>
    <p:extLst>
      <p:ext uri="{BB962C8B-B14F-4D97-AF65-F5344CB8AC3E}">
        <p14:creationId xmlns:p14="http://schemas.microsoft.com/office/powerpoint/2010/main" val="3727318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539552" y="404664"/>
            <a:ext cx="8064896" cy="864096"/>
          </a:xfrm>
        </p:spPr>
        <p:txBody>
          <a:bodyPr>
            <a:noAutofit/>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2</a:t>
            </a:r>
            <a:r>
              <a:rPr lang="zh-CN" altLang="en-US" sz="2800" dirty="0"/>
              <a:t>　</a:t>
            </a:r>
            <a:r>
              <a:rPr lang="zh-CN" altLang="en-US" sz="2800" dirty="0">
                <a:latin typeface="Courier New" panose="02070309020205020404" pitchFamily="49" charset="0"/>
                <a:ea typeface="楷体" panose="02010609060101010101" pitchFamily="49" charset="-122"/>
                <a:cs typeface="Courier New" panose="02070309020205020404" pitchFamily="49" charset="0"/>
              </a:rPr>
              <a:t>若有文法</a:t>
            </a:r>
            <a:r>
              <a:rPr lang="en-US" altLang="zh-CN" sz="2800" dirty="0">
                <a:latin typeface="Courier New" panose="02070309020205020404" pitchFamily="49" charset="0"/>
                <a:ea typeface="楷体" panose="02010609060101010101" pitchFamily="49" charset="-122"/>
                <a:cs typeface="Courier New" panose="02070309020205020404" pitchFamily="49" charset="0"/>
              </a:rPr>
              <a:t>G[S]</a:t>
            </a:r>
            <a:r>
              <a:rPr lang="zh-CN" altLang="en-US" sz="2800" dirty="0">
                <a:latin typeface="Courier New" panose="02070309020205020404" pitchFamily="49" charset="0"/>
                <a:ea typeface="楷体" panose="02010609060101010101" pitchFamily="49" charset="-122"/>
                <a:cs typeface="Courier New" panose="02070309020205020404" pitchFamily="49" charset="0"/>
              </a:rPr>
              <a:t>，求文法符号间的优先关系</a:t>
            </a:r>
          </a:p>
        </p:txBody>
      </p:sp>
      <p:sp>
        <p:nvSpPr>
          <p:cNvPr id="368643" name="Rectangle 3"/>
          <p:cNvSpPr>
            <a:spLocks noGrp="1" noChangeArrowheads="1"/>
          </p:cNvSpPr>
          <p:nvPr>
            <p:ph idx="1"/>
          </p:nvPr>
        </p:nvSpPr>
        <p:spPr>
          <a:xfrm>
            <a:off x="468313" y="2708275"/>
            <a:ext cx="8424862" cy="633151"/>
          </a:xfrm>
        </p:spPr>
        <p:txBody>
          <a:bodyPr/>
          <a:lstStyle/>
          <a:p>
            <a:pPr eaLnBrk="1" hangingPunct="1"/>
            <a:r>
              <a:rPr lang="zh-CN" altLang="en-US" dirty="0"/>
              <a:t>根据定义</a:t>
            </a:r>
          </a:p>
          <a:p>
            <a:pPr lvl="2" eaLnBrk="1" hangingPunct="1"/>
            <a:endParaRPr lang="zh-CN" altLang="en-US" dirty="0">
              <a:sym typeface="Symbol" pitchFamily="18" charset="2"/>
            </a:endParaRPr>
          </a:p>
        </p:txBody>
      </p:sp>
      <p:sp>
        <p:nvSpPr>
          <p:cNvPr id="174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7411" name="灯片编号占位符 5"/>
          <p:cNvSpPr>
            <a:spLocks noGrp="1"/>
          </p:cNvSpPr>
          <p:nvPr>
            <p:ph type="sldNum" sz="quarter" idx="12"/>
          </p:nvPr>
        </p:nvSpPr>
        <p:spPr>
          <a:noFill/>
        </p:spPr>
        <p:txBody>
          <a:bodyPr/>
          <a:lstStyle/>
          <a:p>
            <a:fld id="{3E140BC3-DE6F-401F-A2D5-76E782340571}" type="slidenum">
              <a:rPr lang="en-US" altLang="zh-CN" smtClean="0">
                <a:ea typeface="宋体" charset="-122"/>
              </a:rPr>
              <a:pPr/>
              <a:t>16</a:t>
            </a:fld>
            <a:endParaRPr lang="en-US" altLang="zh-CN">
              <a:ea typeface="宋体" charset="-122"/>
            </a:endParaRPr>
          </a:p>
        </p:txBody>
      </p:sp>
      <p:sp>
        <p:nvSpPr>
          <p:cNvPr id="17414" name="Rectangle 5"/>
          <p:cNvSpPr>
            <a:spLocks noChangeArrowheads="1"/>
          </p:cNvSpPr>
          <p:nvPr/>
        </p:nvSpPr>
        <p:spPr bwMode="auto">
          <a:xfrm>
            <a:off x="1763688" y="1246523"/>
            <a:ext cx="1800225" cy="1373188"/>
          </a:xfrm>
          <a:prstGeom prst="rect">
            <a:avLst/>
          </a:prstGeom>
          <a:noFill/>
          <a:ln w="19050" algn="ctr">
            <a:noFill/>
            <a:miter lim="800000"/>
            <a:headEnd/>
            <a:tailEnd/>
          </a:ln>
        </p:spPr>
        <p:txBody>
          <a:bodyPr>
            <a:spAutoFit/>
          </a:bodyPr>
          <a:lstStyle/>
          <a:p>
            <a:pPr algn="l"/>
            <a:r>
              <a:rPr lang="en-US" altLang="zh-CN" sz="2800" b="1" dirty="0" err="1">
                <a:solidFill>
                  <a:schemeClr val="tx1">
                    <a:lumMod val="95000"/>
                    <a:lumOff val="5000"/>
                  </a:schemeClr>
                </a:solidFill>
                <a:latin typeface="Courier New" pitchFamily="49" charset="0"/>
                <a:ea typeface="宋体" charset="-122"/>
              </a:rPr>
              <a:t>S→bAb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a:solidFill>
                  <a:schemeClr val="tx1">
                    <a:lumMod val="95000"/>
                    <a:lumOff val="5000"/>
                  </a:schemeClr>
                </a:solidFill>
                <a:latin typeface="Courier New" pitchFamily="49" charset="0"/>
                <a:ea typeface="宋体" charset="-122"/>
              </a:rPr>
              <a:t>A→(</a:t>
            </a:r>
            <a:r>
              <a:rPr lang="en-US" altLang="zh-CN" sz="2800" b="1" dirty="0" err="1">
                <a:solidFill>
                  <a:schemeClr val="tx1">
                    <a:lumMod val="95000"/>
                    <a:lumOff val="5000"/>
                  </a:schemeClr>
                </a:solidFill>
                <a:latin typeface="Courier New" pitchFamily="49" charset="0"/>
                <a:ea typeface="宋体" charset="-122"/>
              </a:rPr>
              <a:t>B|a</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B→Aa</a:t>
            </a:r>
            <a:r>
              <a:rPr lang="en-US" altLang="zh-CN" sz="2800" b="1" dirty="0">
                <a:solidFill>
                  <a:schemeClr val="tx1">
                    <a:lumMod val="95000"/>
                    <a:lumOff val="5000"/>
                  </a:schemeClr>
                </a:solidFill>
                <a:latin typeface="Courier New" pitchFamily="49" charset="0"/>
                <a:ea typeface="宋体"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2866342135"/>
              </p:ext>
            </p:extLst>
          </p:nvPr>
        </p:nvGraphicFramePr>
        <p:xfrm>
          <a:off x="971600" y="3284984"/>
          <a:ext cx="6947864" cy="2568877"/>
        </p:xfrm>
        <a:graphic>
          <a:graphicData uri="http://schemas.openxmlformats.org/drawingml/2006/table">
            <a:tbl>
              <a:tblPr firstCol="1" bandRow="1">
                <a:tableStyleId>{5C22544A-7EE6-4342-B048-85BDC9FD1C3A}</a:tableStyleId>
              </a:tblPr>
              <a:tblGrid>
                <a:gridCol w="827184">
                  <a:extLst>
                    <a:ext uri="{9D8B030D-6E8A-4147-A177-3AD203B41FA5}">
                      <a16:colId xmlns:a16="http://schemas.microsoft.com/office/drawing/2014/main" val="272016528"/>
                    </a:ext>
                  </a:extLst>
                </a:gridCol>
                <a:gridCol w="6120680">
                  <a:extLst>
                    <a:ext uri="{9D8B030D-6E8A-4147-A177-3AD203B41FA5}">
                      <a16:colId xmlns:a16="http://schemas.microsoft.com/office/drawing/2014/main" val="3480398635"/>
                    </a:ext>
                  </a:extLst>
                </a:gridCol>
              </a:tblGrid>
              <a:tr h="472201">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endParaRPr>
                    </a:p>
                  </a:txBody>
                  <a:tcPr anchor="ctr">
                    <a:solidFill>
                      <a:schemeClr val="bg1">
                        <a:lumMod val="65000"/>
                      </a:schemeClr>
                    </a:solidFill>
                  </a:tcPr>
                </a:tc>
                <a:tc>
                  <a:txBody>
                    <a:bodyPr/>
                    <a:lstStyle/>
                    <a:p>
                      <a:endParaRPr lang="zh-CN" altLang="en-US" sz="2400" b="1" dirty="0">
                        <a:latin typeface="Courier New" panose="02070309020205020404" pitchFamily="49" charset="0"/>
                        <a:ea typeface="楷体" panose="02010609060101010101" pitchFamily="49" charset="-122"/>
                        <a:cs typeface="Courier New" panose="02070309020205020404" pitchFamily="49" charset="0"/>
                      </a:endParaRPr>
                    </a:p>
                  </a:txBody>
                  <a:tcPr>
                    <a:solidFill>
                      <a:srgbClr val="B7DBFF"/>
                    </a:solidFill>
                  </a:tcPr>
                </a:tc>
                <a:extLst>
                  <a:ext uri="{0D108BD9-81ED-4DB2-BD59-A6C34878D82A}">
                    <a16:rowId xmlns:a16="http://schemas.microsoft.com/office/drawing/2014/main" val="1402290159"/>
                  </a:ext>
                </a:extLst>
              </a:tr>
              <a:tr h="104833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&lt;</a:t>
                      </a:r>
                      <a:r>
                        <a:rPr lang="en-US" altLang="zh-CN"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endParaRPr>
                    </a:p>
                  </a:txBody>
                  <a:tcPr anchor="ctr">
                    <a:solidFill>
                      <a:schemeClr val="bg1">
                        <a:lumMod val="65000"/>
                      </a:schemeClr>
                    </a:solidFill>
                  </a:tcPr>
                </a:tc>
                <a:tc>
                  <a:txBody>
                    <a:bodyPr/>
                    <a:lstStyle/>
                    <a:p>
                      <a:endParaRPr lang="en-US" altLang="zh-CN" sz="2400" b="1" dirty="0">
                        <a:latin typeface="Courier New" panose="02070309020205020404" pitchFamily="49" charset="0"/>
                        <a:ea typeface="楷体" panose="02010609060101010101" pitchFamily="49" charset="-122"/>
                        <a:cs typeface="Courier New" panose="02070309020205020404" pitchFamily="49" charset="0"/>
                      </a:endParaRPr>
                    </a:p>
                    <a:p>
                      <a:endParaRPr lang="zh-CN" altLang="en-US" sz="2400" b="1" dirty="0">
                        <a:latin typeface="Courier New" panose="02070309020205020404" pitchFamily="49" charset="0"/>
                        <a:ea typeface="楷体" panose="02010609060101010101" pitchFamily="49" charset="-122"/>
                        <a:cs typeface="Courier New" panose="02070309020205020404" pitchFamily="49" charset="0"/>
                      </a:endParaRPr>
                    </a:p>
                  </a:txBody>
                  <a:tcPr>
                    <a:solidFill>
                      <a:srgbClr val="DDEEFF"/>
                    </a:solidFill>
                  </a:tcPr>
                </a:tc>
                <a:extLst>
                  <a:ext uri="{0D108BD9-81ED-4DB2-BD59-A6C34878D82A}">
                    <a16:rowId xmlns:a16="http://schemas.microsoft.com/office/drawing/2014/main" val="2844870735"/>
                  </a:ext>
                </a:extLst>
              </a:tr>
              <a:tr h="104833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a:t>
                      </a:r>
                      <a:endParaRPr lang="zh-CN" altLang="en-US" sz="2400" b="1"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endParaRPr>
                    </a:p>
                  </a:txBody>
                  <a:tcPr anchor="ctr">
                    <a:solidFill>
                      <a:schemeClr val="bg1">
                        <a:lumMod val="65000"/>
                      </a:schemeClr>
                    </a:solidFill>
                  </a:tcPr>
                </a:tc>
                <a:tc>
                  <a:txBody>
                    <a:bodyPr/>
                    <a:lstStyle/>
                    <a:p>
                      <a:endParaRPr lang="en-US" altLang="zh-CN" sz="2400" b="1" dirty="0">
                        <a:latin typeface="Courier New" panose="02070309020205020404" pitchFamily="49" charset="0"/>
                        <a:ea typeface="楷体" panose="02010609060101010101" pitchFamily="49" charset="-122"/>
                        <a:cs typeface="Courier New" panose="02070309020205020404" pitchFamily="49" charset="0"/>
                      </a:endParaRPr>
                    </a:p>
                    <a:p>
                      <a:endParaRPr lang="zh-CN" altLang="en-US" sz="2400" b="1" dirty="0">
                        <a:latin typeface="Courier New" panose="02070309020205020404" pitchFamily="49" charset="0"/>
                        <a:ea typeface="楷体" panose="02010609060101010101" pitchFamily="49" charset="-122"/>
                        <a:cs typeface="Courier New" panose="02070309020205020404" pitchFamily="49" charset="0"/>
                      </a:endParaRPr>
                    </a:p>
                  </a:txBody>
                  <a:tcPr>
                    <a:solidFill>
                      <a:srgbClr val="B7DBFF"/>
                    </a:solidFill>
                  </a:tcPr>
                </a:tc>
                <a:extLst>
                  <a:ext uri="{0D108BD9-81ED-4DB2-BD59-A6C34878D82A}">
                    <a16:rowId xmlns:a16="http://schemas.microsoft.com/office/drawing/2014/main" val="1138865794"/>
                  </a:ext>
                </a:extLst>
              </a:tr>
            </a:tbl>
          </a:graphicData>
        </a:graphic>
      </p:graphicFrame>
      <p:sp>
        <p:nvSpPr>
          <p:cNvPr id="5" name="矩形 4"/>
          <p:cNvSpPr/>
          <p:nvPr/>
        </p:nvSpPr>
        <p:spPr>
          <a:xfrm>
            <a:off x="1907704" y="3284984"/>
            <a:ext cx="5787162" cy="461665"/>
          </a:xfrm>
          <a:prstGeom prst="rect">
            <a:avLst/>
          </a:prstGeom>
        </p:spPr>
        <p:txBody>
          <a:bodyPr wrap="none">
            <a:spAutoFit/>
          </a:bodyPr>
          <a:lstStyle/>
          <a:p>
            <a:pPr algn="l"/>
            <a:r>
              <a:rPr lang="pt-BR" altLang="zh-CN" sz="2400" dirty="0">
                <a:solidFill>
                  <a:schemeClr val="tx1">
                    <a:lumMod val="75000"/>
                    <a:lumOff val="25000"/>
                  </a:schemeClr>
                </a:solidFill>
                <a:latin typeface="Courier New" panose="02070309020205020404" pitchFamily="49" charset="0"/>
                <a:cs typeface="Courier New" panose="02070309020205020404" pitchFamily="49" charset="0"/>
              </a:rPr>
              <a:t>b=·A</a:t>
            </a:r>
            <a:r>
              <a:rPr lang="zh-CN" altLang="pt-BR" sz="2400" dirty="0">
                <a:solidFill>
                  <a:schemeClr val="tx1">
                    <a:lumMod val="75000"/>
                    <a:lumOff val="25000"/>
                  </a:schemeClr>
                </a:solidFill>
                <a:latin typeface="Courier New" panose="02070309020205020404" pitchFamily="49" charset="0"/>
                <a:cs typeface="Courier New" panose="02070309020205020404" pitchFamily="49" charset="0"/>
              </a:rPr>
              <a:t>， </a:t>
            </a:r>
            <a:r>
              <a:rPr lang="pt-BR" altLang="zh-CN" sz="2400" dirty="0">
                <a:solidFill>
                  <a:schemeClr val="tx1">
                    <a:lumMod val="75000"/>
                    <a:lumOff val="25000"/>
                  </a:schemeClr>
                </a:solidFill>
                <a:latin typeface="Courier New" panose="02070309020205020404" pitchFamily="49" charset="0"/>
                <a:cs typeface="Courier New" panose="02070309020205020404" pitchFamily="49" charset="0"/>
              </a:rPr>
              <a:t>A=·b</a:t>
            </a:r>
            <a:r>
              <a:rPr lang="zh-CN" altLang="pt-BR" sz="2400" dirty="0">
                <a:solidFill>
                  <a:schemeClr val="tx1">
                    <a:lumMod val="75000"/>
                    <a:lumOff val="25000"/>
                  </a:schemeClr>
                </a:solidFill>
                <a:latin typeface="Courier New" panose="02070309020205020404" pitchFamily="49" charset="0"/>
                <a:cs typeface="Courier New" panose="02070309020205020404" pitchFamily="49" charset="0"/>
              </a:rPr>
              <a:t>，</a:t>
            </a:r>
            <a:r>
              <a:rPr lang="pt-BR" altLang="zh-CN" sz="2400" dirty="0">
                <a:solidFill>
                  <a:schemeClr val="tx1">
                    <a:lumMod val="75000"/>
                    <a:lumOff val="25000"/>
                  </a:schemeClr>
                </a:solidFill>
                <a:latin typeface="Courier New" panose="02070309020205020404" pitchFamily="49" charset="0"/>
                <a:cs typeface="Courier New" panose="02070309020205020404" pitchFamily="49" charset="0"/>
              </a:rPr>
              <a:t>( =·B</a:t>
            </a:r>
            <a:r>
              <a:rPr lang="zh-CN" altLang="pt-BR" sz="2400" dirty="0">
                <a:solidFill>
                  <a:schemeClr val="tx1">
                    <a:lumMod val="75000"/>
                    <a:lumOff val="25000"/>
                  </a:schemeClr>
                </a:solidFill>
                <a:latin typeface="Courier New" panose="02070309020205020404" pitchFamily="49" charset="0"/>
                <a:cs typeface="Courier New" panose="02070309020205020404" pitchFamily="49" charset="0"/>
              </a:rPr>
              <a:t>， </a:t>
            </a:r>
            <a:r>
              <a:rPr lang="pt-BR" altLang="zh-CN" sz="2400" dirty="0">
                <a:solidFill>
                  <a:schemeClr val="tx1">
                    <a:lumMod val="75000"/>
                    <a:lumOff val="25000"/>
                  </a:schemeClr>
                </a:solidFill>
                <a:latin typeface="Courier New" panose="02070309020205020404" pitchFamily="49" charset="0"/>
                <a:cs typeface="Courier New" panose="02070309020205020404" pitchFamily="49" charset="0"/>
              </a:rPr>
              <a:t>A=·a</a:t>
            </a:r>
            <a:r>
              <a:rPr lang="zh-CN" altLang="pt-BR" sz="2400" dirty="0">
                <a:solidFill>
                  <a:schemeClr val="tx1">
                    <a:lumMod val="75000"/>
                    <a:lumOff val="25000"/>
                  </a:schemeClr>
                </a:solidFill>
                <a:latin typeface="Courier New" panose="02070309020205020404" pitchFamily="49" charset="0"/>
                <a:cs typeface="Courier New" panose="02070309020205020404" pitchFamily="49" charset="0"/>
              </a:rPr>
              <a:t>，</a:t>
            </a:r>
            <a:r>
              <a:rPr lang="pt-BR" altLang="zh-CN" sz="2400" dirty="0">
                <a:solidFill>
                  <a:schemeClr val="tx1">
                    <a:lumMod val="75000"/>
                    <a:lumOff val="25000"/>
                  </a:schemeClr>
                </a:solidFill>
                <a:latin typeface="Courier New" panose="02070309020205020404" pitchFamily="49" charset="0"/>
                <a:cs typeface="Courier New" panose="02070309020205020404" pitchFamily="49" charset="0"/>
              </a:rPr>
              <a:t>a=·</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a:t>
            </a:r>
            <a:endParaRPr lang="zh-CN" altLang="pt-BR"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6" name="矩形 5"/>
          <p:cNvSpPr/>
          <p:nvPr/>
        </p:nvSpPr>
        <p:spPr>
          <a:xfrm>
            <a:off x="1907704" y="3861048"/>
            <a:ext cx="2153154" cy="428707"/>
          </a:xfrm>
          <a:prstGeom prst="rect">
            <a:avLst/>
          </a:prstGeom>
        </p:spPr>
        <p:txBody>
          <a:bodyPr wrap="none">
            <a:spAutoFit/>
          </a:bodyPr>
          <a:lstStyle/>
          <a:p>
            <a:pPr algn="l">
              <a:lnSpc>
                <a:spcPct val="90000"/>
              </a:lnSpc>
              <a:spcBef>
                <a:spcPct val="20000"/>
              </a:spcBef>
              <a:buClr>
                <a:schemeClr val="accent1"/>
              </a:buClr>
              <a:buSzPct val="76000"/>
            </a:pP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b&lt;</a:t>
            </a:r>
            <a:r>
              <a:rPr lang="en-US" altLang="zh-CN" sz="2400" dirty="0">
                <a:solidFill>
                  <a:schemeClr val="tx2"/>
                </a:solidFill>
                <a:latin typeface="Courier New" panose="02070309020205020404" pitchFamily="49" charset="0"/>
                <a:ea typeface="+mn-ea"/>
                <a:cs typeface="Courier New" panose="02070309020205020404" pitchFamily="49" charset="0"/>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a:t>
            </a:r>
            <a:r>
              <a:rPr lang="zh-CN" altLang="en-US" sz="2400" dirty="0">
                <a:solidFill>
                  <a:schemeClr val="tx2"/>
                </a:solidFill>
                <a:latin typeface="Courier New" panose="02070309020205020404" pitchFamily="49" charset="0"/>
                <a:ea typeface="+mn-ea"/>
                <a:cs typeface="Courier New" panose="02070309020205020404" pitchFamily="49" charset="0"/>
                <a:sym typeface="Symbol" pitchFamily="18" charset="2"/>
              </a:rPr>
              <a:t>， </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b&lt;</a:t>
            </a:r>
            <a:r>
              <a:rPr lang="en-US" altLang="zh-CN" sz="2400" dirty="0">
                <a:solidFill>
                  <a:schemeClr val="tx2"/>
                </a:solidFill>
                <a:latin typeface="Courier New" panose="02070309020205020404" pitchFamily="49" charset="0"/>
                <a:ea typeface="+mn-ea"/>
                <a:cs typeface="Courier New" panose="02070309020205020404" pitchFamily="49" charset="0"/>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a</a:t>
            </a:r>
          </a:p>
        </p:txBody>
      </p:sp>
      <p:sp>
        <p:nvSpPr>
          <p:cNvPr id="368652" name="Rectangle 12"/>
          <p:cNvSpPr>
            <a:spLocks noChangeArrowheads="1"/>
          </p:cNvSpPr>
          <p:nvPr/>
        </p:nvSpPr>
        <p:spPr bwMode="auto">
          <a:xfrm>
            <a:off x="1907704" y="4318164"/>
            <a:ext cx="3568606" cy="424732"/>
          </a:xfrm>
          <a:prstGeom prst="rect">
            <a:avLst/>
          </a:prstGeom>
          <a:noFill/>
          <a:ln w="19050" algn="ctr">
            <a:noFill/>
            <a:miter lim="800000"/>
            <a:headEnd/>
            <a:tailEnd/>
          </a:ln>
        </p:spPr>
        <p:txBody>
          <a:bodyPr wrap="none">
            <a:spAutoFit/>
          </a:bodyPr>
          <a:lstStyle/>
          <a:p>
            <a:pPr algn="l">
              <a:lnSpc>
                <a:spcPct val="90000"/>
              </a:lnSpc>
              <a:spcBef>
                <a:spcPct val="20000"/>
              </a:spcBef>
              <a:buClr>
                <a:srgbClr val="FFCC00"/>
              </a:buClr>
              <a:buFont typeface="Webdings" pitchFamily="18" charset="2"/>
              <a:buNone/>
            </a:pPr>
            <a:r>
              <a:rPr lang="en-US" altLang="zh-CN" sz="2400" b="1" dirty="0">
                <a:solidFill>
                  <a:schemeClr val="tx1">
                    <a:lumMod val="95000"/>
                    <a:lumOff val="5000"/>
                  </a:schemeClr>
                </a:solidFill>
                <a:latin typeface="Courier New" pitchFamily="49" charset="0"/>
                <a:sym typeface="Symbol" pitchFamily="18" charset="2"/>
              </a:rPr>
              <a:t>( &lt;</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A</a:t>
            </a:r>
            <a:r>
              <a:rPr lang="zh-CN" altLang="en-US" sz="2400" b="1" dirty="0">
                <a:solidFill>
                  <a:schemeClr val="tx1">
                    <a:lumMod val="95000"/>
                    <a:lumOff val="5000"/>
                  </a:schemeClr>
                </a:solidFill>
                <a:latin typeface="Courier New" pitchFamily="49" charset="0"/>
                <a:sym typeface="Symbol" pitchFamily="18" charset="2"/>
              </a:rPr>
              <a:t>，</a:t>
            </a:r>
            <a:r>
              <a:rPr lang="en-US" altLang="zh-CN" sz="2400" b="1" dirty="0">
                <a:solidFill>
                  <a:schemeClr val="tx1">
                    <a:lumMod val="95000"/>
                    <a:lumOff val="5000"/>
                  </a:schemeClr>
                </a:solidFill>
                <a:latin typeface="Courier New" pitchFamily="49" charset="0"/>
                <a:sym typeface="Symbol" pitchFamily="18" charset="2"/>
              </a:rPr>
              <a:t>( &lt;</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a:t>
            </a:r>
            <a:r>
              <a:rPr lang="zh-CN" altLang="en-US" sz="2400" b="1" dirty="0">
                <a:solidFill>
                  <a:schemeClr val="tx1">
                    <a:lumMod val="95000"/>
                    <a:lumOff val="5000"/>
                  </a:schemeClr>
                </a:solidFill>
                <a:latin typeface="Courier New" pitchFamily="49" charset="0"/>
                <a:sym typeface="Symbol" pitchFamily="18" charset="2"/>
              </a:rPr>
              <a:t>，</a:t>
            </a:r>
            <a:r>
              <a:rPr lang="en-US" altLang="zh-CN" sz="2400" b="1" dirty="0">
                <a:solidFill>
                  <a:schemeClr val="tx1">
                    <a:lumMod val="95000"/>
                    <a:lumOff val="5000"/>
                  </a:schemeClr>
                </a:solidFill>
                <a:latin typeface="Courier New" pitchFamily="49" charset="0"/>
                <a:sym typeface="Symbol" pitchFamily="18" charset="2"/>
              </a:rPr>
              <a:t>( &lt;</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a</a:t>
            </a:r>
          </a:p>
        </p:txBody>
      </p:sp>
      <p:sp>
        <p:nvSpPr>
          <p:cNvPr id="368649" name="Rectangle 9"/>
          <p:cNvSpPr>
            <a:spLocks noChangeArrowheads="1"/>
          </p:cNvSpPr>
          <p:nvPr/>
        </p:nvSpPr>
        <p:spPr bwMode="auto">
          <a:xfrm>
            <a:off x="1907704" y="4923953"/>
            <a:ext cx="3015569" cy="428707"/>
          </a:xfrm>
          <a:prstGeom prst="rect">
            <a:avLst/>
          </a:prstGeom>
          <a:noFill/>
          <a:ln w="19050" algn="ctr">
            <a:noFill/>
            <a:miter lim="800000"/>
            <a:headEnd/>
            <a:tailEnd/>
          </a:ln>
        </p:spPr>
        <p:txBody>
          <a:bodyPr wrap="none">
            <a:spAutoFit/>
          </a:bodyPr>
          <a:lstStyle/>
          <a:p>
            <a:pPr algn="l">
              <a:lnSpc>
                <a:spcPct val="90000"/>
              </a:lnSpc>
              <a:spcBef>
                <a:spcPct val="20000"/>
              </a:spcBef>
              <a:buClr>
                <a:schemeClr val="accent1"/>
              </a:buClr>
              <a:buSzPct val="76000"/>
            </a:pP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B</a:t>
            </a:r>
            <a:r>
              <a:rPr lang="en-US" altLang="zh-CN" sz="2400" dirty="0">
                <a:solidFill>
                  <a:schemeClr val="tx2"/>
                </a:solidFill>
                <a:latin typeface="Courier New" panose="02070309020205020404" pitchFamily="49" charset="0"/>
                <a:ea typeface="+mn-ea"/>
                <a:cs typeface="Courier New" panose="02070309020205020404" pitchFamily="49" charset="0"/>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&gt;b</a:t>
            </a:r>
            <a:r>
              <a:rPr lang="zh-CN" altLang="en-US" sz="2400" dirty="0">
                <a:solidFill>
                  <a:schemeClr val="tx2"/>
                </a:solidFill>
                <a:latin typeface="Courier New" panose="02070309020205020404" pitchFamily="49" charset="0"/>
                <a:ea typeface="+mn-ea"/>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mn-ea"/>
                <a:cs typeface="Courier New" panose="02070309020205020404" pitchFamily="49" charset="0"/>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&gt;b</a:t>
            </a:r>
            <a:r>
              <a:rPr lang="zh-CN" altLang="en-US" sz="2400" dirty="0">
                <a:solidFill>
                  <a:schemeClr val="tx2"/>
                </a:solidFill>
                <a:latin typeface="Courier New" panose="02070309020205020404" pitchFamily="49" charset="0"/>
                <a:ea typeface="+mn-ea"/>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mn-ea"/>
                <a:cs typeface="Courier New" panose="02070309020205020404" pitchFamily="49" charset="0"/>
              </a:rPr>
              <a:t>·</a:t>
            </a:r>
            <a:r>
              <a:rPr lang="en-US" altLang="zh-CN" sz="2400" dirty="0">
                <a:solidFill>
                  <a:schemeClr val="tx2"/>
                </a:solidFill>
                <a:latin typeface="Courier New" panose="02070309020205020404" pitchFamily="49" charset="0"/>
                <a:ea typeface="+mn-ea"/>
                <a:cs typeface="Courier New" panose="02070309020205020404" pitchFamily="49" charset="0"/>
                <a:sym typeface="Symbol" pitchFamily="18" charset="2"/>
              </a:rPr>
              <a:t>&gt;b</a:t>
            </a:r>
          </a:p>
        </p:txBody>
      </p:sp>
      <p:sp>
        <p:nvSpPr>
          <p:cNvPr id="368653" name="Rectangle 13"/>
          <p:cNvSpPr>
            <a:spLocks noChangeArrowheads="1"/>
          </p:cNvSpPr>
          <p:nvPr/>
        </p:nvSpPr>
        <p:spPr bwMode="auto">
          <a:xfrm>
            <a:off x="1907704" y="5376557"/>
            <a:ext cx="3199914" cy="428707"/>
          </a:xfrm>
          <a:prstGeom prst="rect">
            <a:avLst/>
          </a:prstGeom>
          <a:noFill/>
          <a:ln w="19050" algn="ctr">
            <a:noFill/>
            <a:miter lim="800000"/>
            <a:headEnd/>
            <a:tailEnd/>
          </a:ln>
        </p:spPr>
        <p:txBody>
          <a:bodyPr wrap="none">
            <a:spAutoFit/>
          </a:bodyPr>
          <a:lstStyle/>
          <a:p>
            <a:pPr algn="l">
              <a:lnSpc>
                <a:spcPct val="90000"/>
              </a:lnSpc>
              <a:spcBef>
                <a:spcPct val="20000"/>
              </a:spcBef>
              <a:buClr>
                <a:srgbClr val="FFCC00"/>
              </a:buClr>
              <a:buFont typeface="Webdings" pitchFamily="18" charset="2"/>
              <a:buNone/>
            </a:pPr>
            <a:r>
              <a:rPr lang="en-US" altLang="zh-CN" sz="2400" b="1" dirty="0">
                <a:solidFill>
                  <a:schemeClr val="tx1">
                    <a:lumMod val="95000"/>
                    <a:lumOff val="5000"/>
                  </a:schemeClr>
                </a:solidFill>
                <a:latin typeface="Courier New" pitchFamily="49" charset="0"/>
                <a:sym typeface="Symbol" pitchFamily="18" charset="2"/>
              </a:rPr>
              <a:t>B</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&gt;a</a:t>
            </a:r>
            <a:r>
              <a:rPr lang="zh-CN" altLang="en-US" sz="2400" b="1" dirty="0">
                <a:solidFill>
                  <a:schemeClr val="tx1">
                    <a:lumMod val="95000"/>
                    <a:lumOff val="5000"/>
                  </a:schemeClr>
                </a:solidFill>
                <a:latin typeface="Courier New" pitchFamily="49" charset="0"/>
                <a:sym typeface="Symbol" pitchFamily="18" charset="2"/>
              </a:rPr>
              <a:t>，</a:t>
            </a:r>
            <a:r>
              <a:rPr lang="en-US" altLang="zh-CN" sz="2400" b="1" dirty="0">
                <a:solidFill>
                  <a:schemeClr val="tx1">
                    <a:lumMod val="95000"/>
                    <a:lumOff val="5000"/>
                  </a:schemeClr>
                </a:solidFill>
                <a:latin typeface="Courier New" pitchFamily="49" charset="0"/>
                <a:sym typeface="Symbol" pitchFamily="18" charset="2"/>
              </a:rPr>
              <a:t>)</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&gt;a </a:t>
            </a:r>
            <a:r>
              <a:rPr lang="zh-CN" altLang="en-US" sz="2400" b="1" dirty="0">
                <a:solidFill>
                  <a:schemeClr val="tx1">
                    <a:lumMod val="95000"/>
                    <a:lumOff val="5000"/>
                  </a:schemeClr>
                </a:solidFill>
                <a:latin typeface="Courier New" pitchFamily="49" charset="0"/>
                <a:sym typeface="Symbol" pitchFamily="18" charset="2"/>
              </a:rPr>
              <a:t>，</a:t>
            </a:r>
            <a:r>
              <a:rPr lang="en-US" altLang="zh-CN" sz="2400" b="1" dirty="0">
                <a:solidFill>
                  <a:schemeClr val="tx1">
                    <a:lumMod val="95000"/>
                    <a:lumOff val="5000"/>
                  </a:schemeClr>
                </a:solidFill>
                <a:latin typeface="Courier New" pitchFamily="49" charset="0"/>
                <a:sym typeface="Symbol" pitchFamily="18" charset="2"/>
              </a:rPr>
              <a:t>a</a:t>
            </a:r>
            <a:r>
              <a:rPr lang="en-US" altLang="zh-CN" sz="2400" b="1" dirty="0">
                <a:solidFill>
                  <a:schemeClr val="tx1">
                    <a:lumMod val="95000"/>
                    <a:lumOff val="5000"/>
                  </a:schemeClr>
                </a:solidFill>
                <a:latin typeface="Courier New" pitchFamily="49" charset="0"/>
              </a:rPr>
              <a:t>·</a:t>
            </a:r>
            <a:r>
              <a:rPr lang="en-US" altLang="zh-CN" sz="2400" b="1" dirty="0">
                <a:solidFill>
                  <a:schemeClr val="tx1">
                    <a:lumMod val="95000"/>
                    <a:lumOff val="5000"/>
                  </a:schemeClr>
                </a:solidFill>
                <a:latin typeface="Courier New" pitchFamily="49" charset="0"/>
                <a:sym typeface="Symbol" pitchFamily="18" charset="2"/>
              </a:rPr>
              <a:t>&gt;a</a:t>
            </a:r>
          </a:p>
        </p:txBody>
      </p:sp>
    </p:spTree>
    <p:extLst>
      <p:ext uri="{BB962C8B-B14F-4D97-AF65-F5344CB8AC3E}">
        <p14:creationId xmlns:p14="http://schemas.microsoft.com/office/powerpoint/2010/main" val="15119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left)">
                                      <p:cBhvr>
                                        <p:cTn id="7" dur="500"/>
                                        <p:tgtEl>
                                          <p:spTgt spid="36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52"/>
                                        </p:tgtEl>
                                        <p:attrNameLst>
                                          <p:attrName>style.visibility</p:attrName>
                                        </p:attrNameLst>
                                      </p:cBhvr>
                                      <p:to>
                                        <p:strVal val="visible"/>
                                      </p:to>
                                    </p:set>
                                    <p:animEffect transition="in" filter="wipe(left)">
                                      <p:cBhvr>
                                        <p:cTn id="27" dur="500"/>
                                        <p:tgtEl>
                                          <p:spTgt spid="3686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49"/>
                                        </p:tgtEl>
                                        <p:attrNameLst>
                                          <p:attrName>style.visibility</p:attrName>
                                        </p:attrNameLst>
                                      </p:cBhvr>
                                      <p:to>
                                        <p:strVal val="visible"/>
                                      </p:to>
                                    </p:set>
                                    <p:animEffect transition="in" filter="wipe(left)">
                                      <p:cBhvr>
                                        <p:cTn id="32" dur="500"/>
                                        <p:tgtEl>
                                          <p:spTgt spid="3686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653"/>
                                        </p:tgtEl>
                                        <p:attrNameLst>
                                          <p:attrName>style.visibility</p:attrName>
                                        </p:attrNameLst>
                                      </p:cBhvr>
                                      <p:to>
                                        <p:strVal val="visible"/>
                                      </p:to>
                                    </p:set>
                                    <p:animEffect transition="in" filter="wipe(left)">
                                      <p:cBhvr>
                                        <p:cTn id="37" dur="500"/>
                                        <p:tgtEl>
                                          <p:spTgt spid="36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bldLvl="5"/>
      <p:bldP spid="5" grpId="0"/>
      <p:bldP spid="6" grpId="0"/>
      <p:bldP spid="368652" grpId="0"/>
      <p:bldP spid="368649" grpId="0"/>
      <p:bldP spid="3686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zh-CN" altLang="en-US"/>
              <a:t>用语法树来表示关系</a:t>
            </a:r>
          </a:p>
        </p:txBody>
      </p:sp>
      <p:sp>
        <p:nvSpPr>
          <p:cNvPr id="184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8435" name="灯片编号占位符 5"/>
          <p:cNvSpPr>
            <a:spLocks noGrp="1"/>
          </p:cNvSpPr>
          <p:nvPr>
            <p:ph type="sldNum" sz="quarter" idx="12"/>
          </p:nvPr>
        </p:nvSpPr>
        <p:spPr>
          <a:noFill/>
          <a:ln>
            <a:noFill/>
          </a:ln>
        </p:spPr>
        <p:txBody>
          <a:bodyPr/>
          <a:lstStyle/>
          <a:p>
            <a:fld id="{CEEFC7B3-6F00-45F6-8533-9F9481AC3FF2}" type="slidenum">
              <a:rPr lang="en-US" altLang="zh-CN" smtClean="0">
                <a:ea typeface="宋体" charset="-122"/>
              </a:rPr>
              <a:pPr/>
              <a:t>17</a:t>
            </a:fld>
            <a:endParaRPr lang="en-US" altLang="zh-CN">
              <a:ea typeface="宋体" charset="-122"/>
            </a:endParaRPr>
          </a:p>
        </p:txBody>
      </p:sp>
      <p:grpSp>
        <p:nvGrpSpPr>
          <p:cNvPr id="18437" name="Group 87"/>
          <p:cNvGrpSpPr>
            <a:grpSpLocks/>
          </p:cNvGrpSpPr>
          <p:nvPr/>
        </p:nvGrpSpPr>
        <p:grpSpPr bwMode="auto">
          <a:xfrm>
            <a:off x="684213" y="1412875"/>
            <a:ext cx="1582737" cy="2232025"/>
            <a:chOff x="431" y="890"/>
            <a:chExt cx="997" cy="1406"/>
          </a:xfrm>
          <a:solidFill>
            <a:srgbClr val="00B0F0"/>
          </a:solidFill>
        </p:grpSpPr>
        <p:sp>
          <p:nvSpPr>
            <p:cNvPr id="17472" name="Oval 4"/>
            <p:cNvSpPr>
              <a:spLocks noChangeAspect="1" noChangeArrowheads="1"/>
            </p:cNvSpPr>
            <p:nvPr/>
          </p:nvSpPr>
          <p:spPr bwMode="auto">
            <a:xfrm>
              <a:off x="431"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73" name="Oval 5"/>
            <p:cNvSpPr>
              <a:spLocks noChangeAspect="1" noChangeArrowheads="1"/>
            </p:cNvSpPr>
            <p:nvPr/>
          </p:nvSpPr>
          <p:spPr bwMode="auto">
            <a:xfrm>
              <a:off x="793"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74" name="Oval 6"/>
            <p:cNvSpPr>
              <a:spLocks noChangeAspect="1" noChangeArrowheads="1"/>
            </p:cNvSpPr>
            <p:nvPr/>
          </p:nvSpPr>
          <p:spPr bwMode="auto">
            <a:xfrm>
              <a:off x="1156"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75" name="Oval 7"/>
            <p:cNvSpPr>
              <a:spLocks noChangeAspect="1" noChangeArrowheads="1"/>
            </p:cNvSpPr>
            <p:nvPr/>
          </p:nvSpPr>
          <p:spPr bwMode="auto">
            <a:xfrm>
              <a:off x="612"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sp>
          <p:nvSpPr>
            <p:cNvPr id="17476" name="Oval 8"/>
            <p:cNvSpPr>
              <a:spLocks noChangeAspect="1" noChangeArrowheads="1"/>
            </p:cNvSpPr>
            <p:nvPr/>
          </p:nvSpPr>
          <p:spPr bwMode="auto">
            <a:xfrm>
              <a:off x="975"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cxnSp>
          <p:nvCxnSpPr>
            <p:cNvPr id="17477" name="AutoShape 9"/>
            <p:cNvCxnSpPr>
              <a:cxnSpLocks noChangeShapeType="1"/>
              <a:stCxn id="17473" idx="4"/>
              <a:endCxn id="17475" idx="0"/>
            </p:cNvCxnSpPr>
            <p:nvPr/>
          </p:nvCxnSpPr>
          <p:spPr bwMode="auto">
            <a:xfrm flipH="1">
              <a:off x="748" y="1758"/>
              <a:ext cx="181"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78" name="AutoShape 10"/>
            <p:cNvCxnSpPr>
              <a:cxnSpLocks noChangeShapeType="1"/>
              <a:stCxn id="17473" idx="4"/>
              <a:endCxn id="17476" idx="0"/>
            </p:cNvCxnSpPr>
            <p:nvPr/>
          </p:nvCxnSpPr>
          <p:spPr bwMode="auto">
            <a:xfrm>
              <a:off x="929" y="1758"/>
              <a:ext cx="182"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17479" name="Oval 11"/>
            <p:cNvSpPr>
              <a:spLocks noChangeAspect="1" noChangeArrowheads="1"/>
            </p:cNvSpPr>
            <p:nvPr/>
          </p:nvSpPr>
          <p:spPr bwMode="auto">
            <a:xfrm>
              <a:off x="793" y="89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S</a:t>
              </a:r>
            </a:p>
          </p:txBody>
        </p:sp>
        <p:cxnSp>
          <p:nvCxnSpPr>
            <p:cNvPr id="17480" name="AutoShape 12"/>
            <p:cNvCxnSpPr>
              <a:cxnSpLocks noChangeShapeType="1"/>
              <a:stCxn id="17479" idx="4"/>
              <a:endCxn id="17472" idx="0"/>
            </p:cNvCxnSpPr>
            <p:nvPr/>
          </p:nvCxnSpPr>
          <p:spPr bwMode="auto">
            <a:xfrm flipH="1">
              <a:off x="567" y="1168"/>
              <a:ext cx="362"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81" name="AutoShape 13"/>
            <p:cNvCxnSpPr>
              <a:cxnSpLocks noChangeShapeType="1"/>
              <a:stCxn id="17479" idx="4"/>
              <a:endCxn id="17473" idx="0"/>
            </p:cNvCxnSpPr>
            <p:nvPr/>
          </p:nvCxnSpPr>
          <p:spPr bwMode="auto">
            <a:xfrm>
              <a:off x="929" y="1168"/>
              <a:ext cx="0"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82" name="AutoShape 14"/>
            <p:cNvCxnSpPr>
              <a:cxnSpLocks noChangeShapeType="1"/>
              <a:stCxn id="17479" idx="4"/>
              <a:endCxn id="17474" idx="0"/>
            </p:cNvCxnSpPr>
            <p:nvPr/>
          </p:nvCxnSpPr>
          <p:spPr bwMode="auto">
            <a:xfrm>
              <a:off x="929" y="1168"/>
              <a:ext cx="363"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grpSp>
      <p:grpSp>
        <p:nvGrpSpPr>
          <p:cNvPr id="18438" name="Group 86"/>
          <p:cNvGrpSpPr>
            <a:grpSpLocks/>
          </p:cNvGrpSpPr>
          <p:nvPr/>
        </p:nvGrpSpPr>
        <p:grpSpPr bwMode="auto">
          <a:xfrm>
            <a:off x="2701925" y="1412875"/>
            <a:ext cx="1582738" cy="2232025"/>
            <a:chOff x="1702" y="890"/>
            <a:chExt cx="997" cy="1406"/>
          </a:xfrm>
          <a:solidFill>
            <a:srgbClr val="00B0F0"/>
          </a:solidFill>
        </p:grpSpPr>
        <p:sp>
          <p:nvSpPr>
            <p:cNvPr id="17463" name="Oval 18"/>
            <p:cNvSpPr>
              <a:spLocks noChangeAspect="1" noChangeArrowheads="1"/>
            </p:cNvSpPr>
            <p:nvPr/>
          </p:nvSpPr>
          <p:spPr bwMode="auto">
            <a:xfrm>
              <a:off x="1702"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64" name="Oval 19"/>
            <p:cNvSpPr>
              <a:spLocks noChangeAspect="1" noChangeArrowheads="1"/>
            </p:cNvSpPr>
            <p:nvPr/>
          </p:nvSpPr>
          <p:spPr bwMode="auto">
            <a:xfrm>
              <a:off x="2064"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65" name="Oval 20"/>
            <p:cNvSpPr>
              <a:spLocks noChangeAspect="1" noChangeArrowheads="1"/>
            </p:cNvSpPr>
            <p:nvPr/>
          </p:nvSpPr>
          <p:spPr bwMode="auto">
            <a:xfrm>
              <a:off x="2427"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66" name="Oval 22"/>
            <p:cNvSpPr>
              <a:spLocks noChangeAspect="1" noChangeArrowheads="1"/>
            </p:cNvSpPr>
            <p:nvPr/>
          </p:nvSpPr>
          <p:spPr bwMode="auto">
            <a:xfrm>
              <a:off x="2064"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cxnSp>
          <p:nvCxnSpPr>
            <p:cNvPr id="17467" name="AutoShape 24"/>
            <p:cNvCxnSpPr>
              <a:cxnSpLocks noChangeShapeType="1"/>
              <a:stCxn id="17464" idx="4"/>
              <a:endCxn id="17466" idx="0"/>
            </p:cNvCxnSpPr>
            <p:nvPr/>
          </p:nvCxnSpPr>
          <p:spPr bwMode="auto">
            <a:xfrm>
              <a:off x="2200" y="1758"/>
              <a:ext cx="0"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17468" name="Oval 25"/>
            <p:cNvSpPr>
              <a:spLocks noChangeAspect="1" noChangeArrowheads="1"/>
            </p:cNvSpPr>
            <p:nvPr/>
          </p:nvSpPr>
          <p:spPr bwMode="auto">
            <a:xfrm>
              <a:off x="2064" y="89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S</a:t>
              </a:r>
            </a:p>
          </p:txBody>
        </p:sp>
        <p:cxnSp>
          <p:nvCxnSpPr>
            <p:cNvPr id="17469" name="AutoShape 26"/>
            <p:cNvCxnSpPr>
              <a:cxnSpLocks noChangeShapeType="1"/>
              <a:stCxn id="17468" idx="4"/>
              <a:endCxn id="17463" idx="0"/>
            </p:cNvCxnSpPr>
            <p:nvPr/>
          </p:nvCxnSpPr>
          <p:spPr bwMode="auto">
            <a:xfrm flipH="1">
              <a:off x="1838" y="1168"/>
              <a:ext cx="362"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70" name="AutoShape 27"/>
            <p:cNvCxnSpPr>
              <a:cxnSpLocks noChangeShapeType="1"/>
              <a:stCxn id="17468" idx="4"/>
              <a:endCxn id="17464" idx="0"/>
            </p:cNvCxnSpPr>
            <p:nvPr/>
          </p:nvCxnSpPr>
          <p:spPr bwMode="auto">
            <a:xfrm>
              <a:off x="2200" y="1168"/>
              <a:ext cx="0"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71" name="AutoShape 28"/>
            <p:cNvCxnSpPr>
              <a:cxnSpLocks noChangeShapeType="1"/>
              <a:stCxn id="17468" idx="4"/>
              <a:endCxn id="17465" idx="0"/>
            </p:cNvCxnSpPr>
            <p:nvPr/>
          </p:nvCxnSpPr>
          <p:spPr bwMode="auto">
            <a:xfrm>
              <a:off x="2200" y="1168"/>
              <a:ext cx="363"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grpSp>
      <p:grpSp>
        <p:nvGrpSpPr>
          <p:cNvPr id="18439" name="Group 85"/>
          <p:cNvGrpSpPr>
            <a:grpSpLocks/>
          </p:cNvGrpSpPr>
          <p:nvPr/>
        </p:nvGrpSpPr>
        <p:grpSpPr bwMode="auto">
          <a:xfrm>
            <a:off x="4708525" y="1412875"/>
            <a:ext cx="1944688" cy="4897438"/>
            <a:chOff x="2966" y="890"/>
            <a:chExt cx="1225" cy="3085"/>
          </a:xfrm>
          <a:solidFill>
            <a:srgbClr val="00B0F0"/>
          </a:solidFill>
        </p:grpSpPr>
        <p:sp>
          <p:nvSpPr>
            <p:cNvPr id="17436" name="Oval 31"/>
            <p:cNvSpPr>
              <a:spLocks noChangeAspect="1" noChangeArrowheads="1"/>
            </p:cNvSpPr>
            <p:nvPr/>
          </p:nvSpPr>
          <p:spPr bwMode="auto">
            <a:xfrm>
              <a:off x="3016"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37" name="Oval 32"/>
            <p:cNvSpPr>
              <a:spLocks noChangeAspect="1" noChangeArrowheads="1"/>
            </p:cNvSpPr>
            <p:nvPr/>
          </p:nvSpPr>
          <p:spPr bwMode="auto">
            <a:xfrm>
              <a:off x="3378"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38" name="Oval 33"/>
            <p:cNvSpPr>
              <a:spLocks noChangeAspect="1" noChangeArrowheads="1"/>
            </p:cNvSpPr>
            <p:nvPr/>
          </p:nvSpPr>
          <p:spPr bwMode="auto">
            <a:xfrm>
              <a:off x="3741"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39" name="Oval 36"/>
            <p:cNvSpPr>
              <a:spLocks noChangeAspect="1" noChangeArrowheads="1"/>
            </p:cNvSpPr>
            <p:nvPr/>
          </p:nvSpPr>
          <p:spPr bwMode="auto">
            <a:xfrm>
              <a:off x="3378" y="89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S</a:t>
              </a:r>
            </a:p>
          </p:txBody>
        </p:sp>
        <p:cxnSp>
          <p:nvCxnSpPr>
            <p:cNvPr id="17440" name="AutoShape 37"/>
            <p:cNvCxnSpPr>
              <a:cxnSpLocks noChangeShapeType="1"/>
              <a:stCxn id="17439" idx="4"/>
              <a:endCxn id="17436" idx="0"/>
            </p:cNvCxnSpPr>
            <p:nvPr/>
          </p:nvCxnSpPr>
          <p:spPr bwMode="auto">
            <a:xfrm flipH="1">
              <a:off x="3152" y="1168"/>
              <a:ext cx="362"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41" name="AutoShape 38"/>
            <p:cNvCxnSpPr>
              <a:cxnSpLocks noChangeShapeType="1"/>
              <a:stCxn id="17439" idx="4"/>
              <a:endCxn id="17437" idx="0"/>
            </p:cNvCxnSpPr>
            <p:nvPr/>
          </p:nvCxnSpPr>
          <p:spPr bwMode="auto">
            <a:xfrm>
              <a:off x="3514" y="1168"/>
              <a:ext cx="0"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42" name="AutoShape 39"/>
            <p:cNvCxnSpPr>
              <a:cxnSpLocks noChangeShapeType="1"/>
              <a:stCxn id="17439" idx="4"/>
              <a:endCxn id="17438" idx="0"/>
            </p:cNvCxnSpPr>
            <p:nvPr/>
          </p:nvCxnSpPr>
          <p:spPr bwMode="auto">
            <a:xfrm>
              <a:off x="3514" y="1168"/>
              <a:ext cx="363"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17443" name="Oval 40"/>
            <p:cNvSpPr>
              <a:spLocks noChangeAspect="1" noChangeArrowheads="1"/>
            </p:cNvSpPr>
            <p:nvPr/>
          </p:nvSpPr>
          <p:spPr bwMode="auto">
            <a:xfrm>
              <a:off x="3197"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sp>
          <p:nvSpPr>
            <p:cNvPr id="17444" name="Oval 41"/>
            <p:cNvSpPr>
              <a:spLocks noChangeAspect="1" noChangeArrowheads="1"/>
            </p:cNvSpPr>
            <p:nvPr/>
          </p:nvSpPr>
          <p:spPr bwMode="auto">
            <a:xfrm>
              <a:off x="3560"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45" name="Oval 42"/>
            <p:cNvSpPr>
              <a:spLocks noChangeAspect="1" noChangeArrowheads="1"/>
            </p:cNvSpPr>
            <p:nvPr/>
          </p:nvSpPr>
          <p:spPr bwMode="auto">
            <a:xfrm>
              <a:off x="3194"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46" name="Oval 43"/>
            <p:cNvSpPr>
              <a:spLocks noChangeAspect="1" noChangeArrowheads="1"/>
            </p:cNvSpPr>
            <p:nvPr/>
          </p:nvSpPr>
          <p:spPr bwMode="auto">
            <a:xfrm>
              <a:off x="3556"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47" name="Oval 44"/>
            <p:cNvSpPr>
              <a:spLocks noChangeAspect="1" noChangeArrowheads="1"/>
            </p:cNvSpPr>
            <p:nvPr/>
          </p:nvSpPr>
          <p:spPr bwMode="auto">
            <a:xfrm>
              <a:off x="3919"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sp>
          <p:nvSpPr>
            <p:cNvPr id="17448" name="Oval 45"/>
            <p:cNvSpPr>
              <a:spLocks noChangeAspect="1" noChangeArrowheads="1"/>
            </p:cNvSpPr>
            <p:nvPr/>
          </p:nvSpPr>
          <p:spPr bwMode="auto">
            <a:xfrm>
              <a:off x="2966" y="3158"/>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sp>
          <p:nvSpPr>
            <p:cNvPr id="17449" name="Oval 46"/>
            <p:cNvSpPr>
              <a:spLocks noChangeAspect="1" noChangeArrowheads="1"/>
            </p:cNvSpPr>
            <p:nvPr/>
          </p:nvSpPr>
          <p:spPr bwMode="auto">
            <a:xfrm>
              <a:off x="3329" y="3158"/>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50" name="Oval 47"/>
            <p:cNvSpPr>
              <a:spLocks noChangeAspect="1" noChangeArrowheads="1"/>
            </p:cNvSpPr>
            <p:nvPr/>
          </p:nvSpPr>
          <p:spPr bwMode="auto">
            <a:xfrm>
              <a:off x="2966" y="370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51" name="Oval 48"/>
            <p:cNvSpPr>
              <a:spLocks noChangeAspect="1" noChangeArrowheads="1"/>
            </p:cNvSpPr>
            <p:nvPr/>
          </p:nvSpPr>
          <p:spPr bwMode="auto">
            <a:xfrm>
              <a:off x="3328" y="370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52" name="Oval 49"/>
            <p:cNvSpPr>
              <a:spLocks noChangeAspect="1" noChangeArrowheads="1"/>
            </p:cNvSpPr>
            <p:nvPr/>
          </p:nvSpPr>
          <p:spPr bwMode="auto">
            <a:xfrm>
              <a:off x="3691" y="370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cxnSp>
          <p:nvCxnSpPr>
            <p:cNvPr id="17453" name="AutoShape 51"/>
            <p:cNvCxnSpPr>
              <a:cxnSpLocks noChangeShapeType="1"/>
              <a:stCxn id="17449" idx="4"/>
              <a:endCxn id="17450" idx="0"/>
            </p:cNvCxnSpPr>
            <p:nvPr/>
          </p:nvCxnSpPr>
          <p:spPr bwMode="auto">
            <a:xfrm flipH="1">
              <a:off x="3102" y="3436"/>
              <a:ext cx="363"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4" name="AutoShape 52"/>
            <p:cNvCxnSpPr>
              <a:cxnSpLocks noChangeShapeType="1"/>
              <a:stCxn id="17449" idx="4"/>
              <a:endCxn id="17451" idx="0"/>
            </p:cNvCxnSpPr>
            <p:nvPr/>
          </p:nvCxnSpPr>
          <p:spPr bwMode="auto">
            <a:xfrm flipH="1">
              <a:off x="3464" y="3436"/>
              <a:ext cx="1"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5" name="AutoShape 53"/>
            <p:cNvCxnSpPr>
              <a:cxnSpLocks noChangeShapeType="1"/>
              <a:stCxn id="17449" idx="4"/>
              <a:endCxn id="17452" idx="0"/>
            </p:cNvCxnSpPr>
            <p:nvPr/>
          </p:nvCxnSpPr>
          <p:spPr bwMode="auto">
            <a:xfrm>
              <a:off x="3465" y="3436"/>
              <a:ext cx="362"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6" name="AutoShape 54"/>
            <p:cNvCxnSpPr>
              <a:cxnSpLocks noChangeShapeType="1"/>
              <a:stCxn id="17445" idx="4"/>
              <a:endCxn id="17448" idx="0"/>
            </p:cNvCxnSpPr>
            <p:nvPr/>
          </p:nvCxnSpPr>
          <p:spPr bwMode="auto">
            <a:xfrm flipH="1">
              <a:off x="3102" y="2891"/>
              <a:ext cx="228"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7" name="AutoShape 55"/>
            <p:cNvCxnSpPr>
              <a:cxnSpLocks noChangeShapeType="1"/>
              <a:stCxn id="17445" idx="4"/>
              <a:endCxn id="17449" idx="0"/>
            </p:cNvCxnSpPr>
            <p:nvPr/>
          </p:nvCxnSpPr>
          <p:spPr bwMode="auto">
            <a:xfrm>
              <a:off x="3330" y="2891"/>
              <a:ext cx="135"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8" name="AutoShape 56"/>
            <p:cNvCxnSpPr>
              <a:cxnSpLocks noChangeShapeType="1"/>
              <a:stCxn id="17444" idx="4"/>
              <a:endCxn id="17445" idx="0"/>
            </p:cNvCxnSpPr>
            <p:nvPr/>
          </p:nvCxnSpPr>
          <p:spPr bwMode="auto">
            <a:xfrm flipH="1">
              <a:off x="3330" y="2302"/>
              <a:ext cx="366"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59" name="AutoShape 57"/>
            <p:cNvCxnSpPr>
              <a:cxnSpLocks noChangeShapeType="1"/>
              <a:stCxn id="17444" idx="4"/>
              <a:endCxn id="17446" idx="0"/>
            </p:cNvCxnSpPr>
            <p:nvPr/>
          </p:nvCxnSpPr>
          <p:spPr bwMode="auto">
            <a:xfrm flipH="1">
              <a:off x="3692" y="2302"/>
              <a:ext cx="4"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60" name="AutoShape 58"/>
            <p:cNvCxnSpPr>
              <a:cxnSpLocks noChangeShapeType="1"/>
              <a:stCxn id="17444" idx="4"/>
              <a:endCxn id="17447" idx="0"/>
            </p:cNvCxnSpPr>
            <p:nvPr/>
          </p:nvCxnSpPr>
          <p:spPr bwMode="auto">
            <a:xfrm>
              <a:off x="3696" y="2302"/>
              <a:ext cx="359"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61" name="AutoShape 59"/>
            <p:cNvCxnSpPr>
              <a:cxnSpLocks noChangeShapeType="1"/>
              <a:stCxn id="17437" idx="4"/>
              <a:endCxn id="17443" idx="0"/>
            </p:cNvCxnSpPr>
            <p:nvPr/>
          </p:nvCxnSpPr>
          <p:spPr bwMode="auto">
            <a:xfrm flipH="1">
              <a:off x="3333" y="1758"/>
              <a:ext cx="181"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62" name="AutoShape 60"/>
            <p:cNvCxnSpPr>
              <a:cxnSpLocks noChangeShapeType="1"/>
              <a:stCxn id="17437" idx="4"/>
              <a:endCxn id="17444" idx="0"/>
            </p:cNvCxnSpPr>
            <p:nvPr/>
          </p:nvCxnSpPr>
          <p:spPr bwMode="auto">
            <a:xfrm>
              <a:off x="3514" y="1758"/>
              <a:ext cx="182"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grpSp>
      <p:grpSp>
        <p:nvGrpSpPr>
          <p:cNvPr id="18440" name="Group 84"/>
          <p:cNvGrpSpPr>
            <a:grpSpLocks/>
          </p:cNvGrpSpPr>
          <p:nvPr/>
        </p:nvGrpSpPr>
        <p:grpSpPr bwMode="auto">
          <a:xfrm>
            <a:off x="6877050" y="1412875"/>
            <a:ext cx="1865313" cy="4032250"/>
            <a:chOff x="4332" y="890"/>
            <a:chExt cx="1175" cy="2540"/>
          </a:xfrm>
          <a:solidFill>
            <a:srgbClr val="00B0F0"/>
          </a:solidFill>
        </p:grpSpPr>
        <p:sp>
          <p:nvSpPr>
            <p:cNvPr id="17417" name="Oval 61"/>
            <p:cNvSpPr>
              <a:spLocks noChangeAspect="1" noChangeArrowheads="1"/>
            </p:cNvSpPr>
            <p:nvPr/>
          </p:nvSpPr>
          <p:spPr bwMode="auto">
            <a:xfrm>
              <a:off x="4332"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18" name="Oval 62"/>
            <p:cNvSpPr>
              <a:spLocks noChangeAspect="1" noChangeArrowheads="1"/>
            </p:cNvSpPr>
            <p:nvPr/>
          </p:nvSpPr>
          <p:spPr bwMode="auto">
            <a:xfrm>
              <a:off x="4694"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19" name="Oval 63"/>
            <p:cNvSpPr>
              <a:spLocks noChangeAspect="1" noChangeArrowheads="1"/>
            </p:cNvSpPr>
            <p:nvPr/>
          </p:nvSpPr>
          <p:spPr bwMode="auto">
            <a:xfrm>
              <a:off x="5057" y="148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20" name="Oval 64"/>
            <p:cNvSpPr>
              <a:spLocks noChangeAspect="1" noChangeArrowheads="1"/>
            </p:cNvSpPr>
            <p:nvPr/>
          </p:nvSpPr>
          <p:spPr bwMode="auto">
            <a:xfrm>
              <a:off x="4694" y="890"/>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S</a:t>
              </a:r>
            </a:p>
          </p:txBody>
        </p:sp>
        <p:cxnSp>
          <p:nvCxnSpPr>
            <p:cNvPr id="17421" name="AutoShape 65"/>
            <p:cNvCxnSpPr>
              <a:cxnSpLocks noChangeShapeType="1"/>
              <a:stCxn id="17420" idx="4"/>
              <a:endCxn id="17417" idx="0"/>
            </p:cNvCxnSpPr>
            <p:nvPr/>
          </p:nvCxnSpPr>
          <p:spPr bwMode="auto">
            <a:xfrm flipH="1">
              <a:off x="4468" y="1168"/>
              <a:ext cx="362"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22" name="AutoShape 66"/>
            <p:cNvCxnSpPr>
              <a:cxnSpLocks noChangeShapeType="1"/>
              <a:stCxn id="17420" idx="4"/>
              <a:endCxn id="17418" idx="0"/>
            </p:cNvCxnSpPr>
            <p:nvPr/>
          </p:nvCxnSpPr>
          <p:spPr bwMode="auto">
            <a:xfrm>
              <a:off x="4830" y="1168"/>
              <a:ext cx="0"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23" name="AutoShape 67"/>
            <p:cNvCxnSpPr>
              <a:cxnSpLocks noChangeShapeType="1"/>
              <a:stCxn id="17420" idx="4"/>
              <a:endCxn id="17419" idx="0"/>
            </p:cNvCxnSpPr>
            <p:nvPr/>
          </p:nvCxnSpPr>
          <p:spPr bwMode="auto">
            <a:xfrm>
              <a:off x="4830" y="1168"/>
              <a:ext cx="363" cy="306"/>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17424" name="Oval 68"/>
            <p:cNvSpPr>
              <a:spLocks noChangeAspect="1" noChangeArrowheads="1"/>
            </p:cNvSpPr>
            <p:nvPr/>
          </p:nvSpPr>
          <p:spPr bwMode="auto">
            <a:xfrm>
              <a:off x="4513"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sp>
          <p:nvSpPr>
            <p:cNvPr id="17425" name="Oval 69"/>
            <p:cNvSpPr>
              <a:spLocks noChangeAspect="1" noChangeArrowheads="1"/>
            </p:cNvSpPr>
            <p:nvPr/>
          </p:nvSpPr>
          <p:spPr bwMode="auto">
            <a:xfrm>
              <a:off x="4876" y="2024"/>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B</a:t>
              </a:r>
            </a:p>
          </p:txBody>
        </p:sp>
        <p:sp>
          <p:nvSpPr>
            <p:cNvPr id="17426" name="Oval 70"/>
            <p:cNvSpPr>
              <a:spLocks noChangeAspect="1" noChangeArrowheads="1"/>
            </p:cNvSpPr>
            <p:nvPr/>
          </p:nvSpPr>
          <p:spPr bwMode="auto">
            <a:xfrm>
              <a:off x="4510"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27" name="Oval 71"/>
            <p:cNvSpPr>
              <a:spLocks noChangeAspect="1" noChangeArrowheads="1"/>
            </p:cNvSpPr>
            <p:nvPr/>
          </p:nvSpPr>
          <p:spPr bwMode="auto">
            <a:xfrm>
              <a:off x="4872"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sp>
          <p:nvSpPr>
            <p:cNvPr id="17428" name="Oval 72"/>
            <p:cNvSpPr>
              <a:spLocks noChangeAspect="1" noChangeArrowheads="1"/>
            </p:cNvSpPr>
            <p:nvPr/>
          </p:nvSpPr>
          <p:spPr bwMode="auto">
            <a:xfrm>
              <a:off x="5235" y="2613"/>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t>
              </a:r>
            </a:p>
          </p:txBody>
        </p:sp>
        <p:cxnSp>
          <p:nvCxnSpPr>
            <p:cNvPr id="17429" name="AutoShape 73"/>
            <p:cNvCxnSpPr>
              <a:cxnSpLocks noChangeShapeType="1"/>
              <a:stCxn id="17425" idx="4"/>
              <a:endCxn id="17426" idx="0"/>
            </p:cNvCxnSpPr>
            <p:nvPr/>
          </p:nvCxnSpPr>
          <p:spPr bwMode="auto">
            <a:xfrm flipH="1">
              <a:off x="4646" y="2302"/>
              <a:ext cx="366"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30" name="AutoShape 74"/>
            <p:cNvCxnSpPr>
              <a:cxnSpLocks noChangeShapeType="1"/>
              <a:stCxn id="17425" idx="4"/>
              <a:endCxn id="17427" idx="0"/>
            </p:cNvCxnSpPr>
            <p:nvPr/>
          </p:nvCxnSpPr>
          <p:spPr bwMode="auto">
            <a:xfrm flipH="1">
              <a:off x="5008" y="2302"/>
              <a:ext cx="4"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31" name="AutoShape 75"/>
            <p:cNvCxnSpPr>
              <a:cxnSpLocks noChangeShapeType="1"/>
              <a:stCxn id="17425" idx="4"/>
              <a:endCxn id="17428" idx="0"/>
            </p:cNvCxnSpPr>
            <p:nvPr/>
          </p:nvCxnSpPr>
          <p:spPr bwMode="auto">
            <a:xfrm>
              <a:off x="5012" y="2302"/>
              <a:ext cx="359" cy="30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32" name="AutoShape 76"/>
            <p:cNvCxnSpPr>
              <a:cxnSpLocks noChangeShapeType="1"/>
              <a:stCxn id="17418" idx="4"/>
              <a:endCxn id="17424" idx="0"/>
            </p:cNvCxnSpPr>
            <p:nvPr/>
          </p:nvCxnSpPr>
          <p:spPr bwMode="auto">
            <a:xfrm flipH="1">
              <a:off x="4649" y="1758"/>
              <a:ext cx="181"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17433" name="AutoShape 77"/>
            <p:cNvCxnSpPr>
              <a:cxnSpLocks noChangeShapeType="1"/>
              <a:stCxn id="17418" idx="4"/>
              <a:endCxn id="17425" idx="0"/>
            </p:cNvCxnSpPr>
            <p:nvPr/>
          </p:nvCxnSpPr>
          <p:spPr bwMode="auto">
            <a:xfrm>
              <a:off x="4830" y="1758"/>
              <a:ext cx="182" cy="26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17434" name="Oval 78"/>
            <p:cNvSpPr>
              <a:spLocks noChangeAspect="1" noChangeArrowheads="1"/>
            </p:cNvSpPr>
            <p:nvPr/>
          </p:nvSpPr>
          <p:spPr bwMode="auto">
            <a:xfrm>
              <a:off x="4513" y="3158"/>
              <a:ext cx="272" cy="272"/>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a</a:t>
              </a:r>
            </a:p>
          </p:txBody>
        </p:sp>
        <p:cxnSp>
          <p:nvCxnSpPr>
            <p:cNvPr id="17435" name="AutoShape 79"/>
            <p:cNvCxnSpPr>
              <a:cxnSpLocks noChangeShapeType="1"/>
              <a:stCxn id="17426" idx="4"/>
              <a:endCxn id="17434" idx="0"/>
            </p:cNvCxnSpPr>
            <p:nvPr/>
          </p:nvCxnSpPr>
          <p:spPr bwMode="auto">
            <a:xfrm>
              <a:off x="4646" y="2891"/>
              <a:ext cx="3" cy="261"/>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grpSp>
    </p:spTree>
    <p:extLst>
      <p:ext uri="{BB962C8B-B14F-4D97-AF65-F5344CB8AC3E}">
        <p14:creationId xmlns:p14="http://schemas.microsoft.com/office/powerpoint/2010/main" val="218608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027" name="Group 339"/>
          <p:cNvGraphicFramePr>
            <a:graphicFrameLocks noGrp="1"/>
          </p:cNvGraphicFramePr>
          <p:nvPr>
            <p:ph type="tbl" idx="1"/>
            <p:extLst>
              <p:ext uri="{D42A27DB-BD31-4B8C-83A1-F6EECF244321}">
                <p14:modId xmlns:p14="http://schemas.microsoft.com/office/powerpoint/2010/main" val="1968606607"/>
              </p:ext>
            </p:extLst>
          </p:nvPr>
        </p:nvGraphicFramePr>
        <p:xfrm>
          <a:off x="684287" y="2204864"/>
          <a:ext cx="7704137" cy="3214080"/>
        </p:xfrm>
        <a:graphic>
          <a:graphicData uri="http://schemas.openxmlformats.org/drawingml/2006/table">
            <a:tbl>
              <a:tblPr/>
              <a:tblGrid>
                <a:gridCol w="962473">
                  <a:extLst>
                    <a:ext uri="{9D8B030D-6E8A-4147-A177-3AD203B41FA5}">
                      <a16:colId xmlns:a16="http://schemas.microsoft.com/office/drawing/2014/main" val="20000"/>
                    </a:ext>
                  </a:extLst>
                </a:gridCol>
                <a:gridCol w="963924">
                  <a:extLst>
                    <a:ext uri="{9D8B030D-6E8A-4147-A177-3AD203B41FA5}">
                      <a16:colId xmlns:a16="http://schemas.microsoft.com/office/drawing/2014/main" val="20001"/>
                    </a:ext>
                  </a:extLst>
                </a:gridCol>
                <a:gridCol w="962473">
                  <a:extLst>
                    <a:ext uri="{9D8B030D-6E8A-4147-A177-3AD203B41FA5}">
                      <a16:colId xmlns:a16="http://schemas.microsoft.com/office/drawing/2014/main" val="20002"/>
                    </a:ext>
                  </a:extLst>
                </a:gridCol>
                <a:gridCol w="963924">
                  <a:extLst>
                    <a:ext uri="{9D8B030D-6E8A-4147-A177-3AD203B41FA5}">
                      <a16:colId xmlns:a16="http://schemas.microsoft.com/office/drawing/2014/main" val="20003"/>
                    </a:ext>
                  </a:extLst>
                </a:gridCol>
                <a:gridCol w="962473">
                  <a:extLst>
                    <a:ext uri="{9D8B030D-6E8A-4147-A177-3AD203B41FA5}">
                      <a16:colId xmlns:a16="http://schemas.microsoft.com/office/drawing/2014/main" val="20004"/>
                    </a:ext>
                  </a:extLst>
                </a:gridCol>
                <a:gridCol w="962473">
                  <a:extLst>
                    <a:ext uri="{9D8B030D-6E8A-4147-A177-3AD203B41FA5}">
                      <a16:colId xmlns:a16="http://schemas.microsoft.com/office/drawing/2014/main" val="20005"/>
                    </a:ext>
                  </a:extLst>
                </a:gridCol>
                <a:gridCol w="963924">
                  <a:extLst>
                    <a:ext uri="{9D8B030D-6E8A-4147-A177-3AD203B41FA5}">
                      <a16:colId xmlns:a16="http://schemas.microsoft.com/office/drawing/2014/main" val="20006"/>
                    </a:ext>
                  </a:extLst>
                </a:gridCol>
                <a:gridCol w="962473">
                  <a:extLst>
                    <a:ext uri="{9D8B030D-6E8A-4147-A177-3AD203B41FA5}">
                      <a16:colId xmlns:a16="http://schemas.microsoft.com/office/drawing/2014/main" val="20007"/>
                    </a:ext>
                  </a:extLst>
                </a:gridCol>
              </a:tblGrid>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S</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b</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B</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S</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b</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B</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sym typeface="Symbol" pitchFamily="18" charset="2"/>
                        </a:rPr>
                        <a:t>&gt;</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94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9459" name="灯片编号占位符 5"/>
          <p:cNvSpPr>
            <a:spLocks noGrp="1"/>
          </p:cNvSpPr>
          <p:nvPr>
            <p:ph type="sldNum" sz="quarter" idx="12"/>
          </p:nvPr>
        </p:nvSpPr>
        <p:spPr>
          <a:noFill/>
        </p:spPr>
        <p:txBody>
          <a:bodyPr/>
          <a:lstStyle/>
          <a:p>
            <a:fld id="{9A14ED7A-CD7A-49BB-9F7F-C52B72D7F95C}" type="slidenum">
              <a:rPr lang="en-US" altLang="zh-CN" smtClean="0">
                <a:ea typeface="宋体" charset="-122"/>
              </a:rPr>
              <a:pPr/>
              <a:t>18</a:t>
            </a:fld>
            <a:endParaRPr lang="en-US" altLang="zh-CN">
              <a:ea typeface="宋体" charset="-122"/>
            </a:endParaRPr>
          </a:p>
        </p:txBody>
      </p:sp>
      <p:sp>
        <p:nvSpPr>
          <p:cNvPr id="19537" name="Rectangle 304"/>
          <p:cNvSpPr>
            <a:spLocks noChangeArrowheads="1"/>
          </p:cNvSpPr>
          <p:nvPr/>
        </p:nvSpPr>
        <p:spPr bwMode="auto">
          <a:xfrm>
            <a:off x="395288" y="836613"/>
            <a:ext cx="8424862" cy="1368425"/>
          </a:xfrm>
          <a:prstGeom prst="rect">
            <a:avLst/>
          </a:prstGeom>
          <a:noFill/>
          <a:ln w="9525">
            <a:noFill/>
            <a:miter lim="800000"/>
            <a:headEnd/>
            <a:tailEnd/>
          </a:ln>
        </p:spPr>
        <p:txBody>
          <a:bodyPr/>
          <a:lstStyle/>
          <a:p>
            <a:pPr marL="342900" lvl="1" indent="-274320" algn="l">
              <a:lnSpc>
                <a:spcPct val="90000"/>
              </a:lnSpc>
              <a:spcBef>
                <a:spcPct val="20000"/>
              </a:spcBef>
              <a:buClr>
                <a:schemeClr val="accent1"/>
              </a:buClr>
              <a:buSzPct val="76000"/>
              <a:buFont typeface="Wingdings 2" pitchFamily="18" charset="2"/>
              <a:buChar char=""/>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b=·</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a:p>
            <a:pPr marL="342900" lvl="1" indent="-274320" algn="l">
              <a:lnSpc>
                <a:spcPct val="90000"/>
              </a:lnSpc>
              <a:spcBef>
                <a:spcPct val="20000"/>
              </a:spcBef>
              <a:buClr>
                <a:schemeClr val="accent1"/>
              </a:buClr>
              <a:buSzPct val="76000"/>
              <a:buFont typeface="Wingdings 2" pitchFamily="18" charset="2"/>
              <a:buChar char=""/>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b&lt;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b&lt;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(&lt;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(&lt;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(&lt;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p>
          <a:p>
            <a:pPr marL="342900" lvl="1" indent="-274320" algn="l">
              <a:lnSpc>
                <a:spcPct val="90000"/>
              </a:lnSpc>
              <a:spcBef>
                <a:spcPct val="20000"/>
              </a:spcBef>
              <a:buClr>
                <a:schemeClr val="accent1"/>
              </a:buClr>
              <a:buSzPct val="76000"/>
              <a:buFont typeface="Wingdings 2" pitchFamily="18" charset="2"/>
              <a:buChar char=""/>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B</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&gt;a</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&gt;a</a:t>
            </a:r>
          </a:p>
        </p:txBody>
      </p:sp>
      <p:sp>
        <p:nvSpPr>
          <p:cNvPr id="18514" name="Text Box 320"/>
          <p:cNvSpPr txBox="1">
            <a:spLocks noChangeArrowheads="1"/>
          </p:cNvSpPr>
          <p:nvPr/>
        </p:nvSpPr>
        <p:spPr bwMode="auto">
          <a:xfrm>
            <a:off x="837288" y="5589414"/>
            <a:ext cx="7188185" cy="400110"/>
          </a:xfrm>
          <a:prstGeom prst="rect">
            <a:avLst/>
          </a:prstGeom>
          <a:noFill/>
          <a:ln w="19050" algn="ctr">
            <a:noFill/>
            <a:miter lim="800000"/>
            <a:headEnd/>
            <a:tailEnd/>
          </a:ln>
        </p:spPr>
        <p:txBody>
          <a:bodyPr wrap="none">
            <a:spAutoFit/>
          </a:bodyPr>
          <a:lstStyle/>
          <a:p>
            <a:pPr>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优先级</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&lt;</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zh-CN" altLang="en-US"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所有符号，所有符号的优先级</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&gt;‘#’</a:t>
            </a:r>
            <a:r>
              <a:rPr lang="zh-CN" altLang="en-US"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a:t>
            </a:r>
            <a:r>
              <a:rPr lang="en-US" altLang="zh-CN" sz="20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19539" name="Oval 321">
            <a:hlinkClick r:id="rId3" action="ppaction://hlinksldjump" tooltip="分析过程"/>
          </p:cNvPr>
          <p:cNvSpPr>
            <a:spLocks noChangeArrowheads="1"/>
          </p:cNvSpPr>
          <p:nvPr/>
        </p:nvSpPr>
        <p:spPr bwMode="auto">
          <a:xfrm>
            <a:off x="8172450" y="549275"/>
            <a:ext cx="576263" cy="576263"/>
          </a:xfrm>
          <a:prstGeom prst="ellipse">
            <a:avLst/>
          </a:prstGeom>
          <a:solidFill>
            <a:schemeClr val="accent5">
              <a:lumMod val="40000"/>
              <a:lumOff val="60000"/>
              <a:alpha val="50195"/>
            </a:schemeClr>
          </a:solidFill>
          <a:ln w="127000" cap="rnd" cmpd="dbl" algn="ctr">
            <a:solidFill>
              <a:schemeClr val="accent3">
                <a:lumMod val="60000"/>
                <a:lumOff val="40000"/>
              </a:schemeClr>
            </a:solidFill>
            <a:prstDash val="sysDot"/>
            <a:round/>
            <a:headEnd/>
            <a:tailEnd/>
          </a:ln>
        </p:spPr>
        <p:txBody>
          <a:bodyPr wrap="none" anchor="ctr"/>
          <a:lstStyle/>
          <a:p>
            <a:endParaRPr lang="zh-CN" altLang="zh-CN" b="1"/>
          </a:p>
        </p:txBody>
      </p:sp>
      <p:sp>
        <p:nvSpPr>
          <p:cNvPr id="371010" name="Oval 322"/>
          <p:cNvSpPr>
            <a:spLocks noChangeArrowheads="1"/>
          </p:cNvSpPr>
          <p:nvPr/>
        </p:nvSpPr>
        <p:spPr bwMode="auto">
          <a:xfrm>
            <a:off x="3879792" y="3028777"/>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1" name="Oval 323"/>
          <p:cNvSpPr>
            <a:spLocks noChangeArrowheads="1"/>
          </p:cNvSpPr>
          <p:nvPr/>
        </p:nvSpPr>
        <p:spPr bwMode="auto">
          <a:xfrm>
            <a:off x="3879792" y="3813002"/>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2" name="Oval 324"/>
          <p:cNvSpPr>
            <a:spLocks noChangeArrowheads="1"/>
          </p:cNvSpPr>
          <p:nvPr/>
        </p:nvSpPr>
        <p:spPr bwMode="auto">
          <a:xfrm>
            <a:off x="4843768" y="3028777"/>
            <a:ext cx="360363"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3" name="Oval 325"/>
          <p:cNvSpPr>
            <a:spLocks noChangeArrowheads="1"/>
          </p:cNvSpPr>
          <p:nvPr/>
        </p:nvSpPr>
        <p:spPr bwMode="auto">
          <a:xfrm>
            <a:off x="6771722" y="3028777"/>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4" name="Oval 326"/>
          <p:cNvSpPr>
            <a:spLocks noChangeArrowheads="1"/>
          </p:cNvSpPr>
          <p:nvPr/>
        </p:nvSpPr>
        <p:spPr bwMode="auto">
          <a:xfrm>
            <a:off x="4843768" y="3813002"/>
            <a:ext cx="360363"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5" name="Oval 327"/>
          <p:cNvSpPr>
            <a:spLocks noChangeArrowheads="1"/>
          </p:cNvSpPr>
          <p:nvPr/>
        </p:nvSpPr>
        <p:spPr bwMode="auto">
          <a:xfrm>
            <a:off x="5807745" y="3813002"/>
            <a:ext cx="360363"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6" name="Oval 328"/>
          <p:cNvSpPr>
            <a:spLocks noChangeArrowheads="1"/>
          </p:cNvSpPr>
          <p:nvPr/>
        </p:nvSpPr>
        <p:spPr bwMode="auto">
          <a:xfrm>
            <a:off x="6771722" y="3412952"/>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7" name="Oval 329"/>
          <p:cNvSpPr>
            <a:spLocks noChangeArrowheads="1"/>
          </p:cNvSpPr>
          <p:nvPr/>
        </p:nvSpPr>
        <p:spPr bwMode="auto">
          <a:xfrm>
            <a:off x="6771722" y="3813002"/>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18" name="Oval 330"/>
          <p:cNvSpPr>
            <a:spLocks noChangeArrowheads="1"/>
          </p:cNvSpPr>
          <p:nvPr/>
        </p:nvSpPr>
        <p:spPr bwMode="auto">
          <a:xfrm>
            <a:off x="6771722" y="4236864"/>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19" name="Oval 331"/>
          <p:cNvSpPr>
            <a:spLocks noChangeArrowheads="1"/>
          </p:cNvSpPr>
          <p:nvPr/>
        </p:nvSpPr>
        <p:spPr bwMode="auto">
          <a:xfrm>
            <a:off x="6771722" y="4636914"/>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20" name="Oval 332"/>
          <p:cNvSpPr>
            <a:spLocks noChangeArrowheads="1"/>
          </p:cNvSpPr>
          <p:nvPr/>
        </p:nvSpPr>
        <p:spPr bwMode="auto">
          <a:xfrm>
            <a:off x="2915816" y="3412952"/>
            <a:ext cx="360362" cy="360362"/>
          </a:xfrm>
          <a:prstGeom prst="ellipse">
            <a:avLst/>
          </a:prstGeom>
          <a:noFill/>
          <a:ln w="38100" algn="ctr">
            <a:solidFill>
              <a:srgbClr val="FF0000"/>
            </a:solidFill>
            <a:round/>
            <a:headEnd/>
            <a:tailEnd/>
          </a:ln>
        </p:spPr>
        <p:txBody>
          <a:bodyPr wrap="none" anchor="ctr"/>
          <a:lstStyle/>
          <a:p>
            <a:endParaRPr lang="zh-CN" altLang="zh-CN" b="1"/>
          </a:p>
        </p:txBody>
      </p:sp>
      <p:sp>
        <p:nvSpPr>
          <p:cNvPr id="371021" name="Oval 333"/>
          <p:cNvSpPr>
            <a:spLocks noChangeArrowheads="1"/>
          </p:cNvSpPr>
          <p:nvPr/>
        </p:nvSpPr>
        <p:spPr bwMode="auto">
          <a:xfrm>
            <a:off x="2915816" y="4236864"/>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22" name="Oval 334"/>
          <p:cNvSpPr>
            <a:spLocks noChangeArrowheads="1"/>
          </p:cNvSpPr>
          <p:nvPr/>
        </p:nvSpPr>
        <p:spPr bwMode="auto">
          <a:xfrm>
            <a:off x="2915816" y="4636914"/>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23" name="Oval 335"/>
          <p:cNvSpPr>
            <a:spLocks noChangeArrowheads="1"/>
          </p:cNvSpPr>
          <p:nvPr/>
        </p:nvSpPr>
        <p:spPr bwMode="auto">
          <a:xfrm>
            <a:off x="2915816" y="5031169"/>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24" name="Oval 336"/>
          <p:cNvSpPr>
            <a:spLocks noChangeArrowheads="1"/>
          </p:cNvSpPr>
          <p:nvPr/>
        </p:nvSpPr>
        <p:spPr bwMode="auto">
          <a:xfrm>
            <a:off x="6771722" y="5031169"/>
            <a:ext cx="360362" cy="360363"/>
          </a:xfrm>
          <a:prstGeom prst="ellipse">
            <a:avLst/>
          </a:prstGeom>
          <a:noFill/>
          <a:ln w="38100" algn="ctr">
            <a:solidFill>
              <a:srgbClr val="FF0000"/>
            </a:solidFill>
            <a:round/>
            <a:headEnd/>
            <a:tailEnd/>
          </a:ln>
        </p:spPr>
        <p:txBody>
          <a:bodyPr wrap="none" anchor="ctr"/>
          <a:lstStyle/>
          <a:p>
            <a:endParaRPr lang="zh-CN" altLang="zh-CN" b="1"/>
          </a:p>
        </p:txBody>
      </p:sp>
      <p:sp>
        <p:nvSpPr>
          <p:cNvPr id="371025" name="Oval 337"/>
          <p:cNvSpPr>
            <a:spLocks noChangeArrowheads="1"/>
          </p:cNvSpPr>
          <p:nvPr/>
        </p:nvSpPr>
        <p:spPr bwMode="auto">
          <a:xfrm>
            <a:off x="7735696" y="4636914"/>
            <a:ext cx="360362" cy="360363"/>
          </a:xfrm>
          <a:prstGeom prst="ellipse">
            <a:avLst/>
          </a:prstGeom>
          <a:noFill/>
          <a:ln w="38100" algn="ctr">
            <a:solidFill>
              <a:srgbClr val="FF0000"/>
            </a:solidFill>
            <a:round/>
            <a:headEnd/>
            <a:tailEnd/>
          </a:ln>
        </p:spPr>
        <p:txBody>
          <a:bodyPr wrap="none" anchor="ctr"/>
          <a:lstStyle/>
          <a:p>
            <a:endParaRPr lang="zh-CN" altLang="zh-CN" b="1"/>
          </a:p>
        </p:txBody>
      </p:sp>
    </p:spTree>
    <p:extLst>
      <p:ext uri="{BB962C8B-B14F-4D97-AF65-F5344CB8AC3E}">
        <p14:creationId xmlns:p14="http://schemas.microsoft.com/office/powerpoint/2010/main" val="6948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010"/>
                                        </p:tgtEl>
                                        <p:attrNameLst>
                                          <p:attrName>style.visibility</p:attrName>
                                        </p:attrNameLst>
                                      </p:cBhvr>
                                      <p:to>
                                        <p:strVal val="visible"/>
                                      </p:to>
                                    </p:set>
                                    <p:animEffect transition="in" filter="wipe(left)">
                                      <p:cBhvr>
                                        <p:cTn id="7" dur="500"/>
                                        <p:tgtEl>
                                          <p:spTgt spid="371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020"/>
                                        </p:tgtEl>
                                        <p:attrNameLst>
                                          <p:attrName>style.visibility</p:attrName>
                                        </p:attrNameLst>
                                      </p:cBhvr>
                                      <p:to>
                                        <p:strVal val="visible"/>
                                      </p:to>
                                    </p:set>
                                    <p:animEffect transition="in" filter="wipe(left)">
                                      <p:cBhvr>
                                        <p:cTn id="12" dur="500"/>
                                        <p:tgtEl>
                                          <p:spTgt spid="3710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1015"/>
                                        </p:tgtEl>
                                        <p:attrNameLst>
                                          <p:attrName>style.visibility</p:attrName>
                                        </p:attrNameLst>
                                      </p:cBhvr>
                                      <p:to>
                                        <p:strVal val="visible"/>
                                      </p:to>
                                    </p:set>
                                    <p:animEffect transition="in" filter="wipe(left)">
                                      <p:cBhvr>
                                        <p:cTn id="17" dur="500"/>
                                        <p:tgtEl>
                                          <p:spTgt spid="3710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1016"/>
                                        </p:tgtEl>
                                        <p:attrNameLst>
                                          <p:attrName>style.visibility</p:attrName>
                                        </p:attrNameLst>
                                      </p:cBhvr>
                                      <p:to>
                                        <p:strVal val="visible"/>
                                      </p:to>
                                    </p:set>
                                    <p:animEffect transition="in" filter="wipe(left)">
                                      <p:cBhvr>
                                        <p:cTn id="22" dur="500"/>
                                        <p:tgtEl>
                                          <p:spTgt spid="3710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1025"/>
                                        </p:tgtEl>
                                        <p:attrNameLst>
                                          <p:attrName>style.visibility</p:attrName>
                                        </p:attrNameLst>
                                      </p:cBhvr>
                                      <p:to>
                                        <p:strVal val="visible"/>
                                      </p:to>
                                    </p:set>
                                    <p:animEffect transition="in" filter="wipe(left)">
                                      <p:cBhvr>
                                        <p:cTn id="27" dur="500"/>
                                        <p:tgtEl>
                                          <p:spTgt spid="3710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1012"/>
                                        </p:tgtEl>
                                        <p:attrNameLst>
                                          <p:attrName>style.visibility</p:attrName>
                                        </p:attrNameLst>
                                      </p:cBhvr>
                                      <p:to>
                                        <p:strVal val="visible"/>
                                      </p:to>
                                    </p:set>
                                    <p:animEffect transition="in" filter="wipe(left)">
                                      <p:cBhvr>
                                        <p:cTn id="32" dur="500"/>
                                        <p:tgtEl>
                                          <p:spTgt spid="3710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1013"/>
                                        </p:tgtEl>
                                        <p:attrNameLst>
                                          <p:attrName>style.visibility</p:attrName>
                                        </p:attrNameLst>
                                      </p:cBhvr>
                                      <p:to>
                                        <p:strVal val="visible"/>
                                      </p:to>
                                    </p:set>
                                    <p:animEffect transition="in" filter="wipe(left)">
                                      <p:cBhvr>
                                        <p:cTn id="37" dur="500"/>
                                        <p:tgtEl>
                                          <p:spTgt spid="3710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1011"/>
                                        </p:tgtEl>
                                        <p:attrNameLst>
                                          <p:attrName>style.visibility</p:attrName>
                                        </p:attrNameLst>
                                      </p:cBhvr>
                                      <p:to>
                                        <p:strVal val="visible"/>
                                      </p:to>
                                    </p:set>
                                    <p:animEffect transition="in" filter="wipe(left)">
                                      <p:cBhvr>
                                        <p:cTn id="42" dur="500"/>
                                        <p:tgtEl>
                                          <p:spTgt spid="3710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71014"/>
                                        </p:tgtEl>
                                        <p:attrNameLst>
                                          <p:attrName>style.visibility</p:attrName>
                                        </p:attrNameLst>
                                      </p:cBhvr>
                                      <p:to>
                                        <p:strVal val="visible"/>
                                      </p:to>
                                    </p:set>
                                    <p:animEffect transition="in" filter="wipe(left)">
                                      <p:cBhvr>
                                        <p:cTn id="46" dur="500"/>
                                        <p:tgtEl>
                                          <p:spTgt spid="371014"/>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371017"/>
                                        </p:tgtEl>
                                        <p:attrNameLst>
                                          <p:attrName>style.visibility</p:attrName>
                                        </p:attrNameLst>
                                      </p:cBhvr>
                                      <p:to>
                                        <p:strVal val="visible"/>
                                      </p:to>
                                    </p:set>
                                    <p:animEffect transition="in" filter="wipe(left)">
                                      <p:cBhvr>
                                        <p:cTn id="50" dur="500"/>
                                        <p:tgtEl>
                                          <p:spTgt spid="3710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1021"/>
                                        </p:tgtEl>
                                        <p:attrNameLst>
                                          <p:attrName>style.visibility</p:attrName>
                                        </p:attrNameLst>
                                      </p:cBhvr>
                                      <p:to>
                                        <p:strVal val="visible"/>
                                      </p:to>
                                    </p:set>
                                    <p:animEffect transition="in" filter="wipe(left)">
                                      <p:cBhvr>
                                        <p:cTn id="55" dur="500"/>
                                        <p:tgtEl>
                                          <p:spTgt spid="371021"/>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371022"/>
                                        </p:tgtEl>
                                        <p:attrNameLst>
                                          <p:attrName>style.visibility</p:attrName>
                                        </p:attrNameLst>
                                      </p:cBhvr>
                                      <p:to>
                                        <p:strVal val="visible"/>
                                      </p:to>
                                    </p:set>
                                    <p:animEffect transition="in" filter="wipe(left)">
                                      <p:cBhvr>
                                        <p:cTn id="59" dur="500"/>
                                        <p:tgtEl>
                                          <p:spTgt spid="371022"/>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71023"/>
                                        </p:tgtEl>
                                        <p:attrNameLst>
                                          <p:attrName>style.visibility</p:attrName>
                                        </p:attrNameLst>
                                      </p:cBhvr>
                                      <p:to>
                                        <p:strVal val="visible"/>
                                      </p:to>
                                    </p:set>
                                    <p:animEffect transition="in" filter="wipe(left)">
                                      <p:cBhvr>
                                        <p:cTn id="63" dur="500"/>
                                        <p:tgtEl>
                                          <p:spTgt spid="3710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71018"/>
                                        </p:tgtEl>
                                        <p:attrNameLst>
                                          <p:attrName>style.visibility</p:attrName>
                                        </p:attrNameLst>
                                      </p:cBhvr>
                                      <p:to>
                                        <p:strVal val="visible"/>
                                      </p:to>
                                    </p:set>
                                    <p:animEffect transition="in" filter="wipe(left)">
                                      <p:cBhvr>
                                        <p:cTn id="68" dur="500"/>
                                        <p:tgtEl>
                                          <p:spTgt spid="371018"/>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71019"/>
                                        </p:tgtEl>
                                        <p:attrNameLst>
                                          <p:attrName>style.visibility</p:attrName>
                                        </p:attrNameLst>
                                      </p:cBhvr>
                                      <p:to>
                                        <p:strVal val="visible"/>
                                      </p:to>
                                    </p:set>
                                    <p:animEffect transition="in" filter="wipe(left)">
                                      <p:cBhvr>
                                        <p:cTn id="72" dur="500"/>
                                        <p:tgtEl>
                                          <p:spTgt spid="371019"/>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371024"/>
                                        </p:tgtEl>
                                        <p:attrNameLst>
                                          <p:attrName>style.visibility</p:attrName>
                                        </p:attrNameLst>
                                      </p:cBhvr>
                                      <p:to>
                                        <p:strVal val="visible"/>
                                      </p:to>
                                    </p:set>
                                    <p:animEffect transition="in" filter="wipe(left)">
                                      <p:cBhvr>
                                        <p:cTn id="76" dur="500"/>
                                        <p:tgtEl>
                                          <p:spTgt spid="371024"/>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iterate type="lt">
                                    <p:tmPct val="5000"/>
                                  </p:iterate>
                                  <p:childTnLst>
                                    <p:set>
                                      <p:cBhvr>
                                        <p:cTn id="80" dur="1" fill="hold">
                                          <p:stCondLst>
                                            <p:cond delay="0"/>
                                          </p:stCondLst>
                                        </p:cTn>
                                        <p:tgtEl>
                                          <p:spTgt spid="18514"/>
                                        </p:tgtEl>
                                        <p:attrNameLst>
                                          <p:attrName>style.visibility</p:attrName>
                                        </p:attrNameLst>
                                      </p:cBhvr>
                                      <p:to>
                                        <p:strVal val="visible"/>
                                      </p:to>
                                    </p:set>
                                    <p:anim calcmode="lin" valueType="num">
                                      <p:cBhvr>
                                        <p:cTn id="81" dur="1000" fill="hold"/>
                                        <p:tgtEl>
                                          <p:spTgt spid="18514"/>
                                        </p:tgtEl>
                                        <p:attrNameLst>
                                          <p:attrName>ppt_w</p:attrName>
                                        </p:attrNameLst>
                                      </p:cBhvr>
                                      <p:tavLst>
                                        <p:tav tm="0">
                                          <p:val>
                                            <p:fltVal val="0"/>
                                          </p:val>
                                        </p:tav>
                                        <p:tav tm="100000">
                                          <p:val>
                                            <p:strVal val="#ppt_w"/>
                                          </p:val>
                                        </p:tav>
                                      </p:tavLst>
                                    </p:anim>
                                    <p:anim calcmode="lin" valueType="num">
                                      <p:cBhvr>
                                        <p:cTn id="82" dur="1000" fill="hold"/>
                                        <p:tgtEl>
                                          <p:spTgt spid="18514"/>
                                        </p:tgtEl>
                                        <p:attrNameLst>
                                          <p:attrName>ppt_h</p:attrName>
                                        </p:attrNameLst>
                                      </p:cBhvr>
                                      <p:tavLst>
                                        <p:tav tm="0">
                                          <p:val>
                                            <p:fltVal val="0"/>
                                          </p:val>
                                        </p:tav>
                                        <p:tav tm="100000">
                                          <p:val>
                                            <p:strVal val="#ppt_h"/>
                                          </p:val>
                                        </p:tav>
                                      </p:tavLst>
                                    </p:anim>
                                    <p:anim calcmode="lin" valueType="num">
                                      <p:cBhvr>
                                        <p:cTn id="83" dur="1000" fill="hold"/>
                                        <p:tgtEl>
                                          <p:spTgt spid="18514"/>
                                        </p:tgtEl>
                                        <p:attrNameLst>
                                          <p:attrName>style.rotation</p:attrName>
                                        </p:attrNameLst>
                                      </p:cBhvr>
                                      <p:tavLst>
                                        <p:tav tm="0">
                                          <p:val>
                                            <p:fltVal val="90"/>
                                          </p:val>
                                        </p:tav>
                                        <p:tav tm="100000">
                                          <p:val>
                                            <p:fltVal val="0"/>
                                          </p:val>
                                        </p:tav>
                                      </p:tavLst>
                                    </p:anim>
                                    <p:animEffect transition="in" filter="fade">
                                      <p:cBhvr>
                                        <p:cTn id="84" dur="1000"/>
                                        <p:tgtEl>
                                          <p:spTgt spid="18514"/>
                                        </p:tgtEl>
                                      </p:cBhvr>
                                    </p:animEffect>
                                  </p:childTnLst>
                                  <p:subTnLst>
                                    <p:audio>
                                      <p:cMediaNode>
                                        <p:cTn display="0" masterRel="sameClick">
                                          <p:stCondLst>
                                            <p:cond evt="begin" delay="0">
                                              <p:tn val="79"/>
                                            </p:cond>
                                          </p:stCondLst>
                                          <p:endCondLst>
                                            <p:cond evt="onStopAudio" delay="0">
                                              <p:tgtEl>
                                                <p:sldTgt/>
                                              </p:tgtEl>
                                            </p:cond>
                                          </p:endCondLst>
                                        </p:cTn>
                                        <p:tgtEl>
                                          <p:sndTgt r:embed="rId2" name="coi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14" grpId="0"/>
      <p:bldP spid="371010" grpId="0" animBg="1"/>
      <p:bldP spid="371011" grpId="0" animBg="1"/>
      <p:bldP spid="371012" grpId="0" animBg="1"/>
      <p:bldP spid="371013" grpId="0" animBg="1"/>
      <p:bldP spid="371014" grpId="0" animBg="1"/>
      <p:bldP spid="371015" grpId="0" animBg="1"/>
      <p:bldP spid="371016" grpId="0" animBg="1"/>
      <p:bldP spid="371017" grpId="0" animBg="1"/>
      <p:bldP spid="371018" grpId="0" animBg="1"/>
      <p:bldP spid="371019" grpId="0" animBg="1"/>
      <p:bldP spid="371020" grpId="0" animBg="1"/>
      <p:bldP spid="371021" grpId="0" animBg="1"/>
      <p:bldP spid="371022" grpId="0" animBg="1"/>
      <p:bldP spid="371023" grpId="0" animBg="1"/>
      <p:bldP spid="371024" grpId="0" animBg="1"/>
      <p:bldP spid="3710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4"/>
          <p:cNvSpPr>
            <a:spLocks noGrp="1" noChangeArrowheads="1"/>
          </p:cNvSpPr>
          <p:nvPr>
            <p:ph type="title"/>
          </p:nvPr>
        </p:nvSpPr>
        <p:spPr/>
        <p:txBody>
          <a:bodyPr/>
          <a:lstStyle/>
          <a:p>
            <a:pPr eaLnBrk="1" hangingPunct="1"/>
            <a:r>
              <a:rPr lang="zh-CN" altLang="en-US"/>
              <a:t>构造优先矩阵的步骤</a:t>
            </a:r>
          </a:p>
        </p:txBody>
      </p:sp>
      <p:sp>
        <p:nvSpPr>
          <p:cNvPr id="369667" name="Rectangle 3"/>
          <p:cNvSpPr>
            <a:spLocks noGrp="1" noChangeArrowheads="1"/>
          </p:cNvSpPr>
          <p:nvPr>
            <p:ph idx="1"/>
          </p:nvPr>
        </p:nvSpPr>
        <p:spPr>
          <a:xfrm>
            <a:off x="827584" y="1502570"/>
            <a:ext cx="7992888" cy="5016564"/>
          </a:xfrm>
        </p:spPr>
        <p:txBody>
          <a:bodyPr>
            <a:normAutofit/>
          </a:bodyPr>
          <a:lstStyle/>
          <a:p>
            <a:pPr eaLnBrk="1" hangingPunct="1">
              <a:lnSpc>
                <a:spcPct val="110000"/>
              </a:lnSpc>
              <a:defRPr/>
            </a:pPr>
            <a:r>
              <a:rPr lang="en-US" altLang="zh-CN" dirty="0">
                <a:solidFill>
                  <a:srgbClr val="FF0000"/>
                </a:solidFill>
                <a:effectLst>
                  <a:outerShdw blurRad="38100" dist="38100" dir="2700000" algn="tl">
                    <a:srgbClr val="000000"/>
                  </a:outerShdw>
                </a:effectLst>
                <a:latin typeface="黑体" pitchFamily="2" charset="-122"/>
                <a:ea typeface="黑体" pitchFamily="2" charset="-122"/>
              </a:rPr>
              <a:t>STEP1</a:t>
            </a:r>
            <a:r>
              <a:rPr lang="en-US" altLang="zh-CN" dirty="0"/>
              <a:t>	</a:t>
            </a:r>
            <a:r>
              <a:rPr lang="zh-CN" altLang="en-US" dirty="0"/>
              <a:t>对每个非终结符</a:t>
            </a:r>
            <a:r>
              <a:rPr lang="en-US" altLang="zh-CN" dirty="0"/>
              <a:t>W</a:t>
            </a:r>
            <a:r>
              <a:rPr lang="zh-CN" altLang="en-US" dirty="0"/>
              <a:t>求下面两种集合</a:t>
            </a:r>
          </a:p>
          <a:p>
            <a:pPr lvl="1" eaLnBrk="1" hangingPunct="1">
              <a:lnSpc>
                <a:spcPct val="110000"/>
              </a:lnSpc>
              <a:defRPr/>
            </a:pPr>
            <a:r>
              <a:rPr lang="en-US" altLang="zh-CN" dirty="0"/>
              <a:t>FIRST(W)</a:t>
            </a:r>
            <a:r>
              <a:rPr lang="zh-CN" altLang="en-US" dirty="0"/>
              <a:t>＝</a:t>
            </a:r>
            <a:r>
              <a:rPr lang="en-US" altLang="zh-CN" dirty="0"/>
              <a:t>{ S|W</a:t>
            </a:r>
            <a:r>
              <a:rPr lang="en-US" altLang="zh-CN" dirty="0">
                <a:sym typeface="Symbol" pitchFamily="18" charset="2"/>
              </a:rPr>
              <a:t></a:t>
            </a:r>
            <a:r>
              <a:rPr lang="en-US" altLang="zh-CN" dirty="0"/>
              <a:t>S…</a:t>
            </a:r>
            <a:r>
              <a:rPr lang="zh-CN" altLang="en-US" dirty="0"/>
              <a:t>，</a:t>
            </a:r>
            <a:r>
              <a:rPr lang="en-US" altLang="zh-CN" dirty="0">
                <a:solidFill>
                  <a:srgbClr val="6699FF"/>
                </a:solidFill>
                <a:effectLst>
                  <a:outerShdw blurRad="38100" dist="38100" dir="2700000" algn="tl">
                    <a:srgbClr val="000000"/>
                  </a:outerShdw>
                </a:effectLst>
              </a:rPr>
              <a:t>S</a:t>
            </a:r>
            <a:r>
              <a:rPr lang="en-US" altLang="zh-CN" dirty="0">
                <a:solidFill>
                  <a:srgbClr val="6699FF"/>
                </a:solidFill>
                <a:effectLst>
                  <a:outerShdw blurRad="38100" dist="38100" dir="2700000" algn="tl">
                    <a:srgbClr val="000000"/>
                  </a:outerShdw>
                </a:effectLst>
                <a:sym typeface="Symbol" pitchFamily="18" charset="2"/>
              </a:rPr>
              <a:t>(V</a:t>
            </a:r>
            <a:r>
              <a:rPr lang="en-US" altLang="zh-CN" baseline="-25000" dirty="0">
                <a:solidFill>
                  <a:srgbClr val="6699FF"/>
                </a:solidFill>
                <a:effectLst>
                  <a:outerShdw blurRad="38100" dist="38100" dir="2700000" algn="tl">
                    <a:srgbClr val="000000"/>
                  </a:outerShdw>
                </a:effectLst>
                <a:sym typeface="Symbol" pitchFamily="18" charset="2"/>
              </a:rPr>
              <a:t>N</a:t>
            </a:r>
            <a:r>
              <a:rPr lang="en-US" altLang="zh-CN" dirty="0">
                <a:solidFill>
                  <a:srgbClr val="6699FF"/>
                </a:solidFill>
                <a:effectLst>
                  <a:outerShdw blurRad="38100" dist="38100" dir="2700000" algn="tl">
                    <a:srgbClr val="000000"/>
                  </a:outerShdw>
                </a:effectLst>
                <a:sym typeface="Symbol" pitchFamily="18" charset="2"/>
              </a:rPr>
              <a:t>∪V</a:t>
            </a:r>
            <a:r>
              <a:rPr lang="en-US" altLang="zh-CN" baseline="-25000" dirty="0">
                <a:solidFill>
                  <a:srgbClr val="6699FF"/>
                </a:solidFill>
                <a:effectLst>
                  <a:outerShdw blurRad="38100" dist="38100" dir="2700000" algn="tl">
                    <a:srgbClr val="000000"/>
                  </a:outerShdw>
                </a:effectLst>
                <a:sym typeface="Symbol" pitchFamily="18" charset="2"/>
              </a:rPr>
              <a:t>T</a:t>
            </a:r>
            <a:r>
              <a:rPr lang="en-US" altLang="zh-CN" dirty="0">
                <a:solidFill>
                  <a:srgbClr val="6699FF"/>
                </a:solidFill>
                <a:effectLst>
                  <a:outerShdw blurRad="38100" dist="38100" dir="2700000" algn="tl">
                    <a:srgbClr val="000000"/>
                  </a:outerShdw>
                </a:effectLst>
                <a:sym typeface="Symbol" pitchFamily="18" charset="2"/>
              </a:rPr>
              <a:t>) </a:t>
            </a:r>
            <a:r>
              <a:rPr lang="en-US" altLang="zh-CN" dirty="0"/>
              <a:t>}</a:t>
            </a:r>
          </a:p>
          <a:p>
            <a:pPr lvl="1" eaLnBrk="1" hangingPunct="1">
              <a:lnSpc>
                <a:spcPct val="110000"/>
              </a:lnSpc>
              <a:defRPr/>
            </a:pPr>
            <a:r>
              <a:rPr lang="en-US" altLang="zh-CN" dirty="0"/>
              <a:t>LAST(W)</a:t>
            </a:r>
            <a:r>
              <a:rPr lang="zh-CN" altLang="en-US" dirty="0"/>
              <a:t>＝</a:t>
            </a:r>
            <a:r>
              <a:rPr lang="en-US" altLang="zh-CN" dirty="0"/>
              <a:t>{ S|W</a:t>
            </a:r>
            <a:r>
              <a:rPr lang="en-US" altLang="zh-CN" dirty="0">
                <a:sym typeface="Symbol" pitchFamily="18" charset="2"/>
              </a:rPr>
              <a:t>…S </a:t>
            </a:r>
            <a:r>
              <a:rPr lang="zh-CN" altLang="en-US" dirty="0">
                <a:sym typeface="Symbol" pitchFamily="18" charset="2"/>
              </a:rPr>
              <a:t>，</a:t>
            </a:r>
            <a:r>
              <a:rPr lang="en-US" altLang="zh-CN" dirty="0">
                <a:solidFill>
                  <a:srgbClr val="6699FF"/>
                </a:solidFill>
                <a:effectLst>
                  <a:outerShdw blurRad="38100" dist="38100" dir="2700000" algn="tl">
                    <a:srgbClr val="000000"/>
                  </a:outerShdw>
                </a:effectLst>
                <a:sym typeface="Symbol" pitchFamily="18" charset="2"/>
              </a:rPr>
              <a:t>S(V</a:t>
            </a:r>
            <a:r>
              <a:rPr lang="en-US" altLang="zh-CN" baseline="-25000" dirty="0">
                <a:solidFill>
                  <a:srgbClr val="6699FF"/>
                </a:solidFill>
                <a:effectLst>
                  <a:outerShdw blurRad="38100" dist="38100" dir="2700000" algn="tl">
                    <a:srgbClr val="000000"/>
                  </a:outerShdw>
                </a:effectLst>
                <a:sym typeface="Symbol" pitchFamily="18" charset="2"/>
              </a:rPr>
              <a:t>N</a:t>
            </a:r>
            <a:r>
              <a:rPr lang="en-US" altLang="zh-CN" dirty="0">
                <a:solidFill>
                  <a:srgbClr val="6699FF"/>
                </a:solidFill>
                <a:effectLst>
                  <a:outerShdw blurRad="38100" dist="38100" dir="2700000" algn="tl">
                    <a:srgbClr val="000000"/>
                  </a:outerShdw>
                </a:effectLst>
                <a:sym typeface="Symbol" pitchFamily="18" charset="2"/>
              </a:rPr>
              <a:t>∪V</a:t>
            </a:r>
            <a:r>
              <a:rPr lang="en-US" altLang="zh-CN" baseline="-25000" dirty="0">
                <a:solidFill>
                  <a:srgbClr val="6699FF"/>
                </a:solidFill>
                <a:effectLst>
                  <a:outerShdw blurRad="38100" dist="38100" dir="2700000" algn="tl">
                    <a:srgbClr val="000000"/>
                  </a:outerShdw>
                </a:effectLst>
                <a:sym typeface="Symbol" pitchFamily="18" charset="2"/>
              </a:rPr>
              <a:t>T</a:t>
            </a:r>
            <a:r>
              <a:rPr lang="en-US" altLang="zh-CN" dirty="0">
                <a:solidFill>
                  <a:srgbClr val="6699FF"/>
                </a:solidFill>
                <a:effectLst>
                  <a:outerShdw blurRad="38100" dist="38100" dir="2700000" algn="tl">
                    <a:srgbClr val="000000"/>
                  </a:outerShdw>
                </a:effectLst>
                <a:sym typeface="Symbol" pitchFamily="18" charset="2"/>
              </a:rPr>
              <a:t>) </a:t>
            </a:r>
            <a:r>
              <a:rPr lang="en-US" altLang="zh-CN" dirty="0"/>
              <a:t>}</a:t>
            </a:r>
          </a:p>
          <a:p>
            <a:pPr eaLnBrk="1" hangingPunct="1">
              <a:lnSpc>
                <a:spcPct val="110000"/>
              </a:lnSpc>
              <a:defRPr/>
            </a:pPr>
            <a:r>
              <a:rPr lang="en-US" altLang="zh-CN" dirty="0">
                <a:solidFill>
                  <a:srgbClr val="FF0000"/>
                </a:solidFill>
                <a:effectLst>
                  <a:outerShdw blurRad="38100" dist="38100" dir="2700000" algn="tl">
                    <a:srgbClr val="000000"/>
                  </a:outerShdw>
                </a:effectLst>
                <a:latin typeface="黑体" pitchFamily="2" charset="-122"/>
                <a:ea typeface="黑体" pitchFamily="2" charset="-122"/>
              </a:rPr>
              <a:t>STEP2</a:t>
            </a:r>
            <a:r>
              <a:rPr lang="zh-CN" altLang="en-US" dirty="0"/>
              <a:t>　将每个符号对</a:t>
            </a:r>
            <a:r>
              <a:rPr lang="en-US" altLang="zh-CN" dirty="0" err="1"/>
              <a:t>S</a:t>
            </a:r>
            <a:r>
              <a:rPr lang="en-US" altLang="zh-CN" baseline="-25000" dirty="0" err="1"/>
              <a:t>i</a:t>
            </a:r>
            <a:r>
              <a:rPr lang="en-US" altLang="zh-CN" dirty="0" err="1"/>
              <a:t>S</a:t>
            </a:r>
            <a:r>
              <a:rPr lang="en-US" altLang="zh-CN" baseline="-25000" dirty="0" err="1"/>
              <a:t>j</a:t>
            </a:r>
            <a:r>
              <a:rPr lang="zh-CN" altLang="en-US" dirty="0"/>
              <a:t>填写优先关系矩阵元素（其中 </a:t>
            </a:r>
            <a:r>
              <a:rPr lang="en-US" altLang="zh-CN" dirty="0"/>
              <a:t>W,V</a:t>
            </a:r>
            <a:r>
              <a:rPr lang="en-US" altLang="zh-CN" dirty="0">
                <a:sym typeface="Symbol" pitchFamily="18" charset="2"/>
              </a:rPr>
              <a:t>V</a:t>
            </a:r>
            <a:r>
              <a:rPr lang="en-US" altLang="zh-CN" baseline="-25000" dirty="0">
                <a:sym typeface="Symbol" pitchFamily="18" charset="2"/>
              </a:rPr>
              <a:t>N</a:t>
            </a:r>
            <a:r>
              <a:rPr lang="zh-CN" altLang="en-US" dirty="0"/>
              <a:t>）</a:t>
            </a:r>
          </a:p>
          <a:p>
            <a:pPr lvl="1" eaLnBrk="1" hangingPunct="1">
              <a:lnSpc>
                <a:spcPct val="110000"/>
              </a:lnSpc>
              <a:defRPr/>
            </a:pPr>
            <a:r>
              <a:rPr lang="en-US" altLang="zh-CN" dirty="0"/>
              <a:t>M[</a:t>
            </a:r>
            <a:r>
              <a:rPr lang="en-US" altLang="zh-CN" dirty="0" err="1"/>
              <a:t>S</a:t>
            </a:r>
            <a:r>
              <a:rPr lang="en-US" altLang="zh-CN" baseline="-25000" dirty="0" err="1"/>
              <a:t>i</a:t>
            </a:r>
            <a:r>
              <a:rPr lang="en-US" altLang="zh-CN" dirty="0" err="1"/>
              <a:t>,S</a:t>
            </a:r>
            <a:r>
              <a:rPr lang="en-US" altLang="zh-CN" baseline="-25000" dirty="0" err="1"/>
              <a:t>j</a:t>
            </a:r>
            <a:r>
              <a:rPr lang="en-US" altLang="zh-CN" dirty="0"/>
              <a:t>]= </a:t>
            </a:r>
            <a:r>
              <a:rPr lang="en-US" altLang="zh-CN" dirty="0">
                <a:sym typeface="Symbol" pitchFamily="18" charset="2"/>
              </a:rPr>
              <a:t>=</a:t>
            </a:r>
            <a:r>
              <a:rPr lang="en-US" altLang="zh-CN" dirty="0"/>
              <a:t>· ,</a:t>
            </a:r>
            <a:r>
              <a:rPr lang="zh-CN" altLang="en-US" dirty="0"/>
              <a:t>如果有</a:t>
            </a:r>
            <a:r>
              <a:rPr lang="en-US" altLang="zh-CN" dirty="0"/>
              <a:t>U→…</a:t>
            </a:r>
            <a:r>
              <a:rPr lang="en-US" altLang="zh-CN" dirty="0" err="1"/>
              <a:t>S</a:t>
            </a:r>
            <a:r>
              <a:rPr lang="en-US" altLang="zh-CN" baseline="-25000" dirty="0" err="1"/>
              <a:t>i</a:t>
            </a:r>
            <a:r>
              <a:rPr lang="en-US" altLang="zh-CN" dirty="0" err="1"/>
              <a:t>S</a:t>
            </a:r>
            <a:r>
              <a:rPr lang="en-US" altLang="zh-CN" baseline="-25000" dirty="0" err="1"/>
              <a:t>j</a:t>
            </a:r>
            <a:r>
              <a:rPr lang="en-US" altLang="zh-CN" dirty="0"/>
              <a:t>…</a:t>
            </a:r>
          </a:p>
          <a:p>
            <a:pPr lvl="1" eaLnBrk="1" hangingPunct="1">
              <a:lnSpc>
                <a:spcPct val="110000"/>
              </a:lnSpc>
              <a:defRPr/>
            </a:pPr>
            <a:r>
              <a:rPr lang="en-US" altLang="zh-CN" dirty="0"/>
              <a:t>M[</a:t>
            </a:r>
            <a:r>
              <a:rPr lang="en-US" altLang="zh-CN" dirty="0" err="1"/>
              <a:t>S</a:t>
            </a:r>
            <a:r>
              <a:rPr lang="en-US" altLang="zh-CN" baseline="-25000" dirty="0" err="1"/>
              <a:t>i</a:t>
            </a:r>
            <a:r>
              <a:rPr lang="en-US" altLang="zh-CN" dirty="0" err="1"/>
              <a:t>,S</a:t>
            </a:r>
            <a:r>
              <a:rPr lang="en-US" altLang="zh-CN" baseline="-25000" dirty="0" err="1"/>
              <a:t>j</a:t>
            </a:r>
            <a:r>
              <a:rPr lang="en-US" altLang="zh-CN" dirty="0"/>
              <a:t>]= &lt;· ,</a:t>
            </a:r>
            <a:r>
              <a:rPr lang="zh-CN" altLang="en-US" dirty="0"/>
              <a:t>如果有</a:t>
            </a:r>
            <a:r>
              <a:rPr lang="en-US" altLang="zh-CN" dirty="0"/>
              <a:t>U→…</a:t>
            </a:r>
            <a:r>
              <a:rPr lang="en-US" altLang="zh-CN" dirty="0" err="1"/>
              <a:t>S</a:t>
            </a:r>
            <a:r>
              <a:rPr lang="en-US" altLang="zh-CN" baseline="-25000" dirty="0" err="1"/>
              <a:t>i</a:t>
            </a:r>
            <a:r>
              <a:rPr lang="en-US" altLang="zh-CN" dirty="0" err="1">
                <a:solidFill>
                  <a:srgbClr val="FF0000"/>
                </a:solidFill>
                <a:effectLst>
                  <a:outerShdw blurRad="38100" dist="38100" dir="2700000" algn="tl">
                    <a:srgbClr val="000000"/>
                  </a:outerShdw>
                </a:effectLst>
              </a:rPr>
              <a:t>W</a:t>
            </a:r>
            <a:r>
              <a:rPr lang="en-US" altLang="zh-CN" dirty="0"/>
              <a:t>…,</a:t>
            </a:r>
            <a:r>
              <a:rPr lang="zh-CN" altLang="en-US" dirty="0"/>
              <a:t>且</a:t>
            </a:r>
            <a:r>
              <a:rPr lang="en-US" altLang="zh-CN" dirty="0" err="1"/>
              <a:t>S</a:t>
            </a:r>
            <a:r>
              <a:rPr lang="en-US" altLang="zh-CN" baseline="-25000" dirty="0" err="1"/>
              <a:t>j</a:t>
            </a:r>
            <a:r>
              <a:rPr lang="en-US" altLang="zh-CN" dirty="0" err="1">
                <a:sym typeface="Symbol" pitchFamily="18" charset="2"/>
              </a:rPr>
              <a:t>FIRST</a:t>
            </a:r>
            <a:r>
              <a:rPr lang="en-US" altLang="zh-CN" dirty="0">
                <a:sym typeface="Symbol" pitchFamily="18" charset="2"/>
              </a:rPr>
              <a:t>(W)</a:t>
            </a:r>
            <a:endParaRPr lang="en-US" altLang="zh-CN" dirty="0"/>
          </a:p>
          <a:p>
            <a:pPr lvl="1" eaLnBrk="1" hangingPunct="1">
              <a:lnSpc>
                <a:spcPct val="110000"/>
              </a:lnSpc>
              <a:defRPr/>
            </a:pPr>
            <a:r>
              <a:rPr lang="en-US" altLang="zh-CN" dirty="0"/>
              <a:t>M[</a:t>
            </a:r>
            <a:r>
              <a:rPr lang="en-US" altLang="zh-CN" dirty="0" err="1"/>
              <a:t>S</a:t>
            </a:r>
            <a:r>
              <a:rPr lang="en-US" altLang="zh-CN" baseline="-25000" dirty="0" err="1"/>
              <a:t>i</a:t>
            </a:r>
            <a:r>
              <a:rPr lang="en-US" altLang="zh-CN" dirty="0" err="1"/>
              <a:t>,S</a:t>
            </a:r>
            <a:r>
              <a:rPr lang="en-US" altLang="zh-CN" baseline="-25000" dirty="0" err="1"/>
              <a:t>j</a:t>
            </a:r>
            <a:r>
              <a:rPr lang="en-US" altLang="zh-CN" dirty="0"/>
              <a:t>]= ·&gt; ,</a:t>
            </a:r>
            <a:r>
              <a:rPr lang="zh-CN" altLang="en-US" dirty="0"/>
              <a:t>如果有</a:t>
            </a:r>
            <a:r>
              <a:rPr lang="en-US" altLang="zh-CN" dirty="0"/>
              <a:t>U→…</a:t>
            </a:r>
            <a:r>
              <a:rPr lang="en-US" altLang="zh-CN" dirty="0">
                <a:solidFill>
                  <a:srgbClr val="FF0000"/>
                </a:solidFill>
                <a:effectLst>
                  <a:outerShdw blurRad="38100" dist="38100" dir="2700000" algn="tl">
                    <a:srgbClr val="000000"/>
                  </a:outerShdw>
                </a:effectLst>
              </a:rPr>
              <a:t>V</a:t>
            </a:r>
            <a:r>
              <a:rPr lang="en-US" altLang="zh-CN" dirty="0"/>
              <a:t>W…,</a:t>
            </a:r>
            <a:r>
              <a:rPr lang="zh-CN" altLang="en-US" dirty="0"/>
              <a:t>且</a:t>
            </a:r>
            <a:br>
              <a:rPr lang="zh-CN" altLang="en-US" dirty="0"/>
            </a:br>
            <a:r>
              <a:rPr lang="en-US" altLang="zh-CN" dirty="0" err="1"/>
              <a:t>S</a:t>
            </a:r>
            <a:r>
              <a:rPr lang="en-US" altLang="zh-CN" baseline="-25000" dirty="0" err="1"/>
              <a:t>i</a:t>
            </a:r>
            <a:r>
              <a:rPr lang="en-US" altLang="zh-CN" dirty="0" err="1">
                <a:sym typeface="Symbol" pitchFamily="18" charset="2"/>
              </a:rPr>
              <a:t>LAST</a:t>
            </a:r>
            <a:r>
              <a:rPr lang="en-US" altLang="zh-CN" dirty="0">
                <a:sym typeface="Symbol" pitchFamily="18" charset="2"/>
              </a:rPr>
              <a:t>(V),  </a:t>
            </a:r>
            <a:r>
              <a:rPr lang="en-US" altLang="zh-CN" dirty="0" err="1"/>
              <a:t>S</a:t>
            </a:r>
            <a:r>
              <a:rPr lang="en-US" altLang="zh-CN" baseline="-25000" dirty="0" err="1"/>
              <a:t>j</a:t>
            </a:r>
            <a:r>
              <a:rPr lang="en-US" altLang="zh-CN" dirty="0" err="1">
                <a:sym typeface="Symbol" pitchFamily="18" charset="2"/>
              </a:rPr>
              <a:t>FIRST</a:t>
            </a:r>
            <a:r>
              <a:rPr lang="en-US" altLang="zh-CN" dirty="0">
                <a:sym typeface="Symbol" pitchFamily="18" charset="2"/>
              </a:rPr>
              <a:t>(W)∪</a:t>
            </a:r>
            <a:r>
              <a:rPr lang="en-US" altLang="zh-CN" dirty="0">
                <a:solidFill>
                  <a:srgbClr val="6699FF"/>
                </a:solidFill>
                <a:effectLst>
                  <a:outerShdw blurRad="38100" dist="38100" dir="2700000" algn="tl">
                    <a:srgbClr val="000000"/>
                  </a:outerShdw>
                </a:effectLst>
                <a:sym typeface="Symbol" pitchFamily="18" charset="2"/>
              </a:rPr>
              <a:t>{W}</a:t>
            </a:r>
          </a:p>
        </p:txBody>
      </p:sp>
      <p:sp>
        <p:nvSpPr>
          <p:cNvPr id="2048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0483" name="灯片编号占位符 5"/>
          <p:cNvSpPr>
            <a:spLocks noGrp="1"/>
          </p:cNvSpPr>
          <p:nvPr>
            <p:ph type="sldNum" sz="quarter" idx="12"/>
          </p:nvPr>
        </p:nvSpPr>
        <p:spPr>
          <a:noFill/>
        </p:spPr>
        <p:txBody>
          <a:bodyPr/>
          <a:lstStyle/>
          <a:p>
            <a:fld id="{F9AB3731-5A5A-4D57-93D3-7C08C089EA27}" type="slidenum">
              <a:rPr lang="en-US" altLang="zh-CN" smtClean="0">
                <a:ea typeface="宋体" charset="-122"/>
              </a:rPr>
              <a:pPr/>
              <a:t>19</a:t>
            </a:fld>
            <a:endParaRPr lang="en-US" altLang="zh-CN">
              <a:ea typeface="宋体" charset="-122"/>
            </a:endParaRPr>
          </a:p>
        </p:txBody>
      </p:sp>
      <p:sp>
        <p:nvSpPr>
          <p:cNvPr id="6" name="Text Box 6"/>
          <p:cNvSpPr txBox="1">
            <a:spLocks noChangeArrowheads="1"/>
          </p:cNvSpPr>
          <p:nvPr/>
        </p:nvSpPr>
        <p:spPr bwMode="auto">
          <a:xfrm>
            <a:off x="4457125" y="1901504"/>
            <a:ext cx="296207" cy="461665"/>
          </a:xfrm>
          <a:prstGeom prst="rect">
            <a:avLst/>
          </a:prstGeom>
          <a:noFill/>
          <a:ln w="19050" algn="ctr">
            <a:noFill/>
            <a:miter lim="800000"/>
            <a:headEnd/>
            <a:tailEnd/>
          </a:ln>
        </p:spPr>
        <p:txBody>
          <a:bodyPr wrap="square">
            <a:spAutoFit/>
          </a:bodyPr>
          <a:lstStyle/>
          <a:p>
            <a:r>
              <a:rPr lang="en-US" altLang="zh-CN" sz="2400" b="1" dirty="0">
                <a:solidFill>
                  <a:schemeClr val="tx1">
                    <a:lumMod val="95000"/>
                    <a:lumOff val="5000"/>
                  </a:schemeClr>
                </a:solidFill>
                <a:latin typeface="Courier New" pitchFamily="49" charset="0"/>
              </a:rPr>
              <a:t>+</a:t>
            </a:r>
          </a:p>
        </p:txBody>
      </p:sp>
      <p:sp>
        <p:nvSpPr>
          <p:cNvPr id="7" name="Text Box 6"/>
          <p:cNvSpPr txBox="1">
            <a:spLocks noChangeArrowheads="1"/>
          </p:cNvSpPr>
          <p:nvPr/>
        </p:nvSpPr>
        <p:spPr bwMode="auto">
          <a:xfrm>
            <a:off x="4272537" y="2361854"/>
            <a:ext cx="296207" cy="461665"/>
          </a:xfrm>
          <a:prstGeom prst="rect">
            <a:avLst/>
          </a:prstGeom>
          <a:noFill/>
          <a:ln w="19050" algn="ctr">
            <a:noFill/>
            <a:miter lim="800000"/>
            <a:headEnd/>
            <a:tailEnd/>
          </a:ln>
        </p:spPr>
        <p:txBody>
          <a:bodyPr wrap="square">
            <a:spAutoFit/>
          </a:bodyPr>
          <a:lstStyle/>
          <a:p>
            <a:r>
              <a:rPr lang="en-US" altLang="zh-CN" sz="2400" b="1" dirty="0">
                <a:solidFill>
                  <a:schemeClr val="tx1">
                    <a:lumMod val="95000"/>
                    <a:lumOff val="5000"/>
                  </a:schemeClr>
                </a:solidFill>
                <a:latin typeface="Courier New" pitchFamily="49" charset="0"/>
              </a:rPr>
              <a:t>+</a:t>
            </a:r>
          </a:p>
        </p:txBody>
      </p:sp>
    </p:spTree>
    <p:extLst>
      <p:ext uri="{BB962C8B-B14F-4D97-AF65-F5344CB8AC3E}">
        <p14:creationId xmlns:p14="http://schemas.microsoft.com/office/powerpoint/2010/main" val="22476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9667">
                                            <p:txEl>
                                              <p:pRg st="3" end="3"/>
                                            </p:txEl>
                                          </p:spTgt>
                                        </p:tgtEl>
                                        <p:attrNameLst>
                                          <p:attrName>style.visibility</p:attrName>
                                        </p:attrNameLst>
                                      </p:cBhvr>
                                      <p:to>
                                        <p:strVal val="visible"/>
                                      </p:to>
                                    </p:set>
                                    <p:animEffect transition="in" filter="dissolve">
                                      <p:cBhvr>
                                        <p:cTn id="7" dur="500"/>
                                        <p:tgtEl>
                                          <p:spTgt spid="36966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9667">
                                            <p:txEl>
                                              <p:pRg st="4" end="4"/>
                                            </p:txEl>
                                          </p:spTgt>
                                        </p:tgtEl>
                                        <p:attrNameLst>
                                          <p:attrName>style.visibility</p:attrName>
                                        </p:attrNameLst>
                                      </p:cBhvr>
                                      <p:to>
                                        <p:strVal val="visible"/>
                                      </p:to>
                                    </p:set>
                                    <p:animEffect transition="in" filter="dissolve">
                                      <p:cBhvr>
                                        <p:cTn id="10" dur="500"/>
                                        <p:tgtEl>
                                          <p:spTgt spid="369667">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9667">
                                            <p:txEl>
                                              <p:pRg st="5" end="5"/>
                                            </p:txEl>
                                          </p:spTgt>
                                        </p:tgtEl>
                                        <p:attrNameLst>
                                          <p:attrName>style.visibility</p:attrName>
                                        </p:attrNameLst>
                                      </p:cBhvr>
                                      <p:to>
                                        <p:strVal val="visible"/>
                                      </p:to>
                                    </p:set>
                                    <p:animEffect transition="in" filter="dissolve">
                                      <p:cBhvr>
                                        <p:cTn id="13" dur="500"/>
                                        <p:tgtEl>
                                          <p:spTgt spid="369667">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69667">
                                            <p:txEl>
                                              <p:pRg st="6" end="6"/>
                                            </p:txEl>
                                          </p:spTgt>
                                        </p:tgtEl>
                                        <p:attrNameLst>
                                          <p:attrName>style.visibility</p:attrName>
                                        </p:attrNameLst>
                                      </p:cBhvr>
                                      <p:to>
                                        <p:strVal val="visible"/>
                                      </p:to>
                                    </p:set>
                                    <p:animEffect transition="in" filter="dissolve">
                                      <p:cBhvr>
                                        <p:cTn id="16" dur="500"/>
                                        <p:tgtEl>
                                          <p:spTgt spid="369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zh-CN" altLang="en-US"/>
              <a:t>主要内容</a:t>
            </a:r>
          </a:p>
        </p:txBody>
      </p:sp>
      <p:sp>
        <p:nvSpPr>
          <p:cNvPr id="4101" name="Rectangle 3"/>
          <p:cNvSpPr>
            <a:spLocks noGrp="1" noChangeArrowheads="1"/>
          </p:cNvSpPr>
          <p:nvPr>
            <p:ph idx="1"/>
          </p:nvPr>
        </p:nvSpPr>
        <p:spPr>
          <a:xfrm>
            <a:off x="1476375" y="2205038"/>
            <a:ext cx="6048375" cy="3878262"/>
          </a:xfrm>
        </p:spPr>
        <p:txBody>
          <a:bodyPr/>
          <a:lstStyle/>
          <a:p>
            <a:pPr marL="68580" indent="0">
              <a:lnSpc>
                <a:spcPct val="150000"/>
              </a:lnSpc>
              <a:buNone/>
            </a:pPr>
            <a:r>
              <a:rPr lang="en-US" altLang="zh-CN" dirty="0"/>
              <a:t>5.1 </a:t>
            </a:r>
            <a:r>
              <a:rPr lang="zh-CN" altLang="en-US" dirty="0"/>
              <a:t>自底向上优先分析法概述</a:t>
            </a:r>
          </a:p>
          <a:p>
            <a:pPr marL="68580" indent="0">
              <a:lnSpc>
                <a:spcPct val="150000"/>
              </a:lnSpc>
              <a:buNone/>
            </a:pPr>
            <a:r>
              <a:rPr lang="en-US" altLang="zh-CN" dirty="0"/>
              <a:t>5.2 </a:t>
            </a:r>
            <a:r>
              <a:rPr lang="zh-CN" altLang="en-US" dirty="0"/>
              <a:t>简单优先分析法</a:t>
            </a:r>
          </a:p>
          <a:p>
            <a:pPr marL="68580" indent="0">
              <a:lnSpc>
                <a:spcPct val="150000"/>
              </a:lnSpc>
              <a:buNone/>
            </a:pPr>
            <a:r>
              <a:rPr lang="en-US" altLang="zh-CN" dirty="0"/>
              <a:t>5.3 </a:t>
            </a:r>
            <a:r>
              <a:rPr lang="zh-CN" altLang="en-US" dirty="0"/>
              <a:t>算符优先分析法</a:t>
            </a:r>
          </a:p>
        </p:txBody>
      </p:sp>
      <p:sp>
        <p:nvSpPr>
          <p:cNvPr id="409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099" name="灯片编号占位符 5"/>
          <p:cNvSpPr>
            <a:spLocks noGrp="1"/>
          </p:cNvSpPr>
          <p:nvPr>
            <p:ph type="sldNum" sz="quarter" idx="12"/>
          </p:nvPr>
        </p:nvSpPr>
        <p:spPr>
          <a:noFill/>
        </p:spPr>
        <p:txBody>
          <a:bodyPr/>
          <a:lstStyle/>
          <a:p>
            <a:fld id="{177D89E1-6D33-4B90-AD34-7F904644A735}" type="slidenum">
              <a:rPr lang="en-US" altLang="zh-CN" smtClean="0">
                <a:ea typeface="宋体" charset="-122"/>
              </a:rPr>
              <a:pPr/>
              <a:t>2</a:t>
            </a:fld>
            <a:endParaRPr lang="en-US" altLang="zh-CN">
              <a:ea typeface="宋体" charset="-122"/>
            </a:endParaRPr>
          </a:p>
        </p:txBody>
      </p:sp>
    </p:spTree>
    <p:extLst>
      <p:ext uri="{BB962C8B-B14F-4D97-AF65-F5344CB8AC3E}">
        <p14:creationId xmlns:p14="http://schemas.microsoft.com/office/powerpoint/2010/main" val="301795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1507" name="灯片编号占位符 3"/>
          <p:cNvSpPr>
            <a:spLocks noGrp="1"/>
          </p:cNvSpPr>
          <p:nvPr>
            <p:ph type="sldNum" sz="quarter" idx="12"/>
          </p:nvPr>
        </p:nvSpPr>
        <p:spPr>
          <a:noFill/>
        </p:spPr>
        <p:txBody>
          <a:bodyPr/>
          <a:lstStyle/>
          <a:p>
            <a:fld id="{72F0BB87-6DD8-49E2-AA30-729792EEC58E}" type="slidenum">
              <a:rPr lang="en-US" altLang="zh-CN" smtClean="0">
                <a:ea typeface="宋体" charset="-122"/>
              </a:rPr>
              <a:pPr/>
              <a:t>20</a:t>
            </a:fld>
            <a:endParaRPr lang="en-US" altLang="zh-CN">
              <a:ea typeface="宋体" charset="-122"/>
            </a:endParaRPr>
          </a:p>
        </p:txBody>
      </p:sp>
      <p:graphicFrame>
        <p:nvGraphicFramePr>
          <p:cNvPr id="376489" name="Group 681"/>
          <p:cNvGraphicFramePr>
            <a:graphicFrameLocks noGrp="1"/>
          </p:cNvGraphicFramePr>
          <p:nvPr>
            <p:ph idx="4294967295"/>
            <p:extLst>
              <p:ext uri="{D42A27DB-BD31-4B8C-83A1-F6EECF244321}">
                <p14:modId xmlns:p14="http://schemas.microsoft.com/office/powerpoint/2010/main" val="2763699446"/>
              </p:ext>
            </p:extLst>
          </p:nvPr>
        </p:nvGraphicFramePr>
        <p:xfrm>
          <a:off x="2915816" y="476250"/>
          <a:ext cx="5473700" cy="1554480"/>
        </p:xfrm>
        <a:graphic>
          <a:graphicData uri="http://schemas.openxmlformats.org/drawingml/2006/table">
            <a:tbl>
              <a:tblPr/>
              <a:tblGrid>
                <a:gridCol w="1368425">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800" b="1" i="0" u="none" strike="noStrike" cap="none" normalizeH="0" baseline="0">
                          <a:ln>
                            <a:noFill/>
                          </a:ln>
                          <a:solidFill>
                            <a:schemeClr val="tx1"/>
                          </a:solidFill>
                          <a:effectLst/>
                          <a:latin typeface="Courier New" pitchFamily="49" charset="0"/>
                          <a:ea typeface="楷体_GB2312" pitchFamily="49" charset="-122"/>
                        </a:rPr>
                        <a:t>S</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800" b="1" i="0" u="none" strike="noStrike" cap="none" normalizeH="0" baseline="0">
                          <a:ln>
                            <a:noFill/>
                          </a:ln>
                          <a:solidFill>
                            <a:schemeClr val="tx1"/>
                          </a:solidFill>
                          <a:effectLst/>
                          <a:latin typeface="Courier New" pitchFamily="49" charset="0"/>
                          <a:ea typeface="楷体_GB2312" pitchFamily="49" charset="-122"/>
                        </a:rPr>
                        <a:t>A</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800" b="1" i="0" u="none" strike="noStrike" cap="none" normalizeH="0" baseline="0">
                          <a:ln>
                            <a:noFill/>
                          </a:ln>
                          <a:solidFill>
                            <a:schemeClr val="tx1"/>
                          </a:solidFill>
                          <a:effectLst/>
                          <a:latin typeface="Courier New" pitchFamily="49" charset="0"/>
                          <a:ea typeface="楷体_GB2312" pitchFamily="49" charset="-122"/>
                        </a:rPr>
                        <a:t>B</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800" b="1" i="0" u="none" strike="noStrike" cap="none" normalizeH="0" baseline="0">
                          <a:ln>
                            <a:noFill/>
                          </a:ln>
                          <a:solidFill>
                            <a:schemeClr val="tx1"/>
                          </a:solidFill>
                          <a:effectLst/>
                          <a:latin typeface="Courier New" pitchFamily="49" charset="0"/>
                          <a:ea typeface="楷体_GB2312" pitchFamily="49" charset="-122"/>
                        </a:rPr>
                        <a:t>FIRST</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800" b="1" i="0" u="none" strike="noStrike" cap="none" normalizeH="0" baseline="0">
                          <a:ln>
                            <a:noFill/>
                          </a:ln>
                          <a:solidFill>
                            <a:schemeClr val="tx1"/>
                          </a:solidFill>
                          <a:effectLst/>
                          <a:latin typeface="Courier New" pitchFamily="49" charset="0"/>
                          <a:ea typeface="楷体_GB2312" pitchFamily="49" charset="-122"/>
                        </a:rPr>
                        <a:t>LAST</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8" name="Rectangle 106"/>
          <p:cNvSpPr>
            <a:spLocks noChangeArrowheads="1"/>
          </p:cNvSpPr>
          <p:nvPr/>
        </p:nvSpPr>
        <p:spPr bwMode="auto">
          <a:xfrm>
            <a:off x="1077912" y="765175"/>
            <a:ext cx="1800225" cy="1373188"/>
          </a:xfrm>
          <a:prstGeom prst="rect">
            <a:avLst/>
          </a:prstGeom>
          <a:noFill/>
          <a:ln w="19050" algn="ctr">
            <a:noFill/>
            <a:miter lim="800000"/>
            <a:headEnd/>
            <a:tailEnd/>
          </a:ln>
        </p:spPr>
        <p:txBody>
          <a:bodyPr>
            <a:spAutoFit/>
          </a:bodyPr>
          <a:lstStyle/>
          <a:p>
            <a:pPr algn="l"/>
            <a:r>
              <a:rPr lang="en-US" altLang="zh-CN" sz="2800" b="1" dirty="0" err="1">
                <a:solidFill>
                  <a:schemeClr val="tx1">
                    <a:lumMod val="95000"/>
                    <a:lumOff val="5000"/>
                  </a:schemeClr>
                </a:solidFill>
                <a:latin typeface="Courier New" pitchFamily="49" charset="0"/>
                <a:ea typeface="宋体" charset="-122"/>
              </a:rPr>
              <a:t>S→bAb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a:solidFill>
                  <a:schemeClr val="tx1">
                    <a:lumMod val="95000"/>
                    <a:lumOff val="5000"/>
                  </a:schemeClr>
                </a:solidFill>
                <a:latin typeface="Courier New" pitchFamily="49" charset="0"/>
                <a:ea typeface="宋体" charset="-122"/>
              </a:rPr>
              <a:t>A→(</a:t>
            </a:r>
            <a:r>
              <a:rPr lang="en-US" altLang="zh-CN" sz="2800" b="1" dirty="0" err="1">
                <a:solidFill>
                  <a:schemeClr val="tx1">
                    <a:lumMod val="95000"/>
                    <a:lumOff val="5000"/>
                  </a:schemeClr>
                </a:solidFill>
                <a:latin typeface="Courier New" pitchFamily="49" charset="0"/>
                <a:ea typeface="宋体" charset="-122"/>
              </a:rPr>
              <a:t>B|a</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B→Aa</a:t>
            </a:r>
            <a:r>
              <a:rPr lang="en-US" altLang="zh-CN" sz="2800" b="1" dirty="0">
                <a:solidFill>
                  <a:schemeClr val="tx1">
                    <a:lumMod val="95000"/>
                    <a:lumOff val="5000"/>
                  </a:schemeClr>
                </a:solidFill>
                <a:latin typeface="Courier New" pitchFamily="49" charset="0"/>
                <a:ea typeface="宋体" charset="-122"/>
              </a:rPr>
              <a:t>)</a:t>
            </a:r>
          </a:p>
        </p:txBody>
      </p:sp>
      <p:graphicFrame>
        <p:nvGraphicFramePr>
          <p:cNvPr id="376490" name="Group 682"/>
          <p:cNvGraphicFramePr>
            <a:graphicFrameLocks noGrp="1"/>
          </p:cNvGraphicFramePr>
          <p:nvPr>
            <p:extLst>
              <p:ext uri="{D42A27DB-BD31-4B8C-83A1-F6EECF244321}">
                <p14:modId xmlns:p14="http://schemas.microsoft.com/office/powerpoint/2010/main" val="1145375280"/>
              </p:ext>
            </p:extLst>
          </p:nvPr>
        </p:nvGraphicFramePr>
        <p:xfrm>
          <a:off x="539751" y="2928938"/>
          <a:ext cx="8064699" cy="3214080"/>
        </p:xfrm>
        <a:graphic>
          <a:graphicData uri="http://schemas.openxmlformats.org/drawingml/2006/table">
            <a:tbl>
              <a:tblPr firstRow="1" bandRow="1">
                <a:tableStyleId>{FABFCF23-3B69-468F-B69F-88F6DE6A72F2}</a:tableStyleId>
              </a:tblPr>
              <a:tblGrid>
                <a:gridCol w="1007518">
                  <a:extLst>
                    <a:ext uri="{9D8B030D-6E8A-4147-A177-3AD203B41FA5}">
                      <a16:colId xmlns:a16="http://schemas.microsoft.com/office/drawing/2014/main" val="20000"/>
                    </a:ext>
                  </a:extLst>
                </a:gridCol>
                <a:gridCol w="1009037">
                  <a:extLst>
                    <a:ext uri="{9D8B030D-6E8A-4147-A177-3AD203B41FA5}">
                      <a16:colId xmlns:a16="http://schemas.microsoft.com/office/drawing/2014/main" val="20001"/>
                    </a:ext>
                  </a:extLst>
                </a:gridCol>
                <a:gridCol w="1007517">
                  <a:extLst>
                    <a:ext uri="{9D8B030D-6E8A-4147-A177-3AD203B41FA5}">
                      <a16:colId xmlns:a16="http://schemas.microsoft.com/office/drawing/2014/main" val="20002"/>
                    </a:ext>
                  </a:extLst>
                </a:gridCol>
                <a:gridCol w="1009037">
                  <a:extLst>
                    <a:ext uri="{9D8B030D-6E8A-4147-A177-3AD203B41FA5}">
                      <a16:colId xmlns:a16="http://schemas.microsoft.com/office/drawing/2014/main" val="20003"/>
                    </a:ext>
                  </a:extLst>
                </a:gridCol>
                <a:gridCol w="1007518">
                  <a:extLst>
                    <a:ext uri="{9D8B030D-6E8A-4147-A177-3AD203B41FA5}">
                      <a16:colId xmlns:a16="http://schemas.microsoft.com/office/drawing/2014/main" val="20004"/>
                    </a:ext>
                  </a:extLst>
                </a:gridCol>
                <a:gridCol w="1007517">
                  <a:extLst>
                    <a:ext uri="{9D8B030D-6E8A-4147-A177-3AD203B41FA5}">
                      <a16:colId xmlns:a16="http://schemas.microsoft.com/office/drawing/2014/main" val="20005"/>
                    </a:ext>
                  </a:extLst>
                </a:gridCol>
                <a:gridCol w="1009037">
                  <a:extLst>
                    <a:ext uri="{9D8B030D-6E8A-4147-A177-3AD203B41FA5}">
                      <a16:colId xmlns:a16="http://schemas.microsoft.com/office/drawing/2014/main" val="20006"/>
                    </a:ext>
                  </a:extLst>
                </a:gridCol>
                <a:gridCol w="1007518">
                  <a:extLst>
                    <a:ext uri="{9D8B030D-6E8A-4147-A177-3AD203B41FA5}">
                      <a16:colId xmlns:a16="http://schemas.microsoft.com/office/drawing/2014/main" val="20007"/>
                    </a:ext>
                  </a:extLst>
                </a:gridCol>
              </a:tblGrid>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outerShdw blurRad="38100" dist="38100" dir="2700000" algn="tl">
                              <a:srgbClr val="000000">
                                <a:alpha val="43137"/>
                              </a:srgbClr>
                            </a:outerShdw>
                          </a:effectLst>
                        </a:rPr>
                        <a:t>S</a:t>
                      </a:r>
                      <a:endParaRPr kumimoji="0" lang="en-US" altLang="zh-CN" sz="24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outerShdw blurRad="38100" dist="38100" dir="2700000" algn="tl">
                              <a:srgbClr val="000000">
                                <a:alpha val="43137"/>
                              </a:srgbClr>
                            </a:outerShdw>
                          </a:effectLst>
                        </a:rPr>
                        <a:t>b</a:t>
                      </a:r>
                      <a:endParaRPr kumimoji="0" lang="en-US" altLang="zh-CN" sz="24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rPr>
                        <a:t>A</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outerShdw blurRad="38100" dist="38100" dir="2700000" algn="tl">
                              <a:srgbClr val="000000">
                                <a:alpha val="43137"/>
                              </a:srgbClr>
                            </a:outerShdw>
                          </a:effectLst>
                        </a:rPr>
                        <a:t>(</a:t>
                      </a:r>
                      <a:endParaRPr kumimoji="0" lang="en-US" altLang="zh-CN" sz="24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outerShdw blurRad="38100" dist="38100" dir="2700000" algn="tl">
                              <a:srgbClr val="000000">
                                <a:alpha val="43137"/>
                              </a:srgbClr>
                            </a:outerShdw>
                          </a:effectLst>
                        </a:rPr>
                        <a:t>B</a:t>
                      </a:r>
                      <a:endParaRPr kumimoji="0" lang="en-US" altLang="zh-CN" sz="24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outerShdw blurRad="38100" dist="38100" dir="2700000" algn="tl">
                              <a:srgbClr val="000000">
                                <a:alpha val="43137"/>
                              </a:srgbClr>
                            </a:outerShdw>
                          </a:effectLst>
                        </a:rPr>
                        <a:t>a</a:t>
                      </a:r>
                      <a:endParaRPr kumimoji="0" lang="en-US" altLang="zh-CN" sz="24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0"/>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S</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rPr>
                        <a:t>b</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4"/>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B</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5"/>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6"/>
                  </a:ext>
                </a:extLst>
              </a:tr>
              <a:tr h="279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sym typeface="Symbol" pitchFamily="18" charset="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extLst>
                  <a:ext uri="{0D108BD9-81ED-4DB2-BD59-A6C34878D82A}">
                    <a16:rowId xmlns:a16="http://schemas.microsoft.com/office/drawing/2014/main" val="10007"/>
                  </a:ext>
                </a:extLst>
              </a:tr>
            </a:tbl>
          </a:graphicData>
        </a:graphic>
      </p:graphicFrame>
      <p:sp>
        <p:nvSpPr>
          <p:cNvPr id="376074" name="Rectangle 266"/>
          <p:cNvSpPr>
            <a:spLocks noChangeArrowheads="1"/>
          </p:cNvSpPr>
          <p:nvPr/>
        </p:nvSpPr>
        <p:spPr bwMode="auto">
          <a:xfrm>
            <a:off x="2719697" y="4118301"/>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59" name="Rectangle 651"/>
          <p:cNvSpPr>
            <a:spLocks noChangeArrowheads="1"/>
          </p:cNvSpPr>
          <p:nvPr/>
        </p:nvSpPr>
        <p:spPr bwMode="auto">
          <a:xfrm>
            <a:off x="3710749" y="3708262"/>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0" name="Rectangle 652"/>
          <p:cNvSpPr>
            <a:spLocks noChangeArrowheads="1"/>
          </p:cNvSpPr>
          <p:nvPr/>
        </p:nvSpPr>
        <p:spPr bwMode="auto">
          <a:xfrm>
            <a:off x="5786972" y="4517227"/>
            <a:ext cx="623887" cy="457200"/>
          </a:xfrm>
          <a:prstGeom prst="rect">
            <a:avLst/>
          </a:prstGeom>
          <a:noFill/>
          <a:ln w="19050" algn="ctr">
            <a:noFill/>
            <a:miter lim="800000"/>
            <a:headEnd/>
            <a:tailEnd/>
          </a:ln>
        </p:spPr>
        <p:txBody>
          <a:bodyPr>
            <a:spAutoFit/>
          </a:bodyPr>
          <a:lstStyle/>
          <a:p>
            <a:pPr>
              <a:defRPr/>
            </a:pP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1" name="Rectangle 653"/>
          <p:cNvSpPr>
            <a:spLocks noChangeArrowheads="1"/>
          </p:cNvSpPr>
          <p:nvPr/>
        </p:nvSpPr>
        <p:spPr bwMode="auto">
          <a:xfrm>
            <a:off x="6757271" y="4118301"/>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2" name="Rectangle 654"/>
          <p:cNvSpPr>
            <a:spLocks noChangeArrowheads="1"/>
          </p:cNvSpPr>
          <p:nvPr/>
        </p:nvSpPr>
        <p:spPr bwMode="auto">
          <a:xfrm>
            <a:off x="7777920" y="5315079"/>
            <a:ext cx="623888" cy="457200"/>
          </a:xfrm>
          <a:prstGeom prst="rect">
            <a:avLst/>
          </a:prstGeom>
          <a:noFill/>
          <a:ln w="19050" algn="ctr">
            <a:noFill/>
            <a:miter lim="800000"/>
            <a:headEnd/>
            <a:tailEnd/>
          </a:ln>
        </p:spPr>
        <p:txBody>
          <a:bodyPr>
            <a:spAutoFit/>
          </a:bodyPr>
          <a:lstStyle/>
          <a:p>
            <a:pPr>
              <a:defRPr/>
            </a:pP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3" name="Rectangle 655"/>
          <p:cNvSpPr>
            <a:spLocks noChangeArrowheads="1"/>
          </p:cNvSpPr>
          <p:nvPr/>
        </p:nvSpPr>
        <p:spPr bwMode="auto">
          <a:xfrm>
            <a:off x="4762581" y="3708262"/>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&lt;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4" name="Rectangle 656"/>
          <p:cNvSpPr>
            <a:spLocks noChangeArrowheads="1"/>
          </p:cNvSpPr>
          <p:nvPr/>
        </p:nvSpPr>
        <p:spPr bwMode="auto">
          <a:xfrm>
            <a:off x="6757272" y="3719375"/>
            <a:ext cx="623887"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&lt;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5" name="Rectangle 657"/>
          <p:cNvSpPr>
            <a:spLocks noChangeArrowheads="1"/>
          </p:cNvSpPr>
          <p:nvPr/>
        </p:nvSpPr>
        <p:spPr bwMode="auto">
          <a:xfrm>
            <a:off x="3710749" y="4517227"/>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&lt;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6" name="Rectangle 658"/>
          <p:cNvSpPr>
            <a:spLocks noChangeArrowheads="1"/>
          </p:cNvSpPr>
          <p:nvPr/>
        </p:nvSpPr>
        <p:spPr bwMode="auto">
          <a:xfrm>
            <a:off x="4760994" y="4517227"/>
            <a:ext cx="623887" cy="457200"/>
          </a:xfrm>
          <a:prstGeom prst="rect">
            <a:avLst/>
          </a:prstGeom>
          <a:noFill/>
          <a:ln w="19050" algn="ctr">
            <a:noFill/>
            <a:miter lim="800000"/>
            <a:headEnd/>
            <a:tailEnd/>
          </a:ln>
        </p:spPr>
        <p:txBody>
          <a:bodyPr>
            <a:spAutoFit/>
          </a:bodyPr>
          <a:lstStyle/>
          <a:p>
            <a:pPr>
              <a:defRPr/>
            </a:pP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&lt;</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7" name="Rectangle 659"/>
          <p:cNvSpPr>
            <a:spLocks noChangeArrowheads="1"/>
          </p:cNvSpPr>
          <p:nvPr/>
        </p:nvSpPr>
        <p:spPr bwMode="auto">
          <a:xfrm>
            <a:off x="6757272" y="4517227"/>
            <a:ext cx="623887"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&lt;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76469" name="Rectangle 661"/>
          <p:cNvSpPr>
            <a:spLocks noChangeArrowheads="1"/>
          </p:cNvSpPr>
          <p:nvPr/>
        </p:nvSpPr>
        <p:spPr bwMode="auto">
          <a:xfrm>
            <a:off x="2719697" y="4916153"/>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0" name="Rectangle 662"/>
          <p:cNvSpPr>
            <a:spLocks noChangeArrowheads="1"/>
          </p:cNvSpPr>
          <p:nvPr/>
        </p:nvSpPr>
        <p:spPr bwMode="auto">
          <a:xfrm>
            <a:off x="2719697" y="5315079"/>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1" name="Rectangle 663"/>
          <p:cNvSpPr>
            <a:spLocks noChangeArrowheads="1"/>
          </p:cNvSpPr>
          <p:nvPr/>
        </p:nvSpPr>
        <p:spPr bwMode="auto">
          <a:xfrm>
            <a:off x="2719697" y="5714005"/>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2" name="Rectangle 664"/>
          <p:cNvSpPr>
            <a:spLocks noChangeArrowheads="1"/>
          </p:cNvSpPr>
          <p:nvPr/>
        </p:nvSpPr>
        <p:spPr bwMode="auto">
          <a:xfrm>
            <a:off x="6757271" y="4916153"/>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3" name="Rectangle 665"/>
          <p:cNvSpPr>
            <a:spLocks noChangeArrowheads="1"/>
          </p:cNvSpPr>
          <p:nvPr/>
        </p:nvSpPr>
        <p:spPr bwMode="auto">
          <a:xfrm>
            <a:off x="6757271" y="5315079"/>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4" name="Rectangle 666"/>
          <p:cNvSpPr>
            <a:spLocks noChangeArrowheads="1"/>
          </p:cNvSpPr>
          <p:nvPr/>
        </p:nvSpPr>
        <p:spPr bwMode="auto">
          <a:xfrm>
            <a:off x="6757271" y="5714005"/>
            <a:ext cx="623888" cy="457200"/>
          </a:xfrm>
          <a:prstGeom prst="rect">
            <a:avLst/>
          </a:prstGeom>
          <a:noFill/>
          <a:ln w="19050" algn="ctr">
            <a:noFill/>
            <a:miter lim="800000"/>
            <a:headEnd/>
            <a:tailEnd/>
          </a:ln>
        </p:spPr>
        <p:txBody>
          <a:bodyPr>
            <a:spAutoFit/>
          </a:bodyPr>
          <a:lstStyle/>
          <a:p>
            <a:pPr>
              <a:defRPr/>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2400" b="1">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&gt;</a:t>
            </a:r>
          </a:p>
        </p:txBody>
      </p:sp>
      <p:sp>
        <p:nvSpPr>
          <p:cNvPr id="376475" name="Rectangle 667"/>
          <p:cNvSpPr>
            <a:spLocks noChangeArrowheads="1"/>
          </p:cNvSpPr>
          <p:nvPr/>
        </p:nvSpPr>
        <p:spPr bwMode="auto">
          <a:xfrm>
            <a:off x="1577747" y="836613"/>
            <a:ext cx="403225" cy="360362"/>
          </a:xfrm>
          <a:prstGeom prst="rect">
            <a:avLst/>
          </a:prstGeom>
          <a:noFill/>
          <a:ln w="28575" algn="ctr">
            <a:solidFill>
              <a:srgbClr val="FF0000"/>
            </a:solidFill>
            <a:miter lim="800000"/>
            <a:headEnd/>
            <a:tailEnd/>
          </a:ln>
        </p:spPr>
        <p:txBody>
          <a:bodyPr wrap="none" anchor="ctr"/>
          <a:lstStyle/>
          <a:p>
            <a:endParaRPr lang="zh-CN" altLang="en-US"/>
          </a:p>
        </p:txBody>
      </p:sp>
      <p:sp>
        <p:nvSpPr>
          <p:cNvPr id="376476" name="Rectangle 668"/>
          <p:cNvSpPr>
            <a:spLocks noChangeArrowheads="1"/>
          </p:cNvSpPr>
          <p:nvPr/>
        </p:nvSpPr>
        <p:spPr bwMode="auto">
          <a:xfrm>
            <a:off x="1577747" y="1296988"/>
            <a:ext cx="461962" cy="360362"/>
          </a:xfrm>
          <a:prstGeom prst="rect">
            <a:avLst/>
          </a:prstGeom>
          <a:noFill/>
          <a:ln w="28575" algn="ctr">
            <a:solidFill>
              <a:srgbClr val="FF0000"/>
            </a:solidFill>
            <a:miter lim="800000"/>
            <a:headEnd/>
            <a:tailEnd/>
          </a:ln>
        </p:spPr>
        <p:txBody>
          <a:bodyPr wrap="none" anchor="ctr"/>
          <a:lstStyle/>
          <a:p>
            <a:endParaRPr lang="zh-CN" altLang="en-US"/>
          </a:p>
        </p:txBody>
      </p:sp>
      <p:sp>
        <p:nvSpPr>
          <p:cNvPr id="376477" name="Rectangle 669"/>
          <p:cNvSpPr>
            <a:spLocks noChangeArrowheads="1"/>
          </p:cNvSpPr>
          <p:nvPr/>
        </p:nvSpPr>
        <p:spPr bwMode="auto">
          <a:xfrm>
            <a:off x="1792059" y="836613"/>
            <a:ext cx="461963" cy="360362"/>
          </a:xfrm>
          <a:prstGeom prst="rect">
            <a:avLst/>
          </a:prstGeom>
          <a:noFill/>
          <a:ln w="28575" algn="ctr">
            <a:solidFill>
              <a:srgbClr val="FF0000"/>
            </a:solidFill>
            <a:miter lim="800000"/>
            <a:headEnd/>
            <a:tailEnd/>
          </a:ln>
        </p:spPr>
        <p:txBody>
          <a:bodyPr wrap="none" anchor="ctr"/>
          <a:lstStyle/>
          <a:p>
            <a:endParaRPr lang="zh-CN" altLang="en-US"/>
          </a:p>
        </p:txBody>
      </p:sp>
      <p:sp>
        <p:nvSpPr>
          <p:cNvPr id="376478" name="Rectangle 670"/>
          <p:cNvSpPr>
            <a:spLocks noChangeArrowheads="1"/>
          </p:cNvSpPr>
          <p:nvPr/>
        </p:nvSpPr>
        <p:spPr bwMode="auto">
          <a:xfrm>
            <a:off x="1581594" y="1700808"/>
            <a:ext cx="461962" cy="360362"/>
          </a:xfrm>
          <a:prstGeom prst="rect">
            <a:avLst/>
          </a:prstGeom>
          <a:noFill/>
          <a:ln w="28575" algn="ctr">
            <a:solidFill>
              <a:srgbClr val="FF0000"/>
            </a:solidFill>
            <a:miter lim="800000"/>
            <a:headEnd/>
            <a:tailEnd/>
          </a:ln>
        </p:spPr>
        <p:txBody>
          <a:bodyPr wrap="none" anchor="ctr"/>
          <a:lstStyle/>
          <a:p>
            <a:endParaRPr lang="zh-CN" altLang="en-US"/>
          </a:p>
        </p:txBody>
      </p:sp>
      <p:sp>
        <p:nvSpPr>
          <p:cNvPr id="376479" name="Rectangle 671"/>
          <p:cNvSpPr>
            <a:spLocks noChangeArrowheads="1"/>
          </p:cNvSpPr>
          <p:nvPr/>
        </p:nvSpPr>
        <p:spPr bwMode="auto">
          <a:xfrm>
            <a:off x="4789488" y="1077913"/>
            <a:ext cx="366712" cy="457200"/>
          </a:xfrm>
          <a:prstGeom prst="rect">
            <a:avLst/>
          </a:prstGeom>
          <a:noFill/>
          <a:ln w="19050" algn="ctr">
            <a:noFill/>
            <a:miter lim="800000"/>
            <a:headEnd/>
            <a:tailEnd/>
          </a:ln>
          <a:effectLst/>
        </p:spPr>
        <p:txBody>
          <a:bodyPr wrap="none">
            <a:spAutoFit/>
          </a:bodyPr>
          <a:lstStyle/>
          <a:p>
            <a:pPr>
              <a:defRPr/>
            </a:pPr>
            <a:r>
              <a:rPr lang="en-US" altLang="zh-CN" sz="2400" b="1">
                <a:solidFill>
                  <a:schemeClr val="tx1">
                    <a:lumMod val="95000"/>
                    <a:lumOff val="5000"/>
                  </a:schemeClr>
                </a:solidFill>
                <a:effectLst>
                  <a:outerShdw blurRad="38100" dist="38100" dir="2700000" algn="tl">
                    <a:srgbClr val="FFFFFF"/>
                  </a:outerShdw>
                </a:effectLst>
                <a:latin typeface="Courier New" pitchFamily="49" charset="0"/>
              </a:rPr>
              <a:t>b</a:t>
            </a:r>
          </a:p>
        </p:txBody>
      </p:sp>
      <p:sp>
        <p:nvSpPr>
          <p:cNvPr id="376480" name="Rectangle 672"/>
          <p:cNvSpPr>
            <a:spLocks noChangeArrowheads="1"/>
          </p:cNvSpPr>
          <p:nvPr/>
        </p:nvSpPr>
        <p:spPr bwMode="auto">
          <a:xfrm>
            <a:off x="4789488" y="1582738"/>
            <a:ext cx="366712" cy="457200"/>
          </a:xfrm>
          <a:prstGeom prst="rect">
            <a:avLst/>
          </a:prstGeom>
          <a:noFill/>
          <a:ln w="19050" algn="ctr">
            <a:noFill/>
            <a:miter lim="800000"/>
            <a:headEnd/>
            <a:tailEnd/>
          </a:ln>
          <a:effectLst/>
        </p:spPr>
        <p:txBody>
          <a:bodyPr wrap="none">
            <a:spAutoFit/>
          </a:bodyPr>
          <a:lstStyle/>
          <a:p>
            <a:pPr>
              <a:defRPr/>
            </a:pPr>
            <a:r>
              <a:rPr lang="en-US" altLang="zh-CN" sz="2400" b="1" dirty="0">
                <a:solidFill>
                  <a:schemeClr val="tx1">
                    <a:lumMod val="95000"/>
                    <a:lumOff val="5000"/>
                  </a:schemeClr>
                </a:solidFill>
                <a:effectLst>
                  <a:outerShdw blurRad="38100" dist="38100" dir="2700000" algn="tl">
                    <a:srgbClr val="FFFFFF"/>
                  </a:outerShdw>
                </a:effectLst>
                <a:latin typeface="Courier New" pitchFamily="49" charset="0"/>
              </a:rPr>
              <a:t>b</a:t>
            </a:r>
          </a:p>
        </p:txBody>
      </p:sp>
      <p:sp>
        <p:nvSpPr>
          <p:cNvPr id="376481" name="Rectangle 673"/>
          <p:cNvSpPr>
            <a:spLocks noChangeArrowheads="1"/>
          </p:cNvSpPr>
          <p:nvPr/>
        </p:nvSpPr>
        <p:spPr bwMode="auto">
          <a:xfrm>
            <a:off x="5900085" y="1033463"/>
            <a:ext cx="865188" cy="457200"/>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2400" b="1" dirty="0">
                <a:solidFill>
                  <a:schemeClr val="tx1">
                    <a:lumMod val="95000"/>
                    <a:lumOff val="5000"/>
                  </a:schemeClr>
                </a:solidFill>
                <a:effectLst>
                  <a:outerShdw blurRad="38100" dist="38100" dir="2700000" algn="tl">
                    <a:srgbClr val="FFFFFF"/>
                  </a:outerShdw>
                </a:effectLst>
                <a:latin typeface="Courier New" pitchFamily="49" charset="0"/>
              </a:rPr>
              <a:t>( a</a:t>
            </a:r>
          </a:p>
        </p:txBody>
      </p:sp>
      <p:sp>
        <p:nvSpPr>
          <p:cNvPr id="376482" name="Rectangle 674"/>
          <p:cNvSpPr>
            <a:spLocks noChangeArrowheads="1"/>
          </p:cNvSpPr>
          <p:nvPr/>
        </p:nvSpPr>
        <p:spPr bwMode="auto">
          <a:xfrm>
            <a:off x="5712761" y="1582738"/>
            <a:ext cx="1239837" cy="457200"/>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2400" b="1" dirty="0">
                <a:solidFill>
                  <a:schemeClr val="tx1">
                    <a:lumMod val="95000"/>
                    <a:lumOff val="5000"/>
                  </a:schemeClr>
                </a:solidFill>
                <a:effectLst>
                  <a:outerShdw blurRad="38100" dist="38100" dir="2700000" algn="tl">
                    <a:srgbClr val="FFFFFF"/>
                  </a:outerShdw>
                </a:effectLst>
                <a:latin typeface="Courier New" pitchFamily="49" charset="0"/>
              </a:rPr>
              <a:t>B a )</a:t>
            </a:r>
          </a:p>
        </p:txBody>
      </p:sp>
      <p:sp>
        <p:nvSpPr>
          <p:cNvPr id="376483" name="Rectangle 675"/>
          <p:cNvSpPr>
            <a:spLocks noChangeArrowheads="1"/>
          </p:cNvSpPr>
          <p:nvPr/>
        </p:nvSpPr>
        <p:spPr bwMode="auto">
          <a:xfrm>
            <a:off x="7073774" y="1033463"/>
            <a:ext cx="1260475" cy="457200"/>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2400" b="1">
                <a:solidFill>
                  <a:schemeClr val="tx1">
                    <a:lumMod val="95000"/>
                    <a:lumOff val="5000"/>
                  </a:schemeClr>
                </a:solidFill>
                <a:effectLst>
                  <a:outerShdw blurRad="38100" dist="38100" dir="2700000" algn="tl">
                    <a:srgbClr val="FFFFFF"/>
                  </a:outerShdw>
                </a:effectLst>
                <a:latin typeface="Courier New" pitchFamily="49" charset="0"/>
              </a:rPr>
              <a:t>A ( a</a:t>
            </a:r>
          </a:p>
        </p:txBody>
      </p:sp>
      <p:sp>
        <p:nvSpPr>
          <p:cNvPr id="376484" name="Rectangle 676"/>
          <p:cNvSpPr>
            <a:spLocks noChangeArrowheads="1"/>
          </p:cNvSpPr>
          <p:nvPr/>
        </p:nvSpPr>
        <p:spPr bwMode="auto">
          <a:xfrm>
            <a:off x="7496842" y="1582738"/>
            <a:ext cx="414338" cy="457200"/>
          </a:xfrm>
          <a:prstGeom prst="rect">
            <a:avLst/>
          </a:prstGeom>
          <a:noFill/>
          <a:ln w="19050" algn="ctr">
            <a:noFill/>
            <a:miter lim="800000"/>
            <a:headEnd/>
            <a:tailEnd/>
          </a:ln>
          <a:effectLst/>
        </p:spPr>
        <p:txBody>
          <a:bodyPr>
            <a:spAutoFit/>
          </a:bodyPr>
          <a:lstStyle/>
          <a:p>
            <a:pPr>
              <a:defRPr/>
            </a:pPr>
            <a:r>
              <a:rPr lang="en-US" altLang="zh-CN" sz="2400" b="1">
                <a:solidFill>
                  <a:schemeClr val="tx1">
                    <a:lumMod val="95000"/>
                    <a:lumOff val="5000"/>
                  </a:schemeClr>
                </a:solidFill>
                <a:effectLst>
                  <a:outerShdw blurRad="38100" dist="38100" dir="2700000" algn="tl">
                    <a:srgbClr val="FFFFFF"/>
                  </a:outerShdw>
                </a:effectLst>
                <a:latin typeface="Courier New" pitchFamily="49" charset="0"/>
              </a:rPr>
              <a:t>)</a:t>
            </a:r>
          </a:p>
        </p:txBody>
      </p:sp>
      <p:sp>
        <p:nvSpPr>
          <p:cNvPr id="33" name="Oval 71">
            <a:hlinkClick r:id="rId2" action="ppaction://hlinksldjump"/>
          </p:cNvPr>
          <p:cNvSpPr>
            <a:spLocks noChangeAspect="1" noChangeArrowheads="1"/>
          </p:cNvSpPr>
          <p:nvPr/>
        </p:nvSpPr>
        <p:spPr bwMode="auto">
          <a:xfrm>
            <a:off x="8028384" y="368301"/>
            <a:ext cx="468313" cy="468312"/>
          </a:xfrm>
          <a:prstGeom prst="ellipse">
            <a:avLst/>
          </a:prstGeom>
          <a:solidFill>
            <a:schemeClr val="accent5">
              <a:lumMod val="40000"/>
              <a:lumOff val="60000"/>
              <a:alpha val="50000"/>
            </a:schemeClr>
          </a:solidFill>
          <a:ln w="76200" cap="rnd" algn="ctr">
            <a:solidFill>
              <a:schemeClr val="accent3">
                <a:lumMod val="60000"/>
                <a:lumOff val="40000"/>
              </a:schemeClr>
            </a:solidFill>
            <a:prstDash val="sysDot"/>
            <a:miter lim="800000"/>
            <a:headEnd/>
            <a:tailEnd/>
          </a:ln>
          <a:effectLst/>
        </p:spPr>
        <p:txBody>
          <a:bodyPr wrap="none" anchor="ctr"/>
          <a:lstStyle/>
          <a:p>
            <a:pPr algn="l"/>
            <a:endParaRPr lang="en-US" altLang="zh-CN" dirty="0">
              <a:solidFill>
                <a:schemeClr val="tx1">
                  <a:lumMod val="95000"/>
                  <a:lumOff val="5000"/>
                </a:schemeClr>
              </a:solidFill>
              <a:effectLst>
                <a:outerShdw blurRad="38100" dist="38100" dir="2700000" algn="tl">
                  <a:srgbClr val="FFFFFF"/>
                </a:outerShdw>
              </a:effectLst>
            </a:endParaRPr>
          </a:p>
        </p:txBody>
      </p:sp>
    </p:spTree>
    <p:extLst>
      <p:ext uri="{BB962C8B-B14F-4D97-AF65-F5344CB8AC3E}">
        <p14:creationId xmlns:p14="http://schemas.microsoft.com/office/powerpoint/2010/main" val="15555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6479"/>
                                        </p:tgtEl>
                                        <p:attrNameLst>
                                          <p:attrName>style.visibility</p:attrName>
                                        </p:attrNameLst>
                                      </p:cBhvr>
                                      <p:to>
                                        <p:strVal val="visible"/>
                                      </p:to>
                                    </p:set>
                                    <p:animEffect transition="in" filter="wipe(left)">
                                      <p:cBhvr>
                                        <p:cTn id="7" dur="500"/>
                                        <p:tgtEl>
                                          <p:spTgt spid="376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6480"/>
                                        </p:tgtEl>
                                        <p:attrNameLst>
                                          <p:attrName>style.visibility</p:attrName>
                                        </p:attrNameLst>
                                      </p:cBhvr>
                                      <p:to>
                                        <p:strVal val="visible"/>
                                      </p:to>
                                    </p:set>
                                    <p:animEffect transition="in" filter="wipe(left)">
                                      <p:cBhvr>
                                        <p:cTn id="12" dur="500"/>
                                        <p:tgtEl>
                                          <p:spTgt spid="3764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6481"/>
                                        </p:tgtEl>
                                        <p:attrNameLst>
                                          <p:attrName>style.visibility</p:attrName>
                                        </p:attrNameLst>
                                      </p:cBhvr>
                                      <p:to>
                                        <p:strVal val="visible"/>
                                      </p:to>
                                    </p:set>
                                    <p:animEffect transition="in" filter="wipe(left)">
                                      <p:cBhvr>
                                        <p:cTn id="17" dur="500"/>
                                        <p:tgtEl>
                                          <p:spTgt spid="3764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6482"/>
                                        </p:tgtEl>
                                        <p:attrNameLst>
                                          <p:attrName>style.visibility</p:attrName>
                                        </p:attrNameLst>
                                      </p:cBhvr>
                                      <p:to>
                                        <p:strVal val="visible"/>
                                      </p:to>
                                    </p:set>
                                    <p:animEffect transition="in" filter="wipe(left)">
                                      <p:cBhvr>
                                        <p:cTn id="22" dur="500"/>
                                        <p:tgtEl>
                                          <p:spTgt spid="3764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6483"/>
                                        </p:tgtEl>
                                        <p:attrNameLst>
                                          <p:attrName>style.visibility</p:attrName>
                                        </p:attrNameLst>
                                      </p:cBhvr>
                                      <p:to>
                                        <p:strVal val="visible"/>
                                      </p:to>
                                    </p:set>
                                    <p:animEffect transition="in" filter="wipe(left)">
                                      <p:cBhvr>
                                        <p:cTn id="27" dur="500"/>
                                        <p:tgtEl>
                                          <p:spTgt spid="3764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6484"/>
                                        </p:tgtEl>
                                        <p:attrNameLst>
                                          <p:attrName>style.visibility</p:attrName>
                                        </p:attrNameLst>
                                      </p:cBhvr>
                                      <p:to>
                                        <p:strVal val="visible"/>
                                      </p:to>
                                    </p:set>
                                    <p:animEffect transition="in" filter="wipe(left)">
                                      <p:cBhvr>
                                        <p:cTn id="32" dur="500"/>
                                        <p:tgtEl>
                                          <p:spTgt spid="3764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6459"/>
                                        </p:tgtEl>
                                        <p:attrNameLst>
                                          <p:attrName>style.visibility</p:attrName>
                                        </p:attrNameLst>
                                      </p:cBhvr>
                                      <p:to>
                                        <p:strVal val="visible"/>
                                      </p:to>
                                    </p:set>
                                    <p:animEffect transition="in" filter="wipe(left)">
                                      <p:cBhvr>
                                        <p:cTn id="37" dur="500"/>
                                        <p:tgtEl>
                                          <p:spTgt spid="3764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6074"/>
                                        </p:tgtEl>
                                        <p:attrNameLst>
                                          <p:attrName>style.visibility</p:attrName>
                                        </p:attrNameLst>
                                      </p:cBhvr>
                                      <p:to>
                                        <p:strVal val="visible"/>
                                      </p:to>
                                    </p:set>
                                    <p:animEffect transition="in" filter="wipe(left)">
                                      <p:cBhvr>
                                        <p:cTn id="42" dur="500"/>
                                        <p:tgtEl>
                                          <p:spTgt spid="3760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6460"/>
                                        </p:tgtEl>
                                        <p:attrNameLst>
                                          <p:attrName>style.visibility</p:attrName>
                                        </p:attrNameLst>
                                      </p:cBhvr>
                                      <p:to>
                                        <p:strVal val="visible"/>
                                      </p:to>
                                    </p:set>
                                    <p:animEffect transition="in" filter="wipe(left)">
                                      <p:cBhvr>
                                        <p:cTn id="47" dur="500"/>
                                        <p:tgtEl>
                                          <p:spTgt spid="3764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6461"/>
                                        </p:tgtEl>
                                        <p:attrNameLst>
                                          <p:attrName>style.visibility</p:attrName>
                                        </p:attrNameLst>
                                      </p:cBhvr>
                                      <p:to>
                                        <p:strVal val="visible"/>
                                      </p:to>
                                    </p:set>
                                    <p:animEffect transition="in" filter="wipe(left)">
                                      <p:cBhvr>
                                        <p:cTn id="52" dur="500"/>
                                        <p:tgtEl>
                                          <p:spTgt spid="3764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6462"/>
                                        </p:tgtEl>
                                        <p:attrNameLst>
                                          <p:attrName>style.visibility</p:attrName>
                                        </p:attrNameLst>
                                      </p:cBhvr>
                                      <p:to>
                                        <p:strVal val="visible"/>
                                      </p:to>
                                    </p:set>
                                    <p:animEffect transition="in" filter="wipe(left)">
                                      <p:cBhvr>
                                        <p:cTn id="57" dur="500"/>
                                        <p:tgtEl>
                                          <p:spTgt spid="376462"/>
                                        </p:tgtEl>
                                      </p:cBhvr>
                                    </p:animEffect>
                                  </p:childTnLst>
                                </p:cTn>
                              </p:par>
                            </p:childTnLst>
                          </p:cTn>
                        </p:par>
                      </p:childTnLst>
                    </p:cTn>
                  </p:par>
                  <p:par>
                    <p:cTn id="58" fill="hold">
                      <p:stCondLst>
                        <p:cond delay="indefinite"/>
                      </p:stCondLst>
                      <p:childTnLst>
                        <p:par>
                          <p:cTn id="59" fill="hold">
                            <p:stCondLst>
                              <p:cond delay="0"/>
                            </p:stCondLst>
                            <p:childTnLst>
                              <p:par>
                                <p:cTn id="60" presetID="11" presetClass="entr" presetSubtype="0" repeatCount="3000" fill="hold" grpId="0" nodeType="clickEffect">
                                  <p:stCondLst>
                                    <p:cond delay="0"/>
                                  </p:stCondLst>
                                  <p:childTnLst>
                                    <p:set>
                                      <p:cBhvr>
                                        <p:cTn id="61" dur="500">
                                          <p:stCondLst>
                                            <p:cond delay="0"/>
                                          </p:stCondLst>
                                        </p:cTn>
                                        <p:tgtEl>
                                          <p:spTgt spid="37647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6463"/>
                                        </p:tgtEl>
                                        <p:attrNameLst>
                                          <p:attrName>style.visibility</p:attrName>
                                        </p:attrNameLst>
                                      </p:cBhvr>
                                      <p:to>
                                        <p:strVal val="visible"/>
                                      </p:to>
                                    </p:set>
                                    <p:animEffect transition="in" filter="wipe(left)">
                                      <p:cBhvr>
                                        <p:cTn id="66" dur="500"/>
                                        <p:tgtEl>
                                          <p:spTgt spid="376463"/>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76464"/>
                                        </p:tgtEl>
                                        <p:attrNameLst>
                                          <p:attrName>style.visibility</p:attrName>
                                        </p:attrNameLst>
                                      </p:cBhvr>
                                      <p:to>
                                        <p:strVal val="visible"/>
                                      </p:to>
                                    </p:set>
                                    <p:animEffect transition="in" filter="wipe(left)">
                                      <p:cBhvr>
                                        <p:cTn id="70" dur="500"/>
                                        <p:tgtEl>
                                          <p:spTgt spid="376464"/>
                                        </p:tgtEl>
                                      </p:cBhvr>
                                    </p:animEffect>
                                  </p:childTnLst>
                                </p:cTn>
                              </p:par>
                            </p:childTnLst>
                          </p:cTn>
                        </p:par>
                      </p:childTnLst>
                    </p:cTn>
                  </p:par>
                  <p:par>
                    <p:cTn id="71" fill="hold">
                      <p:stCondLst>
                        <p:cond delay="indefinite"/>
                      </p:stCondLst>
                      <p:childTnLst>
                        <p:par>
                          <p:cTn id="72" fill="hold">
                            <p:stCondLst>
                              <p:cond delay="0"/>
                            </p:stCondLst>
                            <p:childTnLst>
                              <p:par>
                                <p:cTn id="73" presetID="11" presetClass="entr" presetSubtype="0" repeatCount="3000" fill="hold" grpId="0" nodeType="clickEffect">
                                  <p:stCondLst>
                                    <p:cond delay="0"/>
                                  </p:stCondLst>
                                  <p:childTnLst>
                                    <p:set>
                                      <p:cBhvr>
                                        <p:cTn id="74" dur="500">
                                          <p:stCondLst>
                                            <p:cond delay="0"/>
                                          </p:stCondLst>
                                        </p:cTn>
                                        <p:tgtEl>
                                          <p:spTgt spid="3764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76465"/>
                                        </p:tgtEl>
                                        <p:attrNameLst>
                                          <p:attrName>style.visibility</p:attrName>
                                        </p:attrNameLst>
                                      </p:cBhvr>
                                      <p:to>
                                        <p:strVal val="visible"/>
                                      </p:to>
                                    </p:set>
                                    <p:animEffect transition="in" filter="wipe(left)">
                                      <p:cBhvr>
                                        <p:cTn id="79" dur="500"/>
                                        <p:tgtEl>
                                          <p:spTgt spid="376465"/>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376466"/>
                                        </p:tgtEl>
                                        <p:attrNameLst>
                                          <p:attrName>style.visibility</p:attrName>
                                        </p:attrNameLst>
                                      </p:cBhvr>
                                      <p:to>
                                        <p:strVal val="visible"/>
                                      </p:to>
                                    </p:set>
                                    <p:animEffect transition="in" filter="wipe(left)">
                                      <p:cBhvr>
                                        <p:cTn id="83" dur="500"/>
                                        <p:tgtEl>
                                          <p:spTgt spid="376466"/>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376467"/>
                                        </p:tgtEl>
                                        <p:attrNameLst>
                                          <p:attrName>style.visibility</p:attrName>
                                        </p:attrNameLst>
                                      </p:cBhvr>
                                      <p:to>
                                        <p:strVal val="visible"/>
                                      </p:to>
                                    </p:set>
                                    <p:animEffect transition="in" filter="wipe(left)">
                                      <p:cBhvr>
                                        <p:cTn id="87" dur="500"/>
                                        <p:tgtEl>
                                          <p:spTgt spid="376467"/>
                                        </p:tgtEl>
                                      </p:cBhvr>
                                    </p:animEffect>
                                  </p:childTnLst>
                                </p:cTn>
                              </p:par>
                            </p:childTnLst>
                          </p:cTn>
                        </p:par>
                      </p:childTnLst>
                    </p:cTn>
                  </p:par>
                  <p:par>
                    <p:cTn id="88" fill="hold">
                      <p:stCondLst>
                        <p:cond delay="indefinite"/>
                      </p:stCondLst>
                      <p:childTnLst>
                        <p:par>
                          <p:cTn id="89" fill="hold">
                            <p:stCondLst>
                              <p:cond delay="0"/>
                            </p:stCondLst>
                            <p:childTnLst>
                              <p:par>
                                <p:cTn id="90" presetID="11" presetClass="entr" presetSubtype="0" repeatCount="3000" fill="hold" grpId="0" nodeType="clickEffect">
                                  <p:stCondLst>
                                    <p:cond delay="0"/>
                                  </p:stCondLst>
                                  <p:childTnLst>
                                    <p:set>
                                      <p:cBhvr>
                                        <p:cTn id="91" dur="500">
                                          <p:stCondLst>
                                            <p:cond delay="0"/>
                                          </p:stCondLst>
                                        </p:cTn>
                                        <p:tgtEl>
                                          <p:spTgt spid="37647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76469"/>
                                        </p:tgtEl>
                                        <p:attrNameLst>
                                          <p:attrName>style.visibility</p:attrName>
                                        </p:attrNameLst>
                                      </p:cBhvr>
                                      <p:to>
                                        <p:strVal val="visible"/>
                                      </p:to>
                                    </p:set>
                                    <p:animEffect transition="in" filter="wipe(left)">
                                      <p:cBhvr>
                                        <p:cTn id="96" dur="500"/>
                                        <p:tgtEl>
                                          <p:spTgt spid="376469"/>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376470"/>
                                        </p:tgtEl>
                                        <p:attrNameLst>
                                          <p:attrName>style.visibility</p:attrName>
                                        </p:attrNameLst>
                                      </p:cBhvr>
                                      <p:to>
                                        <p:strVal val="visible"/>
                                      </p:to>
                                    </p:set>
                                    <p:animEffect transition="in" filter="wipe(left)">
                                      <p:cBhvr>
                                        <p:cTn id="100" dur="500"/>
                                        <p:tgtEl>
                                          <p:spTgt spid="376470"/>
                                        </p:tgtEl>
                                      </p:cBhvr>
                                    </p:animEffect>
                                  </p:childTnLst>
                                </p:cTn>
                              </p:par>
                            </p:childTnLst>
                          </p:cTn>
                        </p:par>
                        <p:par>
                          <p:cTn id="101" fill="hold">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376471"/>
                                        </p:tgtEl>
                                        <p:attrNameLst>
                                          <p:attrName>style.visibility</p:attrName>
                                        </p:attrNameLst>
                                      </p:cBhvr>
                                      <p:to>
                                        <p:strVal val="visible"/>
                                      </p:to>
                                    </p:set>
                                    <p:animEffect transition="in" filter="wipe(left)">
                                      <p:cBhvr>
                                        <p:cTn id="104" dur="500"/>
                                        <p:tgtEl>
                                          <p:spTgt spid="376471"/>
                                        </p:tgtEl>
                                      </p:cBhvr>
                                    </p:animEffect>
                                  </p:childTnLst>
                                </p:cTn>
                              </p:par>
                            </p:childTnLst>
                          </p:cTn>
                        </p:par>
                      </p:childTnLst>
                    </p:cTn>
                  </p:par>
                  <p:par>
                    <p:cTn id="105" fill="hold">
                      <p:stCondLst>
                        <p:cond delay="indefinite"/>
                      </p:stCondLst>
                      <p:childTnLst>
                        <p:par>
                          <p:cTn id="106" fill="hold">
                            <p:stCondLst>
                              <p:cond delay="0"/>
                            </p:stCondLst>
                            <p:childTnLst>
                              <p:par>
                                <p:cTn id="107" presetID="11" presetClass="entr" presetSubtype="0" repeatCount="3000" fill="hold" grpId="0" nodeType="clickEffect">
                                  <p:stCondLst>
                                    <p:cond delay="0"/>
                                  </p:stCondLst>
                                  <p:childTnLst>
                                    <p:set>
                                      <p:cBhvr>
                                        <p:cTn id="108" dur="500">
                                          <p:stCondLst>
                                            <p:cond delay="0"/>
                                          </p:stCondLst>
                                        </p:cTn>
                                        <p:tgtEl>
                                          <p:spTgt spid="37647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76472"/>
                                        </p:tgtEl>
                                        <p:attrNameLst>
                                          <p:attrName>style.visibility</p:attrName>
                                        </p:attrNameLst>
                                      </p:cBhvr>
                                      <p:to>
                                        <p:strVal val="visible"/>
                                      </p:to>
                                    </p:set>
                                    <p:animEffect transition="in" filter="wipe(left)">
                                      <p:cBhvr>
                                        <p:cTn id="113" dur="500"/>
                                        <p:tgtEl>
                                          <p:spTgt spid="376472"/>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376473"/>
                                        </p:tgtEl>
                                        <p:attrNameLst>
                                          <p:attrName>style.visibility</p:attrName>
                                        </p:attrNameLst>
                                      </p:cBhvr>
                                      <p:to>
                                        <p:strVal val="visible"/>
                                      </p:to>
                                    </p:set>
                                    <p:animEffect transition="in" filter="wipe(left)">
                                      <p:cBhvr>
                                        <p:cTn id="117" dur="500"/>
                                        <p:tgtEl>
                                          <p:spTgt spid="376473"/>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376474"/>
                                        </p:tgtEl>
                                        <p:attrNameLst>
                                          <p:attrName>style.visibility</p:attrName>
                                        </p:attrNameLst>
                                      </p:cBhvr>
                                      <p:to>
                                        <p:strVal val="visible"/>
                                      </p:to>
                                    </p:set>
                                    <p:animEffect transition="in" filter="wipe(left)">
                                      <p:cBhvr>
                                        <p:cTn id="121" dur="500"/>
                                        <p:tgtEl>
                                          <p:spTgt spid="376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074" grpId="0"/>
      <p:bldP spid="376459" grpId="0"/>
      <p:bldP spid="376460" grpId="0"/>
      <p:bldP spid="376461" grpId="0"/>
      <p:bldP spid="376462" grpId="0"/>
      <p:bldP spid="376463" grpId="0"/>
      <p:bldP spid="376464" grpId="0"/>
      <p:bldP spid="376465" grpId="0"/>
      <p:bldP spid="376466" grpId="0"/>
      <p:bldP spid="376467" grpId="0"/>
      <p:bldP spid="376469" grpId="0"/>
      <p:bldP spid="376470" grpId="0"/>
      <p:bldP spid="376471" grpId="0"/>
      <p:bldP spid="376472" grpId="0"/>
      <p:bldP spid="376473" grpId="0"/>
      <p:bldP spid="376474" grpId="0"/>
      <p:bldP spid="376475" grpId="0" animBg="1"/>
      <p:bldP spid="376476" grpId="0" animBg="1"/>
      <p:bldP spid="376477" grpId="0" animBg="1"/>
      <p:bldP spid="376478" grpId="0" animBg="1"/>
      <p:bldP spid="376479" grpId="0"/>
      <p:bldP spid="376480" grpId="0"/>
      <p:bldP spid="376481" grpId="0"/>
      <p:bldP spid="376482" grpId="0"/>
      <p:bldP spid="376483" grpId="0"/>
      <p:bldP spid="3764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zh-CN" altLang="en-US" dirty="0"/>
              <a:t>简单优先文法的定义</a:t>
            </a:r>
          </a:p>
        </p:txBody>
      </p:sp>
      <p:sp>
        <p:nvSpPr>
          <p:cNvPr id="22533" name="Rectangle 3"/>
          <p:cNvSpPr>
            <a:spLocks noGrp="1" noChangeArrowheads="1"/>
          </p:cNvSpPr>
          <p:nvPr>
            <p:ph idx="1"/>
          </p:nvPr>
        </p:nvSpPr>
        <p:spPr/>
        <p:txBody>
          <a:bodyPr/>
          <a:lstStyle/>
          <a:p>
            <a:pPr eaLnBrk="1" hangingPunct="1">
              <a:lnSpc>
                <a:spcPct val="150000"/>
              </a:lnSpc>
            </a:pPr>
            <a:r>
              <a:rPr lang="zh-CN" altLang="en-US" dirty="0"/>
              <a:t>简单优先文法应满足下面条件</a:t>
            </a:r>
          </a:p>
          <a:p>
            <a:pPr lvl="1" eaLnBrk="1" hangingPunct="1">
              <a:lnSpc>
                <a:spcPct val="150000"/>
              </a:lnSpc>
            </a:pPr>
            <a:r>
              <a:rPr lang="zh-CN" altLang="en-US" dirty="0"/>
              <a:t>在文法符号集</a:t>
            </a:r>
            <a:r>
              <a:rPr lang="en-US" altLang="zh-CN" dirty="0"/>
              <a:t>V</a:t>
            </a:r>
            <a:r>
              <a:rPr lang="zh-CN" altLang="en-US" dirty="0"/>
              <a:t>中，任意两个符号之间最多只有一种优先关系成立</a:t>
            </a:r>
          </a:p>
          <a:p>
            <a:pPr lvl="1" eaLnBrk="1" hangingPunct="1">
              <a:lnSpc>
                <a:spcPct val="150000"/>
              </a:lnSpc>
            </a:pPr>
            <a:r>
              <a:rPr lang="zh-CN" altLang="en-US" dirty="0"/>
              <a:t>在文法中任意两个产生式没有相同的右部</a:t>
            </a:r>
          </a:p>
        </p:txBody>
      </p:sp>
      <p:sp>
        <p:nvSpPr>
          <p:cNvPr id="225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2531" name="灯片编号占位符 5"/>
          <p:cNvSpPr>
            <a:spLocks noGrp="1"/>
          </p:cNvSpPr>
          <p:nvPr>
            <p:ph type="sldNum" sz="quarter" idx="12"/>
          </p:nvPr>
        </p:nvSpPr>
        <p:spPr>
          <a:noFill/>
        </p:spPr>
        <p:txBody>
          <a:bodyPr/>
          <a:lstStyle/>
          <a:p>
            <a:fld id="{97631E2A-A19F-4A75-A5BE-FF10D2CAC4F3}" type="slidenum">
              <a:rPr lang="en-US" altLang="zh-CN" smtClean="0">
                <a:ea typeface="宋体" charset="-122"/>
              </a:rPr>
              <a:pPr/>
              <a:t>21</a:t>
            </a:fld>
            <a:endParaRPr lang="en-US" altLang="zh-CN">
              <a:ea typeface="宋体" charset="-122"/>
            </a:endParaRPr>
          </a:p>
        </p:txBody>
      </p:sp>
    </p:spTree>
    <p:extLst>
      <p:ext uri="{BB962C8B-B14F-4D97-AF65-F5344CB8AC3E}">
        <p14:creationId xmlns:p14="http://schemas.microsoft.com/office/powerpoint/2010/main" val="302860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01663" y="419100"/>
            <a:ext cx="8147050" cy="633413"/>
          </a:xfrm>
        </p:spPr>
        <p:txBody>
          <a:bodyPr>
            <a:normAutofit fontScale="90000"/>
          </a:bodyPr>
          <a:lstStyle/>
          <a:p>
            <a:pPr eaLnBrk="1" hangingPunct="1"/>
            <a:r>
              <a:rPr lang="zh-CN" altLang="en-US" sz="4000"/>
              <a:t>简单优先分析法</a:t>
            </a:r>
          </a:p>
        </p:txBody>
      </p:sp>
      <p:sp>
        <p:nvSpPr>
          <p:cNvPr id="377859" name="Rectangle 3"/>
          <p:cNvSpPr>
            <a:spLocks noGrp="1" noChangeArrowheads="1"/>
          </p:cNvSpPr>
          <p:nvPr>
            <p:ph idx="1"/>
          </p:nvPr>
        </p:nvSpPr>
        <p:spPr>
          <a:xfrm>
            <a:off x="468313" y="1268413"/>
            <a:ext cx="8424862" cy="4752975"/>
          </a:xfrm>
        </p:spPr>
        <p:txBody>
          <a:bodyPr/>
          <a:lstStyle/>
          <a:p>
            <a:pPr eaLnBrk="1" hangingPunct="1">
              <a:spcBef>
                <a:spcPct val="50000"/>
              </a:spcBef>
              <a:defRPr/>
            </a:pP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rPr>
              <a:t>STEP1</a:t>
            </a:r>
            <a:r>
              <a:rPr lang="en-US" altLang="zh-CN" sz="2800" dirty="0"/>
              <a:t>	</a:t>
            </a:r>
            <a:r>
              <a:rPr lang="zh-CN" altLang="en-US" sz="2800" dirty="0"/>
              <a:t>将输入符号串</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t>…a</a:t>
            </a:r>
            <a:r>
              <a:rPr lang="en-US" altLang="zh-CN" sz="2800" baseline="-25000" dirty="0"/>
              <a:t>n</a:t>
            </a:r>
            <a:r>
              <a:rPr lang="en-US" altLang="zh-CN" sz="2800" dirty="0"/>
              <a:t>#</a:t>
            </a:r>
            <a:r>
              <a:rPr lang="zh-CN" altLang="en-US" sz="2800" dirty="0"/>
              <a:t>依次逐个存入符号栈</a:t>
            </a:r>
            <a:r>
              <a:rPr lang="en-US" altLang="zh-CN" sz="2800" dirty="0"/>
              <a:t>S</a:t>
            </a:r>
            <a:r>
              <a:rPr lang="zh-CN" altLang="en-US" sz="2800" dirty="0"/>
              <a:t>中，直到遇到栈顶符号</a:t>
            </a:r>
            <a:r>
              <a:rPr lang="en-US" altLang="zh-CN" sz="2800" dirty="0" err="1"/>
              <a:t>a</a:t>
            </a:r>
            <a:r>
              <a:rPr lang="en-US" altLang="zh-CN" sz="2800" baseline="-25000" dirty="0" err="1"/>
              <a:t>j</a:t>
            </a:r>
            <a:r>
              <a:rPr lang="en-US" altLang="zh-CN" sz="2800" dirty="0"/>
              <a:t>·&gt;a</a:t>
            </a:r>
            <a:r>
              <a:rPr lang="en-US" altLang="zh-CN" sz="2800" baseline="-25000" dirty="0"/>
              <a:t>j+1</a:t>
            </a:r>
            <a:r>
              <a:rPr lang="zh-CN" altLang="en-US" sz="2800" dirty="0"/>
              <a:t>时为止</a:t>
            </a:r>
          </a:p>
          <a:p>
            <a:pPr>
              <a:spcBef>
                <a:spcPct val="50000"/>
              </a:spcBef>
              <a:defRPr/>
            </a:pP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rPr>
              <a:t>STEP2</a:t>
            </a:r>
            <a:r>
              <a:rPr lang="en-US" altLang="zh-CN" sz="2800" dirty="0"/>
              <a:t>	</a:t>
            </a:r>
            <a:r>
              <a:rPr lang="zh-CN" altLang="en-US" sz="2800" dirty="0"/>
              <a:t>从</a:t>
            </a:r>
            <a:r>
              <a:rPr lang="en-US" altLang="zh-CN" sz="2800" dirty="0" err="1"/>
              <a:t>a</a:t>
            </a:r>
            <a:r>
              <a:rPr lang="en-US" altLang="zh-CN" sz="2800" baseline="-25000" dirty="0" err="1"/>
              <a:t>j</a:t>
            </a:r>
            <a:r>
              <a:rPr lang="zh-CN" altLang="en-US" sz="2800" dirty="0"/>
              <a:t>开始往前（左）找第一个</a:t>
            </a:r>
            <a:r>
              <a:rPr lang="en-US" altLang="zh-CN" sz="2800" dirty="0" err="1"/>
              <a:t>a</a:t>
            </a:r>
            <a:r>
              <a:rPr lang="en-US" altLang="zh-CN" sz="2800" baseline="-25000" dirty="0" err="1"/>
              <a:t>i</a:t>
            </a:r>
            <a:r>
              <a:rPr lang="zh-CN" altLang="en-US" sz="2800" dirty="0"/>
              <a:t>，使得</a:t>
            </a:r>
            <a:br>
              <a:rPr lang="zh-CN" altLang="en-US" sz="2800" dirty="0"/>
            </a:br>
            <a:r>
              <a:rPr lang="en-US" altLang="zh-CN" sz="2800" dirty="0"/>
              <a:t>a</a:t>
            </a:r>
            <a:r>
              <a:rPr lang="en-US" altLang="zh-CN" sz="2800" baseline="-25000" dirty="0"/>
              <a:t>i-1</a:t>
            </a:r>
            <a:r>
              <a:rPr lang="en-US" altLang="zh-CN" sz="2800" dirty="0"/>
              <a:t>&lt;·</a:t>
            </a:r>
            <a:r>
              <a:rPr lang="en-US" altLang="zh-CN" sz="2800" dirty="0" err="1"/>
              <a:t>a</a:t>
            </a:r>
            <a:r>
              <a:rPr lang="en-US" altLang="zh-CN" sz="2800" baseline="-25000" dirty="0" err="1"/>
              <a:t>i</a:t>
            </a:r>
            <a:endParaRPr lang="en-US" altLang="zh-CN" sz="2800" dirty="0"/>
          </a:p>
          <a:p>
            <a:pPr eaLnBrk="1" hangingPunct="1">
              <a:spcBef>
                <a:spcPct val="50000"/>
              </a:spcBef>
              <a:defRPr/>
            </a:pP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rPr>
              <a:t>STEP3</a:t>
            </a:r>
            <a:r>
              <a:rPr lang="en-US" altLang="zh-CN" sz="2800" dirty="0"/>
              <a:t>	</a:t>
            </a:r>
            <a:r>
              <a:rPr lang="zh-CN" altLang="en-US" sz="2800" dirty="0"/>
              <a:t>用</a:t>
            </a:r>
            <a:r>
              <a:rPr lang="en-US" altLang="zh-CN" sz="2800" dirty="0" err="1"/>
              <a:t>a</a:t>
            </a:r>
            <a:r>
              <a:rPr lang="en-US" altLang="zh-CN" sz="2800" baseline="-25000" dirty="0" err="1"/>
              <a:t>i</a:t>
            </a:r>
            <a:r>
              <a:rPr lang="en-US" altLang="zh-CN" sz="2800" dirty="0"/>
              <a:t>…</a:t>
            </a:r>
            <a:r>
              <a:rPr lang="en-US" altLang="zh-CN" sz="2800" dirty="0" err="1"/>
              <a:t>a</a:t>
            </a:r>
            <a:r>
              <a:rPr lang="en-US" altLang="zh-CN" sz="2800" baseline="-25000" dirty="0" err="1"/>
              <a:t>j</a:t>
            </a:r>
            <a:r>
              <a:rPr lang="zh-CN" altLang="en-US" sz="2800" dirty="0"/>
              <a:t>去查产生式表的右部，若找到则用相应的左部符号代替（规约）句柄</a:t>
            </a:r>
            <a:r>
              <a:rPr lang="en-US" altLang="zh-CN" sz="2800" dirty="0" err="1"/>
              <a:t>a</a:t>
            </a:r>
            <a:r>
              <a:rPr lang="en-US" altLang="zh-CN" sz="2800" baseline="-25000" dirty="0" err="1"/>
              <a:t>i</a:t>
            </a:r>
            <a:r>
              <a:rPr lang="en-US" altLang="zh-CN" sz="2800" dirty="0"/>
              <a:t>…</a:t>
            </a:r>
            <a:r>
              <a:rPr lang="en-US" altLang="zh-CN" sz="2800" dirty="0" err="1"/>
              <a:t>a</a:t>
            </a:r>
            <a:r>
              <a:rPr lang="en-US" altLang="zh-CN" sz="2800" baseline="-25000" dirty="0" err="1"/>
              <a:t>j</a:t>
            </a:r>
            <a:r>
              <a:rPr lang="zh-CN" altLang="en-US" sz="2800" dirty="0"/>
              <a:t>，若找不到则出错，这时可断定输入串不是该文法的句子</a:t>
            </a:r>
          </a:p>
          <a:p>
            <a:pPr eaLnBrk="1" hangingPunct="1">
              <a:spcBef>
                <a:spcPct val="50000"/>
              </a:spcBef>
              <a:defRPr/>
            </a:pPr>
            <a:r>
              <a:rPr lang="en-US" altLang="zh-CN" sz="2800" dirty="0">
                <a:solidFill>
                  <a:srgbClr val="FF0000"/>
                </a:solidFill>
                <a:effectLst>
                  <a:outerShdw blurRad="38100" dist="38100" dir="2700000" algn="tl">
                    <a:srgbClr val="000000"/>
                  </a:outerShdw>
                </a:effectLst>
                <a:latin typeface="黑体" pitchFamily="2" charset="-122"/>
                <a:ea typeface="黑体" pitchFamily="2" charset="-122"/>
              </a:rPr>
              <a:t>STEP4</a:t>
            </a:r>
            <a:r>
              <a:rPr lang="en-US" altLang="zh-CN" sz="2800" dirty="0"/>
              <a:t>	</a:t>
            </a:r>
            <a:r>
              <a:rPr lang="zh-CN" altLang="en-US" sz="2800" dirty="0"/>
              <a:t>重复上述三个步骤直到规约完输入字符串，栈中只剩下文法的开始符号为止</a:t>
            </a:r>
          </a:p>
        </p:txBody>
      </p:sp>
      <p:sp>
        <p:nvSpPr>
          <p:cNvPr id="2355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3555" name="灯片编号占位符 5"/>
          <p:cNvSpPr>
            <a:spLocks noGrp="1"/>
          </p:cNvSpPr>
          <p:nvPr>
            <p:ph type="sldNum" sz="quarter" idx="12"/>
          </p:nvPr>
        </p:nvSpPr>
        <p:spPr>
          <a:noFill/>
        </p:spPr>
        <p:txBody>
          <a:bodyPr/>
          <a:lstStyle/>
          <a:p>
            <a:fld id="{8CFFB1CA-F559-4FE9-B86A-4060D775B2D4}" type="slidenum">
              <a:rPr lang="en-US" altLang="zh-CN" smtClean="0">
                <a:ea typeface="宋体" charset="-122"/>
              </a:rPr>
              <a:pPr/>
              <a:t>22</a:t>
            </a:fld>
            <a:endParaRPr lang="en-US" altLang="zh-CN">
              <a:ea typeface="宋体" charset="-122"/>
            </a:endParaRPr>
          </a:p>
        </p:txBody>
      </p:sp>
    </p:spTree>
    <p:extLst>
      <p:ext uri="{BB962C8B-B14F-4D97-AF65-F5344CB8AC3E}">
        <p14:creationId xmlns:p14="http://schemas.microsoft.com/office/powerpoint/2010/main" val="15465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wipe(left)">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wipe(left)">
                                      <p:cBhvr>
                                        <p:cTn id="12" dur="500"/>
                                        <p:tgtEl>
                                          <p:spTgt spid="37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wipe(left)">
                                      <p:cBhvr>
                                        <p:cTn id="17" dur="500"/>
                                        <p:tgtEl>
                                          <p:spTgt spid="377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wipe(left)">
                                      <p:cBhvr>
                                        <p:cTn id="22" dur="5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65" name="Rectangle 585">
            <a:hlinkClick r:id="rId2" action="ppaction://hlinksldjump"/>
          </p:cNvPr>
          <p:cNvSpPr>
            <a:spLocks noChangeArrowheads="1"/>
          </p:cNvSpPr>
          <p:nvPr/>
        </p:nvSpPr>
        <p:spPr bwMode="auto">
          <a:xfrm>
            <a:off x="7308850" y="116632"/>
            <a:ext cx="1584325" cy="1584000"/>
          </a:xfrm>
          <a:prstGeom prst="ellipse">
            <a:avLst/>
          </a:prstGeom>
          <a:solidFill>
            <a:srgbClr val="99CCFF">
              <a:alpha val="50000"/>
            </a:srgbClr>
          </a:solidFill>
          <a:ln w="76200" cap="rnd" algn="ctr">
            <a:solidFill>
              <a:srgbClr val="3366FF"/>
            </a:solidFill>
            <a:prstDash val="sysDot"/>
            <a:miter lim="800000"/>
            <a:headEnd/>
            <a:tailEnd/>
          </a:ln>
          <a:effectLst/>
        </p:spPr>
        <p:txBody>
          <a:bodyPr wrap="none" anchor="ctr"/>
          <a:lstStyle/>
          <a:p>
            <a:pPr algn="l">
              <a:defRPr/>
            </a:pPr>
            <a:r>
              <a:rPr lang="en-US" altLang="zh-CN" b="1" dirty="0" err="1">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S→bAb</a:t>
            </a:r>
            <a:endParaRPr lang="en-US" altLang="zh-CN" b="1" dirty="0">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a:p>
            <a:pPr algn="l">
              <a:defRPr/>
            </a:pPr>
            <a:r>
              <a:rPr lang="en-US" altLang="zh-CN" b="1" dirty="0">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A→(</a:t>
            </a:r>
            <a:r>
              <a:rPr lang="en-US" altLang="zh-CN" b="1" dirty="0" err="1">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B|a</a:t>
            </a:r>
            <a:endParaRPr lang="en-US" altLang="zh-CN" b="1" dirty="0">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a:p>
            <a:pPr algn="l">
              <a:defRPr/>
            </a:pPr>
            <a:r>
              <a:rPr lang="en-US" altLang="zh-CN" b="1" dirty="0" err="1">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B→Aa</a:t>
            </a:r>
            <a:r>
              <a:rPr lang="en-US" altLang="zh-CN" b="1" dirty="0">
                <a:solidFill>
                  <a:schemeClr val="tx1">
                    <a:lumMod val="95000"/>
                    <a:lumOff val="5000"/>
                  </a:schemeClr>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p>
        </p:txBody>
      </p:sp>
      <p:sp>
        <p:nvSpPr>
          <p:cNvPr id="24580" name="Rectangle 2"/>
          <p:cNvSpPr>
            <a:spLocks noGrp="1" noChangeArrowheads="1"/>
          </p:cNvSpPr>
          <p:nvPr>
            <p:ph type="title"/>
          </p:nvPr>
        </p:nvSpPr>
        <p:spPr/>
        <p:txBody>
          <a:bodyPr/>
          <a:lstStyle/>
          <a:p>
            <a:pPr algn="l" eaLnBrk="1" hangingPunct="1"/>
            <a:r>
              <a:rPr lang="zh-CN" altLang="en-US" sz="2800" dirty="0">
                <a:solidFill>
                  <a:schemeClr val="tx1">
                    <a:lumMod val="95000"/>
                    <a:lumOff val="5000"/>
                  </a:schemeClr>
                </a:solidFill>
              </a:rPr>
              <a:t>输入符号串为 </a:t>
            </a:r>
            <a:r>
              <a:rPr lang="en-US" altLang="zh-CN" sz="2800" dirty="0">
                <a:solidFill>
                  <a:schemeClr val="tx1">
                    <a:lumMod val="95000"/>
                    <a:lumOff val="5000"/>
                  </a:schemeClr>
                </a:solidFill>
                <a:latin typeface="+mn-lt"/>
              </a:rPr>
              <a:t>b(aa)b# </a:t>
            </a:r>
            <a:r>
              <a:rPr lang="zh-CN" altLang="en-US" sz="2800" dirty="0">
                <a:solidFill>
                  <a:schemeClr val="tx1">
                    <a:lumMod val="95000"/>
                    <a:lumOff val="5000"/>
                  </a:schemeClr>
                </a:solidFill>
              </a:rPr>
              <a:t>时，分析过程</a:t>
            </a:r>
          </a:p>
        </p:txBody>
      </p:sp>
      <p:graphicFrame>
        <p:nvGraphicFramePr>
          <p:cNvPr id="379467" name="Group 587"/>
          <p:cNvGraphicFramePr>
            <a:graphicFrameLocks noGrp="1"/>
          </p:cNvGraphicFramePr>
          <p:nvPr>
            <p:ph type="tbl" idx="1"/>
            <p:extLst>
              <p:ext uri="{D42A27DB-BD31-4B8C-83A1-F6EECF244321}">
                <p14:modId xmlns:p14="http://schemas.microsoft.com/office/powerpoint/2010/main" val="1178510153"/>
              </p:ext>
            </p:extLst>
          </p:nvPr>
        </p:nvGraphicFramePr>
        <p:xfrm>
          <a:off x="540322" y="1557338"/>
          <a:ext cx="7992118" cy="4648320"/>
        </p:xfrm>
        <a:graphic>
          <a:graphicData uri="http://schemas.openxmlformats.org/drawingml/2006/table">
            <a:tbl>
              <a:tblPr firstRow="1" bandRow="1">
                <a:tableStyleId>{2A488322-F2BA-4B5B-9748-0D474271808F}</a:tableStyleId>
              </a:tblPr>
              <a:tblGrid>
                <a:gridCol w="910166">
                  <a:extLst>
                    <a:ext uri="{9D8B030D-6E8A-4147-A177-3AD203B41FA5}">
                      <a16:colId xmlns:a16="http://schemas.microsoft.com/office/drawing/2014/main" val="20000"/>
                    </a:ext>
                  </a:extLst>
                </a:gridCol>
                <a:gridCol w="2242194">
                  <a:extLst>
                    <a:ext uri="{9D8B030D-6E8A-4147-A177-3AD203B41FA5}">
                      <a16:colId xmlns:a16="http://schemas.microsoft.com/office/drawing/2014/main" val="20001"/>
                    </a:ext>
                  </a:extLst>
                </a:gridCol>
                <a:gridCol w="2242193">
                  <a:extLst>
                    <a:ext uri="{9D8B030D-6E8A-4147-A177-3AD203B41FA5}">
                      <a16:colId xmlns:a16="http://schemas.microsoft.com/office/drawing/2014/main" val="20002"/>
                    </a:ext>
                  </a:extLst>
                </a:gridCol>
                <a:gridCol w="1398474">
                  <a:extLst>
                    <a:ext uri="{9D8B030D-6E8A-4147-A177-3AD203B41FA5}">
                      <a16:colId xmlns:a16="http://schemas.microsoft.com/office/drawing/2014/main" val="20003"/>
                    </a:ext>
                  </a:extLst>
                </a:gridCol>
                <a:gridCol w="1199091">
                  <a:extLst>
                    <a:ext uri="{9D8B030D-6E8A-4147-A177-3AD203B41FA5}">
                      <a16:colId xmlns:a16="http://schemas.microsoft.com/office/drawing/2014/main" val="20004"/>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Courier New" panose="02070309020205020404" pitchFamily="49" charset="0"/>
                          <a:cs typeface="Courier New" panose="02070309020205020404" pitchFamily="49" charset="0"/>
                        </a:rPr>
                        <a:t>步骤</a:t>
                      </a:r>
                      <a:endParaRPr kumimoji="0" lang="zh-CN" altLang="en-US"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Courier New" panose="02070309020205020404" pitchFamily="49" charset="0"/>
                          <a:cs typeface="Courier New" panose="02070309020205020404" pitchFamily="49" charset="0"/>
                        </a:rPr>
                        <a:t>分析栈</a:t>
                      </a:r>
                      <a:endParaRPr kumimoji="0" lang="zh-CN" altLang="en-US"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Courier New" panose="02070309020205020404" pitchFamily="49" charset="0"/>
                          <a:cs typeface="Courier New" panose="02070309020205020404" pitchFamily="49" charset="0"/>
                        </a:rPr>
                        <a:t>输入流</a:t>
                      </a:r>
                      <a:endParaRPr kumimoji="0" lang="zh-CN" altLang="en-US"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Courier New" panose="02070309020205020404" pitchFamily="49" charset="0"/>
                          <a:cs typeface="Courier New" panose="02070309020205020404" pitchFamily="49" charset="0"/>
                        </a:rPr>
                        <a:t>关系</a:t>
                      </a:r>
                      <a:endParaRPr kumimoji="0" lang="zh-CN" altLang="en-US"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solidFill>
                      <a:srgbClr val="008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latin typeface="Courier New" panose="02070309020205020404" pitchFamily="49" charset="0"/>
                          <a:cs typeface="Courier New" panose="02070309020205020404" pitchFamily="49" charset="0"/>
                        </a:rPr>
                        <a:t>动作</a:t>
                      </a:r>
                      <a:endParaRPr kumimoji="0" lang="zh-CN" altLang="en-US"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solidFill>
                      <a:srgbClr val="008000"/>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1</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2</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3</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4</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5</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6</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7</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8</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9</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10</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Courier New" panose="02070309020205020404" pitchFamily="49" charset="0"/>
                          <a:cs typeface="Courier New" panose="02070309020205020404" pitchFamily="49" charset="0"/>
                        </a:rPr>
                        <a:t>11</a:t>
                      </a:r>
                      <a:endParaRPr kumimoji="0"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0800" marB="10800" horzOverflow="overflow"/>
                </a:tc>
                <a:extLst>
                  <a:ext uri="{0D108BD9-81ED-4DB2-BD59-A6C34878D82A}">
                    <a16:rowId xmlns:a16="http://schemas.microsoft.com/office/drawing/2014/main" val="10011"/>
                  </a:ext>
                </a:extLst>
              </a:tr>
            </a:tbl>
          </a:graphicData>
        </a:graphic>
      </p:graphicFrame>
      <p:sp>
        <p:nvSpPr>
          <p:cNvPr id="245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4579" name="灯片编号占位符 5"/>
          <p:cNvSpPr>
            <a:spLocks noGrp="1"/>
          </p:cNvSpPr>
          <p:nvPr>
            <p:ph type="sldNum" sz="quarter" idx="12"/>
          </p:nvPr>
        </p:nvSpPr>
        <p:spPr>
          <a:noFill/>
        </p:spPr>
        <p:txBody>
          <a:bodyPr/>
          <a:lstStyle/>
          <a:p>
            <a:fld id="{BDEA5CE6-C707-4364-90C0-4E144A0566F0}" type="slidenum">
              <a:rPr lang="en-US" altLang="zh-CN" smtClean="0">
                <a:ea typeface="宋体" charset="-122"/>
              </a:rPr>
              <a:pPr/>
              <a:t>23</a:t>
            </a:fld>
            <a:endParaRPr lang="en-US" altLang="zh-CN">
              <a:ea typeface="宋体" charset="-122"/>
            </a:endParaRPr>
          </a:p>
        </p:txBody>
      </p:sp>
      <p:sp>
        <p:nvSpPr>
          <p:cNvPr id="379409" name="Rectangle 529"/>
          <p:cNvSpPr>
            <a:spLocks noChangeArrowheads="1"/>
          </p:cNvSpPr>
          <p:nvPr/>
        </p:nvSpPr>
        <p:spPr bwMode="auto">
          <a:xfrm>
            <a:off x="3923928" y="1906588"/>
            <a:ext cx="1646237"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b(aa)b#</a:t>
            </a:r>
          </a:p>
        </p:txBody>
      </p:sp>
      <p:sp>
        <p:nvSpPr>
          <p:cNvPr id="379410" name="Rectangle 530"/>
          <p:cNvSpPr>
            <a:spLocks noChangeArrowheads="1"/>
          </p:cNvSpPr>
          <p:nvPr/>
        </p:nvSpPr>
        <p:spPr bwMode="auto">
          <a:xfrm>
            <a:off x="2123728" y="1906588"/>
            <a:ext cx="425450"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a:t>
            </a:r>
          </a:p>
        </p:txBody>
      </p:sp>
      <p:sp>
        <p:nvSpPr>
          <p:cNvPr id="379411" name="Rectangle 531"/>
          <p:cNvSpPr>
            <a:spLocks noChangeArrowheads="1"/>
          </p:cNvSpPr>
          <p:nvPr/>
        </p:nvSpPr>
        <p:spPr bwMode="auto">
          <a:xfrm>
            <a:off x="6444208" y="1906588"/>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&lt;·</a:t>
            </a:r>
          </a:p>
        </p:txBody>
      </p:sp>
      <p:sp>
        <p:nvSpPr>
          <p:cNvPr id="379419" name="Rectangle 539"/>
          <p:cNvSpPr>
            <a:spLocks noChangeArrowheads="1"/>
          </p:cNvSpPr>
          <p:nvPr/>
        </p:nvSpPr>
        <p:spPr bwMode="auto">
          <a:xfrm>
            <a:off x="7508502" y="1906588"/>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25" name="Rectangle 545"/>
          <p:cNvSpPr>
            <a:spLocks noChangeArrowheads="1"/>
          </p:cNvSpPr>
          <p:nvPr/>
        </p:nvSpPr>
        <p:spPr bwMode="auto">
          <a:xfrm>
            <a:off x="4125540" y="2295525"/>
            <a:ext cx="1444625"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(aa)b#</a:t>
            </a:r>
          </a:p>
        </p:txBody>
      </p:sp>
      <p:sp>
        <p:nvSpPr>
          <p:cNvPr id="379426" name="Rectangle 546"/>
          <p:cNvSpPr>
            <a:spLocks noChangeArrowheads="1"/>
          </p:cNvSpPr>
          <p:nvPr/>
        </p:nvSpPr>
        <p:spPr bwMode="auto">
          <a:xfrm>
            <a:off x="2123728" y="2295525"/>
            <a:ext cx="619125"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t>
            </a:r>
          </a:p>
        </p:txBody>
      </p:sp>
      <p:sp>
        <p:nvSpPr>
          <p:cNvPr id="379427" name="Rectangle 547"/>
          <p:cNvSpPr>
            <a:spLocks noChangeArrowheads="1"/>
          </p:cNvSpPr>
          <p:nvPr/>
        </p:nvSpPr>
        <p:spPr bwMode="auto">
          <a:xfrm>
            <a:off x="6444208" y="2295525"/>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&lt;·</a:t>
            </a:r>
          </a:p>
        </p:txBody>
      </p:sp>
      <p:sp>
        <p:nvSpPr>
          <p:cNvPr id="379428" name="Rectangle 548"/>
          <p:cNvSpPr>
            <a:spLocks noChangeArrowheads="1"/>
          </p:cNvSpPr>
          <p:nvPr/>
        </p:nvSpPr>
        <p:spPr bwMode="auto">
          <a:xfrm>
            <a:off x="7508502" y="2293938"/>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29" name="Rectangle 549"/>
          <p:cNvSpPr>
            <a:spLocks noChangeArrowheads="1"/>
          </p:cNvSpPr>
          <p:nvPr/>
        </p:nvSpPr>
        <p:spPr bwMode="auto">
          <a:xfrm>
            <a:off x="4325565" y="2655888"/>
            <a:ext cx="1244600"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aa)b#</a:t>
            </a:r>
          </a:p>
        </p:txBody>
      </p:sp>
      <p:sp>
        <p:nvSpPr>
          <p:cNvPr id="379430" name="Rectangle 550"/>
          <p:cNvSpPr>
            <a:spLocks noChangeArrowheads="1"/>
          </p:cNvSpPr>
          <p:nvPr/>
        </p:nvSpPr>
        <p:spPr bwMode="auto">
          <a:xfrm>
            <a:off x="2123728" y="2655888"/>
            <a:ext cx="812800"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t>
            </a:r>
          </a:p>
        </p:txBody>
      </p:sp>
      <p:sp>
        <p:nvSpPr>
          <p:cNvPr id="379431" name="Rectangle 551"/>
          <p:cNvSpPr>
            <a:spLocks noChangeArrowheads="1"/>
          </p:cNvSpPr>
          <p:nvPr/>
        </p:nvSpPr>
        <p:spPr bwMode="auto">
          <a:xfrm>
            <a:off x="6444208" y="2655888"/>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&lt;·</a:t>
            </a:r>
          </a:p>
        </p:txBody>
      </p:sp>
      <p:sp>
        <p:nvSpPr>
          <p:cNvPr id="379432" name="Rectangle 552"/>
          <p:cNvSpPr>
            <a:spLocks noChangeArrowheads="1"/>
          </p:cNvSpPr>
          <p:nvPr/>
        </p:nvSpPr>
        <p:spPr bwMode="auto">
          <a:xfrm>
            <a:off x="7508502" y="2679700"/>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33" name="Rectangle 553"/>
          <p:cNvSpPr>
            <a:spLocks noChangeArrowheads="1"/>
          </p:cNvSpPr>
          <p:nvPr/>
        </p:nvSpPr>
        <p:spPr bwMode="auto">
          <a:xfrm>
            <a:off x="4527178" y="3068638"/>
            <a:ext cx="1042987"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a)b#</a:t>
            </a:r>
          </a:p>
        </p:txBody>
      </p:sp>
      <p:sp>
        <p:nvSpPr>
          <p:cNvPr id="379434" name="Rectangle 554"/>
          <p:cNvSpPr>
            <a:spLocks noChangeArrowheads="1"/>
          </p:cNvSpPr>
          <p:nvPr/>
        </p:nvSpPr>
        <p:spPr bwMode="auto">
          <a:xfrm>
            <a:off x="2123728" y="3068638"/>
            <a:ext cx="1008062"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a:t>
            </a:r>
          </a:p>
        </p:txBody>
      </p:sp>
      <p:sp>
        <p:nvSpPr>
          <p:cNvPr id="379435" name="Rectangle 555"/>
          <p:cNvSpPr>
            <a:spLocks noChangeArrowheads="1"/>
          </p:cNvSpPr>
          <p:nvPr/>
        </p:nvSpPr>
        <p:spPr bwMode="auto">
          <a:xfrm>
            <a:off x="6444208" y="3068638"/>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·&gt;</a:t>
            </a:r>
          </a:p>
        </p:txBody>
      </p:sp>
      <p:sp>
        <p:nvSpPr>
          <p:cNvPr id="379436" name="Rectangle 556"/>
          <p:cNvSpPr>
            <a:spLocks noChangeArrowheads="1"/>
          </p:cNvSpPr>
          <p:nvPr/>
        </p:nvSpPr>
        <p:spPr bwMode="auto">
          <a:xfrm>
            <a:off x="7508502" y="3065463"/>
            <a:ext cx="1023938" cy="457200"/>
          </a:xfrm>
          <a:prstGeom prst="rect">
            <a:avLst/>
          </a:prstGeom>
          <a:noFill/>
          <a:ln w="19050" algn="ctr">
            <a:noFill/>
            <a:miter lim="800000"/>
            <a:headEnd/>
            <a:tailEnd/>
          </a:ln>
        </p:spPr>
        <p:txBody>
          <a:bodyPr>
            <a:spAutoFit/>
          </a:bodyPr>
          <a:lstStyle/>
          <a:p>
            <a:pPr algn="l">
              <a:defRPr/>
            </a:pPr>
            <a:r>
              <a:rPr lang="zh-CN" altLang="en-US" sz="2400" b="1" dirty="0">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a:t>
            </a:r>
          </a:p>
        </p:txBody>
      </p:sp>
      <p:sp>
        <p:nvSpPr>
          <p:cNvPr id="379437" name="Rectangle 557"/>
          <p:cNvSpPr>
            <a:spLocks noChangeArrowheads="1"/>
          </p:cNvSpPr>
          <p:nvPr/>
        </p:nvSpPr>
        <p:spPr bwMode="auto">
          <a:xfrm>
            <a:off x="4527178" y="3457575"/>
            <a:ext cx="1042987"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a)b#</a:t>
            </a:r>
          </a:p>
        </p:txBody>
      </p:sp>
      <p:sp>
        <p:nvSpPr>
          <p:cNvPr id="379438" name="Rectangle 558"/>
          <p:cNvSpPr>
            <a:spLocks noChangeArrowheads="1"/>
          </p:cNvSpPr>
          <p:nvPr/>
        </p:nvSpPr>
        <p:spPr bwMode="auto">
          <a:xfrm>
            <a:off x="2123728" y="3457575"/>
            <a:ext cx="1008062" cy="457200"/>
          </a:xfrm>
          <a:prstGeom prst="rect">
            <a:avLst/>
          </a:prstGeom>
          <a:noFill/>
          <a:ln w="19050" algn="ctr">
            <a:noFill/>
            <a:miter lim="800000"/>
            <a:headEnd/>
            <a:tailEnd/>
          </a:ln>
        </p:spPr>
        <p:txBody>
          <a:bodyPr>
            <a:spAutoFit/>
          </a:bodyPr>
          <a:lstStyle/>
          <a:p>
            <a:r>
              <a:rPr lang="en-US" altLang="zh-CN" sz="2400" b="1" dirty="0">
                <a:solidFill>
                  <a:schemeClr val="tx1"/>
                </a:solidFill>
                <a:latin typeface="Courier New" pitchFamily="49" charset="0"/>
              </a:rPr>
              <a:t>#b(A</a:t>
            </a:r>
          </a:p>
        </p:txBody>
      </p:sp>
      <p:sp>
        <p:nvSpPr>
          <p:cNvPr id="379439" name="Rectangle 559"/>
          <p:cNvSpPr>
            <a:spLocks noChangeArrowheads="1"/>
          </p:cNvSpPr>
          <p:nvPr/>
        </p:nvSpPr>
        <p:spPr bwMode="auto">
          <a:xfrm>
            <a:off x="6444208" y="3457575"/>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a:t>
            </a:r>
          </a:p>
        </p:txBody>
      </p:sp>
      <p:sp>
        <p:nvSpPr>
          <p:cNvPr id="379440" name="Rectangle 560"/>
          <p:cNvSpPr>
            <a:spLocks noChangeArrowheads="1"/>
          </p:cNvSpPr>
          <p:nvPr/>
        </p:nvSpPr>
        <p:spPr bwMode="auto">
          <a:xfrm>
            <a:off x="7508502" y="3451225"/>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41" name="Rectangle 561"/>
          <p:cNvSpPr>
            <a:spLocks noChangeArrowheads="1"/>
          </p:cNvSpPr>
          <p:nvPr/>
        </p:nvSpPr>
        <p:spPr bwMode="auto">
          <a:xfrm>
            <a:off x="4727203" y="3835400"/>
            <a:ext cx="842962"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)b#</a:t>
            </a:r>
          </a:p>
        </p:txBody>
      </p:sp>
      <p:sp>
        <p:nvSpPr>
          <p:cNvPr id="379442" name="Rectangle 562"/>
          <p:cNvSpPr>
            <a:spLocks noChangeArrowheads="1"/>
          </p:cNvSpPr>
          <p:nvPr/>
        </p:nvSpPr>
        <p:spPr bwMode="auto">
          <a:xfrm>
            <a:off x="2123728" y="3835400"/>
            <a:ext cx="1200150"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#b(Aa</a:t>
            </a:r>
          </a:p>
        </p:txBody>
      </p:sp>
      <p:sp>
        <p:nvSpPr>
          <p:cNvPr id="379443" name="Rectangle 563"/>
          <p:cNvSpPr>
            <a:spLocks noChangeArrowheads="1"/>
          </p:cNvSpPr>
          <p:nvPr/>
        </p:nvSpPr>
        <p:spPr bwMode="auto">
          <a:xfrm>
            <a:off x="6444208" y="3835400"/>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a:t>
            </a:r>
          </a:p>
        </p:txBody>
      </p:sp>
      <p:sp>
        <p:nvSpPr>
          <p:cNvPr id="379444" name="Rectangle 564"/>
          <p:cNvSpPr>
            <a:spLocks noChangeArrowheads="1"/>
          </p:cNvSpPr>
          <p:nvPr/>
        </p:nvSpPr>
        <p:spPr bwMode="auto">
          <a:xfrm>
            <a:off x="7508502" y="3836988"/>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45" name="Rectangle 565"/>
          <p:cNvSpPr>
            <a:spLocks noChangeArrowheads="1"/>
          </p:cNvSpPr>
          <p:nvPr/>
        </p:nvSpPr>
        <p:spPr bwMode="auto">
          <a:xfrm>
            <a:off x="4928815" y="4233863"/>
            <a:ext cx="641350"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b#</a:t>
            </a:r>
          </a:p>
        </p:txBody>
      </p:sp>
      <p:sp>
        <p:nvSpPr>
          <p:cNvPr id="379446" name="Rectangle 566"/>
          <p:cNvSpPr>
            <a:spLocks noChangeArrowheads="1"/>
          </p:cNvSpPr>
          <p:nvPr/>
        </p:nvSpPr>
        <p:spPr bwMode="auto">
          <a:xfrm>
            <a:off x="2123728" y="4233863"/>
            <a:ext cx="1395412"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#b(Aa)</a:t>
            </a:r>
          </a:p>
        </p:txBody>
      </p:sp>
      <p:sp>
        <p:nvSpPr>
          <p:cNvPr id="379447" name="Rectangle 567"/>
          <p:cNvSpPr>
            <a:spLocks noChangeArrowheads="1"/>
          </p:cNvSpPr>
          <p:nvPr/>
        </p:nvSpPr>
        <p:spPr bwMode="auto">
          <a:xfrm>
            <a:off x="6444208" y="4233863"/>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·&gt;</a:t>
            </a:r>
          </a:p>
        </p:txBody>
      </p:sp>
      <p:sp>
        <p:nvSpPr>
          <p:cNvPr id="379448" name="Rectangle 568"/>
          <p:cNvSpPr>
            <a:spLocks noChangeArrowheads="1"/>
          </p:cNvSpPr>
          <p:nvPr/>
        </p:nvSpPr>
        <p:spPr bwMode="auto">
          <a:xfrm>
            <a:off x="7508502" y="4222750"/>
            <a:ext cx="1023938" cy="457200"/>
          </a:xfrm>
          <a:prstGeom prst="rect">
            <a:avLst/>
          </a:prstGeom>
          <a:noFill/>
          <a:ln w="19050" algn="ctr">
            <a:noFill/>
            <a:miter lim="800000"/>
            <a:headEnd/>
            <a:tailEnd/>
          </a:ln>
        </p:spPr>
        <p:txBody>
          <a:bodyPr>
            <a:spAutoFit/>
          </a:bodyPr>
          <a:lstStyle/>
          <a:p>
            <a:pPr algn="l">
              <a:defRPr/>
            </a:pPr>
            <a:r>
              <a:rPr lang="zh-CN" altLang="en-US" sz="2400" b="1" dirty="0">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B</a:t>
            </a:r>
          </a:p>
        </p:txBody>
      </p:sp>
      <p:sp>
        <p:nvSpPr>
          <p:cNvPr id="379449" name="Rectangle 569"/>
          <p:cNvSpPr>
            <a:spLocks noChangeArrowheads="1"/>
          </p:cNvSpPr>
          <p:nvPr/>
        </p:nvSpPr>
        <p:spPr bwMode="auto">
          <a:xfrm>
            <a:off x="4928815" y="4627563"/>
            <a:ext cx="641350"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b#</a:t>
            </a:r>
          </a:p>
        </p:txBody>
      </p:sp>
      <p:sp>
        <p:nvSpPr>
          <p:cNvPr id="379450" name="Rectangle 570"/>
          <p:cNvSpPr>
            <a:spLocks noChangeArrowheads="1"/>
          </p:cNvSpPr>
          <p:nvPr/>
        </p:nvSpPr>
        <p:spPr bwMode="auto">
          <a:xfrm>
            <a:off x="2123728" y="4627563"/>
            <a:ext cx="1008062" cy="457200"/>
          </a:xfrm>
          <a:prstGeom prst="rect">
            <a:avLst/>
          </a:prstGeom>
          <a:noFill/>
          <a:ln w="19050" algn="ctr">
            <a:noFill/>
            <a:miter lim="800000"/>
            <a:headEnd/>
            <a:tailEnd/>
          </a:ln>
        </p:spPr>
        <p:txBody>
          <a:bodyPr>
            <a:spAutoFit/>
          </a:bodyPr>
          <a:lstStyle/>
          <a:p>
            <a:r>
              <a:rPr lang="en-US" altLang="zh-CN" sz="2400" b="1" dirty="0">
                <a:solidFill>
                  <a:schemeClr val="tx1"/>
                </a:solidFill>
                <a:latin typeface="Courier New" pitchFamily="49" charset="0"/>
              </a:rPr>
              <a:t>#b(B</a:t>
            </a:r>
          </a:p>
        </p:txBody>
      </p:sp>
      <p:sp>
        <p:nvSpPr>
          <p:cNvPr id="379451" name="Rectangle 571"/>
          <p:cNvSpPr>
            <a:spLocks noChangeArrowheads="1"/>
          </p:cNvSpPr>
          <p:nvPr/>
        </p:nvSpPr>
        <p:spPr bwMode="auto">
          <a:xfrm>
            <a:off x="6444208" y="4627563"/>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·&gt;</a:t>
            </a:r>
          </a:p>
        </p:txBody>
      </p:sp>
      <p:sp>
        <p:nvSpPr>
          <p:cNvPr id="379452" name="Rectangle 572"/>
          <p:cNvSpPr>
            <a:spLocks noChangeArrowheads="1"/>
          </p:cNvSpPr>
          <p:nvPr/>
        </p:nvSpPr>
        <p:spPr bwMode="auto">
          <a:xfrm>
            <a:off x="7508502" y="4608513"/>
            <a:ext cx="1023938" cy="457200"/>
          </a:xfrm>
          <a:prstGeom prst="rect">
            <a:avLst/>
          </a:prstGeom>
          <a:noFill/>
          <a:ln w="19050" algn="ctr">
            <a:noFill/>
            <a:miter lim="800000"/>
            <a:headEnd/>
            <a:tailEnd/>
          </a:ln>
        </p:spPr>
        <p:txBody>
          <a:bodyPr>
            <a:spAutoFit/>
          </a:bodyPr>
          <a:lstStyle/>
          <a:p>
            <a:pPr algn="l">
              <a:defRPr/>
            </a:pPr>
            <a:r>
              <a:rPr lang="zh-CN" altLang="en-US" sz="2400" b="1" dirty="0">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a:t>
            </a:r>
          </a:p>
        </p:txBody>
      </p:sp>
      <p:sp>
        <p:nvSpPr>
          <p:cNvPr id="379453" name="Rectangle 573"/>
          <p:cNvSpPr>
            <a:spLocks noChangeArrowheads="1"/>
          </p:cNvSpPr>
          <p:nvPr/>
        </p:nvSpPr>
        <p:spPr bwMode="auto">
          <a:xfrm>
            <a:off x="4928815" y="5016500"/>
            <a:ext cx="641350"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b#</a:t>
            </a:r>
          </a:p>
        </p:txBody>
      </p:sp>
      <p:sp>
        <p:nvSpPr>
          <p:cNvPr id="379454" name="Rectangle 574"/>
          <p:cNvSpPr>
            <a:spLocks noChangeArrowheads="1"/>
          </p:cNvSpPr>
          <p:nvPr/>
        </p:nvSpPr>
        <p:spPr bwMode="auto">
          <a:xfrm>
            <a:off x="2123728" y="5016500"/>
            <a:ext cx="812800" cy="457200"/>
          </a:xfrm>
          <a:prstGeom prst="rect">
            <a:avLst/>
          </a:prstGeom>
          <a:noFill/>
          <a:ln w="19050" algn="ctr">
            <a:noFill/>
            <a:miter lim="800000"/>
            <a:headEnd/>
            <a:tailEnd/>
          </a:ln>
        </p:spPr>
        <p:txBody>
          <a:bodyPr>
            <a:spAutoFit/>
          </a:bodyPr>
          <a:lstStyle/>
          <a:p>
            <a:r>
              <a:rPr lang="en-US" altLang="zh-CN" sz="2400" b="1" dirty="0">
                <a:solidFill>
                  <a:schemeClr val="tx1"/>
                </a:solidFill>
                <a:latin typeface="Courier New" pitchFamily="49" charset="0"/>
              </a:rPr>
              <a:t>#bA</a:t>
            </a:r>
          </a:p>
        </p:txBody>
      </p:sp>
      <p:sp>
        <p:nvSpPr>
          <p:cNvPr id="379455" name="Rectangle 575"/>
          <p:cNvSpPr>
            <a:spLocks noChangeArrowheads="1"/>
          </p:cNvSpPr>
          <p:nvPr/>
        </p:nvSpPr>
        <p:spPr bwMode="auto">
          <a:xfrm>
            <a:off x="6444208" y="5016500"/>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a:t>
            </a:r>
          </a:p>
        </p:txBody>
      </p:sp>
      <p:sp>
        <p:nvSpPr>
          <p:cNvPr id="379456" name="Rectangle 576"/>
          <p:cNvSpPr>
            <a:spLocks noChangeArrowheads="1"/>
          </p:cNvSpPr>
          <p:nvPr/>
        </p:nvSpPr>
        <p:spPr bwMode="auto">
          <a:xfrm>
            <a:off x="7508502" y="4994275"/>
            <a:ext cx="8588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移入</a:t>
            </a:r>
          </a:p>
        </p:txBody>
      </p:sp>
      <p:sp>
        <p:nvSpPr>
          <p:cNvPr id="379457" name="Rectangle 577"/>
          <p:cNvSpPr>
            <a:spLocks noChangeArrowheads="1"/>
          </p:cNvSpPr>
          <p:nvPr/>
        </p:nvSpPr>
        <p:spPr bwMode="auto">
          <a:xfrm>
            <a:off x="5130428" y="5391150"/>
            <a:ext cx="439737"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t>
            </a:r>
          </a:p>
        </p:txBody>
      </p:sp>
      <p:sp>
        <p:nvSpPr>
          <p:cNvPr id="379458" name="Rectangle 578"/>
          <p:cNvSpPr>
            <a:spLocks noChangeArrowheads="1"/>
          </p:cNvSpPr>
          <p:nvPr/>
        </p:nvSpPr>
        <p:spPr bwMode="auto">
          <a:xfrm>
            <a:off x="2123728" y="5391150"/>
            <a:ext cx="1008062"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#bAb</a:t>
            </a:r>
          </a:p>
        </p:txBody>
      </p:sp>
      <p:sp>
        <p:nvSpPr>
          <p:cNvPr id="379459" name="Rectangle 579"/>
          <p:cNvSpPr>
            <a:spLocks noChangeArrowheads="1"/>
          </p:cNvSpPr>
          <p:nvPr/>
        </p:nvSpPr>
        <p:spPr bwMode="auto">
          <a:xfrm>
            <a:off x="6444208" y="5391150"/>
            <a:ext cx="566737"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anose="02070309020205020404" pitchFamily="49" charset="0"/>
                <a:cs typeface="Courier New" panose="02070309020205020404" pitchFamily="49" charset="0"/>
              </a:rPr>
              <a:t>·&gt;</a:t>
            </a:r>
          </a:p>
        </p:txBody>
      </p:sp>
      <p:sp>
        <p:nvSpPr>
          <p:cNvPr id="379460" name="Rectangle 580"/>
          <p:cNvSpPr>
            <a:spLocks noChangeArrowheads="1"/>
          </p:cNvSpPr>
          <p:nvPr/>
        </p:nvSpPr>
        <p:spPr bwMode="auto">
          <a:xfrm>
            <a:off x="7508502" y="5380038"/>
            <a:ext cx="10239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S</a:t>
            </a:r>
          </a:p>
        </p:txBody>
      </p:sp>
      <p:sp>
        <p:nvSpPr>
          <p:cNvPr id="379461" name="Rectangle 581"/>
          <p:cNvSpPr>
            <a:spLocks noChangeArrowheads="1"/>
          </p:cNvSpPr>
          <p:nvPr/>
        </p:nvSpPr>
        <p:spPr bwMode="auto">
          <a:xfrm>
            <a:off x="5130428" y="5765800"/>
            <a:ext cx="439737" cy="457200"/>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t>
            </a:r>
          </a:p>
        </p:txBody>
      </p:sp>
      <p:sp>
        <p:nvSpPr>
          <p:cNvPr id="379462" name="Rectangle 582"/>
          <p:cNvSpPr>
            <a:spLocks noChangeArrowheads="1"/>
          </p:cNvSpPr>
          <p:nvPr/>
        </p:nvSpPr>
        <p:spPr bwMode="auto">
          <a:xfrm>
            <a:off x="2123728" y="5765800"/>
            <a:ext cx="619125" cy="457200"/>
          </a:xfrm>
          <a:prstGeom prst="rect">
            <a:avLst/>
          </a:prstGeom>
          <a:noFill/>
          <a:ln w="19050" algn="ctr">
            <a:noFill/>
            <a:miter lim="800000"/>
            <a:headEnd/>
            <a:tailEnd/>
          </a:ln>
        </p:spPr>
        <p:txBody>
          <a:bodyPr>
            <a:spAutoFit/>
          </a:bodyPr>
          <a:lstStyle/>
          <a:p>
            <a:r>
              <a:rPr lang="en-US" altLang="zh-CN" sz="2400" b="1">
                <a:solidFill>
                  <a:schemeClr val="tx1"/>
                </a:solidFill>
                <a:latin typeface="Courier New" pitchFamily="49" charset="0"/>
              </a:rPr>
              <a:t>#S</a:t>
            </a:r>
          </a:p>
        </p:txBody>
      </p:sp>
      <p:sp>
        <p:nvSpPr>
          <p:cNvPr id="379463" name="Rectangle 583"/>
          <p:cNvSpPr>
            <a:spLocks noChangeArrowheads="1"/>
          </p:cNvSpPr>
          <p:nvPr/>
        </p:nvSpPr>
        <p:spPr bwMode="auto">
          <a:xfrm>
            <a:off x="7508502" y="5765800"/>
            <a:ext cx="935038" cy="457200"/>
          </a:xfrm>
          <a:prstGeom prst="rect">
            <a:avLst/>
          </a:prstGeom>
          <a:noFill/>
          <a:ln w="19050" algn="ctr">
            <a:noFill/>
            <a:miter lim="800000"/>
            <a:headEnd/>
            <a:tailEnd/>
          </a:ln>
        </p:spPr>
        <p:txBody>
          <a:bodyPr>
            <a:spAutoFit/>
          </a:bodyPr>
          <a:lstStyle/>
          <a:p>
            <a:pPr algn="l">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接受</a:t>
            </a:r>
          </a:p>
        </p:txBody>
      </p:sp>
    </p:spTree>
    <p:extLst>
      <p:ext uri="{BB962C8B-B14F-4D97-AF65-F5344CB8AC3E}">
        <p14:creationId xmlns:p14="http://schemas.microsoft.com/office/powerpoint/2010/main" val="419664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410"/>
                                        </p:tgtEl>
                                        <p:attrNameLst>
                                          <p:attrName>style.visibility</p:attrName>
                                        </p:attrNameLst>
                                      </p:cBhvr>
                                      <p:to>
                                        <p:strVal val="visible"/>
                                      </p:to>
                                    </p:set>
                                    <p:animEffect transition="in" filter="wipe(left)">
                                      <p:cBhvr>
                                        <p:cTn id="7" dur="500"/>
                                        <p:tgtEl>
                                          <p:spTgt spid="379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9409"/>
                                        </p:tgtEl>
                                        <p:attrNameLst>
                                          <p:attrName>style.visibility</p:attrName>
                                        </p:attrNameLst>
                                      </p:cBhvr>
                                      <p:to>
                                        <p:strVal val="visible"/>
                                      </p:to>
                                    </p:set>
                                    <p:animEffect transition="in" filter="wipe(left)">
                                      <p:cBhvr>
                                        <p:cTn id="11" dur="500"/>
                                        <p:tgtEl>
                                          <p:spTgt spid="3794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9411"/>
                                        </p:tgtEl>
                                        <p:attrNameLst>
                                          <p:attrName>style.visibility</p:attrName>
                                        </p:attrNameLst>
                                      </p:cBhvr>
                                      <p:to>
                                        <p:strVal val="visible"/>
                                      </p:to>
                                    </p:set>
                                    <p:animEffect transition="in" filter="wipe(left)">
                                      <p:cBhvr>
                                        <p:cTn id="16" dur="500"/>
                                        <p:tgtEl>
                                          <p:spTgt spid="3794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9419"/>
                                        </p:tgtEl>
                                        <p:attrNameLst>
                                          <p:attrName>style.visibility</p:attrName>
                                        </p:attrNameLst>
                                      </p:cBhvr>
                                      <p:to>
                                        <p:strVal val="visible"/>
                                      </p:to>
                                    </p:set>
                                    <p:animEffect transition="in" filter="wipe(left)">
                                      <p:cBhvr>
                                        <p:cTn id="21" dur="500"/>
                                        <p:tgtEl>
                                          <p:spTgt spid="37941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79426"/>
                                        </p:tgtEl>
                                        <p:attrNameLst>
                                          <p:attrName>style.visibility</p:attrName>
                                        </p:attrNameLst>
                                      </p:cBhvr>
                                      <p:to>
                                        <p:strVal val="visible"/>
                                      </p:to>
                                    </p:set>
                                    <p:animEffect transition="in" filter="wipe(left)">
                                      <p:cBhvr>
                                        <p:cTn id="25" dur="500"/>
                                        <p:tgtEl>
                                          <p:spTgt spid="37942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79425"/>
                                        </p:tgtEl>
                                        <p:attrNameLst>
                                          <p:attrName>style.visibility</p:attrName>
                                        </p:attrNameLst>
                                      </p:cBhvr>
                                      <p:to>
                                        <p:strVal val="visible"/>
                                      </p:to>
                                    </p:set>
                                    <p:animEffect transition="in" filter="wipe(left)">
                                      <p:cBhvr>
                                        <p:cTn id="29" dur="500"/>
                                        <p:tgtEl>
                                          <p:spTgt spid="3794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9427"/>
                                        </p:tgtEl>
                                        <p:attrNameLst>
                                          <p:attrName>style.visibility</p:attrName>
                                        </p:attrNameLst>
                                      </p:cBhvr>
                                      <p:to>
                                        <p:strVal val="visible"/>
                                      </p:to>
                                    </p:set>
                                    <p:animEffect transition="in" filter="wipe(left)">
                                      <p:cBhvr>
                                        <p:cTn id="34" dur="500"/>
                                        <p:tgtEl>
                                          <p:spTgt spid="3794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79428"/>
                                        </p:tgtEl>
                                        <p:attrNameLst>
                                          <p:attrName>style.visibility</p:attrName>
                                        </p:attrNameLst>
                                      </p:cBhvr>
                                      <p:to>
                                        <p:strVal val="visible"/>
                                      </p:to>
                                    </p:set>
                                    <p:animEffect transition="in" filter="wipe(left)">
                                      <p:cBhvr>
                                        <p:cTn id="39" dur="500"/>
                                        <p:tgtEl>
                                          <p:spTgt spid="37942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79430"/>
                                        </p:tgtEl>
                                        <p:attrNameLst>
                                          <p:attrName>style.visibility</p:attrName>
                                        </p:attrNameLst>
                                      </p:cBhvr>
                                      <p:to>
                                        <p:strVal val="visible"/>
                                      </p:to>
                                    </p:set>
                                    <p:animEffect transition="in" filter="wipe(left)">
                                      <p:cBhvr>
                                        <p:cTn id="43" dur="500"/>
                                        <p:tgtEl>
                                          <p:spTgt spid="379430"/>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79429"/>
                                        </p:tgtEl>
                                        <p:attrNameLst>
                                          <p:attrName>style.visibility</p:attrName>
                                        </p:attrNameLst>
                                      </p:cBhvr>
                                      <p:to>
                                        <p:strVal val="visible"/>
                                      </p:to>
                                    </p:set>
                                    <p:animEffect transition="in" filter="wipe(left)">
                                      <p:cBhvr>
                                        <p:cTn id="47" dur="500"/>
                                        <p:tgtEl>
                                          <p:spTgt spid="3794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9431"/>
                                        </p:tgtEl>
                                        <p:attrNameLst>
                                          <p:attrName>style.visibility</p:attrName>
                                        </p:attrNameLst>
                                      </p:cBhvr>
                                      <p:to>
                                        <p:strVal val="visible"/>
                                      </p:to>
                                    </p:set>
                                    <p:animEffect transition="in" filter="wipe(left)">
                                      <p:cBhvr>
                                        <p:cTn id="52" dur="500"/>
                                        <p:tgtEl>
                                          <p:spTgt spid="3794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9432"/>
                                        </p:tgtEl>
                                        <p:attrNameLst>
                                          <p:attrName>style.visibility</p:attrName>
                                        </p:attrNameLst>
                                      </p:cBhvr>
                                      <p:to>
                                        <p:strVal val="visible"/>
                                      </p:to>
                                    </p:set>
                                    <p:animEffect transition="in" filter="wipe(left)">
                                      <p:cBhvr>
                                        <p:cTn id="57" dur="500"/>
                                        <p:tgtEl>
                                          <p:spTgt spid="37943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79434"/>
                                        </p:tgtEl>
                                        <p:attrNameLst>
                                          <p:attrName>style.visibility</p:attrName>
                                        </p:attrNameLst>
                                      </p:cBhvr>
                                      <p:to>
                                        <p:strVal val="visible"/>
                                      </p:to>
                                    </p:set>
                                    <p:animEffect transition="in" filter="wipe(left)">
                                      <p:cBhvr>
                                        <p:cTn id="61" dur="500"/>
                                        <p:tgtEl>
                                          <p:spTgt spid="379434"/>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379433"/>
                                        </p:tgtEl>
                                        <p:attrNameLst>
                                          <p:attrName>style.visibility</p:attrName>
                                        </p:attrNameLst>
                                      </p:cBhvr>
                                      <p:to>
                                        <p:strVal val="visible"/>
                                      </p:to>
                                    </p:set>
                                    <p:animEffect transition="in" filter="wipe(left)">
                                      <p:cBhvr>
                                        <p:cTn id="65" dur="500"/>
                                        <p:tgtEl>
                                          <p:spTgt spid="37943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79435"/>
                                        </p:tgtEl>
                                        <p:attrNameLst>
                                          <p:attrName>style.visibility</p:attrName>
                                        </p:attrNameLst>
                                      </p:cBhvr>
                                      <p:to>
                                        <p:strVal val="visible"/>
                                      </p:to>
                                    </p:set>
                                    <p:animEffect transition="in" filter="wipe(left)">
                                      <p:cBhvr>
                                        <p:cTn id="70" dur="500"/>
                                        <p:tgtEl>
                                          <p:spTgt spid="37943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79436"/>
                                        </p:tgtEl>
                                        <p:attrNameLst>
                                          <p:attrName>style.visibility</p:attrName>
                                        </p:attrNameLst>
                                      </p:cBhvr>
                                      <p:to>
                                        <p:strVal val="visible"/>
                                      </p:to>
                                    </p:set>
                                    <p:animEffect transition="in" filter="wipe(left)">
                                      <p:cBhvr>
                                        <p:cTn id="75" dur="500"/>
                                        <p:tgtEl>
                                          <p:spTgt spid="3794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79438"/>
                                        </p:tgtEl>
                                        <p:attrNameLst>
                                          <p:attrName>style.visibility</p:attrName>
                                        </p:attrNameLst>
                                      </p:cBhvr>
                                      <p:to>
                                        <p:strVal val="visible"/>
                                      </p:to>
                                    </p:set>
                                    <p:animEffect transition="in" filter="wipe(left)">
                                      <p:cBhvr>
                                        <p:cTn id="80" dur="500"/>
                                        <p:tgtEl>
                                          <p:spTgt spid="379438"/>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379437"/>
                                        </p:tgtEl>
                                        <p:attrNameLst>
                                          <p:attrName>style.visibility</p:attrName>
                                        </p:attrNameLst>
                                      </p:cBhvr>
                                      <p:to>
                                        <p:strVal val="visible"/>
                                      </p:to>
                                    </p:set>
                                    <p:animEffect transition="in" filter="wipe(left)">
                                      <p:cBhvr>
                                        <p:cTn id="84" dur="500"/>
                                        <p:tgtEl>
                                          <p:spTgt spid="3794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79439"/>
                                        </p:tgtEl>
                                        <p:attrNameLst>
                                          <p:attrName>style.visibility</p:attrName>
                                        </p:attrNameLst>
                                      </p:cBhvr>
                                      <p:to>
                                        <p:strVal val="visible"/>
                                      </p:to>
                                    </p:set>
                                    <p:animEffect transition="in" filter="wipe(left)">
                                      <p:cBhvr>
                                        <p:cTn id="89" dur="500"/>
                                        <p:tgtEl>
                                          <p:spTgt spid="37943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79440"/>
                                        </p:tgtEl>
                                        <p:attrNameLst>
                                          <p:attrName>style.visibility</p:attrName>
                                        </p:attrNameLst>
                                      </p:cBhvr>
                                      <p:to>
                                        <p:strVal val="visible"/>
                                      </p:to>
                                    </p:set>
                                    <p:animEffect transition="in" filter="wipe(left)">
                                      <p:cBhvr>
                                        <p:cTn id="94" dur="500"/>
                                        <p:tgtEl>
                                          <p:spTgt spid="379440"/>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379442"/>
                                        </p:tgtEl>
                                        <p:attrNameLst>
                                          <p:attrName>style.visibility</p:attrName>
                                        </p:attrNameLst>
                                      </p:cBhvr>
                                      <p:to>
                                        <p:strVal val="visible"/>
                                      </p:to>
                                    </p:set>
                                    <p:animEffect transition="in" filter="wipe(left)">
                                      <p:cBhvr>
                                        <p:cTn id="98" dur="500"/>
                                        <p:tgtEl>
                                          <p:spTgt spid="379442"/>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379441"/>
                                        </p:tgtEl>
                                        <p:attrNameLst>
                                          <p:attrName>style.visibility</p:attrName>
                                        </p:attrNameLst>
                                      </p:cBhvr>
                                      <p:to>
                                        <p:strVal val="visible"/>
                                      </p:to>
                                    </p:set>
                                    <p:animEffect transition="in" filter="wipe(left)">
                                      <p:cBhvr>
                                        <p:cTn id="102" dur="500"/>
                                        <p:tgtEl>
                                          <p:spTgt spid="37944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79443"/>
                                        </p:tgtEl>
                                        <p:attrNameLst>
                                          <p:attrName>style.visibility</p:attrName>
                                        </p:attrNameLst>
                                      </p:cBhvr>
                                      <p:to>
                                        <p:strVal val="visible"/>
                                      </p:to>
                                    </p:set>
                                    <p:animEffect transition="in" filter="wipe(left)">
                                      <p:cBhvr>
                                        <p:cTn id="107" dur="500"/>
                                        <p:tgtEl>
                                          <p:spTgt spid="37944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79444"/>
                                        </p:tgtEl>
                                        <p:attrNameLst>
                                          <p:attrName>style.visibility</p:attrName>
                                        </p:attrNameLst>
                                      </p:cBhvr>
                                      <p:to>
                                        <p:strVal val="visible"/>
                                      </p:to>
                                    </p:set>
                                    <p:animEffect transition="in" filter="wipe(left)">
                                      <p:cBhvr>
                                        <p:cTn id="112" dur="500"/>
                                        <p:tgtEl>
                                          <p:spTgt spid="379444"/>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79446"/>
                                        </p:tgtEl>
                                        <p:attrNameLst>
                                          <p:attrName>style.visibility</p:attrName>
                                        </p:attrNameLst>
                                      </p:cBhvr>
                                      <p:to>
                                        <p:strVal val="visible"/>
                                      </p:to>
                                    </p:set>
                                    <p:animEffect transition="in" filter="wipe(left)">
                                      <p:cBhvr>
                                        <p:cTn id="116" dur="500"/>
                                        <p:tgtEl>
                                          <p:spTgt spid="379446"/>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379445"/>
                                        </p:tgtEl>
                                        <p:attrNameLst>
                                          <p:attrName>style.visibility</p:attrName>
                                        </p:attrNameLst>
                                      </p:cBhvr>
                                      <p:to>
                                        <p:strVal val="visible"/>
                                      </p:to>
                                    </p:set>
                                    <p:animEffect transition="in" filter="wipe(left)">
                                      <p:cBhvr>
                                        <p:cTn id="120" dur="500"/>
                                        <p:tgtEl>
                                          <p:spTgt spid="37944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79447"/>
                                        </p:tgtEl>
                                        <p:attrNameLst>
                                          <p:attrName>style.visibility</p:attrName>
                                        </p:attrNameLst>
                                      </p:cBhvr>
                                      <p:to>
                                        <p:strVal val="visible"/>
                                      </p:to>
                                    </p:set>
                                    <p:animEffect transition="in" filter="wipe(left)">
                                      <p:cBhvr>
                                        <p:cTn id="125" dur="500"/>
                                        <p:tgtEl>
                                          <p:spTgt spid="37944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379448"/>
                                        </p:tgtEl>
                                        <p:attrNameLst>
                                          <p:attrName>style.visibility</p:attrName>
                                        </p:attrNameLst>
                                      </p:cBhvr>
                                      <p:to>
                                        <p:strVal val="visible"/>
                                      </p:to>
                                    </p:set>
                                    <p:animEffect transition="in" filter="wipe(left)">
                                      <p:cBhvr>
                                        <p:cTn id="130" dur="500"/>
                                        <p:tgtEl>
                                          <p:spTgt spid="37944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379450"/>
                                        </p:tgtEl>
                                        <p:attrNameLst>
                                          <p:attrName>style.visibility</p:attrName>
                                        </p:attrNameLst>
                                      </p:cBhvr>
                                      <p:to>
                                        <p:strVal val="visible"/>
                                      </p:to>
                                    </p:set>
                                    <p:animEffect transition="in" filter="wipe(left)">
                                      <p:cBhvr>
                                        <p:cTn id="135" dur="500"/>
                                        <p:tgtEl>
                                          <p:spTgt spid="379450"/>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379449"/>
                                        </p:tgtEl>
                                        <p:attrNameLst>
                                          <p:attrName>style.visibility</p:attrName>
                                        </p:attrNameLst>
                                      </p:cBhvr>
                                      <p:to>
                                        <p:strVal val="visible"/>
                                      </p:to>
                                    </p:set>
                                    <p:animEffect transition="in" filter="wipe(left)">
                                      <p:cBhvr>
                                        <p:cTn id="139" dur="500"/>
                                        <p:tgtEl>
                                          <p:spTgt spid="37944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379451"/>
                                        </p:tgtEl>
                                        <p:attrNameLst>
                                          <p:attrName>style.visibility</p:attrName>
                                        </p:attrNameLst>
                                      </p:cBhvr>
                                      <p:to>
                                        <p:strVal val="visible"/>
                                      </p:to>
                                    </p:set>
                                    <p:animEffect transition="in" filter="wipe(left)">
                                      <p:cBhvr>
                                        <p:cTn id="144" dur="500"/>
                                        <p:tgtEl>
                                          <p:spTgt spid="37945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379452"/>
                                        </p:tgtEl>
                                        <p:attrNameLst>
                                          <p:attrName>style.visibility</p:attrName>
                                        </p:attrNameLst>
                                      </p:cBhvr>
                                      <p:to>
                                        <p:strVal val="visible"/>
                                      </p:to>
                                    </p:set>
                                    <p:animEffect transition="in" filter="wipe(left)">
                                      <p:cBhvr>
                                        <p:cTn id="149" dur="500"/>
                                        <p:tgtEl>
                                          <p:spTgt spid="379452"/>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379454"/>
                                        </p:tgtEl>
                                        <p:attrNameLst>
                                          <p:attrName>style.visibility</p:attrName>
                                        </p:attrNameLst>
                                      </p:cBhvr>
                                      <p:to>
                                        <p:strVal val="visible"/>
                                      </p:to>
                                    </p:set>
                                    <p:animEffect transition="in" filter="wipe(left)">
                                      <p:cBhvr>
                                        <p:cTn id="153" dur="500"/>
                                        <p:tgtEl>
                                          <p:spTgt spid="379454"/>
                                        </p:tgtEl>
                                      </p:cBhvr>
                                    </p:animEffect>
                                  </p:childTnLst>
                                </p:cTn>
                              </p:par>
                            </p:childTnLst>
                          </p:cTn>
                        </p:par>
                        <p:par>
                          <p:cTn id="154" fill="hold">
                            <p:stCondLst>
                              <p:cond delay="1000"/>
                            </p:stCondLst>
                            <p:childTnLst>
                              <p:par>
                                <p:cTn id="155" presetID="22" presetClass="entr" presetSubtype="8" fill="hold" grpId="0" nodeType="afterEffect">
                                  <p:stCondLst>
                                    <p:cond delay="0"/>
                                  </p:stCondLst>
                                  <p:childTnLst>
                                    <p:set>
                                      <p:cBhvr>
                                        <p:cTn id="156" dur="1" fill="hold">
                                          <p:stCondLst>
                                            <p:cond delay="0"/>
                                          </p:stCondLst>
                                        </p:cTn>
                                        <p:tgtEl>
                                          <p:spTgt spid="379453"/>
                                        </p:tgtEl>
                                        <p:attrNameLst>
                                          <p:attrName>style.visibility</p:attrName>
                                        </p:attrNameLst>
                                      </p:cBhvr>
                                      <p:to>
                                        <p:strVal val="visible"/>
                                      </p:to>
                                    </p:set>
                                    <p:animEffect transition="in" filter="wipe(left)">
                                      <p:cBhvr>
                                        <p:cTn id="157" dur="500"/>
                                        <p:tgtEl>
                                          <p:spTgt spid="37945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379455"/>
                                        </p:tgtEl>
                                        <p:attrNameLst>
                                          <p:attrName>style.visibility</p:attrName>
                                        </p:attrNameLst>
                                      </p:cBhvr>
                                      <p:to>
                                        <p:strVal val="visible"/>
                                      </p:to>
                                    </p:set>
                                    <p:animEffect transition="in" filter="wipe(left)">
                                      <p:cBhvr>
                                        <p:cTn id="162" dur="500"/>
                                        <p:tgtEl>
                                          <p:spTgt spid="37945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379456"/>
                                        </p:tgtEl>
                                        <p:attrNameLst>
                                          <p:attrName>style.visibility</p:attrName>
                                        </p:attrNameLst>
                                      </p:cBhvr>
                                      <p:to>
                                        <p:strVal val="visible"/>
                                      </p:to>
                                    </p:set>
                                    <p:animEffect transition="in" filter="wipe(left)">
                                      <p:cBhvr>
                                        <p:cTn id="167" dur="500"/>
                                        <p:tgtEl>
                                          <p:spTgt spid="379456"/>
                                        </p:tgtEl>
                                      </p:cBhvr>
                                    </p:animEffect>
                                  </p:childTnLst>
                                </p:cTn>
                              </p:par>
                            </p:childTnLst>
                          </p:cTn>
                        </p:par>
                        <p:par>
                          <p:cTn id="168" fill="hold">
                            <p:stCondLst>
                              <p:cond delay="500"/>
                            </p:stCondLst>
                            <p:childTnLst>
                              <p:par>
                                <p:cTn id="169" presetID="22" presetClass="entr" presetSubtype="8" fill="hold" grpId="0" nodeType="afterEffect">
                                  <p:stCondLst>
                                    <p:cond delay="0"/>
                                  </p:stCondLst>
                                  <p:childTnLst>
                                    <p:set>
                                      <p:cBhvr>
                                        <p:cTn id="170" dur="1" fill="hold">
                                          <p:stCondLst>
                                            <p:cond delay="0"/>
                                          </p:stCondLst>
                                        </p:cTn>
                                        <p:tgtEl>
                                          <p:spTgt spid="379458"/>
                                        </p:tgtEl>
                                        <p:attrNameLst>
                                          <p:attrName>style.visibility</p:attrName>
                                        </p:attrNameLst>
                                      </p:cBhvr>
                                      <p:to>
                                        <p:strVal val="visible"/>
                                      </p:to>
                                    </p:set>
                                    <p:animEffect transition="in" filter="wipe(left)">
                                      <p:cBhvr>
                                        <p:cTn id="171" dur="500"/>
                                        <p:tgtEl>
                                          <p:spTgt spid="379458"/>
                                        </p:tgtEl>
                                      </p:cBhvr>
                                    </p:animEffect>
                                  </p:childTnLst>
                                </p:cTn>
                              </p:par>
                            </p:childTnLst>
                          </p:cTn>
                        </p:par>
                        <p:par>
                          <p:cTn id="172" fill="hold">
                            <p:stCondLst>
                              <p:cond delay="1000"/>
                            </p:stCondLst>
                            <p:childTnLst>
                              <p:par>
                                <p:cTn id="173" presetID="22" presetClass="entr" presetSubtype="8" fill="hold" grpId="0" nodeType="afterEffect">
                                  <p:stCondLst>
                                    <p:cond delay="0"/>
                                  </p:stCondLst>
                                  <p:childTnLst>
                                    <p:set>
                                      <p:cBhvr>
                                        <p:cTn id="174" dur="1" fill="hold">
                                          <p:stCondLst>
                                            <p:cond delay="0"/>
                                          </p:stCondLst>
                                        </p:cTn>
                                        <p:tgtEl>
                                          <p:spTgt spid="379457"/>
                                        </p:tgtEl>
                                        <p:attrNameLst>
                                          <p:attrName>style.visibility</p:attrName>
                                        </p:attrNameLst>
                                      </p:cBhvr>
                                      <p:to>
                                        <p:strVal val="visible"/>
                                      </p:to>
                                    </p:set>
                                    <p:animEffect transition="in" filter="wipe(left)">
                                      <p:cBhvr>
                                        <p:cTn id="175" dur="500"/>
                                        <p:tgtEl>
                                          <p:spTgt spid="379457"/>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379459"/>
                                        </p:tgtEl>
                                        <p:attrNameLst>
                                          <p:attrName>style.visibility</p:attrName>
                                        </p:attrNameLst>
                                      </p:cBhvr>
                                      <p:to>
                                        <p:strVal val="visible"/>
                                      </p:to>
                                    </p:set>
                                    <p:animEffect transition="in" filter="wipe(left)">
                                      <p:cBhvr>
                                        <p:cTn id="180" dur="500"/>
                                        <p:tgtEl>
                                          <p:spTgt spid="37945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79460"/>
                                        </p:tgtEl>
                                        <p:attrNameLst>
                                          <p:attrName>style.visibility</p:attrName>
                                        </p:attrNameLst>
                                      </p:cBhvr>
                                      <p:to>
                                        <p:strVal val="visible"/>
                                      </p:to>
                                    </p:set>
                                    <p:animEffect transition="in" filter="wipe(left)">
                                      <p:cBhvr>
                                        <p:cTn id="185" dur="500"/>
                                        <p:tgtEl>
                                          <p:spTgt spid="379460"/>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79462"/>
                                        </p:tgtEl>
                                        <p:attrNameLst>
                                          <p:attrName>style.visibility</p:attrName>
                                        </p:attrNameLst>
                                      </p:cBhvr>
                                      <p:to>
                                        <p:strVal val="visible"/>
                                      </p:to>
                                    </p:set>
                                    <p:animEffect transition="in" filter="wipe(left)">
                                      <p:cBhvr>
                                        <p:cTn id="190" dur="500"/>
                                        <p:tgtEl>
                                          <p:spTgt spid="379462"/>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379461"/>
                                        </p:tgtEl>
                                        <p:attrNameLst>
                                          <p:attrName>style.visibility</p:attrName>
                                        </p:attrNameLst>
                                      </p:cBhvr>
                                      <p:to>
                                        <p:strVal val="visible"/>
                                      </p:to>
                                    </p:set>
                                    <p:animEffect transition="in" filter="wipe(left)">
                                      <p:cBhvr>
                                        <p:cTn id="194" dur="500"/>
                                        <p:tgtEl>
                                          <p:spTgt spid="379461"/>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379463"/>
                                        </p:tgtEl>
                                        <p:attrNameLst>
                                          <p:attrName>style.visibility</p:attrName>
                                        </p:attrNameLst>
                                      </p:cBhvr>
                                      <p:to>
                                        <p:strVal val="visible"/>
                                      </p:to>
                                    </p:set>
                                    <p:animEffect transition="in" filter="wipe(left)">
                                      <p:cBhvr>
                                        <p:cTn id="199" dur="500"/>
                                        <p:tgtEl>
                                          <p:spTgt spid="37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09" grpId="0"/>
      <p:bldP spid="379410" grpId="0"/>
      <p:bldP spid="379411" grpId="0"/>
      <p:bldP spid="379419" grpId="0"/>
      <p:bldP spid="379425" grpId="0"/>
      <p:bldP spid="379426" grpId="0"/>
      <p:bldP spid="379427" grpId="0"/>
      <p:bldP spid="379428" grpId="0"/>
      <p:bldP spid="379429" grpId="0"/>
      <p:bldP spid="379430" grpId="0"/>
      <p:bldP spid="379431" grpId="0"/>
      <p:bldP spid="379432" grpId="0"/>
      <p:bldP spid="379433" grpId="0"/>
      <p:bldP spid="379434" grpId="0"/>
      <p:bldP spid="379435" grpId="0"/>
      <p:bldP spid="379436" grpId="0"/>
      <p:bldP spid="379437" grpId="0"/>
      <p:bldP spid="379438" grpId="0"/>
      <p:bldP spid="379439" grpId="0"/>
      <p:bldP spid="379440" grpId="0"/>
      <p:bldP spid="379441" grpId="0"/>
      <p:bldP spid="379442" grpId="0"/>
      <p:bldP spid="379443" grpId="0"/>
      <p:bldP spid="379444" grpId="0"/>
      <p:bldP spid="379445" grpId="0"/>
      <p:bldP spid="379446" grpId="0"/>
      <p:bldP spid="379447" grpId="0"/>
      <p:bldP spid="379448" grpId="0"/>
      <p:bldP spid="379449" grpId="0"/>
      <p:bldP spid="379450" grpId="0"/>
      <p:bldP spid="379451" grpId="0"/>
      <p:bldP spid="379452" grpId="0"/>
      <p:bldP spid="379453" grpId="0"/>
      <p:bldP spid="379454" grpId="0"/>
      <p:bldP spid="379455" grpId="0"/>
      <p:bldP spid="379456" grpId="0"/>
      <p:bldP spid="379457" grpId="0"/>
      <p:bldP spid="379458" grpId="0"/>
      <p:bldP spid="379459" grpId="0"/>
      <p:bldP spid="379460" grpId="0"/>
      <p:bldP spid="379461" grpId="0"/>
      <p:bldP spid="379462" grpId="0"/>
      <p:bldP spid="3794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zh-CN" altLang="en-US"/>
              <a:t>复习</a:t>
            </a:r>
          </a:p>
        </p:txBody>
      </p:sp>
      <p:sp>
        <p:nvSpPr>
          <p:cNvPr id="477187" name="Rectangle 3"/>
          <p:cNvSpPr>
            <a:spLocks noGrp="1" noChangeArrowheads="1"/>
          </p:cNvSpPr>
          <p:nvPr>
            <p:ph idx="1"/>
          </p:nvPr>
        </p:nvSpPr>
        <p:spPr/>
        <p:txBody>
          <a:bodyPr/>
          <a:lstStyle/>
          <a:p>
            <a:pPr eaLnBrk="1" hangingPunct="1">
              <a:defRPr/>
            </a:pPr>
            <a:r>
              <a:rPr lang="zh-CN" altLang="en-US" dirty="0"/>
              <a:t>简单优先文法中的优先关系是如何定义的？</a:t>
            </a:r>
          </a:p>
          <a:p>
            <a:pPr eaLnBrk="1" hangingPunct="1">
              <a:defRPr/>
            </a:pPr>
            <a:r>
              <a:rPr lang="en-US" altLang="zh-CN" dirty="0"/>
              <a:t>X</a:t>
            </a:r>
            <a:r>
              <a:rPr lang="zh-CN" altLang="en-US" dirty="0"/>
              <a:t>、</a:t>
            </a:r>
            <a:r>
              <a:rPr lang="en-US" altLang="zh-CN" dirty="0"/>
              <a:t>Y</a:t>
            </a:r>
            <a:r>
              <a:rPr lang="zh-CN" altLang="en-US" dirty="0"/>
              <a:t>是</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任意的</a:t>
            </a:r>
            <a:r>
              <a:rPr lang="zh-CN" altLang="en-US" dirty="0"/>
              <a:t>两个文法符号</a:t>
            </a:r>
          </a:p>
          <a:p>
            <a:pPr lvl="1" eaLnBrk="1" hangingPunct="1">
              <a:defRPr/>
            </a:pPr>
            <a:r>
              <a:rPr lang="en-US" altLang="zh-CN" dirty="0"/>
              <a:t>X   Y</a:t>
            </a:r>
            <a:r>
              <a:rPr lang="zh-CN" altLang="en-US" dirty="0"/>
              <a:t>　 当且仅当</a:t>
            </a:r>
            <a:r>
              <a:rPr lang="en-US" altLang="zh-CN" dirty="0"/>
              <a:t>G</a:t>
            </a:r>
            <a:r>
              <a:rPr lang="zh-CN" altLang="en-US" dirty="0"/>
              <a:t>中存在产生式规则</a:t>
            </a:r>
            <a:r>
              <a:rPr lang="en-US" altLang="zh-CN" dirty="0"/>
              <a:t>A→…XY…</a:t>
            </a:r>
          </a:p>
          <a:p>
            <a:pPr lvl="1" eaLnBrk="1" hangingPunct="1">
              <a:defRPr/>
            </a:pPr>
            <a:r>
              <a:rPr lang="en-US" altLang="zh-CN" dirty="0"/>
              <a:t>X</a:t>
            </a:r>
            <a:r>
              <a:rPr lang="zh-CN" altLang="en-US" dirty="0"/>
              <a:t>＜</a:t>
            </a:r>
            <a:r>
              <a:rPr lang="en-US" altLang="zh-CN" dirty="0"/>
              <a:t>·</a:t>
            </a:r>
            <a:r>
              <a:rPr lang="en-US" altLang="zh-CN" dirty="0">
                <a:sym typeface="Symbol" pitchFamily="18" charset="2"/>
              </a:rPr>
              <a:t> </a:t>
            </a:r>
            <a:r>
              <a:rPr lang="en-US" altLang="zh-CN" dirty="0"/>
              <a:t>Y  </a:t>
            </a:r>
            <a:r>
              <a:rPr lang="zh-CN" altLang="en-US" dirty="0"/>
              <a:t>当且仅当</a:t>
            </a:r>
            <a:r>
              <a:rPr lang="en-US" altLang="zh-CN" dirty="0"/>
              <a:t>G</a:t>
            </a:r>
            <a:r>
              <a:rPr lang="zh-CN" altLang="en-US" dirty="0"/>
              <a:t>中存在产生式规则</a:t>
            </a:r>
            <a:r>
              <a:rPr lang="en-US" altLang="zh-CN" dirty="0"/>
              <a:t>A→…X</a:t>
            </a:r>
            <a:r>
              <a:rPr lang="en-US" altLang="zh-CN" sz="3200" dirty="0">
                <a:solidFill>
                  <a:srgbClr val="FF0000"/>
                </a:solidFill>
                <a:effectLst>
                  <a:outerShdw blurRad="38100" dist="38100" dir="2700000" algn="tl">
                    <a:srgbClr val="000000"/>
                  </a:outerShdw>
                </a:effectLst>
                <a:ea typeface="黑体" pitchFamily="2" charset="-122"/>
                <a:cs typeface="+mn-cs"/>
              </a:rPr>
              <a:t>B</a:t>
            </a:r>
            <a:r>
              <a:rPr lang="en-US" altLang="zh-CN" dirty="0"/>
              <a:t>…</a:t>
            </a:r>
            <a:r>
              <a:rPr lang="zh-CN" altLang="en-US" dirty="0"/>
              <a:t>，且</a:t>
            </a:r>
            <a:r>
              <a:rPr lang="en-US" altLang="zh-CN" dirty="0"/>
              <a:t>B</a:t>
            </a:r>
            <a:r>
              <a:rPr lang="en-US" altLang="zh-CN" dirty="0">
                <a:sym typeface="Symbol" pitchFamily="18" charset="2"/>
              </a:rPr>
              <a:t></a:t>
            </a:r>
            <a:r>
              <a:rPr lang="en-US" altLang="zh-CN" dirty="0"/>
              <a:t>Y…</a:t>
            </a:r>
          </a:p>
          <a:p>
            <a:pPr lvl="1" eaLnBrk="1" hangingPunct="1">
              <a:defRPr/>
            </a:pPr>
            <a:r>
              <a:rPr lang="en-US" altLang="zh-CN" dirty="0"/>
              <a:t>X·</a:t>
            </a:r>
            <a:r>
              <a:rPr lang="zh-CN" altLang="en-US" dirty="0">
                <a:sym typeface="Symbol" pitchFamily="18" charset="2"/>
              </a:rPr>
              <a:t>＞</a:t>
            </a:r>
            <a:r>
              <a:rPr lang="en-US" altLang="zh-CN" dirty="0"/>
              <a:t>Y   </a:t>
            </a:r>
            <a:r>
              <a:rPr lang="zh-CN" altLang="en-US" dirty="0"/>
              <a:t>当且仅当</a:t>
            </a:r>
            <a:r>
              <a:rPr lang="en-US" altLang="zh-CN" dirty="0"/>
              <a:t>G</a:t>
            </a:r>
            <a:r>
              <a:rPr lang="zh-CN" altLang="en-US" dirty="0"/>
              <a:t>中存在产生式规则</a:t>
            </a:r>
            <a:r>
              <a:rPr lang="en-US" altLang="zh-CN" dirty="0"/>
              <a:t>A→…</a:t>
            </a:r>
            <a:r>
              <a:rPr lang="en-US" altLang="zh-CN" sz="3200" dirty="0">
                <a:solidFill>
                  <a:srgbClr val="FF0000"/>
                </a:solidFill>
                <a:effectLst>
                  <a:outerShdw blurRad="38100" dist="38100" dir="2700000" algn="tl">
                    <a:srgbClr val="000000"/>
                  </a:outerShdw>
                </a:effectLst>
                <a:ea typeface="黑体" pitchFamily="2" charset="-122"/>
                <a:cs typeface="+mn-cs"/>
              </a:rPr>
              <a:t>B</a:t>
            </a:r>
            <a:r>
              <a:rPr lang="en-US" altLang="zh-CN" dirty="0"/>
              <a:t>D…</a:t>
            </a:r>
            <a:r>
              <a:rPr lang="zh-CN" altLang="en-US" dirty="0"/>
              <a:t>，且</a:t>
            </a:r>
            <a:r>
              <a:rPr lang="en-US" altLang="zh-CN" dirty="0"/>
              <a:t>B</a:t>
            </a:r>
            <a:r>
              <a:rPr lang="en-US" altLang="zh-CN" dirty="0">
                <a:sym typeface="Symbol" pitchFamily="18" charset="2"/>
              </a:rPr>
              <a:t></a:t>
            </a:r>
            <a:r>
              <a:rPr lang="en-US" altLang="zh-CN" dirty="0"/>
              <a:t>…X</a:t>
            </a:r>
            <a:r>
              <a:rPr lang="zh-CN" altLang="en-US" dirty="0"/>
              <a:t>和</a:t>
            </a:r>
            <a:r>
              <a:rPr lang="en-US" altLang="zh-CN" dirty="0"/>
              <a:t>D</a:t>
            </a:r>
            <a:r>
              <a:rPr lang="en-US" altLang="zh-CN" dirty="0">
                <a:sym typeface="Symbol" pitchFamily="18" charset="2"/>
              </a:rPr>
              <a:t></a:t>
            </a:r>
            <a:r>
              <a:rPr lang="en-US" altLang="zh-CN" dirty="0"/>
              <a:t>Y…</a:t>
            </a:r>
          </a:p>
        </p:txBody>
      </p:sp>
      <p:sp>
        <p:nvSpPr>
          <p:cNvPr id="2560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5603" name="灯片编号占位符 5"/>
          <p:cNvSpPr>
            <a:spLocks noGrp="1"/>
          </p:cNvSpPr>
          <p:nvPr>
            <p:ph type="sldNum" sz="quarter" idx="12"/>
          </p:nvPr>
        </p:nvSpPr>
        <p:spPr>
          <a:noFill/>
        </p:spPr>
        <p:txBody>
          <a:bodyPr/>
          <a:lstStyle/>
          <a:p>
            <a:fld id="{FC63EC96-CCF9-4F41-93A9-DE0C116FA6FC}" type="slidenum">
              <a:rPr lang="en-US" altLang="zh-CN" smtClean="0">
                <a:ea typeface="宋体" charset="-122"/>
              </a:rPr>
              <a:pPr/>
              <a:t>24</a:t>
            </a:fld>
            <a:endParaRPr lang="en-US" altLang="zh-CN">
              <a:ea typeface="宋体" charset="-122"/>
            </a:endParaRPr>
          </a:p>
        </p:txBody>
      </p:sp>
      <p:grpSp>
        <p:nvGrpSpPr>
          <p:cNvPr id="2" name="Group 4"/>
          <p:cNvGrpSpPr>
            <a:grpSpLocks/>
          </p:cNvGrpSpPr>
          <p:nvPr/>
        </p:nvGrpSpPr>
        <p:grpSpPr bwMode="auto">
          <a:xfrm>
            <a:off x="1835696" y="2353429"/>
            <a:ext cx="368299" cy="466726"/>
            <a:chOff x="946" y="3469"/>
            <a:chExt cx="232" cy="294"/>
          </a:xfrm>
        </p:grpSpPr>
        <p:sp>
          <p:nvSpPr>
            <p:cNvPr id="25610" name="Line 5"/>
            <p:cNvSpPr>
              <a:spLocks noChangeShapeType="1"/>
            </p:cNvSpPr>
            <p:nvPr/>
          </p:nvSpPr>
          <p:spPr bwMode="auto">
            <a:xfrm>
              <a:off x="975" y="3702"/>
              <a:ext cx="181" cy="0"/>
            </a:xfrm>
            <a:prstGeom prst="line">
              <a:avLst/>
            </a:prstGeom>
            <a:noFill/>
            <a:ln w="28575">
              <a:solidFill>
                <a:schemeClr val="tx1"/>
              </a:solidFill>
              <a:round/>
              <a:headEnd/>
              <a:tailEnd/>
            </a:ln>
          </p:spPr>
          <p:txBody>
            <a:bodyPr wrap="none" anchor="ctr"/>
            <a:lstStyle/>
            <a:p>
              <a:endParaRPr lang="zh-CN" altLang="en-US" sz="160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5611" name="Line 6"/>
            <p:cNvSpPr>
              <a:spLocks noChangeShapeType="1"/>
            </p:cNvSpPr>
            <p:nvPr/>
          </p:nvSpPr>
          <p:spPr bwMode="auto">
            <a:xfrm>
              <a:off x="975" y="3763"/>
              <a:ext cx="181" cy="0"/>
            </a:xfrm>
            <a:prstGeom prst="line">
              <a:avLst/>
            </a:prstGeom>
            <a:noFill/>
            <a:ln w="28575">
              <a:solidFill>
                <a:schemeClr val="tx1"/>
              </a:solidFill>
              <a:round/>
              <a:headEnd/>
              <a:tailEnd/>
            </a:ln>
          </p:spPr>
          <p:txBody>
            <a:bodyPr wrap="none" anchor="ctr"/>
            <a:lstStyle/>
            <a:p>
              <a:endParaRPr lang="zh-CN" altLang="en-US" sz="160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5612" name="Text Box 7"/>
            <p:cNvSpPr txBox="1">
              <a:spLocks noChangeArrowheads="1"/>
            </p:cNvSpPr>
            <p:nvPr/>
          </p:nvSpPr>
          <p:spPr bwMode="auto">
            <a:xfrm>
              <a:off x="946" y="3469"/>
              <a:ext cx="232" cy="291"/>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grpSp>
      <p:sp>
        <p:nvSpPr>
          <p:cNvPr id="477193" name="Text Box 9"/>
          <p:cNvSpPr txBox="1">
            <a:spLocks noChangeArrowheads="1"/>
          </p:cNvSpPr>
          <p:nvPr/>
        </p:nvSpPr>
        <p:spPr bwMode="auto">
          <a:xfrm>
            <a:off x="1979712" y="3330474"/>
            <a:ext cx="369012"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77194" name="Text Box 10"/>
          <p:cNvSpPr txBox="1">
            <a:spLocks noChangeArrowheads="1"/>
          </p:cNvSpPr>
          <p:nvPr/>
        </p:nvSpPr>
        <p:spPr bwMode="auto">
          <a:xfrm>
            <a:off x="2042014" y="4265801"/>
            <a:ext cx="306710" cy="461665"/>
          </a:xfrm>
          <a:prstGeom prst="rect">
            <a:avLst/>
          </a:prstGeom>
          <a:noFill/>
          <a:ln w="19050" algn="ctr">
            <a:noFill/>
            <a:miter lim="800000"/>
            <a:headEnd/>
            <a:tailEnd/>
          </a:ln>
        </p:spPr>
        <p:txBody>
          <a:bodyPr wrap="square">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4" name="Text Box 8"/>
          <p:cNvSpPr txBox="1">
            <a:spLocks noChangeArrowheads="1"/>
          </p:cNvSpPr>
          <p:nvPr/>
        </p:nvSpPr>
        <p:spPr bwMode="auto">
          <a:xfrm>
            <a:off x="3131840" y="4312742"/>
            <a:ext cx="369012"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1881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7187">
                                            <p:txEl>
                                              <p:pRg st="1" end="1"/>
                                            </p:txEl>
                                          </p:spTgt>
                                        </p:tgtEl>
                                        <p:attrNameLst>
                                          <p:attrName>style.visibility</p:attrName>
                                        </p:attrNameLst>
                                      </p:cBhvr>
                                      <p:to>
                                        <p:strVal val="visible"/>
                                      </p:to>
                                    </p:set>
                                    <p:anim calcmode="lin" valueType="num">
                                      <p:cBhvr additive="base">
                                        <p:cTn id="7" dur="500" fill="hold"/>
                                        <p:tgtEl>
                                          <p:spTgt spid="47718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7187">
                                            <p:txEl>
                                              <p:pRg st="2" end="2"/>
                                            </p:txEl>
                                          </p:spTgt>
                                        </p:tgtEl>
                                        <p:attrNameLst>
                                          <p:attrName>style.visibility</p:attrName>
                                        </p:attrNameLst>
                                      </p:cBhvr>
                                      <p:to>
                                        <p:strVal val="visible"/>
                                      </p:to>
                                    </p:set>
                                    <p:anim calcmode="lin" valueType="num">
                                      <p:cBhvr additive="base">
                                        <p:cTn id="13" dur="500" fill="hold"/>
                                        <p:tgtEl>
                                          <p:spTgt spid="4771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7187">
                                            <p:txEl>
                                              <p:pRg st="2" end="2"/>
                                            </p:txEl>
                                          </p:spTgt>
                                        </p:tgtEl>
                                        <p:attrNameLst>
                                          <p:attrName>ppt_y</p:attrName>
                                        </p:attrNameLst>
                                      </p:cBhvr>
                                      <p:tavLst>
                                        <p:tav tm="0">
                                          <p:val>
                                            <p:strVal val="#ppt_y"/>
                                          </p:val>
                                        </p:tav>
                                        <p:tav tm="100000">
                                          <p:val>
                                            <p:strVal val="#ppt_y"/>
                                          </p:val>
                                        </p:tav>
                                      </p:tavLst>
                                    </p:anim>
                                  </p:childTnLst>
                                </p:cTn>
                              </p:par>
                              <p:par>
                                <p:cTn id="15" presetID="4"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77187">
                                            <p:txEl>
                                              <p:pRg st="3" end="3"/>
                                            </p:txEl>
                                          </p:spTgt>
                                        </p:tgtEl>
                                        <p:attrNameLst>
                                          <p:attrName>style.visibility</p:attrName>
                                        </p:attrNameLst>
                                      </p:cBhvr>
                                      <p:to>
                                        <p:strVal val="visible"/>
                                      </p:to>
                                    </p:set>
                                    <p:anim calcmode="lin" valueType="num">
                                      <p:cBhvr additive="base">
                                        <p:cTn id="22" dur="500" fill="hold"/>
                                        <p:tgtEl>
                                          <p:spTgt spid="47718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77187">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77193"/>
                                        </p:tgtEl>
                                        <p:attrNameLst>
                                          <p:attrName>style.visibility</p:attrName>
                                        </p:attrNameLst>
                                      </p:cBhvr>
                                      <p:to>
                                        <p:strVal val="visible"/>
                                      </p:to>
                                    </p:set>
                                    <p:anim calcmode="lin" valueType="num">
                                      <p:cBhvr additive="base">
                                        <p:cTn id="26" dur="500" fill="hold"/>
                                        <p:tgtEl>
                                          <p:spTgt spid="477193"/>
                                        </p:tgtEl>
                                        <p:attrNameLst>
                                          <p:attrName>ppt_x</p:attrName>
                                        </p:attrNameLst>
                                      </p:cBhvr>
                                      <p:tavLst>
                                        <p:tav tm="0">
                                          <p:val>
                                            <p:strVal val="0-#ppt_w/2"/>
                                          </p:val>
                                        </p:tav>
                                        <p:tav tm="100000">
                                          <p:val>
                                            <p:strVal val="#ppt_x"/>
                                          </p:val>
                                        </p:tav>
                                      </p:tavLst>
                                    </p:anim>
                                    <p:anim calcmode="lin" valueType="num">
                                      <p:cBhvr additive="base">
                                        <p:cTn id="27" dur="500" fill="hold"/>
                                        <p:tgtEl>
                                          <p:spTgt spid="47719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77187">
                                            <p:txEl>
                                              <p:pRg st="4" end="4"/>
                                            </p:txEl>
                                          </p:spTgt>
                                        </p:tgtEl>
                                        <p:attrNameLst>
                                          <p:attrName>style.visibility</p:attrName>
                                        </p:attrNameLst>
                                      </p:cBhvr>
                                      <p:to>
                                        <p:strVal val="visible"/>
                                      </p:to>
                                    </p:set>
                                    <p:anim calcmode="lin" valueType="num">
                                      <p:cBhvr additive="base">
                                        <p:cTn id="32" dur="500" fill="hold"/>
                                        <p:tgtEl>
                                          <p:spTgt spid="477187">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77187">
                                            <p:txEl>
                                              <p:pRg st="4" end="4"/>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477194"/>
                                        </p:tgtEl>
                                        <p:attrNameLst>
                                          <p:attrName>style.visibility</p:attrName>
                                        </p:attrNameLst>
                                      </p:cBhvr>
                                      <p:to>
                                        <p:strVal val="visible"/>
                                      </p:to>
                                    </p:set>
                                    <p:anim calcmode="lin" valueType="num">
                                      <p:cBhvr additive="base">
                                        <p:cTn id="36" dur="500" fill="hold"/>
                                        <p:tgtEl>
                                          <p:spTgt spid="477194"/>
                                        </p:tgtEl>
                                        <p:attrNameLst>
                                          <p:attrName>ppt_x</p:attrName>
                                        </p:attrNameLst>
                                      </p:cBhvr>
                                      <p:tavLst>
                                        <p:tav tm="0">
                                          <p:val>
                                            <p:strVal val="0-#ppt_w/2"/>
                                          </p:val>
                                        </p:tav>
                                        <p:tav tm="100000">
                                          <p:val>
                                            <p:strVal val="#ppt_x"/>
                                          </p:val>
                                        </p:tav>
                                      </p:tavLst>
                                    </p:anim>
                                    <p:anim calcmode="lin" valueType="num">
                                      <p:cBhvr additive="base">
                                        <p:cTn id="37" dur="500" fill="hold"/>
                                        <p:tgtEl>
                                          <p:spTgt spid="477194"/>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3" grpId="0"/>
      <p:bldP spid="477194"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r>
              <a:rPr lang="en-US" altLang="zh-CN" dirty="0"/>
              <a:t>3 </a:t>
            </a:r>
            <a:r>
              <a:rPr lang="zh-CN" altLang="en-US" dirty="0"/>
              <a:t>算符优先分析法</a:t>
            </a:r>
          </a:p>
        </p:txBody>
      </p:sp>
      <p:sp>
        <p:nvSpPr>
          <p:cNvPr id="379909" name="Rectangle 5"/>
          <p:cNvSpPr>
            <a:spLocks noGrp="1" noChangeArrowheads="1"/>
          </p:cNvSpPr>
          <p:nvPr>
            <p:ph idx="1"/>
          </p:nvPr>
        </p:nvSpPr>
        <p:spPr/>
        <p:txBody>
          <a:bodyPr/>
          <a:lstStyle/>
          <a:p>
            <a:pPr eaLnBrk="1" hangingPunct="1">
              <a:defRPr/>
            </a:pPr>
            <a:r>
              <a:rPr lang="zh-CN" altLang="en-US" dirty="0"/>
              <a:t>算符优先分析法只考虑</a:t>
            </a:r>
            <a:r>
              <a:rPr lang="zh-CN" altLang="en-US" dirty="0">
                <a:solidFill>
                  <a:srgbClr val="009900"/>
                </a:solidFill>
                <a:effectLst>
                  <a:outerShdw blurRad="38100" dist="38100" dir="2700000" algn="tl">
                    <a:srgbClr val="000000"/>
                  </a:outerShdw>
                </a:effectLst>
                <a:ea typeface="黑体" pitchFamily="2" charset="-122"/>
              </a:rPr>
              <a:t>算符</a:t>
            </a:r>
            <a:r>
              <a:rPr lang="zh-CN" altLang="en-US" dirty="0"/>
              <a:t>（广义终结符）之间的优先关系</a:t>
            </a:r>
          </a:p>
          <a:p>
            <a:pPr eaLnBrk="1" hangingPunct="1">
              <a:defRPr/>
            </a:pPr>
            <a:r>
              <a:rPr lang="zh-CN" altLang="en-US" dirty="0"/>
              <a:t>在分析过程中，当选择“移进”还是“规约”时，这时要看当前输入算符的优先级</a:t>
            </a:r>
          </a:p>
        </p:txBody>
      </p:sp>
      <p:sp>
        <p:nvSpPr>
          <p:cNvPr id="2662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6627" name="灯片编号占位符 5"/>
          <p:cNvSpPr>
            <a:spLocks noGrp="1"/>
          </p:cNvSpPr>
          <p:nvPr>
            <p:ph type="sldNum" sz="quarter" idx="12"/>
          </p:nvPr>
        </p:nvSpPr>
        <p:spPr>
          <a:noFill/>
        </p:spPr>
        <p:txBody>
          <a:bodyPr/>
          <a:lstStyle/>
          <a:p>
            <a:fld id="{CE99AD19-315C-450B-B837-D92642F5AAE3}" type="slidenum">
              <a:rPr lang="en-US" altLang="zh-CN" smtClean="0">
                <a:ea typeface="宋体" charset="-122"/>
              </a:rPr>
              <a:pPr/>
              <a:t>25</a:t>
            </a:fld>
            <a:endParaRPr lang="en-US" altLang="zh-CN">
              <a:ea typeface="宋体" charset="-122"/>
            </a:endParaRPr>
          </a:p>
        </p:txBody>
      </p:sp>
    </p:spTree>
    <p:extLst>
      <p:ext uri="{BB962C8B-B14F-4D97-AF65-F5344CB8AC3E}">
        <p14:creationId xmlns:p14="http://schemas.microsoft.com/office/powerpoint/2010/main" val="228617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7651" name="灯片编号占位符 3"/>
          <p:cNvSpPr>
            <a:spLocks noGrp="1"/>
          </p:cNvSpPr>
          <p:nvPr>
            <p:ph type="sldNum" sz="quarter" idx="12"/>
          </p:nvPr>
        </p:nvSpPr>
        <p:spPr>
          <a:noFill/>
        </p:spPr>
        <p:txBody>
          <a:bodyPr/>
          <a:lstStyle/>
          <a:p>
            <a:fld id="{665276B3-D78A-4285-95F7-2EC6EB2FB695}" type="slidenum">
              <a:rPr lang="en-US" altLang="zh-CN" smtClean="0">
                <a:ea typeface="宋体" charset="-122"/>
              </a:rPr>
              <a:pPr/>
              <a:t>26</a:t>
            </a:fld>
            <a:endParaRPr lang="en-US" altLang="zh-CN">
              <a:ea typeface="宋体" charset="-122"/>
            </a:endParaRPr>
          </a:p>
        </p:txBody>
      </p:sp>
      <p:sp>
        <p:nvSpPr>
          <p:cNvPr id="27652" name="Rectangle 5"/>
          <p:cNvSpPr>
            <a:spLocks noGrp="1" noChangeArrowheads="1"/>
          </p:cNvSpPr>
          <p:nvPr>
            <p:ph type="title" idx="4294967295"/>
          </p:nvPr>
        </p:nvSpPr>
        <p:spPr>
          <a:xfrm>
            <a:off x="636662" y="419100"/>
            <a:ext cx="7751762" cy="922338"/>
          </a:xfrm>
        </p:spPr>
        <p:txBody>
          <a:bodyPr>
            <a:normAutofit fontScale="90000"/>
          </a:bodyPr>
          <a:lstStyle/>
          <a:p>
            <a:pPr algn="l" eaLnBrk="1" hangingPunct="1"/>
            <a:r>
              <a:rPr lang="zh-CN" altLang="en-US"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文法</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G[E]</a:t>
            </a:r>
            <a:r>
              <a:rPr lang="zh-CN" altLang="en-US"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为：</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E→E+E | E*E | </a:t>
            </a:r>
            <a:r>
              <a:rPr lang="en-US" altLang="zh-CN" sz="2800"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 </a:t>
            </a:r>
            <a:r>
              <a:rPr lang="zh-CN" altLang="en-US"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对输入串</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sz="2800" baseline="-25000" dirty="0">
                <a:solidFill>
                  <a:schemeClr val="tx1"/>
                </a:solidFill>
                <a:latin typeface="Courier New" panose="02070309020205020404" pitchFamily="49" charset="0"/>
                <a:ea typeface="楷体" panose="02010609060101010101" pitchFamily="49" charset="-122"/>
                <a:cs typeface="Courier New" panose="02070309020205020404" pitchFamily="49" charset="0"/>
              </a:rPr>
              <a:t>1</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sz="2800" baseline="-25000" dirty="0">
                <a:solidFill>
                  <a:schemeClr val="tx1"/>
                </a:solidFill>
                <a:latin typeface="Courier New" panose="02070309020205020404" pitchFamily="49" charset="0"/>
                <a:ea typeface="楷体" panose="02010609060101010101" pitchFamily="49" charset="-122"/>
                <a:cs typeface="Courier New" panose="02070309020205020404" pitchFamily="49" charset="0"/>
              </a:rPr>
              <a:t>2</a:t>
            </a:r>
            <a:r>
              <a:rPr lang="en-US" altLang="zh-CN"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sz="2800" baseline="-25000" dirty="0">
                <a:solidFill>
                  <a:schemeClr val="tx1"/>
                </a:solidFill>
                <a:latin typeface="Courier New" panose="02070309020205020404" pitchFamily="49" charset="0"/>
                <a:ea typeface="楷体" panose="02010609060101010101" pitchFamily="49" charset="-122"/>
                <a:cs typeface="Courier New" panose="02070309020205020404" pitchFamily="49" charset="0"/>
              </a:rPr>
              <a:t>3</a:t>
            </a:r>
            <a:r>
              <a:rPr lang="zh-CN" altLang="en-US" sz="2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进行规约</a:t>
            </a:r>
          </a:p>
        </p:txBody>
      </p:sp>
      <p:graphicFrame>
        <p:nvGraphicFramePr>
          <p:cNvPr id="391228" name="Group 1084"/>
          <p:cNvGraphicFramePr>
            <a:graphicFrameLocks noGrp="1"/>
          </p:cNvGraphicFramePr>
          <p:nvPr>
            <p:ph idx="4294967295"/>
            <p:extLst>
              <p:ext uri="{D42A27DB-BD31-4B8C-83A1-F6EECF244321}">
                <p14:modId xmlns:p14="http://schemas.microsoft.com/office/powerpoint/2010/main" val="2703663686"/>
              </p:ext>
            </p:extLst>
          </p:nvPr>
        </p:nvGraphicFramePr>
        <p:xfrm>
          <a:off x="971600" y="1412875"/>
          <a:ext cx="7410450" cy="4907520"/>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步骤</a:t>
                      </a: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栈</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S</a:t>
                      </a: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输入串</a:t>
                      </a: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动作</a:t>
                      </a: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2500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97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72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81048" name="Rectangle 120"/>
          <p:cNvSpPr>
            <a:spLocks noChangeArrowheads="1"/>
          </p:cNvSpPr>
          <p:nvPr/>
        </p:nvSpPr>
        <p:spPr bwMode="auto">
          <a:xfrm>
            <a:off x="971550" y="3846513"/>
            <a:ext cx="7416800" cy="414337"/>
          </a:xfrm>
          <a:prstGeom prst="rect">
            <a:avLst/>
          </a:prstGeom>
          <a:noFill/>
          <a:ln w="38100" algn="ctr">
            <a:solidFill>
              <a:srgbClr val="FF0000"/>
            </a:solid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graphicFrame>
        <p:nvGraphicFramePr>
          <p:cNvPr id="391229" name="Group 1085"/>
          <p:cNvGraphicFramePr>
            <a:graphicFrameLocks noGrp="1"/>
          </p:cNvGraphicFramePr>
          <p:nvPr>
            <p:extLst>
              <p:ext uri="{D42A27DB-BD31-4B8C-83A1-F6EECF244321}">
                <p14:modId xmlns:p14="http://schemas.microsoft.com/office/powerpoint/2010/main" val="3677564619"/>
              </p:ext>
            </p:extLst>
          </p:nvPr>
        </p:nvGraphicFramePr>
        <p:xfrm>
          <a:off x="977900" y="1830388"/>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1</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dirty="0">
                          <a:ln>
                            <a:noFill/>
                          </a:ln>
                          <a:solidFill>
                            <a:srgbClr val="0000FF"/>
                          </a:solidFill>
                          <a:effectLst/>
                          <a:latin typeface="Courier New" pitchFamily="49" charset="0"/>
                          <a:ea typeface="楷体_GB2312" pitchFamily="49" charset="-122"/>
                        </a:rPr>
                        <a:t>1</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dirty="0">
                          <a:ln>
                            <a:noFill/>
                          </a:ln>
                          <a:solidFill>
                            <a:schemeClr val="tx1"/>
                          </a:solidFill>
                          <a:effectLst/>
                          <a:latin typeface="Courier New" pitchFamily="49" charset="0"/>
                          <a:ea typeface="楷体_GB2312" pitchFamily="49" charset="-122"/>
                        </a:rPr>
                        <a:t>2</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dirty="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移进</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0" name="Group 1086"/>
          <p:cNvGraphicFramePr>
            <a:graphicFrameLocks noGrp="1"/>
          </p:cNvGraphicFramePr>
          <p:nvPr>
            <p:extLst>
              <p:ext uri="{D42A27DB-BD31-4B8C-83A1-F6EECF244321}">
                <p14:modId xmlns:p14="http://schemas.microsoft.com/office/powerpoint/2010/main" val="1424207607"/>
              </p:ext>
            </p:extLst>
          </p:nvPr>
        </p:nvGraphicFramePr>
        <p:xfrm>
          <a:off x="971550" y="2228850"/>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2</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a:ln>
                            <a:noFill/>
                          </a:ln>
                          <a:solidFill>
                            <a:srgbClr val="0000FF"/>
                          </a:solidFill>
                          <a:effectLst/>
                          <a:latin typeface="Courier New" pitchFamily="49" charset="0"/>
                          <a:ea typeface="楷体_GB2312" pitchFamily="49" charset="-122"/>
                        </a:rPr>
                        <a:t>1</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2</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规约</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3</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1" name="Group 1087"/>
          <p:cNvGraphicFramePr>
            <a:graphicFrameLocks noGrp="1"/>
          </p:cNvGraphicFramePr>
          <p:nvPr>
            <p:extLst>
              <p:ext uri="{D42A27DB-BD31-4B8C-83A1-F6EECF244321}">
                <p14:modId xmlns:p14="http://schemas.microsoft.com/office/powerpoint/2010/main" val="2996152975"/>
              </p:ext>
            </p:extLst>
          </p:nvPr>
        </p:nvGraphicFramePr>
        <p:xfrm>
          <a:off x="971550" y="2636838"/>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3</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2</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移进</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2" name="Group 1088"/>
          <p:cNvGraphicFramePr>
            <a:graphicFrameLocks noGrp="1"/>
          </p:cNvGraphicFramePr>
          <p:nvPr>
            <p:extLst>
              <p:ext uri="{D42A27DB-BD31-4B8C-83A1-F6EECF244321}">
                <p14:modId xmlns:p14="http://schemas.microsoft.com/office/powerpoint/2010/main" val="2768012199"/>
              </p:ext>
            </p:extLst>
          </p:nvPr>
        </p:nvGraphicFramePr>
        <p:xfrm>
          <a:off x="977900" y="3054350"/>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4</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a:t>
                      </a:r>
                      <a:r>
                        <a:rPr kumimoji="0" lang="en-US" altLang="zh-CN" sz="2400" b="1" i="0" u="none" strike="noStrike" cap="none" normalizeH="0" baseline="0" dirty="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a:ln>
                            <a:noFill/>
                          </a:ln>
                          <a:solidFill>
                            <a:srgbClr val="0000FF"/>
                          </a:solidFill>
                          <a:effectLst/>
                          <a:latin typeface="Courier New" pitchFamily="49" charset="0"/>
                          <a:ea typeface="楷体_GB2312" pitchFamily="49" charset="-122"/>
                        </a:rPr>
                        <a:t>2</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移进</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3" name="Group 1089"/>
          <p:cNvGraphicFramePr>
            <a:graphicFrameLocks noGrp="1"/>
          </p:cNvGraphicFramePr>
          <p:nvPr>
            <p:extLst>
              <p:ext uri="{D42A27DB-BD31-4B8C-83A1-F6EECF244321}">
                <p14:modId xmlns:p14="http://schemas.microsoft.com/office/powerpoint/2010/main" val="1594116076"/>
              </p:ext>
            </p:extLst>
          </p:nvPr>
        </p:nvGraphicFramePr>
        <p:xfrm>
          <a:off x="971550" y="3452813"/>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5</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a:ln>
                            <a:noFill/>
                          </a:ln>
                          <a:solidFill>
                            <a:srgbClr val="0000FF"/>
                          </a:solidFill>
                          <a:effectLst/>
                          <a:latin typeface="Courier New" pitchFamily="49" charset="0"/>
                          <a:ea typeface="楷体_GB2312" pitchFamily="49" charset="-122"/>
                        </a:rPr>
                        <a:t>2</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dirty="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规约</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3</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4" name="Group 1090"/>
          <p:cNvGraphicFramePr>
            <a:graphicFrameLocks noGrp="1"/>
          </p:cNvGraphicFramePr>
          <p:nvPr>
            <p:extLst>
              <p:ext uri="{D42A27DB-BD31-4B8C-83A1-F6EECF244321}">
                <p14:modId xmlns:p14="http://schemas.microsoft.com/office/powerpoint/2010/main" val="2344414994"/>
              </p:ext>
            </p:extLst>
          </p:nvPr>
        </p:nvGraphicFramePr>
        <p:xfrm>
          <a:off x="971550" y="3860800"/>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6</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25000">
                          <a:ln>
                            <a:noFill/>
                          </a:ln>
                          <a:solidFill>
                            <a:schemeClr val="tx1"/>
                          </a:solidFill>
                          <a:effectLst/>
                          <a:latin typeface="Courier New" pitchFamily="49" charset="0"/>
                          <a:ea typeface="楷体_GB2312" pitchFamily="49" charset="-122"/>
                        </a:rPr>
                        <a:t>3</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移进</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 </a:t>
                      </a: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规约</a:t>
                      </a:r>
                      <a:r>
                        <a:rPr kumimoji="0" lang="en-US" altLang="zh-CN"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5" name="Group 1091"/>
          <p:cNvGraphicFramePr>
            <a:graphicFrameLocks noGrp="1"/>
          </p:cNvGraphicFramePr>
          <p:nvPr>
            <p:extLst>
              <p:ext uri="{D42A27DB-BD31-4B8C-83A1-F6EECF244321}">
                <p14:modId xmlns:p14="http://schemas.microsoft.com/office/powerpoint/2010/main" val="1908291536"/>
              </p:ext>
            </p:extLst>
          </p:nvPr>
        </p:nvGraphicFramePr>
        <p:xfrm>
          <a:off x="971552" y="5086350"/>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9</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#E+E</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规约</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6" name="Group 1092"/>
          <p:cNvGraphicFramePr>
            <a:graphicFrameLocks noGrp="1"/>
          </p:cNvGraphicFramePr>
          <p:nvPr>
            <p:extLst>
              <p:ext uri="{D42A27DB-BD31-4B8C-83A1-F6EECF244321}">
                <p14:modId xmlns:p14="http://schemas.microsoft.com/office/powerpoint/2010/main" val="2920427618"/>
              </p:ext>
            </p:extLst>
          </p:nvPr>
        </p:nvGraphicFramePr>
        <p:xfrm>
          <a:off x="977900" y="4273550"/>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7</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#E+E</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a:ln>
                            <a:noFill/>
                          </a:ln>
                          <a:solidFill>
                            <a:srgbClr val="0000FF"/>
                          </a:solidFill>
                          <a:effectLst/>
                          <a:latin typeface="Courier New" pitchFamily="49" charset="0"/>
                          <a:ea typeface="楷体_GB2312" pitchFamily="49" charset="-122"/>
                        </a:rPr>
                        <a:t>3</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移进</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7" name="Group 1093"/>
          <p:cNvGraphicFramePr>
            <a:graphicFrameLocks noGrp="1"/>
          </p:cNvGraphicFramePr>
          <p:nvPr>
            <p:extLst>
              <p:ext uri="{D42A27DB-BD31-4B8C-83A1-F6EECF244321}">
                <p14:modId xmlns:p14="http://schemas.microsoft.com/office/powerpoint/2010/main" val="1115362254"/>
              </p:ext>
            </p:extLst>
          </p:nvPr>
        </p:nvGraphicFramePr>
        <p:xfrm>
          <a:off x="971550" y="4676775"/>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8</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#E+E*</a:t>
                      </a:r>
                      <a:r>
                        <a:rPr kumimoji="0" lang="en-US" altLang="zh-CN" sz="2400" b="1" i="0" u="none" strike="noStrike" cap="none" normalizeH="0" baseline="0" dirty="0">
                          <a:ln>
                            <a:noFill/>
                          </a:ln>
                          <a:solidFill>
                            <a:srgbClr val="0000FF"/>
                          </a:solidFill>
                          <a:effectLst/>
                          <a:latin typeface="Courier New" pitchFamily="49" charset="0"/>
                          <a:ea typeface="楷体_GB2312" pitchFamily="49" charset="-122"/>
                        </a:rPr>
                        <a:t>i</a:t>
                      </a:r>
                      <a:r>
                        <a:rPr kumimoji="0" lang="en-US" altLang="zh-CN" sz="2400" b="1" i="0" u="none" strike="noStrike" cap="none" normalizeH="0" baseline="-25000" dirty="0">
                          <a:ln>
                            <a:noFill/>
                          </a:ln>
                          <a:solidFill>
                            <a:srgbClr val="0000FF"/>
                          </a:solidFill>
                          <a:effectLst/>
                          <a:latin typeface="Courier New" pitchFamily="49" charset="0"/>
                          <a:ea typeface="楷体_GB2312" pitchFamily="49" charset="-122"/>
                        </a:rPr>
                        <a:t>3</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规约</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3</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8" name="Group 1094"/>
          <p:cNvGraphicFramePr>
            <a:graphicFrameLocks noGrp="1"/>
          </p:cNvGraphicFramePr>
          <p:nvPr>
            <p:extLst>
              <p:ext uri="{D42A27DB-BD31-4B8C-83A1-F6EECF244321}">
                <p14:modId xmlns:p14="http://schemas.microsoft.com/office/powerpoint/2010/main" val="4153648103"/>
              </p:ext>
            </p:extLst>
          </p:nvPr>
        </p:nvGraphicFramePr>
        <p:xfrm>
          <a:off x="971550" y="5516563"/>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10</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规约</a:t>
                      </a:r>
                      <a:r>
                        <a:rPr kumimoji="0" lang="en-US" altLang="zh-CN" sz="24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1239" name="Group 1095"/>
          <p:cNvGraphicFramePr>
            <a:graphicFrameLocks noGrp="1"/>
          </p:cNvGraphicFramePr>
          <p:nvPr>
            <p:extLst>
              <p:ext uri="{D42A27DB-BD31-4B8C-83A1-F6EECF244321}">
                <p14:modId xmlns:p14="http://schemas.microsoft.com/office/powerpoint/2010/main" val="3762744737"/>
              </p:ext>
            </p:extLst>
          </p:nvPr>
        </p:nvGraphicFramePr>
        <p:xfrm>
          <a:off x="971550" y="5900738"/>
          <a:ext cx="7410450" cy="407988"/>
        </p:xfrm>
        <a:graphic>
          <a:graphicData uri="http://schemas.openxmlformats.org/drawingml/2006/table">
            <a:tbl>
              <a:tblPr/>
              <a:tblGrid>
                <a:gridCol w="862013">
                  <a:extLst>
                    <a:ext uri="{9D8B030D-6E8A-4147-A177-3AD203B41FA5}">
                      <a16:colId xmlns:a16="http://schemas.microsoft.com/office/drawing/2014/main" val="20000"/>
                    </a:ext>
                  </a:extLst>
                </a:gridCol>
                <a:gridCol w="2182812">
                  <a:extLst>
                    <a:ext uri="{9D8B030D-6E8A-4147-A177-3AD203B41FA5}">
                      <a16:colId xmlns:a16="http://schemas.microsoft.com/office/drawing/2014/main" val="20001"/>
                    </a:ext>
                  </a:extLst>
                </a:gridCol>
                <a:gridCol w="2182813">
                  <a:extLst>
                    <a:ext uri="{9D8B030D-6E8A-4147-A177-3AD203B41FA5}">
                      <a16:colId xmlns:a16="http://schemas.microsoft.com/office/drawing/2014/main" val="20002"/>
                    </a:ext>
                  </a:extLst>
                </a:gridCol>
                <a:gridCol w="2182812">
                  <a:extLst>
                    <a:ext uri="{9D8B030D-6E8A-4147-A177-3AD203B41FA5}">
                      <a16:colId xmlns:a16="http://schemas.microsoft.com/office/drawing/2014/main" val="20003"/>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11</a:t>
                      </a:r>
                    </a:p>
                  </a:txBody>
                  <a:tcPr marL="90000" marR="9000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0000FF"/>
                          </a:solidFill>
                          <a:effectLst/>
                          <a:latin typeface="Courier New" pitchFamily="49" charset="0"/>
                          <a:ea typeface="楷体_GB2312" pitchFamily="49" charset="-122"/>
                        </a:rPr>
                        <a:t>#</a:t>
                      </a:r>
                    </a:p>
                  </a:txBody>
                  <a:tcPr marL="90000" marR="90000" marT="0" marB="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接受</a:t>
                      </a:r>
                    </a:p>
                  </a:txBody>
                  <a:tcPr marL="90000" marR="9000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3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1229"/>
                                        </p:tgtEl>
                                        <p:attrNameLst>
                                          <p:attrName>style.visibility</p:attrName>
                                        </p:attrNameLst>
                                      </p:cBhvr>
                                      <p:to>
                                        <p:strVal val="visible"/>
                                      </p:to>
                                    </p:set>
                                    <p:animEffect transition="in" filter="wipe(left)">
                                      <p:cBhvr>
                                        <p:cTn id="7" dur="500"/>
                                        <p:tgtEl>
                                          <p:spTgt spid="3912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1230"/>
                                        </p:tgtEl>
                                        <p:attrNameLst>
                                          <p:attrName>style.visibility</p:attrName>
                                        </p:attrNameLst>
                                      </p:cBhvr>
                                      <p:to>
                                        <p:strVal val="visible"/>
                                      </p:to>
                                    </p:set>
                                    <p:animEffect transition="in" filter="wipe(left)">
                                      <p:cBhvr>
                                        <p:cTn id="12" dur="500"/>
                                        <p:tgtEl>
                                          <p:spTgt spid="3912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1231"/>
                                        </p:tgtEl>
                                        <p:attrNameLst>
                                          <p:attrName>style.visibility</p:attrName>
                                        </p:attrNameLst>
                                      </p:cBhvr>
                                      <p:to>
                                        <p:strVal val="visible"/>
                                      </p:to>
                                    </p:set>
                                    <p:animEffect transition="in" filter="wipe(left)">
                                      <p:cBhvr>
                                        <p:cTn id="17" dur="500"/>
                                        <p:tgtEl>
                                          <p:spTgt spid="3912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1232"/>
                                        </p:tgtEl>
                                        <p:attrNameLst>
                                          <p:attrName>style.visibility</p:attrName>
                                        </p:attrNameLst>
                                      </p:cBhvr>
                                      <p:to>
                                        <p:strVal val="visible"/>
                                      </p:to>
                                    </p:set>
                                    <p:animEffect transition="in" filter="wipe(left)">
                                      <p:cBhvr>
                                        <p:cTn id="22" dur="500"/>
                                        <p:tgtEl>
                                          <p:spTgt spid="391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1233"/>
                                        </p:tgtEl>
                                        <p:attrNameLst>
                                          <p:attrName>style.visibility</p:attrName>
                                        </p:attrNameLst>
                                      </p:cBhvr>
                                      <p:to>
                                        <p:strVal val="visible"/>
                                      </p:to>
                                    </p:set>
                                    <p:animEffect transition="in" filter="wipe(left)">
                                      <p:cBhvr>
                                        <p:cTn id="27" dur="500"/>
                                        <p:tgtEl>
                                          <p:spTgt spid="3912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1234"/>
                                        </p:tgtEl>
                                        <p:attrNameLst>
                                          <p:attrName>style.visibility</p:attrName>
                                        </p:attrNameLst>
                                      </p:cBhvr>
                                      <p:to>
                                        <p:strVal val="visible"/>
                                      </p:to>
                                    </p:set>
                                    <p:animEffect transition="in" filter="wipe(left)">
                                      <p:cBhvr>
                                        <p:cTn id="32" dur="500"/>
                                        <p:tgtEl>
                                          <p:spTgt spid="391234"/>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381048"/>
                                        </p:tgtEl>
                                        <p:attrNameLst>
                                          <p:attrName>style.visibility</p:attrName>
                                        </p:attrNameLst>
                                      </p:cBhvr>
                                      <p:to>
                                        <p:strVal val="visible"/>
                                      </p:to>
                                    </p:set>
                                  </p:childTnLst>
                                  <p:subTnLst>
                                    <p:set>
                                      <p:cBhvr override="childStyle">
                                        <p:cTn dur="1" fill="hold" display="0" masterRel="nextClick" afterEffect="1"/>
                                        <p:tgtEl>
                                          <p:spTgt spid="381048"/>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1236"/>
                                        </p:tgtEl>
                                        <p:attrNameLst>
                                          <p:attrName>style.visibility</p:attrName>
                                        </p:attrNameLst>
                                      </p:cBhvr>
                                      <p:to>
                                        <p:strVal val="visible"/>
                                      </p:to>
                                    </p:set>
                                    <p:animEffect transition="in" filter="wipe(left)">
                                      <p:cBhvr>
                                        <p:cTn id="40" dur="500"/>
                                        <p:tgtEl>
                                          <p:spTgt spid="3912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91237"/>
                                        </p:tgtEl>
                                        <p:attrNameLst>
                                          <p:attrName>style.visibility</p:attrName>
                                        </p:attrNameLst>
                                      </p:cBhvr>
                                      <p:to>
                                        <p:strVal val="visible"/>
                                      </p:to>
                                    </p:set>
                                    <p:animEffect transition="in" filter="wipe(left)">
                                      <p:cBhvr>
                                        <p:cTn id="45" dur="500"/>
                                        <p:tgtEl>
                                          <p:spTgt spid="3912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91235"/>
                                        </p:tgtEl>
                                        <p:attrNameLst>
                                          <p:attrName>style.visibility</p:attrName>
                                        </p:attrNameLst>
                                      </p:cBhvr>
                                      <p:to>
                                        <p:strVal val="visible"/>
                                      </p:to>
                                    </p:set>
                                    <p:animEffect transition="in" filter="wipe(left)">
                                      <p:cBhvr>
                                        <p:cTn id="50" dur="500"/>
                                        <p:tgtEl>
                                          <p:spTgt spid="3912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1238"/>
                                        </p:tgtEl>
                                        <p:attrNameLst>
                                          <p:attrName>style.visibility</p:attrName>
                                        </p:attrNameLst>
                                      </p:cBhvr>
                                      <p:to>
                                        <p:strVal val="visible"/>
                                      </p:to>
                                    </p:set>
                                    <p:animEffect transition="in" filter="wipe(left)">
                                      <p:cBhvr>
                                        <p:cTn id="55" dur="500"/>
                                        <p:tgtEl>
                                          <p:spTgt spid="3912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1239"/>
                                        </p:tgtEl>
                                        <p:attrNameLst>
                                          <p:attrName>style.visibility</p:attrName>
                                        </p:attrNameLst>
                                      </p:cBhvr>
                                      <p:to>
                                        <p:strVal val="visible"/>
                                      </p:to>
                                    </p:set>
                                    <p:animEffect transition="in" filter="wipe(left)">
                                      <p:cBhvr>
                                        <p:cTn id="60" dur="500"/>
                                        <p:tgtEl>
                                          <p:spTgt spid="391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04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6" name="Rectangle 8"/>
          <p:cNvSpPr>
            <a:spLocks noGrp="1" noChangeArrowheads="1"/>
          </p:cNvSpPr>
          <p:nvPr>
            <p:ph type="title"/>
          </p:nvPr>
        </p:nvSpPr>
        <p:spPr/>
        <p:txBody>
          <a:bodyPr/>
          <a:lstStyle/>
          <a:p>
            <a:pPr eaLnBrk="1" hangingPunct="1"/>
            <a:r>
              <a:rPr lang="zh-CN" altLang="en-US"/>
              <a:t>直观算符优先分析法</a:t>
            </a:r>
          </a:p>
        </p:txBody>
      </p:sp>
      <p:sp>
        <p:nvSpPr>
          <p:cNvPr id="28677" name="Rectangle 9"/>
          <p:cNvSpPr>
            <a:spLocks noGrp="1" noChangeArrowheads="1"/>
          </p:cNvSpPr>
          <p:nvPr>
            <p:ph idx="1"/>
          </p:nvPr>
        </p:nvSpPr>
        <p:spPr/>
        <p:txBody>
          <a:bodyPr/>
          <a:lstStyle/>
          <a:p>
            <a:pPr eaLnBrk="1" hangingPunct="1"/>
            <a:r>
              <a:rPr lang="zh-CN" altLang="en-US"/>
              <a:t>直观算符优先分析法的关键是对一个给定文法</a:t>
            </a:r>
            <a:r>
              <a:rPr lang="en-US" altLang="zh-CN"/>
              <a:t>G</a:t>
            </a:r>
            <a:r>
              <a:rPr lang="zh-CN" altLang="en-US"/>
              <a:t>，人为地规定其算符优先顺序，即给出优先级别和同一级别中的结合性质</a:t>
            </a:r>
          </a:p>
          <a:p>
            <a:pPr lvl="1" eaLnBrk="1" hangingPunct="1"/>
            <a:r>
              <a:rPr lang="en-US" altLang="zh-CN"/>
              <a:t>a&lt;·b		a</a:t>
            </a:r>
            <a:r>
              <a:rPr lang="zh-CN" altLang="en-US"/>
              <a:t>的优先性低于</a:t>
            </a:r>
            <a:r>
              <a:rPr lang="en-US" altLang="zh-CN"/>
              <a:t>b</a:t>
            </a:r>
          </a:p>
          <a:p>
            <a:pPr lvl="1" eaLnBrk="1" hangingPunct="1"/>
            <a:r>
              <a:rPr lang="en-US" altLang="zh-CN"/>
              <a:t>a=·b		a</a:t>
            </a:r>
            <a:r>
              <a:rPr lang="zh-CN" altLang="en-US"/>
              <a:t>的优先性等于</a:t>
            </a:r>
            <a:r>
              <a:rPr lang="en-US" altLang="zh-CN"/>
              <a:t>b</a:t>
            </a:r>
          </a:p>
          <a:p>
            <a:pPr lvl="1" eaLnBrk="1" hangingPunct="1"/>
            <a:r>
              <a:rPr lang="en-US" altLang="zh-CN"/>
              <a:t>a·&gt;b		a</a:t>
            </a:r>
            <a:r>
              <a:rPr lang="zh-CN" altLang="en-US"/>
              <a:t>的优先性大于</a:t>
            </a:r>
            <a:r>
              <a:rPr lang="en-US" altLang="zh-CN"/>
              <a:t>b</a:t>
            </a:r>
          </a:p>
        </p:txBody>
      </p:sp>
      <p:sp>
        <p:nvSpPr>
          <p:cNvPr id="2867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8675" name="灯片编号占位符 5"/>
          <p:cNvSpPr>
            <a:spLocks noGrp="1"/>
          </p:cNvSpPr>
          <p:nvPr>
            <p:ph type="sldNum" sz="quarter" idx="12"/>
          </p:nvPr>
        </p:nvSpPr>
        <p:spPr>
          <a:noFill/>
        </p:spPr>
        <p:txBody>
          <a:bodyPr/>
          <a:lstStyle/>
          <a:p>
            <a:fld id="{AFAFA09D-5408-488F-8A57-B9A24952AC11}" type="slidenum">
              <a:rPr lang="en-US" altLang="zh-CN" smtClean="0">
                <a:ea typeface="宋体" charset="-122"/>
              </a:rPr>
              <a:pPr/>
              <a:t>27</a:t>
            </a:fld>
            <a:endParaRPr lang="en-US" altLang="zh-CN">
              <a:ea typeface="宋体" charset="-122"/>
            </a:endParaRPr>
          </a:p>
        </p:txBody>
      </p:sp>
    </p:spTree>
    <p:extLst>
      <p:ext uri="{BB962C8B-B14F-4D97-AF65-F5344CB8AC3E}">
        <p14:creationId xmlns:p14="http://schemas.microsoft.com/office/powerpoint/2010/main" val="35170102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zh-CN" altLang="en-US"/>
              <a:t>人为规定</a:t>
            </a:r>
            <a:r>
              <a:rPr lang="zh-CN" altLang="en-US">
                <a:solidFill>
                  <a:srgbClr val="009900"/>
                </a:solidFill>
                <a:effectLst>
                  <a:outerShdw blurRad="38100" dist="38100" dir="2700000" algn="tl">
                    <a:srgbClr val="000000"/>
                  </a:outerShdw>
                </a:effectLst>
                <a:ea typeface="黑体" pitchFamily="2" charset="-122"/>
              </a:rPr>
              <a:t>优先性</a:t>
            </a:r>
          </a:p>
        </p:txBody>
      </p:sp>
      <p:sp>
        <p:nvSpPr>
          <p:cNvPr id="393219" name="Rectangle 3"/>
          <p:cNvSpPr>
            <a:spLocks noGrp="1" noChangeArrowheads="1"/>
          </p:cNvSpPr>
          <p:nvPr>
            <p:ph idx="1"/>
          </p:nvPr>
        </p:nvSpPr>
        <p:spPr/>
        <p:txBody>
          <a:bodyPr/>
          <a:lstStyle/>
          <a:p>
            <a:pPr eaLnBrk="1" hangingPunct="1">
              <a:defRPr/>
            </a:pPr>
            <a:r>
              <a:rPr lang="zh-CN" altLang="en-US" dirty="0"/>
              <a:t>运算符</a:t>
            </a:r>
            <a:r>
              <a:rPr lang="zh-CN" altLang="en-US" i="1" dirty="0">
                <a:sym typeface="Symbol" pitchFamily="18" charset="2"/>
              </a:rPr>
              <a:t></a:t>
            </a:r>
            <a:r>
              <a:rPr lang="en-US" altLang="zh-CN" i="1" baseline="-25000" dirty="0">
                <a:sym typeface="Symbol" pitchFamily="18" charset="2"/>
              </a:rPr>
              <a:t>1</a:t>
            </a:r>
            <a:r>
              <a:rPr lang="zh-CN" altLang="en-US" dirty="0">
                <a:sym typeface="Symbol" pitchFamily="18" charset="2"/>
              </a:rPr>
              <a:t>的</a:t>
            </a:r>
            <a:r>
              <a:rPr lang="zh-CN" altLang="en-US" dirty="0">
                <a:solidFill>
                  <a:srgbClr val="009900"/>
                </a:solidFill>
                <a:effectLst>
                  <a:outerShdw blurRad="38100" dist="38100" dir="2700000" algn="tl">
                    <a:srgbClr val="000000"/>
                  </a:outerShdw>
                </a:effectLst>
                <a:ea typeface="黑体" pitchFamily="2" charset="-122"/>
                <a:sym typeface="Symbol" pitchFamily="18" charset="2"/>
              </a:rPr>
              <a:t>优先级别</a:t>
            </a:r>
            <a:r>
              <a:rPr lang="zh-CN" altLang="en-US" dirty="0">
                <a:sym typeface="Symbol" pitchFamily="18" charset="2"/>
              </a:rPr>
              <a:t>高于</a:t>
            </a:r>
            <a:r>
              <a:rPr lang="zh-CN" altLang="en-US" i="1" dirty="0">
                <a:sym typeface="Symbol" pitchFamily="18" charset="2"/>
              </a:rPr>
              <a:t></a:t>
            </a:r>
            <a:r>
              <a:rPr lang="en-US" altLang="zh-CN" i="1" baseline="-25000" dirty="0">
                <a:sym typeface="Symbol" pitchFamily="18" charset="2"/>
              </a:rPr>
              <a:t>2</a:t>
            </a:r>
            <a:r>
              <a:rPr lang="zh-CN" altLang="en-US" dirty="0">
                <a:sym typeface="Symbol" pitchFamily="18" charset="2"/>
              </a:rPr>
              <a:t>，记为</a:t>
            </a:r>
            <a:r>
              <a:rPr lang="zh-CN" altLang="en-US" i="1" dirty="0">
                <a:sym typeface="Symbol" pitchFamily="18" charset="2"/>
              </a:rPr>
              <a:t></a:t>
            </a:r>
            <a:r>
              <a:rPr lang="en-US" altLang="zh-CN" i="1" baseline="-25000" dirty="0">
                <a:sym typeface="Symbol" pitchFamily="18" charset="2"/>
              </a:rPr>
              <a:t>1</a:t>
            </a:r>
            <a:r>
              <a:rPr lang="en-US" altLang="zh-CN" dirty="0">
                <a:sym typeface="Symbol" pitchFamily="18" charset="2"/>
              </a:rPr>
              <a:t>·&gt;</a:t>
            </a:r>
            <a:r>
              <a:rPr lang="en-US" altLang="zh-CN" i="1" dirty="0">
                <a:sym typeface="Symbol" pitchFamily="18" charset="2"/>
              </a:rPr>
              <a:t></a:t>
            </a:r>
            <a:r>
              <a:rPr lang="en-US" altLang="zh-CN" i="1" baseline="-25000" dirty="0">
                <a:sym typeface="Symbol" pitchFamily="18" charset="2"/>
              </a:rPr>
              <a:t>2</a:t>
            </a:r>
            <a:r>
              <a:rPr lang="en-US" altLang="zh-CN" dirty="0">
                <a:sym typeface="Symbol" pitchFamily="18" charset="2"/>
              </a:rPr>
              <a:t> </a:t>
            </a:r>
            <a:r>
              <a:rPr lang="zh-CN" altLang="en-US" dirty="0">
                <a:sym typeface="Symbol" pitchFamily="18" charset="2"/>
              </a:rPr>
              <a:t>和</a:t>
            </a:r>
            <a:r>
              <a:rPr lang="zh-CN" altLang="en-US" i="1" dirty="0">
                <a:sym typeface="Symbol" pitchFamily="18" charset="2"/>
              </a:rPr>
              <a:t></a:t>
            </a:r>
            <a:r>
              <a:rPr lang="en-US" altLang="zh-CN" i="1" baseline="-25000" dirty="0">
                <a:sym typeface="Symbol" pitchFamily="18" charset="2"/>
              </a:rPr>
              <a:t>2</a:t>
            </a:r>
            <a:r>
              <a:rPr lang="en-US" altLang="zh-CN" dirty="0">
                <a:sym typeface="Symbol" pitchFamily="18" charset="2"/>
              </a:rPr>
              <a:t>&lt;·</a:t>
            </a:r>
            <a:r>
              <a:rPr lang="en-US" altLang="zh-CN" i="1" dirty="0">
                <a:sym typeface="Symbol" pitchFamily="18" charset="2"/>
              </a:rPr>
              <a:t></a:t>
            </a:r>
            <a:r>
              <a:rPr lang="en-US" altLang="zh-CN" i="1" baseline="-25000" dirty="0">
                <a:sym typeface="Symbol" pitchFamily="18" charset="2"/>
              </a:rPr>
              <a:t>1</a:t>
            </a:r>
          </a:p>
          <a:p>
            <a:pPr lvl="1" eaLnBrk="1" hangingPunct="1">
              <a:defRPr/>
            </a:pPr>
            <a:r>
              <a:rPr lang="zh-CN" altLang="en-US" dirty="0">
                <a:sym typeface="Symbol" pitchFamily="18" charset="2"/>
              </a:rPr>
              <a:t>例：*   </a:t>
            </a:r>
            <a:r>
              <a:rPr lang="en-US" altLang="zh-CN" dirty="0">
                <a:sym typeface="Symbol" pitchFamily="18" charset="2"/>
              </a:rPr>
              <a:t>+</a:t>
            </a:r>
            <a:r>
              <a:rPr lang="zh-CN" altLang="en-US" dirty="0">
                <a:sym typeface="Symbol" pitchFamily="18" charset="2"/>
              </a:rPr>
              <a:t>，</a:t>
            </a:r>
            <a:r>
              <a:rPr lang="en-US" altLang="zh-CN" dirty="0">
                <a:sym typeface="Symbol" pitchFamily="18" charset="2"/>
              </a:rPr>
              <a:t>+   *</a:t>
            </a:r>
          </a:p>
          <a:p>
            <a:pPr eaLnBrk="1" hangingPunct="1">
              <a:defRPr/>
            </a:pPr>
            <a:r>
              <a:rPr lang="en-US" altLang="zh-CN" i="1" dirty="0">
                <a:sym typeface="Symbol" pitchFamily="18" charset="2"/>
              </a:rPr>
              <a:t></a:t>
            </a:r>
            <a:r>
              <a:rPr lang="en-US" altLang="zh-CN" i="1" baseline="-25000" dirty="0">
                <a:sym typeface="Symbol" pitchFamily="18" charset="2"/>
              </a:rPr>
              <a:t>1</a:t>
            </a:r>
            <a:r>
              <a:rPr lang="zh-CN" altLang="en-US" i="1" dirty="0">
                <a:sym typeface="Symbol" pitchFamily="18" charset="2"/>
              </a:rPr>
              <a:t>、</a:t>
            </a:r>
            <a:r>
              <a:rPr lang="en-US" altLang="zh-CN" i="1" baseline="-25000" dirty="0">
                <a:sym typeface="Symbol" pitchFamily="18" charset="2"/>
              </a:rPr>
              <a:t>2</a:t>
            </a:r>
            <a:r>
              <a:rPr lang="zh-CN" altLang="en-US" dirty="0">
                <a:sym typeface="Symbol" pitchFamily="18" charset="2"/>
              </a:rPr>
              <a:t>的</a:t>
            </a:r>
            <a:r>
              <a:rPr lang="zh-CN" altLang="en-US" dirty="0">
                <a:solidFill>
                  <a:srgbClr val="009900"/>
                </a:solidFill>
                <a:effectLst>
                  <a:outerShdw blurRad="38100" dist="38100" dir="2700000" algn="tl">
                    <a:srgbClr val="000000"/>
                  </a:outerShdw>
                </a:effectLst>
                <a:ea typeface="黑体" pitchFamily="2" charset="-122"/>
                <a:sym typeface="Symbol" pitchFamily="18" charset="2"/>
              </a:rPr>
              <a:t>优先级别</a:t>
            </a:r>
            <a:r>
              <a:rPr lang="zh-CN" altLang="en-US" dirty="0">
                <a:sym typeface="Symbol" pitchFamily="18" charset="2"/>
              </a:rPr>
              <a:t>相等（也可</a:t>
            </a:r>
            <a:r>
              <a:rPr lang="zh-CN" altLang="en-US" i="1" dirty="0">
                <a:sym typeface="Symbol" pitchFamily="18" charset="2"/>
              </a:rPr>
              <a:t></a:t>
            </a:r>
            <a:r>
              <a:rPr lang="en-US" altLang="zh-CN" i="1" baseline="-25000" dirty="0">
                <a:sym typeface="Symbol" pitchFamily="18" charset="2"/>
              </a:rPr>
              <a:t>1</a:t>
            </a:r>
            <a:r>
              <a:rPr lang="zh-CN" altLang="en-US" i="1" dirty="0">
                <a:sym typeface="Symbol" pitchFamily="18" charset="2"/>
              </a:rPr>
              <a:t>＝</a:t>
            </a:r>
            <a:r>
              <a:rPr lang="en-US" altLang="zh-CN" i="1" baseline="-25000" dirty="0">
                <a:sym typeface="Symbol" pitchFamily="18" charset="2"/>
              </a:rPr>
              <a:t>2</a:t>
            </a:r>
            <a:r>
              <a:rPr lang="zh-CN" altLang="en-US" dirty="0">
                <a:sym typeface="Symbol" pitchFamily="18" charset="2"/>
              </a:rPr>
              <a:t>），若结合性从左向右，则记为</a:t>
            </a:r>
            <a:r>
              <a:rPr lang="zh-CN" altLang="en-US" i="1" dirty="0">
                <a:sym typeface="Symbol" pitchFamily="18" charset="2"/>
              </a:rPr>
              <a:t></a:t>
            </a:r>
            <a:r>
              <a:rPr lang="en-US" altLang="zh-CN" i="1" baseline="-25000" dirty="0">
                <a:sym typeface="Symbol" pitchFamily="18" charset="2"/>
              </a:rPr>
              <a:t>1</a:t>
            </a:r>
            <a:r>
              <a:rPr lang="en-US" altLang="zh-CN" dirty="0">
                <a:sym typeface="Symbol" pitchFamily="18" charset="2"/>
              </a:rPr>
              <a:t>·&gt;</a:t>
            </a:r>
            <a:r>
              <a:rPr lang="en-US" altLang="zh-CN" i="1" dirty="0">
                <a:sym typeface="Symbol" pitchFamily="18" charset="2"/>
              </a:rPr>
              <a:t></a:t>
            </a:r>
            <a:r>
              <a:rPr lang="en-US" altLang="zh-CN" i="1" baseline="-25000" dirty="0">
                <a:sym typeface="Symbol" pitchFamily="18" charset="2"/>
              </a:rPr>
              <a:t>2</a:t>
            </a:r>
            <a:r>
              <a:rPr lang="en-US" altLang="zh-CN" dirty="0">
                <a:sym typeface="Symbol" pitchFamily="18" charset="2"/>
              </a:rPr>
              <a:t> </a:t>
            </a:r>
            <a:r>
              <a:rPr lang="zh-CN" altLang="en-US" dirty="0">
                <a:sym typeface="Symbol" pitchFamily="18" charset="2"/>
              </a:rPr>
              <a:t>，若结合性从右向左，则记为</a:t>
            </a:r>
            <a:r>
              <a:rPr lang="zh-CN" altLang="en-US" i="1" dirty="0">
                <a:sym typeface="Symbol" pitchFamily="18" charset="2"/>
              </a:rPr>
              <a:t></a:t>
            </a:r>
            <a:r>
              <a:rPr lang="en-US" altLang="zh-CN" i="1" baseline="-25000" dirty="0">
                <a:sym typeface="Symbol" pitchFamily="18" charset="2"/>
              </a:rPr>
              <a:t>1</a:t>
            </a:r>
            <a:r>
              <a:rPr lang="en-US" altLang="zh-CN" dirty="0">
                <a:sym typeface="Symbol" pitchFamily="18" charset="2"/>
              </a:rPr>
              <a:t>&lt;·</a:t>
            </a:r>
            <a:r>
              <a:rPr lang="en-US" altLang="zh-CN" i="1" dirty="0">
                <a:sym typeface="Symbol" pitchFamily="18" charset="2"/>
              </a:rPr>
              <a:t></a:t>
            </a:r>
            <a:r>
              <a:rPr lang="en-US" altLang="zh-CN" i="1" baseline="-25000" dirty="0">
                <a:sym typeface="Symbol" pitchFamily="18" charset="2"/>
              </a:rPr>
              <a:t>2</a:t>
            </a:r>
          </a:p>
          <a:p>
            <a:pPr lvl="1" eaLnBrk="1" hangingPunct="1">
              <a:defRPr/>
            </a:pPr>
            <a:r>
              <a:rPr lang="zh-CN" altLang="en-US" dirty="0">
                <a:sym typeface="Symbol" pitchFamily="18" charset="2"/>
              </a:rPr>
              <a:t>例：</a:t>
            </a:r>
            <a:r>
              <a:rPr lang="en-US" altLang="zh-CN" dirty="0">
                <a:sym typeface="Symbol" pitchFamily="18" charset="2"/>
              </a:rPr>
              <a:t>+   +</a:t>
            </a:r>
            <a:r>
              <a:rPr lang="zh-CN" altLang="en-US" dirty="0">
                <a:sym typeface="Symbol" pitchFamily="18" charset="2"/>
              </a:rPr>
              <a:t>，</a:t>
            </a:r>
            <a:r>
              <a:rPr lang="en-US" altLang="zh-CN" dirty="0">
                <a:sym typeface="Symbol" pitchFamily="18" charset="2"/>
              </a:rPr>
              <a:t>+   -</a:t>
            </a:r>
            <a:r>
              <a:rPr lang="zh-CN" altLang="en-US" dirty="0">
                <a:sym typeface="Symbol" pitchFamily="18" charset="2"/>
              </a:rPr>
              <a:t>，</a:t>
            </a:r>
            <a:r>
              <a:rPr lang="en-US" altLang="zh-CN" dirty="0">
                <a:sym typeface="Symbol" pitchFamily="18" charset="2"/>
              </a:rPr>
              <a:t>-   +</a:t>
            </a:r>
            <a:r>
              <a:rPr lang="zh-CN" altLang="en-US" dirty="0">
                <a:sym typeface="Symbol" pitchFamily="18" charset="2"/>
              </a:rPr>
              <a:t>，*   </a:t>
            </a:r>
            <a:r>
              <a:rPr lang="en-US" altLang="zh-CN" dirty="0">
                <a:sym typeface="Symbol" pitchFamily="18" charset="2"/>
              </a:rPr>
              <a:t>/</a:t>
            </a:r>
            <a:br>
              <a:rPr lang="en-US" altLang="zh-CN" dirty="0">
                <a:sym typeface="Symbol" pitchFamily="18" charset="2"/>
              </a:rPr>
            </a:br>
            <a:r>
              <a:rPr lang="en-US" altLang="zh-CN" dirty="0">
                <a:sym typeface="Symbol" pitchFamily="18" charset="2"/>
              </a:rPr>
              <a:t>   </a:t>
            </a:r>
            <a:r>
              <a:rPr lang="en-US" altLang="zh-CN" dirty="0">
                <a:latin typeface="+mn-ea"/>
                <a:ea typeface="+mn-ea"/>
              </a:rPr>
              <a:t>↑</a:t>
            </a:r>
            <a:r>
              <a:rPr lang="zh-CN" altLang="en-US" dirty="0"/>
              <a:t>右结合性，则</a:t>
            </a:r>
            <a:r>
              <a:rPr lang="zh-CN" altLang="en-US" dirty="0">
                <a:latin typeface="+mn-ea"/>
                <a:ea typeface="+mn-ea"/>
              </a:rPr>
              <a:t>↑    ↑</a:t>
            </a:r>
          </a:p>
        </p:txBody>
      </p:sp>
      <p:sp>
        <p:nvSpPr>
          <p:cNvPr id="2969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9699" name="灯片编号占位符 5"/>
          <p:cNvSpPr>
            <a:spLocks noGrp="1"/>
          </p:cNvSpPr>
          <p:nvPr>
            <p:ph type="sldNum" sz="quarter" idx="12"/>
          </p:nvPr>
        </p:nvSpPr>
        <p:spPr>
          <a:noFill/>
        </p:spPr>
        <p:txBody>
          <a:bodyPr/>
          <a:lstStyle/>
          <a:p>
            <a:fld id="{47DEC76A-EC1C-42BD-961B-8470A58C999C}" type="slidenum">
              <a:rPr lang="en-US" altLang="zh-CN" smtClean="0">
                <a:ea typeface="宋体" charset="-122"/>
              </a:rPr>
              <a:pPr/>
              <a:t>28</a:t>
            </a:fld>
            <a:endParaRPr lang="en-US" altLang="zh-CN">
              <a:ea typeface="宋体" charset="-122"/>
            </a:endParaRPr>
          </a:p>
        </p:txBody>
      </p:sp>
      <p:sp>
        <p:nvSpPr>
          <p:cNvPr id="393221" name="Rectangle 5"/>
          <p:cNvSpPr>
            <a:spLocks noChangeArrowheads="1"/>
          </p:cNvSpPr>
          <p:nvPr/>
        </p:nvSpPr>
        <p:spPr bwMode="auto">
          <a:xfrm>
            <a:off x="2221073" y="4216539"/>
            <a:ext cx="609600" cy="519112"/>
          </a:xfrm>
          <a:prstGeom prst="rect">
            <a:avLst/>
          </a:prstGeom>
          <a:noFill/>
          <a:ln w="19050" algn="ctr">
            <a:noFill/>
            <a:miter lim="800000"/>
            <a:headEnd/>
            <a:tailEnd/>
          </a:ln>
        </p:spPr>
        <p:txBody>
          <a:bodyPr wrap="none">
            <a:spAutoFit/>
          </a:bodyPr>
          <a:lstStyle/>
          <a:p>
            <a:r>
              <a:rPr lang="en-US" altLang="zh-CN" sz="2800" b="1">
                <a:solidFill>
                  <a:srgbClr val="FF0000"/>
                </a:solidFill>
                <a:latin typeface="Courier New" pitchFamily="49" charset="0"/>
                <a:sym typeface="Symbol" pitchFamily="18" charset="2"/>
              </a:rPr>
              <a:t>·&gt;</a:t>
            </a:r>
          </a:p>
        </p:txBody>
      </p:sp>
      <p:sp>
        <p:nvSpPr>
          <p:cNvPr id="393222" name="Rectangle 6"/>
          <p:cNvSpPr>
            <a:spLocks noChangeArrowheads="1"/>
          </p:cNvSpPr>
          <p:nvPr/>
        </p:nvSpPr>
        <p:spPr bwMode="auto">
          <a:xfrm>
            <a:off x="3446555" y="4216539"/>
            <a:ext cx="609600" cy="519112"/>
          </a:xfrm>
          <a:prstGeom prst="rect">
            <a:avLst/>
          </a:prstGeom>
          <a:noFill/>
          <a:ln w="19050" algn="ctr">
            <a:noFill/>
            <a:miter lim="800000"/>
            <a:headEnd/>
            <a:tailEnd/>
          </a:ln>
        </p:spPr>
        <p:txBody>
          <a:bodyPr wrap="none">
            <a:spAutoFit/>
          </a:bodyPr>
          <a:lstStyle/>
          <a:p>
            <a:r>
              <a:rPr lang="en-US" altLang="zh-CN" sz="2800" b="1">
                <a:solidFill>
                  <a:srgbClr val="FF0000"/>
                </a:solidFill>
                <a:latin typeface="Courier New" pitchFamily="49" charset="0"/>
                <a:sym typeface="Symbol" pitchFamily="18" charset="2"/>
              </a:rPr>
              <a:t>·&gt;</a:t>
            </a:r>
          </a:p>
        </p:txBody>
      </p:sp>
      <p:sp>
        <p:nvSpPr>
          <p:cNvPr id="393223" name="Rectangle 7"/>
          <p:cNvSpPr>
            <a:spLocks noChangeArrowheads="1"/>
          </p:cNvSpPr>
          <p:nvPr/>
        </p:nvSpPr>
        <p:spPr bwMode="auto">
          <a:xfrm>
            <a:off x="4672037" y="4216539"/>
            <a:ext cx="609600" cy="519112"/>
          </a:xfrm>
          <a:prstGeom prst="rect">
            <a:avLst/>
          </a:prstGeom>
          <a:noFill/>
          <a:ln w="19050" algn="ctr">
            <a:noFill/>
            <a:miter lim="800000"/>
            <a:headEnd/>
            <a:tailEnd/>
          </a:ln>
        </p:spPr>
        <p:txBody>
          <a:bodyPr wrap="none">
            <a:spAutoFit/>
          </a:bodyPr>
          <a:lstStyle/>
          <a:p>
            <a:r>
              <a:rPr lang="en-US" altLang="zh-CN" sz="2800" b="1">
                <a:solidFill>
                  <a:srgbClr val="FF0000"/>
                </a:solidFill>
                <a:latin typeface="Courier New" pitchFamily="49" charset="0"/>
                <a:sym typeface="Symbol" pitchFamily="18" charset="2"/>
              </a:rPr>
              <a:t>·&gt;</a:t>
            </a:r>
          </a:p>
        </p:txBody>
      </p:sp>
      <p:sp>
        <p:nvSpPr>
          <p:cNvPr id="393224" name="Rectangle 8"/>
          <p:cNvSpPr>
            <a:spLocks noChangeArrowheads="1"/>
          </p:cNvSpPr>
          <p:nvPr/>
        </p:nvSpPr>
        <p:spPr bwMode="auto">
          <a:xfrm>
            <a:off x="5897518" y="4216539"/>
            <a:ext cx="609600" cy="519112"/>
          </a:xfrm>
          <a:prstGeom prst="rect">
            <a:avLst/>
          </a:prstGeom>
          <a:noFill/>
          <a:ln w="19050" algn="ctr">
            <a:noFill/>
            <a:miter lim="800000"/>
            <a:headEnd/>
            <a:tailEnd/>
          </a:ln>
        </p:spPr>
        <p:txBody>
          <a:bodyPr wrap="none">
            <a:spAutoFit/>
          </a:bodyPr>
          <a:lstStyle/>
          <a:p>
            <a:r>
              <a:rPr lang="en-US" altLang="zh-CN" sz="2800" b="1">
                <a:solidFill>
                  <a:srgbClr val="FF0000"/>
                </a:solidFill>
                <a:latin typeface="Courier New" pitchFamily="49" charset="0"/>
                <a:sym typeface="Symbol" pitchFamily="18" charset="2"/>
              </a:rPr>
              <a:t>·&gt;</a:t>
            </a:r>
          </a:p>
        </p:txBody>
      </p:sp>
      <p:sp>
        <p:nvSpPr>
          <p:cNvPr id="393225" name="Rectangle 9"/>
          <p:cNvSpPr>
            <a:spLocks noChangeArrowheads="1"/>
          </p:cNvSpPr>
          <p:nvPr/>
        </p:nvSpPr>
        <p:spPr bwMode="auto">
          <a:xfrm>
            <a:off x="4572000" y="4581128"/>
            <a:ext cx="609600" cy="519113"/>
          </a:xfrm>
          <a:prstGeom prst="rect">
            <a:avLst/>
          </a:prstGeom>
          <a:noFill/>
          <a:ln w="19050" algn="ctr">
            <a:noFill/>
            <a:miter lim="800000"/>
            <a:headEnd/>
            <a:tailEnd/>
          </a:ln>
        </p:spPr>
        <p:txBody>
          <a:bodyPr wrap="none">
            <a:spAutoFit/>
          </a:bodyPr>
          <a:lstStyle/>
          <a:p>
            <a:r>
              <a:rPr lang="en-US" altLang="zh-CN" sz="2800" b="1">
                <a:solidFill>
                  <a:srgbClr val="FF0000"/>
                </a:solidFill>
                <a:latin typeface="Courier New" pitchFamily="49" charset="0"/>
              </a:rPr>
              <a:t>&lt;·</a:t>
            </a:r>
          </a:p>
        </p:txBody>
      </p:sp>
      <p:sp>
        <p:nvSpPr>
          <p:cNvPr id="393226" name="Rectangle 10"/>
          <p:cNvSpPr>
            <a:spLocks noChangeArrowheads="1"/>
          </p:cNvSpPr>
          <p:nvPr/>
        </p:nvSpPr>
        <p:spPr bwMode="auto">
          <a:xfrm>
            <a:off x="2195736" y="2392461"/>
            <a:ext cx="609600" cy="519113"/>
          </a:xfrm>
          <a:prstGeom prst="rect">
            <a:avLst/>
          </a:prstGeom>
          <a:noFill/>
          <a:ln w="19050" algn="ctr">
            <a:noFill/>
            <a:miter lim="800000"/>
            <a:headEnd/>
            <a:tailEnd/>
          </a:ln>
        </p:spPr>
        <p:txBody>
          <a:bodyPr wrap="none">
            <a:spAutoFit/>
          </a:bodyPr>
          <a:lstStyle/>
          <a:p>
            <a:r>
              <a:rPr lang="en-US" altLang="zh-CN" sz="2800" b="1" dirty="0">
                <a:solidFill>
                  <a:srgbClr val="FF0000"/>
                </a:solidFill>
                <a:latin typeface="Courier New" pitchFamily="49" charset="0"/>
                <a:sym typeface="Symbol" pitchFamily="18" charset="2"/>
              </a:rPr>
              <a:t>·&gt;</a:t>
            </a:r>
          </a:p>
        </p:txBody>
      </p:sp>
      <p:sp>
        <p:nvSpPr>
          <p:cNvPr id="393227" name="Rectangle 11"/>
          <p:cNvSpPr>
            <a:spLocks noChangeArrowheads="1"/>
          </p:cNvSpPr>
          <p:nvPr/>
        </p:nvSpPr>
        <p:spPr bwMode="auto">
          <a:xfrm>
            <a:off x="3602360" y="2406108"/>
            <a:ext cx="609600" cy="519113"/>
          </a:xfrm>
          <a:prstGeom prst="rect">
            <a:avLst/>
          </a:prstGeom>
          <a:noFill/>
          <a:ln w="19050" algn="ctr">
            <a:noFill/>
            <a:miter lim="800000"/>
            <a:headEnd/>
            <a:tailEnd/>
          </a:ln>
        </p:spPr>
        <p:txBody>
          <a:bodyPr wrap="none">
            <a:spAutoFit/>
          </a:bodyPr>
          <a:lstStyle/>
          <a:p>
            <a:r>
              <a:rPr lang="en-US" altLang="zh-CN" sz="2800" b="1" dirty="0">
                <a:solidFill>
                  <a:srgbClr val="FF0000"/>
                </a:solidFill>
                <a:latin typeface="Courier New" pitchFamily="49" charset="0"/>
                <a:sym typeface="Symbol" pitchFamily="18" charset="2"/>
              </a:rPr>
              <a:t>&lt;·</a:t>
            </a:r>
          </a:p>
        </p:txBody>
      </p:sp>
    </p:spTree>
    <p:extLst>
      <p:ext uri="{BB962C8B-B14F-4D97-AF65-F5344CB8AC3E}">
        <p14:creationId xmlns:p14="http://schemas.microsoft.com/office/powerpoint/2010/main" val="1216679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3226"/>
                                        </p:tgtEl>
                                        <p:attrNameLst>
                                          <p:attrName>style.visibility</p:attrName>
                                        </p:attrNameLst>
                                      </p:cBhvr>
                                      <p:to>
                                        <p:strVal val="visible"/>
                                      </p:to>
                                    </p:set>
                                    <p:animEffect transition="in" filter="wipe(left)">
                                      <p:cBhvr>
                                        <p:cTn id="17" dur="500"/>
                                        <p:tgtEl>
                                          <p:spTgt spid="3932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3227"/>
                                        </p:tgtEl>
                                        <p:attrNameLst>
                                          <p:attrName>style.visibility</p:attrName>
                                        </p:attrNameLst>
                                      </p:cBhvr>
                                      <p:to>
                                        <p:strVal val="visible"/>
                                      </p:to>
                                    </p:set>
                                    <p:animEffect transition="in" filter="wipe(left)">
                                      <p:cBhvr>
                                        <p:cTn id="22" dur="500"/>
                                        <p:tgtEl>
                                          <p:spTgt spid="3932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3219">
                                            <p:txEl>
                                              <p:pRg st="2" end="2"/>
                                            </p:txEl>
                                          </p:spTgt>
                                        </p:tgtEl>
                                        <p:attrNameLst>
                                          <p:attrName>style.visibility</p:attrName>
                                        </p:attrNameLst>
                                      </p:cBhvr>
                                      <p:to>
                                        <p:strVal val="visible"/>
                                      </p:to>
                                    </p:set>
                                    <p:animEffect transition="in" filter="wipe(left)">
                                      <p:cBhvr>
                                        <p:cTn id="27" dur="500"/>
                                        <p:tgtEl>
                                          <p:spTgt spid="3932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3219">
                                            <p:txEl>
                                              <p:pRg st="3" end="3"/>
                                            </p:txEl>
                                          </p:spTgt>
                                        </p:tgtEl>
                                        <p:attrNameLst>
                                          <p:attrName>style.visibility</p:attrName>
                                        </p:attrNameLst>
                                      </p:cBhvr>
                                      <p:to>
                                        <p:strVal val="visible"/>
                                      </p:to>
                                    </p:set>
                                    <p:animEffect transition="in" filter="wipe(left)">
                                      <p:cBhvr>
                                        <p:cTn id="32" dur="500"/>
                                        <p:tgtEl>
                                          <p:spTgt spid="3932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3221"/>
                                        </p:tgtEl>
                                        <p:attrNameLst>
                                          <p:attrName>style.visibility</p:attrName>
                                        </p:attrNameLst>
                                      </p:cBhvr>
                                      <p:to>
                                        <p:strVal val="visible"/>
                                      </p:to>
                                    </p:set>
                                    <p:animEffect transition="in" filter="wipe(left)">
                                      <p:cBhvr>
                                        <p:cTn id="37" dur="500"/>
                                        <p:tgtEl>
                                          <p:spTgt spid="3932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3222"/>
                                        </p:tgtEl>
                                        <p:attrNameLst>
                                          <p:attrName>style.visibility</p:attrName>
                                        </p:attrNameLst>
                                      </p:cBhvr>
                                      <p:to>
                                        <p:strVal val="visible"/>
                                      </p:to>
                                    </p:set>
                                    <p:animEffect transition="in" filter="wipe(left)">
                                      <p:cBhvr>
                                        <p:cTn id="42" dur="500"/>
                                        <p:tgtEl>
                                          <p:spTgt spid="3932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3223"/>
                                        </p:tgtEl>
                                        <p:attrNameLst>
                                          <p:attrName>style.visibility</p:attrName>
                                        </p:attrNameLst>
                                      </p:cBhvr>
                                      <p:to>
                                        <p:strVal val="visible"/>
                                      </p:to>
                                    </p:set>
                                    <p:animEffect transition="in" filter="wipe(left)">
                                      <p:cBhvr>
                                        <p:cTn id="47" dur="500"/>
                                        <p:tgtEl>
                                          <p:spTgt spid="3932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3224"/>
                                        </p:tgtEl>
                                        <p:attrNameLst>
                                          <p:attrName>style.visibility</p:attrName>
                                        </p:attrNameLst>
                                      </p:cBhvr>
                                      <p:to>
                                        <p:strVal val="visible"/>
                                      </p:to>
                                    </p:set>
                                    <p:animEffect transition="in" filter="wipe(left)">
                                      <p:cBhvr>
                                        <p:cTn id="52" dur="500"/>
                                        <p:tgtEl>
                                          <p:spTgt spid="3932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3225"/>
                                        </p:tgtEl>
                                        <p:attrNameLst>
                                          <p:attrName>style.visibility</p:attrName>
                                        </p:attrNameLst>
                                      </p:cBhvr>
                                      <p:to>
                                        <p:strVal val="visible"/>
                                      </p:to>
                                    </p:set>
                                    <p:animEffect transition="in" filter="wipe(left)">
                                      <p:cBhvr>
                                        <p:cTn id="57" dur="500"/>
                                        <p:tgtEl>
                                          <p:spTgt spid="393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bldLvl="2"/>
      <p:bldP spid="393221" grpId="0"/>
      <p:bldP spid="393222" grpId="0"/>
      <p:bldP spid="393223" grpId="0"/>
      <p:bldP spid="393224" grpId="0"/>
      <p:bldP spid="393225" grpId="0"/>
      <p:bldP spid="393226" grpId="0"/>
      <p:bldP spid="39322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endParaRPr lang="zh-CN" altLang="zh-CN"/>
          </a:p>
        </p:txBody>
      </p:sp>
      <p:sp>
        <p:nvSpPr>
          <p:cNvPr id="30725" name="Rectangle 3"/>
          <p:cNvSpPr>
            <a:spLocks noGrp="1" noChangeArrowheads="1"/>
          </p:cNvSpPr>
          <p:nvPr>
            <p:ph idx="1"/>
          </p:nvPr>
        </p:nvSpPr>
        <p:spPr/>
        <p:txBody>
          <a:bodyPr/>
          <a:lstStyle/>
          <a:p>
            <a:pPr eaLnBrk="1" hangingPunct="1"/>
            <a:r>
              <a:rPr lang="zh-CN" altLang="en-US">
                <a:sym typeface="Symbol" pitchFamily="18" charset="2"/>
              </a:rPr>
              <a:t>对于任意运算符</a:t>
            </a:r>
            <a:r>
              <a:rPr lang="zh-CN" altLang="en-US" i="1">
                <a:sym typeface="Symbol" pitchFamily="18" charset="2"/>
              </a:rPr>
              <a:t></a:t>
            </a:r>
            <a:r>
              <a:rPr lang="zh-CN" altLang="en-US">
                <a:sym typeface="Symbol" pitchFamily="18" charset="2"/>
              </a:rPr>
              <a:t>，有下列规律</a:t>
            </a:r>
          </a:p>
          <a:p>
            <a:pPr lvl="1" eaLnBrk="1" hangingPunct="1"/>
            <a:r>
              <a:rPr lang="zh-CN" altLang="en-US" sz="2400" i="1">
                <a:sym typeface="Symbol" pitchFamily="18" charset="2"/>
              </a:rPr>
              <a:t> </a:t>
            </a:r>
            <a:r>
              <a:rPr lang="en-US" altLang="zh-CN" sz="2400">
                <a:sym typeface="Symbol" pitchFamily="18" charset="2"/>
              </a:rPr>
              <a:t>&lt;· </a:t>
            </a:r>
            <a:r>
              <a:rPr lang="en-US" altLang="zh-CN" sz="2400" i="1">
                <a:sym typeface="Symbol" pitchFamily="18" charset="2"/>
              </a:rPr>
              <a:t>id</a:t>
            </a:r>
            <a:r>
              <a:rPr lang="en-US" altLang="zh-CN" sz="2400">
                <a:sym typeface="Symbol" pitchFamily="18" charset="2"/>
              </a:rPr>
              <a:t>	</a:t>
            </a:r>
            <a:r>
              <a:rPr lang="en-US" altLang="zh-CN" sz="2400" i="1">
                <a:sym typeface="Symbol" pitchFamily="18" charset="2"/>
              </a:rPr>
              <a:t>id </a:t>
            </a:r>
            <a:r>
              <a:rPr lang="en-US" altLang="zh-CN" sz="2400">
                <a:sym typeface="Symbol" pitchFamily="18" charset="2"/>
              </a:rPr>
              <a:t>·&gt; </a:t>
            </a:r>
            <a:r>
              <a:rPr lang="en-US" altLang="zh-CN" sz="2400" i="1">
                <a:sym typeface="Symbol" pitchFamily="18" charset="2"/>
              </a:rPr>
              <a:t></a:t>
            </a:r>
          </a:p>
          <a:p>
            <a:pPr lvl="1" eaLnBrk="1" hangingPunct="1"/>
            <a:r>
              <a:rPr lang="en-US" altLang="zh-CN" sz="2400" i="1">
                <a:sym typeface="Symbol" pitchFamily="18" charset="2"/>
              </a:rPr>
              <a:t> </a:t>
            </a:r>
            <a:r>
              <a:rPr lang="en-US" altLang="zh-CN" sz="2400">
                <a:sym typeface="Symbol" pitchFamily="18" charset="2"/>
              </a:rPr>
              <a:t>&lt;· (		) ·&gt; </a:t>
            </a:r>
            <a:r>
              <a:rPr lang="en-US" altLang="zh-CN" sz="2400" i="1">
                <a:sym typeface="Symbol" pitchFamily="18" charset="2"/>
              </a:rPr>
              <a:t></a:t>
            </a:r>
            <a:r>
              <a:rPr lang="en-US" altLang="zh-CN" sz="2400">
                <a:sym typeface="Symbol" pitchFamily="18" charset="2"/>
              </a:rPr>
              <a:t>	( &lt;· </a:t>
            </a:r>
            <a:r>
              <a:rPr lang="en-US" altLang="zh-CN" sz="2400" i="1">
                <a:sym typeface="Symbol" pitchFamily="18" charset="2"/>
              </a:rPr>
              <a:t></a:t>
            </a:r>
            <a:r>
              <a:rPr lang="en-US" altLang="zh-CN" sz="2400">
                <a:sym typeface="Symbol" pitchFamily="18" charset="2"/>
              </a:rPr>
              <a:t>	</a:t>
            </a:r>
            <a:r>
              <a:rPr lang="en-US" altLang="zh-CN" sz="2400" i="1">
                <a:sym typeface="Symbol" pitchFamily="18" charset="2"/>
              </a:rPr>
              <a:t> </a:t>
            </a:r>
            <a:r>
              <a:rPr lang="en-US" altLang="zh-CN" sz="2400">
                <a:sym typeface="Symbol" pitchFamily="18" charset="2"/>
              </a:rPr>
              <a:t>·&gt; )</a:t>
            </a:r>
          </a:p>
          <a:p>
            <a:pPr lvl="1" eaLnBrk="1" hangingPunct="1"/>
            <a:r>
              <a:rPr lang="en-US" altLang="zh-CN" sz="2400" i="1">
                <a:sym typeface="Symbol" pitchFamily="18" charset="2"/>
              </a:rPr>
              <a:t> </a:t>
            </a:r>
            <a:r>
              <a:rPr lang="en-US" altLang="zh-CN" sz="2400">
                <a:sym typeface="Symbol" pitchFamily="18" charset="2"/>
              </a:rPr>
              <a:t>·&gt; #		# &lt;· </a:t>
            </a:r>
            <a:r>
              <a:rPr lang="en-US" altLang="zh-CN" sz="2400" i="1">
                <a:sym typeface="Symbol" pitchFamily="18" charset="2"/>
              </a:rPr>
              <a:t></a:t>
            </a:r>
          </a:p>
          <a:p>
            <a:pPr eaLnBrk="1" hangingPunct="1"/>
            <a:r>
              <a:rPr lang="zh-CN" altLang="en-US">
                <a:sym typeface="Symbol" pitchFamily="18" charset="2"/>
              </a:rPr>
              <a:t>其它</a:t>
            </a:r>
          </a:p>
          <a:p>
            <a:pPr lvl="1" eaLnBrk="1" hangingPunct="1"/>
            <a:r>
              <a:rPr lang="en-US" altLang="zh-CN" sz="2400">
                <a:sym typeface="Symbol" pitchFamily="18" charset="2"/>
              </a:rPr>
              <a:t>( =· )	# &lt;· (	# &lt;· </a:t>
            </a:r>
            <a:r>
              <a:rPr lang="en-US" altLang="zh-CN" sz="2400" i="1">
                <a:sym typeface="Symbol" pitchFamily="18" charset="2"/>
              </a:rPr>
              <a:t>id</a:t>
            </a:r>
          </a:p>
          <a:p>
            <a:pPr lvl="1" eaLnBrk="1" hangingPunct="1"/>
            <a:r>
              <a:rPr lang="en-US" altLang="zh-CN" sz="2400">
                <a:sym typeface="Symbol" pitchFamily="18" charset="2"/>
              </a:rPr>
              <a:t>( &lt;· (	</a:t>
            </a:r>
            <a:r>
              <a:rPr lang="en-US" altLang="zh-CN" sz="2400" i="1">
                <a:sym typeface="Symbol" pitchFamily="18" charset="2"/>
              </a:rPr>
              <a:t>id</a:t>
            </a:r>
            <a:r>
              <a:rPr lang="en-US" altLang="zh-CN" sz="2400">
                <a:sym typeface="Symbol" pitchFamily="18" charset="2"/>
              </a:rPr>
              <a:t> ·&gt; #	) ·&gt; #</a:t>
            </a:r>
          </a:p>
          <a:p>
            <a:pPr lvl="1" eaLnBrk="1" hangingPunct="1"/>
            <a:r>
              <a:rPr lang="en-US" altLang="zh-CN" sz="2400">
                <a:sym typeface="Symbol" pitchFamily="18" charset="2"/>
              </a:rPr>
              <a:t>( &lt;· </a:t>
            </a:r>
            <a:r>
              <a:rPr lang="en-US" altLang="zh-CN" sz="2400" i="1">
                <a:sym typeface="Symbol" pitchFamily="18" charset="2"/>
              </a:rPr>
              <a:t>id	id</a:t>
            </a:r>
            <a:r>
              <a:rPr lang="en-US" altLang="zh-CN" sz="2400">
                <a:sym typeface="Symbol" pitchFamily="18" charset="2"/>
              </a:rPr>
              <a:t> ·&gt; )	) ·&gt; )</a:t>
            </a:r>
          </a:p>
        </p:txBody>
      </p:sp>
      <p:sp>
        <p:nvSpPr>
          <p:cNvPr id="3072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0723" name="灯片编号占位符 5"/>
          <p:cNvSpPr>
            <a:spLocks noGrp="1"/>
          </p:cNvSpPr>
          <p:nvPr>
            <p:ph type="sldNum" sz="quarter" idx="12"/>
          </p:nvPr>
        </p:nvSpPr>
        <p:spPr>
          <a:noFill/>
        </p:spPr>
        <p:txBody>
          <a:bodyPr/>
          <a:lstStyle/>
          <a:p>
            <a:fld id="{8280F0F7-A33C-44FB-9279-68356F7CF0B2}" type="slidenum">
              <a:rPr lang="en-US" altLang="zh-CN" smtClean="0">
                <a:ea typeface="宋体" charset="-122"/>
              </a:rPr>
              <a:pPr/>
              <a:t>29</a:t>
            </a:fld>
            <a:endParaRPr lang="en-US" altLang="zh-CN">
              <a:ea typeface="宋体" charset="-122"/>
            </a:endParaRPr>
          </a:p>
        </p:txBody>
      </p:sp>
    </p:spTree>
    <p:extLst>
      <p:ext uri="{BB962C8B-B14F-4D97-AF65-F5344CB8AC3E}">
        <p14:creationId xmlns:p14="http://schemas.microsoft.com/office/powerpoint/2010/main" val="9509873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Grp="1" noChangeArrowheads="1"/>
          </p:cNvSpPr>
          <p:nvPr>
            <p:ph type="title"/>
          </p:nvPr>
        </p:nvSpPr>
        <p:spPr/>
        <p:txBody>
          <a:bodyPr/>
          <a:lstStyle/>
          <a:p>
            <a:pPr eaLnBrk="1" hangingPunct="1"/>
            <a:r>
              <a:rPr lang="zh-CN" altLang="en-US" dirty="0"/>
              <a:t>自底向上分析方法</a:t>
            </a:r>
          </a:p>
        </p:txBody>
      </p:sp>
      <p:sp>
        <p:nvSpPr>
          <p:cNvPr id="349191" name="Rectangle 7"/>
          <p:cNvSpPr>
            <a:spLocks noGrp="1" noChangeArrowheads="1"/>
          </p:cNvSpPr>
          <p:nvPr>
            <p:ph idx="1"/>
          </p:nvPr>
        </p:nvSpPr>
        <p:spPr/>
        <p:txBody>
          <a:bodyPr/>
          <a:lstStyle/>
          <a:p>
            <a:pPr eaLnBrk="1" hangingPunct="1">
              <a:defRPr/>
            </a:pPr>
            <a:r>
              <a:rPr lang="zh-CN" altLang="en-US" sz="2800" dirty="0"/>
              <a:t>也称</a:t>
            </a:r>
            <a:r>
              <a:rPr lang="zh-CN" altLang="en-US" dirty="0">
                <a:solidFill>
                  <a:srgbClr val="FF0000"/>
                </a:solidFill>
                <a:effectLst>
                  <a:outerShdw blurRad="38100" dist="38100" dir="2700000" algn="tl">
                    <a:srgbClr val="000000"/>
                  </a:outerShdw>
                </a:effectLst>
                <a:latin typeface="+mn-ea"/>
                <a:ea typeface="+mn-ea"/>
                <a:cs typeface="+mn-cs"/>
              </a:rPr>
              <a:t>移进</a:t>
            </a:r>
            <a:r>
              <a:rPr lang="en-US" altLang="zh-CN" dirty="0">
                <a:solidFill>
                  <a:srgbClr val="FF0000"/>
                </a:solidFill>
                <a:effectLst>
                  <a:outerShdw blurRad="38100" dist="38100" dir="2700000" algn="tl">
                    <a:srgbClr val="000000"/>
                  </a:outerShdw>
                </a:effectLst>
                <a:latin typeface="+mn-ea"/>
                <a:ea typeface="+mn-ea"/>
                <a:cs typeface="+mn-cs"/>
              </a:rPr>
              <a:t>-</a:t>
            </a:r>
            <a:r>
              <a:rPr lang="zh-CN" altLang="en-US" dirty="0">
                <a:solidFill>
                  <a:srgbClr val="FF0000"/>
                </a:solidFill>
                <a:effectLst>
                  <a:outerShdw blurRad="38100" dist="38100" dir="2700000" algn="tl">
                    <a:srgbClr val="000000"/>
                  </a:outerShdw>
                </a:effectLst>
                <a:latin typeface="+mn-ea"/>
                <a:ea typeface="+mn-ea"/>
                <a:cs typeface="+mn-cs"/>
              </a:rPr>
              <a:t>规约</a:t>
            </a:r>
            <a:r>
              <a:rPr lang="zh-CN" altLang="en-US" sz="2800" dirty="0"/>
              <a:t>分析法</a:t>
            </a:r>
          </a:p>
        </p:txBody>
      </p:sp>
      <p:sp>
        <p:nvSpPr>
          <p:cNvPr id="512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123" name="灯片编号占位符 5"/>
          <p:cNvSpPr>
            <a:spLocks noGrp="1"/>
          </p:cNvSpPr>
          <p:nvPr>
            <p:ph type="sldNum" sz="quarter" idx="12"/>
          </p:nvPr>
        </p:nvSpPr>
        <p:spPr>
          <a:noFill/>
        </p:spPr>
        <p:txBody>
          <a:bodyPr/>
          <a:lstStyle/>
          <a:p>
            <a:fld id="{E42AA3A3-28A0-4416-8BCC-58DB2E71CDCE}" type="slidenum">
              <a:rPr lang="en-US" altLang="zh-CN" smtClean="0">
                <a:ea typeface="宋体" charset="-122"/>
              </a:rPr>
              <a:pPr/>
              <a:t>3</a:t>
            </a:fld>
            <a:endParaRPr lang="en-US" altLang="zh-CN">
              <a:ea typeface="宋体" charset="-122"/>
            </a:endParaRPr>
          </a:p>
        </p:txBody>
      </p:sp>
      <p:graphicFrame>
        <p:nvGraphicFramePr>
          <p:cNvPr id="2" name="图示 1">
            <a:extLst>
              <a:ext uri="{FF2B5EF4-FFF2-40B4-BE49-F238E27FC236}">
                <a16:creationId xmlns:a16="http://schemas.microsoft.com/office/drawing/2014/main" id="{835D39AB-E7A4-E2F1-D86B-87F95EA4B6F4}"/>
              </a:ext>
            </a:extLst>
          </p:cNvPr>
          <p:cNvGraphicFramePr/>
          <p:nvPr>
            <p:extLst>
              <p:ext uri="{D42A27DB-BD31-4B8C-83A1-F6EECF244321}">
                <p14:modId xmlns:p14="http://schemas.microsoft.com/office/powerpoint/2010/main" val="1578867494"/>
              </p:ext>
            </p:extLst>
          </p:nvPr>
        </p:nvGraphicFramePr>
        <p:xfrm>
          <a:off x="1115616" y="1988840"/>
          <a:ext cx="7128792"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1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349191">
                                            <p:txEl>
                                              <p:pRg st="0" end="0"/>
                                            </p:txEl>
                                          </p:spTgt>
                                        </p:tgtEl>
                                        <p:attrNameLst>
                                          <p:attrName>style.visibility</p:attrName>
                                        </p:attrNameLst>
                                      </p:cBhvr>
                                      <p:to>
                                        <p:strVal val="visible"/>
                                      </p:to>
                                    </p:set>
                                    <p:animEffect transition="in" filter="wipe(left)">
                                      <p:cBhvr>
                                        <p:cTn id="7" dur="500"/>
                                        <p:tgtEl>
                                          <p:spTgt spid="3491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endParaRPr lang="zh-CN" altLang="zh-CN"/>
          </a:p>
        </p:txBody>
      </p:sp>
      <p:sp>
        <p:nvSpPr>
          <p:cNvPr id="31749" name="Rectangle 3"/>
          <p:cNvSpPr>
            <a:spLocks noGrp="1" noChangeArrowheads="1"/>
          </p:cNvSpPr>
          <p:nvPr>
            <p:ph idx="1"/>
          </p:nvPr>
        </p:nvSpPr>
        <p:spPr/>
        <p:txBody>
          <a:bodyPr/>
          <a:lstStyle/>
          <a:p>
            <a:pPr eaLnBrk="1" hangingPunct="1">
              <a:defRPr/>
            </a:pPr>
            <a:r>
              <a:rPr lang="zh-CN" altLang="en-US"/>
              <a:t>表达式文法：</a:t>
            </a:r>
            <a:r>
              <a:rPr lang="en-US" altLang="zh-CN"/>
              <a:t>E</a:t>
            </a:r>
            <a:r>
              <a:rPr lang="en-US" altLang="zh-CN">
                <a:latin typeface="+mn-ea"/>
                <a:ea typeface="+mn-ea"/>
              </a:rPr>
              <a:t>→</a:t>
            </a:r>
            <a:r>
              <a:rPr lang="en-US" altLang="zh-CN"/>
              <a:t>E+E|E-E|E*E|E/E|E</a:t>
            </a:r>
            <a:r>
              <a:rPr lang="en-US" altLang="zh-CN">
                <a:latin typeface="+mj-ea"/>
                <a:ea typeface="+mj-ea"/>
              </a:rPr>
              <a:t>↑</a:t>
            </a:r>
            <a:r>
              <a:rPr lang="en-US" altLang="zh-CN"/>
              <a:t>E</a:t>
            </a:r>
            <a:br>
              <a:rPr lang="en-US" altLang="zh-CN"/>
            </a:br>
            <a:r>
              <a:rPr lang="en-US" altLang="zh-CN"/>
              <a:t>             |</a:t>
            </a:r>
            <a:r>
              <a:rPr lang="zh-CN" altLang="en-US"/>
              <a:t>（</a:t>
            </a:r>
            <a:r>
              <a:rPr lang="en-US" altLang="zh-CN"/>
              <a:t>E</a:t>
            </a:r>
            <a:r>
              <a:rPr lang="zh-CN" altLang="en-US"/>
              <a:t>）</a:t>
            </a:r>
            <a:r>
              <a:rPr lang="en-US" altLang="zh-CN"/>
              <a:t>|id</a:t>
            </a:r>
          </a:p>
          <a:p>
            <a:pPr lvl="1" eaLnBrk="1" hangingPunct="1">
              <a:defRPr/>
            </a:pPr>
            <a:r>
              <a:rPr lang="en-US" altLang="zh-CN">
                <a:latin typeface="+mn-ea"/>
                <a:ea typeface="+mn-ea"/>
              </a:rPr>
              <a:t>↑</a:t>
            </a:r>
            <a:r>
              <a:rPr lang="zh-CN" altLang="en-US"/>
              <a:t>优先级最高，遵循右结合</a:t>
            </a:r>
          </a:p>
          <a:p>
            <a:pPr lvl="1" eaLnBrk="1" hangingPunct="1">
              <a:defRPr/>
            </a:pPr>
            <a:r>
              <a:rPr lang="zh-CN" altLang="en-US"/>
              <a:t>*，</a:t>
            </a:r>
            <a:r>
              <a:rPr lang="en-US" altLang="zh-CN"/>
              <a:t>/</a:t>
            </a:r>
            <a:r>
              <a:rPr lang="zh-CN" altLang="en-US"/>
              <a:t>优先级其次，服从左结合</a:t>
            </a:r>
          </a:p>
          <a:p>
            <a:pPr lvl="1" eaLnBrk="1" hangingPunct="1">
              <a:defRPr/>
            </a:pPr>
            <a:r>
              <a:rPr lang="en-US" altLang="zh-CN"/>
              <a:t>+</a:t>
            </a:r>
            <a:r>
              <a:rPr lang="zh-CN" altLang="en-US"/>
              <a:t>，</a:t>
            </a:r>
            <a:r>
              <a:rPr lang="en-US" altLang="zh-CN"/>
              <a:t>-</a:t>
            </a:r>
            <a:r>
              <a:rPr lang="zh-CN" altLang="en-US"/>
              <a:t>优先级最低，服从左结合</a:t>
            </a:r>
          </a:p>
          <a:p>
            <a:pPr lvl="1" eaLnBrk="1" hangingPunct="1">
              <a:defRPr/>
            </a:pPr>
            <a:r>
              <a:rPr lang="zh-CN" altLang="en-US"/>
              <a:t>对于“（”，“）”规定括号的优先性大于括号外的运算符，小于括号内的运算符，内括号的优先性大于外括号</a:t>
            </a:r>
          </a:p>
        </p:txBody>
      </p:sp>
      <p:sp>
        <p:nvSpPr>
          <p:cNvPr id="317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1747" name="灯片编号占位符 5"/>
          <p:cNvSpPr>
            <a:spLocks noGrp="1"/>
          </p:cNvSpPr>
          <p:nvPr>
            <p:ph type="sldNum" sz="quarter" idx="12"/>
          </p:nvPr>
        </p:nvSpPr>
        <p:spPr>
          <a:noFill/>
        </p:spPr>
        <p:txBody>
          <a:bodyPr/>
          <a:lstStyle/>
          <a:p>
            <a:fld id="{0B9A472C-3241-4B6E-A094-91BEDE59075C}" type="slidenum">
              <a:rPr lang="en-US" altLang="zh-CN" smtClean="0">
                <a:ea typeface="宋体" charset="-122"/>
              </a:rPr>
              <a:pPr/>
              <a:t>30</a:t>
            </a:fld>
            <a:endParaRPr lang="en-US" altLang="zh-CN">
              <a:ea typeface="宋体" charset="-122"/>
            </a:endParaRPr>
          </a:p>
        </p:txBody>
      </p:sp>
    </p:spTree>
    <p:extLst>
      <p:ext uri="{BB962C8B-B14F-4D97-AF65-F5344CB8AC3E}">
        <p14:creationId xmlns:p14="http://schemas.microsoft.com/office/powerpoint/2010/main" val="29276014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2" name="Rectangle 128"/>
          <p:cNvSpPr>
            <a:spLocks noGrp="1" noChangeArrowheads="1"/>
          </p:cNvSpPr>
          <p:nvPr>
            <p:ph type="title"/>
          </p:nvPr>
        </p:nvSpPr>
        <p:spPr/>
        <p:txBody>
          <a:bodyPr/>
          <a:lstStyle/>
          <a:p>
            <a:pPr eaLnBrk="1" hangingPunct="1"/>
            <a:r>
              <a:rPr lang="zh-CN" altLang="en-US"/>
              <a:t>算符优先关系表</a:t>
            </a:r>
          </a:p>
        </p:txBody>
      </p:sp>
      <p:graphicFrame>
        <p:nvGraphicFramePr>
          <p:cNvPr id="394456" name="Group 216"/>
          <p:cNvGraphicFramePr>
            <a:graphicFrameLocks noGrp="1"/>
          </p:cNvGraphicFramePr>
          <p:nvPr>
            <p:ph type="tbl" idx="1"/>
          </p:nvPr>
        </p:nvGraphicFramePr>
        <p:xfrm>
          <a:off x="468313" y="1557338"/>
          <a:ext cx="8424862" cy="4572000"/>
        </p:xfrm>
        <a:graphic>
          <a:graphicData uri="http://schemas.openxmlformats.org/drawingml/2006/table">
            <a:tbl>
              <a:tblPr firstRow="1" bandRow="1">
                <a:tableStyleId>{2A488322-F2BA-4B5B-9748-0D474271808F}</a:tableStyleId>
              </a:tblPr>
              <a:tblGrid>
                <a:gridCol w="842962">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842963">
                  <a:extLst>
                    <a:ext uri="{9D8B030D-6E8A-4147-A177-3AD203B41FA5}">
                      <a16:colId xmlns:a16="http://schemas.microsoft.com/office/drawing/2014/main" val="20002"/>
                    </a:ext>
                  </a:extLst>
                </a:gridCol>
                <a:gridCol w="842962">
                  <a:extLst>
                    <a:ext uri="{9D8B030D-6E8A-4147-A177-3AD203B41FA5}">
                      <a16:colId xmlns:a16="http://schemas.microsoft.com/office/drawing/2014/main" val="20003"/>
                    </a:ext>
                  </a:extLst>
                </a:gridCol>
                <a:gridCol w="842963">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42962">
                  <a:extLst>
                    <a:ext uri="{9D8B030D-6E8A-4147-A177-3AD203B41FA5}">
                      <a16:colId xmlns:a16="http://schemas.microsoft.com/office/drawing/2014/main" val="20006"/>
                    </a:ext>
                  </a:extLst>
                </a:gridCol>
                <a:gridCol w="842963">
                  <a:extLst>
                    <a:ext uri="{9D8B030D-6E8A-4147-A177-3AD203B41FA5}">
                      <a16:colId xmlns:a16="http://schemas.microsoft.com/office/drawing/2014/main" val="20007"/>
                    </a:ext>
                  </a:extLst>
                </a:gridCol>
                <a:gridCol w="841375">
                  <a:extLst>
                    <a:ext uri="{9D8B030D-6E8A-4147-A177-3AD203B41FA5}">
                      <a16:colId xmlns:a16="http://schemas.microsoft.com/office/drawing/2014/main" val="20008"/>
                    </a:ext>
                  </a:extLst>
                </a:gridCol>
                <a:gridCol w="842962">
                  <a:extLst>
                    <a:ext uri="{9D8B030D-6E8A-4147-A177-3AD203B41FA5}">
                      <a16:colId xmlns:a16="http://schemas.microsoft.com/office/drawing/2014/main" val="20009"/>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latin typeface="+mj-ea"/>
                          <a:ea typeface="+mj-ea"/>
                        </a:rPr>
                        <a:t>↑</a:t>
                      </a:r>
                      <a:endParaRPr kumimoji="0" lang="en-US" altLang="zh-CN" sz="2400" b="1" i="0" u="none" strike="noStrike" cap="none" normalizeH="0" baseline="0">
                        <a:ln>
                          <a:noFill/>
                        </a:ln>
                        <a:solidFill>
                          <a:schemeClr val="tx1"/>
                        </a:solidFill>
                        <a:effectLst/>
                        <a:latin typeface="+mj-ea"/>
                        <a:ea typeface="+mj-ea"/>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id</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ea"/>
                          <a:ea typeface="+mn-ea"/>
                        </a:rPr>
                        <a:t>↑</a:t>
                      </a:r>
                      <a:endParaRPr kumimoji="0" lang="en-US" altLang="zh-CN" sz="2400" b="1" i="0" u="none" strike="noStrike" cap="none" normalizeH="0" baseline="0">
                        <a:ln>
                          <a:noFill/>
                        </a:ln>
                        <a:solidFill>
                          <a:schemeClr val="tx1"/>
                        </a:solidFill>
                        <a:effectLst/>
                        <a:latin typeface="+mn-ea"/>
                        <a:ea typeface="+mn-ea"/>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id</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9"/>
                  </a:ext>
                </a:extLst>
              </a:tr>
            </a:tbl>
          </a:graphicData>
        </a:graphic>
      </p:graphicFrame>
      <p:sp>
        <p:nvSpPr>
          <p:cNvPr id="327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2771" name="灯片编号占位符 5"/>
          <p:cNvSpPr>
            <a:spLocks noGrp="1"/>
          </p:cNvSpPr>
          <p:nvPr>
            <p:ph type="sldNum" sz="quarter" idx="12"/>
          </p:nvPr>
        </p:nvSpPr>
        <p:spPr>
          <a:noFill/>
        </p:spPr>
        <p:txBody>
          <a:bodyPr/>
          <a:lstStyle/>
          <a:p>
            <a:fld id="{96844CF9-48CD-49CC-9126-775DF94BA19C}" type="slidenum">
              <a:rPr lang="en-US" altLang="zh-CN" smtClean="0">
                <a:ea typeface="宋体" charset="-122"/>
              </a:rPr>
              <a:pPr/>
              <a:t>31</a:t>
            </a:fld>
            <a:endParaRPr lang="en-US" altLang="zh-CN">
              <a:ea typeface="宋体" charset="-122"/>
            </a:endParaRPr>
          </a:p>
        </p:txBody>
      </p:sp>
      <p:sp>
        <p:nvSpPr>
          <p:cNvPr id="394379" name="Rectangle 139"/>
          <p:cNvSpPr>
            <a:spLocks noChangeArrowheads="1"/>
          </p:cNvSpPr>
          <p:nvPr/>
        </p:nvSpPr>
        <p:spPr bwMode="auto">
          <a:xfrm>
            <a:off x="8050213" y="56626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a:t>
            </a:r>
          </a:p>
        </p:txBody>
      </p:sp>
      <p:sp>
        <p:nvSpPr>
          <p:cNvPr id="394380" name="Rectangle 140"/>
          <p:cNvSpPr>
            <a:spLocks noChangeArrowheads="1"/>
          </p:cNvSpPr>
          <p:nvPr/>
        </p:nvSpPr>
        <p:spPr bwMode="auto">
          <a:xfrm>
            <a:off x="7208838" y="56626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1" name="Rectangle 141"/>
          <p:cNvSpPr>
            <a:spLocks noChangeArrowheads="1"/>
          </p:cNvSpPr>
          <p:nvPr/>
        </p:nvSpPr>
        <p:spPr bwMode="auto">
          <a:xfrm>
            <a:off x="5522913" y="56626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2" name="Rectangle 142"/>
          <p:cNvSpPr>
            <a:spLocks noChangeArrowheads="1"/>
          </p:cNvSpPr>
          <p:nvPr/>
        </p:nvSpPr>
        <p:spPr bwMode="auto">
          <a:xfrm>
            <a:off x="4681538" y="56626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3" name="Rectangle 143"/>
          <p:cNvSpPr>
            <a:spLocks noChangeArrowheads="1"/>
          </p:cNvSpPr>
          <p:nvPr/>
        </p:nvSpPr>
        <p:spPr bwMode="auto">
          <a:xfrm>
            <a:off x="3838575" y="566261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4" name="Rectangle 144"/>
          <p:cNvSpPr>
            <a:spLocks noChangeArrowheads="1"/>
          </p:cNvSpPr>
          <p:nvPr/>
        </p:nvSpPr>
        <p:spPr bwMode="auto">
          <a:xfrm>
            <a:off x="2995613" y="56626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5" name="Rectangle 145"/>
          <p:cNvSpPr>
            <a:spLocks noChangeArrowheads="1"/>
          </p:cNvSpPr>
          <p:nvPr/>
        </p:nvSpPr>
        <p:spPr bwMode="auto">
          <a:xfrm>
            <a:off x="2152650" y="566261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6" name="Rectangle 146"/>
          <p:cNvSpPr>
            <a:spLocks noChangeArrowheads="1"/>
          </p:cNvSpPr>
          <p:nvPr/>
        </p:nvSpPr>
        <p:spPr bwMode="auto">
          <a:xfrm>
            <a:off x="1311275" y="56626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387" name="Rectangle 147"/>
          <p:cNvSpPr>
            <a:spLocks noChangeArrowheads="1"/>
          </p:cNvSpPr>
          <p:nvPr/>
        </p:nvSpPr>
        <p:spPr bwMode="auto">
          <a:xfrm>
            <a:off x="8050213" y="5207000"/>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88" name="Rectangle 148"/>
          <p:cNvSpPr>
            <a:spLocks noChangeArrowheads="1"/>
          </p:cNvSpPr>
          <p:nvPr/>
        </p:nvSpPr>
        <p:spPr bwMode="auto">
          <a:xfrm>
            <a:off x="6365875" y="520700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89" name="Rectangle 149"/>
          <p:cNvSpPr>
            <a:spLocks noChangeArrowheads="1"/>
          </p:cNvSpPr>
          <p:nvPr/>
        </p:nvSpPr>
        <p:spPr bwMode="auto">
          <a:xfrm>
            <a:off x="4681538" y="5207000"/>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0" name="Rectangle 150"/>
          <p:cNvSpPr>
            <a:spLocks noChangeArrowheads="1"/>
          </p:cNvSpPr>
          <p:nvPr/>
        </p:nvSpPr>
        <p:spPr bwMode="auto">
          <a:xfrm>
            <a:off x="3838575" y="520700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1" name="Rectangle 151"/>
          <p:cNvSpPr>
            <a:spLocks noChangeArrowheads="1"/>
          </p:cNvSpPr>
          <p:nvPr/>
        </p:nvSpPr>
        <p:spPr bwMode="auto">
          <a:xfrm>
            <a:off x="2995613" y="5207000"/>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2" name="Rectangle 152"/>
          <p:cNvSpPr>
            <a:spLocks noChangeArrowheads="1"/>
          </p:cNvSpPr>
          <p:nvPr/>
        </p:nvSpPr>
        <p:spPr bwMode="auto">
          <a:xfrm>
            <a:off x="2152650" y="520700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3" name="Rectangle 153"/>
          <p:cNvSpPr>
            <a:spLocks noChangeArrowheads="1"/>
          </p:cNvSpPr>
          <p:nvPr/>
        </p:nvSpPr>
        <p:spPr bwMode="auto">
          <a:xfrm>
            <a:off x="1311275" y="5207000"/>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4" name="Rectangle 154"/>
          <p:cNvSpPr>
            <a:spLocks noChangeArrowheads="1"/>
          </p:cNvSpPr>
          <p:nvPr/>
        </p:nvSpPr>
        <p:spPr bwMode="auto">
          <a:xfrm>
            <a:off x="8050213" y="4751388"/>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5" name="Rectangle 155"/>
          <p:cNvSpPr>
            <a:spLocks noChangeArrowheads="1"/>
          </p:cNvSpPr>
          <p:nvPr/>
        </p:nvSpPr>
        <p:spPr bwMode="auto">
          <a:xfrm>
            <a:off x="6365875" y="475138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6" name="Rectangle 156"/>
          <p:cNvSpPr>
            <a:spLocks noChangeArrowheads="1"/>
          </p:cNvSpPr>
          <p:nvPr/>
        </p:nvSpPr>
        <p:spPr bwMode="auto">
          <a:xfrm>
            <a:off x="4681538" y="4751388"/>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7" name="Rectangle 157"/>
          <p:cNvSpPr>
            <a:spLocks noChangeArrowheads="1"/>
          </p:cNvSpPr>
          <p:nvPr/>
        </p:nvSpPr>
        <p:spPr bwMode="auto">
          <a:xfrm>
            <a:off x="3838575" y="475138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8" name="Rectangle 158"/>
          <p:cNvSpPr>
            <a:spLocks noChangeArrowheads="1"/>
          </p:cNvSpPr>
          <p:nvPr/>
        </p:nvSpPr>
        <p:spPr bwMode="auto">
          <a:xfrm>
            <a:off x="2995613" y="4751388"/>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399" name="Rectangle 159"/>
          <p:cNvSpPr>
            <a:spLocks noChangeArrowheads="1"/>
          </p:cNvSpPr>
          <p:nvPr/>
        </p:nvSpPr>
        <p:spPr bwMode="auto">
          <a:xfrm>
            <a:off x="2152650" y="475138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00" name="Rectangle 160"/>
          <p:cNvSpPr>
            <a:spLocks noChangeArrowheads="1"/>
          </p:cNvSpPr>
          <p:nvPr/>
        </p:nvSpPr>
        <p:spPr bwMode="auto">
          <a:xfrm>
            <a:off x="1311275" y="4751388"/>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2899" name="Rectangle 161"/>
          <p:cNvSpPr>
            <a:spLocks noChangeArrowheads="1"/>
          </p:cNvSpPr>
          <p:nvPr/>
        </p:nvSpPr>
        <p:spPr bwMode="auto">
          <a:xfrm>
            <a:off x="8050213" y="429577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defRPr/>
            </a:pPr>
            <a:r>
              <a:rPr lang="en-US" altLang="zh-CN" sz="2400" b="1">
                <a:solidFill>
                  <a:srgbClr val="FF0000"/>
                </a:solidFill>
                <a:effectLst>
                  <a:outerShdw blurRad="38100" dist="38100" dir="2700000" algn="tl">
                    <a:srgbClr val="000000"/>
                  </a:outerShdw>
                </a:effectLst>
                <a:latin typeface="+mn-lt"/>
                <a:ea typeface="黑体" pitchFamily="2" charset="-122"/>
              </a:rPr>
              <a:t>?</a:t>
            </a:r>
            <a:endParaRPr lang="zh-CN" altLang="zh-CN" sz="2400" b="1">
              <a:solidFill>
                <a:srgbClr val="FF0000"/>
              </a:solidFill>
              <a:effectLst>
                <a:outerShdw blurRad="38100" dist="38100" dir="2700000" algn="tl">
                  <a:srgbClr val="000000"/>
                </a:outerShdw>
              </a:effectLst>
              <a:latin typeface="+mn-lt"/>
              <a:ea typeface="黑体" pitchFamily="2" charset="-122"/>
            </a:endParaRPr>
          </a:p>
        </p:txBody>
      </p:sp>
      <p:sp>
        <p:nvSpPr>
          <p:cNvPr id="394402" name="Rectangle 162"/>
          <p:cNvSpPr>
            <a:spLocks noChangeArrowheads="1"/>
          </p:cNvSpPr>
          <p:nvPr/>
        </p:nvSpPr>
        <p:spPr bwMode="auto">
          <a:xfrm>
            <a:off x="7208838" y="429577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3" name="Rectangle 163"/>
          <p:cNvSpPr>
            <a:spLocks noChangeArrowheads="1"/>
          </p:cNvSpPr>
          <p:nvPr/>
        </p:nvSpPr>
        <p:spPr bwMode="auto">
          <a:xfrm>
            <a:off x="6365875" y="429577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a:t>
            </a:r>
          </a:p>
        </p:txBody>
      </p:sp>
      <p:sp>
        <p:nvSpPr>
          <p:cNvPr id="394404" name="Rectangle 164"/>
          <p:cNvSpPr>
            <a:spLocks noChangeArrowheads="1"/>
          </p:cNvSpPr>
          <p:nvPr/>
        </p:nvSpPr>
        <p:spPr bwMode="auto">
          <a:xfrm>
            <a:off x="5522913" y="429577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5" name="Rectangle 165"/>
          <p:cNvSpPr>
            <a:spLocks noChangeArrowheads="1"/>
          </p:cNvSpPr>
          <p:nvPr/>
        </p:nvSpPr>
        <p:spPr bwMode="auto">
          <a:xfrm>
            <a:off x="4681538" y="429577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6" name="Rectangle 166"/>
          <p:cNvSpPr>
            <a:spLocks noChangeArrowheads="1"/>
          </p:cNvSpPr>
          <p:nvPr/>
        </p:nvSpPr>
        <p:spPr bwMode="auto">
          <a:xfrm>
            <a:off x="3838575" y="429577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7" name="Rectangle 167"/>
          <p:cNvSpPr>
            <a:spLocks noChangeArrowheads="1"/>
          </p:cNvSpPr>
          <p:nvPr/>
        </p:nvSpPr>
        <p:spPr bwMode="auto">
          <a:xfrm>
            <a:off x="2995613" y="429577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8" name="Rectangle 168"/>
          <p:cNvSpPr>
            <a:spLocks noChangeArrowheads="1"/>
          </p:cNvSpPr>
          <p:nvPr/>
        </p:nvSpPr>
        <p:spPr bwMode="auto">
          <a:xfrm>
            <a:off x="2152650" y="429577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09" name="Rectangle 169"/>
          <p:cNvSpPr>
            <a:spLocks noChangeArrowheads="1"/>
          </p:cNvSpPr>
          <p:nvPr/>
        </p:nvSpPr>
        <p:spPr bwMode="auto">
          <a:xfrm>
            <a:off x="1311275" y="429577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10" name="Rectangle 170"/>
          <p:cNvSpPr>
            <a:spLocks noChangeArrowheads="1"/>
          </p:cNvSpPr>
          <p:nvPr/>
        </p:nvSpPr>
        <p:spPr bwMode="auto">
          <a:xfrm>
            <a:off x="8050213" y="384016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1" name="Rectangle 171"/>
          <p:cNvSpPr>
            <a:spLocks noChangeArrowheads="1"/>
          </p:cNvSpPr>
          <p:nvPr/>
        </p:nvSpPr>
        <p:spPr bwMode="auto">
          <a:xfrm>
            <a:off x="7208838" y="384016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12" name="Rectangle 172"/>
          <p:cNvSpPr>
            <a:spLocks noChangeArrowheads="1"/>
          </p:cNvSpPr>
          <p:nvPr/>
        </p:nvSpPr>
        <p:spPr bwMode="auto">
          <a:xfrm>
            <a:off x="6365875" y="384016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3" name="Rectangle 173"/>
          <p:cNvSpPr>
            <a:spLocks noChangeArrowheads="1"/>
          </p:cNvSpPr>
          <p:nvPr/>
        </p:nvSpPr>
        <p:spPr bwMode="auto">
          <a:xfrm>
            <a:off x="5522913" y="384016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14" name="Rectangle 174"/>
          <p:cNvSpPr>
            <a:spLocks noChangeArrowheads="1"/>
          </p:cNvSpPr>
          <p:nvPr/>
        </p:nvSpPr>
        <p:spPr bwMode="auto">
          <a:xfrm>
            <a:off x="4681538" y="384016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15" name="Rectangle 175"/>
          <p:cNvSpPr>
            <a:spLocks noChangeArrowheads="1"/>
          </p:cNvSpPr>
          <p:nvPr/>
        </p:nvSpPr>
        <p:spPr bwMode="auto">
          <a:xfrm>
            <a:off x="3838575" y="384016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6" name="Rectangle 176"/>
          <p:cNvSpPr>
            <a:spLocks noChangeArrowheads="1"/>
          </p:cNvSpPr>
          <p:nvPr/>
        </p:nvSpPr>
        <p:spPr bwMode="auto">
          <a:xfrm>
            <a:off x="2995613" y="384016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7" name="Rectangle 177"/>
          <p:cNvSpPr>
            <a:spLocks noChangeArrowheads="1"/>
          </p:cNvSpPr>
          <p:nvPr/>
        </p:nvSpPr>
        <p:spPr bwMode="auto">
          <a:xfrm>
            <a:off x="2152650" y="384016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8" name="Rectangle 178"/>
          <p:cNvSpPr>
            <a:spLocks noChangeArrowheads="1"/>
          </p:cNvSpPr>
          <p:nvPr/>
        </p:nvSpPr>
        <p:spPr bwMode="auto">
          <a:xfrm>
            <a:off x="1311275" y="384016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19" name="Rectangle 179"/>
          <p:cNvSpPr>
            <a:spLocks noChangeArrowheads="1"/>
          </p:cNvSpPr>
          <p:nvPr/>
        </p:nvSpPr>
        <p:spPr bwMode="auto">
          <a:xfrm>
            <a:off x="8050213" y="3384550"/>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0" name="Rectangle 180"/>
          <p:cNvSpPr>
            <a:spLocks noChangeArrowheads="1"/>
          </p:cNvSpPr>
          <p:nvPr/>
        </p:nvSpPr>
        <p:spPr bwMode="auto">
          <a:xfrm>
            <a:off x="7208838" y="3384550"/>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21" name="Rectangle 181"/>
          <p:cNvSpPr>
            <a:spLocks noChangeArrowheads="1"/>
          </p:cNvSpPr>
          <p:nvPr/>
        </p:nvSpPr>
        <p:spPr bwMode="auto">
          <a:xfrm>
            <a:off x="6365875" y="338455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2" name="Rectangle 182"/>
          <p:cNvSpPr>
            <a:spLocks noChangeArrowheads="1"/>
          </p:cNvSpPr>
          <p:nvPr/>
        </p:nvSpPr>
        <p:spPr bwMode="auto">
          <a:xfrm>
            <a:off x="5522913" y="3384550"/>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23" name="Rectangle 183"/>
          <p:cNvSpPr>
            <a:spLocks noChangeArrowheads="1"/>
          </p:cNvSpPr>
          <p:nvPr/>
        </p:nvSpPr>
        <p:spPr bwMode="auto">
          <a:xfrm>
            <a:off x="4681538" y="3384550"/>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24" name="Rectangle 184"/>
          <p:cNvSpPr>
            <a:spLocks noChangeArrowheads="1"/>
          </p:cNvSpPr>
          <p:nvPr/>
        </p:nvSpPr>
        <p:spPr bwMode="auto">
          <a:xfrm>
            <a:off x="3838575" y="338455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5" name="Rectangle 185"/>
          <p:cNvSpPr>
            <a:spLocks noChangeArrowheads="1"/>
          </p:cNvSpPr>
          <p:nvPr/>
        </p:nvSpPr>
        <p:spPr bwMode="auto">
          <a:xfrm>
            <a:off x="2995613" y="3384550"/>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6" name="Rectangle 186"/>
          <p:cNvSpPr>
            <a:spLocks noChangeArrowheads="1"/>
          </p:cNvSpPr>
          <p:nvPr/>
        </p:nvSpPr>
        <p:spPr bwMode="auto">
          <a:xfrm>
            <a:off x="2152650" y="3384550"/>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7" name="Rectangle 187"/>
          <p:cNvSpPr>
            <a:spLocks noChangeArrowheads="1"/>
          </p:cNvSpPr>
          <p:nvPr/>
        </p:nvSpPr>
        <p:spPr bwMode="auto">
          <a:xfrm>
            <a:off x="1311275" y="3384550"/>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8" name="Rectangle 188"/>
          <p:cNvSpPr>
            <a:spLocks noChangeArrowheads="1"/>
          </p:cNvSpPr>
          <p:nvPr/>
        </p:nvSpPr>
        <p:spPr bwMode="auto">
          <a:xfrm>
            <a:off x="8050213" y="2928938"/>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29" name="Rectangle 189"/>
          <p:cNvSpPr>
            <a:spLocks noChangeArrowheads="1"/>
          </p:cNvSpPr>
          <p:nvPr/>
        </p:nvSpPr>
        <p:spPr bwMode="auto">
          <a:xfrm>
            <a:off x="7208838" y="2928938"/>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30" name="Rectangle 190"/>
          <p:cNvSpPr>
            <a:spLocks noChangeArrowheads="1"/>
          </p:cNvSpPr>
          <p:nvPr/>
        </p:nvSpPr>
        <p:spPr bwMode="auto">
          <a:xfrm>
            <a:off x="6365875" y="292893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1" name="Rectangle 191"/>
          <p:cNvSpPr>
            <a:spLocks noChangeArrowheads="1"/>
          </p:cNvSpPr>
          <p:nvPr/>
        </p:nvSpPr>
        <p:spPr bwMode="auto">
          <a:xfrm>
            <a:off x="5522913" y="2928938"/>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32" name="Rectangle 192"/>
          <p:cNvSpPr>
            <a:spLocks noChangeArrowheads="1"/>
          </p:cNvSpPr>
          <p:nvPr/>
        </p:nvSpPr>
        <p:spPr bwMode="auto">
          <a:xfrm>
            <a:off x="4681538" y="2928938"/>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33" name="Rectangle 193"/>
          <p:cNvSpPr>
            <a:spLocks noChangeArrowheads="1"/>
          </p:cNvSpPr>
          <p:nvPr/>
        </p:nvSpPr>
        <p:spPr bwMode="auto">
          <a:xfrm>
            <a:off x="3838575" y="292893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4" name="Rectangle 194"/>
          <p:cNvSpPr>
            <a:spLocks noChangeArrowheads="1"/>
          </p:cNvSpPr>
          <p:nvPr/>
        </p:nvSpPr>
        <p:spPr bwMode="auto">
          <a:xfrm>
            <a:off x="2995613" y="2928938"/>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5" name="Rectangle 195"/>
          <p:cNvSpPr>
            <a:spLocks noChangeArrowheads="1"/>
          </p:cNvSpPr>
          <p:nvPr/>
        </p:nvSpPr>
        <p:spPr bwMode="auto">
          <a:xfrm>
            <a:off x="2152650" y="2928938"/>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6" name="Rectangle 196"/>
          <p:cNvSpPr>
            <a:spLocks noChangeArrowheads="1"/>
          </p:cNvSpPr>
          <p:nvPr/>
        </p:nvSpPr>
        <p:spPr bwMode="auto">
          <a:xfrm>
            <a:off x="1311275" y="2928938"/>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7" name="Rectangle 197"/>
          <p:cNvSpPr>
            <a:spLocks noChangeArrowheads="1"/>
          </p:cNvSpPr>
          <p:nvPr/>
        </p:nvSpPr>
        <p:spPr bwMode="auto">
          <a:xfrm>
            <a:off x="8050213" y="247332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38" name="Rectangle 198"/>
          <p:cNvSpPr>
            <a:spLocks noChangeArrowheads="1"/>
          </p:cNvSpPr>
          <p:nvPr/>
        </p:nvSpPr>
        <p:spPr bwMode="auto">
          <a:xfrm>
            <a:off x="7208838" y="247332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39" name="Rectangle 199"/>
          <p:cNvSpPr>
            <a:spLocks noChangeArrowheads="1"/>
          </p:cNvSpPr>
          <p:nvPr/>
        </p:nvSpPr>
        <p:spPr bwMode="auto">
          <a:xfrm>
            <a:off x="6365875" y="247332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40" name="Rectangle 200"/>
          <p:cNvSpPr>
            <a:spLocks noChangeArrowheads="1"/>
          </p:cNvSpPr>
          <p:nvPr/>
        </p:nvSpPr>
        <p:spPr bwMode="auto">
          <a:xfrm>
            <a:off x="5522913" y="247332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41" name="Rectangle 201"/>
          <p:cNvSpPr>
            <a:spLocks noChangeArrowheads="1"/>
          </p:cNvSpPr>
          <p:nvPr/>
        </p:nvSpPr>
        <p:spPr bwMode="auto">
          <a:xfrm>
            <a:off x="4681538" y="247332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42" name="Rectangle 202"/>
          <p:cNvSpPr>
            <a:spLocks noChangeArrowheads="1"/>
          </p:cNvSpPr>
          <p:nvPr/>
        </p:nvSpPr>
        <p:spPr bwMode="auto">
          <a:xfrm>
            <a:off x="3838575" y="247332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43" name="Rectangle 203"/>
          <p:cNvSpPr>
            <a:spLocks noChangeArrowheads="1"/>
          </p:cNvSpPr>
          <p:nvPr/>
        </p:nvSpPr>
        <p:spPr bwMode="auto">
          <a:xfrm>
            <a:off x="2995613" y="2473325"/>
            <a:ext cx="842962"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44" name="Rectangle 204"/>
          <p:cNvSpPr>
            <a:spLocks noChangeArrowheads="1"/>
          </p:cNvSpPr>
          <p:nvPr/>
        </p:nvSpPr>
        <p:spPr bwMode="auto">
          <a:xfrm>
            <a:off x="2152650" y="2473325"/>
            <a:ext cx="842963"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45" name="Rectangle 205"/>
          <p:cNvSpPr>
            <a:spLocks noChangeArrowheads="1"/>
          </p:cNvSpPr>
          <p:nvPr/>
        </p:nvSpPr>
        <p:spPr bwMode="auto">
          <a:xfrm>
            <a:off x="1311275" y="2473325"/>
            <a:ext cx="841375" cy="455613"/>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46" name="Rectangle 206"/>
          <p:cNvSpPr>
            <a:spLocks noChangeArrowheads="1"/>
          </p:cNvSpPr>
          <p:nvPr/>
        </p:nvSpPr>
        <p:spPr bwMode="auto">
          <a:xfrm>
            <a:off x="8050213" y="20177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47" name="Rectangle 207"/>
          <p:cNvSpPr>
            <a:spLocks noChangeArrowheads="1"/>
          </p:cNvSpPr>
          <p:nvPr/>
        </p:nvSpPr>
        <p:spPr bwMode="auto">
          <a:xfrm>
            <a:off x="7208838" y="20177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48" name="Rectangle 208"/>
          <p:cNvSpPr>
            <a:spLocks noChangeArrowheads="1"/>
          </p:cNvSpPr>
          <p:nvPr/>
        </p:nvSpPr>
        <p:spPr bwMode="auto">
          <a:xfrm>
            <a:off x="6365875" y="201771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49" name="Rectangle 209"/>
          <p:cNvSpPr>
            <a:spLocks noChangeArrowheads="1"/>
          </p:cNvSpPr>
          <p:nvPr/>
        </p:nvSpPr>
        <p:spPr bwMode="auto">
          <a:xfrm>
            <a:off x="5522913" y="20177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50" name="Rectangle 210"/>
          <p:cNvSpPr>
            <a:spLocks noChangeArrowheads="1"/>
          </p:cNvSpPr>
          <p:nvPr/>
        </p:nvSpPr>
        <p:spPr bwMode="auto">
          <a:xfrm>
            <a:off x="4681538" y="20177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51" name="Rectangle 211"/>
          <p:cNvSpPr>
            <a:spLocks noChangeArrowheads="1"/>
          </p:cNvSpPr>
          <p:nvPr/>
        </p:nvSpPr>
        <p:spPr bwMode="auto">
          <a:xfrm>
            <a:off x="3838575" y="201771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52" name="Rectangle 212"/>
          <p:cNvSpPr>
            <a:spLocks noChangeArrowheads="1"/>
          </p:cNvSpPr>
          <p:nvPr/>
        </p:nvSpPr>
        <p:spPr bwMode="auto">
          <a:xfrm>
            <a:off x="2995613" y="2017713"/>
            <a:ext cx="842962"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&lt;·</a:t>
            </a:r>
          </a:p>
        </p:txBody>
      </p:sp>
      <p:sp>
        <p:nvSpPr>
          <p:cNvPr id="394453" name="Rectangle 213"/>
          <p:cNvSpPr>
            <a:spLocks noChangeArrowheads="1"/>
          </p:cNvSpPr>
          <p:nvPr/>
        </p:nvSpPr>
        <p:spPr bwMode="auto">
          <a:xfrm>
            <a:off x="2152650" y="2017713"/>
            <a:ext cx="842963"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
        <p:nvSpPr>
          <p:cNvPr id="394454" name="Rectangle 214"/>
          <p:cNvSpPr>
            <a:spLocks noChangeArrowheads="1"/>
          </p:cNvSpPr>
          <p:nvPr/>
        </p:nvSpPr>
        <p:spPr bwMode="auto">
          <a:xfrm>
            <a:off x="1311275" y="2017713"/>
            <a:ext cx="841375" cy="455612"/>
          </a:xfrm>
          <a:prstGeom prst="rect">
            <a:avLst/>
          </a:prstGeom>
          <a:noFill/>
          <a:ln w="19050" algn="ctr">
            <a:noFill/>
            <a:miter lim="800000"/>
            <a:headEnd/>
            <a:tailEnd/>
          </a:ln>
        </p:spPr>
        <p:txBody>
          <a:bodyPr/>
          <a:lstStyle/>
          <a:p>
            <a:pPr>
              <a:spcBef>
                <a:spcPct val="20000"/>
              </a:spcBef>
              <a:buClr>
                <a:srgbClr val="FF9900"/>
              </a:buClr>
              <a:buSzPct val="80000"/>
              <a:buFont typeface="Webdings" pitchFamily="18" charset="2"/>
              <a:buNone/>
            </a:pPr>
            <a:r>
              <a:rPr lang="en-US" altLang="zh-CN" sz="2400" b="1">
                <a:latin typeface="Courier New" pitchFamily="49" charset="0"/>
              </a:rPr>
              <a:t>·&gt;</a:t>
            </a:r>
          </a:p>
        </p:txBody>
      </p:sp>
    </p:spTree>
    <p:extLst>
      <p:ext uri="{BB962C8B-B14F-4D97-AF65-F5344CB8AC3E}">
        <p14:creationId xmlns:p14="http://schemas.microsoft.com/office/powerpoint/2010/main" val="572578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4454"/>
                                        </p:tgtEl>
                                        <p:attrNameLst>
                                          <p:attrName>style.visibility</p:attrName>
                                        </p:attrNameLst>
                                      </p:cBhvr>
                                      <p:to>
                                        <p:strVal val="visible"/>
                                      </p:to>
                                    </p:set>
                                    <p:animEffect transition="in" filter="wipe(left)">
                                      <p:cBhvr>
                                        <p:cTn id="7" dur="500"/>
                                        <p:tgtEl>
                                          <p:spTgt spid="3944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4453"/>
                                        </p:tgtEl>
                                        <p:attrNameLst>
                                          <p:attrName>style.visibility</p:attrName>
                                        </p:attrNameLst>
                                      </p:cBhvr>
                                      <p:to>
                                        <p:strVal val="visible"/>
                                      </p:to>
                                    </p:set>
                                    <p:animEffect transition="in" filter="wipe(left)">
                                      <p:cBhvr>
                                        <p:cTn id="12" dur="500"/>
                                        <p:tgtEl>
                                          <p:spTgt spid="3944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4452"/>
                                        </p:tgtEl>
                                        <p:attrNameLst>
                                          <p:attrName>style.visibility</p:attrName>
                                        </p:attrNameLst>
                                      </p:cBhvr>
                                      <p:to>
                                        <p:strVal val="visible"/>
                                      </p:to>
                                    </p:set>
                                    <p:animEffect transition="in" filter="wipe(left)">
                                      <p:cBhvr>
                                        <p:cTn id="17" dur="500"/>
                                        <p:tgtEl>
                                          <p:spTgt spid="3944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4451"/>
                                        </p:tgtEl>
                                        <p:attrNameLst>
                                          <p:attrName>style.visibility</p:attrName>
                                        </p:attrNameLst>
                                      </p:cBhvr>
                                      <p:to>
                                        <p:strVal val="visible"/>
                                      </p:to>
                                    </p:set>
                                    <p:animEffect transition="in" filter="wipe(left)">
                                      <p:cBhvr>
                                        <p:cTn id="22" dur="500"/>
                                        <p:tgtEl>
                                          <p:spTgt spid="3944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4450"/>
                                        </p:tgtEl>
                                        <p:attrNameLst>
                                          <p:attrName>style.visibility</p:attrName>
                                        </p:attrNameLst>
                                      </p:cBhvr>
                                      <p:to>
                                        <p:strVal val="visible"/>
                                      </p:to>
                                    </p:set>
                                    <p:animEffect transition="in" filter="wipe(left)">
                                      <p:cBhvr>
                                        <p:cTn id="27" dur="500"/>
                                        <p:tgtEl>
                                          <p:spTgt spid="3944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4449"/>
                                        </p:tgtEl>
                                        <p:attrNameLst>
                                          <p:attrName>style.visibility</p:attrName>
                                        </p:attrNameLst>
                                      </p:cBhvr>
                                      <p:to>
                                        <p:strVal val="visible"/>
                                      </p:to>
                                    </p:set>
                                    <p:animEffect transition="in" filter="wipe(left)">
                                      <p:cBhvr>
                                        <p:cTn id="32" dur="500"/>
                                        <p:tgtEl>
                                          <p:spTgt spid="3944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4448"/>
                                        </p:tgtEl>
                                        <p:attrNameLst>
                                          <p:attrName>style.visibility</p:attrName>
                                        </p:attrNameLst>
                                      </p:cBhvr>
                                      <p:to>
                                        <p:strVal val="visible"/>
                                      </p:to>
                                    </p:set>
                                    <p:animEffect transition="in" filter="wipe(left)">
                                      <p:cBhvr>
                                        <p:cTn id="37" dur="500"/>
                                        <p:tgtEl>
                                          <p:spTgt spid="3944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4447"/>
                                        </p:tgtEl>
                                        <p:attrNameLst>
                                          <p:attrName>style.visibility</p:attrName>
                                        </p:attrNameLst>
                                      </p:cBhvr>
                                      <p:to>
                                        <p:strVal val="visible"/>
                                      </p:to>
                                    </p:set>
                                    <p:animEffect transition="in" filter="wipe(left)">
                                      <p:cBhvr>
                                        <p:cTn id="42" dur="500"/>
                                        <p:tgtEl>
                                          <p:spTgt spid="3944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4446"/>
                                        </p:tgtEl>
                                        <p:attrNameLst>
                                          <p:attrName>style.visibility</p:attrName>
                                        </p:attrNameLst>
                                      </p:cBhvr>
                                      <p:to>
                                        <p:strVal val="visible"/>
                                      </p:to>
                                    </p:set>
                                    <p:animEffect transition="in" filter="wipe(left)">
                                      <p:cBhvr>
                                        <p:cTn id="47" dur="500"/>
                                        <p:tgtEl>
                                          <p:spTgt spid="3944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4445"/>
                                        </p:tgtEl>
                                        <p:attrNameLst>
                                          <p:attrName>style.visibility</p:attrName>
                                        </p:attrNameLst>
                                      </p:cBhvr>
                                      <p:to>
                                        <p:strVal val="visible"/>
                                      </p:to>
                                    </p:set>
                                    <p:animEffect transition="in" filter="wipe(left)">
                                      <p:cBhvr>
                                        <p:cTn id="52" dur="500"/>
                                        <p:tgtEl>
                                          <p:spTgt spid="39444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94444"/>
                                        </p:tgtEl>
                                        <p:attrNameLst>
                                          <p:attrName>style.visibility</p:attrName>
                                        </p:attrNameLst>
                                      </p:cBhvr>
                                      <p:to>
                                        <p:strVal val="visible"/>
                                      </p:to>
                                    </p:set>
                                    <p:animEffect transition="in" filter="wipe(left)">
                                      <p:cBhvr>
                                        <p:cTn id="55" dur="500"/>
                                        <p:tgtEl>
                                          <p:spTgt spid="3944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94443"/>
                                        </p:tgtEl>
                                        <p:attrNameLst>
                                          <p:attrName>style.visibility</p:attrName>
                                        </p:attrNameLst>
                                      </p:cBhvr>
                                      <p:to>
                                        <p:strVal val="visible"/>
                                      </p:to>
                                    </p:set>
                                    <p:animEffect transition="in" filter="wipe(left)">
                                      <p:cBhvr>
                                        <p:cTn id="58" dur="500"/>
                                        <p:tgtEl>
                                          <p:spTgt spid="39444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94442"/>
                                        </p:tgtEl>
                                        <p:attrNameLst>
                                          <p:attrName>style.visibility</p:attrName>
                                        </p:attrNameLst>
                                      </p:cBhvr>
                                      <p:to>
                                        <p:strVal val="visible"/>
                                      </p:to>
                                    </p:set>
                                    <p:animEffect transition="in" filter="wipe(left)">
                                      <p:cBhvr>
                                        <p:cTn id="61" dur="500"/>
                                        <p:tgtEl>
                                          <p:spTgt spid="39444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4441"/>
                                        </p:tgtEl>
                                        <p:attrNameLst>
                                          <p:attrName>style.visibility</p:attrName>
                                        </p:attrNameLst>
                                      </p:cBhvr>
                                      <p:to>
                                        <p:strVal val="visible"/>
                                      </p:to>
                                    </p:set>
                                    <p:animEffect transition="in" filter="wipe(left)">
                                      <p:cBhvr>
                                        <p:cTn id="64" dur="500"/>
                                        <p:tgtEl>
                                          <p:spTgt spid="39444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94440"/>
                                        </p:tgtEl>
                                        <p:attrNameLst>
                                          <p:attrName>style.visibility</p:attrName>
                                        </p:attrNameLst>
                                      </p:cBhvr>
                                      <p:to>
                                        <p:strVal val="visible"/>
                                      </p:to>
                                    </p:set>
                                    <p:animEffect transition="in" filter="wipe(left)">
                                      <p:cBhvr>
                                        <p:cTn id="67" dur="500"/>
                                        <p:tgtEl>
                                          <p:spTgt spid="39444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4439"/>
                                        </p:tgtEl>
                                        <p:attrNameLst>
                                          <p:attrName>style.visibility</p:attrName>
                                        </p:attrNameLst>
                                      </p:cBhvr>
                                      <p:to>
                                        <p:strVal val="visible"/>
                                      </p:to>
                                    </p:set>
                                    <p:animEffect transition="in" filter="wipe(left)">
                                      <p:cBhvr>
                                        <p:cTn id="70" dur="500"/>
                                        <p:tgtEl>
                                          <p:spTgt spid="3944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94438"/>
                                        </p:tgtEl>
                                        <p:attrNameLst>
                                          <p:attrName>style.visibility</p:attrName>
                                        </p:attrNameLst>
                                      </p:cBhvr>
                                      <p:to>
                                        <p:strVal val="visible"/>
                                      </p:to>
                                    </p:set>
                                    <p:animEffect transition="in" filter="wipe(left)">
                                      <p:cBhvr>
                                        <p:cTn id="73" dur="500"/>
                                        <p:tgtEl>
                                          <p:spTgt spid="39443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4437"/>
                                        </p:tgtEl>
                                        <p:attrNameLst>
                                          <p:attrName>style.visibility</p:attrName>
                                        </p:attrNameLst>
                                      </p:cBhvr>
                                      <p:to>
                                        <p:strVal val="visible"/>
                                      </p:to>
                                    </p:set>
                                    <p:animEffect transition="in" filter="wipe(left)">
                                      <p:cBhvr>
                                        <p:cTn id="76" dur="500"/>
                                        <p:tgtEl>
                                          <p:spTgt spid="39443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94436"/>
                                        </p:tgtEl>
                                        <p:attrNameLst>
                                          <p:attrName>style.visibility</p:attrName>
                                        </p:attrNameLst>
                                      </p:cBhvr>
                                      <p:to>
                                        <p:strVal val="visible"/>
                                      </p:to>
                                    </p:set>
                                    <p:animEffect transition="in" filter="wipe(left)">
                                      <p:cBhvr>
                                        <p:cTn id="81" dur="500"/>
                                        <p:tgtEl>
                                          <p:spTgt spid="39443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94435"/>
                                        </p:tgtEl>
                                        <p:attrNameLst>
                                          <p:attrName>style.visibility</p:attrName>
                                        </p:attrNameLst>
                                      </p:cBhvr>
                                      <p:to>
                                        <p:strVal val="visible"/>
                                      </p:to>
                                    </p:set>
                                    <p:animEffect transition="in" filter="wipe(left)">
                                      <p:cBhvr>
                                        <p:cTn id="86" dur="500"/>
                                        <p:tgtEl>
                                          <p:spTgt spid="39443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94434"/>
                                        </p:tgtEl>
                                        <p:attrNameLst>
                                          <p:attrName>style.visibility</p:attrName>
                                        </p:attrNameLst>
                                      </p:cBhvr>
                                      <p:to>
                                        <p:strVal val="visible"/>
                                      </p:to>
                                    </p:set>
                                    <p:animEffect transition="in" filter="wipe(left)">
                                      <p:cBhvr>
                                        <p:cTn id="91" dur="500"/>
                                        <p:tgtEl>
                                          <p:spTgt spid="39443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94433"/>
                                        </p:tgtEl>
                                        <p:attrNameLst>
                                          <p:attrName>style.visibility</p:attrName>
                                        </p:attrNameLst>
                                      </p:cBhvr>
                                      <p:to>
                                        <p:strVal val="visible"/>
                                      </p:to>
                                    </p:set>
                                    <p:animEffect transition="in" filter="wipe(left)">
                                      <p:cBhvr>
                                        <p:cTn id="96" dur="500"/>
                                        <p:tgtEl>
                                          <p:spTgt spid="39443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94432"/>
                                        </p:tgtEl>
                                        <p:attrNameLst>
                                          <p:attrName>style.visibility</p:attrName>
                                        </p:attrNameLst>
                                      </p:cBhvr>
                                      <p:to>
                                        <p:strVal val="visible"/>
                                      </p:to>
                                    </p:set>
                                    <p:animEffect transition="in" filter="wipe(left)">
                                      <p:cBhvr>
                                        <p:cTn id="101" dur="500"/>
                                        <p:tgtEl>
                                          <p:spTgt spid="3944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4431"/>
                                        </p:tgtEl>
                                        <p:attrNameLst>
                                          <p:attrName>style.visibility</p:attrName>
                                        </p:attrNameLst>
                                      </p:cBhvr>
                                      <p:to>
                                        <p:strVal val="visible"/>
                                      </p:to>
                                    </p:set>
                                    <p:animEffect transition="in" filter="wipe(left)">
                                      <p:cBhvr>
                                        <p:cTn id="106" dur="500"/>
                                        <p:tgtEl>
                                          <p:spTgt spid="39443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94430"/>
                                        </p:tgtEl>
                                        <p:attrNameLst>
                                          <p:attrName>style.visibility</p:attrName>
                                        </p:attrNameLst>
                                      </p:cBhvr>
                                      <p:to>
                                        <p:strVal val="visible"/>
                                      </p:to>
                                    </p:set>
                                    <p:animEffect transition="in" filter="wipe(left)">
                                      <p:cBhvr>
                                        <p:cTn id="111" dur="500"/>
                                        <p:tgtEl>
                                          <p:spTgt spid="39443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94429"/>
                                        </p:tgtEl>
                                        <p:attrNameLst>
                                          <p:attrName>style.visibility</p:attrName>
                                        </p:attrNameLst>
                                      </p:cBhvr>
                                      <p:to>
                                        <p:strVal val="visible"/>
                                      </p:to>
                                    </p:set>
                                    <p:animEffect transition="in" filter="wipe(left)">
                                      <p:cBhvr>
                                        <p:cTn id="116" dur="500"/>
                                        <p:tgtEl>
                                          <p:spTgt spid="39442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94428"/>
                                        </p:tgtEl>
                                        <p:attrNameLst>
                                          <p:attrName>style.visibility</p:attrName>
                                        </p:attrNameLst>
                                      </p:cBhvr>
                                      <p:to>
                                        <p:strVal val="visible"/>
                                      </p:to>
                                    </p:set>
                                    <p:animEffect transition="in" filter="wipe(left)">
                                      <p:cBhvr>
                                        <p:cTn id="121" dur="500"/>
                                        <p:tgtEl>
                                          <p:spTgt spid="3944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94427"/>
                                        </p:tgtEl>
                                        <p:attrNameLst>
                                          <p:attrName>style.visibility</p:attrName>
                                        </p:attrNameLst>
                                      </p:cBhvr>
                                      <p:to>
                                        <p:strVal val="visible"/>
                                      </p:to>
                                    </p:set>
                                    <p:animEffect transition="in" filter="wipe(left)">
                                      <p:cBhvr>
                                        <p:cTn id="126" dur="500"/>
                                        <p:tgtEl>
                                          <p:spTgt spid="394427"/>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94426"/>
                                        </p:tgtEl>
                                        <p:attrNameLst>
                                          <p:attrName>style.visibility</p:attrName>
                                        </p:attrNameLst>
                                      </p:cBhvr>
                                      <p:to>
                                        <p:strVal val="visible"/>
                                      </p:to>
                                    </p:set>
                                    <p:animEffect transition="in" filter="wipe(left)">
                                      <p:cBhvr>
                                        <p:cTn id="129" dur="500"/>
                                        <p:tgtEl>
                                          <p:spTgt spid="394426"/>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394425"/>
                                        </p:tgtEl>
                                        <p:attrNameLst>
                                          <p:attrName>style.visibility</p:attrName>
                                        </p:attrNameLst>
                                      </p:cBhvr>
                                      <p:to>
                                        <p:strVal val="visible"/>
                                      </p:to>
                                    </p:set>
                                    <p:animEffect transition="in" filter="wipe(left)">
                                      <p:cBhvr>
                                        <p:cTn id="132" dur="500"/>
                                        <p:tgtEl>
                                          <p:spTgt spid="394425"/>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394424"/>
                                        </p:tgtEl>
                                        <p:attrNameLst>
                                          <p:attrName>style.visibility</p:attrName>
                                        </p:attrNameLst>
                                      </p:cBhvr>
                                      <p:to>
                                        <p:strVal val="visible"/>
                                      </p:to>
                                    </p:set>
                                    <p:animEffect transition="in" filter="wipe(left)">
                                      <p:cBhvr>
                                        <p:cTn id="135" dur="500"/>
                                        <p:tgtEl>
                                          <p:spTgt spid="394424"/>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394423"/>
                                        </p:tgtEl>
                                        <p:attrNameLst>
                                          <p:attrName>style.visibility</p:attrName>
                                        </p:attrNameLst>
                                      </p:cBhvr>
                                      <p:to>
                                        <p:strVal val="visible"/>
                                      </p:to>
                                    </p:set>
                                    <p:animEffect transition="in" filter="wipe(left)">
                                      <p:cBhvr>
                                        <p:cTn id="138" dur="500"/>
                                        <p:tgtEl>
                                          <p:spTgt spid="394423"/>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394422"/>
                                        </p:tgtEl>
                                        <p:attrNameLst>
                                          <p:attrName>style.visibility</p:attrName>
                                        </p:attrNameLst>
                                      </p:cBhvr>
                                      <p:to>
                                        <p:strVal val="visible"/>
                                      </p:to>
                                    </p:set>
                                    <p:animEffect transition="in" filter="wipe(left)">
                                      <p:cBhvr>
                                        <p:cTn id="141" dur="500"/>
                                        <p:tgtEl>
                                          <p:spTgt spid="394422"/>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394421"/>
                                        </p:tgtEl>
                                        <p:attrNameLst>
                                          <p:attrName>style.visibility</p:attrName>
                                        </p:attrNameLst>
                                      </p:cBhvr>
                                      <p:to>
                                        <p:strVal val="visible"/>
                                      </p:to>
                                    </p:set>
                                    <p:animEffect transition="in" filter="wipe(left)">
                                      <p:cBhvr>
                                        <p:cTn id="144" dur="500"/>
                                        <p:tgtEl>
                                          <p:spTgt spid="394421"/>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394420"/>
                                        </p:tgtEl>
                                        <p:attrNameLst>
                                          <p:attrName>style.visibility</p:attrName>
                                        </p:attrNameLst>
                                      </p:cBhvr>
                                      <p:to>
                                        <p:strVal val="visible"/>
                                      </p:to>
                                    </p:set>
                                    <p:animEffect transition="in" filter="wipe(left)">
                                      <p:cBhvr>
                                        <p:cTn id="147" dur="500"/>
                                        <p:tgtEl>
                                          <p:spTgt spid="39442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394419"/>
                                        </p:tgtEl>
                                        <p:attrNameLst>
                                          <p:attrName>style.visibility</p:attrName>
                                        </p:attrNameLst>
                                      </p:cBhvr>
                                      <p:to>
                                        <p:strVal val="visible"/>
                                      </p:to>
                                    </p:set>
                                    <p:animEffect transition="in" filter="wipe(left)">
                                      <p:cBhvr>
                                        <p:cTn id="150" dur="500"/>
                                        <p:tgtEl>
                                          <p:spTgt spid="394419"/>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94418"/>
                                        </p:tgtEl>
                                        <p:attrNameLst>
                                          <p:attrName>style.visibility</p:attrName>
                                        </p:attrNameLst>
                                      </p:cBhvr>
                                      <p:to>
                                        <p:strVal val="visible"/>
                                      </p:to>
                                    </p:set>
                                    <p:animEffect transition="in" filter="wipe(left)">
                                      <p:cBhvr>
                                        <p:cTn id="155" dur="500"/>
                                        <p:tgtEl>
                                          <p:spTgt spid="394418"/>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94417"/>
                                        </p:tgtEl>
                                        <p:attrNameLst>
                                          <p:attrName>style.visibility</p:attrName>
                                        </p:attrNameLst>
                                      </p:cBhvr>
                                      <p:to>
                                        <p:strVal val="visible"/>
                                      </p:to>
                                    </p:set>
                                    <p:animEffect transition="in" filter="wipe(left)">
                                      <p:cBhvr>
                                        <p:cTn id="160" dur="500"/>
                                        <p:tgtEl>
                                          <p:spTgt spid="394417"/>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94416"/>
                                        </p:tgtEl>
                                        <p:attrNameLst>
                                          <p:attrName>style.visibility</p:attrName>
                                        </p:attrNameLst>
                                      </p:cBhvr>
                                      <p:to>
                                        <p:strVal val="visible"/>
                                      </p:to>
                                    </p:set>
                                    <p:animEffect transition="in" filter="wipe(left)">
                                      <p:cBhvr>
                                        <p:cTn id="165" dur="500"/>
                                        <p:tgtEl>
                                          <p:spTgt spid="39441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394415"/>
                                        </p:tgtEl>
                                        <p:attrNameLst>
                                          <p:attrName>style.visibility</p:attrName>
                                        </p:attrNameLst>
                                      </p:cBhvr>
                                      <p:to>
                                        <p:strVal val="visible"/>
                                      </p:to>
                                    </p:set>
                                    <p:animEffect transition="in" filter="wipe(left)">
                                      <p:cBhvr>
                                        <p:cTn id="170" dur="500"/>
                                        <p:tgtEl>
                                          <p:spTgt spid="39441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394414"/>
                                        </p:tgtEl>
                                        <p:attrNameLst>
                                          <p:attrName>style.visibility</p:attrName>
                                        </p:attrNameLst>
                                      </p:cBhvr>
                                      <p:to>
                                        <p:strVal val="visible"/>
                                      </p:to>
                                    </p:set>
                                    <p:animEffect transition="in" filter="wipe(left)">
                                      <p:cBhvr>
                                        <p:cTn id="175" dur="500"/>
                                        <p:tgtEl>
                                          <p:spTgt spid="394414"/>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394413"/>
                                        </p:tgtEl>
                                        <p:attrNameLst>
                                          <p:attrName>style.visibility</p:attrName>
                                        </p:attrNameLst>
                                      </p:cBhvr>
                                      <p:to>
                                        <p:strVal val="visible"/>
                                      </p:to>
                                    </p:set>
                                    <p:animEffect transition="in" filter="wipe(left)">
                                      <p:cBhvr>
                                        <p:cTn id="180" dur="500"/>
                                        <p:tgtEl>
                                          <p:spTgt spid="394413"/>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94412"/>
                                        </p:tgtEl>
                                        <p:attrNameLst>
                                          <p:attrName>style.visibility</p:attrName>
                                        </p:attrNameLst>
                                      </p:cBhvr>
                                      <p:to>
                                        <p:strVal val="visible"/>
                                      </p:to>
                                    </p:set>
                                    <p:animEffect transition="in" filter="wipe(left)">
                                      <p:cBhvr>
                                        <p:cTn id="185" dur="500"/>
                                        <p:tgtEl>
                                          <p:spTgt spid="39441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94411"/>
                                        </p:tgtEl>
                                        <p:attrNameLst>
                                          <p:attrName>style.visibility</p:attrName>
                                        </p:attrNameLst>
                                      </p:cBhvr>
                                      <p:to>
                                        <p:strVal val="visible"/>
                                      </p:to>
                                    </p:set>
                                    <p:animEffect transition="in" filter="wipe(left)">
                                      <p:cBhvr>
                                        <p:cTn id="190" dur="500"/>
                                        <p:tgtEl>
                                          <p:spTgt spid="394411"/>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94410"/>
                                        </p:tgtEl>
                                        <p:attrNameLst>
                                          <p:attrName>style.visibility</p:attrName>
                                        </p:attrNameLst>
                                      </p:cBhvr>
                                      <p:to>
                                        <p:strVal val="visible"/>
                                      </p:to>
                                    </p:set>
                                    <p:animEffect transition="in" filter="wipe(left)">
                                      <p:cBhvr>
                                        <p:cTn id="195" dur="500"/>
                                        <p:tgtEl>
                                          <p:spTgt spid="394410"/>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394409"/>
                                        </p:tgtEl>
                                        <p:attrNameLst>
                                          <p:attrName>style.visibility</p:attrName>
                                        </p:attrNameLst>
                                      </p:cBhvr>
                                      <p:to>
                                        <p:strVal val="visible"/>
                                      </p:to>
                                    </p:set>
                                    <p:animEffect transition="in" filter="wipe(left)">
                                      <p:cBhvr>
                                        <p:cTn id="200" dur="500"/>
                                        <p:tgtEl>
                                          <p:spTgt spid="394409"/>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394408"/>
                                        </p:tgtEl>
                                        <p:attrNameLst>
                                          <p:attrName>style.visibility</p:attrName>
                                        </p:attrNameLst>
                                      </p:cBhvr>
                                      <p:to>
                                        <p:strVal val="visible"/>
                                      </p:to>
                                    </p:set>
                                    <p:animEffect transition="in" filter="wipe(left)">
                                      <p:cBhvr>
                                        <p:cTn id="205" dur="500"/>
                                        <p:tgtEl>
                                          <p:spTgt spid="39440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394407"/>
                                        </p:tgtEl>
                                        <p:attrNameLst>
                                          <p:attrName>style.visibility</p:attrName>
                                        </p:attrNameLst>
                                      </p:cBhvr>
                                      <p:to>
                                        <p:strVal val="visible"/>
                                      </p:to>
                                    </p:set>
                                    <p:animEffect transition="in" filter="wipe(left)">
                                      <p:cBhvr>
                                        <p:cTn id="210" dur="500"/>
                                        <p:tgtEl>
                                          <p:spTgt spid="394407"/>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394406"/>
                                        </p:tgtEl>
                                        <p:attrNameLst>
                                          <p:attrName>style.visibility</p:attrName>
                                        </p:attrNameLst>
                                      </p:cBhvr>
                                      <p:to>
                                        <p:strVal val="visible"/>
                                      </p:to>
                                    </p:set>
                                    <p:animEffect transition="in" filter="wipe(left)">
                                      <p:cBhvr>
                                        <p:cTn id="215" dur="500"/>
                                        <p:tgtEl>
                                          <p:spTgt spid="394406"/>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394405"/>
                                        </p:tgtEl>
                                        <p:attrNameLst>
                                          <p:attrName>style.visibility</p:attrName>
                                        </p:attrNameLst>
                                      </p:cBhvr>
                                      <p:to>
                                        <p:strVal val="visible"/>
                                      </p:to>
                                    </p:set>
                                    <p:animEffect transition="in" filter="wipe(left)">
                                      <p:cBhvr>
                                        <p:cTn id="220" dur="500"/>
                                        <p:tgtEl>
                                          <p:spTgt spid="394405"/>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394404"/>
                                        </p:tgtEl>
                                        <p:attrNameLst>
                                          <p:attrName>style.visibility</p:attrName>
                                        </p:attrNameLst>
                                      </p:cBhvr>
                                      <p:to>
                                        <p:strVal val="visible"/>
                                      </p:to>
                                    </p:set>
                                    <p:animEffect transition="in" filter="wipe(left)">
                                      <p:cBhvr>
                                        <p:cTn id="225" dur="500"/>
                                        <p:tgtEl>
                                          <p:spTgt spid="394404"/>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394403"/>
                                        </p:tgtEl>
                                        <p:attrNameLst>
                                          <p:attrName>style.visibility</p:attrName>
                                        </p:attrNameLst>
                                      </p:cBhvr>
                                      <p:to>
                                        <p:strVal val="visible"/>
                                      </p:to>
                                    </p:set>
                                    <p:animEffect transition="in" filter="wipe(left)">
                                      <p:cBhvr>
                                        <p:cTn id="230" dur="500"/>
                                        <p:tgtEl>
                                          <p:spTgt spid="394403"/>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394402"/>
                                        </p:tgtEl>
                                        <p:attrNameLst>
                                          <p:attrName>style.visibility</p:attrName>
                                        </p:attrNameLst>
                                      </p:cBhvr>
                                      <p:to>
                                        <p:strVal val="visible"/>
                                      </p:to>
                                    </p:set>
                                    <p:animEffect transition="in" filter="wipe(left)">
                                      <p:cBhvr>
                                        <p:cTn id="235" dur="500"/>
                                        <p:tgtEl>
                                          <p:spTgt spid="39440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32899"/>
                                        </p:tgtEl>
                                        <p:attrNameLst>
                                          <p:attrName>style.visibility</p:attrName>
                                        </p:attrNameLst>
                                      </p:cBhvr>
                                      <p:to>
                                        <p:strVal val="visible"/>
                                      </p:to>
                                    </p:set>
                                    <p:animEffect transition="in" filter="wipe(left)">
                                      <p:cBhvr>
                                        <p:cTn id="240" dur="500"/>
                                        <p:tgtEl>
                                          <p:spTgt spid="32899"/>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394400"/>
                                        </p:tgtEl>
                                        <p:attrNameLst>
                                          <p:attrName>style.visibility</p:attrName>
                                        </p:attrNameLst>
                                      </p:cBhvr>
                                      <p:to>
                                        <p:strVal val="visible"/>
                                      </p:to>
                                    </p:set>
                                    <p:animEffect transition="in" filter="wipe(left)">
                                      <p:cBhvr>
                                        <p:cTn id="245" dur="500"/>
                                        <p:tgtEl>
                                          <p:spTgt spid="39440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394399"/>
                                        </p:tgtEl>
                                        <p:attrNameLst>
                                          <p:attrName>style.visibility</p:attrName>
                                        </p:attrNameLst>
                                      </p:cBhvr>
                                      <p:to>
                                        <p:strVal val="visible"/>
                                      </p:to>
                                    </p:set>
                                    <p:animEffect transition="in" filter="wipe(left)">
                                      <p:cBhvr>
                                        <p:cTn id="250" dur="500"/>
                                        <p:tgtEl>
                                          <p:spTgt spid="394399"/>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394398"/>
                                        </p:tgtEl>
                                        <p:attrNameLst>
                                          <p:attrName>style.visibility</p:attrName>
                                        </p:attrNameLst>
                                      </p:cBhvr>
                                      <p:to>
                                        <p:strVal val="visible"/>
                                      </p:to>
                                    </p:set>
                                    <p:animEffect transition="in" filter="wipe(left)">
                                      <p:cBhvr>
                                        <p:cTn id="255" dur="500"/>
                                        <p:tgtEl>
                                          <p:spTgt spid="394398"/>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394397"/>
                                        </p:tgtEl>
                                        <p:attrNameLst>
                                          <p:attrName>style.visibility</p:attrName>
                                        </p:attrNameLst>
                                      </p:cBhvr>
                                      <p:to>
                                        <p:strVal val="visible"/>
                                      </p:to>
                                    </p:set>
                                    <p:animEffect transition="in" filter="wipe(left)">
                                      <p:cBhvr>
                                        <p:cTn id="260" dur="500"/>
                                        <p:tgtEl>
                                          <p:spTgt spid="394397"/>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394396"/>
                                        </p:tgtEl>
                                        <p:attrNameLst>
                                          <p:attrName>style.visibility</p:attrName>
                                        </p:attrNameLst>
                                      </p:cBhvr>
                                      <p:to>
                                        <p:strVal val="visible"/>
                                      </p:to>
                                    </p:set>
                                    <p:animEffect transition="in" filter="wipe(left)">
                                      <p:cBhvr>
                                        <p:cTn id="265" dur="500"/>
                                        <p:tgtEl>
                                          <p:spTgt spid="39439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394395"/>
                                        </p:tgtEl>
                                        <p:attrNameLst>
                                          <p:attrName>style.visibility</p:attrName>
                                        </p:attrNameLst>
                                      </p:cBhvr>
                                      <p:to>
                                        <p:strVal val="visible"/>
                                      </p:to>
                                    </p:set>
                                    <p:animEffect transition="in" filter="wipe(left)">
                                      <p:cBhvr>
                                        <p:cTn id="270" dur="500"/>
                                        <p:tgtEl>
                                          <p:spTgt spid="394395"/>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394394"/>
                                        </p:tgtEl>
                                        <p:attrNameLst>
                                          <p:attrName>style.visibility</p:attrName>
                                        </p:attrNameLst>
                                      </p:cBhvr>
                                      <p:to>
                                        <p:strVal val="visible"/>
                                      </p:to>
                                    </p:set>
                                    <p:animEffect transition="in" filter="wipe(left)">
                                      <p:cBhvr>
                                        <p:cTn id="275" dur="500"/>
                                        <p:tgtEl>
                                          <p:spTgt spid="394394"/>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394393"/>
                                        </p:tgtEl>
                                        <p:attrNameLst>
                                          <p:attrName>style.visibility</p:attrName>
                                        </p:attrNameLst>
                                      </p:cBhvr>
                                      <p:to>
                                        <p:strVal val="visible"/>
                                      </p:to>
                                    </p:set>
                                    <p:animEffect transition="in" filter="wipe(left)">
                                      <p:cBhvr>
                                        <p:cTn id="280" dur="500"/>
                                        <p:tgtEl>
                                          <p:spTgt spid="394393"/>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394392"/>
                                        </p:tgtEl>
                                        <p:attrNameLst>
                                          <p:attrName>style.visibility</p:attrName>
                                        </p:attrNameLst>
                                      </p:cBhvr>
                                      <p:to>
                                        <p:strVal val="visible"/>
                                      </p:to>
                                    </p:set>
                                    <p:animEffect transition="in" filter="wipe(left)">
                                      <p:cBhvr>
                                        <p:cTn id="285" dur="500"/>
                                        <p:tgtEl>
                                          <p:spTgt spid="394392"/>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394391"/>
                                        </p:tgtEl>
                                        <p:attrNameLst>
                                          <p:attrName>style.visibility</p:attrName>
                                        </p:attrNameLst>
                                      </p:cBhvr>
                                      <p:to>
                                        <p:strVal val="visible"/>
                                      </p:to>
                                    </p:set>
                                    <p:animEffect transition="in" filter="wipe(left)">
                                      <p:cBhvr>
                                        <p:cTn id="290" dur="500"/>
                                        <p:tgtEl>
                                          <p:spTgt spid="394391"/>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394390"/>
                                        </p:tgtEl>
                                        <p:attrNameLst>
                                          <p:attrName>style.visibility</p:attrName>
                                        </p:attrNameLst>
                                      </p:cBhvr>
                                      <p:to>
                                        <p:strVal val="visible"/>
                                      </p:to>
                                    </p:set>
                                    <p:animEffect transition="in" filter="wipe(left)">
                                      <p:cBhvr>
                                        <p:cTn id="295" dur="500"/>
                                        <p:tgtEl>
                                          <p:spTgt spid="394390"/>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394389"/>
                                        </p:tgtEl>
                                        <p:attrNameLst>
                                          <p:attrName>style.visibility</p:attrName>
                                        </p:attrNameLst>
                                      </p:cBhvr>
                                      <p:to>
                                        <p:strVal val="visible"/>
                                      </p:to>
                                    </p:set>
                                    <p:animEffect transition="in" filter="wipe(left)">
                                      <p:cBhvr>
                                        <p:cTn id="300" dur="500"/>
                                        <p:tgtEl>
                                          <p:spTgt spid="394389"/>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394388"/>
                                        </p:tgtEl>
                                        <p:attrNameLst>
                                          <p:attrName>style.visibility</p:attrName>
                                        </p:attrNameLst>
                                      </p:cBhvr>
                                      <p:to>
                                        <p:strVal val="visible"/>
                                      </p:to>
                                    </p:set>
                                    <p:animEffect transition="in" filter="wipe(left)">
                                      <p:cBhvr>
                                        <p:cTn id="305" dur="500"/>
                                        <p:tgtEl>
                                          <p:spTgt spid="394388"/>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394387"/>
                                        </p:tgtEl>
                                        <p:attrNameLst>
                                          <p:attrName>style.visibility</p:attrName>
                                        </p:attrNameLst>
                                      </p:cBhvr>
                                      <p:to>
                                        <p:strVal val="visible"/>
                                      </p:to>
                                    </p:set>
                                    <p:animEffect transition="in" filter="wipe(left)">
                                      <p:cBhvr>
                                        <p:cTn id="310" dur="500"/>
                                        <p:tgtEl>
                                          <p:spTgt spid="394387"/>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394386"/>
                                        </p:tgtEl>
                                        <p:attrNameLst>
                                          <p:attrName>style.visibility</p:attrName>
                                        </p:attrNameLst>
                                      </p:cBhvr>
                                      <p:to>
                                        <p:strVal val="visible"/>
                                      </p:to>
                                    </p:set>
                                    <p:animEffect transition="in" filter="wipe(left)">
                                      <p:cBhvr>
                                        <p:cTn id="315" dur="500"/>
                                        <p:tgtEl>
                                          <p:spTgt spid="394386"/>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394385"/>
                                        </p:tgtEl>
                                        <p:attrNameLst>
                                          <p:attrName>style.visibility</p:attrName>
                                        </p:attrNameLst>
                                      </p:cBhvr>
                                      <p:to>
                                        <p:strVal val="visible"/>
                                      </p:to>
                                    </p:set>
                                    <p:animEffect transition="in" filter="wipe(left)">
                                      <p:cBhvr>
                                        <p:cTn id="320" dur="500"/>
                                        <p:tgtEl>
                                          <p:spTgt spid="394385"/>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394384"/>
                                        </p:tgtEl>
                                        <p:attrNameLst>
                                          <p:attrName>style.visibility</p:attrName>
                                        </p:attrNameLst>
                                      </p:cBhvr>
                                      <p:to>
                                        <p:strVal val="visible"/>
                                      </p:to>
                                    </p:set>
                                    <p:animEffect transition="in" filter="wipe(left)">
                                      <p:cBhvr>
                                        <p:cTn id="325" dur="500"/>
                                        <p:tgtEl>
                                          <p:spTgt spid="394384"/>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394383"/>
                                        </p:tgtEl>
                                        <p:attrNameLst>
                                          <p:attrName>style.visibility</p:attrName>
                                        </p:attrNameLst>
                                      </p:cBhvr>
                                      <p:to>
                                        <p:strVal val="visible"/>
                                      </p:to>
                                    </p:set>
                                    <p:animEffect transition="in" filter="wipe(left)">
                                      <p:cBhvr>
                                        <p:cTn id="330" dur="500"/>
                                        <p:tgtEl>
                                          <p:spTgt spid="394383"/>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394382"/>
                                        </p:tgtEl>
                                        <p:attrNameLst>
                                          <p:attrName>style.visibility</p:attrName>
                                        </p:attrNameLst>
                                      </p:cBhvr>
                                      <p:to>
                                        <p:strVal val="visible"/>
                                      </p:to>
                                    </p:set>
                                    <p:animEffect transition="in" filter="wipe(left)">
                                      <p:cBhvr>
                                        <p:cTn id="335" dur="500"/>
                                        <p:tgtEl>
                                          <p:spTgt spid="394382"/>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394381"/>
                                        </p:tgtEl>
                                        <p:attrNameLst>
                                          <p:attrName>style.visibility</p:attrName>
                                        </p:attrNameLst>
                                      </p:cBhvr>
                                      <p:to>
                                        <p:strVal val="visible"/>
                                      </p:to>
                                    </p:set>
                                    <p:animEffect transition="in" filter="wipe(left)">
                                      <p:cBhvr>
                                        <p:cTn id="340" dur="500"/>
                                        <p:tgtEl>
                                          <p:spTgt spid="394381"/>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394380"/>
                                        </p:tgtEl>
                                        <p:attrNameLst>
                                          <p:attrName>style.visibility</p:attrName>
                                        </p:attrNameLst>
                                      </p:cBhvr>
                                      <p:to>
                                        <p:strVal val="visible"/>
                                      </p:to>
                                    </p:set>
                                    <p:animEffect transition="in" filter="wipe(left)">
                                      <p:cBhvr>
                                        <p:cTn id="345" dur="500"/>
                                        <p:tgtEl>
                                          <p:spTgt spid="394380"/>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394379"/>
                                        </p:tgtEl>
                                        <p:attrNameLst>
                                          <p:attrName>style.visibility</p:attrName>
                                        </p:attrNameLst>
                                      </p:cBhvr>
                                      <p:to>
                                        <p:strVal val="visible"/>
                                      </p:to>
                                    </p:set>
                                    <p:animEffect transition="in" filter="wipe(left)">
                                      <p:cBhvr>
                                        <p:cTn id="350" dur="500"/>
                                        <p:tgtEl>
                                          <p:spTgt spid="39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79" grpId="0"/>
      <p:bldP spid="394380" grpId="0"/>
      <p:bldP spid="394381" grpId="0"/>
      <p:bldP spid="394382" grpId="0"/>
      <p:bldP spid="394383" grpId="0"/>
      <p:bldP spid="394384" grpId="0"/>
      <p:bldP spid="394385" grpId="0"/>
      <p:bldP spid="394386" grpId="0"/>
      <p:bldP spid="394387" grpId="0"/>
      <p:bldP spid="394388" grpId="0"/>
      <p:bldP spid="394389" grpId="0"/>
      <p:bldP spid="394390" grpId="0"/>
      <p:bldP spid="394391" grpId="0"/>
      <p:bldP spid="394392" grpId="0"/>
      <p:bldP spid="394393" grpId="0"/>
      <p:bldP spid="394394" grpId="0"/>
      <p:bldP spid="394395" grpId="0"/>
      <p:bldP spid="394396" grpId="0"/>
      <p:bldP spid="394397" grpId="0"/>
      <p:bldP spid="394398" grpId="0"/>
      <p:bldP spid="394399" grpId="0"/>
      <p:bldP spid="394400" grpId="0"/>
      <p:bldP spid="32899" grpId="0"/>
      <p:bldP spid="394402" grpId="0"/>
      <p:bldP spid="394403" grpId="0"/>
      <p:bldP spid="394404" grpId="0"/>
      <p:bldP spid="394405" grpId="0"/>
      <p:bldP spid="394406" grpId="0"/>
      <p:bldP spid="394407" grpId="0"/>
      <p:bldP spid="394408" grpId="0"/>
      <p:bldP spid="394409" grpId="0"/>
      <p:bldP spid="394410" grpId="0"/>
      <p:bldP spid="394411" grpId="0"/>
      <p:bldP spid="394412" grpId="0"/>
      <p:bldP spid="394413" grpId="0"/>
      <p:bldP spid="394414" grpId="0"/>
      <p:bldP spid="394415" grpId="0"/>
      <p:bldP spid="394416" grpId="0"/>
      <p:bldP spid="394417" grpId="0"/>
      <p:bldP spid="394418" grpId="0"/>
      <p:bldP spid="394419" grpId="0"/>
      <p:bldP spid="394420" grpId="0"/>
      <p:bldP spid="394421" grpId="0"/>
      <p:bldP spid="394422" grpId="0"/>
      <p:bldP spid="394423" grpId="0"/>
      <p:bldP spid="394424" grpId="0"/>
      <p:bldP spid="394425" grpId="0"/>
      <p:bldP spid="394426" grpId="0"/>
      <p:bldP spid="394427" grpId="0"/>
      <p:bldP spid="394428" grpId="0"/>
      <p:bldP spid="394429" grpId="0"/>
      <p:bldP spid="394430" grpId="0"/>
      <p:bldP spid="394431" grpId="0"/>
      <p:bldP spid="394432" grpId="0"/>
      <p:bldP spid="394433" grpId="0"/>
      <p:bldP spid="394434" grpId="0"/>
      <p:bldP spid="394435" grpId="0"/>
      <p:bldP spid="394436" grpId="0"/>
      <p:bldP spid="394437" grpId="0"/>
      <p:bldP spid="394438" grpId="0"/>
      <p:bldP spid="394439" grpId="0"/>
      <p:bldP spid="394440" grpId="0"/>
      <p:bldP spid="394441" grpId="0"/>
      <p:bldP spid="394442" grpId="0"/>
      <p:bldP spid="394443" grpId="0"/>
      <p:bldP spid="394444" grpId="0"/>
      <p:bldP spid="394445" grpId="0"/>
      <p:bldP spid="394446" grpId="0"/>
      <p:bldP spid="394447" grpId="0"/>
      <p:bldP spid="394448" grpId="0"/>
      <p:bldP spid="394449" grpId="0"/>
      <p:bldP spid="394450" grpId="0"/>
      <p:bldP spid="394451" grpId="0"/>
      <p:bldP spid="394452" grpId="0"/>
      <p:bldP spid="394453" grpId="0"/>
      <p:bldP spid="394454"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endParaRPr lang="zh-CN" altLang="zh-CN"/>
          </a:p>
        </p:txBody>
      </p:sp>
      <p:sp>
        <p:nvSpPr>
          <p:cNvPr id="33797" name="Rectangle 3"/>
          <p:cNvSpPr>
            <a:spLocks noGrp="1" noChangeArrowheads="1"/>
          </p:cNvSpPr>
          <p:nvPr>
            <p:ph idx="1"/>
          </p:nvPr>
        </p:nvSpPr>
        <p:spPr/>
        <p:txBody>
          <a:bodyPr/>
          <a:lstStyle/>
          <a:p>
            <a:pPr eaLnBrk="1" hangingPunct="1"/>
            <a:r>
              <a:rPr lang="zh-CN" altLang="en-US"/>
              <a:t>虽然文法</a:t>
            </a:r>
            <a:r>
              <a:rPr lang="en-US" altLang="zh-CN"/>
              <a:t>G[E]:E→E+E | E*E | i </a:t>
            </a:r>
            <a:br>
              <a:rPr lang="en-US" altLang="zh-CN"/>
            </a:br>
            <a:r>
              <a:rPr lang="zh-CN" altLang="en-US"/>
              <a:t>具有二义性，但是，通过人为地规定算符的优先顺序和结合规律，就可以唯一地确定运算顺序</a:t>
            </a:r>
          </a:p>
        </p:txBody>
      </p:sp>
      <p:sp>
        <p:nvSpPr>
          <p:cNvPr id="3379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3795" name="灯片编号占位符 5"/>
          <p:cNvSpPr>
            <a:spLocks noGrp="1"/>
          </p:cNvSpPr>
          <p:nvPr>
            <p:ph type="sldNum" sz="quarter" idx="12"/>
          </p:nvPr>
        </p:nvSpPr>
        <p:spPr>
          <a:noFill/>
        </p:spPr>
        <p:txBody>
          <a:bodyPr/>
          <a:lstStyle/>
          <a:p>
            <a:fld id="{D5B93EFB-BF4A-4A9F-B189-FDF6091F13D2}" type="slidenum">
              <a:rPr lang="en-US" altLang="zh-CN" smtClean="0">
                <a:ea typeface="宋体" charset="-122"/>
              </a:rPr>
              <a:pPr/>
              <a:t>32</a:t>
            </a:fld>
            <a:endParaRPr lang="en-US" altLang="zh-CN">
              <a:ea typeface="宋体" charset="-122"/>
            </a:endParaRPr>
          </a:p>
        </p:txBody>
      </p:sp>
    </p:spTree>
    <p:extLst>
      <p:ext uri="{BB962C8B-B14F-4D97-AF65-F5344CB8AC3E}">
        <p14:creationId xmlns:p14="http://schemas.microsoft.com/office/powerpoint/2010/main" val="37439581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97410" name="Group 98"/>
          <p:cNvGraphicFramePr>
            <a:graphicFrameLocks noGrp="1"/>
          </p:cNvGraphicFramePr>
          <p:nvPr>
            <p:ph type="tbl" idx="1"/>
          </p:nvPr>
        </p:nvGraphicFramePr>
        <p:xfrm>
          <a:off x="468313" y="1557338"/>
          <a:ext cx="8424862" cy="4600860"/>
        </p:xfrm>
        <a:graphic>
          <a:graphicData uri="http://schemas.openxmlformats.org/drawingml/2006/table">
            <a:tbl>
              <a:tblPr firstRow="1" bandRow="1">
                <a:tableStyleId>{2A488322-F2BA-4B5B-9748-0D474271808F}</a:tableStyleId>
              </a:tblPr>
              <a:tblGrid>
                <a:gridCol w="1079500">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gridCol w="2052637">
                  <a:extLst>
                    <a:ext uri="{9D8B030D-6E8A-4147-A177-3AD203B41FA5}">
                      <a16:colId xmlns:a16="http://schemas.microsoft.com/office/drawing/2014/main" val="20003"/>
                    </a:ext>
                  </a:extLst>
                </a:gridCol>
              </a:tblGrid>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a:ln>
                            <a:noFill/>
                          </a:ln>
                          <a:effectLst/>
                        </a:rPr>
                        <a:t>步骤</a:t>
                      </a:r>
                      <a:endParaRPr kumimoji="0" lang="zh-CN" altLang="en-US"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a:ln>
                            <a:noFill/>
                          </a:ln>
                          <a:effectLst/>
                        </a:rPr>
                        <a:t>栈</a:t>
                      </a:r>
                      <a:r>
                        <a:rPr kumimoji="0" lang="en-US" altLang="zh-CN" sz="2400" u="none" strike="noStrike" cap="none" normalizeH="0" baseline="0">
                          <a:ln>
                            <a:noFill/>
                          </a:ln>
                          <a:effectLst/>
                        </a:rPr>
                        <a:t>S</a:t>
                      </a:r>
                      <a:endParaRPr kumimoji="0" lang="en-US"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a:ln>
                            <a:noFill/>
                          </a:ln>
                          <a:effectLst/>
                        </a:rPr>
                        <a:t>输入串剩余部分</a:t>
                      </a:r>
                      <a:endParaRPr kumimoji="0" lang="zh-CN" altLang="en-US"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a:ln>
                            <a:noFill/>
                          </a:ln>
                          <a:effectLst/>
                        </a:rPr>
                        <a:t>动作</a:t>
                      </a:r>
                      <a:endParaRPr kumimoji="0" lang="zh-CN" altLang="en-US"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tc>
                <a:extLst>
                  <a:ext uri="{0D108BD9-81ED-4DB2-BD59-A6C34878D82A}">
                    <a16:rowId xmlns:a16="http://schemas.microsoft.com/office/drawing/2014/main" val="10000"/>
                  </a:ext>
                </a:extLst>
              </a:tr>
              <a:tr h="4191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1</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1</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2</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移进</a:t>
                      </a:r>
                      <a:endParaRPr kumimoji="0" lang="zh-CN" altLang="en-US"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2</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1</a:t>
                      </a:r>
                      <a:endParaRPr kumimoji="0" lang="en-US" altLang="zh-CN" sz="2400" b="1" i="0" u="none" strike="noStrike" cap="none" normalizeH="0" baseline="-2500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2</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规约</a:t>
                      </a:r>
                      <a:r>
                        <a:rPr kumimoji="0" lang="en-US" altLang="zh-CN" sz="2400" b="1" u="none" strike="noStrike" cap="none" normalizeH="0" baseline="0">
                          <a:ln>
                            <a:noFill/>
                          </a:ln>
                          <a:effectLst/>
                          <a:latin typeface="+mn-lt"/>
                          <a:ea typeface="楷体" pitchFamily="49" charset="-122"/>
                        </a:rPr>
                        <a:t>3</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3</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2</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移进</a:t>
                      </a:r>
                      <a:endParaRPr kumimoji="0" lang="zh-CN" altLang="en-US"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3"/>
                  </a:ext>
                </a:extLst>
              </a:tr>
              <a:tr h="3746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4</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2</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移进</a:t>
                      </a:r>
                      <a:endParaRPr kumimoji="0" lang="zh-CN" altLang="en-US"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5</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#E+i</a:t>
                      </a:r>
                      <a:r>
                        <a:rPr kumimoji="0" lang="en-US" altLang="zh-CN" sz="2400" b="1" u="none" strike="noStrike" cap="none" normalizeH="0" baseline="-25000">
                          <a:ln>
                            <a:noFill/>
                          </a:ln>
                          <a:effectLst/>
                          <a:latin typeface="+mn-lt"/>
                          <a:ea typeface="楷体" pitchFamily="49" charset="-122"/>
                        </a:rPr>
                        <a:t>2</a:t>
                      </a:r>
                      <a:endParaRPr kumimoji="0" lang="en-US" altLang="zh-CN" sz="2400" b="1" i="0" u="none" strike="noStrike" cap="none" normalizeH="0" baseline="-2500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规约</a:t>
                      </a:r>
                      <a:r>
                        <a:rPr kumimoji="0" lang="en-US" altLang="zh-CN" sz="2400" b="1" u="none" strike="noStrike" cap="none" normalizeH="0" baseline="0">
                          <a:ln>
                            <a:noFill/>
                          </a:ln>
                          <a:effectLst/>
                          <a:latin typeface="+mn-lt"/>
                          <a:ea typeface="楷体" pitchFamily="49" charset="-122"/>
                        </a:rPr>
                        <a:t>3</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5"/>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6</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a:t>
                      </a:r>
                      <a:r>
                        <a:rPr lang="en-US" altLang="zh-CN" sz="2400" b="1" kern="1200">
                          <a:solidFill>
                            <a:srgbClr val="FF0000"/>
                          </a:solidFill>
                          <a:effectLst>
                            <a:outerShdw blurRad="38100" dist="38100" dir="2700000" algn="tl">
                              <a:srgbClr val="000000"/>
                            </a:outerShdw>
                          </a:effectLst>
                          <a:latin typeface="+mn-lt"/>
                          <a:ea typeface="黑体" pitchFamily="2" charset="-122"/>
                          <a:cs typeface="+mn-cs"/>
                        </a:rPr>
                        <a:t>+</a:t>
                      </a:r>
                      <a:r>
                        <a:rPr kumimoji="0" lang="en-US" altLang="zh-CN" sz="2400" b="1" u="none" strike="noStrike" cap="none" normalizeH="0" baseline="0">
                          <a:ln>
                            <a:noFill/>
                          </a:ln>
                          <a:effectLst/>
                          <a:latin typeface="+mn-lt"/>
                          <a:ea typeface="楷体" pitchFamily="49" charset="-122"/>
                        </a:rPr>
                        <a:t>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en-US" altLang="zh-CN" sz="2400" b="1" kern="1200">
                          <a:solidFill>
                            <a:srgbClr val="FF0000"/>
                          </a:solidFill>
                          <a:effectLst>
                            <a:outerShdw blurRad="38100" dist="38100" dir="2700000" algn="tl">
                              <a:srgbClr val="000000"/>
                            </a:outerShdw>
                          </a:effectLst>
                          <a:latin typeface="+mn-lt"/>
                          <a:ea typeface="黑体" pitchFamily="2" charset="-122"/>
                          <a:cs typeface="+mn-cs"/>
                        </a:rPr>
                        <a:t>*</a:t>
                      </a: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lang="zh-CN" altLang="en-US" sz="2400" b="1" kern="1200">
                          <a:solidFill>
                            <a:srgbClr val="FF0000"/>
                          </a:solidFill>
                          <a:effectLst>
                            <a:outerShdw blurRad="38100" dist="38100" dir="2700000" algn="tl">
                              <a:srgbClr val="000000"/>
                            </a:outerShdw>
                          </a:effectLst>
                          <a:latin typeface="+mn-lt"/>
                          <a:ea typeface="黑体" pitchFamily="2" charset="-122"/>
                          <a:cs typeface="+mn-cs"/>
                        </a:rPr>
                        <a:t>移进</a:t>
                      </a:r>
                    </a:p>
                  </a:txBody>
                  <a:tcPr marL="90000" marR="90000" marT="7200" marB="7200" horzOverflow="overflow"/>
                </a:tc>
                <a:extLst>
                  <a:ext uri="{0D108BD9-81ED-4DB2-BD59-A6C34878D82A}">
                    <a16:rowId xmlns:a16="http://schemas.microsoft.com/office/drawing/2014/main" val="10006"/>
                  </a:ext>
                </a:extLst>
              </a:tr>
              <a:tr h="3746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7</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i</a:t>
                      </a:r>
                      <a:r>
                        <a:rPr kumimoji="0" lang="en-US" altLang="zh-CN" sz="2400" b="1" u="none" strike="noStrike" cap="none" normalizeH="0" baseline="-25000">
                          <a:ln>
                            <a:noFill/>
                          </a:ln>
                          <a:effectLst/>
                          <a:latin typeface="+mn-lt"/>
                          <a:ea typeface="楷体" pitchFamily="49" charset="-122"/>
                        </a:rPr>
                        <a:t>3</a:t>
                      </a: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移进</a:t>
                      </a:r>
                      <a:endParaRPr kumimoji="0" lang="zh-CN" altLang="en-US"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8</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#E+E*i</a:t>
                      </a:r>
                      <a:r>
                        <a:rPr kumimoji="0" lang="en-US" altLang="zh-CN" sz="2400" b="1" u="none" strike="noStrike" cap="none" normalizeH="0" baseline="-25000">
                          <a:ln>
                            <a:noFill/>
                          </a:ln>
                          <a:effectLst/>
                          <a:latin typeface="+mn-lt"/>
                          <a:ea typeface="楷体" pitchFamily="49" charset="-122"/>
                        </a:rPr>
                        <a:t>3</a:t>
                      </a:r>
                      <a:endParaRPr kumimoji="0" lang="en-US" altLang="zh-CN" sz="2400" b="1" i="0" u="none" strike="noStrike" cap="none" normalizeH="0" baseline="-2500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规约</a:t>
                      </a:r>
                      <a:r>
                        <a:rPr kumimoji="0" lang="en-US" altLang="zh-CN" sz="2400" b="1" u="none" strike="noStrike" cap="none" normalizeH="0" baseline="0">
                          <a:ln>
                            <a:noFill/>
                          </a:ln>
                          <a:effectLst/>
                          <a:latin typeface="+mn-lt"/>
                          <a:ea typeface="楷体" pitchFamily="49" charset="-122"/>
                        </a:rPr>
                        <a:t>3</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8"/>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9</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#E+E*E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规约</a:t>
                      </a:r>
                      <a:r>
                        <a:rPr kumimoji="0" lang="en-US" altLang="zh-CN" sz="2400" b="1" u="none" strike="noStrike" cap="none" normalizeH="0" baseline="0">
                          <a:ln>
                            <a:noFill/>
                          </a:ln>
                          <a:effectLst/>
                          <a:latin typeface="+mn-lt"/>
                          <a:ea typeface="楷体" pitchFamily="49" charset="-122"/>
                        </a:rPr>
                        <a:t>2</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09"/>
                  </a:ext>
                </a:extLst>
              </a:tr>
              <a:tr h="3746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10</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规约</a:t>
                      </a:r>
                      <a:r>
                        <a:rPr kumimoji="0" lang="en-US" altLang="zh-CN" sz="2400" b="1" u="none" strike="noStrike" cap="none" normalizeH="0" baseline="0">
                          <a:ln>
                            <a:noFill/>
                          </a:ln>
                          <a:effectLst/>
                          <a:latin typeface="+mn-lt"/>
                          <a:ea typeface="楷体" pitchFamily="49" charset="-122"/>
                        </a:rPr>
                        <a:t>1</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10"/>
                  </a:ext>
                </a:extLst>
              </a:tr>
              <a:tr h="3730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11</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#E</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a:ln>
                            <a:noFill/>
                          </a:ln>
                          <a:effectLst/>
                          <a:latin typeface="+mn-lt"/>
                          <a:ea typeface="楷体" pitchFamily="49" charset="-122"/>
                        </a:rPr>
                        <a:t>#</a:t>
                      </a:r>
                      <a:endParaRPr kumimoji="0" lang="en-US" altLang="zh-CN"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a:ln>
                            <a:noFill/>
                          </a:ln>
                          <a:effectLst/>
                          <a:latin typeface="+mn-lt"/>
                          <a:ea typeface="楷体" pitchFamily="49" charset="-122"/>
                        </a:rPr>
                        <a:t>接受</a:t>
                      </a:r>
                      <a:endParaRPr kumimoji="0" lang="zh-CN" altLang="en-US" sz="2400" b="1" i="0" u="none" strike="noStrike" cap="none" normalizeH="0" baseline="0">
                        <a:ln>
                          <a:noFill/>
                        </a:ln>
                        <a:solidFill>
                          <a:schemeClr val="tx1"/>
                        </a:solidFill>
                        <a:effectLst/>
                        <a:latin typeface="+mn-lt"/>
                        <a:ea typeface="楷体" pitchFamily="49" charset="-122"/>
                      </a:endParaRPr>
                    </a:p>
                  </a:txBody>
                  <a:tcPr marL="90000" marR="90000" marT="7200" marB="7200" horzOverflow="overflow"/>
                </a:tc>
                <a:extLst>
                  <a:ext uri="{0D108BD9-81ED-4DB2-BD59-A6C34878D82A}">
                    <a16:rowId xmlns:a16="http://schemas.microsoft.com/office/drawing/2014/main" val="10011"/>
                  </a:ext>
                </a:extLst>
              </a:tr>
            </a:tbl>
          </a:graphicData>
        </a:graphic>
      </p:graphicFrame>
      <p:sp>
        <p:nvSpPr>
          <p:cNvPr id="348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4819" name="灯片编号占位符 5"/>
          <p:cNvSpPr>
            <a:spLocks noGrp="1"/>
          </p:cNvSpPr>
          <p:nvPr>
            <p:ph type="sldNum" sz="quarter" idx="12"/>
          </p:nvPr>
        </p:nvSpPr>
        <p:spPr>
          <a:noFill/>
        </p:spPr>
        <p:txBody>
          <a:bodyPr/>
          <a:lstStyle/>
          <a:p>
            <a:fld id="{1B2BDAE0-FC3F-45B7-8CAB-10C9516C37CD}" type="slidenum">
              <a:rPr lang="en-US" altLang="zh-CN" smtClean="0">
                <a:ea typeface="宋体" charset="-122"/>
              </a:rPr>
              <a:pPr/>
              <a:t>33</a:t>
            </a:fld>
            <a:endParaRPr lang="en-US" altLang="zh-CN">
              <a:ea typeface="宋体" charset="-122"/>
            </a:endParaRPr>
          </a:p>
        </p:txBody>
      </p:sp>
    </p:spTree>
    <p:extLst>
      <p:ext uri="{BB962C8B-B14F-4D97-AF65-F5344CB8AC3E}">
        <p14:creationId xmlns:p14="http://schemas.microsoft.com/office/powerpoint/2010/main" val="327657909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a:t>算符优先文法的定义</a:t>
            </a:r>
          </a:p>
        </p:txBody>
      </p:sp>
      <p:sp>
        <p:nvSpPr>
          <p:cNvPr id="399363" name="Rectangle 3"/>
          <p:cNvSpPr>
            <a:spLocks noGrp="1" noChangeArrowheads="1"/>
          </p:cNvSpPr>
          <p:nvPr>
            <p:ph idx="1"/>
          </p:nvPr>
        </p:nvSpPr>
        <p:spPr>
          <a:xfrm>
            <a:off x="468313" y="1557338"/>
            <a:ext cx="8424862" cy="4967287"/>
          </a:xfrm>
        </p:spPr>
        <p:txBody>
          <a:bodyPr/>
          <a:lstStyle/>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算符文法</a:t>
            </a:r>
            <a:r>
              <a:rPr lang="zh-CN" altLang="en-US" dirty="0"/>
              <a:t>　设有一文法</a:t>
            </a:r>
            <a:r>
              <a:rPr lang="en-US" altLang="zh-CN" dirty="0"/>
              <a:t>G</a:t>
            </a:r>
            <a:r>
              <a:rPr lang="zh-CN" altLang="en-US" dirty="0"/>
              <a:t>，如果</a:t>
            </a:r>
            <a:r>
              <a:rPr lang="en-US" altLang="zh-CN" dirty="0"/>
              <a:t>G</a:t>
            </a:r>
            <a:r>
              <a:rPr lang="zh-CN" altLang="en-US" dirty="0"/>
              <a:t>中没有形如</a:t>
            </a:r>
            <a:r>
              <a:rPr lang="en-US" altLang="zh-CN" dirty="0"/>
              <a:t>A→…BC…</a:t>
            </a:r>
            <a:r>
              <a:rPr lang="zh-CN" altLang="en-US" dirty="0"/>
              <a:t>的产生式，其中</a:t>
            </a:r>
            <a:r>
              <a:rPr lang="en-US" altLang="zh-CN" dirty="0"/>
              <a:t>B</a:t>
            </a:r>
            <a:r>
              <a:rPr lang="zh-CN" altLang="en-US" dirty="0"/>
              <a:t>和</a:t>
            </a:r>
            <a:r>
              <a:rPr lang="en-US" altLang="zh-CN" dirty="0"/>
              <a:t>C</a:t>
            </a:r>
            <a:r>
              <a:rPr lang="zh-CN" altLang="en-US" dirty="0"/>
              <a:t>为非终结符，则称</a:t>
            </a:r>
            <a:r>
              <a:rPr lang="en-US" altLang="zh-CN" dirty="0"/>
              <a:t>G</a:t>
            </a:r>
            <a:r>
              <a:rPr lang="zh-CN" altLang="en-US" dirty="0"/>
              <a:t>为～，也称</a:t>
            </a:r>
            <a:r>
              <a:rPr lang="en-US" altLang="zh-CN" dirty="0"/>
              <a:t>OG </a:t>
            </a:r>
            <a:r>
              <a:rPr lang="en-US" altLang="zh-CN" sz="2000" dirty="0"/>
              <a:t>(Operator Grammar)</a:t>
            </a:r>
            <a:r>
              <a:rPr lang="zh-CN" altLang="en-US" dirty="0"/>
              <a:t>文法</a:t>
            </a:r>
          </a:p>
          <a:p>
            <a:pPr lvl="1" eaLnBrk="1" hangingPunct="1">
              <a:defRPr/>
            </a:pPr>
            <a:r>
              <a:rPr lang="zh-CN" altLang="en-US" dirty="0"/>
              <a:t>例如：</a:t>
            </a:r>
            <a:r>
              <a:rPr lang="en-US" altLang="zh-CN" dirty="0"/>
              <a:t>G[E]</a:t>
            </a:r>
            <a:r>
              <a:rPr lang="zh-CN" altLang="en-US" dirty="0"/>
              <a:t>：</a:t>
            </a:r>
            <a:r>
              <a:rPr lang="en-US" altLang="zh-CN" dirty="0"/>
              <a:t>E→ E+E | E-E | (E) | id</a:t>
            </a:r>
          </a:p>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性质</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1</a:t>
            </a:r>
            <a:r>
              <a:rPr lang="zh-CN" altLang="en-US" dirty="0"/>
              <a:t>　在算符文法中任何句型都不包含两个相邻的非终结符</a:t>
            </a:r>
          </a:p>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性质</a:t>
            </a:r>
            <a:r>
              <a:rPr lang="en-US" altLang="zh-CN" dirty="0">
                <a:solidFill>
                  <a:srgbClr val="FF0000"/>
                </a:solidFill>
                <a:effectLst>
                  <a:outerShdw blurRad="38100" dist="38100" dir="2700000" algn="tl">
                    <a:srgbClr val="000000"/>
                  </a:outerShdw>
                </a:effectLst>
                <a:latin typeface="黑体" pitchFamily="2" charset="-122"/>
                <a:ea typeface="黑体" pitchFamily="2" charset="-122"/>
              </a:rPr>
              <a:t>2</a:t>
            </a:r>
            <a:r>
              <a:rPr lang="zh-CN" altLang="en-US" dirty="0"/>
              <a:t>　如果</a:t>
            </a:r>
            <a:r>
              <a:rPr lang="en-US" altLang="zh-CN" dirty="0"/>
              <a:t>Ab</a:t>
            </a:r>
            <a:r>
              <a:rPr lang="zh-CN" altLang="en-US" dirty="0"/>
              <a:t>或</a:t>
            </a:r>
            <a:r>
              <a:rPr lang="en-US" altLang="zh-CN" dirty="0"/>
              <a:t>(</a:t>
            </a:r>
            <a:r>
              <a:rPr lang="en-US" altLang="zh-CN" dirty="0" err="1"/>
              <a:t>bA</a:t>
            </a:r>
            <a:r>
              <a:rPr lang="en-US" altLang="zh-CN" dirty="0"/>
              <a:t>)</a:t>
            </a:r>
            <a:r>
              <a:rPr lang="zh-CN" altLang="en-US" dirty="0"/>
              <a:t>出现在算符文法的句型中</a:t>
            </a:r>
            <a:r>
              <a:rPr lang="zh-CN" altLang="en-US" dirty="0">
                <a:sym typeface="Symbol" pitchFamily="18" charset="2"/>
              </a:rPr>
              <a:t></a:t>
            </a:r>
            <a:r>
              <a:rPr lang="zh-CN" altLang="en-US" dirty="0"/>
              <a:t>，其中</a:t>
            </a:r>
            <a:r>
              <a:rPr lang="en-US" altLang="zh-CN" dirty="0"/>
              <a:t>A</a:t>
            </a:r>
            <a:r>
              <a:rPr lang="en-US" altLang="zh-CN" dirty="0">
                <a:sym typeface="Symbol" pitchFamily="18" charset="2"/>
              </a:rPr>
              <a:t>V</a:t>
            </a:r>
            <a:r>
              <a:rPr lang="en-US" altLang="zh-CN" baseline="-25000" dirty="0">
                <a:sym typeface="Symbol" pitchFamily="18" charset="2"/>
              </a:rPr>
              <a:t>N</a:t>
            </a:r>
            <a:r>
              <a:rPr lang="zh-CN" altLang="en-US" dirty="0">
                <a:sym typeface="Symbol" pitchFamily="18" charset="2"/>
              </a:rPr>
              <a:t>，</a:t>
            </a:r>
            <a:r>
              <a:rPr lang="en-US" altLang="zh-CN" dirty="0" err="1">
                <a:sym typeface="Symbol" pitchFamily="18" charset="2"/>
              </a:rPr>
              <a:t>bV</a:t>
            </a:r>
            <a:r>
              <a:rPr lang="en-US" altLang="zh-CN" baseline="-25000" dirty="0" err="1">
                <a:sym typeface="Symbol" pitchFamily="18" charset="2"/>
              </a:rPr>
              <a:t>T</a:t>
            </a:r>
            <a:r>
              <a:rPr lang="zh-CN" altLang="en-US" dirty="0">
                <a:sym typeface="Symbol" pitchFamily="18" charset="2"/>
              </a:rPr>
              <a:t>，则中任何</a:t>
            </a:r>
            <a:r>
              <a:rPr lang="en-US" altLang="zh-CN" dirty="0">
                <a:sym typeface="Symbol" pitchFamily="18" charset="2"/>
              </a:rPr>
              <a:t>b</a:t>
            </a:r>
            <a:r>
              <a:rPr lang="zh-CN" altLang="en-US" dirty="0">
                <a:sym typeface="Symbol" pitchFamily="18" charset="2"/>
              </a:rPr>
              <a:t>的短语必含有</a:t>
            </a:r>
            <a:r>
              <a:rPr lang="en-US" altLang="zh-CN" dirty="0">
                <a:sym typeface="Symbol" pitchFamily="18" charset="2"/>
              </a:rPr>
              <a:t>A</a:t>
            </a:r>
          </a:p>
        </p:txBody>
      </p:sp>
      <p:sp>
        <p:nvSpPr>
          <p:cNvPr id="358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5843" name="灯片编号占位符 5"/>
          <p:cNvSpPr>
            <a:spLocks noGrp="1"/>
          </p:cNvSpPr>
          <p:nvPr>
            <p:ph type="sldNum" sz="quarter" idx="12"/>
          </p:nvPr>
        </p:nvSpPr>
        <p:spPr>
          <a:noFill/>
        </p:spPr>
        <p:txBody>
          <a:bodyPr/>
          <a:lstStyle/>
          <a:p>
            <a:fld id="{CF7460EE-27A6-40C3-9E14-83D3290AB2DC}" type="slidenum">
              <a:rPr lang="en-US" altLang="zh-CN" smtClean="0">
                <a:ea typeface="宋体" charset="-122"/>
              </a:rPr>
              <a:pPr/>
              <a:t>34</a:t>
            </a:fld>
            <a:endParaRPr lang="en-US" altLang="zh-CN">
              <a:ea typeface="宋体" charset="-122"/>
            </a:endParaRPr>
          </a:p>
        </p:txBody>
      </p:sp>
    </p:spTree>
    <p:extLst>
      <p:ext uri="{BB962C8B-B14F-4D97-AF65-F5344CB8AC3E}">
        <p14:creationId xmlns:p14="http://schemas.microsoft.com/office/powerpoint/2010/main" val="2601866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endParaRPr lang="zh-CN" altLang="zh-CN" dirty="0"/>
          </a:p>
        </p:txBody>
      </p:sp>
      <p:sp>
        <p:nvSpPr>
          <p:cNvPr id="400387" name="Rectangle 3"/>
          <p:cNvSpPr>
            <a:spLocks noGrp="1" noChangeArrowheads="1"/>
          </p:cNvSpPr>
          <p:nvPr>
            <p:ph idx="1"/>
          </p:nvPr>
        </p:nvSpPr>
        <p:spPr/>
        <p:txBody>
          <a:bodyPr/>
          <a:lstStyle/>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算符优先关系</a:t>
            </a:r>
            <a:r>
              <a:rPr lang="zh-CN" altLang="en-US" dirty="0"/>
              <a:t>　设</a:t>
            </a:r>
            <a:r>
              <a:rPr lang="en-US" altLang="zh-CN" dirty="0"/>
              <a:t>G</a:t>
            </a:r>
            <a:r>
              <a:rPr lang="zh-CN" altLang="en-US" dirty="0"/>
              <a:t>是一个算符文法，</a:t>
            </a:r>
            <a:r>
              <a:rPr lang="en-US" altLang="zh-CN" dirty="0"/>
              <a:t>a</a:t>
            </a:r>
            <a:r>
              <a:rPr lang="zh-CN" altLang="en-US" dirty="0"/>
              <a:t>和</a:t>
            </a:r>
            <a:r>
              <a:rPr lang="en-US" altLang="zh-CN" dirty="0"/>
              <a:t>b</a:t>
            </a:r>
            <a:r>
              <a:rPr lang="zh-CN" altLang="en-US" dirty="0"/>
              <a:t>是任意两个终结符，</a:t>
            </a:r>
            <a:r>
              <a:rPr lang="en-US" altLang="zh-CN" dirty="0"/>
              <a:t>A</a:t>
            </a:r>
            <a:r>
              <a:rPr lang="zh-CN" altLang="en-US" dirty="0"/>
              <a:t>、</a:t>
            </a:r>
            <a:r>
              <a:rPr lang="en-US" altLang="zh-CN" dirty="0"/>
              <a:t>B</a:t>
            </a:r>
            <a:r>
              <a:rPr lang="zh-CN" altLang="en-US" dirty="0"/>
              <a:t>、</a:t>
            </a:r>
            <a:r>
              <a:rPr lang="en-US" altLang="zh-CN" dirty="0"/>
              <a:t>C</a:t>
            </a:r>
            <a:r>
              <a:rPr lang="zh-CN" altLang="en-US" dirty="0"/>
              <a:t>是非终结符，算符优先关系定义如下：</a:t>
            </a:r>
          </a:p>
          <a:p>
            <a:pPr lvl="1" eaLnBrk="1" hangingPunct="1">
              <a:defRPr/>
            </a:pPr>
            <a:r>
              <a:rPr lang="en-US" altLang="zh-CN" dirty="0"/>
              <a:t>a=b</a:t>
            </a:r>
            <a:r>
              <a:rPr lang="zh-CN" altLang="en-US" dirty="0"/>
              <a:t>　当且仅当</a:t>
            </a:r>
            <a:r>
              <a:rPr lang="en-US" altLang="zh-CN" dirty="0"/>
              <a:t>G</a:t>
            </a:r>
            <a:r>
              <a:rPr lang="zh-CN" altLang="en-US" dirty="0"/>
              <a:t>中含有形如</a:t>
            </a:r>
            <a:r>
              <a:rPr lang="en-US" altLang="zh-CN" dirty="0"/>
              <a:t>A→…</a:t>
            </a:r>
            <a:r>
              <a:rPr lang="en-US" altLang="zh-CN" dirty="0">
                <a:solidFill>
                  <a:srgbClr val="009900"/>
                </a:solidFill>
              </a:rPr>
              <a:t>ab</a:t>
            </a:r>
            <a:r>
              <a:rPr lang="en-US" altLang="zh-CN" dirty="0"/>
              <a:t>…</a:t>
            </a:r>
            <a:r>
              <a:rPr lang="zh-CN" altLang="en-US" dirty="0"/>
              <a:t>或</a:t>
            </a:r>
            <a:r>
              <a:rPr lang="en-US" altLang="zh-CN" dirty="0"/>
              <a:t>A→…</a:t>
            </a:r>
            <a:r>
              <a:rPr lang="en-US" altLang="zh-CN" dirty="0" err="1">
                <a:solidFill>
                  <a:srgbClr val="009900"/>
                </a:solidFill>
              </a:rPr>
              <a:t>a</a:t>
            </a:r>
            <a:r>
              <a:rPr lang="en-US" altLang="zh-CN" dirty="0" err="1"/>
              <a:t>B</a:t>
            </a:r>
            <a:r>
              <a:rPr lang="en-US" altLang="zh-CN" dirty="0" err="1">
                <a:solidFill>
                  <a:srgbClr val="009900"/>
                </a:solidFill>
              </a:rPr>
              <a:t>b</a:t>
            </a:r>
            <a:r>
              <a:rPr lang="en-US" altLang="zh-CN" dirty="0"/>
              <a:t>…</a:t>
            </a:r>
            <a:r>
              <a:rPr lang="zh-CN" altLang="en-US" dirty="0"/>
              <a:t>的产生式</a:t>
            </a:r>
          </a:p>
          <a:p>
            <a:pPr lvl="1" eaLnBrk="1" hangingPunct="1">
              <a:defRPr/>
            </a:pPr>
            <a:r>
              <a:rPr lang="en-US" altLang="zh-CN" dirty="0"/>
              <a:t>a&lt;·b</a:t>
            </a:r>
            <a:r>
              <a:rPr lang="zh-CN" altLang="en-US" dirty="0"/>
              <a:t>　当且仅当</a:t>
            </a:r>
            <a:r>
              <a:rPr lang="en-US" altLang="zh-CN" dirty="0"/>
              <a:t>G</a:t>
            </a:r>
            <a:r>
              <a:rPr lang="zh-CN" altLang="en-US" dirty="0"/>
              <a:t>中含有形如</a:t>
            </a:r>
            <a:r>
              <a:rPr lang="en-US" altLang="zh-CN" dirty="0"/>
              <a:t>A→…</a:t>
            </a:r>
            <a:r>
              <a:rPr lang="en-US" altLang="zh-CN" dirty="0" err="1">
                <a:solidFill>
                  <a:srgbClr val="009900"/>
                </a:solidFill>
              </a:rPr>
              <a:t>a</a:t>
            </a:r>
            <a:r>
              <a:rPr lang="en-US" altLang="zh-CN" dirty="0" err="1">
                <a:solidFill>
                  <a:srgbClr val="FF0000"/>
                </a:solidFill>
              </a:rPr>
              <a:t>B</a:t>
            </a:r>
            <a:r>
              <a:rPr lang="en-US" altLang="zh-CN" dirty="0"/>
              <a:t>…</a:t>
            </a:r>
            <a:r>
              <a:rPr lang="zh-CN" altLang="en-US" dirty="0"/>
              <a:t>的产生式，且</a:t>
            </a:r>
            <a:r>
              <a:rPr lang="en-US" altLang="zh-CN" dirty="0" err="1"/>
              <a:t>B</a:t>
            </a:r>
            <a:r>
              <a:rPr lang="en-US" altLang="zh-CN" dirty="0" err="1">
                <a:sym typeface="Symbol" pitchFamily="18" charset="2"/>
              </a:rPr>
              <a:t></a:t>
            </a:r>
            <a:r>
              <a:rPr lang="en-US" altLang="zh-CN" dirty="0" err="1">
                <a:solidFill>
                  <a:srgbClr val="009900"/>
                </a:solidFill>
              </a:rPr>
              <a:t>b</a:t>
            </a:r>
            <a:r>
              <a:rPr lang="en-US" altLang="zh-CN" dirty="0"/>
              <a:t>…</a:t>
            </a:r>
            <a:r>
              <a:rPr lang="zh-CN" altLang="en-US" dirty="0"/>
              <a:t>或</a:t>
            </a:r>
            <a:r>
              <a:rPr lang="en-US" altLang="zh-CN" dirty="0" err="1"/>
              <a:t>B</a:t>
            </a:r>
            <a:r>
              <a:rPr lang="en-US" altLang="zh-CN" dirty="0" err="1">
                <a:sym typeface="Symbol" pitchFamily="18" charset="2"/>
              </a:rPr>
              <a:t>C</a:t>
            </a:r>
            <a:r>
              <a:rPr lang="en-US" altLang="zh-CN" dirty="0" err="1">
                <a:solidFill>
                  <a:srgbClr val="009900"/>
                </a:solidFill>
              </a:rPr>
              <a:t>b</a:t>
            </a:r>
            <a:r>
              <a:rPr lang="en-US" altLang="zh-CN" dirty="0"/>
              <a:t>…</a:t>
            </a:r>
          </a:p>
          <a:p>
            <a:pPr lvl="1" eaLnBrk="1" hangingPunct="1">
              <a:defRPr/>
            </a:pPr>
            <a:r>
              <a:rPr lang="en-US" altLang="zh-CN" dirty="0"/>
              <a:t>a·&gt;b</a:t>
            </a:r>
            <a:r>
              <a:rPr lang="zh-CN" altLang="en-US" dirty="0"/>
              <a:t>　当且仅当</a:t>
            </a:r>
            <a:r>
              <a:rPr lang="en-US" altLang="zh-CN" dirty="0"/>
              <a:t>G</a:t>
            </a:r>
            <a:r>
              <a:rPr lang="zh-CN" altLang="en-US" dirty="0"/>
              <a:t>中含有形如</a:t>
            </a:r>
            <a:r>
              <a:rPr lang="en-US" altLang="zh-CN" dirty="0"/>
              <a:t>A→…</a:t>
            </a:r>
            <a:r>
              <a:rPr lang="en-US" altLang="zh-CN" dirty="0">
                <a:solidFill>
                  <a:srgbClr val="FF0000"/>
                </a:solidFill>
              </a:rPr>
              <a:t>B</a:t>
            </a:r>
            <a:r>
              <a:rPr lang="en-US" altLang="zh-CN" dirty="0">
                <a:solidFill>
                  <a:srgbClr val="009900"/>
                </a:solidFill>
              </a:rPr>
              <a:t>b</a:t>
            </a:r>
            <a:r>
              <a:rPr lang="en-US" altLang="zh-CN" dirty="0"/>
              <a:t>…</a:t>
            </a:r>
            <a:r>
              <a:rPr lang="zh-CN" altLang="en-US" dirty="0"/>
              <a:t>的产生式，且</a:t>
            </a:r>
            <a:r>
              <a:rPr lang="en-US" altLang="zh-CN" dirty="0"/>
              <a:t>B</a:t>
            </a:r>
            <a:r>
              <a:rPr lang="en-US" altLang="zh-CN" dirty="0">
                <a:sym typeface="Symbol" pitchFamily="18" charset="2"/>
              </a:rPr>
              <a:t></a:t>
            </a:r>
            <a:r>
              <a:rPr lang="en-US" altLang="zh-CN" dirty="0"/>
              <a:t>…</a:t>
            </a:r>
            <a:r>
              <a:rPr lang="en-US" altLang="zh-CN" dirty="0">
                <a:solidFill>
                  <a:srgbClr val="009900"/>
                </a:solidFill>
              </a:rPr>
              <a:t>a</a:t>
            </a:r>
            <a:r>
              <a:rPr lang="zh-CN" altLang="en-US" dirty="0"/>
              <a:t>或</a:t>
            </a:r>
            <a:r>
              <a:rPr lang="en-US" altLang="zh-CN" dirty="0"/>
              <a:t>B</a:t>
            </a:r>
            <a:r>
              <a:rPr lang="en-US" altLang="zh-CN" dirty="0">
                <a:sym typeface="Symbol" pitchFamily="18" charset="2"/>
              </a:rPr>
              <a:t></a:t>
            </a:r>
            <a:r>
              <a:rPr lang="en-US" altLang="zh-CN" dirty="0"/>
              <a:t>…</a:t>
            </a:r>
            <a:r>
              <a:rPr lang="en-US" altLang="zh-CN" dirty="0" err="1">
                <a:solidFill>
                  <a:srgbClr val="009900"/>
                </a:solidFill>
              </a:rPr>
              <a:t>a</a:t>
            </a:r>
            <a:r>
              <a:rPr lang="en-US" altLang="zh-CN" dirty="0" err="1">
                <a:sym typeface="Symbol" pitchFamily="18" charset="2"/>
              </a:rPr>
              <a:t>C</a:t>
            </a:r>
            <a:endParaRPr lang="en-US" altLang="zh-CN" dirty="0"/>
          </a:p>
        </p:txBody>
      </p:sp>
      <p:sp>
        <p:nvSpPr>
          <p:cNvPr id="368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6867" name="灯片编号占位符 5"/>
          <p:cNvSpPr>
            <a:spLocks noGrp="1"/>
          </p:cNvSpPr>
          <p:nvPr>
            <p:ph type="sldNum" sz="quarter" idx="12"/>
          </p:nvPr>
        </p:nvSpPr>
        <p:spPr>
          <a:noFill/>
        </p:spPr>
        <p:txBody>
          <a:bodyPr/>
          <a:lstStyle/>
          <a:p>
            <a:fld id="{6333FA04-72C0-43F5-B7E8-256E81CD4B7C}" type="slidenum">
              <a:rPr lang="en-US" altLang="zh-CN" smtClean="0">
                <a:ea typeface="宋体" charset="-122"/>
              </a:rPr>
              <a:pPr/>
              <a:t>35</a:t>
            </a:fld>
            <a:endParaRPr lang="en-US" altLang="zh-CN">
              <a:ea typeface="宋体" charset="-122"/>
            </a:endParaRPr>
          </a:p>
        </p:txBody>
      </p:sp>
      <p:sp>
        <p:nvSpPr>
          <p:cNvPr id="36870" name="Text Box 4"/>
          <p:cNvSpPr txBox="1">
            <a:spLocks noChangeArrowheads="1"/>
          </p:cNvSpPr>
          <p:nvPr/>
        </p:nvSpPr>
        <p:spPr bwMode="auto">
          <a:xfrm>
            <a:off x="1691680" y="2708920"/>
            <a:ext cx="282575" cy="519112"/>
          </a:xfrm>
          <a:prstGeom prst="rect">
            <a:avLst/>
          </a:prstGeom>
          <a:noFill/>
          <a:ln w="19050" algn="ctr">
            <a:noFill/>
            <a:miter lim="800000"/>
            <a:headEnd/>
            <a:tailEnd/>
          </a:ln>
        </p:spPr>
        <p:txBody>
          <a:bodyPr wrap="none">
            <a:spAutoFit/>
          </a:bodyPr>
          <a:lstStyle/>
          <a:p>
            <a:r>
              <a:rPr lang="en-US" altLang="zh-CN" sz="2800" b="1" dirty="0"/>
              <a:t>·</a:t>
            </a:r>
            <a:endParaRPr lang="en-US" altLang="zh-CN" sz="2800" b="1" dirty="0">
              <a:latin typeface="楷体_GB2312" pitchFamily="49" charset="-122"/>
            </a:endParaRPr>
          </a:p>
        </p:txBody>
      </p:sp>
      <p:sp>
        <p:nvSpPr>
          <p:cNvPr id="36871" name="Text Box 5"/>
          <p:cNvSpPr txBox="1">
            <a:spLocks noChangeArrowheads="1"/>
          </p:cNvSpPr>
          <p:nvPr/>
        </p:nvSpPr>
        <p:spPr bwMode="auto">
          <a:xfrm>
            <a:off x="1974311" y="3894683"/>
            <a:ext cx="336550" cy="457200"/>
          </a:xfrm>
          <a:prstGeom prst="rect">
            <a:avLst/>
          </a:prstGeom>
          <a:noFill/>
          <a:ln w="19050" algn="ctr">
            <a:noFill/>
            <a:miter lim="800000"/>
            <a:headEnd/>
            <a:tailEnd/>
          </a:ln>
        </p:spPr>
        <p:txBody>
          <a:bodyPr wrap="none">
            <a:spAutoFit/>
          </a:bodyPr>
          <a:lstStyle/>
          <a:p>
            <a:r>
              <a:rPr lang="en-US" altLang="zh-CN" sz="2400" b="1">
                <a:latin typeface="楷体_GB2312" pitchFamily="49" charset="-122"/>
              </a:rPr>
              <a:t>+</a:t>
            </a:r>
          </a:p>
        </p:txBody>
      </p:sp>
      <p:sp>
        <p:nvSpPr>
          <p:cNvPr id="36872" name="Text Box 6"/>
          <p:cNvSpPr txBox="1">
            <a:spLocks noChangeArrowheads="1"/>
          </p:cNvSpPr>
          <p:nvPr/>
        </p:nvSpPr>
        <p:spPr bwMode="auto">
          <a:xfrm>
            <a:off x="3131840" y="3894683"/>
            <a:ext cx="336550" cy="457200"/>
          </a:xfrm>
          <a:prstGeom prst="rect">
            <a:avLst/>
          </a:prstGeom>
          <a:noFill/>
          <a:ln w="19050" algn="ctr">
            <a:noFill/>
            <a:miter lim="800000"/>
            <a:headEnd/>
            <a:tailEnd/>
          </a:ln>
        </p:spPr>
        <p:txBody>
          <a:bodyPr wrap="none">
            <a:spAutoFit/>
          </a:bodyPr>
          <a:lstStyle/>
          <a:p>
            <a:r>
              <a:rPr lang="en-US" altLang="zh-CN" sz="2400" b="1">
                <a:latin typeface="楷体_GB2312" pitchFamily="49" charset="-122"/>
              </a:rPr>
              <a:t>+</a:t>
            </a:r>
          </a:p>
        </p:txBody>
      </p:sp>
      <p:sp>
        <p:nvSpPr>
          <p:cNvPr id="36873" name="Text Box 7"/>
          <p:cNvSpPr txBox="1">
            <a:spLocks noChangeArrowheads="1"/>
          </p:cNvSpPr>
          <p:nvPr/>
        </p:nvSpPr>
        <p:spPr bwMode="auto">
          <a:xfrm>
            <a:off x="1985637" y="4688752"/>
            <a:ext cx="336550" cy="457200"/>
          </a:xfrm>
          <a:prstGeom prst="rect">
            <a:avLst/>
          </a:prstGeom>
          <a:noFill/>
          <a:ln w="19050" algn="ctr">
            <a:noFill/>
            <a:miter lim="800000"/>
            <a:headEnd/>
            <a:tailEnd/>
          </a:ln>
        </p:spPr>
        <p:txBody>
          <a:bodyPr wrap="none">
            <a:spAutoFit/>
          </a:bodyPr>
          <a:lstStyle/>
          <a:p>
            <a:r>
              <a:rPr lang="en-US" altLang="zh-CN" sz="2400" b="1">
                <a:latin typeface="楷体_GB2312" pitchFamily="49" charset="-122"/>
              </a:rPr>
              <a:t>+</a:t>
            </a:r>
          </a:p>
        </p:txBody>
      </p:sp>
      <p:sp>
        <p:nvSpPr>
          <p:cNvPr id="36874" name="Text Box 8"/>
          <p:cNvSpPr txBox="1">
            <a:spLocks noChangeArrowheads="1"/>
          </p:cNvSpPr>
          <p:nvPr/>
        </p:nvSpPr>
        <p:spPr bwMode="auto">
          <a:xfrm>
            <a:off x="3143166" y="4688752"/>
            <a:ext cx="336550" cy="457200"/>
          </a:xfrm>
          <a:prstGeom prst="rect">
            <a:avLst/>
          </a:prstGeom>
          <a:noFill/>
          <a:ln w="19050" algn="ctr">
            <a:noFill/>
            <a:miter lim="800000"/>
            <a:headEnd/>
            <a:tailEnd/>
          </a:ln>
        </p:spPr>
        <p:txBody>
          <a:bodyPr wrap="none">
            <a:spAutoFit/>
          </a:bodyPr>
          <a:lstStyle/>
          <a:p>
            <a:r>
              <a:rPr lang="en-US" altLang="zh-CN" sz="2400" b="1">
                <a:latin typeface="楷体_GB2312" pitchFamily="49" charset="-122"/>
              </a:rPr>
              <a:t>+</a:t>
            </a:r>
          </a:p>
        </p:txBody>
      </p:sp>
    </p:spTree>
    <p:extLst>
      <p:ext uri="{BB962C8B-B14F-4D97-AF65-F5344CB8AC3E}">
        <p14:creationId xmlns:p14="http://schemas.microsoft.com/office/powerpoint/2010/main" val="32881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pPr eaLnBrk="1" hangingPunct="1"/>
            <a:r>
              <a:rPr lang="zh-CN" altLang="en-US"/>
              <a:t>算符优先关系的语法树表示</a:t>
            </a:r>
          </a:p>
        </p:txBody>
      </p:sp>
      <p:sp>
        <p:nvSpPr>
          <p:cNvPr id="3789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7891" name="灯片编号占位符 5"/>
          <p:cNvSpPr>
            <a:spLocks noGrp="1"/>
          </p:cNvSpPr>
          <p:nvPr>
            <p:ph type="sldNum" sz="quarter" idx="12"/>
          </p:nvPr>
        </p:nvSpPr>
        <p:spPr>
          <a:noFill/>
        </p:spPr>
        <p:txBody>
          <a:bodyPr/>
          <a:lstStyle/>
          <a:p>
            <a:fld id="{41917FD8-29F3-4E0D-BB43-6C617D707E51}" type="slidenum">
              <a:rPr lang="en-US" altLang="zh-CN" smtClean="0">
                <a:ea typeface="宋体" charset="-122"/>
              </a:rPr>
              <a:pPr/>
              <a:t>36</a:t>
            </a:fld>
            <a:endParaRPr lang="en-US" altLang="zh-CN">
              <a:ea typeface="宋体" charset="-122"/>
            </a:endParaRPr>
          </a:p>
        </p:txBody>
      </p:sp>
      <p:sp>
        <p:nvSpPr>
          <p:cNvPr id="37893" name="Text Box 6"/>
          <p:cNvSpPr txBox="1">
            <a:spLocks noChangeArrowheads="1"/>
          </p:cNvSpPr>
          <p:nvPr/>
        </p:nvSpPr>
        <p:spPr bwMode="auto">
          <a:xfrm>
            <a:off x="1331913" y="2662238"/>
            <a:ext cx="366712"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rPr>
              <a:t>a</a:t>
            </a:r>
          </a:p>
        </p:txBody>
      </p:sp>
      <p:sp>
        <p:nvSpPr>
          <p:cNvPr id="37894" name="Text Box 7"/>
          <p:cNvSpPr txBox="1">
            <a:spLocks noChangeArrowheads="1"/>
          </p:cNvSpPr>
          <p:nvPr/>
        </p:nvSpPr>
        <p:spPr bwMode="auto">
          <a:xfrm>
            <a:off x="1770063" y="2636838"/>
            <a:ext cx="33496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t>
            </a:r>
          </a:p>
        </p:txBody>
      </p:sp>
      <p:sp>
        <p:nvSpPr>
          <p:cNvPr id="37895" name="Text Box 8"/>
          <p:cNvSpPr txBox="1">
            <a:spLocks noChangeArrowheads="1"/>
          </p:cNvSpPr>
          <p:nvPr/>
        </p:nvSpPr>
        <p:spPr bwMode="auto">
          <a:xfrm>
            <a:off x="2187575" y="2662238"/>
            <a:ext cx="366713"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rPr>
              <a:t>b</a:t>
            </a:r>
          </a:p>
        </p:txBody>
      </p:sp>
      <p:sp>
        <p:nvSpPr>
          <p:cNvPr id="37896" name="Text Box 9"/>
          <p:cNvSpPr txBox="1">
            <a:spLocks noChangeArrowheads="1"/>
          </p:cNvSpPr>
          <p:nvPr/>
        </p:nvSpPr>
        <p:spPr bwMode="auto">
          <a:xfrm>
            <a:off x="1004888" y="2662238"/>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897" name="Text Box 10"/>
          <p:cNvSpPr txBox="1">
            <a:spLocks noChangeArrowheads="1"/>
          </p:cNvSpPr>
          <p:nvPr/>
        </p:nvSpPr>
        <p:spPr bwMode="auto">
          <a:xfrm>
            <a:off x="2443163" y="2662238"/>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898" name="Rectangle 13"/>
          <p:cNvSpPr>
            <a:spLocks noChangeArrowheads="1"/>
          </p:cNvSpPr>
          <p:nvPr/>
        </p:nvSpPr>
        <p:spPr bwMode="auto">
          <a:xfrm>
            <a:off x="755650"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899" name="Rectangle 14"/>
          <p:cNvSpPr>
            <a:spLocks noChangeArrowheads="1"/>
          </p:cNvSpPr>
          <p:nvPr/>
        </p:nvSpPr>
        <p:spPr bwMode="auto">
          <a:xfrm>
            <a:off x="2843213"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900" name="Text Box 15"/>
          <p:cNvSpPr txBox="1">
            <a:spLocks noChangeArrowheads="1"/>
          </p:cNvSpPr>
          <p:nvPr/>
        </p:nvSpPr>
        <p:spPr bwMode="auto">
          <a:xfrm>
            <a:off x="1752600" y="1725613"/>
            <a:ext cx="366713"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a:t>
            </a:r>
          </a:p>
        </p:txBody>
      </p:sp>
      <p:cxnSp>
        <p:nvCxnSpPr>
          <p:cNvPr id="37901" name="AutoShape 16"/>
          <p:cNvCxnSpPr>
            <a:cxnSpLocks noChangeShapeType="1"/>
            <a:stCxn id="37900" idx="2"/>
            <a:endCxn id="37894" idx="0"/>
          </p:cNvCxnSpPr>
          <p:nvPr/>
        </p:nvCxnSpPr>
        <p:spPr bwMode="auto">
          <a:xfrm>
            <a:off x="1936750" y="2182813"/>
            <a:ext cx="1588" cy="454025"/>
          </a:xfrm>
          <a:prstGeom prst="straightConnector1">
            <a:avLst/>
          </a:prstGeom>
          <a:noFill/>
          <a:ln w="19050">
            <a:solidFill>
              <a:schemeClr val="tx1"/>
            </a:solidFill>
            <a:round/>
            <a:headEnd/>
            <a:tailEnd/>
          </a:ln>
        </p:spPr>
      </p:cxnSp>
      <p:cxnSp>
        <p:nvCxnSpPr>
          <p:cNvPr id="37902" name="AutoShape 20"/>
          <p:cNvCxnSpPr>
            <a:cxnSpLocks noChangeShapeType="1"/>
            <a:stCxn id="37900" idx="2"/>
            <a:endCxn id="37893" idx="0"/>
          </p:cNvCxnSpPr>
          <p:nvPr/>
        </p:nvCxnSpPr>
        <p:spPr bwMode="auto">
          <a:xfrm flipH="1">
            <a:off x="1516063" y="2182813"/>
            <a:ext cx="420687" cy="479425"/>
          </a:xfrm>
          <a:prstGeom prst="straightConnector1">
            <a:avLst/>
          </a:prstGeom>
          <a:noFill/>
          <a:ln w="19050">
            <a:solidFill>
              <a:schemeClr val="tx1"/>
            </a:solidFill>
            <a:round/>
            <a:headEnd/>
            <a:tailEnd/>
          </a:ln>
        </p:spPr>
      </p:cxnSp>
      <p:cxnSp>
        <p:nvCxnSpPr>
          <p:cNvPr id="37903" name="AutoShape 21"/>
          <p:cNvCxnSpPr>
            <a:cxnSpLocks noChangeShapeType="1"/>
            <a:stCxn id="37900" idx="2"/>
            <a:endCxn id="37895" idx="0"/>
          </p:cNvCxnSpPr>
          <p:nvPr/>
        </p:nvCxnSpPr>
        <p:spPr bwMode="auto">
          <a:xfrm>
            <a:off x="1936750" y="2182813"/>
            <a:ext cx="434975" cy="479425"/>
          </a:xfrm>
          <a:prstGeom prst="straightConnector1">
            <a:avLst/>
          </a:prstGeom>
          <a:noFill/>
          <a:ln w="19050">
            <a:solidFill>
              <a:schemeClr val="tx1"/>
            </a:solidFill>
            <a:round/>
            <a:headEnd/>
            <a:tailEnd/>
          </a:ln>
        </p:spPr>
      </p:cxnSp>
      <p:cxnSp>
        <p:nvCxnSpPr>
          <p:cNvPr id="37904" name="AutoShape 22"/>
          <p:cNvCxnSpPr>
            <a:cxnSpLocks noChangeShapeType="1"/>
            <a:stCxn id="37900" idx="2"/>
            <a:endCxn id="37899" idx="3"/>
          </p:cNvCxnSpPr>
          <p:nvPr/>
        </p:nvCxnSpPr>
        <p:spPr bwMode="auto">
          <a:xfrm>
            <a:off x="1936750" y="2182813"/>
            <a:ext cx="1122363" cy="706437"/>
          </a:xfrm>
          <a:prstGeom prst="straightConnector1">
            <a:avLst/>
          </a:prstGeom>
          <a:noFill/>
          <a:ln w="19050">
            <a:solidFill>
              <a:schemeClr val="tx1"/>
            </a:solidFill>
            <a:round/>
            <a:headEnd/>
            <a:tailEnd/>
          </a:ln>
        </p:spPr>
      </p:cxnSp>
      <p:cxnSp>
        <p:nvCxnSpPr>
          <p:cNvPr id="37905" name="AutoShape 23"/>
          <p:cNvCxnSpPr>
            <a:cxnSpLocks noChangeShapeType="1"/>
            <a:stCxn id="37900" idx="2"/>
            <a:endCxn id="37898" idx="1"/>
          </p:cNvCxnSpPr>
          <p:nvPr/>
        </p:nvCxnSpPr>
        <p:spPr bwMode="auto">
          <a:xfrm flipH="1">
            <a:off x="755650" y="2182813"/>
            <a:ext cx="1181100" cy="706437"/>
          </a:xfrm>
          <a:prstGeom prst="straightConnector1">
            <a:avLst/>
          </a:prstGeom>
          <a:noFill/>
          <a:ln w="19050">
            <a:solidFill>
              <a:schemeClr val="tx1"/>
            </a:solidFill>
            <a:round/>
            <a:headEnd/>
            <a:tailEnd/>
          </a:ln>
        </p:spPr>
      </p:cxnSp>
      <p:sp>
        <p:nvSpPr>
          <p:cNvPr id="37906" name="Text Box 26"/>
          <p:cNvSpPr txBox="1">
            <a:spLocks noChangeArrowheads="1"/>
          </p:cNvSpPr>
          <p:nvPr/>
        </p:nvSpPr>
        <p:spPr bwMode="auto">
          <a:xfrm>
            <a:off x="3868738" y="2662238"/>
            <a:ext cx="366712"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rPr>
              <a:t>a</a:t>
            </a:r>
          </a:p>
        </p:txBody>
      </p:sp>
      <p:sp>
        <p:nvSpPr>
          <p:cNvPr id="37907" name="Text Box 28"/>
          <p:cNvSpPr txBox="1">
            <a:spLocks noChangeArrowheads="1"/>
          </p:cNvSpPr>
          <p:nvPr/>
        </p:nvSpPr>
        <p:spPr bwMode="auto">
          <a:xfrm>
            <a:off x="4500563" y="2662238"/>
            <a:ext cx="366712" cy="457200"/>
          </a:xfrm>
          <a:prstGeom prst="rect">
            <a:avLst/>
          </a:prstGeom>
          <a:noFill/>
          <a:ln w="19050" algn="ctr">
            <a:noFill/>
            <a:miter lim="800000"/>
            <a:headEnd/>
            <a:tailEnd/>
          </a:ln>
        </p:spPr>
        <p:txBody>
          <a:bodyPr wrap="none">
            <a:spAutoFit/>
          </a:bodyPr>
          <a:lstStyle/>
          <a:p>
            <a:r>
              <a:rPr lang="en-US" altLang="zh-CN" sz="2400" b="1" dirty="0">
                <a:solidFill>
                  <a:srgbClr val="FF0000"/>
                </a:solidFill>
                <a:latin typeface="Courier New" pitchFamily="49" charset="0"/>
              </a:rPr>
              <a:t>B</a:t>
            </a:r>
          </a:p>
        </p:txBody>
      </p:sp>
      <p:sp>
        <p:nvSpPr>
          <p:cNvPr id="37908" name="Text Box 29"/>
          <p:cNvSpPr txBox="1">
            <a:spLocks noChangeArrowheads="1"/>
          </p:cNvSpPr>
          <p:nvPr/>
        </p:nvSpPr>
        <p:spPr bwMode="auto">
          <a:xfrm>
            <a:off x="3505200" y="2662238"/>
            <a:ext cx="366713"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09" name="Text Box 30"/>
          <p:cNvSpPr txBox="1">
            <a:spLocks noChangeArrowheads="1"/>
          </p:cNvSpPr>
          <p:nvPr/>
        </p:nvSpPr>
        <p:spPr bwMode="auto">
          <a:xfrm>
            <a:off x="4816475" y="2662238"/>
            <a:ext cx="366713"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10" name="Rectangle 31"/>
          <p:cNvSpPr>
            <a:spLocks noChangeArrowheads="1"/>
          </p:cNvSpPr>
          <p:nvPr/>
        </p:nvSpPr>
        <p:spPr bwMode="auto">
          <a:xfrm>
            <a:off x="3419475"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911" name="Rectangle 32"/>
          <p:cNvSpPr>
            <a:spLocks noChangeArrowheads="1"/>
          </p:cNvSpPr>
          <p:nvPr/>
        </p:nvSpPr>
        <p:spPr bwMode="auto">
          <a:xfrm>
            <a:off x="5130800"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912" name="Text Box 33"/>
          <p:cNvSpPr txBox="1">
            <a:spLocks noChangeArrowheads="1"/>
          </p:cNvSpPr>
          <p:nvPr/>
        </p:nvSpPr>
        <p:spPr bwMode="auto">
          <a:xfrm>
            <a:off x="4229100" y="1725613"/>
            <a:ext cx="366713"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a:t>
            </a:r>
          </a:p>
        </p:txBody>
      </p:sp>
      <p:cxnSp>
        <p:nvCxnSpPr>
          <p:cNvPr id="37913" name="AutoShape 35"/>
          <p:cNvCxnSpPr>
            <a:cxnSpLocks noChangeShapeType="1"/>
            <a:stCxn id="37912" idx="2"/>
            <a:endCxn id="37906" idx="0"/>
          </p:cNvCxnSpPr>
          <p:nvPr/>
        </p:nvCxnSpPr>
        <p:spPr bwMode="auto">
          <a:xfrm flipH="1">
            <a:off x="4052888" y="2182813"/>
            <a:ext cx="360362" cy="479425"/>
          </a:xfrm>
          <a:prstGeom prst="straightConnector1">
            <a:avLst/>
          </a:prstGeom>
          <a:noFill/>
          <a:ln w="19050">
            <a:solidFill>
              <a:schemeClr val="tx1"/>
            </a:solidFill>
            <a:round/>
            <a:headEnd/>
            <a:tailEnd/>
          </a:ln>
        </p:spPr>
      </p:cxnSp>
      <p:cxnSp>
        <p:nvCxnSpPr>
          <p:cNvPr id="37914" name="AutoShape 36"/>
          <p:cNvCxnSpPr>
            <a:cxnSpLocks noChangeShapeType="1"/>
            <a:stCxn id="37912" idx="2"/>
            <a:endCxn id="37907" idx="0"/>
          </p:cNvCxnSpPr>
          <p:nvPr/>
        </p:nvCxnSpPr>
        <p:spPr bwMode="auto">
          <a:xfrm>
            <a:off x="4413250" y="2182813"/>
            <a:ext cx="271463" cy="479425"/>
          </a:xfrm>
          <a:prstGeom prst="straightConnector1">
            <a:avLst/>
          </a:prstGeom>
          <a:noFill/>
          <a:ln w="19050">
            <a:solidFill>
              <a:schemeClr val="tx1"/>
            </a:solidFill>
            <a:round/>
            <a:headEnd/>
            <a:tailEnd/>
          </a:ln>
        </p:spPr>
      </p:cxnSp>
      <p:cxnSp>
        <p:nvCxnSpPr>
          <p:cNvPr id="37915" name="AutoShape 37"/>
          <p:cNvCxnSpPr>
            <a:cxnSpLocks noChangeShapeType="1"/>
            <a:stCxn id="37912" idx="2"/>
            <a:endCxn id="37911" idx="3"/>
          </p:cNvCxnSpPr>
          <p:nvPr/>
        </p:nvCxnSpPr>
        <p:spPr bwMode="auto">
          <a:xfrm>
            <a:off x="4413250" y="2182813"/>
            <a:ext cx="933450" cy="706437"/>
          </a:xfrm>
          <a:prstGeom prst="straightConnector1">
            <a:avLst/>
          </a:prstGeom>
          <a:noFill/>
          <a:ln w="19050">
            <a:solidFill>
              <a:schemeClr val="tx1"/>
            </a:solidFill>
            <a:round/>
            <a:headEnd/>
            <a:tailEnd/>
          </a:ln>
        </p:spPr>
      </p:cxnSp>
      <p:cxnSp>
        <p:nvCxnSpPr>
          <p:cNvPr id="37916" name="AutoShape 38"/>
          <p:cNvCxnSpPr>
            <a:cxnSpLocks noChangeShapeType="1"/>
            <a:stCxn id="37912" idx="2"/>
            <a:endCxn id="37910" idx="1"/>
          </p:cNvCxnSpPr>
          <p:nvPr/>
        </p:nvCxnSpPr>
        <p:spPr bwMode="auto">
          <a:xfrm flipH="1">
            <a:off x="3419475" y="2182813"/>
            <a:ext cx="993775" cy="706437"/>
          </a:xfrm>
          <a:prstGeom prst="straightConnector1">
            <a:avLst/>
          </a:prstGeom>
          <a:noFill/>
          <a:ln w="19050">
            <a:solidFill>
              <a:schemeClr val="tx1"/>
            </a:solidFill>
            <a:round/>
            <a:headEnd/>
            <a:tailEnd/>
          </a:ln>
        </p:spPr>
      </p:cxnSp>
      <p:grpSp>
        <p:nvGrpSpPr>
          <p:cNvPr id="2" name="组合 1"/>
          <p:cNvGrpSpPr/>
          <p:nvPr/>
        </p:nvGrpSpPr>
        <p:grpSpPr>
          <a:xfrm>
            <a:off x="3738563" y="3119438"/>
            <a:ext cx="2273300" cy="2033587"/>
            <a:chOff x="3738563" y="3119438"/>
            <a:chExt cx="2273300" cy="2033587"/>
          </a:xfrm>
        </p:grpSpPr>
        <p:sp>
          <p:nvSpPr>
            <p:cNvPr id="37917" name="Text Box 39"/>
            <p:cNvSpPr txBox="1">
              <a:spLocks noChangeArrowheads="1"/>
            </p:cNvSpPr>
            <p:nvPr/>
          </p:nvSpPr>
          <p:spPr bwMode="auto">
            <a:xfrm>
              <a:off x="3738563" y="4648200"/>
              <a:ext cx="33496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t>
              </a:r>
            </a:p>
          </p:txBody>
        </p:sp>
        <p:sp>
          <p:nvSpPr>
            <p:cNvPr id="37918" name="Text Box 40"/>
            <p:cNvSpPr txBox="1">
              <a:spLocks noChangeArrowheads="1"/>
            </p:cNvSpPr>
            <p:nvPr/>
          </p:nvSpPr>
          <p:spPr bwMode="auto">
            <a:xfrm>
              <a:off x="4144963" y="4673600"/>
              <a:ext cx="366712"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sym typeface="Symbol" pitchFamily="18" charset="2"/>
                </a:rPr>
                <a:t>b</a:t>
              </a:r>
            </a:p>
          </p:txBody>
        </p:sp>
        <p:sp>
          <p:nvSpPr>
            <p:cNvPr id="37919" name="Text Box 41"/>
            <p:cNvSpPr txBox="1">
              <a:spLocks noChangeArrowheads="1"/>
            </p:cNvSpPr>
            <p:nvPr/>
          </p:nvSpPr>
          <p:spPr bwMode="auto">
            <a:xfrm>
              <a:off x="4579938" y="4673600"/>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20" name="Text Box 42"/>
            <p:cNvSpPr txBox="1">
              <a:spLocks noChangeArrowheads="1"/>
            </p:cNvSpPr>
            <p:nvPr/>
          </p:nvSpPr>
          <p:spPr bwMode="auto">
            <a:xfrm>
              <a:off x="4143375" y="3670300"/>
              <a:ext cx="366713"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P</a:t>
              </a:r>
            </a:p>
          </p:txBody>
        </p:sp>
        <p:cxnSp>
          <p:nvCxnSpPr>
            <p:cNvPr id="37921" name="AutoShape 43"/>
            <p:cNvCxnSpPr>
              <a:cxnSpLocks noChangeShapeType="1"/>
              <a:stCxn id="37920" idx="2"/>
              <a:endCxn id="37918" idx="0"/>
            </p:cNvCxnSpPr>
            <p:nvPr/>
          </p:nvCxnSpPr>
          <p:spPr bwMode="auto">
            <a:xfrm>
              <a:off x="4327525" y="4127500"/>
              <a:ext cx="1588" cy="546100"/>
            </a:xfrm>
            <a:prstGeom prst="straightConnector1">
              <a:avLst/>
            </a:prstGeom>
            <a:noFill/>
            <a:ln w="19050">
              <a:solidFill>
                <a:schemeClr val="tx1"/>
              </a:solidFill>
              <a:round/>
              <a:headEnd/>
              <a:tailEnd/>
            </a:ln>
          </p:spPr>
        </p:cxnSp>
        <p:cxnSp>
          <p:nvCxnSpPr>
            <p:cNvPr id="37922" name="AutoShape 44"/>
            <p:cNvCxnSpPr>
              <a:cxnSpLocks noChangeShapeType="1"/>
              <a:stCxn id="37920" idx="2"/>
              <a:endCxn id="37917" idx="0"/>
            </p:cNvCxnSpPr>
            <p:nvPr/>
          </p:nvCxnSpPr>
          <p:spPr bwMode="auto">
            <a:xfrm flipH="1">
              <a:off x="3906838" y="4127500"/>
              <a:ext cx="420687" cy="520700"/>
            </a:xfrm>
            <a:prstGeom prst="straightConnector1">
              <a:avLst/>
            </a:prstGeom>
            <a:noFill/>
            <a:ln w="19050">
              <a:solidFill>
                <a:schemeClr val="tx1"/>
              </a:solidFill>
              <a:round/>
              <a:headEnd/>
              <a:tailEnd/>
            </a:ln>
          </p:spPr>
        </p:cxnSp>
        <p:cxnSp>
          <p:nvCxnSpPr>
            <p:cNvPr id="37923" name="AutoShape 45"/>
            <p:cNvCxnSpPr>
              <a:cxnSpLocks noChangeShapeType="1"/>
              <a:stCxn id="37920" idx="2"/>
              <a:endCxn id="37919" idx="0"/>
            </p:cNvCxnSpPr>
            <p:nvPr/>
          </p:nvCxnSpPr>
          <p:spPr bwMode="auto">
            <a:xfrm>
              <a:off x="4327525" y="4127500"/>
              <a:ext cx="436563" cy="546100"/>
            </a:xfrm>
            <a:prstGeom prst="straightConnector1">
              <a:avLst/>
            </a:prstGeom>
            <a:noFill/>
            <a:ln w="19050">
              <a:solidFill>
                <a:schemeClr val="tx1"/>
              </a:solidFill>
              <a:round/>
              <a:headEnd/>
              <a:tailEnd/>
            </a:ln>
          </p:spPr>
        </p:cxnSp>
        <p:cxnSp>
          <p:nvCxnSpPr>
            <p:cNvPr id="37924" name="AutoShape 46"/>
            <p:cNvCxnSpPr>
              <a:cxnSpLocks noChangeShapeType="1"/>
              <a:stCxn id="37907" idx="2"/>
              <a:endCxn id="37920" idx="0"/>
            </p:cNvCxnSpPr>
            <p:nvPr/>
          </p:nvCxnSpPr>
          <p:spPr bwMode="auto">
            <a:xfrm flipH="1">
              <a:off x="4327525" y="3119438"/>
              <a:ext cx="357188" cy="550862"/>
            </a:xfrm>
            <a:prstGeom prst="straightConnector1">
              <a:avLst/>
            </a:prstGeom>
            <a:noFill/>
            <a:ln w="19050">
              <a:solidFill>
                <a:schemeClr val="tx1"/>
              </a:solidFill>
              <a:round/>
              <a:headEnd/>
              <a:tailEnd/>
            </a:ln>
          </p:spPr>
        </p:cxnSp>
        <p:sp>
          <p:nvSpPr>
            <p:cNvPr id="37925" name="Rectangle 47"/>
            <p:cNvSpPr>
              <a:spLocks noChangeArrowheads="1"/>
            </p:cNvSpPr>
            <p:nvPr/>
          </p:nvSpPr>
          <p:spPr bwMode="auto">
            <a:xfrm>
              <a:off x="5795963" y="4648200"/>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cxnSp>
          <p:nvCxnSpPr>
            <p:cNvPr id="37926" name="AutoShape 48"/>
            <p:cNvCxnSpPr>
              <a:cxnSpLocks noChangeShapeType="1"/>
              <a:stCxn id="37907" idx="2"/>
              <a:endCxn id="37925" idx="0"/>
            </p:cNvCxnSpPr>
            <p:nvPr/>
          </p:nvCxnSpPr>
          <p:spPr bwMode="auto">
            <a:xfrm>
              <a:off x="4684713" y="3119438"/>
              <a:ext cx="1219200" cy="1528762"/>
            </a:xfrm>
            <a:prstGeom prst="straightConnector1">
              <a:avLst/>
            </a:prstGeom>
            <a:noFill/>
            <a:ln w="19050">
              <a:solidFill>
                <a:schemeClr val="tx1"/>
              </a:solidFill>
              <a:round/>
              <a:headEnd/>
              <a:tailEnd/>
            </a:ln>
          </p:spPr>
        </p:cxnSp>
        <p:sp>
          <p:nvSpPr>
            <p:cNvPr id="37927" name="Rectangle 49"/>
            <p:cNvSpPr>
              <a:spLocks noChangeArrowheads="1"/>
            </p:cNvSpPr>
            <p:nvPr/>
          </p:nvSpPr>
          <p:spPr bwMode="auto">
            <a:xfrm>
              <a:off x="5029200" y="4648200"/>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cxnSp>
          <p:nvCxnSpPr>
            <p:cNvPr id="37928" name="AutoShape 50"/>
            <p:cNvCxnSpPr>
              <a:cxnSpLocks noChangeShapeType="1"/>
              <a:stCxn id="37925" idx="0"/>
              <a:endCxn id="37927" idx="0"/>
            </p:cNvCxnSpPr>
            <p:nvPr/>
          </p:nvCxnSpPr>
          <p:spPr bwMode="auto">
            <a:xfrm flipH="1">
              <a:off x="5137150" y="4648200"/>
              <a:ext cx="766763" cy="0"/>
            </a:xfrm>
            <a:prstGeom prst="straightConnector1">
              <a:avLst/>
            </a:prstGeom>
            <a:noFill/>
            <a:ln w="19050">
              <a:solidFill>
                <a:schemeClr val="tx1"/>
              </a:solidFill>
              <a:round/>
              <a:headEnd/>
              <a:tailEnd/>
            </a:ln>
          </p:spPr>
        </p:cxnSp>
        <p:cxnSp>
          <p:nvCxnSpPr>
            <p:cNvPr id="37929" name="AutoShape 51"/>
            <p:cNvCxnSpPr>
              <a:cxnSpLocks noChangeShapeType="1"/>
              <a:stCxn id="37927" idx="0"/>
              <a:endCxn id="37920" idx="0"/>
            </p:cNvCxnSpPr>
            <p:nvPr/>
          </p:nvCxnSpPr>
          <p:spPr bwMode="auto">
            <a:xfrm flipH="1" flipV="1">
              <a:off x="4327525" y="3670300"/>
              <a:ext cx="809625" cy="977900"/>
            </a:xfrm>
            <a:prstGeom prst="straightConnector1">
              <a:avLst/>
            </a:prstGeom>
            <a:noFill/>
            <a:ln w="19050">
              <a:solidFill>
                <a:schemeClr val="tx1"/>
              </a:solidFill>
              <a:prstDash val="lgDash"/>
              <a:round/>
              <a:headEnd/>
              <a:tailEnd/>
            </a:ln>
          </p:spPr>
        </p:cxnSp>
      </p:grpSp>
      <p:sp>
        <p:nvSpPr>
          <p:cNvPr id="37930" name="Text Box 52"/>
          <p:cNvSpPr txBox="1">
            <a:spLocks noChangeArrowheads="1"/>
          </p:cNvSpPr>
          <p:nvPr/>
        </p:nvSpPr>
        <p:spPr bwMode="auto">
          <a:xfrm>
            <a:off x="7440613" y="2662238"/>
            <a:ext cx="366712" cy="457200"/>
          </a:xfrm>
          <a:prstGeom prst="rect">
            <a:avLst/>
          </a:prstGeom>
          <a:noFill/>
          <a:ln w="19050" algn="ctr">
            <a:noFill/>
            <a:miter lim="800000"/>
            <a:headEnd/>
            <a:tailEnd/>
          </a:ln>
        </p:spPr>
        <p:txBody>
          <a:bodyPr wrap="none">
            <a:spAutoFit/>
          </a:bodyPr>
          <a:lstStyle/>
          <a:p>
            <a:r>
              <a:rPr lang="en-US" altLang="zh-CN" sz="2400" b="1" dirty="0">
                <a:solidFill>
                  <a:srgbClr val="FF0000"/>
                </a:solidFill>
                <a:latin typeface="Courier New" pitchFamily="49" charset="0"/>
              </a:rPr>
              <a:t>B</a:t>
            </a:r>
          </a:p>
        </p:txBody>
      </p:sp>
      <p:sp>
        <p:nvSpPr>
          <p:cNvPr id="37931" name="Text Box 53"/>
          <p:cNvSpPr txBox="1">
            <a:spLocks noChangeArrowheads="1"/>
          </p:cNvSpPr>
          <p:nvPr/>
        </p:nvSpPr>
        <p:spPr bwMode="auto">
          <a:xfrm>
            <a:off x="8070850" y="2662238"/>
            <a:ext cx="366713"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rPr>
              <a:t>b</a:t>
            </a:r>
          </a:p>
        </p:txBody>
      </p:sp>
      <p:sp>
        <p:nvSpPr>
          <p:cNvPr id="37932" name="Text Box 54"/>
          <p:cNvSpPr txBox="1">
            <a:spLocks noChangeArrowheads="1"/>
          </p:cNvSpPr>
          <p:nvPr/>
        </p:nvSpPr>
        <p:spPr bwMode="auto">
          <a:xfrm>
            <a:off x="7075488" y="2662238"/>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33" name="Text Box 55"/>
          <p:cNvSpPr txBox="1">
            <a:spLocks noChangeArrowheads="1"/>
          </p:cNvSpPr>
          <p:nvPr/>
        </p:nvSpPr>
        <p:spPr bwMode="auto">
          <a:xfrm>
            <a:off x="8386763" y="2662238"/>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34" name="Rectangle 56"/>
          <p:cNvSpPr>
            <a:spLocks noChangeArrowheads="1"/>
          </p:cNvSpPr>
          <p:nvPr/>
        </p:nvSpPr>
        <p:spPr bwMode="auto">
          <a:xfrm>
            <a:off x="6989763"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935" name="Rectangle 57"/>
          <p:cNvSpPr>
            <a:spLocks noChangeArrowheads="1"/>
          </p:cNvSpPr>
          <p:nvPr/>
        </p:nvSpPr>
        <p:spPr bwMode="auto">
          <a:xfrm>
            <a:off x="8701088" y="2636838"/>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sp>
        <p:nvSpPr>
          <p:cNvPr id="37936" name="Text Box 58"/>
          <p:cNvSpPr txBox="1">
            <a:spLocks noChangeArrowheads="1"/>
          </p:cNvSpPr>
          <p:nvPr/>
        </p:nvSpPr>
        <p:spPr bwMode="auto">
          <a:xfrm>
            <a:off x="7799388" y="1725613"/>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a:t>
            </a:r>
          </a:p>
        </p:txBody>
      </p:sp>
      <p:cxnSp>
        <p:nvCxnSpPr>
          <p:cNvPr id="37937" name="AutoShape 59"/>
          <p:cNvCxnSpPr>
            <a:cxnSpLocks noChangeShapeType="1"/>
            <a:stCxn id="37936" idx="2"/>
            <a:endCxn id="37930" idx="0"/>
          </p:cNvCxnSpPr>
          <p:nvPr/>
        </p:nvCxnSpPr>
        <p:spPr bwMode="auto">
          <a:xfrm flipH="1">
            <a:off x="7624763" y="2182813"/>
            <a:ext cx="358775" cy="479425"/>
          </a:xfrm>
          <a:prstGeom prst="straightConnector1">
            <a:avLst/>
          </a:prstGeom>
          <a:noFill/>
          <a:ln w="19050">
            <a:solidFill>
              <a:schemeClr val="tx1"/>
            </a:solidFill>
            <a:round/>
            <a:headEnd/>
            <a:tailEnd/>
          </a:ln>
        </p:spPr>
      </p:cxnSp>
      <p:cxnSp>
        <p:nvCxnSpPr>
          <p:cNvPr id="37938" name="AutoShape 60"/>
          <p:cNvCxnSpPr>
            <a:cxnSpLocks noChangeShapeType="1"/>
            <a:stCxn id="37936" idx="2"/>
            <a:endCxn id="37931" idx="0"/>
          </p:cNvCxnSpPr>
          <p:nvPr/>
        </p:nvCxnSpPr>
        <p:spPr bwMode="auto">
          <a:xfrm>
            <a:off x="7983538" y="2182813"/>
            <a:ext cx="271462" cy="479425"/>
          </a:xfrm>
          <a:prstGeom prst="straightConnector1">
            <a:avLst/>
          </a:prstGeom>
          <a:noFill/>
          <a:ln w="19050">
            <a:solidFill>
              <a:schemeClr val="tx1"/>
            </a:solidFill>
            <a:round/>
            <a:headEnd/>
            <a:tailEnd/>
          </a:ln>
        </p:spPr>
      </p:cxnSp>
      <p:cxnSp>
        <p:nvCxnSpPr>
          <p:cNvPr id="37939" name="AutoShape 61"/>
          <p:cNvCxnSpPr>
            <a:cxnSpLocks noChangeShapeType="1"/>
            <a:stCxn id="37936" idx="2"/>
            <a:endCxn id="37935" idx="3"/>
          </p:cNvCxnSpPr>
          <p:nvPr/>
        </p:nvCxnSpPr>
        <p:spPr bwMode="auto">
          <a:xfrm>
            <a:off x="7983538" y="2182813"/>
            <a:ext cx="933450" cy="706437"/>
          </a:xfrm>
          <a:prstGeom prst="straightConnector1">
            <a:avLst/>
          </a:prstGeom>
          <a:noFill/>
          <a:ln w="19050">
            <a:solidFill>
              <a:schemeClr val="tx1"/>
            </a:solidFill>
            <a:round/>
            <a:headEnd/>
            <a:tailEnd/>
          </a:ln>
        </p:spPr>
      </p:cxnSp>
      <p:cxnSp>
        <p:nvCxnSpPr>
          <p:cNvPr id="37940" name="AutoShape 62"/>
          <p:cNvCxnSpPr>
            <a:cxnSpLocks noChangeShapeType="1"/>
            <a:stCxn id="37936" idx="2"/>
            <a:endCxn id="37934" idx="1"/>
          </p:cNvCxnSpPr>
          <p:nvPr/>
        </p:nvCxnSpPr>
        <p:spPr bwMode="auto">
          <a:xfrm flipH="1">
            <a:off x="6989763" y="2182813"/>
            <a:ext cx="993775" cy="706437"/>
          </a:xfrm>
          <a:prstGeom prst="straightConnector1">
            <a:avLst/>
          </a:prstGeom>
          <a:noFill/>
          <a:ln w="19050">
            <a:solidFill>
              <a:schemeClr val="tx1"/>
            </a:solidFill>
            <a:round/>
            <a:headEnd/>
            <a:tailEnd/>
          </a:ln>
        </p:spPr>
      </p:cxnSp>
      <p:grpSp>
        <p:nvGrpSpPr>
          <p:cNvPr id="3" name="组合 2"/>
          <p:cNvGrpSpPr/>
          <p:nvPr/>
        </p:nvGrpSpPr>
        <p:grpSpPr>
          <a:xfrm>
            <a:off x="6300788" y="3119438"/>
            <a:ext cx="2201862" cy="2033587"/>
            <a:chOff x="6300788" y="3119438"/>
            <a:chExt cx="2201862" cy="2033587"/>
          </a:xfrm>
        </p:grpSpPr>
        <p:sp>
          <p:nvSpPr>
            <p:cNvPr id="37941" name="Text Box 63"/>
            <p:cNvSpPr txBox="1">
              <a:spLocks noChangeArrowheads="1"/>
            </p:cNvSpPr>
            <p:nvPr/>
          </p:nvSpPr>
          <p:spPr bwMode="auto">
            <a:xfrm>
              <a:off x="7291388" y="4673600"/>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37942" name="Text Box 64"/>
            <p:cNvSpPr txBox="1">
              <a:spLocks noChangeArrowheads="1"/>
            </p:cNvSpPr>
            <p:nvPr/>
          </p:nvSpPr>
          <p:spPr bwMode="auto">
            <a:xfrm>
              <a:off x="7715250" y="4673600"/>
              <a:ext cx="366713" cy="457200"/>
            </a:xfrm>
            <a:prstGeom prst="rect">
              <a:avLst/>
            </a:prstGeom>
            <a:noFill/>
            <a:ln w="19050" algn="ctr">
              <a:noFill/>
              <a:miter lim="800000"/>
              <a:headEnd/>
              <a:tailEnd/>
            </a:ln>
          </p:spPr>
          <p:txBody>
            <a:bodyPr wrap="none">
              <a:spAutoFit/>
            </a:bodyPr>
            <a:lstStyle/>
            <a:p>
              <a:r>
                <a:rPr lang="en-US" altLang="zh-CN" sz="2400" b="1">
                  <a:solidFill>
                    <a:srgbClr val="00B050"/>
                  </a:solidFill>
                  <a:latin typeface="Courier New" pitchFamily="49" charset="0"/>
                  <a:sym typeface="Symbol" pitchFamily="18" charset="2"/>
                </a:rPr>
                <a:t>a</a:t>
              </a:r>
            </a:p>
          </p:txBody>
        </p:sp>
        <p:sp>
          <p:nvSpPr>
            <p:cNvPr id="37943" name="Text Box 65"/>
            <p:cNvSpPr txBox="1">
              <a:spLocks noChangeArrowheads="1"/>
            </p:cNvSpPr>
            <p:nvPr/>
          </p:nvSpPr>
          <p:spPr bwMode="auto">
            <a:xfrm>
              <a:off x="8167688" y="4648200"/>
              <a:ext cx="33496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a:t>
              </a:r>
              <a:endParaRPr lang="en-US" altLang="zh-CN" sz="2400" b="1">
                <a:solidFill>
                  <a:schemeClr val="tx1"/>
                </a:solidFill>
                <a:latin typeface="Courier New" pitchFamily="49" charset="0"/>
              </a:endParaRPr>
            </a:p>
          </p:txBody>
        </p:sp>
        <p:sp>
          <p:nvSpPr>
            <p:cNvPr id="37944" name="Text Box 66"/>
            <p:cNvSpPr txBox="1">
              <a:spLocks noChangeArrowheads="1"/>
            </p:cNvSpPr>
            <p:nvPr/>
          </p:nvSpPr>
          <p:spPr bwMode="auto">
            <a:xfrm>
              <a:off x="7713663" y="3670300"/>
              <a:ext cx="366712"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sym typeface="Symbol" pitchFamily="18" charset="2"/>
                </a:rPr>
                <a:t>P</a:t>
              </a:r>
            </a:p>
          </p:txBody>
        </p:sp>
        <p:cxnSp>
          <p:nvCxnSpPr>
            <p:cNvPr id="37945" name="AutoShape 67"/>
            <p:cNvCxnSpPr>
              <a:cxnSpLocks noChangeShapeType="1"/>
              <a:stCxn id="37944" idx="2"/>
              <a:endCxn id="37942" idx="0"/>
            </p:cNvCxnSpPr>
            <p:nvPr/>
          </p:nvCxnSpPr>
          <p:spPr bwMode="auto">
            <a:xfrm>
              <a:off x="7897813" y="4127500"/>
              <a:ext cx="1587" cy="546100"/>
            </a:xfrm>
            <a:prstGeom prst="straightConnector1">
              <a:avLst/>
            </a:prstGeom>
            <a:noFill/>
            <a:ln w="19050">
              <a:solidFill>
                <a:schemeClr val="tx1"/>
              </a:solidFill>
              <a:round/>
              <a:headEnd/>
              <a:tailEnd/>
            </a:ln>
          </p:spPr>
        </p:cxnSp>
        <p:cxnSp>
          <p:nvCxnSpPr>
            <p:cNvPr id="37946" name="AutoShape 68"/>
            <p:cNvCxnSpPr>
              <a:cxnSpLocks noChangeShapeType="1"/>
              <a:stCxn id="37944" idx="2"/>
              <a:endCxn id="37941" idx="0"/>
            </p:cNvCxnSpPr>
            <p:nvPr/>
          </p:nvCxnSpPr>
          <p:spPr bwMode="auto">
            <a:xfrm flipH="1">
              <a:off x="7475538" y="4127500"/>
              <a:ext cx="422275" cy="546100"/>
            </a:xfrm>
            <a:prstGeom prst="straightConnector1">
              <a:avLst/>
            </a:prstGeom>
            <a:noFill/>
            <a:ln w="19050">
              <a:solidFill>
                <a:schemeClr val="tx1"/>
              </a:solidFill>
              <a:round/>
              <a:headEnd/>
              <a:tailEnd/>
            </a:ln>
          </p:spPr>
        </p:cxnSp>
        <p:cxnSp>
          <p:nvCxnSpPr>
            <p:cNvPr id="37947" name="AutoShape 69"/>
            <p:cNvCxnSpPr>
              <a:cxnSpLocks noChangeShapeType="1"/>
              <a:stCxn id="37944" idx="2"/>
              <a:endCxn id="37943" idx="0"/>
            </p:cNvCxnSpPr>
            <p:nvPr/>
          </p:nvCxnSpPr>
          <p:spPr bwMode="auto">
            <a:xfrm>
              <a:off x="7897813" y="4127500"/>
              <a:ext cx="438150" cy="520700"/>
            </a:xfrm>
            <a:prstGeom prst="straightConnector1">
              <a:avLst/>
            </a:prstGeom>
            <a:noFill/>
            <a:ln w="19050">
              <a:solidFill>
                <a:schemeClr val="tx1"/>
              </a:solidFill>
              <a:round/>
              <a:headEnd/>
              <a:tailEnd/>
            </a:ln>
          </p:spPr>
        </p:cxnSp>
        <p:cxnSp>
          <p:nvCxnSpPr>
            <p:cNvPr id="37948" name="AutoShape 70"/>
            <p:cNvCxnSpPr>
              <a:cxnSpLocks noChangeShapeType="1"/>
              <a:stCxn id="37930" idx="2"/>
              <a:endCxn id="37944" idx="0"/>
            </p:cNvCxnSpPr>
            <p:nvPr/>
          </p:nvCxnSpPr>
          <p:spPr bwMode="auto">
            <a:xfrm>
              <a:off x="7624763" y="3119438"/>
              <a:ext cx="273050" cy="550862"/>
            </a:xfrm>
            <a:prstGeom prst="straightConnector1">
              <a:avLst/>
            </a:prstGeom>
            <a:noFill/>
            <a:ln w="19050">
              <a:solidFill>
                <a:schemeClr val="tx1"/>
              </a:solidFill>
              <a:round/>
              <a:headEnd/>
              <a:tailEnd/>
            </a:ln>
          </p:spPr>
        </p:cxnSp>
        <p:sp>
          <p:nvSpPr>
            <p:cNvPr id="37949" name="Rectangle 71"/>
            <p:cNvSpPr>
              <a:spLocks noChangeArrowheads="1"/>
            </p:cNvSpPr>
            <p:nvPr/>
          </p:nvSpPr>
          <p:spPr bwMode="auto">
            <a:xfrm>
              <a:off x="6300788" y="4648200"/>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cxnSp>
          <p:nvCxnSpPr>
            <p:cNvPr id="37950" name="AutoShape 72"/>
            <p:cNvCxnSpPr>
              <a:cxnSpLocks noChangeShapeType="1"/>
              <a:stCxn id="37930" idx="2"/>
              <a:endCxn id="37949" idx="0"/>
            </p:cNvCxnSpPr>
            <p:nvPr/>
          </p:nvCxnSpPr>
          <p:spPr bwMode="auto">
            <a:xfrm flipH="1">
              <a:off x="6408738" y="3119438"/>
              <a:ext cx="1216025" cy="1528762"/>
            </a:xfrm>
            <a:prstGeom prst="straightConnector1">
              <a:avLst/>
            </a:prstGeom>
            <a:noFill/>
            <a:ln w="19050">
              <a:solidFill>
                <a:schemeClr val="tx1"/>
              </a:solidFill>
              <a:round/>
              <a:headEnd/>
              <a:tailEnd/>
            </a:ln>
          </p:spPr>
        </p:cxnSp>
        <p:sp>
          <p:nvSpPr>
            <p:cNvPr id="37951" name="Rectangle 73"/>
            <p:cNvSpPr>
              <a:spLocks noChangeArrowheads="1"/>
            </p:cNvSpPr>
            <p:nvPr/>
          </p:nvSpPr>
          <p:spPr bwMode="auto">
            <a:xfrm>
              <a:off x="7019925" y="4648200"/>
              <a:ext cx="215900" cy="504825"/>
            </a:xfrm>
            <a:prstGeom prst="rect">
              <a:avLst/>
            </a:prstGeom>
            <a:noFill/>
            <a:ln w="19050" algn="ctr">
              <a:noFill/>
              <a:miter lim="800000"/>
              <a:headEnd/>
              <a:tailEnd/>
            </a:ln>
          </p:spPr>
          <p:txBody>
            <a:bodyPr wrap="none" anchor="ctr"/>
            <a:lstStyle/>
            <a:p>
              <a:endParaRPr lang="zh-CN" altLang="en-US">
                <a:solidFill>
                  <a:schemeClr val="tx1"/>
                </a:solidFill>
              </a:endParaRPr>
            </a:p>
          </p:txBody>
        </p:sp>
        <p:cxnSp>
          <p:nvCxnSpPr>
            <p:cNvPr id="37952" name="AutoShape 74"/>
            <p:cNvCxnSpPr>
              <a:cxnSpLocks noChangeShapeType="1"/>
              <a:stCxn id="37949" idx="0"/>
              <a:endCxn id="37951" idx="0"/>
            </p:cNvCxnSpPr>
            <p:nvPr/>
          </p:nvCxnSpPr>
          <p:spPr bwMode="auto">
            <a:xfrm>
              <a:off x="6408738" y="4648200"/>
              <a:ext cx="719137" cy="0"/>
            </a:xfrm>
            <a:prstGeom prst="straightConnector1">
              <a:avLst/>
            </a:prstGeom>
            <a:noFill/>
            <a:ln w="19050">
              <a:solidFill>
                <a:schemeClr val="tx1"/>
              </a:solidFill>
              <a:round/>
              <a:headEnd/>
              <a:tailEnd/>
            </a:ln>
          </p:spPr>
        </p:cxnSp>
        <p:cxnSp>
          <p:nvCxnSpPr>
            <p:cNvPr id="37953" name="AutoShape 75"/>
            <p:cNvCxnSpPr>
              <a:cxnSpLocks noChangeShapeType="1"/>
              <a:stCxn id="37951" idx="0"/>
              <a:endCxn id="37944" idx="0"/>
            </p:cNvCxnSpPr>
            <p:nvPr/>
          </p:nvCxnSpPr>
          <p:spPr bwMode="auto">
            <a:xfrm flipV="1">
              <a:off x="7127875" y="3670300"/>
              <a:ext cx="769938" cy="977900"/>
            </a:xfrm>
            <a:prstGeom prst="straightConnector1">
              <a:avLst/>
            </a:prstGeom>
            <a:noFill/>
            <a:ln w="19050">
              <a:solidFill>
                <a:schemeClr val="tx1"/>
              </a:solidFill>
              <a:prstDash val="lgDash"/>
              <a:round/>
              <a:headEnd/>
              <a:tailEnd/>
            </a:ln>
          </p:spPr>
        </p:cxnSp>
      </p:grpSp>
      <p:sp>
        <p:nvSpPr>
          <p:cNvPr id="37954" name="Text Box 77"/>
          <p:cNvSpPr txBox="1">
            <a:spLocks noChangeArrowheads="1"/>
          </p:cNvSpPr>
          <p:nvPr/>
        </p:nvSpPr>
        <p:spPr bwMode="auto">
          <a:xfrm>
            <a:off x="2974062" y="5949950"/>
            <a:ext cx="2946640" cy="461665"/>
          </a:xfrm>
          <a:prstGeom prst="rect">
            <a:avLst/>
          </a:prstGeom>
          <a:noFill/>
          <a:ln w="19050" algn="ctr">
            <a:noFill/>
            <a:miter lim="800000"/>
            <a:headEnd/>
            <a:tailEnd/>
          </a:ln>
        </p:spPr>
        <p:txBody>
          <a:bodyPr wrap="none">
            <a:spAutoFit/>
          </a:bodyPr>
          <a:lstStyle/>
          <a:p>
            <a:r>
              <a:rPr lang="en-US" altLang="zh-CN" sz="2400" b="1" dirty="0">
                <a:solidFill>
                  <a:schemeClr val="tx1"/>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zh-CN" altLang="en-US" sz="2400" b="1" dirty="0">
                <a:solidFill>
                  <a:schemeClr val="tx1"/>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为或一个非终结符</a:t>
            </a:r>
          </a:p>
        </p:txBody>
      </p:sp>
      <p:sp>
        <p:nvSpPr>
          <p:cNvPr id="401486" name="Text Box 78"/>
          <p:cNvSpPr txBox="1">
            <a:spLocks noChangeArrowheads="1"/>
          </p:cNvSpPr>
          <p:nvPr/>
        </p:nvSpPr>
        <p:spPr bwMode="auto">
          <a:xfrm>
            <a:off x="1069975" y="5254625"/>
            <a:ext cx="1035050" cy="519113"/>
          </a:xfrm>
          <a:prstGeom prst="rect">
            <a:avLst/>
          </a:prstGeom>
          <a:noFill/>
          <a:ln w="19050" algn="ctr">
            <a:noFill/>
            <a:miter lim="800000"/>
            <a:headEnd/>
            <a:tailEnd/>
          </a:ln>
          <a:effectLst/>
        </p:spPr>
        <p:txBody>
          <a:bodyPr wrap="none">
            <a:spAutoFit/>
          </a:bodyPr>
          <a:lstStyle/>
          <a:p>
            <a:pPr>
              <a:defRPr/>
            </a:pPr>
            <a:r>
              <a:rPr lang="en-US" altLang="zh-CN" sz="2800" b="1" dirty="0">
                <a:solidFill>
                  <a:srgbClr val="FF0000"/>
                </a:solidFill>
                <a:effectLst>
                  <a:outerShdw blurRad="38100" dist="38100" dir="2700000" algn="tl">
                    <a:srgbClr val="000000"/>
                  </a:outerShdw>
                </a:effectLst>
                <a:latin typeface="Courier New" pitchFamily="49" charset="0"/>
                <a:sym typeface="Symbol" pitchFamily="18" charset="2"/>
              </a:rPr>
              <a:t>a=·b</a:t>
            </a:r>
          </a:p>
        </p:txBody>
      </p:sp>
      <p:sp>
        <p:nvSpPr>
          <p:cNvPr id="401487" name="Text Box 79"/>
          <p:cNvSpPr txBox="1">
            <a:spLocks noChangeArrowheads="1"/>
          </p:cNvSpPr>
          <p:nvPr/>
        </p:nvSpPr>
        <p:spPr bwMode="auto">
          <a:xfrm>
            <a:off x="3878263" y="5254625"/>
            <a:ext cx="1035050" cy="519113"/>
          </a:xfrm>
          <a:prstGeom prst="rect">
            <a:avLst/>
          </a:prstGeom>
          <a:noFill/>
          <a:ln w="19050" algn="ctr">
            <a:noFill/>
            <a:miter lim="800000"/>
            <a:headEnd/>
            <a:tailEnd/>
          </a:ln>
          <a:effectLst/>
        </p:spPr>
        <p:txBody>
          <a:bodyPr wrap="none">
            <a:spAutoFit/>
          </a:bodyPr>
          <a:lstStyle/>
          <a:p>
            <a:pPr>
              <a:defRPr/>
            </a:pPr>
            <a:r>
              <a:rPr lang="en-US" altLang="zh-CN" sz="2800" b="1" dirty="0">
                <a:solidFill>
                  <a:srgbClr val="FF0000"/>
                </a:solidFill>
                <a:effectLst>
                  <a:outerShdw blurRad="38100" dist="38100" dir="2700000" algn="tl">
                    <a:srgbClr val="000000"/>
                  </a:outerShdw>
                </a:effectLst>
                <a:latin typeface="Courier New" pitchFamily="49" charset="0"/>
                <a:sym typeface="Symbol" pitchFamily="18" charset="2"/>
              </a:rPr>
              <a:t>a&lt;·b</a:t>
            </a:r>
          </a:p>
        </p:txBody>
      </p:sp>
      <p:sp>
        <p:nvSpPr>
          <p:cNvPr id="401488" name="Text Box 80"/>
          <p:cNvSpPr txBox="1">
            <a:spLocks noChangeArrowheads="1"/>
          </p:cNvSpPr>
          <p:nvPr/>
        </p:nvSpPr>
        <p:spPr bwMode="auto">
          <a:xfrm>
            <a:off x="7243763" y="5254625"/>
            <a:ext cx="1035050" cy="519113"/>
          </a:xfrm>
          <a:prstGeom prst="rect">
            <a:avLst/>
          </a:prstGeom>
          <a:noFill/>
          <a:ln w="19050" algn="ctr">
            <a:noFill/>
            <a:miter lim="800000"/>
            <a:headEnd/>
            <a:tailEnd/>
          </a:ln>
          <a:effectLst/>
        </p:spPr>
        <p:txBody>
          <a:bodyPr wrap="none">
            <a:spAutoFit/>
          </a:bodyPr>
          <a:lstStyle/>
          <a:p>
            <a:pPr>
              <a:defRPr/>
            </a:pPr>
            <a:r>
              <a:rPr lang="en-US" altLang="zh-CN" sz="2800" b="1">
                <a:solidFill>
                  <a:srgbClr val="FF0000"/>
                </a:solidFill>
                <a:effectLst>
                  <a:outerShdw blurRad="38100" dist="38100" dir="2700000" algn="tl">
                    <a:srgbClr val="000000"/>
                  </a:outerShdw>
                </a:effectLst>
                <a:latin typeface="Courier New" pitchFamily="49" charset="0"/>
                <a:sym typeface="Symbol" pitchFamily="18" charset="2"/>
              </a:rPr>
              <a:t>a·&gt;b</a:t>
            </a:r>
          </a:p>
        </p:txBody>
      </p:sp>
    </p:spTree>
    <p:extLst>
      <p:ext uri="{BB962C8B-B14F-4D97-AF65-F5344CB8AC3E}">
        <p14:creationId xmlns:p14="http://schemas.microsoft.com/office/powerpoint/2010/main" val="341464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1486"/>
                                        </p:tgtEl>
                                        <p:attrNameLst>
                                          <p:attrName>style.visibility</p:attrName>
                                        </p:attrNameLst>
                                      </p:cBhvr>
                                      <p:to>
                                        <p:strVal val="visible"/>
                                      </p:to>
                                    </p:set>
                                    <p:animEffect transition="in" filter="fade">
                                      <p:cBhvr>
                                        <p:cTn id="7" dur="1000"/>
                                        <p:tgtEl>
                                          <p:spTgt spid="401486"/>
                                        </p:tgtEl>
                                      </p:cBhvr>
                                    </p:animEffect>
                                    <p:anim calcmode="lin" valueType="num">
                                      <p:cBhvr>
                                        <p:cTn id="8" dur="1000" fill="hold"/>
                                        <p:tgtEl>
                                          <p:spTgt spid="401486"/>
                                        </p:tgtEl>
                                        <p:attrNameLst>
                                          <p:attrName>ppt_x</p:attrName>
                                        </p:attrNameLst>
                                      </p:cBhvr>
                                      <p:tavLst>
                                        <p:tav tm="0">
                                          <p:val>
                                            <p:strVal val="#ppt_x"/>
                                          </p:val>
                                        </p:tav>
                                        <p:tav tm="100000">
                                          <p:val>
                                            <p:strVal val="#ppt_x"/>
                                          </p:val>
                                        </p:tav>
                                      </p:tavLst>
                                    </p:anim>
                                    <p:anim calcmode="lin" valueType="num">
                                      <p:cBhvr>
                                        <p:cTn id="9" dur="1000" fill="hold"/>
                                        <p:tgtEl>
                                          <p:spTgt spid="4014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01487"/>
                                        </p:tgtEl>
                                        <p:attrNameLst>
                                          <p:attrName>style.visibility</p:attrName>
                                        </p:attrNameLst>
                                      </p:cBhvr>
                                      <p:to>
                                        <p:strVal val="visible"/>
                                      </p:to>
                                    </p:set>
                                    <p:animEffect transition="in" filter="fade">
                                      <p:cBhvr>
                                        <p:cTn id="19" dur="1000"/>
                                        <p:tgtEl>
                                          <p:spTgt spid="401487"/>
                                        </p:tgtEl>
                                      </p:cBhvr>
                                    </p:animEffect>
                                    <p:anim calcmode="lin" valueType="num">
                                      <p:cBhvr>
                                        <p:cTn id="20" dur="1000" fill="hold"/>
                                        <p:tgtEl>
                                          <p:spTgt spid="401487"/>
                                        </p:tgtEl>
                                        <p:attrNameLst>
                                          <p:attrName>ppt_x</p:attrName>
                                        </p:attrNameLst>
                                      </p:cBhvr>
                                      <p:tavLst>
                                        <p:tav tm="0">
                                          <p:val>
                                            <p:strVal val="#ppt_x"/>
                                          </p:val>
                                        </p:tav>
                                        <p:tav tm="100000">
                                          <p:val>
                                            <p:strVal val="#ppt_x"/>
                                          </p:val>
                                        </p:tav>
                                      </p:tavLst>
                                    </p:anim>
                                    <p:anim calcmode="lin" valueType="num">
                                      <p:cBhvr>
                                        <p:cTn id="21" dur="1000" fill="hold"/>
                                        <p:tgtEl>
                                          <p:spTgt spid="40148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01488"/>
                                        </p:tgtEl>
                                        <p:attrNameLst>
                                          <p:attrName>style.visibility</p:attrName>
                                        </p:attrNameLst>
                                      </p:cBhvr>
                                      <p:to>
                                        <p:strVal val="visible"/>
                                      </p:to>
                                    </p:set>
                                    <p:animEffect transition="in" filter="fade">
                                      <p:cBhvr>
                                        <p:cTn id="31" dur="1000"/>
                                        <p:tgtEl>
                                          <p:spTgt spid="401488"/>
                                        </p:tgtEl>
                                      </p:cBhvr>
                                    </p:animEffect>
                                    <p:anim calcmode="lin" valueType="num">
                                      <p:cBhvr>
                                        <p:cTn id="32" dur="1000" fill="hold"/>
                                        <p:tgtEl>
                                          <p:spTgt spid="401488"/>
                                        </p:tgtEl>
                                        <p:attrNameLst>
                                          <p:attrName>ppt_x</p:attrName>
                                        </p:attrNameLst>
                                      </p:cBhvr>
                                      <p:tavLst>
                                        <p:tav tm="0">
                                          <p:val>
                                            <p:strVal val="#ppt_x"/>
                                          </p:val>
                                        </p:tav>
                                        <p:tav tm="100000">
                                          <p:val>
                                            <p:strVal val="#ppt_x"/>
                                          </p:val>
                                        </p:tav>
                                      </p:tavLst>
                                    </p:anim>
                                    <p:anim calcmode="lin" valueType="num">
                                      <p:cBhvr>
                                        <p:cTn id="33" dur="1000" fill="hold"/>
                                        <p:tgtEl>
                                          <p:spTgt spid="4014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86" grpId="0"/>
      <p:bldP spid="401487" grpId="0"/>
      <p:bldP spid="40148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zh-CN" altLang="en-US"/>
              <a:t>算符优先文法</a:t>
            </a:r>
          </a:p>
        </p:txBody>
      </p:sp>
      <p:sp>
        <p:nvSpPr>
          <p:cNvPr id="403459" name="Rectangle 3"/>
          <p:cNvSpPr>
            <a:spLocks noGrp="1" noChangeArrowheads="1"/>
          </p:cNvSpPr>
          <p:nvPr>
            <p:ph idx="1"/>
          </p:nvPr>
        </p:nvSpPr>
        <p:spPr/>
        <p:txBody>
          <a:bodyPr>
            <a:normAutofit/>
          </a:bodyPr>
          <a:lstStyle/>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算符优先文法</a:t>
            </a:r>
            <a:r>
              <a:rPr lang="zh-CN" altLang="en-US" dirty="0"/>
              <a:t>　设有一不含</a:t>
            </a:r>
            <a:r>
              <a:rPr lang="zh-CN" altLang="en-US" dirty="0">
                <a:sym typeface="Symbol" pitchFamily="18" charset="2"/>
              </a:rPr>
              <a:t></a:t>
            </a:r>
            <a:r>
              <a:rPr lang="zh-CN" altLang="en-US" dirty="0"/>
              <a:t>产生式的算符文法</a:t>
            </a:r>
            <a:r>
              <a:rPr lang="en-US" altLang="zh-CN" dirty="0"/>
              <a:t>G</a:t>
            </a:r>
            <a:r>
              <a:rPr lang="zh-CN" altLang="en-US" dirty="0"/>
              <a:t>，如果对任意两个终结符对</a:t>
            </a:r>
            <a:r>
              <a:rPr lang="en-US" altLang="zh-CN" dirty="0"/>
              <a:t>a</a:t>
            </a:r>
            <a:r>
              <a:rPr lang="zh-CN" altLang="en-US" dirty="0"/>
              <a:t>，</a:t>
            </a:r>
            <a:r>
              <a:rPr lang="en-US" altLang="zh-CN" dirty="0"/>
              <a:t>b</a:t>
            </a:r>
            <a:r>
              <a:rPr lang="zh-CN" altLang="en-US" dirty="0"/>
              <a:t>之间至多</a:t>
            </a:r>
            <a:r>
              <a:rPr lang="zh-CN" altLang="en-US" dirty="0">
                <a:solidFill>
                  <a:srgbClr val="008000"/>
                </a:solidFill>
                <a:effectLst>
                  <a:outerShdw blurRad="38100" dist="38100" dir="2700000" algn="tl">
                    <a:srgbClr val="000000"/>
                  </a:outerShdw>
                </a:effectLst>
                <a:ea typeface="黑体" pitchFamily="2" charset="-122"/>
              </a:rPr>
              <a:t>只有</a:t>
            </a:r>
            <a:r>
              <a:rPr lang="en-US" altLang="zh-CN" dirty="0">
                <a:solidFill>
                  <a:srgbClr val="008000"/>
                </a:solidFill>
                <a:effectLst>
                  <a:outerShdw blurRad="38100" dist="38100" dir="2700000" algn="tl">
                    <a:srgbClr val="000000"/>
                  </a:outerShdw>
                </a:effectLst>
                <a:ea typeface="黑体" pitchFamily="2" charset="-122"/>
              </a:rPr>
              <a:t>&lt;·</a:t>
            </a:r>
            <a:r>
              <a:rPr lang="zh-CN" altLang="en-US" dirty="0">
                <a:solidFill>
                  <a:srgbClr val="008000"/>
                </a:solidFill>
                <a:effectLst>
                  <a:outerShdw blurRad="38100" dist="38100" dir="2700000" algn="tl">
                    <a:srgbClr val="000000"/>
                  </a:outerShdw>
                </a:effectLst>
                <a:ea typeface="黑体" pitchFamily="2" charset="-122"/>
              </a:rPr>
              <a:t>、</a:t>
            </a:r>
            <a:r>
              <a:rPr lang="en-US" altLang="zh-CN" dirty="0">
                <a:solidFill>
                  <a:srgbClr val="008000"/>
                </a:solidFill>
                <a:effectLst>
                  <a:outerShdw blurRad="38100" dist="38100" dir="2700000" algn="tl">
                    <a:srgbClr val="000000"/>
                  </a:outerShdw>
                </a:effectLst>
                <a:ea typeface="黑体" pitchFamily="2" charset="-122"/>
              </a:rPr>
              <a:t>·&gt;</a:t>
            </a:r>
            <a:r>
              <a:rPr lang="zh-CN" altLang="en-US" dirty="0">
                <a:solidFill>
                  <a:srgbClr val="008000"/>
                </a:solidFill>
                <a:effectLst>
                  <a:outerShdw blurRad="38100" dist="38100" dir="2700000" algn="tl">
                    <a:srgbClr val="000000"/>
                  </a:outerShdw>
                </a:effectLst>
                <a:ea typeface="黑体" pitchFamily="2" charset="-122"/>
              </a:rPr>
              <a:t>和</a:t>
            </a:r>
            <a:r>
              <a:rPr lang="en-US" altLang="zh-CN" dirty="0">
                <a:solidFill>
                  <a:srgbClr val="008000"/>
                </a:solidFill>
                <a:effectLst>
                  <a:outerShdw blurRad="38100" dist="38100" dir="2700000" algn="tl">
                    <a:srgbClr val="000000"/>
                  </a:outerShdw>
                </a:effectLst>
                <a:ea typeface="黑体" pitchFamily="2" charset="-122"/>
              </a:rPr>
              <a:t>=·</a:t>
            </a:r>
            <a:r>
              <a:rPr lang="zh-CN" altLang="en-US" dirty="0">
                <a:solidFill>
                  <a:srgbClr val="008000"/>
                </a:solidFill>
                <a:effectLst>
                  <a:outerShdw blurRad="38100" dist="38100" dir="2700000" algn="tl">
                    <a:srgbClr val="000000"/>
                  </a:outerShdw>
                </a:effectLst>
                <a:ea typeface="黑体" pitchFamily="2" charset="-122"/>
              </a:rPr>
              <a:t>三种关系的一种成立</a:t>
            </a:r>
            <a:r>
              <a:rPr lang="zh-CN" altLang="en-US" dirty="0"/>
              <a:t>，则称</a:t>
            </a:r>
            <a:r>
              <a:rPr lang="en-US" altLang="zh-CN" dirty="0"/>
              <a:t>G</a:t>
            </a:r>
            <a:r>
              <a:rPr lang="zh-CN" altLang="en-US" dirty="0"/>
              <a:t>是一个算符优先文法，或</a:t>
            </a:r>
            <a:r>
              <a:rPr lang="en-US" altLang="zh-CN" dirty="0"/>
              <a:t>OPR</a:t>
            </a:r>
            <a:r>
              <a:rPr lang="zh-CN" altLang="en-US" dirty="0"/>
              <a:t>文法 </a:t>
            </a:r>
            <a:r>
              <a:rPr lang="en-US" altLang="zh-CN" sz="2400" dirty="0"/>
              <a:t>(Operator Precedence Grammar)</a:t>
            </a:r>
          </a:p>
        </p:txBody>
      </p:sp>
      <p:sp>
        <p:nvSpPr>
          <p:cNvPr id="389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8915" name="灯片编号占位符 5"/>
          <p:cNvSpPr>
            <a:spLocks noGrp="1"/>
          </p:cNvSpPr>
          <p:nvPr>
            <p:ph type="sldNum" sz="quarter" idx="12"/>
          </p:nvPr>
        </p:nvSpPr>
        <p:spPr>
          <a:noFill/>
        </p:spPr>
        <p:txBody>
          <a:bodyPr/>
          <a:lstStyle/>
          <a:p>
            <a:fld id="{7D6DC5BF-E0FF-4717-BD23-7000C89D45E4}" type="slidenum">
              <a:rPr lang="en-US" altLang="zh-CN" smtClean="0">
                <a:ea typeface="宋体" charset="-122"/>
              </a:rPr>
              <a:pPr/>
              <a:t>37</a:t>
            </a:fld>
            <a:endParaRPr lang="en-US" altLang="zh-CN">
              <a:ea typeface="宋体" charset="-122"/>
            </a:endParaRPr>
          </a:p>
        </p:txBody>
      </p:sp>
      <p:sp>
        <p:nvSpPr>
          <p:cNvPr id="2" name="矩形 1"/>
          <p:cNvSpPr/>
          <p:nvPr/>
        </p:nvSpPr>
        <p:spPr>
          <a:xfrm>
            <a:off x="1192927" y="4569404"/>
            <a:ext cx="6835458" cy="1754326"/>
          </a:xfrm>
          <a:prstGeom prst="rect">
            <a:avLst/>
          </a:prstGeom>
          <a:solidFill>
            <a:schemeClr val="bg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lnSpc>
                <a:spcPct val="150000"/>
              </a:lnSpc>
              <a:defRPr/>
            </a:pPr>
            <a:r>
              <a:rPr lang="zh-CN" altLang="en-US" sz="2400" dirty="0">
                <a:latin typeface="Courier New" panose="02070309020205020404" pitchFamily="49" charset="0"/>
                <a:ea typeface="楷体" panose="02010609060101010101" pitchFamily="49" charset="-122"/>
                <a:cs typeface="Courier New" panose="02070309020205020404" pitchFamily="49" charset="0"/>
              </a:rPr>
              <a:t>终结符之间的优先关系是</a:t>
            </a:r>
            <a:r>
              <a:rPr lang="zh-CN" altLang="en-US" sz="2400" dirty="0">
                <a:solidFill>
                  <a:srgbClr val="009900"/>
                </a:solidFill>
                <a:effectLst>
                  <a:outerShdw blurRad="38100" dist="38100" dir="2700000" algn="tl">
                    <a:srgbClr val="000000"/>
                  </a:outerShdw>
                </a:effectLst>
                <a:ea typeface="黑体" pitchFamily="2" charset="-122"/>
              </a:rPr>
              <a:t>有序的</a:t>
            </a:r>
            <a:r>
              <a:rPr lang="zh-CN" altLang="en-US" sz="2400" dirty="0">
                <a:latin typeface="Courier New" panose="02070309020205020404" pitchFamily="49" charset="0"/>
                <a:ea typeface="楷体" panose="02010609060101010101" pitchFamily="49" charset="-122"/>
                <a:cs typeface="Courier New" panose="02070309020205020404" pitchFamily="49" charset="0"/>
              </a:rPr>
              <a:t>，允许有</a:t>
            </a:r>
            <a:r>
              <a:rPr lang="en-US" altLang="zh-CN" sz="2400" dirty="0">
                <a:latin typeface="Courier New" panose="02070309020205020404" pitchFamily="49" charset="0"/>
                <a:ea typeface="楷体" panose="02010609060101010101" pitchFamily="49" charset="-122"/>
                <a:cs typeface="Courier New" panose="02070309020205020404" pitchFamily="49" charset="0"/>
              </a:rPr>
              <a:t>a·&gt;b</a:t>
            </a:r>
            <a:r>
              <a:rPr lang="zh-CN" altLang="en-US" sz="2400" dirty="0">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latin typeface="Courier New" panose="02070309020205020404" pitchFamily="49" charset="0"/>
                <a:ea typeface="楷体" panose="02010609060101010101" pitchFamily="49" charset="-122"/>
                <a:cs typeface="Courier New" panose="02070309020205020404" pitchFamily="49" charset="0"/>
              </a:rPr>
              <a:t>b·&gt;a</a:t>
            </a:r>
            <a:r>
              <a:rPr lang="zh-CN" altLang="en-US" sz="2400" dirty="0">
                <a:latin typeface="Courier New" panose="02070309020205020404" pitchFamily="49" charset="0"/>
                <a:ea typeface="楷体" panose="02010609060101010101" pitchFamily="49" charset="-122"/>
                <a:cs typeface="Courier New" panose="02070309020205020404" pitchFamily="49" charset="0"/>
              </a:rPr>
              <a:t>同时存在，而不允许</a:t>
            </a:r>
            <a:r>
              <a:rPr lang="en-US" altLang="zh-CN" sz="2400" dirty="0">
                <a:latin typeface="Courier New" panose="02070309020205020404" pitchFamily="49" charset="0"/>
                <a:ea typeface="楷体" panose="02010609060101010101" pitchFamily="49" charset="-122"/>
                <a:cs typeface="Courier New" panose="02070309020205020404" pitchFamily="49" charset="0"/>
              </a:rPr>
              <a:t>a·&gt;b</a:t>
            </a:r>
            <a:r>
              <a:rPr lang="zh-CN" altLang="en-US" sz="2400" dirty="0">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latin typeface="Courier New" panose="02070309020205020404" pitchFamily="49" charset="0"/>
                <a:ea typeface="楷体" panose="02010609060101010101" pitchFamily="49" charset="-122"/>
                <a:cs typeface="Courier New" panose="02070309020205020404" pitchFamily="49" charset="0"/>
              </a:rPr>
              <a:t>a&lt;·b</a:t>
            </a:r>
            <a:r>
              <a:rPr lang="zh-CN" altLang="en-US" sz="2400" dirty="0">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latin typeface="Courier New" panose="02070309020205020404" pitchFamily="49" charset="0"/>
                <a:ea typeface="楷体" panose="02010609060101010101" pitchFamily="49" charset="-122"/>
                <a:cs typeface="Courier New" panose="02070309020205020404" pitchFamily="49" charset="0"/>
              </a:rPr>
              <a:t>a=·b</a:t>
            </a:r>
            <a:r>
              <a:rPr lang="zh-CN" altLang="en-US" sz="2400" dirty="0">
                <a:latin typeface="Courier New" panose="02070309020205020404" pitchFamily="49" charset="0"/>
                <a:ea typeface="楷体" panose="02010609060101010101" pitchFamily="49" charset="-122"/>
                <a:cs typeface="Courier New" panose="02070309020205020404" pitchFamily="49" charset="0"/>
              </a:rPr>
              <a:t>三种情况中的两种同时存在</a:t>
            </a:r>
          </a:p>
        </p:txBody>
      </p:sp>
      <p:sp>
        <p:nvSpPr>
          <p:cNvPr id="3" name="矩形 2"/>
          <p:cNvSpPr/>
          <p:nvPr/>
        </p:nvSpPr>
        <p:spPr>
          <a:xfrm>
            <a:off x="960263" y="4335487"/>
            <a:ext cx="803425" cy="461665"/>
          </a:xfrm>
          <a:prstGeom prst="rect">
            <a:avLst/>
          </a:prstGeom>
          <a:noFill/>
          <a:ln>
            <a:noFill/>
          </a:ln>
        </p:spPr>
        <p:txBody>
          <a:bodyPr wrap="none">
            <a:spAutoFit/>
          </a:bodyPr>
          <a:lstStyle/>
          <a:p>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注意</a:t>
            </a:r>
            <a:endParaRPr lang="zh-CN" altLang="en-US" sz="2400" dirty="0"/>
          </a:p>
        </p:txBody>
      </p:sp>
    </p:spTree>
    <p:extLst>
      <p:ext uri="{BB962C8B-B14F-4D97-AF65-F5344CB8AC3E}">
        <p14:creationId xmlns:p14="http://schemas.microsoft.com/office/powerpoint/2010/main" val="290934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9939" name="灯片编号占位符 3"/>
          <p:cNvSpPr>
            <a:spLocks noGrp="1"/>
          </p:cNvSpPr>
          <p:nvPr>
            <p:ph type="sldNum" sz="quarter" idx="12"/>
          </p:nvPr>
        </p:nvSpPr>
        <p:spPr>
          <a:noFill/>
        </p:spPr>
        <p:txBody>
          <a:bodyPr/>
          <a:lstStyle/>
          <a:p>
            <a:fld id="{A734F329-A2A9-4E5E-8517-278D5178302D}" type="slidenum">
              <a:rPr lang="en-US" altLang="zh-CN" smtClean="0">
                <a:ea typeface="宋体" charset="-122"/>
              </a:rPr>
              <a:pPr/>
              <a:t>38</a:t>
            </a:fld>
            <a:endParaRPr lang="en-US" altLang="zh-CN">
              <a:ea typeface="宋体" charset="-122"/>
            </a:endParaRPr>
          </a:p>
        </p:txBody>
      </p:sp>
      <p:sp>
        <p:nvSpPr>
          <p:cNvPr id="39940" name="Rectangle 2"/>
          <p:cNvSpPr>
            <a:spLocks noGrp="1" noChangeArrowheads="1"/>
          </p:cNvSpPr>
          <p:nvPr>
            <p:ph type="title" idx="4294967295"/>
          </p:nvPr>
        </p:nvSpPr>
        <p:spPr>
          <a:xfrm>
            <a:off x="781050" y="419100"/>
            <a:ext cx="8362950" cy="922338"/>
          </a:xfrm>
        </p:spPr>
        <p:txBody>
          <a:bodyPr>
            <a:normAutofit fontScale="90000"/>
          </a:bodyPr>
          <a:lstStyle/>
          <a:p>
            <a:pPr algn="l" eaLnBrk="1" hangingPunct="1"/>
            <a:r>
              <a:rPr lang="zh-CN" altLang="en-US" sz="2800" dirty="0">
                <a:solidFill>
                  <a:schemeClr val="tx1"/>
                </a:solidFill>
                <a:latin typeface="Courier New" panose="02070309020205020404" pitchFamily="49" charset="0"/>
                <a:cs typeface="Courier New" panose="02070309020205020404" pitchFamily="49" charset="0"/>
              </a:rPr>
              <a:t>证明 </a:t>
            </a:r>
            <a:r>
              <a:rPr lang="en-US" altLang="zh-CN" sz="2800" dirty="0">
                <a:solidFill>
                  <a:schemeClr val="tx1"/>
                </a:solidFill>
                <a:latin typeface="Courier New" panose="02070309020205020404" pitchFamily="49" charset="0"/>
                <a:cs typeface="Courier New" panose="02070309020205020404" pitchFamily="49" charset="0"/>
              </a:rPr>
              <a:t>G[E]</a:t>
            </a:r>
            <a:r>
              <a:rPr lang="zh-CN" altLang="en-US" sz="2800" dirty="0">
                <a:solidFill>
                  <a:schemeClr val="tx1"/>
                </a:solidFill>
                <a:latin typeface="Courier New" panose="02070309020205020404" pitchFamily="49" charset="0"/>
                <a:cs typeface="Courier New" panose="02070309020205020404" pitchFamily="49" charset="0"/>
              </a:rPr>
              <a:t>：</a:t>
            </a:r>
            <a:r>
              <a:rPr lang="en-US" altLang="zh-CN" sz="2800" dirty="0">
                <a:solidFill>
                  <a:schemeClr val="tx1"/>
                </a:solidFill>
                <a:latin typeface="Courier New" panose="02070309020205020404" pitchFamily="49" charset="0"/>
                <a:cs typeface="Courier New" panose="02070309020205020404" pitchFamily="49" charset="0"/>
              </a:rPr>
              <a:t>E→E+E | E*E | (E) | id </a:t>
            </a:r>
            <a:r>
              <a:rPr lang="zh-CN" altLang="en-US" sz="2800" dirty="0">
                <a:solidFill>
                  <a:schemeClr val="tx1"/>
                </a:solidFill>
                <a:latin typeface="Courier New" panose="02070309020205020404" pitchFamily="49" charset="0"/>
                <a:cs typeface="Courier New" panose="02070309020205020404" pitchFamily="49" charset="0"/>
              </a:rPr>
              <a:t>不是</a:t>
            </a:r>
            <a:r>
              <a:rPr lang="en-US" altLang="zh-CN" sz="2800" dirty="0">
                <a:solidFill>
                  <a:schemeClr val="tx1"/>
                </a:solidFill>
                <a:latin typeface="Courier New" panose="02070309020205020404" pitchFamily="49" charset="0"/>
                <a:cs typeface="Courier New" panose="02070309020205020404" pitchFamily="49" charset="0"/>
              </a:rPr>
              <a:t>OPG</a:t>
            </a:r>
            <a:r>
              <a:rPr lang="zh-CN" altLang="en-US" sz="2800" dirty="0">
                <a:solidFill>
                  <a:schemeClr val="tx1"/>
                </a:solidFill>
                <a:latin typeface="Courier New" panose="02070309020205020404" pitchFamily="49" charset="0"/>
                <a:cs typeface="Courier New" panose="02070309020205020404" pitchFamily="49" charset="0"/>
              </a:rPr>
              <a:t>文法</a:t>
            </a:r>
          </a:p>
        </p:txBody>
      </p:sp>
      <p:sp>
        <p:nvSpPr>
          <p:cNvPr id="39941" name="Oval 5"/>
          <p:cNvSpPr>
            <a:spLocks noChangeAspect="1" noChangeArrowheads="1"/>
          </p:cNvSpPr>
          <p:nvPr/>
        </p:nvSpPr>
        <p:spPr bwMode="auto">
          <a:xfrm>
            <a:off x="1981200"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42" name="Oval 6"/>
          <p:cNvSpPr>
            <a:spLocks noChangeAspect="1" noChangeArrowheads="1"/>
          </p:cNvSpPr>
          <p:nvPr/>
        </p:nvSpPr>
        <p:spPr bwMode="auto">
          <a:xfrm>
            <a:off x="2555875"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t>+</a:t>
            </a:r>
          </a:p>
        </p:txBody>
      </p:sp>
      <p:sp>
        <p:nvSpPr>
          <p:cNvPr id="39943" name="Oval 7"/>
          <p:cNvSpPr>
            <a:spLocks noChangeAspect="1" noChangeArrowheads="1"/>
          </p:cNvSpPr>
          <p:nvPr/>
        </p:nvSpPr>
        <p:spPr bwMode="auto">
          <a:xfrm>
            <a:off x="3132138"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44" name="Oval 8"/>
          <p:cNvSpPr>
            <a:spLocks noChangeAspect="1" noChangeArrowheads="1"/>
          </p:cNvSpPr>
          <p:nvPr/>
        </p:nvSpPr>
        <p:spPr bwMode="auto">
          <a:xfrm>
            <a:off x="2555875" y="18446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sz="2400" dirty="0"/>
              <a:t>E</a:t>
            </a:r>
          </a:p>
        </p:txBody>
      </p:sp>
      <p:cxnSp>
        <p:nvCxnSpPr>
          <p:cNvPr id="39945" name="AutoShape 9"/>
          <p:cNvCxnSpPr>
            <a:cxnSpLocks noChangeShapeType="1"/>
            <a:stCxn id="39944" idx="4"/>
            <a:endCxn id="39941" idx="0"/>
          </p:cNvCxnSpPr>
          <p:nvPr/>
        </p:nvCxnSpPr>
        <p:spPr bwMode="auto">
          <a:xfrm flipH="1">
            <a:off x="2197100" y="2286000"/>
            <a:ext cx="574675"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46" name="AutoShape 10"/>
          <p:cNvCxnSpPr>
            <a:cxnSpLocks noChangeShapeType="1"/>
            <a:stCxn id="39944" idx="4"/>
            <a:endCxn id="39942" idx="0"/>
          </p:cNvCxnSpPr>
          <p:nvPr/>
        </p:nvCxnSpPr>
        <p:spPr bwMode="auto">
          <a:xfrm>
            <a:off x="2771775" y="2286000"/>
            <a:ext cx="0"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47" name="AutoShape 11"/>
          <p:cNvCxnSpPr>
            <a:cxnSpLocks noChangeShapeType="1"/>
            <a:stCxn id="39944" idx="4"/>
            <a:endCxn id="39943" idx="0"/>
          </p:cNvCxnSpPr>
          <p:nvPr/>
        </p:nvCxnSpPr>
        <p:spPr bwMode="auto">
          <a:xfrm>
            <a:off x="2771775" y="2286000"/>
            <a:ext cx="576263"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39948" name="Oval 14"/>
          <p:cNvSpPr>
            <a:spLocks noChangeAspect="1" noChangeArrowheads="1"/>
          </p:cNvSpPr>
          <p:nvPr/>
        </p:nvSpPr>
        <p:spPr bwMode="auto">
          <a:xfrm>
            <a:off x="2559050"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49" name="Oval 15"/>
          <p:cNvSpPr>
            <a:spLocks noChangeAspect="1" noChangeArrowheads="1"/>
          </p:cNvSpPr>
          <p:nvPr/>
        </p:nvSpPr>
        <p:spPr bwMode="auto">
          <a:xfrm>
            <a:off x="3133725"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t>*</a:t>
            </a:r>
          </a:p>
        </p:txBody>
      </p:sp>
      <p:sp>
        <p:nvSpPr>
          <p:cNvPr id="39950" name="Oval 16"/>
          <p:cNvSpPr>
            <a:spLocks noChangeAspect="1" noChangeArrowheads="1"/>
          </p:cNvSpPr>
          <p:nvPr/>
        </p:nvSpPr>
        <p:spPr bwMode="auto">
          <a:xfrm>
            <a:off x="3709988"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cxnSp>
        <p:nvCxnSpPr>
          <p:cNvPr id="39951" name="AutoShape 17"/>
          <p:cNvCxnSpPr>
            <a:cxnSpLocks noChangeShapeType="1"/>
            <a:stCxn id="39943" idx="4"/>
            <a:endCxn id="39948" idx="0"/>
          </p:cNvCxnSpPr>
          <p:nvPr/>
        </p:nvCxnSpPr>
        <p:spPr bwMode="auto">
          <a:xfrm flipH="1">
            <a:off x="2774950" y="3395663"/>
            <a:ext cx="573088"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52" name="AutoShape 18"/>
          <p:cNvCxnSpPr>
            <a:cxnSpLocks noChangeShapeType="1"/>
            <a:stCxn id="39943" idx="4"/>
            <a:endCxn id="39949" idx="0"/>
          </p:cNvCxnSpPr>
          <p:nvPr/>
        </p:nvCxnSpPr>
        <p:spPr bwMode="auto">
          <a:xfrm>
            <a:off x="3348038" y="3395663"/>
            <a:ext cx="1587"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53" name="AutoShape 19"/>
          <p:cNvCxnSpPr>
            <a:cxnSpLocks noChangeShapeType="1"/>
            <a:stCxn id="39943" idx="4"/>
            <a:endCxn id="39950" idx="0"/>
          </p:cNvCxnSpPr>
          <p:nvPr/>
        </p:nvCxnSpPr>
        <p:spPr bwMode="auto">
          <a:xfrm>
            <a:off x="3348038" y="3395663"/>
            <a:ext cx="577850"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39954" name="Oval 24"/>
          <p:cNvSpPr>
            <a:spLocks noChangeAspect="1" noChangeArrowheads="1"/>
          </p:cNvSpPr>
          <p:nvPr/>
        </p:nvSpPr>
        <p:spPr bwMode="auto">
          <a:xfrm>
            <a:off x="5868988"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55" name="Oval 25"/>
          <p:cNvSpPr>
            <a:spLocks noChangeAspect="1" noChangeArrowheads="1"/>
          </p:cNvSpPr>
          <p:nvPr/>
        </p:nvSpPr>
        <p:spPr bwMode="auto">
          <a:xfrm>
            <a:off x="6443663"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t>*</a:t>
            </a:r>
          </a:p>
        </p:txBody>
      </p:sp>
      <p:sp>
        <p:nvSpPr>
          <p:cNvPr id="39956" name="Oval 26"/>
          <p:cNvSpPr>
            <a:spLocks noChangeAspect="1" noChangeArrowheads="1"/>
          </p:cNvSpPr>
          <p:nvPr/>
        </p:nvSpPr>
        <p:spPr bwMode="auto">
          <a:xfrm>
            <a:off x="7019925" y="295433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57" name="Oval 27"/>
          <p:cNvSpPr>
            <a:spLocks noChangeAspect="1" noChangeArrowheads="1"/>
          </p:cNvSpPr>
          <p:nvPr/>
        </p:nvSpPr>
        <p:spPr bwMode="auto">
          <a:xfrm>
            <a:off x="6443663" y="18446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cxnSp>
        <p:nvCxnSpPr>
          <p:cNvPr id="39958" name="AutoShape 28"/>
          <p:cNvCxnSpPr>
            <a:cxnSpLocks noChangeShapeType="1"/>
            <a:stCxn id="39957" idx="4"/>
            <a:endCxn id="39954" idx="0"/>
          </p:cNvCxnSpPr>
          <p:nvPr/>
        </p:nvCxnSpPr>
        <p:spPr bwMode="auto">
          <a:xfrm flipH="1">
            <a:off x="6084888" y="2286000"/>
            <a:ext cx="574675"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59" name="AutoShape 29"/>
          <p:cNvCxnSpPr>
            <a:cxnSpLocks noChangeShapeType="1"/>
            <a:stCxn id="39957" idx="4"/>
            <a:endCxn id="39955" idx="0"/>
          </p:cNvCxnSpPr>
          <p:nvPr/>
        </p:nvCxnSpPr>
        <p:spPr bwMode="auto">
          <a:xfrm>
            <a:off x="6659563" y="2286000"/>
            <a:ext cx="0"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60" name="AutoShape 30"/>
          <p:cNvCxnSpPr>
            <a:cxnSpLocks noChangeShapeType="1"/>
            <a:stCxn id="39957" idx="4"/>
            <a:endCxn id="39956" idx="0"/>
          </p:cNvCxnSpPr>
          <p:nvPr/>
        </p:nvCxnSpPr>
        <p:spPr bwMode="auto">
          <a:xfrm>
            <a:off x="6659563" y="2286000"/>
            <a:ext cx="576262" cy="6588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39961" name="Oval 31"/>
          <p:cNvSpPr>
            <a:spLocks noChangeAspect="1" noChangeArrowheads="1"/>
          </p:cNvSpPr>
          <p:nvPr/>
        </p:nvSpPr>
        <p:spPr bwMode="auto">
          <a:xfrm>
            <a:off x="5295900"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sp>
        <p:nvSpPr>
          <p:cNvPr id="39962" name="Oval 32"/>
          <p:cNvSpPr>
            <a:spLocks noChangeAspect="1" noChangeArrowheads="1"/>
          </p:cNvSpPr>
          <p:nvPr/>
        </p:nvSpPr>
        <p:spPr bwMode="auto">
          <a:xfrm>
            <a:off x="5870575"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t>+</a:t>
            </a:r>
          </a:p>
        </p:txBody>
      </p:sp>
      <p:sp>
        <p:nvSpPr>
          <p:cNvPr id="39963" name="Oval 33"/>
          <p:cNvSpPr>
            <a:spLocks noChangeAspect="1" noChangeArrowheads="1"/>
          </p:cNvSpPr>
          <p:nvPr/>
        </p:nvSpPr>
        <p:spPr bwMode="auto">
          <a:xfrm>
            <a:off x="6446838" y="42211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a typeface="黑体" pitchFamily="2" charset="-122"/>
              </a:rPr>
              <a:t>E</a:t>
            </a:r>
          </a:p>
        </p:txBody>
      </p:sp>
      <p:cxnSp>
        <p:nvCxnSpPr>
          <p:cNvPr id="39964" name="AutoShape 34"/>
          <p:cNvCxnSpPr>
            <a:cxnSpLocks noChangeShapeType="1"/>
            <a:stCxn id="39954" idx="4"/>
            <a:endCxn id="39961" idx="0"/>
          </p:cNvCxnSpPr>
          <p:nvPr/>
        </p:nvCxnSpPr>
        <p:spPr bwMode="auto">
          <a:xfrm flipH="1">
            <a:off x="5511800" y="3395663"/>
            <a:ext cx="573088"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65" name="AutoShape 35"/>
          <p:cNvCxnSpPr>
            <a:cxnSpLocks noChangeShapeType="1"/>
            <a:stCxn id="39954" idx="4"/>
            <a:endCxn id="39962" idx="0"/>
          </p:cNvCxnSpPr>
          <p:nvPr/>
        </p:nvCxnSpPr>
        <p:spPr bwMode="auto">
          <a:xfrm>
            <a:off x="6084888" y="3395663"/>
            <a:ext cx="1587"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39966" name="AutoShape 36"/>
          <p:cNvCxnSpPr>
            <a:cxnSpLocks noChangeShapeType="1"/>
            <a:stCxn id="39954" idx="4"/>
            <a:endCxn id="39963" idx="0"/>
          </p:cNvCxnSpPr>
          <p:nvPr/>
        </p:nvCxnSpPr>
        <p:spPr bwMode="auto">
          <a:xfrm>
            <a:off x="6084888" y="3395663"/>
            <a:ext cx="577850" cy="815975"/>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404517" name="Text Box 37"/>
          <p:cNvSpPr txBox="1">
            <a:spLocks noChangeArrowheads="1"/>
          </p:cNvSpPr>
          <p:nvPr/>
        </p:nvSpPr>
        <p:spPr bwMode="auto">
          <a:xfrm>
            <a:off x="2165350" y="5113338"/>
            <a:ext cx="1460500" cy="519112"/>
          </a:xfrm>
          <a:prstGeom prst="rect">
            <a:avLst/>
          </a:prstGeom>
          <a:noFill/>
          <a:ln w="19050" algn="ctr">
            <a:noFill/>
            <a:miter lim="800000"/>
            <a:headEnd/>
            <a:tailEnd/>
          </a:ln>
          <a:effectLst/>
        </p:spPr>
        <p:txBody>
          <a:bodyPr wrap="none">
            <a:spAutoFit/>
          </a:bodyPr>
          <a:lstStyle/>
          <a:p>
            <a:pPr>
              <a:defRPr/>
            </a:pPr>
            <a:r>
              <a:rPr lang="en-US" altLang="zh-CN" sz="2800" b="1" dirty="0">
                <a:solidFill>
                  <a:schemeClr val="tx1">
                    <a:lumMod val="95000"/>
                    <a:lumOff val="5000"/>
                  </a:schemeClr>
                </a:solidFill>
                <a:effectLst>
                  <a:outerShdw blurRad="38100" dist="38100" dir="2700000" algn="tl">
                    <a:srgbClr val="FFFFFF"/>
                  </a:outerShdw>
                </a:effectLst>
                <a:latin typeface="Courier New" pitchFamily="49" charset="0"/>
                <a:sym typeface="Symbol" pitchFamily="18" charset="2"/>
              </a:rPr>
              <a:t>+ &lt;· *</a:t>
            </a:r>
          </a:p>
        </p:txBody>
      </p:sp>
      <p:sp>
        <p:nvSpPr>
          <p:cNvPr id="404518" name="Text Box 38"/>
          <p:cNvSpPr txBox="1">
            <a:spLocks noChangeArrowheads="1"/>
          </p:cNvSpPr>
          <p:nvPr/>
        </p:nvSpPr>
        <p:spPr bwMode="auto">
          <a:xfrm>
            <a:off x="5765800" y="5113338"/>
            <a:ext cx="1460500" cy="519112"/>
          </a:xfrm>
          <a:prstGeom prst="rect">
            <a:avLst/>
          </a:prstGeom>
          <a:noFill/>
          <a:ln w="19050" algn="ctr">
            <a:noFill/>
            <a:miter lim="800000"/>
            <a:headEnd/>
            <a:tailEnd/>
          </a:ln>
          <a:effectLst/>
        </p:spPr>
        <p:txBody>
          <a:bodyPr wrap="none">
            <a:spAutoFit/>
          </a:bodyPr>
          <a:lstStyle/>
          <a:p>
            <a:pPr>
              <a:defRPr/>
            </a:pPr>
            <a:r>
              <a:rPr lang="en-US" altLang="zh-CN" sz="2800" b="1">
                <a:solidFill>
                  <a:schemeClr val="tx1">
                    <a:lumMod val="95000"/>
                    <a:lumOff val="5000"/>
                  </a:schemeClr>
                </a:solidFill>
                <a:effectLst>
                  <a:outerShdw blurRad="38100" dist="38100" dir="2700000" algn="tl">
                    <a:srgbClr val="FFFFFF"/>
                  </a:outerShdw>
                </a:effectLst>
                <a:latin typeface="Courier New" pitchFamily="49" charset="0"/>
                <a:sym typeface="Symbol" pitchFamily="18" charset="2"/>
              </a:rPr>
              <a:t>+ ·&gt; *</a:t>
            </a:r>
          </a:p>
        </p:txBody>
      </p:sp>
    </p:spTree>
    <p:extLst>
      <p:ext uri="{BB962C8B-B14F-4D97-AF65-F5344CB8AC3E}">
        <p14:creationId xmlns:p14="http://schemas.microsoft.com/office/powerpoint/2010/main" val="226277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4517"/>
                                        </p:tgtEl>
                                        <p:attrNameLst>
                                          <p:attrName>style.visibility</p:attrName>
                                        </p:attrNameLst>
                                      </p:cBhvr>
                                      <p:to>
                                        <p:strVal val="visible"/>
                                      </p:to>
                                    </p:set>
                                    <p:anim calcmode="lin" valueType="num">
                                      <p:cBhvr additive="base">
                                        <p:cTn id="7" dur="500" fill="hold"/>
                                        <p:tgtEl>
                                          <p:spTgt spid="404517"/>
                                        </p:tgtEl>
                                        <p:attrNameLst>
                                          <p:attrName>ppt_x</p:attrName>
                                        </p:attrNameLst>
                                      </p:cBhvr>
                                      <p:tavLst>
                                        <p:tav tm="0">
                                          <p:val>
                                            <p:strVal val="#ppt_x"/>
                                          </p:val>
                                        </p:tav>
                                        <p:tav tm="100000">
                                          <p:val>
                                            <p:strVal val="#ppt_x"/>
                                          </p:val>
                                        </p:tav>
                                      </p:tavLst>
                                    </p:anim>
                                    <p:anim calcmode="lin" valueType="num">
                                      <p:cBhvr additive="base">
                                        <p:cTn id="8" dur="500" fill="hold"/>
                                        <p:tgtEl>
                                          <p:spTgt spid="4045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4518"/>
                                        </p:tgtEl>
                                        <p:attrNameLst>
                                          <p:attrName>style.visibility</p:attrName>
                                        </p:attrNameLst>
                                      </p:cBhvr>
                                      <p:to>
                                        <p:strVal val="visible"/>
                                      </p:to>
                                    </p:set>
                                    <p:anim calcmode="lin" valueType="num">
                                      <p:cBhvr additive="base">
                                        <p:cTn id="13" dur="500" fill="hold"/>
                                        <p:tgtEl>
                                          <p:spTgt spid="404518"/>
                                        </p:tgtEl>
                                        <p:attrNameLst>
                                          <p:attrName>ppt_x</p:attrName>
                                        </p:attrNameLst>
                                      </p:cBhvr>
                                      <p:tavLst>
                                        <p:tav tm="0">
                                          <p:val>
                                            <p:strVal val="#ppt_x"/>
                                          </p:val>
                                        </p:tav>
                                        <p:tav tm="100000">
                                          <p:val>
                                            <p:strVal val="#ppt_x"/>
                                          </p:val>
                                        </p:tav>
                                      </p:tavLst>
                                    </p:anim>
                                    <p:anim calcmode="lin" valueType="num">
                                      <p:cBhvr additive="base">
                                        <p:cTn id="14" dur="500" fill="hold"/>
                                        <p:tgtEl>
                                          <p:spTgt spid="404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17" grpId="0"/>
      <p:bldP spid="4045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normAutofit fontScale="90000"/>
          </a:bodyPr>
          <a:lstStyle/>
          <a:p>
            <a:pPr eaLnBrk="1" hangingPunct="1"/>
            <a:r>
              <a:rPr lang="zh-CN" altLang="en-US" sz="3200"/>
              <a:t>算符优先关系表的构造</a:t>
            </a:r>
            <a:r>
              <a:rPr lang="en-US" altLang="zh-CN" sz="3200"/>
              <a:t>——</a:t>
            </a:r>
            <a:r>
              <a:rPr lang="zh-CN" altLang="en-US" sz="3200"/>
              <a:t>由定义直接构造</a:t>
            </a:r>
          </a:p>
        </p:txBody>
      </p:sp>
      <p:sp>
        <p:nvSpPr>
          <p:cNvPr id="405509" name="Rectangle 5"/>
          <p:cNvSpPr>
            <a:spLocks noGrp="1" noChangeArrowheads="1"/>
          </p:cNvSpPr>
          <p:nvPr>
            <p:ph idx="1"/>
          </p:nvPr>
        </p:nvSpPr>
        <p:spPr/>
        <p:txBody>
          <a:bodyPr/>
          <a:lstStyle/>
          <a:p>
            <a:pPr eaLnBrk="1" hangingPunct="1">
              <a:lnSpc>
                <a:spcPct val="130000"/>
              </a:lnSpc>
              <a:defRPr/>
            </a:pPr>
            <a:r>
              <a:rPr lang="en-US" altLang="zh-CN" dirty="0">
                <a:solidFill>
                  <a:srgbClr val="FF0000"/>
                </a:solidFill>
                <a:effectLst>
                  <a:outerShdw blurRad="38100" dist="38100" dir="2700000" algn="tl">
                    <a:srgbClr val="000000"/>
                  </a:outerShdw>
                </a:effectLst>
                <a:ea typeface="黑体" pitchFamily="2" charset="-122"/>
              </a:rPr>
              <a:t>STEP1</a:t>
            </a:r>
            <a:r>
              <a:rPr lang="zh-CN" altLang="en-US" dirty="0"/>
              <a:t>　计算给定文法中任意两个终结符对（</a:t>
            </a:r>
            <a:r>
              <a:rPr lang="en-US" altLang="zh-CN" dirty="0" err="1"/>
              <a:t>a,b</a:t>
            </a:r>
            <a:r>
              <a:rPr lang="zh-CN" altLang="en-US" dirty="0"/>
              <a:t>）之间的优先关系，首先，计算两个集合</a:t>
            </a:r>
          </a:p>
          <a:p>
            <a:pPr lvl="1" eaLnBrk="1" hangingPunct="1">
              <a:lnSpc>
                <a:spcPct val="130000"/>
              </a:lnSpc>
              <a:defRPr/>
            </a:pPr>
            <a:r>
              <a:rPr lang="en-US" altLang="zh-CN" dirty="0"/>
              <a:t>FIRST</a:t>
            </a:r>
            <a:r>
              <a:rPr lang="en-US" altLang="zh-CN" dirty="0">
                <a:solidFill>
                  <a:srgbClr val="0000FF"/>
                </a:solidFill>
                <a:effectLst>
                  <a:outerShdw blurRad="38100" dist="38100" dir="2700000" algn="tl">
                    <a:srgbClr val="000000"/>
                  </a:outerShdw>
                </a:effectLst>
              </a:rPr>
              <a:t>VT</a:t>
            </a:r>
            <a:r>
              <a:rPr lang="en-US" altLang="zh-CN" dirty="0"/>
              <a:t>(B)	={b| </a:t>
            </a:r>
            <a:r>
              <a:rPr lang="en-US" altLang="zh-CN" dirty="0" err="1"/>
              <a:t>B</a:t>
            </a:r>
            <a:r>
              <a:rPr lang="en-US" altLang="zh-CN" dirty="0" err="1">
                <a:sym typeface="Symbol" pitchFamily="18" charset="2"/>
              </a:rPr>
              <a:t></a:t>
            </a:r>
            <a:r>
              <a:rPr lang="en-US" altLang="zh-CN" dirty="0" err="1">
                <a:solidFill>
                  <a:srgbClr val="0000FF"/>
                </a:solidFill>
                <a:effectLst>
                  <a:outerShdw blurRad="38100" dist="38100" dir="2700000" algn="tl">
                    <a:srgbClr val="000000"/>
                  </a:outerShdw>
                </a:effectLst>
              </a:rPr>
              <a:t>b</a:t>
            </a:r>
            <a:r>
              <a:rPr lang="en-US" altLang="zh-CN" dirty="0"/>
              <a:t>… </a:t>
            </a:r>
            <a:r>
              <a:rPr lang="zh-CN" altLang="en-US" dirty="0"/>
              <a:t>或 </a:t>
            </a:r>
            <a:r>
              <a:rPr lang="en-US" altLang="zh-CN" dirty="0" err="1"/>
              <a:t>B</a:t>
            </a:r>
            <a:r>
              <a:rPr lang="en-US" altLang="zh-CN" dirty="0" err="1">
                <a:sym typeface="Symbol" pitchFamily="18" charset="2"/>
              </a:rPr>
              <a:t></a:t>
            </a:r>
            <a:r>
              <a:rPr lang="en-US" altLang="zh-CN" dirty="0" err="1">
                <a:solidFill>
                  <a:schemeClr val="accent1">
                    <a:lumMod val="50000"/>
                  </a:schemeClr>
                </a:solidFill>
              </a:rPr>
              <a:t>C</a:t>
            </a:r>
            <a:r>
              <a:rPr lang="en-US" altLang="zh-CN" dirty="0" err="1">
                <a:solidFill>
                  <a:srgbClr val="0000FF"/>
                </a:solidFill>
                <a:effectLst>
                  <a:outerShdw blurRad="38100" dist="38100" dir="2700000" algn="tl">
                    <a:srgbClr val="000000"/>
                  </a:outerShdw>
                </a:effectLst>
              </a:rPr>
              <a:t>b</a:t>
            </a:r>
            <a:r>
              <a:rPr lang="en-US" altLang="zh-CN" dirty="0"/>
              <a:t>…}</a:t>
            </a:r>
          </a:p>
          <a:p>
            <a:pPr lvl="1" eaLnBrk="1" hangingPunct="1">
              <a:lnSpc>
                <a:spcPct val="130000"/>
              </a:lnSpc>
              <a:defRPr/>
            </a:pPr>
            <a:r>
              <a:rPr lang="en-US" altLang="zh-CN" dirty="0"/>
              <a:t>LAST</a:t>
            </a:r>
            <a:r>
              <a:rPr lang="en-US" altLang="zh-CN" dirty="0">
                <a:solidFill>
                  <a:srgbClr val="0000FF"/>
                </a:solidFill>
                <a:effectLst>
                  <a:outerShdw blurRad="38100" dist="38100" dir="2700000" algn="tl">
                    <a:srgbClr val="000000"/>
                  </a:outerShdw>
                </a:effectLst>
              </a:rPr>
              <a:t>VT</a:t>
            </a:r>
            <a:r>
              <a:rPr lang="en-US" altLang="zh-CN" dirty="0"/>
              <a:t>(B)	={a| B</a:t>
            </a:r>
            <a:r>
              <a:rPr lang="en-US" altLang="zh-CN" dirty="0">
                <a:sym typeface="Symbol" pitchFamily="18" charset="2"/>
              </a:rPr>
              <a:t></a:t>
            </a:r>
            <a:r>
              <a:rPr lang="en-US" altLang="zh-CN" dirty="0"/>
              <a:t>…</a:t>
            </a:r>
            <a:r>
              <a:rPr lang="en-US" altLang="zh-CN" dirty="0">
                <a:solidFill>
                  <a:srgbClr val="0000FF"/>
                </a:solidFill>
                <a:effectLst>
                  <a:outerShdw blurRad="38100" dist="38100" dir="2700000" algn="tl">
                    <a:srgbClr val="000000"/>
                  </a:outerShdw>
                </a:effectLst>
              </a:rPr>
              <a:t>a </a:t>
            </a:r>
            <a:r>
              <a:rPr lang="zh-CN" altLang="en-US" dirty="0"/>
              <a:t>或 </a:t>
            </a:r>
            <a:r>
              <a:rPr lang="en-US" altLang="zh-CN" dirty="0"/>
              <a:t>B</a:t>
            </a:r>
            <a:r>
              <a:rPr lang="en-US" altLang="zh-CN" dirty="0">
                <a:sym typeface="Symbol" pitchFamily="18" charset="2"/>
              </a:rPr>
              <a:t></a:t>
            </a:r>
            <a:r>
              <a:rPr lang="en-US" altLang="zh-CN" dirty="0"/>
              <a:t>…</a:t>
            </a:r>
            <a:r>
              <a:rPr lang="en-US" altLang="zh-CN" dirty="0" err="1">
                <a:solidFill>
                  <a:srgbClr val="0000FF"/>
                </a:solidFill>
                <a:effectLst>
                  <a:outerShdw blurRad="38100" dist="38100" dir="2700000" algn="tl">
                    <a:srgbClr val="000000"/>
                  </a:outerShdw>
                </a:effectLst>
              </a:rPr>
              <a:t>a</a:t>
            </a:r>
            <a:r>
              <a:rPr lang="en-US" altLang="zh-CN" dirty="0" err="1">
                <a:solidFill>
                  <a:schemeClr val="accent1">
                    <a:lumMod val="50000"/>
                  </a:schemeClr>
                </a:solidFill>
              </a:rPr>
              <a:t>C</a:t>
            </a:r>
            <a:r>
              <a:rPr lang="en-US" altLang="zh-CN" dirty="0"/>
              <a:t>}</a:t>
            </a:r>
          </a:p>
        </p:txBody>
      </p:sp>
      <p:sp>
        <p:nvSpPr>
          <p:cNvPr id="4096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0963" name="灯片编号占位符 5"/>
          <p:cNvSpPr>
            <a:spLocks noGrp="1"/>
          </p:cNvSpPr>
          <p:nvPr>
            <p:ph type="sldNum" sz="quarter" idx="12"/>
          </p:nvPr>
        </p:nvSpPr>
        <p:spPr>
          <a:noFill/>
        </p:spPr>
        <p:txBody>
          <a:bodyPr/>
          <a:lstStyle/>
          <a:p>
            <a:fld id="{986FA0C8-595A-4C85-9844-81E305FE0C07}" type="slidenum">
              <a:rPr lang="en-US" altLang="zh-CN" smtClean="0">
                <a:ea typeface="宋体" charset="-122"/>
              </a:rPr>
              <a:pPr/>
              <a:t>39</a:t>
            </a:fld>
            <a:endParaRPr lang="en-US" altLang="zh-CN">
              <a:ea typeface="宋体" charset="-122"/>
            </a:endParaRPr>
          </a:p>
        </p:txBody>
      </p:sp>
      <p:sp>
        <p:nvSpPr>
          <p:cNvPr id="40966" name="Text Box 6"/>
          <p:cNvSpPr txBox="1">
            <a:spLocks noChangeArrowheads="1"/>
          </p:cNvSpPr>
          <p:nvPr/>
        </p:nvSpPr>
        <p:spPr bwMode="auto">
          <a:xfrm>
            <a:off x="4685852" y="3197374"/>
            <a:ext cx="369011"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Courier New" pitchFamily="49" charset="0"/>
              </a:rPr>
              <a:t>+</a:t>
            </a:r>
          </a:p>
        </p:txBody>
      </p:sp>
      <p:sp>
        <p:nvSpPr>
          <p:cNvPr id="40967" name="Text Box 7"/>
          <p:cNvSpPr txBox="1">
            <a:spLocks noChangeArrowheads="1"/>
          </p:cNvSpPr>
          <p:nvPr/>
        </p:nvSpPr>
        <p:spPr bwMode="auto">
          <a:xfrm>
            <a:off x="6214664" y="3197374"/>
            <a:ext cx="369011" cy="461665"/>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Courier New" pitchFamily="49" charset="0"/>
              </a:rPr>
              <a:t>+</a:t>
            </a:r>
          </a:p>
        </p:txBody>
      </p:sp>
      <p:sp>
        <p:nvSpPr>
          <p:cNvPr id="40968" name="Text Box 8"/>
          <p:cNvSpPr txBox="1">
            <a:spLocks noChangeArrowheads="1"/>
          </p:cNvSpPr>
          <p:nvPr/>
        </p:nvSpPr>
        <p:spPr bwMode="auto">
          <a:xfrm>
            <a:off x="4685852" y="3740481"/>
            <a:ext cx="369011" cy="461665"/>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Courier New" pitchFamily="49" charset="0"/>
              </a:rPr>
              <a:t>+</a:t>
            </a:r>
          </a:p>
        </p:txBody>
      </p:sp>
      <p:sp>
        <p:nvSpPr>
          <p:cNvPr id="40969" name="Text Box 9"/>
          <p:cNvSpPr txBox="1">
            <a:spLocks noChangeArrowheads="1"/>
          </p:cNvSpPr>
          <p:nvPr/>
        </p:nvSpPr>
        <p:spPr bwMode="auto">
          <a:xfrm>
            <a:off x="6214664" y="3740481"/>
            <a:ext cx="369011" cy="461665"/>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Courier New" pitchFamily="49" charset="0"/>
              </a:rPr>
              <a:t>+</a:t>
            </a:r>
          </a:p>
        </p:txBody>
      </p:sp>
    </p:spTree>
    <p:extLst>
      <p:ext uri="{BB962C8B-B14F-4D97-AF65-F5344CB8AC3E}">
        <p14:creationId xmlns:p14="http://schemas.microsoft.com/office/powerpoint/2010/main" val="62165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1</a:t>
            </a:r>
            <a:r>
              <a:rPr lang="zh-CN" altLang="en-US" sz="2800" dirty="0"/>
              <a:t>　设文法</a:t>
            </a:r>
            <a:r>
              <a:rPr lang="en-US" altLang="zh-CN" sz="2800" dirty="0"/>
              <a:t>G[S]</a:t>
            </a:r>
            <a:r>
              <a:rPr lang="zh-CN" altLang="en-US" sz="2800" dirty="0"/>
              <a:t>为</a:t>
            </a:r>
          </a:p>
        </p:txBody>
      </p:sp>
      <p:sp>
        <p:nvSpPr>
          <p:cNvPr id="6149" name="Rectangle 3"/>
          <p:cNvSpPr>
            <a:spLocks noGrp="1" noChangeArrowheads="1"/>
          </p:cNvSpPr>
          <p:nvPr>
            <p:ph idx="1"/>
          </p:nvPr>
        </p:nvSpPr>
        <p:spPr>
          <a:xfrm>
            <a:off x="611188" y="3267075"/>
            <a:ext cx="8424862" cy="3257550"/>
          </a:xfrm>
        </p:spPr>
        <p:txBody>
          <a:bodyPr/>
          <a:lstStyle/>
          <a:p>
            <a:pPr eaLnBrk="1" hangingPunct="1">
              <a:lnSpc>
                <a:spcPct val="90000"/>
              </a:lnSpc>
              <a:buFont typeface="Webdings" pitchFamily="18" charset="2"/>
              <a:buNone/>
            </a:pPr>
            <a:r>
              <a:rPr lang="zh-CN" altLang="en-US" sz="2800">
                <a:cs typeface="Arial" charset="0"/>
              </a:rPr>
              <a:t>输入符号串为：</a:t>
            </a:r>
            <a:r>
              <a:rPr lang="en-US" altLang="zh-CN" sz="2800">
                <a:cs typeface="Arial" charset="0"/>
              </a:rPr>
              <a:t>abbcde#</a:t>
            </a:r>
          </a:p>
        </p:txBody>
      </p:sp>
      <p:sp>
        <p:nvSpPr>
          <p:cNvPr id="61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147" name="灯片编号占位符 5"/>
          <p:cNvSpPr>
            <a:spLocks noGrp="1"/>
          </p:cNvSpPr>
          <p:nvPr>
            <p:ph type="sldNum" sz="quarter" idx="12"/>
          </p:nvPr>
        </p:nvSpPr>
        <p:spPr>
          <a:noFill/>
        </p:spPr>
        <p:txBody>
          <a:bodyPr/>
          <a:lstStyle/>
          <a:p>
            <a:fld id="{67BE7B57-9E80-4F90-8F52-E7B08165AB56}" type="slidenum">
              <a:rPr lang="en-US" altLang="zh-CN" smtClean="0">
                <a:ea typeface="宋体" charset="-122"/>
              </a:rPr>
              <a:pPr/>
              <a:t>4</a:t>
            </a:fld>
            <a:endParaRPr lang="en-US" altLang="zh-CN">
              <a:ea typeface="宋体" charset="-122"/>
            </a:endParaRPr>
          </a:p>
        </p:txBody>
      </p:sp>
      <p:sp>
        <p:nvSpPr>
          <p:cNvPr id="6150" name="Rectangle 4"/>
          <p:cNvSpPr>
            <a:spLocks noChangeArrowheads="1"/>
          </p:cNvSpPr>
          <p:nvPr/>
        </p:nvSpPr>
        <p:spPr bwMode="auto">
          <a:xfrm>
            <a:off x="1116013" y="1225550"/>
            <a:ext cx="1688283" cy="1815882"/>
          </a:xfrm>
          <a:prstGeom prst="rect">
            <a:avLst/>
          </a:prstGeom>
          <a:noFill/>
          <a:ln w="19050" algn="ctr">
            <a:noFill/>
            <a:miter lim="800000"/>
            <a:headEnd/>
            <a:tailEnd/>
          </a:ln>
        </p:spPr>
        <p:txBody>
          <a:bodyPr wrap="none">
            <a:spAutoFit/>
          </a:bodyPr>
          <a:lstStyle/>
          <a:p>
            <a:pPr algn="l"/>
            <a:r>
              <a:rPr lang="en-US" altLang="zh-CN" sz="2800" b="1" dirty="0" err="1">
                <a:solidFill>
                  <a:schemeClr val="tx1">
                    <a:lumMod val="95000"/>
                    <a:lumOff val="5000"/>
                  </a:schemeClr>
                </a:solidFill>
                <a:latin typeface="Courier New" pitchFamily="49" charset="0"/>
                <a:ea typeface="宋体" charset="-122"/>
              </a:rPr>
              <a:t>S→aAcBe</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A→Ab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B→d</a:t>
            </a:r>
            <a:endParaRPr lang="en-US" altLang="zh-CN" sz="2800" b="1" dirty="0">
              <a:solidFill>
                <a:schemeClr val="tx1">
                  <a:lumMod val="95000"/>
                  <a:lumOff val="5000"/>
                </a:schemeClr>
              </a:solidFill>
              <a:latin typeface="Courier New" pitchFamily="49" charset="0"/>
              <a:ea typeface="宋体" charset="-122"/>
            </a:endParaRPr>
          </a:p>
        </p:txBody>
      </p:sp>
    </p:spTree>
    <p:extLst>
      <p:ext uri="{BB962C8B-B14F-4D97-AF65-F5344CB8AC3E}">
        <p14:creationId xmlns:p14="http://schemas.microsoft.com/office/powerpoint/2010/main" val="1081316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a:xfrm>
            <a:off x="468313" y="1196975"/>
            <a:ext cx="8424862" cy="5184775"/>
          </a:xfrm>
        </p:spPr>
        <p:txBody>
          <a:bodyPr>
            <a:normAutofit/>
          </a:bodyPr>
          <a:lstStyle/>
          <a:p>
            <a:pPr eaLnBrk="1" hangingPunct="1">
              <a:lnSpc>
                <a:spcPct val="150000"/>
              </a:lnSpc>
              <a:defRPr/>
            </a:pPr>
            <a:r>
              <a:rPr lang="en-US" altLang="zh-CN" dirty="0">
                <a:solidFill>
                  <a:srgbClr val="FF0000"/>
                </a:solidFill>
                <a:effectLst>
                  <a:outerShdw blurRad="38100" dist="38100" dir="2700000" algn="tl">
                    <a:srgbClr val="000000"/>
                  </a:outerShdw>
                </a:effectLst>
                <a:ea typeface="黑体" pitchFamily="2" charset="-122"/>
              </a:rPr>
              <a:t>STEP2</a:t>
            </a:r>
            <a:r>
              <a:rPr lang="zh-CN" altLang="en-US" dirty="0"/>
              <a:t>　然后计算三种优先关系</a:t>
            </a:r>
          </a:p>
        </p:txBody>
      </p:sp>
      <p:sp>
        <p:nvSpPr>
          <p:cNvPr id="419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1987" name="灯片编号占位符 5"/>
          <p:cNvSpPr>
            <a:spLocks noGrp="1"/>
          </p:cNvSpPr>
          <p:nvPr>
            <p:ph type="sldNum" sz="quarter" idx="12"/>
          </p:nvPr>
        </p:nvSpPr>
        <p:spPr>
          <a:noFill/>
        </p:spPr>
        <p:txBody>
          <a:bodyPr/>
          <a:lstStyle/>
          <a:p>
            <a:fld id="{DE9EE985-7B5E-4BF5-AB85-534AE78F7065}" type="slidenum">
              <a:rPr lang="en-US" altLang="zh-CN" smtClean="0">
                <a:ea typeface="宋体" charset="-122"/>
              </a:rPr>
              <a:pPr/>
              <a:t>40</a:t>
            </a:fld>
            <a:endParaRPr lang="en-US" altLang="zh-CN">
              <a:ea typeface="宋体" charset="-122"/>
            </a:endParaRPr>
          </a:p>
        </p:txBody>
      </p:sp>
      <p:sp>
        <p:nvSpPr>
          <p:cNvPr id="4" name="矩形 3">
            <a:extLst>
              <a:ext uri="{FF2B5EF4-FFF2-40B4-BE49-F238E27FC236}">
                <a16:creationId xmlns:a16="http://schemas.microsoft.com/office/drawing/2014/main" id="{4681E621-FC86-B319-34FD-D12207E9CB74}"/>
              </a:ext>
            </a:extLst>
          </p:cNvPr>
          <p:cNvSpPr/>
          <p:nvPr/>
        </p:nvSpPr>
        <p:spPr>
          <a:xfrm>
            <a:off x="781581" y="2062026"/>
            <a:ext cx="1080000" cy="9720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5240" tIns="534750" rIns="15241" bIns="534749" numCol="1" spcCol="1270" anchor="ctr" anchorCtr="0">
            <a:noAutofit/>
          </a:bodyPr>
          <a:lstStyle/>
          <a:p>
            <a:pPr marL="0" lvl="0" indent="0" algn="ctr" defTabSz="1066800">
              <a:lnSpc>
                <a:spcPct val="90000"/>
              </a:lnSpc>
              <a:spcBef>
                <a:spcPct val="0"/>
              </a:spcBef>
              <a:spcAft>
                <a:spcPct val="35000"/>
              </a:spcAft>
              <a:buNone/>
            </a:pPr>
            <a:r>
              <a:rPr lang="en-US" altLang="zh-CN" sz="2000" b="1" i="0" kern="1200" dirty="0">
                <a:effectLst>
                  <a:outerShdw blurRad="38100" dist="38100" dir="2700000" algn="tl">
                    <a:srgbClr val="000000">
                      <a:alpha val="43137"/>
                    </a:srgbClr>
                  </a:outerShdw>
                </a:effectLst>
              </a:rPr>
              <a:t>=·</a:t>
            </a:r>
            <a:r>
              <a:rPr lang="zh-CN" altLang="en-US" sz="2000" b="1" i="0" kern="1200" dirty="0">
                <a:effectLst>
                  <a:outerShdw blurRad="38100" dist="38100" dir="2700000" algn="tl">
                    <a:srgbClr val="000000">
                      <a:alpha val="43137"/>
                    </a:srgbClr>
                  </a:outerShdw>
                </a:effectLst>
              </a:rPr>
              <a:t>关系</a:t>
            </a:r>
          </a:p>
        </p:txBody>
      </p:sp>
      <p:sp>
        <p:nvSpPr>
          <p:cNvPr id="5" name="任意多边形: 形状 4">
            <a:extLst>
              <a:ext uri="{FF2B5EF4-FFF2-40B4-BE49-F238E27FC236}">
                <a16:creationId xmlns:a16="http://schemas.microsoft.com/office/drawing/2014/main" id="{227FC7A4-7261-FD75-5776-370FACA97FE7}"/>
              </a:ext>
            </a:extLst>
          </p:cNvPr>
          <p:cNvSpPr/>
          <p:nvPr/>
        </p:nvSpPr>
        <p:spPr>
          <a:xfrm>
            <a:off x="1870936" y="2071358"/>
            <a:ext cx="6449813" cy="954000"/>
          </a:xfrm>
          <a:custGeom>
            <a:avLst/>
            <a:gdLst>
              <a:gd name="connsiteX0" fmla="*/ 160804 w 964803"/>
              <a:gd name="connsiteY0" fmla="*/ 0 h 6449813"/>
              <a:gd name="connsiteX1" fmla="*/ 803999 w 964803"/>
              <a:gd name="connsiteY1" fmla="*/ 0 h 6449813"/>
              <a:gd name="connsiteX2" fmla="*/ 964803 w 964803"/>
              <a:gd name="connsiteY2" fmla="*/ 160804 h 6449813"/>
              <a:gd name="connsiteX3" fmla="*/ 964803 w 964803"/>
              <a:gd name="connsiteY3" fmla="*/ 6449813 h 6449813"/>
              <a:gd name="connsiteX4" fmla="*/ 964803 w 964803"/>
              <a:gd name="connsiteY4" fmla="*/ 6449813 h 6449813"/>
              <a:gd name="connsiteX5" fmla="*/ 0 w 964803"/>
              <a:gd name="connsiteY5" fmla="*/ 6449813 h 6449813"/>
              <a:gd name="connsiteX6" fmla="*/ 0 w 964803"/>
              <a:gd name="connsiteY6" fmla="*/ 6449813 h 6449813"/>
              <a:gd name="connsiteX7" fmla="*/ 0 w 964803"/>
              <a:gd name="connsiteY7" fmla="*/ 160804 h 6449813"/>
              <a:gd name="connsiteX8" fmla="*/ 160804 w 964803"/>
              <a:gd name="connsiteY8" fmla="*/ 0 h 64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449813">
                <a:moveTo>
                  <a:pt x="964803" y="1074994"/>
                </a:moveTo>
                <a:lnTo>
                  <a:pt x="964803" y="5374819"/>
                </a:lnTo>
                <a:cubicBezTo>
                  <a:pt x="964803" y="5968522"/>
                  <a:pt x="954034" y="6449810"/>
                  <a:pt x="940749" y="6449810"/>
                </a:cubicBezTo>
                <a:lnTo>
                  <a:pt x="0" y="6449810"/>
                </a:lnTo>
                <a:lnTo>
                  <a:pt x="0" y="6449810"/>
                </a:lnTo>
                <a:lnTo>
                  <a:pt x="0" y="3"/>
                </a:lnTo>
                <a:lnTo>
                  <a:pt x="0" y="3"/>
                </a:lnTo>
                <a:lnTo>
                  <a:pt x="940749" y="3"/>
                </a:lnTo>
                <a:cubicBezTo>
                  <a:pt x="954034" y="3"/>
                  <a:pt x="964803" y="481291"/>
                  <a:pt x="964803" y="1074994"/>
                </a:cubicBezTo>
                <a:close/>
              </a:path>
            </a:pathLst>
          </a:custGeom>
          <a:solidFill>
            <a:schemeClr val="bg1"/>
          </a:solidFill>
          <a:ln>
            <a:solidFill>
              <a:srgbClr val="629DD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59163" rIns="59163" bIns="59163" numCol="1" spcCol="1270" anchor="ctr" anchorCtr="0">
            <a:noAutofit/>
          </a:bodyPr>
          <a:lstStyle/>
          <a:p>
            <a:pPr marL="0" lvl="1" algn="l" defTabSz="844550">
              <a:lnSpc>
                <a:spcPct val="90000"/>
              </a:lnSpc>
              <a:spcBef>
                <a:spcPct val="0"/>
              </a:spcBef>
              <a:spcAft>
                <a:spcPct val="15000"/>
              </a:spcAft>
            </a:pPr>
            <a:r>
              <a:rPr lang="zh-CN" altLang="en-US" sz="1900" b="1" i="0" kern="1200" dirty="0"/>
              <a:t>可直接查看产生式的右部，对形如</a:t>
            </a:r>
            <a:r>
              <a:rPr lang="en-US" altLang="zh-CN" sz="1900" b="1" i="0" kern="1200" dirty="0"/>
              <a:t>A→…</a:t>
            </a:r>
            <a:r>
              <a:rPr lang="en-US" altLang="zh-CN" sz="1900" b="1" i="0" kern="1200" dirty="0">
                <a:solidFill>
                  <a:srgbClr val="008000"/>
                </a:solidFill>
                <a:effectLst>
                  <a:outerShdw blurRad="38100" dist="38100" dir="2700000" algn="tl">
                    <a:srgbClr val="000000"/>
                  </a:outerShdw>
                </a:effectLst>
              </a:rPr>
              <a:t>ab</a:t>
            </a:r>
            <a:r>
              <a:rPr lang="en-US" altLang="zh-CN" sz="1900" b="1" i="0" kern="1200" dirty="0"/>
              <a:t>… </a:t>
            </a:r>
            <a:r>
              <a:rPr lang="zh-CN" altLang="en-US" sz="1900" b="1" i="0" kern="1200" dirty="0"/>
              <a:t>或</a:t>
            </a:r>
            <a:r>
              <a:rPr lang="en-US" altLang="zh-CN" sz="1900" b="1" i="0" kern="1200" dirty="0"/>
              <a:t>A→…</a:t>
            </a:r>
            <a:r>
              <a:rPr lang="en-US" altLang="zh-CN" sz="1900" b="1" i="0" kern="1200" dirty="0" err="1">
                <a:solidFill>
                  <a:srgbClr val="008000"/>
                </a:solidFill>
                <a:effectLst>
                  <a:outerShdw blurRad="38100" dist="38100" dir="2700000" algn="tl">
                    <a:srgbClr val="000000"/>
                  </a:outerShdw>
                </a:effectLst>
              </a:rPr>
              <a:t>a</a:t>
            </a:r>
            <a:r>
              <a:rPr lang="en-US" altLang="zh-CN" sz="1900" b="1" i="0" kern="1200" dirty="0" err="1"/>
              <a:t>B</a:t>
            </a:r>
            <a:r>
              <a:rPr lang="en-US" altLang="zh-CN" sz="1900" b="1" i="0" kern="1200" dirty="0" err="1">
                <a:solidFill>
                  <a:srgbClr val="008000"/>
                </a:solidFill>
                <a:effectLst>
                  <a:outerShdw blurRad="38100" dist="38100" dir="2700000" algn="tl">
                    <a:srgbClr val="000000"/>
                  </a:outerShdw>
                </a:effectLst>
                <a:latin typeface="Courier New"/>
                <a:ea typeface="楷体"/>
                <a:cs typeface="+mn-cs"/>
              </a:rPr>
              <a:t>b</a:t>
            </a:r>
            <a:r>
              <a:rPr lang="en-US" altLang="zh-CN" sz="1900" b="1" i="0" kern="1200" dirty="0"/>
              <a:t>…</a:t>
            </a:r>
            <a:r>
              <a:rPr lang="zh-CN" altLang="en-US" sz="1900" b="1" i="0" kern="1200" dirty="0"/>
              <a:t>，则有</a:t>
            </a:r>
            <a:r>
              <a:rPr lang="en-US" altLang="zh-CN" sz="1900" b="1" i="0" kern="1200" dirty="0">
                <a:solidFill>
                  <a:srgbClr val="008000"/>
                </a:solidFill>
                <a:effectLst>
                  <a:outerShdw blurRad="38100" dist="38100" dir="2700000" algn="tl">
                    <a:srgbClr val="000000"/>
                  </a:outerShdw>
                </a:effectLst>
                <a:latin typeface="Courier New"/>
                <a:ea typeface="楷体"/>
                <a:cs typeface="+mn-cs"/>
              </a:rPr>
              <a:t>a</a:t>
            </a:r>
            <a:r>
              <a:rPr lang="en-US" altLang="zh-CN" sz="1900" b="1" i="0" kern="1200" dirty="0"/>
              <a:t>=·</a:t>
            </a:r>
            <a:r>
              <a:rPr lang="en-US" altLang="zh-CN" sz="1900" b="1" i="0" kern="1200" dirty="0">
                <a:solidFill>
                  <a:srgbClr val="008000"/>
                </a:solidFill>
                <a:effectLst>
                  <a:outerShdw blurRad="38100" dist="38100" dir="2700000" algn="tl">
                    <a:srgbClr val="000000"/>
                  </a:outerShdw>
                </a:effectLst>
                <a:latin typeface="Courier New"/>
                <a:ea typeface="楷体"/>
                <a:cs typeface="+mn-cs"/>
              </a:rPr>
              <a:t>b</a:t>
            </a:r>
          </a:p>
        </p:txBody>
      </p:sp>
      <p:sp>
        <p:nvSpPr>
          <p:cNvPr id="6" name="矩形 5">
            <a:extLst>
              <a:ext uri="{FF2B5EF4-FFF2-40B4-BE49-F238E27FC236}">
                <a16:creationId xmlns:a16="http://schemas.microsoft.com/office/drawing/2014/main" id="{AAA39EE3-B199-1A8D-0BD3-E960D73BABD2}"/>
              </a:ext>
            </a:extLst>
          </p:cNvPr>
          <p:cNvSpPr/>
          <p:nvPr/>
        </p:nvSpPr>
        <p:spPr>
          <a:xfrm>
            <a:off x="781580" y="3350691"/>
            <a:ext cx="1080000" cy="972000"/>
          </a:xfrm>
          <a:prstGeom prst="rect">
            <a:avLst/>
          </a:prstGeom>
          <a:solidFill>
            <a:schemeClr val="bg2">
              <a:lumMod val="90000"/>
            </a:schemeClr>
          </a:solidFill>
          <a:ln>
            <a:noFill/>
          </a:ln>
        </p:spPr>
        <p:style>
          <a:lnRef idx="2">
            <a:schemeClr val="accent5">
              <a:hueOff val="3005351"/>
              <a:satOff val="-13190"/>
              <a:lumOff val="3921"/>
              <a:alphaOff val="0"/>
            </a:schemeClr>
          </a:lnRef>
          <a:fillRef idx="1">
            <a:schemeClr val="accent5">
              <a:hueOff val="3005351"/>
              <a:satOff val="-13190"/>
              <a:lumOff val="3921"/>
              <a:alphaOff val="0"/>
            </a:schemeClr>
          </a:fillRef>
          <a:effectRef idx="0">
            <a:schemeClr val="accent5">
              <a:hueOff val="3005351"/>
              <a:satOff val="-13190"/>
              <a:lumOff val="3921"/>
              <a:alphaOff val="0"/>
            </a:schemeClr>
          </a:effectRef>
          <a:fontRef idx="minor">
            <a:schemeClr val="lt1"/>
          </a:fontRef>
        </p:style>
        <p:txBody>
          <a:bodyPr spcFirstLastPara="0" vert="horz" wrap="square" lIns="15240" tIns="534749" rIns="15240" bIns="534749" numCol="1" spcCol="1270" anchor="ctr" anchorCtr="0">
            <a:noAutofit/>
          </a:bodyPr>
          <a:lstStyle/>
          <a:p>
            <a:pPr marL="0" lvl="0" indent="0" algn="ctr" defTabSz="1066800">
              <a:lnSpc>
                <a:spcPct val="90000"/>
              </a:lnSpc>
              <a:spcBef>
                <a:spcPct val="0"/>
              </a:spcBef>
              <a:spcAft>
                <a:spcPct val="35000"/>
              </a:spcAft>
              <a:buNone/>
            </a:pPr>
            <a:r>
              <a:rPr lang="en-US" altLang="zh-CN" sz="2000" b="1" i="0" kern="1200" dirty="0">
                <a:effectLst>
                  <a:outerShdw blurRad="38100" dist="38100" dir="2700000" algn="tl">
                    <a:srgbClr val="000000">
                      <a:alpha val="43137"/>
                    </a:srgbClr>
                  </a:outerShdw>
                </a:effectLst>
              </a:rPr>
              <a:t>&lt;·</a:t>
            </a:r>
            <a:r>
              <a:rPr lang="zh-CN" altLang="en-US" sz="2000" b="1" i="0" kern="1200" dirty="0">
                <a:effectLst>
                  <a:outerShdw blurRad="38100" dist="38100" dir="2700000" algn="tl">
                    <a:srgbClr val="000000">
                      <a:alpha val="43137"/>
                    </a:srgbClr>
                  </a:outerShdw>
                </a:effectLst>
              </a:rPr>
              <a:t>关系</a:t>
            </a:r>
          </a:p>
        </p:txBody>
      </p:sp>
      <p:sp>
        <p:nvSpPr>
          <p:cNvPr id="7" name="任意多边形: 形状 6">
            <a:extLst>
              <a:ext uri="{FF2B5EF4-FFF2-40B4-BE49-F238E27FC236}">
                <a16:creationId xmlns:a16="http://schemas.microsoft.com/office/drawing/2014/main" id="{C32D8EA0-7850-B19E-229D-B623BB452E8D}"/>
              </a:ext>
            </a:extLst>
          </p:cNvPr>
          <p:cNvSpPr/>
          <p:nvPr/>
        </p:nvSpPr>
        <p:spPr>
          <a:xfrm>
            <a:off x="1870936" y="3359691"/>
            <a:ext cx="6449813" cy="954000"/>
          </a:xfrm>
          <a:custGeom>
            <a:avLst/>
            <a:gdLst>
              <a:gd name="connsiteX0" fmla="*/ 160804 w 964803"/>
              <a:gd name="connsiteY0" fmla="*/ 0 h 6449813"/>
              <a:gd name="connsiteX1" fmla="*/ 803999 w 964803"/>
              <a:gd name="connsiteY1" fmla="*/ 0 h 6449813"/>
              <a:gd name="connsiteX2" fmla="*/ 964803 w 964803"/>
              <a:gd name="connsiteY2" fmla="*/ 160804 h 6449813"/>
              <a:gd name="connsiteX3" fmla="*/ 964803 w 964803"/>
              <a:gd name="connsiteY3" fmla="*/ 6449813 h 6449813"/>
              <a:gd name="connsiteX4" fmla="*/ 964803 w 964803"/>
              <a:gd name="connsiteY4" fmla="*/ 6449813 h 6449813"/>
              <a:gd name="connsiteX5" fmla="*/ 0 w 964803"/>
              <a:gd name="connsiteY5" fmla="*/ 6449813 h 6449813"/>
              <a:gd name="connsiteX6" fmla="*/ 0 w 964803"/>
              <a:gd name="connsiteY6" fmla="*/ 6449813 h 6449813"/>
              <a:gd name="connsiteX7" fmla="*/ 0 w 964803"/>
              <a:gd name="connsiteY7" fmla="*/ 160804 h 6449813"/>
              <a:gd name="connsiteX8" fmla="*/ 160804 w 964803"/>
              <a:gd name="connsiteY8" fmla="*/ 0 h 64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449813">
                <a:moveTo>
                  <a:pt x="964803" y="1074994"/>
                </a:moveTo>
                <a:lnTo>
                  <a:pt x="964803" y="5374819"/>
                </a:lnTo>
                <a:cubicBezTo>
                  <a:pt x="964803" y="5968522"/>
                  <a:pt x="954034" y="6449810"/>
                  <a:pt x="940749" y="6449810"/>
                </a:cubicBezTo>
                <a:lnTo>
                  <a:pt x="0" y="6449810"/>
                </a:lnTo>
                <a:lnTo>
                  <a:pt x="0" y="6449810"/>
                </a:lnTo>
                <a:lnTo>
                  <a:pt x="0" y="3"/>
                </a:lnTo>
                <a:lnTo>
                  <a:pt x="0" y="3"/>
                </a:lnTo>
                <a:lnTo>
                  <a:pt x="940749" y="3"/>
                </a:lnTo>
                <a:cubicBezTo>
                  <a:pt x="954034" y="3"/>
                  <a:pt x="964803" y="481291"/>
                  <a:pt x="964803" y="1074994"/>
                </a:cubicBezTo>
                <a:close/>
              </a:path>
            </a:pathLst>
          </a:custGeom>
          <a:solidFill>
            <a:schemeClr val="bg1"/>
          </a:solidFill>
          <a:ln>
            <a:solidFill>
              <a:srgbClr val="85B2F6"/>
            </a:solidFill>
          </a:ln>
        </p:spPr>
        <p:style>
          <a:lnRef idx="2">
            <a:schemeClr val="accent5">
              <a:hueOff val="3005351"/>
              <a:satOff val="-13190"/>
              <a:lumOff val="392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59163" rIns="59163" bIns="59163" numCol="1" spcCol="1270" anchor="ctr" anchorCtr="0">
            <a:noAutofit/>
          </a:bodyPr>
          <a:lstStyle/>
          <a:p>
            <a:pPr marL="0" lvl="1" algn="l" defTabSz="844550">
              <a:lnSpc>
                <a:spcPct val="90000"/>
              </a:lnSpc>
              <a:spcBef>
                <a:spcPct val="0"/>
              </a:spcBef>
              <a:spcAft>
                <a:spcPct val="15000"/>
              </a:spcAft>
            </a:pPr>
            <a:r>
              <a:rPr lang="zh-CN" altLang="en-US" sz="1900" b="1" i="0" kern="1200" dirty="0"/>
              <a:t>求出每个非终结符</a:t>
            </a:r>
            <a:r>
              <a:rPr lang="en-US" altLang="zh-CN" sz="1900" b="1" i="0" kern="1200" dirty="0"/>
              <a:t>B</a:t>
            </a:r>
            <a:r>
              <a:rPr lang="zh-CN" altLang="en-US" sz="1900" b="1" i="0" kern="1200" dirty="0"/>
              <a:t>的</a:t>
            </a:r>
            <a:r>
              <a:rPr lang="en-US" altLang="zh-CN" sz="1900" b="1" i="0" kern="1200" dirty="0"/>
              <a:t>FIRSTVT(B)</a:t>
            </a:r>
            <a:r>
              <a:rPr lang="zh-CN" altLang="en-US" sz="1900" b="1" i="0" kern="1200" dirty="0"/>
              <a:t>对形如产生式</a:t>
            </a:r>
            <a:r>
              <a:rPr lang="en-US" altLang="zh-CN" sz="1900" b="1" i="0" kern="1200" dirty="0"/>
              <a:t>A→…</a:t>
            </a:r>
            <a:r>
              <a:rPr lang="en-US" altLang="zh-CN" sz="1900" b="1" i="0" kern="1200" dirty="0" err="1">
                <a:solidFill>
                  <a:srgbClr val="008000"/>
                </a:solidFill>
                <a:effectLst>
                  <a:outerShdw blurRad="38100" dist="38100" dir="2700000" algn="tl">
                    <a:srgbClr val="000000"/>
                  </a:outerShdw>
                </a:effectLst>
                <a:latin typeface="Courier New"/>
                <a:ea typeface="楷体"/>
                <a:cs typeface="+mn-cs"/>
              </a:rPr>
              <a:t>a</a:t>
            </a:r>
            <a:r>
              <a:rPr lang="en-US" altLang="zh-CN" sz="1900" b="1" i="0" kern="1200" dirty="0" err="1">
                <a:solidFill>
                  <a:srgbClr val="FF0000"/>
                </a:solidFill>
                <a:effectLst>
                  <a:outerShdw blurRad="38100" dist="38100" dir="2700000" algn="tl">
                    <a:srgbClr val="000000"/>
                  </a:outerShdw>
                </a:effectLst>
              </a:rPr>
              <a:t>B</a:t>
            </a:r>
            <a:r>
              <a:rPr lang="en-US" altLang="zh-CN" sz="1900" b="1" i="0" kern="1200" dirty="0"/>
              <a:t>…</a:t>
            </a:r>
            <a:r>
              <a:rPr lang="zh-CN" altLang="en-US" sz="1900" b="1" i="0" kern="1200" dirty="0"/>
              <a:t>中，对每一个</a:t>
            </a:r>
            <a:r>
              <a:rPr lang="en-US" altLang="zh-CN" sz="1900" b="1" i="0" kern="1200" dirty="0">
                <a:solidFill>
                  <a:srgbClr val="008000"/>
                </a:solidFill>
                <a:effectLst>
                  <a:outerShdw blurRad="38100" dist="38100" dir="2700000" algn="tl">
                    <a:srgbClr val="000000"/>
                  </a:outerShdw>
                </a:effectLst>
                <a:latin typeface="Courier New"/>
                <a:ea typeface="楷体"/>
                <a:cs typeface="+mn-cs"/>
              </a:rPr>
              <a:t>b</a:t>
            </a:r>
            <a:r>
              <a:rPr lang="en-US" altLang="zh-CN" sz="1900" b="1" i="0" kern="1200" dirty="0">
                <a:sym typeface="Symbol" pitchFamily="18" charset="2"/>
              </a:rPr>
              <a:t></a:t>
            </a:r>
            <a:r>
              <a:rPr lang="en-US" altLang="zh-CN" sz="1900" b="1" i="0" kern="1200" dirty="0"/>
              <a:t> FIRSTVT(</a:t>
            </a:r>
            <a:r>
              <a:rPr lang="en-US" altLang="zh-CN" sz="1900" b="1" i="0" kern="1200" dirty="0">
                <a:solidFill>
                  <a:srgbClr val="FF0000"/>
                </a:solidFill>
                <a:effectLst>
                  <a:outerShdw blurRad="38100" dist="38100" dir="2700000" algn="tl">
                    <a:srgbClr val="000000"/>
                  </a:outerShdw>
                </a:effectLst>
                <a:latin typeface="Courier New"/>
                <a:ea typeface="楷体"/>
                <a:cs typeface="+mn-cs"/>
              </a:rPr>
              <a:t>B</a:t>
            </a:r>
            <a:r>
              <a:rPr lang="en-US" altLang="zh-CN" sz="1900" b="1" i="0" kern="1200" dirty="0"/>
              <a:t>)</a:t>
            </a:r>
            <a:r>
              <a:rPr lang="zh-CN" altLang="en-US" sz="1900" b="1" i="0" kern="1200" dirty="0"/>
              <a:t>，则有</a:t>
            </a:r>
            <a:r>
              <a:rPr lang="en-US" altLang="zh-CN" sz="1900" b="1" i="0" kern="1200" dirty="0">
                <a:solidFill>
                  <a:srgbClr val="008000"/>
                </a:solidFill>
                <a:effectLst>
                  <a:outerShdw blurRad="38100" dist="38100" dir="2700000" algn="tl">
                    <a:srgbClr val="000000"/>
                  </a:outerShdw>
                </a:effectLst>
                <a:latin typeface="Courier New"/>
                <a:ea typeface="楷体"/>
                <a:cs typeface="+mn-cs"/>
              </a:rPr>
              <a:t>a</a:t>
            </a:r>
            <a:r>
              <a:rPr lang="en-US" altLang="zh-CN" sz="1900" b="1" i="0" kern="1200" dirty="0"/>
              <a:t>&lt;·</a:t>
            </a:r>
            <a:r>
              <a:rPr lang="en-US" altLang="zh-CN" sz="1900" b="1" i="0" kern="1200" dirty="0">
                <a:solidFill>
                  <a:srgbClr val="008000"/>
                </a:solidFill>
                <a:effectLst>
                  <a:outerShdw blurRad="38100" dist="38100" dir="2700000" algn="tl">
                    <a:srgbClr val="000000"/>
                  </a:outerShdw>
                </a:effectLst>
                <a:latin typeface="Courier New"/>
                <a:ea typeface="楷体"/>
                <a:cs typeface="+mn-cs"/>
              </a:rPr>
              <a:t>b</a:t>
            </a:r>
          </a:p>
        </p:txBody>
      </p:sp>
      <p:sp>
        <p:nvSpPr>
          <p:cNvPr id="8" name="矩形 7">
            <a:extLst>
              <a:ext uri="{FF2B5EF4-FFF2-40B4-BE49-F238E27FC236}">
                <a16:creationId xmlns:a16="http://schemas.microsoft.com/office/drawing/2014/main" id="{1C659DCE-43DF-707D-3737-AC795DA8FE9D}"/>
              </a:ext>
            </a:extLst>
          </p:cNvPr>
          <p:cNvSpPr/>
          <p:nvPr/>
        </p:nvSpPr>
        <p:spPr>
          <a:xfrm>
            <a:off x="781580" y="4639355"/>
            <a:ext cx="1080000" cy="972000"/>
          </a:xfrm>
          <a:prstGeom prst="rect">
            <a:avLst/>
          </a:prstGeom>
          <a:solidFill>
            <a:schemeClr val="accent1">
              <a:lumMod val="60000"/>
              <a:lumOff val="40000"/>
            </a:schemeClr>
          </a:solidFill>
          <a:ln>
            <a:noFill/>
          </a:ln>
        </p:spPr>
        <p:style>
          <a:lnRef idx="2">
            <a:schemeClr val="accent5">
              <a:hueOff val="6010703"/>
              <a:satOff val="-26380"/>
              <a:lumOff val="7843"/>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txBody>
          <a:bodyPr spcFirstLastPara="0" vert="horz" wrap="square" lIns="15240" tIns="534749" rIns="15240" bIns="534749" numCol="1" spcCol="1270" anchor="ctr" anchorCtr="0">
            <a:noAutofit/>
          </a:bodyPr>
          <a:lstStyle/>
          <a:p>
            <a:pPr marL="0" lvl="0" indent="0" algn="ctr" defTabSz="1066800">
              <a:lnSpc>
                <a:spcPct val="90000"/>
              </a:lnSpc>
              <a:spcBef>
                <a:spcPct val="0"/>
              </a:spcBef>
              <a:spcAft>
                <a:spcPct val="35000"/>
              </a:spcAft>
              <a:buNone/>
            </a:pPr>
            <a:r>
              <a:rPr lang="en-US" altLang="zh-CN" sz="2000" b="1" i="0" kern="1200">
                <a:effectLst>
                  <a:outerShdw blurRad="38100" dist="38100" dir="2700000" algn="tl">
                    <a:srgbClr val="000000">
                      <a:alpha val="43137"/>
                    </a:srgbClr>
                  </a:outerShdw>
                </a:effectLst>
              </a:rPr>
              <a:t>·&gt;</a:t>
            </a:r>
            <a:r>
              <a:rPr lang="zh-CN" altLang="en-US" sz="2000" b="1" i="0" kern="1200">
                <a:effectLst>
                  <a:outerShdw blurRad="38100" dist="38100" dir="2700000" algn="tl">
                    <a:srgbClr val="000000">
                      <a:alpha val="43137"/>
                    </a:srgbClr>
                  </a:outerShdw>
                </a:effectLst>
              </a:rPr>
              <a:t>关系</a:t>
            </a:r>
            <a:endParaRPr lang="zh-CN" altLang="en-US" sz="2000" b="1" i="0" kern="1200" dirty="0">
              <a:effectLst>
                <a:outerShdw blurRad="38100" dist="38100" dir="2700000" algn="tl">
                  <a:srgbClr val="000000">
                    <a:alpha val="43137"/>
                  </a:srgbClr>
                </a:outerShdw>
              </a:effectLst>
            </a:endParaRPr>
          </a:p>
        </p:txBody>
      </p:sp>
      <p:sp>
        <p:nvSpPr>
          <p:cNvPr id="9" name="任意多边形: 形状 8">
            <a:extLst>
              <a:ext uri="{FF2B5EF4-FFF2-40B4-BE49-F238E27FC236}">
                <a16:creationId xmlns:a16="http://schemas.microsoft.com/office/drawing/2014/main" id="{1CDFB76D-FB2C-3BD7-005E-BC92AF888C9C}"/>
              </a:ext>
            </a:extLst>
          </p:cNvPr>
          <p:cNvSpPr/>
          <p:nvPr/>
        </p:nvSpPr>
        <p:spPr>
          <a:xfrm>
            <a:off x="1870936" y="4648355"/>
            <a:ext cx="6449813" cy="954000"/>
          </a:xfrm>
          <a:custGeom>
            <a:avLst/>
            <a:gdLst>
              <a:gd name="connsiteX0" fmla="*/ 160804 w 964803"/>
              <a:gd name="connsiteY0" fmla="*/ 0 h 6449813"/>
              <a:gd name="connsiteX1" fmla="*/ 803999 w 964803"/>
              <a:gd name="connsiteY1" fmla="*/ 0 h 6449813"/>
              <a:gd name="connsiteX2" fmla="*/ 964803 w 964803"/>
              <a:gd name="connsiteY2" fmla="*/ 160804 h 6449813"/>
              <a:gd name="connsiteX3" fmla="*/ 964803 w 964803"/>
              <a:gd name="connsiteY3" fmla="*/ 6449813 h 6449813"/>
              <a:gd name="connsiteX4" fmla="*/ 964803 w 964803"/>
              <a:gd name="connsiteY4" fmla="*/ 6449813 h 6449813"/>
              <a:gd name="connsiteX5" fmla="*/ 0 w 964803"/>
              <a:gd name="connsiteY5" fmla="*/ 6449813 h 6449813"/>
              <a:gd name="connsiteX6" fmla="*/ 0 w 964803"/>
              <a:gd name="connsiteY6" fmla="*/ 6449813 h 6449813"/>
              <a:gd name="connsiteX7" fmla="*/ 0 w 964803"/>
              <a:gd name="connsiteY7" fmla="*/ 160804 h 6449813"/>
              <a:gd name="connsiteX8" fmla="*/ 160804 w 964803"/>
              <a:gd name="connsiteY8" fmla="*/ 0 h 64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449813">
                <a:moveTo>
                  <a:pt x="964803" y="1074994"/>
                </a:moveTo>
                <a:lnTo>
                  <a:pt x="964803" y="5374819"/>
                </a:lnTo>
                <a:cubicBezTo>
                  <a:pt x="964803" y="5968522"/>
                  <a:pt x="954034" y="6449810"/>
                  <a:pt x="940749" y="6449810"/>
                </a:cubicBezTo>
                <a:lnTo>
                  <a:pt x="0" y="6449810"/>
                </a:lnTo>
                <a:lnTo>
                  <a:pt x="0" y="6449810"/>
                </a:lnTo>
                <a:lnTo>
                  <a:pt x="0" y="3"/>
                </a:lnTo>
                <a:lnTo>
                  <a:pt x="0" y="3"/>
                </a:lnTo>
                <a:lnTo>
                  <a:pt x="940749" y="3"/>
                </a:lnTo>
                <a:cubicBezTo>
                  <a:pt x="954034" y="3"/>
                  <a:pt x="964803" y="481291"/>
                  <a:pt x="964803" y="1074994"/>
                </a:cubicBezTo>
                <a:close/>
              </a:path>
            </a:pathLst>
          </a:custGeom>
          <a:solidFill>
            <a:schemeClr val="bg1"/>
          </a:solidFill>
          <a:ln>
            <a:solidFill>
              <a:srgbClr val="90A2CF"/>
            </a:solidFill>
          </a:ln>
        </p:spPr>
        <p:style>
          <a:lnRef idx="2">
            <a:schemeClr val="accent5">
              <a:hueOff val="6010703"/>
              <a:satOff val="-26380"/>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8" tIns="59163" rIns="59163" bIns="59163" numCol="1" spcCol="1270" anchor="ctr" anchorCtr="0">
            <a:noAutofit/>
          </a:bodyPr>
          <a:lstStyle/>
          <a:p>
            <a:pPr marL="0" lvl="1" algn="l" defTabSz="844550">
              <a:lnSpc>
                <a:spcPct val="90000"/>
              </a:lnSpc>
              <a:spcBef>
                <a:spcPct val="0"/>
              </a:spcBef>
              <a:spcAft>
                <a:spcPct val="15000"/>
              </a:spcAft>
            </a:pPr>
            <a:r>
              <a:rPr lang="zh-CN" altLang="en-US" sz="1900" b="1" i="0" kern="1200" dirty="0"/>
              <a:t>求出每个非终结符</a:t>
            </a:r>
            <a:r>
              <a:rPr lang="en-US" altLang="zh-CN" sz="1900" b="1" i="0" kern="1200" dirty="0"/>
              <a:t>B</a:t>
            </a:r>
            <a:r>
              <a:rPr lang="zh-CN" altLang="en-US" sz="1900" b="1" i="0" kern="1200" dirty="0"/>
              <a:t>的</a:t>
            </a:r>
            <a:r>
              <a:rPr lang="en-US" altLang="zh-CN" sz="1900" b="1" i="0" kern="1200" dirty="0"/>
              <a:t>LASTVT(B)</a:t>
            </a:r>
            <a:r>
              <a:rPr lang="zh-CN" altLang="en-US" sz="1900" b="1" i="0" kern="1200" dirty="0"/>
              <a:t>对形如产生式</a:t>
            </a:r>
            <a:r>
              <a:rPr lang="en-US" altLang="zh-CN" sz="1900" b="1" i="0" kern="1200" dirty="0"/>
              <a:t>A→…</a:t>
            </a:r>
            <a:r>
              <a:rPr lang="en-US" altLang="zh-CN" sz="1900" b="1" i="0" kern="1200" dirty="0">
                <a:solidFill>
                  <a:srgbClr val="FF0000"/>
                </a:solidFill>
                <a:effectLst>
                  <a:outerShdw blurRad="38100" dist="38100" dir="2700000" algn="tl">
                    <a:srgbClr val="000000"/>
                  </a:outerShdw>
                </a:effectLst>
                <a:latin typeface="Courier New"/>
                <a:ea typeface="楷体"/>
                <a:cs typeface="+mn-cs"/>
              </a:rPr>
              <a:t>B</a:t>
            </a:r>
            <a:r>
              <a:rPr lang="en-US" altLang="zh-CN" sz="1900" b="1" i="0" kern="1200" dirty="0">
                <a:solidFill>
                  <a:srgbClr val="008000"/>
                </a:solidFill>
                <a:effectLst>
                  <a:outerShdw blurRad="38100" dist="38100" dir="2700000" algn="tl">
                    <a:srgbClr val="000000"/>
                  </a:outerShdw>
                </a:effectLst>
                <a:latin typeface="Courier New"/>
                <a:ea typeface="楷体"/>
                <a:cs typeface="+mn-cs"/>
              </a:rPr>
              <a:t>b</a:t>
            </a:r>
            <a:r>
              <a:rPr lang="en-US" altLang="zh-CN" sz="1900" b="1" i="0" kern="1200" dirty="0"/>
              <a:t>…</a:t>
            </a:r>
            <a:r>
              <a:rPr lang="zh-CN" altLang="en-US" sz="1900" b="1" i="0" kern="1200" dirty="0"/>
              <a:t>中，对每一个</a:t>
            </a:r>
            <a:r>
              <a:rPr lang="en-US" altLang="zh-CN" sz="1900" b="1" i="0" kern="1200" dirty="0">
                <a:solidFill>
                  <a:srgbClr val="008000"/>
                </a:solidFill>
                <a:effectLst>
                  <a:outerShdw blurRad="38100" dist="38100" dir="2700000" algn="tl">
                    <a:srgbClr val="000000"/>
                  </a:outerShdw>
                </a:effectLst>
                <a:latin typeface="Courier New"/>
                <a:ea typeface="楷体"/>
                <a:cs typeface="+mn-cs"/>
              </a:rPr>
              <a:t>a</a:t>
            </a:r>
            <a:r>
              <a:rPr lang="en-US" altLang="zh-CN" sz="1900" b="1" i="0" kern="1200" dirty="0">
                <a:sym typeface="Symbol" pitchFamily="18" charset="2"/>
              </a:rPr>
              <a:t></a:t>
            </a:r>
            <a:r>
              <a:rPr lang="en-US" altLang="zh-CN" sz="1900" b="1" i="0" kern="1200" dirty="0"/>
              <a:t> LASTVT(</a:t>
            </a:r>
            <a:r>
              <a:rPr lang="en-US" altLang="zh-CN" sz="1900" b="1" i="0" kern="1200" dirty="0">
                <a:solidFill>
                  <a:srgbClr val="FF0000"/>
                </a:solidFill>
                <a:effectLst>
                  <a:outerShdw blurRad="38100" dist="38100" dir="2700000" algn="tl">
                    <a:srgbClr val="000000"/>
                  </a:outerShdw>
                </a:effectLst>
                <a:latin typeface="Courier New"/>
                <a:ea typeface="楷体"/>
                <a:cs typeface="+mn-cs"/>
              </a:rPr>
              <a:t>B</a:t>
            </a:r>
            <a:r>
              <a:rPr lang="en-US" altLang="zh-CN" sz="1900" b="1" i="0" kern="1200" dirty="0"/>
              <a:t>)</a:t>
            </a:r>
            <a:r>
              <a:rPr lang="zh-CN" altLang="en-US" sz="1900" b="1" i="0" kern="1200" dirty="0"/>
              <a:t>，则有</a:t>
            </a:r>
            <a:r>
              <a:rPr lang="en-US" altLang="zh-CN" sz="1900" b="1" i="0" kern="1200" dirty="0">
                <a:solidFill>
                  <a:srgbClr val="008000"/>
                </a:solidFill>
                <a:effectLst>
                  <a:outerShdw blurRad="38100" dist="38100" dir="2700000" algn="tl">
                    <a:srgbClr val="000000"/>
                  </a:outerShdw>
                </a:effectLst>
                <a:latin typeface="Courier New"/>
                <a:ea typeface="楷体"/>
                <a:cs typeface="+mn-cs"/>
              </a:rPr>
              <a:t>a</a:t>
            </a:r>
            <a:r>
              <a:rPr lang="en-US" altLang="zh-CN" sz="1900" b="1" i="0" kern="1200" dirty="0"/>
              <a:t>·&gt;</a:t>
            </a:r>
            <a:r>
              <a:rPr lang="en-US" altLang="zh-CN" sz="1900" b="1" i="0" kern="1200" dirty="0">
                <a:solidFill>
                  <a:srgbClr val="008000"/>
                </a:solidFill>
                <a:effectLst>
                  <a:outerShdw blurRad="38100" dist="38100" dir="2700000" algn="tl">
                    <a:srgbClr val="000000"/>
                  </a:outerShdw>
                </a:effectLst>
                <a:latin typeface="Courier New"/>
                <a:ea typeface="楷体"/>
                <a:cs typeface="+mn-cs"/>
              </a:rPr>
              <a:t>b</a:t>
            </a:r>
          </a:p>
        </p:txBody>
      </p:sp>
    </p:spTree>
    <p:extLst>
      <p:ext uri="{BB962C8B-B14F-4D97-AF65-F5344CB8AC3E}">
        <p14:creationId xmlns:p14="http://schemas.microsoft.com/office/powerpoint/2010/main" val="10109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left)">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3"/>
      <p:bldP spid="4" grpId="0" animBg="1"/>
      <p:bldP spid="5" grpId="0" animBg="1"/>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3011" name="灯片编号占位符 3"/>
          <p:cNvSpPr>
            <a:spLocks noGrp="1"/>
          </p:cNvSpPr>
          <p:nvPr>
            <p:ph type="sldNum" sz="quarter" idx="12"/>
          </p:nvPr>
        </p:nvSpPr>
        <p:spPr>
          <a:noFill/>
        </p:spPr>
        <p:txBody>
          <a:bodyPr/>
          <a:lstStyle/>
          <a:p>
            <a:fld id="{BEF5109B-E8E4-4B89-8E11-25EBCE071452}" type="slidenum">
              <a:rPr lang="en-US" altLang="zh-CN" smtClean="0">
                <a:ea typeface="宋体" charset="-122"/>
              </a:rPr>
              <a:pPr/>
              <a:t>41</a:t>
            </a:fld>
            <a:endParaRPr lang="en-US" altLang="zh-CN">
              <a:ea typeface="宋体" charset="-122"/>
            </a:endParaRPr>
          </a:p>
        </p:txBody>
      </p:sp>
      <p:sp>
        <p:nvSpPr>
          <p:cNvPr id="43012" name="Rectangle 3"/>
          <p:cNvSpPr>
            <a:spLocks noGrp="1" noChangeArrowheads="1"/>
          </p:cNvSpPr>
          <p:nvPr>
            <p:ph type="body" idx="4294967295"/>
          </p:nvPr>
        </p:nvSpPr>
        <p:spPr>
          <a:xfrm>
            <a:off x="828625" y="476250"/>
            <a:ext cx="2735263" cy="3743325"/>
          </a:xfrm>
        </p:spPr>
        <p:txBody>
          <a:bodyPr/>
          <a:lstStyle/>
          <a:p>
            <a:pPr eaLnBrk="1" hangingPunct="1">
              <a:lnSpc>
                <a:spcPct val="90000"/>
              </a:lnSpc>
              <a:buFont typeface="Webdings" pitchFamily="18" charset="2"/>
              <a:buNone/>
            </a:pPr>
            <a:r>
              <a:rPr lang="zh-CN" altLang="en-US" sz="2400" dirty="0"/>
              <a:t>表达式的文法为：</a:t>
            </a:r>
          </a:p>
          <a:p>
            <a:pPr eaLnBrk="1" hangingPunct="1">
              <a:lnSpc>
                <a:spcPct val="90000"/>
              </a:lnSpc>
              <a:buFont typeface="Webdings" pitchFamily="18" charset="2"/>
              <a:buNone/>
            </a:pPr>
            <a:endParaRPr lang="zh-CN" altLang="en-US" sz="2400" dirty="0"/>
          </a:p>
          <a:p>
            <a:pPr eaLnBrk="1" hangingPunct="1">
              <a:lnSpc>
                <a:spcPct val="90000"/>
              </a:lnSpc>
              <a:buFont typeface="Webdings" pitchFamily="18" charset="2"/>
              <a:buNone/>
            </a:pPr>
            <a:r>
              <a:rPr lang="en-US" altLang="zh-CN" sz="2400" dirty="0"/>
              <a:t>1</a:t>
            </a:r>
            <a:r>
              <a:rPr lang="zh-CN" altLang="en-US" sz="2400" dirty="0"/>
              <a:t>、</a:t>
            </a:r>
            <a:r>
              <a:rPr lang="en-US" altLang="zh-CN" sz="2400" dirty="0"/>
              <a:t>E→E+T</a:t>
            </a:r>
          </a:p>
          <a:p>
            <a:pPr eaLnBrk="1" hangingPunct="1">
              <a:lnSpc>
                <a:spcPct val="90000"/>
              </a:lnSpc>
              <a:buFont typeface="Webdings" pitchFamily="18" charset="2"/>
              <a:buNone/>
            </a:pPr>
            <a:r>
              <a:rPr lang="en-US" altLang="zh-CN" sz="2400" dirty="0"/>
              <a:t>2</a:t>
            </a:r>
            <a:r>
              <a:rPr lang="zh-CN" altLang="en-US" sz="2400" dirty="0"/>
              <a:t>、</a:t>
            </a:r>
            <a:r>
              <a:rPr lang="en-US" altLang="zh-CN" sz="2400" dirty="0"/>
              <a:t>E→T</a:t>
            </a:r>
          </a:p>
          <a:p>
            <a:pPr eaLnBrk="1" hangingPunct="1">
              <a:lnSpc>
                <a:spcPct val="90000"/>
              </a:lnSpc>
              <a:buFont typeface="Webdings" pitchFamily="18" charset="2"/>
              <a:buNone/>
            </a:pPr>
            <a:r>
              <a:rPr lang="en-US" altLang="zh-CN" sz="2400" dirty="0"/>
              <a:t>3</a:t>
            </a:r>
            <a:r>
              <a:rPr lang="zh-CN" altLang="en-US" sz="2400" dirty="0"/>
              <a:t>、</a:t>
            </a:r>
            <a:r>
              <a:rPr lang="en-US" altLang="zh-CN" sz="2400" dirty="0"/>
              <a:t>T→T*F</a:t>
            </a:r>
          </a:p>
          <a:p>
            <a:pPr eaLnBrk="1" hangingPunct="1">
              <a:lnSpc>
                <a:spcPct val="90000"/>
              </a:lnSpc>
              <a:buFont typeface="Webdings" pitchFamily="18" charset="2"/>
              <a:buNone/>
            </a:pPr>
            <a:r>
              <a:rPr lang="en-US" altLang="zh-CN" sz="2400" dirty="0"/>
              <a:t>4</a:t>
            </a:r>
            <a:r>
              <a:rPr lang="zh-CN" altLang="en-US" sz="2400" dirty="0"/>
              <a:t>、</a:t>
            </a:r>
            <a:r>
              <a:rPr lang="en-US" altLang="zh-CN" sz="2400" dirty="0"/>
              <a:t>T→F</a:t>
            </a:r>
          </a:p>
          <a:p>
            <a:pPr eaLnBrk="1" hangingPunct="1">
              <a:lnSpc>
                <a:spcPct val="90000"/>
              </a:lnSpc>
              <a:buFont typeface="Webdings" pitchFamily="18" charset="2"/>
              <a:buNone/>
            </a:pPr>
            <a:r>
              <a:rPr lang="en-US" altLang="zh-CN" sz="2400" dirty="0"/>
              <a:t>5</a:t>
            </a:r>
            <a:r>
              <a:rPr lang="zh-CN" altLang="en-US" sz="2400" dirty="0"/>
              <a:t>、</a:t>
            </a:r>
            <a:r>
              <a:rPr lang="en-US" altLang="zh-CN" sz="2400" dirty="0"/>
              <a:t>F→P</a:t>
            </a:r>
            <a:r>
              <a:rPr lang="en-US" altLang="zh-CN" sz="2400" b="1" dirty="0">
                <a:solidFill>
                  <a:schemeClr val="tx1"/>
                </a:solidFill>
                <a:latin typeface="+mn-ea"/>
                <a:ea typeface="+mn-ea"/>
              </a:rPr>
              <a:t>↑</a:t>
            </a:r>
            <a:r>
              <a:rPr lang="en-US" altLang="zh-CN" sz="2400" dirty="0"/>
              <a:t>F|P</a:t>
            </a:r>
          </a:p>
          <a:p>
            <a:pPr eaLnBrk="1" hangingPunct="1">
              <a:lnSpc>
                <a:spcPct val="90000"/>
              </a:lnSpc>
              <a:buFont typeface="Webdings" pitchFamily="18" charset="2"/>
              <a:buNone/>
            </a:pPr>
            <a:r>
              <a:rPr lang="en-US" altLang="zh-CN" sz="2400" dirty="0"/>
              <a:t>6</a:t>
            </a:r>
            <a:r>
              <a:rPr lang="zh-CN" altLang="en-US" sz="2400" dirty="0"/>
              <a:t>、</a:t>
            </a:r>
            <a:r>
              <a:rPr lang="en-US" altLang="zh-CN" sz="2400" dirty="0"/>
              <a:t>P→(E)</a:t>
            </a:r>
            <a:endParaRPr lang="zh-CN" altLang="en-US" sz="2400" dirty="0"/>
          </a:p>
          <a:p>
            <a:pPr eaLnBrk="1" hangingPunct="1">
              <a:lnSpc>
                <a:spcPct val="90000"/>
              </a:lnSpc>
              <a:buFont typeface="Webdings" pitchFamily="18" charset="2"/>
              <a:buNone/>
            </a:pPr>
            <a:r>
              <a:rPr lang="en-US" altLang="zh-CN" sz="2400" dirty="0"/>
              <a:t>7</a:t>
            </a:r>
            <a:r>
              <a:rPr lang="zh-CN" altLang="en-US" sz="2400" dirty="0"/>
              <a:t>、</a:t>
            </a:r>
            <a:r>
              <a:rPr lang="en-US" altLang="zh-CN" sz="2400" dirty="0" err="1"/>
              <a:t>P→i</a:t>
            </a:r>
            <a:endParaRPr lang="en-US" altLang="zh-CN" sz="2400" dirty="0"/>
          </a:p>
        </p:txBody>
      </p:sp>
      <p:graphicFrame>
        <p:nvGraphicFramePr>
          <p:cNvPr id="407666" name="Group 114"/>
          <p:cNvGraphicFramePr>
            <a:graphicFrameLocks noGrp="1"/>
          </p:cNvGraphicFramePr>
          <p:nvPr>
            <p:extLst>
              <p:ext uri="{D42A27DB-BD31-4B8C-83A1-F6EECF244321}">
                <p14:modId xmlns:p14="http://schemas.microsoft.com/office/powerpoint/2010/main" val="4018657585"/>
              </p:ext>
            </p:extLst>
          </p:nvPr>
        </p:nvGraphicFramePr>
        <p:xfrm>
          <a:off x="611560" y="4292600"/>
          <a:ext cx="7920235" cy="1384301"/>
        </p:xfrm>
        <a:graphic>
          <a:graphicData uri="http://schemas.openxmlformats.org/drawingml/2006/table">
            <a:tbl>
              <a:tblPr/>
              <a:tblGrid>
                <a:gridCol w="1295400">
                  <a:extLst>
                    <a:ext uri="{9D8B030D-6E8A-4147-A177-3AD203B41FA5}">
                      <a16:colId xmlns:a16="http://schemas.microsoft.com/office/drawing/2014/main" val="20000"/>
                    </a:ext>
                  </a:extLst>
                </a:gridCol>
                <a:gridCol w="864195">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436688">
                  <a:extLst>
                    <a:ext uri="{9D8B030D-6E8A-4147-A177-3AD203B41FA5}">
                      <a16:colId xmlns:a16="http://schemas.microsoft.com/office/drawing/2014/main" val="20003"/>
                    </a:ext>
                  </a:extLst>
                </a:gridCol>
                <a:gridCol w="1366837">
                  <a:extLst>
                    <a:ext uri="{9D8B030D-6E8A-4147-A177-3AD203B41FA5}">
                      <a16:colId xmlns:a16="http://schemas.microsoft.com/office/drawing/2014/main" val="20004"/>
                    </a:ext>
                  </a:extLst>
                </a:gridCol>
                <a:gridCol w="1228923">
                  <a:extLst>
                    <a:ext uri="{9D8B030D-6E8A-4147-A177-3AD203B41FA5}">
                      <a16:colId xmlns:a16="http://schemas.microsoft.com/office/drawing/2014/main" val="20005"/>
                    </a:ext>
                  </a:extLst>
                </a:gridCol>
              </a:tblGrid>
              <a:tr h="4619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FIRSTVT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LASTVT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7633" name="Rectangle 81"/>
          <p:cNvSpPr>
            <a:spLocks noChangeArrowheads="1"/>
          </p:cNvSpPr>
          <p:nvPr/>
        </p:nvSpPr>
        <p:spPr bwMode="auto">
          <a:xfrm>
            <a:off x="2139412" y="4753768"/>
            <a:ext cx="349250" cy="457200"/>
          </a:xfrm>
          <a:prstGeom prst="rect">
            <a:avLst/>
          </a:prstGeom>
          <a:noFill/>
          <a:ln w="19050" algn="ctr">
            <a:noFill/>
            <a:miter lim="800000"/>
            <a:headEnd/>
            <a:tailEnd/>
          </a:ln>
        </p:spPr>
        <p:txBody>
          <a:bodyPr>
            <a:spAutoFit/>
          </a:bodyPr>
          <a:lstStyle/>
          <a:p>
            <a:pPr algn="l"/>
            <a:r>
              <a:rPr lang="en-US" altLang="zh-CN" sz="2400" b="1">
                <a:solidFill>
                  <a:schemeClr val="tx1"/>
                </a:solidFill>
                <a:latin typeface="Courier New" pitchFamily="49" charset="0"/>
              </a:rPr>
              <a:t>#</a:t>
            </a:r>
          </a:p>
        </p:txBody>
      </p:sp>
      <p:sp>
        <p:nvSpPr>
          <p:cNvPr id="407634" name="Rectangle 82"/>
          <p:cNvSpPr>
            <a:spLocks noChangeArrowheads="1"/>
          </p:cNvSpPr>
          <p:nvPr/>
        </p:nvSpPr>
        <p:spPr bwMode="auto">
          <a:xfrm>
            <a:off x="2139412" y="5223970"/>
            <a:ext cx="349250" cy="457200"/>
          </a:xfrm>
          <a:prstGeom prst="rect">
            <a:avLst/>
          </a:prstGeom>
          <a:noFill/>
          <a:ln w="19050" algn="ctr">
            <a:noFill/>
            <a:miter lim="800000"/>
            <a:headEnd/>
            <a:tailEnd/>
          </a:ln>
        </p:spPr>
        <p:txBody>
          <a:bodyPr>
            <a:spAutoFit/>
          </a:bodyPr>
          <a:lstStyle/>
          <a:p>
            <a:pPr algn="l"/>
            <a:r>
              <a:rPr lang="en-US" altLang="zh-CN" sz="2400" b="1">
                <a:solidFill>
                  <a:schemeClr val="tx1"/>
                </a:solidFill>
                <a:latin typeface="Courier New" pitchFamily="49" charset="0"/>
              </a:rPr>
              <a:t>#</a:t>
            </a:r>
          </a:p>
        </p:txBody>
      </p:sp>
      <p:sp>
        <p:nvSpPr>
          <p:cNvPr id="407635" name="Rectangle 83"/>
          <p:cNvSpPr>
            <a:spLocks noChangeArrowheads="1"/>
          </p:cNvSpPr>
          <p:nvPr/>
        </p:nvSpPr>
        <p:spPr bwMode="auto">
          <a:xfrm>
            <a:off x="2923637" y="4753768"/>
            <a:ext cx="1535112"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itchFamily="49" charset="0"/>
              </a:rPr>
              <a:t>+ *</a:t>
            </a:r>
            <a:r>
              <a:rPr lang="en-US" altLang="zh-CN" sz="2400" b="1" dirty="0">
                <a:solidFill>
                  <a:schemeClr val="tx1"/>
                </a:solidFill>
                <a:latin typeface="+mn-ea"/>
                <a:ea typeface="+mn-ea"/>
              </a:rPr>
              <a:t>↑</a:t>
            </a:r>
            <a:r>
              <a:rPr lang="en-US" altLang="zh-CN" sz="2400" b="1" dirty="0" err="1">
                <a:solidFill>
                  <a:schemeClr val="tx1"/>
                </a:solidFill>
                <a:latin typeface="Courier New" pitchFamily="49" charset="0"/>
              </a:rPr>
              <a:t>i</a:t>
            </a:r>
            <a:r>
              <a:rPr lang="en-US" altLang="zh-CN" sz="2400" b="1" dirty="0">
                <a:solidFill>
                  <a:schemeClr val="tx1"/>
                </a:solidFill>
                <a:latin typeface="Courier New" pitchFamily="49" charset="0"/>
              </a:rPr>
              <a:t>(</a:t>
            </a:r>
          </a:p>
        </p:txBody>
      </p:sp>
      <p:sp>
        <p:nvSpPr>
          <p:cNvPr id="407636" name="Rectangle 84"/>
          <p:cNvSpPr>
            <a:spLocks noChangeArrowheads="1"/>
          </p:cNvSpPr>
          <p:nvPr/>
        </p:nvSpPr>
        <p:spPr bwMode="auto">
          <a:xfrm>
            <a:off x="2923637" y="5223970"/>
            <a:ext cx="1535112"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defRPr/>
            </a:pPr>
            <a:r>
              <a:rPr lang="en-US" altLang="zh-CN" sz="2400" b="1">
                <a:solidFill>
                  <a:schemeClr val="tx1"/>
                </a:solidFill>
                <a:latin typeface="Courier New" pitchFamily="49" charset="0"/>
              </a:rPr>
              <a:t>+ *</a:t>
            </a:r>
            <a:r>
              <a:rPr lang="en-US" altLang="zh-CN" sz="2400" b="1">
                <a:solidFill>
                  <a:schemeClr val="tx1"/>
                </a:solidFill>
                <a:latin typeface="+mn-ea"/>
                <a:ea typeface="+mn-ea"/>
              </a:rPr>
              <a:t>↑</a:t>
            </a:r>
            <a:r>
              <a:rPr lang="en-US" altLang="zh-CN" sz="2400" b="1">
                <a:solidFill>
                  <a:schemeClr val="tx1"/>
                </a:solidFill>
                <a:latin typeface="Courier New" pitchFamily="49" charset="0"/>
              </a:rPr>
              <a:t>i )</a:t>
            </a:r>
          </a:p>
        </p:txBody>
      </p:sp>
      <p:sp>
        <p:nvSpPr>
          <p:cNvPr id="407637" name="Rectangle 85"/>
          <p:cNvSpPr>
            <a:spLocks noChangeArrowheads="1"/>
          </p:cNvSpPr>
          <p:nvPr/>
        </p:nvSpPr>
        <p:spPr bwMode="auto">
          <a:xfrm>
            <a:off x="4532356" y="4753768"/>
            <a:ext cx="1362075" cy="457200"/>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itchFamily="49" charset="0"/>
              </a:rPr>
              <a:t>*</a:t>
            </a:r>
            <a:r>
              <a:rPr lang="en-US" altLang="zh-CN" sz="2400" b="1" dirty="0">
                <a:solidFill>
                  <a:schemeClr val="tx1"/>
                </a:solidFill>
                <a:latin typeface="+mn-ea"/>
                <a:ea typeface="+mn-ea"/>
              </a:rPr>
              <a:t>↑ </a:t>
            </a:r>
            <a:r>
              <a:rPr lang="en-US" altLang="zh-CN" sz="2400" b="1" dirty="0" err="1">
                <a:solidFill>
                  <a:schemeClr val="tx1"/>
                </a:solidFill>
                <a:latin typeface="Courier New" pitchFamily="49" charset="0"/>
              </a:rPr>
              <a:t>i</a:t>
            </a:r>
            <a:r>
              <a:rPr lang="en-US" altLang="zh-CN" sz="2400" b="1" dirty="0">
                <a:solidFill>
                  <a:schemeClr val="tx1"/>
                </a:solidFill>
                <a:latin typeface="Courier New" pitchFamily="49" charset="0"/>
              </a:rPr>
              <a:t>( </a:t>
            </a:r>
          </a:p>
        </p:txBody>
      </p:sp>
      <p:sp>
        <p:nvSpPr>
          <p:cNvPr id="407638" name="Rectangle 86"/>
          <p:cNvSpPr>
            <a:spLocks noChangeArrowheads="1"/>
          </p:cNvSpPr>
          <p:nvPr/>
        </p:nvSpPr>
        <p:spPr bwMode="auto">
          <a:xfrm>
            <a:off x="4532356" y="5223970"/>
            <a:ext cx="1475209" cy="457200"/>
          </a:xfrm>
          <a:prstGeom prst="rect">
            <a:avLst/>
          </a:prstGeom>
          <a:noFill/>
          <a:ln w="19050" algn="ctr">
            <a:noFill/>
            <a:miter lim="800000"/>
            <a:headEnd/>
            <a:tailEnd/>
          </a:ln>
        </p:spPr>
        <p:txBody>
          <a:bodyPr wrap="squar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itchFamily="49" charset="0"/>
              </a:rPr>
              <a:t>*</a:t>
            </a:r>
            <a:r>
              <a:rPr lang="en-US" altLang="zh-CN" sz="2400" b="1" dirty="0">
                <a:solidFill>
                  <a:schemeClr val="tx1"/>
                </a:solidFill>
                <a:latin typeface="+mn-ea"/>
                <a:ea typeface="+mn-ea"/>
              </a:rPr>
              <a:t>↑ </a:t>
            </a:r>
            <a:r>
              <a:rPr lang="en-US" altLang="zh-CN" sz="2400" b="1" dirty="0" err="1">
                <a:solidFill>
                  <a:schemeClr val="tx1"/>
                </a:solidFill>
                <a:latin typeface="Courier New" pitchFamily="49" charset="0"/>
              </a:rPr>
              <a:t>i</a:t>
            </a:r>
            <a:r>
              <a:rPr lang="en-US" altLang="zh-CN" sz="2400" b="1" dirty="0">
                <a:solidFill>
                  <a:schemeClr val="tx1"/>
                </a:solidFill>
                <a:latin typeface="Courier New" pitchFamily="49" charset="0"/>
              </a:rPr>
              <a:t> )</a:t>
            </a:r>
          </a:p>
        </p:txBody>
      </p:sp>
      <p:sp>
        <p:nvSpPr>
          <p:cNvPr id="407639" name="Rectangle 87"/>
          <p:cNvSpPr>
            <a:spLocks noChangeArrowheads="1"/>
          </p:cNvSpPr>
          <p:nvPr/>
        </p:nvSpPr>
        <p:spPr bwMode="auto">
          <a:xfrm>
            <a:off x="5950999" y="4753768"/>
            <a:ext cx="119380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mn-ea"/>
                <a:ea typeface="+mn-ea"/>
              </a:rPr>
              <a:t>↑ </a:t>
            </a:r>
            <a:r>
              <a:rPr lang="en-US" altLang="zh-CN" sz="2400" b="1" dirty="0" err="1">
                <a:solidFill>
                  <a:schemeClr val="tx1"/>
                </a:solidFill>
                <a:latin typeface="Courier New" pitchFamily="49" charset="0"/>
              </a:rPr>
              <a:t>i</a:t>
            </a:r>
            <a:r>
              <a:rPr lang="en-US" altLang="zh-CN" sz="2400" b="1" dirty="0">
                <a:solidFill>
                  <a:schemeClr val="tx1"/>
                </a:solidFill>
                <a:latin typeface="Courier New" pitchFamily="49" charset="0"/>
              </a:rPr>
              <a:t> (</a:t>
            </a:r>
          </a:p>
        </p:txBody>
      </p:sp>
      <p:sp>
        <p:nvSpPr>
          <p:cNvPr id="407640" name="Rectangle 88"/>
          <p:cNvSpPr>
            <a:spLocks noChangeArrowheads="1"/>
          </p:cNvSpPr>
          <p:nvPr/>
        </p:nvSpPr>
        <p:spPr bwMode="auto">
          <a:xfrm>
            <a:off x="5950999" y="5223970"/>
            <a:ext cx="1144588"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defRPr/>
            </a:pPr>
            <a:r>
              <a:rPr lang="en-US" altLang="zh-CN" sz="2400" b="1">
                <a:solidFill>
                  <a:schemeClr val="tx1"/>
                </a:solidFill>
                <a:latin typeface="+mn-ea"/>
                <a:ea typeface="+mn-ea"/>
              </a:rPr>
              <a:t>↑ </a:t>
            </a:r>
            <a:r>
              <a:rPr lang="en-US" altLang="zh-CN" sz="2400" b="1">
                <a:solidFill>
                  <a:schemeClr val="tx1"/>
                </a:solidFill>
                <a:latin typeface="Courier New" pitchFamily="49" charset="0"/>
              </a:rPr>
              <a:t>i )</a:t>
            </a:r>
          </a:p>
        </p:txBody>
      </p:sp>
      <p:sp>
        <p:nvSpPr>
          <p:cNvPr id="407641" name="Rectangle 89"/>
          <p:cNvSpPr>
            <a:spLocks noChangeArrowheads="1"/>
          </p:cNvSpPr>
          <p:nvPr/>
        </p:nvSpPr>
        <p:spPr bwMode="auto">
          <a:xfrm>
            <a:off x="7574979" y="4753768"/>
            <a:ext cx="812800"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b="1" dirty="0" err="1">
                <a:solidFill>
                  <a:schemeClr val="tx1"/>
                </a:solidFill>
                <a:latin typeface="Courier New" pitchFamily="49" charset="0"/>
              </a:rPr>
              <a:t>i</a:t>
            </a:r>
            <a:r>
              <a:rPr lang="en-US" altLang="zh-CN" sz="2400" b="1" dirty="0">
                <a:solidFill>
                  <a:schemeClr val="tx1"/>
                </a:solidFill>
                <a:latin typeface="Courier New" pitchFamily="49" charset="0"/>
              </a:rPr>
              <a:t> ( </a:t>
            </a:r>
          </a:p>
        </p:txBody>
      </p:sp>
      <p:sp>
        <p:nvSpPr>
          <p:cNvPr id="407642" name="Rectangle 90"/>
          <p:cNvSpPr>
            <a:spLocks noChangeArrowheads="1"/>
          </p:cNvSpPr>
          <p:nvPr/>
        </p:nvSpPr>
        <p:spPr bwMode="auto">
          <a:xfrm>
            <a:off x="7574979" y="5223970"/>
            <a:ext cx="668337" cy="4572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i )</a:t>
            </a:r>
          </a:p>
        </p:txBody>
      </p:sp>
      <p:sp>
        <p:nvSpPr>
          <p:cNvPr id="407662" name="Rectangle 110"/>
          <p:cNvSpPr>
            <a:spLocks noChangeArrowheads="1"/>
          </p:cNvSpPr>
          <p:nvPr/>
        </p:nvSpPr>
        <p:spPr bwMode="auto">
          <a:xfrm>
            <a:off x="828675" y="904875"/>
            <a:ext cx="1889125" cy="420688"/>
          </a:xfrm>
          <a:prstGeom prst="rect">
            <a:avLst/>
          </a:prstGeom>
          <a:noFill/>
          <a:ln w="19050" algn="ctr">
            <a:noFill/>
            <a:miter lim="800000"/>
            <a:headEnd/>
            <a:tailEnd/>
          </a:ln>
          <a:effectLst/>
        </p:spPr>
        <p:txBody>
          <a:bodyPr wrap="none">
            <a:spAutoFit/>
          </a:bodyPr>
          <a:lstStyle/>
          <a:p>
            <a:pPr>
              <a:lnSpc>
                <a:spcPct val="90000"/>
              </a:lnSpc>
              <a:spcBef>
                <a:spcPct val="20000"/>
              </a:spcBef>
              <a:buClr>
                <a:srgbClr val="FF9900"/>
              </a:buClr>
              <a:buSzPct val="80000"/>
              <a:buFont typeface="Webdings" pitchFamily="18" charset="2"/>
              <a:buNone/>
              <a:defRPr/>
            </a:pPr>
            <a:r>
              <a:rPr lang="en-US" altLang="zh-CN" sz="2400" b="1" dirty="0">
                <a:solidFill>
                  <a:srgbClr val="FF0000"/>
                </a:solidFill>
                <a:effectLst>
                  <a:outerShdw blurRad="38100" dist="38100" dir="2700000" algn="tl">
                    <a:srgbClr val="000000"/>
                  </a:outerShdw>
                </a:effectLst>
                <a:latin typeface="Courier New" pitchFamily="49" charset="0"/>
              </a:rPr>
              <a:t>0</a:t>
            </a:r>
            <a:r>
              <a:rPr lang="zh-CN" altLang="en-US" sz="2400" b="1" dirty="0">
                <a:solidFill>
                  <a:srgbClr val="FF0000"/>
                </a:solidFill>
                <a:effectLst>
                  <a:outerShdw blurRad="38100" dist="38100" dir="2700000" algn="tl">
                    <a:srgbClr val="000000"/>
                  </a:outerShdw>
                </a:effectLst>
                <a:latin typeface="Courier New" pitchFamily="49" charset="0"/>
              </a:rPr>
              <a:t>、</a:t>
            </a:r>
            <a:r>
              <a:rPr lang="en-US" altLang="zh-CN" sz="2400" b="1" dirty="0">
                <a:solidFill>
                  <a:srgbClr val="FF0000"/>
                </a:solidFill>
                <a:effectLst>
                  <a:outerShdw blurRad="38100" dist="38100" dir="2700000" algn="tl">
                    <a:srgbClr val="000000"/>
                  </a:outerShdw>
                </a:effectLst>
                <a:latin typeface="Courier New" pitchFamily="49" charset="0"/>
              </a:rPr>
              <a:t>E’→#E#</a:t>
            </a:r>
          </a:p>
        </p:txBody>
      </p:sp>
      <p:sp>
        <p:nvSpPr>
          <p:cNvPr id="2" name="圆角矩形标注 1"/>
          <p:cNvSpPr/>
          <p:nvPr/>
        </p:nvSpPr>
        <p:spPr>
          <a:xfrm>
            <a:off x="3275856" y="980728"/>
            <a:ext cx="5040560" cy="648072"/>
          </a:xfrm>
          <a:prstGeom prst="wedgeRoundRectCallout">
            <a:avLst>
              <a:gd name="adj1" fmla="val -60030"/>
              <a:gd name="adj2" fmla="val -29044"/>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t>为了比较</a:t>
            </a:r>
            <a:r>
              <a:rPr lang="en-US" altLang="zh-CN" dirty="0">
                <a:solidFill>
                  <a:srgbClr val="FFFF00"/>
                </a:solidFill>
                <a:effectLst>
                  <a:outerShdw blurRad="38100" dist="38100" dir="2700000" algn="tl">
                    <a:srgbClr val="000000">
                      <a:alpha val="43137"/>
                    </a:srgbClr>
                  </a:outerShdw>
                </a:effectLst>
              </a:rPr>
              <a:t>#</a:t>
            </a:r>
            <a:r>
              <a:rPr lang="zh-CN" altLang="en-US" dirty="0">
                <a:solidFill>
                  <a:srgbClr val="FFFF00"/>
                </a:solidFill>
                <a:effectLst>
                  <a:outerShdw blurRad="38100" dist="38100" dir="2700000" algn="tl">
                    <a:srgbClr val="000000">
                      <a:alpha val="43137"/>
                    </a:srgbClr>
                  </a:outerShdw>
                </a:effectLst>
              </a:rPr>
              <a:t>与其他终结符号间</a:t>
            </a:r>
            <a:r>
              <a:rPr lang="zh-CN" altLang="en-US" dirty="0"/>
              <a:t>的</a:t>
            </a:r>
            <a:r>
              <a:rPr lang="zh-CN" altLang="en-US" dirty="0">
                <a:solidFill>
                  <a:srgbClr val="FF0000"/>
                </a:solidFill>
                <a:effectLst>
                  <a:outerShdw blurRad="38100" dist="38100" dir="2700000" algn="tl">
                    <a:srgbClr val="000000">
                      <a:alpha val="43137"/>
                    </a:srgbClr>
                  </a:outerShdw>
                </a:effectLst>
              </a:rPr>
              <a:t>优先</a:t>
            </a:r>
            <a:r>
              <a:rPr lang="zh-CN" altLang="en-US" dirty="0"/>
              <a:t>关系，首先需要拓广文法</a:t>
            </a:r>
          </a:p>
        </p:txBody>
      </p:sp>
    </p:spTree>
    <p:extLst>
      <p:ext uri="{BB962C8B-B14F-4D97-AF65-F5344CB8AC3E}">
        <p14:creationId xmlns:p14="http://schemas.microsoft.com/office/powerpoint/2010/main" val="351050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662"/>
                                        </p:tgtEl>
                                        <p:attrNameLst>
                                          <p:attrName>style.visibility</p:attrName>
                                        </p:attrNameLst>
                                      </p:cBhvr>
                                      <p:to>
                                        <p:strVal val="visible"/>
                                      </p:to>
                                    </p:set>
                                    <p:animEffect transition="in" filter="wipe(left)">
                                      <p:cBhvr>
                                        <p:cTn id="12" dur="500"/>
                                        <p:tgtEl>
                                          <p:spTgt spid="40766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7666"/>
                                        </p:tgtEl>
                                        <p:attrNameLst>
                                          <p:attrName>style.visibility</p:attrName>
                                        </p:attrNameLst>
                                      </p:cBhvr>
                                      <p:to>
                                        <p:strVal val="visible"/>
                                      </p:to>
                                    </p:set>
                                    <p:animEffect transition="in" filter="dissolve">
                                      <p:cBhvr>
                                        <p:cTn id="17" dur="500"/>
                                        <p:tgtEl>
                                          <p:spTgt spid="4076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7633"/>
                                        </p:tgtEl>
                                        <p:attrNameLst>
                                          <p:attrName>style.visibility</p:attrName>
                                        </p:attrNameLst>
                                      </p:cBhvr>
                                      <p:to>
                                        <p:strVal val="visible"/>
                                      </p:to>
                                    </p:set>
                                    <p:animEffect transition="in" filter="wipe(left)">
                                      <p:cBhvr>
                                        <p:cTn id="22" dur="500"/>
                                        <p:tgtEl>
                                          <p:spTgt spid="4076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7634"/>
                                        </p:tgtEl>
                                        <p:attrNameLst>
                                          <p:attrName>style.visibility</p:attrName>
                                        </p:attrNameLst>
                                      </p:cBhvr>
                                      <p:to>
                                        <p:strVal val="visible"/>
                                      </p:to>
                                    </p:set>
                                    <p:animEffect transition="in" filter="wipe(left)">
                                      <p:cBhvr>
                                        <p:cTn id="27" dur="500"/>
                                        <p:tgtEl>
                                          <p:spTgt spid="4076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7635"/>
                                        </p:tgtEl>
                                        <p:attrNameLst>
                                          <p:attrName>style.visibility</p:attrName>
                                        </p:attrNameLst>
                                      </p:cBhvr>
                                      <p:to>
                                        <p:strVal val="visible"/>
                                      </p:to>
                                    </p:set>
                                    <p:animEffect transition="in" filter="wipe(left)">
                                      <p:cBhvr>
                                        <p:cTn id="32" dur="500"/>
                                        <p:tgtEl>
                                          <p:spTgt spid="4076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7636"/>
                                        </p:tgtEl>
                                        <p:attrNameLst>
                                          <p:attrName>style.visibility</p:attrName>
                                        </p:attrNameLst>
                                      </p:cBhvr>
                                      <p:to>
                                        <p:strVal val="visible"/>
                                      </p:to>
                                    </p:set>
                                    <p:animEffect transition="in" filter="wipe(left)">
                                      <p:cBhvr>
                                        <p:cTn id="37" dur="500"/>
                                        <p:tgtEl>
                                          <p:spTgt spid="4076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7637"/>
                                        </p:tgtEl>
                                        <p:attrNameLst>
                                          <p:attrName>style.visibility</p:attrName>
                                        </p:attrNameLst>
                                      </p:cBhvr>
                                      <p:to>
                                        <p:strVal val="visible"/>
                                      </p:to>
                                    </p:set>
                                    <p:animEffect transition="in" filter="wipe(left)">
                                      <p:cBhvr>
                                        <p:cTn id="42" dur="500"/>
                                        <p:tgtEl>
                                          <p:spTgt spid="4076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7638"/>
                                        </p:tgtEl>
                                        <p:attrNameLst>
                                          <p:attrName>style.visibility</p:attrName>
                                        </p:attrNameLst>
                                      </p:cBhvr>
                                      <p:to>
                                        <p:strVal val="visible"/>
                                      </p:to>
                                    </p:set>
                                    <p:animEffect transition="in" filter="wipe(left)">
                                      <p:cBhvr>
                                        <p:cTn id="47" dur="500"/>
                                        <p:tgtEl>
                                          <p:spTgt spid="4076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7639"/>
                                        </p:tgtEl>
                                        <p:attrNameLst>
                                          <p:attrName>style.visibility</p:attrName>
                                        </p:attrNameLst>
                                      </p:cBhvr>
                                      <p:to>
                                        <p:strVal val="visible"/>
                                      </p:to>
                                    </p:set>
                                    <p:animEffect transition="in" filter="wipe(left)">
                                      <p:cBhvr>
                                        <p:cTn id="52" dur="500"/>
                                        <p:tgtEl>
                                          <p:spTgt spid="4076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07640"/>
                                        </p:tgtEl>
                                        <p:attrNameLst>
                                          <p:attrName>style.visibility</p:attrName>
                                        </p:attrNameLst>
                                      </p:cBhvr>
                                      <p:to>
                                        <p:strVal val="visible"/>
                                      </p:to>
                                    </p:set>
                                    <p:animEffect transition="in" filter="wipe(left)">
                                      <p:cBhvr>
                                        <p:cTn id="57" dur="500"/>
                                        <p:tgtEl>
                                          <p:spTgt spid="4076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7641"/>
                                        </p:tgtEl>
                                        <p:attrNameLst>
                                          <p:attrName>style.visibility</p:attrName>
                                        </p:attrNameLst>
                                      </p:cBhvr>
                                      <p:to>
                                        <p:strVal val="visible"/>
                                      </p:to>
                                    </p:set>
                                    <p:animEffect transition="in" filter="wipe(left)">
                                      <p:cBhvr>
                                        <p:cTn id="62" dur="500"/>
                                        <p:tgtEl>
                                          <p:spTgt spid="4076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07642"/>
                                        </p:tgtEl>
                                        <p:attrNameLst>
                                          <p:attrName>style.visibility</p:attrName>
                                        </p:attrNameLst>
                                      </p:cBhvr>
                                      <p:to>
                                        <p:strVal val="visible"/>
                                      </p:to>
                                    </p:set>
                                    <p:animEffect transition="in" filter="wipe(left)">
                                      <p:cBhvr>
                                        <p:cTn id="67" dur="500"/>
                                        <p:tgtEl>
                                          <p:spTgt spid="40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633" grpId="0"/>
      <p:bldP spid="407634" grpId="0"/>
      <p:bldP spid="407635" grpId="0"/>
      <p:bldP spid="407636" grpId="0"/>
      <p:bldP spid="407637" grpId="0"/>
      <p:bldP spid="407638" grpId="0"/>
      <p:bldP spid="407639" grpId="0"/>
      <p:bldP spid="407640" grpId="0"/>
      <p:bldP spid="407641" grpId="0"/>
      <p:bldP spid="407642" grpId="0"/>
      <p:bldP spid="407662"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4035" name="灯片编号占位符 3"/>
          <p:cNvSpPr>
            <a:spLocks noGrp="1"/>
          </p:cNvSpPr>
          <p:nvPr>
            <p:ph type="sldNum" sz="quarter" idx="12"/>
          </p:nvPr>
        </p:nvSpPr>
        <p:spPr>
          <a:noFill/>
        </p:spPr>
        <p:txBody>
          <a:bodyPr/>
          <a:lstStyle/>
          <a:p>
            <a:fld id="{4FBBCE11-247B-4A3B-80C9-9780ED8F28AB}" type="slidenum">
              <a:rPr lang="en-US" altLang="zh-CN" smtClean="0">
                <a:ea typeface="宋体" charset="-122"/>
              </a:rPr>
              <a:pPr/>
              <a:t>42</a:t>
            </a:fld>
            <a:endParaRPr lang="en-US" altLang="zh-CN">
              <a:ea typeface="宋体" charset="-122"/>
            </a:endParaRPr>
          </a:p>
        </p:txBody>
      </p:sp>
      <p:graphicFrame>
        <p:nvGraphicFramePr>
          <p:cNvPr id="410872" name="Group 248"/>
          <p:cNvGraphicFramePr>
            <a:graphicFrameLocks noGrp="1"/>
          </p:cNvGraphicFramePr>
          <p:nvPr>
            <p:extLst>
              <p:ext uri="{D42A27DB-BD31-4B8C-83A1-F6EECF244321}">
                <p14:modId xmlns:p14="http://schemas.microsoft.com/office/powerpoint/2010/main" val="3825005331"/>
              </p:ext>
            </p:extLst>
          </p:nvPr>
        </p:nvGraphicFramePr>
        <p:xfrm>
          <a:off x="755650" y="476250"/>
          <a:ext cx="5761038" cy="1384301"/>
        </p:xfrm>
        <a:graphic>
          <a:graphicData uri="http://schemas.openxmlformats.org/drawingml/2006/table">
            <a:tbl>
              <a:tblPr/>
              <a:tblGrid>
                <a:gridCol w="1120775">
                  <a:extLst>
                    <a:ext uri="{9D8B030D-6E8A-4147-A177-3AD203B41FA5}">
                      <a16:colId xmlns:a16="http://schemas.microsoft.com/office/drawing/2014/main" val="20000"/>
                    </a:ext>
                  </a:extLst>
                </a:gridCol>
                <a:gridCol w="6794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081088">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649288">
                  <a:extLst>
                    <a:ext uri="{9D8B030D-6E8A-4147-A177-3AD203B41FA5}">
                      <a16:colId xmlns:a16="http://schemas.microsoft.com/office/drawing/2014/main" val="20005"/>
                    </a:ext>
                  </a:extLst>
                </a:gridCol>
              </a:tblGrid>
              <a:tr h="4619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FIRSTVT</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 *</a:t>
                      </a:r>
                      <a:r>
                        <a:rPr kumimoji="0" lang="en-US" altLang="zh-CN" sz="2000" b="1" i="0" u="none" strike="noStrike" cap="none" normalizeH="0" baseline="0">
                          <a:ln>
                            <a:noFill/>
                          </a:ln>
                          <a:solidFill>
                            <a:schemeClr val="tx1"/>
                          </a:solidFill>
                          <a:effectLst/>
                          <a:latin typeface="+mn-ea"/>
                          <a:ea typeface="+mn-ea"/>
                        </a:rPr>
                        <a:t>↑</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t>
                      </a:r>
                      <a:r>
                        <a:rPr kumimoji="0" lang="en-US" altLang="zh-CN" sz="2000" b="1" i="0" u="none" strike="noStrike" kern="1200" cap="none" normalizeH="0" baseline="0">
                          <a:ln>
                            <a:noFill/>
                          </a:ln>
                          <a:solidFill>
                            <a:schemeClr val="tx1"/>
                          </a:solidFill>
                          <a:effectLst/>
                          <a:latin typeface="+mn-ea"/>
                          <a:ea typeface="+mn-ea"/>
                          <a:cs typeface="+mn-cs"/>
                        </a:rPr>
                        <a:t>↑</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kern="1200" cap="none" normalizeH="0" baseline="0">
                          <a:ln>
                            <a:noFill/>
                          </a:ln>
                          <a:solidFill>
                            <a:schemeClr val="tx1"/>
                          </a:solidFill>
                          <a:effectLst/>
                          <a:latin typeface="+mn-ea"/>
                          <a:ea typeface="+mn-ea"/>
                          <a:cs typeface="+mn-cs"/>
                        </a:rPr>
                        <a:t>↑</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LASTVT</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 *</a:t>
                      </a:r>
                      <a:r>
                        <a:rPr kumimoji="0" lang="en-US" altLang="zh-CN" sz="2000" b="1" i="0" u="none" strike="noStrike" kern="1200" cap="none" normalizeH="0" baseline="0">
                          <a:ln>
                            <a:noFill/>
                          </a:ln>
                          <a:solidFill>
                            <a:schemeClr val="tx1"/>
                          </a:solidFill>
                          <a:effectLst/>
                          <a:latin typeface="+mn-ea"/>
                          <a:ea typeface="+mn-ea"/>
                          <a:cs typeface="+mn-cs"/>
                        </a:rPr>
                        <a:t>↑</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2000" b="1" i="0" u="none" strike="noStrike" kern="1200" cap="none" normalizeH="0" baseline="0" dirty="0">
                          <a:ln>
                            <a:noFill/>
                          </a:ln>
                          <a:solidFill>
                            <a:schemeClr val="tx1"/>
                          </a:solidFill>
                          <a:effectLst/>
                          <a:latin typeface="+mn-ea"/>
                          <a:ea typeface="+mn-ea"/>
                          <a:cs typeface="+mn-cs"/>
                        </a:rPr>
                        <a:t>↑</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kern="1200" cap="none" normalizeH="0" baseline="0">
                          <a:ln>
                            <a:noFill/>
                          </a:ln>
                          <a:solidFill>
                            <a:schemeClr val="tx1"/>
                          </a:solidFill>
                          <a:effectLst/>
                          <a:latin typeface="+mn-ea"/>
                          <a:ea typeface="+mn-ea"/>
                          <a:cs typeface="+mn-cs"/>
                        </a:rPr>
                        <a:t>↑</a:t>
                      </a: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i )</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0873" name="Group 249"/>
          <p:cNvGraphicFramePr>
            <a:graphicFrameLocks noGrp="1"/>
          </p:cNvGraphicFramePr>
          <p:nvPr>
            <p:extLst>
              <p:ext uri="{D42A27DB-BD31-4B8C-83A1-F6EECF244321}">
                <p14:modId xmlns:p14="http://schemas.microsoft.com/office/powerpoint/2010/main" val="3141257990"/>
              </p:ext>
            </p:extLst>
          </p:nvPr>
        </p:nvGraphicFramePr>
        <p:xfrm>
          <a:off x="755650" y="2780928"/>
          <a:ext cx="8064500" cy="3657600"/>
        </p:xfrm>
        <a:graphic>
          <a:graphicData uri="http://schemas.openxmlformats.org/drawingml/2006/table">
            <a:tbl>
              <a:tblPr/>
              <a:tblGrid>
                <a:gridCol w="10080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1008062">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gridCol w="1008062">
                  <a:extLst>
                    <a:ext uri="{9D8B030D-6E8A-4147-A177-3AD203B41FA5}">
                      <a16:colId xmlns:a16="http://schemas.microsoft.com/office/drawing/2014/main" val="20007"/>
                    </a:ext>
                  </a:extLst>
                </a:gridCol>
              </a:tblGrid>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kern="1200" cap="none" normalizeH="0" baseline="0" dirty="0">
                          <a:ln>
                            <a:noFill/>
                          </a:ln>
                          <a:solidFill>
                            <a:schemeClr val="tx1"/>
                          </a:solidFill>
                          <a:effectLst/>
                          <a:latin typeface="+mn-ea"/>
                          <a:ea typeface="+mn-ea"/>
                          <a:cs typeface="+mn-cs"/>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2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0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10797" name="Rectangle 173">
            <a:hlinkClick r:id="rId2" action="ppaction://hlinksldjump"/>
          </p:cNvPr>
          <p:cNvSpPr>
            <a:spLocks noChangeArrowheads="1"/>
          </p:cNvSpPr>
          <p:nvPr/>
        </p:nvSpPr>
        <p:spPr bwMode="auto">
          <a:xfrm>
            <a:off x="7092280" y="404664"/>
            <a:ext cx="1763712" cy="2492375"/>
          </a:xfrm>
          <a:prstGeom prst="rect">
            <a:avLst/>
          </a:prstGeom>
          <a:solidFill>
            <a:srgbClr val="99CCFF">
              <a:alpha val="50000"/>
            </a:srgbClr>
          </a:solidFill>
          <a:ln w="76200" cap="rnd" algn="ctr">
            <a:solidFill>
              <a:srgbClr val="3366FF"/>
            </a:solidFill>
            <a:prstDash val="sysDot"/>
            <a:miter lim="800000"/>
            <a:headEnd/>
            <a:tailEnd/>
          </a:ln>
          <a:effectLst/>
        </p:spPr>
        <p:txBody>
          <a:bodyPr wrap="none" anchor="ctr"/>
          <a:lstStyle/>
          <a:p>
            <a:pPr algn="l">
              <a:defRPr/>
            </a:pPr>
            <a:r>
              <a:rPr lang="en-US" altLang="zh-CN" b="1" dirty="0">
                <a:solidFill>
                  <a:schemeClr val="tx1"/>
                </a:solidFill>
                <a:effectLst>
                  <a:outerShdw blurRad="38100" dist="38100" dir="2700000" algn="tl">
                    <a:srgbClr val="FFFFFF"/>
                  </a:outerShdw>
                </a:effectLst>
                <a:latin typeface="Courier New" pitchFamily="49" charset="0"/>
              </a:rPr>
              <a:t>E’→#E#</a:t>
            </a:r>
          </a:p>
          <a:p>
            <a:pPr algn="l">
              <a:defRPr/>
            </a:pPr>
            <a:r>
              <a:rPr lang="en-US" altLang="zh-CN" b="1" dirty="0">
                <a:solidFill>
                  <a:schemeClr val="tx1"/>
                </a:solidFill>
                <a:effectLst>
                  <a:outerShdw blurRad="38100" dist="38100" dir="2700000" algn="tl">
                    <a:srgbClr val="FFFFFF"/>
                  </a:outerShdw>
                </a:effectLst>
                <a:latin typeface="Courier New" pitchFamily="49" charset="0"/>
              </a:rPr>
              <a:t>E→E+T</a:t>
            </a:r>
          </a:p>
          <a:p>
            <a:pPr algn="l">
              <a:defRPr/>
            </a:pPr>
            <a:r>
              <a:rPr lang="en-US" altLang="zh-CN" b="1" dirty="0">
                <a:solidFill>
                  <a:schemeClr val="tx1"/>
                </a:solidFill>
                <a:effectLst>
                  <a:outerShdw blurRad="38100" dist="38100" dir="2700000" algn="tl">
                    <a:srgbClr val="FFFFFF"/>
                  </a:outerShdw>
                </a:effectLst>
                <a:latin typeface="Courier New" pitchFamily="49" charset="0"/>
              </a:rPr>
              <a:t>E→T</a:t>
            </a:r>
          </a:p>
          <a:p>
            <a:pPr algn="l">
              <a:defRPr/>
            </a:pPr>
            <a:r>
              <a:rPr lang="en-US" altLang="zh-CN" b="1" dirty="0">
                <a:solidFill>
                  <a:schemeClr val="tx1"/>
                </a:solidFill>
                <a:effectLst>
                  <a:outerShdw blurRad="38100" dist="38100" dir="2700000" algn="tl">
                    <a:srgbClr val="FFFFFF"/>
                  </a:outerShdw>
                </a:effectLst>
                <a:latin typeface="Courier New" pitchFamily="49" charset="0"/>
              </a:rPr>
              <a:t>T→T*F</a:t>
            </a:r>
          </a:p>
          <a:p>
            <a:pPr algn="l">
              <a:defRPr/>
            </a:pPr>
            <a:r>
              <a:rPr lang="en-US" altLang="zh-CN" b="1" dirty="0">
                <a:solidFill>
                  <a:schemeClr val="tx1"/>
                </a:solidFill>
                <a:effectLst>
                  <a:outerShdw blurRad="38100" dist="38100" dir="2700000" algn="tl">
                    <a:srgbClr val="FFFFFF"/>
                  </a:outerShdw>
                </a:effectLst>
                <a:latin typeface="Courier New" pitchFamily="49" charset="0"/>
              </a:rPr>
              <a:t>T→F</a:t>
            </a:r>
          </a:p>
          <a:p>
            <a:pPr algn="l">
              <a:defRPr/>
            </a:pPr>
            <a:r>
              <a:rPr lang="en-US" altLang="zh-CN" b="1" dirty="0">
                <a:solidFill>
                  <a:schemeClr val="tx1"/>
                </a:solidFill>
                <a:effectLst>
                  <a:outerShdw blurRad="38100" dist="38100" dir="2700000" algn="tl">
                    <a:srgbClr val="FFFFFF"/>
                  </a:outerShdw>
                </a:effectLst>
                <a:latin typeface="Courier New" pitchFamily="49" charset="0"/>
              </a:rPr>
              <a:t>F→P</a:t>
            </a:r>
            <a:r>
              <a:rPr kumimoji="0" lang="en-US" altLang="zh-CN" sz="1800" b="1" i="0" u="none" strike="noStrike" kern="1200" cap="none" normalizeH="0" baseline="0" dirty="0">
                <a:ln>
                  <a:noFill/>
                </a:ln>
                <a:solidFill>
                  <a:schemeClr val="tx1"/>
                </a:solidFill>
                <a:effectLst/>
                <a:latin typeface="+mn-ea"/>
                <a:ea typeface="+mn-ea"/>
                <a:cs typeface="+mn-cs"/>
              </a:rPr>
              <a:t>↑</a:t>
            </a:r>
            <a:r>
              <a:rPr lang="en-US" altLang="zh-CN" b="1" dirty="0">
                <a:solidFill>
                  <a:schemeClr val="tx1"/>
                </a:solidFill>
                <a:effectLst>
                  <a:outerShdw blurRad="38100" dist="38100" dir="2700000" algn="tl">
                    <a:srgbClr val="FFFFFF"/>
                  </a:outerShdw>
                </a:effectLst>
                <a:latin typeface="Courier New" pitchFamily="49" charset="0"/>
              </a:rPr>
              <a:t>F|P</a:t>
            </a:r>
          </a:p>
          <a:p>
            <a:pPr algn="l">
              <a:defRPr/>
            </a:pPr>
            <a:r>
              <a:rPr lang="en-US" altLang="zh-CN" b="1" dirty="0">
                <a:solidFill>
                  <a:schemeClr val="tx1"/>
                </a:solidFill>
                <a:effectLst>
                  <a:outerShdw blurRad="38100" dist="38100" dir="2700000" algn="tl">
                    <a:srgbClr val="FFFFFF"/>
                  </a:outerShdw>
                </a:effectLst>
                <a:latin typeface="Courier New" pitchFamily="49" charset="0"/>
              </a:rPr>
              <a:t>P→</a:t>
            </a:r>
            <a:r>
              <a:rPr lang="en-US" altLang="zh-CN" dirty="0">
                <a:solidFill>
                  <a:schemeClr val="tx1"/>
                </a:solidFill>
                <a:effectLst>
                  <a:outerShdw blurRad="38100" dist="38100" dir="2700000" algn="tl">
                    <a:srgbClr val="FFFFFF"/>
                  </a:outerShdw>
                </a:effectLst>
                <a:latin typeface="Courier New" pitchFamily="49" charset="0"/>
              </a:rPr>
              <a:t>(</a:t>
            </a:r>
            <a:r>
              <a:rPr lang="en-US" altLang="zh-CN" b="1" dirty="0">
                <a:solidFill>
                  <a:schemeClr val="tx1"/>
                </a:solidFill>
                <a:effectLst>
                  <a:outerShdw blurRad="38100" dist="38100" dir="2700000" algn="tl">
                    <a:srgbClr val="FFFFFF"/>
                  </a:outerShdw>
                </a:effectLst>
                <a:latin typeface="Courier New" pitchFamily="49" charset="0"/>
              </a:rPr>
              <a:t>E)</a:t>
            </a:r>
            <a:endParaRPr lang="zh-CN" altLang="en-US" b="1" dirty="0">
              <a:solidFill>
                <a:schemeClr val="tx1"/>
              </a:solidFill>
              <a:effectLst>
                <a:outerShdw blurRad="38100" dist="38100" dir="2700000" algn="tl">
                  <a:srgbClr val="FFFFFF"/>
                </a:outerShdw>
              </a:effectLst>
              <a:latin typeface="Courier New" pitchFamily="49" charset="0"/>
            </a:endParaRPr>
          </a:p>
          <a:p>
            <a:pPr algn="l">
              <a:defRPr/>
            </a:pPr>
            <a:r>
              <a:rPr lang="en-US" altLang="zh-CN" b="1" dirty="0" err="1">
                <a:solidFill>
                  <a:schemeClr val="tx1"/>
                </a:solidFill>
                <a:effectLst>
                  <a:outerShdw blurRad="38100" dist="38100" dir="2700000" algn="tl">
                    <a:srgbClr val="FFFFFF"/>
                  </a:outerShdw>
                </a:effectLst>
                <a:latin typeface="Courier New" pitchFamily="49" charset="0"/>
              </a:rPr>
              <a:t>P→i</a:t>
            </a:r>
            <a:endParaRPr lang="en-US" altLang="zh-CN" b="1" dirty="0">
              <a:solidFill>
                <a:schemeClr val="tx1"/>
              </a:solidFill>
              <a:effectLst>
                <a:outerShdw blurRad="38100" dist="38100" dir="2700000" algn="tl">
                  <a:srgbClr val="FFFFFF"/>
                </a:outerShdw>
              </a:effectLst>
              <a:latin typeface="Courier New" pitchFamily="49" charset="0"/>
            </a:endParaRPr>
          </a:p>
        </p:txBody>
      </p:sp>
      <p:sp>
        <p:nvSpPr>
          <p:cNvPr id="410798" name="Rectangle 174"/>
          <p:cNvSpPr>
            <a:spLocks noChangeArrowheads="1"/>
          </p:cNvSpPr>
          <p:nvPr/>
        </p:nvSpPr>
        <p:spPr bwMode="auto">
          <a:xfrm>
            <a:off x="7029450" y="50843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410799" name="Rectangle 175"/>
          <p:cNvSpPr>
            <a:spLocks noChangeArrowheads="1"/>
          </p:cNvSpPr>
          <p:nvPr/>
        </p:nvSpPr>
        <p:spPr bwMode="auto">
          <a:xfrm>
            <a:off x="7996237" y="5995616"/>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t>
            </a:r>
          </a:p>
        </p:txBody>
      </p:sp>
      <p:sp>
        <p:nvSpPr>
          <p:cNvPr id="410800" name="Rectangle 176"/>
          <p:cNvSpPr>
            <a:spLocks noChangeArrowheads="1"/>
          </p:cNvSpPr>
          <p:nvPr/>
        </p:nvSpPr>
        <p:spPr bwMode="auto">
          <a:xfrm>
            <a:off x="7571981" y="519091"/>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01" name="Rectangle 177"/>
          <p:cNvSpPr>
            <a:spLocks noChangeArrowheads="1"/>
          </p:cNvSpPr>
          <p:nvPr/>
        </p:nvSpPr>
        <p:spPr bwMode="auto">
          <a:xfrm>
            <a:off x="7580381" y="1367042"/>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02" name="Rectangle 178"/>
          <p:cNvSpPr>
            <a:spLocks noChangeArrowheads="1"/>
          </p:cNvSpPr>
          <p:nvPr/>
        </p:nvSpPr>
        <p:spPr bwMode="auto">
          <a:xfrm>
            <a:off x="7605881" y="1894781"/>
            <a:ext cx="360000" cy="287337"/>
          </a:xfrm>
          <a:prstGeom prst="rect">
            <a:avLst/>
          </a:prstGeom>
          <a:noFill/>
          <a:ln w="28575" algn="ctr">
            <a:solidFill>
              <a:srgbClr val="FF0000"/>
            </a:solidFill>
            <a:miter lim="800000"/>
            <a:headEnd/>
            <a:tailEnd/>
          </a:ln>
        </p:spPr>
        <p:txBody>
          <a:bodyPr wrap="none" anchor="ctr"/>
          <a:lstStyle/>
          <a:p>
            <a:endParaRPr lang="zh-CN" altLang="en-US"/>
          </a:p>
        </p:txBody>
      </p:sp>
      <p:sp>
        <p:nvSpPr>
          <p:cNvPr id="410803" name="Rectangle 179"/>
          <p:cNvSpPr>
            <a:spLocks noChangeArrowheads="1"/>
          </p:cNvSpPr>
          <p:nvPr/>
        </p:nvSpPr>
        <p:spPr bwMode="auto">
          <a:xfrm>
            <a:off x="7456869" y="2205558"/>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05" name="Rectangle 181"/>
          <p:cNvSpPr>
            <a:spLocks noChangeArrowheads="1"/>
          </p:cNvSpPr>
          <p:nvPr/>
        </p:nvSpPr>
        <p:spPr bwMode="auto">
          <a:xfrm>
            <a:off x="1987550" y="59987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06" name="Rectangle 182"/>
          <p:cNvSpPr>
            <a:spLocks noChangeArrowheads="1"/>
          </p:cNvSpPr>
          <p:nvPr/>
        </p:nvSpPr>
        <p:spPr bwMode="auto">
          <a:xfrm>
            <a:off x="2995613" y="59987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07" name="Rectangle 183"/>
          <p:cNvSpPr>
            <a:spLocks noChangeArrowheads="1"/>
          </p:cNvSpPr>
          <p:nvPr/>
        </p:nvSpPr>
        <p:spPr bwMode="auto">
          <a:xfrm>
            <a:off x="4003675" y="59987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08" name="Rectangle 184"/>
          <p:cNvSpPr>
            <a:spLocks noChangeArrowheads="1"/>
          </p:cNvSpPr>
          <p:nvPr/>
        </p:nvSpPr>
        <p:spPr bwMode="auto">
          <a:xfrm>
            <a:off x="5013325" y="59987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09" name="Rectangle 185"/>
          <p:cNvSpPr>
            <a:spLocks noChangeArrowheads="1"/>
          </p:cNvSpPr>
          <p:nvPr/>
        </p:nvSpPr>
        <p:spPr bwMode="auto">
          <a:xfrm>
            <a:off x="6092825" y="59987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0" name="Rectangle 186"/>
          <p:cNvSpPr>
            <a:spLocks noChangeArrowheads="1"/>
          </p:cNvSpPr>
          <p:nvPr/>
        </p:nvSpPr>
        <p:spPr bwMode="auto">
          <a:xfrm>
            <a:off x="4003675" y="3728666"/>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1" name="Rectangle 187"/>
          <p:cNvSpPr>
            <a:spLocks noChangeArrowheads="1"/>
          </p:cNvSpPr>
          <p:nvPr/>
        </p:nvSpPr>
        <p:spPr bwMode="auto">
          <a:xfrm>
            <a:off x="5013325" y="3715966"/>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2" name="Rectangle 188"/>
          <p:cNvSpPr>
            <a:spLocks noChangeArrowheads="1"/>
          </p:cNvSpPr>
          <p:nvPr/>
        </p:nvSpPr>
        <p:spPr bwMode="auto">
          <a:xfrm>
            <a:off x="6053138" y="3715966"/>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3" name="Rectangle 189"/>
          <p:cNvSpPr>
            <a:spLocks noChangeArrowheads="1"/>
          </p:cNvSpPr>
          <p:nvPr/>
        </p:nvSpPr>
        <p:spPr bwMode="auto">
          <a:xfrm>
            <a:off x="3990975" y="4162053"/>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4" name="Rectangle 190"/>
          <p:cNvSpPr>
            <a:spLocks noChangeArrowheads="1"/>
          </p:cNvSpPr>
          <p:nvPr/>
        </p:nvSpPr>
        <p:spPr bwMode="auto">
          <a:xfrm>
            <a:off x="5000625" y="4149353"/>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5" name="Rectangle 191"/>
          <p:cNvSpPr>
            <a:spLocks noChangeArrowheads="1"/>
          </p:cNvSpPr>
          <p:nvPr/>
        </p:nvSpPr>
        <p:spPr bwMode="auto">
          <a:xfrm>
            <a:off x="6040438" y="4149353"/>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6" name="Rectangle 192"/>
          <p:cNvSpPr>
            <a:spLocks noChangeArrowheads="1"/>
          </p:cNvSpPr>
          <p:nvPr/>
        </p:nvSpPr>
        <p:spPr bwMode="auto">
          <a:xfrm>
            <a:off x="1987550" y="50843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7" name="Rectangle 193"/>
          <p:cNvSpPr>
            <a:spLocks noChangeArrowheads="1"/>
          </p:cNvSpPr>
          <p:nvPr/>
        </p:nvSpPr>
        <p:spPr bwMode="auto">
          <a:xfrm>
            <a:off x="2997200" y="50716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8" name="Rectangle 194"/>
          <p:cNvSpPr>
            <a:spLocks noChangeArrowheads="1"/>
          </p:cNvSpPr>
          <p:nvPr/>
        </p:nvSpPr>
        <p:spPr bwMode="auto">
          <a:xfrm>
            <a:off x="5013325" y="50716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19" name="Rectangle 195"/>
          <p:cNvSpPr>
            <a:spLocks noChangeArrowheads="1"/>
          </p:cNvSpPr>
          <p:nvPr/>
        </p:nvSpPr>
        <p:spPr bwMode="auto">
          <a:xfrm>
            <a:off x="4003675" y="50843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20" name="Rectangle 196"/>
          <p:cNvSpPr>
            <a:spLocks noChangeArrowheads="1"/>
          </p:cNvSpPr>
          <p:nvPr/>
        </p:nvSpPr>
        <p:spPr bwMode="auto">
          <a:xfrm>
            <a:off x="6011863" y="5071691"/>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21" name="Rectangle 197"/>
          <p:cNvSpPr>
            <a:spLocks noChangeArrowheads="1"/>
          </p:cNvSpPr>
          <p:nvPr/>
        </p:nvSpPr>
        <p:spPr bwMode="auto">
          <a:xfrm>
            <a:off x="7714235" y="519091"/>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22" name="Rectangle 198"/>
          <p:cNvSpPr>
            <a:spLocks noChangeArrowheads="1"/>
          </p:cNvSpPr>
          <p:nvPr/>
        </p:nvSpPr>
        <p:spPr bwMode="auto">
          <a:xfrm>
            <a:off x="7589679" y="841580"/>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23" name="Rectangle 199"/>
          <p:cNvSpPr>
            <a:spLocks noChangeArrowheads="1"/>
          </p:cNvSpPr>
          <p:nvPr/>
        </p:nvSpPr>
        <p:spPr bwMode="auto">
          <a:xfrm>
            <a:off x="7999412" y="3284166"/>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24" name="Rectangle 200"/>
          <p:cNvSpPr>
            <a:spLocks noChangeArrowheads="1"/>
          </p:cNvSpPr>
          <p:nvPr/>
        </p:nvSpPr>
        <p:spPr bwMode="auto">
          <a:xfrm>
            <a:off x="7999412" y="3728666"/>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25" name="Rectangle 201"/>
          <p:cNvSpPr>
            <a:spLocks noChangeArrowheads="1"/>
          </p:cNvSpPr>
          <p:nvPr/>
        </p:nvSpPr>
        <p:spPr bwMode="auto">
          <a:xfrm>
            <a:off x="7999412" y="41826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26" name="Rectangle 202"/>
          <p:cNvSpPr>
            <a:spLocks noChangeArrowheads="1"/>
          </p:cNvSpPr>
          <p:nvPr/>
        </p:nvSpPr>
        <p:spPr bwMode="auto">
          <a:xfrm>
            <a:off x="7999412" y="460655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27" name="Rectangle 203"/>
          <p:cNvSpPr>
            <a:spLocks noChangeArrowheads="1"/>
          </p:cNvSpPr>
          <p:nvPr/>
        </p:nvSpPr>
        <p:spPr bwMode="auto">
          <a:xfrm>
            <a:off x="7999412" y="553365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33" name="Rectangle 209"/>
          <p:cNvSpPr>
            <a:spLocks noChangeArrowheads="1"/>
          </p:cNvSpPr>
          <p:nvPr/>
        </p:nvSpPr>
        <p:spPr bwMode="auto">
          <a:xfrm>
            <a:off x="2973388" y="3263528"/>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34" name="Rectangle 210"/>
          <p:cNvSpPr>
            <a:spLocks noChangeArrowheads="1"/>
          </p:cNvSpPr>
          <p:nvPr/>
        </p:nvSpPr>
        <p:spPr bwMode="auto">
          <a:xfrm>
            <a:off x="3981450" y="3263528"/>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35" name="Rectangle 211"/>
          <p:cNvSpPr>
            <a:spLocks noChangeArrowheads="1"/>
          </p:cNvSpPr>
          <p:nvPr/>
        </p:nvSpPr>
        <p:spPr bwMode="auto">
          <a:xfrm>
            <a:off x="4991100" y="3263528"/>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36" name="Rectangle 212"/>
          <p:cNvSpPr>
            <a:spLocks noChangeArrowheads="1"/>
          </p:cNvSpPr>
          <p:nvPr/>
        </p:nvSpPr>
        <p:spPr bwMode="auto">
          <a:xfrm>
            <a:off x="6021388" y="3263528"/>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&lt;·</a:t>
            </a:r>
          </a:p>
        </p:txBody>
      </p:sp>
      <p:sp>
        <p:nvSpPr>
          <p:cNvPr id="410837" name="Rectangle 213"/>
          <p:cNvSpPr>
            <a:spLocks noChangeArrowheads="1"/>
          </p:cNvSpPr>
          <p:nvPr/>
        </p:nvSpPr>
        <p:spPr bwMode="auto">
          <a:xfrm>
            <a:off x="7442437" y="841580"/>
            <a:ext cx="288000" cy="287338"/>
          </a:xfrm>
          <a:prstGeom prst="rect">
            <a:avLst/>
          </a:prstGeom>
          <a:noFill/>
          <a:ln w="28575" algn="ctr">
            <a:solidFill>
              <a:srgbClr val="FF0000"/>
            </a:solidFill>
            <a:miter lim="800000"/>
            <a:headEnd/>
            <a:tailEnd/>
          </a:ln>
        </p:spPr>
        <p:txBody>
          <a:bodyPr wrap="none" anchor="ctr"/>
          <a:lstStyle/>
          <a:p>
            <a:endParaRPr lang="zh-CN" altLang="en-US"/>
          </a:p>
        </p:txBody>
      </p:sp>
      <p:sp>
        <p:nvSpPr>
          <p:cNvPr id="410838" name="Rectangle 214"/>
          <p:cNvSpPr>
            <a:spLocks noChangeArrowheads="1"/>
          </p:cNvSpPr>
          <p:nvPr/>
        </p:nvSpPr>
        <p:spPr bwMode="auto">
          <a:xfrm>
            <a:off x="7441466" y="1367042"/>
            <a:ext cx="288000" cy="287337"/>
          </a:xfrm>
          <a:prstGeom prst="rect">
            <a:avLst/>
          </a:prstGeom>
          <a:noFill/>
          <a:ln w="28575" algn="ctr">
            <a:solidFill>
              <a:srgbClr val="FF0000"/>
            </a:solidFill>
            <a:miter lim="800000"/>
            <a:headEnd/>
            <a:tailEnd/>
          </a:ln>
        </p:spPr>
        <p:txBody>
          <a:bodyPr wrap="none" anchor="ctr"/>
          <a:lstStyle/>
          <a:p>
            <a:endParaRPr lang="zh-CN" altLang="en-US"/>
          </a:p>
        </p:txBody>
      </p:sp>
      <p:sp>
        <p:nvSpPr>
          <p:cNvPr id="410839" name="Rectangle 215"/>
          <p:cNvSpPr>
            <a:spLocks noChangeArrowheads="1"/>
          </p:cNvSpPr>
          <p:nvPr/>
        </p:nvSpPr>
        <p:spPr bwMode="auto">
          <a:xfrm>
            <a:off x="7440395" y="1894781"/>
            <a:ext cx="360000" cy="287337"/>
          </a:xfrm>
          <a:prstGeom prst="rect">
            <a:avLst/>
          </a:prstGeom>
          <a:noFill/>
          <a:ln w="28575" algn="ctr">
            <a:solidFill>
              <a:srgbClr val="FF0000"/>
            </a:solidFill>
            <a:miter lim="800000"/>
            <a:headEnd/>
            <a:tailEnd/>
          </a:ln>
        </p:spPr>
        <p:txBody>
          <a:bodyPr wrap="none" anchor="ctr"/>
          <a:lstStyle/>
          <a:p>
            <a:endParaRPr lang="zh-CN" altLang="en-US"/>
          </a:p>
        </p:txBody>
      </p:sp>
      <p:sp>
        <p:nvSpPr>
          <p:cNvPr id="410840" name="Rectangle 216"/>
          <p:cNvSpPr>
            <a:spLocks noChangeArrowheads="1"/>
          </p:cNvSpPr>
          <p:nvPr/>
        </p:nvSpPr>
        <p:spPr bwMode="auto">
          <a:xfrm>
            <a:off x="7582054" y="2205559"/>
            <a:ext cx="288000" cy="287337"/>
          </a:xfrm>
          <a:prstGeom prst="rect">
            <a:avLst/>
          </a:prstGeom>
          <a:noFill/>
          <a:ln w="28575" algn="ctr">
            <a:solidFill>
              <a:srgbClr val="FF0000"/>
            </a:solidFill>
            <a:miter lim="800000"/>
            <a:headEnd/>
            <a:tailEnd/>
          </a:ln>
        </p:spPr>
        <p:txBody>
          <a:bodyPr wrap="none" anchor="ctr"/>
          <a:lstStyle/>
          <a:p>
            <a:endParaRPr lang="zh-CN" altLang="en-US"/>
          </a:p>
        </p:txBody>
      </p:sp>
      <p:sp>
        <p:nvSpPr>
          <p:cNvPr id="410841" name="Rectangle 217"/>
          <p:cNvSpPr>
            <a:spLocks noChangeArrowheads="1"/>
          </p:cNvSpPr>
          <p:nvPr/>
        </p:nvSpPr>
        <p:spPr bwMode="auto">
          <a:xfrm>
            <a:off x="1987550" y="3284166"/>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42" name="Rectangle 218"/>
          <p:cNvSpPr>
            <a:spLocks noChangeArrowheads="1"/>
          </p:cNvSpPr>
          <p:nvPr/>
        </p:nvSpPr>
        <p:spPr bwMode="auto">
          <a:xfrm>
            <a:off x="1987550" y="3728666"/>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43" name="Rectangle 219"/>
          <p:cNvSpPr>
            <a:spLocks noChangeArrowheads="1"/>
          </p:cNvSpPr>
          <p:nvPr/>
        </p:nvSpPr>
        <p:spPr bwMode="auto">
          <a:xfrm>
            <a:off x="1987550" y="41826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45" name="Rectangle 221"/>
          <p:cNvSpPr>
            <a:spLocks noChangeArrowheads="1"/>
          </p:cNvSpPr>
          <p:nvPr/>
        </p:nvSpPr>
        <p:spPr bwMode="auto">
          <a:xfrm>
            <a:off x="1987550" y="553365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2" name="Rectangle 228"/>
          <p:cNvSpPr>
            <a:spLocks noChangeArrowheads="1"/>
          </p:cNvSpPr>
          <p:nvPr/>
        </p:nvSpPr>
        <p:spPr bwMode="auto">
          <a:xfrm>
            <a:off x="1987550" y="463195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3" name="Rectangle 229"/>
          <p:cNvSpPr>
            <a:spLocks noChangeArrowheads="1"/>
          </p:cNvSpPr>
          <p:nvPr/>
        </p:nvSpPr>
        <p:spPr bwMode="auto">
          <a:xfrm>
            <a:off x="2949575" y="37127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4" name="Rectangle 230"/>
          <p:cNvSpPr>
            <a:spLocks noChangeArrowheads="1"/>
          </p:cNvSpPr>
          <p:nvPr/>
        </p:nvSpPr>
        <p:spPr bwMode="auto">
          <a:xfrm>
            <a:off x="2949575" y="4166816"/>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5" name="Rectangle 231"/>
          <p:cNvSpPr>
            <a:spLocks noChangeArrowheads="1"/>
          </p:cNvSpPr>
          <p:nvPr/>
        </p:nvSpPr>
        <p:spPr bwMode="auto">
          <a:xfrm>
            <a:off x="2949575" y="5517778"/>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6" name="Rectangle 232"/>
          <p:cNvSpPr>
            <a:spLocks noChangeArrowheads="1"/>
          </p:cNvSpPr>
          <p:nvPr/>
        </p:nvSpPr>
        <p:spPr bwMode="auto">
          <a:xfrm>
            <a:off x="2949575" y="4616078"/>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59" name="Rectangle 235"/>
          <p:cNvSpPr>
            <a:spLocks noChangeArrowheads="1"/>
          </p:cNvSpPr>
          <p:nvPr/>
        </p:nvSpPr>
        <p:spPr bwMode="auto">
          <a:xfrm>
            <a:off x="4008438" y="55415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0" name="Rectangle 236"/>
          <p:cNvSpPr>
            <a:spLocks noChangeArrowheads="1"/>
          </p:cNvSpPr>
          <p:nvPr/>
        </p:nvSpPr>
        <p:spPr bwMode="auto">
          <a:xfrm>
            <a:off x="4008438" y="46398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1" name="Rectangle 237"/>
          <p:cNvSpPr>
            <a:spLocks noChangeArrowheads="1"/>
          </p:cNvSpPr>
          <p:nvPr/>
        </p:nvSpPr>
        <p:spPr bwMode="auto">
          <a:xfrm>
            <a:off x="6991350" y="329210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2" name="Rectangle 238"/>
          <p:cNvSpPr>
            <a:spLocks noChangeArrowheads="1"/>
          </p:cNvSpPr>
          <p:nvPr/>
        </p:nvSpPr>
        <p:spPr bwMode="auto">
          <a:xfrm>
            <a:off x="6991350" y="3736603"/>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3" name="Rectangle 239"/>
          <p:cNvSpPr>
            <a:spLocks noChangeArrowheads="1"/>
          </p:cNvSpPr>
          <p:nvPr/>
        </p:nvSpPr>
        <p:spPr bwMode="auto">
          <a:xfrm>
            <a:off x="6991350" y="4190628"/>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4" name="Rectangle 240"/>
          <p:cNvSpPr>
            <a:spLocks noChangeArrowheads="1"/>
          </p:cNvSpPr>
          <p:nvPr/>
        </p:nvSpPr>
        <p:spPr bwMode="auto">
          <a:xfrm>
            <a:off x="6991350" y="55415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
        <p:nvSpPr>
          <p:cNvPr id="410865" name="Rectangle 241"/>
          <p:cNvSpPr>
            <a:spLocks noChangeArrowheads="1"/>
          </p:cNvSpPr>
          <p:nvPr/>
        </p:nvSpPr>
        <p:spPr bwMode="auto">
          <a:xfrm>
            <a:off x="6991350" y="4639891"/>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·&gt;</a:t>
            </a:r>
          </a:p>
        </p:txBody>
      </p:sp>
    </p:spTree>
    <p:extLst>
      <p:ext uri="{BB962C8B-B14F-4D97-AF65-F5344CB8AC3E}">
        <p14:creationId xmlns:p14="http://schemas.microsoft.com/office/powerpoint/2010/main" val="7995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799"/>
                                        </p:tgtEl>
                                        <p:attrNameLst>
                                          <p:attrName>style.visibility</p:attrName>
                                        </p:attrNameLst>
                                      </p:cBhvr>
                                      <p:to>
                                        <p:strVal val="visible"/>
                                      </p:to>
                                    </p:set>
                                    <p:animEffect transition="in" filter="wipe(left)">
                                      <p:cBhvr>
                                        <p:cTn id="7" dur="500"/>
                                        <p:tgtEl>
                                          <p:spTgt spid="4107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0798"/>
                                        </p:tgtEl>
                                        <p:attrNameLst>
                                          <p:attrName>style.visibility</p:attrName>
                                        </p:attrNameLst>
                                      </p:cBhvr>
                                      <p:to>
                                        <p:strVal val="visible"/>
                                      </p:to>
                                    </p:set>
                                    <p:animEffect transition="in" filter="wipe(left)">
                                      <p:cBhvr>
                                        <p:cTn id="11" dur="500"/>
                                        <p:tgtEl>
                                          <p:spTgt spid="4107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10800"/>
                                        </p:tgtEl>
                                        <p:attrNameLst>
                                          <p:attrName>style.visibility</p:attrName>
                                        </p:attrNameLst>
                                      </p:cBhvr>
                                      <p:to>
                                        <p:strVal val="visible"/>
                                      </p:to>
                                    </p:set>
                                  </p:childTnLst>
                                  <p:subTnLst>
                                    <p:set>
                                      <p:cBhvr override="childStyle">
                                        <p:cTn dur="1" fill="hold" display="0" masterRel="nextClick" afterEffect="1"/>
                                        <p:tgtEl>
                                          <p:spTgt spid="41080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0805"/>
                                        </p:tgtEl>
                                        <p:attrNameLst>
                                          <p:attrName>style.visibility</p:attrName>
                                        </p:attrNameLst>
                                      </p:cBhvr>
                                      <p:to>
                                        <p:strVal val="visible"/>
                                      </p:to>
                                    </p:set>
                                    <p:animEffect transition="in" filter="wipe(left)">
                                      <p:cBhvr>
                                        <p:cTn id="20" dur="500"/>
                                        <p:tgtEl>
                                          <p:spTgt spid="41080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10806"/>
                                        </p:tgtEl>
                                        <p:attrNameLst>
                                          <p:attrName>style.visibility</p:attrName>
                                        </p:attrNameLst>
                                      </p:cBhvr>
                                      <p:to>
                                        <p:strVal val="visible"/>
                                      </p:to>
                                    </p:set>
                                    <p:animEffect transition="in" filter="wipe(left)">
                                      <p:cBhvr>
                                        <p:cTn id="24" dur="500"/>
                                        <p:tgtEl>
                                          <p:spTgt spid="410806"/>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10807"/>
                                        </p:tgtEl>
                                        <p:attrNameLst>
                                          <p:attrName>style.visibility</p:attrName>
                                        </p:attrNameLst>
                                      </p:cBhvr>
                                      <p:to>
                                        <p:strVal val="visible"/>
                                      </p:to>
                                    </p:set>
                                    <p:animEffect transition="in" filter="wipe(left)">
                                      <p:cBhvr>
                                        <p:cTn id="28" dur="500"/>
                                        <p:tgtEl>
                                          <p:spTgt spid="410807"/>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10808"/>
                                        </p:tgtEl>
                                        <p:attrNameLst>
                                          <p:attrName>style.visibility</p:attrName>
                                        </p:attrNameLst>
                                      </p:cBhvr>
                                      <p:to>
                                        <p:strVal val="visible"/>
                                      </p:to>
                                    </p:set>
                                    <p:animEffect transition="in" filter="wipe(left)">
                                      <p:cBhvr>
                                        <p:cTn id="32" dur="500"/>
                                        <p:tgtEl>
                                          <p:spTgt spid="410808"/>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10809"/>
                                        </p:tgtEl>
                                        <p:attrNameLst>
                                          <p:attrName>style.visibility</p:attrName>
                                        </p:attrNameLst>
                                      </p:cBhvr>
                                      <p:to>
                                        <p:strVal val="visible"/>
                                      </p:to>
                                    </p:set>
                                    <p:animEffect transition="in" filter="wipe(left)">
                                      <p:cBhvr>
                                        <p:cTn id="36" dur="500"/>
                                        <p:tgtEl>
                                          <p:spTgt spid="41080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0822"/>
                                        </p:tgtEl>
                                        <p:attrNameLst>
                                          <p:attrName>style.visibility</p:attrName>
                                        </p:attrNameLst>
                                      </p:cBhvr>
                                      <p:to>
                                        <p:strVal val="visible"/>
                                      </p:to>
                                    </p:set>
                                  </p:childTnLst>
                                  <p:subTnLst>
                                    <p:set>
                                      <p:cBhvr override="childStyle">
                                        <p:cTn dur="1" fill="hold" display="0" masterRel="nextClick" afterEffect="1"/>
                                        <p:tgtEl>
                                          <p:spTgt spid="41082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0833"/>
                                        </p:tgtEl>
                                        <p:attrNameLst>
                                          <p:attrName>style.visibility</p:attrName>
                                        </p:attrNameLst>
                                      </p:cBhvr>
                                      <p:to>
                                        <p:strVal val="visible"/>
                                      </p:to>
                                    </p:set>
                                    <p:animEffect transition="in" filter="wipe(left)">
                                      <p:cBhvr>
                                        <p:cTn id="45" dur="500"/>
                                        <p:tgtEl>
                                          <p:spTgt spid="410833"/>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10834"/>
                                        </p:tgtEl>
                                        <p:attrNameLst>
                                          <p:attrName>style.visibility</p:attrName>
                                        </p:attrNameLst>
                                      </p:cBhvr>
                                      <p:to>
                                        <p:strVal val="visible"/>
                                      </p:to>
                                    </p:set>
                                    <p:animEffect transition="in" filter="wipe(left)">
                                      <p:cBhvr>
                                        <p:cTn id="49" dur="500"/>
                                        <p:tgtEl>
                                          <p:spTgt spid="410834"/>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10835"/>
                                        </p:tgtEl>
                                        <p:attrNameLst>
                                          <p:attrName>style.visibility</p:attrName>
                                        </p:attrNameLst>
                                      </p:cBhvr>
                                      <p:to>
                                        <p:strVal val="visible"/>
                                      </p:to>
                                    </p:set>
                                    <p:animEffect transition="in" filter="wipe(left)">
                                      <p:cBhvr>
                                        <p:cTn id="53" dur="500"/>
                                        <p:tgtEl>
                                          <p:spTgt spid="410835"/>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410836"/>
                                        </p:tgtEl>
                                        <p:attrNameLst>
                                          <p:attrName>style.visibility</p:attrName>
                                        </p:attrNameLst>
                                      </p:cBhvr>
                                      <p:to>
                                        <p:strVal val="visible"/>
                                      </p:to>
                                    </p:set>
                                    <p:animEffect transition="in" filter="wipe(left)">
                                      <p:cBhvr>
                                        <p:cTn id="57" dur="500"/>
                                        <p:tgtEl>
                                          <p:spTgt spid="4108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10801"/>
                                        </p:tgtEl>
                                        <p:attrNameLst>
                                          <p:attrName>style.visibility</p:attrName>
                                        </p:attrNameLst>
                                      </p:cBhvr>
                                      <p:to>
                                        <p:strVal val="visible"/>
                                      </p:to>
                                    </p:set>
                                  </p:childTnLst>
                                  <p:subTnLst>
                                    <p:set>
                                      <p:cBhvr override="childStyle">
                                        <p:cTn dur="1" fill="hold" display="0" masterRel="nextClick" afterEffect="1"/>
                                        <p:tgtEl>
                                          <p:spTgt spid="410801"/>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10810"/>
                                        </p:tgtEl>
                                        <p:attrNameLst>
                                          <p:attrName>style.visibility</p:attrName>
                                        </p:attrNameLst>
                                      </p:cBhvr>
                                      <p:to>
                                        <p:strVal val="visible"/>
                                      </p:to>
                                    </p:set>
                                    <p:animEffect transition="in" filter="wipe(left)">
                                      <p:cBhvr>
                                        <p:cTn id="66" dur="500"/>
                                        <p:tgtEl>
                                          <p:spTgt spid="410810"/>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410811"/>
                                        </p:tgtEl>
                                        <p:attrNameLst>
                                          <p:attrName>style.visibility</p:attrName>
                                        </p:attrNameLst>
                                      </p:cBhvr>
                                      <p:to>
                                        <p:strVal val="visible"/>
                                      </p:to>
                                    </p:set>
                                    <p:animEffect transition="in" filter="wipe(left)">
                                      <p:cBhvr>
                                        <p:cTn id="70" dur="500"/>
                                        <p:tgtEl>
                                          <p:spTgt spid="410811"/>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410812"/>
                                        </p:tgtEl>
                                        <p:attrNameLst>
                                          <p:attrName>style.visibility</p:attrName>
                                        </p:attrNameLst>
                                      </p:cBhvr>
                                      <p:to>
                                        <p:strVal val="visible"/>
                                      </p:to>
                                    </p:set>
                                    <p:animEffect transition="in" filter="wipe(left)">
                                      <p:cBhvr>
                                        <p:cTn id="74" dur="500"/>
                                        <p:tgtEl>
                                          <p:spTgt spid="41081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0802"/>
                                        </p:tgtEl>
                                        <p:attrNameLst>
                                          <p:attrName>style.visibility</p:attrName>
                                        </p:attrNameLst>
                                      </p:cBhvr>
                                      <p:to>
                                        <p:strVal val="visible"/>
                                      </p:to>
                                    </p:set>
                                  </p:childTnLst>
                                  <p:subTnLst>
                                    <p:set>
                                      <p:cBhvr override="childStyle">
                                        <p:cTn dur="1" fill="hold" display="0" masterRel="nextClick" afterEffect="1"/>
                                        <p:tgtEl>
                                          <p:spTgt spid="410802"/>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10813"/>
                                        </p:tgtEl>
                                        <p:attrNameLst>
                                          <p:attrName>style.visibility</p:attrName>
                                        </p:attrNameLst>
                                      </p:cBhvr>
                                      <p:to>
                                        <p:strVal val="visible"/>
                                      </p:to>
                                    </p:set>
                                    <p:animEffect transition="in" filter="wipe(left)">
                                      <p:cBhvr>
                                        <p:cTn id="83" dur="500"/>
                                        <p:tgtEl>
                                          <p:spTgt spid="410813"/>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410814"/>
                                        </p:tgtEl>
                                        <p:attrNameLst>
                                          <p:attrName>style.visibility</p:attrName>
                                        </p:attrNameLst>
                                      </p:cBhvr>
                                      <p:to>
                                        <p:strVal val="visible"/>
                                      </p:to>
                                    </p:set>
                                    <p:animEffect transition="in" filter="wipe(left)">
                                      <p:cBhvr>
                                        <p:cTn id="87" dur="500"/>
                                        <p:tgtEl>
                                          <p:spTgt spid="410814"/>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410815"/>
                                        </p:tgtEl>
                                        <p:attrNameLst>
                                          <p:attrName>style.visibility</p:attrName>
                                        </p:attrNameLst>
                                      </p:cBhvr>
                                      <p:to>
                                        <p:strVal val="visible"/>
                                      </p:to>
                                    </p:set>
                                    <p:animEffect transition="in" filter="wipe(left)">
                                      <p:cBhvr>
                                        <p:cTn id="91" dur="500"/>
                                        <p:tgtEl>
                                          <p:spTgt spid="41081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10803"/>
                                        </p:tgtEl>
                                        <p:attrNameLst>
                                          <p:attrName>style.visibility</p:attrName>
                                        </p:attrNameLst>
                                      </p:cBhvr>
                                      <p:to>
                                        <p:strVal val="visible"/>
                                      </p:to>
                                    </p:set>
                                  </p:childTnLst>
                                  <p:subTnLst>
                                    <p:set>
                                      <p:cBhvr override="childStyle">
                                        <p:cTn dur="1" fill="hold" display="0" masterRel="nextClick" afterEffect="1"/>
                                        <p:tgtEl>
                                          <p:spTgt spid="410803"/>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10816"/>
                                        </p:tgtEl>
                                        <p:attrNameLst>
                                          <p:attrName>style.visibility</p:attrName>
                                        </p:attrNameLst>
                                      </p:cBhvr>
                                      <p:to>
                                        <p:strVal val="visible"/>
                                      </p:to>
                                    </p:set>
                                    <p:animEffect transition="in" filter="wipe(left)">
                                      <p:cBhvr>
                                        <p:cTn id="100" dur="500"/>
                                        <p:tgtEl>
                                          <p:spTgt spid="410816"/>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410817"/>
                                        </p:tgtEl>
                                        <p:attrNameLst>
                                          <p:attrName>style.visibility</p:attrName>
                                        </p:attrNameLst>
                                      </p:cBhvr>
                                      <p:to>
                                        <p:strVal val="visible"/>
                                      </p:to>
                                    </p:set>
                                    <p:animEffect transition="in" filter="wipe(left)">
                                      <p:cBhvr>
                                        <p:cTn id="104" dur="500"/>
                                        <p:tgtEl>
                                          <p:spTgt spid="410817"/>
                                        </p:tgtEl>
                                      </p:cBhvr>
                                    </p:animEffect>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410819"/>
                                        </p:tgtEl>
                                        <p:attrNameLst>
                                          <p:attrName>style.visibility</p:attrName>
                                        </p:attrNameLst>
                                      </p:cBhvr>
                                      <p:to>
                                        <p:strVal val="visible"/>
                                      </p:to>
                                    </p:set>
                                    <p:animEffect transition="in" filter="wipe(left)">
                                      <p:cBhvr>
                                        <p:cTn id="108" dur="500"/>
                                        <p:tgtEl>
                                          <p:spTgt spid="410819"/>
                                        </p:tgtEl>
                                      </p:cBhvr>
                                    </p:animEffect>
                                  </p:childTnLst>
                                </p:cTn>
                              </p:par>
                            </p:childTnLst>
                          </p:cTn>
                        </p:par>
                        <p:par>
                          <p:cTn id="109" fill="hold">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410818"/>
                                        </p:tgtEl>
                                        <p:attrNameLst>
                                          <p:attrName>style.visibility</p:attrName>
                                        </p:attrNameLst>
                                      </p:cBhvr>
                                      <p:to>
                                        <p:strVal val="visible"/>
                                      </p:to>
                                    </p:set>
                                    <p:animEffect transition="in" filter="wipe(left)">
                                      <p:cBhvr>
                                        <p:cTn id="112" dur="500"/>
                                        <p:tgtEl>
                                          <p:spTgt spid="410818"/>
                                        </p:tgtEl>
                                      </p:cBhvr>
                                    </p:animEffect>
                                  </p:childTnLst>
                                </p:cTn>
                              </p:par>
                            </p:childTnLst>
                          </p:cTn>
                        </p:par>
                        <p:par>
                          <p:cTn id="113" fill="hold">
                            <p:stCondLst>
                              <p:cond delay="2000"/>
                            </p:stCondLst>
                            <p:childTnLst>
                              <p:par>
                                <p:cTn id="114" presetID="22" presetClass="entr" presetSubtype="8" fill="hold" grpId="0" nodeType="afterEffect">
                                  <p:stCondLst>
                                    <p:cond delay="0"/>
                                  </p:stCondLst>
                                  <p:childTnLst>
                                    <p:set>
                                      <p:cBhvr>
                                        <p:cTn id="115" dur="1" fill="hold">
                                          <p:stCondLst>
                                            <p:cond delay="0"/>
                                          </p:stCondLst>
                                        </p:cTn>
                                        <p:tgtEl>
                                          <p:spTgt spid="410820"/>
                                        </p:tgtEl>
                                        <p:attrNameLst>
                                          <p:attrName>style.visibility</p:attrName>
                                        </p:attrNameLst>
                                      </p:cBhvr>
                                      <p:to>
                                        <p:strVal val="visible"/>
                                      </p:to>
                                    </p:set>
                                    <p:animEffect transition="in" filter="wipe(left)">
                                      <p:cBhvr>
                                        <p:cTn id="116" dur="500"/>
                                        <p:tgtEl>
                                          <p:spTgt spid="410820"/>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10821"/>
                                        </p:tgtEl>
                                        <p:attrNameLst>
                                          <p:attrName>style.visibility</p:attrName>
                                        </p:attrNameLst>
                                      </p:cBhvr>
                                      <p:to>
                                        <p:strVal val="visible"/>
                                      </p:to>
                                    </p:set>
                                  </p:childTnLst>
                                  <p:subTnLst>
                                    <p:set>
                                      <p:cBhvr override="childStyle">
                                        <p:cTn dur="1" fill="hold" display="0" masterRel="nextClick" afterEffect="1"/>
                                        <p:tgtEl>
                                          <p:spTgt spid="410821"/>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10823"/>
                                        </p:tgtEl>
                                        <p:attrNameLst>
                                          <p:attrName>style.visibility</p:attrName>
                                        </p:attrNameLst>
                                      </p:cBhvr>
                                      <p:to>
                                        <p:strVal val="visible"/>
                                      </p:to>
                                    </p:set>
                                    <p:animEffect transition="in" filter="wipe(left)">
                                      <p:cBhvr>
                                        <p:cTn id="125" dur="500"/>
                                        <p:tgtEl>
                                          <p:spTgt spid="410823"/>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410824"/>
                                        </p:tgtEl>
                                        <p:attrNameLst>
                                          <p:attrName>style.visibility</p:attrName>
                                        </p:attrNameLst>
                                      </p:cBhvr>
                                      <p:to>
                                        <p:strVal val="visible"/>
                                      </p:to>
                                    </p:set>
                                    <p:animEffect transition="in" filter="wipe(left)">
                                      <p:cBhvr>
                                        <p:cTn id="129" dur="500"/>
                                        <p:tgtEl>
                                          <p:spTgt spid="410824"/>
                                        </p:tgtEl>
                                      </p:cBhvr>
                                    </p:animEffect>
                                  </p:childTnLst>
                                </p:cTn>
                              </p:par>
                            </p:childTnLst>
                          </p:cTn>
                        </p:par>
                        <p:par>
                          <p:cTn id="130" fill="hold">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410825"/>
                                        </p:tgtEl>
                                        <p:attrNameLst>
                                          <p:attrName>style.visibility</p:attrName>
                                        </p:attrNameLst>
                                      </p:cBhvr>
                                      <p:to>
                                        <p:strVal val="visible"/>
                                      </p:to>
                                    </p:set>
                                    <p:animEffect transition="in" filter="wipe(left)">
                                      <p:cBhvr>
                                        <p:cTn id="133" dur="500"/>
                                        <p:tgtEl>
                                          <p:spTgt spid="410825"/>
                                        </p:tgtEl>
                                      </p:cBhvr>
                                    </p:animEffect>
                                  </p:childTnLst>
                                </p:cTn>
                              </p:par>
                            </p:childTnLst>
                          </p:cTn>
                        </p:par>
                        <p:par>
                          <p:cTn id="134" fill="hold">
                            <p:stCondLst>
                              <p:cond delay="1500"/>
                            </p:stCondLst>
                            <p:childTnLst>
                              <p:par>
                                <p:cTn id="135" presetID="22" presetClass="entr" presetSubtype="8" fill="hold" grpId="0" nodeType="afterEffect">
                                  <p:stCondLst>
                                    <p:cond delay="0"/>
                                  </p:stCondLst>
                                  <p:childTnLst>
                                    <p:set>
                                      <p:cBhvr>
                                        <p:cTn id="136" dur="1" fill="hold">
                                          <p:stCondLst>
                                            <p:cond delay="0"/>
                                          </p:stCondLst>
                                        </p:cTn>
                                        <p:tgtEl>
                                          <p:spTgt spid="410826"/>
                                        </p:tgtEl>
                                        <p:attrNameLst>
                                          <p:attrName>style.visibility</p:attrName>
                                        </p:attrNameLst>
                                      </p:cBhvr>
                                      <p:to>
                                        <p:strVal val="visible"/>
                                      </p:to>
                                    </p:set>
                                    <p:animEffect transition="in" filter="wipe(left)">
                                      <p:cBhvr>
                                        <p:cTn id="137" dur="500"/>
                                        <p:tgtEl>
                                          <p:spTgt spid="410826"/>
                                        </p:tgtEl>
                                      </p:cBhvr>
                                    </p:animEffect>
                                  </p:childTnLst>
                                </p:cTn>
                              </p:par>
                            </p:childTnLst>
                          </p:cTn>
                        </p:par>
                        <p:par>
                          <p:cTn id="138" fill="hold">
                            <p:stCondLst>
                              <p:cond delay="2000"/>
                            </p:stCondLst>
                            <p:childTnLst>
                              <p:par>
                                <p:cTn id="139" presetID="22" presetClass="entr" presetSubtype="8" fill="hold" grpId="0" nodeType="afterEffect">
                                  <p:stCondLst>
                                    <p:cond delay="0"/>
                                  </p:stCondLst>
                                  <p:childTnLst>
                                    <p:set>
                                      <p:cBhvr>
                                        <p:cTn id="140" dur="1" fill="hold">
                                          <p:stCondLst>
                                            <p:cond delay="0"/>
                                          </p:stCondLst>
                                        </p:cTn>
                                        <p:tgtEl>
                                          <p:spTgt spid="410827"/>
                                        </p:tgtEl>
                                        <p:attrNameLst>
                                          <p:attrName>style.visibility</p:attrName>
                                        </p:attrNameLst>
                                      </p:cBhvr>
                                      <p:to>
                                        <p:strVal val="visible"/>
                                      </p:to>
                                    </p:set>
                                    <p:animEffect transition="in" filter="wipe(left)">
                                      <p:cBhvr>
                                        <p:cTn id="141" dur="500"/>
                                        <p:tgtEl>
                                          <p:spTgt spid="410827"/>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10837"/>
                                        </p:tgtEl>
                                        <p:attrNameLst>
                                          <p:attrName>style.visibility</p:attrName>
                                        </p:attrNameLst>
                                      </p:cBhvr>
                                      <p:to>
                                        <p:strVal val="visible"/>
                                      </p:to>
                                    </p:set>
                                  </p:childTnLst>
                                  <p:subTnLst>
                                    <p:set>
                                      <p:cBhvr override="childStyle">
                                        <p:cTn dur="1" fill="hold" display="0" masterRel="nextClick" afterEffect="1"/>
                                        <p:tgtEl>
                                          <p:spTgt spid="410837"/>
                                        </p:tgtEl>
                                        <p:attrNameLst>
                                          <p:attrName>style.visibility</p:attrName>
                                        </p:attrNameLst>
                                      </p:cBhvr>
                                      <p:to>
                                        <p:strVal val="hidden"/>
                                      </p:to>
                                    </p:set>
                                  </p:sub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10841"/>
                                        </p:tgtEl>
                                        <p:attrNameLst>
                                          <p:attrName>style.visibility</p:attrName>
                                        </p:attrNameLst>
                                      </p:cBhvr>
                                      <p:to>
                                        <p:strVal val="visible"/>
                                      </p:to>
                                    </p:set>
                                    <p:animEffect transition="in" filter="wipe(left)">
                                      <p:cBhvr>
                                        <p:cTn id="150" dur="500"/>
                                        <p:tgtEl>
                                          <p:spTgt spid="410841"/>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410842"/>
                                        </p:tgtEl>
                                        <p:attrNameLst>
                                          <p:attrName>style.visibility</p:attrName>
                                        </p:attrNameLst>
                                      </p:cBhvr>
                                      <p:to>
                                        <p:strVal val="visible"/>
                                      </p:to>
                                    </p:set>
                                    <p:animEffect transition="in" filter="wipe(left)">
                                      <p:cBhvr>
                                        <p:cTn id="154" dur="500"/>
                                        <p:tgtEl>
                                          <p:spTgt spid="410842"/>
                                        </p:tgtEl>
                                      </p:cBhvr>
                                    </p:animEffect>
                                  </p:childTnLst>
                                </p:cTn>
                              </p:par>
                            </p:childTnLst>
                          </p:cTn>
                        </p:par>
                        <p:par>
                          <p:cTn id="155" fill="hold">
                            <p:stCondLst>
                              <p:cond delay="1000"/>
                            </p:stCondLst>
                            <p:childTnLst>
                              <p:par>
                                <p:cTn id="156" presetID="22" presetClass="entr" presetSubtype="8" fill="hold" grpId="0" nodeType="afterEffect">
                                  <p:stCondLst>
                                    <p:cond delay="0"/>
                                  </p:stCondLst>
                                  <p:childTnLst>
                                    <p:set>
                                      <p:cBhvr>
                                        <p:cTn id="157" dur="1" fill="hold">
                                          <p:stCondLst>
                                            <p:cond delay="0"/>
                                          </p:stCondLst>
                                        </p:cTn>
                                        <p:tgtEl>
                                          <p:spTgt spid="410843"/>
                                        </p:tgtEl>
                                        <p:attrNameLst>
                                          <p:attrName>style.visibility</p:attrName>
                                        </p:attrNameLst>
                                      </p:cBhvr>
                                      <p:to>
                                        <p:strVal val="visible"/>
                                      </p:to>
                                    </p:set>
                                    <p:animEffect transition="in" filter="wipe(left)">
                                      <p:cBhvr>
                                        <p:cTn id="158" dur="500"/>
                                        <p:tgtEl>
                                          <p:spTgt spid="410843"/>
                                        </p:tgtEl>
                                      </p:cBhvr>
                                    </p:animEffect>
                                  </p:childTnLst>
                                </p:cTn>
                              </p:par>
                            </p:childTnLst>
                          </p:cTn>
                        </p:par>
                        <p:par>
                          <p:cTn id="159" fill="hold">
                            <p:stCondLst>
                              <p:cond delay="1500"/>
                            </p:stCondLst>
                            <p:childTnLst>
                              <p:par>
                                <p:cTn id="160" presetID="22" presetClass="entr" presetSubtype="8" fill="hold" grpId="0" nodeType="afterEffect">
                                  <p:stCondLst>
                                    <p:cond delay="0"/>
                                  </p:stCondLst>
                                  <p:childTnLst>
                                    <p:set>
                                      <p:cBhvr>
                                        <p:cTn id="161" dur="1" fill="hold">
                                          <p:stCondLst>
                                            <p:cond delay="0"/>
                                          </p:stCondLst>
                                        </p:cTn>
                                        <p:tgtEl>
                                          <p:spTgt spid="410852"/>
                                        </p:tgtEl>
                                        <p:attrNameLst>
                                          <p:attrName>style.visibility</p:attrName>
                                        </p:attrNameLst>
                                      </p:cBhvr>
                                      <p:to>
                                        <p:strVal val="visible"/>
                                      </p:to>
                                    </p:set>
                                    <p:animEffect transition="in" filter="wipe(left)">
                                      <p:cBhvr>
                                        <p:cTn id="162" dur="500"/>
                                        <p:tgtEl>
                                          <p:spTgt spid="410852"/>
                                        </p:tgtEl>
                                      </p:cBhvr>
                                    </p:animEffect>
                                  </p:childTnLst>
                                </p:cTn>
                              </p:par>
                            </p:childTnLst>
                          </p:cTn>
                        </p:par>
                        <p:par>
                          <p:cTn id="163" fill="hold">
                            <p:stCondLst>
                              <p:cond delay="2000"/>
                            </p:stCondLst>
                            <p:childTnLst>
                              <p:par>
                                <p:cTn id="164" presetID="22" presetClass="entr" presetSubtype="8" fill="hold" grpId="0" nodeType="afterEffect">
                                  <p:stCondLst>
                                    <p:cond delay="0"/>
                                  </p:stCondLst>
                                  <p:childTnLst>
                                    <p:set>
                                      <p:cBhvr>
                                        <p:cTn id="165" dur="1" fill="hold">
                                          <p:stCondLst>
                                            <p:cond delay="0"/>
                                          </p:stCondLst>
                                        </p:cTn>
                                        <p:tgtEl>
                                          <p:spTgt spid="410845"/>
                                        </p:tgtEl>
                                        <p:attrNameLst>
                                          <p:attrName>style.visibility</p:attrName>
                                        </p:attrNameLst>
                                      </p:cBhvr>
                                      <p:to>
                                        <p:strVal val="visible"/>
                                      </p:to>
                                    </p:set>
                                    <p:animEffect transition="in" filter="wipe(left)">
                                      <p:cBhvr>
                                        <p:cTn id="166" dur="500"/>
                                        <p:tgtEl>
                                          <p:spTgt spid="41084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10838"/>
                                        </p:tgtEl>
                                        <p:attrNameLst>
                                          <p:attrName>style.visibility</p:attrName>
                                        </p:attrNameLst>
                                      </p:cBhvr>
                                      <p:to>
                                        <p:strVal val="visible"/>
                                      </p:to>
                                    </p:set>
                                  </p:childTnLst>
                                  <p:subTnLst>
                                    <p:set>
                                      <p:cBhvr override="childStyle">
                                        <p:cTn dur="1" fill="hold" display="0" masterRel="nextClick" afterEffect="1"/>
                                        <p:tgtEl>
                                          <p:spTgt spid="410838"/>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410853"/>
                                        </p:tgtEl>
                                        <p:attrNameLst>
                                          <p:attrName>style.visibility</p:attrName>
                                        </p:attrNameLst>
                                      </p:cBhvr>
                                      <p:to>
                                        <p:strVal val="visible"/>
                                      </p:to>
                                    </p:set>
                                    <p:animEffect transition="in" filter="wipe(left)">
                                      <p:cBhvr>
                                        <p:cTn id="175" dur="500"/>
                                        <p:tgtEl>
                                          <p:spTgt spid="410853"/>
                                        </p:tgtEl>
                                      </p:cBhvr>
                                    </p:animEffect>
                                  </p:childTnLst>
                                </p:cTn>
                              </p:par>
                            </p:childTnLst>
                          </p:cTn>
                        </p:par>
                        <p:par>
                          <p:cTn id="176" fill="hold">
                            <p:stCondLst>
                              <p:cond delay="500"/>
                            </p:stCondLst>
                            <p:childTnLst>
                              <p:par>
                                <p:cTn id="177" presetID="22" presetClass="entr" presetSubtype="8" fill="hold" grpId="0" nodeType="afterEffect">
                                  <p:stCondLst>
                                    <p:cond delay="0"/>
                                  </p:stCondLst>
                                  <p:childTnLst>
                                    <p:set>
                                      <p:cBhvr>
                                        <p:cTn id="178" dur="1" fill="hold">
                                          <p:stCondLst>
                                            <p:cond delay="0"/>
                                          </p:stCondLst>
                                        </p:cTn>
                                        <p:tgtEl>
                                          <p:spTgt spid="410854"/>
                                        </p:tgtEl>
                                        <p:attrNameLst>
                                          <p:attrName>style.visibility</p:attrName>
                                        </p:attrNameLst>
                                      </p:cBhvr>
                                      <p:to>
                                        <p:strVal val="visible"/>
                                      </p:to>
                                    </p:set>
                                    <p:animEffect transition="in" filter="wipe(left)">
                                      <p:cBhvr>
                                        <p:cTn id="179" dur="500"/>
                                        <p:tgtEl>
                                          <p:spTgt spid="410854"/>
                                        </p:tgtEl>
                                      </p:cBhvr>
                                    </p:animEffect>
                                  </p:childTnLst>
                                </p:cTn>
                              </p:par>
                            </p:childTnLst>
                          </p:cTn>
                        </p:par>
                        <p:par>
                          <p:cTn id="180" fill="hold">
                            <p:stCondLst>
                              <p:cond delay="1000"/>
                            </p:stCondLst>
                            <p:childTnLst>
                              <p:par>
                                <p:cTn id="181" presetID="22" presetClass="entr" presetSubtype="8" fill="hold" grpId="0" nodeType="afterEffect">
                                  <p:stCondLst>
                                    <p:cond delay="0"/>
                                  </p:stCondLst>
                                  <p:childTnLst>
                                    <p:set>
                                      <p:cBhvr>
                                        <p:cTn id="182" dur="1" fill="hold">
                                          <p:stCondLst>
                                            <p:cond delay="0"/>
                                          </p:stCondLst>
                                        </p:cTn>
                                        <p:tgtEl>
                                          <p:spTgt spid="410856"/>
                                        </p:tgtEl>
                                        <p:attrNameLst>
                                          <p:attrName>style.visibility</p:attrName>
                                        </p:attrNameLst>
                                      </p:cBhvr>
                                      <p:to>
                                        <p:strVal val="visible"/>
                                      </p:to>
                                    </p:set>
                                    <p:animEffect transition="in" filter="wipe(left)">
                                      <p:cBhvr>
                                        <p:cTn id="183" dur="500"/>
                                        <p:tgtEl>
                                          <p:spTgt spid="410856"/>
                                        </p:tgtEl>
                                      </p:cBhvr>
                                    </p:animEffect>
                                  </p:childTnLst>
                                </p:cTn>
                              </p:par>
                            </p:childTnLst>
                          </p:cTn>
                        </p:par>
                        <p:par>
                          <p:cTn id="184" fill="hold">
                            <p:stCondLst>
                              <p:cond delay="1500"/>
                            </p:stCondLst>
                            <p:childTnLst>
                              <p:par>
                                <p:cTn id="185" presetID="22" presetClass="entr" presetSubtype="8" fill="hold" grpId="0" nodeType="afterEffect">
                                  <p:stCondLst>
                                    <p:cond delay="0"/>
                                  </p:stCondLst>
                                  <p:childTnLst>
                                    <p:set>
                                      <p:cBhvr>
                                        <p:cTn id="186" dur="1" fill="hold">
                                          <p:stCondLst>
                                            <p:cond delay="0"/>
                                          </p:stCondLst>
                                        </p:cTn>
                                        <p:tgtEl>
                                          <p:spTgt spid="410855"/>
                                        </p:tgtEl>
                                        <p:attrNameLst>
                                          <p:attrName>style.visibility</p:attrName>
                                        </p:attrNameLst>
                                      </p:cBhvr>
                                      <p:to>
                                        <p:strVal val="visible"/>
                                      </p:to>
                                    </p:set>
                                    <p:animEffect transition="in" filter="wipe(left)">
                                      <p:cBhvr>
                                        <p:cTn id="187" dur="500"/>
                                        <p:tgtEl>
                                          <p:spTgt spid="410855"/>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410839"/>
                                        </p:tgtEl>
                                        <p:attrNameLst>
                                          <p:attrName>style.visibility</p:attrName>
                                        </p:attrNameLst>
                                      </p:cBhvr>
                                      <p:to>
                                        <p:strVal val="visible"/>
                                      </p:to>
                                    </p:set>
                                  </p:childTnLst>
                                  <p:subTnLst>
                                    <p:set>
                                      <p:cBhvr override="childStyle">
                                        <p:cTn dur="1" fill="hold" display="0" masterRel="nextClick" afterEffect="1"/>
                                        <p:tgtEl>
                                          <p:spTgt spid="410839"/>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410860"/>
                                        </p:tgtEl>
                                        <p:attrNameLst>
                                          <p:attrName>style.visibility</p:attrName>
                                        </p:attrNameLst>
                                      </p:cBhvr>
                                      <p:to>
                                        <p:strVal val="visible"/>
                                      </p:to>
                                    </p:set>
                                    <p:animEffect transition="in" filter="wipe(left)">
                                      <p:cBhvr>
                                        <p:cTn id="196" dur="500"/>
                                        <p:tgtEl>
                                          <p:spTgt spid="410860"/>
                                        </p:tgtEl>
                                      </p:cBhvr>
                                    </p:animEffect>
                                  </p:childTnLst>
                                </p:cTn>
                              </p:par>
                            </p:childTnLst>
                          </p:cTn>
                        </p:par>
                        <p:par>
                          <p:cTn id="197" fill="hold">
                            <p:stCondLst>
                              <p:cond delay="500"/>
                            </p:stCondLst>
                            <p:childTnLst>
                              <p:par>
                                <p:cTn id="198" presetID="22" presetClass="entr" presetSubtype="8" fill="hold" grpId="0" nodeType="afterEffect">
                                  <p:stCondLst>
                                    <p:cond delay="0"/>
                                  </p:stCondLst>
                                  <p:childTnLst>
                                    <p:set>
                                      <p:cBhvr>
                                        <p:cTn id="199" dur="1" fill="hold">
                                          <p:stCondLst>
                                            <p:cond delay="0"/>
                                          </p:stCondLst>
                                        </p:cTn>
                                        <p:tgtEl>
                                          <p:spTgt spid="410859"/>
                                        </p:tgtEl>
                                        <p:attrNameLst>
                                          <p:attrName>style.visibility</p:attrName>
                                        </p:attrNameLst>
                                      </p:cBhvr>
                                      <p:to>
                                        <p:strVal val="visible"/>
                                      </p:to>
                                    </p:set>
                                    <p:animEffect transition="in" filter="wipe(left)">
                                      <p:cBhvr>
                                        <p:cTn id="200" dur="500"/>
                                        <p:tgtEl>
                                          <p:spTgt spid="410859"/>
                                        </p:tgtEl>
                                      </p:cBhvr>
                                    </p:animEffec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410840"/>
                                        </p:tgtEl>
                                        <p:attrNameLst>
                                          <p:attrName>style.visibility</p:attrName>
                                        </p:attrNameLst>
                                      </p:cBhvr>
                                      <p:to>
                                        <p:strVal val="visible"/>
                                      </p:to>
                                    </p:set>
                                  </p:childTnLst>
                                  <p:subTnLst>
                                    <p:set>
                                      <p:cBhvr override="childStyle">
                                        <p:cTn dur="1" fill="hold" display="0" masterRel="nextClick" afterEffect="1"/>
                                        <p:tgtEl>
                                          <p:spTgt spid="410840"/>
                                        </p:tgtEl>
                                        <p:attrNameLst>
                                          <p:attrName>style.visibility</p:attrName>
                                        </p:attrNameLst>
                                      </p:cBhvr>
                                      <p:to>
                                        <p:strVal val="hidden"/>
                                      </p:to>
                                    </p:set>
                                  </p:sub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410861"/>
                                        </p:tgtEl>
                                        <p:attrNameLst>
                                          <p:attrName>style.visibility</p:attrName>
                                        </p:attrNameLst>
                                      </p:cBhvr>
                                      <p:to>
                                        <p:strVal val="visible"/>
                                      </p:to>
                                    </p:set>
                                    <p:animEffect transition="in" filter="wipe(left)">
                                      <p:cBhvr>
                                        <p:cTn id="209" dur="500"/>
                                        <p:tgtEl>
                                          <p:spTgt spid="410861"/>
                                        </p:tgtEl>
                                      </p:cBhvr>
                                    </p:animEffect>
                                  </p:childTnLst>
                                </p:cTn>
                              </p:par>
                            </p:childTnLst>
                          </p:cTn>
                        </p:par>
                        <p:par>
                          <p:cTn id="210" fill="hold">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410862"/>
                                        </p:tgtEl>
                                        <p:attrNameLst>
                                          <p:attrName>style.visibility</p:attrName>
                                        </p:attrNameLst>
                                      </p:cBhvr>
                                      <p:to>
                                        <p:strVal val="visible"/>
                                      </p:to>
                                    </p:set>
                                    <p:animEffect transition="in" filter="wipe(left)">
                                      <p:cBhvr>
                                        <p:cTn id="213" dur="500"/>
                                        <p:tgtEl>
                                          <p:spTgt spid="410862"/>
                                        </p:tgtEl>
                                      </p:cBhvr>
                                    </p:animEffect>
                                  </p:childTnLst>
                                </p:cTn>
                              </p:par>
                            </p:childTnLst>
                          </p:cTn>
                        </p:par>
                        <p:par>
                          <p:cTn id="214" fill="hold">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410863"/>
                                        </p:tgtEl>
                                        <p:attrNameLst>
                                          <p:attrName>style.visibility</p:attrName>
                                        </p:attrNameLst>
                                      </p:cBhvr>
                                      <p:to>
                                        <p:strVal val="visible"/>
                                      </p:to>
                                    </p:set>
                                    <p:animEffect transition="in" filter="wipe(left)">
                                      <p:cBhvr>
                                        <p:cTn id="217" dur="500"/>
                                        <p:tgtEl>
                                          <p:spTgt spid="410863"/>
                                        </p:tgtEl>
                                      </p:cBhvr>
                                    </p:animEffect>
                                  </p:childTnLst>
                                </p:cTn>
                              </p:par>
                            </p:childTnLst>
                          </p:cTn>
                        </p:par>
                        <p:par>
                          <p:cTn id="218" fill="hold">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410865"/>
                                        </p:tgtEl>
                                        <p:attrNameLst>
                                          <p:attrName>style.visibility</p:attrName>
                                        </p:attrNameLst>
                                      </p:cBhvr>
                                      <p:to>
                                        <p:strVal val="visible"/>
                                      </p:to>
                                    </p:set>
                                    <p:animEffect transition="in" filter="wipe(left)">
                                      <p:cBhvr>
                                        <p:cTn id="221" dur="500"/>
                                        <p:tgtEl>
                                          <p:spTgt spid="410865"/>
                                        </p:tgtEl>
                                      </p:cBhvr>
                                    </p:animEffect>
                                  </p:childTnLst>
                                </p:cTn>
                              </p:par>
                            </p:childTnLst>
                          </p:cTn>
                        </p:par>
                        <p:par>
                          <p:cTn id="222" fill="hold">
                            <p:stCondLst>
                              <p:cond delay="2000"/>
                            </p:stCondLst>
                            <p:childTnLst>
                              <p:par>
                                <p:cTn id="223" presetID="22" presetClass="entr" presetSubtype="8" fill="hold" grpId="0" nodeType="afterEffect">
                                  <p:stCondLst>
                                    <p:cond delay="0"/>
                                  </p:stCondLst>
                                  <p:childTnLst>
                                    <p:set>
                                      <p:cBhvr>
                                        <p:cTn id="224" dur="1" fill="hold">
                                          <p:stCondLst>
                                            <p:cond delay="0"/>
                                          </p:stCondLst>
                                        </p:cTn>
                                        <p:tgtEl>
                                          <p:spTgt spid="410864"/>
                                        </p:tgtEl>
                                        <p:attrNameLst>
                                          <p:attrName>style.visibility</p:attrName>
                                        </p:attrNameLst>
                                      </p:cBhvr>
                                      <p:to>
                                        <p:strVal val="visible"/>
                                      </p:to>
                                    </p:set>
                                    <p:animEffect transition="in" filter="wipe(left)">
                                      <p:cBhvr>
                                        <p:cTn id="225" dur="500"/>
                                        <p:tgtEl>
                                          <p:spTgt spid="41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98" grpId="0"/>
      <p:bldP spid="410799" grpId="0"/>
      <p:bldP spid="410800" grpId="0" animBg="1"/>
      <p:bldP spid="410801" grpId="0" animBg="1"/>
      <p:bldP spid="410802" grpId="0" animBg="1"/>
      <p:bldP spid="410803" grpId="0" animBg="1"/>
      <p:bldP spid="410805" grpId="0"/>
      <p:bldP spid="410806" grpId="0"/>
      <p:bldP spid="410807" grpId="0"/>
      <p:bldP spid="410808" grpId="0"/>
      <p:bldP spid="410809" grpId="0"/>
      <p:bldP spid="410810" grpId="0"/>
      <p:bldP spid="410811" grpId="0"/>
      <p:bldP spid="410812" grpId="0"/>
      <p:bldP spid="410813" grpId="0"/>
      <p:bldP spid="410814" grpId="0"/>
      <p:bldP spid="410815" grpId="0"/>
      <p:bldP spid="410816" grpId="0"/>
      <p:bldP spid="410817" grpId="0"/>
      <p:bldP spid="410818" grpId="0"/>
      <p:bldP spid="410819" grpId="0"/>
      <p:bldP spid="410820" grpId="0"/>
      <p:bldP spid="410821" grpId="0" animBg="1"/>
      <p:bldP spid="410822" grpId="0" animBg="1"/>
      <p:bldP spid="410823" grpId="0"/>
      <p:bldP spid="410824" grpId="0"/>
      <p:bldP spid="410825" grpId="0"/>
      <p:bldP spid="410826" grpId="0"/>
      <p:bldP spid="410827" grpId="0"/>
      <p:bldP spid="410833" grpId="0"/>
      <p:bldP spid="410834" grpId="0"/>
      <p:bldP spid="410835" grpId="0"/>
      <p:bldP spid="410836" grpId="0"/>
      <p:bldP spid="410837" grpId="0" animBg="1"/>
      <p:bldP spid="410838" grpId="0" animBg="1"/>
      <p:bldP spid="410839" grpId="0" animBg="1"/>
      <p:bldP spid="410840" grpId="0" animBg="1"/>
      <p:bldP spid="410841" grpId="0"/>
      <p:bldP spid="410842" grpId="0"/>
      <p:bldP spid="410843" grpId="0"/>
      <p:bldP spid="410845" grpId="0"/>
      <p:bldP spid="410852" grpId="0"/>
      <p:bldP spid="410853" grpId="0"/>
      <p:bldP spid="410854" grpId="0"/>
      <p:bldP spid="410855" grpId="0"/>
      <p:bldP spid="410856" grpId="0"/>
      <p:bldP spid="410859" grpId="0"/>
      <p:bldP spid="410860" grpId="0"/>
      <p:bldP spid="410861" grpId="0"/>
      <p:bldP spid="410862" grpId="0"/>
      <p:bldP spid="410863" grpId="0"/>
      <p:bldP spid="410864" grpId="0"/>
      <p:bldP spid="4108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eaLnBrk="1" hangingPunct="1"/>
            <a:r>
              <a:rPr lang="zh-CN" altLang="en-US"/>
              <a:t>算符优先分析句型的性质</a:t>
            </a:r>
          </a:p>
        </p:txBody>
      </p:sp>
      <p:sp>
        <p:nvSpPr>
          <p:cNvPr id="46085" name="Rectangle 5"/>
          <p:cNvSpPr>
            <a:spLocks noGrp="1" noChangeArrowheads="1"/>
          </p:cNvSpPr>
          <p:nvPr>
            <p:ph idx="1"/>
          </p:nvPr>
        </p:nvSpPr>
        <p:spPr/>
        <p:txBody>
          <a:bodyPr>
            <a:normAutofit/>
          </a:bodyPr>
          <a:lstStyle/>
          <a:p>
            <a:pPr eaLnBrk="1" hangingPunct="1">
              <a:defRPr/>
            </a:pPr>
            <a:r>
              <a:rPr lang="zh-CN" altLang="en-US" dirty="0"/>
              <a:t>算符文法的任何一个句型应该如下形式：</a:t>
            </a:r>
          </a:p>
          <a:p>
            <a:pPr lvl="1" eaLnBrk="1" hangingPunct="1">
              <a:defRPr/>
            </a:pPr>
            <a:r>
              <a:rPr lang="en-US" altLang="zh-CN" sz="2600" dirty="0"/>
              <a:t>#</a:t>
            </a:r>
            <a:r>
              <a:rPr lang="en-US" altLang="zh-CN" sz="2600" dirty="0">
                <a:solidFill>
                  <a:srgbClr val="009900"/>
                </a:solidFill>
                <a:effectLst>
                  <a:outerShdw blurRad="38100" dist="38100" dir="2700000" algn="tl">
                    <a:srgbClr val="000000">
                      <a:alpha val="43137"/>
                    </a:srgbClr>
                  </a:outerShdw>
                </a:effectLst>
              </a:rPr>
              <a:t>N</a:t>
            </a:r>
            <a:r>
              <a:rPr lang="en-US" altLang="zh-CN" sz="2600" baseline="-25000" dirty="0">
                <a:solidFill>
                  <a:srgbClr val="009900"/>
                </a:solidFill>
                <a:effectLst>
                  <a:outerShdw blurRad="38100" dist="38100" dir="2700000" algn="tl">
                    <a:srgbClr val="000000">
                      <a:alpha val="43137"/>
                    </a:srgbClr>
                  </a:outerShdw>
                </a:effectLst>
              </a:rPr>
              <a:t>1</a:t>
            </a:r>
            <a:r>
              <a:rPr lang="en-US" altLang="zh-CN" sz="2600" dirty="0">
                <a:solidFill>
                  <a:srgbClr val="0070C0"/>
                </a:solidFill>
                <a:effectLst>
                  <a:outerShdw blurRad="38100" dist="38100" dir="2700000" algn="tl">
                    <a:srgbClr val="000000">
                      <a:alpha val="43137"/>
                    </a:srgbClr>
                  </a:outerShdw>
                </a:effectLst>
              </a:rPr>
              <a:t>a</a:t>
            </a:r>
            <a:r>
              <a:rPr lang="en-US" altLang="zh-CN" sz="2600" baseline="-25000" dirty="0">
                <a:solidFill>
                  <a:srgbClr val="0070C0"/>
                </a:solidFill>
                <a:effectLst>
                  <a:outerShdw blurRad="38100" dist="38100" dir="2700000" algn="tl">
                    <a:srgbClr val="000000">
                      <a:alpha val="43137"/>
                    </a:srgbClr>
                  </a:outerShdw>
                </a:effectLst>
              </a:rPr>
              <a:t>1</a:t>
            </a:r>
            <a:r>
              <a:rPr lang="en-US" altLang="zh-CN" sz="2600" dirty="0">
                <a:solidFill>
                  <a:srgbClr val="009900"/>
                </a:solidFill>
                <a:effectLst>
                  <a:outerShdw blurRad="38100" dist="38100" dir="2700000" algn="tl">
                    <a:srgbClr val="000000">
                      <a:alpha val="43137"/>
                    </a:srgbClr>
                  </a:outerShdw>
                </a:effectLst>
              </a:rPr>
              <a:t>N</a:t>
            </a:r>
            <a:r>
              <a:rPr lang="en-US" altLang="zh-CN" sz="2600" baseline="-25000" dirty="0">
                <a:solidFill>
                  <a:srgbClr val="009900"/>
                </a:solidFill>
                <a:effectLst>
                  <a:outerShdw blurRad="38100" dist="38100" dir="2700000" algn="tl">
                    <a:srgbClr val="000000">
                      <a:alpha val="43137"/>
                    </a:srgbClr>
                  </a:outerShdw>
                </a:effectLst>
              </a:rPr>
              <a:t>2</a:t>
            </a:r>
            <a:r>
              <a:rPr lang="en-US" altLang="zh-CN" sz="2600" dirty="0">
                <a:solidFill>
                  <a:srgbClr val="0070C0"/>
                </a:solidFill>
                <a:effectLst>
                  <a:outerShdw blurRad="38100" dist="38100" dir="2700000" algn="tl">
                    <a:srgbClr val="000000">
                      <a:alpha val="43137"/>
                    </a:srgbClr>
                  </a:outerShdw>
                </a:effectLst>
              </a:rPr>
              <a:t>a</a:t>
            </a:r>
            <a:r>
              <a:rPr lang="en-US" altLang="zh-CN" sz="2600" baseline="-25000" dirty="0">
                <a:solidFill>
                  <a:srgbClr val="0070C0"/>
                </a:solidFill>
                <a:effectLst>
                  <a:outerShdw blurRad="38100" dist="38100" dir="2700000" algn="tl">
                    <a:srgbClr val="000000">
                      <a:alpha val="43137"/>
                    </a:srgbClr>
                  </a:outerShdw>
                </a:effectLst>
              </a:rPr>
              <a:t>2</a:t>
            </a:r>
            <a:r>
              <a:rPr lang="en-US" altLang="zh-CN" sz="2600" dirty="0">
                <a:solidFill>
                  <a:srgbClr val="009900"/>
                </a:solidFill>
                <a:effectLst>
                  <a:outerShdw blurRad="38100" dist="38100" dir="2700000" algn="tl">
                    <a:srgbClr val="000000">
                      <a:alpha val="43137"/>
                    </a:srgbClr>
                  </a:outerShdw>
                </a:effectLst>
              </a:rPr>
              <a:t>…N</a:t>
            </a:r>
            <a:r>
              <a:rPr lang="en-US" altLang="zh-CN" sz="2600" baseline="-25000" dirty="0">
                <a:solidFill>
                  <a:srgbClr val="009900"/>
                </a:solidFill>
                <a:effectLst>
                  <a:outerShdw blurRad="38100" dist="38100" dir="2700000" algn="tl">
                    <a:srgbClr val="000000">
                      <a:alpha val="43137"/>
                    </a:srgbClr>
                  </a:outerShdw>
                </a:effectLst>
              </a:rPr>
              <a:t>n</a:t>
            </a:r>
            <a:r>
              <a:rPr lang="en-US" altLang="zh-CN" sz="2600" dirty="0">
                <a:solidFill>
                  <a:srgbClr val="0070C0"/>
                </a:solidFill>
                <a:effectLst>
                  <a:outerShdw blurRad="38100" dist="38100" dir="2700000" algn="tl">
                    <a:srgbClr val="000000">
                      <a:alpha val="43137"/>
                    </a:srgbClr>
                  </a:outerShdw>
                </a:effectLst>
              </a:rPr>
              <a:t>a</a:t>
            </a:r>
            <a:r>
              <a:rPr lang="en-US" altLang="zh-CN" sz="2600" baseline="-25000" dirty="0">
                <a:solidFill>
                  <a:srgbClr val="0070C0"/>
                </a:solidFill>
                <a:effectLst>
                  <a:outerShdw blurRad="38100" dist="38100" dir="2700000" algn="tl">
                    <a:srgbClr val="000000">
                      <a:alpha val="43137"/>
                    </a:srgbClr>
                  </a:outerShdw>
                </a:effectLst>
              </a:rPr>
              <a:t>n</a:t>
            </a:r>
            <a:r>
              <a:rPr lang="en-US" altLang="zh-CN" sz="2600" dirty="0">
                <a:solidFill>
                  <a:srgbClr val="009900"/>
                </a:solidFill>
                <a:effectLst>
                  <a:outerShdw blurRad="38100" dist="38100" dir="2700000" algn="tl">
                    <a:srgbClr val="000000">
                      <a:alpha val="43137"/>
                    </a:srgbClr>
                  </a:outerShdw>
                </a:effectLst>
              </a:rPr>
              <a:t>N</a:t>
            </a:r>
            <a:r>
              <a:rPr lang="en-US" altLang="zh-CN" sz="2600" baseline="-25000" dirty="0">
                <a:solidFill>
                  <a:srgbClr val="009900"/>
                </a:solidFill>
                <a:effectLst>
                  <a:outerShdw blurRad="38100" dist="38100" dir="2700000" algn="tl">
                    <a:srgbClr val="000000">
                      <a:alpha val="43137"/>
                    </a:srgbClr>
                  </a:outerShdw>
                </a:effectLst>
              </a:rPr>
              <a:t>n+1</a:t>
            </a:r>
            <a:r>
              <a:rPr lang="en-US" altLang="zh-CN" sz="2600" dirty="0"/>
              <a:t>#</a:t>
            </a:r>
          </a:p>
          <a:p>
            <a:pPr lvl="1" eaLnBrk="1" hangingPunct="1">
              <a:defRPr/>
            </a:pPr>
            <a:r>
              <a:rPr lang="zh-CN" altLang="en-US" sz="2600" dirty="0"/>
              <a:t>其中</a:t>
            </a:r>
            <a:r>
              <a:rPr lang="en-US" altLang="zh-CN" sz="2600" dirty="0">
                <a:solidFill>
                  <a:srgbClr val="009900"/>
                </a:solidFill>
                <a:effectLst>
                  <a:outerShdw blurRad="38100" dist="38100" dir="2700000" algn="tl">
                    <a:srgbClr val="000000">
                      <a:alpha val="43137"/>
                    </a:srgbClr>
                  </a:outerShdw>
                </a:effectLst>
              </a:rPr>
              <a:t>N</a:t>
            </a:r>
            <a:r>
              <a:rPr lang="en-US" altLang="zh-CN" sz="2600" baseline="-25000" dirty="0">
                <a:solidFill>
                  <a:srgbClr val="009900"/>
                </a:solidFill>
                <a:effectLst>
                  <a:outerShdw blurRad="38100" dist="38100" dir="2700000" algn="tl">
                    <a:srgbClr val="000000">
                      <a:alpha val="43137"/>
                    </a:srgbClr>
                  </a:outerShdw>
                </a:effectLst>
              </a:rPr>
              <a:t>i</a:t>
            </a:r>
            <a:r>
              <a:rPr lang="en-US" altLang="zh-CN" sz="2600" dirty="0"/>
              <a:t>(1</a:t>
            </a:r>
            <a:r>
              <a:rPr lang="en-US" altLang="en-US" sz="2600" dirty="0"/>
              <a:t>≤</a:t>
            </a:r>
            <a:r>
              <a:rPr lang="en-US" altLang="zh-CN" sz="2600" dirty="0"/>
              <a:t>i</a:t>
            </a:r>
            <a:r>
              <a:rPr lang="en-US" altLang="en-US" sz="2600" dirty="0"/>
              <a:t>≤</a:t>
            </a:r>
            <a:r>
              <a:rPr lang="en-US" altLang="zh-CN" sz="2600" dirty="0"/>
              <a:t>n+1)</a:t>
            </a:r>
            <a:r>
              <a:rPr lang="zh-CN" altLang="en-US" sz="2600" dirty="0"/>
              <a:t>为非终结符或空，</a:t>
            </a:r>
            <a:r>
              <a:rPr lang="en-US" altLang="zh-CN" sz="2600" dirty="0" err="1">
                <a:solidFill>
                  <a:srgbClr val="0070C0"/>
                </a:solidFill>
                <a:effectLst>
                  <a:outerShdw blurRad="38100" dist="38100" dir="2700000" algn="tl">
                    <a:srgbClr val="000000">
                      <a:alpha val="43137"/>
                    </a:srgbClr>
                  </a:outerShdw>
                </a:effectLst>
              </a:rPr>
              <a:t>a</a:t>
            </a:r>
            <a:r>
              <a:rPr lang="en-US" altLang="zh-CN" sz="2600" baseline="-25000" dirty="0" err="1">
                <a:solidFill>
                  <a:srgbClr val="0070C0"/>
                </a:solidFill>
                <a:effectLst>
                  <a:outerShdw blurRad="38100" dist="38100" dir="2700000" algn="tl">
                    <a:srgbClr val="000000">
                      <a:alpha val="43137"/>
                    </a:srgbClr>
                  </a:outerShdw>
                </a:effectLst>
              </a:rPr>
              <a:t>i</a:t>
            </a:r>
            <a:r>
              <a:rPr lang="en-US" altLang="zh-CN" sz="2600" dirty="0"/>
              <a:t>(1</a:t>
            </a:r>
            <a:r>
              <a:rPr lang="en-US" altLang="en-US" sz="2600" dirty="0"/>
              <a:t>≤</a:t>
            </a:r>
            <a:r>
              <a:rPr lang="en-US" altLang="zh-CN" sz="2600" dirty="0"/>
              <a:t>i</a:t>
            </a:r>
            <a:r>
              <a:rPr lang="en-US" altLang="en-US" sz="2600" dirty="0"/>
              <a:t>≤</a:t>
            </a:r>
            <a:r>
              <a:rPr lang="en-US" altLang="zh-CN" sz="2600" dirty="0"/>
              <a:t>n)</a:t>
            </a:r>
            <a:r>
              <a:rPr lang="zh-CN" altLang="en-US" sz="2600" dirty="0"/>
              <a:t>为终结符</a:t>
            </a:r>
          </a:p>
          <a:p>
            <a:pPr lvl="1" eaLnBrk="1" hangingPunct="1">
              <a:defRPr/>
            </a:pPr>
            <a:r>
              <a:rPr lang="zh-CN" altLang="en-US" sz="2600" dirty="0"/>
              <a:t>若</a:t>
            </a:r>
            <a:r>
              <a:rPr kumimoji="1" lang="en-US" altLang="zh-CN" sz="2600" dirty="0" err="1">
                <a:solidFill>
                  <a:srgbClr val="FF0000"/>
                </a:solidFill>
                <a:effectLst>
                  <a:outerShdw blurRad="38100" dist="38100" dir="2700000" algn="tl">
                    <a:srgbClr val="000000"/>
                  </a:outerShdw>
                </a:effectLst>
                <a:ea typeface="楷体_GB2312" pitchFamily="49" charset="-122"/>
                <a:cs typeface="+mn-cs"/>
              </a:rPr>
              <a:t>N</a:t>
            </a:r>
            <a:r>
              <a:rPr kumimoji="1" lang="en-US" altLang="zh-CN" sz="2600" baseline="-25000" dirty="0" err="1">
                <a:solidFill>
                  <a:srgbClr val="FF0000"/>
                </a:solidFill>
                <a:effectLst>
                  <a:outerShdw blurRad="38100" dist="38100" dir="2700000" algn="tl">
                    <a:srgbClr val="000000"/>
                  </a:outerShdw>
                </a:effectLst>
                <a:ea typeface="楷体_GB2312" pitchFamily="49" charset="-122"/>
                <a:cs typeface="+mn-cs"/>
              </a:rPr>
              <a:t>i</a:t>
            </a:r>
            <a:r>
              <a:rPr lang="en-US" altLang="zh-CN" sz="2600" dirty="0" err="1">
                <a:solidFill>
                  <a:srgbClr val="0070C0"/>
                </a:solidFill>
                <a:effectLst>
                  <a:outerShdw blurRad="38100" dist="38100" dir="2700000" algn="tl">
                    <a:srgbClr val="000000">
                      <a:alpha val="43137"/>
                    </a:srgbClr>
                  </a:outerShdw>
                </a:effectLst>
              </a:rPr>
              <a:t>a</a:t>
            </a:r>
            <a:r>
              <a:rPr lang="en-US" altLang="zh-CN" sz="2600" baseline="-25000" dirty="0" err="1">
                <a:solidFill>
                  <a:srgbClr val="0070C0"/>
                </a:solidFill>
                <a:effectLst>
                  <a:outerShdw blurRad="38100" dist="38100" dir="2700000" algn="tl">
                    <a:srgbClr val="000000">
                      <a:alpha val="43137"/>
                    </a:srgbClr>
                  </a:outerShdw>
                </a:effectLst>
              </a:rPr>
              <a:t>i</a:t>
            </a:r>
            <a:r>
              <a:rPr lang="en-US" altLang="zh-CN" sz="2600" dirty="0">
                <a:effectLst>
                  <a:outerShdw blurRad="38100" dist="38100" dir="2700000" algn="tl">
                    <a:srgbClr val="000000">
                      <a:alpha val="43137"/>
                    </a:srgbClr>
                  </a:outerShdw>
                </a:effectLst>
              </a:rPr>
              <a:t>…</a:t>
            </a:r>
            <a:r>
              <a:rPr lang="en-US" altLang="zh-CN" sz="2600" dirty="0" err="1">
                <a:solidFill>
                  <a:srgbClr val="009900"/>
                </a:solidFill>
                <a:effectLst>
                  <a:outerShdw blurRad="38100" dist="38100" dir="2700000" algn="tl">
                    <a:srgbClr val="000000">
                      <a:alpha val="43137"/>
                    </a:srgbClr>
                  </a:outerShdw>
                </a:effectLst>
              </a:rPr>
              <a:t>N</a:t>
            </a:r>
            <a:r>
              <a:rPr lang="en-US" altLang="zh-CN" sz="2600" baseline="-25000" dirty="0" err="1">
                <a:solidFill>
                  <a:srgbClr val="009900"/>
                </a:solidFill>
                <a:effectLst>
                  <a:outerShdw blurRad="38100" dist="38100" dir="2700000" algn="tl">
                    <a:srgbClr val="000000">
                      <a:alpha val="43137"/>
                    </a:srgbClr>
                  </a:outerShdw>
                </a:effectLst>
              </a:rPr>
              <a:t>j</a:t>
            </a:r>
            <a:r>
              <a:rPr lang="en-US" altLang="zh-CN" sz="2600" dirty="0" err="1">
                <a:solidFill>
                  <a:srgbClr val="0070C0"/>
                </a:solidFill>
                <a:effectLst>
                  <a:outerShdw blurRad="38100" dist="38100" dir="2700000" algn="tl">
                    <a:srgbClr val="000000">
                      <a:alpha val="43137"/>
                    </a:srgbClr>
                  </a:outerShdw>
                </a:effectLst>
              </a:rPr>
              <a:t>a</a:t>
            </a:r>
            <a:r>
              <a:rPr lang="en-US" altLang="zh-CN" sz="2600" baseline="-25000" dirty="0" err="1">
                <a:solidFill>
                  <a:srgbClr val="0070C0"/>
                </a:solidFill>
                <a:effectLst>
                  <a:outerShdw blurRad="38100" dist="38100" dir="2700000" algn="tl">
                    <a:srgbClr val="000000">
                      <a:alpha val="43137"/>
                    </a:srgbClr>
                  </a:outerShdw>
                </a:effectLst>
              </a:rPr>
              <a:t>j</a:t>
            </a:r>
            <a:r>
              <a:rPr kumimoji="1" lang="en-US" altLang="zh-CN" sz="2600" dirty="0" err="1">
                <a:solidFill>
                  <a:srgbClr val="FF0000"/>
                </a:solidFill>
                <a:effectLst>
                  <a:outerShdw blurRad="38100" dist="38100" dir="2700000" algn="tl">
                    <a:srgbClr val="000000"/>
                  </a:outerShdw>
                </a:effectLst>
                <a:ea typeface="楷体_GB2312" pitchFamily="49" charset="-122"/>
                <a:cs typeface="+mn-cs"/>
              </a:rPr>
              <a:t>N</a:t>
            </a:r>
            <a:r>
              <a:rPr kumimoji="1" lang="en-US" altLang="zh-CN" sz="2600" baseline="-25000" dirty="0" err="1">
                <a:solidFill>
                  <a:srgbClr val="FF0000"/>
                </a:solidFill>
                <a:effectLst>
                  <a:outerShdw blurRad="38100" dist="38100" dir="2700000" algn="tl">
                    <a:srgbClr val="000000"/>
                  </a:outerShdw>
                </a:effectLst>
                <a:ea typeface="楷体_GB2312" pitchFamily="49" charset="-122"/>
                <a:cs typeface="+mn-cs"/>
              </a:rPr>
              <a:t>j</a:t>
            </a:r>
            <a:r>
              <a:rPr kumimoji="1" lang="zh-CN" altLang="en-US" sz="2600" baseline="-25000" dirty="0">
                <a:solidFill>
                  <a:srgbClr val="FF0000"/>
                </a:solidFill>
                <a:effectLst>
                  <a:outerShdw blurRad="38100" dist="38100" dir="2700000" algn="tl">
                    <a:srgbClr val="000000"/>
                  </a:outerShdw>
                </a:effectLst>
                <a:ea typeface="楷体_GB2312" pitchFamily="49" charset="-122"/>
                <a:cs typeface="+mn-cs"/>
              </a:rPr>
              <a:t>＋</a:t>
            </a:r>
            <a:r>
              <a:rPr kumimoji="1" lang="en-US" altLang="zh-CN" sz="2600" baseline="-25000" dirty="0">
                <a:solidFill>
                  <a:srgbClr val="FF0000"/>
                </a:solidFill>
                <a:effectLst>
                  <a:outerShdw blurRad="38100" dist="38100" dir="2700000" algn="tl">
                    <a:srgbClr val="000000"/>
                  </a:outerShdw>
                </a:effectLst>
                <a:ea typeface="楷体_GB2312" pitchFamily="49" charset="-122"/>
                <a:cs typeface="+mn-cs"/>
              </a:rPr>
              <a:t>1</a:t>
            </a:r>
            <a:r>
              <a:rPr lang="zh-CN" altLang="en-US" sz="2600" dirty="0"/>
              <a:t>为句柄，则</a:t>
            </a:r>
            <a:r>
              <a:rPr lang="en-US" altLang="zh-CN" sz="2600" dirty="0"/>
              <a:t>N</a:t>
            </a:r>
            <a:r>
              <a:rPr lang="en-US" altLang="zh-CN" sz="2600" baseline="-25000" dirty="0"/>
              <a:t>i</a:t>
            </a:r>
            <a:r>
              <a:rPr lang="zh-CN" altLang="en-US" sz="2600" dirty="0"/>
              <a:t>和</a:t>
            </a:r>
            <a:r>
              <a:rPr lang="en-US" altLang="zh-CN" sz="2600" dirty="0"/>
              <a:t>N</a:t>
            </a:r>
            <a:r>
              <a:rPr lang="en-US" altLang="zh-CN" sz="2600" baseline="-25000" dirty="0"/>
              <a:t>j+1</a:t>
            </a:r>
            <a:r>
              <a:rPr lang="zh-CN" altLang="en-US" sz="2600" dirty="0"/>
              <a:t>在句柄中，这是由于算符文法的任何句型中均无两个相邻的非终结符，且终结符和非终结符相邻时</a:t>
            </a:r>
            <a:r>
              <a:rPr lang="en-US" altLang="zh-CN" sz="2600" dirty="0"/>
              <a:t>.</a:t>
            </a:r>
            <a:r>
              <a:rPr lang="zh-CN" altLang="en-US" sz="2600" dirty="0">
                <a:solidFill>
                  <a:srgbClr val="00B050"/>
                </a:solidFill>
              </a:rPr>
              <a:t>含终结符的句柄必含相邻的非终结符</a:t>
            </a:r>
          </a:p>
          <a:p>
            <a:pPr lvl="1">
              <a:defRPr/>
            </a:pPr>
            <a:r>
              <a:rPr lang="zh-CN" altLang="en-US" sz="2600" dirty="0"/>
              <a:t>该句柄中终结符之间的关系为：</a:t>
            </a:r>
            <a:endParaRPr lang="en-US" altLang="zh-CN" sz="2600" baseline="-25000" dirty="0">
              <a:cs typeface="Arial" charset="0"/>
            </a:endParaRPr>
          </a:p>
        </p:txBody>
      </p:sp>
      <p:sp>
        <p:nvSpPr>
          <p:cNvPr id="4608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6083" name="灯片编号占位符 5"/>
          <p:cNvSpPr>
            <a:spLocks noGrp="1"/>
          </p:cNvSpPr>
          <p:nvPr>
            <p:ph type="sldNum" sz="quarter" idx="12"/>
          </p:nvPr>
        </p:nvSpPr>
        <p:spPr>
          <a:noFill/>
        </p:spPr>
        <p:txBody>
          <a:bodyPr/>
          <a:lstStyle/>
          <a:p>
            <a:fld id="{BA415938-8802-4334-901E-645716C983EE}" type="slidenum">
              <a:rPr lang="en-US" altLang="zh-CN" smtClean="0">
                <a:ea typeface="宋体" charset="-122"/>
              </a:rPr>
              <a:pPr/>
              <a:t>43</a:t>
            </a:fld>
            <a:endParaRPr lang="en-US" altLang="zh-CN">
              <a:ea typeface="宋体" charset="-122"/>
            </a:endParaRPr>
          </a:p>
        </p:txBody>
      </p:sp>
      <p:sp>
        <p:nvSpPr>
          <p:cNvPr id="6" name="文本框 5">
            <a:extLst>
              <a:ext uri="{FF2B5EF4-FFF2-40B4-BE49-F238E27FC236}">
                <a16:creationId xmlns:a16="http://schemas.microsoft.com/office/drawing/2014/main" id="{E04FF5B8-1AC2-4EB2-A472-BE0147E5799A}"/>
              </a:ext>
            </a:extLst>
          </p:cNvPr>
          <p:cNvSpPr txBox="1">
            <a:spLocks noChangeAspect="1"/>
          </p:cNvSpPr>
          <p:nvPr/>
        </p:nvSpPr>
        <p:spPr>
          <a:xfrm>
            <a:off x="2593938" y="5589240"/>
            <a:ext cx="612000" cy="612000"/>
          </a:xfrm>
          <a:prstGeom prst="ellipse">
            <a:avLst/>
          </a:prstGeom>
          <a:solidFill>
            <a:srgbClr val="FFC000"/>
          </a:solidFill>
        </p:spPr>
        <p:txBody>
          <a:bodyPr wrap="square" lIns="0" tIns="36000" rIns="0" bIns="36000" anchor="ctr" anchorCtr="1">
            <a:noAutofit/>
          </a:bodyPr>
          <a:lstStyle/>
          <a:p>
            <a:r>
              <a:rPr lang="en-US" altLang="zh-CN" sz="1800" dirty="0">
                <a:solidFill>
                  <a:schemeClr val="tx1"/>
                </a:solidFill>
                <a:latin typeface="Courier New" panose="02070309020205020404" pitchFamily="49" charset="0"/>
                <a:cs typeface="Courier New" panose="02070309020205020404" pitchFamily="49" charset="0"/>
              </a:rPr>
              <a:t>a</a:t>
            </a:r>
            <a:r>
              <a:rPr lang="en-US" altLang="zh-CN" sz="1800" baseline="-25000" dirty="0">
                <a:solidFill>
                  <a:schemeClr val="tx1"/>
                </a:solidFill>
                <a:latin typeface="Courier New" panose="02070309020205020404" pitchFamily="49" charset="0"/>
                <a:cs typeface="Courier New" panose="02070309020205020404" pitchFamily="49" charset="0"/>
              </a:rPr>
              <a:t>i</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EEC5D497-C798-461F-8B5B-FCB078D9D5E5}"/>
              </a:ext>
            </a:extLst>
          </p:cNvPr>
          <p:cNvSpPr txBox="1">
            <a:spLocks noChangeAspect="1"/>
          </p:cNvSpPr>
          <p:nvPr/>
        </p:nvSpPr>
        <p:spPr>
          <a:xfrm>
            <a:off x="6406046" y="5589240"/>
            <a:ext cx="612000" cy="612000"/>
          </a:xfrm>
          <a:prstGeom prst="ellipse">
            <a:avLst/>
          </a:prstGeom>
          <a:solidFill>
            <a:srgbClr val="FFC000"/>
          </a:solidFill>
        </p:spPr>
        <p:txBody>
          <a:bodyPr wrap="square" lIns="0" tIns="36000" rIns="0" bIns="36000" anchor="ctr" anchorCtr="1">
            <a:noAutofit/>
          </a:bodyPr>
          <a:lstStyle/>
          <a:p>
            <a:r>
              <a:rPr lang="en-US" altLang="zh-CN" sz="1800" dirty="0" err="1">
                <a:solidFill>
                  <a:schemeClr val="tx1"/>
                </a:solidFill>
                <a:latin typeface="Courier New" panose="02070309020205020404" pitchFamily="49" charset="0"/>
                <a:cs typeface="Courier New" panose="02070309020205020404" pitchFamily="49" charset="0"/>
              </a:rPr>
              <a:t>a</a:t>
            </a:r>
            <a:r>
              <a:rPr lang="en-US" altLang="zh-CN" sz="1800" baseline="-25000" dirty="0" err="1">
                <a:solidFill>
                  <a:schemeClr val="tx1"/>
                </a:solidFill>
                <a:latin typeface="Courier New" panose="02070309020205020404" pitchFamily="49" charset="0"/>
                <a:cs typeface="Courier New" panose="02070309020205020404" pitchFamily="49" charset="0"/>
              </a:rPr>
              <a:t>j</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F493FA5B-9ABE-43A7-9876-5B6F75AFF12B}"/>
              </a:ext>
            </a:extLst>
          </p:cNvPr>
          <p:cNvSpPr txBox="1">
            <a:spLocks noChangeAspect="1"/>
          </p:cNvSpPr>
          <p:nvPr/>
        </p:nvSpPr>
        <p:spPr>
          <a:xfrm>
            <a:off x="5453019" y="5589240"/>
            <a:ext cx="612000" cy="612000"/>
          </a:xfrm>
          <a:prstGeom prst="ellipse">
            <a:avLst/>
          </a:prstGeom>
          <a:solidFill>
            <a:srgbClr val="FFC000"/>
          </a:solidFill>
        </p:spPr>
        <p:txBody>
          <a:bodyPr wrap="square" lIns="0" tIns="36000" rIns="0" bIns="36000" anchor="ctr" anchorCtr="1">
            <a:noAutofit/>
          </a:bodyPr>
          <a:lstStyle/>
          <a:p>
            <a:r>
              <a:rPr lang="en-US" altLang="zh-CN" sz="1800" dirty="0">
                <a:solidFill>
                  <a:schemeClr val="tx1"/>
                </a:solidFill>
                <a:latin typeface="Courier New" panose="02070309020205020404" pitchFamily="49" charset="0"/>
                <a:cs typeface="Courier New" panose="02070309020205020404" pitchFamily="49" charset="0"/>
              </a:rPr>
              <a:t>a</a:t>
            </a:r>
            <a:r>
              <a:rPr lang="en-US" altLang="zh-CN" sz="1800" baseline="-25000" dirty="0">
                <a:solidFill>
                  <a:schemeClr val="tx1"/>
                </a:solidFill>
                <a:latin typeface="Courier New" panose="02070309020205020404" pitchFamily="49" charset="0"/>
                <a:cs typeface="Courier New" panose="02070309020205020404" pitchFamily="49" charset="0"/>
              </a:rPr>
              <a:t>j-1</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 name="文本框 8">
            <a:extLst>
              <a:ext uri="{FF2B5EF4-FFF2-40B4-BE49-F238E27FC236}">
                <a16:creationId xmlns:a16="http://schemas.microsoft.com/office/drawing/2014/main" id="{6414B4EB-E0D1-4FDD-86D9-494E7B1EA2EA}"/>
              </a:ext>
            </a:extLst>
          </p:cNvPr>
          <p:cNvSpPr txBox="1">
            <a:spLocks noChangeAspect="1"/>
          </p:cNvSpPr>
          <p:nvPr/>
        </p:nvSpPr>
        <p:spPr>
          <a:xfrm>
            <a:off x="3546965" y="5589240"/>
            <a:ext cx="612000" cy="612000"/>
          </a:xfrm>
          <a:prstGeom prst="ellipse">
            <a:avLst/>
          </a:prstGeom>
          <a:solidFill>
            <a:srgbClr val="FFC000"/>
          </a:solidFill>
        </p:spPr>
        <p:txBody>
          <a:bodyPr wrap="square" lIns="0" tIns="36000" rIns="0" bIns="36000" anchor="ctr" anchorCtr="1">
            <a:noAutofit/>
          </a:bodyPr>
          <a:lstStyle/>
          <a:p>
            <a:r>
              <a:rPr lang="en-US" altLang="zh-CN" sz="1800" dirty="0">
                <a:solidFill>
                  <a:schemeClr val="tx1"/>
                </a:solidFill>
                <a:latin typeface="Courier New" panose="02070309020205020404" pitchFamily="49" charset="0"/>
                <a:cs typeface="Courier New" panose="02070309020205020404" pitchFamily="49" charset="0"/>
              </a:rPr>
              <a:t>a</a:t>
            </a:r>
            <a:r>
              <a:rPr lang="en-US" altLang="zh-CN" sz="1800" baseline="-25000" dirty="0">
                <a:solidFill>
                  <a:schemeClr val="tx1"/>
                </a:solidFill>
                <a:latin typeface="Courier New" panose="02070309020205020404" pitchFamily="49" charset="0"/>
                <a:cs typeface="Courier New" panose="02070309020205020404" pitchFamily="49" charset="0"/>
              </a:rPr>
              <a:t>i+1</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0" name="文本框 9">
            <a:extLst>
              <a:ext uri="{FF2B5EF4-FFF2-40B4-BE49-F238E27FC236}">
                <a16:creationId xmlns:a16="http://schemas.microsoft.com/office/drawing/2014/main" id="{302CFF4C-7EA9-4FB3-91AD-3DF8D7825C0C}"/>
              </a:ext>
            </a:extLst>
          </p:cNvPr>
          <p:cNvSpPr txBox="1">
            <a:spLocks noChangeAspect="1"/>
          </p:cNvSpPr>
          <p:nvPr/>
        </p:nvSpPr>
        <p:spPr>
          <a:xfrm>
            <a:off x="7359077" y="5589240"/>
            <a:ext cx="612000" cy="612000"/>
          </a:xfrm>
          <a:prstGeom prst="ellipse">
            <a:avLst/>
          </a:prstGeom>
          <a:solidFill>
            <a:srgbClr val="92D050"/>
          </a:solidFill>
        </p:spPr>
        <p:txBody>
          <a:bodyPr wrap="square" lIns="0" tIns="36000" rIns="0" bIns="36000" anchor="ctr" anchorCtr="1">
            <a:noAutofit/>
          </a:bodyPr>
          <a:lstStyle/>
          <a:p>
            <a:r>
              <a:rPr lang="en-US" altLang="zh-CN" sz="1800" dirty="0">
                <a:solidFill>
                  <a:schemeClr val="tx1"/>
                </a:solidFill>
                <a:latin typeface="Courier New" panose="02070309020205020404" pitchFamily="49" charset="0"/>
                <a:cs typeface="Courier New" panose="02070309020205020404" pitchFamily="49" charset="0"/>
              </a:rPr>
              <a:t>a</a:t>
            </a:r>
            <a:r>
              <a:rPr lang="en-US" altLang="zh-CN" sz="1800" baseline="-25000" dirty="0">
                <a:solidFill>
                  <a:schemeClr val="tx1"/>
                </a:solidFill>
                <a:latin typeface="Courier New" panose="02070309020205020404" pitchFamily="49" charset="0"/>
                <a:cs typeface="Courier New" panose="02070309020205020404" pitchFamily="49" charset="0"/>
              </a:rPr>
              <a:t>j+1</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1" name="文本框 10">
            <a:extLst>
              <a:ext uri="{FF2B5EF4-FFF2-40B4-BE49-F238E27FC236}">
                <a16:creationId xmlns:a16="http://schemas.microsoft.com/office/drawing/2014/main" id="{4D6C7414-63BE-41EA-A612-2E7B2B89966D}"/>
              </a:ext>
            </a:extLst>
          </p:cNvPr>
          <p:cNvSpPr txBox="1">
            <a:spLocks noChangeAspect="1"/>
          </p:cNvSpPr>
          <p:nvPr/>
        </p:nvSpPr>
        <p:spPr>
          <a:xfrm>
            <a:off x="1640911" y="5589240"/>
            <a:ext cx="612000" cy="612000"/>
          </a:xfrm>
          <a:prstGeom prst="ellipse">
            <a:avLst/>
          </a:prstGeom>
          <a:solidFill>
            <a:srgbClr val="92D050"/>
          </a:solidFill>
        </p:spPr>
        <p:txBody>
          <a:bodyPr wrap="square" lIns="0" tIns="36000" rIns="0" bIns="36000" anchor="ctr" anchorCtr="1">
            <a:noAutofit/>
          </a:bodyPr>
          <a:lstStyle/>
          <a:p>
            <a:r>
              <a:rPr lang="en-US" altLang="zh-CN" sz="1800" dirty="0">
                <a:solidFill>
                  <a:schemeClr val="tx1"/>
                </a:solidFill>
                <a:latin typeface="Courier New" panose="02070309020205020404" pitchFamily="49" charset="0"/>
                <a:cs typeface="Courier New" panose="02070309020205020404" pitchFamily="49" charset="0"/>
              </a:rPr>
              <a:t>a</a:t>
            </a:r>
            <a:r>
              <a:rPr lang="en-US" altLang="zh-CN" sz="1800" baseline="-25000" dirty="0">
                <a:solidFill>
                  <a:schemeClr val="tx1"/>
                </a:solidFill>
                <a:latin typeface="Courier New" panose="02070309020205020404" pitchFamily="49" charset="0"/>
                <a:cs typeface="Courier New" panose="02070309020205020404" pitchFamily="49" charset="0"/>
              </a:rPr>
              <a:t>i-1</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2" name="文本框 11">
            <a:extLst>
              <a:ext uri="{FF2B5EF4-FFF2-40B4-BE49-F238E27FC236}">
                <a16:creationId xmlns:a16="http://schemas.microsoft.com/office/drawing/2014/main" id="{DF08CE18-A234-4634-9794-393AD073277B}"/>
              </a:ext>
            </a:extLst>
          </p:cNvPr>
          <p:cNvSpPr txBox="1">
            <a:spLocks noChangeAspect="1"/>
          </p:cNvSpPr>
          <p:nvPr/>
        </p:nvSpPr>
        <p:spPr>
          <a:xfrm>
            <a:off x="4499992" y="5589240"/>
            <a:ext cx="612000" cy="612000"/>
          </a:xfrm>
          <a:prstGeom prst="ellipse">
            <a:avLst/>
          </a:prstGeom>
          <a:solidFill>
            <a:schemeClr val="bg1"/>
          </a:solidFill>
        </p:spPr>
        <p:txBody>
          <a:bodyPr wrap="square" lIns="0" tIns="36000" rIns="0" bIns="36000" anchor="ctr" anchorCtr="1">
            <a:noAutofit/>
          </a:bodyPr>
          <a:lstStyle/>
          <a:p>
            <a:r>
              <a:rPr lang="en-US" altLang="zh-CN" dirty="0">
                <a:solidFill>
                  <a:schemeClr val="tx1"/>
                </a:solidFill>
                <a:latin typeface="Courier New" panose="02070309020205020404" pitchFamily="49" charset="0"/>
                <a:cs typeface="Courier New" panose="02070309020205020404" pitchFamily="49" charset="0"/>
              </a:rPr>
              <a:t>…</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8781A037-34C4-4A11-B63F-2A9C39C5669C}"/>
              </a:ext>
            </a:extLst>
          </p:cNvPr>
          <p:cNvSpPr txBox="1"/>
          <p:nvPr/>
        </p:nvSpPr>
        <p:spPr>
          <a:xfrm>
            <a:off x="3145459"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solidFill>
                  <a:srgbClr val="C00000"/>
                </a:solidFill>
                <a:latin typeface="微软雅黑" panose="020B0503020204020204" pitchFamily="34" charset="-122"/>
                <a:ea typeface="微软雅黑" panose="020B0503020204020204" pitchFamily="34" charset="-122"/>
                <a:cs typeface="Arial" charset="0"/>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7154E32-EC30-4A0B-ADA1-5179C668DD8C}"/>
              </a:ext>
            </a:extLst>
          </p:cNvPr>
          <p:cNvSpPr txBox="1"/>
          <p:nvPr/>
        </p:nvSpPr>
        <p:spPr>
          <a:xfrm>
            <a:off x="4098486"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solidFill>
                  <a:srgbClr val="C00000"/>
                </a:solidFill>
                <a:latin typeface="微软雅黑" panose="020B0503020204020204" pitchFamily="34" charset="-122"/>
                <a:ea typeface="微软雅黑" panose="020B0503020204020204" pitchFamily="34" charset="-122"/>
                <a:cs typeface="Arial" charset="0"/>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19412CB-63D8-4393-B83F-A314FE80646A}"/>
              </a:ext>
            </a:extLst>
          </p:cNvPr>
          <p:cNvSpPr txBox="1"/>
          <p:nvPr/>
        </p:nvSpPr>
        <p:spPr>
          <a:xfrm>
            <a:off x="5051513"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solidFill>
                  <a:srgbClr val="C00000"/>
                </a:solidFill>
                <a:latin typeface="微软雅黑" panose="020B0503020204020204" pitchFamily="34" charset="-122"/>
                <a:ea typeface="微软雅黑" panose="020B0503020204020204" pitchFamily="34" charset="-122"/>
                <a:cs typeface="Arial" charset="0"/>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AD07AE-C0BC-43FA-921F-27795F8589D4}"/>
              </a:ext>
            </a:extLst>
          </p:cNvPr>
          <p:cNvSpPr txBox="1"/>
          <p:nvPr/>
        </p:nvSpPr>
        <p:spPr>
          <a:xfrm>
            <a:off x="6004540"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solidFill>
                  <a:srgbClr val="C00000"/>
                </a:solidFill>
                <a:latin typeface="微软雅黑" panose="020B0503020204020204" pitchFamily="34" charset="-122"/>
                <a:ea typeface="微软雅黑" panose="020B0503020204020204" pitchFamily="34" charset="-122"/>
                <a:cs typeface="Arial" charset="0"/>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BCD8A89-A426-4C93-8115-A7045903FA96}"/>
              </a:ext>
            </a:extLst>
          </p:cNvPr>
          <p:cNvSpPr txBox="1"/>
          <p:nvPr/>
        </p:nvSpPr>
        <p:spPr>
          <a:xfrm>
            <a:off x="2192432"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rPr>
              <a:t>&lt;</a:t>
            </a:r>
            <a:r>
              <a:rPr lang="en-US" altLang="zh-CN" sz="1800" dirty="0">
                <a:solidFill>
                  <a:srgbClr val="C00000"/>
                </a:solidFill>
                <a:latin typeface="微软雅黑" panose="020B0503020204020204" pitchFamily="34" charset="-122"/>
                <a:ea typeface="微软雅黑" panose="020B0503020204020204" pitchFamily="34" charset="-122"/>
                <a:cs typeface="Arial" charset="0"/>
              </a:rPr>
              <a: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44E37B3-BB7E-42A8-B417-48D4874D17F5}"/>
              </a:ext>
            </a:extLst>
          </p:cNvPr>
          <p:cNvSpPr txBox="1"/>
          <p:nvPr/>
        </p:nvSpPr>
        <p:spPr>
          <a:xfrm>
            <a:off x="6957566" y="5710574"/>
            <a:ext cx="461986" cy="369332"/>
          </a:xfrm>
          <a:prstGeom prst="rect">
            <a:avLst/>
          </a:prstGeom>
          <a:noFill/>
        </p:spPr>
        <p:txBody>
          <a:bodyPr wrap="none" rtlCol="0">
            <a:spAutoFit/>
          </a:bodyPr>
          <a:lstStyle/>
          <a:p>
            <a:r>
              <a:rPr lang="en-US" altLang="zh-CN" sz="1800" dirty="0">
                <a:solidFill>
                  <a:srgbClr val="C00000"/>
                </a:solidFill>
                <a:latin typeface="微软雅黑" panose="020B0503020204020204" pitchFamily="34" charset="-122"/>
                <a:ea typeface="微软雅黑" panose="020B0503020204020204" pitchFamily="34" charset="-122"/>
                <a:cs typeface="Arial" charset="0"/>
              </a:rPr>
              <a:t>·&gt;</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5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endParaRPr lang="zh-CN" altLang="zh-CN"/>
          </a:p>
        </p:txBody>
      </p:sp>
      <p:sp>
        <p:nvSpPr>
          <p:cNvPr id="47109" name="Rectangle 3"/>
          <p:cNvSpPr>
            <a:spLocks noGrp="1" noChangeArrowheads="1"/>
          </p:cNvSpPr>
          <p:nvPr>
            <p:ph idx="1"/>
          </p:nvPr>
        </p:nvSpPr>
        <p:spPr/>
        <p:txBody>
          <a:bodyPr/>
          <a:lstStyle/>
          <a:p>
            <a:pPr eaLnBrk="1" hangingPunct="1"/>
            <a:r>
              <a:rPr lang="zh-CN" altLang="en-US" dirty="0">
                <a:solidFill>
                  <a:schemeClr val="tx1">
                    <a:lumMod val="50000"/>
                    <a:lumOff val="50000"/>
                  </a:schemeClr>
                </a:solidFill>
                <a:cs typeface="Arial" charset="0"/>
              </a:rPr>
              <a:t>算符优先文法性质可得：如果</a:t>
            </a:r>
            <a:r>
              <a:rPr lang="en-US" altLang="zh-CN" dirty="0" err="1">
                <a:solidFill>
                  <a:schemeClr val="tx1">
                    <a:lumMod val="50000"/>
                    <a:lumOff val="50000"/>
                  </a:schemeClr>
                </a:solidFill>
                <a:cs typeface="Arial" charset="0"/>
              </a:rPr>
              <a:t>aNb</a:t>
            </a:r>
            <a:r>
              <a:rPr lang="en-US" altLang="zh-CN" dirty="0">
                <a:solidFill>
                  <a:schemeClr val="tx1">
                    <a:lumMod val="50000"/>
                    <a:lumOff val="50000"/>
                  </a:schemeClr>
                </a:solidFill>
                <a:cs typeface="Arial" charset="0"/>
              </a:rPr>
              <a:t>(</a:t>
            </a:r>
            <a:r>
              <a:rPr lang="zh-CN" altLang="en-US" dirty="0">
                <a:solidFill>
                  <a:schemeClr val="tx1">
                    <a:lumMod val="50000"/>
                    <a:lumOff val="50000"/>
                  </a:schemeClr>
                </a:solidFill>
                <a:cs typeface="Arial" charset="0"/>
              </a:rPr>
              <a:t>或</a:t>
            </a:r>
            <a:r>
              <a:rPr lang="en-US" altLang="zh-CN" dirty="0">
                <a:solidFill>
                  <a:schemeClr val="tx1">
                    <a:lumMod val="50000"/>
                    <a:lumOff val="50000"/>
                  </a:schemeClr>
                </a:solidFill>
                <a:cs typeface="Arial" charset="0"/>
              </a:rPr>
              <a:t>ab)</a:t>
            </a:r>
            <a:r>
              <a:rPr lang="zh-CN" altLang="en-US" dirty="0">
                <a:solidFill>
                  <a:schemeClr val="tx1">
                    <a:lumMod val="50000"/>
                    <a:lumOff val="50000"/>
                  </a:schemeClr>
                </a:solidFill>
                <a:cs typeface="Arial" charset="0"/>
              </a:rPr>
              <a:t>出现在句型</a:t>
            </a:r>
            <a:r>
              <a:rPr lang="el-GR" altLang="zh-CN" dirty="0">
                <a:solidFill>
                  <a:schemeClr val="tx1">
                    <a:lumMod val="50000"/>
                    <a:lumOff val="50000"/>
                  </a:schemeClr>
                </a:solidFill>
                <a:latin typeface="宋体" charset="-122"/>
                <a:cs typeface="Arial" charset="0"/>
              </a:rPr>
              <a:t>r</a:t>
            </a:r>
            <a:r>
              <a:rPr lang="zh-CN" altLang="en-US" dirty="0">
                <a:solidFill>
                  <a:schemeClr val="tx1">
                    <a:lumMod val="50000"/>
                    <a:lumOff val="50000"/>
                  </a:schemeClr>
                </a:solidFill>
                <a:latin typeface="宋体" charset="-122"/>
                <a:cs typeface="Arial" charset="0"/>
              </a:rPr>
              <a:t>中，则</a:t>
            </a:r>
            <a:r>
              <a:rPr lang="en-US" altLang="zh-CN" dirty="0">
                <a:solidFill>
                  <a:schemeClr val="tx1">
                    <a:lumMod val="50000"/>
                    <a:lumOff val="50000"/>
                  </a:schemeClr>
                </a:solidFill>
                <a:latin typeface="宋体" charset="-122"/>
                <a:cs typeface="Arial" charset="0"/>
              </a:rPr>
              <a:t>a</a:t>
            </a:r>
            <a:r>
              <a:rPr lang="zh-CN" altLang="en-US" dirty="0">
                <a:solidFill>
                  <a:schemeClr val="tx1">
                    <a:lumMod val="50000"/>
                    <a:lumOff val="50000"/>
                  </a:schemeClr>
                </a:solidFill>
                <a:latin typeface="宋体" charset="-122"/>
                <a:cs typeface="Arial" charset="0"/>
              </a:rPr>
              <a:t>和</a:t>
            </a:r>
            <a:r>
              <a:rPr lang="en-US" altLang="zh-CN" dirty="0">
                <a:solidFill>
                  <a:schemeClr val="tx1">
                    <a:lumMod val="50000"/>
                    <a:lumOff val="50000"/>
                  </a:schemeClr>
                </a:solidFill>
                <a:latin typeface="宋体" charset="-122"/>
                <a:cs typeface="Arial" charset="0"/>
              </a:rPr>
              <a:t>b</a:t>
            </a:r>
            <a:r>
              <a:rPr lang="zh-CN" altLang="en-US" dirty="0">
                <a:solidFill>
                  <a:schemeClr val="tx1">
                    <a:lumMod val="50000"/>
                    <a:lumOff val="50000"/>
                  </a:schemeClr>
                </a:solidFill>
                <a:latin typeface="宋体" charset="-122"/>
                <a:cs typeface="Arial" charset="0"/>
              </a:rPr>
              <a:t>之间有且只有一种优先关系即：</a:t>
            </a:r>
          </a:p>
          <a:p>
            <a:pPr lvl="1" eaLnBrk="1" hangingPunct="1"/>
            <a:r>
              <a:rPr lang="zh-CN" altLang="en-US" dirty="0">
                <a:solidFill>
                  <a:schemeClr val="tx1">
                    <a:lumMod val="50000"/>
                    <a:lumOff val="50000"/>
                  </a:schemeClr>
                </a:solidFill>
                <a:latin typeface="宋体" charset="-122"/>
                <a:cs typeface="Arial" charset="0"/>
              </a:rPr>
              <a:t>若</a:t>
            </a:r>
            <a:r>
              <a:rPr lang="en-US" altLang="zh-CN" dirty="0">
                <a:solidFill>
                  <a:schemeClr val="tx1">
                    <a:lumMod val="50000"/>
                    <a:lumOff val="50000"/>
                  </a:schemeClr>
                </a:solidFill>
                <a:latin typeface="宋体" charset="-122"/>
                <a:cs typeface="Arial" charset="0"/>
              </a:rPr>
              <a:t>a</a:t>
            </a:r>
            <a:r>
              <a:rPr lang="en-US" altLang="zh-CN" dirty="0">
                <a:solidFill>
                  <a:schemeClr val="tx1">
                    <a:lumMod val="50000"/>
                    <a:lumOff val="50000"/>
                  </a:schemeClr>
                </a:solidFill>
              </a:rPr>
              <a:t>&lt;</a:t>
            </a:r>
            <a:r>
              <a:rPr lang="en-US" altLang="zh-CN" dirty="0">
                <a:solidFill>
                  <a:schemeClr val="tx1">
                    <a:lumMod val="50000"/>
                    <a:lumOff val="50000"/>
                  </a:schemeClr>
                </a:solidFill>
                <a:cs typeface="Arial" charset="0"/>
              </a:rPr>
              <a:t>·b</a:t>
            </a:r>
            <a:r>
              <a:rPr lang="zh-CN" altLang="en-US" dirty="0">
                <a:solidFill>
                  <a:schemeClr val="tx1">
                    <a:lumMod val="50000"/>
                    <a:lumOff val="50000"/>
                  </a:schemeClr>
                </a:solidFill>
                <a:cs typeface="Arial" charset="0"/>
              </a:rPr>
              <a:t>，则在</a:t>
            </a:r>
            <a:r>
              <a:rPr lang="el-GR" altLang="zh-CN" dirty="0">
                <a:solidFill>
                  <a:schemeClr val="tx1">
                    <a:lumMod val="50000"/>
                    <a:lumOff val="50000"/>
                  </a:schemeClr>
                </a:solidFill>
                <a:latin typeface="宋体" charset="-122"/>
                <a:cs typeface="Arial" charset="0"/>
              </a:rPr>
              <a:t>r</a:t>
            </a:r>
            <a:r>
              <a:rPr lang="zh-CN" altLang="en-US" dirty="0">
                <a:solidFill>
                  <a:schemeClr val="tx1">
                    <a:lumMod val="50000"/>
                    <a:lumOff val="50000"/>
                  </a:schemeClr>
                </a:solidFill>
                <a:latin typeface="宋体" charset="-122"/>
                <a:cs typeface="Arial" charset="0"/>
              </a:rPr>
              <a:t>中必含有</a:t>
            </a:r>
            <a:r>
              <a:rPr lang="en-US" altLang="zh-CN" dirty="0">
                <a:solidFill>
                  <a:schemeClr val="tx1">
                    <a:lumMod val="50000"/>
                    <a:lumOff val="50000"/>
                  </a:schemeClr>
                </a:solidFill>
                <a:latin typeface="宋体" charset="-122"/>
                <a:cs typeface="Arial" charset="0"/>
              </a:rPr>
              <a:t>b</a:t>
            </a:r>
            <a:r>
              <a:rPr lang="zh-CN" altLang="en-US" dirty="0">
                <a:solidFill>
                  <a:schemeClr val="tx1">
                    <a:lumMod val="50000"/>
                    <a:lumOff val="50000"/>
                  </a:schemeClr>
                </a:solidFill>
                <a:latin typeface="宋体" charset="-122"/>
                <a:cs typeface="Arial" charset="0"/>
              </a:rPr>
              <a:t>而不含有</a:t>
            </a:r>
            <a:r>
              <a:rPr lang="en-US" altLang="zh-CN" dirty="0">
                <a:solidFill>
                  <a:schemeClr val="tx1">
                    <a:lumMod val="50000"/>
                    <a:lumOff val="50000"/>
                  </a:schemeClr>
                </a:solidFill>
                <a:latin typeface="宋体" charset="-122"/>
                <a:cs typeface="Arial" charset="0"/>
              </a:rPr>
              <a:t>a</a:t>
            </a:r>
            <a:r>
              <a:rPr lang="zh-CN" altLang="en-US" dirty="0">
                <a:solidFill>
                  <a:schemeClr val="tx1">
                    <a:lumMod val="50000"/>
                    <a:lumOff val="50000"/>
                  </a:schemeClr>
                </a:solidFill>
                <a:latin typeface="宋体" charset="-122"/>
                <a:cs typeface="Arial" charset="0"/>
              </a:rPr>
              <a:t>的短语存在</a:t>
            </a:r>
          </a:p>
          <a:p>
            <a:pPr lvl="1" eaLnBrk="1" hangingPunct="1"/>
            <a:r>
              <a:rPr lang="zh-CN" altLang="en-US" dirty="0">
                <a:solidFill>
                  <a:schemeClr val="tx1">
                    <a:lumMod val="50000"/>
                    <a:lumOff val="50000"/>
                  </a:schemeClr>
                </a:solidFill>
                <a:latin typeface="宋体" charset="-122"/>
                <a:cs typeface="Arial" charset="0"/>
              </a:rPr>
              <a:t>若</a:t>
            </a:r>
            <a:r>
              <a:rPr lang="en-US" altLang="zh-CN" dirty="0">
                <a:solidFill>
                  <a:schemeClr val="tx1">
                    <a:lumMod val="50000"/>
                    <a:lumOff val="50000"/>
                  </a:schemeClr>
                </a:solidFill>
                <a:latin typeface="宋体" charset="-122"/>
                <a:cs typeface="Arial" charset="0"/>
              </a:rPr>
              <a:t>a</a:t>
            </a:r>
            <a:r>
              <a:rPr lang="en-US" altLang="zh-CN" dirty="0">
                <a:solidFill>
                  <a:schemeClr val="tx1">
                    <a:lumMod val="50000"/>
                    <a:lumOff val="50000"/>
                  </a:schemeClr>
                </a:solidFill>
                <a:cs typeface="Arial" charset="0"/>
              </a:rPr>
              <a:t>·&gt;b</a:t>
            </a:r>
            <a:r>
              <a:rPr lang="zh-CN" altLang="en-US" dirty="0">
                <a:solidFill>
                  <a:schemeClr val="tx1">
                    <a:lumMod val="50000"/>
                    <a:lumOff val="50000"/>
                  </a:schemeClr>
                </a:solidFill>
                <a:cs typeface="Arial" charset="0"/>
              </a:rPr>
              <a:t>，则在</a:t>
            </a:r>
            <a:r>
              <a:rPr lang="el-GR" altLang="zh-CN" dirty="0">
                <a:solidFill>
                  <a:schemeClr val="tx1">
                    <a:lumMod val="50000"/>
                    <a:lumOff val="50000"/>
                  </a:schemeClr>
                </a:solidFill>
                <a:latin typeface="宋体" charset="-122"/>
                <a:cs typeface="Arial" charset="0"/>
              </a:rPr>
              <a:t>r</a:t>
            </a:r>
            <a:r>
              <a:rPr lang="zh-CN" altLang="en-US" dirty="0">
                <a:solidFill>
                  <a:schemeClr val="tx1">
                    <a:lumMod val="50000"/>
                    <a:lumOff val="50000"/>
                  </a:schemeClr>
                </a:solidFill>
                <a:latin typeface="宋体" charset="-122"/>
                <a:cs typeface="Arial" charset="0"/>
              </a:rPr>
              <a:t>中必含有</a:t>
            </a:r>
            <a:r>
              <a:rPr lang="en-US" altLang="zh-CN" dirty="0">
                <a:solidFill>
                  <a:schemeClr val="tx1">
                    <a:lumMod val="50000"/>
                    <a:lumOff val="50000"/>
                  </a:schemeClr>
                </a:solidFill>
                <a:latin typeface="宋体" charset="-122"/>
                <a:cs typeface="Arial" charset="0"/>
              </a:rPr>
              <a:t>a</a:t>
            </a:r>
            <a:r>
              <a:rPr lang="zh-CN" altLang="en-US" dirty="0">
                <a:solidFill>
                  <a:schemeClr val="tx1">
                    <a:lumMod val="50000"/>
                    <a:lumOff val="50000"/>
                  </a:schemeClr>
                </a:solidFill>
                <a:latin typeface="宋体" charset="-122"/>
                <a:cs typeface="Arial" charset="0"/>
              </a:rPr>
              <a:t>而不含有</a:t>
            </a:r>
            <a:r>
              <a:rPr lang="en-US" altLang="zh-CN" dirty="0">
                <a:solidFill>
                  <a:schemeClr val="tx1">
                    <a:lumMod val="50000"/>
                    <a:lumOff val="50000"/>
                  </a:schemeClr>
                </a:solidFill>
                <a:latin typeface="宋体" charset="-122"/>
                <a:cs typeface="Arial" charset="0"/>
              </a:rPr>
              <a:t>b</a:t>
            </a:r>
            <a:r>
              <a:rPr lang="zh-CN" altLang="en-US" dirty="0">
                <a:solidFill>
                  <a:schemeClr val="tx1">
                    <a:lumMod val="50000"/>
                    <a:lumOff val="50000"/>
                  </a:schemeClr>
                </a:solidFill>
                <a:latin typeface="宋体" charset="-122"/>
                <a:cs typeface="Arial" charset="0"/>
              </a:rPr>
              <a:t>的短语存在</a:t>
            </a:r>
          </a:p>
          <a:p>
            <a:pPr lvl="1" eaLnBrk="1" hangingPunct="1"/>
            <a:r>
              <a:rPr lang="zh-CN" altLang="en-US" dirty="0">
                <a:solidFill>
                  <a:schemeClr val="tx1">
                    <a:lumMod val="50000"/>
                    <a:lumOff val="50000"/>
                  </a:schemeClr>
                </a:solidFill>
                <a:latin typeface="宋体" charset="-122"/>
                <a:cs typeface="Arial" charset="0"/>
              </a:rPr>
              <a:t>若</a:t>
            </a:r>
            <a:r>
              <a:rPr lang="en-US" altLang="zh-CN" dirty="0">
                <a:solidFill>
                  <a:schemeClr val="tx1">
                    <a:lumMod val="50000"/>
                    <a:lumOff val="50000"/>
                  </a:schemeClr>
                </a:solidFill>
                <a:latin typeface="宋体" charset="-122"/>
                <a:cs typeface="Arial" charset="0"/>
              </a:rPr>
              <a:t>a=</a:t>
            </a:r>
            <a:r>
              <a:rPr lang="en-US" altLang="zh-CN" dirty="0">
                <a:solidFill>
                  <a:schemeClr val="tx1">
                    <a:lumMod val="50000"/>
                    <a:lumOff val="50000"/>
                  </a:schemeClr>
                </a:solidFill>
                <a:cs typeface="Arial" charset="0"/>
              </a:rPr>
              <a:t>·</a:t>
            </a:r>
            <a:r>
              <a:rPr lang="en-US" altLang="zh-CN" dirty="0">
                <a:solidFill>
                  <a:schemeClr val="tx1">
                    <a:lumMod val="50000"/>
                    <a:lumOff val="50000"/>
                  </a:schemeClr>
                </a:solidFill>
                <a:latin typeface="宋体" charset="-122"/>
                <a:cs typeface="Arial" charset="0"/>
              </a:rPr>
              <a:t>b</a:t>
            </a:r>
            <a:r>
              <a:rPr lang="zh-CN" altLang="en-US" dirty="0">
                <a:solidFill>
                  <a:schemeClr val="tx1">
                    <a:lumMod val="50000"/>
                    <a:lumOff val="50000"/>
                  </a:schemeClr>
                </a:solidFill>
                <a:latin typeface="宋体" charset="-122"/>
                <a:cs typeface="Arial" charset="0"/>
              </a:rPr>
              <a:t>，则</a:t>
            </a:r>
            <a:r>
              <a:rPr lang="zh-CN" altLang="en-US" dirty="0">
                <a:solidFill>
                  <a:schemeClr val="tx1">
                    <a:lumMod val="50000"/>
                    <a:lumOff val="50000"/>
                  </a:schemeClr>
                </a:solidFill>
                <a:cs typeface="Arial" charset="0"/>
              </a:rPr>
              <a:t>在</a:t>
            </a:r>
            <a:r>
              <a:rPr lang="el-GR" altLang="zh-CN" dirty="0">
                <a:solidFill>
                  <a:schemeClr val="tx1">
                    <a:lumMod val="50000"/>
                    <a:lumOff val="50000"/>
                  </a:schemeClr>
                </a:solidFill>
                <a:latin typeface="宋体" charset="-122"/>
                <a:cs typeface="Arial" charset="0"/>
              </a:rPr>
              <a:t>r</a:t>
            </a:r>
            <a:r>
              <a:rPr lang="zh-CN" altLang="en-US" dirty="0">
                <a:solidFill>
                  <a:schemeClr val="tx1">
                    <a:lumMod val="50000"/>
                    <a:lumOff val="50000"/>
                  </a:schemeClr>
                </a:solidFill>
                <a:latin typeface="宋体" charset="-122"/>
                <a:cs typeface="Arial" charset="0"/>
              </a:rPr>
              <a:t>中必含有</a:t>
            </a:r>
            <a:r>
              <a:rPr lang="en-US" altLang="zh-CN" dirty="0">
                <a:solidFill>
                  <a:schemeClr val="tx1">
                    <a:lumMod val="50000"/>
                    <a:lumOff val="50000"/>
                  </a:schemeClr>
                </a:solidFill>
                <a:latin typeface="宋体" charset="-122"/>
                <a:cs typeface="Arial" charset="0"/>
              </a:rPr>
              <a:t>a</a:t>
            </a:r>
            <a:r>
              <a:rPr lang="zh-CN" altLang="en-US" dirty="0">
                <a:solidFill>
                  <a:schemeClr val="tx1">
                    <a:lumMod val="50000"/>
                    <a:lumOff val="50000"/>
                  </a:schemeClr>
                </a:solidFill>
                <a:latin typeface="宋体" charset="-122"/>
                <a:cs typeface="Arial" charset="0"/>
              </a:rPr>
              <a:t>的短语必含有</a:t>
            </a:r>
            <a:r>
              <a:rPr lang="en-US" altLang="zh-CN" dirty="0">
                <a:solidFill>
                  <a:schemeClr val="tx1">
                    <a:lumMod val="50000"/>
                    <a:lumOff val="50000"/>
                  </a:schemeClr>
                </a:solidFill>
                <a:latin typeface="宋体" charset="-122"/>
                <a:cs typeface="Arial" charset="0"/>
              </a:rPr>
              <a:t>b</a:t>
            </a:r>
            <a:r>
              <a:rPr lang="zh-CN" altLang="en-US" dirty="0">
                <a:solidFill>
                  <a:schemeClr val="tx1">
                    <a:lumMod val="50000"/>
                    <a:lumOff val="50000"/>
                  </a:schemeClr>
                </a:solidFill>
                <a:latin typeface="宋体" charset="-122"/>
                <a:cs typeface="Arial" charset="0"/>
              </a:rPr>
              <a:t>，反之亦然。</a:t>
            </a:r>
          </a:p>
        </p:txBody>
      </p:sp>
      <p:sp>
        <p:nvSpPr>
          <p:cNvPr id="4710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7107" name="灯片编号占位符 5"/>
          <p:cNvSpPr>
            <a:spLocks noGrp="1"/>
          </p:cNvSpPr>
          <p:nvPr>
            <p:ph type="sldNum" sz="quarter" idx="12"/>
          </p:nvPr>
        </p:nvSpPr>
        <p:spPr>
          <a:noFill/>
        </p:spPr>
        <p:txBody>
          <a:bodyPr/>
          <a:lstStyle/>
          <a:p>
            <a:fld id="{B362F6D6-5EE7-4310-A3EB-731AB353605B}" type="slidenum">
              <a:rPr lang="en-US" altLang="zh-CN" smtClean="0">
                <a:ea typeface="宋体" charset="-122"/>
              </a:rPr>
              <a:pPr/>
              <a:t>44</a:t>
            </a:fld>
            <a:endParaRPr lang="en-US" altLang="zh-CN">
              <a:ea typeface="宋体" charset="-122"/>
            </a:endParaRPr>
          </a:p>
        </p:txBody>
      </p:sp>
    </p:spTree>
    <p:extLst>
      <p:ext uri="{BB962C8B-B14F-4D97-AF65-F5344CB8AC3E}">
        <p14:creationId xmlns:p14="http://schemas.microsoft.com/office/powerpoint/2010/main" val="30536565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kumimoji="1" lang="en-US" altLang="zh-CN">
                <a:solidFill>
                  <a:srgbClr val="FF0000"/>
                </a:solidFill>
                <a:effectLst>
                  <a:outerShdw blurRad="38100" dist="38100" dir="2700000" algn="tl">
                    <a:srgbClr val="000000"/>
                  </a:outerShdw>
                </a:effectLst>
                <a:ea typeface="楷体_GB2312" pitchFamily="49" charset="-122"/>
              </a:rPr>
              <a:t>N</a:t>
            </a:r>
            <a:r>
              <a:rPr kumimoji="1" lang="en-US" altLang="zh-CN" baseline="-25000">
                <a:solidFill>
                  <a:srgbClr val="FF0000"/>
                </a:solidFill>
                <a:effectLst>
                  <a:outerShdw blurRad="38100" dist="38100" dir="2700000" algn="tl">
                    <a:srgbClr val="000000"/>
                  </a:outerShdw>
                </a:effectLst>
                <a:ea typeface="楷体_GB2312" pitchFamily="49" charset="-122"/>
              </a:rPr>
              <a:t>i</a:t>
            </a:r>
            <a:r>
              <a:rPr lang="en-US" altLang="zh-CN">
                <a:solidFill>
                  <a:srgbClr val="0000FF"/>
                </a:solidFill>
                <a:effectLst>
                  <a:outerShdw blurRad="38100" dist="38100" dir="2700000" algn="tl">
                    <a:srgbClr val="000000">
                      <a:alpha val="43137"/>
                    </a:srgbClr>
                  </a:outerShdw>
                </a:effectLst>
              </a:rPr>
              <a:t>a</a:t>
            </a:r>
            <a:r>
              <a:rPr lang="en-US" altLang="zh-CN" baseline="-25000">
                <a:solidFill>
                  <a:srgbClr val="0000FF"/>
                </a:solidFill>
                <a:effectLst>
                  <a:outerShdw blurRad="38100" dist="38100" dir="2700000" algn="tl">
                    <a:srgbClr val="000000">
                      <a:alpha val="43137"/>
                    </a:srgbClr>
                  </a:outerShdw>
                </a:effectLst>
              </a:rPr>
              <a:t>i</a:t>
            </a:r>
            <a:r>
              <a:rPr lang="en-US" altLang="zh-CN">
                <a:effectLst>
                  <a:outerShdw blurRad="38100" dist="38100" dir="2700000" algn="tl">
                    <a:srgbClr val="000000">
                      <a:alpha val="43137"/>
                    </a:srgbClr>
                  </a:outerShdw>
                </a:effectLst>
              </a:rPr>
              <a:t>…</a:t>
            </a:r>
            <a:r>
              <a:rPr lang="en-US" altLang="zh-CN">
                <a:solidFill>
                  <a:srgbClr val="009900"/>
                </a:solidFill>
                <a:effectLst>
                  <a:outerShdw blurRad="38100" dist="38100" dir="2700000" algn="tl">
                    <a:srgbClr val="000000">
                      <a:alpha val="43137"/>
                    </a:srgbClr>
                  </a:outerShdw>
                </a:effectLst>
              </a:rPr>
              <a:t>N</a:t>
            </a:r>
            <a:r>
              <a:rPr lang="en-US" altLang="zh-CN" baseline="-25000">
                <a:solidFill>
                  <a:srgbClr val="009900"/>
                </a:solidFill>
                <a:effectLst>
                  <a:outerShdw blurRad="38100" dist="38100" dir="2700000" algn="tl">
                    <a:srgbClr val="000000">
                      <a:alpha val="43137"/>
                    </a:srgbClr>
                  </a:outerShdw>
                </a:effectLst>
              </a:rPr>
              <a:t>j</a:t>
            </a:r>
            <a:r>
              <a:rPr lang="en-US" altLang="zh-CN">
                <a:solidFill>
                  <a:srgbClr val="0000FF"/>
                </a:solidFill>
                <a:effectLst>
                  <a:outerShdw blurRad="38100" dist="38100" dir="2700000" algn="tl">
                    <a:srgbClr val="000000">
                      <a:alpha val="43137"/>
                    </a:srgbClr>
                  </a:outerShdw>
                </a:effectLst>
              </a:rPr>
              <a:t>a</a:t>
            </a:r>
            <a:r>
              <a:rPr lang="en-US" altLang="zh-CN" baseline="-25000">
                <a:solidFill>
                  <a:srgbClr val="0000FF"/>
                </a:solidFill>
                <a:effectLst>
                  <a:outerShdw blurRad="38100" dist="38100" dir="2700000" algn="tl">
                    <a:srgbClr val="000000">
                      <a:alpha val="43137"/>
                    </a:srgbClr>
                  </a:outerShdw>
                </a:effectLst>
              </a:rPr>
              <a:t>j</a:t>
            </a:r>
            <a:r>
              <a:rPr kumimoji="1" lang="en-US" altLang="zh-CN">
                <a:solidFill>
                  <a:srgbClr val="FF0000"/>
                </a:solidFill>
                <a:effectLst>
                  <a:outerShdw blurRad="38100" dist="38100" dir="2700000" algn="tl">
                    <a:srgbClr val="000000"/>
                  </a:outerShdw>
                </a:effectLst>
                <a:ea typeface="楷体_GB2312" pitchFamily="49" charset="-122"/>
              </a:rPr>
              <a:t>N</a:t>
            </a:r>
            <a:r>
              <a:rPr kumimoji="1" lang="en-US" altLang="zh-CN" baseline="-25000">
                <a:solidFill>
                  <a:srgbClr val="FF0000"/>
                </a:solidFill>
                <a:effectLst>
                  <a:outerShdw blurRad="38100" dist="38100" dir="2700000" algn="tl">
                    <a:srgbClr val="000000"/>
                  </a:outerShdw>
                </a:effectLst>
                <a:ea typeface="楷体_GB2312" pitchFamily="49" charset="-122"/>
              </a:rPr>
              <a:t>j</a:t>
            </a:r>
            <a:r>
              <a:rPr kumimoji="1" lang="zh-CN" altLang="en-US" baseline="-25000">
                <a:solidFill>
                  <a:srgbClr val="FF0000"/>
                </a:solidFill>
                <a:effectLst>
                  <a:outerShdw blurRad="38100" dist="38100" dir="2700000" algn="tl">
                    <a:srgbClr val="000000"/>
                  </a:outerShdw>
                </a:effectLst>
                <a:ea typeface="楷体_GB2312" pitchFamily="49" charset="-122"/>
              </a:rPr>
              <a:t>＋</a:t>
            </a:r>
            <a:r>
              <a:rPr kumimoji="1" lang="en-US" altLang="zh-CN" baseline="-25000">
                <a:solidFill>
                  <a:srgbClr val="FF0000"/>
                </a:solidFill>
                <a:effectLst>
                  <a:outerShdw blurRad="38100" dist="38100" dir="2700000" algn="tl">
                    <a:srgbClr val="000000"/>
                  </a:outerShdw>
                </a:effectLst>
                <a:ea typeface="楷体_GB2312" pitchFamily="49" charset="-122"/>
              </a:rPr>
              <a:t>1</a:t>
            </a:r>
            <a:r>
              <a:rPr lang="zh-CN" altLang="en-US"/>
              <a:t>为句柄</a:t>
            </a:r>
            <a:endParaRPr lang="zh-CN" altLang="zh-CN" dirty="0"/>
          </a:p>
        </p:txBody>
      </p:sp>
      <p:sp>
        <p:nvSpPr>
          <p:cNvPr id="48133" name="Rectangle 3"/>
          <p:cNvSpPr>
            <a:spLocks noGrp="1" noChangeArrowheads="1"/>
          </p:cNvSpPr>
          <p:nvPr>
            <p:ph idx="1"/>
          </p:nvPr>
        </p:nvSpPr>
        <p:spPr/>
        <p:txBody>
          <a:bodyPr/>
          <a:lstStyle/>
          <a:p>
            <a:pPr eaLnBrk="1" hangingPunct="1"/>
            <a:r>
              <a:rPr lang="zh-CN" altLang="en-US" dirty="0">
                <a:cs typeface="Arial" charset="0"/>
              </a:rPr>
              <a:t>作为句柄，肯定能同时规约。所以，句柄中的终结符的优先性是相同的</a:t>
            </a:r>
            <a:endParaRPr lang="en-US" altLang="zh-CN" dirty="0">
              <a:cs typeface="Arial" charset="0"/>
            </a:endParaRPr>
          </a:p>
          <a:p>
            <a:pPr marL="553212" lvl="3" indent="-274320"/>
            <a:r>
              <a:rPr lang="en-US" altLang="zh-CN" sz="2600" dirty="0" err="1">
                <a:solidFill>
                  <a:srgbClr val="00B0F0"/>
                </a:solidFill>
              </a:rPr>
              <a:t>a</a:t>
            </a:r>
            <a:r>
              <a:rPr lang="en-US" altLang="zh-CN" sz="2600" baseline="-25000" dirty="0" err="1">
                <a:solidFill>
                  <a:srgbClr val="00B0F0"/>
                </a:solidFill>
              </a:rPr>
              <a:t>i</a:t>
            </a:r>
            <a:r>
              <a:rPr lang="en-US" altLang="zh-CN" sz="2600" dirty="0">
                <a:solidFill>
                  <a:srgbClr val="00B0F0"/>
                </a:solidFill>
              </a:rPr>
              <a:t>=</a:t>
            </a:r>
            <a:r>
              <a:rPr lang="en-US" altLang="zh-CN" sz="2600" dirty="0">
                <a:solidFill>
                  <a:srgbClr val="00B0F0"/>
                </a:solidFill>
                <a:cs typeface="Arial" charset="0"/>
              </a:rPr>
              <a:t>·</a:t>
            </a:r>
            <a:r>
              <a:rPr lang="en-US" altLang="zh-CN" sz="2600" dirty="0">
                <a:solidFill>
                  <a:srgbClr val="00B0F0"/>
                </a:solidFill>
              </a:rPr>
              <a:t>a</a:t>
            </a:r>
            <a:r>
              <a:rPr lang="en-US" altLang="zh-CN" sz="2600" baseline="-25000" dirty="0">
                <a:solidFill>
                  <a:srgbClr val="00B0F0"/>
                </a:solidFill>
              </a:rPr>
              <a:t>i+1</a:t>
            </a:r>
            <a:r>
              <a:rPr lang="en-US" altLang="zh-CN" sz="2600" dirty="0">
                <a:solidFill>
                  <a:srgbClr val="00B0F0"/>
                </a:solidFill>
              </a:rPr>
              <a:t>=</a:t>
            </a:r>
            <a:r>
              <a:rPr lang="en-US" altLang="zh-CN" sz="2600" dirty="0">
                <a:solidFill>
                  <a:srgbClr val="00B0F0"/>
                </a:solidFill>
                <a:cs typeface="Arial" charset="0"/>
              </a:rPr>
              <a:t>·</a:t>
            </a:r>
            <a:r>
              <a:rPr lang="en-US" altLang="zh-CN" sz="2600" dirty="0">
                <a:solidFill>
                  <a:srgbClr val="00B0F0"/>
                </a:solidFill>
              </a:rPr>
              <a:t>…=</a:t>
            </a:r>
            <a:r>
              <a:rPr lang="en-US" altLang="zh-CN" sz="2600" dirty="0">
                <a:solidFill>
                  <a:srgbClr val="00B0F0"/>
                </a:solidFill>
                <a:cs typeface="Arial" charset="0"/>
              </a:rPr>
              <a:t>·a</a:t>
            </a:r>
            <a:r>
              <a:rPr lang="en-US" altLang="zh-CN" sz="2600" baseline="-25000" dirty="0">
                <a:solidFill>
                  <a:srgbClr val="00B0F0"/>
                </a:solidFill>
                <a:cs typeface="Arial" charset="0"/>
              </a:rPr>
              <a:t>j-1</a:t>
            </a:r>
            <a:r>
              <a:rPr lang="en-US" altLang="zh-CN" sz="2600" dirty="0">
                <a:solidFill>
                  <a:srgbClr val="00B0F0"/>
                </a:solidFill>
              </a:rPr>
              <a:t>=</a:t>
            </a:r>
            <a:r>
              <a:rPr lang="en-US" altLang="zh-CN" sz="2600" dirty="0">
                <a:solidFill>
                  <a:srgbClr val="00B0F0"/>
                </a:solidFill>
                <a:cs typeface="Arial" charset="0"/>
              </a:rPr>
              <a:t>·</a:t>
            </a:r>
            <a:r>
              <a:rPr lang="en-US" altLang="zh-CN" sz="2600" dirty="0" err="1">
                <a:solidFill>
                  <a:srgbClr val="00B0F0"/>
                </a:solidFill>
                <a:cs typeface="Arial" charset="0"/>
              </a:rPr>
              <a:t>a</a:t>
            </a:r>
            <a:r>
              <a:rPr lang="en-US" altLang="zh-CN" sz="2600" baseline="-25000" dirty="0" err="1">
                <a:solidFill>
                  <a:srgbClr val="00B0F0"/>
                </a:solidFill>
                <a:cs typeface="Arial" charset="0"/>
              </a:rPr>
              <a:t>j</a:t>
            </a:r>
            <a:r>
              <a:rPr lang="zh-CN" altLang="en-US" sz="2600" dirty="0">
                <a:solidFill>
                  <a:srgbClr val="00B0F0"/>
                </a:solidFill>
                <a:cs typeface="Arial" charset="0"/>
              </a:rPr>
              <a:t>；</a:t>
            </a:r>
          </a:p>
          <a:p>
            <a:r>
              <a:rPr lang="zh-CN" altLang="en-US" dirty="0">
                <a:cs typeface="Arial" charset="0"/>
              </a:rPr>
              <a:t>而句柄肯定要进行规约，所以，它的优先性要大于其之前和之后的终结符的优先性</a:t>
            </a:r>
            <a:endParaRPr lang="en-US" altLang="zh-CN" dirty="0">
              <a:cs typeface="Arial" charset="0"/>
            </a:endParaRPr>
          </a:p>
          <a:p>
            <a:pPr lvl="1"/>
            <a:r>
              <a:rPr lang="en-US" altLang="zh-CN" dirty="0">
                <a:solidFill>
                  <a:srgbClr val="00B0F0"/>
                </a:solidFill>
              </a:rPr>
              <a:t>a</a:t>
            </a:r>
            <a:r>
              <a:rPr lang="en-US" altLang="zh-CN" baseline="-25000" dirty="0">
                <a:solidFill>
                  <a:srgbClr val="00B0F0"/>
                </a:solidFill>
              </a:rPr>
              <a:t>i-1</a:t>
            </a:r>
            <a:r>
              <a:rPr lang="en-US" altLang="zh-CN" dirty="0">
                <a:solidFill>
                  <a:srgbClr val="00B0F0"/>
                </a:solidFill>
              </a:rPr>
              <a:t>&lt;</a:t>
            </a:r>
            <a:r>
              <a:rPr lang="en-US" altLang="zh-CN" dirty="0">
                <a:solidFill>
                  <a:srgbClr val="00B0F0"/>
                </a:solidFill>
                <a:cs typeface="Arial" charset="0"/>
              </a:rPr>
              <a:t>·</a:t>
            </a:r>
            <a:r>
              <a:rPr lang="en-US" altLang="zh-CN" dirty="0" err="1">
                <a:solidFill>
                  <a:srgbClr val="00B0F0"/>
                </a:solidFill>
              </a:rPr>
              <a:t>a</a:t>
            </a:r>
            <a:r>
              <a:rPr lang="en-US" altLang="zh-CN" baseline="-25000" dirty="0" err="1">
                <a:solidFill>
                  <a:srgbClr val="00B0F0"/>
                </a:solidFill>
              </a:rPr>
              <a:t>i</a:t>
            </a:r>
            <a:r>
              <a:rPr lang="en-US" altLang="zh-CN" dirty="0">
                <a:solidFill>
                  <a:srgbClr val="00B0F0"/>
                </a:solidFill>
              </a:rPr>
              <a:t>    </a:t>
            </a:r>
            <a:r>
              <a:rPr lang="en-US" altLang="zh-CN" dirty="0" err="1">
                <a:solidFill>
                  <a:srgbClr val="00B0F0"/>
                </a:solidFill>
                <a:cs typeface="Arial" charset="0"/>
              </a:rPr>
              <a:t>a</a:t>
            </a:r>
            <a:r>
              <a:rPr lang="en-US" altLang="zh-CN" baseline="-25000" dirty="0" err="1">
                <a:solidFill>
                  <a:srgbClr val="00B0F0"/>
                </a:solidFill>
                <a:cs typeface="Arial" charset="0"/>
              </a:rPr>
              <a:t>j</a:t>
            </a:r>
            <a:r>
              <a:rPr lang="en-US" altLang="zh-CN" dirty="0">
                <a:solidFill>
                  <a:srgbClr val="00B0F0"/>
                </a:solidFill>
                <a:cs typeface="Arial" charset="0"/>
              </a:rPr>
              <a:t>·&gt; a</a:t>
            </a:r>
            <a:r>
              <a:rPr lang="en-US" altLang="zh-CN" baseline="-25000" dirty="0">
                <a:solidFill>
                  <a:srgbClr val="00B0F0"/>
                </a:solidFill>
                <a:cs typeface="Arial" charset="0"/>
              </a:rPr>
              <a:t>j+1</a:t>
            </a:r>
          </a:p>
          <a:p>
            <a:pPr marL="342900" lvl="2" indent="-274320"/>
            <a:r>
              <a:rPr lang="zh-CN" altLang="en-US" sz="2800" dirty="0">
                <a:cs typeface="Arial" charset="0"/>
              </a:rPr>
              <a:t>算符优先文法规约过程中只考虑终结符，不考虑非终结符</a:t>
            </a:r>
            <a:endParaRPr lang="en-US" altLang="zh-CN" sz="2800" dirty="0">
              <a:cs typeface="Arial" charset="0"/>
            </a:endParaRPr>
          </a:p>
          <a:p>
            <a:pPr eaLnBrk="1" hangingPunct="1"/>
            <a:endParaRPr lang="zh-CN" altLang="en-US" dirty="0"/>
          </a:p>
        </p:txBody>
      </p:sp>
      <p:sp>
        <p:nvSpPr>
          <p:cNvPr id="481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8131" name="灯片编号占位符 5"/>
          <p:cNvSpPr>
            <a:spLocks noGrp="1"/>
          </p:cNvSpPr>
          <p:nvPr>
            <p:ph type="sldNum" sz="quarter" idx="12"/>
          </p:nvPr>
        </p:nvSpPr>
        <p:spPr>
          <a:noFill/>
        </p:spPr>
        <p:txBody>
          <a:bodyPr/>
          <a:lstStyle/>
          <a:p>
            <a:fld id="{E3242329-9347-4C32-A348-ABEF600DAB7B}" type="slidenum">
              <a:rPr lang="en-US" altLang="zh-CN" smtClean="0">
                <a:ea typeface="宋体" charset="-122"/>
              </a:rPr>
              <a:pPr/>
              <a:t>45</a:t>
            </a:fld>
            <a:endParaRPr lang="en-US" altLang="zh-CN">
              <a:ea typeface="宋体" charset="-122"/>
            </a:endParaRPr>
          </a:p>
        </p:txBody>
      </p:sp>
    </p:spTree>
    <p:extLst>
      <p:ext uri="{BB962C8B-B14F-4D97-AF65-F5344CB8AC3E}">
        <p14:creationId xmlns:p14="http://schemas.microsoft.com/office/powerpoint/2010/main" val="360806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left)">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left)">
                                      <p:cBhvr>
                                        <p:cTn id="17" dur="500"/>
                                        <p:tgtEl>
                                          <p:spTgt spid="48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3" end="3"/>
                                            </p:txEl>
                                          </p:spTgt>
                                        </p:tgtEl>
                                        <p:attrNameLst>
                                          <p:attrName>style.visibility</p:attrName>
                                        </p:attrNameLst>
                                      </p:cBhvr>
                                      <p:to>
                                        <p:strVal val="visible"/>
                                      </p:to>
                                    </p:set>
                                    <p:animEffect transition="in" filter="wipe(left)">
                                      <p:cBhvr>
                                        <p:cTn id="22" dur="500"/>
                                        <p:tgtEl>
                                          <p:spTgt spid="48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3">
                                            <p:txEl>
                                              <p:pRg st="4" end="4"/>
                                            </p:txEl>
                                          </p:spTgt>
                                        </p:tgtEl>
                                        <p:attrNameLst>
                                          <p:attrName>style.visibility</p:attrName>
                                        </p:attrNameLst>
                                      </p:cBhvr>
                                      <p:to>
                                        <p:strVal val="visible"/>
                                      </p:to>
                                    </p:set>
                                    <p:animEffect transition="in" filter="wipe(left)">
                                      <p:cBhvr>
                                        <p:cTn id="27" dur="500"/>
                                        <p:tgtEl>
                                          <p:spTgt spid="481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normAutofit fontScale="90000"/>
          </a:bodyPr>
          <a:lstStyle/>
          <a:p>
            <a:pPr eaLnBrk="1" hangingPunct="1"/>
            <a:r>
              <a:rPr lang="zh-CN" altLang="en-US" dirty="0"/>
              <a:t>算符优先分析的规约 </a:t>
            </a:r>
            <a:r>
              <a:rPr lang="en-US" altLang="zh-CN" dirty="0"/>
              <a:t>vs </a:t>
            </a:r>
            <a:r>
              <a:rPr lang="zh-CN" altLang="en-US" dirty="0"/>
              <a:t>规范规约</a:t>
            </a:r>
          </a:p>
        </p:txBody>
      </p:sp>
      <p:graphicFrame>
        <p:nvGraphicFramePr>
          <p:cNvPr id="2" name="内容占位符 1">
            <a:extLst>
              <a:ext uri="{FF2B5EF4-FFF2-40B4-BE49-F238E27FC236}">
                <a16:creationId xmlns:a16="http://schemas.microsoft.com/office/drawing/2014/main" id="{9BB620A2-0EB8-40E1-AB6C-FD234B920651}"/>
              </a:ext>
            </a:extLst>
          </p:cNvPr>
          <p:cNvGraphicFramePr>
            <a:graphicFrameLocks noGrp="1"/>
          </p:cNvGraphicFramePr>
          <p:nvPr>
            <p:ph idx="1"/>
            <p:extLst>
              <p:ext uri="{D42A27DB-BD31-4B8C-83A1-F6EECF244321}">
                <p14:modId xmlns:p14="http://schemas.microsoft.com/office/powerpoint/2010/main" val="662753277"/>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0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5059" name="灯片编号占位符 5"/>
          <p:cNvSpPr>
            <a:spLocks noGrp="1"/>
          </p:cNvSpPr>
          <p:nvPr>
            <p:ph type="sldNum" sz="quarter" idx="12"/>
          </p:nvPr>
        </p:nvSpPr>
        <p:spPr>
          <a:noFill/>
        </p:spPr>
        <p:txBody>
          <a:bodyPr/>
          <a:lstStyle/>
          <a:p>
            <a:fld id="{66205B6E-58AC-4B55-BDBE-CE36A664659A}" type="slidenum">
              <a:rPr lang="en-US" altLang="zh-CN" smtClean="0">
                <a:ea typeface="宋体" charset="-122"/>
              </a:rPr>
              <a:pPr/>
              <a:t>46</a:t>
            </a:fld>
            <a:endParaRPr lang="en-US" altLang="zh-CN">
              <a:ea typeface="宋体" charset="-122"/>
            </a:endParaRPr>
          </a:p>
        </p:txBody>
      </p:sp>
    </p:spTree>
    <p:extLst>
      <p:ext uri="{BB962C8B-B14F-4D97-AF65-F5344CB8AC3E}">
        <p14:creationId xmlns:p14="http://schemas.microsoft.com/office/powerpoint/2010/main" val="704543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algn="l" eaLnBrk="1" hangingPunct="1">
              <a:defRPr/>
            </a:pP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输入串</a:t>
            </a:r>
            <a:r>
              <a:rPr lang="en-US" altLang="zh-CN" sz="3600"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r>
              <a:rPr lang="en-US" altLang="zh-CN"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，其</a:t>
            </a:r>
            <a:r>
              <a:rPr lang="zh-CN" altLang="en-US" sz="36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规范规约</a:t>
            </a: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如下表</a:t>
            </a:r>
          </a:p>
        </p:txBody>
      </p:sp>
      <p:graphicFrame>
        <p:nvGraphicFramePr>
          <p:cNvPr id="441536" name="Group 192"/>
          <p:cNvGraphicFramePr>
            <a:graphicFrameLocks noGrp="1"/>
          </p:cNvGraphicFramePr>
          <p:nvPr>
            <p:ph type="tbl" idx="1"/>
            <p:extLst>
              <p:ext uri="{D42A27DB-BD31-4B8C-83A1-F6EECF244321}">
                <p14:modId xmlns:p14="http://schemas.microsoft.com/office/powerpoint/2010/main" val="1031229010"/>
              </p:ext>
            </p:extLst>
          </p:nvPr>
        </p:nvGraphicFramePr>
        <p:xfrm>
          <a:off x="468313" y="1557338"/>
          <a:ext cx="8135937" cy="4419360"/>
        </p:xfrm>
        <a:graphic>
          <a:graphicData uri="http://schemas.openxmlformats.org/drawingml/2006/table">
            <a:tbl>
              <a:tblPr firstRow="1" bandRow="1">
                <a:tableStyleId>{2A488322-F2BA-4B5B-9748-0D474271808F}</a:tableStyleId>
              </a:tblPr>
              <a:tblGrid>
                <a:gridCol w="1150937">
                  <a:extLst>
                    <a:ext uri="{9D8B030D-6E8A-4147-A177-3AD203B41FA5}">
                      <a16:colId xmlns:a16="http://schemas.microsoft.com/office/drawing/2014/main" val="20000"/>
                    </a:ext>
                  </a:extLst>
                </a:gridCol>
                <a:gridCol w="1746250">
                  <a:extLst>
                    <a:ext uri="{9D8B030D-6E8A-4147-A177-3AD203B41FA5}">
                      <a16:colId xmlns:a16="http://schemas.microsoft.com/office/drawing/2014/main" val="20001"/>
                    </a:ext>
                  </a:extLst>
                </a:gridCol>
                <a:gridCol w="1746250">
                  <a:extLst>
                    <a:ext uri="{9D8B030D-6E8A-4147-A177-3AD203B41FA5}">
                      <a16:colId xmlns:a16="http://schemas.microsoft.com/office/drawing/2014/main" val="20002"/>
                    </a:ext>
                  </a:extLst>
                </a:gridCol>
                <a:gridCol w="1746250">
                  <a:extLst>
                    <a:ext uri="{9D8B030D-6E8A-4147-A177-3AD203B41FA5}">
                      <a16:colId xmlns:a16="http://schemas.microsoft.com/office/drawing/2014/main" val="20003"/>
                    </a:ext>
                  </a:extLst>
                </a:gridCol>
                <a:gridCol w="1746250">
                  <a:extLst>
                    <a:ext uri="{9D8B030D-6E8A-4147-A177-3AD203B41FA5}">
                      <a16:colId xmlns:a16="http://schemas.microsoft.com/office/drawing/2014/main" val="20004"/>
                    </a:ext>
                  </a:extLst>
                </a:gridCol>
              </a:tblGrid>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步骤</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栈</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输入串</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kern="1200" cap="none" normalizeH="0" baseline="0" dirty="0">
                          <a:ln>
                            <a:noFill/>
                          </a:ln>
                          <a:solidFill>
                            <a:schemeClr val="lt1"/>
                          </a:solidFill>
                          <a:effectLst/>
                          <a:latin typeface="+mn-lt"/>
                          <a:ea typeface="+mn-ea"/>
                          <a:cs typeface="+mn-cs"/>
                        </a:rPr>
                        <a:t>句柄</a:t>
                      </a:r>
                    </a:p>
                  </a:txBody>
                  <a:tcPr marL="90000" marR="90000" marT="18000" marB="18000"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kern="1200" cap="none" normalizeH="0" baseline="0" dirty="0">
                          <a:ln>
                            <a:noFill/>
                          </a:ln>
                          <a:solidFill>
                            <a:schemeClr val="lt1"/>
                          </a:solidFill>
                          <a:effectLst/>
                          <a:latin typeface="+mn-lt"/>
                          <a:ea typeface="+mn-ea"/>
                          <a:cs typeface="+mn-cs"/>
                        </a:rPr>
                        <a:t>规约产生式</a:t>
                      </a:r>
                    </a:p>
                  </a:txBody>
                  <a:tcPr marL="90000" marR="90000" marT="18000" marB="18000" horzOverflow="overflow">
                    <a:solidFill>
                      <a:srgbClr val="7F8FA9"/>
                    </a:solidFill>
                  </a:tcPr>
                </a:tc>
                <a:extLst>
                  <a:ext uri="{0D108BD9-81ED-4DB2-BD59-A6C34878D82A}">
                    <a16:rowId xmlns:a16="http://schemas.microsoft.com/office/drawing/2014/main" val="10000"/>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1</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i+i</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1"/>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2</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F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a:t>
                      </a:r>
                      <a:r>
                        <a:rPr kumimoji="0" lang="en-US" altLang="zh-CN" sz="2400" b="1" i="0" u="none" strike="noStrike" cap="none" normalizeH="0" baseline="0" dirty="0" err="1">
                          <a:ln>
                            <a:noFill/>
                          </a:ln>
                          <a:solidFill>
                            <a:schemeClr val="tx1"/>
                          </a:solidFill>
                          <a:effectLst/>
                          <a:latin typeface="Courier New" pitchFamily="49" charset="0"/>
                          <a:ea typeface="宋体" pitchFamily="2" charset="-122"/>
                        </a:rPr>
                        <a:t>i</a:t>
                      </a:r>
                      <a:endParaRPr kumimoji="0" lang="en-US" altLang="zh-CN" sz="2400" b="1" i="0" u="none" strike="noStrike" cap="none" normalizeH="0" baseline="0" dirty="0">
                        <a:ln>
                          <a:noFill/>
                        </a:ln>
                        <a:solidFill>
                          <a:schemeClr val="tx1"/>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4094493273"/>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3</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#F</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F</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T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F</a:t>
                      </a:r>
                    </a:p>
                  </a:txBody>
                  <a:tcPr marL="90000" marR="90000" marT="18000" marB="18000" horzOverflow="overflow"/>
                </a:tc>
                <a:extLst>
                  <a:ext uri="{0D108BD9-81ED-4DB2-BD59-A6C34878D82A}">
                    <a16:rowId xmlns:a16="http://schemas.microsoft.com/office/drawing/2014/main" val="445953136"/>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4</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T</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T</a:t>
                      </a:r>
                    </a:p>
                  </a:txBody>
                  <a:tcPr marL="90000" marR="90000" marT="18000" marB="18000" horzOverflow="overflow"/>
                </a:tc>
                <a:extLst>
                  <a:ext uri="{0D108BD9-81ED-4DB2-BD59-A6C34878D82A}">
                    <a16:rowId xmlns:a16="http://schemas.microsoft.com/office/drawing/2014/main" val="2024877290"/>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5</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2"/>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6</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3"/>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7</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#E+i</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err="1">
                          <a:ln>
                            <a:noFill/>
                          </a:ln>
                          <a:solidFill>
                            <a:schemeClr val="tx1"/>
                          </a:solidFill>
                          <a:effectLst/>
                          <a:latin typeface="Courier New" pitchFamily="49" charset="0"/>
                          <a:ea typeface="楷体_GB2312" pitchFamily="49" charset="-122"/>
                        </a:rPr>
                        <a:t>i</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F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a:t>
                      </a:r>
                      <a:r>
                        <a:rPr kumimoji="0" lang="en-US" altLang="zh-CN" sz="2400" b="1" i="0" u="none" strike="noStrike" cap="none" normalizeH="0" baseline="0" dirty="0" err="1">
                          <a:ln>
                            <a:noFill/>
                          </a:ln>
                          <a:solidFill>
                            <a:schemeClr val="tx1"/>
                          </a:solidFill>
                          <a:effectLst/>
                          <a:latin typeface="Courier New" pitchFamily="49" charset="0"/>
                          <a:ea typeface="宋体" pitchFamily="2" charset="-122"/>
                        </a:rPr>
                        <a:t>i</a:t>
                      </a:r>
                      <a:endParaRPr kumimoji="0" lang="en-US" altLang="zh-CN" sz="2400" b="1" i="0" u="none" strike="noStrike" cap="none" normalizeH="0" baseline="0" dirty="0">
                        <a:ln>
                          <a:noFill/>
                        </a:ln>
                        <a:solidFill>
                          <a:schemeClr val="tx1"/>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10004"/>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8</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#E+F</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F</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T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F</a:t>
                      </a:r>
                    </a:p>
                  </a:txBody>
                  <a:tcPr marL="90000" marR="90000" marT="18000" marB="18000" horzOverflow="overflow"/>
                </a:tc>
                <a:extLst>
                  <a:ext uri="{0D108BD9-81ED-4DB2-BD59-A6C34878D82A}">
                    <a16:rowId xmlns:a16="http://schemas.microsoft.com/office/drawing/2014/main" val="10005"/>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9</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#E+T</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E+T</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 </a:t>
                      </a:r>
                      <a:r>
                        <a:rPr kumimoji="0" lang="en-US" altLang="zh-CN" sz="2400" b="1" i="0" u="none" strike="noStrike" cap="none" normalizeH="0" baseline="0" dirty="0">
                          <a:ln>
                            <a:noFill/>
                          </a:ln>
                          <a:solidFill>
                            <a:schemeClr val="tx1"/>
                          </a:solidFill>
                          <a:effectLst/>
                          <a:latin typeface="Courier New" pitchFamily="49" charset="0"/>
                          <a:ea typeface="宋体" pitchFamily="2" charset="-122"/>
                        </a:rPr>
                        <a:t>→ </a:t>
                      </a: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E+T</a:t>
                      </a:r>
                    </a:p>
                  </a:txBody>
                  <a:tcPr marL="90000" marR="90000" marT="18000" marB="18000" horzOverflow="overflow"/>
                </a:tc>
                <a:extLst>
                  <a:ext uri="{0D108BD9-81ED-4DB2-BD59-A6C34878D82A}">
                    <a16:rowId xmlns:a16="http://schemas.microsoft.com/office/drawing/2014/main" val="10006"/>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dirty="0">
                          <a:ln>
                            <a:noFill/>
                          </a:ln>
                          <a:solidFill>
                            <a:schemeClr val="tx1"/>
                          </a:solidFill>
                          <a:effectLst/>
                          <a:latin typeface="Courier New" pitchFamily="49" charset="0"/>
                          <a:ea typeface="楷体_GB2312" pitchFamily="49" charset="-122"/>
                        </a:rPr>
                        <a:t>10</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a:t>
                      </a: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接受</a:t>
                      </a:r>
                    </a:p>
                  </a:txBody>
                  <a:tcPr marL="90000" marR="90000" marT="18000" marB="18000" horzOverflow="overflow"/>
                </a:tc>
                <a:extLst>
                  <a:ext uri="{0D108BD9-81ED-4DB2-BD59-A6C34878D82A}">
                    <a16:rowId xmlns:a16="http://schemas.microsoft.com/office/drawing/2014/main" val="10007"/>
                  </a:ext>
                </a:extLst>
              </a:tr>
            </a:tbl>
          </a:graphicData>
        </a:graphic>
      </p:graphicFrame>
      <p:sp>
        <p:nvSpPr>
          <p:cNvPr id="501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0179" name="灯片编号占位符 5"/>
          <p:cNvSpPr>
            <a:spLocks noGrp="1"/>
          </p:cNvSpPr>
          <p:nvPr>
            <p:ph type="sldNum" sz="quarter" idx="12"/>
          </p:nvPr>
        </p:nvSpPr>
        <p:spPr>
          <a:noFill/>
        </p:spPr>
        <p:txBody>
          <a:bodyPr/>
          <a:lstStyle/>
          <a:p>
            <a:fld id="{CD5CB5BA-1E49-48A0-B5B4-DC4618E0B5CE}" type="slidenum">
              <a:rPr lang="en-US" altLang="zh-CN" smtClean="0">
                <a:ea typeface="宋体" charset="-122"/>
              </a:rPr>
              <a:pPr/>
              <a:t>47</a:t>
            </a:fld>
            <a:endParaRPr lang="en-US" altLang="zh-CN">
              <a:ea typeface="宋体" charset="-122"/>
            </a:endParaRPr>
          </a:p>
        </p:txBody>
      </p:sp>
      <p:sp>
        <p:nvSpPr>
          <p:cNvPr id="36" name="Rectangle 89">
            <a:extLst>
              <a:ext uri="{FF2B5EF4-FFF2-40B4-BE49-F238E27FC236}">
                <a16:creationId xmlns:a16="http://schemas.microsoft.com/office/drawing/2014/main" id="{F5FC9AE0-F339-4EF8-91E9-3B1CA3E86239}"/>
              </a:ext>
            </a:extLst>
          </p:cNvPr>
          <p:cNvSpPr>
            <a:spLocks noChangeArrowheads="1"/>
          </p:cNvSpPr>
          <p:nvPr/>
        </p:nvSpPr>
        <p:spPr bwMode="auto">
          <a:xfrm>
            <a:off x="468313" y="2773136"/>
            <a:ext cx="8136135" cy="396000"/>
          </a:xfrm>
          <a:prstGeom prst="rect">
            <a:avLst/>
          </a:prstGeom>
          <a:noFill/>
          <a:ln w="28575" algn="ctr">
            <a:solidFill>
              <a:srgbClr val="FF0000"/>
            </a:solidFill>
            <a:miter lim="800000"/>
            <a:headEnd/>
            <a:tailEnd/>
          </a:ln>
        </p:spPr>
        <p:txBody>
          <a:bodyPr wrap="none" anchor="ctr"/>
          <a:lstStyle/>
          <a:p>
            <a:endParaRPr lang="zh-CN" altLang="zh-CN">
              <a:latin typeface="Courier New" pitchFamily="49" charset="0"/>
            </a:endParaRPr>
          </a:p>
        </p:txBody>
      </p:sp>
      <p:sp>
        <p:nvSpPr>
          <p:cNvPr id="37" name="Rectangle 90">
            <a:extLst>
              <a:ext uri="{FF2B5EF4-FFF2-40B4-BE49-F238E27FC236}">
                <a16:creationId xmlns:a16="http://schemas.microsoft.com/office/drawing/2014/main" id="{DFD821DB-4625-4F29-8FF6-3567E9071314}"/>
              </a:ext>
            </a:extLst>
          </p:cNvPr>
          <p:cNvSpPr>
            <a:spLocks noChangeArrowheads="1"/>
          </p:cNvSpPr>
          <p:nvPr/>
        </p:nvSpPr>
        <p:spPr bwMode="auto">
          <a:xfrm>
            <a:off x="468313" y="5178201"/>
            <a:ext cx="8136135" cy="396000"/>
          </a:xfrm>
          <a:prstGeom prst="rect">
            <a:avLst/>
          </a:prstGeom>
          <a:noFill/>
          <a:ln w="28575" algn="ctr">
            <a:solidFill>
              <a:srgbClr val="FF0000"/>
            </a:solidFill>
            <a:miter lim="800000"/>
            <a:headEnd/>
            <a:tailEnd/>
          </a:ln>
        </p:spPr>
        <p:txBody>
          <a:bodyPr wrap="none" anchor="ctr"/>
          <a:lstStyle/>
          <a:p>
            <a:endParaRPr lang="zh-CN" altLang="zh-CN">
              <a:latin typeface="Courier New" pitchFamily="49" charset="0"/>
            </a:endParaRPr>
          </a:p>
        </p:txBody>
      </p:sp>
      <p:sp>
        <p:nvSpPr>
          <p:cNvPr id="38" name="Rectangle 91">
            <a:extLst>
              <a:ext uri="{FF2B5EF4-FFF2-40B4-BE49-F238E27FC236}">
                <a16:creationId xmlns:a16="http://schemas.microsoft.com/office/drawing/2014/main" id="{4294459A-82DF-469A-B3F9-617D77A2C5E8}"/>
              </a:ext>
            </a:extLst>
          </p:cNvPr>
          <p:cNvSpPr>
            <a:spLocks noChangeArrowheads="1"/>
          </p:cNvSpPr>
          <p:nvPr/>
        </p:nvSpPr>
        <p:spPr bwMode="auto">
          <a:xfrm>
            <a:off x="468313" y="3166157"/>
            <a:ext cx="8136135" cy="396000"/>
          </a:xfrm>
          <a:prstGeom prst="rect">
            <a:avLst/>
          </a:prstGeom>
          <a:noFill/>
          <a:ln w="28575" algn="ctr">
            <a:solidFill>
              <a:srgbClr val="FF0000"/>
            </a:solidFill>
            <a:miter lim="800000"/>
            <a:headEnd/>
            <a:tailEnd/>
          </a:ln>
        </p:spPr>
        <p:txBody>
          <a:bodyPr wrap="none" anchor="ctr"/>
          <a:lstStyle/>
          <a:p>
            <a:endParaRPr lang="zh-CN" altLang="zh-CN">
              <a:latin typeface="Courier New" pitchFamily="49" charset="0"/>
            </a:endParaRPr>
          </a:p>
        </p:txBody>
      </p:sp>
      <p:sp>
        <p:nvSpPr>
          <p:cNvPr id="39" name="Rectangle 92">
            <a:extLst>
              <a:ext uri="{FF2B5EF4-FFF2-40B4-BE49-F238E27FC236}">
                <a16:creationId xmlns:a16="http://schemas.microsoft.com/office/drawing/2014/main" id="{50039C7F-DB7D-409B-A625-9DC856CA8AB7}"/>
              </a:ext>
            </a:extLst>
          </p:cNvPr>
          <p:cNvSpPr>
            <a:spLocks noChangeArrowheads="1"/>
          </p:cNvSpPr>
          <p:nvPr/>
        </p:nvSpPr>
        <p:spPr bwMode="auto">
          <a:xfrm>
            <a:off x="468313" y="4781098"/>
            <a:ext cx="8136135" cy="396000"/>
          </a:xfrm>
          <a:prstGeom prst="rect">
            <a:avLst/>
          </a:prstGeom>
          <a:noFill/>
          <a:ln w="28575" algn="ctr">
            <a:solidFill>
              <a:srgbClr val="FF0000"/>
            </a:solidFill>
            <a:miter lim="800000"/>
            <a:headEnd/>
            <a:tailEnd/>
          </a:ln>
        </p:spPr>
        <p:txBody>
          <a:bodyPr wrap="none" anchor="ctr"/>
          <a:lstStyle/>
          <a:p>
            <a:endParaRPr lang="zh-CN" altLang="zh-CN">
              <a:latin typeface="Courier New" pitchFamily="49" charset="0"/>
            </a:endParaRPr>
          </a:p>
        </p:txBody>
      </p:sp>
    </p:spTree>
    <p:extLst>
      <p:ext uri="{BB962C8B-B14F-4D97-AF65-F5344CB8AC3E}">
        <p14:creationId xmlns:p14="http://schemas.microsoft.com/office/powerpoint/2010/main" val="321951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algn="l" eaLnBrk="1" hangingPunct="1">
              <a:defRPr/>
            </a:pP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输入串</a:t>
            </a:r>
            <a:r>
              <a:rPr lang="en-US" altLang="zh-CN" sz="3600"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r>
              <a:rPr lang="en-US" altLang="zh-CN"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zh-CN" altLang="en-US" sz="3600"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算符优先规约</a:t>
            </a:r>
            <a:r>
              <a:rPr lang="zh-CN" altLang="en-US" sz="3600" dirty="0">
                <a:solidFill>
                  <a:schemeClr val="tx1"/>
                </a:solidFill>
                <a:latin typeface="Courier New" panose="02070309020205020404" pitchFamily="49" charset="0"/>
                <a:ea typeface="楷体" panose="02010609060101010101" pitchFamily="49" charset="-122"/>
                <a:cs typeface="Courier New" panose="02070309020205020404" pitchFamily="49" charset="0"/>
              </a:rPr>
              <a:t>如下表</a:t>
            </a:r>
          </a:p>
        </p:txBody>
      </p:sp>
      <p:graphicFrame>
        <p:nvGraphicFramePr>
          <p:cNvPr id="441536" name="Group 192"/>
          <p:cNvGraphicFramePr>
            <a:graphicFrameLocks noGrp="1"/>
          </p:cNvGraphicFramePr>
          <p:nvPr>
            <p:ph type="tbl" idx="1"/>
            <p:extLst>
              <p:ext uri="{D42A27DB-BD31-4B8C-83A1-F6EECF244321}">
                <p14:modId xmlns:p14="http://schemas.microsoft.com/office/powerpoint/2010/main" val="3535871654"/>
              </p:ext>
            </p:extLst>
          </p:nvPr>
        </p:nvGraphicFramePr>
        <p:xfrm>
          <a:off x="468313" y="1557338"/>
          <a:ext cx="8135937" cy="3214080"/>
        </p:xfrm>
        <a:graphic>
          <a:graphicData uri="http://schemas.openxmlformats.org/drawingml/2006/table">
            <a:tbl>
              <a:tblPr firstRow="1" bandRow="1">
                <a:tableStyleId>{2A488322-F2BA-4B5B-9748-0D474271808F}</a:tableStyleId>
              </a:tblPr>
              <a:tblGrid>
                <a:gridCol w="1150937">
                  <a:extLst>
                    <a:ext uri="{9D8B030D-6E8A-4147-A177-3AD203B41FA5}">
                      <a16:colId xmlns:a16="http://schemas.microsoft.com/office/drawing/2014/main" val="20000"/>
                    </a:ext>
                  </a:extLst>
                </a:gridCol>
                <a:gridCol w="1746250">
                  <a:extLst>
                    <a:ext uri="{9D8B030D-6E8A-4147-A177-3AD203B41FA5}">
                      <a16:colId xmlns:a16="http://schemas.microsoft.com/office/drawing/2014/main" val="20001"/>
                    </a:ext>
                  </a:extLst>
                </a:gridCol>
                <a:gridCol w="1746250">
                  <a:extLst>
                    <a:ext uri="{9D8B030D-6E8A-4147-A177-3AD203B41FA5}">
                      <a16:colId xmlns:a16="http://schemas.microsoft.com/office/drawing/2014/main" val="20002"/>
                    </a:ext>
                  </a:extLst>
                </a:gridCol>
                <a:gridCol w="1746250">
                  <a:extLst>
                    <a:ext uri="{9D8B030D-6E8A-4147-A177-3AD203B41FA5}">
                      <a16:colId xmlns:a16="http://schemas.microsoft.com/office/drawing/2014/main" val="20003"/>
                    </a:ext>
                  </a:extLst>
                </a:gridCol>
                <a:gridCol w="1746250">
                  <a:extLst>
                    <a:ext uri="{9D8B030D-6E8A-4147-A177-3AD203B41FA5}">
                      <a16:colId xmlns:a16="http://schemas.microsoft.com/office/drawing/2014/main" val="20004"/>
                    </a:ext>
                  </a:extLst>
                </a:gridCol>
              </a:tblGrid>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步骤</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栈</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输入串</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优先关系</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u="none" strike="noStrike" cap="none" normalizeH="0" baseline="0" dirty="0">
                          <a:ln>
                            <a:noFill/>
                          </a:ln>
                          <a:effectLst/>
                        </a:rPr>
                        <a:t>动作</a:t>
                      </a:r>
                      <a:endParaRPr kumimoji="0" lang="zh-CN" altLang="en-US"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extLst>
                  <a:ext uri="{0D108BD9-81ED-4DB2-BD59-A6C34878D82A}">
                    <a16:rowId xmlns:a16="http://schemas.microsoft.com/office/drawing/2014/main" val="10000"/>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1</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cs typeface="Arial" charset="0"/>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1"/>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2</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10002"/>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3</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3"/>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4</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rgbClr val="0000FF"/>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4"/>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5</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10005"/>
                  </a:ext>
                </a:extLst>
              </a:tr>
              <a:tr h="1698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6</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10006"/>
                  </a:ext>
                </a:extLst>
              </a:tr>
              <a:tr h="1714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7</a:t>
                      </a:r>
                      <a:endParaRPr kumimoji="0" lang="en-US" altLang="zh-CN" sz="24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宋体" pitchFamily="2" charset="-122"/>
                      </a:endParaRPr>
                    </a:p>
                  </a:txBody>
                  <a:tcPr marL="90000" marR="90000" marT="18000" marB="18000" horzOverflow="overflow"/>
                </a:tc>
                <a:extLst>
                  <a:ext uri="{0D108BD9-81ED-4DB2-BD59-A6C34878D82A}">
                    <a16:rowId xmlns:a16="http://schemas.microsoft.com/office/drawing/2014/main" val="10007"/>
                  </a:ext>
                </a:extLst>
              </a:tr>
            </a:tbl>
          </a:graphicData>
        </a:graphic>
      </p:graphicFrame>
      <p:sp>
        <p:nvSpPr>
          <p:cNvPr id="501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0179" name="灯片编号占位符 5"/>
          <p:cNvSpPr>
            <a:spLocks noGrp="1"/>
          </p:cNvSpPr>
          <p:nvPr>
            <p:ph type="sldNum" sz="quarter" idx="12"/>
          </p:nvPr>
        </p:nvSpPr>
        <p:spPr>
          <a:noFill/>
        </p:spPr>
        <p:txBody>
          <a:bodyPr/>
          <a:lstStyle/>
          <a:p>
            <a:fld id="{CD5CB5BA-1E49-48A0-B5B4-DC4618E0B5CE}" type="slidenum">
              <a:rPr lang="en-US" altLang="zh-CN" smtClean="0">
                <a:ea typeface="宋体" charset="-122"/>
              </a:rPr>
              <a:pPr/>
              <a:t>48</a:t>
            </a:fld>
            <a:endParaRPr lang="en-US" altLang="zh-CN">
              <a:ea typeface="宋体" charset="-122"/>
            </a:endParaRPr>
          </a:p>
        </p:txBody>
      </p:sp>
      <p:sp>
        <p:nvSpPr>
          <p:cNvPr id="441498" name="Rectangle 154"/>
          <p:cNvSpPr>
            <a:spLocks noChangeArrowheads="1"/>
          </p:cNvSpPr>
          <p:nvPr/>
        </p:nvSpPr>
        <p:spPr bwMode="auto">
          <a:xfrm>
            <a:off x="5651500" y="1953356"/>
            <a:ext cx="566738" cy="457200"/>
          </a:xfrm>
          <a:prstGeom prst="rect">
            <a:avLst/>
          </a:prstGeom>
          <a:noFill/>
          <a:ln w="19050" algn="ctr">
            <a:noFill/>
            <a:miter lim="800000"/>
            <a:headEnd/>
            <a:tailEnd/>
          </a:ln>
        </p:spPr>
        <p:txBody>
          <a:bodyPr>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41501" name="Rectangle 157"/>
          <p:cNvSpPr>
            <a:spLocks noChangeArrowheads="1"/>
          </p:cNvSpPr>
          <p:nvPr/>
        </p:nvSpPr>
        <p:spPr bwMode="auto">
          <a:xfrm>
            <a:off x="5651500" y="2759378"/>
            <a:ext cx="566738" cy="457200"/>
          </a:xfrm>
          <a:prstGeom prst="rect">
            <a:avLst/>
          </a:prstGeom>
          <a:noFill/>
          <a:ln w="19050" algn="ctr">
            <a:noFill/>
            <a:miter lim="800000"/>
            <a:headEnd/>
            <a:tailEnd/>
          </a:ln>
        </p:spPr>
        <p:txBody>
          <a:bodyPr>
            <a:spAutoFit/>
          </a:bodyPr>
          <a:lstStyle/>
          <a:p>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41502" name="Rectangle 158"/>
          <p:cNvSpPr>
            <a:spLocks noChangeArrowheads="1"/>
          </p:cNvSpPr>
          <p:nvPr/>
        </p:nvSpPr>
        <p:spPr bwMode="auto">
          <a:xfrm>
            <a:off x="5651500" y="3162389"/>
            <a:ext cx="566738" cy="457200"/>
          </a:xfrm>
          <a:prstGeom prst="rect">
            <a:avLst/>
          </a:prstGeom>
          <a:noFill/>
          <a:ln w="19050" algn="ctr">
            <a:noFill/>
            <a:miter lim="800000"/>
            <a:headEnd/>
            <a:tailEnd/>
          </a:ln>
        </p:spPr>
        <p:txBody>
          <a:bodyPr>
            <a:spAutoFit/>
          </a:bodyPr>
          <a:lstStyle/>
          <a:p>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41503" name="Rectangle 159"/>
          <p:cNvSpPr>
            <a:spLocks noChangeArrowheads="1"/>
          </p:cNvSpPr>
          <p:nvPr/>
        </p:nvSpPr>
        <p:spPr bwMode="auto">
          <a:xfrm>
            <a:off x="5651500" y="2356367"/>
            <a:ext cx="566738" cy="457200"/>
          </a:xfrm>
          <a:prstGeom prst="rect">
            <a:avLst/>
          </a:prstGeom>
          <a:noFill/>
          <a:ln w="19050" algn="ctr">
            <a:noFill/>
            <a:miter lim="800000"/>
            <a:headEnd/>
            <a:tailEnd/>
          </a:ln>
        </p:spPr>
        <p:txBody>
          <a:bodyPr>
            <a:spAutoFit/>
          </a:bodyPr>
          <a:lstStyle/>
          <a:p>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41504" name="Rectangle 160"/>
          <p:cNvSpPr>
            <a:spLocks noChangeArrowheads="1"/>
          </p:cNvSpPr>
          <p:nvPr/>
        </p:nvSpPr>
        <p:spPr bwMode="auto">
          <a:xfrm>
            <a:off x="5651500" y="3565400"/>
            <a:ext cx="566738" cy="457200"/>
          </a:xfrm>
          <a:prstGeom prst="rect">
            <a:avLst/>
          </a:prstGeom>
          <a:noFill/>
          <a:ln w="19050" algn="ctr">
            <a:noFill/>
            <a:miter lim="800000"/>
            <a:headEnd/>
            <a:tailEnd/>
          </a:ln>
        </p:spPr>
        <p:txBody>
          <a:bodyPr>
            <a:spAutoFit/>
          </a:bodyPr>
          <a:lstStyle/>
          <a:p>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41505" name="Rectangle 161"/>
          <p:cNvSpPr>
            <a:spLocks noChangeArrowheads="1"/>
          </p:cNvSpPr>
          <p:nvPr/>
        </p:nvSpPr>
        <p:spPr bwMode="auto">
          <a:xfrm>
            <a:off x="5651500" y="3968411"/>
            <a:ext cx="566738" cy="457200"/>
          </a:xfrm>
          <a:prstGeom prst="rect">
            <a:avLst/>
          </a:prstGeom>
          <a:noFill/>
          <a:ln w="19050" algn="ctr">
            <a:noFill/>
            <a:miter lim="800000"/>
            <a:headEnd/>
            <a:tailEnd/>
          </a:ln>
        </p:spPr>
        <p:txBody>
          <a:bodyPr>
            <a:spAutoFit/>
          </a:bodyPr>
          <a:lstStyle/>
          <a:p>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41506" name="Rectangle 162"/>
          <p:cNvSpPr>
            <a:spLocks noChangeArrowheads="1"/>
          </p:cNvSpPr>
          <p:nvPr/>
        </p:nvSpPr>
        <p:spPr bwMode="auto">
          <a:xfrm>
            <a:off x="5651500" y="4371420"/>
            <a:ext cx="566738" cy="457200"/>
          </a:xfrm>
          <a:prstGeom prst="rect">
            <a:avLst/>
          </a:prstGeom>
          <a:noFill/>
          <a:ln w="19050" algn="ctr">
            <a:noFill/>
            <a:miter lim="800000"/>
            <a:headEnd/>
            <a:tailEnd/>
          </a:ln>
        </p:spPr>
        <p:txBody>
          <a:bodyPr>
            <a:spAutoFit/>
          </a:bodyPr>
          <a:lstStyle/>
          <a:p>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41507" name="Rectangle 163"/>
          <p:cNvSpPr>
            <a:spLocks noChangeArrowheads="1"/>
          </p:cNvSpPr>
          <p:nvPr/>
        </p:nvSpPr>
        <p:spPr bwMode="auto">
          <a:xfrm>
            <a:off x="1907704" y="1948594"/>
            <a:ext cx="368300" cy="461962"/>
          </a:xfrm>
          <a:prstGeom prst="rect">
            <a:avLst/>
          </a:prstGeom>
          <a:noFill/>
          <a:ln w="19050" algn="ctr">
            <a:noFill/>
            <a:miter lim="800000"/>
            <a:headEnd/>
            <a:tailEnd/>
          </a:ln>
        </p:spPr>
        <p:txBody>
          <a:bodyPr wrap="none">
            <a:spAutoFit/>
          </a:bodyPr>
          <a:lstStyle/>
          <a:p>
            <a:pPr algn="l">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
        <p:nvSpPr>
          <p:cNvPr id="441508" name="Rectangle 164"/>
          <p:cNvSpPr>
            <a:spLocks noChangeArrowheads="1"/>
          </p:cNvSpPr>
          <p:nvPr/>
        </p:nvSpPr>
        <p:spPr bwMode="auto">
          <a:xfrm>
            <a:off x="1907704" y="2351902"/>
            <a:ext cx="369012"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a:t>
            </a:r>
            <a:endParaRPr lang="en-US" altLang="zh-CN" sz="2400" b="1" dirty="0">
              <a:solidFill>
                <a:schemeClr val="tx1"/>
              </a:solidFill>
              <a:latin typeface="Courier New" panose="02070309020205020404" pitchFamily="49" charset="0"/>
              <a:ea typeface="黑体" pitchFamily="2" charset="-122"/>
              <a:cs typeface="Courier New" panose="02070309020205020404" pitchFamily="49" charset="0"/>
            </a:endParaRPr>
          </a:p>
        </p:txBody>
      </p:sp>
      <p:sp>
        <p:nvSpPr>
          <p:cNvPr id="441509" name="Rectangle 165"/>
          <p:cNvSpPr>
            <a:spLocks noChangeArrowheads="1"/>
          </p:cNvSpPr>
          <p:nvPr/>
        </p:nvSpPr>
        <p:spPr bwMode="auto">
          <a:xfrm>
            <a:off x="2101754" y="2754913"/>
            <a:ext cx="369012"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F</a:t>
            </a:r>
          </a:p>
        </p:txBody>
      </p:sp>
      <p:sp>
        <p:nvSpPr>
          <p:cNvPr id="441510" name="Rectangle 166"/>
          <p:cNvSpPr>
            <a:spLocks noChangeArrowheads="1"/>
          </p:cNvSpPr>
          <p:nvPr/>
        </p:nvSpPr>
        <p:spPr bwMode="auto">
          <a:xfrm>
            <a:off x="1907704" y="3157924"/>
            <a:ext cx="553357"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#F</a:t>
            </a:r>
            <a:endParaRPr lang="en-US" altLang="zh-CN" sz="2400" b="1" dirty="0">
              <a:solidFill>
                <a:schemeClr val="tx1"/>
              </a:solidFill>
              <a:latin typeface="Courier New" panose="02070309020205020404" pitchFamily="49" charset="0"/>
              <a:ea typeface="黑体" pitchFamily="2" charset="-122"/>
              <a:cs typeface="Courier New" panose="02070309020205020404" pitchFamily="49" charset="0"/>
            </a:endParaRPr>
          </a:p>
        </p:txBody>
      </p:sp>
      <p:sp>
        <p:nvSpPr>
          <p:cNvPr id="441511" name="Rectangle 167"/>
          <p:cNvSpPr>
            <a:spLocks noChangeArrowheads="1"/>
          </p:cNvSpPr>
          <p:nvPr/>
        </p:nvSpPr>
        <p:spPr bwMode="auto">
          <a:xfrm>
            <a:off x="1907704" y="3560935"/>
            <a:ext cx="737702"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#F+</a:t>
            </a:r>
            <a:endParaRPr lang="en-US" altLang="zh-CN" sz="2400" b="1" dirty="0">
              <a:solidFill>
                <a:schemeClr val="tx1"/>
              </a:solidFill>
              <a:latin typeface="Courier New" panose="02070309020205020404" pitchFamily="49" charset="0"/>
              <a:ea typeface="黑体" pitchFamily="2" charset="-122"/>
              <a:cs typeface="Courier New" panose="02070309020205020404" pitchFamily="49" charset="0"/>
            </a:endParaRPr>
          </a:p>
        </p:txBody>
      </p:sp>
      <p:sp>
        <p:nvSpPr>
          <p:cNvPr id="441512" name="Rectangle 168"/>
          <p:cNvSpPr>
            <a:spLocks noChangeArrowheads="1"/>
          </p:cNvSpPr>
          <p:nvPr/>
        </p:nvSpPr>
        <p:spPr bwMode="auto">
          <a:xfrm>
            <a:off x="1907704" y="3963946"/>
            <a:ext cx="922047"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#F F</a:t>
            </a:r>
          </a:p>
        </p:txBody>
      </p:sp>
      <p:sp>
        <p:nvSpPr>
          <p:cNvPr id="441513" name="Rectangle 169"/>
          <p:cNvSpPr>
            <a:spLocks noChangeArrowheads="1"/>
          </p:cNvSpPr>
          <p:nvPr/>
        </p:nvSpPr>
        <p:spPr bwMode="auto">
          <a:xfrm>
            <a:off x="2101754" y="4366955"/>
            <a:ext cx="369012" cy="461665"/>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F</a:t>
            </a:r>
          </a:p>
        </p:txBody>
      </p:sp>
      <p:sp>
        <p:nvSpPr>
          <p:cNvPr id="441514" name="Rectangle 170"/>
          <p:cNvSpPr>
            <a:spLocks noChangeArrowheads="1"/>
          </p:cNvSpPr>
          <p:nvPr/>
        </p:nvSpPr>
        <p:spPr bwMode="auto">
          <a:xfrm>
            <a:off x="3992903" y="1948891"/>
            <a:ext cx="737702" cy="461665"/>
          </a:xfrm>
          <a:prstGeom prst="rect">
            <a:avLst/>
          </a:prstGeom>
          <a:noFill/>
          <a:ln w="19050" algn="ctr">
            <a:noFill/>
            <a:miter lim="800000"/>
            <a:headEnd/>
            <a:tailEnd/>
          </a:ln>
        </p:spPr>
        <p:txBody>
          <a:bodyPr wrap="none">
            <a:spAutoFit/>
          </a:bodyPr>
          <a:lstStyle/>
          <a:p>
            <a:pPr algn="r">
              <a:defRPr/>
            </a:pPr>
            <a:r>
              <a:rPr lang="en-US" altLang="zh-CN" sz="2400" b="1" dirty="0">
                <a:solidFill>
                  <a:schemeClr val="tx1"/>
                </a:solidFill>
                <a:latin typeface="Courier New" panose="02070309020205020404" pitchFamily="49" charset="0"/>
                <a:cs typeface="Courier New" panose="02070309020205020404" pitchFamily="49" charset="0"/>
              </a:rPr>
              <a:t>+</a:t>
            </a:r>
            <a:r>
              <a:rPr lang="en-US" altLang="zh-CN" sz="2400" b="1" dirty="0" err="1">
                <a:solidFill>
                  <a:schemeClr val="tx1"/>
                </a:solidFill>
                <a:latin typeface="Courier New" panose="02070309020205020404" pitchFamily="49" charset="0"/>
                <a:cs typeface="Courier New" panose="02070309020205020404" pitchFamily="49" charset="0"/>
              </a:rPr>
              <a:t>i</a:t>
            </a:r>
            <a:r>
              <a:rPr lang="en-US" altLang="zh-CN" sz="2400" b="1" dirty="0">
                <a:solidFill>
                  <a:schemeClr val="tx1"/>
                </a:solidFill>
                <a:latin typeface="Courier New" panose="02070309020205020404" pitchFamily="49" charset="0"/>
                <a:cs typeface="Courier New" panose="02070309020205020404" pitchFamily="49" charset="0"/>
              </a:rPr>
              <a:t>#</a:t>
            </a:r>
          </a:p>
        </p:txBody>
      </p:sp>
      <p:sp>
        <p:nvSpPr>
          <p:cNvPr id="441515" name="Rectangle 171"/>
          <p:cNvSpPr>
            <a:spLocks noChangeArrowheads="1"/>
          </p:cNvSpPr>
          <p:nvPr/>
        </p:nvSpPr>
        <p:spPr bwMode="auto">
          <a:xfrm>
            <a:off x="4177248" y="2351902"/>
            <a:ext cx="553357" cy="461665"/>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defRPr/>
            </a:pPr>
            <a:r>
              <a:rPr lang="en-US" altLang="zh-CN" sz="2400" b="1" dirty="0" err="1">
                <a:solidFill>
                  <a:schemeClr val="tx1"/>
                </a:solidFill>
                <a:latin typeface="Courier New" panose="02070309020205020404" pitchFamily="49" charset="0"/>
                <a:cs typeface="Courier New" panose="02070309020205020404" pitchFamily="49" charset="0"/>
              </a:rPr>
              <a:t>i</a:t>
            </a:r>
            <a:r>
              <a:rPr lang="en-US" altLang="zh-CN" sz="2400" b="1" dirty="0">
                <a:solidFill>
                  <a:schemeClr val="tx1"/>
                </a:solidFill>
                <a:latin typeface="Courier New" panose="02070309020205020404" pitchFamily="49" charset="0"/>
                <a:cs typeface="Courier New" panose="02070309020205020404" pitchFamily="49" charset="0"/>
              </a:rPr>
              <a:t>#</a:t>
            </a:r>
          </a:p>
        </p:txBody>
      </p:sp>
      <p:sp>
        <p:nvSpPr>
          <p:cNvPr id="441516" name="Rectangle 172"/>
          <p:cNvSpPr>
            <a:spLocks noChangeArrowheads="1"/>
          </p:cNvSpPr>
          <p:nvPr/>
        </p:nvSpPr>
        <p:spPr bwMode="auto">
          <a:xfrm>
            <a:off x="4177248" y="2754913"/>
            <a:ext cx="553357" cy="461665"/>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defRPr/>
            </a:pPr>
            <a:r>
              <a:rPr lang="en-US" altLang="zh-CN" sz="2400" b="1" dirty="0" err="1">
                <a:solidFill>
                  <a:schemeClr val="tx1"/>
                </a:solidFill>
                <a:latin typeface="Courier New" panose="02070309020205020404" pitchFamily="49" charset="0"/>
                <a:cs typeface="Courier New" panose="02070309020205020404" pitchFamily="49" charset="0"/>
              </a:rPr>
              <a:t>i</a:t>
            </a:r>
            <a:r>
              <a:rPr lang="en-US" altLang="zh-CN" sz="2400" b="1" dirty="0">
                <a:solidFill>
                  <a:schemeClr val="tx1"/>
                </a:solidFill>
                <a:latin typeface="Courier New" panose="02070309020205020404" pitchFamily="49" charset="0"/>
                <a:cs typeface="Courier New" panose="02070309020205020404" pitchFamily="49" charset="0"/>
              </a:rPr>
              <a:t>#</a:t>
            </a:r>
          </a:p>
        </p:txBody>
      </p:sp>
      <p:sp>
        <p:nvSpPr>
          <p:cNvPr id="441517" name="Rectangle 173"/>
          <p:cNvSpPr>
            <a:spLocks noChangeArrowheads="1"/>
          </p:cNvSpPr>
          <p:nvPr/>
        </p:nvSpPr>
        <p:spPr bwMode="auto">
          <a:xfrm>
            <a:off x="4361593" y="3184525"/>
            <a:ext cx="369012" cy="461665"/>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a:t>
            </a:r>
          </a:p>
        </p:txBody>
      </p:sp>
      <p:sp>
        <p:nvSpPr>
          <p:cNvPr id="441518" name="Rectangle 174"/>
          <p:cNvSpPr>
            <a:spLocks noChangeArrowheads="1"/>
          </p:cNvSpPr>
          <p:nvPr/>
        </p:nvSpPr>
        <p:spPr bwMode="auto">
          <a:xfrm>
            <a:off x="4363893" y="3565400"/>
            <a:ext cx="366712" cy="457200"/>
          </a:xfrm>
          <a:prstGeom prst="rect">
            <a:avLst/>
          </a:prstGeom>
          <a:noFill/>
          <a:ln w="19050" algn="ctr">
            <a:noFill/>
            <a:miter lim="800000"/>
            <a:headEnd/>
            <a:tailEnd/>
          </a:ln>
        </p:spPr>
        <p:txBody>
          <a:bodyPr wrap="none">
            <a:spAutoFit/>
          </a:bodyPr>
          <a:lstStyle/>
          <a:p>
            <a:pPr algn="r">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
        <p:nvSpPr>
          <p:cNvPr id="441520" name="Rectangle 176"/>
          <p:cNvSpPr>
            <a:spLocks noChangeArrowheads="1"/>
          </p:cNvSpPr>
          <p:nvPr/>
        </p:nvSpPr>
        <p:spPr bwMode="auto">
          <a:xfrm>
            <a:off x="4363893" y="3968411"/>
            <a:ext cx="366712" cy="457200"/>
          </a:xfrm>
          <a:prstGeom prst="rect">
            <a:avLst/>
          </a:prstGeom>
          <a:noFill/>
          <a:ln w="19050" algn="ctr">
            <a:noFill/>
            <a:miter lim="800000"/>
            <a:headEnd/>
            <a:tailEnd/>
          </a:ln>
        </p:spPr>
        <p:txBody>
          <a:bodyPr wrap="none">
            <a:spAutoFit/>
          </a:bodyPr>
          <a:lstStyle/>
          <a:p>
            <a:pPr algn="r">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
        <p:nvSpPr>
          <p:cNvPr id="441521" name="Rectangle 177"/>
          <p:cNvSpPr>
            <a:spLocks noChangeArrowheads="1"/>
          </p:cNvSpPr>
          <p:nvPr/>
        </p:nvSpPr>
        <p:spPr bwMode="auto">
          <a:xfrm>
            <a:off x="4363893" y="4371420"/>
            <a:ext cx="366712" cy="457200"/>
          </a:xfrm>
          <a:prstGeom prst="rect">
            <a:avLst/>
          </a:prstGeom>
          <a:noFill/>
          <a:ln w="19050" algn="ctr">
            <a:noFill/>
            <a:miter lim="800000"/>
            <a:headEnd/>
            <a:tailEnd/>
          </a:ln>
        </p:spPr>
        <p:txBody>
          <a:bodyPr wrap="none">
            <a:spAutoFit/>
          </a:bodyPr>
          <a:lstStyle/>
          <a:p>
            <a:pPr algn="r">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
        <p:nvSpPr>
          <p:cNvPr id="441526" name="Rectangle 182"/>
          <p:cNvSpPr>
            <a:spLocks noChangeArrowheads="1"/>
          </p:cNvSpPr>
          <p:nvPr/>
        </p:nvSpPr>
        <p:spPr bwMode="auto">
          <a:xfrm>
            <a:off x="7300913" y="1953356"/>
            <a:ext cx="79692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移进</a:t>
            </a:r>
          </a:p>
        </p:txBody>
      </p:sp>
      <p:sp>
        <p:nvSpPr>
          <p:cNvPr id="441527" name="Rectangle 183"/>
          <p:cNvSpPr>
            <a:spLocks noChangeArrowheads="1"/>
          </p:cNvSpPr>
          <p:nvPr/>
        </p:nvSpPr>
        <p:spPr bwMode="auto">
          <a:xfrm>
            <a:off x="7300913" y="2759378"/>
            <a:ext cx="79692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移进</a:t>
            </a:r>
          </a:p>
        </p:txBody>
      </p:sp>
      <p:sp>
        <p:nvSpPr>
          <p:cNvPr id="441528" name="Rectangle 184"/>
          <p:cNvSpPr>
            <a:spLocks noChangeArrowheads="1"/>
          </p:cNvSpPr>
          <p:nvPr/>
        </p:nvSpPr>
        <p:spPr bwMode="auto">
          <a:xfrm>
            <a:off x="7300913" y="3162389"/>
            <a:ext cx="79692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移进</a:t>
            </a:r>
          </a:p>
        </p:txBody>
      </p:sp>
      <p:sp>
        <p:nvSpPr>
          <p:cNvPr id="441529" name="Rectangle 185"/>
          <p:cNvSpPr>
            <a:spLocks noChangeArrowheads="1"/>
          </p:cNvSpPr>
          <p:nvPr/>
        </p:nvSpPr>
        <p:spPr bwMode="auto">
          <a:xfrm>
            <a:off x="7300913" y="2356367"/>
            <a:ext cx="796925" cy="457200"/>
          </a:xfrm>
          <a:prstGeom prst="rect">
            <a:avLst/>
          </a:prstGeom>
          <a:noFill/>
          <a:ln w="19050" algn="ctr">
            <a:noFill/>
            <a:miter lim="800000"/>
            <a:headEnd/>
            <a:tailEnd/>
          </a:ln>
        </p:spPr>
        <p:txBody>
          <a:bodyPr wrap="none">
            <a:spAutoFit/>
          </a:bodyPr>
          <a:lstStyle/>
          <a:p>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规约</a:t>
            </a:r>
          </a:p>
        </p:txBody>
      </p:sp>
      <p:sp>
        <p:nvSpPr>
          <p:cNvPr id="441530" name="Rectangle 186"/>
          <p:cNvSpPr>
            <a:spLocks noChangeArrowheads="1"/>
          </p:cNvSpPr>
          <p:nvPr/>
        </p:nvSpPr>
        <p:spPr bwMode="auto">
          <a:xfrm>
            <a:off x="7300913" y="3565400"/>
            <a:ext cx="796925" cy="457200"/>
          </a:xfrm>
          <a:prstGeom prst="rect">
            <a:avLst/>
          </a:prstGeom>
          <a:noFill/>
          <a:ln w="19050" algn="ctr">
            <a:noFill/>
            <a:miter lim="800000"/>
            <a:headEnd/>
            <a:tailEnd/>
          </a:ln>
        </p:spPr>
        <p:txBody>
          <a:bodyPr wrap="none">
            <a:spAutoFit/>
          </a:bodyPr>
          <a:lstStyle/>
          <a:p>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规约</a:t>
            </a:r>
          </a:p>
        </p:txBody>
      </p:sp>
      <p:sp>
        <p:nvSpPr>
          <p:cNvPr id="441531" name="Rectangle 187"/>
          <p:cNvSpPr>
            <a:spLocks noChangeArrowheads="1"/>
          </p:cNvSpPr>
          <p:nvPr/>
        </p:nvSpPr>
        <p:spPr bwMode="auto">
          <a:xfrm>
            <a:off x="7300913" y="3968411"/>
            <a:ext cx="796925" cy="457200"/>
          </a:xfrm>
          <a:prstGeom prst="rect">
            <a:avLst/>
          </a:prstGeom>
          <a:noFill/>
          <a:ln w="19050" algn="ctr">
            <a:noFill/>
            <a:miter lim="800000"/>
            <a:headEnd/>
            <a:tailEnd/>
          </a:ln>
        </p:spPr>
        <p:txBody>
          <a:bodyPr wrap="none">
            <a:spAutoFit/>
          </a:bodyPr>
          <a:lstStyle/>
          <a:p>
            <a:r>
              <a:rPr lang="zh-CN" altLang="en-US" sz="2400" b="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规约</a:t>
            </a:r>
          </a:p>
        </p:txBody>
      </p:sp>
      <p:sp>
        <p:nvSpPr>
          <p:cNvPr id="441532" name="Rectangle 188"/>
          <p:cNvSpPr>
            <a:spLocks noChangeArrowheads="1"/>
          </p:cNvSpPr>
          <p:nvPr/>
        </p:nvSpPr>
        <p:spPr bwMode="auto">
          <a:xfrm>
            <a:off x="7300913" y="4371420"/>
            <a:ext cx="796925" cy="457200"/>
          </a:xfrm>
          <a:prstGeom prst="rect">
            <a:avLst/>
          </a:prstGeom>
          <a:noFill/>
          <a:ln w="19050" algn="ctr">
            <a:noFill/>
            <a:miter lim="800000"/>
            <a:headEnd/>
            <a:tailEnd/>
          </a:ln>
        </p:spPr>
        <p:txBody>
          <a:bodyPr wrap="none">
            <a:spAutoFit/>
          </a:bodyPr>
          <a:lstStyle/>
          <a:p>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接受</a:t>
            </a:r>
          </a:p>
        </p:txBody>
      </p:sp>
      <p:sp>
        <p:nvSpPr>
          <p:cNvPr id="50265" name="Text Box 189"/>
          <p:cNvSpPr txBox="1">
            <a:spLocks noChangeArrowheads="1"/>
          </p:cNvSpPr>
          <p:nvPr/>
        </p:nvSpPr>
        <p:spPr bwMode="auto">
          <a:xfrm>
            <a:off x="612775" y="5013325"/>
            <a:ext cx="8280400" cy="830263"/>
          </a:xfrm>
          <a:prstGeom prst="rect">
            <a:avLst/>
          </a:prstGeom>
          <a:noFill/>
          <a:ln w="9525">
            <a:noFill/>
            <a:miter lim="800000"/>
            <a:headEnd/>
            <a:tailEnd/>
          </a:ln>
        </p:spPr>
        <p:txBody>
          <a:bodyPr>
            <a:spAutoFit/>
          </a:bodyPr>
          <a:lstStyle/>
          <a:p>
            <a:pPr algn="l">
              <a:defRPr/>
            </a:pP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在第</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3</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步骤和第</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6</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步骤，都没有对</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F</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进行规约，因为在规约过程中，只考虑算符，不考虑非终结符</a:t>
            </a:r>
          </a:p>
        </p:txBody>
      </p:sp>
      <p:sp>
        <p:nvSpPr>
          <p:cNvPr id="4" name="文本框 3">
            <a:extLst>
              <a:ext uri="{FF2B5EF4-FFF2-40B4-BE49-F238E27FC236}">
                <a16:creationId xmlns:a16="http://schemas.microsoft.com/office/drawing/2014/main" id="{42EB0F8C-F601-B991-F693-37710F71BCCF}"/>
              </a:ext>
            </a:extLst>
          </p:cNvPr>
          <p:cNvSpPr txBox="1"/>
          <p:nvPr/>
        </p:nvSpPr>
        <p:spPr>
          <a:xfrm>
            <a:off x="3890779" y="1948891"/>
            <a:ext cx="244839" cy="461665"/>
          </a:xfrm>
          <a:prstGeom prst="rect">
            <a:avLst/>
          </a:prstGeom>
          <a:noFill/>
        </p:spPr>
        <p:txBody>
          <a:bodyPr wrap="square">
            <a:spAutoFit/>
          </a:bodyPr>
          <a:lstStyle/>
          <a:p>
            <a:r>
              <a:rPr lang="en-US" altLang="zh-CN" sz="2400" b="1" dirty="0" err="1">
                <a:solidFill>
                  <a:schemeClr val="tx1"/>
                </a:solidFill>
                <a:latin typeface="Courier New" panose="02070309020205020404" pitchFamily="49" charset="0"/>
                <a:ea typeface="黑体" pitchFamily="2" charset="-122"/>
                <a:cs typeface="Courier New" panose="02070309020205020404" pitchFamily="49" charset="0"/>
              </a:rPr>
              <a:t>i</a:t>
            </a:r>
            <a:endParaRPr lang="zh-CN" altLang="en-US" sz="2400" dirty="0"/>
          </a:p>
        </p:txBody>
      </p:sp>
      <p:sp>
        <p:nvSpPr>
          <p:cNvPr id="5" name="文本框 4">
            <a:extLst>
              <a:ext uri="{FF2B5EF4-FFF2-40B4-BE49-F238E27FC236}">
                <a16:creationId xmlns:a16="http://schemas.microsoft.com/office/drawing/2014/main" id="{36821B87-D68C-CC2E-877D-EE0235834EA6}"/>
              </a:ext>
            </a:extLst>
          </p:cNvPr>
          <p:cNvSpPr txBox="1"/>
          <p:nvPr/>
        </p:nvSpPr>
        <p:spPr>
          <a:xfrm>
            <a:off x="4047513" y="2351902"/>
            <a:ext cx="244839" cy="461665"/>
          </a:xfrm>
          <a:prstGeom prst="rect">
            <a:avLst/>
          </a:prstGeom>
          <a:noFill/>
        </p:spPr>
        <p:txBody>
          <a:bodyPr wrap="square">
            <a:spAutoFit/>
          </a:bodyPr>
          <a:lstStyle/>
          <a:p>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endParaRPr lang="zh-CN" altLang="en-US" sz="2400" dirty="0"/>
          </a:p>
        </p:txBody>
      </p:sp>
      <p:sp>
        <p:nvSpPr>
          <p:cNvPr id="6" name="文本框 5">
            <a:extLst>
              <a:ext uri="{FF2B5EF4-FFF2-40B4-BE49-F238E27FC236}">
                <a16:creationId xmlns:a16="http://schemas.microsoft.com/office/drawing/2014/main" id="{295E45D8-FE7F-586B-E0B8-D03DB78EC98B}"/>
              </a:ext>
            </a:extLst>
          </p:cNvPr>
          <p:cNvSpPr txBox="1"/>
          <p:nvPr/>
        </p:nvSpPr>
        <p:spPr>
          <a:xfrm>
            <a:off x="4059276" y="2754913"/>
            <a:ext cx="244839" cy="461665"/>
          </a:xfrm>
          <a:prstGeom prst="rect">
            <a:avLst/>
          </a:prstGeom>
          <a:noFill/>
        </p:spPr>
        <p:txBody>
          <a:bodyPr wrap="square">
            <a:spAutoFit/>
          </a:bodyPr>
          <a:lstStyle/>
          <a:p>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endParaRPr lang="zh-CN" altLang="en-US" sz="2400" dirty="0"/>
          </a:p>
        </p:txBody>
      </p:sp>
      <p:sp>
        <p:nvSpPr>
          <p:cNvPr id="7" name="文本框 6">
            <a:extLst>
              <a:ext uri="{FF2B5EF4-FFF2-40B4-BE49-F238E27FC236}">
                <a16:creationId xmlns:a16="http://schemas.microsoft.com/office/drawing/2014/main" id="{F6D96F91-28AC-2060-5412-61FA1D3AB941}"/>
              </a:ext>
            </a:extLst>
          </p:cNvPr>
          <p:cNvSpPr txBox="1"/>
          <p:nvPr/>
        </p:nvSpPr>
        <p:spPr>
          <a:xfrm>
            <a:off x="4233630" y="3157924"/>
            <a:ext cx="244839" cy="461665"/>
          </a:xfrm>
          <a:prstGeom prst="rect">
            <a:avLst/>
          </a:prstGeom>
          <a:noFill/>
        </p:spPr>
        <p:txBody>
          <a:bodyPr wrap="square">
            <a:spAutoFit/>
          </a:bodyPr>
          <a:lstStyle/>
          <a:p>
            <a:r>
              <a:rPr lang="en-US" altLang="zh-CN" sz="2400" b="1" dirty="0" err="1">
                <a:solidFill>
                  <a:schemeClr val="tx1"/>
                </a:solidFill>
                <a:latin typeface="Courier New" panose="02070309020205020404" pitchFamily="49" charset="0"/>
                <a:ea typeface="黑体" pitchFamily="2" charset="-122"/>
                <a:cs typeface="Courier New" panose="02070309020205020404" pitchFamily="49" charset="0"/>
              </a:rPr>
              <a:t>i</a:t>
            </a:r>
            <a:endParaRPr lang="zh-CN" altLang="en-US" sz="2400" dirty="0"/>
          </a:p>
        </p:txBody>
      </p:sp>
      <p:sp>
        <p:nvSpPr>
          <p:cNvPr id="8" name="文本框 7">
            <a:extLst>
              <a:ext uri="{FF2B5EF4-FFF2-40B4-BE49-F238E27FC236}">
                <a16:creationId xmlns:a16="http://schemas.microsoft.com/office/drawing/2014/main" id="{CDBC932C-8FBF-0CA6-7212-585F760D7F3F}"/>
              </a:ext>
            </a:extLst>
          </p:cNvPr>
          <p:cNvSpPr txBox="1"/>
          <p:nvPr/>
        </p:nvSpPr>
        <p:spPr>
          <a:xfrm>
            <a:off x="2101754" y="2351902"/>
            <a:ext cx="288032" cy="461665"/>
          </a:xfrm>
          <a:prstGeom prst="rect">
            <a:avLst/>
          </a:prstGeom>
          <a:noFill/>
        </p:spPr>
        <p:txBody>
          <a:bodyPr wrap="square">
            <a:spAutoFit/>
          </a:bodyPr>
          <a:lstStyle/>
          <a:p>
            <a:pPr algn="l"/>
            <a:r>
              <a:rPr lang="en-US" altLang="zh-CN" sz="2400" b="1" dirty="0" err="1">
                <a:solidFill>
                  <a:schemeClr val="tx1"/>
                </a:solidFill>
                <a:latin typeface="Courier New" panose="02070309020205020404" pitchFamily="49" charset="0"/>
                <a:ea typeface="黑体" pitchFamily="2" charset="-122"/>
                <a:cs typeface="Courier New" panose="02070309020205020404" pitchFamily="49" charset="0"/>
              </a:rPr>
              <a:t>i</a:t>
            </a:r>
            <a:endParaRPr lang="zh-CN" altLang="en-US" sz="2400" dirty="0"/>
          </a:p>
        </p:txBody>
      </p:sp>
      <p:sp>
        <p:nvSpPr>
          <p:cNvPr id="9" name="Rectangle 163">
            <a:extLst>
              <a:ext uri="{FF2B5EF4-FFF2-40B4-BE49-F238E27FC236}">
                <a16:creationId xmlns:a16="http://schemas.microsoft.com/office/drawing/2014/main" id="{E83FCB18-CFAB-D14F-8875-092ED40AD276}"/>
              </a:ext>
            </a:extLst>
          </p:cNvPr>
          <p:cNvSpPr>
            <a:spLocks noChangeArrowheads="1"/>
          </p:cNvSpPr>
          <p:nvPr/>
        </p:nvSpPr>
        <p:spPr bwMode="auto">
          <a:xfrm>
            <a:off x="1907704" y="2754616"/>
            <a:ext cx="368300" cy="461962"/>
          </a:xfrm>
          <a:prstGeom prst="rect">
            <a:avLst/>
          </a:prstGeom>
          <a:noFill/>
          <a:ln w="19050" algn="ctr">
            <a:noFill/>
            <a:miter lim="800000"/>
            <a:headEnd/>
            <a:tailEnd/>
          </a:ln>
        </p:spPr>
        <p:txBody>
          <a:bodyPr wrap="none">
            <a:spAutoFit/>
          </a:bodyPr>
          <a:lstStyle/>
          <a:p>
            <a:pPr algn="l">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
        <p:nvSpPr>
          <p:cNvPr id="10" name="文本框 9">
            <a:extLst>
              <a:ext uri="{FF2B5EF4-FFF2-40B4-BE49-F238E27FC236}">
                <a16:creationId xmlns:a16="http://schemas.microsoft.com/office/drawing/2014/main" id="{13070181-2DC3-89E2-FDBE-01CAF46429D1}"/>
              </a:ext>
            </a:extLst>
          </p:cNvPr>
          <p:cNvSpPr txBox="1"/>
          <p:nvPr/>
        </p:nvSpPr>
        <p:spPr>
          <a:xfrm>
            <a:off x="2339605" y="3157924"/>
            <a:ext cx="244839" cy="461665"/>
          </a:xfrm>
          <a:prstGeom prst="rect">
            <a:avLst/>
          </a:prstGeom>
          <a:noFill/>
        </p:spPr>
        <p:txBody>
          <a:bodyPr wrap="square">
            <a:spAutoFit/>
          </a:bodyPr>
          <a:lstStyle/>
          <a:p>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endParaRPr lang="zh-CN" altLang="en-US" sz="2400" dirty="0"/>
          </a:p>
        </p:txBody>
      </p:sp>
      <p:sp>
        <p:nvSpPr>
          <p:cNvPr id="11" name="文本框 10">
            <a:extLst>
              <a:ext uri="{FF2B5EF4-FFF2-40B4-BE49-F238E27FC236}">
                <a16:creationId xmlns:a16="http://schemas.microsoft.com/office/drawing/2014/main" id="{38A220D8-0FB2-7E26-48BA-D341700CF197}"/>
              </a:ext>
            </a:extLst>
          </p:cNvPr>
          <p:cNvSpPr txBox="1"/>
          <p:nvPr/>
        </p:nvSpPr>
        <p:spPr>
          <a:xfrm>
            <a:off x="2529772" y="3560935"/>
            <a:ext cx="244839" cy="461665"/>
          </a:xfrm>
          <a:prstGeom prst="rect">
            <a:avLst/>
          </a:prstGeom>
          <a:noFill/>
        </p:spPr>
        <p:txBody>
          <a:bodyPr wrap="square">
            <a:spAutoFit/>
          </a:bodyPr>
          <a:lstStyle/>
          <a:p>
            <a:r>
              <a:rPr lang="en-US" altLang="zh-CN" sz="2400" b="1" dirty="0" err="1">
                <a:solidFill>
                  <a:schemeClr val="tx1"/>
                </a:solidFill>
                <a:latin typeface="Courier New" panose="02070309020205020404" pitchFamily="49" charset="0"/>
                <a:ea typeface="黑体" pitchFamily="2" charset="-122"/>
                <a:cs typeface="Courier New" panose="02070309020205020404" pitchFamily="49" charset="0"/>
              </a:rPr>
              <a:t>i</a:t>
            </a:r>
            <a:endParaRPr lang="zh-CN" altLang="en-US" sz="2400" dirty="0"/>
          </a:p>
        </p:txBody>
      </p:sp>
      <p:sp>
        <p:nvSpPr>
          <p:cNvPr id="12" name="文本框 11">
            <a:extLst>
              <a:ext uri="{FF2B5EF4-FFF2-40B4-BE49-F238E27FC236}">
                <a16:creationId xmlns:a16="http://schemas.microsoft.com/office/drawing/2014/main" id="{3B15E069-F89C-8D3D-B2D2-B046B0F70790}"/>
              </a:ext>
            </a:extLst>
          </p:cNvPr>
          <p:cNvSpPr txBox="1"/>
          <p:nvPr/>
        </p:nvSpPr>
        <p:spPr>
          <a:xfrm>
            <a:off x="2335418" y="3963946"/>
            <a:ext cx="244839" cy="461665"/>
          </a:xfrm>
          <a:prstGeom prst="rect">
            <a:avLst/>
          </a:prstGeom>
          <a:noFill/>
        </p:spPr>
        <p:txBody>
          <a:bodyPr wrap="square">
            <a:spAutoFit/>
          </a:bodyPr>
          <a:lstStyle/>
          <a:p>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endParaRPr lang="zh-CN" altLang="en-US" sz="2400" dirty="0"/>
          </a:p>
        </p:txBody>
      </p:sp>
      <p:sp>
        <p:nvSpPr>
          <p:cNvPr id="13" name="Rectangle 163">
            <a:extLst>
              <a:ext uri="{FF2B5EF4-FFF2-40B4-BE49-F238E27FC236}">
                <a16:creationId xmlns:a16="http://schemas.microsoft.com/office/drawing/2014/main" id="{0F8218B8-F60C-1AD3-0F30-89EE9BE28EC4}"/>
              </a:ext>
            </a:extLst>
          </p:cNvPr>
          <p:cNvSpPr>
            <a:spLocks noChangeArrowheads="1"/>
          </p:cNvSpPr>
          <p:nvPr/>
        </p:nvSpPr>
        <p:spPr bwMode="auto">
          <a:xfrm>
            <a:off x="1907704" y="4366658"/>
            <a:ext cx="368300" cy="461962"/>
          </a:xfrm>
          <a:prstGeom prst="rect">
            <a:avLst/>
          </a:prstGeom>
          <a:noFill/>
          <a:ln w="19050" algn="ctr">
            <a:noFill/>
            <a:miter lim="800000"/>
            <a:headEnd/>
            <a:tailEnd/>
          </a:ln>
        </p:spPr>
        <p:txBody>
          <a:bodyPr wrap="none">
            <a:spAutoFit/>
          </a:bodyPr>
          <a:lstStyle/>
          <a:p>
            <a:pPr algn="l">
              <a:defRPr/>
            </a:pPr>
            <a:r>
              <a:rPr lang="en-US" altLang="zh-CN" sz="2400" b="1" dirty="0">
                <a:solidFill>
                  <a:schemeClr val="tx1"/>
                </a:solidFill>
                <a:latin typeface="Courier New" panose="02070309020205020404" pitchFamily="49" charset="0"/>
                <a:ea typeface="黑体" pitchFamily="2" charset="-122"/>
                <a:cs typeface="Courier New" panose="02070309020205020404" pitchFamily="49" charset="0"/>
              </a:rPr>
              <a:t>#</a:t>
            </a:r>
          </a:p>
        </p:txBody>
      </p:sp>
    </p:spTree>
    <p:extLst>
      <p:ext uri="{BB962C8B-B14F-4D97-AF65-F5344CB8AC3E}">
        <p14:creationId xmlns:p14="http://schemas.microsoft.com/office/powerpoint/2010/main" val="371664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507"/>
                                        </p:tgtEl>
                                        <p:attrNameLst>
                                          <p:attrName>style.visibility</p:attrName>
                                        </p:attrNameLst>
                                      </p:cBhvr>
                                      <p:to>
                                        <p:strVal val="visible"/>
                                      </p:to>
                                    </p:set>
                                    <p:animEffect transition="in" filter="wipe(left)">
                                      <p:cBhvr>
                                        <p:cTn id="7" dur="500"/>
                                        <p:tgtEl>
                                          <p:spTgt spid="441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1514"/>
                                        </p:tgtEl>
                                        <p:attrNameLst>
                                          <p:attrName>style.visibility</p:attrName>
                                        </p:attrNameLst>
                                      </p:cBhvr>
                                      <p:to>
                                        <p:strVal val="visible"/>
                                      </p:to>
                                    </p:set>
                                    <p:animEffect transition="in" filter="wipe(left)">
                                      <p:cBhvr>
                                        <p:cTn id="15" dur="500"/>
                                        <p:tgtEl>
                                          <p:spTgt spid="4415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1" nodeType="clickEffect">
                                  <p:stCondLst>
                                    <p:cond delay="0"/>
                                  </p:stCondLst>
                                  <p:childTnLst>
                                    <p:animClr clrSpc="rgb" dir="cw">
                                      <p:cBhvr override="childStyle">
                                        <p:cTn id="19" dur="500" fill="hold"/>
                                        <p:tgtEl>
                                          <p:spTgt spid="441507"/>
                                        </p:tgtEl>
                                        <p:attrNameLst>
                                          <p:attrName>style.color</p:attrName>
                                        </p:attrNameLst>
                                      </p:cBhvr>
                                      <p:to>
                                        <a:srgbClr val="FF0000"/>
                                      </p:to>
                                    </p:animClr>
                                  </p:childTnLst>
                                </p:cTn>
                              </p:par>
                              <p:par>
                                <p:cTn id="20" presetID="3" presetClass="emph" presetSubtype="2" fill="hold" grpId="1" nodeType="withEffect">
                                  <p:stCondLst>
                                    <p:cond delay="0"/>
                                  </p:stCondLst>
                                  <p:childTnLst>
                                    <p:animClr clrSpc="rgb" dir="cw">
                                      <p:cBhvr override="childStyle">
                                        <p:cTn id="21" dur="500" fill="hold"/>
                                        <p:tgtEl>
                                          <p:spTgt spid="4"/>
                                        </p:tgtEl>
                                        <p:attrNameLst>
                                          <p:attrName>style.color</p:attrName>
                                        </p:attrNameLst>
                                      </p:cBhvr>
                                      <p:to>
                                        <a:srgbClr val="FF0000"/>
                                      </p:to>
                                    </p:animClr>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1498"/>
                                        </p:tgtEl>
                                        <p:attrNameLst>
                                          <p:attrName>style.visibility</p:attrName>
                                        </p:attrNameLst>
                                      </p:cBhvr>
                                      <p:to>
                                        <p:strVal val="visible"/>
                                      </p:to>
                                    </p:set>
                                    <p:animEffect transition="in" filter="wipe(left)">
                                      <p:cBhvr>
                                        <p:cTn id="26" dur="500"/>
                                        <p:tgtEl>
                                          <p:spTgt spid="44149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41526"/>
                                        </p:tgtEl>
                                        <p:attrNameLst>
                                          <p:attrName>style.visibility</p:attrName>
                                        </p:attrNameLst>
                                      </p:cBhvr>
                                      <p:to>
                                        <p:strVal val="visible"/>
                                      </p:to>
                                    </p:set>
                                    <p:animEffect transition="in" filter="wipe(left)">
                                      <p:cBhvr>
                                        <p:cTn id="30" dur="500"/>
                                        <p:tgtEl>
                                          <p:spTgt spid="441526"/>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41508"/>
                                        </p:tgtEl>
                                        <p:attrNameLst>
                                          <p:attrName>style.visibility</p:attrName>
                                        </p:attrNameLst>
                                      </p:cBhvr>
                                      <p:to>
                                        <p:strVal val="visible"/>
                                      </p:to>
                                    </p:set>
                                    <p:animEffect transition="in" filter="wipe(left)">
                                      <p:cBhvr>
                                        <p:cTn id="34" dur="500"/>
                                        <p:tgtEl>
                                          <p:spTgt spid="441508"/>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441515"/>
                                        </p:tgtEl>
                                        <p:attrNameLst>
                                          <p:attrName>style.visibility</p:attrName>
                                        </p:attrNameLst>
                                      </p:cBhvr>
                                      <p:to>
                                        <p:strVal val="visible"/>
                                      </p:to>
                                    </p:set>
                                    <p:animEffect transition="in" filter="wipe(left)">
                                      <p:cBhvr>
                                        <p:cTn id="46" dur="500"/>
                                        <p:tgtEl>
                                          <p:spTgt spid="441515"/>
                                        </p:tgtEl>
                                      </p:cBhvr>
                                    </p:animEffect>
                                  </p:childTnLst>
                                </p:cTn>
                              </p:par>
                            </p:childTnLst>
                          </p:cTn>
                        </p:par>
                        <p:par>
                          <p:cTn id="47" fill="hold">
                            <p:stCondLst>
                              <p:cond delay="3000"/>
                            </p:stCondLst>
                            <p:childTnLst>
                              <p:par>
                                <p:cTn id="48" presetID="3" presetClass="emph" presetSubtype="2" fill="hold" grpId="1" nodeType="afterEffect">
                                  <p:stCondLst>
                                    <p:cond delay="0"/>
                                  </p:stCondLst>
                                  <p:childTnLst>
                                    <p:animClr clrSpc="rgb" dir="cw">
                                      <p:cBhvr override="childStyle">
                                        <p:cTn id="49" dur="500" fill="hold"/>
                                        <p:tgtEl>
                                          <p:spTgt spid="8"/>
                                        </p:tgtEl>
                                        <p:attrNameLst>
                                          <p:attrName>style.color</p:attrName>
                                        </p:attrNameLst>
                                      </p:cBhvr>
                                      <p:to>
                                        <a:srgbClr val="FF0000"/>
                                      </p:to>
                                    </p:animClr>
                                  </p:childTnLst>
                                </p:cTn>
                              </p:par>
                            </p:childTnLst>
                          </p:cTn>
                        </p:par>
                        <p:par>
                          <p:cTn id="50" fill="hold">
                            <p:stCondLst>
                              <p:cond delay="3500"/>
                            </p:stCondLst>
                            <p:childTnLst>
                              <p:par>
                                <p:cTn id="51" presetID="3" presetClass="emph" presetSubtype="2" fill="hold" grpId="1" nodeType="afterEffect">
                                  <p:stCondLst>
                                    <p:cond delay="0"/>
                                  </p:stCondLst>
                                  <p:childTnLst>
                                    <p:animClr clrSpc="rgb" dir="cw">
                                      <p:cBhvr override="childStyle">
                                        <p:cTn id="52" dur="500" fill="hold"/>
                                        <p:tgtEl>
                                          <p:spTgt spid="5"/>
                                        </p:tgtEl>
                                        <p:attrNameLst>
                                          <p:attrName>style.color</p:attrName>
                                        </p:attrNameLst>
                                      </p:cBhvr>
                                      <p:to>
                                        <a:srgbClr val="FF0000"/>
                                      </p:to>
                                    </p:animClr>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1503"/>
                                        </p:tgtEl>
                                        <p:attrNameLst>
                                          <p:attrName>style.visibility</p:attrName>
                                        </p:attrNameLst>
                                      </p:cBhvr>
                                      <p:to>
                                        <p:strVal val="visible"/>
                                      </p:to>
                                    </p:set>
                                    <p:animEffect transition="in" filter="wipe(left)">
                                      <p:cBhvr>
                                        <p:cTn id="57" dur="500"/>
                                        <p:tgtEl>
                                          <p:spTgt spid="44150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41529"/>
                                        </p:tgtEl>
                                        <p:attrNameLst>
                                          <p:attrName>style.visibility</p:attrName>
                                        </p:attrNameLst>
                                      </p:cBhvr>
                                      <p:to>
                                        <p:strVal val="visible"/>
                                      </p:to>
                                    </p:set>
                                    <p:animEffect transition="in" filter="wipe(left)">
                                      <p:cBhvr>
                                        <p:cTn id="61" dur="500"/>
                                        <p:tgtEl>
                                          <p:spTgt spid="441529"/>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left)">
                                      <p:cBhvr>
                                        <p:cTn id="65" dur="500"/>
                                        <p:tgtEl>
                                          <p:spTgt spid="9"/>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441509"/>
                                        </p:tgtEl>
                                        <p:attrNameLst>
                                          <p:attrName>style.visibility</p:attrName>
                                        </p:attrNameLst>
                                      </p:cBhvr>
                                      <p:to>
                                        <p:strVal val="visible"/>
                                      </p:to>
                                    </p:set>
                                    <p:animEffect transition="in" filter="wipe(left)">
                                      <p:cBhvr>
                                        <p:cTn id="69" dur="500"/>
                                        <p:tgtEl>
                                          <p:spTgt spid="44150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441516"/>
                                        </p:tgtEl>
                                        <p:attrNameLst>
                                          <p:attrName>style.visibility</p:attrName>
                                        </p:attrNameLst>
                                      </p:cBhvr>
                                      <p:to>
                                        <p:strVal val="visible"/>
                                      </p:to>
                                    </p:set>
                                    <p:animEffect transition="in" filter="wipe(left)">
                                      <p:cBhvr>
                                        <p:cTn id="76" dur="500"/>
                                        <p:tgtEl>
                                          <p:spTgt spid="4415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mph" presetSubtype="2" fill="hold" grpId="1" nodeType="clickEffect">
                                  <p:stCondLst>
                                    <p:cond delay="0"/>
                                  </p:stCondLst>
                                  <p:childTnLst>
                                    <p:animClr clrSpc="rgb" dir="cw">
                                      <p:cBhvr override="childStyle">
                                        <p:cTn id="80" dur="500" fill="hold"/>
                                        <p:tgtEl>
                                          <p:spTgt spid="9"/>
                                        </p:tgtEl>
                                        <p:attrNameLst>
                                          <p:attrName>style.color</p:attrName>
                                        </p:attrNameLst>
                                      </p:cBhvr>
                                      <p:to>
                                        <a:srgbClr val="FF0000"/>
                                      </p:to>
                                    </p:animClr>
                                  </p:childTnLst>
                                </p:cTn>
                              </p:par>
                            </p:childTnLst>
                          </p:cTn>
                        </p:par>
                        <p:par>
                          <p:cTn id="81" fill="hold">
                            <p:stCondLst>
                              <p:cond delay="500"/>
                            </p:stCondLst>
                            <p:childTnLst>
                              <p:par>
                                <p:cTn id="82" presetID="3" presetClass="emph" presetSubtype="2" fill="hold" grpId="1" nodeType="afterEffect">
                                  <p:stCondLst>
                                    <p:cond delay="0"/>
                                  </p:stCondLst>
                                  <p:childTnLst>
                                    <p:animClr clrSpc="rgb" dir="cw">
                                      <p:cBhvr override="childStyle">
                                        <p:cTn id="83" dur="500" fill="hold"/>
                                        <p:tgtEl>
                                          <p:spTgt spid="6"/>
                                        </p:tgtEl>
                                        <p:attrNameLst>
                                          <p:attrName>style.color</p:attrName>
                                        </p:attrNameLst>
                                      </p:cBhvr>
                                      <p:to>
                                        <a:srgbClr val="FF0000"/>
                                      </p:to>
                                    </p:animClr>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41501"/>
                                        </p:tgtEl>
                                        <p:attrNameLst>
                                          <p:attrName>style.visibility</p:attrName>
                                        </p:attrNameLst>
                                      </p:cBhvr>
                                      <p:to>
                                        <p:strVal val="visible"/>
                                      </p:to>
                                    </p:set>
                                    <p:animEffect transition="in" filter="wipe(left)">
                                      <p:cBhvr>
                                        <p:cTn id="88" dur="500"/>
                                        <p:tgtEl>
                                          <p:spTgt spid="441501"/>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441527"/>
                                        </p:tgtEl>
                                        <p:attrNameLst>
                                          <p:attrName>style.visibility</p:attrName>
                                        </p:attrNameLst>
                                      </p:cBhvr>
                                      <p:to>
                                        <p:strVal val="visible"/>
                                      </p:to>
                                    </p:set>
                                    <p:animEffect transition="in" filter="wipe(left)">
                                      <p:cBhvr>
                                        <p:cTn id="92" dur="500"/>
                                        <p:tgtEl>
                                          <p:spTgt spid="441527"/>
                                        </p:tgtEl>
                                      </p:cBhvr>
                                    </p:animEffect>
                                  </p:childTnLst>
                                </p:cTn>
                              </p:par>
                            </p:childTnLst>
                          </p:cTn>
                        </p:par>
                        <p:par>
                          <p:cTn id="93" fill="hold">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441510"/>
                                        </p:tgtEl>
                                        <p:attrNameLst>
                                          <p:attrName>style.visibility</p:attrName>
                                        </p:attrNameLst>
                                      </p:cBhvr>
                                      <p:to>
                                        <p:strVal val="visible"/>
                                      </p:to>
                                    </p:set>
                                    <p:animEffect transition="in" filter="wipe(left)">
                                      <p:cBhvr>
                                        <p:cTn id="96" dur="500"/>
                                        <p:tgtEl>
                                          <p:spTgt spid="441510"/>
                                        </p:tgtEl>
                                      </p:cBhvr>
                                    </p:animEffect>
                                  </p:childTnLst>
                                </p:cTn>
                              </p:par>
                            </p:childTnLst>
                          </p:cTn>
                        </p:par>
                        <p:par>
                          <p:cTn id="97" fill="hold">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ipe(left)">
                                      <p:cBhvr>
                                        <p:cTn id="100" dur="500"/>
                                        <p:tgtEl>
                                          <p:spTgt spid="1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par>
                          <p:cTn id="104" fill="hold">
                            <p:stCondLst>
                              <p:cond delay="2000"/>
                            </p:stCondLst>
                            <p:childTnLst>
                              <p:par>
                                <p:cTn id="105" presetID="22" presetClass="entr" presetSubtype="8" fill="hold" grpId="0" nodeType="afterEffect">
                                  <p:stCondLst>
                                    <p:cond delay="0"/>
                                  </p:stCondLst>
                                  <p:childTnLst>
                                    <p:set>
                                      <p:cBhvr>
                                        <p:cTn id="106" dur="1" fill="hold">
                                          <p:stCondLst>
                                            <p:cond delay="0"/>
                                          </p:stCondLst>
                                        </p:cTn>
                                        <p:tgtEl>
                                          <p:spTgt spid="441517"/>
                                        </p:tgtEl>
                                        <p:attrNameLst>
                                          <p:attrName>style.visibility</p:attrName>
                                        </p:attrNameLst>
                                      </p:cBhvr>
                                      <p:to>
                                        <p:strVal val="visible"/>
                                      </p:to>
                                    </p:set>
                                    <p:animEffect transition="in" filter="wipe(left)">
                                      <p:cBhvr>
                                        <p:cTn id="107" dur="500"/>
                                        <p:tgtEl>
                                          <p:spTgt spid="44151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10"/>
                                        </p:tgtEl>
                                        <p:attrNameLst>
                                          <p:attrName>style.color</p:attrName>
                                        </p:attrNameLst>
                                      </p:cBhvr>
                                      <p:to>
                                        <a:srgbClr val="FF0000"/>
                                      </p:to>
                                    </p:animClr>
                                  </p:childTnLst>
                                </p:cTn>
                              </p:par>
                            </p:childTnLst>
                          </p:cTn>
                        </p:par>
                        <p:par>
                          <p:cTn id="112" fill="hold">
                            <p:stCondLst>
                              <p:cond delay="500"/>
                            </p:stCondLst>
                            <p:childTnLst>
                              <p:par>
                                <p:cTn id="113" presetID="3" presetClass="emph" presetSubtype="2" fill="hold" grpId="1" nodeType="afterEffect">
                                  <p:stCondLst>
                                    <p:cond delay="0"/>
                                  </p:stCondLst>
                                  <p:childTnLst>
                                    <p:animClr clrSpc="rgb" dir="cw">
                                      <p:cBhvr override="childStyle">
                                        <p:cTn id="114" dur="500" fill="hold"/>
                                        <p:tgtEl>
                                          <p:spTgt spid="7"/>
                                        </p:tgtEl>
                                        <p:attrNameLst>
                                          <p:attrName>style.color</p:attrName>
                                        </p:attrNameLst>
                                      </p:cBhvr>
                                      <p:to>
                                        <a:srgbClr val="FF0000"/>
                                      </p:to>
                                    </p:animClr>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441502"/>
                                        </p:tgtEl>
                                        <p:attrNameLst>
                                          <p:attrName>style.visibility</p:attrName>
                                        </p:attrNameLst>
                                      </p:cBhvr>
                                      <p:to>
                                        <p:strVal val="visible"/>
                                      </p:to>
                                    </p:set>
                                    <p:animEffect transition="in" filter="wipe(left)">
                                      <p:cBhvr>
                                        <p:cTn id="119" dur="500"/>
                                        <p:tgtEl>
                                          <p:spTgt spid="441502"/>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441528"/>
                                        </p:tgtEl>
                                        <p:attrNameLst>
                                          <p:attrName>style.visibility</p:attrName>
                                        </p:attrNameLst>
                                      </p:cBhvr>
                                      <p:to>
                                        <p:strVal val="visible"/>
                                      </p:to>
                                    </p:set>
                                    <p:animEffect transition="in" filter="wipe(left)">
                                      <p:cBhvr>
                                        <p:cTn id="123" dur="500"/>
                                        <p:tgtEl>
                                          <p:spTgt spid="441528"/>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441511"/>
                                        </p:tgtEl>
                                        <p:attrNameLst>
                                          <p:attrName>style.visibility</p:attrName>
                                        </p:attrNameLst>
                                      </p:cBhvr>
                                      <p:to>
                                        <p:strVal val="visible"/>
                                      </p:to>
                                    </p:set>
                                    <p:animEffect transition="in" filter="wipe(left)">
                                      <p:cBhvr>
                                        <p:cTn id="127" dur="500"/>
                                        <p:tgtEl>
                                          <p:spTgt spid="441511"/>
                                        </p:tgtEl>
                                      </p:cBhvr>
                                    </p:animEffect>
                                  </p:childTnLst>
                                </p:cTn>
                              </p:par>
                            </p:childTnLst>
                          </p:cTn>
                        </p:par>
                        <p:par>
                          <p:cTn id="128" fill="hold">
                            <p:stCondLst>
                              <p:cond delay="1500"/>
                            </p:stCondLst>
                            <p:childTnLst>
                              <p:par>
                                <p:cTn id="129" presetID="22" presetClass="entr" presetSubtype="8"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left)">
                                      <p:cBhvr>
                                        <p:cTn id="131" dur="500"/>
                                        <p:tgtEl>
                                          <p:spTgt spid="11"/>
                                        </p:tgtEl>
                                      </p:cBhvr>
                                    </p:animEffect>
                                  </p:childTnLst>
                                </p:cTn>
                              </p:par>
                            </p:childTnLst>
                          </p:cTn>
                        </p:par>
                        <p:par>
                          <p:cTn id="132" fill="hold">
                            <p:stCondLst>
                              <p:cond delay="2000"/>
                            </p:stCondLst>
                            <p:childTnLst>
                              <p:par>
                                <p:cTn id="133" presetID="22" presetClass="entr" presetSubtype="8" fill="hold" grpId="0" nodeType="afterEffect">
                                  <p:stCondLst>
                                    <p:cond delay="0"/>
                                  </p:stCondLst>
                                  <p:childTnLst>
                                    <p:set>
                                      <p:cBhvr>
                                        <p:cTn id="134" dur="1" fill="hold">
                                          <p:stCondLst>
                                            <p:cond delay="0"/>
                                          </p:stCondLst>
                                        </p:cTn>
                                        <p:tgtEl>
                                          <p:spTgt spid="441518"/>
                                        </p:tgtEl>
                                        <p:attrNameLst>
                                          <p:attrName>style.visibility</p:attrName>
                                        </p:attrNameLst>
                                      </p:cBhvr>
                                      <p:to>
                                        <p:strVal val="visible"/>
                                      </p:to>
                                    </p:set>
                                    <p:animEffect transition="in" filter="wipe(left)">
                                      <p:cBhvr>
                                        <p:cTn id="135" dur="500"/>
                                        <p:tgtEl>
                                          <p:spTgt spid="441518"/>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mph" presetSubtype="2" fill="hold" grpId="1" nodeType="clickEffect">
                                  <p:stCondLst>
                                    <p:cond delay="0"/>
                                  </p:stCondLst>
                                  <p:childTnLst>
                                    <p:animClr clrSpc="rgb" dir="cw">
                                      <p:cBhvr override="childStyle">
                                        <p:cTn id="139" dur="500" fill="hold"/>
                                        <p:tgtEl>
                                          <p:spTgt spid="11"/>
                                        </p:tgtEl>
                                        <p:attrNameLst>
                                          <p:attrName>style.color</p:attrName>
                                        </p:attrNameLst>
                                      </p:cBhvr>
                                      <p:to>
                                        <a:srgbClr val="FF0000"/>
                                      </p:to>
                                    </p:animClr>
                                  </p:childTnLst>
                                </p:cTn>
                              </p:par>
                            </p:childTnLst>
                          </p:cTn>
                        </p:par>
                        <p:par>
                          <p:cTn id="140" fill="hold">
                            <p:stCondLst>
                              <p:cond delay="500"/>
                            </p:stCondLst>
                            <p:childTnLst>
                              <p:par>
                                <p:cTn id="141" presetID="3" presetClass="emph" presetSubtype="2" fill="hold" grpId="1" nodeType="afterEffect">
                                  <p:stCondLst>
                                    <p:cond delay="0"/>
                                  </p:stCondLst>
                                  <p:childTnLst>
                                    <p:animClr clrSpc="rgb" dir="cw">
                                      <p:cBhvr override="childStyle">
                                        <p:cTn id="142" dur="500" fill="hold"/>
                                        <p:tgtEl>
                                          <p:spTgt spid="441518"/>
                                        </p:tgtEl>
                                        <p:attrNameLst>
                                          <p:attrName>style.color</p:attrName>
                                        </p:attrNameLst>
                                      </p:cBhvr>
                                      <p:to>
                                        <a:srgbClr val="FF0000"/>
                                      </p:to>
                                    </p:animClr>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441504"/>
                                        </p:tgtEl>
                                        <p:attrNameLst>
                                          <p:attrName>style.visibility</p:attrName>
                                        </p:attrNameLst>
                                      </p:cBhvr>
                                      <p:to>
                                        <p:strVal val="visible"/>
                                      </p:to>
                                    </p:set>
                                    <p:animEffect transition="in" filter="wipe(left)">
                                      <p:cBhvr>
                                        <p:cTn id="147" dur="500"/>
                                        <p:tgtEl>
                                          <p:spTgt spid="441504"/>
                                        </p:tgtEl>
                                      </p:cBhvr>
                                    </p:animEffect>
                                  </p:childTnLst>
                                </p:cTn>
                              </p:par>
                            </p:childTnLst>
                          </p:cTn>
                        </p:par>
                        <p:par>
                          <p:cTn id="148" fill="hold">
                            <p:stCondLst>
                              <p:cond delay="500"/>
                            </p:stCondLst>
                            <p:childTnLst>
                              <p:par>
                                <p:cTn id="149" presetID="22" presetClass="entr" presetSubtype="8" fill="hold" grpId="0" nodeType="afterEffect">
                                  <p:stCondLst>
                                    <p:cond delay="0"/>
                                  </p:stCondLst>
                                  <p:childTnLst>
                                    <p:set>
                                      <p:cBhvr>
                                        <p:cTn id="150" dur="1" fill="hold">
                                          <p:stCondLst>
                                            <p:cond delay="0"/>
                                          </p:stCondLst>
                                        </p:cTn>
                                        <p:tgtEl>
                                          <p:spTgt spid="441530"/>
                                        </p:tgtEl>
                                        <p:attrNameLst>
                                          <p:attrName>style.visibility</p:attrName>
                                        </p:attrNameLst>
                                      </p:cBhvr>
                                      <p:to>
                                        <p:strVal val="visible"/>
                                      </p:to>
                                    </p:set>
                                    <p:animEffect transition="in" filter="wipe(left)">
                                      <p:cBhvr>
                                        <p:cTn id="151" dur="500"/>
                                        <p:tgtEl>
                                          <p:spTgt spid="441530"/>
                                        </p:tgtEl>
                                      </p:cBhvr>
                                    </p:animEffect>
                                  </p:childTnLst>
                                </p:cTn>
                              </p:par>
                            </p:childTnLst>
                          </p:cTn>
                        </p:par>
                        <p:par>
                          <p:cTn id="152" fill="hold">
                            <p:stCondLst>
                              <p:cond delay="1000"/>
                            </p:stCondLst>
                            <p:childTnLst>
                              <p:par>
                                <p:cTn id="153" presetID="22" presetClass="entr" presetSubtype="8" fill="hold" grpId="0" nodeType="afterEffect">
                                  <p:stCondLst>
                                    <p:cond delay="0"/>
                                  </p:stCondLst>
                                  <p:childTnLst>
                                    <p:set>
                                      <p:cBhvr>
                                        <p:cTn id="154" dur="1" fill="hold">
                                          <p:stCondLst>
                                            <p:cond delay="0"/>
                                          </p:stCondLst>
                                        </p:cTn>
                                        <p:tgtEl>
                                          <p:spTgt spid="441512"/>
                                        </p:tgtEl>
                                        <p:attrNameLst>
                                          <p:attrName>style.visibility</p:attrName>
                                        </p:attrNameLst>
                                      </p:cBhvr>
                                      <p:to>
                                        <p:strVal val="visible"/>
                                      </p:to>
                                    </p:set>
                                    <p:animEffect transition="in" filter="wipe(left)">
                                      <p:cBhvr>
                                        <p:cTn id="155" dur="500"/>
                                        <p:tgtEl>
                                          <p:spTgt spid="441512"/>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2"/>
                                        </p:tgtEl>
                                        <p:attrNameLst>
                                          <p:attrName>style.visibility</p:attrName>
                                        </p:attrNameLst>
                                      </p:cBhvr>
                                      <p:to>
                                        <p:strVal val="visible"/>
                                      </p:to>
                                    </p:set>
                                    <p:animEffect transition="in" filter="wipe(left)">
                                      <p:cBhvr>
                                        <p:cTn id="158" dur="500"/>
                                        <p:tgtEl>
                                          <p:spTgt spid="12"/>
                                        </p:tgtEl>
                                      </p:cBhvr>
                                    </p:animEffect>
                                  </p:childTnLst>
                                </p:cTn>
                              </p:par>
                            </p:childTnLst>
                          </p:cTn>
                        </p:par>
                        <p:par>
                          <p:cTn id="159" fill="hold">
                            <p:stCondLst>
                              <p:cond delay="1500"/>
                            </p:stCondLst>
                            <p:childTnLst>
                              <p:par>
                                <p:cTn id="160" presetID="22" presetClass="entr" presetSubtype="8" fill="hold" grpId="0" nodeType="afterEffect">
                                  <p:stCondLst>
                                    <p:cond delay="0"/>
                                  </p:stCondLst>
                                  <p:childTnLst>
                                    <p:set>
                                      <p:cBhvr>
                                        <p:cTn id="161" dur="1" fill="hold">
                                          <p:stCondLst>
                                            <p:cond delay="0"/>
                                          </p:stCondLst>
                                        </p:cTn>
                                        <p:tgtEl>
                                          <p:spTgt spid="441520"/>
                                        </p:tgtEl>
                                        <p:attrNameLst>
                                          <p:attrName>style.visibility</p:attrName>
                                        </p:attrNameLst>
                                      </p:cBhvr>
                                      <p:to>
                                        <p:strVal val="visible"/>
                                      </p:to>
                                    </p:set>
                                    <p:animEffect transition="in" filter="wipe(left)">
                                      <p:cBhvr>
                                        <p:cTn id="162" dur="500"/>
                                        <p:tgtEl>
                                          <p:spTgt spid="441520"/>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mph" presetSubtype="2" fill="hold" grpId="1" nodeType="clickEffect">
                                  <p:stCondLst>
                                    <p:cond delay="0"/>
                                  </p:stCondLst>
                                  <p:childTnLst>
                                    <p:animClr clrSpc="rgb" dir="cw">
                                      <p:cBhvr override="childStyle">
                                        <p:cTn id="166" dur="500" fill="hold"/>
                                        <p:tgtEl>
                                          <p:spTgt spid="12"/>
                                        </p:tgtEl>
                                        <p:attrNameLst>
                                          <p:attrName>style.color</p:attrName>
                                        </p:attrNameLst>
                                      </p:cBhvr>
                                      <p:to>
                                        <a:srgbClr val="FF0000"/>
                                      </p:to>
                                    </p:animClr>
                                  </p:childTnLst>
                                </p:cTn>
                              </p:par>
                            </p:childTnLst>
                          </p:cTn>
                        </p:par>
                        <p:par>
                          <p:cTn id="167" fill="hold">
                            <p:stCondLst>
                              <p:cond delay="500"/>
                            </p:stCondLst>
                            <p:childTnLst>
                              <p:par>
                                <p:cTn id="168" presetID="3" presetClass="emph" presetSubtype="2" fill="hold" grpId="1" nodeType="afterEffect">
                                  <p:stCondLst>
                                    <p:cond delay="0"/>
                                  </p:stCondLst>
                                  <p:childTnLst>
                                    <p:animClr clrSpc="rgb" dir="cw">
                                      <p:cBhvr override="childStyle">
                                        <p:cTn id="169" dur="500" fill="hold"/>
                                        <p:tgtEl>
                                          <p:spTgt spid="441520"/>
                                        </p:tgtEl>
                                        <p:attrNameLst>
                                          <p:attrName>style.color</p:attrName>
                                        </p:attrNameLst>
                                      </p:cBhvr>
                                      <p:to>
                                        <a:srgbClr val="FF0000"/>
                                      </p:to>
                                    </p:animClr>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441505"/>
                                        </p:tgtEl>
                                        <p:attrNameLst>
                                          <p:attrName>style.visibility</p:attrName>
                                        </p:attrNameLst>
                                      </p:cBhvr>
                                      <p:to>
                                        <p:strVal val="visible"/>
                                      </p:to>
                                    </p:set>
                                    <p:animEffect transition="in" filter="wipe(left)">
                                      <p:cBhvr>
                                        <p:cTn id="174" dur="500"/>
                                        <p:tgtEl>
                                          <p:spTgt spid="441505"/>
                                        </p:tgtEl>
                                      </p:cBhvr>
                                    </p:animEffec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441531"/>
                                        </p:tgtEl>
                                        <p:attrNameLst>
                                          <p:attrName>style.visibility</p:attrName>
                                        </p:attrNameLst>
                                      </p:cBhvr>
                                      <p:to>
                                        <p:strVal val="visible"/>
                                      </p:to>
                                    </p:set>
                                    <p:animEffect transition="in" filter="wipe(left)">
                                      <p:cBhvr>
                                        <p:cTn id="178" dur="500"/>
                                        <p:tgtEl>
                                          <p:spTgt spid="441531"/>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3"/>
                                        </p:tgtEl>
                                        <p:attrNameLst>
                                          <p:attrName>style.visibility</p:attrName>
                                        </p:attrNameLst>
                                      </p:cBhvr>
                                      <p:to>
                                        <p:strVal val="visible"/>
                                      </p:to>
                                    </p:set>
                                    <p:animEffect transition="in" filter="wipe(left)">
                                      <p:cBhvr>
                                        <p:cTn id="181" dur="500"/>
                                        <p:tgtEl>
                                          <p:spTgt spid="13"/>
                                        </p:tgtEl>
                                      </p:cBhvr>
                                    </p:animEffect>
                                  </p:childTnLst>
                                </p:cTn>
                              </p:par>
                            </p:childTnLst>
                          </p:cTn>
                        </p:par>
                        <p:par>
                          <p:cTn id="182" fill="hold">
                            <p:stCondLst>
                              <p:cond delay="1000"/>
                            </p:stCondLst>
                            <p:childTnLst>
                              <p:par>
                                <p:cTn id="183" presetID="22" presetClass="entr" presetSubtype="8" fill="hold" grpId="0" nodeType="afterEffect">
                                  <p:stCondLst>
                                    <p:cond delay="0"/>
                                  </p:stCondLst>
                                  <p:childTnLst>
                                    <p:set>
                                      <p:cBhvr>
                                        <p:cTn id="184" dur="1" fill="hold">
                                          <p:stCondLst>
                                            <p:cond delay="0"/>
                                          </p:stCondLst>
                                        </p:cTn>
                                        <p:tgtEl>
                                          <p:spTgt spid="441513"/>
                                        </p:tgtEl>
                                        <p:attrNameLst>
                                          <p:attrName>style.visibility</p:attrName>
                                        </p:attrNameLst>
                                      </p:cBhvr>
                                      <p:to>
                                        <p:strVal val="visible"/>
                                      </p:to>
                                    </p:set>
                                    <p:animEffect transition="in" filter="wipe(left)">
                                      <p:cBhvr>
                                        <p:cTn id="185" dur="500"/>
                                        <p:tgtEl>
                                          <p:spTgt spid="441513"/>
                                        </p:tgtEl>
                                      </p:cBhvr>
                                    </p:animEffect>
                                  </p:childTnLst>
                                </p:cTn>
                              </p:par>
                            </p:childTnLst>
                          </p:cTn>
                        </p:par>
                        <p:par>
                          <p:cTn id="186" fill="hold">
                            <p:stCondLst>
                              <p:cond delay="1500"/>
                            </p:stCondLst>
                            <p:childTnLst>
                              <p:par>
                                <p:cTn id="187" presetID="22" presetClass="entr" presetSubtype="8" fill="hold" grpId="0" nodeType="afterEffect">
                                  <p:stCondLst>
                                    <p:cond delay="0"/>
                                  </p:stCondLst>
                                  <p:childTnLst>
                                    <p:set>
                                      <p:cBhvr>
                                        <p:cTn id="188" dur="1" fill="hold">
                                          <p:stCondLst>
                                            <p:cond delay="0"/>
                                          </p:stCondLst>
                                        </p:cTn>
                                        <p:tgtEl>
                                          <p:spTgt spid="441521"/>
                                        </p:tgtEl>
                                        <p:attrNameLst>
                                          <p:attrName>style.visibility</p:attrName>
                                        </p:attrNameLst>
                                      </p:cBhvr>
                                      <p:to>
                                        <p:strVal val="visible"/>
                                      </p:to>
                                    </p:set>
                                    <p:animEffect transition="in" filter="wipe(left)">
                                      <p:cBhvr>
                                        <p:cTn id="189" dur="500"/>
                                        <p:tgtEl>
                                          <p:spTgt spid="441521"/>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mph" presetSubtype="2" fill="hold" grpId="1" nodeType="clickEffect">
                                  <p:stCondLst>
                                    <p:cond delay="0"/>
                                  </p:stCondLst>
                                  <p:childTnLst>
                                    <p:animClr clrSpc="rgb" dir="cw">
                                      <p:cBhvr override="childStyle">
                                        <p:cTn id="193" dur="500" fill="hold"/>
                                        <p:tgtEl>
                                          <p:spTgt spid="13"/>
                                        </p:tgtEl>
                                        <p:attrNameLst>
                                          <p:attrName>style.color</p:attrName>
                                        </p:attrNameLst>
                                      </p:cBhvr>
                                      <p:to>
                                        <a:srgbClr val="FF0000"/>
                                      </p:to>
                                    </p:animClr>
                                  </p:childTnLst>
                                </p:cTn>
                              </p:par>
                            </p:childTnLst>
                          </p:cTn>
                        </p:par>
                        <p:par>
                          <p:cTn id="194" fill="hold">
                            <p:stCondLst>
                              <p:cond delay="500"/>
                            </p:stCondLst>
                            <p:childTnLst>
                              <p:par>
                                <p:cTn id="195" presetID="3" presetClass="emph" presetSubtype="2" fill="hold" grpId="1" nodeType="afterEffect">
                                  <p:stCondLst>
                                    <p:cond delay="0"/>
                                  </p:stCondLst>
                                  <p:childTnLst>
                                    <p:animClr clrSpc="rgb" dir="cw">
                                      <p:cBhvr override="childStyle">
                                        <p:cTn id="196" dur="500" fill="hold"/>
                                        <p:tgtEl>
                                          <p:spTgt spid="441521"/>
                                        </p:tgtEl>
                                        <p:attrNameLst>
                                          <p:attrName>style.color</p:attrName>
                                        </p:attrNameLst>
                                      </p:cBhvr>
                                      <p:to>
                                        <a:srgbClr val="FF0000"/>
                                      </p:to>
                                    </p:animClr>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441506"/>
                                        </p:tgtEl>
                                        <p:attrNameLst>
                                          <p:attrName>style.visibility</p:attrName>
                                        </p:attrNameLst>
                                      </p:cBhvr>
                                      <p:to>
                                        <p:strVal val="visible"/>
                                      </p:to>
                                    </p:set>
                                    <p:animEffect transition="in" filter="wipe(left)">
                                      <p:cBhvr>
                                        <p:cTn id="201" dur="500"/>
                                        <p:tgtEl>
                                          <p:spTgt spid="441506"/>
                                        </p:tgtEl>
                                      </p:cBhvr>
                                    </p:animEffect>
                                  </p:childTnLst>
                                </p:cTn>
                              </p:par>
                            </p:childTnLst>
                          </p:cTn>
                        </p:par>
                        <p:par>
                          <p:cTn id="202" fill="hold">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441532"/>
                                        </p:tgtEl>
                                        <p:attrNameLst>
                                          <p:attrName>style.visibility</p:attrName>
                                        </p:attrNameLst>
                                      </p:cBhvr>
                                      <p:to>
                                        <p:strVal val="visible"/>
                                      </p:to>
                                    </p:set>
                                    <p:animEffect transition="in" filter="wipe(left)">
                                      <p:cBhvr>
                                        <p:cTn id="205" dur="500"/>
                                        <p:tgtEl>
                                          <p:spTgt spid="441532"/>
                                        </p:tgtEl>
                                      </p:cBhvr>
                                    </p:animEffect>
                                  </p:childTnLst>
                                </p:cTn>
                              </p:par>
                            </p:childTnLst>
                          </p:cTn>
                        </p:par>
                      </p:childTnLst>
                    </p:cTn>
                  </p:par>
                  <p:par>
                    <p:cTn id="206" fill="hold">
                      <p:stCondLst>
                        <p:cond delay="indefinite"/>
                      </p:stCondLst>
                      <p:childTnLst>
                        <p:par>
                          <p:cTn id="207" fill="hold">
                            <p:stCondLst>
                              <p:cond delay="0"/>
                            </p:stCondLst>
                            <p:childTnLst>
                              <p:par>
                                <p:cTn id="208" presetID="42" presetClass="entr" presetSubtype="0" fill="hold" grpId="0" nodeType="clickEffect">
                                  <p:stCondLst>
                                    <p:cond delay="0"/>
                                  </p:stCondLst>
                                  <p:childTnLst>
                                    <p:set>
                                      <p:cBhvr>
                                        <p:cTn id="209" dur="1" fill="hold">
                                          <p:stCondLst>
                                            <p:cond delay="0"/>
                                          </p:stCondLst>
                                        </p:cTn>
                                        <p:tgtEl>
                                          <p:spTgt spid="50265"/>
                                        </p:tgtEl>
                                        <p:attrNameLst>
                                          <p:attrName>style.visibility</p:attrName>
                                        </p:attrNameLst>
                                      </p:cBhvr>
                                      <p:to>
                                        <p:strVal val="visible"/>
                                      </p:to>
                                    </p:set>
                                    <p:animEffect transition="in" filter="fade">
                                      <p:cBhvr>
                                        <p:cTn id="210" dur="1000"/>
                                        <p:tgtEl>
                                          <p:spTgt spid="50265"/>
                                        </p:tgtEl>
                                      </p:cBhvr>
                                    </p:animEffect>
                                    <p:anim calcmode="lin" valueType="num">
                                      <p:cBhvr>
                                        <p:cTn id="211" dur="1000" fill="hold"/>
                                        <p:tgtEl>
                                          <p:spTgt spid="50265"/>
                                        </p:tgtEl>
                                        <p:attrNameLst>
                                          <p:attrName>ppt_x</p:attrName>
                                        </p:attrNameLst>
                                      </p:cBhvr>
                                      <p:tavLst>
                                        <p:tav tm="0">
                                          <p:val>
                                            <p:strVal val="#ppt_x"/>
                                          </p:val>
                                        </p:tav>
                                        <p:tav tm="100000">
                                          <p:val>
                                            <p:strVal val="#ppt_x"/>
                                          </p:val>
                                        </p:tav>
                                      </p:tavLst>
                                    </p:anim>
                                    <p:anim calcmode="lin" valueType="num">
                                      <p:cBhvr>
                                        <p:cTn id="212" dur="1000" fill="hold"/>
                                        <p:tgtEl>
                                          <p:spTgt spid="502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98" grpId="0"/>
      <p:bldP spid="441501" grpId="0"/>
      <p:bldP spid="441502" grpId="0"/>
      <p:bldP spid="441503" grpId="0"/>
      <p:bldP spid="441504" grpId="0"/>
      <p:bldP spid="441505" grpId="0"/>
      <p:bldP spid="441506" grpId="0"/>
      <p:bldP spid="441507" grpId="0"/>
      <p:bldP spid="441507" grpId="1"/>
      <p:bldP spid="441508" grpId="0"/>
      <p:bldP spid="441509" grpId="0"/>
      <p:bldP spid="441510" grpId="0"/>
      <p:bldP spid="441511" grpId="0"/>
      <p:bldP spid="441512" grpId="0"/>
      <p:bldP spid="441513" grpId="0"/>
      <p:bldP spid="441514" grpId="0"/>
      <p:bldP spid="441515" grpId="0"/>
      <p:bldP spid="441516" grpId="0"/>
      <p:bldP spid="441517" grpId="0"/>
      <p:bldP spid="441518" grpId="0"/>
      <p:bldP spid="441518" grpId="1"/>
      <p:bldP spid="441520" grpId="0"/>
      <p:bldP spid="441520" grpId="1"/>
      <p:bldP spid="441521" grpId="0"/>
      <p:bldP spid="441521" grpId="1"/>
      <p:bldP spid="441526" grpId="0"/>
      <p:bldP spid="441527" grpId="0"/>
      <p:bldP spid="441528" grpId="0"/>
      <p:bldP spid="441529" grpId="0"/>
      <p:bldP spid="441530" grpId="0"/>
      <p:bldP spid="441531" grpId="0"/>
      <p:bldP spid="441532" grpId="0"/>
      <p:bldP spid="50265" grpId="0"/>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zh-CN" altLang="en-US"/>
              <a:t>最左素短语</a:t>
            </a:r>
          </a:p>
        </p:txBody>
      </p:sp>
      <p:sp>
        <p:nvSpPr>
          <p:cNvPr id="443395" name="Rectangle 3"/>
          <p:cNvSpPr>
            <a:spLocks noGrp="1" noChangeArrowheads="1"/>
          </p:cNvSpPr>
          <p:nvPr>
            <p:ph idx="1"/>
          </p:nvPr>
        </p:nvSpPr>
        <p:spPr/>
        <p:txBody>
          <a:bodyPr/>
          <a:lstStyle/>
          <a:p>
            <a:pPr eaLnBrk="1" hangingPunct="1">
              <a:defRPr/>
            </a:pPr>
            <a:r>
              <a:rPr lang="zh-CN" altLang="en-US" dirty="0">
                <a:solidFill>
                  <a:srgbClr val="FF0000"/>
                </a:solidFill>
                <a:effectLst>
                  <a:outerShdw blurRad="38100" dist="38100" dir="2700000" algn="tl">
                    <a:srgbClr val="000000"/>
                  </a:outerShdw>
                </a:effectLst>
                <a:ea typeface="黑体" pitchFamily="2" charset="-122"/>
              </a:rPr>
              <a:t>最左素短语</a:t>
            </a:r>
            <a:r>
              <a:rPr lang="zh-CN" altLang="en-US" dirty="0"/>
              <a:t>　设有文法</a:t>
            </a:r>
            <a:r>
              <a:rPr lang="en-US" altLang="zh-CN" dirty="0"/>
              <a:t>G[S]</a:t>
            </a:r>
            <a:r>
              <a:rPr lang="zh-CN" altLang="en-US" dirty="0"/>
              <a:t>，其句型的素短语是一个</a:t>
            </a:r>
            <a:r>
              <a:rPr lang="zh-CN" altLang="en-US" dirty="0">
                <a:solidFill>
                  <a:srgbClr val="008000"/>
                </a:solidFill>
                <a:effectLst>
                  <a:outerShdw blurRad="38100" dist="38100" dir="2700000" algn="tl">
                    <a:srgbClr val="000000"/>
                  </a:outerShdw>
                </a:effectLst>
                <a:ea typeface="黑体" pitchFamily="2" charset="-122"/>
              </a:rPr>
              <a:t>短语</a:t>
            </a:r>
            <a:r>
              <a:rPr lang="zh-CN" altLang="en-US" dirty="0">
                <a:solidFill>
                  <a:srgbClr val="008000"/>
                </a:solidFill>
                <a:ea typeface="黑体" pitchFamily="2" charset="-122"/>
              </a:rPr>
              <a:t>，</a:t>
            </a:r>
            <a:r>
              <a:rPr lang="zh-CN" altLang="en-US" dirty="0">
                <a:solidFill>
                  <a:srgbClr val="008000"/>
                </a:solidFill>
                <a:effectLst>
                  <a:outerShdw blurRad="38100" dist="38100" dir="2700000" algn="tl">
                    <a:srgbClr val="000000"/>
                  </a:outerShdw>
                </a:effectLst>
                <a:ea typeface="黑体" pitchFamily="2" charset="-122"/>
              </a:rPr>
              <a:t>它至少包含一个终结符</a:t>
            </a:r>
            <a:r>
              <a:rPr lang="zh-CN" altLang="en-US" dirty="0">
                <a:solidFill>
                  <a:srgbClr val="008000"/>
                </a:solidFill>
                <a:ea typeface="黑体" pitchFamily="2" charset="-122"/>
              </a:rPr>
              <a:t>，</a:t>
            </a:r>
            <a:r>
              <a:rPr lang="zh-CN" altLang="en-US" dirty="0">
                <a:solidFill>
                  <a:srgbClr val="008000"/>
                </a:solidFill>
                <a:effectLst>
                  <a:outerShdw blurRad="38100" dist="38100" dir="2700000" algn="tl">
                    <a:srgbClr val="000000"/>
                  </a:outerShdw>
                </a:effectLst>
                <a:ea typeface="黑体" pitchFamily="2" charset="-122"/>
              </a:rPr>
              <a:t>并且除自身外不包括其他素短语</a:t>
            </a:r>
            <a:r>
              <a:rPr lang="zh-CN" altLang="en-US" dirty="0"/>
              <a:t>，最左边的素短语称为最左素短语</a:t>
            </a:r>
          </a:p>
          <a:p>
            <a:pPr eaLnBrk="1" hangingPunct="1">
              <a:defRPr/>
            </a:pPr>
            <a:r>
              <a:rPr lang="zh-CN" altLang="en-US" dirty="0"/>
              <a:t>注意</a:t>
            </a:r>
          </a:p>
          <a:p>
            <a:pPr lvl="1" eaLnBrk="1" hangingPunct="1">
              <a:defRPr/>
            </a:pPr>
            <a:r>
              <a:rPr lang="zh-CN" altLang="en-US" dirty="0"/>
              <a:t>素短语和最左素短语皆是定义在算符优先文法所产生的句型基础之上的</a:t>
            </a:r>
          </a:p>
          <a:p>
            <a:pPr lvl="1" eaLnBrk="1" hangingPunct="1">
              <a:defRPr/>
            </a:pPr>
            <a:r>
              <a:rPr lang="zh-CN" altLang="en-US" dirty="0"/>
              <a:t>短语是针对某个句型而言的</a:t>
            </a:r>
          </a:p>
        </p:txBody>
      </p:sp>
      <p:sp>
        <p:nvSpPr>
          <p:cNvPr id="5120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1203" name="灯片编号占位符 5"/>
          <p:cNvSpPr>
            <a:spLocks noGrp="1"/>
          </p:cNvSpPr>
          <p:nvPr>
            <p:ph type="sldNum" sz="quarter" idx="12"/>
          </p:nvPr>
        </p:nvSpPr>
        <p:spPr>
          <a:noFill/>
        </p:spPr>
        <p:txBody>
          <a:bodyPr/>
          <a:lstStyle/>
          <a:p>
            <a:fld id="{D867D3D7-82F8-4306-AFDC-9DE1507F7A28}" type="slidenum">
              <a:rPr lang="en-US" altLang="zh-CN" smtClean="0">
                <a:ea typeface="宋体" charset="-122"/>
              </a:rPr>
              <a:pPr/>
              <a:t>49</a:t>
            </a:fld>
            <a:endParaRPr lang="en-US" altLang="zh-CN">
              <a:ea typeface="宋体" charset="-122"/>
            </a:endParaRPr>
          </a:p>
        </p:txBody>
      </p:sp>
    </p:spTree>
    <p:extLst>
      <p:ext uri="{BB962C8B-B14F-4D97-AF65-F5344CB8AC3E}">
        <p14:creationId xmlns:p14="http://schemas.microsoft.com/office/powerpoint/2010/main" val="100918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171" name="灯片编号占位符 3"/>
          <p:cNvSpPr>
            <a:spLocks noGrp="1"/>
          </p:cNvSpPr>
          <p:nvPr>
            <p:ph type="sldNum" sz="quarter" idx="12"/>
          </p:nvPr>
        </p:nvSpPr>
        <p:spPr>
          <a:noFill/>
        </p:spPr>
        <p:txBody>
          <a:bodyPr/>
          <a:lstStyle/>
          <a:p>
            <a:fld id="{D4833983-B255-4E68-AA05-C68E8E3BC6FE}" type="slidenum">
              <a:rPr lang="en-US" altLang="zh-CN" smtClean="0">
                <a:ea typeface="宋体" charset="-122"/>
              </a:rPr>
              <a:pPr/>
              <a:t>5</a:t>
            </a:fld>
            <a:endParaRPr lang="en-US" altLang="zh-CN">
              <a:ea typeface="宋体" charset="-122"/>
            </a:endParaRPr>
          </a:p>
        </p:txBody>
      </p:sp>
      <p:sp>
        <p:nvSpPr>
          <p:cNvPr id="471042" name="Oval 2"/>
          <p:cNvSpPr>
            <a:spLocks noChangeAspect="1" noChangeArrowheads="1"/>
          </p:cNvSpPr>
          <p:nvPr/>
        </p:nvSpPr>
        <p:spPr bwMode="auto">
          <a:xfrm>
            <a:off x="7380338"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d</a:t>
            </a:r>
          </a:p>
        </p:txBody>
      </p:sp>
      <p:sp>
        <p:nvSpPr>
          <p:cNvPr id="471043" name="Oval 3"/>
          <p:cNvSpPr>
            <a:spLocks noChangeAspect="1" noChangeArrowheads="1"/>
          </p:cNvSpPr>
          <p:nvPr/>
        </p:nvSpPr>
        <p:spPr bwMode="auto">
          <a:xfrm>
            <a:off x="7956600"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e</a:t>
            </a:r>
          </a:p>
        </p:txBody>
      </p:sp>
      <p:sp>
        <p:nvSpPr>
          <p:cNvPr id="471044" name="Oval 4"/>
          <p:cNvSpPr>
            <a:spLocks noChangeAspect="1" noChangeArrowheads="1"/>
          </p:cNvSpPr>
          <p:nvPr/>
        </p:nvSpPr>
        <p:spPr bwMode="auto">
          <a:xfrm>
            <a:off x="5076875"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a</a:t>
            </a:r>
          </a:p>
        </p:txBody>
      </p:sp>
      <p:sp>
        <p:nvSpPr>
          <p:cNvPr id="471045" name="Oval 5"/>
          <p:cNvSpPr>
            <a:spLocks noChangeAspect="1" noChangeArrowheads="1"/>
          </p:cNvSpPr>
          <p:nvPr/>
        </p:nvSpPr>
        <p:spPr bwMode="auto">
          <a:xfrm>
            <a:off x="5653138"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b</a:t>
            </a:r>
          </a:p>
        </p:txBody>
      </p:sp>
      <p:sp>
        <p:nvSpPr>
          <p:cNvPr id="471046" name="Oval 6"/>
          <p:cNvSpPr>
            <a:spLocks noChangeAspect="1" noChangeArrowheads="1"/>
          </p:cNvSpPr>
          <p:nvPr/>
        </p:nvSpPr>
        <p:spPr bwMode="auto">
          <a:xfrm>
            <a:off x="6227813"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b</a:t>
            </a:r>
          </a:p>
        </p:txBody>
      </p:sp>
      <p:sp>
        <p:nvSpPr>
          <p:cNvPr id="471047" name="Oval 7"/>
          <p:cNvSpPr>
            <a:spLocks noChangeAspect="1" noChangeArrowheads="1"/>
          </p:cNvSpPr>
          <p:nvPr/>
        </p:nvSpPr>
        <p:spPr bwMode="auto">
          <a:xfrm>
            <a:off x="6804075" y="45245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c</a:t>
            </a:r>
          </a:p>
        </p:txBody>
      </p:sp>
      <p:sp>
        <p:nvSpPr>
          <p:cNvPr id="7178" name="Rectangle 10"/>
          <p:cNvSpPr>
            <a:spLocks noChangeArrowheads="1"/>
          </p:cNvSpPr>
          <p:nvPr/>
        </p:nvSpPr>
        <p:spPr bwMode="auto">
          <a:xfrm>
            <a:off x="5797599" y="940122"/>
            <a:ext cx="1919289" cy="1569660"/>
          </a:xfrm>
          <a:prstGeom prst="rect">
            <a:avLst/>
          </a:prstGeom>
          <a:solidFill>
            <a:schemeClr val="bg1">
              <a:lumMod val="95000"/>
            </a:schemeClr>
          </a:solidFill>
          <a:ln w="28575" algn="ctr">
            <a:solidFill>
              <a:srgbClr val="FFC000"/>
            </a:solidFill>
            <a:miter lim="800000"/>
            <a:headEnd/>
            <a:tailEnd/>
          </a:ln>
        </p:spPr>
        <p:txBody>
          <a:bodyPr wrap="square">
            <a:spAutoFit/>
          </a:bodyPr>
          <a:lstStyle/>
          <a:p>
            <a:pPr algn="l"/>
            <a:r>
              <a:rPr lang="en-US" altLang="zh-CN" sz="2400" b="1">
                <a:solidFill>
                  <a:schemeClr val="tx1"/>
                </a:solidFill>
                <a:latin typeface="Courier New" pitchFamily="49" charset="0"/>
                <a:ea typeface="宋体" charset="-122"/>
              </a:rPr>
              <a:t>S→aAcBe </a:t>
            </a:r>
          </a:p>
          <a:p>
            <a:pPr algn="l"/>
            <a:r>
              <a:rPr lang="en-US" altLang="zh-CN" sz="2400" b="1">
                <a:solidFill>
                  <a:schemeClr val="tx1"/>
                </a:solidFill>
                <a:latin typeface="Courier New" pitchFamily="49" charset="0"/>
                <a:ea typeface="宋体" charset="-122"/>
              </a:rPr>
              <a:t>A→b</a:t>
            </a:r>
          </a:p>
          <a:p>
            <a:pPr algn="l"/>
            <a:r>
              <a:rPr lang="en-US" altLang="zh-CN" sz="2400" b="1">
                <a:solidFill>
                  <a:schemeClr val="tx1"/>
                </a:solidFill>
                <a:latin typeface="Courier New" pitchFamily="49" charset="0"/>
                <a:ea typeface="宋体" charset="-122"/>
              </a:rPr>
              <a:t>A→Ab</a:t>
            </a:r>
          </a:p>
          <a:p>
            <a:pPr algn="l"/>
            <a:r>
              <a:rPr lang="en-US" altLang="zh-CN" sz="2400" b="1">
                <a:solidFill>
                  <a:schemeClr val="tx1"/>
                </a:solidFill>
                <a:latin typeface="Courier New" pitchFamily="49" charset="0"/>
                <a:ea typeface="宋体" charset="-122"/>
              </a:rPr>
              <a:t>B→d</a:t>
            </a:r>
          </a:p>
        </p:txBody>
      </p:sp>
      <p:sp>
        <p:nvSpPr>
          <p:cNvPr id="471053" name="Oval 13"/>
          <p:cNvSpPr>
            <a:spLocks noChangeAspect="1" noChangeArrowheads="1"/>
          </p:cNvSpPr>
          <p:nvPr/>
        </p:nvSpPr>
        <p:spPr bwMode="auto">
          <a:xfrm>
            <a:off x="1331963" y="35974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A</a:t>
            </a:r>
          </a:p>
        </p:txBody>
      </p:sp>
      <p:cxnSp>
        <p:nvCxnSpPr>
          <p:cNvPr id="471054" name="AutoShape 14"/>
          <p:cNvCxnSpPr>
            <a:cxnSpLocks noChangeShapeType="1"/>
            <a:endCxn id="471053" idx="4"/>
          </p:cNvCxnSpPr>
          <p:nvPr/>
        </p:nvCxnSpPr>
        <p:spPr bwMode="auto">
          <a:xfrm flipV="1">
            <a:off x="1547863" y="4038823"/>
            <a:ext cx="0" cy="485775"/>
          </a:xfrm>
          <a:prstGeom prst="straightConnector1">
            <a:avLst/>
          </a:prstGeom>
          <a:noFill/>
          <a:ln w="38100">
            <a:solidFill>
              <a:srgbClr val="FFCC00"/>
            </a:solidFill>
            <a:round/>
            <a:headEnd/>
            <a:tailEnd/>
          </a:ln>
        </p:spPr>
      </p:cxnSp>
      <p:sp>
        <p:nvSpPr>
          <p:cNvPr id="471059" name="Oval 19"/>
          <p:cNvSpPr>
            <a:spLocks noChangeAspect="1" noChangeArrowheads="1"/>
          </p:cNvSpPr>
          <p:nvPr/>
        </p:nvSpPr>
        <p:spPr bwMode="auto">
          <a:xfrm>
            <a:off x="1906638" y="2660873"/>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A</a:t>
            </a:r>
          </a:p>
        </p:txBody>
      </p:sp>
      <p:cxnSp>
        <p:nvCxnSpPr>
          <p:cNvPr id="471060" name="AutoShape 20"/>
          <p:cNvCxnSpPr>
            <a:cxnSpLocks noChangeShapeType="1"/>
            <a:endCxn id="471059" idx="4"/>
          </p:cNvCxnSpPr>
          <p:nvPr/>
        </p:nvCxnSpPr>
        <p:spPr bwMode="auto">
          <a:xfrm flipV="1">
            <a:off x="2122538" y="3102198"/>
            <a:ext cx="0" cy="1414462"/>
          </a:xfrm>
          <a:prstGeom prst="straightConnector1">
            <a:avLst/>
          </a:prstGeom>
          <a:noFill/>
          <a:ln w="38100">
            <a:solidFill>
              <a:srgbClr val="FFCC00"/>
            </a:solidFill>
            <a:round/>
            <a:headEnd/>
            <a:tailEnd/>
          </a:ln>
        </p:spPr>
      </p:cxnSp>
      <p:cxnSp>
        <p:nvCxnSpPr>
          <p:cNvPr id="471061" name="AutoShape 21"/>
          <p:cNvCxnSpPr>
            <a:cxnSpLocks noChangeShapeType="1"/>
            <a:stCxn id="471053" idx="0"/>
            <a:endCxn id="471059" idx="4"/>
          </p:cNvCxnSpPr>
          <p:nvPr/>
        </p:nvCxnSpPr>
        <p:spPr bwMode="auto">
          <a:xfrm flipV="1">
            <a:off x="1547863" y="3102198"/>
            <a:ext cx="574675" cy="485775"/>
          </a:xfrm>
          <a:prstGeom prst="straightConnector1">
            <a:avLst/>
          </a:prstGeom>
          <a:noFill/>
          <a:ln w="38100">
            <a:solidFill>
              <a:srgbClr val="FFCC00"/>
            </a:solidFill>
            <a:round/>
            <a:headEnd/>
            <a:tailEnd/>
          </a:ln>
        </p:spPr>
      </p:cxnSp>
      <p:sp>
        <p:nvSpPr>
          <p:cNvPr id="471067" name="Oval 27"/>
          <p:cNvSpPr>
            <a:spLocks noChangeAspect="1" noChangeArrowheads="1"/>
          </p:cNvSpPr>
          <p:nvPr/>
        </p:nvSpPr>
        <p:spPr bwMode="auto">
          <a:xfrm>
            <a:off x="3060750" y="3597498"/>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B</a:t>
            </a:r>
          </a:p>
        </p:txBody>
      </p:sp>
      <p:cxnSp>
        <p:nvCxnSpPr>
          <p:cNvPr id="471068" name="AutoShape 28"/>
          <p:cNvCxnSpPr>
            <a:cxnSpLocks noChangeShapeType="1"/>
            <a:stCxn id="471067" idx="4"/>
          </p:cNvCxnSpPr>
          <p:nvPr/>
        </p:nvCxnSpPr>
        <p:spPr bwMode="auto">
          <a:xfrm>
            <a:off x="3276650" y="4038823"/>
            <a:ext cx="0" cy="485775"/>
          </a:xfrm>
          <a:prstGeom prst="straightConnector1">
            <a:avLst/>
          </a:prstGeom>
          <a:noFill/>
          <a:ln w="38100">
            <a:solidFill>
              <a:srgbClr val="FFCC00"/>
            </a:solidFill>
            <a:round/>
            <a:headEnd/>
            <a:tailEnd/>
          </a:ln>
        </p:spPr>
      </p:cxnSp>
      <p:sp>
        <p:nvSpPr>
          <p:cNvPr id="471072" name="Oval 32"/>
          <p:cNvSpPr>
            <a:spLocks noChangeAspect="1" noChangeArrowheads="1"/>
          </p:cNvSpPr>
          <p:nvPr/>
        </p:nvSpPr>
        <p:spPr bwMode="auto">
          <a:xfrm>
            <a:off x="2484488" y="868585"/>
            <a:ext cx="431800" cy="431800"/>
          </a:xfrm>
          <a:prstGeom prst="ellipse">
            <a:avLst/>
          </a:prstGeom>
          <a:solidFill>
            <a:srgbClr val="FFFF99"/>
          </a:solidFill>
          <a:ln w="19050" algn="ctr">
            <a:solidFill>
              <a:srgbClr val="FFCC00"/>
            </a:solidFill>
            <a:round/>
            <a:headEnd/>
            <a:tailEnd/>
          </a:ln>
        </p:spPr>
        <p:txBody>
          <a:bodyPr wrap="none" anchor="ctr"/>
          <a:lstStyle/>
          <a:p>
            <a:r>
              <a:rPr lang="en-US" altLang="zh-CN" b="1">
                <a:latin typeface="Courier New" pitchFamily="49" charset="0"/>
              </a:rPr>
              <a:t>S</a:t>
            </a:r>
          </a:p>
        </p:txBody>
      </p:sp>
      <p:cxnSp>
        <p:nvCxnSpPr>
          <p:cNvPr id="471073" name="AutoShape 33"/>
          <p:cNvCxnSpPr>
            <a:cxnSpLocks noChangeShapeType="1"/>
            <a:endCxn id="471072" idx="4"/>
          </p:cNvCxnSpPr>
          <p:nvPr/>
        </p:nvCxnSpPr>
        <p:spPr bwMode="auto">
          <a:xfrm rot="-5400000">
            <a:off x="261194" y="2020316"/>
            <a:ext cx="3149600" cy="1728788"/>
          </a:xfrm>
          <a:prstGeom prst="bentConnector3">
            <a:avLst>
              <a:gd name="adj1" fmla="val 89009"/>
            </a:avLst>
          </a:prstGeom>
          <a:noFill/>
          <a:ln w="38100">
            <a:solidFill>
              <a:srgbClr val="FFCC00"/>
            </a:solidFill>
            <a:miter lim="800000"/>
            <a:headEnd/>
            <a:tailEnd/>
          </a:ln>
        </p:spPr>
      </p:cxnSp>
      <p:cxnSp>
        <p:nvCxnSpPr>
          <p:cNvPr id="471074" name="AutoShape 34"/>
          <p:cNvCxnSpPr>
            <a:cxnSpLocks noChangeShapeType="1"/>
            <a:stCxn id="471059" idx="0"/>
            <a:endCxn id="471072" idx="4"/>
          </p:cNvCxnSpPr>
          <p:nvPr/>
        </p:nvCxnSpPr>
        <p:spPr bwMode="auto">
          <a:xfrm rot="-5400000">
            <a:off x="1740744" y="1691704"/>
            <a:ext cx="1341438" cy="577850"/>
          </a:xfrm>
          <a:prstGeom prst="bentConnector3">
            <a:avLst>
              <a:gd name="adj1" fmla="val 74493"/>
            </a:avLst>
          </a:prstGeom>
          <a:noFill/>
          <a:ln w="38100">
            <a:solidFill>
              <a:srgbClr val="FFCC00"/>
            </a:solidFill>
            <a:miter lim="800000"/>
            <a:headEnd/>
            <a:tailEnd/>
          </a:ln>
        </p:spPr>
      </p:cxnSp>
      <p:cxnSp>
        <p:nvCxnSpPr>
          <p:cNvPr id="471075" name="AutoShape 35"/>
          <p:cNvCxnSpPr>
            <a:cxnSpLocks noChangeShapeType="1"/>
            <a:endCxn id="471072" idx="4"/>
          </p:cNvCxnSpPr>
          <p:nvPr/>
        </p:nvCxnSpPr>
        <p:spPr bwMode="auto">
          <a:xfrm flipV="1">
            <a:off x="2700387" y="1300385"/>
            <a:ext cx="1" cy="3224213"/>
          </a:xfrm>
          <a:prstGeom prst="straightConnector1">
            <a:avLst/>
          </a:prstGeom>
          <a:noFill/>
          <a:ln w="38100">
            <a:solidFill>
              <a:srgbClr val="FFCC00"/>
            </a:solidFill>
            <a:miter lim="800000"/>
            <a:headEnd/>
            <a:tailEnd/>
          </a:ln>
        </p:spPr>
      </p:cxnSp>
      <p:cxnSp>
        <p:nvCxnSpPr>
          <p:cNvPr id="471076" name="AutoShape 36"/>
          <p:cNvCxnSpPr>
            <a:cxnSpLocks noChangeShapeType="1"/>
            <a:stCxn id="471067" idx="0"/>
            <a:endCxn id="471072" idx="4"/>
          </p:cNvCxnSpPr>
          <p:nvPr/>
        </p:nvCxnSpPr>
        <p:spPr bwMode="auto">
          <a:xfrm rot="5400000" flipH="1">
            <a:off x="1849487" y="2160811"/>
            <a:ext cx="2278063" cy="576262"/>
          </a:xfrm>
          <a:prstGeom prst="bentConnector3">
            <a:avLst>
              <a:gd name="adj1" fmla="val 84586"/>
            </a:avLst>
          </a:prstGeom>
          <a:noFill/>
          <a:ln w="38100">
            <a:solidFill>
              <a:srgbClr val="FFCC00"/>
            </a:solidFill>
            <a:miter lim="800000"/>
            <a:headEnd/>
            <a:tailEnd/>
          </a:ln>
        </p:spPr>
      </p:cxnSp>
      <p:cxnSp>
        <p:nvCxnSpPr>
          <p:cNvPr id="471077" name="AutoShape 37"/>
          <p:cNvCxnSpPr>
            <a:cxnSpLocks noChangeShapeType="1"/>
            <a:endCxn id="471072" idx="4"/>
          </p:cNvCxnSpPr>
          <p:nvPr/>
        </p:nvCxnSpPr>
        <p:spPr bwMode="auto">
          <a:xfrm rot="16200000" flipV="1">
            <a:off x="1732807" y="2267967"/>
            <a:ext cx="3159125" cy="1223962"/>
          </a:xfrm>
          <a:prstGeom prst="bentConnector3">
            <a:avLst>
              <a:gd name="adj1" fmla="val 88959"/>
            </a:avLst>
          </a:prstGeom>
          <a:noFill/>
          <a:ln w="38100">
            <a:solidFill>
              <a:srgbClr val="FFCC00"/>
            </a:solidFill>
            <a:miter lim="800000"/>
            <a:headEnd/>
            <a:tailEnd/>
          </a:ln>
        </p:spPr>
      </p:cxnSp>
      <p:sp>
        <p:nvSpPr>
          <p:cNvPr id="7192" name="Line 38"/>
          <p:cNvSpPr>
            <a:spLocks noChangeShapeType="1"/>
          </p:cNvSpPr>
          <p:nvPr/>
        </p:nvSpPr>
        <p:spPr bwMode="auto">
          <a:xfrm>
            <a:off x="5003800" y="549275"/>
            <a:ext cx="0" cy="5759450"/>
          </a:xfrm>
          <a:prstGeom prst="line">
            <a:avLst/>
          </a:prstGeom>
          <a:noFill/>
          <a:ln w="19050">
            <a:solidFill>
              <a:srgbClr val="0000FF"/>
            </a:solidFill>
            <a:prstDash val="dash"/>
            <a:round/>
            <a:headEnd/>
            <a:tailEnd/>
          </a:ln>
        </p:spPr>
        <p:txBody>
          <a:bodyPr wrap="none" anchor="ctr"/>
          <a:lstStyle/>
          <a:p>
            <a:endParaRPr lang="zh-CN" altLang="en-US"/>
          </a:p>
        </p:txBody>
      </p:sp>
      <p:sp>
        <p:nvSpPr>
          <p:cNvPr id="471079" name="Text Box 39"/>
          <p:cNvSpPr txBox="1">
            <a:spLocks noChangeArrowheads="1"/>
          </p:cNvSpPr>
          <p:nvPr/>
        </p:nvSpPr>
        <p:spPr bwMode="auto">
          <a:xfrm>
            <a:off x="1803788" y="5261198"/>
            <a:ext cx="881973" cy="369332"/>
          </a:xfrm>
          <a:prstGeom prst="rect">
            <a:avLst/>
          </a:prstGeom>
          <a:noFill/>
          <a:ln w="19050" algn="ctr">
            <a:noFill/>
            <a:miter lim="800000"/>
            <a:headEnd/>
            <a:tailEnd/>
          </a:ln>
          <a:effectLst/>
        </p:spPr>
        <p:txBody>
          <a:bodyPr wrap="none">
            <a:spAutoFit/>
          </a:bodyPr>
          <a:lstStyle/>
          <a:p>
            <a:pPr>
              <a:defRPr/>
            </a:pPr>
            <a:r>
              <a:rPr lang="zh-CN" altLang="en-US" b="1">
                <a:solidFill>
                  <a:schemeClr val="tx1"/>
                </a:solidFill>
                <a:effectLst>
                  <a:outerShdw blurRad="38100" dist="38100" dir="2700000" algn="tl">
                    <a:srgbClr val="FFFFFF"/>
                  </a:outerShdw>
                </a:effectLst>
                <a:latin typeface="楷体" pitchFamily="49" charset="-122"/>
                <a:ea typeface="楷体" pitchFamily="49" charset="-122"/>
              </a:rPr>
              <a:t>分析栈</a:t>
            </a:r>
          </a:p>
        </p:txBody>
      </p:sp>
      <p:sp>
        <p:nvSpPr>
          <p:cNvPr id="471080" name="Text Box 40"/>
          <p:cNvSpPr txBox="1">
            <a:spLocks noChangeArrowheads="1"/>
          </p:cNvSpPr>
          <p:nvPr/>
        </p:nvSpPr>
        <p:spPr bwMode="auto">
          <a:xfrm>
            <a:off x="5815669" y="5261198"/>
            <a:ext cx="1811713" cy="369332"/>
          </a:xfrm>
          <a:prstGeom prst="rect">
            <a:avLst/>
          </a:prstGeom>
          <a:noFill/>
          <a:ln w="19050" algn="ctr">
            <a:noFill/>
            <a:miter lim="800000"/>
            <a:headEnd/>
            <a:tailEnd/>
          </a:ln>
          <a:effectLst/>
        </p:spPr>
        <p:txBody>
          <a:bodyPr wrap="none">
            <a:spAutoFit/>
          </a:bodyPr>
          <a:lstStyle/>
          <a:p>
            <a:pPr>
              <a:defRPr/>
            </a:pPr>
            <a:r>
              <a:rPr lang="zh-CN" altLang="en-US" b="1">
                <a:solidFill>
                  <a:schemeClr val="tx1"/>
                </a:solidFill>
                <a:effectLst>
                  <a:outerShdw blurRad="38100" dist="38100" dir="2700000" algn="tl">
                    <a:srgbClr val="FFFFFF"/>
                  </a:outerShdw>
                </a:effectLst>
                <a:latin typeface="楷体" pitchFamily="49" charset="-122"/>
                <a:ea typeface="楷体" pitchFamily="49" charset="-122"/>
              </a:rPr>
              <a:t>剩余输入符号串</a:t>
            </a:r>
          </a:p>
        </p:txBody>
      </p:sp>
    </p:spTree>
    <p:extLst>
      <p:ext uri="{BB962C8B-B14F-4D97-AF65-F5344CB8AC3E}">
        <p14:creationId xmlns:p14="http://schemas.microsoft.com/office/powerpoint/2010/main" val="195262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5.55556E-7 -3.7037E-6 L -0.47257 0.00024 " pathEditMode="relative" rAng="0" ptsTypes="AA">
                                      <p:cBhvr>
                                        <p:cTn id="6" dur="1000" fill="hold"/>
                                        <p:tgtEl>
                                          <p:spTgt spid="471044"/>
                                        </p:tgtEl>
                                        <p:attrNameLst>
                                          <p:attrName>ppt_x</p:attrName>
                                          <p:attrName>ppt_y</p:attrName>
                                        </p:attrNameLst>
                                      </p:cBhvr>
                                      <p:rCtr x="-23628"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77778E-7 -3.7037E-6 L -0.47257 0.00024 " pathEditMode="relative" rAng="0" ptsTypes="AA">
                                      <p:cBhvr>
                                        <p:cTn id="10" dur="1000" fill="hold"/>
                                        <p:tgtEl>
                                          <p:spTgt spid="471045"/>
                                        </p:tgtEl>
                                        <p:attrNameLst>
                                          <p:attrName>ppt_x</p:attrName>
                                          <p:attrName>ppt_y</p:attrName>
                                        </p:attrNameLst>
                                      </p:cBhvr>
                                      <p:rCtr x="-23628" y="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71054"/>
                                        </p:tgtEl>
                                        <p:attrNameLst>
                                          <p:attrName>style.visibility</p:attrName>
                                        </p:attrNameLst>
                                      </p:cBhvr>
                                      <p:to>
                                        <p:strVal val="visible"/>
                                      </p:to>
                                    </p:set>
                                    <p:animEffect transition="in" filter="wipe(down)">
                                      <p:cBhvr>
                                        <p:cTn id="15" dur="500"/>
                                        <p:tgtEl>
                                          <p:spTgt spid="471054"/>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471053"/>
                                        </p:tgtEl>
                                        <p:attrNameLst>
                                          <p:attrName>style.visibility</p:attrName>
                                        </p:attrNameLst>
                                      </p:cBhvr>
                                      <p:to>
                                        <p:strVal val="visible"/>
                                      </p:to>
                                    </p:set>
                                    <p:animEffect transition="in" filter="wipe(down)">
                                      <p:cBhvr>
                                        <p:cTn id="19" dur="500"/>
                                        <p:tgtEl>
                                          <p:spTgt spid="471053"/>
                                        </p:tgtEl>
                                      </p:cBhvr>
                                    </p:animEffect>
                                  </p:childTnLst>
                                </p:cTn>
                              </p:par>
                            </p:childTnLst>
                          </p:cTn>
                        </p:par>
                        <p:par>
                          <p:cTn id="20" fill="hold">
                            <p:stCondLst>
                              <p:cond delay="1000"/>
                            </p:stCondLst>
                            <p:childTnLst>
                              <p:par>
                                <p:cTn id="21" presetID="1" presetClass="emph" presetSubtype="2" fill="hold" nodeType="afterEffect">
                                  <p:stCondLst>
                                    <p:cond delay="0"/>
                                  </p:stCondLst>
                                  <p:childTnLst>
                                    <p:animClr clrSpc="rgb" dir="cw">
                                      <p:cBhvr>
                                        <p:cTn id="22" dur="2000" fill="hold"/>
                                        <p:tgtEl>
                                          <p:spTgt spid="471045"/>
                                        </p:tgtEl>
                                        <p:attrNameLst>
                                          <p:attrName>fillcolor</p:attrName>
                                        </p:attrNameLst>
                                      </p:cBhvr>
                                      <p:to>
                                        <a:schemeClr val="accent2"/>
                                      </p:to>
                                    </p:animClr>
                                    <p:set>
                                      <p:cBhvr>
                                        <p:cTn id="23" dur="2000" fill="hold"/>
                                        <p:tgtEl>
                                          <p:spTgt spid="471045"/>
                                        </p:tgtEl>
                                        <p:attrNameLst>
                                          <p:attrName>fill.type</p:attrName>
                                        </p:attrNameLst>
                                      </p:cBhvr>
                                      <p:to>
                                        <p:strVal val="solid"/>
                                      </p:to>
                                    </p:set>
                                    <p:set>
                                      <p:cBhvr>
                                        <p:cTn id="24" dur="2000" fill="hold"/>
                                        <p:tgtEl>
                                          <p:spTgt spid="471045"/>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grpId="0" nodeType="clickEffect">
                                  <p:stCondLst>
                                    <p:cond delay="0"/>
                                  </p:stCondLst>
                                  <p:childTnLst>
                                    <p:animMotion origin="layout" path="M 2.5E-6 -3.7037E-6 L -0.4724 0.00024 " pathEditMode="relative" rAng="0" ptsTypes="AA">
                                      <p:cBhvr>
                                        <p:cTn id="28" dur="1000" fill="hold"/>
                                        <p:tgtEl>
                                          <p:spTgt spid="471046"/>
                                        </p:tgtEl>
                                        <p:attrNameLst>
                                          <p:attrName>ppt_x</p:attrName>
                                          <p:attrName>ppt_y</p:attrName>
                                        </p:attrNameLst>
                                      </p:cBhvr>
                                      <p:rCtr x="-23628"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71061"/>
                                        </p:tgtEl>
                                        <p:attrNameLst>
                                          <p:attrName>style.visibility</p:attrName>
                                        </p:attrNameLst>
                                      </p:cBhvr>
                                      <p:to>
                                        <p:strVal val="visible"/>
                                      </p:to>
                                    </p:set>
                                    <p:animEffect transition="in" filter="wipe(down)">
                                      <p:cBhvr>
                                        <p:cTn id="33" dur="500"/>
                                        <p:tgtEl>
                                          <p:spTgt spid="471061"/>
                                        </p:tgtEl>
                                      </p:cBhvr>
                                    </p:animEffect>
                                  </p:childTnLst>
                                </p:cTn>
                              </p:par>
                              <p:par>
                                <p:cTn id="34" presetID="22" presetClass="entr" presetSubtype="4" fill="hold" nodeType="withEffect">
                                  <p:stCondLst>
                                    <p:cond delay="0"/>
                                  </p:stCondLst>
                                  <p:childTnLst>
                                    <p:set>
                                      <p:cBhvr>
                                        <p:cTn id="35" dur="1" fill="hold">
                                          <p:stCondLst>
                                            <p:cond delay="0"/>
                                          </p:stCondLst>
                                        </p:cTn>
                                        <p:tgtEl>
                                          <p:spTgt spid="471060"/>
                                        </p:tgtEl>
                                        <p:attrNameLst>
                                          <p:attrName>style.visibility</p:attrName>
                                        </p:attrNameLst>
                                      </p:cBhvr>
                                      <p:to>
                                        <p:strVal val="visible"/>
                                      </p:to>
                                    </p:set>
                                    <p:animEffect transition="in" filter="wipe(down)">
                                      <p:cBhvr>
                                        <p:cTn id="36" dur="500"/>
                                        <p:tgtEl>
                                          <p:spTgt spid="471060"/>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471059"/>
                                        </p:tgtEl>
                                        <p:attrNameLst>
                                          <p:attrName>style.visibility</p:attrName>
                                        </p:attrNameLst>
                                      </p:cBhvr>
                                      <p:to>
                                        <p:strVal val="visible"/>
                                      </p:to>
                                    </p:set>
                                    <p:animEffect transition="in" filter="wipe(down)">
                                      <p:cBhvr>
                                        <p:cTn id="40" dur="500"/>
                                        <p:tgtEl>
                                          <p:spTgt spid="471059"/>
                                        </p:tgtEl>
                                      </p:cBhvr>
                                    </p:animEffect>
                                  </p:childTnLst>
                                </p:cTn>
                              </p:par>
                            </p:childTnLst>
                          </p:cTn>
                        </p:par>
                        <p:par>
                          <p:cTn id="41" fill="hold">
                            <p:stCondLst>
                              <p:cond delay="1000"/>
                            </p:stCondLst>
                            <p:childTnLst>
                              <p:par>
                                <p:cTn id="42" presetID="1" presetClass="emph" presetSubtype="2" fill="hold" nodeType="afterEffect">
                                  <p:stCondLst>
                                    <p:cond delay="0"/>
                                  </p:stCondLst>
                                  <p:childTnLst>
                                    <p:animClr clrSpc="rgb" dir="cw">
                                      <p:cBhvr>
                                        <p:cTn id="43" dur="2000" fill="hold"/>
                                        <p:tgtEl>
                                          <p:spTgt spid="471046"/>
                                        </p:tgtEl>
                                        <p:attrNameLst>
                                          <p:attrName>fillcolor</p:attrName>
                                        </p:attrNameLst>
                                      </p:cBhvr>
                                      <p:to>
                                        <a:schemeClr val="accent2"/>
                                      </p:to>
                                    </p:animClr>
                                    <p:set>
                                      <p:cBhvr>
                                        <p:cTn id="44" dur="2000" fill="hold"/>
                                        <p:tgtEl>
                                          <p:spTgt spid="471046"/>
                                        </p:tgtEl>
                                        <p:attrNameLst>
                                          <p:attrName>fill.type</p:attrName>
                                        </p:attrNameLst>
                                      </p:cBhvr>
                                      <p:to>
                                        <p:strVal val="solid"/>
                                      </p:to>
                                    </p:set>
                                    <p:set>
                                      <p:cBhvr>
                                        <p:cTn id="45" dur="2000" fill="hold"/>
                                        <p:tgtEl>
                                          <p:spTgt spid="47104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471053"/>
                                        </p:tgtEl>
                                        <p:attrNameLst>
                                          <p:attrName>fillcolor</p:attrName>
                                        </p:attrNameLst>
                                      </p:cBhvr>
                                      <p:to>
                                        <a:schemeClr val="accent2"/>
                                      </p:to>
                                    </p:animClr>
                                    <p:set>
                                      <p:cBhvr>
                                        <p:cTn id="48" dur="2000" fill="hold"/>
                                        <p:tgtEl>
                                          <p:spTgt spid="471053"/>
                                        </p:tgtEl>
                                        <p:attrNameLst>
                                          <p:attrName>fill.type</p:attrName>
                                        </p:attrNameLst>
                                      </p:cBhvr>
                                      <p:to>
                                        <p:strVal val="solid"/>
                                      </p:to>
                                    </p:set>
                                    <p:set>
                                      <p:cBhvr>
                                        <p:cTn id="49" dur="2000" fill="hold"/>
                                        <p:tgtEl>
                                          <p:spTgt spid="471053"/>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5" presetClass="path" presetSubtype="0" accel="50000" decel="50000" fill="hold" grpId="0" nodeType="clickEffect">
                                  <p:stCondLst>
                                    <p:cond delay="0"/>
                                  </p:stCondLst>
                                  <p:childTnLst>
                                    <p:animMotion origin="layout" path="M 1.66667E-6 -3.7037E-6 L -0.4724 0.00024 " pathEditMode="relative" rAng="0" ptsTypes="AA">
                                      <p:cBhvr>
                                        <p:cTn id="53" dur="1000" fill="hold"/>
                                        <p:tgtEl>
                                          <p:spTgt spid="471047"/>
                                        </p:tgtEl>
                                        <p:attrNameLst>
                                          <p:attrName>ppt_x</p:attrName>
                                          <p:attrName>ppt_y</p:attrName>
                                        </p:attrNameLst>
                                      </p:cBhvr>
                                      <p:rCtr x="-23628" y="0"/>
                                    </p:animMotion>
                                  </p:childTnLst>
                                </p:cTn>
                              </p:par>
                            </p:childTnLst>
                          </p:cTn>
                        </p:par>
                      </p:childTnLst>
                    </p:cTn>
                  </p:par>
                  <p:par>
                    <p:cTn id="54" fill="hold">
                      <p:stCondLst>
                        <p:cond delay="indefinite"/>
                      </p:stCondLst>
                      <p:childTnLst>
                        <p:par>
                          <p:cTn id="55" fill="hold">
                            <p:stCondLst>
                              <p:cond delay="0"/>
                            </p:stCondLst>
                            <p:childTnLst>
                              <p:par>
                                <p:cTn id="56" presetID="35" presetClass="path" presetSubtype="0" accel="50000" decel="50000" fill="hold" grpId="0" nodeType="clickEffect">
                                  <p:stCondLst>
                                    <p:cond delay="0"/>
                                  </p:stCondLst>
                                  <p:childTnLst>
                                    <p:animMotion origin="layout" path="M 8.33333E-7 0.00024 L -0.4724 0.00047 " pathEditMode="relative" rAng="0" ptsTypes="AA">
                                      <p:cBhvr>
                                        <p:cTn id="57" dur="1000" fill="hold"/>
                                        <p:tgtEl>
                                          <p:spTgt spid="471042"/>
                                        </p:tgtEl>
                                        <p:attrNameLst>
                                          <p:attrName>ppt_x</p:attrName>
                                          <p:attrName>ppt_y</p:attrName>
                                        </p:attrNameLst>
                                      </p:cBhvr>
                                      <p:rCtr x="-23628" y="0"/>
                                    </p:animMotion>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71068"/>
                                        </p:tgtEl>
                                        <p:attrNameLst>
                                          <p:attrName>style.visibility</p:attrName>
                                        </p:attrNameLst>
                                      </p:cBhvr>
                                      <p:to>
                                        <p:strVal val="visible"/>
                                      </p:to>
                                    </p:set>
                                    <p:animEffect transition="in" filter="wipe(down)">
                                      <p:cBhvr>
                                        <p:cTn id="62" dur="500"/>
                                        <p:tgtEl>
                                          <p:spTgt spid="471068"/>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471067"/>
                                        </p:tgtEl>
                                        <p:attrNameLst>
                                          <p:attrName>style.visibility</p:attrName>
                                        </p:attrNameLst>
                                      </p:cBhvr>
                                      <p:to>
                                        <p:strVal val="visible"/>
                                      </p:to>
                                    </p:set>
                                    <p:animEffect transition="in" filter="wipe(down)">
                                      <p:cBhvr>
                                        <p:cTn id="66" dur="500"/>
                                        <p:tgtEl>
                                          <p:spTgt spid="471067"/>
                                        </p:tgtEl>
                                      </p:cBhvr>
                                    </p:animEffect>
                                  </p:childTnLst>
                                </p:cTn>
                              </p:par>
                            </p:childTnLst>
                          </p:cTn>
                        </p:par>
                        <p:par>
                          <p:cTn id="67" fill="hold">
                            <p:stCondLst>
                              <p:cond delay="1000"/>
                            </p:stCondLst>
                            <p:childTnLst>
                              <p:par>
                                <p:cTn id="68" presetID="1" presetClass="emph" presetSubtype="2" fill="hold" nodeType="afterEffect">
                                  <p:stCondLst>
                                    <p:cond delay="0"/>
                                  </p:stCondLst>
                                  <p:childTnLst>
                                    <p:animClr clrSpc="rgb" dir="cw">
                                      <p:cBhvr>
                                        <p:cTn id="69" dur="2000" fill="hold"/>
                                        <p:tgtEl>
                                          <p:spTgt spid="471042"/>
                                        </p:tgtEl>
                                        <p:attrNameLst>
                                          <p:attrName>fillcolor</p:attrName>
                                        </p:attrNameLst>
                                      </p:cBhvr>
                                      <p:to>
                                        <a:schemeClr val="accent2"/>
                                      </p:to>
                                    </p:animClr>
                                    <p:set>
                                      <p:cBhvr>
                                        <p:cTn id="70" dur="2000" fill="hold"/>
                                        <p:tgtEl>
                                          <p:spTgt spid="471042"/>
                                        </p:tgtEl>
                                        <p:attrNameLst>
                                          <p:attrName>fill.type</p:attrName>
                                        </p:attrNameLst>
                                      </p:cBhvr>
                                      <p:to>
                                        <p:strVal val="solid"/>
                                      </p:to>
                                    </p:set>
                                    <p:set>
                                      <p:cBhvr>
                                        <p:cTn id="71" dur="2000" fill="hold"/>
                                        <p:tgtEl>
                                          <p:spTgt spid="471042"/>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35" presetClass="path" presetSubtype="0" accel="50000" decel="50000" fill="hold" grpId="0" nodeType="clickEffect">
                                  <p:stCondLst>
                                    <p:cond delay="0"/>
                                  </p:stCondLst>
                                  <p:childTnLst>
                                    <p:animMotion origin="layout" path="M 1.11022E-16 0.00024 L -0.46458 0.00047 " pathEditMode="relative" rAng="0" ptsTypes="AA">
                                      <p:cBhvr>
                                        <p:cTn id="75" dur="1000" fill="hold"/>
                                        <p:tgtEl>
                                          <p:spTgt spid="471043"/>
                                        </p:tgtEl>
                                        <p:attrNameLst>
                                          <p:attrName>ppt_x</p:attrName>
                                          <p:attrName>ppt_y</p:attrName>
                                        </p:attrNameLst>
                                      </p:cBhvr>
                                      <p:rCtr x="-23229" y="0"/>
                                    </p:animMotion>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71073"/>
                                        </p:tgtEl>
                                        <p:attrNameLst>
                                          <p:attrName>style.visibility</p:attrName>
                                        </p:attrNameLst>
                                      </p:cBhvr>
                                      <p:to>
                                        <p:strVal val="visible"/>
                                      </p:to>
                                    </p:set>
                                    <p:animEffect transition="in" filter="wipe(down)">
                                      <p:cBhvr>
                                        <p:cTn id="80" dur="500"/>
                                        <p:tgtEl>
                                          <p:spTgt spid="471073"/>
                                        </p:tgtEl>
                                      </p:cBhvr>
                                    </p:animEffect>
                                  </p:childTnLst>
                                </p:cTn>
                              </p:par>
                              <p:par>
                                <p:cTn id="81" presetID="22" presetClass="entr" presetSubtype="4" fill="hold" nodeType="withEffect">
                                  <p:stCondLst>
                                    <p:cond delay="0"/>
                                  </p:stCondLst>
                                  <p:childTnLst>
                                    <p:set>
                                      <p:cBhvr>
                                        <p:cTn id="82" dur="1" fill="hold">
                                          <p:stCondLst>
                                            <p:cond delay="0"/>
                                          </p:stCondLst>
                                        </p:cTn>
                                        <p:tgtEl>
                                          <p:spTgt spid="471074"/>
                                        </p:tgtEl>
                                        <p:attrNameLst>
                                          <p:attrName>style.visibility</p:attrName>
                                        </p:attrNameLst>
                                      </p:cBhvr>
                                      <p:to>
                                        <p:strVal val="visible"/>
                                      </p:to>
                                    </p:set>
                                    <p:animEffect transition="in" filter="wipe(down)">
                                      <p:cBhvr>
                                        <p:cTn id="83" dur="500"/>
                                        <p:tgtEl>
                                          <p:spTgt spid="471074"/>
                                        </p:tgtEl>
                                      </p:cBhvr>
                                    </p:animEffect>
                                  </p:childTnLst>
                                </p:cTn>
                              </p:par>
                              <p:par>
                                <p:cTn id="84" presetID="22" presetClass="entr" presetSubtype="4" fill="hold" nodeType="withEffect">
                                  <p:stCondLst>
                                    <p:cond delay="0"/>
                                  </p:stCondLst>
                                  <p:childTnLst>
                                    <p:set>
                                      <p:cBhvr>
                                        <p:cTn id="85" dur="1" fill="hold">
                                          <p:stCondLst>
                                            <p:cond delay="0"/>
                                          </p:stCondLst>
                                        </p:cTn>
                                        <p:tgtEl>
                                          <p:spTgt spid="471075"/>
                                        </p:tgtEl>
                                        <p:attrNameLst>
                                          <p:attrName>style.visibility</p:attrName>
                                        </p:attrNameLst>
                                      </p:cBhvr>
                                      <p:to>
                                        <p:strVal val="visible"/>
                                      </p:to>
                                    </p:set>
                                    <p:animEffect transition="in" filter="wipe(down)">
                                      <p:cBhvr>
                                        <p:cTn id="86" dur="500"/>
                                        <p:tgtEl>
                                          <p:spTgt spid="471075"/>
                                        </p:tgtEl>
                                      </p:cBhvr>
                                    </p:animEffect>
                                  </p:childTnLst>
                                </p:cTn>
                              </p:par>
                              <p:par>
                                <p:cTn id="87" presetID="22" presetClass="entr" presetSubtype="4" fill="hold" nodeType="withEffect">
                                  <p:stCondLst>
                                    <p:cond delay="0"/>
                                  </p:stCondLst>
                                  <p:childTnLst>
                                    <p:set>
                                      <p:cBhvr>
                                        <p:cTn id="88" dur="1" fill="hold">
                                          <p:stCondLst>
                                            <p:cond delay="0"/>
                                          </p:stCondLst>
                                        </p:cTn>
                                        <p:tgtEl>
                                          <p:spTgt spid="471076"/>
                                        </p:tgtEl>
                                        <p:attrNameLst>
                                          <p:attrName>style.visibility</p:attrName>
                                        </p:attrNameLst>
                                      </p:cBhvr>
                                      <p:to>
                                        <p:strVal val="visible"/>
                                      </p:to>
                                    </p:set>
                                    <p:animEffect transition="in" filter="wipe(down)">
                                      <p:cBhvr>
                                        <p:cTn id="89" dur="500"/>
                                        <p:tgtEl>
                                          <p:spTgt spid="471076"/>
                                        </p:tgtEl>
                                      </p:cBhvr>
                                    </p:animEffect>
                                  </p:childTnLst>
                                </p:cTn>
                              </p:par>
                              <p:par>
                                <p:cTn id="90" presetID="22" presetClass="entr" presetSubtype="4" fill="hold" nodeType="withEffect">
                                  <p:stCondLst>
                                    <p:cond delay="0"/>
                                  </p:stCondLst>
                                  <p:childTnLst>
                                    <p:set>
                                      <p:cBhvr>
                                        <p:cTn id="91" dur="1" fill="hold">
                                          <p:stCondLst>
                                            <p:cond delay="0"/>
                                          </p:stCondLst>
                                        </p:cTn>
                                        <p:tgtEl>
                                          <p:spTgt spid="471077"/>
                                        </p:tgtEl>
                                        <p:attrNameLst>
                                          <p:attrName>style.visibility</p:attrName>
                                        </p:attrNameLst>
                                      </p:cBhvr>
                                      <p:to>
                                        <p:strVal val="visible"/>
                                      </p:to>
                                    </p:set>
                                    <p:animEffect transition="in" filter="wipe(down)">
                                      <p:cBhvr>
                                        <p:cTn id="92" dur="500"/>
                                        <p:tgtEl>
                                          <p:spTgt spid="471077"/>
                                        </p:tgtEl>
                                      </p:cBhvr>
                                    </p:animEffect>
                                  </p:childTnLst>
                                </p:cTn>
                              </p:par>
                            </p:childTnLst>
                          </p:cTn>
                        </p:par>
                        <p:par>
                          <p:cTn id="93" fill="hold">
                            <p:stCondLst>
                              <p:cond delay="500"/>
                            </p:stCondLst>
                            <p:childTnLst>
                              <p:par>
                                <p:cTn id="94" presetID="22" presetClass="entr" presetSubtype="4" fill="hold" grpId="0" nodeType="afterEffect">
                                  <p:stCondLst>
                                    <p:cond delay="0"/>
                                  </p:stCondLst>
                                  <p:childTnLst>
                                    <p:set>
                                      <p:cBhvr>
                                        <p:cTn id="95" dur="1" fill="hold">
                                          <p:stCondLst>
                                            <p:cond delay="0"/>
                                          </p:stCondLst>
                                        </p:cTn>
                                        <p:tgtEl>
                                          <p:spTgt spid="471072"/>
                                        </p:tgtEl>
                                        <p:attrNameLst>
                                          <p:attrName>style.visibility</p:attrName>
                                        </p:attrNameLst>
                                      </p:cBhvr>
                                      <p:to>
                                        <p:strVal val="visible"/>
                                      </p:to>
                                    </p:set>
                                    <p:animEffect transition="in" filter="wipe(down)">
                                      <p:cBhvr>
                                        <p:cTn id="96" dur="500"/>
                                        <p:tgtEl>
                                          <p:spTgt spid="471072"/>
                                        </p:tgtEl>
                                      </p:cBhvr>
                                    </p:animEffect>
                                  </p:childTnLst>
                                </p:cTn>
                              </p:par>
                            </p:childTnLst>
                          </p:cTn>
                        </p:par>
                        <p:par>
                          <p:cTn id="97" fill="hold">
                            <p:stCondLst>
                              <p:cond delay="1000"/>
                            </p:stCondLst>
                            <p:childTnLst>
                              <p:par>
                                <p:cTn id="98" presetID="1" presetClass="emph" presetSubtype="2" fill="hold" nodeType="afterEffect">
                                  <p:stCondLst>
                                    <p:cond delay="0"/>
                                  </p:stCondLst>
                                  <p:childTnLst>
                                    <p:animClr clrSpc="rgb" dir="cw">
                                      <p:cBhvr>
                                        <p:cTn id="99" dur="2000" fill="hold"/>
                                        <p:tgtEl>
                                          <p:spTgt spid="471044"/>
                                        </p:tgtEl>
                                        <p:attrNameLst>
                                          <p:attrName>fillcolor</p:attrName>
                                        </p:attrNameLst>
                                      </p:cBhvr>
                                      <p:to>
                                        <a:schemeClr val="accent2"/>
                                      </p:to>
                                    </p:animClr>
                                    <p:set>
                                      <p:cBhvr>
                                        <p:cTn id="100" dur="2000" fill="hold"/>
                                        <p:tgtEl>
                                          <p:spTgt spid="471044"/>
                                        </p:tgtEl>
                                        <p:attrNameLst>
                                          <p:attrName>fill.type</p:attrName>
                                        </p:attrNameLst>
                                      </p:cBhvr>
                                      <p:to>
                                        <p:strVal val="solid"/>
                                      </p:to>
                                    </p:set>
                                    <p:set>
                                      <p:cBhvr>
                                        <p:cTn id="101" dur="2000" fill="hold"/>
                                        <p:tgtEl>
                                          <p:spTgt spid="471044"/>
                                        </p:tgtEl>
                                        <p:attrNameLst>
                                          <p:attrName>fill.on</p:attrName>
                                        </p:attrNameLst>
                                      </p:cBhvr>
                                      <p:to>
                                        <p:strVal val="true"/>
                                      </p:to>
                                    </p:set>
                                  </p:childTnLst>
                                </p:cTn>
                              </p:par>
                              <p:par>
                                <p:cTn id="102" presetID="1" presetClass="emph" presetSubtype="2" fill="hold" nodeType="withEffect">
                                  <p:stCondLst>
                                    <p:cond delay="0"/>
                                  </p:stCondLst>
                                  <p:childTnLst>
                                    <p:animClr clrSpc="rgb" dir="cw">
                                      <p:cBhvr>
                                        <p:cTn id="103" dur="2000" fill="hold"/>
                                        <p:tgtEl>
                                          <p:spTgt spid="471053"/>
                                        </p:tgtEl>
                                        <p:attrNameLst>
                                          <p:attrName>fillcolor</p:attrName>
                                        </p:attrNameLst>
                                      </p:cBhvr>
                                      <p:to>
                                        <a:schemeClr val="accent2"/>
                                      </p:to>
                                    </p:animClr>
                                    <p:set>
                                      <p:cBhvr>
                                        <p:cTn id="104" dur="2000" fill="hold"/>
                                        <p:tgtEl>
                                          <p:spTgt spid="471053"/>
                                        </p:tgtEl>
                                        <p:attrNameLst>
                                          <p:attrName>fill.type</p:attrName>
                                        </p:attrNameLst>
                                      </p:cBhvr>
                                      <p:to>
                                        <p:strVal val="solid"/>
                                      </p:to>
                                    </p:set>
                                    <p:set>
                                      <p:cBhvr>
                                        <p:cTn id="105" dur="2000" fill="hold"/>
                                        <p:tgtEl>
                                          <p:spTgt spid="471053"/>
                                        </p:tgtEl>
                                        <p:attrNameLst>
                                          <p:attrName>fill.on</p:attrName>
                                        </p:attrNameLst>
                                      </p:cBhvr>
                                      <p:to>
                                        <p:strVal val="true"/>
                                      </p:to>
                                    </p:set>
                                  </p:childTnLst>
                                </p:cTn>
                              </p:par>
                              <p:par>
                                <p:cTn id="106" presetID="1" presetClass="emph" presetSubtype="2" fill="hold" nodeType="withEffect">
                                  <p:stCondLst>
                                    <p:cond delay="0"/>
                                  </p:stCondLst>
                                  <p:childTnLst>
                                    <p:animClr clrSpc="rgb" dir="cw">
                                      <p:cBhvr>
                                        <p:cTn id="107" dur="2000" fill="hold"/>
                                        <p:tgtEl>
                                          <p:spTgt spid="471059"/>
                                        </p:tgtEl>
                                        <p:attrNameLst>
                                          <p:attrName>fillcolor</p:attrName>
                                        </p:attrNameLst>
                                      </p:cBhvr>
                                      <p:to>
                                        <a:schemeClr val="accent2"/>
                                      </p:to>
                                    </p:animClr>
                                    <p:set>
                                      <p:cBhvr>
                                        <p:cTn id="108" dur="2000" fill="hold"/>
                                        <p:tgtEl>
                                          <p:spTgt spid="471059"/>
                                        </p:tgtEl>
                                        <p:attrNameLst>
                                          <p:attrName>fill.type</p:attrName>
                                        </p:attrNameLst>
                                      </p:cBhvr>
                                      <p:to>
                                        <p:strVal val="solid"/>
                                      </p:to>
                                    </p:set>
                                    <p:set>
                                      <p:cBhvr>
                                        <p:cTn id="109" dur="2000" fill="hold"/>
                                        <p:tgtEl>
                                          <p:spTgt spid="471059"/>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2000" fill="hold"/>
                                        <p:tgtEl>
                                          <p:spTgt spid="471047"/>
                                        </p:tgtEl>
                                        <p:attrNameLst>
                                          <p:attrName>fillcolor</p:attrName>
                                        </p:attrNameLst>
                                      </p:cBhvr>
                                      <p:to>
                                        <a:schemeClr val="accent2"/>
                                      </p:to>
                                    </p:animClr>
                                    <p:set>
                                      <p:cBhvr>
                                        <p:cTn id="112" dur="2000" fill="hold"/>
                                        <p:tgtEl>
                                          <p:spTgt spid="471047"/>
                                        </p:tgtEl>
                                        <p:attrNameLst>
                                          <p:attrName>fill.type</p:attrName>
                                        </p:attrNameLst>
                                      </p:cBhvr>
                                      <p:to>
                                        <p:strVal val="solid"/>
                                      </p:to>
                                    </p:set>
                                    <p:set>
                                      <p:cBhvr>
                                        <p:cTn id="113" dur="2000" fill="hold"/>
                                        <p:tgtEl>
                                          <p:spTgt spid="471047"/>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2000" fill="hold"/>
                                        <p:tgtEl>
                                          <p:spTgt spid="471067"/>
                                        </p:tgtEl>
                                        <p:attrNameLst>
                                          <p:attrName>fillcolor</p:attrName>
                                        </p:attrNameLst>
                                      </p:cBhvr>
                                      <p:to>
                                        <a:schemeClr val="accent2"/>
                                      </p:to>
                                    </p:animClr>
                                    <p:set>
                                      <p:cBhvr>
                                        <p:cTn id="116" dur="2000" fill="hold"/>
                                        <p:tgtEl>
                                          <p:spTgt spid="471067"/>
                                        </p:tgtEl>
                                        <p:attrNameLst>
                                          <p:attrName>fill.type</p:attrName>
                                        </p:attrNameLst>
                                      </p:cBhvr>
                                      <p:to>
                                        <p:strVal val="solid"/>
                                      </p:to>
                                    </p:set>
                                    <p:set>
                                      <p:cBhvr>
                                        <p:cTn id="117" dur="2000" fill="hold"/>
                                        <p:tgtEl>
                                          <p:spTgt spid="471067"/>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2000" fill="hold"/>
                                        <p:tgtEl>
                                          <p:spTgt spid="471043"/>
                                        </p:tgtEl>
                                        <p:attrNameLst>
                                          <p:attrName>fillcolor</p:attrName>
                                        </p:attrNameLst>
                                      </p:cBhvr>
                                      <p:to>
                                        <a:schemeClr val="accent2"/>
                                      </p:to>
                                    </p:animClr>
                                    <p:set>
                                      <p:cBhvr>
                                        <p:cTn id="120" dur="2000" fill="hold"/>
                                        <p:tgtEl>
                                          <p:spTgt spid="471043"/>
                                        </p:tgtEl>
                                        <p:attrNameLst>
                                          <p:attrName>fill.type</p:attrName>
                                        </p:attrNameLst>
                                      </p:cBhvr>
                                      <p:to>
                                        <p:strVal val="solid"/>
                                      </p:to>
                                    </p:set>
                                    <p:set>
                                      <p:cBhvr>
                                        <p:cTn id="121" dur="2000" fill="hold"/>
                                        <p:tgtEl>
                                          <p:spTgt spid="4710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p:bldP spid="471043" grpId="0" animBg="1"/>
      <p:bldP spid="471044" grpId="0" animBg="1"/>
      <p:bldP spid="471045" grpId="0" animBg="1"/>
      <p:bldP spid="471046" grpId="0" animBg="1"/>
      <p:bldP spid="471047" grpId="0" animBg="1"/>
      <p:bldP spid="471053" grpId="0" animBg="1"/>
      <p:bldP spid="471059" grpId="0" animBg="1"/>
      <p:bldP spid="471067" grpId="0" animBg="1"/>
      <p:bldP spid="47107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2227" name="灯片编号占位符 5"/>
          <p:cNvSpPr>
            <a:spLocks noGrp="1"/>
          </p:cNvSpPr>
          <p:nvPr>
            <p:ph type="sldNum" sz="quarter" idx="12"/>
          </p:nvPr>
        </p:nvSpPr>
        <p:spPr>
          <a:noFill/>
        </p:spPr>
        <p:txBody>
          <a:bodyPr/>
          <a:lstStyle/>
          <a:p>
            <a:fld id="{735B724C-9DEC-4F4E-A25F-D8A6F3BC276C}" type="slidenum">
              <a:rPr lang="en-US" altLang="zh-CN" smtClean="0">
                <a:ea typeface="宋体" charset="-122"/>
              </a:rPr>
              <a:pPr/>
              <a:t>50</a:t>
            </a:fld>
            <a:endParaRPr lang="en-US" altLang="zh-CN">
              <a:ea typeface="宋体" charset="-122"/>
            </a:endParaRPr>
          </a:p>
        </p:txBody>
      </p:sp>
      <p:sp>
        <p:nvSpPr>
          <p:cNvPr id="52228" name="Rectangle 4"/>
          <p:cNvSpPr>
            <a:spLocks noChangeArrowheads="1"/>
          </p:cNvSpPr>
          <p:nvPr/>
        </p:nvSpPr>
        <p:spPr bwMode="auto">
          <a:xfrm>
            <a:off x="684213" y="835719"/>
            <a:ext cx="5400675" cy="2881313"/>
          </a:xfrm>
          <a:prstGeom prst="rect">
            <a:avLst/>
          </a:prstGeom>
          <a:noFill/>
          <a:ln w="9525">
            <a:noFill/>
            <a:miter lim="800000"/>
            <a:headEnd/>
            <a:tailEnd/>
          </a:ln>
        </p:spPr>
        <p:txBody>
          <a:bodyPr/>
          <a:lstStyle/>
          <a:p>
            <a:pPr marL="342900" indent="-342900" algn="l">
              <a:lnSpc>
                <a:spcPct val="90000"/>
              </a:lnSpc>
              <a:spcBef>
                <a:spcPct val="20000"/>
              </a:spcBef>
              <a:buClr>
                <a:srgbClr val="FF9900"/>
              </a:buClr>
              <a:buSzPct val="80000"/>
              <a:buFont typeface="Webdings" pitchFamily="18" charset="2"/>
              <a:buNone/>
              <a:defRPr/>
            </a:pPr>
            <a:r>
              <a:rPr lang="zh-CN" altLang="en-US"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表达式的文法为：</a:t>
            </a:r>
          </a:p>
          <a:p>
            <a:pPr marL="342900" indent="-342900" algn="l">
              <a:lnSpc>
                <a:spcPct val="90000"/>
              </a:lnSpc>
              <a:spcBef>
                <a:spcPct val="20000"/>
              </a:spcBef>
              <a:buClr>
                <a:srgbClr val="FF9900"/>
              </a:buClr>
              <a:buSzPct val="80000"/>
              <a:buFont typeface="Webdings" pitchFamily="18" charset="2"/>
              <a:buNone/>
              <a:defRPr/>
            </a:pP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E → E+T | T</a:t>
            </a:r>
          </a:p>
          <a:p>
            <a:pPr marL="342900" indent="-342900" algn="l">
              <a:lnSpc>
                <a:spcPct val="90000"/>
              </a:lnSpc>
              <a:spcBef>
                <a:spcPct val="20000"/>
              </a:spcBef>
              <a:buClr>
                <a:srgbClr val="FF9900"/>
              </a:buClr>
              <a:buSzPct val="80000"/>
              <a:buFont typeface="Webdings" pitchFamily="18" charset="2"/>
              <a:buNone/>
              <a:defRPr/>
            </a:pP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 → T*F | F</a:t>
            </a:r>
          </a:p>
          <a:p>
            <a:pPr marL="342900" indent="-342900" algn="l">
              <a:lnSpc>
                <a:spcPct val="90000"/>
              </a:lnSpc>
              <a:spcBef>
                <a:spcPct val="20000"/>
              </a:spcBef>
              <a:buClr>
                <a:srgbClr val="FF9900"/>
              </a:buClr>
              <a:buSzPct val="80000"/>
              <a:buFont typeface="Webdings" pitchFamily="18" charset="2"/>
              <a:buNone/>
              <a:defRPr/>
            </a:pP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F → P</a:t>
            </a:r>
            <a:r>
              <a:rPr kumimoji="0" lang="en-US" altLang="zh-CN" sz="2800" b="1" i="0" u="none" strike="noStrike" kern="1200" cap="none" normalizeH="0" baseline="0" dirty="0">
                <a:ln>
                  <a:noFill/>
                </a:ln>
                <a:solidFill>
                  <a:schemeClr val="tx1"/>
                </a:solidFill>
                <a:effectLst/>
                <a:latin typeface="+mn-ea"/>
                <a:ea typeface="+mn-ea"/>
                <a:cs typeface="+mn-cs"/>
              </a:rPr>
              <a:t>↑</a:t>
            </a: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F | P</a:t>
            </a:r>
          </a:p>
          <a:p>
            <a:pPr marL="342900" indent="-342900" algn="l">
              <a:lnSpc>
                <a:spcPct val="90000"/>
              </a:lnSpc>
              <a:spcBef>
                <a:spcPct val="20000"/>
              </a:spcBef>
              <a:buClr>
                <a:srgbClr val="FF9900"/>
              </a:buClr>
              <a:buSzPct val="80000"/>
              <a:buFont typeface="Webdings" pitchFamily="18" charset="2"/>
              <a:buNone/>
              <a:defRPr/>
            </a:pP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P → </a:t>
            </a:r>
            <a:r>
              <a:rPr lang="en-US" altLang="zh-CN" sz="28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E) | </a:t>
            </a:r>
            <a:r>
              <a:rPr lang="en-US" altLang="zh-CN" sz="2800" b="1" dirty="0" err="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i</a:t>
            </a:r>
            <a:endPar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a:p>
            <a:pPr marL="342900" indent="-342900" algn="l">
              <a:lnSpc>
                <a:spcPct val="90000"/>
              </a:lnSpc>
              <a:spcBef>
                <a:spcPct val="20000"/>
              </a:spcBef>
              <a:buClr>
                <a:srgbClr val="FF9900"/>
              </a:buClr>
              <a:buSzPct val="80000"/>
              <a:buFont typeface="Webdings" pitchFamily="18" charset="2"/>
              <a:buNone/>
              <a:defRPr/>
            </a:pPr>
            <a:r>
              <a:rPr lang="zh-CN" altLang="en-US"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句型</a:t>
            </a:r>
            <a:r>
              <a:rPr lang="en-US" altLang="zh-CN"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T+T*</a:t>
            </a:r>
            <a:r>
              <a:rPr lang="en-US" altLang="zh-CN" sz="2800" b="1" dirty="0" err="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F+i</a:t>
            </a:r>
            <a:r>
              <a:rPr lang="zh-CN" altLang="en-US" sz="28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的短语和素短语</a:t>
            </a:r>
          </a:p>
        </p:txBody>
      </p:sp>
      <p:sp>
        <p:nvSpPr>
          <p:cNvPr id="52231" name="Oval 5"/>
          <p:cNvSpPr>
            <a:spLocks noChangeAspect="1" noChangeArrowheads="1"/>
          </p:cNvSpPr>
          <p:nvPr/>
        </p:nvSpPr>
        <p:spPr bwMode="auto">
          <a:xfrm>
            <a:off x="7073826" y="547539"/>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E</a:t>
            </a:r>
          </a:p>
        </p:txBody>
      </p:sp>
      <p:sp>
        <p:nvSpPr>
          <p:cNvPr id="52232" name="Oval 6"/>
          <p:cNvSpPr>
            <a:spLocks noChangeAspect="1" noChangeArrowheads="1"/>
          </p:cNvSpPr>
          <p:nvPr/>
        </p:nvSpPr>
        <p:spPr bwMode="auto">
          <a:xfrm>
            <a:off x="6026076" y="155560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E</a:t>
            </a:r>
          </a:p>
        </p:txBody>
      </p:sp>
      <p:sp>
        <p:nvSpPr>
          <p:cNvPr id="52233" name="Oval 7"/>
          <p:cNvSpPr>
            <a:spLocks noChangeAspect="1" noChangeArrowheads="1"/>
          </p:cNvSpPr>
          <p:nvPr/>
        </p:nvSpPr>
        <p:spPr bwMode="auto">
          <a:xfrm>
            <a:off x="8115226" y="155560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T</a:t>
            </a:r>
          </a:p>
        </p:txBody>
      </p:sp>
      <p:sp>
        <p:nvSpPr>
          <p:cNvPr id="52234" name="Oval 8"/>
          <p:cNvSpPr>
            <a:spLocks noChangeAspect="1" noChangeArrowheads="1"/>
          </p:cNvSpPr>
          <p:nvPr/>
        </p:nvSpPr>
        <p:spPr bwMode="auto">
          <a:xfrm>
            <a:off x="7073826" y="155560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a:t>
            </a:r>
          </a:p>
        </p:txBody>
      </p:sp>
      <p:sp>
        <p:nvSpPr>
          <p:cNvPr id="52235" name="Oval 9"/>
          <p:cNvSpPr>
            <a:spLocks noChangeAspect="1" noChangeArrowheads="1"/>
          </p:cNvSpPr>
          <p:nvPr/>
        </p:nvSpPr>
        <p:spPr bwMode="auto">
          <a:xfrm>
            <a:off x="5364088" y="256525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E</a:t>
            </a:r>
          </a:p>
        </p:txBody>
      </p:sp>
      <p:sp>
        <p:nvSpPr>
          <p:cNvPr id="52236" name="Oval 10"/>
          <p:cNvSpPr>
            <a:spLocks noChangeAspect="1" noChangeArrowheads="1"/>
          </p:cNvSpPr>
          <p:nvPr/>
        </p:nvSpPr>
        <p:spPr bwMode="auto">
          <a:xfrm>
            <a:off x="6675363" y="256525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T</a:t>
            </a:r>
          </a:p>
        </p:txBody>
      </p:sp>
      <p:sp>
        <p:nvSpPr>
          <p:cNvPr id="52237" name="Oval 11"/>
          <p:cNvSpPr>
            <a:spLocks noChangeAspect="1" noChangeArrowheads="1"/>
          </p:cNvSpPr>
          <p:nvPr/>
        </p:nvSpPr>
        <p:spPr bwMode="auto">
          <a:xfrm>
            <a:off x="6024488" y="256525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a:t>
            </a:r>
          </a:p>
        </p:txBody>
      </p:sp>
      <p:sp>
        <p:nvSpPr>
          <p:cNvPr id="52238" name="Oval 12"/>
          <p:cNvSpPr>
            <a:spLocks noChangeAspect="1" noChangeArrowheads="1"/>
          </p:cNvSpPr>
          <p:nvPr/>
        </p:nvSpPr>
        <p:spPr bwMode="auto">
          <a:xfrm>
            <a:off x="6099101" y="3573314"/>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T</a:t>
            </a:r>
          </a:p>
        </p:txBody>
      </p:sp>
      <p:sp>
        <p:nvSpPr>
          <p:cNvPr id="52239" name="Oval 13"/>
          <p:cNvSpPr>
            <a:spLocks noChangeAspect="1" noChangeArrowheads="1"/>
          </p:cNvSpPr>
          <p:nvPr/>
        </p:nvSpPr>
        <p:spPr bwMode="auto">
          <a:xfrm>
            <a:off x="7251626" y="3573314"/>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F</a:t>
            </a:r>
          </a:p>
        </p:txBody>
      </p:sp>
      <p:sp>
        <p:nvSpPr>
          <p:cNvPr id="52240" name="Oval 14"/>
          <p:cNvSpPr>
            <a:spLocks noChangeAspect="1" noChangeArrowheads="1"/>
          </p:cNvSpPr>
          <p:nvPr/>
        </p:nvSpPr>
        <p:spPr bwMode="auto">
          <a:xfrm>
            <a:off x="6675363" y="3573314"/>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cxnSp>
        <p:nvCxnSpPr>
          <p:cNvPr id="52241" name="AutoShape 15"/>
          <p:cNvCxnSpPr>
            <a:cxnSpLocks noChangeShapeType="1"/>
            <a:stCxn id="52231" idx="4"/>
            <a:endCxn id="52234" idx="0"/>
          </p:cNvCxnSpPr>
          <p:nvPr/>
        </p:nvCxnSpPr>
        <p:spPr bwMode="auto">
          <a:xfrm>
            <a:off x="7289726" y="988864"/>
            <a:ext cx="0" cy="557212"/>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2" name="AutoShape 17"/>
          <p:cNvCxnSpPr>
            <a:cxnSpLocks noChangeShapeType="1"/>
            <a:stCxn id="52231" idx="4"/>
            <a:endCxn id="52232" idx="0"/>
          </p:cNvCxnSpPr>
          <p:nvPr/>
        </p:nvCxnSpPr>
        <p:spPr bwMode="auto">
          <a:xfrm flipH="1">
            <a:off x="6241976" y="988864"/>
            <a:ext cx="1047750" cy="557212"/>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3" name="AutoShape 18"/>
          <p:cNvCxnSpPr>
            <a:cxnSpLocks noChangeShapeType="1"/>
            <a:stCxn id="52231" idx="4"/>
            <a:endCxn id="52233" idx="0"/>
          </p:cNvCxnSpPr>
          <p:nvPr/>
        </p:nvCxnSpPr>
        <p:spPr bwMode="auto">
          <a:xfrm>
            <a:off x="7289726" y="988864"/>
            <a:ext cx="1041400" cy="557212"/>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4" name="AutoShape 19"/>
          <p:cNvCxnSpPr>
            <a:cxnSpLocks noChangeShapeType="1"/>
            <a:stCxn id="52232" idx="4"/>
            <a:endCxn id="52237" idx="0"/>
          </p:cNvCxnSpPr>
          <p:nvPr/>
        </p:nvCxnSpPr>
        <p:spPr bwMode="auto">
          <a:xfrm flipH="1">
            <a:off x="6240388" y="1996926"/>
            <a:ext cx="1588" cy="55880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5" name="AutoShape 20"/>
          <p:cNvCxnSpPr>
            <a:cxnSpLocks noChangeShapeType="1"/>
            <a:stCxn id="52232" idx="4"/>
            <a:endCxn id="52235" idx="0"/>
          </p:cNvCxnSpPr>
          <p:nvPr/>
        </p:nvCxnSpPr>
        <p:spPr bwMode="auto">
          <a:xfrm flipH="1">
            <a:off x="5579988" y="1996926"/>
            <a:ext cx="661988" cy="55880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6" name="AutoShape 21"/>
          <p:cNvCxnSpPr>
            <a:cxnSpLocks noChangeShapeType="1"/>
            <a:stCxn id="52232" idx="4"/>
            <a:endCxn id="52236" idx="0"/>
          </p:cNvCxnSpPr>
          <p:nvPr/>
        </p:nvCxnSpPr>
        <p:spPr bwMode="auto">
          <a:xfrm>
            <a:off x="6241976" y="1996926"/>
            <a:ext cx="649287" cy="55880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7" name="AutoShape 22"/>
          <p:cNvCxnSpPr>
            <a:cxnSpLocks noChangeShapeType="1"/>
            <a:stCxn id="52236" idx="4"/>
            <a:endCxn id="52240" idx="0"/>
          </p:cNvCxnSpPr>
          <p:nvPr/>
        </p:nvCxnSpPr>
        <p:spPr bwMode="auto">
          <a:xfrm>
            <a:off x="6891263" y="3006576"/>
            <a:ext cx="0" cy="5572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8" name="AutoShape 23"/>
          <p:cNvCxnSpPr>
            <a:cxnSpLocks noChangeShapeType="1"/>
            <a:stCxn id="52236" idx="4"/>
            <a:endCxn id="52238" idx="0"/>
          </p:cNvCxnSpPr>
          <p:nvPr/>
        </p:nvCxnSpPr>
        <p:spPr bwMode="auto">
          <a:xfrm flipH="1">
            <a:off x="6315001" y="3006576"/>
            <a:ext cx="576262" cy="5572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49" name="AutoShape 24"/>
          <p:cNvCxnSpPr>
            <a:cxnSpLocks noChangeShapeType="1"/>
            <a:stCxn id="52236" idx="4"/>
            <a:endCxn id="52239" idx="0"/>
          </p:cNvCxnSpPr>
          <p:nvPr/>
        </p:nvCxnSpPr>
        <p:spPr bwMode="auto">
          <a:xfrm>
            <a:off x="6891263" y="3006576"/>
            <a:ext cx="576263" cy="5572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52250" name="Oval 25"/>
          <p:cNvSpPr>
            <a:spLocks noChangeAspect="1" noChangeArrowheads="1"/>
          </p:cNvSpPr>
          <p:nvPr/>
        </p:nvSpPr>
        <p:spPr bwMode="auto">
          <a:xfrm>
            <a:off x="5364088" y="3573314"/>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T</a:t>
            </a:r>
          </a:p>
        </p:txBody>
      </p:sp>
      <p:sp>
        <p:nvSpPr>
          <p:cNvPr id="52251" name="Oval 26"/>
          <p:cNvSpPr>
            <a:spLocks noChangeAspect="1" noChangeArrowheads="1"/>
          </p:cNvSpPr>
          <p:nvPr/>
        </p:nvSpPr>
        <p:spPr bwMode="auto">
          <a:xfrm>
            <a:off x="8115226" y="3573314"/>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P</a:t>
            </a:r>
          </a:p>
        </p:txBody>
      </p:sp>
      <p:sp>
        <p:nvSpPr>
          <p:cNvPr id="52252" name="Oval 27"/>
          <p:cNvSpPr>
            <a:spLocks noChangeAspect="1" noChangeArrowheads="1"/>
          </p:cNvSpPr>
          <p:nvPr/>
        </p:nvSpPr>
        <p:spPr bwMode="auto">
          <a:xfrm>
            <a:off x="8115226" y="2565251"/>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F</a:t>
            </a:r>
          </a:p>
        </p:txBody>
      </p:sp>
      <p:sp>
        <p:nvSpPr>
          <p:cNvPr id="52253" name="Oval 28"/>
          <p:cNvSpPr>
            <a:spLocks noChangeAspect="1" noChangeArrowheads="1"/>
          </p:cNvSpPr>
          <p:nvPr/>
        </p:nvSpPr>
        <p:spPr bwMode="auto">
          <a:xfrm>
            <a:off x="8115226" y="4581376"/>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sz="2400" b="1">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rPr>
              <a:t>i</a:t>
            </a:r>
          </a:p>
        </p:txBody>
      </p:sp>
      <p:cxnSp>
        <p:nvCxnSpPr>
          <p:cNvPr id="52254" name="AutoShape 29"/>
          <p:cNvCxnSpPr>
            <a:cxnSpLocks noChangeShapeType="1"/>
            <a:stCxn id="52233" idx="4"/>
            <a:endCxn id="52252" idx="0"/>
          </p:cNvCxnSpPr>
          <p:nvPr/>
        </p:nvCxnSpPr>
        <p:spPr bwMode="auto">
          <a:xfrm>
            <a:off x="8331126" y="1996926"/>
            <a:ext cx="0" cy="558800"/>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55" name="AutoShape 30"/>
          <p:cNvCxnSpPr>
            <a:cxnSpLocks noChangeShapeType="1"/>
            <a:stCxn id="52252" idx="4"/>
            <a:endCxn id="52251" idx="0"/>
          </p:cNvCxnSpPr>
          <p:nvPr/>
        </p:nvCxnSpPr>
        <p:spPr bwMode="auto">
          <a:xfrm>
            <a:off x="8331126" y="3006576"/>
            <a:ext cx="0" cy="5572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56" name="AutoShape 31"/>
          <p:cNvCxnSpPr>
            <a:cxnSpLocks noChangeShapeType="1"/>
            <a:stCxn id="52251" idx="4"/>
            <a:endCxn id="52253" idx="0"/>
          </p:cNvCxnSpPr>
          <p:nvPr/>
        </p:nvCxnSpPr>
        <p:spPr bwMode="auto">
          <a:xfrm>
            <a:off x="8331126" y="4014639"/>
            <a:ext cx="0" cy="557212"/>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cxnSp>
        <p:nvCxnSpPr>
          <p:cNvPr id="52257" name="AutoShape 33"/>
          <p:cNvCxnSpPr>
            <a:cxnSpLocks noChangeShapeType="1"/>
            <a:stCxn id="52235" idx="4"/>
            <a:endCxn id="52250" idx="0"/>
          </p:cNvCxnSpPr>
          <p:nvPr/>
        </p:nvCxnSpPr>
        <p:spPr bwMode="auto">
          <a:xfrm>
            <a:off x="5579988" y="3006576"/>
            <a:ext cx="0" cy="557213"/>
          </a:xfrm>
          <a:prstGeom prst="straightConnector1">
            <a:avLst/>
          </a:prstGeom>
          <a:ln>
            <a:headEnd/>
            <a:tailEnd/>
          </a:ln>
        </p:spPr>
        <p:style>
          <a:lnRef idx="2">
            <a:schemeClr val="accent5">
              <a:shade val="50000"/>
            </a:schemeClr>
          </a:lnRef>
          <a:fillRef idx="1">
            <a:schemeClr val="accent5"/>
          </a:fillRef>
          <a:effectRef idx="0">
            <a:schemeClr val="accent5"/>
          </a:effectRef>
          <a:fontRef idx="minor">
            <a:schemeClr val="lt1"/>
          </a:fontRef>
        </p:style>
      </p:cxnSp>
      <p:sp>
        <p:nvSpPr>
          <p:cNvPr id="444451" name="Text Box 35"/>
          <p:cNvSpPr txBox="1">
            <a:spLocks noChangeArrowheads="1"/>
          </p:cNvSpPr>
          <p:nvPr/>
        </p:nvSpPr>
        <p:spPr bwMode="auto">
          <a:xfrm>
            <a:off x="827112" y="3933825"/>
            <a:ext cx="6553200" cy="2492990"/>
          </a:xfrm>
          <a:prstGeom prst="rect">
            <a:avLst/>
          </a:prstGeom>
          <a:noFill/>
          <a:ln w="19050" algn="ctr">
            <a:noFill/>
            <a:miter lim="800000"/>
            <a:headEnd/>
            <a:tailEnd/>
          </a:ln>
          <a:effectLst/>
        </p:spPr>
        <p:txBody>
          <a:bodyPr>
            <a:spAutoFit/>
          </a:bodyPr>
          <a:lstStyle/>
          <a:p>
            <a:pPr algn="l">
              <a:lnSpc>
                <a:spcPct val="130000"/>
              </a:lnSpc>
              <a:defRPr/>
            </a:pP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短语：</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T*F</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T+T*F</a:t>
            </a:r>
            <a:r>
              <a:rPr lang="zh-CN" altLang="en-US" sz="24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400" dirty="0" err="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i</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T+T*</a:t>
            </a:r>
            <a:r>
              <a:rPr lang="en-US" altLang="zh-CN" sz="2400" b="1" dirty="0" err="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F+i</a:t>
            </a:r>
            <a:endPar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a:p>
            <a:pPr algn="l">
              <a:lnSpc>
                <a:spcPct val="130000"/>
              </a:lnSpc>
              <a:defRPr/>
            </a:pP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素短语：</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T*F</a:t>
            </a: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t>
            </a:r>
            <a:r>
              <a:rPr lang="en-US" altLang="zh-CN" sz="2400" b="1" dirty="0" err="1">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i</a:t>
            </a:r>
            <a:endPar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endParaRPr>
          </a:p>
          <a:p>
            <a:pPr algn="l">
              <a:lnSpc>
                <a:spcPct val="130000"/>
              </a:lnSpc>
              <a:defRPr/>
            </a:pPr>
            <a:r>
              <a:rPr lang="zh-CN" altLang="en-US"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最左素短语：</a:t>
            </a:r>
            <a:r>
              <a:rPr lang="en-US" altLang="zh-CN" sz="2400" b="1"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T*F</a:t>
            </a:r>
          </a:p>
          <a:p>
            <a:pPr algn="l">
              <a:lnSpc>
                <a:spcPct val="130000"/>
              </a:lnSpc>
              <a:defRPr/>
            </a:pPr>
            <a:r>
              <a:rPr lang="zh-CN" altLang="en-US" sz="2400" b="1" dirty="0">
                <a:solidFill>
                  <a:srgbClr val="FF0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最左素短语就是算符优先分析的“句柄”</a:t>
            </a:r>
            <a:endParaRPr lang="en-US" altLang="zh-CN" sz="2400" b="1" dirty="0">
              <a:solidFill>
                <a:srgbClr val="FF00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endParaRPr>
          </a:p>
          <a:p>
            <a:pPr algn="l">
              <a:lnSpc>
                <a:spcPct val="130000"/>
              </a:lnSpc>
              <a:defRPr/>
            </a:pPr>
            <a:r>
              <a:rPr lang="zh-CN" altLang="en-US" sz="2400" b="1" dirty="0">
                <a:solidFill>
                  <a:srgbClr val="0099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找出如下的句型素短语</a:t>
            </a:r>
            <a:r>
              <a:rPr lang="en-US" altLang="zh-CN" sz="2400" b="1" dirty="0">
                <a:solidFill>
                  <a:srgbClr val="0099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rPr>
              <a:t>…</a:t>
            </a:r>
            <a:endParaRPr lang="zh-CN" altLang="en-US" sz="2400" b="1" dirty="0">
              <a:solidFill>
                <a:srgbClr val="009900"/>
              </a:solidFill>
              <a:effectLst>
                <a:outerShdw blurRad="38100" dist="38100" dir="2700000" algn="tl">
                  <a:srgbClr val="000000"/>
                </a:outerShdw>
              </a:effectLst>
              <a:latin typeface="Courier New" panose="02070309020205020404" pitchFamily="49" charset="0"/>
              <a:ea typeface="楷体" pitchFamily="49" charset="-122"/>
              <a:cs typeface="Courier New" panose="02070309020205020404" pitchFamily="49" charset="0"/>
            </a:endParaRPr>
          </a:p>
        </p:txBody>
      </p:sp>
    </p:spTree>
    <p:extLst>
      <p:ext uri="{BB962C8B-B14F-4D97-AF65-F5344CB8AC3E}">
        <p14:creationId xmlns:p14="http://schemas.microsoft.com/office/powerpoint/2010/main" val="42672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51">
                                            <p:txEl>
                                              <p:pRg st="0" end="0"/>
                                            </p:txEl>
                                          </p:spTgt>
                                        </p:tgtEl>
                                        <p:attrNameLst>
                                          <p:attrName>style.visibility</p:attrName>
                                        </p:attrNameLst>
                                      </p:cBhvr>
                                      <p:to>
                                        <p:strVal val="visible"/>
                                      </p:to>
                                    </p:set>
                                    <p:animEffect transition="in" filter="wipe(left)">
                                      <p:cBhvr>
                                        <p:cTn id="7" dur="500"/>
                                        <p:tgtEl>
                                          <p:spTgt spid="44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4451">
                                            <p:txEl>
                                              <p:pRg st="1" end="1"/>
                                            </p:txEl>
                                          </p:spTgt>
                                        </p:tgtEl>
                                        <p:attrNameLst>
                                          <p:attrName>style.visibility</p:attrName>
                                        </p:attrNameLst>
                                      </p:cBhvr>
                                      <p:to>
                                        <p:strVal val="visible"/>
                                      </p:to>
                                    </p:set>
                                    <p:animEffect transition="in" filter="wipe(left)">
                                      <p:cBhvr>
                                        <p:cTn id="12" dur="500"/>
                                        <p:tgtEl>
                                          <p:spTgt spid="44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4451">
                                            <p:txEl>
                                              <p:pRg st="2" end="2"/>
                                            </p:txEl>
                                          </p:spTgt>
                                        </p:tgtEl>
                                        <p:attrNameLst>
                                          <p:attrName>style.visibility</p:attrName>
                                        </p:attrNameLst>
                                      </p:cBhvr>
                                      <p:to>
                                        <p:strVal val="visible"/>
                                      </p:to>
                                    </p:set>
                                    <p:animEffect transition="in" filter="wipe(left)">
                                      <p:cBhvr>
                                        <p:cTn id="17" dur="500"/>
                                        <p:tgtEl>
                                          <p:spTgt spid="44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451">
                                            <p:txEl>
                                              <p:pRg st="3" end="3"/>
                                            </p:txEl>
                                          </p:spTgt>
                                        </p:tgtEl>
                                        <p:attrNameLst>
                                          <p:attrName>style.visibility</p:attrName>
                                        </p:attrNameLst>
                                      </p:cBhvr>
                                      <p:to>
                                        <p:strVal val="visible"/>
                                      </p:to>
                                    </p:set>
                                    <p:animEffect transition="in" filter="wipe(left)">
                                      <p:cBhvr>
                                        <p:cTn id="22" dur="500"/>
                                        <p:tgtEl>
                                          <p:spTgt spid="44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4451">
                                            <p:txEl>
                                              <p:pRg st="4" end="4"/>
                                            </p:txEl>
                                          </p:spTgt>
                                        </p:tgtEl>
                                        <p:attrNameLst>
                                          <p:attrName>style.visibility</p:attrName>
                                        </p:attrNameLst>
                                      </p:cBhvr>
                                      <p:to>
                                        <p:strVal val="visible"/>
                                      </p:to>
                                    </p:set>
                                    <p:animEffect transition="in" filter="wipe(left)">
                                      <p:cBhvr>
                                        <p:cTn id="27" dur="500"/>
                                        <p:tgtEl>
                                          <p:spTgt spid="444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52238"/>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52239"/>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52240"/>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2247"/>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52248"/>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522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52235"/>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2236"/>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2237"/>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52244"/>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52245"/>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224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2257"/>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5225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52253"/>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52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5" grpId="0" animBg="1"/>
      <p:bldP spid="52236" grpId="0" animBg="1"/>
      <p:bldP spid="52237" grpId="0" animBg="1"/>
      <p:bldP spid="52238" grpId="0" animBg="1"/>
      <p:bldP spid="52239" grpId="0" animBg="1"/>
      <p:bldP spid="52240" grpId="0" animBg="1"/>
      <p:bldP spid="52250" grpId="0" animBg="1"/>
      <p:bldP spid="52253" grpId="0" animBg="1"/>
      <p:bldP spid="444451"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eaLnBrk="1" hangingPunct="1"/>
            <a:r>
              <a:rPr lang="zh-CN" altLang="en-US" sz="4000" dirty="0">
                <a:solidFill>
                  <a:schemeClr val="tx1">
                    <a:lumMod val="95000"/>
                    <a:lumOff val="5000"/>
                  </a:schemeClr>
                </a:solidFill>
              </a:rPr>
              <a:t>句型</a:t>
            </a:r>
            <a:r>
              <a:rPr lang="en-US" altLang="zh-CN" sz="4000" dirty="0">
                <a:solidFill>
                  <a:schemeClr val="tx1">
                    <a:lumMod val="95000"/>
                    <a:lumOff val="5000"/>
                  </a:schemeClr>
                </a:solidFill>
              </a:rPr>
              <a:t>T+T*</a:t>
            </a:r>
            <a:r>
              <a:rPr lang="en-US" altLang="zh-CN" sz="4000" dirty="0" err="1">
                <a:solidFill>
                  <a:schemeClr val="tx1">
                    <a:lumMod val="95000"/>
                    <a:lumOff val="5000"/>
                  </a:schemeClr>
                </a:solidFill>
              </a:rPr>
              <a:t>F+i</a:t>
            </a:r>
            <a:r>
              <a:rPr lang="zh-CN" altLang="en-US" sz="4000" dirty="0">
                <a:solidFill>
                  <a:schemeClr val="tx1">
                    <a:lumMod val="95000"/>
                    <a:lumOff val="5000"/>
                  </a:schemeClr>
                </a:solidFill>
              </a:rPr>
              <a:t>的分析过程</a:t>
            </a:r>
          </a:p>
        </p:txBody>
      </p:sp>
      <p:graphicFrame>
        <p:nvGraphicFramePr>
          <p:cNvPr id="446534" name="Group 70"/>
          <p:cNvGraphicFramePr>
            <a:graphicFrameLocks noGrp="1"/>
          </p:cNvGraphicFramePr>
          <p:nvPr>
            <p:ph type="tbl" idx="1"/>
          </p:nvPr>
        </p:nvGraphicFramePr>
        <p:xfrm>
          <a:off x="468313" y="1557338"/>
          <a:ext cx="8675687" cy="2736918"/>
        </p:xfrm>
        <a:graphic>
          <a:graphicData uri="http://schemas.openxmlformats.org/drawingml/2006/table">
            <a:tbl>
              <a:tblPr/>
              <a:tblGrid>
                <a:gridCol w="71913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3024188">
                  <a:extLst>
                    <a:ext uri="{9D8B030D-6E8A-4147-A177-3AD203B41FA5}">
                      <a16:colId xmlns:a16="http://schemas.microsoft.com/office/drawing/2014/main" val="20002"/>
                    </a:ext>
                  </a:extLst>
                </a:gridCol>
                <a:gridCol w="1647825">
                  <a:extLst>
                    <a:ext uri="{9D8B030D-6E8A-4147-A177-3AD203B41FA5}">
                      <a16:colId xmlns:a16="http://schemas.microsoft.com/office/drawing/2014/main" val="20003"/>
                    </a:ext>
                  </a:extLst>
                </a:gridCol>
                <a:gridCol w="1484312">
                  <a:extLst>
                    <a:ext uri="{9D8B030D-6E8A-4147-A177-3AD203B41FA5}">
                      <a16:colId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步骤</a:t>
                      </a:r>
                    </a:p>
                  </a:txBody>
                  <a:tcPr marL="36000" marR="36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句型</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关系</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最左素短语</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b="1" i="0" u="none" strike="noStrike" cap="none" normalizeH="0" baseline="0">
                          <a:ln>
                            <a:noFill/>
                          </a:ln>
                          <a:solidFill>
                            <a:schemeClr val="tx1"/>
                          </a:solidFill>
                          <a:effectLst/>
                          <a:latin typeface="Courier New" pitchFamily="49" charset="0"/>
                          <a:ea typeface="楷体_GB2312" pitchFamily="49" charset="-122"/>
                        </a:rPr>
                        <a:t>规约符号</a:t>
                      </a:r>
                    </a:p>
                  </a:txBody>
                  <a:tcPr marL="36000" marR="36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a:t>
                      </a:r>
                    </a:p>
                  </a:txBody>
                  <a:tcPr marL="36000" marR="36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#T+T*F+i#</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i</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T*F</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a:t>
                      </a:r>
                    </a:p>
                  </a:txBody>
                  <a:tcPr marL="36000" marR="36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04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2</a:t>
                      </a:r>
                    </a:p>
                  </a:txBody>
                  <a:tcPr marL="36000" marR="36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#T+T+i#</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i</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楷体_GB2312" pitchFamily="49" charset="-122"/>
                          <a:cs typeface="Arial" charset="0"/>
                        </a:rPr>
                        <a:t>最左素短语</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T+T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36000" marR="36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3</a:t>
                      </a:r>
                    </a:p>
                  </a:txBody>
                  <a:tcPr marL="36000" marR="36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#E+i#</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none"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rgbClr val="3333CC"/>
                          </a:solidFill>
                          <a:effectLst/>
                          <a:latin typeface="Courier New" pitchFamily="49" charset="0"/>
                          <a:ea typeface="楷体_GB2312" pitchFamily="49" charset="-122"/>
                          <a:cs typeface="Arial" charset="0"/>
                        </a:rPr>
                        <a:t>i</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i</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F(T)</a:t>
                      </a:r>
                    </a:p>
                  </a:txBody>
                  <a:tcPr marL="36000" marR="36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4</a:t>
                      </a:r>
                    </a:p>
                  </a:txBody>
                  <a:tcPr marL="36000" marR="36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rPr>
                        <a:t>&lt;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rgbClr val="3333CC"/>
                          </a:solidFill>
                          <a:effectLst/>
                          <a:latin typeface="Courier New" pitchFamily="49" charset="0"/>
                          <a:ea typeface="楷体_GB2312" pitchFamily="49" charset="-122"/>
                          <a:cs typeface="Arial" charset="0"/>
                        </a:rPr>
                        <a:t>+</a:t>
                      </a:r>
                      <a:r>
                        <a:rPr kumimoji="0" lang="en-US" altLang="zh-CN" sz="2400" b="1" i="0" u="sng" strike="noStrike" cap="none" normalizeH="0" baseline="0">
                          <a:ln>
                            <a:noFill/>
                          </a:ln>
                          <a:solidFill>
                            <a:schemeClr val="tx1"/>
                          </a:solidFill>
                          <a:effectLst/>
                          <a:latin typeface="Courier New" pitchFamily="49" charset="0"/>
                          <a:ea typeface="楷体_GB2312" pitchFamily="49" charset="-122"/>
                          <a:cs typeface="Arial" charset="0"/>
                        </a:rPr>
                        <a:t>·&gt;</a:t>
                      </a:r>
                      <a:r>
                        <a:rPr kumimoji="0" lang="en-US" altLang="zh-CN" sz="2400" b="1" i="0" u="none" strike="noStrike" cap="none" normalizeH="0" baseline="0">
                          <a:ln>
                            <a:noFill/>
                          </a:ln>
                          <a:solidFill>
                            <a:srgbClr val="3333CC"/>
                          </a:solidFill>
                          <a:effectLst/>
                          <a:latin typeface="Courier New" pitchFamily="49" charset="0"/>
                          <a:ea typeface="楷体_GB2312" pitchFamily="49" charset="-122"/>
                          <a:cs typeface="Arial" charset="0"/>
                        </a:rPr>
                        <a: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E+T</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E</a:t>
                      </a:r>
                    </a:p>
                  </a:txBody>
                  <a:tcPr marL="36000" marR="36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325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3251" name="灯片编号占位符 5"/>
          <p:cNvSpPr>
            <a:spLocks noGrp="1"/>
          </p:cNvSpPr>
          <p:nvPr>
            <p:ph type="sldNum" sz="quarter" idx="12"/>
          </p:nvPr>
        </p:nvSpPr>
        <p:spPr>
          <a:noFill/>
        </p:spPr>
        <p:txBody>
          <a:bodyPr/>
          <a:lstStyle/>
          <a:p>
            <a:fld id="{B6188B40-C04F-4A9A-B09A-F2BF3330BDC7}" type="slidenum">
              <a:rPr lang="en-US" altLang="zh-CN" smtClean="0">
                <a:ea typeface="宋体" charset="-122"/>
              </a:rPr>
              <a:pPr/>
              <a:t>51</a:t>
            </a:fld>
            <a:endParaRPr lang="en-US" altLang="zh-CN">
              <a:ea typeface="宋体" charset="-122"/>
            </a:endParaRPr>
          </a:p>
        </p:txBody>
      </p:sp>
      <p:sp>
        <p:nvSpPr>
          <p:cNvPr id="446518" name="Text Box 54"/>
          <p:cNvSpPr txBox="1">
            <a:spLocks noChangeArrowheads="1"/>
          </p:cNvSpPr>
          <p:nvPr/>
        </p:nvSpPr>
        <p:spPr bwMode="auto">
          <a:xfrm>
            <a:off x="519113" y="4527550"/>
            <a:ext cx="8624887" cy="1938338"/>
          </a:xfrm>
          <a:prstGeom prst="rect">
            <a:avLst/>
          </a:prstGeom>
          <a:noFill/>
          <a:ln w="9525">
            <a:noFill/>
            <a:miter lim="800000"/>
            <a:headEnd/>
            <a:tailEnd/>
          </a:ln>
          <a:effectLst/>
        </p:spPr>
        <p:txBody>
          <a:bodyPr>
            <a:spAutoFit/>
          </a:bodyPr>
          <a:lstStyle/>
          <a:p>
            <a:pPr algn="l">
              <a:defRPr/>
            </a:pPr>
            <a:r>
              <a:rPr lang="zh-CN" altLang="en-US" sz="2400" b="1" dirty="0">
                <a:solidFill>
                  <a:schemeClr val="tx1">
                    <a:lumMod val="95000"/>
                    <a:lumOff val="5000"/>
                  </a:schemeClr>
                </a:solidFill>
                <a:latin typeface="+mn-lt"/>
                <a:ea typeface="楷体" pitchFamily="49" charset="-122"/>
              </a:rPr>
              <a:t>每步所规约的“句柄”就是</a:t>
            </a:r>
            <a:r>
              <a:rPr lang="zh-CN" altLang="en-US" sz="2400" b="1" dirty="0">
                <a:solidFill>
                  <a:srgbClr val="009900"/>
                </a:solidFill>
                <a:effectLst>
                  <a:outerShdw blurRad="38100" dist="38100" dir="2700000" algn="tl">
                    <a:srgbClr val="000000"/>
                  </a:outerShdw>
                </a:effectLst>
                <a:latin typeface="+mn-lt"/>
                <a:ea typeface="楷体" pitchFamily="49" charset="-122"/>
              </a:rPr>
              <a:t>最左素短语</a:t>
            </a:r>
            <a:endParaRPr lang="zh-CN" altLang="en-US" sz="2400" b="1" dirty="0">
              <a:latin typeface="+mn-lt"/>
              <a:ea typeface="楷体" pitchFamily="49" charset="-122"/>
            </a:endParaRPr>
          </a:p>
          <a:p>
            <a:pPr algn="l">
              <a:defRPr/>
            </a:pPr>
            <a:r>
              <a:rPr lang="zh-CN" altLang="en-US" sz="2400" b="1" dirty="0">
                <a:solidFill>
                  <a:schemeClr val="tx1">
                    <a:lumMod val="95000"/>
                    <a:lumOff val="5000"/>
                  </a:schemeClr>
                </a:solidFill>
                <a:latin typeface="+mn-lt"/>
                <a:ea typeface="楷体" pitchFamily="49" charset="-122"/>
              </a:rPr>
              <a:t>恰好是</a:t>
            </a:r>
            <a:r>
              <a:rPr lang="zh-CN" altLang="en-US" sz="2400" b="1" dirty="0">
                <a:solidFill>
                  <a:srgbClr val="009900"/>
                </a:solidFill>
                <a:effectLst>
                  <a:outerShdw blurRad="38100" dist="38100" dir="2700000" algn="tl">
                    <a:srgbClr val="000000"/>
                  </a:outerShdw>
                </a:effectLst>
                <a:latin typeface="+mn-lt"/>
                <a:ea typeface="楷体" pitchFamily="49" charset="-122"/>
              </a:rPr>
              <a:t>最左边的一对：</a:t>
            </a:r>
            <a:r>
              <a:rPr lang="en-US" altLang="zh-CN" sz="2400" b="1" dirty="0">
                <a:solidFill>
                  <a:srgbClr val="009900"/>
                </a:solidFill>
                <a:effectLst>
                  <a:outerShdw blurRad="38100" dist="38100" dir="2700000" algn="tl">
                    <a:srgbClr val="000000"/>
                  </a:outerShdw>
                </a:effectLst>
                <a:latin typeface="+mn-lt"/>
                <a:ea typeface="楷体" pitchFamily="49" charset="-122"/>
              </a:rPr>
              <a:t>&lt;··&gt;</a:t>
            </a:r>
            <a:r>
              <a:rPr lang="zh-CN" altLang="en-US" sz="2400" b="1" dirty="0">
                <a:solidFill>
                  <a:schemeClr val="tx1">
                    <a:lumMod val="95000"/>
                    <a:lumOff val="5000"/>
                  </a:schemeClr>
                </a:solidFill>
                <a:latin typeface="+mn-lt"/>
                <a:ea typeface="楷体" pitchFamily="49" charset="-122"/>
              </a:rPr>
              <a:t>所括起来的算符所对应的输入串。</a:t>
            </a:r>
          </a:p>
          <a:p>
            <a:pPr algn="l">
              <a:defRPr/>
            </a:pPr>
            <a:r>
              <a:rPr lang="zh-CN" altLang="en-US" sz="2400" b="1" dirty="0">
                <a:solidFill>
                  <a:schemeClr val="tx1">
                    <a:lumMod val="95000"/>
                    <a:lumOff val="5000"/>
                  </a:schemeClr>
                </a:solidFill>
                <a:latin typeface="+mn-lt"/>
                <a:ea typeface="楷体" pitchFamily="49" charset="-122"/>
              </a:rPr>
              <a:t>在分析过程中，非终结符的优先性不用考虑。如：第</a:t>
            </a:r>
            <a:r>
              <a:rPr lang="en-US" altLang="zh-CN" sz="2400" b="1" dirty="0">
                <a:solidFill>
                  <a:schemeClr val="tx1">
                    <a:lumMod val="95000"/>
                    <a:lumOff val="5000"/>
                  </a:schemeClr>
                </a:solidFill>
                <a:latin typeface="+mn-lt"/>
                <a:ea typeface="楷体" pitchFamily="49" charset="-122"/>
              </a:rPr>
              <a:t>1</a:t>
            </a:r>
            <a:r>
              <a:rPr lang="zh-CN" altLang="en-US" sz="2400" b="1" dirty="0">
                <a:solidFill>
                  <a:schemeClr val="tx1">
                    <a:lumMod val="95000"/>
                    <a:lumOff val="5000"/>
                  </a:schemeClr>
                </a:solidFill>
                <a:latin typeface="+mn-lt"/>
                <a:ea typeface="楷体" pitchFamily="49" charset="-122"/>
              </a:rPr>
              <a:t>步骤中的</a:t>
            </a:r>
            <a:r>
              <a:rPr lang="en-US" altLang="zh-CN" sz="2400" b="1" dirty="0">
                <a:solidFill>
                  <a:schemeClr val="tx1">
                    <a:lumMod val="95000"/>
                    <a:lumOff val="5000"/>
                  </a:schemeClr>
                </a:solidFill>
                <a:latin typeface="+mn-lt"/>
                <a:ea typeface="楷体" pitchFamily="49" charset="-122"/>
              </a:rPr>
              <a:t>T</a:t>
            </a:r>
            <a:r>
              <a:rPr lang="zh-CN" altLang="en-US" sz="2400" b="1" dirty="0">
                <a:solidFill>
                  <a:schemeClr val="tx1">
                    <a:lumMod val="95000"/>
                    <a:lumOff val="5000"/>
                  </a:schemeClr>
                </a:solidFill>
                <a:latin typeface="+mn-lt"/>
                <a:ea typeface="楷体" pitchFamily="49" charset="-122"/>
              </a:rPr>
              <a:t>是真正的句柄，但是，在算符优先的情况下，直接跳过。所以，算符优先分析的处理速度加快了。</a:t>
            </a:r>
          </a:p>
        </p:txBody>
      </p:sp>
    </p:spTree>
    <p:extLst>
      <p:ext uri="{BB962C8B-B14F-4D97-AF65-F5344CB8AC3E}">
        <p14:creationId xmlns:p14="http://schemas.microsoft.com/office/powerpoint/2010/main" val="180820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6518">
                                            <p:txEl>
                                              <p:pRg st="0" end="0"/>
                                            </p:txEl>
                                          </p:spTgt>
                                        </p:tgtEl>
                                        <p:attrNameLst>
                                          <p:attrName>style.visibility</p:attrName>
                                        </p:attrNameLst>
                                      </p:cBhvr>
                                      <p:to>
                                        <p:strVal val="visible"/>
                                      </p:to>
                                    </p:set>
                                    <p:animEffect transition="in" filter="wipe(left)">
                                      <p:cBhvr>
                                        <p:cTn id="7" dur="500"/>
                                        <p:tgtEl>
                                          <p:spTgt spid="4465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6518">
                                            <p:txEl>
                                              <p:pRg st="1" end="1"/>
                                            </p:txEl>
                                          </p:spTgt>
                                        </p:tgtEl>
                                        <p:attrNameLst>
                                          <p:attrName>style.visibility</p:attrName>
                                        </p:attrNameLst>
                                      </p:cBhvr>
                                      <p:to>
                                        <p:strVal val="visible"/>
                                      </p:to>
                                    </p:set>
                                    <p:animEffect transition="in" filter="wipe(left)">
                                      <p:cBhvr>
                                        <p:cTn id="12" dur="500"/>
                                        <p:tgtEl>
                                          <p:spTgt spid="4465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446518">
                                            <p:txEl>
                                              <p:pRg st="2" end="2"/>
                                            </p:txEl>
                                          </p:spTgt>
                                        </p:tgtEl>
                                        <p:attrNameLst>
                                          <p:attrName>style.visibility</p:attrName>
                                        </p:attrNameLst>
                                      </p:cBhvr>
                                      <p:to>
                                        <p:strVal val="visible"/>
                                      </p:to>
                                    </p:set>
                                    <p:animEffect transition="in" filter="wipe(left)">
                                      <p:cBhvr>
                                        <p:cTn id="17" dur="500"/>
                                        <p:tgtEl>
                                          <p:spTgt spid="4465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1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a:t>算符优先分析规约过程算法</a:t>
            </a:r>
          </a:p>
        </p:txBody>
      </p:sp>
      <p:graphicFrame>
        <p:nvGraphicFramePr>
          <p:cNvPr id="2" name="内容占位符 1">
            <a:extLst>
              <a:ext uri="{FF2B5EF4-FFF2-40B4-BE49-F238E27FC236}">
                <a16:creationId xmlns:a16="http://schemas.microsoft.com/office/drawing/2014/main" id="{2DAAD5AA-13A3-7D39-5C74-C748501F1558}"/>
              </a:ext>
            </a:extLst>
          </p:cNvPr>
          <p:cNvGraphicFramePr>
            <a:graphicFrameLocks noGrp="1"/>
          </p:cNvGraphicFramePr>
          <p:nvPr>
            <p:ph idx="1"/>
            <p:extLst>
              <p:ext uri="{D42A27DB-BD31-4B8C-83A1-F6EECF244321}">
                <p14:modId xmlns:p14="http://schemas.microsoft.com/office/powerpoint/2010/main" val="2906862372"/>
              </p:ext>
            </p:extLst>
          </p:nvPr>
        </p:nvGraphicFramePr>
        <p:xfrm>
          <a:off x="827088" y="1988840"/>
          <a:ext cx="748030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27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4275" name="灯片编号占位符 5"/>
          <p:cNvSpPr>
            <a:spLocks noGrp="1"/>
          </p:cNvSpPr>
          <p:nvPr>
            <p:ph type="sldNum" sz="quarter" idx="12"/>
          </p:nvPr>
        </p:nvSpPr>
        <p:spPr>
          <a:noFill/>
        </p:spPr>
        <p:txBody>
          <a:bodyPr/>
          <a:lstStyle/>
          <a:p>
            <a:fld id="{1E0B1562-8F92-4A87-8C6C-C32FB0EBAA90}" type="slidenum">
              <a:rPr lang="en-US" altLang="zh-CN" smtClean="0">
                <a:ea typeface="宋体" charset="-122"/>
              </a:rPr>
              <a:pPr/>
              <a:t>52</a:t>
            </a:fld>
            <a:endParaRPr lang="en-US" altLang="zh-CN">
              <a:ea typeface="宋体" charset="-122"/>
            </a:endParaRPr>
          </a:p>
        </p:txBody>
      </p:sp>
    </p:spTree>
    <p:extLst>
      <p:ext uri="{BB962C8B-B14F-4D97-AF65-F5344CB8AC3E}">
        <p14:creationId xmlns:p14="http://schemas.microsoft.com/office/powerpoint/2010/main" val="2308903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a:t>算法说明</a:t>
            </a:r>
          </a:p>
        </p:txBody>
      </p:sp>
      <p:graphicFrame>
        <p:nvGraphicFramePr>
          <p:cNvPr id="2" name="内容占位符 1">
            <a:extLst>
              <a:ext uri="{FF2B5EF4-FFF2-40B4-BE49-F238E27FC236}">
                <a16:creationId xmlns:a16="http://schemas.microsoft.com/office/drawing/2014/main" id="{FC21BEA3-E0FE-5DA8-F17F-4CEE27322B70}"/>
              </a:ext>
            </a:extLst>
          </p:cNvPr>
          <p:cNvGraphicFramePr>
            <a:graphicFrameLocks noGrp="1"/>
          </p:cNvGraphicFramePr>
          <p:nvPr>
            <p:ph idx="1"/>
            <p:extLst>
              <p:ext uri="{D42A27DB-BD31-4B8C-83A1-F6EECF244321}">
                <p14:modId xmlns:p14="http://schemas.microsoft.com/office/powerpoint/2010/main" val="2576076536"/>
              </p:ext>
            </p:extLst>
          </p:nvPr>
        </p:nvGraphicFramePr>
        <p:xfrm>
          <a:off x="827088" y="1503363"/>
          <a:ext cx="7633344" cy="4733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29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5299" name="灯片编号占位符 5"/>
          <p:cNvSpPr>
            <a:spLocks noGrp="1"/>
          </p:cNvSpPr>
          <p:nvPr>
            <p:ph type="sldNum" sz="quarter" idx="12"/>
          </p:nvPr>
        </p:nvSpPr>
        <p:spPr>
          <a:noFill/>
        </p:spPr>
        <p:txBody>
          <a:bodyPr/>
          <a:lstStyle/>
          <a:p>
            <a:fld id="{631D4EC6-88AD-4BAF-A6D5-C816C4000C57}" type="slidenum">
              <a:rPr lang="en-US" altLang="zh-CN" smtClean="0">
                <a:ea typeface="宋体" charset="-122"/>
              </a:rPr>
              <a:pPr/>
              <a:t>53</a:t>
            </a:fld>
            <a:endParaRPr lang="en-US" altLang="zh-CN">
              <a:ea typeface="宋体" charset="-122"/>
            </a:endParaRPr>
          </a:p>
        </p:txBody>
      </p:sp>
    </p:spTree>
    <p:extLst>
      <p:ext uri="{BB962C8B-B14F-4D97-AF65-F5344CB8AC3E}">
        <p14:creationId xmlns:p14="http://schemas.microsoft.com/office/powerpoint/2010/main" val="1224225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2"/>
          <p:cNvSpPr>
            <a:spLocks noGrp="1"/>
          </p:cNvSpPr>
          <p:nvPr>
            <p:ph type="ftr" sz="quarter" idx="11"/>
          </p:nvPr>
        </p:nvSpPr>
        <p:spPr>
          <a:noFill/>
        </p:spPr>
        <p:txBody>
          <a:bodyPr/>
          <a:lstStyle/>
          <a:p>
            <a:r>
              <a:rPr lang="zh-CN" altLang="en-US">
                <a:solidFill>
                  <a:schemeClr val="tx1"/>
                </a:solidFill>
                <a:ea typeface="宋体" charset="-122"/>
              </a:rPr>
              <a:t>华北电力大学控制与计算机工程学院王红制作</a:t>
            </a:r>
            <a:endParaRPr lang="en-US" altLang="zh-CN">
              <a:solidFill>
                <a:schemeClr val="tx1"/>
              </a:solidFill>
              <a:ea typeface="宋体" charset="-122"/>
            </a:endParaRPr>
          </a:p>
        </p:txBody>
      </p:sp>
      <p:sp>
        <p:nvSpPr>
          <p:cNvPr id="56323" name="灯片编号占位符 3"/>
          <p:cNvSpPr>
            <a:spLocks noGrp="1"/>
          </p:cNvSpPr>
          <p:nvPr>
            <p:ph type="sldNum" sz="quarter" idx="12"/>
          </p:nvPr>
        </p:nvSpPr>
        <p:spPr>
          <a:noFill/>
        </p:spPr>
        <p:txBody>
          <a:bodyPr/>
          <a:lstStyle/>
          <a:p>
            <a:fld id="{EDD15D1C-4875-4443-8AC6-68932283E065}" type="slidenum">
              <a:rPr lang="en-US" altLang="zh-CN" smtClean="0">
                <a:ea typeface="宋体" charset="-122"/>
              </a:rPr>
              <a:pPr/>
              <a:t>54</a:t>
            </a:fld>
            <a:endParaRPr lang="en-US" altLang="zh-CN">
              <a:ea typeface="宋体" charset="-122"/>
            </a:endParaRPr>
          </a:p>
        </p:txBody>
      </p:sp>
      <p:sp>
        <p:nvSpPr>
          <p:cNvPr id="56324" name="Rectangle 4"/>
          <p:cNvSpPr>
            <a:spLocks noChangeArrowheads="1"/>
          </p:cNvSpPr>
          <p:nvPr/>
        </p:nvSpPr>
        <p:spPr bwMode="auto">
          <a:xfrm>
            <a:off x="1870075" y="404813"/>
            <a:ext cx="2592388" cy="360362"/>
          </a:xfrm>
          <a:prstGeom prst="rect">
            <a:avLst/>
          </a:prstGeom>
          <a:solidFill>
            <a:srgbClr val="FFFFCC">
              <a:alpha val="50195"/>
            </a:srgbClr>
          </a:solidFill>
          <a:ln w="19050" algn="ctr">
            <a:solidFill>
              <a:srgbClr val="800000"/>
            </a:solidFill>
            <a:miter lim="800000"/>
            <a:headEnd/>
            <a:tailEnd/>
          </a:ln>
        </p:spPr>
        <p:txBody>
          <a:bodyPr wrap="none" anchor="ctr"/>
          <a:lstStyle/>
          <a:p>
            <a:r>
              <a:rPr lang="zh-CN" altLang="en-US" sz="1800" b="1" dirty="0">
                <a:solidFill>
                  <a:schemeClr val="tx1"/>
                </a:solidFill>
                <a:latin typeface="Courier New" panose="02070309020205020404" pitchFamily="49" charset="0"/>
                <a:ea typeface="楷体" pitchFamily="49" charset="-122"/>
                <a:cs typeface="Courier New" panose="02070309020205020404" pitchFamily="49" charset="0"/>
              </a:rPr>
              <a:t>置初值</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k=1,</a:t>
            </a:r>
            <a:r>
              <a:rPr lang="en-US" altLang="zh-CN" sz="1800" b="1" dirty="0">
                <a:solidFill>
                  <a:srgbClr val="FF0000"/>
                </a:solidFill>
                <a:latin typeface="Courier New" panose="02070309020205020404" pitchFamily="49" charset="0"/>
                <a:ea typeface="楷体" pitchFamily="49" charset="-122"/>
                <a:cs typeface="Courier New" panose="02070309020205020404" pitchFamily="49" charset="0"/>
              </a:rPr>
              <a:t>S[k]=‘#’</a:t>
            </a:r>
          </a:p>
        </p:txBody>
      </p:sp>
      <p:sp>
        <p:nvSpPr>
          <p:cNvPr id="56325" name="Rectangle 5"/>
          <p:cNvSpPr>
            <a:spLocks noChangeArrowheads="1"/>
          </p:cNvSpPr>
          <p:nvPr/>
        </p:nvSpPr>
        <p:spPr bwMode="auto">
          <a:xfrm>
            <a:off x="1981200" y="1054100"/>
            <a:ext cx="2376488" cy="360363"/>
          </a:xfrm>
          <a:prstGeom prst="rect">
            <a:avLst/>
          </a:prstGeom>
          <a:solidFill>
            <a:srgbClr val="FFFFCC">
              <a:alpha val="50195"/>
            </a:srgbClr>
          </a:solidFill>
          <a:ln w="19050" algn="ctr">
            <a:solidFill>
              <a:srgbClr val="800000"/>
            </a:solidFill>
            <a:miter lim="800000"/>
            <a:headEnd/>
            <a:tailEnd/>
          </a:ln>
        </p:spPr>
        <p:txBody>
          <a:bodyPr wrap="none" anchor="ctr"/>
          <a:lstStyle/>
          <a:p>
            <a:r>
              <a:rPr lang="zh-CN" altLang="en-US" sz="1800" b="1">
                <a:solidFill>
                  <a:schemeClr val="tx1"/>
                </a:solidFill>
                <a:latin typeface="Courier New" panose="02070309020205020404" pitchFamily="49" charset="0"/>
                <a:ea typeface="楷体" pitchFamily="49" charset="-122"/>
                <a:cs typeface="Courier New" panose="02070309020205020404" pitchFamily="49" charset="0"/>
              </a:rPr>
              <a:t>当前输入符读入</a:t>
            </a:r>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a</a:t>
            </a:r>
          </a:p>
        </p:txBody>
      </p:sp>
      <p:sp>
        <p:nvSpPr>
          <p:cNvPr id="56326" name="AutoShape 6"/>
          <p:cNvSpPr>
            <a:spLocks noChangeArrowheads="1"/>
          </p:cNvSpPr>
          <p:nvPr/>
        </p:nvSpPr>
        <p:spPr bwMode="auto">
          <a:xfrm>
            <a:off x="2447925" y="1628775"/>
            <a:ext cx="1439863" cy="360363"/>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S[k]</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V</a:t>
            </a:r>
            <a:r>
              <a:rPr lang="en-US" altLang="zh-CN" sz="1800" b="1" baseline="-25000"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T</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27" name="Rectangle 7"/>
          <p:cNvSpPr>
            <a:spLocks noChangeArrowheads="1"/>
          </p:cNvSpPr>
          <p:nvPr/>
        </p:nvSpPr>
        <p:spPr bwMode="auto">
          <a:xfrm>
            <a:off x="1260475" y="2060575"/>
            <a:ext cx="1079500" cy="360363"/>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j=k</a:t>
            </a:r>
          </a:p>
        </p:txBody>
      </p:sp>
      <p:sp>
        <p:nvSpPr>
          <p:cNvPr id="56328" name="Rectangle 8"/>
          <p:cNvSpPr>
            <a:spLocks noChangeArrowheads="1"/>
          </p:cNvSpPr>
          <p:nvPr/>
        </p:nvSpPr>
        <p:spPr bwMode="auto">
          <a:xfrm>
            <a:off x="3995738" y="2060575"/>
            <a:ext cx="1079500" cy="360363"/>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j=k-1</a:t>
            </a:r>
          </a:p>
        </p:txBody>
      </p:sp>
      <p:sp>
        <p:nvSpPr>
          <p:cNvPr id="56329" name="AutoShape 9"/>
          <p:cNvSpPr>
            <a:spLocks noChangeArrowheads="1"/>
          </p:cNvSpPr>
          <p:nvPr/>
        </p:nvSpPr>
        <p:spPr bwMode="auto">
          <a:xfrm>
            <a:off x="2449513" y="2708275"/>
            <a:ext cx="1439862" cy="360363"/>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S[j]·&gt;a</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30" name="Rectangle 10"/>
          <p:cNvSpPr>
            <a:spLocks noChangeArrowheads="1"/>
          </p:cNvSpPr>
          <p:nvPr/>
        </p:nvSpPr>
        <p:spPr bwMode="auto">
          <a:xfrm>
            <a:off x="2630488" y="3357563"/>
            <a:ext cx="1079500" cy="360362"/>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Q=S[j]</a:t>
            </a:r>
          </a:p>
        </p:txBody>
      </p:sp>
      <p:sp>
        <p:nvSpPr>
          <p:cNvPr id="56331" name="AutoShape 11"/>
          <p:cNvSpPr>
            <a:spLocks noChangeArrowheads="1"/>
          </p:cNvSpPr>
          <p:nvPr/>
        </p:nvSpPr>
        <p:spPr bwMode="auto">
          <a:xfrm>
            <a:off x="2449513" y="3860800"/>
            <a:ext cx="1439862" cy="360363"/>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S[j-1]</a:t>
            </a:r>
            <a:r>
              <a:rPr lang="en-US" altLang="zh-CN" sz="1800" b="1">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V</a:t>
            </a:r>
            <a:r>
              <a:rPr lang="en-US" altLang="zh-CN" sz="1800" b="1" baseline="-2500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T</a:t>
            </a:r>
            <a:r>
              <a:rPr lang="en-US" altLang="zh-CN" sz="1800" b="1">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32" name="AutoShape 12"/>
          <p:cNvSpPr>
            <a:spLocks noChangeArrowheads="1"/>
          </p:cNvSpPr>
          <p:nvPr/>
        </p:nvSpPr>
        <p:spPr bwMode="auto">
          <a:xfrm>
            <a:off x="2449513" y="4940300"/>
            <a:ext cx="1439862" cy="360363"/>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S[j]&lt;· Q</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33" name="Rectangle 13"/>
          <p:cNvSpPr>
            <a:spLocks noChangeArrowheads="1"/>
          </p:cNvSpPr>
          <p:nvPr/>
        </p:nvSpPr>
        <p:spPr bwMode="auto">
          <a:xfrm>
            <a:off x="1260475" y="4221163"/>
            <a:ext cx="1079500" cy="360362"/>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j=j-1</a:t>
            </a:r>
          </a:p>
        </p:txBody>
      </p:sp>
      <p:sp>
        <p:nvSpPr>
          <p:cNvPr id="56334" name="Rectangle 14"/>
          <p:cNvSpPr>
            <a:spLocks noChangeArrowheads="1"/>
          </p:cNvSpPr>
          <p:nvPr/>
        </p:nvSpPr>
        <p:spPr bwMode="auto">
          <a:xfrm>
            <a:off x="3995738" y="4221163"/>
            <a:ext cx="1079500" cy="360362"/>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j=j-2</a:t>
            </a:r>
          </a:p>
        </p:txBody>
      </p:sp>
      <p:sp>
        <p:nvSpPr>
          <p:cNvPr id="56335" name="Rectangle 15"/>
          <p:cNvSpPr>
            <a:spLocks noChangeArrowheads="1"/>
          </p:cNvSpPr>
          <p:nvPr/>
        </p:nvSpPr>
        <p:spPr bwMode="auto">
          <a:xfrm>
            <a:off x="1981200" y="5589588"/>
            <a:ext cx="2376488" cy="647700"/>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S[j+1]…S[k]</a:t>
            </a:r>
            <a:r>
              <a:rPr lang="zh-CN" altLang="en-US" sz="1800" b="1">
                <a:solidFill>
                  <a:schemeClr val="tx1"/>
                </a:solidFill>
                <a:latin typeface="Courier New" panose="02070309020205020404" pitchFamily="49" charset="0"/>
                <a:ea typeface="楷体" pitchFamily="49" charset="-122"/>
                <a:cs typeface="Courier New" panose="02070309020205020404" pitchFamily="49" charset="0"/>
              </a:rPr>
              <a:t>规约为</a:t>
            </a:r>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N</a:t>
            </a:r>
            <a:br>
              <a:rPr lang="en-US" altLang="zh-CN" sz="1800" b="1">
                <a:solidFill>
                  <a:schemeClr val="tx1"/>
                </a:solidFill>
                <a:latin typeface="Courier New" panose="02070309020205020404" pitchFamily="49" charset="0"/>
                <a:ea typeface="楷体" pitchFamily="49" charset="-122"/>
                <a:cs typeface="Courier New" panose="02070309020205020404" pitchFamily="49" charset="0"/>
              </a:rPr>
            </a:br>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k=j+1  S[k]=N</a:t>
            </a:r>
          </a:p>
        </p:txBody>
      </p:sp>
      <p:cxnSp>
        <p:nvCxnSpPr>
          <p:cNvPr id="56336" name="AutoShape 16"/>
          <p:cNvCxnSpPr>
            <a:cxnSpLocks noChangeShapeType="1"/>
            <a:stCxn id="56324" idx="2"/>
            <a:endCxn id="56325" idx="0"/>
          </p:cNvCxnSpPr>
          <p:nvPr/>
        </p:nvCxnSpPr>
        <p:spPr bwMode="auto">
          <a:xfrm>
            <a:off x="3167063" y="774700"/>
            <a:ext cx="3175" cy="269875"/>
          </a:xfrm>
          <a:prstGeom prst="straightConnector1">
            <a:avLst/>
          </a:prstGeom>
          <a:noFill/>
          <a:ln w="19050">
            <a:solidFill>
              <a:srgbClr val="800000"/>
            </a:solidFill>
            <a:round/>
            <a:headEnd/>
            <a:tailEnd type="triangle" w="med" len="med"/>
          </a:ln>
        </p:spPr>
      </p:cxnSp>
      <p:cxnSp>
        <p:nvCxnSpPr>
          <p:cNvPr id="56337" name="AutoShape 17"/>
          <p:cNvCxnSpPr>
            <a:cxnSpLocks noChangeShapeType="1"/>
            <a:stCxn id="56325" idx="2"/>
            <a:endCxn id="56326" idx="0"/>
          </p:cNvCxnSpPr>
          <p:nvPr/>
        </p:nvCxnSpPr>
        <p:spPr bwMode="auto">
          <a:xfrm flipH="1">
            <a:off x="3168650" y="1423988"/>
            <a:ext cx="1588" cy="195262"/>
          </a:xfrm>
          <a:prstGeom prst="straightConnector1">
            <a:avLst/>
          </a:prstGeom>
          <a:noFill/>
          <a:ln w="19050">
            <a:solidFill>
              <a:srgbClr val="800000"/>
            </a:solidFill>
            <a:round/>
            <a:headEnd/>
            <a:tailEnd type="triangle" w="med" len="med"/>
          </a:ln>
        </p:spPr>
      </p:cxnSp>
      <p:cxnSp>
        <p:nvCxnSpPr>
          <p:cNvPr id="56338" name="AutoShape 18"/>
          <p:cNvCxnSpPr>
            <a:cxnSpLocks noChangeShapeType="1"/>
            <a:stCxn id="56329" idx="2"/>
            <a:endCxn id="56330" idx="0"/>
          </p:cNvCxnSpPr>
          <p:nvPr/>
        </p:nvCxnSpPr>
        <p:spPr bwMode="auto">
          <a:xfrm>
            <a:off x="3170238" y="3078163"/>
            <a:ext cx="0" cy="269875"/>
          </a:xfrm>
          <a:prstGeom prst="straightConnector1">
            <a:avLst/>
          </a:prstGeom>
          <a:noFill/>
          <a:ln w="19050">
            <a:solidFill>
              <a:srgbClr val="800000"/>
            </a:solidFill>
            <a:round/>
            <a:headEnd/>
            <a:tailEnd type="triangle" w="med" len="med"/>
          </a:ln>
        </p:spPr>
      </p:cxnSp>
      <p:cxnSp>
        <p:nvCxnSpPr>
          <p:cNvPr id="56339" name="AutoShape 19"/>
          <p:cNvCxnSpPr>
            <a:cxnSpLocks noChangeShapeType="1"/>
            <a:stCxn id="56330" idx="2"/>
            <a:endCxn id="56331" idx="0"/>
          </p:cNvCxnSpPr>
          <p:nvPr/>
        </p:nvCxnSpPr>
        <p:spPr bwMode="auto">
          <a:xfrm>
            <a:off x="3170238" y="3727450"/>
            <a:ext cx="0" cy="123825"/>
          </a:xfrm>
          <a:prstGeom prst="straightConnector1">
            <a:avLst/>
          </a:prstGeom>
          <a:noFill/>
          <a:ln w="19050">
            <a:solidFill>
              <a:srgbClr val="800000"/>
            </a:solidFill>
            <a:round/>
            <a:headEnd/>
            <a:tailEnd type="triangle" w="med" len="med"/>
          </a:ln>
        </p:spPr>
      </p:cxnSp>
      <p:cxnSp>
        <p:nvCxnSpPr>
          <p:cNvPr id="56340" name="AutoShape 20"/>
          <p:cNvCxnSpPr>
            <a:cxnSpLocks noChangeShapeType="1"/>
            <a:stCxn id="56332" idx="2"/>
            <a:endCxn id="56335" idx="0"/>
          </p:cNvCxnSpPr>
          <p:nvPr/>
        </p:nvCxnSpPr>
        <p:spPr bwMode="auto">
          <a:xfrm>
            <a:off x="3170238" y="5310188"/>
            <a:ext cx="0" cy="269875"/>
          </a:xfrm>
          <a:prstGeom prst="straightConnector1">
            <a:avLst/>
          </a:prstGeom>
          <a:noFill/>
          <a:ln w="19050">
            <a:solidFill>
              <a:srgbClr val="800000"/>
            </a:solidFill>
            <a:round/>
            <a:headEnd/>
            <a:tailEnd type="triangle" w="med" len="med"/>
          </a:ln>
        </p:spPr>
      </p:cxnSp>
      <p:cxnSp>
        <p:nvCxnSpPr>
          <p:cNvPr id="56342" name="AutoShape 23"/>
          <p:cNvCxnSpPr>
            <a:cxnSpLocks noChangeShapeType="1"/>
            <a:stCxn id="56335" idx="2"/>
            <a:endCxn id="56343" idx="1"/>
          </p:cNvCxnSpPr>
          <p:nvPr/>
        </p:nvCxnSpPr>
        <p:spPr bwMode="auto">
          <a:xfrm rot="16200000" flipV="1">
            <a:off x="807244" y="3883819"/>
            <a:ext cx="4718050" cy="7938"/>
          </a:xfrm>
          <a:prstGeom prst="bentConnector4">
            <a:avLst>
              <a:gd name="adj1" fmla="val -4644"/>
              <a:gd name="adj2" fmla="val 28200009"/>
            </a:avLst>
          </a:prstGeom>
          <a:noFill/>
          <a:ln w="19050">
            <a:solidFill>
              <a:srgbClr val="800000"/>
            </a:solidFill>
            <a:miter lim="800000"/>
            <a:headEnd/>
            <a:tailEnd type="triangle" w="med" len="med"/>
          </a:ln>
        </p:spPr>
      </p:cxnSp>
      <p:sp>
        <p:nvSpPr>
          <p:cNvPr id="56343" name="Rectangle 24"/>
          <p:cNvSpPr>
            <a:spLocks noChangeArrowheads="1"/>
          </p:cNvSpPr>
          <p:nvPr/>
        </p:nvSpPr>
        <p:spPr bwMode="auto">
          <a:xfrm>
            <a:off x="3162300" y="1384300"/>
            <a:ext cx="360363" cy="287338"/>
          </a:xfrm>
          <a:prstGeom prst="rect">
            <a:avLst/>
          </a:prstGeom>
          <a:noFill/>
          <a:ln w="19050" algn="ctr">
            <a:noFill/>
            <a:miter lim="800000"/>
            <a:headEnd/>
            <a:tailEnd/>
          </a:ln>
        </p:spPr>
        <p:txBody>
          <a:bodyPr wrap="none" anchor="ctr"/>
          <a:lstStyle/>
          <a:p>
            <a:r>
              <a:rPr lang="en-US" altLang="zh-CN" sz="1600" b="1">
                <a:solidFill>
                  <a:schemeClr val="tx1"/>
                </a:solidFill>
                <a:latin typeface="Courier New" panose="02070309020205020404" pitchFamily="49" charset="0"/>
                <a:ea typeface="楷体" pitchFamily="49" charset="-122"/>
                <a:cs typeface="Courier New" panose="02070309020205020404" pitchFamily="49" charset="0"/>
              </a:rPr>
              <a:t>     </a:t>
            </a:r>
          </a:p>
        </p:txBody>
      </p:sp>
      <p:cxnSp>
        <p:nvCxnSpPr>
          <p:cNvPr id="56344" name="AutoShape 25"/>
          <p:cNvCxnSpPr>
            <a:cxnSpLocks noChangeShapeType="1"/>
            <a:stCxn id="56332" idx="1"/>
            <a:endCxn id="56341" idx="1"/>
          </p:cNvCxnSpPr>
          <p:nvPr/>
        </p:nvCxnSpPr>
        <p:spPr bwMode="auto">
          <a:xfrm rot="10800000" flipH="1">
            <a:off x="2449513" y="3212308"/>
            <a:ext cx="711200" cy="1908175"/>
          </a:xfrm>
          <a:prstGeom prst="bentConnector3">
            <a:avLst>
              <a:gd name="adj1" fmla="val -184248"/>
            </a:avLst>
          </a:prstGeom>
          <a:noFill/>
          <a:ln w="19050">
            <a:solidFill>
              <a:srgbClr val="800000"/>
            </a:solidFill>
            <a:miter lim="800000"/>
            <a:headEnd/>
            <a:tailEnd type="triangle" w="med" len="med"/>
          </a:ln>
        </p:spPr>
      </p:cxnSp>
      <p:cxnSp>
        <p:nvCxnSpPr>
          <p:cNvPr id="56345" name="AutoShape 26"/>
          <p:cNvCxnSpPr>
            <a:cxnSpLocks noChangeShapeType="1"/>
            <a:stCxn id="56331" idx="1"/>
            <a:endCxn id="56333" idx="0"/>
          </p:cNvCxnSpPr>
          <p:nvPr/>
        </p:nvCxnSpPr>
        <p:spPr bwMode="auto">
          <a:xfrm rot="10800000" flipV="1">
            <a:off x="1800225" y="4041775"/>
            <a:ext cx="639763" cy="169863"/>
          </a:xfrm>
          <a:prstGeom prst="bentConnector2">
            <a:avLst/>
          </a:prstGeom>
          <a:noFill/>
          <a:ln w="19050">
            <a:solidFill>
              <a:srgbClr val="800000"/>
            </a:solidFill>
            <a:miter lim="800000"/>
            <a:headEnd/>
            <a:tailEnd type="triangle" w="med" len="med"/>
          </a:ln>
        </p:spPr>
      </p:cxnSp>
      <p:cxnSp>
        <p:nvCxnSpPr>
          <p:cNvPr id="56346" name="AutoShape 27"/>
          <p:cNvCxnSpPr>
            <a:cxnSpLocks noChangeShapeType="1"/>
            <a:stCxn id="56331" idx="3"/>
            <a:endCxn id="56334" idx="0"/>
          </p:cNvCxnSpPr>
          <p:nvPr/>
        </p:nvCxnSpPr>
        <p:spPr bwMode="auto">
          <a:xfrm>
            <a:off x="3898900" y="4041775"/>
            <a:ext cx="636588" cy="169863"/>
          </a:xfrm>
          <a:prstGeom prst="bentConnector2">
            <a:avLst/>
          </a:prstGeom>
          <a:noFill/>
          <a:ln w="19050">
            <a:solidFill>
              <a:srgbClr val="800000"/>
            </a:solidFill>
            <a:miter lim="800000"/>
            <a:headEnd/>
            <a:tailEnd type="triangle" w="med" len="med"/>
          </a:ln>
        </p:spPr>
      </p:cxnSp>
      <p:cxnSp>
        <p:nvCxnSpPr>
          <p:cNvPr id="56347" name="AutoShape 28"/>
          <p:cNvCxnSpPr>
            <a:cxnSpLocks noChangeShapeType="1"/>
            <a:stCxn id="56333" idx="2"/>
            <a:endCxn id="56332" idx="0"/>
          </p:cNvCxnSpPr>
          <p:nvPr/>
        </p:nvCxnSpPr>
        <p:spPr bwMode="auto">
          <a:xfrm rot="16200000" flipH="1">
            <a:off x="2315369" y="4075906"/>
            <a:ext cx="339725" cy="1370013"/>
          </a:xfrm>
          <a:prstGeom prst="bentConnector3">
            <a:avLst>
              <a:gd name="adj1" fmla="val 49532"/>
            </a:avLst>
          </a:prstGeom>
          <a:noFill/>
          <a:ln w="19050">
            <a:solidFill>
              <a:srgbClr val="800000"/>
            </a:solidFill>
            <a:miter lim="800000"/>
            <a:headEnd/>
            <a:tailEnd type="triangle" w="med" len="med"/>
          </a:ln>
        </p:spPr>
      </p:cxnSp>
      <p:cxnSp>
        <p:nvCxnSpPr>
          <p:cNvPr id="56348" name="AutoShape 29"/>
          <p:cNvCxnSpPr>
            <a:cxnSpLocks noChangeShapeType="1"/>
            <a:stCxn id="56334" idx="2"/>
            <a:endCxn id="56332" idx="0"/>
          </p:cNvCxnSpPr>
          <p:nvPr/>
        </p:nvCxnSpPr>
        <p:spPr bwMode="auto">
          <a:xfrm rot="5400000">
            <a:off x="3683000" y="4078288"/>
            <a:ext cx="339725" cy="1365250"/>
          </a:xfrm>
          <a:prstGeom prst="bentConnector3">
            <a:avLst>
              <a:gd name="adj1" fmla="val 49532"/>
            </a:avLst>
          </a:prstGeom>
          <a:noFill/>
          <a:ln w="19050">
            <a:solidFill>
              <a:srgbClr val="800000"/>
            </a:solidFill>
            <a:miter lim="800000"/>
            <a:headEnd/>
            <a:tailEnd type="triangle" w="med" len="med"/>
          </a:ln>
        </p:spPr>
      </p:cxnSp>
      <p:cxnSp>
        <p:nvCxnSpPr>
          <p:cNvPr id="56349" name="AutoShape 30"/>
          <p:cNvCxnSpPr>
            <a:cxnSpLocks noChangeShapeType="1"/>
            <a:stCxn id="56326" idx="1"/>
            <a:endCxn id="56327" idx="0"/>
          </p:cNvCxnSpPr>
          <p:nvPr/>
        </p:nvCxnSpPr>
        <p:spPr bwMode="auto">
          <a:xfrm rot="10800000" flipV="1">
            <a:off x="1800225" y="1809750"/>
            <a:ext cx="638175" cy="241300"/>
          </a:xfrm>
          <a:prstGeom prst="bentConnector2">
            <a:avLst/>
          </a:prstGeom>
          <a:noFill/>
          <a:ln w="19050">
            <a:solidFill>
              <a:srgbClr val="800000"/>
            </a:solidFill>
            <a:miter lim="800000"/>
            <a:headEnd/>
            <a:tailEnd type="triangle" w="med" len="med"/>
          </a:ln>
        </p:spPr>
      </p:cxnSp>
      <p:cxnSp>
        <p:nvCxnSpPr>
          <p:cNvPr id="56350" name="AutoShape 31"/>
          <p:cNvCxnSpPr>
            <a:cxnSpLocks noChangeShapeType="1"/>
            <a:stCxn id="56326" idx="3"/>
            <a:endCxn id="56328" idx="0"/>
          </p:cNvCxnSpPr>
          <p:nvPr/>
        </p:nvCxnSpPr>
        <p:spPr bwMode="auto">
          <a:xfrm>
            <a:off x="3897313" y="1809750"/>
            <a:ext cx="638175" cy="241300"/>
          </a:xfrm>
          <a:prstGeom prst="bentConnector2">
            <a:avLst/>
          </a:prstGeom>
          <a:noFill/>
          <a:ln w="19050">
            <a:solidFill>
              <a:srgbClr val="800000"/>
            </a:solidFill>
            <a:miter lim="800000"/>
            <a:headEnd/>
            <a:tailEnd type="triangle" w="med" len="med"/>
          </a:ln>
        </p:spPr>
      </p:cxnSp>
      <p:cxnSp>
        <p:nvCxnSpPr>
          <p:cNvPr id="56351" name="AutoShape 32"/>
          <p:cNvCxnSpPr>
            <a:cxnSpLocks noChangeShapeType="1"/>
            <a:stCxn id="56328" idx="2"/>
            <a:endCxn id="56329" idx="0"/>
          </p:cNvCxnSpPr>
          <p:nvPr/>
        </p:nvCxnSpPr>
        <p:spPr bwMode="auto">
          <a:xfrm rot="5400000">
            <a:off x="3718719" y="1881982"/>
            <a:ext cx="268287" cy="1365250"/>
          </a:xfrm>
          <a:prstGeom prst="bentConnector3">
            <a:avLst>
              <a:gd name="adj1" fmla="val 49704"/>
            </a:avLst>
          </a:prstGeom>
          <a:noFill/>
          <a:ln w="19050">
            <a:solidFill>
              <a:srgbClr val="800000"/>
            </a:solidFill>
            <a:miter lim="800000"/>
            <a:headEnd/>
            <a:tailEnd type="triangle" w="med" len="med"/>
          </a:ln>
        </p:spPr>
      </p:cxnSp>
      <p:cxnSp>
        <p:nvCxnSpPr>
          <p:cNvPr id="56352" name="AutoShape 33"/>
          <p:cNvCxnSpPr>
            <a:cxnSpLocks noChangeShapeType="1"/>
            <a:stCxn id="56327" idx="2"/>
            <a:endCxn id="56329" idx="0"/>
          </p:cNvCxnSpPr>
          <p:nvPr/>
        </p:nvCxnSpPr>
        <p:spPr bwMode="auto">
          <a:xfrm rot="16200000" flipH="1">
            <a:off x="2351088" y="1879600"/>
            <a:ext cx="268287" cy="1370013"/>
          </a:xfrm>
          <a:prstGeom prst="bentConnector3">
            <a:avLst>
              <a:gd name="adj1" fmla="val 49704"/>
            </a:avLst>
          </a:prstGeom>
          <a:noFill/>
          <a:ln w="19050">
            <a:solidFill>
              <a:srgbClr val="800000"/>
            </a:solidFill>
            <a:miter lim="800000"/>
            <a:headEnd/>
            <a:tailEnd type="triangle" w="med" len="med"/>
          </a:ln>
        </p:spPr>
      </p:cxnSp>
      <p:sp>
        <p:nvSpPr>
          <p:cNvPr id="56353" name="AutoShape 34"/>
          <p:cNvSpPr>
            <a:spLocks noChangeArrowheads="1"/>
          </p:cNvSpPr>
          <p:nvPr/>
        </p:nvSpPr>
        <p:spPr bwMode="auto">
          <a:xfrm>
            <a:off x="6372225" y="2708275"/>
            <a:ext cx="1439863" cy="360363"/>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S[j]&lt;· a</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54" name="AutoShape 35"/>
          <p:cNvSpPr>
            <a:spLocks noChangeArrowheads="1"/>
          </p:cNvSpPr>
          <p:nvPr/>
        </p:nvSpPr>
        <p:spPr bwMode="auto">
          <a:xfrm>
            <a:off x="5940425" y="3500438"/>
            <a:ext cx="1439863" cy="360362"/>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S[j]=· a</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55" name="AutoShape 36"/>
          <p:cNvSpPr>
            <a:spLocks noChangeArrowheads="1"/>
          </p:cNvSpPr>
          <p:nvPr/>
        </p:nvSpPr>
        <p:spPr bwMode="auto">
          <a:xfrm>
            <a:off x="5940425" y="4221163"/>
            <a:ext cx="1439863" cy="360362"/>
          </a:xfrm>
          <a:prstGeom prst="flowChartAlternateProcess">
            <a:avLst/>
          </a:prstGeom>
          <a:solidFill>
            <a:srgbClr val="99CCFF"/>
          </a:solidFill>
          <a:ln w="19050" algn="ctr">
            <a:solidFill>
              <a:srgbClr val="800000"/>
            </a:solidFill>
            <a:miter lim="800000"/>
            <a:headEnd/>
            <a:tailEnd/>
          </a:ln>
        </p:spPr>
        <p:txBody>
          <a:bodyPr wrap="none" anchor="ctr"/>
          <a:lstStyle/>
          <a:p>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rPr>
              <a:t>S[j]=· #</a:t>
            </a:r>
            <a:r>
              <a:rPr lang="en-US" altLang="zh-CN" sz="18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p>
        </p:txBody>
      </p:sp>
      <p:sp>
        <p:nvSpPr>
          <p:cNvPr id="56356" name="AutoShape 37"/>
          <p:cNvSpPr>
            <a:spLocks noChangeArrowheads="1"/>
          </p:cNvSpPr>
          <p:nvPr/>
        </p:nvSpPr>
        <p:spPr bwMode="auto">
          <a:xfrm>
            <a:off x="5940425" y="5013325"/>
            <a:ext cx="1439863" cy="647700"/>
          </a:xfrm>
          <a:prstGeom prst="flowChartAlternateProcess">
            <a:avLst/>
          </a:prstGeom>
          <a:solidFill>
            <a:srgbClr val="FFFFCC">
              <a:alpha val="50195"/>
            </a:srgbClr>
          </a:solidFill>
          <a:ln w="19050" algn="ctr">
            <a:solidFill>
              <a:srgbClr val="800000"/>
            </a:solidFill>
            <a:miter lim="800000"/>
            <a:headEnd/>
            <a:tailEnd/>
          </a:ln>
        </p:spPr>
        <p:txBody>
          <a:bodyPr wrap="none" anchor="ctr"/>
          <a:lstStyle/>
          <a:p>
            <a:r>
              <a:rPr lang="zh-CN" altLang="en-US" sz="1800" b="1">
                <a:solidFill>
                  <a:schemeClr val="tx1"/>
                </a:solidFill>
                <a:latin typeface="Courier New" panose="02070309020205020404" pitchFamily="49" charset="0"/>
                <a:ea typeface="楷体" pitchFamily="49" charset="-122"/>
                <a:cs typeface="Courier New" panose="02070309020205020404" pitchFamily="49" charset="0"/>
              </a:rPr>
              <a:t>检查是否</a:t>
            </a:r>
            <a:br>
              <a:rPr lang="zh-CN" altLang="en-US" sz="1800" b="1">
                <a:solidFill>
                  <a:schemeClr val="tx1"/>
                </a:solidFill>
                <a:latin typeface="Courier New" panose="02070309020205020404" pitchFamily="49" charset="0"/>
                <a:ea typeface="楷体" pitchFamily="49" charset="-122"/>
                <a:cs typeface="Courier New" panose="02070309020205020404" pitchFamily="49" charset="0"/>
              </a:rPr>
            </a:br>
            <a:r>
              <a:rPr lang="zh-CN" altLang="en-US" sz="1800" b="1">
                <a:solidFill>
                  <a:schemeClr val="tx1"/>
                </a:solidFill>
                <a:latin typeface="Courier New" panose="02070309020205020404" pitchFamily="49" charset="0"/>
                <a:ea typeface="楷体" pitchFamily="49" charset="-122"/>
                <a:cs typeface="Courier New" panose="02070309020205020404" pitchFamily="49" charset="0"/>
              </a:rPr>
              <a:t>正常结束</a:t>
            </a:r>
            <a:endParaRPr lang="zh-CN" altLang="en-US" sz="1800" b="1">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endParaRPr>
          </a:p>
        </p:txBody>
      </p:sp>
      <p:sp>
        <p:nvSpPr>
          <p:cNvPr id="56357" name="Rectangle 41"/>
          <p:cNvSpPr>
            <a:spLocks noChangeArrowheads="1"/>
          </p:cNvSpPr>
          <p:nvPr/>
        </p:nvSpPr>
        <p:spPr bwMode="auto">
          <a:xfrm>
            <a:off x="6121400" y="6092825"/>
            <a:ext cx="1079500" cy="360363"/>
          </a:xfrm>
          <a:prstGeom prst="rect">
            <a:avLst/>
          </a:prstGeom>
          <a:solidFill>
            <a:srgbClr val="FFFFCC">
              <a:alpha val="50195"/>
            </a:srgbClr>
          </a:solidFill>
          <a:ln w="19050" algn="ctr">
            <a:solidFill>
              <a:srgbClr val="800000"/>
            </a:solidFill>
            <a:miter lim="800000"/>
            <a:headEnd/>
            <a:tailEnd/>
          </a:ln>
        </p:spPr>
        <p:txBody>
          <a:bodyPr wrap="none" anchor="ctr"/>
          <a:lstStyle/>
          <a:p>
            <a:r>
              <a:rPr lang="zh-CN" altLang="en-US" sz="1800" b="1">
                <a:solidFill>
                  <a:schemeClr val="tx1"/>
                </a:solidFill>
                <a:latin typeface="Courier New" panose="02070309020205020404" pitchFamily="49" charset="0"/>
                <a:ea typeface="楷体" pitchFamily="49" charset="-122"/>
                <a:cs typeface="Courier New" panose="02070309020205020404" pitchFamily="49" charset="0"/>
              </a:rPr>
              <a:t>结束</a:t>
            </a:r>
          </a:p>
        </p:txBody>
      </p:sp>
      <p:sp>
        <p:nvSpPr>
          <p:cNvPr id="56358" name="Rectangle 42"/>
          <p:cNvSpPr>
            <a:spLocks noChangeArrowheads="1"/>
          </p:cNvSpPr>
          <p:nvPr/>
        </p:nvSpPr>
        <p:spPr bwMode="auto">
          <a:xfrm>
            <a:off x="4859338" y="5156200"/>
            <a:ext cx="649287" cy="360363"/>
          </a:xfrm>
          <a:prstGeom prst="rect">
            <a:avLst/>
          </a:prstGeom>
          <a:solidFill>
            <a:srgbClr val="FF99CC">
              <a:alpha val="50195"/>
            </a:srgbClr>
          </a:solidFill>
          <a:ln w="28575" algn="ctr">
            <a:solidFill>
              <a:srgbClr val="FF0000"/>
            </a:solidFill>
            <a:miter lim="800000"/>
            <a:headEnd/>
            <a:tailEnd/>
          </a:ln>
        </p:spPr>
        <p:txBody>
          <a:bodyPr wrap="none" anchor="ctr"/>
          <a:lstStyle/>
          <a:p>
            <a:r>
              <a:rPr lang="zh-CN" altLang="en-US" sz="1800" b="1" dirty="0">
                <a:latin typeface="Courier New" panose="02070309020205020404" pitchFamily="49" charset="0"/>
                <a:ea typeface="楷体" pitchFamily="49" charset="-122"/>
                <a:cs typeface="Courier New" panose="02070309020205020404" pitchFamily="49" charset="0"/>
              </a:rPr>
              <a:t>出错</a:t>
            </a:r>
          </a:p>
        </p:txBody>
      </p:sp>
      <p:sp>
        <p:nvSpPr>
          <p:cNvPr id="56359" name="Rectangle 43"/>
          <p:cNvSpPr>
            <a:spLocks noChangeArrowheads="1"/>
          </p:cNvSpPr>
          <p:nvPr/>
        </p:nvSpPr>
        <p:spPr bwMode="auto">
          <a:xfrm>
            <a:off x="7740650" y="4076700"/>
            <a:ext cx="1079500" cy="647700"/>
          </a:xfrm>
          <a:prstGeom prst="rect">
            <a:avLst/>
          </a:prstGeom>
          <a:solidFill>
            <a:srgbClr val="FFFFCC">
              <a:alpha val="50195"/>
            </a:srgbClr>
          </a:solidFill>
          <a:ln w="19050" algn="ctr">
            <a:solidFill>
              <a:srgbClr val="800000"/>
            </a:solidFill>
            <a:miter lim="800000"/>
            <a:headEnd/>
            <a:tailEnd/>
          </a:ln>
        </p:spPr>
        <p:txBody>
          <a:bodyPr wrap="none" anchor="ctr"/>
          <a:lstStyle/>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k=k+1</a:t>
            </a:r>
          </a:p>
          <a:p>
            <a:r>
              <a:rPr lang="en-US" altLang="zh-CN" sz="1800" b="1">
                <a:solidFill>
                  <a:schemeClr val="tx1"/>
                </a:solidFill>
                <a:latin typeface="Courier New" panose="02070309020205020404" pitchFamily="49" charset="0"/>
                <a:ea typeface="楷体" pitchFamily="49" charset="-122"/>
                <a:cs typeface="Courier New" panose="02070309020205020404" pitchFamily="49" charset="0"/>
              </a:rPr>
              <a:t>S[k]=a</a:t>
            </a:r>
          </a:p>
        </p:txBody>
      </p:sp>
      <p:cxnSp>
        <p:nvCxnSpPr>
          <p:cNvPr id="56360" name="AutoShape 44"/>
          <p:cNvCxnSpPr>
            <a:cxnSpLocks noChangeShapeType="1"/>
            <a:stCxn id="56329" idx="3"/>
            <a:endCxn id="56353" idx="1"/>
          </p:cNvCxnSpPr>
          <p:nvPr/>
        </p:nvCxnSpPr>
        <p:spPr bwMode="auto">
          <a:xfrm>
            <a:off x="3898900" y="2889250"/>
            <a:ext cx="2463800" cy="0"/>
          </a:xfrm>
          <a:prstGeom prst="straightConnector1">
            <a:avLst/>
          </a:prstGeom>
          <a:noFill/>
          <a:ln w="19050">
            <a:solidFill>
              <a:srgbClr val="800000"/>
            </a:solidFill>
            <a:round/>
            <a:headEnd/>
            <a:tailEnd type="triangle" w="med" len="med"/>
          </a:ln>
        </p:spPr>
      </p:cxnSp>
      <p:cxnSp>
        <p:nvCxnSpPr>
          <p:cNvPr id="56361" name="AutoShape 45"/>
          <p:cNvCxnSpPr>
            <a:cxnSpLocks noChangeShapeType="1"/>
            <a:stCxn id="56353" idx="2"/>
          </p:cNvCxnSpPr>
          <p:nvPr/>
        </p:nvCxnSpPr>
        <p:spPr bwMode="auto">
          <a:xfrm flipH="1">
            <a:off x="6661150" y="3078163"/>
            <a:ext cx="431800" cy="412750"/>
          </a:xfrm>
          <a:prstGeom prst="straightConnector1">
            <a:avLst/>
          </a:prstGeom>
          <a:noFill/>
          <a:ln w="19050">
            <a:solidFill>
              <a:srgbClr val="800000"/>
            </a:solidFill>
            <a:round/>
            <a:headEnd/>
            <a:tailEnd type="triangle" w="med" len="med"/>
          </a:ln>
        </p:spPr>
      </p:cxnSp>
      <p:cxnSp>
        <p:nvCxnSpPr>
          <p:cNvPr id="56362" name="AutoShape 46"/>
          <p:cNvCxnSpPr>
            <a:cxnSpLocks noChangeShapeType="1"/>
            <a:stCxn id="56354" idx="2"/>
            <a:endCxn id="56355" idx="0"/>
          </p:cNvCxnSpPr>
          <p:nvPr/>
        </p:nvCxnSpPr>
        <p:spPr bwMode="auto">
          <a:xfrm>
            <a:off x="6661150" y="3870325"/>
            <a:ext cx="0" cy="341313"/>
          </a:xfrm>
          <a:prstGeom prst="straightConnector1">
            <a:avLst/>
          </a:prstGeom>
          <a:noFill/>
          <a:ln w="19050">
            <a:solidFill>
              <a:srgbClr val="800000"/>
            </a:solidFill>
            <a:round/>
            <a:headEnd/>
            <a:tailEnd type="triangle" w="med" len="med"/>
          </a:ln>
        </p:spPr>
      </p:cxnSp>
      <p:cxnSp>
        <p:nvCxnSpPr>
          <p:cNvPr id="56363" name="AutoShape 47"/>
          <p:cNvCxnSpPr>
            <a:cxnSpLocks noChangeShapeType="1"/>
            <a:stCxn id="56355" idx="2"/>
            <a:endCxn id="56356" idx="0"/>
          </p:cNvCxnSpPr>
          <p:nvPr/>
        </p:nvCxnSpPr>
        <p:spPr bwMode="auto">
          <a:xfrm>
            <a:off x="6661150" y="4591050"/>
            <a:ext cx="0" cy="412750"/>
          </a:xfrm>
          <a:prstGeom prst="straightConnector1">
            <a:avLst/>
          </a:prstGeom>
          <a:noFill/>
          <a:ln w="19050">
            <a:solidFill>
              <a:srgbClr val="800000"/>
            </a:solidFill>
            <a:round/>
            <a:headEnd/>
            <a:tailEnd type="triangle" w="med" len="med"/>
          </a:ln>
        </p:spPr>
      </p:cxnSp>
      <p:cxnSp>
        <p:nvCxnSpPr>
          <p:cNvPr id="56364" name="AutoShape 48"/>
          <p:cNvCxnSpPr>
            <a:cxnSpLocks noChangeShapeType="1"/>
            <a:stCxn id="56356" idx="1"/>
            <a:endCxn id="56358" idx="3"/>
          </p:cNvCxnSpPr>
          <p:nvPr/>
        </p:nvCxnSpPr>
        <p:spPr bwMode="auto">
          <a:xfrm flipH="1">
            <a:off x="5522913" y="5337175"/>
            <a:ext cx="407987" cy="0"/>
          </a:xfrm>
          <a:prstGeom prst="straightConnector1">
            <a:avLst/>
          </a:prstGeom>
          <a:noFill/>
          <a:ln w="19050">
            <a:solidFill>
              <a:srgbClr val="800000"/>
            </a:solidFill>
            <a:round/>
            <a:headEnd/>
            <a:tailEnd type="triangle" w="med" len="med"/>
          </a:ln>
        </p:spPr>
      </p:cxnSp>
      <p:cxnSp>
        <p:nvCxnSpPr>
          <p:cNvPr id="56365" name="AutoShape 49"/>
          <p:cNvCxnSpPr>
            <a:cxnSpLocks noChangeShapeType="1"/>
            <a:stCxn id="56356" idx="2"/>
            <a:endCxn id="56357" idx="0"/>
          </p:cNvCxnSpPr>
          <p:nvPr/>
        </p:nvCxnSpPr>
        <p:spPr bwMode="auto">
          <a:xfrm>
            <a:off x="6661150" y="5670550"/>
            <a:ext cx="0" cy="412750"/>
          </a:xfrm>
          <a:prstGeom prst="straightConnector1">
            <a:avLst/>
          </a:prstGeom>
          <a:noFill/>
          <a:ln w="19050">
            <a:solidFill>
              <a:srgbClr val="800000"/>
            </a:solidFill>
            <a:round/>
            <a:headEnd/>
            <a:tailEnd type="triangle" w="med" len="med"/>
          </a:ln>
        </p:spPr>
      </p:cxnSp>
      <p:cxnSp>
        <p:nvCxnSpPr>
          <p:cNvPr id="56366" name="AutoShape 50"/>
          <p:cNvCxnSpPr>
            <a:cxnSpLocks noChangeShapeType="1"/>
            <a:stCxn id="56355" idx="3"/>
            <a:endCxn id="56359" idx="1"/>
          </p:cNvCxnSpPr>
          <p:nvPr/>
        </p:nvCxnSpPr>
        <p:spPr bwMode="auto">
          <a:xfrm flipV="1">
            <a:off x="7389813" y="4400550"/>
            <a:ext cx="341312" cy="1588"/>
          </a:xfrm>
          <a:prstGeom prst="straightConnector1">
            <a:avLst/>
          </a:prstGeom>
          <a:noFill/>
          <a:ln w="19050">
            <a:solidFill>
              <a:srgbClr val="800000"/>
            </a:solidFill>
            <a:round/>
            <a:headEnd/>
            <a:tailEnd type="triangle" w="med" len="med"/>
          </a:ln>
        </p:spPr>
      </p:cxnSp>
      <p:cxnSp>
        <p:nvCxnSpPr>
          <p:cNvPr id="56367" name="AutoShape 52"/>
          <p:cNvCxnSpPr>
            <a:cxnSpLocks noChangeShapeType="1"/>
            <a:stCxn id="56359" idx="3"/>
          </p:cNvCxnSpPr>
          <p:nvPr/>
        </p:nvCxnSpPr>
        <p:spPr bwMode="auto">
          <a:xfrm flipH="1" flipV="1">
            <a:off x="3203575" y="908050"/>
            <a:ext cx="5626100" cy="3492500"/>
          </a:xfrm>
          <a:prstGeom prst="bentConnector3">
            <a:avLst>
              <a:gd name="adj1" fmla="val -3894"/>
            </a:avLst>
          </a:prstGeom>
          <a:noFill/>
          <a:ln w="19050">
            <a:solidFill>
              <a:srgbClr val="800000"/>
            </a:solidFill>
            <a:miter lim="800000"/>
            <a:headEnd/>
            <a:tailEnd type="triangle" w="med" len="med"/>
          </a:ln>
        </p:spPr>
      </p:cxnSp>
      <p:cxnSp>
        <p:nvCxnSpPr>
          <p:cNvPr id="56368" name="AutoShape 53"/>
          <p:cNvCxnSpPr>
            <a:cxnSpLocks noChangeShapeType="1"/>
            <a:stCxn id="56353" idx="2"/>
            <a:endCxn id="56359" idx="0"/>
          </p:cNvCxnSpPr>
          <p:nvPr/>
        </p:nvCxnSpPr>
        <p:spPr bwMode="auto">
          <a:xfrm>
            <a:off x="7092950" y="3078163"/>
            <a:ext cx="1187450" cy="989012"/>
          </a:xfrm>
          <a:prstGeom prst="straightConnector1">
            <a:avLst/>
          </a:prstGeom>
          <a:noFill/>
          <a:ln w="19050">
            <a:solidFill>
              <a:srgbClr val="800000"/>
            </a:solidFill>
            <a:round/>
            <a:headEnd/>
            <a:tailEnd type="triangle" w="med" len="med"/>
          </a:ln>
        </p:spPr>
      </p:cxnSp>
      <p:cxnSp>
        <p:nvCxnSpPr>
          <p:cNvPr id="56382" name="AutoShape 67"/>
          <p:cNvCxnSpPr>
            <a:cxnSpLocks noChangeShapeType="1"/>
            <a:stCxn id="56354" idx="1"/>
            <a:endCxn id="56358" idx="0"/>
          </p:cNvCxnSpPr>
          <p:nvPr/>
        </p:nvCxnSpPr>
        <p:spPr bwMode="auto">
          <a:xfrm rot="10800000" flipV="1">
            <a:off x="5184775" y="3681413"/>
            <a:ext cx="746125" cy="1460500"/>
          </a:xfrm>
          <a:prstGeom prst="bentConnector2">
            <a:avLst/>
          </a:prstGeom>
          <a:noFill/>
          <a:ln w="19050">
            <a:solidFill>
              <a:srgbClr val="800000"/>
            </a:solidFill>
            <a:miter lim="800000"/>
            <a:headEnd/>
            <a:tailEnd type="triangle" w="med" len="med"/>
          </a:ln>
        </p:spPr>
      </p:cxnSp>
      <p:grpSp>
        <p:nvGrpSpPr>
          <p:cNvPr id="2" name="组合 1">
            <a:extLst>
              <a:ext uri="{FF2B5EF4-FFF2-40B4-BE49-F238E27FC236}">
                <a16:creationId xmlns:a16="http://schemas.microsoft.com/office/drawing/2014/main" id="{CD4B6432-11DD-456B-9A85-A3DEC893B235}"/>
              </a:ext>
            </a:extLst>
          </p:cNvPr>
          <p:cNvGrpSpPr/>
          <p:nvPr/>
        </p:nvGrpSpPr>
        <p:grpSpPr>
          <a:xfrm>
            <a:off x="1835150" y="1773238"/>
            <a:ext cx="5892956" cy="4176712"/>
            <a:chOff x="1835150" y="1773238"/>
            <a:chExt cx="5892956" cy="4176712"/>
          </a:xfrm>
        </p:grpSpPr>
        <p:sp>
          <p:nvSpPr>
            <p:cNvPr id="56341" name="Rectangle 22"/>
            <p:cNvSpPr>
              <a:spLocks noChangeArrowheads="1"/>
            </p:cNvSpPr>
            <p:nvPr/>
          </p:nvSpPr>
          <p:spPr bwMode="auto">
            <a:xfrm>
              <a:off x="3160713" y="3068638"/>
              <a:ext cx="360362"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69" name="Rectangle 54"/>
            <p:cNvSpPr>
              <a:spLocks noChangeArrowheads="1"/>
            </p:cNvSpPr>
            <p:nvPr/>
          </p:nvSpPr>
          <p:spPr bwMode="auto">
            <a:xfrm>
              <a:off x="3881438" y="2636838"/>
              <a:ext cx="360362"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70" name="Rectangle 55"/>
            <p:cNvSpPr>
              <a:spLocks noChangeArrowheads="1"/>
            </p:cNvSpPr>
            <p:nvPr/>
          </p:nvSpPr>
          <p:spPr bwMode="auto">
            <a:xfrm>
              <a:off x="2051397" y="3789363"/>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1" name="Rectangle 56"/>
            <p:cNvSpPr>
              <a:spLocks noChangeArrowheads="1"/>
            </p:cNvSpPr>
            <p:nvPr/>
          </p:nvSpPr>
          <p:spPr bwMode="auto">
            <a:xfrm>
              <a:off x="3160713" y="5300663"/>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2" name="Rectangle 57"/>
            <p:cNvSpPr>
              <a:spLocks noChangeArrowheads="1"/>
            </p:cNvSpPr>
            <p:nvPr/>
          </p:nvSpPr>
          <p:spPr bwMode="auto">
            <a:xfrm>
              <a:off x="6653213" y="4581525"/>
              <a:ext cx="360363" cy="287338"/>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3" name="Rectangle 58"/>
            <p:cNvSpPr>
              <a:spLocks noChangeArrowheads="1"/>
            </p:cNvSpPr>
            <p:nvPr/>
          </p:nvSpPr>
          <p:spPr bwMode="auto">
            <a:xfrm>
              <a:off x="6653213" y="5662613"/>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4" name="Rectangle 59"/>
            <p:cNvSpPr>
              <a:spLocks noChangeArrowheads="1"/>
            </p:cNvSpPr>
            <p:nvPr/>
          </p:nvSpPr>
          <p:spPr bwMode="auto">
            <a:xfrm>
              <a:off x="7367744" y="3068638"/>
              <a:ext cx="360362" cy="287338"/>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5" name="Rectangle 60"/>
            <p:cNvSpPr>
              <a:spLocks noChangeArrowheads="1"/>
            </p:cNvSpPr>
            <p:nvPr/>
          </p:nvSpPr>
          <p:spPr bwMode="auto">
            <a:xfrm>
              <a:off x="1835150" y="1773238"/>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76" name="Rectangle 61"/>
            <p:cNvSpPr>
              <a:spLocks noChangeArrowheads="1"/>
            </p:cNvSpPr>
            <p:nvPr/>
          </p:nvSpPr>
          <p:spPr bwMode="auto">
            <a:xfrm>
              <a:off x="6529930" y="3068638"/>
              <a:ext cx="360362"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77" name="Rectangle 62"/>
            <p:cNvSpPr>
              <a:spLocks noChangeArrowheads="1"/>
            </p:cNvSpPr>
            <p:nvPr/>
          </p:nvSpPr>
          <p:spPr bwMode="auto">
            <a:xfrm>
              <a:off x="7367744" y="4082821"/>
              <a:ext cx="360362"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78" name="Rectangle 63"/>
            <p:cNvSpPr>
              <a:spLocks noChangeArrowheads="1"/>
            </p:cNvSpPr>
            <p:nvPr/>
          </p:nvSpPr>
          <p:spPr bwMode="auto">
            <a:xfrm>
              <a:off x="5579789" y="5085879"/>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79" name="Rectangle 64"/>
            <p:cNvSpPr>
              <a:spLocks noChangeArrowheads="1"/>
            </p:cNvSpPr>
            <p:nvPr/>
          </p:nvSpPr>
          <p:spPr bwMode="auto">
            <a:xfrm>
              <a:off x="3881438" y="3789363"/>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80" name="Rectangle 65"/>
            <p:cNvSpPr>
              <a:spLocks noChangeArrowheads="1"/>
            </p:cNvSpPr>
            <p:nvPr/>
          </p:nvSpPr>
          <p:spPr bwMode="auto">
            <a:xfrm>
              <a:off x="2051397" y="4869854"/>
              <a:ext cx="360363" cy="287338"/>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81" name="Rectangle 66"/>
            <p:cNvSpPr>
              <a:spLocks noChangeArrowheads="1"/>
            </p:cNvSpPr>
            <p:nvPr/>
          </p:nvSpPr>
          <p:spPr bwMode="auto">
            <a:xfrm>
              <a:off x="3881438" y="1773238"/>
              <a:ext cx="360363" cy="287337"/>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sp>
          <p:nvSpPr>
            <p:cNvPr id="56383" name="Rectangle 68"/>
            <p:cNvSpPr>
              <a:spLocks noChangeArrowheads="1"/>
            </p:cNvSpPr>
            <p:nvPr/>
          </p:nvSpPr>
          <p:spPr bwMode="auto">
            <a:xfrm>
              <a:off x="6653213" y="3889375"/>
              <a:ext cx="360363" cy="287338"/>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Y</a:t>
              </a:r>
            </a:p>
          </p:txBody>
        </p:sp>
        <p:sp>
          <p:nvSpPr>
            <p:cNvPr id="56384" name="Rectangle 69"/>
            <p:cNvSpPr>
              <a:spLocks noChangeArrowheads="1"/>
            </p:cNvSpPr>
            <p:nvPr/>
          </p:nvSpPr>
          <p:spPr bwMode="auto">
            <a:xfrm>
              <a:off x="5579789" y="3429000"/>
              <a:ext cx="360363" cy="287338"/>
            </a:xfrm>
            <a:prstGeom prst="rect">
              <a:avLst/>
            </a:prstGeom>
            <a:noFill/>
            <a:ln w="19050" algn="ctr">
              <a:noFill/>
              <a:miter lim="800000"/>
              <a:headEnd/>
              <a:tailEnd/>
            </a:ln>
          </p:spPr>
          <p:txBody>
            <a:bodyPr wrap="none" anchor="ctr"/>
            <a:lstStyle/>
            <a:p>
              <a:r>
                <a:rPr lang="en-US" altLang="zh-CN" sz="1600" b="1" dirty="0">
                  <a:solidFill>
                    <a:schemeClr val="tx1"/>
                  </a:solidFill>
                  <a:latin typeface="Courier New" panose="02070309020205020404" pitchFamily="49" charset="0"/>
                  <a:ea typeface="楷体" pitchFamily="49" charset="-122"/>
                  <a:cs typeface="Courier New" panose="02070309020205020404" pitchFamily="49" charset="0"/>
                </a:rPr>
                <a:t>N</a:t>
              </a:r>
            </a:p>
          </p:txBody>
        </p:sp>
      </p:grpSp>
    </p:spTree>
    <p:extLst>
      <p:ext uri="{BB962C8B-B14F-4D97-AF65-F5344CB8AC3E}">
        <p14:creationId xmlns:p14="http://schemas.microsoft.com/office/powerpoint/2010/main" val="3180544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a:t>算符优先分析法的局限性</a:t>
            </a:r>
          </a:p>
        </p:txBody>
      </p:sp>
      <p:sp>
        <p:nvSpPr>
          <p:cNvPr id="57349" name="Rectangle 3"/>
          <p:cNvSpPr>
            <a:spLocks noGrp="1" noChangeArrowheads="1"/>
          </p:cNvSpPr>
          <p:nvPr>
            <p:ph idx="1"/>
          </p:nvPr>
        </p:nvSpPr>
        <p:spPr/>
        <p:txBody>
          <a:bodyPr>
            <a:normAutofit/>
          </a:bodyPr>
          <a:lstStyle/>
          <a:p>
            <a:pPr eaLnBrk="1" hangingPunct="1">
              <a:lnSpc>
                <a:spcPct val="150000"/>
              </a:lnSpc>
            </a:pPr>
            <a:r>
              <a:rPr lang="zh-CN" altLang="en-US" dirty="0"/>
              <a:t>由于算符优先分析法去掉了单个非终结符之间的规约，尽管在分析过程中，当决定是否为句柄时采取了一定的措施，仍难避免把错误的句子得到正确的规约</a:t>
            </a:r>
          </a:p>
          <a:p>
            <a:pPr eaLnBrk="1" hangingPunct="1">
              <a:lnSpc>
                <a:spcPct val="150000"/>
              </a:lnSpc>
            </a:pPr>
            <a:r>
              <a:rPr lang="zh-CN" altLang="en-US" dirty="0"/>
              <a:t>通常一个适用于语言的文法很难满足算符优先文法的条件，其</a:t>
            </a:r>
            <a:r>
              <a:rPr lang="zh-CN" altLang="en-US" dirty="0">
                <a:solidFill>
                  <a:srgbClr val="00B0F0"/>
                </a:solidFill>
              </a:rPr>
              <a:t>仅适用于表达式的语法分析</a:t>
            </a:r>
          </a:p>
        </p:txBody>
      </p:sp>
      <p:sp>
        <p:nvSpPr>
          <p:cNvPr id="573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7347" name="灯片编号占位符 5"/>
          <p:cNvSpPr>
            <a:spLocks noGrp="1"/>
          </p:cNvSpPr>
          <p:nvPr>
            <p:ph type="sldNum" sz="quarter" idx="12"/>
          </p:nvPr>
        </p:nvSpPr>
        <p:spPr>
          <a:noFill/>
        </p:spPr>
        <p:txBody>
          <a:bodyPr/>
          <a:lstStyle/>
          <a:p>
            <a:fld id="{4444E04D-3B8B-4D6B-B291-396BA4F99257}" type="slidenum">
              <a:rPr lang="en-US" altLang="zh-CN" smtClean="0">
                <a:ea typeface="宋体" charset="-122"/>
              </a:rPr>
              <a:pPr/>
              <a:t>55</a:t>
            </a:fld>
            <a:endParaRPr lang="en-US" altLang="zh-CN">
              <a:ea typeface="宋体" charset="-122"/>
            </a:endParaRPr>
          </a:p>
        </p:txBody>
      </p:sp>
    </p:spTree>
    <p:extLst>
      <p:ext uri="{BB962C8B-B14F-4D97-AF65-F5344CB8AC3E}">
        <p14:creationId xmlns:p14="http://schemas.microsoft.com/office/powerpoint/2010/main" val="3101526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5181" name="Group 285"/>
          <p:cNvGraphicFramePr>
            <a:graphicFrameLocks noGrp="1"/>
          </p:cNvGraphicFramePr>
          <p:nvPr>
            <p:ph type="tbl" idx="1"/>
            <p:extLst>
              <p:ext uri="{D42A27DB-BD31-4B8C-83A1-F6EECF244321}">
                <p14:modId xmlns:p14="http://schemas.microsoft.com/office/powerpoint/2010/main" val="3561160725"/>
              </p:ext>
            </p:extLst>
          </p:nvPr>
        </p:nvGraphicFramePr>
        <p:xfrm>
          <a:off x="1115616" y="3141663"/>
          <a:ext cx="7184086" cy="2812320"/>
        </p:xfrm>
        <a:graphic>
          <a:graphicData uri="http://schemas.openxmlformats.org/drawingml/2006/table">
            <a:tbl>
              <a:tblPr firstRow="1" bandRow="1">
                <a:tableStyleId>{6E25E649-3F16-4E02-A733-19D2CDBF48F0}</a:tableStyleId>
              </a:tblPr>
              <a:tblGrid>
                <a:gridCol w="1026298">
                  <a:extLst>
                    <a:ext uri="{9D8B030D-6E8A-4147-A177-3AD203B41FA5}">
                      <a16:colId xmlns:a16="http://schemas.microsoft.com/office/drawing/2014/main" val="20000"/>
                    </a:ext>
                  </a:extLst>
                </a:gridCol>
                <a:gridCol w="1026298">
                  <a:extLst>
                    <a:ext uri="{9D8B030D-6E8A-4147-A177-3AD203B41FA5}">
                      <a16:colId xmlns:a16="http://schemas.microsoft.com/office/drawing/2014/main" val="20001"/>
                    </a:ext>
                  </a:extLst>
                </a:gridCol>
                <a:gridCol w="971740">
                  <a:extLst>
                    <a:ext uri="{9D8B030D-6E8A-4147-A177-3AD203B41FA5}">
                      <a16:colId xmlns:a16="http://schemas.microsoft.com/office/drawing/2014/main" val="20002"/>
                    </a:ext>
                  </a:extLst>
                </a:gridCol>
                <a:gridCol w="1080856">
                  <a:extLst>
                    <a:ext uri="{9D8B030D-6E8A-4147-A177-3AD203B41FA5}">
                      <a16:colId xmlns:a16="http://schemas.microsoft.com/office/drawing/2014/main" val="20003"/>
                    </a:ext>
                  </a:extLst>
                </a:gridCol>
                <a:gridCol w="1026298">
                  <a:extLst>
                    <a:ext uri="{9D8B030D-6E8A-4147-A177-3AD203B41FA5}">
                      <a16:colId xmlns:a16="http://schemas.microsoft.com/office/drawing/2014/main" val="20004"/>
                    </a:ext>
                  </a:extLst>
                </a:gridCol>
                <a:gridCol w="1026298">
                  <a:extLst>
                    <a:ext uri="{9D8B030D-6E8A-4147-A177-3AD203B41FA5}">
                      <a16:colId xmlns:a16="http://schemas.microsoft.com/office/drawing/2014/main" val="20005"/>
                    </a:ext>
                  </a:extLst>
                </a:gridCol>
                <a:gridCol w="1026298">
                  <a:extLst>
                    <a:ext uri="{9D8B030D-6E8A-4147-A177-3AD203B41FA5}">
                      <a16:colId xmlns:a16="http://schemas.microsoft.com/office/drawing/2014/main" val="20006"/>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solidFill>
                      <a:srgbClr val="5AA2AE"/>
                    </a:solidFill>
                  </a:tcPr>
                </a:tc>
                <a:extLst>
                  <a:ext uri="{0D108BD9-81ED-4DB2-BD59-A6C34878D82A}">
                    <a16:rowId xmlns:a16="http://schemas.microsoft.com/office/drawing/2014/main" val="10000"/>
                  </a:ext>
                </a:extLst>
              </a:tr>
              <a:tr h="3571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4"/>
                  </a:ext>
                </a:extLst>
              </a:tr>
              <a:tr h="3571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5"/>
                  </a:ext>
                </a:extLst>
              </a:tr>
              <a:tr h="358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6"/>
                  </a:ext>
                </a:extLst>
              </a:tr>
            </a:tbl>
          </a:graphicData>
        </a:graphic>
      </p:graphicFrame>
      <p:sp>
        <p:nvSpPr>
          <p:cNvPr id="583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8371" name="灯片编号占位符 5"/>
          <p:cNvSpPr>
            <a:spLocks noGrp="1"/>
          </p:cNvSpPr>
          <p:nvPr>
            <p:ph type="sldNum" sz="quarter" idx="12"/>
          </p:nvPr>
        </p:nvSpPr>
        <p:spPr>
          <a:noFill/>
        </p:spPr>
        <p:txBody>
          <a:bodyPr/>
          <a:lstStyle/>
          <a:p>
            <a:fld id="{51C7C83B-DD34-4C4D-88CB-A05E80B5CB4A}" type="slidenum">
              <a:rPr lang="en-US" altLang="zh-CN" smtClean="0">
                <a:ea typeface="宋体" charset="-122"/>
              </a:rPr>
              <a:pPr/>
              <a:t>56</a:t>
            </a:fld>
            <a:endParaRPr lang="en-US" altLang="zh-CN">
              <a:ea typeface="宋体" charset="-122"/>
            </a:endParaRPr>
          </a:p>
        </p:txBody>
      </p:sp>
      <p:sp>
        <p:nvSpPr>
          <p:cNvPr id="464900" name="Rectangle 4">
            <a:hlinkClick r:id="rId2" action="ppaction://hlinksldjump"/>
          </p:cNvPr>
          <p:cNvSpPr>
            <a:spLocks noChangeArrowheads="1"/>
          </p:cNvSpPr>
          <p:nvPr/>
        </p:nvSpPr>
        <p:spPr bwMode="auto">
          <a:xfrm>
            <a:off x="539750" y="1270000"/>
            <a:ext cx="2519363" cy="1800225"/>
          </a:xfrm>
          <a:prstGeom prst="rect">
            <a:avLst/>
          </a:prstGeom>
          <a:noFill/>
          <a:ln w="76200" cap="rnd" algn="ctr">
            <a:noFill/>
            <a:prstDash val="sysDot"/>
            <a:miter lim="800000"/>
            <a:headEnd/>
            <a:tailEnd/>
          </a:ln>
          <a:effectLst/>
        </p:spPr>
        <p:txBody>
          <a:bodyPr wrap="none" anchor="ctr"/>
          <a:lstStyle/>
          <a:p>
            <a:pPr algn="l">
              <a:defRPr/>
            </a:pPr>
            <a:r>
              <a:rPr lang="en-US" altLang="zh-CN" sz="2800" b="1" dirty="0">
                <a:solidFill>
                  <a:schemeClr val="tx1">
                    <a:lumMod val="95000"/>
                    <a:lumOff val="5000"/>
                  </a:schemeClr>
                </a:solidFill>
                <a:effectLst>
                  <a:outerShdw blurRad="38100" dist="38100" dir="2700000" algn="tl">
                    <a:srgbClr val="FFFFFF"/>
                  </a:outerShdw>
                </a:effectLst>
                <a:latin typeface="Courier New" pitchFamily="49" charset="0"/>
                <a:cs typeface="Courier New" panose="02070309020205020404" pitchFamily="49" charset="0"/>
              </a:rPr>
              <a:t>S→S; D | D</a:t>
            </a:r>
          </a:p>
          <a:p>
            <a:pPr algn="l">
              <a:defRPr/>
            </a:pPr>
            <a:r>
              <a:rPr lang="en-US" altLang="zh-CN" sz="2800" b="1" dirty="0">
                <a:solidFill>
                  <a:schemeClr val="tx1">
                    <a:lumMod val="95000"/>
                    <a:lumOff val="5000"/>
                  </a:schemeClr>
                </a:solidFill>
                <a:effectLst>
                  <a:outerShdw blurRad="38100" dist="38100" dir="2700000" algn="tl">
                    <a:srgbClr val="FFFFFF"/>
                  </a:outerShdw>
                </a:effectLst>
                <a:latin typeface="Courier New" pitchFamily="49" charset="0"/>
                <a:cs typeface="Courier New" panose="02070309020205020404" pitchFamily="49" charset="0"/>
              </a:rPr>
              <a:t>D→D(T) | H</a:t>
            </a:r>
          </a:p>
          <a:p>
            <a:pPr algn="l">
              <a:defRPr/>
            </a:pPr>
            <a:r>
              <a:rPr lang="en-US" altLang="zh-CN" sz="2800" b="1" dirty="0" err="1">
                <a:solidFill>
                  <a:schemeClr val="tx1">
                    <a:lumMod val="95000"/>
                    <a:lumOff val="5000"/>
                  </a:schemeClr>
                </a:solidFill>
                <a:effectLst>
                  <a:outerShdw blurRad="38100" dist="38100" dir="2700000" algn="tl">
                    <a:srgbClr val="FFFFFF"/>
                  </a:outerShdw>
                </a:effectLst>
                <a:latin typeface="Courier New" pitchFamily="49" charset="0"/>
                <a:cs typeface="Courier New" panose="02070309020205020404" pitchFamily="49" charset="0"/>
              </a:rPr>
              <a:t>H→a</a:t>
            </a:r>
            <a:r>
              <a:rPr lang="en-US" altLang="zh-CN" sz="2800" b="1" dirty="0">
                <a:solidFill>
                  <a:schemeClr val="tx1">
                    <a:lumMod val="95000"/>
                    <a:lumOff val="5000"/>
                  </a:schemeClr>
                </a:solidFill>
                <a:effectLst>
                  <a:outerShdw blurRad="38100" dist="38100" dir="2700000" algn="tl">
                    <a:srgbClr val="FFFFFF"/>
                  </a:outerShdw>
                </a:effectLst>
                <a:latin typeface="Courier New" pitchFamily="49" charset="0"/>
                <a:cs typeface="Courier New" panose="02070309020205020404" pitchFamily="49" charset="0"/>
              </a:rPr>
              <a:t> | (S)</a:t>
            </a:r>
          </a:p>
          <a:p>
            <a:pPr algn="l">
              <a:defRPr/>
            </a:pPr>
            <a:r>
              <a:rPr lang="en-US" altLang="zh-CN" sz="2800" b="1" dirty="0">
                <a:solidFill>
                  <a:schemeClr val="tx1">
                    <a:lumMod val="95000"/>
                    <a:lumOff val="5000"/>
                  </a:schemeClr>
                </a:solidFill>
                <a:effectLst>
                  <a:outerShdw blurRad="38100" dist="38100" dir="2700000" algn="tl">
                    <a:srgbClr val="FFFFFF"/>
                  </a:outerShdw>
                </a:effectLst>
                <a:latin typeface="Courier New" pitchFamily="49" charset="0"/>
                <a:cs typeface="Courier New" panose="02070309020205020404" pitchFamily="49" charset="0"/>
              </a:rPr>
              <a:t>T→T+S | S</a:t>
            </a:r>
          </a:p>
        </p:txBody>
      </p:sp>
      <p:sp>
        <p:nvSpPr>
          <p:cNvPr id="464979" name="Rectangle 83">
            <a:hlinkClick r:id="" action="ppaction://noaction"/>
          </p:cNvPr>
          <p:cNvSpPr>
            <a:spLocks noChangeArrowheads="1"/>
          </p:cNvSpPr>
          <p:nvPr/>
        </p:nvSpPr>
        <p:spPr bwMode="auto">
          <a:xfrm>
            <a:off x="467544" y="836613"/>
            <a:ext cx="2520950" cy="504825"/>
          </a:xfrm>
          <a:prstGeom prst="rect">
            <a:avLst/>
          </a:prstGeom>
          <a:noFill/>
          <a:ln w="76200" cap="rnd" algn="ctr">
            <a:noFill/>
            <a:prstDash val="sysDot"/>
            <a:miter lim="800000"/>
            <a:headEnd/>
            <a:tailEnd/>
          </a:ln>
          <a:effectLst/>
        </p:spPr>
        <p:txBody>
          <a:bodyPr wrap="none" anchor="ctr"/>
          <a:lstStyle/>
          <a:p>
            <a:pPr marL="68580" algn="l">
              <a:spcBef>
                <a:spcPct val="20000"/>
              </a:spcBef>
              <a:buClr>
                <a:schemeClr val="accent1"/>
              </a:buClr>
              <a:buSzPct val="76000"/>
              <a:defRPr/>
            </a:pPr>
            <a:r>
              <a:rPr lang="en-US" altLang="zh-CN" sz="2800" dirty="0">
                <a:solidFill>
                  <a:srgbClr val="FF0000"/>
                </a:solidFill>
                <a:effectLst>
                  <a:outerShdw blurRad="38100" dist="38100" dir="2700000" algn="tl">
                    <a:srgbClr val="000000"/>
                  </a:outerShdw>
                </a:effectLst>
                <a:latin typeface="Courier New" panose="02070309020205020404" pitchFamily="49" charset="0"/>
                <a:ea typeface="+mn-ea"/>
                <a:cs typeface="Courier New" panose="02070309020205020404" pitchFamily="49" charset="0"/>
              </a:rPr>
              <a:t>S’→#S#  </a:t>
            </a:r>
          </a:p>
        </p:txBody>
      </p:sp>
      <p:graphicFrame>
        <p:nvGraphicFramePr>
          <p:cNvPr id="465182" name="Group 286"/>
          <p:cNvGraphicFramePr>
            <a:graphicFrameLocks noGrp="1"/>
          </p:cNvGraphicFramePr>
          <p:nvPr>
            <p:extLst>
              <p:ext uri="{D42A27DB-BD31-4B8C-83A1-F6EECF244321}">
                <p14:modId xmlns:p14="http://schemas.microsoft.com/office/powerpoint/2010/main" val="2598352241"/>
              </p:ext>
            </p:extLst>
          </p:nvPr>
        </p:nvGraphicFramePr>
        <p:xfrm>
          <a:off x="2915816" y="1555750"/>
          <a:ext cx="5329238" cy="1296989"/>
        </p:xfrm>
        <a:graphic>
          <a:graphicData uri="http://schemas.openxmlformats.org/drawingml/2006/table">
            <a:tbl>
              <a:tblPr firstRow="1" bandRow="1">
                <a:tableStyleId>{EB9631B5-78F2-41C9-869B-9F39066F8104}</a:tableStyleId>
              </a:tblPr>
              <a:tblGrid>
                <a:gridCol w="10382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8838">
                  <a:extLst>
                    <a:ext uri="{9D8B030D-6E8A-4147-A177-3AD203B41FA5}">
                      <a16:colId xmlns:a16="http://schemas.microsoft.com/office/drawing/2014/main" val="20002"/>
                    </a:ext>
                  </a:extLst>
                </a:gridCol>
                <a:gridCol w="858837">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8">
                  <a:extLst>
                    <a:ext uri="{9D8B030D-6E8A-4147-A177-3AD203B41FA5}">
                      <a16:colId xmlns:a16="http://schemas.microsoft.com/office/drawing/2014/main" val="20005"/>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anchorCtr="1"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S’</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S</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D</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H</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solidFill>
                      <a:srgbClr val="7F8FA9"/>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solidFill>
                      <a:srgbClr val="7F8FA9"/>
                    </a:solidFill>
                  </a:tcPr>
                </a:tc>
                <a:extLst>
                  <a:ext uri="{0D108BD9-81ED-4DB2-BD59-A6C34878D82A}">
                    <a16:rowId xmlns:a16="http://schemas.microsoft.com/office/drawing/2014/main" val="10000"/>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FIRSTVT</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cs typeface="Courier New" panose="02070309020205020404" pitchFamily="49" charset="0"/>
                        </a:rPr>
                        <a:t>LASTVT</a:t>
                      </a:r>
                      <a:endParaRPr kumimoji="0" lang="en-US" altLang="zh-CN" sz="1800" b="1" i="0" u="none" strike="noStrike" cap="none" normalizeH="0" baseline="0" dirty="0">
                        <a:ln>
                          <a:noFill/>
                        </a:ln>
                        <a:solidFill>
                          <a:schemeClr val="tx1"/>
                        </a:solidFill>
                        <a:effectLst/>
                        <a:latin typeface="Courier New" pitchFamily="49" charset="0"/>
                        <a:ea typeface="楷体_GB2312" pitchFamily="49" charset="-122"/>
                        <a:cs typeface="Courier New" panose="02070309020205020404" pitchFamily="49" charset="0"/>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marL="0" marR="0" marT="0" marB="0" anchor="ctr" anchorCtr="1"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anchorCtr="1" horzOverflow="overflow"/>
                </a:tc>
                <a:extLst>
                  <a:ext uri="{0D108BD9-81ED-4DB2-BD59-A6C34878D82A}">
                    <a16:rowId xmlns:a16="http://schemas.microsoft.com/office/drawing/2014/main" val="10002"/>
                  </a:ext>
                </a:extLst>
              </a:tr>
            </a:tbl>
          </a:graphicData>
        </a:graphic>
      </p:graphicFrame>
      <p:sp>
        <p:nvSpPr>
          <p:cNvPr id="465105" name="Rectangle 209"/>
          <p:cNvSpPr>
            <a:spLocks noChangeArrowheads="1"/>
          </p:cNvSpPr>
          <p:nvPr/>
        </p:nvSpPr>
        <p:spPr bwMode="auto">
          <a:xfrm>
            <a:off x="7398916" y="2401208"/>
            <a:ext cx="858838" cy="455613"/>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104" name="Rectangle 208"/>
          <p:cNvSpPr>
            <a:spLocks noChangeArrowheads="1"/>
          </p:cNvSpPr>
          <p:nvPr/>
        </p:nvSpPr>
        <p:spPr bwMode="auto">
          <a:xfrm>
            <a:off x="6541666" y="2401208"/>
            <a:ext cx="857250" cy="455613"/>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dirty="0">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103" name="Rectangle 207"/>
          <p:cNvSpPr>
            <a:spLocks noChangeArrowheads="1"/>
          </p:cNvSpPr>
          <p:nvPr/>
        </p:nvSpPr>
        <p:spPr bwMode="auto">
          <a:xfrm>
            <a:off x="5682829" y="2401208"/>
            <a:ext cx="858837" cy="455613"/>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102" name="Rectangle 206"/>
          <p:cNvSpPr>
            <a:spLocks noChangeArrowheads="1"/>
          </p:cNvSpPr>
          <p:nvPr/>
        </p:nvSpPr>
        <p:spPr bwMode="auto">
          <a:xfrm>
            <a:off x="4823991" y="2401208"/>
            <a:ext cx="858838" cy="455613"/>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101" name="Rectangle 205"/>
          <p:cNvSpPr>
            <a:spLocks noChangeArrowheads="1"/>
          </p:cNvSpPr>
          <p:nvPr/>
        </p:nvSpPr>
        <p:spPr bwMode="auto">
          <a:xfrm>
            <a:off x="3966741" y="2401208"/>
            <a:ext cx="857250" cy="455613"/>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65100" name="Rectangle 204"/>
          <p:cNvSpPr>
            <a:spLocks noChangeArrowheads="1"/>
          </p:cNvSpPr>
          <p:nvPr/>
        </p:nvSpPr>
        <p:spPr bwMode="auto">
          <a:xfrm>
            <a:off x="7398916" y="1945596"/>
            <a:ext cx="858838" cy="455612"/>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099" name="Rectangle 203"/>
          <p:cNvSpPr>
            <a:spLocks noChangeArrowheads="1"/>
          </p:cNvSpPr>
          <p:nvPr/>
        </p:nvSpPr>
        <p:spPr bwMode="auto">
          <a:xfrm>
            <a:off x="6541666" y="1945596"/>
            <a:ext cx="857250" cy="455612"/>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dirty="0">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098" name="Rectangle 202"/>
          <p:cNvSpPr>
            <a:spLocks noChangeArrowheads="1"/>
          </p:cNvSpPr>
          <p:nvPr/>
        </p:nvSpPr>
        <p:spPr bwMode="auto">
          <a:xfrm>
            <a:off x="5682829" y="1945596"/>
            <a:ext cx="858837" cy="455612"/>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097" name="Rectangle 201"/>
          <p:cNvSpPr>
            <a:spLocks noChangeArrowheads="1"/>
          </p:cNvSpPr>
          <p:nvPr/>
        </p:nvSpPr>
        <p:spPr bwMode="auto">
          <a:xfrm>
            <a:off x="4823991" y="1945596"/>
            <a:ext cx="858838" cy="455612"/>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a:t>
            </a:r>
          </a:p>
        </p:txBody>
      </p:sp>
      <p:sp>
        <p:nvSpPr>
          <p:cNvPr id="465096" name="Rectangle 200"/>
          <p:cNvSpPr>
            <a:spLocks noChangeArrowheads="1"/>
          </p:cNvSpPr>
          <p:nvPr/>
        </p:nvSpPr>
        <p:spPr bwMode="auto">
          <a:xfrm>
            <a:off x="3966741" y="1945596"/>
            <a:ext cx="857250" cy="455612"/>
          </a:xfrm>
          <a:prstGeom prst="rect">
            <a:avLst/>
          </a:prstGeom>
          <a:noFill/>
          <a:ln w="19050" algn="ctr">
            <a:noFill/>
            <a:miter lim="800000"/>
            <a:headEnd/>
            <a:tailEnd/>
          </a:ln>
        </p:spPr>
        <p:txBody>
          <a:bodyPr anchor="ctr" anchorCtr="1"/>
          <a:lstStyle/>
          <a:p>
            <a:pPr>
              <a:spcBef>
                <a:spcPct val="20000"/>
              </a:spcBef>
              <a:buClr>
                <a:srgbClr val="FF9900"/>
              </a:buClr>
              <a:buSzPct val="80000"/>
              <a:buFont typeface="Webdings" pitchFamily="18" charset="2"/>
              <a:buNone/>
            </a:pPr>
            <a:r>
              <a:rPr lang="en-US" altLang="zh-CN"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65147" name="Rectangle 251"/>
          <p:cNvSpPr>
            <a:spLocks noChangeArrowheads="1"/>
          </p:cNvSpPr>
          <p:nvPr/>
        </p:nvSpPr>
        <p:spPr bwMode="auto">
          <a:xfrm>
            <a:off x="7488384" y="56387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65148" name="Rectangle 252"/>
          <p:cNvSpPr>
            <a:spLocks noChangeArrowheads="1"/>
          </p:cNvSpPr>
          <p:nvPr/>
        </p:nvSpPr>
        <p:spPr bwMode="auto">
          <a:xfrm>
            <a:off x="5544168" y="56626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49" name="Rectangle 253"/>
          <p:cNvSpPr>
            <a:spLocks noChangeArrowheads="1"/>
          </p:cNvSpPr>
          <p:nvPr/>
        </p:nvSpPr>
        <p:spPr bwMode="auto">
          <a:xfrm>
            <a:off x="3383928" y="56626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50" name="Rectangle 254"/>
          <p:cNvSpPr>
            <a:spLocks noChangeArrowheads="1"/>
          </p:cNvSpPr>
          <p:nvPr/>
        </p:nvSpPr>
        <p:spPr bwMode="auto">
          <a:xfrm>
            <a:off x="2375816" y="56626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51" name="Rectangle 255"/>
          <p:cNvSpPr>
            <a:spLocks noChangeArrowheads="1"/>
          </p:cNvSpPr>
          <p:nvPr/>
        </p:nvSpPr>
        <p:spPr bwMode="auto">
          <a:xfrm>
            <a:off x="6516216" y="522922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52" name="Rectangle 256"/>
          <p:cNvSpPr>
            <a:spLocks noChangeArrowheads="1"/>
          </p:cNvSpPr>
          <p:nvPr/>
        </p:nvSpPr>
        <p:spPr bwMode="auto">
          <a:xfrm>
            <a:off x="5544168" y="522922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53" name="Rectangle 257"/>
          <p:cNvSpPr>
            <a:spLocks noChangeArrowheads="1"/>
          </p:cNvSpPr>
          <p:nvPr/>
        </p:nvSpPr>
        <p:spPr bwMode="auto">
          <a:xfrm>
            <a:off x="4458370" y="522922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54" name="Rectangle 258"/>
          <p:cNvSpPr>
            <a:spLocks noChangeArrowheads="1"/>
          </p:cNvSpPr>
          <p:nvPr/>
        </p:nvSpPr>
        <p:spPr bwMode="auto">
          <a:xfrm>
            <a:off x="3383928" y="522922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55" name="Rectangle 259"/>
          <p:cNvSpPr>
            <a:spLocks noChangeArrowheads="1"/>
          </p:cNvSpPr>
          <p:nvPr/>
        </p:nvSpPr>
        <p:spPr bwMode="auto">
          <a:xfrm>
            <a:off x="2375816" y="522922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56" name="Rectangle 260"/>
          <p:cNvSpPr>
            <a:spLocks noChangeArrowheads="1"/>
          </p:cNvSpPr>
          <p:nvPr/>
        </p:nvSpPr>
        <p:spPr bwMode="auto">
          <a:xfrm>
            <a:off x="7488384" y="484504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57" name="Rectangle 261"/>
          <p:cNvSpPr>
            <a:spLocks noChangeArrowheads="1"/>
          </p:cNvSpPr>
          <p:nvPr/>
        </p:nvSpPr>
        <p:spPr bwMode="auto">
          <a:xfrm>
            <a:off x="6516216" y="486886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58" name="Rectangle 262"/>
          <p:cNvSpPr>
            <a:spLocks noChangeArrowheads="1"/>
          </p:cNvSpPr>
          <p:nvPr/>
        </p:nvSpPr>
        <p:spPr bwMode="auto">
          <a:xfrm>
            <a:off x="4458370" y="486886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59" name="Rectangle 263"/>
          <p:cNvSpPr>
            <a:spLocks noChangeArrowheads="1"/>
          </p:cNvSpPr>
          <p:nvPr/>
        </p:nvSpPr>
        <p:spPr bwMode="auto">
          <a:xfrm>
            <a:off x="3383928" y="486886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0" name="Rectangle 264"/>
          <p:cNvSpPr>
            <a:spLocks noChangeArrowheads="1"/>
          </p:cNvSpPr>
          <p:nvPr/>
        </p:nvSpPr>
        <p:spPr bwMode="auto">
          <a:xfrm>
            <a:off x="2375816" y="486886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1" name="Rectangle 265"/>
          <p:cNvSpPr>
            <a:spLocks noChangeArrowheads="1"/>
          </p:cNvSpPr>
          <p:nvPr/>
        </p:nvSpPr>
        <p:spPr bwMode="auto">
          <a:xfrm>
            <a:off x="7488384" y="446246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2" name="Rectangle 266"/>
          <p:cNvSpPr>
            <a:spLocks noChangeArrowheads="1"/>
          </p:cNvSpPr>
          <p:nvPr/>
        </p:nvSpPr>
        <p:spPr bwMode="auto">
          <a:xfrm>
            <a:off x="6516216" y="448627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3" name="Rectangle 267"/>
          <p:cNvSpPr>
            <a:spLocks noChangeArrowheads="1"/>
          </p:cNvSpPr>
          <p:nvPr/>
        </p:nvSpPr>
        <p:spPr bwMode="auto">
          <a:xfrm>
            <a:off x="4458370" y="448627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4" name="Rectangle 268"/>
          <p:cNvSpPr>
            <a:spLocks noChangeArrowheads="1"/>
          </p:cNvSpPr>
          <p:nvPr/>
        </p:nvSpPr>
        <p:spPr bwMode="auto">
          <a:xfrm>
            <a:off x="3383928" y="448627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5" name="Rectangle 269"/>
          <p:cNvSpPr>
            <a:spLocks noChangeArrowheads="1"/>
          </p:cNvSpPr>
          <p:nvPr/>
        </p:nvSpPr>
        <p:spPr bwMode="auto">
          <a:xfrm>
            <a:off x="2375816" y="4486274"/>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66" name="Rectangle 270"/>
          <p:cNvSpPr>
            <a:spLocks noChangeArrowheads="1"/>
          </p:cNvSpPr>
          <p:nvPr/>
        </p:nvSpPr>
        <p:spPr bwMode="auto">
          <a:xfrm>
            <a:off x="6516216" y="40766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67" name="Rectangle 271"/>
          <p:cNvSpPr>
            <a:spLocks noChangeArrowheads="1"/>
          </p:cNvSpPr>
          <p:nvPr/>
        </p:nvSpPr>
        <p:spPr bwMode="auto">
          <a:xfrm>
            <a:off x="5544168" y="40766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68" name="Rectangle 272"/>
          <p:cNvSpPr>
            <a:spLocks noChangeArrowheads="1"/>
          </p:cNvSpPr>
          <p:nvPr/>
        </p:nvSpPr>
        <p:spPr bwMode="auto">
          <a:xfrm>
            <a:off x="4458370" y="40766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465169" name="Rectangle 273"/>
          <p:cNvSpPr>
            <a:spLocks noChangeArrowheads="1"/>
          </p:cNvSpPr>
          <p:nvPr/>
        </p:nvSpPr>
        <p:spPr bwMode="auto">
          <a:xfrm>
            <a:off x="3383928" y="40766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70" name="Rectangle 274"/>
          <p:cNvSpPr>
            <a:spLocks noChangeArrowheads="1"/>
          </p:cNvSpPr>
          <p:nvPr/>
        </p:nvSpPr>
        <p:spPr bwMode="auto">
          <a:xfrm>
            <a:off x="2375816" y="40766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71" name="Rectangle 275"/>
          <p:cNvSpPr>
            <a:spLocks noChangeArrowheads="1"/>
          </p:cNvSpPr>
          <p:nvPr/>
        </p:nvSpPr>
        <p:spPr bwMode="auto">
          <a:xfrm>
            <a:off x="7488384" y="3644899"/>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72" name="Rectangle 276"/>
          <p:cNvSpPr>
            <a:spLocks noChangeArrowheads="1"/>
          </p:cNvSpPr>
          <p:nvPr/>
        </p:nvSpPr>
        <p:spPr bwMode="auto">
          <a:xfrm>
            <a:off x="6516216" y="36687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73" name="Rectangle 277"/>
          <p:cNvSpPr>
            <a:spLocks noChangeArrowheads="1"/>
          </p:cNvSpPr>
          <p:nvPr/>
        </p:nvSpPr>
        <p:spPr bwMode="auto">
          <a:xfrm>
            <a:off x="5544168" y="36687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74" name="Rectangle 278"/>
          <p:cNvSpPr>
            <a:spLocks noChangeArrowheads="1"/>
          </p:cNvSpPr>
          <p:nvPr/>
        </p:nvSpPr>
        <p:spPr bwMode="auto">
          <a:xfrm>
            <a:off x="4458370" y="36687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65175" name="Rectangle 279"/>
          <p:cNvSpPr>
            <a:spLocks noChangeArrowheads="1"/>
          </p:cNvSpPr>
          <p:nvPr/>
        </p:nvSpPr>
        <p:spPr bwMode="auto">
          <a:xfrm>
            <a:off x="3383928" y="36687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&lt;·</a:t>
            </a:r>
          </a:p>
        </p:txBody>
      </p:sp>
      <p:sp>
        <p:nvSpPr>
          <p:cNvPr id="465176" name="Rectangle 280"/>
          <p:cNvSpPr>
            <a:spLocks noChangeArrowheads="1"/>
          </p:cNvSpPr>
          <p:nvPr/>
        </p:nvSpPr>
        <p:spPr bwMode="auto">
          <a:xfrm>
            <a:off x="2375816" y="3668712"/>
            <a:ext cx="540000" cy="252000"/>
          </a:xfrm>
          <a:prstGeom prst="rect">
            <a:avLst/>
          </a:prstGeom>
          <a:noFill/>
          <a:ln w="19050" algn="ctr">
            <a:noFill/>
            <a:miter lim="800000"/>
            <a:headEnd/>
            <a:tailEnd/>
          </a:ln>
        </p:spPr>
        <p:txBody>
          <a:bodyPr lIns="18000" tIns="0" rIns="1800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anose="02070309020205020404" pitchFamily="49" charset="0"/>
                <a:cs typeface="Courier New" panose="02070309020205020404" pitchFamily="49" charset="0"/>
              </a:rPr>
              <a:t>·&gt;</a:t>
            </a:r>
          </a:p>
        </p:txBody>
      </p:sp>
      <p:sp>
        <p:nvSpPr>
          <p:cNvPr id="48" name="Oval 137">
            <a:hlinkClick r:id="rId2" action="ppaction://hlinksldjump"/>
          </p:cNvPr>
          <p:cNvSpPr>
            <a:spLocks noChangeAspect="1" noChangeArrowheads="1"/>
          </p:cNvSpPr>
          <p:nvPr/>
        </p:nvSpPr>
        <p:spPr bwMode="auto">
          <a:xfrm>
            <a:off x="7488384" y="800893"/>
            <a:ext cx="576262" cy="576263"/>
          </a:xfrm>
          <a:prstGeom prst="ellipse">
            <a:avLst/>
          </a:prstGeom>
          <a:solidFill>
            <a:schemeClr val="accent5">
              <a:lumMod val="40000"/>
              <a:lumOff val="60000"/>
              <a:alpha val="50000"/>
            </a:schemeClr>
          </a:solidFill>
          <a:ln w="76200" cap="rnd" algn="ctr">
            <a:solidFill>
              <a:schemeClr val="accent3">
                <a:lumMod val="60000"/>
                <a:lumOff val="40000"/>
              </a:schemeClr>
            </a:solidFill>
            <a:prstDash val="sysDot"/>
            <a:miter lim="800000"/>
            <a:headEnd/>
            <a:tailEnd/>
          </a:ln>
          <a:effectLst/>
        </p:spPr>
        <p:txBody>
          <a:bodyPr wrap="none" anchor="ctr"/>
          <a:lstStyle/>
          <a:p>
            <a:pPr algn="l"/>
            <a:endParaRPr lang="zh-CN" altLang="zh-C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93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4979"/>
                                        </p:tgtEl>
                                        <p:attrNameLst>
                                          <p:attrName>style.visibility</p:attrName>
                                        </p:attrNameLst>
                                      </p:cBhvr>
                                      <p:to>
                                        <p:strVal val="visible"/>
                                      </p:to>
                                    </p:set>
                                    <p:animEffect transition="in" filter="wipe(left)">
                                      <p:cBhvr>
                                        <p:cTn id="7" dur="500"/>
                                        <p:tgtEl>
                                          <p:spTgt spid="464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5181"/>
                                        </p:tgtEl>
                                        <p:attrNameLst>
                                          <p:attrName>style.visibility</p:attrName>
                                        </p:attrNameLst>
                                      </p:cBhvr>
                                      <p:to>
                                        <p:strVal val="visible"/>
                                      </p:to>
                                    </p:set>
                                    <p:animEffect transition="in" filter="wipe(left)">
                                      <p:cBhvr>
                                        <p:cTn id="12" dur="500"/>
                                        <p:tgtEl>
                                          <p:spTgt spid="465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5096"/>
                                        </p:tgtEl>
                                        <p:attrNameLst>
                                          <p:attrName>style.visibility</p:attrName>
                                        </p:attrNameLst>
                                      </p:cBhvr>
                                      <p:to>
                                        <p:strVal val="visible"/>
                                      </p:to>
                                    </p:set>
                                    <p:animEffect transition="in" filter="wipe(left)">
                                      <p:cBhvr>
                                        <p:cTn id="17" dur="500"/>
                                        <p:tgtEl>
                                          <p:spTgt spid="4650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5101"/>
                                        </p:tgtEl>
                                        <p:attrNameLst>
                                          <p:attrName>style.visibility</p:attrName>
                                        </p:attrNameLst>
                                      </p:cBhvr>
                                      <p:to>
                                        <p:strVal val="visible"/>
                                      </p:to>
                                    </p:set>
                                    <p:animEffect transition="in" filter="wipe(left)">
                                      <p:cBhvr>
                                        <p:cTn id="22" dur="500"/>
                                        <p:tgtEl>
                                          <p:spTgt spid="465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5097"/>
                                        </p:tgtEl>
                                        <p:attrNameLst>
                                          <p:attrName>style.visibility</p:attrName>
                                        </p:attrNameLst>
                                      </p:cBhvr>
                                      <p:to>
                                        <p:strVal val="visible"/>
                                      </p:to>
                                    </p:set>
                                    <p:animEffect transition="in" filter="wipe(left)">
                                      <p:cBhvr>
                                        <p:cTn id="27" dur="500"/>
                                        <p:tgtEl>
                                          <p:spTgt spid="4650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5102"/>
                                        </p:tgtEl>
                                        <p:attrNameLst>
                                          <p:attrName>style.visibility</p:attrName>
                                        </p:attrNameLst>
                                      </p:cBhvr>
                                      <p:to>
                                        <p:strVal val="visible"/>
                                      </p:to>
                                    </p:set>
                                    <p:animEffect transition="in" filter="wipe(left)">
                                      <p:cBhvr>
                                        <p:cTn id="32" dur="500"/>
                                        <p:tgtEl>
                                          <p:spTgt spid="465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5098"/>
                                        </p:tgtEl>
                                        <p:attrNameLst>
                                          <p:attrName>style.visibility</p:attrName>
                                        </p:attrNameLst>
                                      </p:cBhvr>
                                      <p:to>
                                        <p:strVal val="visible"/>
                                      </p:to>
                                    </p:set>
                                    <p:animEffect transition="in" filter="wipe(left)">
                                      <p:cBhvr>
                                        <p:cTn id="37" dur="500"/>
                                        <p:tgtEl>
                                          <p:spTgt spid="4650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65103"/>
                                        </p:tgtEl>
                                        <p:attrNameLst>
                                          <p:attrName>style.visibility</p:attrName>
                                        </p:attrNameLst>
                                      </p:cBhvr>
                                      <p:to>
                                        <p:strVal val="visible"/>
                                      </p:to>
                                    </p:set>
                                    <p:animEffect transition="in" filter="wipe(left)">
                                      <p:cBhvr>
                                        <p:cTn id="42" dur="500"/>
                                        <p:tgtEl>
                                          <p:spTgt spid="4651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5099"/>
                                        </p:tgtEl>
                                        <p:attrNameLst>
                                          <p:attrName>style.visibility</p:attrName>
                                        </p:attrNameLst>
                                      </p:cBhvr>
                                      <p:to>
                                        <p:strVal val="visible"/>
                                      </p:to>
                                    </p:set>
                                    <p:animEffect transition="in" filter="wipe(left)">
                                      <p:cBhvr>
                                        <p:cTn id="47" dur="500"/>
                                        <p:tgtEl>
                                          <p:spTgt spid="4650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65104"/>
                                        </p:tgtEl>
                                        <p:attrNameLst>
                                          <p:attrName>style.visibility</p:attrName>
                                        </p:attrNameLst>
                                      </p:cBhvr>
                                      <p:to>
                                        <p:strVal val="visible"/>
                                      </p:to>
                                    </p:set>
                                    <p:animEffect transition="in" filter="wipe(left)">
                                      <p:cBhvr>
                                        <p:cTn id="52" dur="500"/>
                                        <p:tgtEl>
                                          <p:spTgt spid="4651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65100"/>
                                        </p:tgtEl>
                                        <p:attrNameLst>
                                          <p:attrName>style.visibility</p:attrName>
                                        </p:attrNameLst>
                                      </p:cBhvr>
                                      <p:to>
                                        <p:strVal val="visible"/>
                                      </p:to>
                                    </p:set>
                                    <p:animEffect transition="in" filter="wipe(left)">
                                      <p:cBhvr>
                                        <p:cTn id="57" dur="500"/>
                                        <p:tgtEl>
                                          <p:spTgt spid="46510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5105"/>
                                        </p:tgtEl>
                                        <p:attrNameLst>
                                          <p:attrName>style.visibility</p:attrName>
                                        </p:attrNameLst>
                                      </p:cBhvr>
                                      <p:to>
                                        <p:strVal val="visible"/>
                                      </p:to>
                                    </p:set>
                                    <p:animEffect transition="in" filter="wipe(left)">
                                      <p:cBhvr>
                                        <p:cTn id="62" dur="500"/>
                                        <p:tgtEl>
                                          <p:spTgt spid="46510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5168"/>
                                        </p:tgtEl>
                                        <p:attrNameLst>
                                          <p:attrName>style.visibility</p:attrName>
                                        </p:attrNameLst>
                                      </p:cBhvr>
                                      <p:to>
                                        <p:strVal val="visible"/>
                                      </p:to>
                                    </p:set>
                                    <p:animEffect transition="in" filter="wipe(left)">
                                      <p:cBhvr>
                                        <p:cTn id="67" dur="500"/>
                                        <p:tgtEl>
                                          <p:spTgt spid="465168"/>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65147"/>
                                        </p:tgtEl>
                                        <p:attrNameLst>
                                          <p:attrName>style.visibility</p:attrName>
                                        </p:attrNameLst>
                                      </p:cBhvr>
                                      <p:to>
                                        <p:strVal val="visible"/>
                                      </p:to>
                                    </p:set>
                                    <p:animEffect transition="in" filter="wipe(left)">
                                      <p:cBhvr>
                                        <p:cTn id="71" dur="500"/>
                                        <p:tgtEl>
                                          <p:spTgt spid="46514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65150"/>
                                        </p:tgtEl>
                                        <p:attrNameLst>
                                          <p:attrName>style.visibility</p:attrName>
                                        </p:attrNameLst>
                                      </p:cBhvr>
                                      <p:to>
                                        <p:strVal val="visible"/>
                                      </p:to>
                                    </p:set>
                                    <p:animEffect transition="in" filter="wipe(left)">
                                      <p:cBhvr>
                                        <p:cTn id="76" dur="500"/>
                                        <p:tgtEl>
                                          <p:spTgt spid="46515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65149"/>
                                        </p:tgtEl>
                                        <p:attrNameLst>
                                          <p:attrName>style.visibility</p:attrName>
                                        </p:attrNameLst>
                                      </p:cBhvr>
                                      <p:to>
                                        <p:strVal val="visible"/>
                                      </p:to>
                                    </p:set>
                                    <p:animEffect transition="in" filter="wipe(left)">
                                      <p:cBhvr>
                                        <p:cTn id="79" dur="500"/>
                                        <p:tgtEl>
                                          <p:spTgt spid="46514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65148"/>
                                        </p:tgtEl>
                                        <p:attrNameLst>
                                          <p:attrName>style.visibility</p:attrName>
                                        </p:attrNameLst>
                                      </p:cBhvr>
                                      <p:to>
                                        <p:strVal val="visible"/>
                                      </p:to>
                                    </p:set>
                                    <p:animEffect transition="in" filter="wipe(left)">
                                      <p:cBhvr>
                                        <p:cTn id="82" dur="500"/>
                                        <p:tgtEl>
                                          <p:spTgt spid="4651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65175"/>
                                        </p:tgtEl>
                                        <p:attrNameLst>
                                          <p:attrName>style.visibility</p:attrName>
                                        </p:attrNameLst>
                                      </p:cBhvr>
                                      <p:to>
                                        <p:strVal val="visible"/>
                                      </p:to>
                                    </p:set>
                                    <p:animEffect transition="in" filter="wipe(left)">
                                      <p:cBhvr>
                                        <p:cTn id="87" dur="500"/>
                                        <p:tgtEl>
                                          <p:spTgt spid="465175"/>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65173"/>
                                        </p:tgtEl>
                                        <p:attrNameLst>
                                          <p:attrName>style.visibility</p:attrName>
                                        </p:attrNameLst>
                                      </p:cBhvr>
                                      <p:to>
                                        <p:strVal val="visible"/>
                                      </p:to>
                                    </p:set>
                                    <p:animEffect transition="in" filter="wipe(left)">
                                      <p:cBhvr>
                                        <p:cTn id="90" dur="500"/>
                                        <p:tgtEl>
                                          <p:spTgt spid="46517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65170"/>
                                        </p:tgtEl>
                                        <p:attrNameLst>
                                          <p:attrName>style.visibility</p:attrName>
                                        </p:attrNameLst>
                                      </p:cBhvr>
                                      <p:to>
                                        <p:strVal val="visible"/>
                                      </p:to>
                                    </p:set>
                                    <p:animEffect transition="in" filter="wipe(left)">
                                      <p:cBhvr>
                                        <p:cTn id="95" dur="500"/>
                                        <p:tgtEl>
                                          <p:spTgt spid="465170"/>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5169"/>
                                        </p:tgtEl>
                                        <p:attrNameLst>
                                          <p:attrName>style.visibility</p:attrName>
                                        </p:attrNameLst>
                                      </p:cBhvr>
                                      <p:to>
                                        <p:strVal val="visible"/>
                                      </p:to>
                                    </p:set>
                                    <p:animEffect transition="in" filter="wipe(left)">
                                      <p:cBhvr>
                                        <p:cTn id="98" dur="500"/>
                                        <p:tgtEl>
                                          <p:spTgt spid="465169"/>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65167"/>
                                        </p:tgtEl>
                                        <p:attrNameLst>
                                          <p:attrName>style.visibility</p:attrName>
                                        </p:attrNameLst>
                                      </p:cBhvr>
                                      <p:to>
                                        <p:strVal val="visible"/>
                                      </p:to>
                                    </p:set>
                                    <p:animEffect transition="in" filter="wipe(left)">
                                      <p:cBhvr>
                                        <p:cTn id="101" dur="500"/>
                                        <p:tgtEl>
                                          <p:spTgt spid="465167"/>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65166"/>
                                        </p:tgtEl>
                                        <p:attrNameLst>
                                          <p:attrName>style.visibility</p:attrName>
                                        </p:attrNameLst>
                                      </p:cBhvr>
                                      <p:to>
                                        <p:strVal val="visible"/>
                                      </p:to>
                                    </p:set>
                                    <p:animEffect transition="in" filter="wipe(left)">
                                      <p:cBhvr>
                                        <p:cTn id="104" dur="500"/>
                                        <p:tgtEl>
                                          <p:spTgt spid="46516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65155"/>
                                        </p:tgtEl>
                                        <p:attrNameLst>
                                          <p:attrName>style.visibility</p:attrName>
                                        </p:attrNameLst>
                                      </p:cBhvr>
                                      <p:to>
                                        <p:strVal val="visible"/>
                                      </p:to>
                                    </p:set>
                                    <p:animEffect transition="in" filter="wipe(left)">
                                      <p:cBhvr>
                                        <p:cTn id="109" dur="500"/>
                                        <p:tgtEl>
                                          <p:spTgt spid="465155"/>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65154"/>
                                        </p:tgtEl>
                                        <p:attrNameLst>
                                          <p:attrName>style.visibility</p:attrName>
                                        </p:attrNameLst>
                                      </p:cBhvr>
                                      <p:to>
                                        <p:strVal val="visible"/>
                                      </p:to>
                                    </p:set>
                                    <p:animEffect transition="in" filter="wipe(left)">
                                      <p:cBhvr>
                                        <p:cTn id="112" dur="500"/>
                                        <p:tgtEl>
                                          <p:spTgt spid="465154"/>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65152"/>
                                        </p:tgtEl>
                                        <p:attrNameLst>
                                          <p:attrName>style.visibility</p:attrName>
                                        </p:attrNameLst>
                                      </p:cBhvr>
                                      <p:to>
                                        <p:strVal val="visible"/>
                                      </p:to>
                                    </p:set>
                                    <p:animEffect transition="in" filter="wipe(left)">
                                      <p:cBhvr>
                                        <p:cTn id="115" dur="500"/>
                                        <p:tgtEl>
                                          <p:spTgt spid="46515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65171"/>
                                        </p:tgtEl>
                                        <p:attrNameLst>
                                          <p:attrName>style.visibility</p:attrName>
                                        </p:attrNameLst>
                                      </p:cBhvr>
                                      <p:to>
                                        <p:strVal val="visible"/>
                                      </p:to>
                                    </p:set>
                                    <p:animEffect transition="in" filter="wipe(left)">
                                      <p:cBhvr>
                                        <p:cTn id="120" dur="500"/>
                                        <p:tgtEl>
                                          <p:spTgt spid="465171"/>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65161"/>
                                        </p:tgtEl>
                                        <p:attrNameLst>
                                          <p:attrName>style.visibility</p:attrName>
                                        </p:attrNameLst>
                                      </p:cBhvr>
                                      <p:to>
                                        <p:strVal val="visible"/>
                                      </p:to>
                                    </p:set>
                                    <p:animEffect transition="in" filter="wipe(left)">
                                      <p:cBhvr>
                                        <p:cTn id="123" dur="500"/>
                                        <p:tgtEl>
                                          <p:spTgt spid="465161"/>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65156"/>
                                        </p:tgtEl>
                                        <p:attrNameLst>
                                          <p:attrName>style.visibility</p:attrName>
                                        </p:attrNameLst>
                                      </p:cBhvr>
                                      <p:to>
                                        <p:strVal val="visible"/>
                                      </p:to>
                                    </p:set>
                                    <p:animEffect transition="in" filter="wipe(left)">
                                      <p:cBhvr>
                                        <p:cTn id="126" dur="500"/>
                                        <p:tgtEl>
                                          <p:spTgt spid="46515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65176"/>
                                        </p:tgtEl>
                                        <p:attrNameLst>
                                          <p:attrName>style.visibility</p:attrName>
                                        </p:attrNameLst>
                                      </p:cBhvr>
                                      <p:to>
                                        <p:strVal val="visible"/>
                                      </p:to>
                                    </p:set>
                                    <p:animEffect transition="in" filter="wipe(left)">
                                      <p:cBhvr>
                                        <p:cTn id="131" dur="500"/>
                                        <p:tgtEl>
                                          <p:spTgt spid="465176"/>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65165"/>
                                        </p:tgtEl>
                                        <p:attrNameLst>
                                          <p:attrName>style.visibility</p:attrName>
                                        </p:attrNameLst>
                                      </p:cBhvr>
                                      <p:to>
                                        <p:strVal val="visible"/>
                                      </p:to>
                                    </p:set>
                                    <p:animEffect transition="in" filter="wipe(left)">
                                      <p:cBhvr>
                                        <p:cTn id="134" dur="500"/>
                                        <p:tgtEl>
                                          <p:spTgt spid="465165"/>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465160"/>
                                        </p:tgtEl>
                                        <p:attrNameLst>
                                          <p:attrName>style.visibility</p:attrName>
                                        </p:attrNameLst>
                                      </p:cBhvr>
                                      <p:to>
                                        <p:strVal val="visible"/>
                                      </p:to>
                                    </p:set>
                                    <p:animEffect transition="in" filter="wipe(left)">
                                      <p:cBhvr>
                                        <p:cTn id="137" dur="500"/>
                                        <p:tgtEl>
                                          <p:spTgt spid="46516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65164"/>
                                        </p:tgtEl>
                                        <p:attrNameLst>
                                          <p:attrName>style.visibility</p:attrName>
                                        </p:attrNameLst>
                                      </p:cBhvr>
                                      <p:to>
                                        <p:strVal val="visible"/>
                                      </p:to>
                                    </p:set>
                                    <p:animEffect transition="in" filter="wipe(left)">
                                      <p:cBhvr>
                                        <p:cTn id="142" dur="500"/>
                                        <p:tgtEl>
                                          <p:spTgt spid="465164"/>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465159"/>
                                        </p:tgtEl>
                                        <p:attrNameLst>
                                          <p:attrName>style.visibility</p:attrName>
                                        </p:attrNameLst>
                                      </p:cBhvr>
                                      <p:to>
                                        <p:strVal val="visible"/>
                                      </p:to>
                                    </p:set>
                                    <p:animEffect transition="in" filter="wipe(left)">
                                      <p:cBhvr>
                                        <p:cTn id="145" dur="500"/>
                                        <p:tgtEl>
                                          <p:spTgt spid="46515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65174"/>
                                        </p:tgtEl>
                                        <p:attrNameLst>
                                          <p:attrName>style.visibility</p:attrName>
                                        </p:attrNameLst>
                                      </p:cBhvr>
                                      <p:to>
                                        <p:strVal val="visible"/>
                                      </p:to>
                                    </p:set>
                                    <p:animEffect transition="in" filter="wipe(left)">
                                      <p:cBhvr>
                                        <p:cTn id="150" dur="500"/>
                                        <p:tgtEl>
                                          <p:spTgt spid="465174"/>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465163"/>
                                        </p:tgtEl>
                                        <p:attrNameLst>
                                          <p:attrName>style.visibility</p:attrName>
                                        </p:attrNameLst>
                                      </p:cBhvr>
                                      <p:to>
                                        <p:strVal val="visible"/>
                                      </p:to>
                                    </p:set>
                                    <p:animEffect transition="in" filter="wipe(left)">
                                      <p:cBhvr>
                                        <p:cTn id="153" dur="500"/>
                                        <p:tgtEl>
                                          <p:spTgt spid="465163"/>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465158"/>
                                        </p:tgtEl>
                                        <p:attrNameLst>
                                          <p:attrName>style.visibility</p:attrName>
                                        </p:attrNameLst>
                                      </p:cBhvr>
                                      <p:to>
                                        <p:strVal val="visible"/>
                                      </p:to>
                                    </p:set>
                                    <p:animEffect transition="in" filter="wipe(left)">
                                      <p:cBhvr>
                                        <p:cTn id="156" dur="500"/>
                                        <p:tgtEl>
                                          <p:spTgt spid="465158"/>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465153"/>
                                        </p:tgtEl>
                                        <p:attrNameLst>
                                          <p:attrName>style.visibility</p:attrName>
                                        </p:attrNameLst>
                                      </p:cBhvr>
                                      <p:to>
                                        <p:strVal val="visible"/>
                                      </p:to>
                                    </p:set>
                                    <p:animEffect transition="in" filter="wipe(left)">
                                      <p:cBhvr>
                                        <p:cTn id="159" dur="500"/>
                                        <p:tgtEl>
                                          <p:spTgt spid="46515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465172"/>
                                        </p:tgtEl>
                                        <p:attrNameLst>
                                          <p:attrName>style.visibility</p:attrName>
                                        </p:attrNameLst>
                                      </p:cBhvr>
                                      <p:to>
                                        <p:strVal val="visible"/>
                                      </p:to>
                                    </p:set>
                                    <p:animEffect transition="in" filter="wipe(left)">
                                      <p:cBhvr>
                                        <p:cTn id="164" dur="500"/>
                                        <p:tgtEl>
                                          <p:spTgt spid="465172"/>
                                        </p:tgtEl>
                                      </p:cBhvr>
                                    </p:animEffect>
                                  </p:childTnLst>
                                </p:cTn>
                              </p:par>
                              <p:par>
                                <p:cTn id="165" presetID="22" presetClass="entr" presetSubtype="8" fill="hold" grpId="0" nodeType="withEffect">
                                  <p:stCondLst>
                                    <p:cond delay="0"/>
                                  </p:stCondLst>
                                  <p:childTnLst>
                                    <p:set>
                                      <p:cBhvr>
                                        <p:cTn id="166" dur="1" fill="hold">
                                          <p:stCondLst>
                                            <p:cond delay="0"/>
                                          </p:stCondLst>
                                        </p:cTn>
                                        <p:tgtEl>
                                          <p:spTgt spid="465162"/>
                                        </p:tgtEl>
                                        <p:attrNameLst>
                                          <p:attrName>style.visibility</p:attrName>
                                        </p:attrNameLst>
                                      </p:cBhvr>
                                      <p:to>
                                        <p:strVal val="visible"/>
                                      </p:to>
                                    </p:set>
                                    <p:animEffect transition="in" filter="wipe(left)">
                                      <p:cBhvr>
                                        <p:cTn id="167" dur="500"/>
                                        <p:tgtEl>
                                          <p:spTgt spid="465162"/>
                                        </p:tgtEl>
                                      </p:cBhvr>
                                    </p:animEffect>
                                  </p:childTnLst>
                                </p:cTn>
                              </p:par>
                              <p:par>
                                <p:cTn id="168" presetID="22" presetClass="entr" presetSubtype="8" fill="hold" grpId="0" nodeType="withEffect">
                                  <p:stCondLst>
                                    <p:cond delay="0"/>
                                  </p:stCondLst>
                                  <p:childTnLst>
                                    <p:set>
                                      <p:cBhvr>
                                        <p:cTn id="169" dur="1" fill="hold">
                                          <p:stCondLst>
                                            <p:cond delay="0"/>
                                          </p:stCondLst>
                                        </p:cTn>
                                        <p:tgtEl>
                                          <p:spTgt spid="465157"/>
                                        </p:tgtEl>
                                        <p:attrNameLst>
                                          <p:attrName>style.visibility</p:attrName>
                                        </p:attrNameLst>
                                      </p:cBhvr>
                                      <p:to>
                                        <p:strVal val="visible"/>
                                      </p:to>
                                    </p:set>
                                    <p:animEffect transition="in" filter="wipe(left)">
                                      <p:cBhvr>
                                        <p:cTn id="170" dur="500"/>
                                        <p:tgtEl>
                                          <p:spTgt spid="465157"/>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465151"/>
                                        </p:tgtEl>
                                        <p:attrNameLst>
                                          <p:attrName>style.visibility</p:attrName>
                                        </p:attrNameLst>
                                      </p:cBhvr>
                                      <p:to>
                                        <p:strVal val="visible"/>
                                      </p:to>
                                    </p:set>
                                    <p:animEffect transition="in" filter="wipe(left)">
                                      <p:cBhvr>
                                        <p:cTn id="173" dur="500"/>
                                        <p:tgtEl>
                                          <p:spTgt spid="46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79" grpId="0"/>
      <p:bldP spid="465105" grpId="0"/>
      <p:bldP spid="465147" grpId="0"/>
      <p:bldP spid="465148" grpId="0"/>
      <p:bldP spid="465149" grpId="0"/>
      <p:bldP spid="465150" grpId="0"/>
      <p:bldP spid="465151" grpId="0"/>
      <p:bldP spid="465152" grpId="0"/>
      <p:bldP spid="465153" grpId="0"/>
      <p:bldP spid="465154" grpId="0"/>
      <p:bldP spid="465155" grpId="0"/>
      <p:bldP spid="465156" grpId="0"/>
      <p:bldP spid="465157" grpId="0"/>
      <p:bldP spid="465158" grpId="0"/>
      <p:bldP spid="465159" grpId="0"/>
      <p:bldP spid="465160" grpId="0"/>
      <p:bldP spid="465161" grpId="0"/>
      <p:bldP spid="465162" grpId="0"/>
      <p:bldP spid="465163" grpId="0"/>
      <p:bldP spid="465164" grpId="0"/>
      <p:bldP spid="465165" grpId="0"/>
      <p:bldP spid="465166" grpId="0"/>
      <p:bldP spid="465167" grpId="0"/>
      <p:bldP spid="465168" grpId="0"/>
      <p:bldP spid="465169" grpId="0"/>
      <p:bldP spid="465170" grpId="0"/>
      <p:bldP spid="465171" grpId="0"/>
      <p:bldP spid="465172" grpId="0"/>
      <p:bldP spid="465173" grpId="0"/>
      <p:bldP spid="465174" grpId="0"/>
      <p:bldP spid="465175" grpId="0"/>
      <p:bldP spid="4651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noAutofit/>
          </a:bodyPr>
          <a:lstStyle/>
          <a:p>
            <a:r>
              <a:rPr lang="zh-CN" altLang="en-US" sz="2800" dirty="0"/>
              <a:t>输入串为 </a:t>
            </a:r>
            <a:r>
              <a:rPr lang="en-US" altLang="zh-CN" sz="2800" dirty="0">
                <a:latin typeface="+mj-lt"/>
              </a:rPr>
              <a:t>(</a:t>
            </a:r>
            <a:r>
              <a:rPr lang="en-US" altLang="zh-CN" sz="2800" dirty="0" err="1">
                <a:latin typeface="+mj-lt"/>
              </a:rPr>
              <a:t>a+a</a:t>
            </a:r>
            <a:r>
              <a:rPr lang="en-US" altLang="zh-CN" sz="2800" dirty="0">
                <a:latin typeface="+mj-lt"/>
              </a:rPr>
              <a:t>)# </a:t>
            </a:r>
            <a:r>
              <a:rPr lang="zh-CN" altLang="en-US" sz="2800" dirty="0"/>
              <a:t>时能正确规约，但它不是句子</a:t>
            </a:r>
          </a:p>
        </p:txBody>
      </p:sp>
      <p:graphicFrame>
        <p:nvGraphicFramePr>
          <p:cNvPr id="467650" name="Group 706"/>
          <p:cNvGraphicFramePr>
            <a:graphicFrameLocks noGrp="1"/>
          </p:cNvGraphicFramePr>
          <p:nvPr>
            <p:ph type="tbl" idx="1"/>
            <p:extLst>
              <p:ext uri="{D42A27DB-BD31-4B8C-83A1-F6EECF244321}">
                <p14:modId xmlns:p14="http://schemas.microsoft.com/office/powerpoint/2010/main" val="3107639201"/>
              </p:ext>
            </p:extLst>
          </p:nvPr>
        </p:nvGraphicFramePr>
        <p:xfrm>
          <a:off x="468313" y="1557338"/>
          <a:ext cx="7848872" cy="4419360"/>
        </p:xfrm>
        <a:graphic>
          <a:graphicData uri="http://schemas.openxmlformats.org/drawingml/2006/table">
            <a:tbl>
              <a:tblPr firstRow="1" bandRow="1">
                <a:tableStyleId>{B301B821-A1FF-4177-AEE7-76D212191A09}</a:tableStyleId>
              </a:tblPr>
              <a:tblGrid>
                <a:gridCol w="1072654">
                  <a:extLst>
                    <a:ext uri="{9D8B030D-6E8A-4147-A177-3AD203B41FA5}">
                      <a16:colId xmlns:a16="http://schemas.microsoft.com/office/drawing/2014/main" val="20000"/>
                    </a:ext>
                  </a:extLst>
                </a:gridCol>
                <a:gridCol w="1694055">
                  <a:extLst>
                    <a:ext uri="{9D8B030D-6E8A-4147-A177-3AD203B41FA5}">
                      <a16:colId xmlns:a16="http://schemas.microsoft.com/office/drawing/2014/main" val="20001"/>
                    </a:ext>
                  </a:extLst>
                </a:gridCol>
                <a:gridCol w="1694054">
                  <a:extLst>
                    <a:ext uri="{9D8B030D-6E8A-4147-A177-3AD203B41FA5}">
                      <a16:colId xmlns:a16="http://schemas.microsoft.com/office/drawing/2014/main" val="20002"/>
                    </a:ext>
                  </a:extLst>
                </a:gridCol>
                <a:gridCol w="1694055">
                  <a:extLst>
                    <a:ext uri="{9D8B030D-6E8A-4147-A177-3AD203B41FA5}">
                      <a16:colId xmlns:a16="http://schemas.microsoft.com/office/drawing/2014/main" val="20003"/>
                    </a:ext>
                  </a:extLst>
                </a:gridCol>
                <a:gridCol w="1694054">
                  <a:extLst>
                    <a:ext uri="{9D8B030D-6E8A-4147-A177-3AD203B41FA5}">
                      <a16:colId xmlns:a16="http://schemas.microsoft.com/office/drawing/2014/main" val="20004"/>
                    </a:ext>
                  </a:extLst>
                </a:gridCol>
              </a:tblGrid>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步骤</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分析栈</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输入流</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关系</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txBody>
                  <a:tcPr marL="90000" marR="90000" marT="18000" marB="18000" horzOverflow="overflow">
                    <a:solidFill>
                      <a:srgbClr val="5AA2AE"/>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u="none" strike="noStrike" cap="none" normalizeH="0" baseline="0" dirty="0">
                          <a:ln>
                            <a:noFill/>
                          </a:ln>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动作</a:t>
                      </a:r>
                      <a:endParaRPr kumimoji="0" lang="zh-CN"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txBody>
                  <a:tcPr marL="90000" marR="90000" marT="18000" marB="18000" horzOverflow="overflow">
                    <a:solidFill>
                      <a:srgbClr val="5AA2AE"/>
                    </a:solidFill>
                  </a:tcPr>
                </a:tc>
                <a:extLst>
                  <a:ext uri="{0D108BD9-81ED-4DB2-BD59-A6C34878D82A}">
                    <a16:rowId xmlns:a16="http://schemas.microsoft.com/office/drawing/2014/main" val="10000"/>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1</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1"/>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2</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2"/>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3</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4</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4"/>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5</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5"/>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6</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7</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7"/>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8</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8"/>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9</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09"/>
                  </a:ext>
                </a:extLst>
              </a:tr>
              <a:tr h="2190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10</a:t>
                      </a:r>
                      <a:endParaRPr kumimoji="0" lang="en-US"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cs typeface="Courier New" panose="02070309020205020404" pitchFamily="49" charset="0"/>
                      </a:endParaRPr>
                    </a:p>
                  </a:txBody>
                  <a:tcPr marL="90000" marR="90000" marT="18000" marB="18000"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lumMod val="95000"/>
                            <a:lumOff val="5000"/>
                          </a:schemeClr>
                        </a:solidFill>
                        <a:effectLst/>
                        <a:latin typeface="Courier New" pitchFamily="49" charset="0"/>
                        <a:ea typeface="楷体_GB2312" pitchFamily="49" charset="-122"/>
                      </a:endParaRPr>
                    </a:p>
                  </a:txBody>
                  <a:tcPr marL="90000" marR="90000" marT="18000" marB="18000" horzOverflow="overflow"/>
                </a:tc>
                <a:extLst>
                  <a:ext uri="{0D108BD9-81ED-4DB2-BD59-A6C34878D82A}">
                    <a16:rowId xmlns:a16="http://schemas.microsoft.com/office/drawing/2014/main" val="10010"/>
                  </a:ext>
                </a:extLst>
              </a:tr>
            </a:tbl>
          </a:graphicData>
        </a:graphic>
      </p:graphicFrame>
      <p:sp>
        <p:nvSpPr>
          <p:cNvPr id="59394" name="页脚占位符 4"/>
          <p:cNvSpPr>
            <a:spLocks noGrp="1"/>
          </p:cNvSpPr>
          <p:nvPr>
            <p:ph type="ftr" sz="quarter" idx="11"/>
          </p:nvPr>
        </p:nvSpPr>
        <p:spPr/>
        <p:txBody>
          <a:bodyPr/>
          <a:lstStyle/>
          <a:p>
            <a:r>
              <a:rPr lang="zh-CN" altLang="en-US" dirty="0"/>
              <a:t>华北电力大学控制与计算机工程学院王红制作</a:t>
            </a:r>
            <a:endParaRPr lang="en-US" altLang="zh-CN" dirty="0"/>
          </a:p>
        </p:txBody>
      </p:sp>
      <p:sp>
        <p:nvSpPr>
          <p:cNvPr id="59395" name="灯片编号占位符 5"/>
          <p:cNvSpPr>
            <a:spLocks noGrp="1"/>
          </p:cNvSpPr>
          <p:nvPr>
            <p:ph type="sldNum" sz="quarter" idx="12"/>
          </p:nvPr>
        </p:nvSpPr>
        <p:spPr/>
        <p:txBody>
          <a:bodyPr/>
          <a:lstStyle/>
          <a:p>
            <a:fld id="{BB35D619-2E85-470C-861C-6DD314B372E0}" type="slidenum">
              <a:rPr lang="en-US" altLang="zh-CN" smtClean="0"/>
              <a:pPr/>
              <a:t>57</a:t>
            </a:fld>
            <a:endParaRPr lang="en-US" altLang="zh-CN"/>
          </a:p>
        </p:txBody>
      </p:sp>
      <p:sp>
        <p:nvSpPr>
          <p:cNvPr id="59467" name="Oval 137">
            <a:hlinkClick r:id="rId2" action="ppaction://hlinksldjump"/>
          </p:cNvPr>
          <p:cNvSpPr>
            <a:spLocks noChangeAspect="1" noChangeArrowheads="1"/>
          </p:cNvSpPr>
          <p:nvPr/>
        </p:nvSpPr>
        <p:spPr bwMode="auto">
          <a:xfrm>
            <a:off x="7956550" y="332457"/>
            <a:ext cx="576262" cy="576263"/>
          </a:xfrm>
          <a:prstGeom prst="ellipse">
            <a:avLst/>
          </a:prstGeom>
          <a:solidFill>
            <a:schemeClr val="accent1">
              <a:lumMod val="20000"/>
              <a:lumOff val="80000"/>
              <a:alpha val="50000"/>
            </a:schemeClr>
          </a:solidFill>
          <a:ln w="76200" cap="rnd" algn="ctr">
            <a:solidFill>
              <a:srgbClr val="00B050"/>
            </a:solidFill>
            <a:prstDash val="sysDot"/>
            <a:miter lim="800000"/>
            <a:headEnd/>
            <a:tailEnd/>
          </a:ln>
          <a:effectLst/>
        </p:spPr>
        <p:txBody>
          <a:bodyPr wrap="none" anchor="ctr"/>
          <a:lstStyle/>
          <a:p>
            <a:pPr algn="l"/>
            <a:endParaRPr lang="zh-CN" altLang="zh-CN">
              <a:solidFill>
                <a:schemeClr val="tx1"/>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sp>
        <p:nvSpPr>
          <p:cNvPr id="467378" name="Rectangle 434"/>
          <p:cNvSpPr>
            <a:spLocks noChangeArrowheads="1"/>
          </p:cNvSpPr>
          <p:nvPr/>
        </p:nvSpPr>
        <p:spPr bwMode="auto">
          <a:xfrm>
            <a:off x="2089424" y="3185431"/>
            <a:ext cx="1402456" cy="360363"/>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b="1"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p>
        </p:txBody>
      </p:sp>
      <p:sp>
        <p:nvSpPr>
          <p:cNvPr id="467376" name="Rectangle 432"/>
          <p:cNvSpPr>
            <a:spLocks noChangeArrowheads="1"/>
          </p:cNvSpPr>
          <p:nvPr/>
        </p:nvSpPr>
        <p:spPr bwMode="auto">
          <a:xfrm>
            <a:off x="7092950" y="2785381"/>
            <a:ext cx="1079450"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楷体" pitchFamily="49" charset="-122"/>
                <a:ea typeface="楷体" pitchFamily="49" charset="-122"/>
              </a:rPr>
              <a:t>规约</a:t>
            </a:r>
          </a:p>
        </p:txBody>
      </p:sp>
      <p:sp>
        <p:nvSpPr>
          <p:cNvPr id="467375" name="Rectangle 431"/>
          <p:cNvSpPr>
            <a:spLocks noChangeArrowheads="1"/>
          </p:cNvSpPr>
          <p:nvPr/>
        </p:nvSpPr>
        <p:spPr bwMode="auto">
          <a:xfrm>
            <a:off x="5652791" y="2785381"/>
            <a:ext cx="935433"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·&gt;</a:t>
            </a:r>
          </a:p>
        </p:txBody>
      </p:sp>
      <p:sp>
        <p:nvSpPr>
          <p:cNvPr id="467374" name="Rectangle 430"/>
          <p:cNvSpPr>
            <a:spLocks noChangeArrowheads="1"/>
          </p:cNvSpPr>
          <p:nvPr/>
        </p:nvSpPr>
        <p:spPr bwMode="auto">
          <a:xfrm>
            <a:off x="3907110" y="2785381"/>
            <a:ext cx="1312962" cy="360363"/>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a:t>
            </a:r>
          </a:p>
        </p:txBody>
      </p:sp>
      <p:sp>
        <p:nvSpPr>
          <p:cNvPr id="467386" name="Rectangle 442"/>
          <p:cNvSpPr>
            <a:spLocks noChangeArrowheads="1"/>
          </p:cNvSpPr>
          <p:nvPr/>
        </p:nvSpPr>
        <p:spPr bwMode="auto">
          <a:xfrm>
            <a:off x="7092950" y="3591151"/>
            <a:ext cx="1079450" cy="360362"/>
          </a:xfrm>
          <a:prstGeom prst="rect">
            <a:avLst/>
          </a:prstGeom>
          <a:noFill/>
          <a:ln w="19050" algn="ctr">
            <a:noFill/>
            <a:miter lim="800000"/>
            <a:headEnd/>
            <a:tailEnd/>
          </a:ln>
        </p:spPr>
        <p:txBody>
          <a:bodyPr tIns="0" bIns="0" anchor="ctr"/>
          <a:lstStyle/>
          <a:p>
            <a:pPr>
              <a:spcBef>
                <a:spcPct val="20000"/>
              </a:spcBef>
              <a:buClr>
                <a:srgbClr val="FF9900"/>
              </a:buClr>
              <a:buSzPct val="80000"/>
            </a:pPr>
            <a:r>
              <a:rPr lang="zh-CN" altLang="en-US" sz="2400" dirty="0">
                <a:solidFill>
                  <a:schemeClr val="tx1">
                    <a:lumMod val="95000"/>
                    <a:lumOff val="5000"/>
                  </a:schemeClr>
                </a:solidFill>
                <a:latin typeface="楷体" pitchFamily="49" charset="-122"/>
                <a:ea typeface="楷体" pitchFamily="49" charset="-122"/>
              </a:rPr>
              <a:t>移进</a:t>
            </a:r>
          </a:p>
        </p:txBody>
      </p:sp>
      <p:sp>
        <p:nvSpPr>
          <p:cNvPr id="467385" name="Rectangle 441"/>
          <p:cNvSpPr>
            <a:spLocks noChangeArrowheads="1"/>
          </p:cNvSpPr>
          <p:nvPr/>
        </p:nvSpPr>
        <p:spPr bwMode="auto">
          <a:xfrm>
            <a:off x="5652791" y="3591151"/>
            <a:ext cx="935433"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&lt;·</a:t>
            </a:r>
          </a:p>
        </p:txBody>
      </p:sp>
      <p:sp>
        <p:nvSpPr>
          <p:cNvPr id="467384" name="Rectangle 440"/>
          <p:cNvSpPr>
            <a:spLocks noChangeArrowheads="1"/>
          </p:cNvSpPr>
          <p:nvPr/>
        </p:nvSpPr>
        <p:spPr bwMode="auto">
          <a:xfrm>
            <a:off x="3907110" y="3591151"/>
            <a:ext cx="1312962" cy="360362"/>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a:t>
            </a:r>
          </a:p>
        </p:txBody>
      </p:sp>
      <p:sp>
        <p:nvSpPr>
          <p:cNvPr id="467368" name="Rectangle 424"/>
          <p:cNvSpPr>
            <a:spLocks noChangeArrowheads="1"/>
          </p:cNvSpPr>
          <p:nvPr/>
        </p:nvSpPr>
        <p:spPr bwMode="auto">
          <a:xfrm>
            <a:off x="2089424" y="2383744"/>
            <a:ext cx="1402456" cy="360362"/>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p>
        </p:txBody>
      </p:sp>
      <p:sp>
        <p:nvSpPr>
          <p:cNvPr id="467391" name="Rectangle 447"/>
          <p:cNvSpPr>
            <a:spLocks noChangeArrowheads="1"/>
          </p:cNvSpPr>
          <p:nvPr/>
        </p:nvSpPr>
        <p:spPr bwMode="auto">
          <a:xfrm>
            <a:off x="7092950" y="3991201"/>
            <a:ext cx="1079450"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楷体" pitchFamily="49" charset="-122"/>
                <a:ea typeface="楷体" pitchFamily="49" charset="-122"/>
              </a:rPr>
              <a:t>规约</a:t>
            </a:r>
          </a:p>
        </p:txBody>
      </p:sp>
      <p:sp>
        <p:nvSpPr>
          <p:cNvPr id="467390" name="Rectangle 446"/>
          <p:cNvSpPr>
            <a:spLocks noChangeArrowheads="1"/>
          </p:cNvSpPr>
          <p:nvPr/>
        </p:nvSpPr>
        <p:spPr bwMode="auto">
          <a:xfrm>
            <a:off x="5652791" y="3991201"/>
            <a:ext cx="935433"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·&gt;</a:t>
            </a:r>
          </a:p>
        </p:txBody>
      </p:sp>
      <p:sp>
        <p:nvSpPr>
          <p:cNvPr id="467389" name="Rectangle 445"/>
          <p:cNvSpPr>
            <a:spLocks noChangeArrowheads="1"/>
          </p:cNvSpPr>
          <p:nvPr/>
        </p:nvSpPr>
        <p:spPr bwMode="auto">
          <a:xfrm>
            <a:off x="3907110" y="3991201"/>
            <a:ext cx="1312962" cy="360362"/>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363" name="Rectangle 419"/>
          <p:cNvSpPr>
            <a:spLocks noChangeArrowheads="1"/>
          </p:cNvSpPr>
          <p:nvPr/>
        </p:nvSpPr>
        <p:spPr bwMode="auto">
          <a:xfrm>
            <a:off x="2089424" y="1983694"/>
            <a:ext cx="1402456" cy="360362"/>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a:t>
            </a:r>
            <a:endParaRPr lang="zh-CN" altLang="en-US" sz="24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467388" name="Rectangle 444"/>
          <p:cNvSpPr>
            <a:spLocks noChangeArrowheads="1"/>
          </p:cNvSpPr>
          <p:nvPr/>
        </p:nvSpPr>
        <p:spPr bwMode="auto">
          <a:xfrm>
            <a:off x="2089424" y="3991201"/>
            <a:ext cx="1402456" cy="360362"/>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err="1">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r>
              <a:rPr lang="en-US" altLang="zh-CN" sz="2400" b="1" dirty="0" err="1">
                <a:solidFill>
                  <a:schemeClr val="tx1">
                    <a:lumMod val="95000"/>
                    <a:lumOff val="5000"/>
                  </a:schemeClr>
                </a:solidFill>
                <a:latin typeface="Courier New" pitchFamily="49" charset="0"/>
                <a:cs typeface="Courier New" panose="02070309020205020404" pitchFamily="49" charset="0"/>
              </a:rPr>
              <a:t>+a</a:t>
            </a:r>
            <a:endParaRPr lang="en-US" altLang="zh-CN" sz="2400" b="1" dirty="0">
              <a:solidFill>
                <a:schemeClr val="tx1">
                  <a:lumMod val="95000"/>
                  <a:lumOff val="5000"/>
                </a:schemeClr>
              </a:solidFill>
              <a:latin typeface="Courier New" pitchFamily="49" charset="0"/>
              <a:cs typeface="Courier New" panose="02070309020205020404" pitchFamily="49" charset="0"/>
            </a:endParaRPr>
          </a:p>
        </p:txBody>
      </p:sp>
      <p:sp>
        <p:nvSpPr>
          <p:cNvPr id="467366" name="Rectangle 422"/>
          <p:cNvSpPr>
            <a:spLocks noChangeArrowheads="1"/>
          </p:cNvSpPr>
          <p:nvPr/>
        </p:nvSpPr>
        <p:spPr bwMode="auto">
          <a:xfrm>
            <a:off x="7092950" y="1983694"/>
            <a:ext cx="1079450"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dirty="0">
                <a:solidFill>
                  <a:schemeClr val="tx1">
                    <a:lumMod val="95000"/>
                    <a:lumOff val="5000"/>
                  </a:schemeClr>
                </a:solidFill>
                <a:latin typeface="楷体" pitchFamily="49" charset="-122"/>
                <a:ea typeface="楷体" pitchFamily="49" charset="-122"/>
              </a:rPr>
              <a:t>移进</a:t>
            </a:r>
          </a:p>
        </p:txBody>
      </p:sp>
      <p:sp>
        <p:nvSpPr>
          <p:cNvPr id="467365" name="Rectangle 421"/>
          <p:cNvSpPr>
            <a:spLocks noChangeArrowheads="1"/>
          </p:cNvSpPr>
          <p:nvPr/>
        </p:nvSpPr>
        <p:spPr bwMode="auto">
          <a:xfrm>
            <a:off x="5652791" y="1983694"/>
            <a:ext cx="935433"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&lt;·</a:t>
            </a:r>
          </a:p>
        </p:txBody>
      </p:sp>
      <p:sp>
        <p:nvSpPr>
          <p:cNvPr id="467364" name="Rectangle 420"/>
          <p:cNvSpPr>
            <a:spLocks noChangeArrowheads="1"/>
          </p:cNvSpPr>
          <p:nvPr/>
        </p:nvSpPr>
        <p:spPr bwMode="auto">
          <a:xfrm>
            <a:off x="3907110" y="1983694"/>
            <a:ext cx="1312962" cy="360362"/>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(a+a)#</a:t>
            </a:r>
          </a:p>
        </p:txBody>
      </p:sp>
      <p:sp>
        <p:nvSpPr>
          <p:cNvPr id="467383" name="Rectangle 439"/>
          <p:cNvSpPr>
            <a:spLocks noChangeArrowheads="1"/>
          </p:cNvSpPr>
          <p:nvPr/>
        </p:nvSpPr>
        <p:spPr bwMode="auto">
          <a:xfrm>
            <a:off x="2089424" y="3591151"/>
            <a:ext cx="1402456" cy="360362"/>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r>
              <a:rPr lang="en-US" altLang="zh-CN" sz="2400" b="1" dirty="0">
                <a:solidFill>
                  <a:schemeClr val="tx1">
                    <a:lumMod val="95000"/>
                    <a:lumOff val="5000"/>
                  </a:schemeClr>
                </a:solidFill>
                <a:latin typeface="Courier New" pitchFamily="49" charset="0"/>
                <a:cs typeface="Courier New" panose="02070309020205020404" pitchFamily="49" charset="0"/>
              </a:rPr>
              <a:t>+</a:t>
            </a:r>
          </a:p>
        </p:txBody>
      </p:sp>
      <p:sp>
        <p:nvSpPr>
          <p:cNvPr id="467371" name="Rectangle 427"/>
          <p:cNvSpPr>
            <a:spLocks noChangeArrowheads="1"/>
          </p:cNvSpPr>
          <p:nvPr/>
        </p:nvSpPr>
        <p:spPr bwMode="auto">
          <a:xfrm>
            <a:off x="7092950" y="2383744"/>
            <a:ext cx="1079450"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dirty="0">
                <a:solidFill>
                  <a:schemeClr val="tx1">
                    <a:lumMod val="95000"/>
                    <a:lumOff val="5000"/>
                  </a:schemeClr>
                </a:solidFill>
                <a:latin typeface="楷体" pitchFamily="49" charset="-122"/>
                <a:ea typeface="楷体" pitchFamily="49" charset="-122"/>
              </a:rPr>
              <a:t>移进</a:t>
            </a:r>
          </a:p>
        </p:txBody>
      </p:sp>
      <p:sp>
        <p:nvSpPr>
          <p:cNvPr id="467370" name="Rectangle 426"/>
          <p:cNvSpPr>
            <a:spLocks noChangeArrowheads="1"/>
          </p:cNvSpPr>
          <p:nvPr/>
        </p:nvSpPr>
        <p:spPr bwMode="auto">
          <a:xfrm>
            <a:off x="5652791" y="2383744"/>
            <a:ext cx="935433"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&lt;·</a:t>
            </a:r>
          </a:p>
        </p:txBody>
      </p:sp>
      <p:sp>
        <p:nvSpPr>
          <p:cNvPr id="467369" name="Rectangle 425"/>
          <p:cNvSpPr>
            <a:spLocks noChangeArrowheads="1"/>
          </p:cNvSpPr>
          <p:nvPr/>
        </p:nvSpPr>
        <p:spPr bwMode="auto">
          <a:xfrm>
            <a:off x="3907110" y="2383744"/>
            <a:ext cx="1312962" cy="360362"/>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a+a)#</a:t>
            </a:r>
          </a:p>
        </p:txBody>
      </p:sp>
      <p:sp>
        <p:nvSpPr>
          <p:cNvPr id="467381" name="Rectangle 437"/>
          <p:cNvSpPr>
            <a:spLocks noChangeArrowheads="1"/>
          </p:cNvSpPr>
          <p:nvPr/>
        </p:nvSpPr>
        <p:spPr bwMode="auto">
          <a:xfrm>
            <a:off x="7092950" y="3185431"/>
            <a:ext cx="1079450" cy="360363"/>
          </a:xfrm>
          <a:prstGeom prst="rect">
            <a:avLst/>
          </a:prstGeom>
          <a:noFill/>
          <a:ln w="19050" algn="ctr">
            <a:noFill/>
            <a:miter lim="800000"/>
            <a:headEnd/>
            <a:tailEnd/>
          </a:ln>
        </p:spPr>
        <p:txBody>
          <a:bodyPr tIns="0" bIns="0" anchor="ctr"/>
          <a:lstStyle/>
          <a:p>
            <a:pPr>
              <a:spcBef>
                <a:spcPct val="20000"/>
              </a:spcBef>
              <a:buClr>
                <a:srgbClr val="FF9900"/>
              </a:buClr>
              <a:buSzPct val="80000"/>
            </a:pPr>
            <a:r>
              <a:rPr lang="zh-CN" altLang="en-US" sz="2400" dirty="0">
                <a:solidFill>
                  <a:schemeClr val="tx1">
                    <a:lumMod val="95000"/>
                    <a:lumOff val="5000"/>
                  </a:schemeClr>
                </a:solidFill>
                <a:latin typeface="楷体" pitchFamily="49" charset="-122"/>
                <a:ea typeface="楷体" pitchFamily="49" charset="-122"/>
              </a:rPr>
              <a:t>移进</a:t>
            </a:r>
          </a:p>
        </p:txBody>
      </p:sp>
      <p:sp>
        <p:nvSpPr>
          <p:cNvPr id="467380" name="Rectangle 436"/>
          <p:cNvSpPr>
            <a:spLocks noChangeArrowheads="1"/>
          </p:cNvSpPr>
          <p:nvPr/>
        </p:nvSpPr>
        <p:spPr bwMode="auto">
          <a:xfrm>
            <a:off x="5652791" y="3185431"/>
            <a:ext cx="935433"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&lt;·</a:t>
            </a:r>
          </a:p>
        </p:txBody>
      </p:sp>
      <p:sp>
        <p:nvSpPr>
          <p:cNvPr id="467379" name="Rectangle 435"/>
          <p:cNvSpPr>
            <a:spLocks noChangeArrowheads="1"/>
          </p:cNvSpPr>
          <p:nvPr/>
        </p:nvSpPr>
        <p:spPr bwMode="auto">
          <a:xfrm>
            <a:off x="3907110" y="3185431"/>
            <a:ext cx="1312962" cy="360363"/>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a:t>
            </a:r>
          </a:p>
        </p:txBody>
      </p:sp>
      <p:sp>
        <p:nvSpPr>
          <p:cNvPr id="467373" name="Rectangle 429"/>
          <p:cNvSpPr>
            <a:spLocks noChangeArrowheads="1"/>
          </p:cNvSpPr>
          <p:nvPr/>
        </p:nvSpPr>
        <p:spPr bwMode="auto">
          <a:xfrm>
            <a:off x="2089424" y="2785381"/>
            <a:ext cx="1402456" cy="360363"/>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a:t>
            </a:r>
          </a:p>
        </p:txBody>
      </p:sp>
      <p:sp>
        <p:nvSpPr>
          <p:cNvPr id="467408" name="Rectangle 464"/>
          <p:cNvSpPr>
            <a:spLocks noChangeArrowheads="1"/>
          </p:cNvSpPr>
          <p:nvPr/>
        </p:nvSpPr>
        <p:spPr bwMode="auto">
          <a:xfrm>
            <a:off x="2089424" y="5596163"/>
            <a:ext cx="1402456" cy="360363"/>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p>
        </p:txBody>
      </p:sp>
      <p:sp>
        <p:nvSpPr>
          <p:cNvPr id="467396" name="Rectangle 452"/>
          <p:cNvSpPr>
            <a:spLocks noChangeArrowheads="1"/>
          </p:cNvSpPr>
          <p:nvPr/>
        </p:nvSpPr>
        <p:spPr bwMode="auto">
          <a:xfrm>
            <a:off x="7092950" y="4392838"/>
            <a:ext cx="1079450"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楷体" pitchFamily="49" charset="-122"/>
                <a:ea typeface="楷体" pitchFamily="49" charset="-122"/>
              </a:rPr>
              <a:t>规约</a:t>
            </a:r>
          </a:p>
        </p:txBody>
      </p:sp>
      <p:sp>
        <p:nvSpPr>
          <p:cNvPr id="467395" name="Rectangle 451"/>
          <p:cNvSpPr>
            <a:spLocks noChangeArrowheads="1"/>
          </p:cNvSpPr>
          <p:nvPr/>
        </p:nvSpPr>
        <p:spPr bwMode="auto">
          <a:xfrm>
            <a:off x="5652791" y="4392838"/>
            <a:ext cx="935433"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·&gt;</a:t>
            </a:r>
          </a:p>
        </p:txBody>
      </p:sp>
      <p:sp>
        <p:nvSpPr>
          <p:cNvPr id="467394" name="Rectangle 450"/>
          <p:cNvSpPr>
            <a:spLocks noChangeArrowheads="1"/>
          </p:cNvSpPr>
          <p:nvPr/>
        </p:nvSpPr>
        <p:spPr bwMode="auto">
          <a:xfrm>
            <a:off x="3907110" y="4392838"/>
            <a:ext cx="1312962" cy="360363"/>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403" name="Rectangle 459"/>
          <p:cNvSpPr>
            <a:spLocks noChangeArrowheads="1"/>
          </p:cNvSpPr>
          <p:nvPr/>
        </p:nvSpPr>
        <p:spPr bwMode="auto">
          <a:xfrm>
            <a:off x="2089424" y="5194526"/>
            <a:ext cx="1402456" cy="360362"/>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r>
              <a:rPr lang="en-US" altLang="zh-CN" sz="2400" b="1" dirty="0">
                <a:solidFill>
                  <a:schemeClr val="tx1">
                    <a:lumMod val="95000"/>
                    <a:lumOff val="5000"/>
                  </a:schemeClr>
                </a:solidFill>
                <a:latin typeface="Courier New" pitchFamily="49" charset="0"/>
                <a:cs typeface="Courier New" panose="02070309020205020404" pitchFamily="49" charset="0"/>
              </a:rPr>
              <a:t>)</a:t>
            </a:r>
          </a:p>
        </p:txBody>
      </p:sp>
      <p:sp>
        <p:nvSpPr>
          <p:cNvPr id="467401" name="Rectangle 457"/>
          <p:cNvSpPr>
            <a:spLocks noChangeArrowheads="1"/>
          </p:cNvSpPr>
          <p:nvPr/>
        </p:nvSpPr>
        <p:spPr bwMode="auto">
          <a:xfrm>
            <a:off x="7092950" y="4792888"/>
            <a:ext cx="1079450"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dirty="0">
                <a:solidFill>
                  <a:schemeClr val="tx1">
                    <a:lumMod val="95000"/>
                    <a:lumOff val="5000"/>
                  </a:schemeClr>
                </a:solidFill>
                <a:latin typeface="楷体" pitchFamily="49" charset="-122"/>
                <a:ea typeface="楷体" pitchFamily="49" charset="-122"/>
              </a:rPr>
              <a:t>移进</a:t>
            </a:r>
          </a:p>
        </p:txBody>
      </p:sp>
      <p:sp>
        <p:nvSpPr>
          <p:cNvPr id="467400" name="Rectangle 456"/>
          <p:cNvSpPr>
            <a:spLocks noChangeArrowheads="1"/>
          </p:cNvSpPr>
          <p:nvPr/>
        </p:nvSpPr>
        <p:spPr bwMode="auto">
          <a:xfrm>
            <a:off x="5652791" y="4792888"/>
            <a:ext cx="935433"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399" name="Rectangle 455"/>
          <p:cNvSpPr>
            <a:spLocks noChangeArrowheads="1"/>
          </p:cNvSpPr>
          <p:nvPr/>
        </p:nvSpPr>
        <p:spPr bwMode="auto">
          <a:xfrm>
            <a:off x="3907110" y="4792888"/>
            <a:ext cx="1312962" cy="360363"/>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406" name="Rectangle 462"/>
          <p:cNvSpPr>
            <a:spLocks noChangeArrowheads="1"/>
          </p:cNvSpPr>
          <p:nvPr/>
        </p:nvSpPr>
        <p:spPr bwMode="auto">
          <a:xfrm>
            <a:off x="7092950" y="5194526"/>
            <a:ext cx="1079450"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a:solidFill>
                  <a:schemeClr val="tx1">
                    <a:lumMod val="95000"/>
                    <a:lumOff val="5000"/>
                  </a:schemeClr>
                </a:solidFill>
                <a:latin typeface="楷体" pitchFamily="49" charset="-122"/>
                <a:ea typeface="楷体" pitchFamily="49" charset="-122"/>
              </a:rPr>
              <a:t>规约</a:t>
            </a:r>
          </a:p>
        </p:txBody>
      </p:sp>
      <p:sp>
        <p:nvSpPr>
          <p:cNvPr id="467405" name="Rectangle 461"/>
          <p:cNvSpPr>
            <a:spLocks noChangeArrowheads="1"/>
          </p:cNvSpPr>
          <p:nvPr/>
        </p:nvSpPr>
        <p:spPr bwMode="auto">
          <a:xfrm>
            <a:off x="5652791" y="5194526"/>
            <a:ext cx="935433" cy="360362"/>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·&gt;</a:t>
            </a:r>
          </a:p>
        </p:txBody>
      </p:sp>
      <p:sp>
        <p:nvSpPr>
          <p:cNvPr id="467404" name="Rectangle 460"/>
          <p:cNvSpPr>
            <a:spLocks noChangeArrowheads="1"/>
          </p:cNvSpPr>
          <p:nvPr/>
        </p:nvSpPr>
        <p:spPr bwMode="auto">
          <a:xfrm>
            <a:off x="3907110" y="5194526"/>
            <a:ext cx="1312962" cy="360362"/>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398" name="Rectangle 454"/>
          <p:cNvSpPr>
            <a:spLocks noChangeArrowheads="1"/>
          </p:cNvSpPr>
          <p:nvPr/>
        </p:nvSpPr>
        <p:spPr bwMode="auto">
          <a:xfrm>
            <a:off x="2089424" y="4792888"/>
            <a:ext cx="1402456" cy="360363"/>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p>
        </p:txBody>
      </p:sp>
      <p:sp>
        <p:nvSpPr>
          <p:cNvPr id="467411" name="Rectangle 467"/>
          <p:cNvSpPr>
            <a:spLocks noChangeArrowheads="1"/>
          </p:cNvSpPr>
          <p:nvPr/>
        </p:nvSpPr>
        <p:spPr bwMode="auto">
          <a:xfrm>
            <a:off x="7092950" y="5596163"/>
            <a:ext cx="1079450"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r>
              <a:rPr lang="zh-CN" altLang="en-US" sz="2400" b="1" dirty="0">
                <a:solidFill>
                  <a:schemeClr val="tx1">
                    <a:lumMod val="95000"/>
                    <a:lumOff val="5000"/>
                  </a:schemeClr>
                </a:solidFill>
                <a:latin typeface="楷体" pitchFamily="49" charset="-122"/>
                <a:ea typeface="楷体" pitchFamily="49" charset="-122"/>
              </a:rPr>
              <a:t>接受</a:t>
            </a:r>
          </a:p>
        </p:txBody>
      </p:sp>
      <p:sp>
        <p:nvSpPr>
          <p:cNvPr id="467410" name="Rectangle 466"/>
          <p:cNvSpPr>
            <a:spLocks noChangeArrowheads="1"/>
          </p:cNvSpPr>
          <p:nvPr/>
        </p:nvSpPr>
        <p:spPr bwMode="auto">
          <a:xfrm>
            <a:off x="5652791" y="5596163"/>
            <a:ext cx="935433" cy="360363"/>
          </a:xfrm>
          <a:prstGeom prst="rect">
            <a:avLst/>
          </a:prstGeom>
          <a:noFill/>
          <a:ln w="19050" algn="ctr">
            <a:noFill/>
            <a:miter lim="800000"/>
            <a:headEnd/>
            <a:tailEnd/>
          </a:ln>
        </p:spPr>
        <p:txBody>
          <a:bodyPr tIns="0" bIns="0" anchor="ctr"/>
          <a:lstStyle/>
          <a:p>
            <a:pPr>
              <a:spcBef>
                <a:spcPct val="20000"/>
              </a:spcBef>
              <a:buClr>
                <a:srgbClr val="FF9900"/>
              </a:buClr>
              <a:buSzPct val="80000"/>
              <a:buFont typeface="Webdings" pitchFamily="18" charset="2"/>
              <a:buNone/>
            </a:pPr>
            <a:endParaRPr lang="zh-CN" altLang="zh-CN" sz="2400" b="1">
              <a:solidFill>
                <a:schemeClr val="tx1">
                  <a:lumMod val="95000"/>
                  <a:lumOff val="5000"/>
                </a:schemeClr>
              </a:solidFill>
              <a:latin typeface="Courier New" pitchFamily="49" charset="0"/>
            </a:endParaRPr>
          </a:p>
        </p:txBody>
      </p:sp>
      <p:sp>
        <p:nvSpPr>
          <p:cNvPr id="467409" name="Rectangle 465"/>
          <p:cNvSpPr>
            <a:spLocks noChangeArrowheads="1"/>
          </p:cNvSpPr>
          <p:nvPr/>
        </p:nvSpPr>
        <p:spPr bwMode="auto">
          <a:xfrm>
            <a:off x="3907110" y="5596163"/>
            <a:ext cx="1312962" cy="360363"/>
          </a:xfrm>
          <a:prstGeom prst="rect">
            <a:avLst/>
          </a:prstGeom>
          <a:noFill/>
          <a:ln w="19050" algn="ctr">
            <a:noFill/>
            <a:miter lim="800000"/>
            <a:headEnd/>
            <a:tailEnd/>
          </a:ln>
        </p:spPr>
        <p:txBody>
          <a:bodyPr tIns="0" bIns="0" anchor="ctr"/>
          <a:lstStyle/>
          <a:p>
            <a:pPr algn="r">
              <a:spcBef>
                <a:spcPct val="20000"/>
              </a:spcBef>
              <a:buClr>
                <a:srgbClr val="FF9900"/>
              </a:buClr>
              <a:buSzPct val="80000"/>
              <a:buFont typeface="Webdings" pitchFamily="18" charset="2"/>
              <a:buNone/>
            </a:pPr>
            <a:r>
              <a:rPr lang="en-US" altLang="zh-CN" sz="2400" b="1">
                <a:solidFill>
                  <a:schemeClr val="tx1">
                    <a:lumMod val="95000"/>
                    <a:lumOff val="5000"/>
                  </a:schemeClr>
                </a:solidFill>
                <a:latin typeface="Courier New" pitchFamily="49" charset="0"/>
              </a:rPr>
              <a:t>#</a:t>
            </a:r>
          </a:p>
        </p:txBody>
      </p:sp>
      <p:sp>
        <p:nvSpPr>
          <p:cNvPr id="467393" name="Rectangle 449"/>
          <p:cNvSpPr>
            <a:spLocks noChangeArrowheads="1"/>
          </p:cNvSpPr>
          <p:nvPr/>
        </p:nvSpPr>
        <p:spPr bwMode="auto">
          <a:xfrm>
            <a:off x="2089424" y="4392838"/>
            <a:ext cx="1402456" cy="360363"/>
          </a:xfrm>
          <a:prstGeom prst="rect">
            <a:avLst/>
          </a:prstGeom>
          <a:noFill/>
          <a:ln w="19050" algn="ctr">
            <a:noFill/>
            <a:miter lim="800000"/>
            <a:headEnd/>
            <a:tailEnd/>
          </a:ln>
        </p:spPr>
        <p:txBody>
          <a:bodyPr tIns="0" bIns="0" anchor="ctr"/>
          <a:lstStyle/>
          <a:p>
            <a:pPr algn="l">
              <a:spcBef>
                <a:spcPct val="20000"/>
              </a:spcBef>
              <a:buClr>
                <a:srgbClr val="FF9900"/>
              </a:buClr>
              <a:buSzPct val="80000"/>
              <a:buFont typeface="Webdings" pitchFamily="18" charset="2"/>
              <a:buNone/>
            </a:pP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r>
              <a:rPr lang="en-US" altLang="zh-CN" sz="2400" b="1" dirty="0">
                <a:solidFill>
                  <a:schemeClr val="tx1">
                    <a:lumMod val="95000"/>
                    <a:lumOff val="5000"/>
                  </a:schemeClr>
                </a:solidFill>
                <a:latin typeface="Courier New" pitchFamily="49" charset="0"/>
                <a:cs typeface="Courier New" panose="02070309020205020404" pitchFamily="49" charset="0"/>
              </a:rPr>
              <a:t>+</a:t>
            </a:r>
            <a:r>
              <a:rPr lang="en-US" altLang="zh-CN" sz="2400" dirty="0">
                <a:solidFill>
                  <a:srgbClr val="5AA2AE"/>
                </a:solidFill>
                <a:effectLst>
                  <a:outerShdw blurRad="38100" dist="38100" dir="2700000" algn="tl">
                    <a:srgbClr val="000000">
                      <a:alpha val="43137"/>
                    </a:srgbClr>
                  </a:outerShdw>
                </a:effectLst>
                <a:latin typeface="Courier New" pitchFamily="49" charset="0"/>
                <a:cs typeface="Courier New" panose="02070309020205020404" pitchFamily="49" charset="0"/>
              </a:rPr>
              <a:t>N</a:t>
            </a:r>
          </a:p>
        </p:txBody>
      </p:sp>
    </p:spTree>
    <p:extLst>
      <p:ext uri="{BB962C8B-B14F-4D97-AF65-F5344CB8AC3E}">
        <p14:creationId xmlns:p14="http://schemas.microsoft.com/office/powerpoint/2010/main" val="70313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363"/>
                                        </p:tgtEl>
                                        <p:attrNameLst>
                                          <p:attrName>style.visibility</p:attrName>
                                        </p:attrNameLst>
                                      </p:cBhvr>
                                      <p:to>
                                        <p:strVal val="visible"/>
                                      </p:to>
                                    </p:set>
                                    <p:animEffect transition="in" filter="wipe(left)">
                                      <p:cBhvr>
                                        <p:cTn id="7" dur="500"/>
                                        <p:tgtEl>
                                          <p:spTgt spid="467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7364"/>
                                        </p:tgtEl>
                                        <p:attrNameLst>
                                          <p:attrName>style.visibility</p:attrName>
                                        </p:attrNameLst>
                                      </p:cBhvr>
                                      <p:to>
                                        <p:strVal val="visible"/>
                                      </p:to>
                                    </p:set>
                                    <p:animEffect transition="in" filter="wipe(left)">
                                      <p:cBhvr>
                                        <p:cTn id="12" dur="500"/>
                                        <p:tgtEl>
                                          <p:spTgt spid="467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7365"/>
                                        </p:tgtEl>
                                        <p:attrNameLst>
                                          <p:attrName>style.visibility</p:attrName>
                                        </p:attrNameLst>
                                      </p:cBhvr>
                                      <p:to>
                                        <p:strVal val="visible"/>
                                      </p:to>
                                    </p:set>
                                    <p:animEffect transition="in" filter="wipe(left)">
                                      <p:cBhvr>
                                        <p:cTn id="17" dur="500"/>
                                        <p:tgtEl>
                                          <p:spTgt spid="4673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7366"/>
                                        </p:tgtEl>
                                        <p:attrNameLst>
                                          <p:attrName>style.visibility</p:attrName>
                                        </p:attrNameLst>
                                      </p:cBhvr>
                                      <p:to>
                                        <p:strVal val="visible"/>
                                      </p:to>
                                    </p:set>
                                    <p:animEffect transition="in" filter="wipe(left)">
                                      <p:cBhvr>
                                        <p:cTn id="22" dur="500"/>
                                        <p:tgtEl>
                                          <p:spTgt spid="4673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7368"/>
                                        </p:tgtEl>
                                        <p:attrNameLst>
                                          <p:attrName>style.visibility</p:attrName>
                                        </p:attrNameLst>
                                      </p:cBhvr>
                                      <p:to>
                                        <p:strVal val="visible"/>
                                      </p:to>
                                    </p:set>
                                    <p:animEffect transition="in" filter="wipe(left)">
                                      <p:cBhvr>
                                        <p:cTn id="27" dur="500"/>
                                        <p:tgtEl>
                                          <p:spTgt spid="4673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7369"/>
                                        </p:tgtEl>
                                        <p:attrNameLst>
                                          <p:attrName>style.visibility</p:attrName>
                                        </p:attrNameLst>
                                      </p:cBhvr>
                                      <p:to>
                                        <p:strVal val="visible"/>
                                      </p:to>
                                    </p:set>
                                    <p:animEffect transition="in" filter="wipe(left)">
                                      <p:cBhvr>
                                        <p:cTn id="32" dur="500"/>
                                        <p:tgtEl>
                                          <p:spTgt spid="4673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7370"/>
                                        </p:tgtEl>
                                        <p:attrNameLst>
                                          <p:attrName>style.visibility</p:attrName>
                                        </p:attrNameLst>
                                      </p:cBhvr>
                                      <p:to>
                                        <p:strVal val="visible"/>
                                      </p:to>
                                    </p:set>
                                    <p:animEffect transition="in" filter="wipe(left)">
                                      <p:cBhvr>
                                        <p:cTn id="37" dur="500"/>
                                        <p:tgtEl>
                                          <p:spTgt spid="4673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7371"/>
                                        </p:tgtEl>
                                        <p:attrNameLst>
                                          <p:attrName>style.visibility</p:attrName>
                                        </p:attrNameLst>
                                      </p:cBhvr>
                                      <p:to>
                                        <p:strVal val="visible"/>
                                      </p:to>
                                    </p:set>
                                    <p:animEffect transition="in" filter="wipe(left)">
                                      <p:cBhvr>
                                        <p:cTn id="42" dur="500"/>
                                        <p:tgtEl>
                                          <p:spTgt spid="4673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7373"/>
                                        </p:tgtEl>
                                        <p:attrNameLst>
                                          <p:attrName>style.visibility</p:attrName>
                                        </p:attrNameLst>
                                      </p:cBhvr>
                                      <p:to>
                                        <p:strVal val="visible"/>
                                      </p:to>
                                    </p:set>
                                    <p:animEffect transition="in" filter="wipe(left)">
                                      <p:cBhvr>
                                        <p:cTn id="47" dur="500"/>
                                        <p:tgtEl>
                                          <p:spTgt spid="4673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7374"/>
                                        </p:tgtEl>
                                        <p:attrNameLst>
                                          <p:attrName>style.visibility</p:attrName>
                                        </p:attrNameLst>
                                      </p:cBhvr>
                                      <p:to>
                                        <p:strVal val="visible"/>
                                      </p:to>
                                    </p:set>
                                    <p:animEffect transition="in" filter="wipe(left)">
                                      <p:cBhvr>
                                        <p:cTn id="52" dur="500"/>
                                        <p:tgtEl>
                                          <p:spTgt spid="4673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7375"/>
                                        </p:tgtEl>
                                        <p:attrNameLst>
                                          <p:attrName>style.visibility</p:attrName>
                                        </p:attrNameLst>
                                      </p:cBhvr>
                                      <p:to>
                                        <p:strVal val="visible"/>
                                      </p:to>
                                    </p:set>
                                    <p:animEffect transition="in" filter="wipe(left)">
                                      <p:cBhvr>
                                        <p:cTn id="57" dur="500"/>
                                        <p:tgtEl>
                                          <p:spTgt spid="4673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7376"/>
                                        </p:tgtEl>
                                        <p:attrNameLst>
                                          <p:attrName>style.visibility</p:attrName>
                                        </p:attrNameLst>
                                      </p:cBhvr>
                                      <p:to>
                                        <p:strVal val="visible"/>
                                      </p:to>
                                    </p:set>
                                    <p:animEffect transition="in" filter="wipe(left)">
                                      <p:cBhvr>
                                        <p:cTn id="62" dur="500"/>
                                        <p:tgtEl>
                                          <p:spTgt spid="4673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7378"/>
                                        </p:tgtEl>
                                        <p:attrNameLst>
                                          <p:attrName>style.visibility</p:attrName>
                                        </p:attrNameLst>
                                      </p:cBhvr>
                                      <p:to>
                                        <p:strVal val="visible"/>
                                      </p:to>
                                    </p:set>
                                    <p:animEffect transition="in" filter="wipe(left)">
                                      <p:cBhvr>
                                        <p:cTn id="67" dur="500"/>
                                        <p:tgtEl>
                                          <p:spTgt spid="4673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7379"/>
                                        </p:tgtEl>
                                        <p:attrNameLst>
                                          <p:attrName>style.visibility</p:attrName>
                                        </p:attrNameLst>
                                      </p:cBhvr>
                                      <p:to>
                                        <p:strVal val="visible"/>
                                      </p:to>
                                    </p:set>
                                    <p:animEffect transition="in" filter="wipe(left)">
                                      <p:cBhvr>
                                        <p:cTn id="72" dur="500"/>
                                        <p:tgtEl>
                                          <p:spTgt spid="46737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67380"/>
                                        </p:tgtEl>
                                        <p:attrNameLst>
                                          <p:attrName>style.visibility</p:attrName>
                                        </p:attrNameLst>
                                      </p:cBhvr>
                                      <p:to>
                                        <p:strVal val="visible"/>
                                      </p:to>
                                    </p:set>
                                    <p:animEffect transition="in" filter="wipe(left)">
                                      <p:cBhvr>
                                        <p:cTn id="77" dur="500"/>
                                        <p:tgtEl>
                                          <p:spTgt spid="46738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67381"/>
                                        </p:tgtEl>
                                        <p:attrNameLst>
                                          <p:attrName>style.visibility</p:attrName>
                                        </p:attrNameLst>
                                      </p:cBhvr>
                                      <p:to>
                                        <p:strVal val="visible"/>
                                      </p:to>
                                    </p:set>
                                    <p:animEffect transition="in" filter="wipe(left)">
                                      <p:cBhvr>
                                        <p:cTn id="82" dur="500"/>
                                        <p:tgtEl>
                                          <p:spTgt spid="46738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67383"/>
                                        </p:tgtEl>
                                        <p:attrNameLst>
                                          <p:attrName>style.visibility</p:attrName>
                                        </p:attrNameLst>
                                      </p:cBhvr>
                                      <p:to>
                                        <p:strVal val="visible"/>
                                      </p:to>
                                    </p:set>
                                    <p:animEffect transition="in" filter="wipe(left)">
                                      <p:cBhvr>
                                        <p:cTn id="87" dur="500"/>
                                        <p:tgtEl>
                                          <p:spTgt spid="46738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67384"/>
                                        </p:tgtEl>
                                        <p:attrNameLst>
                                          <p:attrName>style.visibility</p:attrName>
                                        </p:attrNameLst>
                                      </p:cBhvr>
                                      <p:to>
                                        <p:strVal val="visible"/>
                                      </p:to>
                                    </p:set>
                                    <p:animEffect transition="in" filter="wipe(left)">
                                      <p:cBhvr>
                                        <p:cTn id="92" dur="500"/>
                                        <p:tgtEl>
                                          <p:spTgt spid="46738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67385"/>
                                        </p:tgtEl>
                                        <p:attrNameLst>
                                          <p:attrName>style.visibility</p:attrName>
                                        </p:attrNameLst>
                                      </p:cBhvr>
                                      <p:to>
                                        <p:strVal val="visible"/>
                                      </p:to>
                                    </p:set>
                                    <p:animEffect transition="in" filter="wipe(left)">
                                      <p:cBhvr>
                                        <p:cTn id="97" dur="500"/>
                                        <p:tgtEl>
                                          <p:spTgt spid="46738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67386"/>
                                        </p:tgtEl>
                                        <p:attrNameLst>
                                          <p:attrName>style.visibility</p:attrName>
                                        </p:attrNameLst>
                                      </p:cBhvr>
                                      <p:to>
                                        <p:strVal val="visible"/>
                                      </p:to>
                                    </p:set>
                                    <p:animEffect transition="in" filter="wipe(left)">
                                      <p:cBhvr>
                                        <p:cTn id="102" dur="500"/>
                                        <p:tgtEl>
                                          <p:spTgt spid="46738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67388"/>
                                        </p:tgtEl>
                                        <p:attrNameLst>
                                          <p:attrName>style.visibility</p:attrName>
                                        </p:attrNameLst>
                                      </p:cBhvr>
                                      <p:to>
                                        <p:strVal val="visible"/>
                                      </p:to>
                                    </p:set>
                                    <p:animEffect transition="in" filter="wipe(left)">
                                      <p:cBhvr>
                                        <p:cTn id="107" dur="500"/>
                                        <p:tgtEl>
                                          <p:spTgt spid="46738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67389"/>
                                        </p:tgtEl>
                                        <p:attrNameLst>
                                          <p:attrName>style.visibility</p:attrName>
                                        </p:attrNameLst>
                                      </p:cBhvr>
                                      <p:to>
                                        <p:strVal val="visible"/>
                                      </p:to>
                                    </p:set>
                                    <p:animEffect transition="in" filter="wipe(left)">
                                      <p:cBhvr>
                                        <p:cTn id="112" dur="500"/>
                                        <p:tgtEl>
                                          <p:spTgt spid="46738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67390"/>
                                        </p:tgtEl>
                                        <p:attrNameLst>
                                          <p:attrName>style.visibility</p:attrName>
                                        </p:attrNameLst>
                                      </p:cBhvr>
                                      <p:to>
                                        <p:strVal val="visible"/>
                                      </p:to>
                                    </p:set>
                                    <p:animEffect transition="in" filter="wipe(left)">
                                      <p:cBhvr>
                                        <p:cTn id="117" dur="500"/>
                                        <p:tgtEl>
                                          <p:spTgt spid="46739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67391"/>
                                        </p:tgtEl>
                                        <p:attrNameLst>
                                          <p:attrName>style.visibility</p:attrName>
                                        </p:attrNameLst>
                                      </p:cBhvr>
                                      <p:to>
                                        <p:strVal val="visible"/>
                                      </p:to>
                                    </p:set>
                                    <p:animEffect transition="in" filter="wipe(left)">
                                      <p:cBhvr>
                                        <p:cTn id="122" dur="500"/>
                                        <p:tgtEl>
                                          <p:spTgt spid="46739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67393"/>
                                        </p:tgtEl>
                                        <p:attrNameLst>
                                          <p:attrName>style.visibility</p:attrName>
                                        </p:attrNameLst>
                                      </p:cBhvr>
                                      <p:to>
                                        <p:strVal val="visible"/>
                                      </p:to>
                                    </p:set>
                                    <p:animEffect transition="in" filter="wipe(left)">
                                      <p:cBhvr>
                                        <p:cTn id="127" dur="500"/>
                                        <p:tgtEl>
                                          <p:spTgt spid="4673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67394"/>
                                        </p:tgtEl>
                                        <p:attrNameLst>
                                          <p:attrName>style.visibility</p:attrName>
                                        </p:attrNameLst>
                                      </p:cBhvr>
                                      <p:to>
                                        <p:strVal val="visible"/>
                                      </p:to>
                                    </p:set>
                                    <p:animEffect transition="in" filter="wipe(left)">
                                      <p:cBhvr>
                                        <p:cTn id="132" dur="500"/>
                                        <p:tgtEl>
                                          <p:spTgt spid="46739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467395"/>
                                        </p:tgtEl>
                                        <p:attrNameLst>
                                          <p:attrName>style.visibility</p:attrName>
                                        </p:attrNameLst>
                                      </p:cBhvr>
                                      <p:to>
                                        <p:strVal val="visible"/>
                                      </p:to>
                                    </p:set>
                                    <p:animEffect transition="in" filter="wipe(left)">
                                      <p:cBhvr>
                                        <p:cTn id="137" dur="500"/>
                                        <p:tgtEl>
                                          <p:spTgt spid="46739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67396"/>
                                        </p:tgtEl>
                                        <p:attrNameLst>
                                          <p:attrName>style.visibility</p:attrName>
                                        </p:attrNameLst>
                                      </p:cBhvr>
                                      <p:to>
                                        <p:strVal val="visible"/>
                                      </p:to>
                                    </p:set>
                                    <p:animEffect transition="in" filter="wipe(left)">
                                      <p:cBhvr>
                                        <p:cTn id="142" dur="500"/>
                                        <p:tgtEl>
                                          <p:spTgt spid="46739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467398"/>
                                        </p:tgtEl>
                                        <p:attrNameLst>
                                          <p:attrName>style.visibility</p:attrName>
                                        </p:attrNameLst>
                                      </p:cBhvr>
                                      <p:to>
                                        <p:strVal val="visible"/>
                                      </p:to>
                                    </p:set>
                                    <p:animEffect transition="in" filter="wipe(left)">
                                      <p:cBhvr>
                                        <p:cTn id="147" dur="500"/>
                                        <p:tgtEl>
                                          <p:spTgt spid="46739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467399"/>
                                        </p:tgtEl>
                                        <p:attrNameLst>
                                          <p:attrName>style.visibility</p:attrName>
                                        </p:attrNameLst>
                                      </p:cBhvr>
                                      <p:to>
                                        <p:strVal val="visible"/>
                                      </p:to>
                                    </p:set>
                                    <p:animEffect transition="in" filter="wipe(left)">
                                      <p:cBhvr>
                                        <p:cTn id="152" dur="500"/>
                                        <p:tgtEl>
                                          <p:spTgt spid="467399"/>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467400"/>
                                        </p:tgtEl>
                                        <p:attrNameLst>
                                          <p:attrName>style.visibility</p:attrName>
                                        </p:attrNameLst>
                                      </p:cBhvr>
                                      <p:to>
                                        <p:strVal val="visible"/>
                                      </p:to>
                                    </p:set>
                                    <p:animEffect transition="in" filter="wipe(left)">
                                      <p:cBhvr>
                                        <p:cTn id="157" dur="500"/>
                                        <p:tgtEl>
                                          <p:spTgt spid="467400"/>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67401"/>
                                        </p:tgtEl>
                                        <p:attrNameLst>
                                          <p:attrName>style.visibility</p:attrName>
                                        </p:attrNameLst>
                                      </p:cBhvr>
                                      <p:to>
                                        <p:strVal val="visible"/>
                                      </p:to>
                                    </p:set>
                                    <p:animEffect transition="in" filter="wipe(left)">
                                      <p:cBhvr>
                                        <p:cTn id="162" dur="500"/>
                                        <p:tgtEl>
                                          <p:spTgt spid="46740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467403"/>
                                        </p:tgtEl>
                                        <p:attrNameLst>
                                          <p:attrName>style.visibility</p:attrName>
                                        </p:attrNameLst>
                                      </p:cBhvr>
                                      <p:to>
                                        <p:strVal val="visible"/>
                                      </p:to>
                                    </p:set>
                                    <p:animEffect transition="in" filter="wipe(left)">
                                      <p:cBhvr>
                                        <p:cTn id="167" dur="500"/>
                                        <p:tgtEl>
                                          <p:spTgt spid="467403"/>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467404"/>
                                        </p:tgtEl>
                                        <p:attrNameLst>
                                          <p:attrName>style.visibility</p:attrName>
                                        </p:attrNameLst>
                                      </p:cBhvr>
                                      <p:to>
                                        <p:strVal val="visible"/>
                                      </p:to>
                                    </p:set>
                                    <p:animEffect transition="in" filter="wipe(left)">
                                      <p:cBhvr>
                                        <p:cTn id="172" dur="500"/>
                                        <p:tgtEl>
                                          <p:spTgt spid="46740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467405"/>
                                        </p:tgtEl>
                                        <p:attrNameLst>
                                          <p:attrName>style.visibility</p:attrName>
                                        </p:attrNameLst>
                                      </p:cBhvr>
                                      <p:to>
                                        <p:strVal val="visible"/>
                                      </p:to>
                                    </p:set>
                                    <p:animEffect transition="in" filter="wipe(left)">
                                      <p:cBhvr>
                                        <p:cTn id="177" dur="500"/>
                                        <p:tgtEl>
                                          <p:spTgt spid="46740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467406"/>
                                        </p:tgtEl>
                                        <p:attrNameLst>
                                          <p:attrName>style.visibility</p:attrName>
                                        </p:attrNameLst>
                                      </p:cBhvr>
                                      <p:to>
                                        <p:strVal val="visible"/>
                                      </p:to>
                                    </p:set>
                                    <p:animEffect transition="in" filter="wipe(left)">
                                      <p:cBhvr>
                                        <p:cTn id="182" dur="500"/>
                                        <p:tgtEl>
                                          <p:spTgt spid="467406"/>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467408"/>
                                        </p:tgtEl>
                                        <p:attrNameLst>
                                          <p:attrName>style.visibility</p:attrName>
                                        </p:attrNameLst>
                                      </p:cBhvr>
                                      <p:to>
                                        <p:strVal val="visible"/>
                                      </p:to>
                                    </p:set>
                                    <p:animEffect transition="in" filter="wipe(left)">
                                      <p:cBhvr>
                                        <p:cTn id="187" dur="500"/>
                                        <p:tgtEl>
                                          <p:spTgt spid="46740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467409"/>
                                        </p:tgtEl>
                                        <p:attrNameLst>
                                          <p:attrName>style.visibility</p:attrName>
                                        </p:attrNameLst>
                                      </p:cBhvr>
                                      <p:to>
                                        <p:strVal val="visible"/>
                                      </p:to>
                                    </p:set>
                                    <p:animEffect transition="in" filter="wipe(left)">
                                      <p:cBhvr>
                                        <p:cTn id="192" dur="500"/>
                                        <p:tgtEl>
                                          <p:spTgt spid="467409"/>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nodePh="1">
                                  <p:stCondLst>
                                    <p:cond delay="0"/>
                                  </p:stCondLst>
                                  <p:endCondLst>
                                    <p:cond evt="begin" delay="0">
                                      <p:tn val="195"/>
                                    </p:cond>
                                  </p:endCondLst>
                                  <p:childTnLst>
                                    <p:set>
                                      <p:cBhvr>
                                        <p:cTn id="196" dur="1" fill="hold">
                                          <p:stCondLst>
                                            <p:cond delay="0"/>
                                          </p:stCondLst>
                                        </p:cTn>
                                        <p:tgtEl>
                                          <p:spTgt spid="467410"/>
                                        </p:tgtEl>
                                        <p:attrNameLst>
                                          <p:attrName>style.visibility</p:attrName>
                                        </p:attrNameLst>
                                      </p:cBhvr>
                                      <p:to>
                                        <p:strVal val="visible"/>
                                      </p:to>
                                    </p:set>
                                    <p:animEffect transition="in" filter="wipe(left)">
                                      <p:cBhvr>
                                        <p:cTn id="197" dur="500"/>
                                        <p:tgtEl>
                                          <p:spTgt spid="467410"/>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467411"/>
                                        </p:tgtEl>
                                        <p:attrNameLst>
                                          <p:attrName>style.visibility</p:attrName>
                                        </p:attrNameLst>
                                      </p:cBhvr>
                                      <p:to>
                                        <p:strVal val="visible"/>
                                      </p:to>
                                    </p:set>
                                    <p:animEffect transition="in" filter="wipe(left)">
                                      <p:cBhvr>
                                        <p:cTn id="202" dur="500"/>
                                        <p:tgtEl>
                                          <p:spTgt spid="46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378" grpId="0"/>
      <p:bldP spid="467376" grpId="0"/>
      <p:bldP spid="467375" grpId="0"/>
      <p:bldP spid="467374" grpId="0"/>
      <p:bldP spid="467386" grpId="0"/>
      <p:bldP spid="467385" grpId="0"/>
      <p:bldP spid="467384" grpId="0"/>
      <p:bldP spid="467368" grpId="0"/>
      <p:bldP spid="467391" grpId="0"/>
      <p:bldP spid="467390" grpId="0"/>
      <p:bldP spid="467389" grpId="0"/>
      <p:bldP spid="467363" grpId="0"/>
      <p:bldP spid="467388" grpId="0"/>
      <p:bldP spid="467366" grpId="0"/>
      <p:bldP spid="467365" grpId="0"/>
      <p:bldP spid="467364" grpId="0"/>
      <p:bldP spid="467383" grpId="0"/>
      <p:bldP spid="467371" grpId="0"/>
      <p:bldP spid="467370" grpId="0"/>
      <p:bldP spid="467369" grpId="0"/>
      <p:bldP spid="467381" grpId="0"/>
      <p:bldP spid="467380" grpId="0"/>
      <p:bldP spid="467379" grpId="0"/>
      <p:bldP spid="467373" grpId="0"/>
      <p:bldP spid="467408" grpId="0"/>
      <p:bldP spid="467396" grpId="0"/>
      <p:bldP spid="467395" grpId="0"/>
      <p:bldP spid="467394" grpId="0"/>
      <p:bldP spid="467403" grpId="0"/>
      <p:bldP spid="467401" grpId="0"/>
      <p:bldP spid="467400" grpId="0"/>
      <p:bldP spid="467399" grpId="0"/>
      <p:bldP spid="467406" grpId="0"/>
      <p:bldP spid="467405" grpId="0"/>
      <p:bldP spid="467404" grpId="0"/>
      <p:bldP spid="467398" grpId="0"/>
      <p:bldP spid="467411" grpId="0"/>
      <p:bldP spid="467410" grpId="0"/>
      <p:bldP spid="467409" grpId="0"/>
      <p:bldP spid="46739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defRPr/>
            </a:pPr>
            <a:r>
              <a:rPr lang="zh-CN" altLang="en-US" sz="2800">
                <a:solidFill>
                  <a:srgbClr val="FF0000"/>
                </a:solidFill>
                <a:effectLst>
                  <a:outerShdw blurRad="38100" dist="38100" dir="2700000" algn="tl">
                    <a:srgbClr val="C0C0C0"/>
                  </a:outerShdw>
                </a:effectLst>
                <a:latin typeface="黑体" pitchFamily="2" charset="-122"/>
                <a:ea typeface="黑体" pitchFamily="2" charset="-122"/>
              </a:rPr>
              <a:t>作业</a:t>
            </a:r>
            <a:r>
              <a:rPr lang="zh-CN" altLang="en-US" sz="2800"/>
              <a:t>　</a:t>
            </a:r>
            <a:r>
              <a:rPr lang="zh-CN" altLang="en-US" sz="2800" dirty="0"/>
              <a:t>已知文法</a:t>
            </a:r>
            <a:r>
              <a:rPr lang="en-US" altLang="zh-CN" sz="2800" dirty="0"/>
              <a:t>G[S]</a:t>
            </a:r>
            <a:r>
              <a:rPr lang="zh-CN" altLang="en-US" sz="2800" dirty="0"/>
              <a:t>为</a:t>
            </a:r>
          </a:p>
        </p:txBody>
      </p:sp>
      <p:sp>
        <p:nvSpPr>
          <p:cNvPr id="4099" name="Rectangle 3"/>
          <p:cNvSpPr>
            <a:spLocks noGrp="1" noChangeArrowheads="1"/>
          </p:cNvSpPr>
          <p:nvPr>
            <p:ph type="body" idx="1"/>
          </p:nvPr>
        </p:nvSpPr>
        <p:spPr>
          <a:xfrm>
            <a:off x="395536" y="3212976"/>
            <a:ext cx="8496944" cy="2667000"/>
          </a:xfrm>
        </p:spPr>
        <p:txBody>
          <a:bodyPr/>
          <a:lstStyle/>
          <a:p>
            <a:pPr marL="525780" indent="-457200" eaLnBrk="1" hangingPunct="1">
              <a:buClr>
                <a:srgbClr val="6699FF"/>
              </a:buClr>
              <a:buFont typeface="+mj-ea"/>
              <a:buAutoNum type="circleNumDbPlain"/>
            </a:pPr>
            <a:r>
              <a:rPr lang="zh-CN" altLang="en-US" sz="2000" dirty="0"/>
              <a:t>构造</a:t>
            </a:r>
            <a:r>
              <a:rPr lang="en-US" altLang="zh-CN" sz="2000" dirty="0"/>
              <a:t>G[S]</a:t>
            </a:r>
            <a:r>
              <a:rPr lang="zh-CN" altLang="en-US" sz="2000" dirty="0"/>
              <a:t>的</a:t>
            </a:r>
            <a:r>
              <a:rPr lang="en-US" altLang="zh-CN" sz="2000" dirty="0"/>
              <a:t>·</a:t>
            </a:r>
            <a:r>
              <a:rPr lang="zh-CN" altLang="en-US" sz="2000" dirty="0"/>
              <a:t>表，并判断</a:t>
            </a:r>
            <a:r>
              <a:rPr lang="en-US" altLang="zh-CN" sz="2000" dirty="0"/>
              <a:t>G[S]</a:t>
            </a:r>
            <a:r>
              <a:rPr lang="zh-CN" altLang="en-US" sz="2000" dirty="0"/>
              <a:t>是否为算符优先文法</a:t>
            </a:r>
          </a:p>
          <a:p>
            <a:pPr marL="525780" indent="-457200" eaLnBrk="1" hangingPunct="1">
              <a:buClr>
                <a:srgbClr val="6699FF"/>
              </a:buClr>
              <a:buFont typeface="+mj-ea"/>
              <a:buAutoNum type="circleNumDbPlain"/>
            </a:pPr>
            <a:r>
              <a:rPr lang="zh-CN" altLang="en-US" sz="2000" dirty="0"/>
              <a:t>给出句型</a:t>
            </a:r>
            <a:r>
              <a:rPr lang="en-US" altLang="zh-CN" sz="2000" dirty="0"/>
              <a:t>a(T+S);H;(S)</a:t>
            </a:r>
            <a:r>
              <a:rPr lang="zh-CN" altLang="en-US" sz="2000" dirty="0"/>
              <a:t>的短语、句柄、素短语和最左素短语</a:t>
            </a:r>
          </a:p>
          <a:p>
            <a:pPr marL="525780" indent="-457200" eaLnBrk="1" hangingPunct="1">
              <a:buClr>
                <a:srgbClr val="6699FF"/>
              </a:buClr>
              <a:buFont typeface="+mj-ea"/>
              <a:buAutoNum type="circleNumDbPlain"/>
            </a:pPr>
            <a:r>
              <a:rPr lang="zh-CN" altLang="en-US" sz="2000" dirty="0"/>
              <a:t>给出</a:t>
            </a:r>
            <a:r>
              <a:rPr lang="en-US" altLang="zh-CN" sz="2000" dirty="0">
                <a:solidFill>
                  <a:srgbClr val="008000"/>
                </a:solidFill>
              </a:rPr>
              <a:t>a;(</a:t>
            </a:r>
            <a:r>
              <a:rPr lang="en-US" altLang="zh-CN" sz="2000" dirty="0" err="1">
                <a:solidFill>
                  <a:srgbClr val="008000"/>
                </a:solidFill>
              </a:rPr>
              <a:t>a+a</a:t>
            </a:r>
            <a:r>
              <a:rPr lang="en-US" altLang="zh-CN" sz="2000" dirty="0">
                <a:solidFill>
                  <a:srgbClr val="008000"/>
                </a:solidFill>
              </a:rPr>
              <a:t>)</a:t>
            </a:r>
            <a:r>
              <a:rPr lang="zh-CN" altLang="en-US" sz="2000" dirty="0">
                <a:solidFill>
                  <a:srgbClr val="008000"/>
                </a:solidFill>
              </a:rPr>
              <a:t> </a:t>
            </a:r>
            <a:r>
              <a:rPr lang="zh-CN" altLang="en-US" sz="2000" dirty="0"/>
              <a:t>的分析过程，说明它是否为</a:t>
            </a:r>
            <a:r>
              <a:rPr lang="en-US" altLang="zh-CN" sz="2000" dirty="0"/>
              <a:t>G[S]</a:t>
            </a:r>
            <a:r>
              <a:rPr lang="zh-CN" altLang="en-US" sz="2000" dirty="0"/>
              <a:t>的句子</a:t>
            </a:r>
          </a:p>
          <a:p>
            <a:pPr marL="525780" indent="-457200" eaLnBrk="1" hangingPunct="1">
              <a:buClr>
                <a:srgbClr val="6699FF"/>
              </a:buClr>
              <a:buFont typeface="+mj-ea"/>
              <a:buAutoNum type="circleNumDbPlain"/>
            </a:pPr>
            <a:r>
              <a:rPr lang="zh-CN" altLang="en-US" sz="2000" dirty="0"/>
              <a:t>给出</a:t>
            </a:r>
            <a:r>
              <a:rPr lang="en-US" altLang="zh-CN" sz="2000" dirty="0"/>
              <a:t>(3)</a:t>
            </a:r>
            <a:r>
              <a:rPr lang="zh-CN" altLang="en-US" sz="2000" dirty="0"/>
              <a:t>中输入串的最右推导，分别说明两输入串是否为</a:t>
            </a:r>
            <a:r>
              <a:rPr lang="en-US" altLang="zh-CN" sz="2000" dirty="0"/>
              <a:t>G[S]</a:t>
            </a:r>
            <a:r>
              <a:rPr lang="zh-CN" altLang="en-US" sz="2000" dirty="0"/>
              <a:t>的句子</a:t>
            </a:r>
          </a:p>
          <a:p>
            <a:pPr marL="525780" indent="-457200" eaLnBrk="1" hangingPunct="1">
              <a:buClr>
                <a:srgbClr val="6699FF"/>
              </a:buClr>
              <a:buFont typeface="+mj-ea"/>
              <a:buAutoNum type="circleNumDbPlain"/>
            </a:pPr>
            <a:r>
              <a:rPr lang="zh-CN" altLang="en-US" sz="2000" dirty="0"/>
              <a:t>由</a:t>
            </a:r>
            <a:r>
              <a:rPr lang="en-US" altLang="zh-CN" sz="2000" dirty="0"/>
              <a:t>(3)</a:t>
            </a:r>
            <a:r>
              <a:rPr lang="zh-CN" altLang="en-US" sz="2000" dirty="0"/>
              <a:t>和</a:t>
            </a:r>
            <a:r>
              <a:rPr lang="en-US" altLang="zh-CN" sz="2000" dirty="0"/>
              <a:t>(4)</a:t>
            </a:r>
            <a:r>
              <a:rPr lang="zh-CN" altLang="en-US" sz="2000" dirty="0"/>
              <a:t>说明了算符优先分析的哪些缺点</a:t>
            </a:r>
          </a:p>
          <a:p>
            <a:pPr marL="525780" indent="-457200" eaLnBrk="1" hangingPunct="1">
              <a:buClr>
                <a:srgbClr val="6699FF"/>
              </a:buClr>
              <a:buFont typeface="+mj-ea"/>
              <a:buAutoNum type="circleNumDbPlain"/>
            </a:pPr>
            <a:r>
              <a:rPr lang="zh-CN" altLang="en-US" sz="2000" dirty="0"/>
              <a:t>算法优先分析过程和规范规约过程都是最右推导的逆过程吗？</a:t>
            </a:r>
          </a:p>
        </p:txBody>
      </p:sp>
      <p:sp>
        <p:nvSpPr>
          <p:cNvPr id="4100" name="Text Box 4"/>
          <p:cNvSpPr txBox="1">
            <a:spLocks noChangeArrowheads="1"/>
          </p:cNvSpPr>
          <p:nvPr/>
        </p:nvSpPr>
        <p:spPr bwMode="auto">
          <a:xfrm>
            <a:off x="899592" y="1340743"/>
            <a:ext cx="3240088" cy="1800225"/>
          </a:xfrm>
          <a:prstGeom prst="rect">
            <a:avLst/>
          </a:prstGeom>
          <a:noFill/>
          <a:ln w="19050" algn="ctr">
            <a:noFill/>
            <a:miter lim="800000"/>
            <a:headEnd/>
            <a:tailEnd/>
          </a:ln>
        </p:spPr>
        <p:txBody>
          <a:bodyPr>
            <a:spAutoFit/>
          </a:bodyPr>
          <a:lstStyle/>
          <a:p>
            <a:pPr algn="l"/>
            <a:r>
              <a:rPr lang="en-US" altLang="zh-CN" sz="2800" b="1" dirty="0">
                <a:solidFill>
                  <a:schemeClr val="tx1"/>
                </a:solidFill>
                <a:latin typeface="Courier New" pitchFamily="49" charset="0"/>
                <a:ea typeface="楷体_GB2312" pitchFamily="49" charset="-122"/>
              </a:rPr>
              <a:t>S→S;G | G</a:t>
            </a:r>
          </a:p>
          <a:p>
            <a:pPr algn="l"/>
            <a:r>
              <a:rPr lang="en-US" altLang="zh-CN" sz="2800" b="1" dirty="0">
                <a:solidFill>
                  <a:schemeClr val="tx1"/>
                </a:solidFill>
                <a:latin typeface="Courier New" pitchFamily="49" charset="0"/>
                <a:ea typeface="楷体_GB2312" pitchFamily="49" charset="-122"/>
              </a:rPr>
              <a:t>G→G(T)| H</a:t>
            </a:r>
            <a:endParaRPr lang="en-US" altLang="zh-CN" sz="2800" b="1" dirty="0">
              <a:solidFill>
                <a:schemeClr val="tx1"/>
              </a:solidFill>
              <a:latin typeface="Courier New" pitchFamily="49" charset="0"/>
              <a:ea typeface="楷体_GB2312" pitchFamily="49" charset="-122"/>
              <a:sym typeface="Symbol" pitchFamily="18" charset="2"/>
            </a:endParaRPr>
          </a:p>
          <a:p>
            <a:pPr algn="l"/>
            <a:r>
              <a:rPr lang="en-US" altLang="zh-CN" sz="2800" b="1" dirty="0" err="1">
                <a:solidFill>
                  <a:schemeClr val="tx1"/>
                </a:solidFill>
                <a:latin typeface="Courier New" pitchFamily="49" charset="0"/>
                <a:ea typeface="楷体_GB2312" pitchFamily="49" charset="-122"/>
              </a:rPr>
              <a:t>H→a</a:t>
            </a:r>
            <a:r>
              <a:rPr lang="en-US" altLang="zh-CN" sz="2800" b="1" dirty="0">
                <a:solidFill>
                  <a:schemeClr val="tx1"/>
                </a:solidFill>
                <a:latin typeface="Courier New" pitchFamily="49" charset="0"/>
                <a:ea typeface="楷体_GB2312" pitchFamily="49" charset="-122"/>
              </a:rPr>
              <a:t> |(S)</a:t>
            </a:r>
          </a:p>
          <a:p>
            <a:pPr algn="l"/>
            <a:r>
              <a:rPr lang="en-US" altLang="zh-CN" sz="2800" b="1" dirty="0">
                <a:solidFill>
                  <a:schemeClr val="tx1"/>
                </a:solidFill>
                <a:latin typeface="Courier New" pitchFamily="49" charset="0"/>
                <a:ea typeface="楷体_GB2312" pitchFamily="49" charset="-122"/>
              </a:rPr>
              <a:t>T→T+S | </a:t>
            </a:r>
            <a:r>
              <a:rPr lang="en-US" altLang="zh-CN" sz="2800" b="1" dirty="0">
                <a:solidFill>
                  <a:schemeClr val="tx1"/>
                </a:solidFill>
                <a:latin typeface="Courier New" pitchFamily="49" charset="0"/>
                <a:ea typeface="楷体_GB2312" pitchFamily="49" charset="-122"/>
                <a:sym typeface="Symbol" pitchFamily="18" charset="2"/>
              </a:rPr>
              <a:t>S</a:t>
            </a:r>
            <a:endParaRPr lang="en-US" altLang="zh-CN" sz="2800" b="1" dirty="0">
              <a:solidFill>
                <a:schemeClr val="tx1"/>
              </a:solidFill>
              <a:latin typeface="Courier New" pitchFamily="49" charset="0"/>
              <a:ea typeface="楷体_GB2312" pitchFamily="49" charset="-122"/>
            </a:endParaRPr>
          </a:p>
        </p:txBody>
      </p:sp>
    </p:spTree>
    <p:extLst>
      <p:ext uri="{BB962C8B-B14F-4D97-AF65-F5344CB8AC3E}">
        <p14:creationId xmlns:p14="http://schemas.microsoft.com/office/powerpoint/2010/main" val="229161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1</a:t>
            </a:r>
            <a:r>
              <a:rPr lang="zh-CN" altLang="en-US" sz="2800" dirty="0"/>
              <a:t>　设文法</a:t>
            </a:r>
            <a:r>
              <a:rPr lang="en-US" altLang="zh-CN" sz="2800" dirty="0"/>
              <a:t>G[S]</a:t>
            </a:r>
            <a:r>
              <a:rPr lang="zh-CN" altLang="en-US" sz="2800" dirty="0"/>
              <a:t>为</a:t>
            </a:r>
          </a:p>
        </p:txBody>
      </p:sp>
      <p:sp>
        <p:nvSpPr>
          <p:cNvPr id="351235" name="Rectangle 3"/>
          <p:cNvSpPr>
            <a:spLocks noGrp="1" noChangeArrowheads="1"/>
          </p:cNvSpPr>
          <p:nvPr>
            <p:ph idx="1"/>
          </p:nvPr>
        </p:nvSpPr>
        <p:spPr>
          <a:xfrm>
            <a:off x="611188" y="2996952"/>
            <a:ext cx="7993260" cy="3527673"/>
          </a:xfrm>
        </p:spPr>
        <p:txBody>
          <a:bodyPr/>
          <a:lstStyle/>
          <a:p>
            <a:pPr eaLnBrk="1" hangingPunct="1">
              <a:buFont typeface="Webdings" pitchFamily="18" charset="2"/>
              <a:buNone/>
              <a:defRPr/>
            </a:pPr>
            <a:r>
              <a:rPr lang="zh-CN" altLang="en-US" sz="2800" dirty="0">
                <a:cs typeface="Arial" charset="0"/>
              </a:rPr>
              <a:t>输入符号串为：</a:t>
            </a:r>
            <a:r>
              <a:rPr lang="en-US" altLang="zh-CN" sz="2800" dirty="0" err="1">
                <a:cs typeface="Arial" charset="0"/>
              </a:rPr>
              <a:t>abbcde</a:t>
            </a:r>
            <a:r>
              <a:rPr lang="en-US" altLang="zh-CN" sz="2800" dirty="0">
                <a:cs typeface="Arial" charset="0"/>
              </a:rPr>
              <a:t>#</a:t>
            </a:r>
          </a:p>
          <a:p>
            <a:pPr eaLnBrk="1" hangingPunct="1">
              <a:defRPr/>
            </a:pPr>
            <a:r>
              <a:rPr lang="zh-CN" altLang="en-US" sz="2800" dirty="0">
                <a:cs typeface="Arial" charset="0"/>
              </a:rPr>
              <a:t>对上述输入串的规约过程为：</a:t>
            </a:r>
          </a:p>
          <a:p>
            <a:pPr lvl="1" eaLnBrk="1" hangingPunct="1">
              <a:defRPr/>
            </a:pPr>
            <a:r>
              <a:rPr lang="en-US" altLang="zh-CN" sz="2400" dirty="0" err="1">
                <a:cs typeface="Arial" charset="0"/>
                <a:sym typeface="Symbol" pitchFamily="18" charset="2"/>
              </a:rPr>
              <a:t>abbcde</a:t>
            </a:r>
            <a:r>
              <a:rPr lang="en-US" altLang="zh-CN" sz="2400" dirty="0">
                <a:cs typeface="Arial" charset="0"/>
              </a:rPr>
              <a:t> </a:t>
            </a:r>
          </a:p>
          <a:p>
            <a:pPr lvl="1" eaLnBrk="1" hangingPunct="1">
              <a:defRPr/>
            </a:pPr>
            <a:r>
              <a:rPr lang="en-US" altLang="zh-CN" sz="2400" dirty="0">
                <a:cs typeface="Arial" charset="0"/>
              </a:rPr>
              <a:t>S </a:t>
            </a:r>
            <a:r>
              <a:rPr lang="en-US" altLang="zh-CN" sz="2400" dirty="0">
                <a:cs typeface="Arial" charset="0"/>
                <a:sym typeface="Symbol" pitchFamily="18" charset="2"/>
              </a:rPr>
              <a:t> </a:t>
            </a:r>
            <a:r>
              <a:rPr lang="en-US" altLang="zh-CN" sz="2400" dirty="0" err="1">
                <a:cs typeface="Arial" charset="0"/>
                <a:sym typeface="Symbol" pitchFamily="18" charset="2"/>
              </a:rPr>
              <a:t>aAcBe</a:t>
            </a:r>
            <a:r>
              <a:rPr lang="en-US" altLang="zh-CN" sz="2400" dirty="0">
                <a:cs typeface="Arial" charset="0"/>
                <a:sym typeface="Symbol" pitchFamily="18" charset="2"/>
              </a:rPr>
              <a:t>  </a:t>
            </a:r>
            <a:r>
              <a:rPr lang="en-US" altLang="zh-CN" sz="2400" dirty="0" err="1">
                <a:cs typeface="Arial" charset="0"/>
                <a:sym typeface="Symbol" pitchFamily="18" charset="2"/>
              </a:rPr>
              <a:t>aAcde</a:t>
            </a:r>
            <a:r>
              <a:rPr lang="en-US" altLang="zh-CN" sz="2400" dirty="0">
                <a:cs typeface="Arial" charset="0"/>
                <a:sym typeface="Symbol" pitchFamily="18" charset="2"/>
              </a:rPr>
              <a:t>  </a:t>
            </a:r>
            <a:r>
              <a:rPr lang="en-US" altLang="zh-CN" sz="2400" dirty="0" err="1">
                <a:cs typeface="Arial" charset="0"/>
                <a:sym typeface="Symbol" pitchFamily="18" charset="2"/>
              </a:rPr>
              <a:t>aAbcde</a:t>
            </a:r>
            <a:r>
              <a:rPr lang="en-US" altLang="zh-CN" sz="2400" dirty="0">
                <a:cs typeface="Arial" charset="0"/>
                <a:sym typeface="Symbol" pitchFamily="18" charset="2"/>
              </a:rPr>
              <a:t>  </a:t>
            </a:r>
            <a:r>
              <a:rPr lang="en-US" altLang="zh-CN" sz="2400" dirty="0" err="1">
                <a:cs typeface="Arial" charset="0"/>
                <a:sym typeface="Symbol" pitchFamily="18" charset="2"/>
              </a:rPr>
              <a:t>abbcde</a:t>
            </a:r>
            <a:endParaRPr lang="en-US" altLang="zh-CN" sz="2400" dirty="0">
              <a:cs typeface="Arial" charset="0"/>
              <a:sym typeface="Symbol" pitchFamily="18" charset="2"/>
            </a:endParaRPr>
          </a:p>
          <a:p>
            <a:pPr eaLnBrk="1" hangingPunct="1">
              <a:defRPr/>
            </a:pPr>
            <a:r>
              <a:rPr lang="zh-CN" altLang="en-US" sz="2800" dirty="0">
                <a:cs typeface="Arial" charset="0"/>
              </a:rPr>
              <a:t>自底向上分析的移进规约过程是自顶向下最右推导的逆过程。因为，最右推导是规范推导，所以，</a:t>
            </a:r>
            <a:r>
              <a:rPr lang="zh-CN" altLang="en-US" sz="2800" dirty="0">
                <a:solidFill>
                  <a:srgbClr val="FF0000"/>
                </a:solidFill>
                <a:effectLst>
                  <a:outerShdw blurRad="38100" dist="38100" dir="2700000" algn="tl">
                    <a:srgbClr val="000000"/>
                  </a:outerShdw>
                </a:effectLst>
                <a:ea typeface="黑体" pitchFamily="2" charset="-122"/>
                <a:cs typeface="Arial" charset="0"/>
              </a:rPr>
              <a:t>移进规约也是规范规约</a:t>
            </a:r>
          </a:p>
        </p:txBody>
      </p:sp>
      <p:sp>
        <p:nvSpPr>
          <p:cNvPr id="819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8195" name="灯片编号占位符 5"/>
          <p:cNvSpPr>
            <a:spLocks noGrp="1"/>
          </p:cNvSpPr>
          <p:nvPr>
            <p:ph type="sldNum" sz="quarter" idx="12"/>
          </p:nvPr>
        </p:nvSpPr>
        <p:spPr>
          <a:noFill/>
        </p:spPr>
        <p:txBody>
          <a:bodyPr/>
          <a:lstStyle/>
          <a:p>
            <a:fld id="{03961965-99DC-42B0-B8F9-63AA41CE2637}" type="slidenum">
              <a:rPr lang="en-US" altLang="zh-CN" smtClean="0">
                <a:ea typeface="宋体" charset="-122"/>
              </a:rPr>
              <a:pPr/>
              <a:t>6</a:t>
            </a:fld>
            <a:endParaRPr lang="en-US" altLang="zh-CN">
              <a:ea typeface="宋体" charset="-122"/>
            </a:endParaRPr>
          </a:p>
        </p:txBody>
      </p:sp>
      <p:sp>
        <p:nvSpPr>
          <p:cNvPr id="8198" name="Rectangle 4"/>
          <p:cNvSpPr>
            <a:spLocks noChangeArrowheads="1"/>
          </p:cNvSpPr>
          <p:nvPr/>
        </p:nvSpPr>
        <p:spPr bwMode="auto">
          <a:xfrm>
            <a:off x="1116013" y="1225550"/>
            <a:ext cx="1688283" cy="1815882"/>
          </a:xfrm>
          <a:prstGeom prst="rect">
            <a:avLst/>
          </a:prstGeom>
          <a:noFill/>
          <a:ln w="19050" algn="ctr">
            <a:noFill/>
            <a:miter lim="800000"/>
            <a:headEnd/>
            <a:tailEnd/>
          </a:ln>
        </p:spPr>
        <p:txBody>
          <a:bodyPr wrap="none">
            <a:spAutoFit/>
          </a:bodyPr>
          <a:lstStyle/>
          <a:p>
            <a:pPr algn="l"/>
            <a:r>
              <a:rPr lang="en-US" altLang="zh-CN" sz="2800" b="1" dirty="0" err="1">
                <a:solidFill>
                  <a:schemeClr val="tx1">
                    <a:lumMod val="95000"/>
                    <a:lumOff val="5000"/>
                  </a:schemeClr>
                </a:solidFill>
                <a:latin typeface="Courier New" pitchFamily="49" charset="0"/>
                <a:ea typeface="宋体" charset="-122"/>
              </a:rPr>
              <a:t>S→aAcBe</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A→Ab</a:t>
            </a:r>
            <a:endParaRPr lang="en-US" altLang="zh-CN" sz="2800" b="1" dirty="0">
              <a:solidFill>
                <a:schemeClr val="tx1">
                  <a:lumMod val="95000"/>
                  <a:lumOff val="5000"/>
                </a:schemeClr>
              </a:solidFill>
              <a:latin typeface="Courier New" pitchFamily="49" charset="0"/>
              <a:ea typeface="宋体" charset="-122"/>
            </a:endParaRPr>
          </a:p>
          <a:p>
            <a:pPr algn="l"/>
            <a:r>
              <a:rPr lang="en-US" altLang="zh-CN" sz="2800" b="1" dirty="0" err="1">
                <a:solidFill>
                  <a:schemeClr val="tx1">
                    <a:lumMod val="95000"/>
                    <a:lumOff val="5000"/>
                  </a:schemeClr>
                </a:solidFill>
                <a:latin typeface="Courier New" pitchFamily="49" charset="0"/>
                <a:ea typeface="宋体" charset="-122"/>
              </a:rPr>
              <a:t>B→d</a:t>
            </a:r>
            <a:endParaRPr lang="en-US" altLang="zh-CN" sz="2800" b="1" dirty="0">
              <a:solidFill>
                <a:schemeClr val="tx1">
                  <a:lumMod val="95000"/>
                  <a:lumOff val="5000"/>
                </a:schemeClr>
              </a:solidFill>
              <a:latin typeface="Courier New" pitchFamily="49" charset="0"/>
              <a:ea typeface="宋体" charset="-122"/>
            </a:endParaRPr>
          </a:p>
        </p:txBody>
      </p:sp>
      <p:grpSp>
        <p:nvGrpSpPr>
          <p:cNvPr id="8199" name="组合 25"/>
          <p:cNvGrpSpPr>
            <a:grpSpLocks/>
          </p:cNvGrpSpPr>
          <p:nvPr/>
        </p:nvGrpSpPr>
        <p:grpSpPr bwMode="auto">
          <a:xfrm>
            <a:off x="5651500" y="349250"/>
            <a:ext cx="2706688" cy="3224213"/>
            <a:chOff x="5651500" y="349250"/>
            <a:chExt cx="2706688" cy="3224213"/>
          </a:xfrm>
        </p:grpSpPr>
        <p:sp>
          <p:nvSpPr>
            <p:cNvPr id="8200" name="Oval 26"/>
            <p:cNvSpPr>
              <a:spLocks noChangeAspect="1" noChangeArrowheads="1"/>
            </p:cNvSpPr>
            <p:nvPr/>
          </p:nvSpPr>
          <p:spPr bwMode="auto">
            <a:xfrm>
              <a:off x="5651500" y="3228975"/>
              <a:ext cx="346075" cy="344488"/>
            </a:xfrm>
            <a:prstGeom prst="ellipse">
              <a:avLst/>
            </a:prstGeom>
            <a:noFill/>
            <a:ln w="19050" algn="ctr">
              <a:noFill/>
              <a:round/>
              <a:headEnd/>
              <a:tailEnd/>
            </a:ln>
          </p:spPr>
          <p:txBody>
            <a:bodyPr wrap="none" anchor="ctr"/>
            <a:lstStyle/>
            <a:p>
              <a:r>
                <a:rPr lang="en-US" altLang="zh-CN" b="1">
                  <a:latin typeface="Courier New" pitchFamily="49" charset="0"/>
                </a:rPr>
                <a:t>a</a:t>
              </a:r>
            </a:p>
          </p:txBody>
        </p:sp>
        <p:sp>
          <p:nvSpPr>
            <p:cNvPr id="8201" name="Oval 27"/>
            <p:cNvSpPr>
              <a:spLocks noChangeAspect="1" noChangeArrowheads="1"/>
            </p:cNvSpPr>
            <p:nvPr/>
          </p:nvSpPr>
          <p:spPr bwMode="auto">
            <a:xfrm>
              <a:off x="6111875" y="3228975"/>
              <a:ext cx="346075" cy="344488"/>
            </a:xfrm>
            <a:prstGeom prst="ellipse">
              <a:avLst/>
            </a:prstGeom>
            <a:noFill/>
            <a:ln w="19050" algn="ctr">
              <a:noFill/>
              <a:round/>
              <a:headEnd/>
              <a:tailEnd/>
            </a:ln>
          </p:spPr>
          <p:txBody>
            <a:bodyPr wrap="none" anchor="ctr"/>
            <a:lstStyle/>
            <a:p>
              <a:r>
                <a:rPr lang="en-US" altLang="zh-CN" b="1">
                  <a:latin typeface="Courier New" pitchFamily="49" charset="0"/>
                </a:rPr>
                <a:t>b</a:t>
              </a:r>
            </a:p>
          </p:txBody>
        </p:sp>
        <p:sp>
          <p:nvSpPr>
            <p:cNvPr id="8202" name="Oval 28"/>
            <p:cNvSpPr>
              <a:spLocks noChangeAspect="1" noChangeArrowheads="1"/>
            </p:cNvSpPr>
            <p:nvPr/>
          </p:nvSpPr>
          <p:spPr bwMode="auto">
            <a:xfrm>
              <a:off x="6111875" y="2479675"/>
              <a:ext cx="346075" cy="344488"/>
            </a:xfrm>
            <a:prstGeom prst="ellipse">
              <a:avLst/>
            </a:prstGeom>
            <a:noFill/>
            <a:ln w="19050" algn="ctr">
              <a:noFill/>
              <a:round/>
              <a:headEnd/>
              <a:tailEnd/>
            </a:ln>
          </p:spPr>
          <p:txBody>
            <a:bodyPr wrap="none" anchor="ctr"/>
            <a:lstStyle/>
            <a:p>
              <a:r>
                <a:rPr lang="en-US" altLang="zh-CN" b="1">
                  <a:latin typeface="Courier New" pitchFamily="49" charset="0"/>
                </a:rPr>
                <a:t>A</a:t>
              </a:r>
            </a:p>
          </p:txBody>
        </p:sp>
        <p:cxnSp>
          <p:nvCxnSpPr>
            <p:cNvPr id="8203" name="AutoShape 29"/>
            <p:cNvCxnSpPr>
              <a:cxnSpLocks noChangeShapeType="1"/>
              <a:stCxn id="8201" idx="0"/>
              <a:endCxn id="8202" idx="4"/>
            </p:cNvCxnSpPr>
            <p:nvPr/>
          </p:nvCxnSpPr>
          <p:spPr bwMode="auto">
            <a:xfrm flipV="1">
              <a:off x="6284913" y="2832100"/>
              <a:ext cx="0" cy="388938"/>
            </a:xfrm>
            <a:prstGeom prst="straightConnector1">
              <a:avLst/>
            </a:prstGeom>
            <a:noFill/>
            <a:ln w="38100">
              <a:solidFill>
                <a:schemeClr val="tx1"/>
              </a:solidFill>
              <a:round/>
              <a:headEnd/>
              <a:tailEnd/>
            </a:ln>
          </p:spPr>
        </p:cxnSp>
        <p:sp>
          <p:nvSpPr>
            <p:cNvPr id="8204" name="Oval 30"/>
            <p:cNvSpPr>
              <a:spLocks noChangeAspect="1" noChangeArrowheads="1"/>
            </p:cNvSpPr>
            <p:nvPr/>
          </p:nvSpPr>
          <p:spPr bwMode="auto">
            <a:xfrm>
              <a:off x="6572250" y="3228975"/>
              <a:ext cx="344488" cy="344488"/>
            </a:xfrm>
            <a:prstGeom prst="ellipse">
              <a:avLst/>
            </a:prstGeom>
            <a:noFill/>
            <a:ln w="19050" algn="ctr">
              <a:noFill/>
              <a:round/>
              <a:headEnd/>
              <a:tailEnd/>
            </a:ln>
          </p:spPr>
          <p:txBody>
            <a:bodyPr wrap="none" anchor="ctr"/>
            <a:lstStyle/>
            <a:p>
              <a:r>
                <a:rPr lang="en-US" altLang="zh-CN" b="1">
                  <a:latin typeface="Courier New" pitchFamily="49" charset="0"/>
                </a:rPr>
                <a:t>b</a:t>
              </a:r>
            </a:p>
          </p:txBody>
        </p:sp>
        <p:sp>
          <p:nvSpPr>
            <p:cNvPr id="8205" name="Oval 31"/>
            <p:cNvSpPr>
              <a:spLocks noChangeAspect="1" noChangeArrowheads="1"/>
            </p:cNvSpPr>
            <p:nvPr/>
          </p:nvSpPr>
          <p:spPr bwMode="auto">
            <a:xfrm>
              <a:off x="6572250" y="1730375"/>
              <a:ext cx="344488" cy="344488"/>
            </a:xfrm>
            <a:prstGeom prst="ellipse">
              <a:avLst/>
            </a:prstGeom>
            <a:noFill/>
            <a:ln w="19050" algn="ctr">
              <a:noFill/>
              <a:round/>
              <a:headEnd/>
              <a:tailEnd/>
            </a:ln>
          </p:spPr>
          <p:txBody>
            <a:bodyPr wrap="none" anchor="ctr"/>
            <a:lstStyle/>
            <a:p>
              <a:r>
                <a:rPr lang="en-US" altLang="zh-CN" b="1">
                  <a:latin typeface="Courier New" pitchFamily="49" charset="0"/>
                </a:rPr>
                <a:t>A</a:t>
              </a:r>
            </a:p>
          </p:txBody>
        </p:sp>
        <p:cxnSp>
          <p:nvCxnSpPr>
            <p:cNvPr id="8206" name="AutoShape 32"/>
            <p:cNvCxnSpPr>
              <a:cxnSpLocks noChangeShapeType="1"/>
              <a:endCxn id="8205" idx="4"/>
            </p:cNvCxnSpPr>
            <p:nvPr/>
          </p:nvCxnSpPr>
          <p:spPr bwMode="auto">
            <a:xfrm flipV="1">
              <a:off x="6745288" y="2074863"/>
              <a:ext cx="0" cy="1138237"/>
            </a:xfrm>
            <a:prstGeom prst="straightConnector1">
              <a:avLst/>
            </a:prstGeom>
            <a:noFill/>
            <a:ln w="38100">
              <a:solidFill>
                <a:schemeClr val="tx1"/>
              </a:solidFill>
              <a:round/>
              <a:headEnd/>
              <a:tailEnd/>
            </a:ln>
          </p:spPr>
        </p:cxnSp>
        <p:cxnSp>
          <p:nvCxnSpPr>
            <p:cNvPr id="8207" name="AutoShape 33"/>
            <p:cNvCxnSpPr>
              <a:cxnSpLocks noChangeShapeType="1"/>
              <a:stCxn id="8202" idx="0"/>
              <a:endCxn id="8205" idx="4"/>
            </p:cNvCxnSpPr>
            <p:nvPr/>
          </p:nvCxnSpPr>
          <p:spPr bwMode="auto">
            <a:xfrm flipV="1">
              <a:off x="6284913" y="2082800"/>
              <a:ext cx="460375" cy="388938"/>
            </a:xfrm>
            <a:prstGeom prst="straightConnector1">
              <a:avLst/>
            </a:prstGeom>
            <a:noFill/>
            <a:ln w="38100">
              <a:solidFill>
                <a:schemeClr val="tx1"/>
              </a:solidFill>
              <a:round/>
              <a:headEnd/>
              <a:tailEnd/>
            </a:ln>
          </p:spPr>
        </p:cxnSp>
        <p:sp>
          <p:nvSpPr>
            <p:cNvPr id="8208" name="Oval 34"/>
            <p:cNvSpPr>
              <a:spLocks noChangeAspect="1" noChangeArrowheads="1"/>
            </p:cNvSpPr>
            <p:nvPr/>
          </p:nvSpPr>
          <p:spPr bwMode="auto">
            <a:xfrm>
              <a:off x="7032625" y="3228975"/>
              <a:ext cx="346075" cy="344488"/>
            </a:xfrm>
            <a:prstGeom prst="ellipse">
              <a:avLst/>
            </a:prstGeom>
            <a:noFill/>
            <a:ln w="19050" algn="ctr">
              <a:noFill/>
              <a:round/>
              <a:headEnd/>
              <a:tailEnd/>
            </a:ln>
          </p:spPr>
          <p:txBody>
            <a:bodyPr wrap="none" anchor="ctr"/>
            <a:lstStyle/>
            <a:p>
              <a:r>
                <a:rPr lang="en-US" altLang="zh-CN" b="1">
                  <a:latin typeface="Courier New" pitchFamily="49" charset="0"/>
                </a:rPr>
                <a:t>c</a:t>
              </a:r>
            </a:p>
          </p:txBody>
        </p:sp>
        <p:sp>
          <p:nvSpPr>
            <p:cNvPr id="8209" name="Oval 35"/>
            <p:cNvSpPr>
              <a:spLocks noChangeAspect="1" noChangeArrowheads="1"/>
            </p:cNvSpPr>
            <p:nvPr/>
          </p:nvSpPr>
          <p:spPr bwMode="auto">
            <a:xfrm>
              <a:off x="7494588" y="3228975"/>
              <a:ext cx="346075" cy="344488"/>
            </a:xfrm>
            <a:prstGeom prst="ellipse">
              <a:avLst/>
            </a:prstGeom>
            <a:noFill/>
            <a:ln w="19050" algn="ctr">
              <a:noFill/>
              <a:round/>
              <a:headEnd/>
              <a:tailEnd/>
            </a:ln>
          </p:spPr>
          <p:txBody>
            <a:bodyPr wrap="none" anchor="ctr"/>
            <a:lstStyle/>
            <a:p>
              <a:r>
                <a:rPr lang="en-US" altLang="zh-CN" b="1">
                  <a:latin typeface="Courier New" pitchFamily="49" charset="0"/>
                </a:rPr>
                <a:t>d</a:t>
              </a:r>
            </a:p>
          </p:txBody>
        </p:sp>
        <p:sp>
          <p:nvSpPr>
            <p:cNvPr id="8210" name="Oval 36"/>
            <p:cNvSpPr>
              <a:spLocks noChangeAspect="1" noChangeArrowheads="1"/>
            </p:cNvSpPr>
            <p:nvPr/>
          </p:nvSpPr>
          <p:spPr bwMode="auto">
            <a:xfrm>
              <a:off x="7494588" y="2479675"/>
              <a:ext cx="346075" cy="344488"/>
            </a:xfrm>
            <a:prstGeom prst="ellipse">
              <a:avLst/>
            </a:prstGeom>
            <a:noFill/>
            <a:ln w="19050" algn="ctr">
              <a:noFill/>
              <a:round/>
              <a:headEnd/>
              <a:tailEnd/>
            </a:ln>
          </p:spPr>
          <p:txBody>
            <a:bodyPr wrap="none" anchor="ctr"/>
            <a:lstStyle/>
            <a:p>
              <a:r>
                <a:rPr lang="en-US" altLang="zh-CN" b="1">
                  <a:latin typeface="Courier New" pitchFamily="49" charset="0"/>
                </a:rPr>
                <a:t>B</a:t>
              </a:r>
            </a:p>
          </p:txBody>
        </p:sp>
        <p:cxnSp>
          <p:nvCxnSpPr>
            <p:cNvPr id="8211" name="AutoShape 37"/>
            <p:cNvCxnSpPr>
              <a:cxnSpLocks noChangeShapeType="1"/>
              <a:stCxn id="8210" idx="4"/>
              <a:endCxn id="8209" idx="0"/>
            </p:cNvCxnSpPr>
            <p:nvPr/>
          </p:nvCxnSpPr>
          <p:spPr bwMode="auto">
            <a:xfrm>
              <a:off x="7667625" y="2832100"/>
              <a:ext cx="0" cy="388938"/>
            </a:xfrm>
            <a:prstGeom prst="straightConnector1">
              <a:avLst/>
            </a:prstGeom>
            <a:noFill/>
            <a:ln w="38100">
              <a:solidFill>
                <a:schemeClr val="tx1"/>
              </a:solidFill>
              <a:round/>
              <a:headEnd/>
              <a:tailEnd/>
            </a:ln>
          </p:spPr>
        </p:cxnSp>
        <p:sp>
          <p:nvSpPr>
            <p:cNvPr id="8212" name="Oval 38"/>
            <p:cNvSpPr>
              <a:spLocks noChangeAspect="1" noChangeArrowheads="1"/>
            </p:cNvSpPr>
            <p:nvPr/>
          </p:nvSpPr>
          <p:spPr bwMode="auto">
            <a:xfrm>
              <a:off x="8012113" y="3228975"/>
              <a:ext cx="346075" cy="344488"/>
            </a:xfrm>
            <a:prstGeom prst="ellipse">
              <a:avLst/>
            </a:prstGeom>
            <a:noFill/>
            <a:ln w="19050" algn="ctr">
              <a:noFill/>
              <a:round/>
              <a:headEnd/>
              <a:tailEnd/>
            </a:ln>
          </p:spPr>
          <p:txBody>
            <a:bodyPr wrap="none" anchor="ctr"/>
            <a:lstStyle/>
            <a:p>
              <a:r>
                <a:rPr lang="en-US" altLang="zh-CN" b="1">
                  <a:latin typeface="Courier New" pitchFamily="49" charset="0"/>
                </a:rPr>
                <a:t>e</a:t>
              </a:r>
            </a:p>
          </p:txBody>
        </p:sp>
        <p:sp>
          <p:nvSpPr>
            <p:cNvPr id="8213" name="Oval 39"/>
            <p:cNvSpPr>
              <a:spLocks noChangeAspect="1" noChangeArrowheads="1"/>
            </p:cNvSpPr>
            <p:nvPr/>
          </p:nvSpPr>
          <p:spPr bwMode="auto">
            <a:xfrm>
              <a:off x="7034213" y="349250"/>
              <a:ext cx="344487" cy="344488"/>
            </a:xfrm>
            <a:prstGeom prst="ellipse">
              <a:avLst/>
            </a:prstGeom>
            <a:noFill/>
            <a:ln w="19050" algn="ctr">
              <a:noFill/>
              <a:round/>
              <a:headEnd/>
              <a:tailEnd/>
            </a:ln>
          </p:spPr>
          <p:txBody>
            <a:bodyPr wrap="none" anchor="ctr"/>
            <a:lstStyle/>
            <a:p>
              <a:r>
                <a:rPr lang="en-US" altLang="zh-CN" b="1">
                  <a:latin typeface="Courier New" pitchFamily="49" charset="0"/>
                </a:rPr>
                <a:t>S</a:t>
              </a:r>
            </a:p>
          </p:txBody>
        </p:sp>
        <p:cxnSp>
          <p:nvCxnSpPr>
            <p:cNvPr id="8214" name="AutoShape 40"/>
            <p:cNvCxnSpPr>
              <a:cxnSpLocks noChangeShapeType="1"/>
              <a:stCxn id="8200" idx="0"/>
              <a:endCxn id="8213" idx="4"/>
            </p:cNvCxnSpPr>
            <p:nvPr/>
          </p:nvCxnSpPr>
          <p:spPr bwMode="auto">
            <a:xfrm rot="-5400000">
              <a:off x="5256212" y="1270001"/>
              <a:ext cx="2519363" cy="1382712"/>
            </a:xfrm>
            <a:prstGeom prst="bentConnector3">
              <a:avLst>
                <a:gd name="adj1" fmla="val 89009"/>
              </a:avLst>
            </a:prstGeom>
            <a:noFill/>
            <a:ln w="38100">
              <a:solidFill>
                <a:schemeClr val="tx1"/>
              </a:solidFill>
              <a:miter lim="800000"/>
              <a:headEnd/>
              <a:tailEnd/>
            </a:ln>
          </p:spPr>
        </p:cxnSp>
        <p:cxnSp>
          <p:nvCxnSpPr>
            <p:cNvPr id="8215" name="AutoShape 41"/>
            <p:cNvCxnSpPr>
              <a:cxnSpLocks noChangeShapeType="1"/>
              <a:stCxn id="8205" idx="0"/>
              <a:endCxn id="8213" idx="4"/>
            </p:cNvCxnSpPr>
            <p:nvPr/>
          </p:nvCxnSpPr>
          <p:spPr bwMode="auto">
            <a:xfrm rot="-5400000">
              <a:off x="6465887" y="981076"/>
              <a:ext cx="1020763" cy="461962"/>
            </a:xfrm>
            <a:prstGeom prst="bentConnector3">
              <a:avLst>
                <a:gd name="adj1" fmla="val 72259"/>
              </a:avLst>
            </a:prstGeom>
            <a:noFill/>
            <a:ln w="38100">
              <a:solidFill>
                <a:schemeClr val="tx1"/>
              </a:solidFill>
              <a:miter lim="800000"/>
              <a:headEnd/>
              <a:tailEnd/>
            </a:ln>
          </p:spPr>
        </p:cxnSp>
        <p:cxnSp>
          <p:nvCxnSpPr>
            <p:cNvPr id="8216" name="AutoShape 42"/>
            <p:cNvCxnSpPr>
              <a:cxnSpLocks noChangeShapeType="1"/>
              <a:stCxn id="8208" idx="0"/>
              <a:endCxn id="8213" idx="4"/>
            </p:cNvCxnSpPr>
            <p:nvPr/>
          </p:nvCxnSpPr>
          <p:spPr bwMode="auto">
            <a:xfrm rot="-5400000">
              <a:off x="5946775" y="1960563"/>
              <a:ext cx="2519363" cy="1587"/>
            </a:xfrm>
            <a:prstGeom prst="bentConnector3">
              <a:avLst>
                <a:gd name="adj1" fmla="val 50000"/>
              </a:avLst>
            </a:prstGeom>
            <a:noFill/>
            <a:ln w="38100">
              <a:solidFill>
                <a:schemeClr val="tx1"/>
              </a:solidFill>
              <a:miter lim="800000"/>
              <a:headEnd/>
              <a:tailEnd/>
            </a:ln>
          </p:spPr>
        </p:cxnSp>
        <p:cxnSp>
          <p:nvCxnSpPr>
            <p:cNvPr id="8217" name="AutoShape 43"/>
            <p:cNvCxnSpPr>
              <a:cxnSpLocks noChangeShapeType="1"/>
              <a:stCxn id="8210" idx="0"/>
              <a:endCxn id="8213" idx="4"/>
            </p:cNvCxnSpPr>
            <p:nvPr/>
          </p:nvCxnSpPr>
          <p:spPr bwMode="auto">
            <a:xfrm rot="5400000" flipH="1">
              <a:off x="6552406" y="1356519"/>
              <a:ext cx="1770063" cy="460375"/>
            </a:xfrm>
            <a:prstGeom prst="bentConnector3">
              <a:avLst>
                <a:gd name="adj1" fmla="val 84861"/>
              </a:avLst>
            </a:prstGeom>
            <a:noFill/>
            <a:ln w="38100">
              <a:solidFill>
                <a:schemeClr val="tx1"/>
              </a:solidFill>
              <a:miter lim="800000"/>
              <a:headEnd/>
              <a:tailEnd/>
            </a:ln>
          </p:spPr>
        </p:cxnSp>
        <p:cxnSp>
          <p:nvCxnSpPr>
            <p:cNvPr id="8218" name="AutoShape 44"/>
            <p:cNvCxnSpPr>
              <a:cxnSpLocks noChangeShapeType="1"/>
              <a:stCxn id="8212" idx="0"/>
              <a:endCxn id="8213" idx="4"/>
            </p:cNvCxnSpPr>
            <p:nvPr/>
          </p:nvCxnSpPr>
          <p:spPr bwMode="auto">
            <a:xfrm rot="5400000" flipH="1">
              <a:off x="6436518" y="1472407"/>
              <a:ext cx="2519363" cy="977900"/>
            </a:xfrm>
            <a:prstGeom prst="bentConnector3">
              <a:avLst>
                <a:gd name="adj1" fmla="val 89514"/>
              </a:avLst>
            </a:prstGeom>
            <a:noFill/>
            <a:ln w="38100">
              <a:solidFill>
                <a:schemeClr val="tx1"/>
              </a:solidFill>
              <a:miter lim="800000"/>
              <a:headEnd/>
              <a:tailEnd/>
            </a:ln>
          </p:spPr>
        </p:cxnSp>
      </p:grpSp>
      <p:cxnSp>
        <p:nvCxnSpPr>
          <p:cNvPr id="3" name="直接连接符 2"/>
          <p:cNvCxnSpPr/>
          <p:nvPr/>
        </p:nvCxnSpPr>
        <p:spPr>
          <a:xfrm>
            <a:off x="1508997" y="4437112"/>
            <a:ext cx="216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516663" y="4005064"/>
            <a:ext cx="1779654" cy="461665"/>
          </a:xfrm>
          <a:prstGeom prst="rect">
            <a:avLst/>
          </a:prstGeom>
        </p:spPr>
        <p:txBody>
          <a:bodyPr wrap="none">
            <a:spAutoFit/>
          </a:bodyPr>
          <a:lstStyle/>
          <a:p>
            <a:pPr>
              <a:defRPr/>
            </a:pP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aAbcde</a:t>
            </a:r>
            <a:endPar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endParaRPr>
          </a:p>
        </p:txBody>
      </p:sp>
      <p:sp>
        <p:nvSpPr>
          <p:cNvPr id="32" name="矩形 31"/>
          <p:cNvSpPr/>
          <p:nvPr/>
        </p:nvSpPr>
        <p:spPr>
          <a:xfrm>
            <a:off x="4282063" y="4010506"/>
            <a:ext cx="1595309" cy="461665"/>
          </a:xfrm>
          <a:prstGeom prst="rect">
            <a:avLst/>
          </a:prstGeom>
        </p:spPr>
        <p:txBody>
          <a:bodyPr wrap="none">
            <a:spAutoFit/>
          </a:bodyPr>
          <a:lstStyle/>
          <a:p>
            <a:pPr>
              <a:defRPr/>
            </a:pP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aAcde</a:t>
            </a:r>
            <a:endPar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endParaRPr>
          </a:p>
        </p:txBody>
      </p:sp>
      <p:sp>
        <p:nvSpPr>
          <p:cNvPr id="33" name="矩形 32"/>
          <p:cNvSpPr/>
          <p:nvPr/>
        </p:nvSpPr>
        <p:spPr>
          <a:xfrm>
            <a:off x="5860767" y="4017656"/>
            <a:ext cx="1595309" cy="461665"/>
          </a:xfrm>
          <a:prstGeom prst="rect">
            <a:avLst/>
          </a:prstGeom>
        </p:spPr>
        <p:txBody>
          <a:bodyPr wrap="none">
            <a:spAutoFit/>
          </a:bodyPr>
          <a:lstStyle/>
          <a:p>
            <a:pPr>
              <a:defRPr/>
            </a:pP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aAcBe</a:t>
            </a:r>
            <a:endPar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endParaRPr>
          </a:p>
        </p:txBody>
      </p:sp>
      <p:sp>
        <p:nvSpPr>
          <p:cNvPr id="34" name="矩形 33"/>
          <p:cNvSpPr/>
          <p:nvPr/>
        </p:nvSpPr>
        <p:spPr>
          <a:xfrm>
            <a:off x="7441787" y="4017613"/>
            <a:ext cx="857927" cy="461665"/>
          </a:xfrm>
          <a:prstGeom prst="rect">
            <a:avLst/>
          </a:prstGeom>
        </p:spPr>
        <p:txBody>
          <a:bodyPr wrap="none">
            <a:spAutoFit/>
          </a:bodyPr>
          <a:lstStyle/>
          <a:p>
            <a:pPr>
              <a:defRPr/>
            </a:pP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rPr>
              <a:t> </a:t>
            </a:r>
            <a:r>
              <a:rPr lang="en-US" altLang="zh-CN" sz="2400" dirty="0">
                <a:solidFill>
                  <a:schemeClr val="tx1">
                    <a:lumMod val="75000"/>
                    <a:lumOff val="25000"/>
                  </a:schemeClr>
                </a:solidFill>
                <a:latin typeface="Courier New" panose="02070309020205020404" pitchFamily="49" charset="0"/>
                <a:cs typeface="Courier New" panose="02070309020205020404" pitchFamily="49" charset="0"/>
              </a:rPr>
              <a:t>S</a:t>
            </a:r>
            <a:endParaRPr lang="en-US" altLang="zh-CN" sz="2400" dirty="0">
              <a:solidFill>
                <a:schemeClr val="tx1">
                  <a:lumMod val="75000"/>
                  <a:lumOff val="25000"/>
                </a:schemeClr>
              </a:solidFill>
              <a:latin typeface="Courier New" panose="02070309020205020404" pitchFamily="49" charset="0"/>
              <a:cs typeface="Courier New" panose="02070309020205020404" pitchFamily="49" charset="0"/>
              <a:sym typeface="Symbol" pitchFamily="18" charset="2"/>
            </a:endParaRPr>
          </a:p>
        </p:txBody>
      </p:sp>
      <p:cxnSp>
        <p:nvCxnSpPr>
          <p:cNvPr id="35" name="直接连接符 34"/>
          <p:cNvCxnSpPr/>
          <p:nvPr/>
        </p:nvCxnSpPr>
        <p:spPr>
          <a:xfrm>
            <a:off x="3274675" y="4437112"/>
            <a:ext cx="36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412305" y="4437112"/>
            <a:ext cx="216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42421" y="4437112"/>
            <a:ext cx="936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wipe(left)">
                                      <p:cBhvr>
                                        <p:cTn id="7" dur="500"/>
                                        <p:tgtEl>
                                          <p:spTgt spid="351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1235">
                                            <p:txEl>
                                              <p:pRg st="2" end="2"/>
                                            </p:txEl>
                                          </p:spTgt>
                                        </p:tgtEl>
                                        <p:attrNameLst>
                                          <p:attrName>style.visibility</p:attrName>
                                        </p:attrNameLst>
                                      </p:cBhvr>
                                      <p:to>
                                        <p:strVal val="visible"/>
                                      </p:to>
                                    </p:set>
                                    <p:animEffect transition="in" filter="wipe(left)">
                                      <p:cBhvr>
                                        <p:cTn id="12" dur="500"/>
                                        <p:tgtEl>
                                          <p:spTgt spid="3512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1235">
                                            <p:txEl>
                                              <p:pRg st="3" end="3"/>
                                            </p:txEl>
                                          </p:spTgt>
                                        </p:tgtEl>
                                        <p:attrNameLst>
                                          <p:attrName>style.visibility</p:attrName>
                                        </p:attrNameLst>
                                      </p:cBhvr>
                                      <p:to>
                                        <p:strVal val="visible"/>
                                      </p:to>
                                    </p:set>
                                    <p:animEffect transition="in" filter="wipe(left)">
                                      <p:cBhvr>
                                        <p:cTn id="57" dur="5000"/>
                                        <p:tgtEl>
                                          <p:spTgt spid="35123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51235">
                                            <p:txEl>
                                              <p:pRg st="4" end="4"/>
                                            </p:txEl>
                                          </p:spTgt>
                                        </p:tgtEl>
                                        <p:attrNameLst>
                                          <p:attrName>style.visibility</p:attrName>
                                        </p:attrNameLst>
                                      </p:cBhvr>
                                      <p:to>
                                        <p:strVal val="visible"/>
                                      </p:to>
                                    </p:set>
                                    <p:animEffect transition="in" filter="wipe(left)">
                                      <p:cBhvr>
                                        <p:cTn id="62" dur="500"/>
                                        <p:tgtEl>
                                          <p:spTgt spid="351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pPr eaLnBrk="1" hangingPunct="1"/>
            <a:r>
              <a:rPr lang="zh-CN" altLang="en-US"/>
              <a:t>移进</a:t>
            </a:r>
            <a:r>
              <a:rPr lang="en-US" altLang="zh-CN"/>
              <a:t>——</a:t>
            </a:r>
            <a:r>
              <a:rPr lang="zh-CN" altLang="en-US"/>
              <a:t>规约的分析过程</a:t>
            </a:r>
            <a:endParaRPr lang="zh-CN" altLang="en-US" dirty="0"/>
          </a:p>
        </p:txBody>
      </p:sp>
      <p:graphicFrame>
        <p:nvGraphicFramePr>
          <p:cNvPr id="352369" name="Group 113"/>
          <p:cNvGraphicFramePr>
            <a:graphicFrameLocks noGrp="1"/>
          </p:cNvGraphicFramePr>
          <p:nvPr>
            <p:ph type="tbl" idx="1"/>
          </p:nvPr>
        </p:nvGraphicFramePr>
        <p:xfrm>
          <a:off x="971550" y="3471863"/>
          <a:ext cx="7632700" cy="2280960"/>
        </p:xfrm>
        <a:graphic>
          <a:graphicData uri="http://schemas.openxmlformats.org/drawingml/2006/table">
            <a:tbl>
              <a:tblPr/>
              <a:tblGrid>
                <a:gridCol w="889000">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步骤</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符号栈</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输入符号串</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动作</a:t>
                      </a: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2</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3</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4</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5</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2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9219" name="灯片编号占位符 5"/>
          <p:cNvSpPr>
            <a:spLocks noGrp="1"/>
          </p:cNvSpPr>
          <p:nvPr>
            <p:ph type="sldNum" sz="quarter" idx="12"/>
          </p:nvPr>
        </p:nvSpPr>
        <p:spPr>
          <a:noFill/>
        </p:spPr>
        <p:txBody>
          <a:bodyPr/>
          <a:lstStyle/>
          <a:p>
            <a:fld id="{717DCEF8-9374-486C-8ADE-D8918E40F913}" type="slidenum">
              <a:rPr lang="en-US" altLang="zh-CN" smtClean="0">
                <a:ea typeface="宋体" charset="-122"/>
              </a:rPr>
              <a:pPr/>
              <a:t>7</a:t>
            </a:fld>
            <a:endParaRPr lang="en-US" altLang="zh-CN">
              <a:ea typeface="宋体" charset="-122"/>
            </a:endParaRPr>
          </a:p>
        </p:txBody>
      </p:sp>
      <p:sp>
        <p:nvSpPr>
          <p:cNvPr id="9258" name="Rectangle 78"/>
          <p:cNvSpPr>
            <a:spLocks noChangeArrowheads="1"/>
          </p:cNvSpPr>
          <p:nvPr/>
        </p:nvSpPr>
        <p:spPr bwMode="auto">
          <a:xfrm>
            <a:off x="569913" y="2838450"/>
            <a:ext cx="8117928" cy="488403"/>
          </a:xfrm>
          <a:prstGeom prst="rect">
            <a:avLst/>
          </a:prstGeom>
          <a:noFill/>
          <a:ln w="19050" algn="ctr">
            <a:noFill/>
            <a:miter lim="800000"/>
            <a:headEnd/>
            <a:tailEnd/>
          </a:ln>
        </p:spPr>
        <p:txBody>
          <a:bodyPr wrap="none">
            <a:spAutoFit/>
          </a:bodyPr>
          <a:lstStyle/>
          <a:p>
            <a:pPr algn="l">
              <a:lnSpc>
                <a:spcPct val="90000"/>
              </a:lnSpc>
              <a:spcBef>
                <a:spcPct val="20000"/>
              </a:spcBef>
              <a:buClr>
                <a:srgbClr val="FF9900"/>
              </a:buClr>
              <a:buSzPct val="80000"/>
              <a:buFont typeface="Webdings" pitchFamily="18" charset="2"/>
              <a:buChar char="2"/>
            </a:pPr>
            <a:r>
              <a:rPr lang="en-US" altLang="zh-CN" sz="2800" b="1" dirty="0" err="1">
                <a:latin typeface="Courier New" pitchFamily="49" charset="0"/>
                <a:ea typeface="宋体" charset="-122"/>
                <a:sym typeface="Symbol" pitchFamily="18" charset="2"/>
              </a:rPr>
              <a:t>a</a:t>
            </a:r>
            <a:r>
              <a:rPr lang="en-US" altLang="zh-CN" sz="2800" b="1" u="sng" dirty="0" err="1">
                <a:solidFill>
                  <a:srgbClr val="0000FF"/>
                </a:solidFill>
                <a:latin typeface="Courier New" pitchFamily="49" charset="0"/>
                <a:ea typeface="宋体" charset="-122"/>
                <a:sym typeface="Symbol" pitchFamily="18" charset="2"/>
              </a:rPr>
              <a:t>b</a:t>
            </a:r>
            <a:r>
              <a:rPr lang="en-US" altLang="zh-CN" sz="2800" b="1" dirty="0" err="1">
                <a:latin typeface="Courier New" pitchFamily="49" charset="0"/>
                <a:ea typeface="宋体" charset="-122"/>
                <a:sym typeface="Symbol" pitchFamily="18" charset="2"/>
              </a:rPr>
              <a:t>bcde</a:t>
            </a:r>
            <a:r>
              <a:rPr lang="en-US" altLang="zh-CN" sz="2800" b="1" dirty="0">
                <a:latin typeface="Courier New" pitchFamily="49" charset="0"/>
                <a:ea typeface="宋体" charset="-122"/>
                <a:sym typeface="Symbol" pitchFamily="18" charset="2"/>
              </a:rPr>
              <a:t>  </a:t>
            </a:r>
            <a:r>
              <a:rPr lang="en-US" altLang="zh-CN" sz="2800" b="1" dirty="0" err="1">
                <a:latin typeface="Courier New" pitchFamily="49" charset="0"/>
                <a:ea typeface="宋体" charset="-122"/>
                <a:sym typeface="Symbol" pitchFamily="18" charset="2"/>
              </a:rPr>
              <a:t>a</a:t>
            </a:r>
            <a:r>
              <a:rPr lang="en-US" altLang="zh-CN" sz="2800" b="1" u="sng" dirty="0" err="1">
                <a:solidFill>
                  <a:srgbClr val="0000FF"/>
                </a:solidFill>
                <a:latin typeface="Courier New" pitchFamily="49" charset="0"/>
                <a:ea typeface="宋体" charset="-122"/>
                <a:sym typeface="Symbol" pitchFamily="18" charset="2"/>
              </a:rPr>
              <a:t>Ab</a:t>
            </a:r>
            <a:r>
              <a:rPr lang="en-US" altLang="zh-CN" sz="2800" b="1" dirty="0" err="1">
                <a:solidFill>
                  <a:schemeClr val="tx1"/>
                </a:solidFill>
                <a:latin typeface="Courier New" pitchFamily="49" charset="0"/>
                <a:ea typeface="宋体" charset="-122"/>
                <a:sym typeface="Symbol" pitchFamily="18" charset="2"/>
              </a:rPr>
              <a:t>cde</a:t>
            </a:r>
            <a:r>
              <a:rPr lang="en-US" altLang="zh-CN" sz="2800" b="1" dirty="0">
                <a:latin typeface="Courier New" pitchFamily="49" charset="0"/>
                <a:ea typeface="宋体" charset="-122"/>
                <a:sym typeface="Symbol" pitchFamily="18" charset="2"/>
              </a:rPr>
              <a:t> </a:t>
            </a:r>
            <a:r>
              <a:rPr lang="en-US" altLang="zh-CN" sz="2800" dirty="0">
                <a:solidFill>
                  <a:schemeClr val="tx1"/>
                </a:solidFill>
                <a:latin typeface="Courier New" pitchFamily="49" charset="0"/>
                <a:ea typeface="宋体" charset="-122"/>
                <a:sym typeface="Symbol" pitchFamily="18" charset="2"/>
              </a:rPr>
              <a:t></a:t>
            </a:r>
            <a:r>
              <a:rPr lang="en-US" altLang="zh-CN" sz="2800" dirty="0" err="1">
                <a:solidFill>
                  <a:schemeClr val="tx1"/>
                </a:solidFill>
                <a:latin typeface="Courier New" pitchFamily="49" charset="0"/>
                <a:ea typeface="宋体" charset="-122"/>
                <a:sym typeface="Symbol" pitchFamily="18" charset="2"/>
              </a:rPr>
              <a:t>aAc</a:t>
            </a:r>
            <a:r>
              <a:rPr lang="en-US" altLang="zh-CN" sz="2800" b="1" u="sng" dirty="0" err="1">
                <a:solidFill>
                  <a:srgbClr val="0000FF"/>
                </a:solidFill>
                <a:latin typeface="Courier New" pitchFamily="49" charset="0"/>
                <a:ea typeface="宋体" charset="-122"/>
                <a:sym typeface="Symbol" pitchFamily="18" charset="2"/>
              </a:rPr>
              <a:t>d</a:t>
            </a:r>
            <a:r>
              <a:rPr lang="en-US" altLang="zh-CN" sz="2800" dirty="0" err="1">
                <a:solidFill>
                  <a:schemeClr val="tx1"/>
                </a:solidFill>
                <a:latin typeface="Courier New" pitchFamily="49" charset="0"/>
                <a:ea typeface="宋体" charset="-122"/>
                <a:sym typeface="Symbol" pitchFamily="18" charset="2"/>
              </a:rPr>
              <a:t>e</a:t>
            </a:r>
            <a:r>
              <a:rPr lang="en-US" altLang="zh-CN" sz="2800" b="1" dirty="0">
                <a:latin typeface="Courier New" pitchFamily="49" charset="0"/>
                <a:ea typeface="宋体" charset="-122"/>
                <a:sym typeface="Symbol" pitchFamily="18" charset="2"/>
              </a:rPr>
              <a:t> </a:t>
            </a:r>
            <a:r>
              <a:rPr lang="en-US" altLang="zh-CN" sz="2800" dirty="0">
                <a:solidFill>
                  <a:schemeClr val="tx1"/>
                </a:solidFill>
                <a:latin typeface="Courier New" pitchFamily="49" charset="0"/>
                <a:ea typeface="宋体" charset="-122"/>
                <a:sym typeface="Symbol" pitchFamily="18" charset="2"/>
              </a:rPr>
              <a:t></a:t>
            </a:r>
            <a:r>
              <a:rPr lang="en-US" altLang="zh-CN" sz="2800" b="1" u="sng" dirty="0" err="1">
                <a:solidFill>
                  <a:srgbClr val="0000FF"/>
                </a:solidFill>
                <a:latin typeface="Courier New" pitchFamily="49" charset="0"/>
                <a:ea typeface="宋体" charset="-122"/>
                <a:sym typeface="Symbol" pitchFamily="18" charset="2"/>
              </a:rPr>
              <a:t>aAcBe</a:t>
            </a:r>
            <a:r>
              <a:rPr lang="en-US" altLang="zh-CN" sz="2800" dirty="0">
                <a:solidFill>
                  <a:schemeClr val="tx1"/>
                </a:solidFill>
                <a:latin typeface="Courier New" pitchFamily="49" charset="0"/>
                <a:ea typeface="宋体" charset="-122"/>
                <a:sym typeface="Symbol" pitchFamily="18" charset="2"/>
              </a:rPr>
              <a:t>  </a:t>
            </a:r>
            <a:r>
              <a:rPr lang="en-US" altLang="zh-CN" sz="2800" dirty="0">
                <a:solidFill>
                  <a:schemeClr val="tx1"/>
                </a:solidFill>
                <a:latin typeface="Courier New" pitchFamily="49" charset="0"/>
                <a:ea typeface="宋体" charset="-122"/>
              </a:rPr>
              <a:t>S</a:t>
            </a:r>
          </a:p>
        </p:txBody>
      </p:sp>
      <p:sp>
        <p:nvSpPr>
          <p:cNvPr id="9259" name="Rectangle 85"/>
          <p:cNvSpPr>
            <a:spLocks noChangeArrowheads="1"/>
          </p:cNvSpPr>
          <p:nvPr/>
        </p:nvSpPr>
        <p:spPr bwMode="auto">
          <a:xfrm>
            <a:off x="1116013" y="1273175"/>
            <a:ext cx="1475084" cy="1569660"/>
          </a:xfrm>
          <a:prstGeom prst="rect">
            <a:avLst/>
          </a:prstGeom>
          <a:noFill/>
          <a:ln w="19050" algn="ctr">
            <a:noFill/>
            <a:miter lim="800000"/>
            <a:headEnd/>
            <a:tailEnd/>
          </a:ln>
        </p:spPr>
        <p:txBody>
          <a:bodyPr wrap="none">
            <a:spAutoFit/>
          </a:bodyPr>
          <a:lstStyle/>
          <a:p>
            <a:pPr algn="l"/>
            <a:r>
              <a:rPr lang="en-US" altLang="zh-CN" sz="2400" b="1" dirty="0" err="1">
                <a:solidFill>
                  <a:schemeClr val="tx1"/>
                </a:solidFill>
                <a:latin typeface="Courier New" pitchFamily="49" charset="0"/>
                <a:ea typeface="宋体" charset="-122"/>
              </a:rPr>
              <a:t>S→aAcBe</a:t>
            </a:r>
            <a:endParaRPr lang="en-US" altLang="zh-CN" sz="2400" b="1" dirty="0">
              <a:solidFill>
                <a:schemeClr val="tx1"/>
              </a:solidFill>
              <a:latin typeface="Courier New" pitchFamily="49" charset="0"/>
              <a:ea typeface="宋体" charset="-122"/>
            </a:endParaRPr>
          </a:p>
          <a:p>
            <a:pPr algn="l"/>
            <a:r>
              <a:rPr lang="en-US" altLang="zh-CN" sz="2400" b="1" dirty="0" err="1">
                <a:solidFill>
                  <a:schemeClr val="tx1"/>
                </a:solidFill>
                <a:latin typeface="Courier New" pitchFamily="49" charset="0"/>
                <a:ea typeface="宋体" charset="-122"/>
              </a:rPr>
              <a:t>A→b</a:t>
            </a:r>
            <a:endParaRPr lang="en-US" altLang="zh-CN" sz="2400" b="1" dirty="0">
              <a:solidFill>
                <a:schemeClr val="tx1"/>
              </a:solidFill>
              <a:latin typeface="Courier New" pitchFamily="49" charset="0"/>
              <a:ea typeface="宋体" charset="-122"/>
            </a:endParaRPr>
          </a:p>
          <a:p>
            <a:pPr algn="l"/>
            <a:r>
              <a:rPr lang="en-US" altLang="zh-CN" sz="2400" b="1" dirty="0" err="1">
                <a:solidFill>
                  <a:schemeClr val="tx1"/>
                </a:solidFill>
                <a:latin typeface="Courier New" pitchFamily="49" charset="0"/>
                <a:ea typeface="宋体" charset="-122"/>
              </a:rPr>
              <a:t>A→Ab</a:t>
            </a:r>
            <a:endParaRPr lang="en-US" altLang="zh-CN" sz="2400" b="1" dirty="0">
              <a:solidFill>
                <a:schemeClr val="tx1"/>
              </a:solidFill>
              <a:latin typeface="Courier New" pitchFamily="49" charset="0"/>
              <a:ea typeface="宋体" charset="-122"/>
            </a:endParaRPr>
          </a:p>
          <a:p>
            <a:pPr algn="l"/>
            <a:r>
              <a:rPr lang="en-US" altLang="zh-CN" sz="2400" b="1" dirty="0" err="1">
                <a:solidFill>
                  <a:schemeClr val="tx1"/>
                </a:solidFill>
                <a:latin typeface="Courier New" pitchFamily="49" charset="0"/>
                <a:ea typeface="宋体" charset="-122"/>
              </a:rPr>
              <a:t>B→d</a:t>
            </a:r>
            <a:endParaRPr lang="en-US" altLang="zh-CN" sz="2400" b="1" dirty="0">
              <a:solidFill>
                <a:schemeClr val="tx1"/>
              </a:solidFill>
              <a:latin typeface="Courier New" pitchFamily="49" charset="0"/>
              <a:ea typeface="宋体" charset="-122"/>
            </a:endParaRPr>
          </a:p>
        </p:txBody>
      </p:sp>
      <p:sp>
        <p:nvSpPr>
          <p:cNvPr id="352343" name="Rectangle 87"/>
          <p:cNvSpPr>
            <a:spLocks noChangeArrowheads="1"/>
          </p:cNvSpPr>
          <p:nvPr/>
        </p:nvSpPr>
        <p:spPr bwMode="auto">
          <a:xfrm>
            <a:off x="2138363" y="3819525"/>
            <a:ext cx="368300" cy="461963"/>
          </a:xfrm>
          <a:prstGeom prst="rect">
            <a:avLst/>
          </a:prstGeom>
          <a:noFill/>
          <a:ln w="19050" algn="ctr">
            <a:noFill/>
            <a:miter lim="800000"/>
            <a:headEnd/>
            <a:tailEnd/>
          </a:ln>
        </p:spPr>
        <p:txBody>
          <a:bodyPr wrap="none">
            <a:spAutoFit/>
          </a:bodyPr>
          <a:lstStyle/>
          <a:p>
            <a:pPr>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t>
            </a:r>
          </a:p>
        </p:txBody>
      </p:sp>
      <p:sp>
        <p:nvSpPr>
          <p:cNvPr id="352345" name="Rectangle 89"/>
          <p:cNvSpPr>
            <a:spLocks noChangeArrowheads="1"/>
          </p:cNvSpPr>
          <p:nvPr/>
        </p:nvSpPr>
        <p:spPr bwMode="auto">
          <a:xfrm>
            <a:off x="2129085" y="4189413"/>
            <a:ext cx="572593"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a:t>
            </a:r>
          </a:p>
        </p:txBody>
      </p:sp>
      <p:sp>
        <p:nvSpPr>
          <p:cNvPr id="352347" name="Rectangle 91"/>
          <p:cNvSpPr>
            <a:spLocks noChangeArrowheads="1"/>
          </p:cNvSpPr>
          <p:nvPr/>
        </p:nvSpPr>
        <p:spPr bwMode="auto">
          <a:xfrm>
            <a:off x="2138605" y="4584700"/>
            <a:ext cx="737702"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#ab</a:t>
            </a:r>
          </a:p>
        </p:txBody>
      </p:sp>
      <p:sp>
        <p:nvSpPr>
          <p:cNvPr id="352349" name="Rectangle 93"/>
          <p:cNvSpPr>
            <a:spLocks noChangeArrowheads="1"/>
          </p:cNvSpPr>
          <p:nvPr/>
        </p:nvSpPr>
        <p:spPr bwMode="auto">
          <a:xfrm>
            <a:off x="2138606" y="4970463"/>
            <a:ext cx="737701"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#aA</a:t>
            </a:r>
          </a:p>
        </p:txBody>
      </p:sp>
      <p:sp>
        <p:nvSpPr>
          <p:cNvPr id="352351" name="Rectangle 95"/>
          <p:cNvSpPr>
            <a:spLocks noChangeArrowheads="1"/>
          </p:cNvSpPr>
          <p:nvPr/>
        </p:nvSpPr>
        <p:spPr bwMode="auto">
          <a:xfrm>
            <a:off x="2138508" y="5341938"/>
            <a:ext cx="922047"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#aAb</a:t>
            </a:r>
          </a:p>
        </p:txBody>
      </p:sp>
      <p:sp>
        <p:nvSpPr>
          <p:cNvPr id="352353" name="Rectangle 97"/>
          <p:cNvSpPr>
            <a:spLocks noChangeArrowheads="1"/>
          </p:cNvSpPr>
          <p:nvPr/>
        </p:nvSpPr>
        <p:spPr bwMode="auto">
          <a:xfrm>
            <a:off x="3962252" y="3819525"/>
            <a:ext cx="1475084"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abbcde#</a:t>
            </a:r>
          </a:p>
        </p:txBody>
      </p:sp>
      <p:sp>
        <p:nvSpPr>
          <p:cNvPr id="352354" name="Rectangle 98"/>
          <p:cNvSpPr>
            <a:spLocks noChangeArrowheads="1"/>
          </p:cNvSpPr>
          <p:nvPr/>
        </p:nvSpPr>
        <p:spPr bwMode="auto">
          <a:xfrm>
            <a:off x="4144913" y="4205288"/>
            <a:ext cx="1290738"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bbcde#</a:t>
            </a:r>
          </a:p>
        </p:txBody>
      </p:sp>
      <p:sp>
        <p:nvSpPr>
          <p:cNvPr id="352355" name="Rectangle 99"/>
          <p:cNvSpPr>
            <a:spLocks noChangeArrowheads="1"/>
          </p:cNvSpPr>
          <p:nvPr/>
        </p:nvSpPr>
        <p:spPr bwMode="auto">
          <a:xfrm>
            <a:off x="4327573" y="4584700"/>
            <a:ext cx="1106392"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bcde#</a:t>
            </a:r>
          </a:p>
        </p:txBody>
      </p:sp>
      <p:sp>
        <p:nvSpPr>
          <p:cNvPr id="352356" name="Rectangle 100"/>
          <p:cNvSpPr>
            <a:spLocks noChangeArrowheads="1"/>
          </p:cNvSpPr>
          <p:nvPr/>
        </p:nvSpPr>
        <p:spPr bwMode="auto">
          <a:xfrm>
            <a:off x="4327573" y="4954588"/>
            <a:ext cx="1106392"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bcde#</a:t>
            </a:r>
          </a:p>
        </p:txBody>
      </p:sp>
      <p:sp>
        <p:nvSpPr>
          <p:cNvPr id="352357" name="Rectangle 101"/>
          <p:cNvSpPr>
            <a:spLocks noChangeArrowheads="1"/>
          </p:cNvSpPr>
          <p:nvPr/>
        </p:nvSpPr>
        <p:spPr bwMode="auto">
          <a:xfrm>
            <a:off x="4510233" y="5341938"/>
            <a:ext cx="922047"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cde#</a:t>
            </a:r>
          </a:p>
        </p:txBody>
      </p:sp>
      <p:sp>
        <p:nvSpPr>
          <p:cNvPr id="352360" name="Rectangle 104"/>
          <p:cNvSpPr>
            <a:spLocks noChangeArrowheads="1"/>
          </p:cNvSpPr>
          <p:nvPr/>
        </p:nvSpPr>
        <p:spPr bwMode="auto">
          <a:xfrm>
            <a:off x="6157913" y="3775075"/>
            <a:ext cx="803275" cy="461963"/>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52362" name="Rectangle 106"/>
          <p:cNvSpPr>
            <a:spLocks noChangeArrowheads="1"/>
          </p:cNvSpPr>
          <p:nvPr/>
        </p:nvSpPr>
        <p:spPr bwMode="auto">
          <a:xfrm>
            <a:off x="6157913" y="4160838"/>
            <a:ext cx="803275" cy="46196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52363" name="Rectangle 107"/>
          <p:cNvSpPr>
            <a:spLocks noChangeArrowheads="1"/>
          </p:cNvSpPr>
          <p:nvPr/>
        </p:nvSpPr>
        <p:spPr bwMode="auto">
          <a:xfrm>
            <a:off x="6157913" y="4945063"/>
            <a:ext cx="803275" cy="46196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52365" name="Rectangle 109"/>
          <p:cNvSpPr>
            <a:spLocks noChangeArrowheads="1"/>
          </p:cNvSpPr>
          <p:nvPr/>
        </p:nvSpPr>
        <p:spPr bwMode="auto">
          <a:xfrm>
            <a:off x="6159315" y="4584700"/>
            <a:ext cx="1975221"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A→b</a:t>
            </a: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a:t>
            </a:r>
          </a:p>
        </p:txBody>
      </p:sp>
      <p:sp>
        <p:nvSpPr>
          <p:cNvPr id="352367" name="Rectangle 111"/>
          <p:cNvSpPr>
            <a:spLocks noChangeArrowheads="1"/>
          </p:cNvSpPr>
          <p:nvPr/>
        </p:nvSpPr>
        <p:spPr bwMode="auto">
          <a:xfrm>
            <a:off x="6160805" y="5335588"/>
            <a:ext cx="2159566"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A→Ab</a:t>
            </a: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a:t>
            </a:r>
          </a:p>
        </p:txBody>
      </p:sp>
    </p:spTree>
    <p:extLst>
      <p:ext uri="{BB962C8B-B14F-4D97-AF65-F5344CB8AC3E}">
        <p14:creationId xmlns:p14="http://schemas.microsoft.com/office/powerpoint/2010/main" val="779998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2343"/>
                                        </p:tgtEl>
                                        <p:attrNameLst>
                                          <p:attrName>style.visibility</p:attrName>
                                        </p:attrNameLst>
                                      </p:cBhvr>
                                      <p:to>
                                        <p:strVal val="visible"/>
                                      </p:to>
                                    </p:set>
                                    <p:animEffect transition="in" filter="wipe(left)">
                                      <p:cBhvr>
                                        <p:cTn id="7" dur="500"/>
                                        <p:tgtEl>
                                          <p:spTgt spid="3523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2353"/>
                                        </p:tgtEl>
                                        <p:attrNameLst>
                                          <p:attrName>style.visibility</p:attrName>
                                        </p:attrNameLst>
                                      </p:cBhvr>
                                      <p:to>
                                        <p:strVal val="visible"/>
                                      </p:to>
                                    </p:set>
                                    <p:animEffect transition="in" filter="wipe(left)">
                                      <p:cBhvr>
                                        <p:cTn id="12" dur="500"/>
                                        <p:tgtEl>
                                          <p:spTgt spid="3523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2360"/>
                                        </p:tgtEl>
                                        <p:attrNameLst>
                                          <p:attrName>style.visibility</p:attrName>
                                        </p:attrNameLst>
                                      </p:cBhvr>
                                      <p:to>
                                        <p:strVal val="visible"/>
                                      </p:to>
                                    </p:set>
                                    <p:animEffect transition="in" filter="wipe(left)">
                                      <p:cBhvr>
                                        <p:cTn id="17" dur="500"/>
                                        <p:tgtEl>
                                          <p:spTgt spid="3523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2345"/>
                                        </p:tgtEl>
                                        <p:attrNameLst>
                                          <p:attrName>style.visibility</p:attrName>
                                        </p:attrNameLst>
                                      </p:cBhvr>
                                      <p:to>
                                        <p:strVal val="visible"/>
                                      </p:to>
                                    </p:set>
                                    <p:animEffect transition="in" filter="wipe(left)">
                                      <p:cBhvr>
                                        <p:cTn id="22" dur="500"/>
                                        <p:tgtEl>
                                          <p:spTgt spid="35234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52354"/>
                                        </p:tgtEl>
                                        <p:attrNameLst>
                                          <p:attrName>style.visibility</p:attrName>
                                        </p:attrNameLst>
                                      </p:cBhvr>
                                      <p:to>
                                        <p:strVal val="visible"/>
                                      </p:to>
                                    </p:set>
                                    <p:animEffect transition="in" filter="wipe(left)">
                                      <p:cBhvr>
                                        <p:cTn id="26" dur="500"/>
                                        <p:tgtEl>
                                          <p:spTgt spid="3523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52362"/>
                                        </p:tgtEl>
                                        <p:attrNameLst>
                                          <p:attrName>style.visibility</p:attrName>
                                        </p:attrNameLst>
                                      </p:cBhvr>
                                      <p:to>
                                        <p:strVal val="visible"/>
                                      </p:to>
                                    </p:set>
                                    <p:animEffect transition="in" filter="wipe(left)">
                                      <p:cBhvr>
                                        <p:cTn id="31" dur="500"/>
                                        <p:tgtEl>
                                          <p:spTgt spid="35236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2347"/>
                                        </p:tgtEl>
                                        <p:attrNameLst>
                                          <p:attrName>style.visibility</p:attrName>
                                        </p:attrNameLst>
                                      </p:cBhvr>
                                      <p:to>
                                        <p:strVal val="visible"/>
                                      </p:to>
                                    </p:set>
                                    <p:animEffect transition="in" filter="wipe(left)">
                                      <p:cBhvr>
                                        <p:cTn id="36" dur="500"/>
                                        <p:tgtEl>
                                          <p:spTgt spid="352347"/>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52355"/>
                                        </p:tgtEl>
                                        <p:attrNameLst>
                                          <p:attrName>style.visibility</p:attrName>
                                        </p:attrNameLst>
                                      </p:cBhvr>
                                      <p:to>
                                        <p:strVal val="visible"/>
                                      </p:to>
                                    </p:set>
                                    <p:animEffect transition="in" filter="wipe(left)">
                                      <p:cBhvr>
                                        <p:cTn id="40" dur="500"/>
                                        <p:tgtEl>
                                          <p:spTgt spid="3523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52365"/>
                                        </p:tgtEl>
                                        <p:attrNameLst>
                                          <p:attrName>style.visibility</p:attrName>
                                        </p:attrNameLst>
                                      </p:cBhvr>
                                      <p:to>
                                        <p:strVal val="visible"/>
                                      </p:to>
                                    </p:set>
                                    <p:animEffect transition="in" filter="wipe(left)">
                                      <p:cBhvr>
                                        <p:cTn id="45" dur="500"/>
                                        <p:tgtEl>
                                          <p:spTgt spid="35236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2349"/>
                                        </p:tgtEl>
                                        <p:attrNameLst>
                                          <p:attrName>style.visibility</p:attrName>
                                        </p:attrNameLst>
                                      </p:cBhvr>
                                      <p:to>
                                        <p:strVal val="visible"/>
                                      </p:to>
                                    </p:set>
                                    <p:animEffect transition="in" filter="wipe(left)">
                                      <p:cBhvr>
                                        <p:cTn id="50" dur="500"/>
                                        <p:tgtEl>
                                          <p:spTgt spid="352349"/>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352356"/>
                                        </p:tgtEl>
                                        <p:attrNameLst>
                                          <p:attrName>style.visibility</p:attrName>
                                        </p:attrNameLst>
                                      </p:cBhvr>
                                      <p:to>
                                        <p:strVal val="visible"/>
                                      </p:to>
                                    </p:set>
                                    <p:animEffect transition="in" filter="wipe(left)">
                                      <p:cBhvr>
                                        <p:cTn id="54" dur="500"/>
                                        <p:tgtEl>
                                          <p:spTgt spid="3523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52363"/>
                                        </p:tgtEl>
                                        <p:attrNameLst>
                                          <p:attrName>style.visibility</p:attrName>
                                        </p:attrNameLst>
                                      </p:cBhvr>
                                      <p:to>
                                        <p:strVal val="visible"/>
                                      </p:to>
                                    </p:set>
                                    <p:animEffect transition="in" filter="wipe(left)">
                                      <p:cBhvr>
                                        <p:cTn id="59" dur="500"/>
                                        <p:tgtEl>
                                          <p:spTgt spid="35236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2351"/>
                                        </p:tgtEl>
                                        <p:attrNameLst>
                                          <p:attrName>style.visibility</p:attrName>
                                        </p:attrNameLst>
                                      </p:cBhvr>
                                      <p:to>
                                        <p:strVal val="visible"/>
                                      </p:to>
                                    </p:set>
                                    <p:animEffect transition="in" filter="wipe(left)">
                                      <p:cBhvr>
                                        <p:cTn id="64" dur="500"/>
                                        <p:tgtEl>
                                          <p:spTgt spid="352351"/>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52357"/>
                                        </p:tgtEl>
                                        <p:attrNameLst>
                                          <p:attrName>style.visibility</p:attrName>
                                        </p:attrNameLst>
                                      </p:cBhvr>
                                      <p:to>
                                        <p:strVal val="visible"/>
                                      </p:to>
                                    </p:set>
                                    <p:animEffect transition="in" filter="wipe(left)">
                                      <p:cBhvr>
                                        <p:cTn id="68" dur="500"/>
                                        <p:tgtEl>
                                          <p:spTgt spid="35235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52367"/>
                                        </p:tgtEl>
                                        <p:attrNameLst>
                                          <p:attrName>style.visibility</p:attrName>
                                        </p:attrNameLst>
                                      </p:cBhvr>
                                      <p:to>
                                        <p:strVal val="visible"/>
                                      </p:to>
                                    </p:set>
                                    <p:animEffect transition="in" filter="wipe(left)">
                                      <p:cBhvr>
                                        <p:cTn id="73" dur="500"/>
                                        <p:tgtEl>
                                          <p:spTgt spid="352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45" grpId="0"/>
      <p:bldP spid="352347" grpId="0"/>
      <p:bldP spid="352349" grpId="0"/>
      <p:bldP spid="352351" grpId="0"/>
      <p:bldP spid="352353" grpId="0"/>
      <p:bldP spid="352354" grpId="0"/>
      <p:bldP spid="352355" grpId="0"/>
      <p:bldP spid="352356" grpId="0"/>
      <p:bldP spid="352357" grpId="0"/>
      <p:bldP spid="352360" grpId="0"/>
      <p:bldP spid="352362" grpId="0"/>
      <p:bldP spid="352363" grpId="0"/>
      <p:bldP spid="352365" grpId="0"/>
      <p:bldP spid="35236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86" name="Rectangle 1068"/>
          <p:cNvSpPr>
            <a:spLocks noGrp="1" noChangeArrowheads="1"/>
          </p:cNvSpPr>
          <p:nvPr>
            <p:ph type="title"/>
          </p:nvPr>
        </p:nvSpPr>
        <p:spPr/>
        <p:txBody>
          <a:bodyPr/>
          <a:lstStyle/>
          <a:p>
            <a:pPr eaLnBrk="1" hangingPunct="1"/>
            <a:r>
              <a:rPr lang="zh-CN" altLang="en-US"/>
              <a:t>移进</a:t>
            </a:r>
            <a:r>
              <a:rPr lang="en-US" altLang="zh-CN"/>
              <a:t>——</a:t>
            </a:r>
            <a:r>
              <a:rPr lang="zh-CN" altLang="en-US"/>
              <a:t>规约的分析过程</a:t>
            </a:r>
          </a:p>
        </p:txBody>
      </p:sp>
      <p:sp>
        <p:nvSpPr>
          <p:cNvPr id="102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0243" name="灯片编号占位符 5"/>
          <p:cNvSpPr>
            <a:spLocks noGrp="1"/>
          </p:cNvSpPr>
          <p:nvPr>
            <p:ph type="sldNum" sz="quarter" idx="12"/>
          </p:nvPr>
        </p:nvSpPr>
        <p:spPr>
          <a:noFill/>
        </p:spPr>
        <p:txBody>
          <a:bodyPr/>
          <a:lstStyle/>
          <a:p>
            <a:fld id="{BCAE50C6-2B67-4074-B2FD-1FA2F678CFAC}" type="slidenum">
              <a:rPr lang="en-US" altLang="zh-CN" smtClean="0">
                <a:ea typeface="宋体" charset="-122"/>
              </a:rPr>
              <a:pPr/>
              <a:t>8</a:t>
            </a:fld>
            <a:endParaRPr lang="en-US" altLang="zh-CN">
              <a:ea typeface="宋体" charset="-122"/>
            </a:endParaRPr>
          </a:p>
        </p:txBody>
      </p:sp>
      <p:graphicFrame>
        <p:nvGraphicFramePr>
          <p:cNvPr id="363588" name="Group 1092"/>
          <p:cNvGraphicFramePr>
            <a:graphicFrameLocks noGrp="1"/>
          </p:cNvGraphicFramePr>
          <p:nvPr/>
        </p:nvGraphicFramePr>
        <p:xfrm>
          <a:off x="971550" y="3467100"/>
          <a:ext cx="7632700" cy="2661120"/>
        </p:xfrm>
        <a:graphic>
          <a:graphicData uri="http://schemas.openxmlformats.org/drawingml/2006/table">
            <a:tbl>
              <a:tblPr/>
              <a:tblGrid>
                <a:gridCol w="889000">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步骤</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符号栈</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输入符号串</a:t>
                      </a: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rPr>
                        <a:t>动作</a:t>
                      </a: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6</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7</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8</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9</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10</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楷体_GB2312" pitchFamily="49" charset="-122"/>
                        </a:rPr>
                        <a:t>11</a:t>
                      </a:r>
                    </a:p>
                  </a:txBody>
                  <a:tcPr marL="90000" marR="90000" marT="7200" marB="7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楷体_GB2312" pitchFamily="49" charset="-122"/>
                      </a:endParaRPr>
                    </a:p>
                  </a:txBody>
                  <a:tcPr marL="90000" marR="90000" marT="7200" marB="7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87" name="Rectangle 1069"/>
          <p:cNvSpPr>
            <a:spLocks noChangeArrowheads="1"/>
          </p:cNvSpPr>
          <p:nvPr/>
        </p:nvSpPr>
        <p:spPr bwMode="auto">
          <a:xfrm>
            <a:off x="1116013" y="1273175"/>
            <a:ext cx="1584325" cy="1552575"/>
          </a:xfrm>
          <a:prstGeom prst="rect">
            <a:avLst/>
          </a:prstGeom>
          <a:noFill/>
          <a:ln w="19050" algn="ctr">
            <a:noFill/>
            <a:miter lim="800000"/>
            <a:headEnd/>
            <a:tailEnd/>
          </a:ln>
        </p:spPr>
        <p:txBody>
          <a:bodyPr wrap="none">
            <a:spAutoFit/>
          </a:bodyPr>
          <a:lstStyle/>
          <a:p>
            <a:pPr algn="l"/>
            <a:r>
              <a:rPr lang="en-US" altLang="zh-CN" sz="2400" b="1">
                <a:latin typeface="Courier New" pitchFamily="49" charset="0"/>
                <a:ea typeface="宋体" charset="-122"/>
              </a:rPr>
              <a:t>S→aAcBe</a:t>
            </a:r>
          </a:p>
          <a:p>
            <a:pPr algn="l"/>
            <a:r>
              <a:rPr lang="en-US" altLang="zh-CN" sz="2400" b="1">
                <a:latin typeface="Courier New" pitchFamily="49" charset="0"/>
                <a:ea typeface="宋体" charset="-122"/>
              </a:rPr>
              <a:t>A→b</a:t>
            </a:r>
          </a:p>
          <a:p>
            <a:pPr algn="l"/>
            <a:r>
              <a:rPr lang="en-US" altLang="zh-CN" sz="2400" b="1">
                <a:latin typeface="Courier New" pitchFamily="49" charset="0"/>
                <a:ea typeface="宋体" charset="-122"/>
              </a:rPr>
              <a:t>A→Ab</a:t>
            </a:r>
          </a:p>
          <a:p>
            <a:pPr algn="l"/>
            <a:r>
              <a:rPr lang="en-US" altLang="zh-CN" sz="2400" b="1">
                <a:latin typeface="Courier New" pitchFamily="49" charset="0"/>
                <a:ea typeface="宋体" charset="-122"/>
              </a:rPr>
              <a:t>B→d</a:t>
            </a:r>
          </a:p>
        </p:txBody>
      </p:sp>
      <p:sp>
        <p:nvSpPr>
          <p:cNvPr id="363567" name="Rectangle 1071"/>
          <p:cNvSpPr>
            <a:spLocks noChangeArrowheads="1"/>
          </p:cNvSpPr>
          <p:nvPr/>
        </p:nvSpPr>
        <p:spPr bwMode="auto">
          <a:xfrm>
            <a:off x="2087563" y="3803650"/>
            <a:ext cx="731837"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#aA</a:t>
            </a:r>
          </a:p>
        </p:txBody>
      </p:sp>
      <p:sp>
        <p:nvSpPr>
          <p:cNvPr id="363568" name="Rectangle 1072"/>
          <p:cNvSpPr>
            <a:spLocks noChangeArrowheads="1"/>
          </p:cNvSpPr>
          <p:nvPr/>
        </p:nvSpPr>
        <p:spPr bwMode="auto">
          <a:xfrm>
            <a:off x="2089150" y="4164013"/>
            <a:ext cx="914400"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#aAc</a:t>
            </a:r>
          </a:p>
        </p:txBody>
      </p:sp>
      <p:sp>
        <p:nvSpPr>
          <p:cNvPr id="363569" name="Rectangle 1073"/>
          <p:cNvSpPr>
            <a:spLocks noChangeArrowheads="1"/>
          </p:cNvSpPr>
          <p:nvPr/>
        </p:nvSpPr>
        <p:spPr bwMode="auto">
          <a:xfrm>
            <a:off x="2087563" y="4549775"/>
            <a:ext cx="1096962"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#aAcd</a:t>
            </a:r>
          </a:p>
        </p:txBody>
      </p:sp>
      <p:sp>
        <p:nvSpPr>
          <p:cNvPr id="363570" name="Rectangle 1074"/>
          <p:cNvSpPr>
            <a:spLocks noChangeArrowheads="1"/>
          </p:cNvSpPr>
          <p:nvPr/>
        </p:nvSpPr>
        <p:spPr bwMode="auto">
          <a:xfrm>
            <a:off x="2087563" y="4926013"/>
            <a:ext cx="1096962"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#aAcB</a:t>
            </a:r>
          </a:p>
        </p:txBody>
      </p:sp>
      <p:sp>
        <p:nvSpPr>
          <p:cNvPr id="363571" name="Rectangle 1075"/>
          <p:cNvSpPr>
            <a:spLocks noChangeArrowheads="1"/>
          </p:cNvSpPr>
          <p:nvPr/>
        </p:nvSpPr>
        <p:spPr bwMode="auto">
          <a:xfrm>
            <a:off x="2087563" y="5316538"/>
            <a:ext cx="127952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#aAcBe</a:t>
            </a:r>
          </a:p>
        </p:txBody>
      </p:sp>
      <p:sp>
        <p:nvSpPr>
          <p:cNvPr id="363572" name="Rectangle 1076"/>
          <p:cNvSpPr>
            <a:spLocks noChangeArrowheads="1"/>
          </p:cNvSpPr>
          <p:nvPr/>
        </p:nvSpPr>
        <p:spPr bwMode="auto">
          <a:xfrm>
            <a:off x="4440238" y="3803650"/>
            <a:ext cx="914400"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cde#</a:t>
            </a:r>
          </a:p>
        </p:txBody>
      </p:sp>
      <p:sp>
        <p:nvSpPr>
          <p:cNvPr id="363573" name="Rectangle 1077"/>
          <p:cNvSpPr>
            <a:spLocks noChangeArrowheads="1"/>
          </p:cNvSpPr>
          <p:nvPr/>
        </p:nvSpPr>
        <p:spPr bwMode="auto">
          <a:xfrm>
            <a:off x="4622800" y="4179888"/>
            <a:ext cx="731838"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de#</a:t>
            </a:r>
          </a:p>
        </p:txBody>
      </p:sp>
      <p:sp>
        <p:nvSpPr>
          <p:cNvPr id="363574" name="Rectangle 1078"/>
          <p:cNvSpPr>
            <a:spLocks noChangeArrowheads="1"/>
          </p:cNvSpPr>
          <p:nvPr/>
        </p:nvSpPr>
        <p:spPr bwMode="auto">
          <a:xfrm>
            <a:off x="4805363" y="4549775"/>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e#</a:t>
            </a:r>
          </a:p>
        </p:txBody>
      </p:sp>
      <p:sp>
        <p:nvSpPr>
          <p:cNvPr id="363575" name="Rectangle 1079"/>
          <p:cNvSpPr>
            <a:spLocks noChangeArrowheads="1"/>
          </p:cNvSpPr>
          <p:nvPr/>
        </p:nvSpPr>
        <p:spPr bwMode="auto">
          <a:xfrm>
            <a:off x="4805363" y="4910138"/>
            <a:ext cx="549275"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e#</a:t>
            </a:r>
          </a:p>
        </p:txBody>
      </p:sp>
      <p:sp>
        <p:nvSpPr>
          <p:cNvPr id="363576" name="Rectangle 1080"/>
          <p:cNvSpPr>
            <a:spLocks noChangeArrowheads="1"/>
          </p:cNvSpPr>
          <p:nvPr/>
        </p:nvSpPr>
        <p:spPr bwMode="auto">
          <a:xfrm>
            <a:off x="4987925" y="5316538"/>
            <a:ext cx="366713"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t>
            </a:r>
          </a:p>
        </p:txBody>
      </p:sp>
      <p:sp>
        <p:nvSpPr>
          <p:cNvPr id="363577" name="Rectangle 1081"/>
          <p:cNvSpPr>
            <a:spLocks noChangeArrowheads="1"/>
          </p:cNvSpPr>
          <p:nvPr/>
        </p:nvSpPr>
        <p:spPr bwMode="auto">
          <a:xfrm>
            <a:off x="5868988" y="3789363"/>
            <a:ext cx="803275" cy="46196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63578" name="Rectangle 1082"/>
          <p:cNvSpPr>
            <a:spLocks noChangeArrowheads="1"/>
          </p:cNvSpPr>
          <p:nvPr/>
        </p:nvSpPr>
        <p:spPr bwMode="auto">
          <a:xfrm>
            <a:off x="5868988" y="4173538"/>
            <a:ext cx="803275" cy="46196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63579" name="Rectangle 1083"/>
          <p:cNvSpPr>
            <a:spLocks noChangeArrowheads="1"/>
          </p:cNvSpPr>
          <p:nvPr/>
        </p:nvSpPr>
        <p:spPr bwMode="auto">
          <a:xfrm>
            <a:off x="5868988" y="4941888"/>
            <a:ext cx="803275" cy="46196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移进</a:t>
            </a:r>
          </a:p>
        </p:txBody>
      </p:sp>
      <p:sp>
        <p:nvSpPr>
          <p:cNvPr id="363580" name="Rectangle 1084"/>
          <p:cNvSpPr>
            <a:spLocks noChangeArrowheads="1"/>
          </p:cNvSpPr>
          <p:nvPr/>
        </p:nvSpPr>
        <p:spPr bwMode="auto">
          <a:xfrm>
            <a:off x="5871977" y="4598988"/>
            <a:ext cx="1975221"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a:solidFill>
                  <a:schemeClr val="tx1"/>
                </a:solidFill>
                <a:latin typeface="Courier New" panose="02070309020205020404" pitchFamily="49" charset="0"/>
                <a:ea typeface="楷体" pitchFamily="49" charset="-122"/>
                <a:cs typeface="Courier New" panose="02070309020205020404" pitchFamily="49" charset="0"/>
              </a:rPr>
              <a:t>B→d</a:t>
            </a: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a:t>
            </a:r>
          </a:p>
        </p:txBody>
      </p:sp>
      <p:sp>
        <p:nvSpPr>
          <p:cNvPr id="363581" name="Rectangle 1085"/>
          <p:cNvSpPr>
            <a:spLocks noChangeArrowheads="1"/>
          </p:cNvSpPr>
          <p:nvPr/>
        </p:nvSpPr>
        <p:spPr bwMode="auto">
          <a:xfrm>
            <a:off x="5870794" y="5345113"/>
            <a:ext cx="2712601" cy="461665"/>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defRPr/>
            </a:pPr>
            <a:r>
              <a:rPr lang="zh-CN" altLang="en-US" sz="2400" b="1" dirty="0">
                <a:solidFill>
                  <a:schemeClr val="tx1"/>
                </a:solidFill>
                <a:latin typeface="Courier New" panose="02070309020205020404" pitchFamily="49" charset="0"/>
                <a:ea typeface="楷体" pitchFamily="49" charset="-122"/>
                <a:cs typeface="Courier New" panose="02070309020205020404" pitchFamily="49" charset="0"/>
              </a:rPr>
              <a:t>规约（</a:t>
            </a:r>
            <a:r>
              <a:rPr lang="en-US" altLang="zh-CN" sz="2400" b="1" dirty="0" err="1">
                <a:solidFill>
                  <a:schemeClr val="tx1"/>
                </a:solidFill>
                <a:latin typeface="Courier New" panose="02070309020205020404" pitchFamily="49" charset="0"/>
                <a:ea typeface="楷体" pitchFamily="49" charset="-122"/>
                <a:cs typeface="Courier New" panose="02070309020205020404" pitchFamily="49" charset="0"/>
              </a:rPr>
              <a:t>S→aAcBe</a:t>
            </a:r>
            <a:r>
              <a:rPr lang="zh-CN" altLang="en-US" sz="2400" b="1" dirty="0">
                <a:solidFill>
                  <a:schemeClr val="tx1"/>
                </a:solidFill>
                <a:latin typeface="Courier New" panose="02070309020205020404" pitchFamily="49" charset="0"/>
                <a:ea typeface="楷体" pitchFamily="49" charset="-122"/>
                <a:cs typeface="Courier New" panose="02070309020205020404" pitchFamily="49" charset="0"/>
              </a:rPr>
              <a:t>）</a:t>
            </a:r>
          </a:p>
        </p:txBody>
      </p:sp>
      <p:sp>
        <p:nvSpPr>
          <p:cNvPr id="363583" name="Rectangle 1087"/>
          <p:cNvSpPr>
            <a:spLocks noChangeArrowheads="1"/>
          </p:cNvSpPr>
          <p:nvPr/>
        </p:nvSpPr>
        <p:spPr bwMode="auto">
          <a:xfrm>
            <a:off x="2087563" y="5670550"/>
            <a:ext cx="549275" cy="457200"/>
          </a:xfrm>
          <a:prstGeom prst="rect">
            <a:avLst/>
          </a:prstGeom>
          <a:noFill/>
          <a:ln w="19050" algn="ctr">
            <a:noFill/>
            <a:miter lim="800000"/>
            <a:headEnd/>
            <a:tailEnd/>
          </a:ln>
        </p:spPr>
        <p:txBody>
          <a:bodyPr wrap="none">
            <a:spAutoFit/>
          </a:bodyPr>
          <a:lstStyle/>
          <a:p>
            <a:r>
              <a:rPr lang="en-US" altLang="zh-CN" sz="2400" b="1">
                <a:solidFill>
                  <a:schemeClr val="tx1"/>
                </a:solidFill>
                <a:latin typeface="Courier New" pitchFamily="49" charset="0"/>
              </a:rPr>
              <a:t>#S</a:t>
            </a:r>
          </a:p>
        </p:txBody>
      </p:sp>
      <p:sp>
        <p:nvSpPr>
          <p:cNvPr id="363584" name="Rectangle 1088"/>
          <p:cNvSpPr>
            <a:spLocks noChangeArrowheads="1"/>
          </p:cNvSpPr>
          <p:nvPr/>
        </p:nvSpPr>
        <p:spPr bwMode="auto">
          <a:xfrm>
            <a:off x="4987925" y="5676900"/>
            <a:ext cx="366713" cy="457200"/>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2400" b="1">
                <a:solidFill>
                  <a:schemeClr val="tx1"/>
                </a:solidFill>
                <a:latin typeface="Courier New" pitchFamily="49" charset="0"/>
              </a:rPr>
              <a:t>#</a:t>
            </a:r>
          </a:p>
        </p:txBody>
      </p:sp>
      <p:sp>
        <p:nvSpPr>
          <p:cNvPr id="363586" name="Rectangle 1090"/>
          <p:cNvSpPr>
            <a:spLocks noChangeArrowheads="1"/>
          </p:cNvSpPr>
          <p:nvPr/>
        </p:nvSpPr>
        <p:spPr bwMode="auto">
          <a:xfrm>
            <a:off x="5868988" y="5708650"/>
            <a:ext cx="803275" cy="461963"/>
          </a:xfrm>
          <a:prstGeom prst="rect">
            <a:avLst/>
          </a:prstGeom>
          <a:noFill/>
          <a:ln w="19050" algn="ctr">
            <a:noFill/>
            <a:miter lim="800000"/>
            <a:headEnd/>
            <a:tailEnd/>
          </a:ln>
        </p:spPr>
        <p:txBody>
          <a:bodyPr wrap="none">
            <a:spAutoFit/>
          </a:bodyPr>
          <a:lstStyle/>
          <a:p>
            <a:pPr>
              <a:defRPr/>
            </a:pPr>
            <a:r>
              <a:rPr lang="zh-CN" altLang="en-US" sz="2400" b="1">
                <a:solidFill>
                  <a:schemeClr val="tx1"/>
                </a:solidFill>
                <a:latin typeface="Courier New" panose="02070309020205020404" pitchFamily="49" charset="0"/>
                <a:ea typeface="楷体" pitchFamily="49" charset="-122"/>
                <a:cs typeface="Courier New" panose="02070309020205020404" pitchFamily="49" charset="0"/>
              </a:rPr>
              <a:t>接受</a:t>
            </a:r>
          </a:p>
        </p:txBody>
      </p:sp>
      <p:sp>
        <p:nvSpPr>
          <p:cNvPr id="10306" name="Rectangle 1093"/>
          <p:cNvSpPr>
            <a:spLocks noChangeArrowheads="1"/>
          </p:cNvSpPr>
          <p:nvPr/>
        </p:nvSpPr>
        <p:spPr bwMode="auto">
          <a:xfrm>
            <a:off x="569913" y="2838450"/>
            <a:ext cx="8035925" cy="476250"/>
          </a:xfrm>
          <a:prstGeom prst="rect">
            <a:avLst/>
          </a:prstGeom>
          <a:noFill/>
          <a:ln w="19050" algn="ctr">
            <a:noFill/>
            <a:miter lim="800000"/>
            <a:headEnd/>
            <a:tailEnd/>
          </a:ln>
        </p:spPr>
        <p:txBody>
          <a:bodyPr wrap="none">
            <a:spAutoFit/>
          </a:bodyPr>
          <a:lstStyle/>
          <a:p>
            <a:pPr algn="l">
              <a:lnSpc>
                <a:spcPct val="90000"/>
              </a:lnSpc>
              <a:spcBef>
                <a:spcPct val="20000"/>
              </a:spcBef>
              <a:buClr>
                <a:srgbClr val="FF9900"/>
              </a:buClr>
              <a:buSzPct val="80000"/>
              <a:buFont typeface="Webdings" pitchFamily="18" charset="2"/>
              <a:buChar char="2"/>
            </a:pPr>
            <a:r>
              <a:rPr lang="en-US" altLang="zh-CN" sz="2800" b="1">
                <a:latin typeface="Courier New" pitchFamily="49" charset="0"/>
                <a:ea typeface="宋体" charset="-122"/>
                <a:sym typeface="Symbol" pitchFamily="18" charset="2"/>
              </a:rPr>
              <a:t>a</a:t>
            </a:r>
            <a:r>
              <a:rPr lang="en-US" altLang="zh-CN" sz="2800" b="1" u="sng">
                <a:solidFill>
                  <a:srgbClr val="0000FF"/>
                </a:solidFill>
                <a:latin typeface="Courier New" pitchFamily="49" charset="0"/>
                <a:ea typeface="宋体" charset="-122"/>
                <a:sym typeface="Symbol" pitchFamily="18" charset="2"/>
              </a:rPr>
              <a:t>b</a:t>
            </a:r>
            <a:r>
              <a:rPr lang="en-US" altLang="zh-CN" sz="2800" b="1">
                <a:latin typeface="Courier New" pitchFamily="49" charset="0"/>
                <a:ea typeface="宋体" charset="-122"/>
                <a:sym typeface="Symbol" pitchFamily="18" charset="2"/>
              </a:rPr>
              <a:t>bcde  a</a:t>
            </a:r>
            <a:r>
              <a:rPr lang="en-US" altLang="zh-CN" sz="2800" b="1" u="sng">
                <a:solidFill>
                  <a:srgbClr val="0000FF"/>
                </a:solidFill>
                <a:latin typeface="Courier New" pitchFamily="49" charset="0"/>
                <a:ea typeface="宋体" charset="-122"/>
                <a:sym typeface="Symbol" pitchFamily="18" charset="2"/>
              </a:rPr>
              <a:t>Ab</a:t>
            </a:r>
            <a:r>
              <a:rPr lang="en-US" altLang="zh-CN" sz="2800" b="1">
                <a:latin typeface="Courier New" pitchFamily="49" charset="0"/>
                <a:ea typeface="宋体" charset="-122"/>
                <a:sym typeface="Symbol" pitchFamily="18" charset="2"/>
              </a:rPr>
              <a:t>cde aAc</a:t>
            </a:r>
            <a:r>
              <a:rPr lang="en-US" altLang="zh-CN" sz="2800" b="1" u="sng">
                <a:solidFill>
                  <a:srgbClr val="0000FF"/>
                </a:solidFill>
                <a:latin typeface="Courier New" pitchFamily="49" charset="0"/>
                <a:ea typeface="宋体" charset="-122"/>
                <a:sym typeface="Symbol" pitchFamily="18" charset="2"/>
              </a:rPr>
              <a:t>d</a:t>
            </a:r>
            <a:r>
              <a:rPr lang="en-US" altLang="zh-CN" sz="2800" b="1">
                <a:latin typeface="Courier New" pitchFamily="49" charset="0"/>
                <a:ea typeface="宋体" charset="-122"/>
                <a:sym typeface="Symbol" pitchFamily="18" charset="2"/>
              </a:rPr>
              <a:t>e </a:t>
            </a:r>
            <a:r>
              <a:rPr lang="en-US" altLang="zh-CN" sz="2800" b="1" u="sng">
                <a:solidFill>
                  <a:srgbClr val="0000FF"/>
                </a:solidFill>
                <a:latin typeface="Courier New" pitchFamily="49" charset="0"/>
                <a:ea typeface="宋体" charset="-122"/>
                <a:sym typeface="Symbol" pitchFamily="18" charset="2"/>
              </a:rPr>
              <a:t>aAcBe</a:t>
            </a:r>
            <a:r>
              <a:rPr lang="en-US" altLang="zh-CN" sz="2800" b="1">
                <a:latin typeface="Courier New" pitchFamily="49" charset="0"/>
                <a:ea typeface="宋体" charset="-122"/>
                <a:sym typeface="Symbol" pitchFamily="18" charset="2"/>
              </a:rPr>
              <a:t>  </a:t>
            </a:r>
            <a:r>
              <a:rPr lang="en-US" altLang="zh-CN" sz="2800" b="1">
                <a:latin typeface="Courier New" pitchFamily="49" charset="0"/>
                <a:ea typeface="宋体" charset="-122"/>
              </a:rPr>
              <a:t>S</a:t>
            </a:r>
          </a:p>
        </p:txBody>
      </p:sp>
    </p:spTree>
    <p:extLst>
      <p:ext uri="{BB962C8B-B14F-4D97-AF65-F5344CB8AC3E}">
        <p14:creationId xmlns:p14="http://schemas.microsoft.com/office/powerpoint/2010/main" val="189873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3567"/>
                                        </p:tgtEl>
                                        <p:attrNameLst>
                                          <p:attrName>style.visibility</p:attrName>
                                        </p:attrNameLst>
                                      </p:cBhvr>
                                      <p:to>
                                        <p:strVal val="visible"/>
                                      </p:to>
                                    </p:set>
                                    <p:animEffect transition="in" filter="wipe(left)">
                                      <p:cBhvr>
                                        <p:cTn id="7" dur="500"/>
                                        <p:tgtEl>
                                          <p:spTgt spid="36356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3572"/>
                                        </p:tgtEl>
                                        <p:attrNameLst>
                                          <p:attrName>style.visibility</p:attrName>
                                        </p:attrNameLst>
                                      </p:cBhvr>
                                      <p:to>
                                        <p:strVal val="visible"/>
                                      </p:to>
                                    </p:set>
                                    <p:animEffect transition="in" filter="wipe(left)">
                                      <p:cBhvr>
                                        <p:cTn id="11" dur="500"/>
                                        <p:tgtEl>
                                          <p:spTgt spid="3635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3577"/>
                                        </p:tgtEl>
                                        <p:attrNameLst>
                                          <p:attrName>style.visibility</p:attrName>
                                        </p:attrNameLst>
                                      </p:cBhvr>
                                      <p:to>
                                        <p:strVal val="visible"/>
                                      </p:to>
                                    </p:set>
                                    <p:animEffect transition="in" filter="wipe(left)">
                                      <p:cBhvr>
                                        <p:cTn id="16" dur="500"/>
                                        <p:tgtEl>
                                          <p:spTgt spid="36357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3568"/>
                                        </p:tgtEl>
                                        <p:attrNameLst>
                                          <p:attrName>style.visibility</p:attrName>
                                        </p:attrNameLst>
                                      </p:cBhvr>
                                      <p:to>
                                        <p:strVal val="visible"/>
                                      </p:to>
                                    </p:set>
                                    <p:animEffect transition="in" filter="wipe(left)">
                                      <p:cBhvr>
                                        <p:cTn id="20" dur="500"/>
                                        <p:tgtEl>
                                          <p:spTgt spid="363568"/>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63573"/>
                                        </p:tgtEl>
                                        <p:attrNameLst>
                                          <p:attrName>style.visibility</p:attrName>
                                        </p:attrNameLst>
                                      </p:cBhvr>
                                      <p:to>
                                        <p:strVal val="visible"/>
                                      </p:to>
                                    </p:set>
                                    <p:animEffect transition="in" filter="wipe(left)">
                                      <p:cBhvr>
                                        <p:cTn id="24" dur="500"/>
                                        <p:tgtEl>
                                          <p:spTgt spid="36357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3578"/>
                                        </p:tgtEl>
                                        <p:attrNameLst>
                                          <p:attrName>style.visibility</p:attrName>
                                        </p:attrNameLst>
                                      </p:cBhvr>
                                      <p:to>
                                        <p:strVal val="visible"/>
                                      </p:to>
                                    </p:set>
                                    <p:animEffect transition="in" filter="wipe(left)">
                                      <p:cBhvr>
                                        <p:cTn id="29" dur="500"/>
                                        <p:tgtEl>
                                          <p:spTgt spid="36357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63569"/>
                                        </p:tgtEl>
                                        <p:attrNameLst>
                                          <p:attrName>style.visibility</p:attrName>
                                        </p:attrNameLst>
                                      </p:cBhvr>
                                      <p:to>
                                        <p:strVal val="visible"/>
                                      </p:to>
                                    </p:set>
                                    <p:animEffect transition="in" filter="wipe(left)">
                                      <p:cBhvr>
                                        <p:cTn id="33" dur="500"/>
                                        <p:tgtEl>
                                          <p:spTgt spid="363569"/>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63574"/>
                                        </p:tgtEl>
                                        <p:attrNameLst>
                                          <p:attrName>style.visibility</p:attrName>
                                        </p:attrNameLst>
                                      </p:cBhvr>
                                      <p:to>
                                        <p:strVal val="visible"/>
                                      </p:to>
                                    </p:set>
                                    <p:animEffect transition="in" filter="wipe(left)">
                                      <p:cBhvr>
                                        <p:cTn id="37" dur="500"/>
                                        <p:tgtEl>
                                          <p:spTgt spid="3635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3580"/>
                                        </p:tgtEl>
                                        <p:attrNameLst>
                                          <p:attrName>style.visibility</p:attrName>
                                        </p:attrNameLst>
                                      </p:cBhvr>
                                      <p:to>
                                        <p:strVal val="visible"/>
                                      </p:to>
                                    </p:set>
                                    <p:animEffect transition="in" filter="wipe(left)">
                                      <p:cBhvr>
                                        <p:cTn id="42" dur="500"/>
                                        <p:tgtEl>
                                          <p:spTgt spid="3635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3570"/>
                                        </p:tgtEl>
                                        <p:attrNameLst>
                                          <p:attrName>style.visibility</p:attrName>
                                        </p:attrNameLst>
                                      </p:cBhvr>
                                      <p:to>
                                        <p:strVal val="visible"/>
                                      </p:to>
                                    </p:set>
                                    <p:animEffect transition="in" filter="wipe(left)">
                                      <p:cBhvr>
                                        <p:cTn id="47" dur="500"/>
                                        <p:tgtEl>
                                          <p:spTgt spid="363570"/>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63575"/>
                                        </p:tgtEl>
                                        <p:attrNameLst>
                                          <p:attrName>style.visibility</p:attrName>
                                        </p:attrNameLst>
                                      </p:cBhvr>
                                      <p:to>
                                        <p:strVal val="visible"/>
                                      </p:to>
                                    </p:set>
                                    <p:animEffect transition="in" filter="wipe(left)">
                                      <p:cBhvr>
                                        <p:cTn id="51" dur="500"/>
                                        <p:tgtEl>
                                          <p:spTgt spid="3635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63579"/>
                                        </p:tgtEl>
                                        <p:attrNameLst>
                                          <p:attrName>style.visibility</p:attrName>
                                        </p:attrNameLst>
                                      </p:cBhvr>
                                      <p:to>
                                        <p:strVal val="visible"/>
                                      </p:to>
                                    </p:set>
                                    <p:animEffect transition="in" filter="wipe(left)">
                                      <p:cBhvr>
                                        <p:cTn id="56" dur="500"/>
                                        <p:tgtEl>
                                          <p:spTgt spid="363579"/>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63571"/>
                                        </p:tgtEl>
                                        <p:attrNameLst>
                                          <p:attrName>style.visibility</p:attrName>
                                        </p:attrNameLst>
                                      </p:cBhvr>
                                      <p:to>
                                        <p:strVal val="visible"/>
                                      </p:to>
                                    </p:set>
                                    <p:animEffect transition="in" filter="wipe(left)">
                                      <p:cBhvr>
                                        <p:cTn id="60" dur="500"/>
                                        <p:tgtEl>
                                          <p:spTgt spid="363571"/>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363576"/>
                                        </p:tgtEl>
                                        <p:attrNameLst>
                                          <p:attrName>style.visibility</p:attrName>
                                        </p:attrNameLst>
                                      </p:cBhvr>
                                      <p:to>
                                        <p:strVal val="visible"/>
                                      </p:to>
                                    </p:set>
                                    <p:animEffect transition="in" filter="wipe(left)">
                                      <p:cBhvr>
                                        <p:cTn id="64" dur="500"/>
                                        <p:tgtEl>
                                          <p:spTgt spid="36357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63581"/>
                                        </p:tgtEl>
                                        <p:attrNameLst>
                                          <p:attrName>style.visibility</p:attrName>
                                        </p:attrNameLst>
                                      </p:cBhvr>
                                      <p:to>
                                        <p:strVal val="visible"/>
                                      </p:to>
                                    </p:set>
                                    <p:animEffect transition="in" filter="wipe(left)">
                                      <p:cBhvr>
                                        <p:cTn id="69" dur="500"/>
                                        <p:tgtEl>
                                          <p:spTgt spid="36358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63583"/>
                                        </p:tgtEl>
                                        <p:attrNameLst>
                                          <p:attrName>style.visibility</p:attrName>
                                        </p:attrNameLst>
                                      </p:cBhvr>
                                      <p:to>
                                        <p:strVal val="visible"/>
                                      </p:to>
                                    </p:set>
                                    <p:animEffect transition="in" filter="wipe(left)">
                                      <p:cBhvr>
                                        <p:cTn id="74" dur="500"/>
                                        <p:tgtEl>
                                          <p:spTgt spid="363583"/>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63584"/>
                                        </p:tgtEl>
                                        <p:attrNameLst>
                                          <p:attrName>style.visibility</p:attrName>
                                        </p:attrNameLst>
                                      </p:cBhvr>
                                      <p:to>
                                        <p:strVal val="visible"/>
                                      </p:to>
                                    </p:set>
                                    <p:animEffect transition="in" filter="wipe(left)">
                                      <p:cBhvr>
                                        <p:cTn id="78" dur="500"/>
                                        <p:tgtEl>
                                          <p:spTgt spid="36358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63586"/>
                                        </p:tgtEl>
                                        <p:attrNameLst>
                                          <p:attrName>style.visibility</p:attrName>
                                        </p:attrNameLst>
                                      </p:cBhvr>
                                      <p:to>
                                        <p:strVal val="visible"/>
                                      </p:to>
                                    </p:set>
                                    <p:animEffect transition="in" filter="wipe(left)">
                                      <p:cBhvr>
                                        <p:cTn id="83" dur="500"/>
                                        <p:tgtEl>
                                          <p:spTgt spid="36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67" grpId="0"/>
      <p:bldP spid="363568" grpId="0"/>
      <p:bldP spid="363569" grpId="0"/>
      <p:bldP spid="363570" grpId="0"/>
      <p:bldP spid="363571" grpId="0"/>
      <p:bldP spid="363572" grpId="0"/>
      <p:bldP spid="363573" grpId="0"/>
      <p:bldP spid="363574" grpId="0"/>
      <p:bldP spid="363575" grpId="0"/>
      <p:bldP spid="363576" grpId="0"/>
      <p:bldP spid="363577" grpId="0"/>
      <p:bldP spid="363578" grpId="0"/>
      <p:bldP spid="363579" grpId="0"/>
      <p:bldP spid="363580" grpId="0"/>
      <p:bldP spid="363581" grpId="0"/>
      <p:bldP spid="363583" grpId="0"/>
      <p:bldP spid="363584" grpId="0"/>
      <p:bldP spid="3635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r>
              <a:rPr lang="zh-CN" altLang="en-US"/>
              <a:t>移进</a:t>
            </a:r>
            <a:r>
              <a:rPr lang="en-US" altLang="zh-CN"/>
              <a:t>——</a:t>
            </a:r>
            <a:r>
              <a:rPr lang="zh-CN" altLang="en-US"/>
              <a:t>规约的说明</a:t>
            </a:r>
          </a:p>
        </p:txBody>
      </p:sp>
      <p:sp>
        <p:nvSpPr>
          <p:cNvPr id="354309" name="Rectangle 5"/>
          <p:cNvSpPr>
            <a:spLocks noGrp="1" noChangeArrowheads="1"/>
          </p:cNvSpPr>
          <p:nvPr>
            <p:ph idx="1"/>
          </p:nvPr>
        </p:nvSpPr>
        <p:spPr>
          <a:xfrm>
            <a:off x="468313" y="1557338"/>
            <a:ext cx="8424862" cy="4608512"/>
          </a:xfrm>
        </p:spPr>
        <p:txBody>
          <a:bodyPr>
            <a:normAutofit/>
          </a:bodyPr>
          <a:lstStyle/>
          <a:p>
            <a:pPr eaLnBrk="1" hangingPunct="1">
              <a:lnSpc>
                <a:spcPct val="150000"/>
              </a:lnSpc>
              <a:defRPr/>
            </a:pPr>
            <a:r>
              <a:rPr lang="zh-CN" altLang="en-US" sz="2800" dirty="0"/>
              <a:t>分析过程中解决两个问题：何时移进？何时规约？</a:t>
            </a:r>
          </a:p>
          <a:p>
            <a:pPr eaLnBrk="1" hangingPunct="1">
              <a:defRPr/>
            </a:pPr>
            <a:r>
              <a:rPr lang="zh-CN" altLang="en-US" sz="2800" dirty="0"/>
              <a:t>自底向上分析的</a:t>
            </a:r>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关键问题</a:t>
            </a:r>
          </a:p>
          <a:p>
            <a:pPr eaLnBrk="1" hangingPunct="1">
              <a:defRPr/>
            </a:pPr>
            <a:endParaRPr lang="en-US" altLang="zh-CN" sz="2800" dirty="0"/>
          </a:p>
          <a:p>
            <a:pPr eaLnBrk="1" hangingPunct="1">
              <a:defRPr/>
            </a:pPr>
            <a:endParaRPr lang="en-US" altLang="zh-CN" sz="2800" dirty="0"/>
          </a:p>
          <a:p>
            <a:pPr eaLnBrk="1" hangingPunct="1">
              <a:defRPr/>
            </a:pPr>
            <a:endParaRPr lang="en-US" altLang="zh-CN" dirty="0"/>
          </a:p>
          <a:p>
            <a:pPr eaLnBrk="1" hangingPunct="1">
              <a:defRPr/>
            </a:pPr>
            <a:endParaRPr lang="en-US" altLang="zh-CN" sz="2800" dirty="0"/>
          </a:p>
        </p:txBody>
      </p:sp>
      <p:sp>
        <p:nvSpPr>
          <p:cNvPr id="112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1267" name="灯片编号占位符 5"/>
          <p:cNvSpPr>
            <a:spLocks noGrp="1"/>
          </p:cNvSpPr>
          <p:nvPr>
            <p:ph type="sldNum" sz="quarter" idx="12"/>
          </p:nvPr>
        </p:nvSpPr>
        <p:spPr>
          <a:noFill/>
        </p:spPr>
        <p:txBody>
          <a:bodyPr/>
          <a:lstStyle/>
          <a:p>
            <a:fld id="{287D06DF-23D1-4567-BD67-3C151130ABC3}" type="slidenum">
              <a:rPr lang="en-US" altLang="zh-CN" smtClean="0">
                <a:ea typeface="宋体" charset="-122"/>
              </a:rPr>
              <a:pPr/>
              <a:t>9</a:t>
            </a:fld>
            <a:endParaRPr lang="en-US" altLang="zh-CN">
              <a:ea typeface="宋体" charset="-122"/>
            </a:endParaRPr>
          </a:p>
        </p:txBody>
      </p:sp>
      <p:graphicFrame>
        <p:nvGraphicFramePr>
          <p:cNvPr id="2" name="图示 1">
            <a:extLst>
              <a:ext uri="{FF2B5EF4-FFF2-40B4-BE49-F238E27FC236}">
                <a16:creationId xmlns:a16="http://schemas.microsoft.com/office/drawing/2014/main" id="{72CDD979-B40A-4DBB-BC0D-93DF473B0E2A}"/>
              </a:ext>
            </a:extLst>
          </p:cNvPr>
          <p:cNvGraphicFramePr/>
          <p:nvPr>
            <p:extLst>
              <p:ext uri="{D42A27DB-BD31-4B8C-83A1-F6EECF244321}">
                <p14:modId xmlns:p14="http://schemas.microsoft.com/office/powerpoint/2010/main" val="2042421695"/>
              </p:ext>
            </p:extLst>
          </p:nvPr>
        </p:nvGraphicFramePr>
        <p:xfrm>
          <a:off x="1110798" y="2708920"/>
          <a:ext cx="7139892"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12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9">
                                            <p:txEl>
                                              <p:pRg st="0" end="0"/>
                                            </p:txEl>
                                          </p:spTgt>
                                        </p:tgtEl>
                                        <p:attrNameLst>
                                          <p:attrName>style.visibility</p:attrName>
                                        </p:attrNameLst>
                                      </p:cBhvr>
                                      <p:to>
                                        <p:strVal val="visible"/>
                                      </p:to>
                                    </p:set>
                                    <p:animEffect transition="in" filter="wipe(left)">
                                      <p:cBhvr>
                                        <p:cTn id="7" dur="500"/>
                                        <p:tgtEl>
                                          <p:spTgt spid="354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9">
                                            <p:txEl>
                                              <p:pRg st="1" end="1"/>
                                            </p:txEl>
                                          </p:spTgt>
                                        </p:tgtEl>
                                        <p:attrNameLst>
                                          <p:attrName>style.visibility</p:attrName>
                                        </p:attrNameLst>
                                      </p:cBhvr>
                                      <p:to>
                                        <p:strVal val="visible"/>
                                      </p:to>
                                    </p:set>
                                    <p:animEffect transition="in" filter="wipe(left)">
                                      <p:cBhvr>
                                        <p:cTn id="12" dur="500"/>
                                        <p:tgtEl>
                                          <p:spTgt spid="3543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9" grpId="0" build="p" bldLvl="2"/>
      <p:bldGraphic spid="2"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Courier New"/>
        <a:ea typeface="黑体"/>
        <a:cs typeface=""/>
      </a:majorFont>
      <a:minorFont>
        <a:latin typeface="Courier New"/>
        <a:ea typeface="楷体"/>
        <a:cs typeface=""/>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5145</TotalTime>
  <Words>5389</Words>
  <Application>Microsoft Office PowerPoint</Application>
  <PresentationFormat>全屏显示(4:3)</PresentationFormat>
  <Paragraphs>1299</Paragraphs>
  <Slides>58</Slides>
  <Notes>0</Notes>
  <HiddenSlides>12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楷体</vt:lpstr>
      <vt:lpstr>楷体_GB2312</vt:lpstr>
      <vt:lpstr>宋体</vt:lpstr>
      <vt:lpstr>微软雅黑</vt:lpstr>
      <vt:lpstr>Arial</vt:lpstr>
      <vt:lpstr>Courier New</vt:lpstr>
      <vt:lpstr>Webdings</vt:lpstr>
      <vt:lpstr>Wingdings 2</vt:lpstr>
      <vt:lpstr>奥斯汀</vt:lpstr>
      <vt:lpstr>第五章 优先分析方法</vt:lpstr>
      <vt:lpstr>主要内容</vt:lpstr>
      <vt:lpstr>自底向上分析方法</vt:lpstr>
      <vt:lpstr>例1　设文法G[S]为</vt:lpstr>
      <vt:lpstr>PowerPoint 演示文稿</vt:lpstr>
      <vt:lpstr>例1　设文法G[S]为</vt:lpstr>
      <vt:lpstr>移进——规约的分析过程</vt:lpstr>
      <vt:lpstr>移进——规约的分析过程</vt:lpstr>
      <vt:lpstr>移进——规约的说明</vt:lpstr>
      <vt:lpstr>5.1 自底向上优先分析法概述</vt:lpstr>
      <vt:lpstr>自底向上优先分析法分类和特点</vt:lpstr>
      <vt:lpstr>5.2 简单优先分析法</vt:lpstr>
      <vt:lpstr>PowerPoint 演示文稿</vt:lpstr>
      <vt:lpstr>优先关系</vt:lpstr>
      <vt:lpstr>优先关系的符号定义</vt:lpstr>
      <vt:lpstr>例2　若有文法G[S]，求文法符号间的优先关系</vt:lpstr>
      <vt:lpstr>用语法树来表示关系</vt:lpstr>
      <vt:lpstr>PowerPoint 演示文稿</vt:lpstr>
      <vt:lpstr>构造优先矩阵的步骤</vt:lpstr>
      <vt:lpstr>PowerPoint 演示文稿</vt:lpstr>
      <vt:lpstr>简单优先文法的定义</vt:lpstr>
      <vt:lpstr>简单优先分析法</vt:lpstr>
      <vt:lpstr>输入符号串为 b(aa)b# 时，分析过程</vt:lpstr>
      <vt:lpstr>复习</vt:lpstr>
      <vt:lpstr>3 算符优先分析法</vt:lpstr>
      <vt:lpstr>文法G[E]为：E→E+E | E*E | i 对输入串i1+i2*i3进行规约</vt:lpstr>
      <vt:lpstr>直观算符优先分析法</vt:lpstr>
      <vt:lpstr>人为规定优先性</vt:lpstr>
      <vt:lpstr>PowerPoint 演示文稿</vt:lpstr>
      <vt:lpstr>PowerPoint 演示文稿</vt:lpstr>
      <vt:lpstr>算符优先关系表</vt:lpstr>
      <vt:lpstr>PowerPoint 演示文稿</vt:lpstr>
      <vt:lpstr>PowerPoint 演示文稿</vt:lpstr>
      <vt:lpstr>算符优先文法的定义</vt:lpstr>
      <vt:lpstr>PowerPoint 演示文稿</vt:lpstr>
      <vt:lpstr>算符优先关系的语法树表示</vt:lpstr>
      <vt:lpstr>算符优先文法</vt:lpstr>
      <vt:lpstr>证明 G[E]：E→E+E | E*E | (E) | id 不是OPG文法</vt:lpstr>
      <vt:lpstr>算符优先关系表的构造——由定义直接构造</vt:lpstr>
      <vt:lpstr>PowerPoint 演示文稿</vt:lpstr>
      <vt:lpstr>PowerPoint 演示文稿</vt:lpstr>
      <vt:lpstr>PowerPoint 演示文稿</vt:lpstr>
      <vt:lpstr>算符优先分析句型的性质</vt:lpstr>
      <vt:lpstr>PowerPoint 演示文稿</vt:lpstr>
      <vt:lpstr>Niai…NjajNj＋1为句柄</vt:lpstr>
      <vt:lpstr>算符优先分析的规约 vs 规范规约</vt:lpstr>
      <vt:lpstr>输入串i+i#，其规范规约如下表</vt:lpstr>
      <vt:lpstr>输入串i+i#，算符优先规约如下表</vt:lpstr>
      <vt:lpstr>最左素短语</vt:lpstr>
      <vt:lpstr>PowerPoint 演示文稿</vt:lpstr>
      <vt:lpstr>句型T+T*F+i的分析过程</vt:lpstr>
      <vt:lpstr>算符优先分析规约过程算法</vt:lpstr>
      <vt:lpstr>算法说明</vt:lpstr>
      <vt:lpstr>PowerPoint 演示文稿</vt:lpstr>
      <vt:lpstr>算符优先分析法的局限性</vt:lpstr>
      <vt:lpstr>PowerPoint 演示文稿</vt:lpstr>
      <vt:lpstr>输入串为 (a+a)# 时能正确规约，但它不是句子</vt:lpstr>
      <vt:lpstr>作业　已知文法G[S]为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dc:title>
  <dc:creator>wh</dc:creator>
  <cp:lastModifiedBy>Zag Y</cp:lastModifiedBy>
  <cp:revision>104</cp:revision>
  <dcterms:created xsi:type="dcterms:W3CDTF">2015-09-08T09:06:13Z</dcterms:created>
  <dcterms:modified xsi:type="dcterms:W3CDTF">2023-10-08T07:41:35Z</dcterms:modified>
</cp:coreProperties>
</file>