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1"/>
  </p:sldMasterIdLst>
  <p:notesMasterIdLst>
    <p:notesMasterId r:id="rId49"/>
  </p:notesMasterIdLst>
  <p:handoutMasterIdLst>
    <p:handoutMasterId r:id="rId50"/>
  </p:handoutMasterIdLst>
  <p:sldIdLst>
    <p:sldId id="257" r:id="rId2"/>
    <p:sldId id="258" r:id="rId3"/>
    <p:sldId id="330"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29" r:id="rId34"/>
    <p:sldId id="289" r:id="rId35"/>
    <p:sldId id="290" r:id="rId36"/>
    <p:sldId id="291" r:id="rId37"/>
    <p:sldId id="326" r:id="rId38"/>
    <p:sldId id="293" r:id="rId39"/>
    <p:sldId id="294" r:id="rId40"/>
    <p:sldId id="295" r:id="rId41"/>
    <p:sldId id="296" r:id="rId42"/>
    <p:sldId id="297" r:id="rId43"/>
    <p:sldId id="299" r:id="rId44"/>
    <p:sldId id="300" r:id="rId45"/>
    <p:sldId id="327" r:id="rId46"/>
    <p:sldId id="302" r:id="rId47"/>
    <p:sldId id="303" r:id="rId48"/>
  </p:sldIdLst>
  <p:sldSz cx="9144000" cy="6858000" type="screen4x3"/>
  <p:notesSz cx="6858000" cy="9144000"/>
  <p:defaultTextStyle>
    <a:defPPr>
      <a:defRPr lang="zh-CN"/>
    </a:defPPr>
    <a:lvl1pPr algn="ctr" rtl="0" fontAlgn="base">
      <a:spcBef>
        <a:spcPct val="0"/>
      </a:spcBef>
      <a:spcAft>
        <a:spcPct val="0"/>
      </a:spcAft>
      <a:defRPr kumimoji="1" b="1" kern="1200">
        <a:solidFill>
          <a:srgbClr val="CC3300"/>
        </a:solidFill>
        <a:latin typeface="Arial" charset="0"/>
        <a:ea typeface="楷体_GB2312" pitchFamily="49" charset="-122"/>
        <a:cs typeface="+mn-cs"/>
      </a:defRPr>
    </a:lvl1pPr>
    <a:lvl2pPr marL="457200" algn="ctr" rtl="0" fontAlgn="base">
      <a:spcBef>
        <a:spcPct val="0"/>
      </a:spcBef>
      <a:spcAft>
        <a:spcPct val="0"/>
      </a:spcAft>
      <a:defRPr kumimoji="1" b="1" kern="1200">
        <a:solidFill>
          <a:srgbClr val="CC3300"/>
        </a:solidFill>
        <a:latin typeface="Arial" charset="0"/>
        <a:ea typeface="楷体_GB2312" pitchFamily="49" charset="-122"/>
        <a:cs typeface="+mn-cs"/>
      </a:defRPr>
    </a:lvl2pPr>
    <a:lvl3pPr marL="914400" algn="ctr" rtl="0" fontAlgn="base">
      <a:spcBef>
        <a:spcPct val="0"/>
      </a:spcBef>
      <a:spcAft>
        <a:spcPct val="0"/>
      </a:spcAft>
      <a:defRPr kumimoji="1" b="1" kern="1200">
        <a:solidFill>
          <a:srgbClr val="CC3300"/>
        </a:solidFill>
        <a:latin typeface="Arial" charset="0"/>
        <a:ea typeface="楷体_GB2312" pitchFamily="49" charset="-122"/>
        <a:cs typeface="+mn-cs"/>
      </a:defRPr>
    </a:lvl3pPr>
    <a:lvl4pPr marL="1371600" algn="ctr" rtl="0" fontAlgn="base">
      <a:spcBef>
        <a:spcPct val="0"/>
      </a:spcBef>
      <a:spcAft>
        <a:spcPct val="0"/>
      </a:spcAft>
      <a:defRPr kumimoji="1" b="1" kern="1200">
        <a:solidFill>
          <a:srgbClr val="CC3300"/>
        </a:solidFill>
        <a:latin typeface="Arial" charset="0"/>
        <a:ea typeface="楷体_GB2312" pitchFamily="49" charset="-122"/>
        <a:cs typeface="+mn-cs"/>
      </a:defRPr>
    </a:lvl4pPr>
    <a:lvl5pPr marL="1828800" algn="ctr" rtl="0" fontAlgn="base">
      <a:spcBef>
        <a:spcPct val="0"/>
      </a:spcBef>
      <a:spcAft>
        <a:spcPct val="0"/>
      </a:spcAft>
      <a:defRPr kumimoji="1" b="1" kern="1200">
        <a:solidFill>
          <a:srgbClr val="CC3300"/>
        </a:solidFill>
        <a:latin typeface="Arial" charset="0"/>
        <a:ea typeface="楷体_GB2312" pitchFamily="49" charset="-122"/>
        <a:cs typeface="+mn-cs"/>
      </a:defRPr>
    </a:lvl5pPr>
    <a:lvl6pPr marL="2286000" algn="l" defTabSz="914400" rtl="0" eaLnBrk="1" latinLnBrk="0" hangingPunct="1">
      <a:defRPr kumimoji="1" b="1" kern="1200">
        <a:solidFill>
          <a:srgbClr val="CC3300"/>
        </a:solidFill>
        <a:latin typeface="Arial" charset="0"/>
        <a:ea typeface="楷体_GB2312" pitchFamily="49" charset="-122"/>
        <a:cs typeface="+mn-cs"/>
      </a:defRPr>
    </a:lvl6pPr>
    <a:lvl7pPr marL="2743200" algn="l" defTabSz="914400" rtl="0" eaLnBrk="1" latinLnBrk="0" hangingPunct="1">
      <a:defRPr kumimoji="1" b="1" kern="1200">
        <a:solidFill>
          <a:srgbClr val="CC3300"/>
        </a:solidFill>
        <a:latin typeface="Arial" charset="0"/>
        <a:ea typeface="楷体_GB2312" pitchFamily="49" charset="-122"/>
        <a:cs typeface="+mn-cs"/>
      </a:defRPr>
    </a:lvl7pPr>
    <a:lvl8pPr marL="3200400" algn="l" defTabSz="914400" rtl="0" eaLnBrk="1" latinLnBrk="0" hangingPunct="1">
      <a:defRPr kumimoji="1" b="1" kern="1200">
        <a:solidFill>
          <a:srgbClr val="CC3300"/>
        </a:solidFill>
        <a:latin typeface="Arial" charset="0"/>
        <a:ea typeface="楷体_GB2312" pitchFamily="49" charset="-122"/>
        <a:cs typeface="+mn-cs"/>
      </a:defRPr>
    </a:lvl8pPr>
    <a:lvl9pPr marL="3657600" algn="l" defTabSz="914400" rtl="0" eaLnBrk="1" latinLnBrk="0" hangingPunct="1">
      <a:defRPr kumimoji="1" b="1" kern="1200">
        <a:solidFill>
          <a:srgbClr val="CC3300"/>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BDEEFF"/>
    <a:srgbClr val="6666FF"/>
    <a:srgbClr val="FF0000"/>
    <a:srgbClr val="CC3300"/>
    <a:srgbClr val="6699FF"/>
    <a:srgbClr val="993366"/>
    <a:srgbClr val="CC66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88971" autoAdjust="0"/>
  </p:normalViewPr>
  <p:slideViewPr>
    <p:cSldViewPr>
      <p:cViewPr varScale="1">
        <p:scale>
          <a:sx n="60" d="100"/>
          <a:sy n="60" d="100"/>
        </p:scale>
        <p:origin x="1548" y="42"/>
      </p:cViewPr>
      <p:guideLst>
        <p:guide orient="horz" pos="2160"/>
        <p:guide pos="2880"/>
      </p:guideLst>
    </p:cSldViewPr>
  </p:slideViewPr>
  <p:outlineViewPr>
    <p:cViewPr>
      <p:scale>
        <a:sx n="33" d="100"/>
        <a:sy n="33" d="100"/>
      </p:scale>
      <p:origin x="90" y="9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2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740FD8-2FE8-42E8-8537-4533BD207E8C}"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0007B89A-E8E0-41BA-A549-4AD46820B1F7}">
      <dgm:prSet phldrT="[文本]" custT="1"/>
      <dgm:spPr/>
      <dgm:t>
        <a:bodyPr/>
        <a:lstStyle/>
        <a:p>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ourier New" panose="02070309020205020404" pitchFamily="49" charset="0"/>
            </a:rPr>
            <a:t>优点</a:t>
          </a:r>
        </a:p>
      </dgm:t>
    </dgm:pt>
    <dgm:pt modelId="{80B42F72-6BF9-4CC7-BB42-34BFEFE323D3}" type="parTrans" cxnId="{410E6561-E887-4139-A369-86A5B45F926D}">
      <dgm:prSet/>
      <dgm:spPr/>
      <dgm:t>
        <a:bodyPr/>
        <a:lstStyle/>
        <a:p>
          <a:endParaRPr lang="zh-CN" altLang="en-US" sz="2400" b="1">
            <a:latin typeface="Courier New" panose="02070309020205020404" pitchFamily="49" charset="0"/>
            <a:ea typeface="楷体" panose="02010609060101010101" pitchFamily="49" charset="-122"/>
            <a:cs typeface="Courier New" panose="02070309020205020404" pitchFamily="49" charset="0"/>
          </a:endParaRPr>
        </a:p>
      </dgm:t>
    </dgm:pt>
    <dgm:pt modelId="{611EF9B0-392B-4EA7-BB66-C617B5BFA25A}" type="sibTrans" cxnId="{410E6561-E887-4139-A369-86A5B45F926D}">
      <dgm:prSet/>
      <dgm:spPr/>
      <dgm:t>
        <a:bodyPr/>
        <a:lstStyle/>
        <a:p>
          <a:endParaRPr lang="zh-CN" altLang="en-US" sz="2400" b="1">
            <a:latin typeface="Courier New" panose="02070309020205020404" pitchFamily="49" charset="0"/>
            <a:ea typeface="楷体" panose="02010609060101010101" pitchFamily="49" charset="-122"/>
            <a:cs typeface="Courier New" panose="02070309020205020404" pitchFamily="49" charset="0"/>
          </a:endParaRPr>
        </a:p>
      </dgm:t>
    </dgm:pt>
    <dgm:pt modelId="{A1049EBB-0470-45C8-B5C7-4CD268678381}">
      <dgm:prSet custT="1"/>
      <dgm:spPr/>
      <dgm:t>
        <a:bodyPr/>
        <a:lstStyle/>
        <a:p>
          <a:r>
            <a:rPr lang="zh-CN" altLang="en-US" sz="2400" b="0" dirty="0">
              <a:latin typeface="Courier New" panose="02070309020205020404" pitchFamily="49" charset="0"/>
              <a:ea typeface="楷体" panose="02010609060101010101" pitchFamily="49" charset="-122"/>
              <a:cs typeface="Courier New" panose="02070309020205020404" pitchFamily="49" charset="0"/>
            </a:rPr>
            <a:t>对文法限制少，对大多数无二义性的上下文无关文法描述的语言都可以使用相应的</a:t>
          </a:r>
          <a:r>
            <a:rPr lang="en-US" altLang="zh-CN" sz="2400" b="0" dirty="0">
              <a:latin typeface="Courier New" panose="02070309020205020404" pitchFamily="49" charset="0"/>
              <a:ea typeface="楷体" panose="02010609060101010101" pitchFamily="49" charset="-122"/>
              <a:cs typeface="Courier New" panose="02070309020205020404" pitchFamily="49" charset="0"/>
            </a:rPr>
            <a:t>LR</a:t>
          </a:r>
          <a:r>
            <a:rPr lang="zh-CN" altLang="en-US" sz="2400" b="0" dirty="0">
              <a:latin typeface="Courier New" panose="02070309020205020404" pitchFamily="49" charset="0"/>
              <a:ea typeface="楷体" panose="02010609060101010101" pitchFamily="49" charset="-122"/>
              <a:cs typeface="Courier New" panose="02070309020205020404" pitchFamily="49" charset="0"/>
            </a:rPr>
            <a:t>方法</a:t>
          </a:r>
        </a:p>
      </dgm:t>
    </dgm:pt>
    <dgm:pt modelId="{769881ED-F82E-4156-9C92-C8CA0BE8FC3D}" type="parTrans" cxnId="{3EB303F4-B463-447F-9341-AB70D6F03655}">
      <dgm:prSet/>
      <dgm:spPr/>
      <dgm:t>
        <a:bodyPr/>
        <a:lstStyle/>
        <a:p>
          <a:endParaRPr lang="zh-CN" altLang="en-US" sz="2400" b="1">
            <a:latin typeface="Courier New" panose="02070309020205020404" pitchFamily="49" charset="0"/>
            <a:ea typeface="楷体" panose="02010609060101010101" pitchFamily="49" charset="-122"/>
            <a:cs typeface="Courier New" panose="02070309020205020404" pitchFamily="49" charset="0"/>
          </a:endParaRPr>
        </a:p>
      </dgm:t>
    </dgm:pt>
    <dgm:pt modelId="{574C545D-3363-4B45-A5F4-0D00963A32C5}" type="sibTrans" cxnId="{3EB303F4-B463-447F-9341-AB70D6F03655}">
      <dgm:prSet/>
      <dgm:spPr/>
      <dgm:t>
        <a:bodyPr/>
        <a:lstStyle/>
        <a:p>
          <a:endParaRPr lang="zh-CN" altLang="en-US" sz="2400" b="1">
            <a:latin typeface="Courier New" panose="02070309020205020404" pitchFamily="49" charset="0"/>
            <a:ea typeface="楷体" panose="02010609060101010101" pitchFamily="49" charset="-122"/>
            <a:cs typeface="Courier New" panose="02070309020205020404" pitchFamily="49" charset="0"/>
          </a:endParaRPr>
        </a:p>
      </dgm:t>
    </dgm:pt>
    <dgm:pt modelId="{689A5C58-039E-4E1A-9AA8-1309C0DF5946}">
      <dgm:prSet custT="1"/>
      <dgm:spPr/>
      <dgm:t>
        <a:bodyPr/>
        <a:lstStyle/>
        <a:p>
          <a:r>
            <a:rPr lang="zh-CN" altLang="en-US" sz="2400" b="0" dirty="0">
              <a:latin typeface="Courier New" panose="02070309020205020404" pitchFamily="49" charset="0"/>
              <a:ea typeface="楷体" panose="02010609060101010101" pitchFamily="49" charset="-122"/>
              <a:cs typeface="Courier New" panose="02070309020205020404" pitchFamily="49" charset="0"/>
            </a:rPr>
            <a:t>分析速度快、能准确、及时地指出出错位置</a:t>
          </a:r>
        </a:p>
      </dgm:t>
    </dgm:pt>
    <dgm:pt modelId="{61663927-121F-4F76-8588-25E474782D5B}" type="parTrans" cxnId="{C692762D-10AF-451F-9E71-AC84D38323E8}">
      <dgm:prSet/>
      <dgm:spPr/>
      <dgm:t>
        <a:bodyPr/>
        <a:lstStyle/>
        <a:p>
          <a:endParaRPr lang="zh-CN" altLang="en-US" sz="2400" b="1">
            <a:latin typeface="Courier New" panose="02070309020205020404" pitchFamily="49" charset="0"/>
            <a:ea typeface="楷体" panose="02010609060101010101" pitchFamily="49" charset="-122"/>
            <a:cs typeface="Courier New" panose="02070309020205020404" pitchFamily="49" charset="0"/>
          </a:endParaRPr>
        </a:p>
      </dgm:t>
    </dgm:pt>
    <dgm:pt modelId="{0E8C02DF-6468-4B6A-89C1-07A933B37B70}" type="sibTrans" cxnId="{C692762D-10AF-451F-9E71-AC84D38323E8}">
      <dgm:prSet/>
      <dgm:spPr/>
      <dgm:t>
        <a:bodyPr/>
        <a:lstStyle/>
        <a:p>
          <a:endParaRPr lang="zh-CN" altLang="en-US" sz="2400" b="1">
            <a:latin typeface="Courier New" panose="02070309020205020404" pitchFamily="49" charset="0"/>
            <a:ea typeface="楷体" panose="02010609060101010101" pitchFamily="49" charset="-122"/>
            <a:cs typeface="Courier New" panose="02070309020205020404" pitchFamily="49" charset="0"/>
          </a:endParaRPr>
        </a:p>
      </dgm:t>
    </dgm:pt>
    <dgm:pt modelId="{A671DE21-C022-4D98-9B80-52B285D910E8}">
      <dgm:prSet custT="1"/>
      <dgm:spPr>
        <a:solidFill>
          <a:srgbClr val="00B0F0"/>
        </a:solidFill>
        <a:ln>
          <a:noFill/>
        </a:ln>
      </dgm:spPr>
      <dgm:t>
        <a:bodyPr/>
        <a:lstStyle/>
        <a:p>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ourier New" panose="02070309020205020404" pitchFamily="49" charset="0"/>
            </a:rPr>
            <a:t>缺点</a:t>
          </a:r>
        </a:p>
      </dgm:t>
    </dgm:pt>
    <dgm:pt modelId="{92EA63E6-AEA2-4528-92DB-57D4967B74AB}" type="parTrans" cxnId="{1C454117-D58F-417C-8E2E-1369B30B5FD5}">
      <dgm:prSet/>
      <dgm:spPr/>
      <dgm:t>
        <a:bodyPr/>
        <a:lstStyle/>
        <a:p>
          <a:endParaRPr lang="zh-CN" altLang="en-US" sz="2400" b="1">
            <a:latin typeface="Courier New" panose="02070309020205020404" pitchFamily="49" charset="0"/>
            <a:ea typeface="楷体" panose="02010609060101010101" pitchFamily="49" charset="-122"/>
            <a:cs typeface="Courier New" panose="02070309020205020404" pitchFamily="49" charset="0"/>
          </a:endParaRPr>
        </a:p>
      </dgm:t>
    </dgm:pt>
    <dgm:pt modelId="{A2DCA3B6-0992-4C3C-A333-10CFFD4D6B5E}" type="sibTrans" cxnId="{1C454117-D58F-417C-8E2E-1369B30B5FD5}">
      <dgm:prSet/>
      <dgm:spPr/>
      <dgm:t>
        <a:bodyPr/>
        <a:lstStyle/>
        <a:p>
          <a:endParaRPr lang="zh-CN" altLang="en-US" sz="2400" b="1">
            <a:latin typeface="Courier New" panose="02070309020205020404" pitchFamily="49" charset="0"/>
            <a:ea typeface="楷体" panose="02010609060101010101" pitchFamily="49" charset="-122"/>
            <a:cs typeface="Courier New" panose="02070309020205020404" pitchFamily="49" charset="0"/>
          </a:endParaRPr>
        </a:p>
      </dgm:t>
    </dgm:pt>
    <dgm:pt modelId="{9BEE87A9-7793-4EA7-8DF0-4AA1C1D7B7E5}">
      <dgm:prSet custT="1"/>
      <dgm:spPr>
        <a:solidFill>
          <a:srgbClr val="BDEEFF">
            <a:alpha val="89804"/>
          </a:srgbClr>
        </a:solidFill>
      </dgm:spPr>
      <dgm:t>
        <a:bodyPr/>
        <a:lstStyle/>
        <a:p>
          <a:r>
            <a:rPr lang="zh-CN" altLang="en-US" sz="2400" b="0" dirty="0">
              <a:latin typeface="Courier New" panose="02070309020205020404" pitchFamily="49" charset="0"/>
              <a:ea typeface="楷体" panose="02010609060101010101" pitchFamily="49" charset="-122"/>
              <a:cs typeface="Courier New" panose="02070309020205020404" pitchFamily="49" charset="0"/>
            </a:rPr>
            <a:t>对于实用语言文法分析器的构造工作量大，</a:t>
          </a:r>
          <a:r>
            <a:rPr lang="en-US" altLang="zh-CN" sz="2400" b="0" dirty="0">
              <a:latin typeface="Courier New" panose="02070309020205020404" pitchFamily="49" charset="0"/>
              <a:ea typeface="楷体" panose="02010609060101010101" pitchFamily="49" charset="-122"/>
              <a:cs typeface="Courier New" panose="02070309020205020404" pitchFamily="49" charset="0"/>
            </a:rPr>
            <a:t>K</a:t>
          </a:r>
          <a:r>
            <a:rPr lang="zh-CN" altLang="en-US" sz="2400" b="0" dirty="0">
              <a:latin typeface="Courier New" panose="02070309020205020404" pitchFamily="49" charset="0"/>
              <a:ea typeface="楷体" panose="02010609060101010101" pitchFamily="49" charset="-122"/>
              <a:cs typeface="Courier New" panose="02070309020205020404" pitchFamily="49" charset="0"/>
            </a:rPr>
            <a:t>越大构造越复杂</a:t>
          </a:r>
        </a:p>
      </dgm:t>
    </dgm:pt>
    <dgm:pt modelId="{06CC4472-0B3C-4836-B964-E7744B9FB76C}" type="parTrans" cxnId="{9B7B89AE-A754-4A8B-9316-EF98F509EEE8}">
      <dgm:prSet/>
      <dgm:spPr/>
      <dgm:t>
        <a:bodyPr/>
        <a:lstStyle/>
        <a:p>
          <a:endParaRPr lang="zh-CN" altLang="en-US" sz="2400" b="1">
            <a:latin typeface="Courier New" panose="02070309020205020404" pitchFamily="49" charset="0"/>
            <a:ea typeface="楷体" panose="02010609060101010101" pitchFamily="49" charset="-122"/>
            <a:cs typeface="Courier New" panose="02070309020205020404" pitchFamily="49" charset="0"/>
          </a:endParaRPr>
        </a:p>
      </dgm:t>
    </dgm:pt>
    <dgm:pt modelId="{B3929BFE-3EDB-4162-9333-391A3189E69E}" type="sibTrans" cxnId="{9B7B89AE-A754-4A8B-9316-EF98F509EEE8}">
      <dgm:prSet/>
      <dgm:spPr/>
      <dgm:t>
        <a:bodyPr/>
        <a:lstStyle/>
        <a:p>
          <a:endParaRPr lang="zh-CN" altLang="en-US" sz="2400" b="1">
            <a:latin typeface="Courier New" panose="02070309020205020404" pitchFamily="49" charset="0"/>
            <a:ea typeface="楷体" panose="02010609060101010101" pitchFamily="49" charset="-122"/>
            <a:cs typeface="Courier New" panose="02070309020205020404" pitchFamily="49" charset="0"/>
          </a:endParaRPr>
        </a:p>
      </dgm:t>
    </dgm:pt>
    <dgm:pt modelId="{8D4181C1-45E3-4346-9384-9C60F096CBAD}">
      <dgm:prSet custT="1"/>
      <dgm:spPr/>
      <dgm:t>
        <a:bodyPr/>
        <a:lstStyle/>
        <a:p>
          <a:endParaRPr lang="zh-CN" altLang="en-US" sz="2400" b="0" dirty="0">
            <a:latin typeface="Courier New" panose="02070309020205020404" pitchFamily="49" charset="0"/>
            <a:ea typeface="楷体" panose="02010609060101010101" pitchFamily="49" charset="-122"/>
            <a:cs typeface="Courier New" panose="02070309020205020404" pitchFamily="49" charset="0"/>
          </a:endParaRPr>
        </a:p>
      </dgm:t>
    </dgm:pt>
    <dgm:pt modelId="{A3D233A2-2DB6-4D6D-AD39-4C2ABB0D1050}" type="parTrans" cxnId="{F9D3C438-6C71-47E9-BF27-915450AFD90C}">
      <dgm:prSet/>
      <dgm:spPr/>
      <dgm:t>
        <a:bodyPr/>
        <a:lstStyle/>
        <a:p>
          <a:endParaRPr lang="zh-CN" altLang="en-US"/>
        </a:p>
      </dgm:t>
    </dgm:pt>
    <dgm:pt modelId="{033755A2-CAE2-4C52-9A73-98205D359F3E}" type="sibTrans" cxnId="{F9D3C438-6C71-47E9-BF27-915450AFD90C}">
      <dgm:prSet/>
      <dgm:spPr/>
      <dgm:t>
        <a:bodyPr/>
        <a:lstStyle/>
        <a:p>
          <a:endParaRPr lang="zh-CN" altLang="en-US"/>
        </a:p>
      </dgm:t>
    </dgm:pt>
    <dgm:pt modelId="{D8C04C5A-88B0-4FFE-BDBA-6FE1E9A7F4EF}">
      <dgm:prSet custT="1"/>
      <dgm:spPr/>
      <dgm:t>
        <a:bodyPr/>
        <a:lstStyle/>
        <a:p>
          <a:endParaRPr lang="zh-CN" altLang="en-US" sz="2400" b="0" dirty="0">
            <a:latin typeface="Courier New" panose="02070309020205020404" pitchFamily="49" charset="0"/>
            <a:ea typeface="楷体" panose="02010609060101010101" pitchFamily="49" charset="-122"/>
            <a:cs typeface="Courier New" panose="02070309020205020404" pitchFamily="49" charset="0"/>
          </a:endParaRPr>
        </a:p>
      </dgm:t>
    </dgm:pt>
    <dgm:pt modelId="{37E95A4E-FEDA-4239-BC14-D2F2EDD6B196}" type="parTrans" cxnId="{0E03EFCD-FFA1-4A20-AEE3-2F2E7AACB6BC}">
      <dgm:prSet/>
      <dgm:spPr/>
      <dgm:t>
        <a:bodyPr/>
        <a:lstStyle/>
        <a:p>
          <a:endParaRPr lang="zh-CN" altLang="en-US"/>
        </a:p>
      </dgm:t>
    </dgm:pt>
    <dgm:pt modelId="{9EF3CACF-63FB-4DAB-9CB1-75D94BB2D9A8}" type="sibTrans" cxnId="{0E03EFCD-FFA1-4A20-AEE3-2F2E7AACB6BC}">
      <dgm:prSet/>
      <dgm:spPr/>
      <dgm:t>
        <a:bodyPr/>
        <a:lstStyle/>
        <a:p>
          <a:endParaRPr lang="zh-CN" altLang="en-US"/>
        </a:p>
      </dgm:t>
    </dgm:pt>
    <dgm:pt modelId="{0FB31ADA-CD15-4C7C-8498-2D958845E346}" type="pres">
      <dgm:prSet presAssocID="{F1740FD8-2FE8-42E8-8537-4533BD207E8C}" presName="Name0" presStyleCnt="0">
        <dgm:presLayoutVars>
          <dgm:dir/>
          <dgm:animLvl val="lvl"/>
          <dgm:resizeHandles val="exact"/>
        </dgm:presLayoutVars>
      </dgm:prSet>
      <dgm:spPr/>
    </dgm:pt>
    <dgm:pt modelId="{A61DB3DC-9E12-4B19-A108-7A0B1BA63EE2}" type="pres">
      <dgm:prSet presAssocID="{0007B89A-E8E0-41BA-A549-4AD46820B1F7}" presName="composite" presStyleCnt="0"/>
      <dgm:spPr/>
    </dgm:pt>
    <dgm:pt modelId="{CCEE7188-6A64-4C62-B18F-9FFCB1F14A15}" type="pres">
      <dgm:prSet presAssocID="{0007B89A-E8E0-41BA-A549-4AD46820B1F7}" presName="parTx" presStyleLbl="alignNode1" presStyleIdx="0" presStyleCnt="2" custScaleY="100000">
        <dgm:presLayoutVars>
          <dgm:chMax val="0"/>
          <dgm:chPref val="0"/>
          <dgm:bulletEnabled val="1"/>
        </dgm:presLayoutVars>
      </dgm:prSet>
      <dgm:spPr/>
    </dgm:pt>
    <dgm:pt modelId="{CF7EFC95-3C55-46DC-8F1E-11C671A23816}" type="pres">
      <dgm:prSet presAssocID="{0007B89A-E8E0-41BA-A549-4AD46820B1F7}" presName="desTx" presStyleLbl="alignAccFollowNode1" presStyleIdx="0" presStyleCnt="2">
        <dgm:presLayoutVars>
          <dgm:bulletEnabled val="1"/>
        </dgm:presLayoutVars>
      </dgm:prSet>
      <dgm:spPr/>
    </dgm:pt>
    <dgm:pt modelId="{DFA1FBD3-EDEC-47D5-9A88-6D8FBE6902D5}" type="pres">
      <dgm:prSet presAssocID="{611EF9B0-392B-4EA7-BB66-C617B5BFA25A}" presName="space" presStyleCnt="0"/>
      <dgm:spPr/>
    </dgm:pt>
    <dgm:pt modelId="{1A635E00-8465-4982-A6A8-1AD044FFF643}" type="pres">
      <dgm:prSet presAssocID="{A671DE21-C022-4D98-9B80-52B285D910E8}" presName="composite" presStyleCnt="0"/>
      <dgm:spPr/>
    </dgm:pt>
    <dgm:pt modelId="{80522E03-13AA-4221-96B4-49F470C73BF7}" type="pres">
      <dgm:prSet presAssocID="{A671DE21-C022-4D98-9B80-52B285D910E8}" presName="parTx" presStyleLbl="alignNode1" presStyleIdx="1" presStyleCnt="2" custScaleY="100000">
        <dgm:presLayoutVars>
          <dgm:chMax val="0"/>
          <dgm:chPref val="0"/>
          <dgm:bulletEnabled val="1"/>
        </dgm:presLayoutVars>
      </dgm:prSet>
      <dgm:spPr/>
    </dgm:pt>
    <dgm:pt modelId="{D9AFE6D6-5306-4B00-92FA-A62B6D0FE785}" type="pres">
      <dgm:prSet presAssocID="{A671DE21-C022-4D98-9B80-52B285D910E8}" presName="desTx" presStyleLbl="alignAccFollowNode1" presStyleIdx="1" presStyleCnt="2">
        <dgm:presLayoutVars>
          <dgm:bulletEnabled val="1"/>
        </dgm:presLayoutVars>
      </dgm:prSet>
      <dgm:spPr/>
    </dgm:pt>
  </dgm:ptLst>
  <dgm:cxnLst>
    <dgm:cxn modelId="{93B07715-6730-413E-86FF-ECC0CA63CF07}" type="presOf" srcId="{F1740FD8-2FE8-42E8-8537-4533BD207E8C}" destId="{0FB31ADA-CD15-4C7C-8498-2D958845E346}" srcOrd="0" destOrd="0" presId="urn:microsoft.com/office/officeart/2005/8/layout/hList1"/>
    <dgm:cxn modelId="{1C454117-D58F-417C-8E2E-1369B30B5FD5}" srcId="{F1740FD8-2FE8-42E8-8537-4533BD207E8C}" destId="{A671DE21-C022-4D98-9B80-52B285D910E8}" srcOrd="1" destOrd="0" parTransId="{92EA63E6-AEA2-4528-92DB-57D4967B74AB}" sibTransId="{A2DCA3B6-0992-4C3C-A333-10CFFD4D6B5E}"/>
    <dgm:cxn modelId="{C692762D-10AF-451F-9E71-AC84D38323E8}" srcId="{0007B89A-E8E0-41BA-A549-4AD46820B1F7}" destId="{689A5C58-039E-4E1A-9AA8-1309C0DF5946}" srcOrd="1" destOrd="0" parTransId="{61663927-121F-4F76-8588-25E474782D5B}" sibTransId="{0E8C02DF-6468-4B6A-89C1-07A933B37B70}"/>
    <dgm:cxn modelId="{F9D3C438-6C71-47E9-BF27-915450AFD90C}" srcId="{0007B89A-E8E0-41BA-A549-4AD46820B1F7}" destId="{8D4181C1-45E3-4346-9384-9C60F096CBAD}" srcOrd="2" destOrd="0" parTransId="{A3D233A2-2DB6-4D6D-AD39-4C2ABB0D1050}" sibTransId="{033755A2-CAE2-4C52-9A73-98205D359F3E}"/>
    <dgm:cxn modelId="{410E6561-E887-4139-A369-86A5B45F926D}" srcId="{F1740FD8-2FE8-42E8-8537-4533BD207E8C}" destId="{0007B89A-E8E0-41BA-A549-4AD46820B1F7}" srcOrd="0" destOrd="0" parTransId="{80B42F72-6BF9-4CC7-BB42-34BFEFE323D3}" sibTransId="{611EF9B0-392B-4EA7-BB66-C617B5BFA25A}"/>
    <dgm:cxn modelId="{05FBEF9F-EF38-4713-AFDD-5CEB6DD2C92D}" type="presOf" srcId="{A1049EBB-0470-45C8-B5C7-4CD268678381}" destId="{CF7EFC95-3C55-46DC-8F1E-11C671A23816}" srcOrd="0" destOrd="0" presId="urn:microsoft.com/office/officeart/2005/8/layout/hList1"/>
    <dgm:cxn modelId="{6C345EA1-4668-4319-80F6-2976D5099C5A}" type="presOf" srcId="{9BEE87A9-7793-4EA7-8DF0-4AA1C1D7B7E5}" destId="{D9AFE6D6-5306-4B00-92FA-A62B6D0FE785}" srcOrd="0" destOrd="0" presId="urn:microsoft.com/office/officeart/2005/8/layout/hList1"/>
    <dgm:cxn modelId="{9B7B89AE-A754-4A8B-9316-EF98F509EEE8}" srcId="{A671DE21-C022-4D98-9B80-52B285D910E8}" destId="{9BEE87A9-7793-4EA7-8DF0-4AA1C1D7B7E5}" srcOrd="0" destOrd="0" parTransId="{06CC4472-0B3C-4836-B964-E7744B9FB76C}" sibTransId="{B3929BFE-3EDB-4162-9333-391A3189E69E}"/>
    <dgm:cxn modelId="{A81529C6-84C5-44F1-99B3-2B6B531BCFC7}" type="presOf" srcId="{689A5C58-039E-4E1A-9AA8-1309C0DF5946}" destId="{CF7EFC95-3C55-46DC-8F1E-11C671A23816}" srcOrd="0" destOrd="1" presId="urn:microsoft.com/office/officeart/2005/8/layout/hList1"/>
    <dgm:cxn modelId="{D6B3E5CC-83CF-4253-80D3-9A469E5B73B6}" type="presOf" srcId="{A671DE21-C022-4D98-9B80-52B285D910E8}" destId="{80522E03-13AA-4221-96B4-49F470C73BF7}" srcOrd="0" destOrd="0" presId="urn:microsoft.com/office/officeart/2005/8/layout/hList1"/>
    <dgm:cxn modelId="{0E03EFCD-FFA1-4A20-AEE3-2F2E7AACB6BC}" srcId="{0007B89A-E8E0-41BA-A549-4AD46820B1F7}" destId="{D8C04C5A-88B0-4FFE-BDBA-6FE1E9A7F4EF}" srcOrd="3" destOrd="0" parTransId="{37E95A4E-FEDA-4239-BC14-D2F2EDD6B196}" sibTransId="{9EF3CACF-63FB-4DAB-9CB1-75D94BB2D9A8}"/>
    <dgm:cxn modelId="{85427CE5-2F46-45F1-A12A-555FD4626CA9}" type="presOf" srcId="{D8C04C5A-88B0-4FFE-BDBA-6FE1E9A7F4EF}" destId="{CF7EFC95-3C55-46DC-8F1E-11C671A23816}" srcOrd="0" destOrd="3" presId="urn:microsoft.com/office/officeart/2005/8/layout/hList1"/>
    <dgm:cxn modelId="{3EB303F4-B463-447F-9341-AB70D6F03655}" srcId="{0007B89A-E8E0-41BA-A549-4AD46820B1F7}" destId="{A1049EBB-0470-45C8-B5C7-4CD268678381}" srcOrd="0" destOrd="0" parTransId="{769881ED-F82E-4156-9C92-C8CA0BE8FC3D}" sibTransId="{574C545D-3363-4B45-A5F4-0D00963A32C5}"/>
    <dgm:cxn modelId="{AFC33FF7-E2CD-4667-A2EC-B44EF3C5590B}" type="presOf" srcId="{8D4181C1-45E3-4346-9384-9C60F096CBAD}" destId="{CF7EFC95-3C55-46DC-8F1E-11C671A23816}" srcOrd="0" destOrd="2" presId="urn:microsoft.com/office/officeart/2005/8/layout/hList1"/>
    <dgm:cxn modelId="{A1B20FF9-CA54-495A-BB54-C80F808654D4}" type="presOf" srcId="{0007B89A-E8E0-41BA-A549-4AD46820B1F7}" destId="{CCEE7188-6A64-4C62-B18F-9FFCB1F14A15}" srcOrd="0" destOrd="0" presId="urn:microsoft.com/office/officeart/2005/8/layout/hList1"/>
    <dgm:cxn modelId="{74395B7D-41C3-400E-895A-A81F2C2CB8AA}" type="presParOf" srcId="{0FB31ADA-CD15-4C7C-8498-2D958845E346}" destId="{A61DB3DC-9E12-4B19-A108-7A0B1BA63EE2}" srcOrd="0" destOrd="0" presId="urn:microsoft.com/office/officeart/2005/8/layout/hList1"/>
    <dgm:cxn modelId="{9AA90971-9CF5-4784-A0AF-B5C3CD69929C}" type="presParOf" srcId="{A61DB3DC-9E12-4B19-A108-7A0B1BA63EE2}" destId="{CCEE7188-6A64-4C62-B18F-9FFCB1F14A15}" srcOrd="0" destOrd="0" presId="urn:microsoft.com/office/officeart/2005/8/layout/hList1"/>
    <dgm:cxn modelId="{BDE37D9B-EE69-4BF7-946C-7C1BCDEF11EC}" type="presParOf" srcId="{A61DB3DC-9E12-4B19-A108-7A0B1BA63EE2}" destId="{CF7EFC95-3C55-46DC-8F1E-11C671A23816}" srcOrd="1" destOrd="0" presId="urn:microsoft.com/office/officeart/2005/8/layout/hList1"/>
    <dgm:cxn modelId="{F089F5ED-0D1C-4A83-8AB2-3269205A8D95}" type="presParOf" srcId="{0FB31ADA-CD15-4C7C-8498-2D958845E346}" destId="{DFA1FBD3-EDEC-47D5-9A88-6D8FBE6902D5}" srcOrd="1" destOrd="0" presId="urn:microsoft.com/office/officeart/2005/8/layout/hList1"/>
    <dgm:cxn modelId="{9D305066-FC1D-49C9-A5D2-8310C5F3C58B}" type="presParOf" srcId="{0FB31ADA-CD15-4C7C-8498-2D958845E346}" destId="{1A635E00-8465-4982-A6A8-1AD044FFF643}" srcOrd="2" destOrd="0" presId="urn:microsoft.com/office/officeart/2005/8/layout/hList1"/>
    <dgm:cxn modelId="{C1B78973-3E9F-4E10-84E5-24940D68C45D}" type="presParOf" srcId="{1A635E00-8465-4982-A6A8-1AD044FFF643}" destId="{80522E03-13AA-4221-96B4-49F470C73BF7}" srcOrd="0" destOrd="0" presId="urn:microsoft.com/office/officeart/2005/8/layout/hList1"/>
    <dgm:cxn modelId="{CB899687-368C-48B5-8B0C-2A1E06AD285E}" type="presParOf" srcId="{1A635E00-8465-4982-A6A8-1AD044FFF643}" destId="{D9AFE6D6-5306-4B00-92FA-A62B6D0FE7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19CE3D-7222-4B60-A412-3188CF11A4A1}"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B427948F-4C63-42BC-AC19-3DAE81661676}">
      <dgm:prSet phldrT="[文本]"/>
      <dgm:spPr/>
      <dgm:t>
        <a:bodyPr/>
        <a:lstStyle/>
        <a:p>
          <a:r>
            <a:rPr kumimoji="1"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分析</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F459A7C-3A0C-4C6E-B19F-27E56A38090F}" type="parTrans" cxnId="{7F76C278-A93B-4838-8086-1B6072D64694}">
      <dgm:prSet/>
      <dgm:spPr/>
      <dgm:t>
        <a:bodyPr/>
        <a:lstStyle/>
        <a:p>
          <a:endParaRPr lang="zh-CN" altLang="en-US" b="0">
            <a:latin typeface="微软雅黑" panose="020B0503020204020204" pitchFamily="34" charset="-122"/>
            <a:ea typeface="微软雅黑" panose="020B0503020204020204" pitchFamily="34" charset="-122"/>
          </a:endParaRPr>
        </a:p>
      </dgm:t>
    </dgm:pt>
    <dgm:pt modelId="{17112DB2-D0FB-4B23-A1A0-50F12D0881D5}" type="sibTrans" cxnId="{7F76C278-A93B-4838-8086-1B6072D64694}">
      <dgm:prSet/>
      <dgm:spPr/>
      <dgm:t>
        <a:bodyPr/>
        <a:lstStyle/>
        <a:p>
          <a:endParaRPr lang="zh-CN" altLang="en-US" b="0">
            <a:latin typeface="微软雅黑" panose="020B0503020204020204" pitchFamily="34" charset="-122"/>
            <a:ea typeface="微软雅黑" panose="020B0503020204020204" pitchFamily="34" charset="-122"/>
          </a:endParaRPr>
        </a:p>
      </dgm:t>
    </dgm:pt>
    <dgm:pt modelId="{16358A70-8899-4DEF-891D-61AD5BB2E76A}">
      <dgm:prSet/>
      <dgm:spPr/>
      <dgm:t>
        <a:bodyPr/>
        <a:lstStyle/>
        <a:p>
          <a:r>
            <a:rPr kumimoji="1"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解决方法</a:t>
          </a:r>
        </a:p>
      </dgm:t>
    </dgm:pt>
    <dgm:pt modelId="{B2C5606E-348C-43DD-8EC0-37323EDE4494}" type="parTrans" cxnId="{232162D8-0AEB-4279-8E6F-2CEAA681F2AF}">
      <dgm:prSet/>
      <dgm:spPr/>
      <dgm:t>
        <a:bodyPr/>
        <a:lstStyle/>
        <a:p>
          <a:endParaRPr lang="zh-CN" altLang="en-US" b="0">
            <a:latin typeface="微软雅黑" panose="020B0503020204020204" pitchFamily="34" charset="-122"/>
            <a:ea typeface="微软雅黑" panose="020B0503020204020204" pitchFamily="34" charset="-122"/>
          </a:endParaRPr>
        </a:p>
      </dgm:t>
    </dgm:pt>
    <dgm:pt modelId="{18589DF1-C760-48C3-B539-CAB918BDA01A}" type="sibTrans" cxnId="{232162D8-0AEB-4279-8E6F-2CEAA681F2AF}">
      <dgm:prSet/>
      <dgm:spPr/>
      <dgm:t>
        <a:bodyPr/>
        <a:lstStyle/>
        <a:p>
          <a:endParaRPr lang="zh-CN" altLang="en-US" b="0">
            <a:latin typeface="微软雅黑" panose="020B0503020204020204" pitchFamily="34" charset="-122"/>
            <a:ea typeface="微软雅黑" panose="020B0503020204020204" pitchFamily="34" charset="-122"/>
          </a:endParaRPr>
        </a:p>
      </dgm:t>
    </dgm:pt>
    <dgm:pt modelId="{137CBDC4-E6AB-4E87-9DA4-50639B194E84}">
      <dgm:prSet/>
      <dgm:spPr/>
      <dgm:t>
        <a:bodyPr/>
        <a:lstStyle/>
        <a:p>
          <a:r>
            <a:rPr kumimoji="1" lang="zh-CN" altLang="en-US" b="0" dirty="0">
              <a:latin typeface="微软雅黑" panose="020B0503020204020204" pitchFamily="34" charset="-122"/>
              <a:ea typeface="微软雅黑" panose="020B0503020204020204" pitchFamily="34" charset="-122"/>
            </a:rPr>
            <a:t>用</a:t>
          </a:r>
          <a:r>
            <a:rPr kumimoji="1" lang="en-US" altLang="zh-CN" b="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LR</a:t>
          </a:r>
          <a:r>
            <a:rPr kumimoji="1" lang="zh-CN" altLang="en-US" b="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分析表</a:t>
          </a:r>
          <a:r>
            <a:rPr kumimoji="1" lang="zh-CN" altLang="en-US" b="0" dirty="0">
              <a:latin typeface="微软雅黑" panose="020B0503020204020204" pitchFamily="34" charset="-122"/>
              <a:ea typeface="微软雅黑" panose="020B0503020204020204" pitchFamily="34" charset="-122"/>
            </a:rPr>
            <a:t>来表示不同状态下对于各输入符号应采取的动作</a:t>
          </a:r>
          <a:endParaRPr lang="zh-CN" altLang="en-US" b="0" dirty="0">
            <a:latin typeface="微软雅黑" panose="020B0503020204020204" pitchFamily="34" charset="-122"/>
            <a:ea typeface="微软雅黑" panose="020B0503020204020204" pitchFamily="34" charset="-122"/>
          </a:endParaRPr>
        </a:p>
      </dgm:t>
    </dgm:pt>
    <dgm:pt modelId="{2C43EACF-EE1E-40DC-A56D-48DDD9D50213}" type="parTrans" cxnId="{1907CFA1-8334-4834-BDFF-0C9CAD5D1D94}">
      <dgm:prSet/>
      <dgm:spPr/>
      <dgm:t>
        <a:bodyPr/>
        <a:lstStyle/>
        <a:p>
          <a:endParaRPr lang="zh-CN" altLang="en-US" b="0">
            <a:latin typeface="微软雅黑" panose="020B0503020204020204" pitchFamily="34" charset="-122"/>
            <a:ea typeface="微软雅黑" panose="020B0503020204020204" pitchFamily="34" charset="-122"/>
          </a:endParaRPr>
        </a:p>
      </dgm:t>
    </dgm:pt>
    <dgm:pt modelId="{59CFC0A4-F82D-41A7-96F5-D59F7020DC23}" type="sibTrans" cxnId="{1907CFA1-8334-4834-BDFF-0C9CAD5D1D94}">
      <dgm:prSet/>
      <dgm:spPr/>
      <dgm:t>
        <a:bodyPr/>
        <a:lstStyle/>
        <a:p>
          <a:endParaRPr lang="zh-CN" altLang="en-US" b="0">
            <a:latin typeface="微软雅黑" panose="020B0503020204020204" pitchFamily="34" charset="-122"/>
            <a:ea typeface="微软雅黑" panose="020B0503020204020204" pitchFamily="34" charset="-122"/>
          </a:endParaRPr>
        </a:p>
      </dgm:t>
    </dgm:pt>
    <dgm:pt modelId="{46F88C84-4585-4D85-9E39-123CA5E969A3}">
      <dgm:prSet phldrT="[文本]"/>
      <dgm:spPr/>
      <dgm:t>
        <a:bodyPr/>
        <a:lstStyle/>
        <a:p>
          <a:r>
            <a:rPr kumimoji="1" lang="zh-CN" altLang="en-US" b="0" dirty="0">
              <a:latin typeface="微软雅黑" panose="020B0503020204020204" pitchFamily="34" charset="-122"/>
              <a:ea typeface="微软雅黑" panose="020B0503020204020204" pitchFamily="34" charset="-122"/>
            </a:rPr>
            <a:t>已分析过的部分在栈中的</a:t>
          </a:r>
          <a:r>
            <a:rPr kumimoji="1" lang="zh-CN" altLang="en-US" b="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前缀</a:t>
          </a:r>
          <a:r>
            <a:rPr kumimoji="1" lang="zh-CN" altLang="en-US" b="0" dirty="0">
              <a:latin typeface="微软雅黑" panose="020B0503020204020204" pitchFamily="34" charset="-122"/>
              <a:ea typeface="微软雅黑" panose="020B0503020204020204" pitchFamily="34" charset="-122"/>
            </a:rPr>
            <a:t>不同，而且移进和归约后栈中的状态会发生变化</a:t>
          </a:r>
          <a:endParaRPr lang="zh-CN" altLang="en-US" b="0" dirty="0">
            <a:latin typeface="微软雅黑" panose="020B0503020204020204" pitchFamily="34" charset="-122"/>
            <a:ea typeface="微软雅黑" panose="020B0503020204020204" pitchFamily="34" charset="-122"/>
          </a:endParaRPr>
        </a:p>
      </dgm:t>
    </dgm:pt>
    <dgm:pt modelId="{BA2E100A-E04D-4CB3-B525-4B82C7707B20}" type="parTrans" cxnId="{8ED4E33E-B9B9-4027-A04F-7B043F208EC6}">
      <dgm:prSet/>
      <dgm:spPr/>
      <dgm:t>
        <a:bodyPr/>
        <a:lstStyle/>
        <a:p>
          <a:endParaRPr lang="zh-CN" altLang="en-US" b="0">
            <a:latin typeface="微软雅黑" panose="020B0503020204020204" pitchFamily="34" charset="-122"/>
            <a:ea typeface="微软雅黑" panose="020B0503020204020204" pitchFamily="34" charset="-122"/>
          </a:endParaRPr>
        </a:p>
      </dgm:t>
    </dgm:pt>
    <dgm:pt modelId="{92B0F734-A714-456E-AC11-1D787ECAD6B5}" type="sibTrans" cxnId="{8ED4E33E-B9B9-4027-A04F-7B043F208EC6}">
      <dgm:prSet/>
      <dgm:spPr/>
      <dgm:t>
        <a:bodyPr/>
        <a:lstStyle/>
        <a:p>
          <a:endParaRPr lang="zh-CN" altLang="en-US" b="0">
            <a:latin typeface="微软雅黑" panose="020B0503020204020204" pitchFamily="34" charset="-122"/>
            <a:ea typeface="微软雅黑" panose="020B0503020204020204" pitchFamily="34" charset="-122"/>
          </a:endParaRPr>
        </a:p>
      </dgm:t>
    </dgm:pt>
    <dgm:pt modelId="{227DECF5-749E-436F-B5BD-E9226F791F58}">
      <dgm:prSet/>
      <dgm:spPr/>
      <dgm:t>
        <a:bodyPr/>
        <a:lstStyle/>
        <a:p>
          <a:r>
            <a:rPr kumimoji="1" lang="zh-CN" altLang="en-US" b="0" dirty="0">
              <a:latin typeface="微软雅黑" panose="020B0503020204020204" pitchFamily="34" charset="-122"/>
              <a:ea typeface="微软雅黑" panose="020B0503020204020204" pitchFamily="34" charset="-122"/>
            </a:rPr>
            <a:t>我们引入一个新的</a:t>
          </a:r>
          <a:r>
            <a:rPr kumimoji="1" lang="zh-CN" altLang="en-US" b="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状态栈</a:t>
          </a:r>
          <a:r>
            <a:rPr kumimoji="1" lang="zh-CN" altLang="en-US" b="0" dirty="0">
              <a:latin typeface="微软雅黑" panose="020B0503020204020204" pitchFamily="34" charset="-122"/>
              <a:ea typeface="微软雅黑" panose="020B0503020204020204" pitchFamily="34" charset="-122"/>
            </a:rPr>
            <a:t>来表示符号栈中的符号目前状态</a:t>
          </a:r>
        </a:p>
      </dgm:t>
    </dgm:pt>
    <dgm:pt modelId="{90F8D069-C024-4974-BE22-BC710450B0D4}" type="parTrans" cxnId="{667A5596-8D13-4307-A48B-633A6204B5E7}">
      <dgm:prSet/>
      <dgm:spPr/>
      <dgm:t>
        <a:bodyPr/>
        <a:lstStyle/>
        <a:p>
          <a:endParaRPr lang="zh-CN" altLang="en-US" b="0">
            <a:latin typeface="微软雅黑" panose="020B0503020204020204" pitchFamily="34" charset="-122"/>
            <a:ea typeface="微软雅黑" panose="020B0503020204020204" pitchFamily="34" charset="-122"/>
          </a:endParaRPr>
        </a:p>
      </dgm:t>
    </dgm:pt>
    <dgm:pt modelId="{1FFC7E41-8010-4C28-BBB8-6CB087768773}" type="sibTrans" cxnId="{667A5596-8D13-4307-A48B-633A6204B5E7}">
      <dgm:prSet/>
      <dgm:spPr/>
      <dgm:t>
        <a:bodyPr/>
        <a:lstStyle/>
        <a:p>
          <a:endParaRPr lang="zh-CN" altLang="en-US" b="0">
            <a:latin typeface="微软雅黑" panose="020B0503020204020204" pitchFamily="34" charset="-122"/>
            <a:ea typeface="微软雅黑" panose="020B0503020204020204" pitchFamily="34" charset="-122"/>
          </a:endParaRPr>
        </a:p>
      </dgm:t>
    </dgm:pt>
    <dgm:pt modelId="{A2BAA362-ECE9-4761-8861-CAEEC393FBB8}" type="pres">
      <dgm:prSet presAssocID="{C719CE3D-7222-4B60-A412-3188CF11A4A1}" presName="Name0" presStyleCnt="0">
        <dgm:presLayoutVars>
          <dgm:dir/>
          <dgm:animLvl val="lvl"/>
          <dgm:resizeHandles val="exact"/>
        </dgm:presLayoutVars>
      </dgm:prSet>
      <dgm:spPr/>
    </dgm:pt>
    <dgm:pt modelId="{865FF3F1-E225-4138-AC48-0686D5B4481C}" type="pres">
      <dgm:prSet presAssocID="{B427948F-4C63-42BC-AC19-3DAE81661676}" presName="composite" presStyleCnt="0"/>
      <dgm:spPr/>
    </dgm:pt>
    <dgm:pt modelId="{B3BFCCDD-2558-4C3B-95D8-E009BCEC8612}" type="pres">
      <dgm:prSet presAssocID="{B427948F-4C63-42BC-AC19-3DAE81661676}" presName="parTx" presStyleLbl="alignNode1" presStyleIdx="0" presStyleCnt="2">
        <dgm:presLayoutVars>
          <dgm:chMax val="0"/>
          <dgm:chPref val="0"/>
          <dgm:bulletEnabled val="1"/>
        </dgm:presLayoutVars>
      </dgm:prSet>
      <dgm:spPr/>
    </dgm:pt>
    <dgm:pt modelId="{F0C78D43-E482-45E2-904A-0007F82A2197}" type="pres">
      <dgm:prSet presAssocID="{B427948F-4C63-42BC-AC19-3DAE81661676}" presName="desTx" presStyleLbl="alignAccFollowNode1" presStyleIdx="0" presStyleCnt="2">
        <dgm:presLayoutVars>
          <dgm:bulletEnabled val="1"/>
        </dgm:presLayoutVars>
      </dgm:prSet>
      <dgm:spPr/>
    </dgm:pt>
    <dgm:pt modelId="{E655266B-ECED-4C47-A279-E8A31EBD1537}" type="pres">
      <dgm:prSet presAssocID="{17112DB2-D0FB-4B23-A1A0-50F12D0881D5}" presName="space" presStyleCnt="0"/>
      <dgm:spPr/>
    </dgm:pt>
    <dgm:pt modelId="{62A229AB-8D1F-4A2F-B47F-59A584E73363}" type="pres">
      <dgm:prSet presAssocID="{16358A70-8899-4DEF-891D-61AD5BB2E76A}" presName="composite" presStyleCnt="0"/>
      <dgm:spPr/>
    </dgm:pt>
    <dgm:pt modelId="{CA05FD6F-273F-43C1-A90F-A4BF03FF3615}" type="pres">
      <dgm:prSet presAssocID="{16358A70-8899-4DEF-891D-61AD5BB2E76A}" presName="parTx" presStyleLbl="alignNode1" presStyleIdx="1" presStyleCnt="2">
        <dgm:presLayoutVars>
          <dgm:chMax val="0"/>
          <dgm:chPref val="0"/>
          <dgm:bulletEnabled val="1"/>
        </dgm:presLayoutVars>
      </dgm:prSet>
      <dgm:spPr/>
    </dgm:pt>
    <dgm:pt modelId="{7665EE67-2187-4796-BBC8-4A361AA11598}" type="pres">
      <dgm:prSet presAssocID="{16358A70-8899-4DEF-891D-61AD5BB2E76A}" presName="desTx" presStyleLbl="alignAccFollowNode1" presStyleIdx="1" presStyleCnt="2">
        <dgm:presLayoutVars>
          <dgm:bulletEnabled val="1"/>
        </dgm:presLayoutVars>
      </dgm:prSet>
      <dgm:spPr/>
    </dgm:pt>
  </dgm:ptLst>
  <dgm:cxnLst>
    <dgm:cxn modelId="{7E588513-DBDE-4091-91A0-81D6CE939629}" type="presOf" srcId="{16358A70-8899-4DEF-891D-61AD5BB2E76A}" destId="{CA05FD6F-273F-43C1-A90F-A4BF03FF3615}" srcOrd="0" destOrd="0" presId="urn:microsoft.com/office/officeart/2005/8/layout/hList1"/>
    <dgm:cxn modelId="{C2CFB029-F499-4AC3-9369-9152ADB2E35F}" type="presOf" srcId="{137CBDC4-E6AB-4E87-9DA4-50639B194E84}" destId="{7665EE67-2187-4796-BBC8-4A361AA11598}" srcOrd="0" destOrd="1" presId="urn:microsoft.com/office/officeart/2005/8/layout/hList1"/>
    <dgm:cxn modelId="{D9A3FE2E-902D-4A25-B233-B3CD5E11DB48}" type="presOf" srcId="{227DECF5-749E-436F-B5BD-E9226F791F58}" destId="{7665EE67-2187-4796-BBC8-4A361AA11598}" srcOrd="0" destOrd="0" presId="urn:microsoft.com/office/officeart/2005/8/layout/hList1"/>
    <dgm:cxn modelId="{7D005431-574A-4575-93A9-58BA7EC30363}" type="presOf" srcId="{B427948F-4C63-42BC-AC19-3DAE81661676}" destId="{B3BFCCDD-2558-4C3B-95D8-E009BCEC8612}" srcOrd="0" destOrd="0" presId="urn:microsoft.com/office/officeart/2005/8/layout/hList1"/>
    <dgm:cxn modelId="{8ED4E33E-B9B9-4027-A04F-7B043F208EC6}" srcId="{B427948F-4C63-42BC-AC19-3DAE81661676}" destId="{46F88C84-4585-4D85-9E39-123CA5E969A3}" srcOrd="0" destOrd="0" parTransId="{BA2E100A-E04D-4CB3-B525-4B82C7707B20}" sibTransId="{92B0F734-A714-456E-AC11-1D787ECAD6B5}"/>
    <dgm:cxn modelId="{7F76C278-A93B-4838-8086-1B6072D64694}" srcId="{C719CE3D-7222-4B60-A412-3188CF11A4A1}" destId="{B427948F-4C63-42BC-AC19-3DAE81661676}" srcOrd="0" destOrd="0" parTransId="{DF459A7C-3A0C-4C6E-B19F-27E56A38090F}" sibTransId="{17112DB2-D0FB-4B23-A1A0-50F12D0881D5}"/>
    <dgm:cxn modelId="{667A5596-8D13-4307-A48B-633A6204B5E7}" srcId="{16358A70-8899-4DEF-891D-61AD5BB2E76A}" destId="{227DECF5-749E-436F-B5BD-E9226F791F58}" srcOrd="0" destOrd="0" parTransId="{90F8D069-C024-4974-BE22-BC710450B0D4}" sibTransId="{1FFC7E41-8010-4C28-BBB8-6CB087768773}"/>
    <dgm:cxn modelId="{1907CFA1-8334-4834-BDFF-0C9CAD5D1D94}" srcId="{16358A70-8899-4DEF-891D-61AD5BB2E76A}" destId="{137CBDC4-E6AB-4E87-9DA4-50639B194E84}" srcOrd="1" destOrd="0" parTransId="{2C43EACF-EE1E-40DC-A56D-48DDD9D50213}" sibTransId="{59CFC0A4-F82D-41A7-96F5-D59F7020DC23}"/>
    <dgm:cxn modelId="{E9F03FCB-BD99-4ADB-A8D7-89052E1B93AC}" type="presOf" srcId="{C719CE3D-7222-4B60-A412-3188CF11A4A1}" destId="{A2BAA362-ECE9-4761-8861-CAEEC393FBB8}" srcOrd="0" destOrd="0" presId="urn:microsoft.com/office/officeart/2005/8/layout/hList1"/>
    <dgm:cxn modelId="{232162D8-0AEB-4279-8E6F-2CEAA681F2AF}" srcId="{C719CE3D-7222-4B60-A412-3188CF11A4A1}" destId="{16358A70-8899-4DEF-891D-61AD5BB2E76A}" srcOrd="1" destOrd="0" parTransId="{B2C5606E-348C-43DD-8EC0-37323EDE4494}" sibTransId="{18589DF1-C760-48C3-B539-CAB918BDA01A}"/>
    <dgm:cxn modelId="{E40D88E5-2348-4F29-81DD-F7BB36934E70}" type="presOf" srcId="{46F88C84-4585-4D85-9E39-123CA5E969A3}" destId="{F0C78D43-E482-45E2-904A-0007F82A2197}" srcOrd="0" destOrd="0" presId="urn:microsoft.com/office/officeart/2005/8/layout/hList1"/>
    <dgm:cxn modelId="{AEFFC490-5BC0-426C-B804-45BB6D7575B8}" type="presParOf" srcId="{A2BAA362-ECE9-4761-8861-CAEEC393FBB8}" destId="{865FF3F1-E225-4138-AC48-0686D5B4481C}" srcOrd="0" destOrd="0" presId="urn:microsoft.com/office/officeart/2005/8/layout/hList1"/>
    <dgm:cxn modelId="{7A2F9A8E-22DD-494E-8D44-5F9C05F1B11B}" type="presParOf" srcId="{865FF3F1-E225-4138-AC48-0686D5B4481C}" destId="{B3BFCCDD-2558-4C3B-95D8-E009BCEC8612}" srcOrd="0" destOrd="0" presId="urn:microsoft.com/office/officeart/2005/8/layout/hList1"/>
    <dgm:cxn modelId="{125A11F9-1BC3-4D6D-B25D-3E0D38F4CF5B}" type="presParOf" srcId="{865FF3F1-E225-4138-AC48-0686D5B4481C}" destId="{F0C78D43-E482-45E2-904A-0007F82A2197}" srcOrd="1" destOrd="0" presId="urn:microsoft.com/office/officeart/2005/8/layout/hList1"/>
    <dgm:cxn modelId="{0BE05CFD-295E-4661-AC72-4451B16F008C}" type="presParOf" srcId="{A2BAA362-ECE9-4761-8861-CAEEC393FBB8}" destId="{E655266B-ECED-4C47-A279-E8A31EBD1537}" srcOrd="1" destOrd="0" presId="urn:microsoft.com/office/officeart/2005/8/layout/hList1"/>
    <dgm:cxn modelId="{C39B0764-1B51-4B2D-968E-A7F62978E8E3}" type="presParOf" srcId="{A2BAA362-ECE9-4761-8861-CAEEC393FBB8}" destId="{62A229AB-8D1F-4A2F-B47F-59A584E73363}" srcOrd="2" destOrd="0" presId="urn:microsoft.com/office/officeart/2005/8/layout/hList1"/>
    <dgm:cxn modelId="{1453C0E6-ABE2-4987-B1A0-E50855157005}" type="presParOf" srcId="{62A229AB-8D1F-4A2F-B47F-59A584E73363}" destId="{CA05FD6F-273F-43C1-A90F-A4BF03FF3615}" srcOrd="0" destOrd="0" presId="urn:microsoft.com/office/officeart/2005/8/layout/hList1"/>
    <dgm:cxn modelId="{09B214F6-B3B7-4315-A678-0E32A6E32263}" type="presParOf" srcId="{62A229AB-8D1F-4A2F-B47F-59A584E73363}" destId="{7665EE67-2187-4796-BBC8-4A361AA1159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101DE9-EAE9-45A9-8A53-9A19CF897AE0}"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6BB79267-6DB6-4D3E-B4F6-369887ED2A3E}">
      <dgm:prSet phldrT="[文本]" custT="1"/>
      <dgm:spPr/>
      <dgm:t>
        <a:bodyPr lIns="180000" tIns="540000" rIns="180000" bIns="144000"/>
        <a:lstStyle/>
        <a:p>
          <a:pPr indent="-900000">
            <a:lnSpc>
              <a:spcPct val="130000"/>
            </a:lnSpc>
            <a:spcAft>
              <a:spcPts val="600"/>
            </a:spcAft>
            <a:buNone/>
          </a:pPr>
          <a:r>
            <a:rPr kumimoji="1" lang="en-US" altLang="zh-CN" sz="24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Step1</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 </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置项目</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S’→</a:t>
          </a:r>
          <a:r>
            <a:rPr kumimoji="1" lang="en-US" altLang="zh-CN" sz="2400" b="1" kern="1200" dirty="0">
              <a:solidFill>
                <a:srgbClr val="FF0000"/>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S</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为初态集的核，然后对核求闭包</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CLOSURE</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{S’→</a:t>
          </a:r>
          <a:r>
            <a:rPr kumimoji="1" lang="en-US" altLang="zh-CN" sz="2400" b="1" kern="1200" dirty="0">
              <a:solidFill>
                <a:srgbClr val="FF0000"/>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S}</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）得到初态的项目集</a:t>
          </a:r>
          <a:endParaRPr lang="zh-CN" altLang="en-US" sz="2400" b="1" kern="1200" dirty="0">
            <a:latin typeface="Courier New" panose="02070309020205020404" pitchFamily="49" charset="0"/>
            <a:ea typeface="楷体" panose="02010609060101010101" pitchFamily="49" charset="-122"/>
            <a:cs typeface="Courier New" panose="02070309020205020404" pitchFamily="49" charset="0"/>
          </a:endParaRPr>
        </a:p>
      </dgm:t>
    </dgm:pt>
    <dgm:pt modelId="{F1376BBE-1EE8-4681-9BB8-D856AB4CE601}" type="parTrans" cxnId="{9CA6F856-9783-4DC5-B156-2A09F0B19D2D}">
      <dgm:prSet/>
      <dgm:spPr/>
      <dgm:t>
        <a:bodyPr/>
        <a:lstStyle/>
        <a:p>
          <a:endParaRPr lang="zh-CN" altLang="en-US" b="1">
            <a:latin typeface="Courier New" panose="02070309020205020404" pitchFamily="49" charset="0"/>
            <a:ea typeface="楷体" panose="02010609060101010101" pitchFamily="49" charset="-122"/>
            <a:cs typeface="Courier New" panose="02070309020205020404" pitchFamily="49" charset="0"/>
          </a:endParaRPr>
        </a:p>
      </dgm:t>
    </dgm:pt>
    <dgm:pt modelId="{782E887F-3BE6-4F6D-AF12-BA367CB67707}" type="sibTrans" cxnId="{9CA6F856-9783-4DC5-B156-2A09F0B19D2D}">
      <dgm:prSet/>
      <dgm:spPr/>
      <dgm:t>
        <a:bodyPr/>
        <a:lstStyle/>
        <a:p>
          <a:endParaRPr lang="zh-CN" altLang="en-US" b="1">
            <a:latin typeface="Courier New" panose="02070309020205020404" pitchFamily="49" charset="0"/>
            <a:ea typeface="楷体" panose="02010609060101010101" pitchFamily="49" charset="-122"/>
            <a:cs typeface="Courier New" panose="02070309020205020404" pitchFamily="49" charset="0"/>
          </a:endParaRPr>
        </a:p>
      </dgm:t>
    </dgm:pt>
    <dgm:pt modelId="{AA49B7FA-7ED0-4C33-B38A-A87F5B3834C4}">
      <dgm:prSet custT="1"/>
      <dgm:spPr/>
      <dgm:t>
        <a:bodyPr lIns="180000" tIns="540000" rIns="180000" bIns="144000"/>
        <a:lstStyle/>
        <a:p>
          <a:pPr indent="-900000">
            <a:lnSpc>
              <a:spcPct val="130000"/>
            </a:lnSpc>
            <a:spcAft>
              <a:spcPts val="600"/>
            </a:spcAft>
            <a:buNone/>
          </a:pPr>
          <a:r>
            <a:rPr kumimoji="1" lang="en-US" altLang="zh-CN" sz="24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Step2</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 </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对初态集或其它所构造的项目集应用转换函数</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GO(I</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X)= CLOSURE(J)</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求出新状态</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J</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的项目集</a:t>
          </a:r>
        </a:p>
      </dgm:t>
    </dgm:pt>
    <dgm:pt modelId="{CCDBC5E0-D678-4AAA-A01E-E85B5D7D5420}" type="parTrans" cxnId="{AFB3EE87-6D86-4B6B-863C-4AEAFF7B906B}">
      <dgm:prSet/>
      <dgm:spPr/>
      <dgm:t>
        <a:bodyPr/>
        <a:lstStyle/>
        <a:p>
          <a:endParaRPr lang="zh-CN" altLang="en-US" b="1">
            <a:latin typeface="Courier New" panose="02070309020205020404" pitchFamily="49" charset="0"/>
            <a:ea typeface="楷体" panose="02010609060101010101" pitchFamily="49" charset="-122"/>
            <a:cs typeface="Courier New" panose="02070309020205020404" pitchFamily="49" charset="0"/>
          </a:endParaRPr>
        </a:p>
      </dgm:t>
    </dgm:pt>
    <dgm:pt modelId="{61D046E4-8490-4EC5-A80F-2200F766D8FF}" type="sibTrans" cxnId="{AFB3EE87-6D86-4B6B-863C-4AEAFF7B906B}">
      <dgm:prSet/>
      <dgm:spPr/>
      <dgm:t>
        <a:bodyPr/>
        <a:lstStyle/>
        <a:p>
          <a:endParaRPr lang="zh-CN" altLang="en-US" b="1">
            <a:latin typeface="Courier New" panose="02070309020205020404" pitchFamily="49" charset="0"/>
            <a:ea typeface="楷体" panose="02010609060101010101" pitchFamily="49" charset="-122"/>
            <a:cs typeface="Courier New" panose="02070309020205020404" pitchFamily="49" charset="0"/>
          </a:endParaRPr>
        </a:p>
      </dgm:t>
    </dgm:pt>
    <dgm:pt modelId="{049DF172-13C6-4E30-AA4F-B2BE0784656F}">
      <dgm:prSet custT="1"/>
      <dgm:spPr/>
      <dgm:t>
        <a:bodyPr lIns="180000" tIns="540000" rIns="180000" bIns="144000"/>
        <a:lstStyle/>
        <a:p>
          <a:pPr indent="-900000">
            <a:lnSpc>
              <a:spcPct val="130000"/>
            </a:lnSpc>
            <a:spcAft>
              <a:spcPts val="600"/>
            </a:spcAft>
            <a:buNone/>
          </a:pPr>
          <a:r>
            <a:rPr kumimoji="1" lang="en-US" altLang="zh-CN" sz="24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Step3</a:t>
          </a:r>
          <a:r>
            <a:rPr kumimoji="1" lang="en-US" altLang="zh-CN" sz="2400" b="1" kern="1200" dirty="0">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 </a:t>
          </a:r>
          <a:r>
            <a:rPr kumimoji="1" lang="zh-CN" altLang="zh-CN" sz="2400" b="1" kern="1200" dirty="0">
              <a:latin typeface="Courier New" panose="02070309020205020404" pitchFamily="49" charset="0"/>
              <a:ea typeface="楷体" panose="02010609060101010101" pitchFamily="49" charset="-122"/>
              <a:cs typeface="Courier New" panose="02070309020205020404" pitchFamily="49" charset="0"/>
            </a:rPr>
            <a:t>重复</a:t>
          </a:r>
          <a:r>
            <a:rPr kumimoji="1" lang="en-US" altLang="zh-CN" sz="24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Step2</a:t>
          </a:r>
          <a:r>
            <a:rPr kumimoji="1" lang="zh-CN" altLang="zh-CN" sz="2400" b="1" kern="1200" dirty="0">
              <a:latin typeface="Courier New" panose="02070309020205020404" pitchFamily="49" charset="0"/>
              <a:ea typeface="楷体" panose="02010609060101010101" pitchFamily="49" charset="-122"/>
              <a:cs typeface="Courier New" panose="02070309020205020404" pitchFamily="49" charset="0"/>
            </a:rPr>
            <a:t>直到不出现新的项目集为止</a:t>
          </a:r>
          <a:endPar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endParaRPr>
        </a:p>
      </dgm:t>
    </dgm:pt>
    <dgm:pt modelId="{6C67497C-B294-42F9-92EE-F0394404E680}" type="parTrans" cxnId="{DD4A317F-559D-4C8C-84D3-D4908D86598A}">
      <dgm:prSet/>
      <dgm:spPr/>
      <dgm:t>
        <a:bodyPr/>
        <a:lstStyle/>
        <a:p>
          <a:endParaRPr lang="zh-CN" altLang="en-US" b="1">
            <a:latin typeface="Courier New" panose="02070309020205020404" pitchFamily="49" charset="0"/>
            <a:ea typeface="楷体" panose="02010609060101010101" pitchFamily="49" charset="-122"/>
            <a:cs typeface="Courier New" panose="02070309020205020404" pitchFamily="49" charset="0"/>
          </a:endParaRPr>
        </a:p>
      </dgm:t>
    </dgm:pt>
    <dgm:pt modelId="{4944E39D-BCA8-489B-8079-0B3337C727BD}" type="sibTrans" cxnId="{DD4A317F-559D-4C8C-84D3-D4908D86598A}">
      <dgm:prSet/>
      <dgm:spPr/>
      <dgm:t>
        <a:bodyPr/>
        <a:lstStyle/>
        <a:p>
          <a:endParaRPr lang="zh-CN" altLang="en-US" b="1">
            <a:latin typeface="Courier New" panose="02070309020205020404" pitchFamily="49" charset="0"/>
            <a:ea typeface="楷体" panose="02010609060101010101" pitchFamily="49" charset="-122"/>
            <a:cs typeface="Courier New" panose="02070309020205020404" pitchFamily="49" charset="0"/>
          </a:endParaRPr>
        </a:p>
      </dgm:t>
    </dgm:pt>
    <dgm:pt modelId="{6B33C9B6-4B9A-401D-89EF-143434D0BDA6}">
      <dgm:prSet phldrT="[文本]" custT="1"/>
      <dgm:spPr/>
      <dgm:t>
        <a:bodyPr/>
        <a:lstStyle/>
        <a:p>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构造步骤</a:t>
          </a:r>
        </a:p>
      </dgm:t>
    </dgm:pt>
    <dgm:pt modelId="{00B1BA20-0521-4456-B309-A51A2DB13B1A}" type="parTrans" cxnId="{9368BAAA-60A9-4FBD-9A12-64E5287B22AF}">
      <dgm:prSet/>
      <dgm:spPr/>
      <dgm:t>
        <a:bodyPr/>
        <a:lstStyle/>
        <a:p>
          <a:endParaRPr lang="zh-CN" altLang="en-US" b="1">
            <a:latin typeface="Courier New" panose="02070309020205020404" pitchFamily="49" charset="0"/>
            <a:ea typeface="楷体" panose="02010609060101010101" pitchFamily="49" charset="-122"/>
            <a:cs typeface="Courier New" panose="02070309020205020404" pitchFamily="49" charset="0"/>
          </a:endParaRPr>
        </a:p>
      </dgm:t>
    </dgm:pt>
    <dgm:pt modelId="{AF523A09-499E-4281-8EC6-5DDA5510A284}" type="sibTrans" cxnId="{9368BAAA-60A9-4FBD-9A12-64E5287B22AF}">
      <dgm:prSet/>
      <dgm:spPr/>
      <dgm:t>
        <a:bodyPr/>
        <a:lstStyle/>
        <a:p>
          <a:endParaRPr lang="zh-CN" altLang="en-US" b="1">
            <a:latin typeface="Courier New" panose="02070309020205020404" pitchFamily="49" charset="0"/>
            <a:ea typeface="楷体" panose="02010609060101010101" pitchFamily="49" charset="-122"/>
            <a:cs typeface="Courier New" panose="02070309020205020404" pitchFamily="49" charset="0"/>
          </a:endParaRPr>
        </a:p>
      </dgm:t>
    </dgm:pt>
    <dgm:pt modelId="{81B13E77-ECF6-4A95-8379-3B224388099C}" type="pres">
      <dgm:prSet presAssocID="{D4101DE9-EAE9-45A9-8A53-9A19CF897AE0}" presName="linear" presStyleCnt="0">
        <dgm:presLayoutVars>
          <dgm:dir/>
          <dgm:animLvl val="lvl"/>
          <dgm:resizeHandles val="exact"/>
        </dgm:presLayoutVars>
      </dgm:prSet>
      <dgm:spPr/>
    </dgm:pt>
    <dgm:pt modelId="{B49C80DB-F8A5-4E75-A4F7-3A6A52500AEF}" type="pres">
      <dgm:prSet presAssocID="{6B33C9B6-4B9A-401D-89EF-143434D0BDA6}" presName="parentLin" presStyleCnt="0"/>
      <dgm:spPr/>
    </dgm:pt>
    <dgm:pt modelId="{FB02A47F-F412-4325-8874-7D56917689DC}" type="pres">
      <dgm:prSet presAssocID="{6B33C9B6-4B9A-401D-89EF-143434D0BDA6}" presName="parentLeftMargin" presStyleLbl="node1" presStyleIdx="0" presStyleCnt="1"/>
      <dgm:spPr/>
    </dgm:pt>
    <dgm:pt modelId="{FE9372D7-444B-47A2-B83A-1E16572CA780}" type="pres">
      <dgm:prSet presAssocID="{6B33C9B6-4B9A-401D-89EF-143434D0BDA6}" presName="parentText" presStyleLbl="node1" presStyleIdx="0" presStyleCnt="1">
        <dgm:presLayoutVars>
          <dgm:chMax val="0"/>
          <dgm:bulletEnabled val="1"/>
        </dgm:presLayoutVars>
      </dgm:prSet>
      <dgm:spPr/>
    </dgm:pt>
    <dgm:pt modelId="{2AEA5637-BAFE-407E-B48C-EBEEA881248B}" type="pres">
      <dgm:prSet presAssocID="{6B33C9B6-4B9A-401D-89EF-143434D0BDA6}" presName="negativeSpace" presStyleCnt="0"/>
      <dgm:spPr/>
    </dgm:pt>
    <dgm:pt modelId="{3D2D9A60-046D-468E-ABF5-881E28FD0291}" type="pres">
      <dgm:prSet presAssocID="{6B33C9B6-4B9A-401D-89EF-143434D0BDA6}" presName="childText" presStyleLbl="conFgAcc1" presStyleIdx="0" presStyleCnt="1" custLinFactNeighborX="-1595" custLinFactNeighborY="-1983">
        <dgm:presLayoutVars>
          <dgm:bulletEnabled val="1"/>
        </dgm:presLayoutVars>
      </dgm:prSet>
      <dgm:spPr/>
    </dgm:pt>
  </dgm:ptLst>
  <dgm:cxnLst>
    <dgm:cxn modelId="{E2D45522-A595-468D-99F6-5D915EC41A85}" type="presOf" srcId="{049DF172-13C6-4E30-AA4F-B2BE0784656F}" destId="{3D2D9A60-046D-468E-ABF5-881E28FD0291}" srcOrd="0" destOrd="2" presId="urn:microsoft.com/office/officeart/2005/8/layout/list1"/>
    <dgm:cxn modelId="{4B74A425-C28A-417E-AC4A-CC816D8D186E}" type="presOf" srcId="{D4101DE9-EAE9-45A9-8A53-9A19CF897AE0}" destId="{81B13E77-ECF6-4A95-8379-3B224388099C}" srcOrd="0" destOrd="0" presId="urn:microsoft.com/office/officeart/2005/8/layout/list1"/>
    <dgm:cxn modelId="{2CEFD02E-F670-464E-B57C-F04BD74D4248}" type="presOf" srcId="{6BB79267-6DB6-4D3E-B4F6-369887ED2A3E}" destId="{3D2D9A60-046D-468E-ABF5-881E28FD0291}" srcOrd="0" destOrd="0" presId="urn:microsoft.com/office/officeart/2005/8/layout/list1"/>
    <dgm:cxn modelId="{AD67444B-5148-4647-8E63-A887D12F8DBE}" type="presOf" srcId="{AA49B7FA-7ED0-4C33-B38A-A87F5B3834C4}" destId="{3D2D9A60-046D-468E-ABF5-881E28FD0291}" srcOrd="0" destOrd="1" presId="urn:microsoft.com/office/officeart/2005/8/layout/list1"/>
    <dgm:cxn modelId="{FFDA1651-4CF7-4CA3-84DA-EC49F3393683}" type="presOf" srcId="{6B33C9B6-4B9A-401D-89EF-143434D0BDA6}" destId="{FE9372D7-444B-47A2-B83A-1E16572CA780}" srcOrd="1" destOrd="0" presId="urn:microsoft.com/office/officeart/2005/8/layout/list1"/>
    <dgm:cxn modelId="{9CA6F856-9783-4DC5-B156-2A09F0B19D2D}" srcId="{6B33C9B6-4B9A-401D-89EF-143434D0BDA6}" destId="{6BB79267-6DB6-4D3E-B4F6-369887ED2A3E}" srcOrd="0" destOrd="0" parTransId="{F1376BBE-1EE8-4681-9BB8-D856AB4CE601}" sibTransId="{782E887F-3BE6-4F6D-AF12-BA367CB67707}"/>
    <dgm:cxn modelId="{DD4A317F-559D-4C8C-84D3-D4908D86598A}" srcId="{6B33C9B6-4B9A-401D-89EF-143434D0BDA6}" destId="{049DF172-13C6-4E30-AA4F-B2BE0784656F}" srcOrd="2" destOrd="0" parTransId="{6C67497C-B294-42F9-92EE-F0394404E680}" sibTransId="{4944E39D-BCA8-489B-8079-0B3337C727BD}"/>
    <dgm:cxn modelId="{AFB3EE87-6D86-4B6B-863C-4AEAFF7B906B}" srcId="{6B33C9B6-4B9A-401D-89EF-143434D0BDA6}" destId="{AA49B7FA-7ED0-4C33-B38A-A87F5B3834C4}" srcOrd="1" destOrd="0" parTransId="{CCDBC5E0-D678-4AAA-A01E-E85B5D7D5420}" sibTransId="{61D046E4-8490-4EC5-A80F-2200F766D8FF}"/>
    <dgm:cxn modelId="{9368BAAA-60A9-4FBD-9A12-64E5287B22AF}" srcId="{D4101DE9-EAE9-45A9-8A53-9A19CF897AE0}" destId="{6B33C9B6-4B9A-401D-89EF-143434D0BDA6}" srcOrd="0" destOrd="0" parTransId="{00B1BA20-0521-4456-B309-A51A2DB13B1A}" sibTransId="{AF523A09-499E-4281-8EC6-5DDA5510A284}"/>
    <dgm:cxn modelId="{4FB8B1D0-A39F-46C4-90FF-42CB95091447}" type="presOf" srcId="{6B33C9B6-4B9A-401D-89EF-143434D0BDA6}" destId="{FB02A47F-F412-4325-8874-7D56917689DC}" srcOrd="0" destOrd="0" presId="urn:microsoft.com/office/officeart/2005/8/layout/list1"/>
    <dgm:cxn modelId="{D0B87126-C963-4B4B-A0D4-DA5E3A024557}" type="presParOf" srcId="{81B13E77-ECF6-4A95-8379-3B224388099C}" destId="{B49C80DB-F8A5-4E75-A4F7-3A6A52500AEF}" srcOrd="0" destOrd="0" presId="urn:microsoft.com/office/officeart/2005/8/layout/list1"/>
    <dgm:cxn modelId="{8300B93F-5FCB-4442-AF5D-BC6B1726C649}" type="presParOf" srcId="{B49C80DB-F8A5-4E75-A4F7-3A6A52500AEF}" destId="{FB02A47F-F412-4325-8874-7D56917689DC}" srcOrd="0" destOrd="0" presId="urn:microsoft.com/office/officeart/2005/8/layout/list1"/>
    <dgm:cxn modelId="{8ADDA26B-AA56-4119-B844-6D2ECD53F57A}" type="presParOf" srcId="{B49C80DB-F8A5-4E75-A4F7-3A6A52500AEF}" destId="{FE9372D7-444B-47A2-B83A-1E16572CA780}" srcOrd="1" destOrd="0" presId="urn:microsoft.com/office/officeart/2005/8/layout/list1"/>
    <dgm:cxn modelId="{C86F3060-1AED-46A6-8F8E-E00AD17A15B3}" type="presParOf" srcId="{81B13E77-ECF6-4A95-8379-3B224388099C}" destId="{2AEA5637-BAFE-407E-B48C-EBEEA881248B}" srcOrd="1" destOrd="0" presId="urn:microsoft.com/office/officeart/2005/8/layout/list1"/>
    <dgm:cxn modelId="{4B89578F-B854-4BD6-B426-14CD14B5A696}" type="presParOf" srcId="{81B13E77-ECF6-4A95-8379-3B224388099C}" destId="{3D2D9A60-046D-468E-ABF5-881E28FD029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E7188-6A64-4C62-B18F-9FFCB1F14A15}">
      <dsp:nvSpPr>
        <dsp:cNvPr id="0" name=""/>
        <dsp:cNvSpPr/>
      </dsp:nvSpPr>
      <dsp:spPr>
        <a:xfrm>
          <a:off x="35" y="11202"/>
          <a:ext cx="3383680" cy="656096"/>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ourier New" panose="02070309020205020404" pitchFamily="49" charset="0"/>
            </a:rPr>
            <a:t>优点</a:t>
          </a:r>
        </a:p>
      </dsp:txBody>
      <dsp:txXfrm>
        <a:off x="35" y="11202"/>
        <a:ext cx="3383680" cy="656096"/>
      </dsp:txXfrm>
    </dsp:sp>
    <dsp:sp modelId="{CF7EFC95-3C55-46DC-8F1E-11C671A23816}">
      <dsp:nvSpPr>
        <dsp:cNvPr id="0" name=""/>
        <dsp:cNvSpPr/>
      </dsp:nvSpPr>
      <dsp:spPr>
        <a:xfrm>
          <a:off x="35" y="667298"/>
          <a:ext cx="3383680" cy="362340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Courier New" panose="02070309020205020404" pitchFamily="49" charset="0"/>
              <a:ea typeface="楷体" panose="02010609060101010101" pitchFamily="49" charset="-122"/>
              <a:cs typeface="Courier New" panose="02070309020205020404" pitchFamily="49" charset="0"/>
            </a:rPr>
            <a:t>对文法限制少，对大多数无二义性的上下文无关文法描述的语言都可以使用相应的</a:t>
          </a:r>
          <a:r>
            <a:rPr lang="en-US" altLang="zh-CN" sz="2400" b="0" kern="1200" dirty="0">
              <a:latin typeface="Courier New" panose="02070309020205020404" pitchFamily="49" charset="0"/>
              <a:ea typeface="楷体" panose="02010609060101010101" pitchFamily="49" charset="-122"/>
              <a:cs typeface="Courier New" panose="02070309020205020404" pitchFamily="49" charset="0"/>
            </a:rPr>
            <a:t>LR</a:t>
          </a:r>
          <a:r>
            <a:rPr lang="zh-CN" altLang="en-US" sz="2400" b="0" kern="1200" dirty="0">
              <a:latin typeface="Courier New" panose="02070309020205020404" pitchFamily="49" charset="0"/>
              <a:ea typeface="楷体" panose="02010609060101010101" pitchFamily="49" charset="-122"/>
              <a:cs typeface="Courier New" panose="02070309020205020404" pitchFamily="49" charset="0"/>
            </a:rPr>
            <a:t>方法</a:t>
          </a:r>
        </a:p>
        <a:p>
          <a:pPr marL="228600" lvl="1" indent="-228600" algn="l" defTabSz="1066800">
            <a:lnSpc>
              <a:spcPct val="90000"/>
            </a:lnSpc>
            <a:spcBef>
              <a:spcPct val="0"/>
            </a:spcBef>
            <a:spcAft>
              <a:spcPct val="15000"/>
            </a:spcAft>
            <a:buChar char="•"/>
          </a:pPr>
          <a:r>
            <a:rPr lang="zh-CN" altLang="en-US" sz="2400" b="0" kern="1200" dirty="0">
              <a:latin typeface="Courier New" panose="02070309020205020404" pitchFamily="49" charset="0"/>
              <a:ea typeface="楷体" panose="02010609060101010101" pitchFamily="49" charset="-122"/>
              <a:cs typeface="Courier New" panose="02070309020205020404" pitchFamily="49" charset="0"/>
            </a:rPr>
            <a:t>分析速度快、能准确、及时地指出出错位置</a:t>
          </a:r>
        </a:p>
        <a:p>
          <a:pPr marL="228600" lvl="1" indent="-228600" algn="l" defTabSz="1066800">
            <a:lnSpc>
              <a:spcPct val="90000"/>
            </a:lnSpc>
            <a:spcBef>
              <a:spcPct val="0"/>
            </a:spcBef>
            <a:spcAft>
              <a:spcPct val="15000"/>
            </a:spcAft>
            <a:buChar char="•"/>
          </a:pPr>
          <a:endParaRPr lang="zh-CN" altLang="en-US" sz="2400" b="0" kern="1200" dirty="0">
            <a:latin typeface="Courier New" panose="02070309020205020404" pitchFamily="49" charset="0"/>
            <a:ea typeface="楷体" panose="02010609060101010101" pitchFamily="49" charset="-122"/>
            <a:cs typeface="Courier New" panose="02070309020205020404" pitchFamily="49" charset="0"/>
          </a:endParaRPr>
        </a:p>
        <a:p>
          <a:pPr marL="228600" lvl="1" indent="-228600" algn="l" defTabSz="1066800">
            <a:lnSpc>
              <a:spcPct val="90000"/>
            </a:lnSpc>
            <a:spcBef>
              <a:spcPct val="0"/>
            </a:spcBef>
            <a:spcAft>
              <a:spcPct val="15000"/>
            </a:spcAft>
            <a:buChar char="•"/>
          </a:pPr>
          <a:endParaRPr lang="zh-CN" altLang="en-US" sz="2400" b="0" kern="1200" dirty="0">
            <a:latin typeface="Courier New" panose="02070309020205020404" pitchFamily="49" charset="0"/>
            <a:ea typeface="楷体" panose="02010609060101010101" pitchFamily="49" charset="-122"/>
            <a:cs typeface="Courier New" panose="02070309020205020404" pitchFamily="49" charset="0"/>
          </a:endParaRPr>
        </a:p>
      </dsp:txBody>
      <dsp:txXfrm>
        <a:off x="35" y="667298"/>
        <a:ext cx="3383680" cy="3623400"/>
      </dsp:txXfrm>
    </dsp:sp>
    <dsp:sp modelId="{80522E03-13AA-4221-96B4-49F470C73BF7}">
      <dsp:nvSpPr>
        <dsp:cNvPr id="0" name=""/>
        <dsp:cNvSpPr/>
      </dsp:nvSpPr>
      <dsp:spPr>
        <a:xfrm>
          <a:off x="3857430" y="11202"/>
          <a:ext cx="3383680" cy="656096"/>
        </a:xfrm>
        <a:prstGeom prst="rect">
          <a:avLst/>
        </a:prstGeom>
        <a:solidFill>
          <a:srgbClr val="00B0F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ourier New" panose="02070309020205020404" pitchFamily="49" charset="0"/>
            </a:rPr>
            <a:t>缺点</a:t>
          </a:r>
        </a:p>
      </dsp:txBody>
      <dsp:txXfrm>
        <a:off x="3857430" y="11202"/>
        <a:ext cx="3383680" cy="656096"/>
      </dsp:txXfrm>
    </dsp:sp>
    <dsp:sp modelId="{D9AFE6D6-5306-4B00-92FA-A62B6D0FE785}">
      <dsp:nvSpPr>
        <dsp:cNvPr id="0" name=""/>
        <dsp:cNvSpPr/>
      </dsp:nvSpPr>
      <dsp:spPr>
        <a:xfrm>
          <a:off x="3857430" y="667298"/>
          <a:ext cx="3383680" cy="3623400"/>
        </a:xfrm>
        <a:prstGeom prst="rect">
          <a:avLst/>
        </a:prstGeom>
        <a:solidFill>
          <a:srgbClr val="BDEEFF">
            <a:alpha val="89804"/>
          </a:srgb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Courier New" panose="02070309020205020404" pitchFamily="49" charset="0"/>
              <a:ea typeface="楷体" panose="02010609060101010101" pitchFamily="49" charset="-122"/>
              <a:cs typeface="Courier New" panose="02070309020205020404" pitchFamily="49" charset="0"/>
            </a:rPr>
            <a:t>对于实用语言文法分析器的构造工作量大，</a:t>
          </a:r>
          <a:r>
            <a:rPr lang="en-US" altLang="zh-CN" sz="2400" b="0" kern="1200" dirty="0">
              <a:latin typeface="Courier New" panose="02070309020205020404" pitchFamily="49" charset="0"/>
              <a:ea typeface="楷体" panose="02010609060101010101" pitchFamily="49" charset="-122"/>
              <a:cs typeface="Courier New" panose="02070309020205020404" pitchFamily="49" charset="0"/>
            </a:rPr>
            <a:t>K</a:t>
          </a:r>
          <a:r>
            <a:rPr lang="zh-CN" altLang="en-US" sz="2400" b="0" kern="1200" dirty="0">
              <a:latin typeface="Courier New" panose="02070309020205020404" pitchFamily="49" charset="0"/>
              <a:ea typeface="楷体" panose="02010609060101010101" pitchFamily="49" charset="-122"/>
              <a:cs typeface="Courier New" panose="02070309020205020404" pitchFamily="49" charset="0"/>
            </a:rPr>
            <a:t>越大构造越复杂</a:t>
          </a:r>
        </a:p>
      </dsp:txBody>
      <dsp:txXfrm>
        <a:off x="3857430" y="667298"/>
        <a:ext cx="3383680" cy="3623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FCCDD-2558-4C3B-95D8-E009BCEC8612}">
      <dsp:nvSpPr>
        <dsp:cNvPr id="0" name=""/>
        <dsp:cNvSpPr/>
      </dsp:nvSpPr>
      <dsp:spPr>
        <a:xfrm>
          <a:off x="36" y="240099"/>
          <a:ext cx="3495433" cy="5184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kumimoji="1"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分析</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6" y="240099"/>
        <a:ext cx="3495433" cy="518400"/>
      </dsp:txXfrm>
    </dsp:sp>
    <dsp:sp modelId="{F0C78D43-E482-45E2-904A-0007F82A2197}">
      <dsp:nvSpPr>
        <dsp:cNvPr id="0" name=""/>
        <dsp:cNvSpPr/>
      </dsp:nvSpPr>
      <dsp:spPr>
        <a:xfrm>
          <a:off x="36" y="758499"/>
          <a:ext cx="3495433" cy="1759459"/>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kumimoji="1" lang="zh-CN" altLang="en-US" sz="1800" b="0" kern="1200" dirty="0">
              <a:latin typeface="微软雅黑" panose="020B0503020204020204" pitchFamily="34" charset="-122"/>
              <a:ea typeface="微软雅黑" panose="020B0503020204020204" pitchFamily="34" charset="-122"/>
            </a:rPr>
            <a:t>已分析过的部分在栈中的</a:t>
          </a:r>
          <a:r>
            <a:rPr kumimoji="1" lang="zh-CN" altLang="en-US" sz="1800" b="0"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前缀</a:t>
          </a:r>
          <a:r>
            <a:rPr kumimoji="1" lang="zh-CN" altLang="en-US" sz="1800" b="0" kern="1200" dirty="0">
              <a:latin typeface="微软雅黑" panose="020B0503020204020204" pitchFamily="34" charset="-122"/>
              <a:ea typeface="微软雅黑" panose="020B0503020204020204" pitchFamily="34" charset="-122"/>
            </a:rPr>
            <a:t>不同，而且移进和归约后栈中的状态会发生变化</a:t>
          </a:r>
          <a:endParaRPr lang="zh-CN" altLang="en-US" sz="1800" b="0" kern="1200" dirty="0">
            <a:latin typeface="微软雅黑" panose="020B0503020204020204" pitchFamily="34" charset="-122"/>
            <a:ea typeface="微软雅黑" panose="020B0503020204020204" pitchFamily="34" charset="-122"/>
          </a:endParaRPr>
        </a:p>
      </dsp:txBody>
      <dsp:txXfrm>
        <a:off x="36" y="758499"/>
        <a:ext cx="3495433" cy="1759459"/>
      </dsp:txXfrm>
    </dsp:sp>
    <dsp:sp modelId="{CA05FD6F-273F-43C1-A90F-A4BF03FF3615}">
      <dsp:nvSpPr>
        <dsp:cNvPr id="0" name=""/>
        <dsp:cNvSpPr/>
      </dsp:nvSpPr>
      <dsp:spPr>
        <a:xfrm>
          <a:off x="3984830" y="240099"/>
          <a:ext cx="3495433" cy="51840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kumimoji="1"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解决方法</a:t>
          </a:r>
        </a:p>
      </dsp:txBody>
      <dsp:txXfrm>
        <a:off x="3984830" y="240099"/>
        <a:ext cx="3495433" cy="518400"/>
      </dsp:txXfrm>
    </dsp:sp>
    <dsp:sp modelId="{7665EE67-2187-4796-BBC8-4A361AA11598}">
      <dsp:nvSpPr>
        <dsp:cNvPr id="0" name=""/>
        <dsp:cNvSpPr/>
      </dsp:nvSpPr>
      <dsp:spPr>
        <a:xfrm>
          <a:off x="3984830" y="758499"/>
          <a:ext cx="3495433" cy="1759459"/>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kumimoji="1" lang="zh-CN" altLang="en-US" sz="1800" b="0" kern="1200" dirty="0">
              <a:latin typeface="微软雅黑" panose="020B0503020204020204" pitchFamily="34" charset="-122"/>
              <a:ea typeface="微软雅黑" panose="020B0503020204020204" pitchFamily="34" charset="-122"/>
            </a:rPr>
            <a:t>我们引入一个新的</a:t>
          </a:r>
          <a:r>
            <a:rPr kumimoji="1" lang="zh-CN" altLang="en-US" sz="1800" b="0"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状态栈</a:t>
          </a:r>
          <a:r>
            <a:rPr kumimoji="1" lang="zh-CN" altLang="en-US" sz="1800" b="0" kern="1200" dirty="0">
              <a:latin typeface="微软雅黑" panose="020B0503020204020204" pitchFamily="34" charset="-122"/>
              <a:ea typeface="微软雅黑" panose="020B0503020204020204" pitchFamily="34" charset="-122"/>
            </a:rPr>
            <a:t>来表示符号栈中的符号目前状态</a:t>
          </a:r>
        </a:p>
        <a:p>
          <a:pPr marL="171450" lvl="1" indent="-171450" algn="l" defTabSz="800100">
            <a:lnSpc>
              <a:spcPct val="90000"/>
            </a:lnSpc>
            <a:spcBef>
              <a:spcPct val="0"/>
            </a:spcBef>
            <a:spcAft>
              <a:spcPct val="15000"/>
            </a:spcAft>
            <a:buChar char="•"/>
          </a:pPr>
          <a:r>
            <a:rPr kumimoji="1" lang="zh-CN" altLang="en-US" sz="1800" b="0" kern="1200" dirty="0">
              <a:latin typeface="微软雅黑" panose="020B0503020204020204" pitchFamily="34" charset="-122"/>
              <a:ea typeface="微软雅黑" panose="020B0503020204020204" pitchFamily="34" charset="-122"/>
            </a:rPr>
            <a:t>用</a:t>
          </a:r>
          <a:r>
            <a:rPr kumimoji="1" lang="en-US" altLang="zh-CN" sz="1800" b="0"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LR</a:t>
          </a:r>
          <a:r>
            <a:rPr kumimoji="1" lang="zh-CN" altLang="en-US" sz="1800" b="0"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分析表</a:t>
          </a:r>
          <a:r>
            <a:rPr kumimoji="1" lang="zh-CN" altLang="en-US" sz="1800" b="0" kern="1200" dirty="0">
              <a:latin typeface="微软雅黑" panose="020B0503020204020204" pitchFamily="34" charset="-122"/>
              <a:ea typeface="微软雅黑" panose="020B0503020204020204" pitchFamily="34" charset="-122"/>
            </a:rPr>
            <a:t>来表示不同状态下对于各输入符号应采取的动作</a:t>
          </a:r>
          <a:endParaRPr lang="zh-CN" altLang="en-US" sz="1800" b="0" kern="1200" dirty="0">
            <a:latin typeface="微软雅黑" panose="020B0503020204020204" pitchFamily="34" charset="-122"/>
            <a:ea typeface="微软雅黑" panose="020B0503020204020204" pitchFamily="34" charset="-122"/>
          </a:endParaRPr>
        </a:p>
      </dsp:txBody>
      <dsp:txXfrm>
        <a:off x="3984830" y="758499"/>
        <a:ext cx="3495433" cy="1759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D9A60-046D-468E-ABF5-881E28FD0291}">
      <dsp:nvSpPr>
        <dsp:cNvPr id="0" name=""/>
        <dsp:cNvSpPr/>
      </dsp:nvSpPr>
      <dsp:spPr>
        <a:xfrm>
          <a:off x="0" y="413471"/>
          <a:ext cx="7480300" cy="34398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540000" rIns="180000" bIns="144000" numCol="1" spcCol="1270" anchor="t" anchorCtr="0">
          <a:noAutofit/>
        </a:bodyPr>
        <a:lstStyle/>
        <a:p>
          <a:pPr marL="228600" lvl="1" indent="-900000" algn="l" defTabSz="1066800">
            <a:lnSpc>
              <a:spcPct val="130000"/>
            </a:lnSpc>
            <a:spcBef>
              <a:spcPct val="0"/>
            </a:spcBef>
            <a:spcAft>
              <a:spcPts val="600"/>
            </a:spcAft>
            <a:buNone/>
          </a:pPr>
          <a:r>
            <a:rPr kumimoji="1" lang="en-US" altLang="zh-CN" sz="24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Step1</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 </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置项目</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S’→</a:t>
          </a:r>
          <a:r>
            <a:rPr kumimoji="1" lang="en-US" altLang="zh-CN" sz="2400" b="1" kern="1200" dirty="0">
              <a:solidFill>
                <a:srgbClr val="FF0000"/>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S</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为初态集的核，然后对核求闭包</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CLOSURE</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{S’→</a:t>
          </a:r>
          <a:r>
            <a:rPr kumimoji="1" lang="en-US" altLang="zh-CN" sz="2400" b="1" kern="1200" dirty="0">
              <a:solidFill>
                <a:srgbClr val="FF0000"/>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S}</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）得到初态的项目集</a:t>
          </a:r>
          <a:endParaRPr lang="zh-CN" altLang="en-US" sz="2400" b="1" kern="1200" dirty="0">
            <a:latin typeface="Courier New" panose="02070309020205020404" pitchFamily="49" charset="0"/>
            <a:ea typeface="楷体" panose="02010609060101010101" pitchFamily="49" charset="-122"/>
            <a:cs typeface="Courier New" panose="02070309020205020404" pitchFamily="49" charset="0"/>
          </a:endParaRPr>
        </a:p>
        <a:p>
          <a:pPr marL="228600" lvl="1" indent="-900000" algn="l" defTabSz="1066800">
            <a:lnSpc>
              <a:spcPct val="130000"/>
            </a:lnSpc>
            <a:spcBef>
              <a:spcPct val="0"/>
            </a:spcBef>
            <a:spcAft>
              <a:spcPts val="600"/>
            </a:spcAft>
            <a:buNone/>
          </a:pPr>
          <a:r>
            <a:rPr kumimoji="1" lang="en-US" altLang="zh-CN" sz="24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Step2</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 </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对初态集或其它所构造的项目集应用转换函数</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GO(I</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X)= CLOSURE(J)</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求出新状态</a:t>
          </a:r>
          <a:r>
            <a:rPr kumimoji="1" lang="en-US" altLang="zh-CN" sz="2400" b="1" kern="1200" dirty="0">
              <a:latin typeface="Courier New" panose="02070309020205020404" pitchFamily="49" charset="0"/>
              <a:ea typeface="楷体" panose="02010609060101010101" pitchFamily="49" charset="-122"/>
              <a:cs typeface="Courier New" panose="02070309020205020404" pitchFamily="49" charset="0"/>
            </a:rPr>
            <a:t>J</a:t>
          </a:r>
          <a:r>
            <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rPr>
            <a:t>的项目集</a:t>
          </a:r>
        </a:p>
        <a:p>
          <a:pPr marL="228600" lvl="1" indent="-900000" algn="l" defTabSz="1066800">
            <a:lnSpc>
              <a:spcPct val="130000"/>
            </a:lnSpc>
            <a:spcBef>
              <a:spcPct val="0"/>
            </a:spcBef>
            <a:spcAft>
              <a:spcPts val="600"/>
            </a:spcAft>
            <a:buNone/>
          </a:pPr>
          <a:r>
            <a:rPr kumimoji="1" lang="en-US" altLang="zh-CN" sz="24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Step3</a:t>
          </a:r>
          <a:r>
            <a:rPr kumimoji="1" lang="en-US" altLang="zh-CN" sz="2400" b="1" kern="1200" dirty="0">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 </a:t>
          </a:r>
          <a:r>
            <a:rPr kumimoji="1" lang="zh-CN" altLang="zh-CN" sz="2400" b="1" kern="1200" dirty="0">
              <a:latin typeface="Courier New" panose="02070309020205020404" pitchFamily="49" charset="0"/>
              <a:ea typeface="楷体" panose="02010609060101010101" pitchFamily="49" charset="-122"/>
              <a:cs typeface="Courier New" panose="02070309020205020404" pitchFamily="49" charset="0"/>
            </a:rPr>
            <a:t>重复</a:t>
          </a:r>
          <a:r>
            <a:rPr kumimoji="1" lang="en-US" altLang="zh-CN" sz="24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Step2</a:t>
          </a:r>
          <a:r>
            <a:rPr kumimoji="1" lang="zh-CN" altLang="zh-CN" sz="2400" b="1" kern="1200" dirty="0">
              <a:latin typeface="Courier New" panose="02070309020205020404" pitchFamily="49" charset="0"/>
              <a:ea typeface="楷体" panose="02010609060101010101" pitchFamily="49" charset="-122"/>
              <a:cs typeface="Courier New" panose="02070309020205020404" pitchFamily="49" charset="0"/>
            </a:rPr>
            <a:t>直到不出现新的项目集为止</a:t>
          </a:r>
          <a:endParaRPr kumimoji="1" lang="zh-CN" altLang="en-US" sz="2400" b="1" kern="1200" dirty="0">
            <a:latin typeface="Courier New" panose="02070309020205020404" pitchFamily="49" charset="0"/>
            <a:ea typeface="楷体" panose="02010609060101010101" pitchFamily="49" charset="-122"/>
            <a:cs typeface="Courier New" panose="02070309020205020404" pitchFamily="49" charset="0"/>
          </a:endParaRPr>
        </a:p>
      </dsp:txBody>
      <dsp:txXfrm>
        <a:off x="0" y="413471"/>
        <a:ext cx="7480300" cy="3439800"/>
      </dsp:txXfrm>
    </dsp:sp>
    <dsp:sp modelId="{FE9372D7-444B-47A2-B83A-1E16572CA780}">
      <dsp:nvSpPr>
        <dsp:cNvPr id="0" name=""/>
        <dsp:cNvSpPr/>
      </dsp:nvSpPr>
      <dsp:spPr>
        <a:xfrm>
          <a:off x="374015" y="8386"/>
          <a:ext cx="5236210" cy="8265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构造步骤</a:t>
          </a:r>
        </a:p>
      </dsp:txBody>
      <dsp:txXfrm>
        <a:off x="414364" y="48735"/>
        <a:ext cx="5155512"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D99D54FD-B7D3-4025-B1D5-E812FB217F5E}" type="slidenum">
              <a:rPr lang="en-US" altLang="zh-CN"/>
              <a:pPr>
                <a:defRPr/>
              </a:pPr>
              <a:t>‹#›</a:t>
            </a:fld>
            <a:endParaRPr lang="en-US" altLang="zh-CN"/>
          </a:p>
        </p:txBody>
      </p:sp>
    </p:spTree>
    <p:extLst>
      <p:ext uri="{BB962C8B-B14F-4D97-AF65-F5344CB8AC3E}">
        <p14:creationId xmlns:p14="http://schemas.microsoft.com/office/powerpoint/2010/main" val="4193646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0635E971-1AC8-4139-B3D0-EACB32B47F26}" type="slidenum">
              <a:rPr lang="en-US" altLang="zh-CN"/>
              <a:pPr>
                <a:defRPr/>
              </a:pPr>
              <a:t>‹#›</a:t>
            </a:fld>
            <a:endParaRPr lang="en-US" altLang="zh-CN"/>
          </a:p>
        </p:txBody>
      </p:sp>
    </p:spTree>
    <p:extLst>
      <p:ext uri="{BB962C8B-B14F-4D97-AF65-F5344CB8AC3E}">
        <p14:creationId xmlns:p14="http://schemas.microsoft.com/office/powerpoint/2010/main" val="4112257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5%94%90%E7%BA%B3%E5%BE%B7%C2%B7%E5%85%8B%E5%8A%AA%E7%89%B9/1436781"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blog.csdn.net/m0_37149062/article/details/10659735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唐纳德</a:t>
            </a:r>
            <a:r>
              <a:rPr lang="en-US" altLang="zh-CN" dirty="0">
                <a:hlinkClick r:id="rId3"/>
              </a:rPr>
              <a:t>·</a:t>
            </a:r>
            <a:r>
              <a:rPr lang="zh-CN" altLang="en-US" dirty="0">
                <a:hlinkClick r:id="rId3"/>
              </a:rPr>
              <a:t>克努特</a:t>
            </a:r>
            <a:r>
              <a:rPr lang="en-US" altLang="zh-CN" dirty="0">
                <a:hlinkClick r:id="rId3"/>
              </a:rPr>
              <a:t>_</a:t>
            </a:r>
            <a:r>
              <a:rPr lang="zh-CN" altLang="en-US" dirty="0">
                <a:hlinkClick r:id="rId3"/>
              </a:rPr>
              <a:t>百度百科 </a:t>
            </a:r>
            <a:r>
              <a:rPr lang="en-US" altLang="zh-CN" dirty="0">
                <a:hlinkClick r:id="rId3"/>
              </a:rPr>
              <a:t>(baidu.com)</a:t>
            </a:r>
            <a:endParaRPr lang="en-US" altLang="zh-CN" dirty="0"/>
          </a:p>
          <a:p>
            <a:endParaRPr lang="en-US" altLang="zh-CN" dirty="0"/>
          </a:p>
          <a:p>
            <a:r>
              <a:rPr lang="en-US" altLang="zh-CN" dirty="0">
                <a:hlinkClick r:id="rId4"/>
              </a:rPr>
              <a:t>1974</a:t>
            </a:r>
            <a:r>
              <a:rPr lang="zh-CN" altLang="en-US" dirty="0">
                <a:hlinkClick r:id="rId4"/>
              </a:rPr>
              <a:t>年图灵奖</a:t>
            </a:r>
            <a:r>
              <a:rPr lang="en-US" altLang="zh-CN" dirty="0">
                <a:hlinkClick r:id="rId4"/>
              </a:rPr>
              <a:t>--</a:t>
            </a:r>
            <a:r>
              <a:rPr lang="zh-CN" altLang="en-US" dirty="0">
                <a:hlinkClick r:id="rId4"/>
              </a:rPr>
              <a:t>唐纳德</a:t>
            </a:r>
            <a:r>
              <a:rPr lang="en-US" altLang="zh-CN" dirty="0">
                <a:hlinkClick r:id="rId4"/>
              </a:rPr>
              <a:t>·</a:t>
            </a:r>
            <a:r>
              <a:rPr lang="zh-CN" altLang="en-US" dirty="0">
                <a:hlinkClick r:id="rId4"/>
              </a:rPr>
              <a:t>克努特简介</a:t>
            </a:r>
            <a:r>
              <a:rPr lang="en-US" altLang="zh-CN" dirty="0">
                <a:hlinkClick r:id="rId4"/>
              </a:rPr>
              <a:t>_</a:t>
            </a:r>
            <a:r>
              <a:rPr lang="zh-CN" altLang="en-US" dirty="0">
                <a:hlinkClick r:id="rId4"/>
              </a:rPr>
              <a:t>唐纳德克努特的经历启发</a:t>
            </a:r>
            <a:r>
              <a:rPr lang="en-US" altLang="zh-CN" dirty="0">
                <a:hlinkClick r:id="rId4"/>
              </a:rPr>
              <a:t>_</a:t>
            </a:r>
            <a:r>
              <a:rPr lang="zh-CN" altLang="en-US" dirty="0">
                <a:hlinkClick r:id="rId4"/>
              </a:rPr>
              <a:t>执念斩长河的博客</a:t>
            </a:r>
            <a:r>
              <a:rPr lang="en-US" altLang="zh-CN" dirty="0">
                <a:hlinkClick r:id="rId4"/>
              </a:rPr>
              <a:t>-CSDN</a:t>
            </a:r>
            <a:r>
              <a:rPr lang="zh-CN" altLang="en-US" dirty="0">
                <a:hlinkClick r:id="rId4"/>
              </a:rPr>
              <a:t>博客</a:t>
            </a:r>
            <a:endParaRPr lang="zh-CN" altLang="en-US" dirty="0"/>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3</a:t>
            </a:fld>
            <a:endParaRPr lang="en-US" altLang="zh-CN"/>
          </a:p>
        </p:txBody>
      </p:sp>
    </p:spTree>
    <p:extLst>
      <p:ext uri="{BB962C8B-B14F-4D97-AF65-F5344CB8AC3E}">
        <p14:creationId xmlns:p14="http://schemas.microsoft.com/office/powerpoint/2010/main" val="284205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1">
          <a:gsLst>
            <a:gs pos="0">
              <a:srgbClr val="6DC0FF"/>
            </a:gs>
            <a:gs pos="33000">
              <a:srgbClr val="6DC0FF"/>
            </a:gs>
            <a:gs pos="100000">
              <a:srgbClr val="0070C0"/>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Autofit/>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87D7A59-36E2-48B9-B146-C1E59501F63F}"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74"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91"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92"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80"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82"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83"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84"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90" name="Rectangle 35"/>
          <p:cNvSpPr>
            <a:spLocks noChangeArrowheads="1"/>
          </p:cNvSpPr>
          <p:nvPr userDrawn="1"/>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Tree>
    <p:extLst>
      <p:ext uri="{BB962C8B-B14F-4D97-AF65-F5344CB8AC3E}">
        <p14:creationId xmlns:p14="http://schemas.microsoft.com/office/powerpoint/2010/main" val="172253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p:cTn id="11" dur="1000" fill="hold"/>
                                        <p:tgtEl>
                                          <p:spTgt spid="92"/>
                                        </p:tgtEl>
                                        <p:attrNameLst>
                                          <p:attrName>ppt_w</p:attrName>
                                        </p:attrNameLst>
                                      </p:cBhvr>
                                      <p:tavLst>
                                        <p:tav tm="0">
                                          <p:val>
                                            <p:strVal val="#ppt_w*0.70"/>
                                          </p:val>
                                        </p:tav>
                                        <p:tav tm="100000">
                                          <p:val>
                                            <p:strVal val="#ppt_w"/>
                                          </p:val>
                                        </p:tav>
                                      </p:tavLst>
                                    </p:anim>
                                    <p:anim calcmode="lin" valueType="num">
                                      <p:cBhvr>
                                        <p:cTn id="12" dur="1000" fill="hold"/>
                                        <p:tgtEl>
                                          <p:spTgt spid="92"/>
                                        </p:tgtEl>
                                        <p:attrNameLst>
                                          <p:attrName>ppt_h</p:attrName>
                                        </p:attrNameLst>
                                      </p:cBhvr>
                                      <p:tavLst>
                                        <p:tav tm="0">
                                          <p:val>
                                            <p:strVal val="#ppt_h"/>
                                          </p:val>
                                        </p:tav>
                                        <p:tav tm="100000">
                                          <p:val>
                                            <p:strVal val="#ppt_h"/>
                                          </p:val>
                                        </p:tav>
                                      </p:tavLst>
                                    </p:anim>
                                    <p:animEffect transition="in" filter="fade">
                                      <p:cBhvr>
                                        <p:cTn id="13" dur="1000"/>
                                        <p:tgtEl>
                                          <p:spTgt spid="92"/>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strVal val="#ppt_w*0.70"/>
                                          </p:val>
                                        </p:tav>
                                        <p:tav tm="100000">
                                          <p:val>
                                            <p:strVal val="#ppt_w"/>
                                          </p:val>
                                        </p:tav>
                                      </p:tavLst>
                                    </p:anim>
                                    <p:anim calcmode="lin" valueType="num">
                                      <p:cBhvr>
                                        <p:cTn id="18" dur="1000" fill="hold"/>
                                        <p:tgtEl>
                                          <p:spTgt spid="74"/>
                                        </p:tgtEl>
                                        <p:attrNameLst>
                                          <p:attrName>ppt_h</p:attrName>
                                        </p:attrNameLst>
                                      </p:cBhvr>
                                      <p:tavLst>
                                        <p:tav tm="0">
                                          <p:val>
                                            <p:strVal val="#ppt_h"/>
                                          </p:val>
                                        </p:tav>
                                        <p:tav tm="100000">
                                          <p:val>
                                            <p:strVal val="#ppt_h"/>
                                          </p:val>
                                        </p:tav>
                                      </p:tavLst>
                                    </p:anim>
                                    <p:animEffect transition="in" filter="fade">
                                      <p:cBhvr>
                                        <p:cTn id="19" dur="1000"/>
                                        <p:tgtEl>
                                          <p:spTgt spid="74"/>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p:cTn id="23" dur="1000" fill="hold"/>
                                        <p:tgtEl>
                                          <p:spTgt spid="72"/>
                                        </p:tgtEl>
                                        <p:attrNameLst>
                                          <p:attrName>ppt_w</p:attrName>
                                        </p:attrNameLst>
                                      </p:cBhvr>
                                      <p:tavLst>
                                        <p:tav tm="0">
                                          <p:val>
                                            <p:strVal val="#ppt_w*0.70"/>
                                          </p:val>
                                        </p:tav>
                                        <p:tav tm="100000">
                                          <p:val>
                                            <p:strVal val="#ppt_w"/>
                                          </p:val>
                                        </p:tav>
                                      </p:tavLst>
                                    </p:anim>
                                    <p:anim calcmode="lin" valueType="num">
                                      <p:cBhvr>
                                        <p:cTn id="24" dur="1000" fill="hold"/>
                                        <p:tgtEl>
                                          <p:spTgt spid="72"/>
                                        </p:tgtEl>
                                        <p:attrNameLst>
                                          <p:attrName>ppt_h</p:attrName>
                                        </p:attrNameLst>
                                      </p:cBhvr>
                                      <p:tavLst>
                                        <p:tav tm="0">
                                          <p:val>
                                            <p:strVal val="#ppt_h"/>
                                          </p:val>
                                        </p:tav>
                                        <p:tav tm="100000">
                                          <p:val>
                                            <p:strVal val="#ppt_h"/>
                                          </p:val>
                                        </p:tav>
                                      </p:tavLst>
                                    </p:anim>
                                    <p:animEffect transition="in" filter="fade">
                                      <p:cBhvr>
                                        <p:cTn id="25" dur="1000"/>
                                        <p:tgtEl>
                                          <p:spTgt spid="72"/>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par>
                          <p:cTn id="30" fill="hold">
                            <p:stCondLst>
                              <p:cond delay="4000"/>
                            </p:stCondLst>
                            <p:childTnLst>
                              <p:par>
                                <p:cTn id="31" presetID="55" presetClass="entr" presetSubtype="0"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1000" fill="hold"/>
                                        <p:tgtEl>
                                          <p:spTgt spid="84"/>
                                        </p:tgtEl>
                                        <p:attrNameLst>
                                          <p:attrName>ppt_w</p:attrName>
                                        </p:attrNameLst>
                                      </p:cBhvr>
                                      <p:tavLst>
                                        <p:tav tm="0">
                                          <p:val>
                                            <p:strVal val="#ppt_w*0.70"/>
                                          </p:val>
                                        </p:tav>
                                        <p:tav tm="100000">
                                          <p:val>
                                            <p:strVal val="#ppt_w"/>
                                          </p:val>
                                        </p:tav>
                                      </p:tavLst>
                                    </p:anim>
                                    <p:anim calcmode="lin" valueType="num">
                                      <p:cBhvr>
                                        <p:cTn id="34" dur="1000" fill="hold"/>
                                        <p:tgtEl>
                                          <p:spTgt spid="84"/>
                                        </p:tgtEl>
                                        <p:attrNameLst>
                                          <p:attrName>ppt_h</p:attrName>
                                        </p:attrNameLst>
                                      </p:cBhvr>
                                      <p:tavLst>
                                        <p:tav tm="0">
                                          <p:val>
                                            <p:strVal val="#ppt_h"/>
                                          </p:val>
                                        </p:tav>
                                        <p:tav tm="100000">
                                          <p:val>
                                            <p:strVal val="#ppt_h"/>
                                          </p:val>
                                        </p:tav>
                                      </p:tavLst>
                                    </p:anim>
                                    <p:animEffect transition="in" filter="fade">
                                      <p:cBhvr>
                                        <p:cTn id="35" dur="1000"/>
                                        <p:tgtEl>
                                          <p:spTgt spid="84"/>
                                        </p:tgtEl>
                                      </p:cBhvr>
                                    </p:animEffect>
                                  </p:childTnLst>
                                </p:cTn>
                              </p:par>
                            </p:childTnLst>
                          </p:cTn>
                        </p:par>
                        <p:par>
                          <p:cTn id="36" fill="hold">
                            <p:stCondLst>
                              <p:cond delay="5000"/>
                            </p:stCondLst>
                            <p:childTnLst>
                              <p:par>
                                <p:cTn id="37" presetID="55"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1000" fill="hold"/>
                                        <p:tgtEl>
                                          <p:spTgt spid="82"/>
                                        </p:tgtEl>
                                        <p:attrNameLst>
                                          <p:attrName>ppt_w</p:attrName>
                                        </p:attrNameLst>
                                      </p:cBhvr>
                                      <p:tavLst>
                                        <p:tav tm="0">
                                          <p:val>
                                            <p:strVal val="#ppt_w*0.70"/>
                                          </p:val>
                                        </p:tav>
                                        <p:tav tm="100000">
                                          <p:val>
                                            <p:strVal val="#ppt_w"/>
                                          </p:val>
                                        </p:tav>
                                      </p:tavLst>
                                    </p:anim>
                                    <p:anim calcmode="lin" valueType="num">
                                      <p:cBhvr>
                                        <p:cTn id="40" dur="1000" fill="hold"/>
                                        <p:tgtEl>
                                          <p:spTgt spid="82"/>
                                        </p:tgtEl>
                                        <p:attrNameLst>
                                          <p:attrName>ppt_h</p:attrName>
                                        </p:attrNameLst>
                                      </p:cBhvr>
                                      <p:tavLst>
                                        <p:tav tm="0">
                                          <p:val>
                                            <p:strVal val="#ppt_h"/>
                                          </p:val>
                                        </p:tav>
                                        <p:tav tm="100000">
                                          <p:val>
                                            <p:strVal val="#ppt_h"/>
                                          </p:val>
                                        </p:tav>
                                      </p:tavLst>
                                    </p:anim>
                                    <p:animEffect transition="in" filter="fade">
                                      <p:cBhvr>
                                        <p:cTn id="41" dur="1000"/>
                                        <p:tgtEl>
                                          <p:spTgt spid="82"/>
                                        </p:tgtEl>
                                      </p:cBhvr>
                                    </p:animEffect>
                                  </p:childTnLst>
                                </p:cTn>
                              </p:par>
                            </p:childTnLst>
                          </p:cTn>
                        </p:par>
                        <p:par>
                          <p:cTn id="42" fill="hold">
                            <p:stCondLst>
                              <p:cond delay="6000"/>
                            </p:stCondLst>
                            <p:childTnLst>
                              <p:par>
                                <p:cTn id="43" presetID="55" presetClass="entr" presetSubtype="0" fill="hold" grpId="0" nodeType="after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1000" fill="hold"/>
                                        <p:tgtEl>
                                          <p:spTgt spid="80"/>
                                        </p:tgtEl>
                                        <p:attrNameLst>
                                          <p:attrName>ppt_w</p:attrName>
                                        </p:attrNameLst>
                                      </p:cBhvr>
                                      <p:tavLst>
                                        <p:tav tm="0">
                                          <p:val>
                                            <p:strVal val="#ppt_w*0.70"/>
                                          </p:val>
                                        </p:tav>
                                        <p:tav tm="100000">
                                          <p:val>
                                            <p:strVal val="#ppt_w"/>
                                          </p:val>
                                        </p:tav>
                                      </p:tavLst>
                                    </p:anim>
                                    <p:anim calcmode="lin" valueType="num">
                                      <p:cBhvr>
                                        <p:cTn id="46" dur="1000" fill="hold"/>
                                        <p:tgtEl>
                                          <p:spTgt spid="80"/>
                                        </p:tgtEl>
                                        <p:attrNameLst>
                                          <p:attrName>ppt_h</p:attrName>
                                        </p:attrNameLst>
                                      </p:cBhvr>
                                      <p:tavLst>
                                        <p:tav tm="0">
                                          <p:val>
                                            <p:strVal val="#ppt_h"/>
                                          </p:val>
                                        </p:tav>
                                        <p:tav tm="100000">
                                          <p:val>
                                            <p:strVal val="#ppt_h"/>
                                          </p:val>
                                        </p:tav>
                                      </p:tavLst>
                                    </p:anim>
                                    <p:animEffect transition="in" filter="fade">
                                      <p:cBhvr>
                                        <p:cTn id="47" dur="1000"/>
                                        <p:tgtEl>
                                          <p:spTgt spid="80"/>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left)">
                                      <p:cBhvr>
                                        <p:cTn id="5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91" grpId="0"/>
      <p:bldP spid="92" grpId="0" animBg="1"/>
      <p:bldP spid="80" grpId="0" animBg="1"/>
      <p:bldP spid="82" grpId="0" animBg="1"/>
      <p:bldP spid="83" grpId="0"/>
      <p:bldP spid="84" grpId="0" animBg="1"/>
      <p:bldP spid="9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A46381EE-49A7-475D-A366-8211D78AFC22}" type="slidenum">
              <a:rPr lang="en-US" altLang="zh-CN" smtClean="0"/>
              <a:pPr>
                <a:defRPr/>
              </a:pPr>
              <a:t>‹#›</a:t>
            </a:fld>
            <a:endParaRPr lang="en-US" altLang="zh-CN"/>
          </a:p>
        </p:txBody>
      </p:sp>
    </p:spTree>
    <p:extLst>
      <p:ext uri="{BB962C8B-B14F-4D97-AF65-F5344CB8AC3E}">
        <p14:creationId xmlns:p14="http://schemas.microsoft.com/office/powerpoint/2010/main" val="2872001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EF23C4CA-0908-4AEA-AFBA-28D4D61244DF}" type="slidenum">
              <a:rPr lang="en-US" altLang="zh-CN" smtClean="0"/>
              <a:pPr>
                <a:defRPr/>
              </a:pPr>
              <a:t>‹#›</a:t>
            </a:fld>
            <a:endParaRPr lang="en-US" altLang="zh-CN"/>
          </a:p>
        </p:txBody>
      </p:sp>
    </p:spTree>
    <p:extLst>
      <p:ext uri="{BB962C8B-B14F-4D97-AF65-F5344CB8AC3E}">
        <p14:creationId xmlns:p14="http://schemas.microsoft.com/office/powerpoint/2010/main" val="1128131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557338"/>
            <a:ext cx="4137025"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华北电力大学 控制与计算机工程学院王红 制作</a:t>
            </a: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7359349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56150" y="1557338"/>
            <a:ext cx="4137025"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56150" y="3895725"/>
            <a:ext cx="4137025"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华北电力大学 控制与计算机工程学院王红 制作</a:t>
            </a:r>
            <a:endParaRPr lang="en-US" altLang="zh-CN" dirty="0"/>
          </a:p>
        </p:txBody>
      </p:sp>
      <p:sp>
        <p:nvSpPr>
          <p:cNvPr id="8"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150228590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表格占位符 2"/>
          <p:cNvSpPr>
            <a:spLocks noGrp="1"/>
          </p:cNvSpPr>
          <p:nvPr>
            <p:ph type="tbl" idx="1"/>
          </p:nvPr>
        </p:nvSpPr>
        <p:spPr>
          <a:xfrm>
            <a:off x="468313" y="1557338"/>
            <a:ext cx="8424862" cy="4525962"/>
          </a:xfrm>
        </p:spPr>
        <p:txBody>
          <a:bodyPr/>
          <a:lstStyle/>
          <a:p>
            <a:pPr lvl="0"/>
            <a:endParaRPr lang="zh-CN" altLang="en-US" noProof="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华北电力大学控制与计算机学院王红制作</a:t>
            </a:r>
          </a:p>
        </p:txBody>
      </p:sp>
      <p:sp>
        <p:nvSpPr>
          <p:cNvPr id="6" name="Rectangle 6"/>
          <p:cNvSpPr>
            <a:spLocks noGrp="1" noChangeArrowheads="1"/>
          </p:cNvSpPr>
          <p:nvPr>
            <p:ph type="sldNum" sz="quarter" idx="12"/>
          </p:nvPr>
        </p:nvSpPr>
        <p:spPr>
          <a:ln/>
        </p:spPr>
        <p:txBody>
          <a:bodyPr/>
          <a:lstStyle>
            <a:lvl1pPr>
              <a:defRPr/>
            </a:lvl1pPr>
          </a:lstStyle>
          <a:p>
            <a:pPr>
              <a:defRPr/>
            </a:pPr>
            <a:fld id="{5670825F-7158-413F-8E40-E66765F2EE3A}" type="slidenum">
              <a:rPr lang="en-US" altLang="zh-CN"/>
              <a:pPr>
                <a:defRPr/>
              </a:pPr>
              <a:t>‹#›</a:t>
            </a:fld>
            <a:endParaRPr lang="en-US" altLang="zh-CN"/>
          </a:p>
        </p:txBody>
      </p:sp>
    </p:spTree>
    <p:extLst>
      <p:ext uri="{BB962C8B-B14F-4D97-AF65-F5344CB8AC3E}">
        <p14:creationId xmlns:p14="http://schemas.microsoft.com/office/powerpoint/2010/main" val="211671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B5560236-5FD0-42E7-89CF-9E3F8282410C}" type="slidenum">
              <a:rPr lang="en-US" altLang="zh-CN" smtClean="0"/>
              <a:pPr>
                <a:defRPr/>
              </a:pPr>
              <a:t>‹#›</a:t>
            </a:fld>
            <a:endParaRPr lang="en-US" altLang="zh-CN"/>
          </a:p>
        </p:txBody>
      </p:sp>
    </p:spTree>
    <p:extLst>
      <p:ext uri="{BB962C8B-B14F-4D97-AF65-F5344CB8AC3E}">
        <p14:creationId xmlns:p14="http://schemas.microsoft.com/office/powerpoint/2010/main" val="8778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4A7B6F75-E382-4B42-9EA4-94C0BE56C755}" type="slidenum">
              <a:rPr lang="en-US" altLang="zh-CN" smtClean="0"/>
              <a:pPr>
                <a:defRPr/>
              </a:pPr>
              <a:t>‹#›</a:t>
            </a:fld>
            <a:endParaRPr lang="en-US" altLang="zh-CN"/>
          </a:p>
        </p:txBody>
      </p:sp>
    </p:spTree>
    <p:extLst>
      <p:ext uri="{BB962C8B-B14F-4D97-AF65-F5344CB8AC3E}">
        <p14:creationId xmlns:p14="http://schemas.microsoft.com/office/powerpoint/2010/main" val="288640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6" name="Footer Placeholder 5"/>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7" name="Slide Number Placeholder 6"/>
          <p:cNvSpPr>
            <a:spLocks noGrp="1"/>
          </p:cNvSpPr>
          <p:nvPr>
            <p:ph type="sldNum" sz="quarter" idx="12"/>
          </p:nvPr>
        </p:nvSpPr>
        <p:spPr/>
        <p:txBody>
          <a:bodyPr/>
          <a:lstStyle/>
          <a:p>
            <a:pPr>
              <a:defRPr/>
            </a:pPr>
            <a:fld id="{0AEB2A86-8F46-460A-88E4-EBEF7570C9C8}" type="slidenum">
              <a:rPr lang="en-US" altLang="zh-CN" smtClean="0"/>
              <a:pPr>
                <a:defRPr/>
              </a:pPr>
              <a:t>‹#›</a:t>
            </a:fld>
            <a:endParaRPr lang="en-US" altLang="zh-CN"/>
          </a:p>
        </p:txBody>
      </p:sp>
      <p:sp>
        <p:nvSpPr>
          <p:cNvPr id="9" name="Content Placeholder 8"/>
          <p:cNvSpPr>
            <a:spLocks noGrp="1"/>
          </p:cNvSpPr>
          <p:nvPr>
            <p:ph sz="quarter" idx="13"/>
          </p:nvPr>
        </p:nvSpPr>
        <p:spPr>
          <a:xfrm>
            <a:off x="1042416" y="1556792"/>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14"/>
          </p:nvPr>
        </p:nvSpPr>
        <p:spPr>
          <a:xfrm>
            <a:off x="4645152" y="1556791"/>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06868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412111" y="1590702"/>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41721"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11837" y="1590703"/>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152"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Footer Placeholder 7"/>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9" name="Slide Number Placeholder 8"/>
          <p:cNvSpPr>
            <a:spLocks noGrp="1"/>
          </p:cNvSpPr>
          <p:nvPr>
            <p:ph type="sldNum" sz="quarter" idx="12"/>
          </p:nvPr>
        </p:nvSpPr>
        <p:spPr/>
        <p:txBody>
          <a:bodyPr/>
          <a:lstStyle/>
          <a:p>
            <a:pPr>
              <a:defRPr/>
            </a:pPr>
            <a:fld id="{001518A2-C8FF-4167-BA08-9330140912A4}" type="slidenum">
              <a:rPr lang="en-US" altLang="zh-CN" smtClean="0"/>
              <a:pPr>
                <a:defRPr/>
              </a:pPr>
              <a:t>‹#›</a:t>
            </a:fld>
            <a:endParaRPr lang="en-US" altLang="zh-CN"/>
          </a:p>
        </p:txBody>
      </p:sp>
    </p:spTree>
    <p:extLst>
      <p:ext uri="{BB962C8B-B14F-4D97-AF65-F5344CB8AC3E}">
        <p14:creationId xmlns:p14="http://schemas.microsoft.com/office/powerpoint/2010/main" val="365007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Slide Number Placeholder 4"/>
          <p:cNvSpPr>
            <a:spLocks noGrp="1"/>
          </p:cNvSpPr>
          <p:nvPr>
            <p:ph type="sldNum" sz="quarter" idx="12"/>
          </p:nvPr>
        </p:nvSpPr>
        <p:spPr/>
        <p:txBody>
          <a:bodyPr/>
          <a:lstStyle/>
          <a:p>
            <a:pPr>
              <a:defRPr/>
            </a:pPr>
            <a:fld id="{972CA371-DFF3-4F2C-9996-828BCD35D849}" type="slidenum">
              <a:rPr lang="en-US" altLang="zh-CN" smtClean="0"/>
              <a:pPr>
                <a:defRPr/>
              </a:pPr>
              <a:t>‹#›</a:t>
            </a:fld>
            <a:endParaRPr lang="en-US" altLang="zh-CN"/>
          </a:p>
        </p:txBody>
      </p:sp>
    </p:spTree>
    <p:extLst>
      <p:ext uri="{BB962C8B-B14F-4D97-AF65-F5344CB8AC3E}">
        <p14:creationId xmlns:p14="http://schemas.microsoft.com/office/powerpoint/2010/main" val="239975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4" name="Slide Number Placeholder 3"/>
          <p:cNvSpPr>
            <a:spLocks noGrp="1"/>
          </p:cNvSpPr>
          <p:nvPr>
            <p:ph type="sldNum" sz="quarter" idx="12"/>
          </p:nvPr>
        </p:nvSpPr>
        <p:spPr/>
        <p:txBody>
          <a:bodyPr/>
          <a:lstStyle/>
          <a:p>
            <a:pPr>
              <a:defRPr/>
            </a:pPr>
            <a:fld id="{2295AE84-CF99-484C-8C1C-2699147B60D3}" type="slidenum">
              <a:rPr lang="en-US" altLang="zh-CN" smtClean="0"/>
              <a:pPr>
                <a:defRPr/>
              </a:pPr>
              <a:t>‹#›</a:t>
            </a:fld>
            <a:endParaRPr lang="en-US" altLang="zh-CN"/>
          </a:p>
        </p:txBody>
      </p:sp>
    </p:spTree>
    <p:extLst>
      <p:ext uri="{BB962C8B-B14F-4D97-AF65-F5344CB8AC3E}">
        <p14:creationId xmlns:p14="http://schemas.microsoft.com/office/powerpoint/2010/main" val="1138357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F4F40456-D35D-4A99-8D17-DDA0941318CD}" type="slidenum">
              <a:rPr lang="en-US" altLang="zh-CN" smtClean="0"/>
              <a:pPr>
                <a:defRPr/>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 控制与计算机工程学院王红 制作</a:t>
            </a:r>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29943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 控制与计算机工程学院王红 制作</a:t>
            </a:r>
            <a:endParaRPr lang="en-US" altLang="zh-CN"/>
          </a:p>
        </p:txBody>
      </p:sp>
      <p:sp>
        <p:nvSpPr>
          <p:cNvPr id="7" name="Slide Number Placeholder 6"/>
          <p:cNvSpPr>
            <a:spLocks noGrp="1"/>
          </p:cNvSpPr>
          <p:nvPr>
            <p:ph type="sldNum" sz="quarter" idx="12"/>
          </p:nvPr>
        </p:nvSpPr>
        <p:spPr/>
        <p:txBody>
          <a:bodyPr/>
          <a:lstStyle/>
          <a:p>
            <a:pPr>
              <a:defRPr/>
            </a:pPr>
            <a:fld id="{28942287-F6D5-40BC-A890-F08847A0886D}" type="slidenum">
              <a:rPr lang="en-US" altLang="zh-CN" smtClean="0"/>
              <a:pPr>
                <a:defRPr/>
              </a:pPr>
              <a:t>‹#›</a:t>
            </a:fld>
            <a:endParaRPr lang="en-US" altLang="zh-CN"/>
          </a:p>
        </p:txBody>
      </p:sp>
    </p:spTree>
    <p:extLst>
      <p:ext uri="{BB962C8B-B14F-4D97-AF65-F5344CB8AC3E}">
        <p14:creationId xmlns:p14="http://schemas.microsoft.com/office/powerpoint/2010/main" val="425318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70C0"/>
            </a:gs>
            <a:gs pos="18000">
              <a:srgbClr val="0070C0"/>
            </a:gs>
            <a:gs pos="100000">
              <a:srgbClr val="0070C0"/>
            </a:gs>
          </a:gsLst>
          <a:lin ang="5400000" scaled="0"/>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2" name="Title Placeholder 1"/>
          <p:cNvSpPr>
            <a:spLocks noGrp="1"/>
          </p:cNvSpPr>
          <p:nvPr>
            <p:ph type="title"/>
          </p:nvPr>
        </p:nvSpPr>
        <p:spPr>
          <a:xfrm>
            <a:off x="827584" y="404664"/>
            <a:ext cx="7240650" cy="864096"/>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7584" y="1502570"/>
            <a:ext cx="7479620" cy="46130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872833" y="6519134"/>
            <a:ext cx="3399704" cy="365125"/>
          </a:xfrm>
          <a:prstGeom prst="rect">
            <a:avLst/>
          </a:prstGeom>
        </p:spPr>
        <p:txBody>
          <a:bodyPr vert="horz" lIns="91440" tIns="45720" rIns="91440" bIns="45720" rtlCol="0" anchor="ctr"/>
          <a:lstStyle>
            <a:lvl1pPr algn="r">
              <a:defRPr sz="1050">
                <a:solidFill>
                  <a:schemeClr val="accent1">
                    <a:lumMod val="20000"/>
                    <a:lumOff val="80000"/>
                  </a:schemeClr>
                </a:solidFill>
              </a:defRPr>
            </a:lvl1pPr>
          </a:lstStyle>
          <a:p>
            <a:pPr>
              <a:defRPr/>
            </a:pPr>
            <a:r>
              <a:rPr lang="zh-CN" altLang="en-US"/>
              <a:t>华北电力大学 控制与计算机工程学院王红 制作</a:t>
            </a:r>
            <a:endParaRPr lang="en-US" altLang="zh-CN" dirty="0"/>
          </a:p>
        </p:txBody>
      </p:sp>
      <p:sp>
        <p:nvSpPr>
          <p:cNvPr id="6" name="Slide Number Placeholder 5"/>
          <p:cNvSpPr>
            <a:spLocks noGrp="1"/>
          </p:cNvSpPr>
          <p:nvPr>
            <p:ph type="sldNum" sz="quarter" idx="4"/>
          </p:nvPr>
        </p:nvSpPr>
        <p:spPr>
          <a:xfrm>
            <a:off x="8684844" y="6463791"/>
            <a:ext cx="426546" cy="365125"/>
          </a:xfrm>
          <a:prstGeom prst="rect">
            <a:avLst/>
          </a:prstGeom>
          <a:noFill/>
          <a:ln>
            <a:noFill/>
          </a:ln>
        </p:spPr>
        <p:style>
          <a:lnRef idx="1">
            <a:schemeClr val="accent1"/>
          </a:lnRef>
          <a:fillRef idx="3">
            <a:schemeClr val="accent1"/>
          </a:fillRef>
          <a:effectRef idx="2">
            <a:schemeClr val="accent1"/>
          </a:effectRef>
          <a:fontRef idx="none"/>
        </p:style>
        <p:txBody>
          <a:bodyPr vert="horz" lIns="91440" tIns="45720" rIns="91440" bIns="45720" rtlCol="0" anchor="ctr"/>
          <a:lstStyle>
            <a:lvl1pPr algn="l">
              <a:defRPr sz="1050">
                <a:solidFill>
                  <a:srgbClr val="FEFEFE"/>
                </a:solidFill>
              </a:defRPr>
            </a:lvl1pPr>
          </a:lstStyle>
          <a:p>
            <a:pPr>
              <a:defRPr/>
            </a:pPr>
            <a:fld id="{BE653F43-3ED8-4481-AAAE-473DE930228E}" type="slidenum">
              <a:rPr lang="en-US" altLang="zh-CN" smtClean="0"/>
              <a:pPr>
                <a:defRPr/>
              </a:pPr>
              <a:t>‹#›</a:t>
            </a:fld>
            <a:endParaRPr lang="en-US" altLang="zh-CN" dirty="0"/>
          </a:p>
        </p:txBody>
      </p:sp>
      <p:sp>
        <p:nvSpPr>
          <p:cNvPr id="78" name="Oval 71">
            <a:hlinkClick r:id="rId16"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81"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82"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84"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6"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7"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1"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63" name="Oval 71">
            <a:hlinkClick r:id="rId16"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64"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65"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67"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8"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9"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val="110137787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Lst>
  <p:hf hdr="0" dt="0"/>
  <p:txStyles>
    <p:title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baike.baidu.com/item/%E5%94%90%E7%BA%B3%E5%BE%B7%C2%B7%E5%85%8B%E5%8A%AA%E7%89%B9/1436781"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hyperlink" Target="https://baike.baidu.com/item/TeX/3794463?fromModule=lemma_inlin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37.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ctrTitle"/>
          </p:nvPr>
        </p:nvSpPr>
        <p:spPr/>
        <p:txBody>
          <a:bodyPr/>
          <a:lstStyle/>
          <a:p>
            <a:pPr eaLnBrk="1" hangingPunct="1">
              <a:defRPr/>
            </a:pPr>
            <a:r>
              <a:rPr lang="zh-CN" altLang="en-US" dirty="0"/>
              <a:t>第六章 </a:t>
            </a:r>
            <a:r>
              <a:rPr lang="en-US" altLang="zh-CN" dirty="0"/>
              <a:t>LR</a:t>
            </a:r>
            <a:r>
              <a:rPr lang="zh-CN" altLang="en-US" dirty="0"/>
              <a:t>分析方法</a:t>
            </a:r>
          </a:p>
        </p:txBody>
      </p:sp>
    </p:spTree>
    <p:extLst>
      <p:ext uri="{BB962C8B-B14F-4D97-AF65-F5344CB8AC3E}">
        <p14:creationId xmlns:p14="http://schemas.microsoft.com/office/powerpoint/2010/main" val="298670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endParaRPr lang="zh-CN" altLang="zh-CN">
              <a:latin typeface="黑体" pitchFamily="2" charset="-122"/>
              <a:ea typeface="黑体" pitchFamily="2" charset="-122"/>
            </a:endParaRPr>
          </a:p>
        </p:txBody>
      </p:sp>
      <p:sp>
        <p:nvSpPr>
          <p:cNvPr id="470019" name="Rectangle 3"/>
          <p:cNvSpPr>
            <a:spLocks noGrp="1" noChangeArrowheads="1"/>
          </p:cNvSpPr>
          <p:nvPr>
            <p:ph idx="1"/>
          </p:nvPr>
        </p:nvSpPr>
        <p:spPr/>
        <p:txBody>
          <a:bodyPr/>
          <a:lstStyle/>
          <a:p>
            <a:pPr lvl="1" eaLnBrk="1" hangingPunct="1">
              <a:lnSpc>
                <a:spcPct val="150000"/>
              </a:lnSpc>
              <a:defRPr/>
            </a:pPr>
            <a:r>
              <a:rPr lang="zh-CN" altLang="en-US" dirty="0"/>
              <a:t>在步骤</a:t>
            </a:r>
            <a:r>
              <a:rPr lang="en-US" altLang="zh-CN" dirty="0"/>
              <a:t>3</a:t>
            </a:r>
            <a:r>
              <a:rPr lang="zh-CN" altLang="en-US" dirty="0"/>
              <a:t>中，用</a:t>
            </a:r>
            <a:r>
              <a:rPr lang="en-US" altLang="zh-CN" dirty="0" err="1">
                <a:solidFill>
                  <a:srgbClr val="00B050"/>
                </a:solidFill>
                <a:effectLst>
                  <a:outerShdw blurRad="38100" dist="38100" dir="2700000" algn="tl">
                    <a:srgbClr val="000000"/>
                  </a:outerShdw>
                </a:effectLst>
              </a:rPr>
              <a:t>A→b</a:t>
            </a:r>
            <a:r>
              <a:rPr lang="zh-CN" altLang="en-US" dirty="0"/>
              <a:t>归约</a:t>
            </a:r>
          </a:p>
          <a:p>
            <a:pPr lvl="1" eaLnBrk="1" hangingPunct="1">
              <a:lnSpc>
                <a:spcPct val="150000"/>
              </a:lnSpc>
              <a:defRPr/>
            </a:pPr>
            <a:r>
              <a:rPr lang="zh-CN" altLang="en-US" dirty="0"/>
              <a:t>在步骤</a:t>
            </a:r>
            <a:r>
              <a:rPr lang="en-US" altLang="zh-CN" dirty="0"/>
              <a:t>5</a:t>
            </a:r>
            <a:r>
              <a:rPr lang="zh-CN" altLang="en-US" dirty="0"/>
              <a:t>中，用</a:t>
            </a:r>
            <a:r>
              <a:rPr lang="en-US" altLang="zh-CN" dirty="0" err="1">
                <a:solidFill>
                  <a:srgbClr val="00B050"/>
                </a:solidFill>
                <a:effectLst>
                  <a:outerShdw blurRad="38100" dist="38100" dir="2700000" algn="tl">
                    <a:srgbClr val="000000"/>
                  </a:outerShdw>
                </a:effectLst>
              </a:rPr>
              <a:t>A→Ab</a:t>
            </a:r>
            <a:r>
              <a:rPr lang="zh-CN" altLang="en-US" dirty="0"/>
              <a:t>归约</a:t>
            </a:r>
          </a:p>
          <a:p>
            <a:pPr lvl="1" eaLnBrk="1" hangingPunct="1">
              <a:lnSpc>
                <a:spcPct val="150000"/>
              </a:lnSpc>
              <a:defRPr/>
            </a:pPr>
            <a:r>
              <a:rPr lang="zh-CN" altLang="en-US" dirty="0"/>
              <a:t>问题：何时移进？何时归约？用哪个产生式归约？</a:t>
            </a:r>
          </a:p>
        </p:txBody>
      </p:sp>
      <p:sp>
        <p:nvSpPr>
          <p:cNvPr id="11266"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11267" name="灯片编号占位符 5"/>
          <p:cNvSpPr>
            <a:spLocks noGrp="1"/>
          </p:cNvSpPr>
          <p:nvPr>
            <p:ph type="sldNum" sz="quarter" idx="12"/>
          </p:nvPr>
        </p:nvSpPr>
        <p:spPr>
          <a:noFill/>
        </p:spPr>
        <p:txBody>
          <a:bodyPr/>
          <a:lstStyle/>
          <a:p>
            <a:fld id="{524141AE-A219-42A4-AAB9-4628C0B639E3}" type="slidenum">
              <a:rPr lang="en-US" altLang="zh-CN" smtClean="0">
                <a:ea typeface="宋体" charset="-122"/>
              </a:rPr>
              <a:pPr/>
              <a:t>10</a:t>
            </a:fld>
            <a:endParaRPr lang="en-US" altLang="zh-CN">
              <a:ea typeface="宋体" charset="-122"/>
            </a:endParaRPr>
          </a:p>
        </p:txBody>
      </p:sp>
    </p:spTree>
    <p:extLst>
      <p:ext uri="{BB962C8B-B14F-4D97-AF65-F5344CB8AC3E}">
        <p14:creationId xmlns:p14="http://schemas.microsoft.com/office/powerpoint/2010/main" val="302417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a:extLst>
              <a:ext uri="{FF2B5EF4-FFF2-40B4-BE49-F238E27FC236}">
                <a16:creationId xmlns:a16="http://schemas.microsoft.com/office/drawing/2014/main" id="{18DB221D-986F-4EC7-A958-DD50FCBA36CC}"/>
              </a:ext>
            </a:extLst>
          </p:cNvPr>
          <p:cNvGraphicFramePr>
            <a:graphicFrameLocks noGrp="1"/>
          </p:cNvGraphicFramePr>
          <p:nvPr>
            <p:ph idx="1"/>
            <p:extLst>
              <p:ext uri="{D42A27DB-BD31-4B8C-83A1-F6EECF244321}">
                <p14:modId xmlns:p14="http://schemas.microsoft.com/office/powerpoint/2010/main" val="2415516505"/>
              </p:ext>
            </p:extLst>
          </p:nvPr>
        </p:nvGraphicFramePr>
        <p:xfrm>
          <a:off x="827088" y="3356992"/>
          <a:ext cx="7480300" cy="275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290"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12291" name="灯片编号占位符 5"/>
          <p:cNvSpPr>
            <a:spLocks noGrp="1"/>
          </p:cNvSpPr>
          <p:nvPr>
            <p:ph type="sldNum" sz="quarter" idx="12"/>
          </p:nvPr>
        </p:nvSpPr>
        <p:spPr>
          <a:noFill/>
        </p:spPr>
        <p:txBody>
          <a:bodyPr/>
          <a:lstStyle/>
          <a:p>
            <a:fld id="{F0E14C1E-D5A5-4677-AF8D-C96B8B70C5CC}" type="slidenum">
              <a:rPr lang="en-US" altLang="zh-CN" smtClean="0">
                <a:ea typeface="宋体" charset="-122"/>
              </a:rPr>
              <a:pPr/>
              <a:t>11</a:t>
            </a:fld>
            <a:endParaRPr lang="en-US" altLang="zh-CN">
              <a:ea typeface="宋体" charset="-122"/>
            </a:endParaRPr>
          </a:p>
        </p:txBody>
      </p:sp>
      <p:graphicFrame>
        <p:nvGraphicFramePr>
          <p:cNvPr id="477255" name="Group 71"/>
          <p:cNvGraphicFramePr>
            <a:graphicFrameLocks noGrp="1"/>
          </p:cNvGraphicFramePr>
          <p:nvPr>
            <p:extLst>
              <p:ext uri="{D42A27DB-BD31-4B8C-83A1-F6EECF244321}">
                <p14:modId xmlns:p14="http://schemas.microsoft.com/office/powerpoint/2010/main" val="705590464"/>
              </p:ext>
            </p:extLst>
          </p:nvPr>
        </p:nvGraphicFramePr>
        <p:xfrm>
          <a:off x="755576" y="476250"/>
          <a:ext cx="7632700" cy="2661120"/>
        </p:xfrm>
        <a:graphic>
          <a:graphicData uri="http://schemas.openxmlformats.org/drawingml/2006/table">
            <a:tbl>
              <a:tblPr/>
              <a:tblGrid>
                <a:gridCol w="889000">
                  <a:extLst>
                    <a:ext uri="{9D8B030D-6E8A-4147-A177-3AD203B41FA5}">
                      <a16:colId xmlns:a16="http://schemas.microsoft.com/office/drawing/2014/main" val="20000"/>
                    </a:ext>
                  </a:extLst>
                </a:gridCol>
                <a:gridCol w="1711325">
                  <a:extLst>
                    <a:ext uri="{9D8B030D-6E8A-4147-A177-3AD203B41FA5}">
                      <a16:colId xmlns:a16="http://schemas.microsoft.com/office/drawing/2014/main" val="20001"/>
                    </a:ext>
                  </a:extLst>
                </a:gridCol>
                <a:gridCol w="2257425">
                  <a:extLst>
                    <a:ext uri="{9D8B030D-6E8A-4147-A177-3AD203B41FA5}">
                      <a16:colId xmlns:a16="http://schemas.microsoft.com/office/drawing/2014/main" val="20002"/>
                    </a:ext>
                  </a:extLst>
                </a:gridCol>
                <a:gridCol w="2774950">
                  <a:extLst>
                    <a:ext uri="{9D8B030D-6E8A-4147-A177-3AD203B41FA5}">
                      <a16:colId xmlns:a16="http://schemas.microsoft.com/office/drawing/2014/main" val="20003"/>
                    </a:ext>
                  </a:extLst>
                </a:gridCol>
              </a:tblGrid>
              <a:tr h="3778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步骤</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符号栈</a:t>
                      </a: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输入符号串</a:t>
                      </a: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动作</a:t>
                      </a: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1</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3</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4</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94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5</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6</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12335" name="Group 69"/>
          <p:cNvGrpSpPr>
            <a:grpSpLocks/>
          </p:cNvGrpSpPr>
          <p:nvPr/>
        </p:nvGrpSpPr>
        <p:grpSpPr bwMode="auto">
          <a:xfrm>
            <a:off x="1855641" y="798513"/>
            <a:ext cx="6314484" cy="2387599"/>
            <a:chOff x="1432" y="503"/>
            <a:chExt cx="3887" cy="1504"/>
          </a:xfrm>
        </p:grpSpPr>
        <p:sp>
          <p:nvSpPr>
            <p:cNvPr id="12336" name="Rectangle 41"/>
            <p:cNvSpPr>
              <a:spLocks noChangeArrowheads="1"/>
            </p:cNvSpPr>
            <p:nvPr/>
          </p:nvSpPr>
          <p:spPr bwMode="auto">
            <a:xfrm>
              <a:off x="1456" y="531"/>
              <a:ext cx="227" cy="291"/>
            </a:xfrm>
            <a:prstGeom prst="rect">
              <a:avLst/>
            </a:prstGeom>
            <a:noFill/>
            <a:ln w="19050" algn="ctr">
              <a:noFill/>
              <a:miter lim="800000"/>
              <a:headEnd/>
              <a:tailEnd/>
            </a:ln>
          </p:spPr>
          <p:txBody>
            <a:bodyPr wrap="none">
              <a:spAutoFit/>
            </a:bodyPr>
            <a:lstStyle/>
            <a:p>
              <a:pPr algn="ct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12337" name="Rectangle 42"/>
            <p:cNvSpPr>
              <a:spLocks noChangeArrowheads="1"/>
            </p:cNvSpPr>
            <p:nvPr/>
          </p:nvSpPr>
          <p:spPr bwMode="auto">
            <a:xfrm>
              <a:off x="1449" y="768"/>
              <a:ext cx="341"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t>
              </a:r>
            </a:p>
          </p:txBody>
        </p:sp>
        <p:sp>
          <p:nvSpPr>
            <p:cNvPr id="477227" name="Rectangle 43"/>
            <p:cNvSpPr>
              <a:spLocks noChangeArrowheads="1"/>
            </p:cNvSpPr>
            <p:nvPr/>
          </p:nvSpPr>
          <p:spPr bwMode="auto">
            <a:xfrm>
              <a:off x="1440" y="1005"/>
              <a:ext cx="454" cy="291"/>
            </a:xfrm>
            <a:prstGeom prst="rect">
              <a:avLst/>
            </a:prstGeom>
            <a:noFill/>
            <a:ln w="19050" algn="ctr">
              <a:noFill/>
              <a:miter lim="800000"/>
              <a:headEnd/>
              <a:tailEnd/>
            </a:ln>
            <a:effectLst/>
          </p:spPr>
          <p:txBody>
            <a:bodyPr wrap="none">
              <a:spAutoFit/>
            </a:bodyPr>
            <a:lstStyle/>
            <a:p>
              <a:pPr algn="ctr">
                <a:spcBef>
                  <a:spcPct val="20000"/>
                </a:spcBef>
                <a:buClr>
                  <a:srgbClr val="FF9900"/>
                </a:buClr>
                <a:buSzPct val="80000"/>
                <a:buFont typeface="Webdings" pitchFamily="18" charset="2"/>
                <a:buNone/>
                <a:defRPr/>
              </a:pPr>
              <a:r>
                <a:rPr lang="en-US" altLang="zh-CN" sz="2400" dirty="0">
                  <a:solidFill>
                    <a:srgbClr val="0000FF"/>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a:t>
              </a:r>
              <a:r>
                <a:rPr lang="en-US" altLang="zh-CN" sz="24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b</a:t>
              </a:r>
            </a:p>
          </p:txBody>
        </p:sp>
        <p:sp>
          <p:nvSpPr>
            <p:cNvPr id="12339" name="Rectangle 44"/>
            <p:cNvSpPr>
              <a:spLocks noChangeArrowheads="1"/>
            </p:cNvSpPr>
            <p:nvPr/>
          </p:nvSpPr>
          <p:spPr bwMode="auto">
            <a:xfrm>
              <a:off x="1440" y="1242"/>
              <a:ext cx="454"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a:t>
              </a:r>
              <a:endPar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477229" name="Rectangle 45"/>
            <p:cNvSpPr>
              <a:spLocks noChangeArrowheads="1"/>
            </p:cNvSpPr>
            <p:nvPr/>
          </p:nvSpPr>
          <p:spPr bwMode="auto">
            <a:xfrm>
              <a:off x="1432" y="1479"/>
              <a:ext cx="568" cy="291"/>
            </a:xfrm>
            <a:prstGeom prst="rect">
              <a:avLst/>
            </a:prstGeom>
            <a:noFill/>
            <a:ln w="19050" algn="ctr">
              <a:noFill/>
              <a:miter lim="800000"/>
              <a:headEnd/>
              <a:tailEnd/>
            </a:ln>
            <a:effectLst/>
          </p:spPr>
          <p:txBody>
            <a:bodyPr wrap="none">
              <a:spAutoFit/>
            </a:bodyPr>
            <a:lstStyle/>
            <a:p>
              <a:pPr algn="ctr">
                <a:spcBef>
                  <a:spcPct val="20000"/>
                </a:spcBef>
                <a:buClr>
                  <a:srgbClr val="FF9900"/>
                </a:buClr>
                <a:buSzPct val="80000"/>
                <a:buFont typeface="Webdings" pitchFamily="18" charset="2"/>
                <a:buNone/>
                <a:defRPr/>
              </a:pPr>
              <a:r>
                <a:rPr lang="en-US" altLang="zh-CN" sz="2400">
                  <a:solidFill>
                    <a:srgbClr val="0000FF"/>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#aA</a:t>
              </a:r>
              <a:r>
                <a:rPr lang="en-US" altLang="zh-CN" sz="240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b</a:t>
              </a:r>
            </a:p>
          </p:txBody>
        </p:sp>
        <p:sp>
          <p:nvSpPr>
            <p:cNvPr id="12341" name="Rectangle 46"/>
            <p:cNvSpPr>
              <a:spLocks noChangeArrowheads="1"/>
            </p:cNvSpPr>
            <p:nvPr/>
          </p:nvSpPr>
          <p:spPr bwMode="auto">
            <a:xfrm>
              <a:off x="2593" y="531"/>
              <a:ext cx="908"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abbcde</a:t>
              </a:r>
              <a:r>
                <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12342" name="Rectangle 47"/>
            <p:cNvSpPr>
              <a:spLocks noChangeArrowheads="1"/>
            </p:cNvSpPr>
            <p:nvPr/>
          </p:nvSpPr>
          <p:spPr bwMode="auto">
            <a:xfrm>
              <a:off x="2698" y="768"/>
              <a:ext cx="795"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bbcde#</a:t>
              </a:r>
            </a:p>
          </p:txBody>
        </p:sp>
        <p:sp>
          <p:nvSpPr>
            <p:cNvPr id="12343" name="Rectangle 48"/>
            <p:cNvSpPr>
              <a:spLocks noChangeArrowheads="1"/>
            </p:cNvSpPr>
            <p:nvPr/>
          </p:nvSpPr>
          <p:spPr bwMode="auto">
            <a:xfrm>
              <a:off x="2802" y="1005"/>
              <a:ext cx="681"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bcde</a:t>
              </a:r>
              <a:r>
                <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12344" name="Rectangle 49"/>
            <p:cNvSpPr>
              <a:spLocks noChangeArrowheads="1"/>
            </p:cNvSpPr>
            <p:nvPr/>
          </p:nvSpPr>
          <p:spPr bwMode="auto">
            <a:xfrm>
              <a:off x="2802" y="1242"/>
              <a:ext cx="681"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bcde#</a:t>
              </a:r>
            </a:p>
          </p:txBody>
        </p:sp>
        <p:sp>
          <p:nvSpPr>
            <p:cNvPr id="12345" name="Rectangle 50"/>
            <p:cNvSpPr>
              <a:spLocks noChangeArrowheads="1"/>
            </p:cNvSpPr>
            <p:nvPr/>
          </p:nvSpPr>
          <p:spPr bwMode="auto">
            <a:xfrm>
              <a:off x="2909" y="1479"/>
              <a:ext cx="568"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cde#</a:t>
              </a:r>
            </a:p>
          </p:txBody>
        </p:sp>
        <p:sp>
          <p:nvSpPr>
            <p:cNvPr id="12346" name="Rectangle 51"/>
            <p:cNvSpPr>
              <a:spLocks noChangeArrowheads="1"/>
            </p:cNvSpPr>
            <p:nvPr/>
          </p:nvSpPr>
          <p:spPr bwMode="auto">
            <a:xfrm>
              <a:off x="3960" y="503"/>
              <a:ext cx="495"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移进</a:t>
              </a:r>
            </a:p>
          </p:txBody>
        </p:sp>
        <p:sp>
          <p:nvSpPr>
            <p:cNvPr id="12347" name="Rectangle 52"/>
            <p:cNvSpPr>
              <a:spLocks noChangeArrowheads="1"/>
            </p:cNvSpPr>
            <p:nvPr/>
          </p:nvSpPr>
          <p:spPr bwMode="auto">
            <a:xfrm>
              <a:off x="3960" y="740"/>
              <a:ext cx="495"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移进</a:t>
              </a:r>
            </a:p>
          </p:txBody>
        </p:sp>
        <p:sp>
          <p:nvSpPr>
            <p:cNvPr id="12348" name="Rectangle 53"/>
            <p:cNvSpPr>
              <a:spLocks noChangeArrowheads="1"/>
            </p:cNvSpPr>
            <p:nvPr/>
          </p:nvSpPr>
          <p:spPr bwMode="auto">
            <a:xfrm>
              <a:off x="3960" y="1214"/>
              <a:ext cx="495"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zh-CN" altLang="en-US"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移进</a:t>
              </a:r>
            </a:p>
          </p:txBody>
        </p:sp>
        <p:sp>
          <p:nvSpPr>
            <p:cNvPr id="477238" name="Rectangle 54"/>
            <p:cNvSpPr>
              <a:spLocks noChangeArrowheads="1"/>
            </p:cNvSpPr>
            <p:nvPr/>
          </p:nvSpPr>
          <p:spPr bwMode="auto">
            <a:xfrm>
              <a:off x="3960" y="1005"/>
              <a:ext cx="1257" cy="291"/>
            </a:xfrm>
            <a:prstGeom prst="rect">
              <a:avLst/>
            </a:prstGeom>
            <a:noFill/>
            <a:ln w="19050" algn="ctr">
              <a:noFill/>
              <a:miter lim="800000"/>
              <a:headEnd/>
              <a:tailEnd/>
            </a:ln>
            <a:effectLst/>
          </p:spPr>
          <p:txBody>
            <a:bodyPr wrap="none">
              <a:spAutoFit/>
            </a:bodyPr>
            <a:lstStyle/>
            <a:p>
              <a:pPr algn="ctr">
                <a:spcBef>
                  <a:spcPct val="20000"/>
                </a:spcBef>
                <a:buClr>
                  <a:srgbClr val="FF9900"/>
                </a:buClr>
                <a:buSzPct val="80000"/>
                <a:buFont typeface="Webdings" pitchFamily="18" charset="2"/>
                <a:buNone/>
                <a:defRPr/>
              </a:pP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规约（</a:t>
              </a:r>
              <a:r>
                <a:rPr lang="en-US" altLang="zh-CN" sz="2400" dirty="0" err="1">
                  <a:solidFill>
                    <a:srgbClr val="0000FF"/>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A→b</a:t>
              </a: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477239" name="Rectangle 55"/>
            <p:cNvSpPr>
              <a:spLocks noChangeArrowheads="1"/>
            </p:cNvSpPr>
            <p:nvPr/>
          </p:nvSpPr>
          <p:spPr bwMode="auto">
            <a:xfrm>
              <a:off x="3966" y="1479"/>
              <a:ext cx="1353" cy="291"/>
            </a:xfrm>
            <a:prstGeom prst="rect">
              <a:avLst/>
            </a:prstGeom>
            <a:noFill/>
            <a:ln w="19050" algn="ctr">
              <a:noFill/>
              <a:miter lim="800000"/>
              <a:headEnd/>
              <a:tailEnd/>
            </a:ln>
            <a:effectLst/>
          </p:spPr>
          <p:txBody>
            <a:bodyPr wrap="none">
              <a:spAutoFit/>
            </a:bodyPr>
            <a:lstStyle/>
            <a:p>
              <a:pPr algn="ctr">
                <a:spcBef>
                  <a:spcPct val="20000"/>
                </a:spcBef>
                <a:buClr>
                  <a:srgbClr val="FF9900"/>
                </a:buClr>
                <a:buSzPct val="80000"/>
                <a:buFont typeface="Webdings" pitchFamily="18" charset="2"/>
                <a:buNone/>
                <a:defRPr/>
              </a:pP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规约（</a:t>
              </a:r>
              <a:r>
                <a:rPr lang="en-US" altLang="zh-CN" sz="2400" dirty="0" err="1">
                  <a:solidFill>
                    <a:srgbClr val="0000FF"/>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A→Ab</a:t>
              </a: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12351" name="Rectangle 57"/>
            <p:cNvSpPr>
              <a:spLocks noChangeArrowheads="1"/>
            </p:cNvSpPr>
            <p:nvPr/>
          </p:nvSpPr>
          <p:spPr bwMode="auto">
            <a:xfrm>
              <a:off x="1440" y="1716"/>
              <a:ext cx="454" cy="291"/>
            </a:xfrm>
            <a:prstGeom prst="rect">
              <a:avLst/>
            </a:prstGeom>
            <a:noFill/>
            <a:ln w="19050" algn="ctr">
              <a:noFill/>
              <a:miter lim="800000"/>
              <a:headEnd/>
              <a:tailEnd/>
            </a:ln>
          </p:spPr>
          <p:txBody>
            <a:bodyPr wrap="none">
              <a:spAutoFit/>
            </a:bodyPr>
            <a:lstStyle/>
            <a:p>
              <a:pPr algn="ctr"/>
              <a:r>
                <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a:t>
              </a:r>
              <a:endPar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12352" name="Rectangle 58"/>
            <p:cNvSpPr>
              <a:spLocks noChangeArrowheads="1"/>
            </p:cNvSpPr>
            <p:nvPr/>
          </p:nvSpPr>
          <p:spPr bwMode="auto">
            <a:xfrm>
              <a:off x="2910" y="1716"/>
              <a:ext cx="568"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cde#</a:t>
              </a:r>
            </a:p>
          </p:txBody>
        </p:sp>
        <p:sp>
          <p:nvSpPr>
            <p:cNvPr id="12353" name="Rectangle 59"/>
            <p:cNvSpPr>
              <a:spLocks noChangeArrowheads="1"/>
            </p:cNvSpPr>
            <p:nvPr/>
          </p:nvSpPr>
          <p:spPr bwMode="auto">
            <a:xfrm>
              <a:off x="3954" y="1688"/>
              <a:ext cx="495" cy="291"/>
            </a:xfrm>
            <a:prstGeom prst="rect">
              <a:avLst/>
            </a:prstGeom>
            <a:noFill/>
            <a:ln w="19050" algn="ctr">
              <a:noFill/>
              <a:miter lim="800000"/>
              <a:headEnd/>
              <a:tailEnd/>
            </a:ln>
          </p:spPr>
          <p:txBody>
            <a:bodyPr wrap="none">
              <a:spAutoFit/>
            </a:bodyPr>
            <a:lstStyle/>
            <a:p>
              <a:pPr algn="ctr">
                <a:spcBef>
                  <a:spcPct val="20000"/>
                </a:spcBef>
                <a:buClr>
                  <a:srgbClr val="FF9900"/>
                </a:buClr>
                <a:buSzPct val="80000"/>
                <a:buFont typeface="Webdings" pitchFamily="18" charset="2"/>
                <a:buNone/>
              </a:pPr>
              <a:r>
                <a:rPr lang="zh-CN" altLang="en-US"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移进</a:t>
              </a:r>
            </a:p>
          </p:txBody>
        </p:sp>
      </p:grpSp>
    </p:spTree>
    <p:extLst>
      <p:ext uri="{BB962C8B-B14F-4D97-AF65-F5344CB8AC3E}">
        <p14:creationId xmlns:p14="http://schemas.microsoft.com/office/powerpoint/2010/main" val="273813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468313" y="415925"/>
            <a:ext cx="8424862" cy="4525963"/>
          </a:xfrm>
        </p:spPr>
        <p:txBody>
          <a:bodyPr/>
          <a:lstStyle/>
          <a:p>
            <a:pPr eaLnBrk="1" hangingPunct="1"/>
            <a:r>
              <a:rPr kumimoji="1" lang="en-US" altLang="zh-CN" sz="2400" dirty="0"/>
              <a:t>S</a:t>
            </a:r>
            <a:r>
              <a:rPr kumimoji="1" lang="en-US" altLang="zh-CN" sz="2400" baseline="-25000" dirty="0"/>
              <a:t>i</a:t>
            </a:r>
            <a:r>
              <a:rPr kumimoji="1" lang="en-US" altLang="zh-CN" sz="2400" dirty="0"/>
              <a:t>:</a:t>
            </a:r>
            <a:r>
              <a:rPr kumimoji="1" lang="zh-CN" altLang="zh-CN" sz="2400" dirty="0"/>
              <a:t>移进，并将状态</a:t>
            </a:r>
            <a:r>
              <a:rPr kumimoji="1" lang="en-US" altLang="zh-CN" sz="2400" dirty="0" err="1"/>
              <a:t>i</a:t>
            </a:r>
            <a:r>
              <a:rPr kumimoji="1" lang="zh-CN" altLang="zh-CN" sz="2400" dirty="0"/>
              <a:t>进栈</a:t>
            </a:r>
          </a:p>
          <a:p>
            <a:pPr eaLnBrk="1" hangingPunct="1"/>
            <a:r>
              <a:rPr kumimoji="1" lang="en-US" altLang="zh-CN" sz="2400" dirty="0" err="1"/>
              <a:t>r</a:t>
            </a:r>
            <a:r>
              <a:rPr kumimoji="1" lang="en-US" altLang="zh-CN" sz="2400" baseline="-25000" dirty="0" err="1"/>
              <a:t>i</a:t>
            </a:r>
            <a:r>
              <a:rPr kumimoji="1" lang="en-US" altLang="zh-CN" sz="2400" dirty="0"/>
              <a:t>:</a:t>
            </a:r>
            <a:r>
              <a:rPr kumimoji="1" lang="zh-CN" altLang="en-US" sz="2400" dirty="0"/>
              <a:t>用第</a:t>
            </a:r>
            <a:r>
              <a:rPr kumimoji="1" lang="en-US" altLang="zh-CN" sz="2400" dirty="0" err="1"/>
              <a:t>i</a:t>
            </a:r>
            <a:r>
              <a:rPr kumimoji="1" lang="zh-CN" altLang="en-US" sz="2400" dirty="0"/>
              <a:t>个产生式归约，同时状态栈与符号栈退出相应个符号，根据</a:t>
            </a:r>
            <a:r>
              <a:rPr kumimoji="1" lang="en-US" altLang="zh-CN" sz="2400" dirty="0"/>
              <a:t>GOTO</a:t>
            </a:r>
            <a:r>
              <a:rPr kumimoji="1" lang="zh-CN" altLang="en-US" sz="2400" dirty="0"/>
              <a:t>表将相应状态入栈</a:t>
            </a:r>
            <a:endParaRPr lang="zh-CN" altLang="en-US" sz="2400" dirty="0"/>
          </a:p>
        </p:txBody>
      </p:sp>
      <p:sp>
        <p:nvSpPr>
          <p:cNvPr id="13314"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13315" name="灯片编号占位符 5"/>
          <p:cNvSpPr>
            <a:spLocks noGrp="1"/>
          </p:cNvSpPr>
          <p:nvPr>
            <p:ph type="sldNum" sz="quarter" idx="12"/>
          </p:nvPr>
        </p:nvSpPr>
        <p:spPr>
          <a:noFill/>
        </p:spPr>
        <p:txBody>
          <a:bodyPr/>
          <a:lstStyle/>
          <a:p>
            <a:fld id="{578EB971-3FE7-4B09-AB58-7CEADF153773}" type="slidenum">
              <a:rPr lang="en-US" altLang="zh-CN" smtClean="0">
                <a:ea typeface="宋体" charset="-122"/>
              </a:rPr>
              <a:pPr/>
              <a:t>12</a:t>
            </a:fld>
            <a:endParaRPr lang="en-US" altLang="zh-CN">
              <a:ea typeface="宋体" charset="-122"/>
            </a:endParaRPr>
          </a:p>
        </p:txBody>
      </p:sp>
      <p:graphicFrame>
        <p:nvGraphicFramePr>
          <p:cNvPr id="489261" name="Group 1837"/>
          <p:cNvGraphicFramePr>
            <a:graphicFrameLocks noGrp="1"/>
          </p:cNvGraphicFramePr>
          <p:nvPr/>
        </p:nvGraphicFramePr>
        <p:xfrm>
          <a:off x="684213" y="1989138"/>
          <a:ext cx="7993062" cy="4089600"/>
        </p:xfrm>
        <a:graphic>
          <a:graphicData uri="http://schemas.openxmlformats.org/drawingml/2006/table">
            <a:tbl>
              <a:tblPr firstRow="1" bandRow="1">
                <a:tableStyleId>{10A1B5D5-9B99-4C35-A422-299274C87663}</a:tableStyleId>
              </a:tblPr>
              <a:tblGrid>
                <a:gridCol w="800100">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gridCol w="801687">
                  <a:extLst>
                    <a:ext uri="{9D8B030D-6E8A-4147-A177-3AD203B41FA5}">
                      <a16:colId xmlns:a16="http://schemas.microsoft.com/office/drawing/2014/main" val="20002"/>
                    </a:ext>
                  </a:extLst>
                </a:gridCol>
                <a:gridCol w="798513">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798512">
                  <a:extLst>
                    <a:ext uri="{9D8B030D-6E8A-4147-A177-3AD203B41FA5}">
                      <a16:colId xmlns:a16="http://schemas.microsoft.com/office/drawing/2014/main" val="20005"/>
                    </a:ext>
                  </a:extLst>
                </a:gridCol>
                <a:gridCol w="798513">
                  <a:extLst>
                    <a:ext uri="{9D8B030D-6E8A-4147-A177-3AD203B41FA5}">
                      <a16:colId xmlns:a16="http://schemas.microsoft.com/office/drawing/2014/main" val="20006"/>
                    </a:ext>
                  </a:extLst>
                </a:gridCol>
                <a:gridCol w="801687">
                  <a:extLst>
                    <a:ext uri="{9D8B030D-6E8A-4147-A177-3AD203B41FA5}">
                      <a16:colId xmlns:a16="http://schemas.microsoft.com/office/drawing/2014/main" val="20007"/>
                    </a:ext>
                  </a:extLst>
                </a:gridCol>
                <a:gridCol w="796925">
                  <a:extLst>
                    <a:ext uri="{9D8B030D-6E8A-4147-A177-3AD203B41FA5}">
                      <a16:colId xmlns:a16="http://schemas.microsoft.com/office/drawing/2014/main" val="20008"/>
                    </a:ext>
                  </a:extLst>
                </a:gridCol>
                <a:gridCol w="800100">
                  <a:extLst>
                    <a:ext uri="{9D8B030D-6E8A-4147-A177-3AD203B41FA5}">
                      <a16:colId xmlns:a16="http://schemas.microsoft.com/office/drawing/2014/main" val="20009"/>
                    </a:ext>
                  </a:extLst>
                </a:gridCol>
              </a:tblGrid>
              <a:tr h="1238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a:ln>
                            <a:noFill/>
                          </a:ln>
                          <a:effectLst/>
                        </a:rPr>
                        <a:t>ACTION</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a:ln>
                            <a:noFill/>
                          </a:ln>
                          <a:effectLst/>
                        </a:rPr>
                        <a:t>GOTO</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238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a</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c</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e</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b</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d</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S</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A</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B</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extLst>
                  <a:ext uri="{0D108BD9-81ED-4DB2-BD59-A6C34878D82A}">
                    <a16:rowId xmlns:a16="http://schemas.microsoft.com/office/drawing/2014/main" val="10001"/>
                  </a:ext>
                </a:extLst>
              </a:tr>
              <a:tr h="125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0</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S</a:t>
                      </a:r>
                      <a:r>
                        <a:rPr kumimoji="0" lang="en-US" altLang="zh-CN" sz="2000" b="1" u="none" strike="noStrike" cap="none" normalizeH="0" baseline="-30000">
                          <a:ln>
                            <a:noFill/>
                          </a:ln>
                          <a:effectLst/>
                        </a:rPr>
                        <a:t>2</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1</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extLst>
                  <a:ext uri="{0D108BD9-81ED-4DB2-BD59-A6C34878D82A}">
                    <a16:rowId xmlns:a16="http://schemas.microsoft.com/office/drawing/2014/main" val="10002"/>
                  </a:ext>
                </a:extLst>
              </a:tr>
              <a:tr h="106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1</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acc</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extLst>
                  <a:ext uri="{0D108BD9-81ED-4DB2-BD59-A6C34878D82A}">
                    <a16:rowId xmlns:a16="http://schemas.microsoft.com/office/drawing/2014/main" val="10003"/>
                  </a:ext>
                </a:extLst>
              </a:tr>
              <a:tr h="123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2</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S</a:t>
                      </a:r>
                      <a:r>
                        <a:rPr kumimoji="0" lang="en-US" altLang="zh-CN" sz="2000" b="1" u="none" strike="noStrike" cap="none" normalizeH="0" baseline="-30000">
                          <a:ln>
                            <a:noFill/>
                          </a:ln>
                          <a:effectLst/>
                        </a:rPr>
                        <a:t>4</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3</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extLst>
                  <a:ext uri="{0D108BD9-81ED-4DB2-BD59-A6C34878D82A}">
                    <a16:rowId xmlns:a16="http://schemas.microsoft.com/office/drawing/2014/main" val="10004"/>
                  </a:ext>
                </a:extLst>
              </a:tr>
              <a:tr h="123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3</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S</a:t>
                      </a:r>
                      <a:r>
                        <a:rPr kumimoji="0" lang="en-US" altLang="zh-CN" sz="2000" b="1" u="none" strike="noStrike" cap="none" normalizeH="0" baseline="-30000">
                          <a:ln>
                            <a:noFill/>
                          </a:ln>
                          <a:effectLst/>
                        </a:rPr>
                        <a:t>5</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S</a:t>
                      </a:r>
                      <a:r>
                        <a:rPr kumimoji="0" lang="en-US" altLang="zh-CN" sz="2000" b="1" u="none" strike="noStrike" cap="none" normalizeH="0" baseline="-30000">
                          <a:ln>
                            <a:noFill/>
                          </a:ln>
                          <a:effectLst/>
                        </a:rPr>
                        <a:t>6</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extLst>
                  <a:ext uri="{0D108BD9-81ED-4DB2-BD59-A6C34878D82A}">
                    <a16:rowId xmlns:a16="http://schemas.microsoft.com/office/drawing/2014/main" val="10005"/>
                  </a:ext>
                </a:extLst>
              </a:tr>
              <a:tr h="123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4</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2</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2</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2</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2</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2</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2</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extLst>
                  <a:ext uri="{0D108BD9-81ED-4DB2-BD59-A6C34878D82A}">
                    <a16:rowId xmlns:a16="http://schemas.microsoft.com/office/drawing/2014/main" val="10006"/>
                  </a:ext>
                </a:extLst>
              </a:tr>
              <a:tr h="125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5</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S</a:t>
                      </a:r>
                      <a:r>
                        <a:rPr kumimoji="0" lang="en-US" altLang="zh-CN" sz="2000" b="1" u="none" strike="noStrike" cap="none" normalizeH="0" baseline="-30000">
                          <a:ln>
                            <a:noFill/>
                          </a:ln>
                          <a:effectLst/>
                        </a:rPr>
                        <a:t>8</a:t>
                      </a:r>
                      <a:endParaRPr kumimoji="0" lang="en-US" altLang="zh-CN" sz="2000" b="1" i="0" u="none" strike="noStrike" cap="none" normalizeH="0" baseline="-3000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7</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extLst>
                  <a:ext uri="{0D108BD9-81ED-4DB2-BD59-A6C34878D82A}">
                    <a16:rowId xmlns:a16="http://schemas.microsoft.com/office/drawing/2014/main" val="10007"/>
                  </a:ext>
                </a:extLst>
              </a:tr>
              <a:tr h="123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6</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3</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3</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3</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3</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3</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3</a:t>
                      </a:r>
                      <a:endParaRPr kumimoji="0" lang="en-US" altLang="zh-CN" sz="2000" b="1" i="0" u="none" strike="noStrike" cap="none" normalizeH="0" baseline="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extLst>
                  <a:ext uri="{0D108BD9-81ED-4DB2-BD59-A6C34878D82A}">
                    <a16:rowId xmlns:a16="http://schemas.microsoft.com/office/drawing/2014/main" val="10008"/>
                  </a:ext>
                </a:extLst>
              </a:tr>
              <a:tr h="215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7</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S</a:t>
                      </a:r>
                      <a:r>
                        <a:rPr kumimoji="0" lang="en-US" altLang="zh-CN" sz="2000" b="1" u="none" strike="noStrike" cap="none" normalizeH="0" baseline="-30000">
                          <a:ln>
                            <a:noFill/>
                          </a:ln>
                          <a:effectLst/>
                        </a:rPr>
                        <a:t>9</a:t>
                      </a:r>
                      <a:endParaRPr kumimoji="0" lang="en-US" altLang="zh-CN" sz="2000" b="1" i="0" u="none" strike="noStrike" cap="none" normalizeH="0" baseline="-3000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0" marB="36000" horzOverflow="overflow"/>
                </a:tc>
                <a:extLst>
                  <a:ext uri="{0D108BD9-81ED-4DB2-BD59-A6C34878D82A}">
                    <a16:rowId xmlns:a16="http://schemas.microsoft.com/office/drawing/2014/main" val="10009"/>
                  </a:ext>
                </a:extLst>
              </a:tr>
              <a:tr h="215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8</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4</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4</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4</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4</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4</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4</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extLst>
                  <a:ext uri="{0D108BD9-81ED-4DB2-BD59-A6C34878D82A}">
                    <a16:rowId xmlns:a16="http://schemas.microsoft.com/office/drawing/2014/main" val="10010"/>
                  </a:ext>
                </a:extLst>
              </a:tr>
              <a:tr h="123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a:ln>
                            <a:noFill/>
                          </a:ln>
                          <a:effectLst/>
                        </a:rPr>
                        <a:t>9</a:t>
                      </a:r>
                      <a:endParaRPr kumimoji="0" lang="en-US"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1</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1</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1</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1</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1</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r</a:t>
                      </a:r>
                      <a:r>
                        <a:rPr kumimoji="0" lang="en-US" altLang="zh-CN" sz="2000" b="1" u="none" strike="noStrike" cap="none" normalizeH="0" baseline="-30000">
                          <a:ln>
                            <a:noFill/>
                          </a:ln>
                          <a:effectLst/>
                        </a:rPr>
                        <a:t>1</a:t>
                      </a:r>
                      <a:endParaRPr kumimoji="0" lang="en-US" altLang="zh-CN" sz="2000" b="1" i="0" u="none" strike="noStrike" cap="none" normalizeH="0" baseline="-30000">
                        <a:ln>
                          <a:noFill/>
                        </a:ln>
                        <a:solidFill>
                          <a:srgbClr val="0000FF"/>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txBody>
                  <a:tcPr marL="36000" marR="36000" marT="0" marB="36000" horzOverflow="overflow"/>
                </a:tc>
                <a:extLst>
                  <a:ext uri="{0D108BD9-81ED-4DB2-BD59-A6C34878D82A}">
                    <a16:rowId xmlns:a16="http://schemas.microsoft.com/office/drawing/2014/main" val="10011"/>
                  </a:ext>
                </a:extLst>
              </a:tr>
            </a:tbl>
          </a:graphicData>
        </a:graphic>
      </p:graphicFrame>
      <p:sp>
        <p:nvSpPr>
          <p:cNvPr id="13446" name="Oval 1834">
            <a:hlinkClick r:id="rId2" action="ppaction://hlinksldjump" tooltip="分析过程"/>
          </p:cNvPr>
          <p:cNvSpPr>
            <a:spLocks noChangeArrowheads="1"/>
          </p:cNvSpPr>
          <p:nvPr/>
        </p:nvSpPr>
        <p:spPr bwMode="auto">
          <a:xfrm>
            <a:off x="8388350" y="404813"/>
            <a:ext cx="576263" cy="576262"/>
          </a:xfrm>
          <a:prstGeom prst="ellipse">
            <a:avLst/>
          </a:prstGeom>
          <a:solidFill>
            <a:srgbClr val="99CCFF">
              <a:alpha val="50195"/>
            </a:srgbClr>
          </a:solidFill>
          <a:ln w="127000" cap="rnd" cmpd="dbl" algn="ctr">
            <a:solidFill>
              <a:srgbClr val="3366FF"/>
            </a:solidFill>
            <a:prstDash val="sysDot"/>
            <a:round/>
            <a:headEnd/>
            <a:tailEnd/>
          </a:ln>
        </p:spPr>
        <p:txBody>
          <a:bodyPr wrap="none" anchor="ctr"/>
          <a:lstStyle/>
          <a:p>
            <a:pPr algn="ctr"/>
            <a:endParaRPr lang="zh-CN" altLang="zh-CN">
              <a:latin typeface="Arial" charset="0"/>
            </a:endParaRPr>
          </a:p>
        </p:txBody>
      </p:sp>
    </p:spTree>
    <p:extLst>
      <p:ext uri="{BB962C8B-B14F-4D97-AF65-F5344CB8AC3E}">
        <p14:creationId xmlns:p14="http://schemas.microsoft.com/office/powerpoint/2010/main" val="17177799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页脚占位符 2"/>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14339" name="灯片编号占位符 3"/>
          <p:cNvSpPr>
            <a:spLocks noGrp="1"/>
          </p:cNvSpPr>
          <p:nvPr>
            <p:ph type="sldNum" sz="quarter" idx="12"/>
          </p:nvPr>
        </p:nvSpPr>
        <p:spPr>
          <a:noFill/>
        </p:spPr>
        <p:txBody>
          <a:bodyPr/>
          <a:lstStyle/>
          <a:p>
            <a:fld id="{867D2BB1-C925-4845-8AD7-333E19451AA3}" type="slidenum">
              <a:rPr lang="en-US" altLang="zh-CN" smtClean="0">
                <a:ea typeface="宋体" charset="-122"/>
              </a:rPr>
              <a:pPr/>
              <a:t>13</a:t>
            </a:fld>
            <a:endParaRPr lang="en-US" altLang="zh-CN">
              <a:ea typeface="宋体" charset="-122"/>
            </a:endParaRPr>
          </a:p>
        </p:txBody>
      </p:sp>
      <p:graphicFrame>
        <p:nvGraphicFramePr>
          <p:cNvPr id="479596" name="Group 364"/>
          <p:cNvGraphicFramePr>
            <a:graphicFrameLocks noGrp="1"/>
          </p:cNvGraphicFramePr>
          <p:nvPr>
            <p:ph sz="half" idx="4294967295"/>
          </p:nvPr>
        </p:nvGraphicFramePr>
        <p:xfrm>
          <a:off x="1081088" y="1638300"/>
          <a:ext cx="8062913" cy="4754880"/>
        </p:xfrm>
        <a:graphic>
          <a:graphicData uri="http://schemas.openxmlformats.org/drawingml/2006/table">
            <a:tbl>
              <a:tblPr firstRow="1" bandRow="1">
                <a:tableStyleId>{2A488322-F2BA-4B5B-9748-0D474271808F}</a:tableStyleId>
              </a:tblPr>
              <a:tblGrid>
                <a:gridCol w="695325">
                  <a:extLst>
                    <a:ext uri="{9D8B030D-6E8A-4147-A177-3AD203B41FA5}">
                      <a16:colId xmlns:a16="http://schemas.microsoft.com/office/drawing/2014/main" val="20000"/>
                    </a:ext>
                  </a:extLst>
                </a:gridCol>
                <a:gridCol w="1674813">
                  <a:extLst>
                    <a:ext uri="{9D8B030D-6E8A-4147-A177-3AD203B41FA5}">
                      <a16:colId xmlns:a16="http://schemas.microsoft.com/office/drawing/2014/main" val="20001"/>
                    </a:ext>
                  </a:extLst>
                </a:gridCol>
                <a:gridCol w="1673225">
                  <a:extLst>
                    <a:ext uri="{9D8B030D-6E8A-4147-A177-3AD203B41FA5}">
                      <a16:colId xmlns:a16="http://schemas.microsoft.com/office/drawing/2014/main" val="20002"/>
                    </a:ext>
                  </a:extLst>
                </a:gridCol>
                <a:gridCol w="1673225">
                  <a:extLst>
                    <a:ext uri="{9D8B030D-6E8A-4147-A177-3AD203B41FA5}">
                      <a16:colId xmlns:a16="http://schemas.microsoft.com/office/drawing/2014/main" val="20003"/>
                    </a:ext>
                  </a:extLst>
                </a:gridCol>
                <a:gridCol w="1173162">
                  <a:extLst>
                    <a:ext uri="{9D8B030D-6E8A-4147-A177-3AD203B41FA5}">
                      <a16:colId xmlns:a16="http://schemas.microsoft.com/office/drawing/2014/main" val="20004"/>
                    </a:ext>
                  </a:extLst>
                </a:gridCol>
                <a:gridCol w="1173163">
                  <a:extLst>
                    <a:ext uri="{9D8B030D-6E8A-4147-A177-3AD203B41FA5}">
                      <a16:colId xmlns:a16="http://schemas.microsoft.com/office/drawing/2014/main" val="20005"/>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1" lang="zh-CN" altLang="en-US" sz="2000" u="none" strike="noStrike" cap="none" normalizeH="0" baseline="0">
                          <a:ln>
                            <a:noFill/>
                          </a:ln>
                          <a:effectLst/>
                        </a:rPr>
                        <a:t>步骤</a:t>
                      </a:r>
                      <a:endParaRPr kumimoji="1"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zh-CN" altLang="en-US" sz="2000" u="none" strike="noStrike" cap="none" normalizeH="0" baseline="0">
                          <a:ln>
                            <a:noFill/>
                          </a:ln>
                          <a:effectLst/>
                        </a:rPr>
                        <a:t>状态栈</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zh-CN" altLang="en-US" sz="2000" u="none" strike="noStrike" cap="none" normalizeH="0" baseline="0">
                          <a:ln>
                            <a:noFill/>
                          </a:ln>
                          <a:effectLst/>
                        </a:rPr>
                        <a:t>符号栈</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1" lang="zh-CN" altLang="en-US" sz="2000" u="none" strike="noStrike" cap="none" normalizeH="0" baseline="0">
                          <a:ln>
                            <a:noFill/>
                          </a:ln>
                          <a:effectLst/>
                        </a:rPr>
                        <a:t>输入串</a:t>
                      </a:r>
                      <a:endParaRPr kumimoji="1"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1" lang="en-US" altLang="zh-CN" sz="2000" u="none" strike="noStrike" cap="none" normalizeH="0" baseline="0">
                          <a:ln>
                            <a:noFill/>
                          </a:ln>
                          <a:effectLst/>
                        </a:rPr>
                        <a:t>ACTION</a:t>
                      </a:r>
                      <a:endParaRPr kumimoji="1"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1" lang="en-US" altLang="zh-CN" sz="2000" u="none" strike="noStrike" cap="none" normalizeH="0" baseline="0">
                          <a:ln>
                            <a:noFill/>
                          </a:ln>
                          <a:effectLst/>
                        </a:rPr>
                        <a:t>GOTO</a:t>
                      </a:r>
                      <a:endParaRPr kumimoji="1"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0"/>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2500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2"/>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5"/>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7"/>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8"/>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9"/>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10"/>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rPr>
                        <a:t>11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11"/>
                  </a:ext>
                </a:extLst>
              </a:tr>
            </a:tbl>
          </a:graphicData>
        </a:graphic>
      </p:graphicFrame>
      <p:sp>
        <p:nvSpPr>
          <p:cNvPr id="479536" name="Text Box 304"/>
          <p:cNvSpPr txBox="1">
            <a:spLocks noChangeArrowheads="1"/>
          </p:cNvSpPr>
          <p:nvPr/>
        </p:nvSpPr>
        <p:spPr bwMode="auto">
          <a:xfrm>
            <a:off x="1816100" y="2027238"/>
            <a:ext cx="406400"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a:t>
            </a:r>
          </a:p>
        </p:txBody>
      </p:sp>
      <p:sp>
        <p:nvSpPr>
          <p:cNvPr id="479537" name="Text Box 305"/>
          <p:cNvSpPr txBox="1">
            <a:spLocks noChangeArrowheads="1"/>
          </p:cNvSpPr>
          <p:nvPr/>
        </p:nvSpPr>
        <p:spPr bwMode="auto">
          <a:xfrm>
            <a:off x="3427413" y="2027238"/>
            <a:ext cx="403225"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t>
            </a:r>
          </a:p>
        </p:txBody>
      </p:sp>
      <p:sp>
        <p:nvSpPr>
          <p:cNvPr id="479538" name="Text Box 306"/>
          <p:cNvSpPr txBox="1">
            <a:spLocks noChangeArrowheads="1"/>
          </p:cNvSpPr>
          <p:nvPr/>
        </p:nvSpPr>
        <p:spPr bwMode="auto">
          <a:xfrm>
            <a:off x="4787900" y="2027238"/>
            <a:ext cx="1374775"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abbcde#</a:t>
            </a:r>
          </a:p>
        </p:txBody>
      </p:sp>
      <p:sp>
        <p:nvSpPr>
          <p:cNvPr id="479539" name="Text Box 307"/>
          <p:cNvSpPr txBox="1">
            <a:spLocks noChangeArrowheads="1"/>
          </p:cNvSpPr>
          <p:nvPr/>
        </p:nvSpPr>
        <p:spPr bwMode="auto">
          <a:xfrm>
            <a:off x="6892925" y="2027238"/>
            <a:ext cx="4873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S</a:t>
            </a:r>
            <a:r>
              <a:rPr lang="en-US" altLang="zh-CN" baseline="-25000">
                <a:solidFill>
                  <a:schemeClr val="tx1">
                    <a:lumMod val="75000"/>
                    <a:lumOff val="25000"/>
                  </a:schemeClr>
                </a:solidFill>
              </a:rPr>
              <a:t>2</a:t>
            </a:r>
          </a:p>
        </p:txBody>
      </p:sp>
      <p:sp>
        <p:nvSpPr>
          <p:cNvPr id="479542" name="Text Box 310"/>
          <p:cNvSpPr txBox="1">
            <a:spLocks noChangeArrowheads="1"/>
          </p:cNvSpPr>
          <p:nvPr/>
        </p:nvSpPr>
        <p:spPr bwMode="auto">
          <a:xfrm>
            <a:off x="1816100" y="2422525"/>
            <a:ext cx="573088"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02</a:t>
            </a:r>
          </a:p>
        </p:txBody>
      </p:sp>
      <p:sp>
        <p:nvSpPr>
          <p:cNvPr id="479543" name="Text Box 311"/>
          <p:cNvSpPr txBox="1">
            <a:spLocks noChangeArrowheads="1"/>
          </p:cNvSpPr>
          <p:nvPr/>
        </p:nvSpPr>
        <p:spPr bwMode="auto">
          <a:xfrm>
            <a:off x="3427413" y="2422525"/>
            <a:ext cx="568325"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a:t>
            </a:r>
          </a:p>
        </p:txBody>
      </p:sp>
      <p:sp>
        <p:nvSpPr>
          <p:cNvPr id="479544" name="Text Box 312"/>
          <p:cNvSpPr txBox="1">
            <a:spLocks noChangeArrowheads="1"/>
          </p:cNvSpPr>
          <p:nvPr/>
        </p:nvSpPr>
        <p:spPr bwMode="auto">
          <a:xfrm>
            <a:off x="4951413" y="2422525"/>
            <a:ext cx="1211262"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bbcde#</a:t>
            </a:r>
          </a:p>
        </p:txBody>
      </p:sp>
      <p:sp>
        <p:nvSpPr>
          <p:cNvPr id="479545" name="Text Box 313"/>
          <p:cNvSpPr txBox="1">
            <a:spLocks noChangeArrowheads="1"/>
          </p:cNvSpPr>
          <p:nvPr/>
        </p:nvSpPr>
        <p:spPr bwMode="auto">
          <a:xfrm>
            <a:off x="6892925" y="2422525"/>
            <a:ext cx="4873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S</a:t>
            </a:r>
            <a:r>
              <a:rPr lang="en-US" altLang="zh-CN" baseline="-25000">
                <a:solidFill>
                  <a:schemeClr val="tx1">
                    <a:lumMod val="75000"/>
                    <a:lumOff val="25000"/>
                  </a:schemeClr>
                </a:solidFill>
              </a:rPr>
              <a:t>4</a:t>
            </a:r>
          </a:p>
        </p:txBody>
      </p:sp>
      <p:sp>
        <p:nvSpPr>
          <p:cNvPr id="479546" name="Text Box 314"/>
          <p:cNvSpPr txBox="1">
            <a:spLocks noChangeArrowheads="1"/>
          </p:cNvSpPr>
          <p:nvPr/>
        </p:nvSpPr>
        <p:spPr bwMode="auto">
          <a:xfrm>
            <a:off x="1816100" y="2814638"/>
            <a:ext cx="739775"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024</a:t>
            </a:r>
          </a:p>
        </p:txBody>
      </p:sp>
      <p:sp>
        <p:nvSpPr>
          <p:cNvPr id="479547" name="Text Box 315"/>
          <p:cNvSpPr txBox="1">
            <a:spLocks noChangeArrowheads="1"/>
          </p:cNvSpPr>
          <p:nvPr/>
        </p:nvSpPr>
        <p:spPr bwMode="auto">
          <a:xfrm>
            <a:off x="3427413" y="2814638"/>
            <a:ext cx="733425"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#ab</a:t>
            </a:r>
          </a:p>
        </p:txBody>
      </p:sp>
      <p:sp>
        <p:nvSpPr>
          <p:cNvPr id="479548" name="Text Box 316"/>
          <p:cNvSpPr txBox="1">
            <a:spLocks noChangeArrowheads="1"/>
          </p:cNvSpPr>
          <p:nvPr/>
        </p:nvSpPr>
        <p:spPr bwMode="auto">
          <a:xfrm>
            <a:off x="5113338" y="2814638"/>
            <a:ext cx="1049337"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bcde#</a:t>
            </a:r>
          </a:p>
        </p:txBody>
      </p:sp>
      <p:sp>
        <p:nvSpPr>
          <p:cNvPr id="479549" name="Text Box 317"/>
          <p:cNvSpPr txBox="1">
            <a:spLocks noChangeArrowheads="1"/>
          </p:cNvSpPr>
          <p:nvPr/>
        </p:nvSpPr>
        <p:spPr bwMode="auto">
          <a:xfrm>
            <a:off x="6892925" y="2814638"/>
            <a:ext cx="4873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r</a:t>
            </a:r>
            <a:r>
              <a:rPr lang="en-US" altLang="zh-CN" baseline="-25000">
                <a:solidFill>
                  <a:schemeClr val="tx1">
                    <a:lumMod val="75000"/>
                    <a:lumOff val="25000"/>
                  </a:schemeClr>
                </a:solidFill>
              </a:rPr>
              <a:t>2</a:t>
            </a:r>
          </a:p>
        </p:txBody>
      </p:sp>
      <p:sp>
        <p:nvSpPr>
          <p:cNvPr id="479554" name="Text Box 322"/>
          <p:cNvSpPr txBox="1">
            <a:spLocks noChangeArrowheads="1"/>
          </p:cNvSpPr>
          <p:nvPr/>
        </p:nvSpPr>
        <p:spPr bwMode="auto">
          <a:xfrm>
            <a:off x="8003297" y="2849563"/>
            <a:ext cx="312906" cy="369332"/>
          </a:xfrm>
          <a:prstGeom prst="rect">
            <a:avLst/>
          </a:prstGeom>
          <a:noFill/>
          <a:ln w="19050" algn="ctr">
            <a:noFill/>
            <a:miter lim="800000"/>
            <a:headEnd/>
            <a:tailEnd/>
          </a:ln>
        </p:spPr>
        <p:txBody>
          <a:bodyPr wrap="none">
            <a:spAutoFit/>
          </a:bodyPr>
          <a:lstStyle/>
          <a:p>
            <a:pPr algn="ctr"/>
            <a:r>
              <a:rPr lang="en-US" altLang="zh-CN">
                <a:solidFill>
                  <a:schemeClr val="tx1">
                    <a:lumMod val="75000"/>
                    <a:lumOff val="25000"/>
                  </a:schemeClr>
                </a:solidFill>
              </a:rPr>
              <a:t>3</a:t>
            </a:r>
          </a:p>
        </p:txBody>
      </p:sp>
      <p:sp>
        <p:nvSpPr>
          <p:cNvPr id="479555" name="Text Box 323"/>
          <p:cNvSpPr txBox="1">
            <a:spLocks noChangeArrowheads="1"/>
          </p:cNvSpPr>
          <p:nvPr/>
        </p:nvSpPr>
        <p:spPr bwMode="auto">
          <a:xfrm>
            <a:off x="1816100" y="3213100"/>
            <a:ext cx="739775"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023</a:t>
            </a:r>
          </a:p>
        </p:txBody>
      </p:sp>
      <p:sp>
        <p:nvSpPr>
          <p:cNvPr id="479556" name="Text Box 324"/>
          <p:cNvSpPr txBox="1">
            <a:spLocks noChangeArrowheads="1"/>
          </p:cNvSpPr>
          <p:nvPr/>
        </p:nvSpPr>
        <p:spPr bwMode="auto">
          <a:xfrm>
            <a:off x="3427413" y="3213100"/>
            <a:ext cx="733425"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#aA</a:t>
            </a:r>
          </a:p>
        </p:txBody>
      </p:sp>
      <p:sp>
        <p:nvSpPr>
          <p:cNvPr id="479557" name="Text Box 325"/>
          <p:cNvSpPr txBox="1">
            <a:spLocks noChangeArrowheads="1"/>
          </p:cNvSpPr>
          <p:nvPr/>
        </p:nvSpPr>
        <p:spPr bwMode="auto">
          <a:xfrm>
            <a:off x="5113338" y="3213100"/>
            <a:ext cx="1049337"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bcde#</a:t>
            </a:r>
          </a:p>
        </p:txBody>
      </p:sp>
      <p:sp>
        <p:nvSpPr>
          <p:cNvPr id="479558" name="Text Box 326"/>
          <p:cNvSpPr txBox="1">
            <a:spLocks noChangeArrowheads="1"/>
          </p:cNvSpPr>
          <p:nvPr/>
        </p:nvSpPr>
        <p:spPr bwMode="auto">
          <a:xfrm>
            <a:off x="6892925" y="3213100"/>
            <a:ext cx="4873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S</a:t>
            </a:r>
            <a:r>
              <a:rPr lang="en-US" altLang="zh-CN" baseline="-25000">
                <a:solidFill>
                  <a:schemeClr val="tx1">
                    <a:lumMod val="75000"/>
                    <a:lumOff val="25000"/>
                  </a:schemeClr>
                </a:solidFill>
              </a:rPr>
              <a:t>6</a:t>
            </a:r>
          </a:p>
        </p:txBody>
      </p:sp>
      <p:sp>
        <p:nvSpPr>
          <p:cNvPr id="479559" name="Text Box 327"/>
          <p:cNvSpPr txBox="1">
            <a:spLocks noChangeArrowheads="1"/>
          </p:cNvSpPr>
          <p:nvPr/>
        </p:nvSpPr>
        <p:spPr bwMode="auto">
          <a:xfrm>
            <a:off x="1816100" y="3608388"/>
            <a:ext cx="9064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0236</a:t>
            </a:r>
          </a:p>
        </p:txBody>
      </p:sp>
      <p:sp>
        <p:nvSpPr>
          <p:cNvPr id="479560" name="Text Box 328"/>
          <p:cNvSpPr txBox="1">
            <a:spLocks noChangeArrowheads="1"/>
          </p:cNvSpPr>
          <p:nvPr/>
        </p:nvSpPr>
        <p:spPr bwMode="auto">
          <a:xfrm>
            <a:off x="3427413" y="3608388"/>
            <a:ext cx="900112"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#aAb</a:t>
            </a:r>
          </a:p>
        </p:txBody>
      </p:sp>
      <p:sp>
        <p:nvSpPr>
          <p:cNvPr id="479561" name="Text Box 329"/>
          <p:cNvSpPr txBox="1">
            <a:spLocks noChangeArrowheads="1"/>
          </p:cNvSpPr>
          <p:nvPr/>
        </p:nvSpPr>
        <p:spPr bwMode="auto">
          <a:xfrm>
            <a:off x="5276850" y="3608388"/>
            <a:ext cx="885825"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cde#</a:t>
            </a:r>
          </a:p>
        </p:txBody>
      </p:sp>
      <p:sp>
        <p:nvSpPr>
          <p:cNvPr id="479562" name="Text Box 330"/>
          <p:cNvSpPr txBox="1">
            <a:spLocks noChangeArrowheads="1"/>
          </p:cNvSpPr>
          <p:nvPr/>
        </p:nvSpPr>
        <p:spPr bwMode="auto">
          <a:xfrm>
            <a:off x="6892925" y="3608388"/>
            <a:ext cx="4873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r</a:t>
            </a:r>
            <a:r>
              <a:rPr lang="en-US" altLang="zh-CN" baseline="-25000">
                <a:solidFill>
                  <a:schemeClr val="tx1">
                    <a:lumMod val="75000"/>
                    <a:lumOff val="25000"/>
                  </a:schemeClr>
                </a:solidFill>
              </a:rPr>
              <a:t>3</a:t>
            </a:r>
          </a:p>
        </p:txBody>
      </p:sp>
      <p:sp>
        <p:nvSpPr>
          <p:cNvPr id="479563" name="Text Box 331"/>
          <p:cNvSpPr txBox="1">
            <a:spLocks noChangeArrowheads="1"/>
          </p:cNvSpPr>
          <p:nvPr/>
        </p:nvSpPr>
        <p:spPr bwMode="auto">
          <a:xfrm>
            <a:off x="8003297" y="3644900"/>
            <a:ext cx="312906" cy="369332"/>
          </a:xfrm>
          <a:prstGeom prst="rect">
            <a:avLst/>
          </a:prstGeom>
          <a:noFill/>
          <a:ln w="19050" algn="ctr">
            <a:noFill/>
            <a:miter lim="800000"/>
            <a:headEnd/>
            <a:tailEnd/>
          </a:ln>
        </p:spPr>
        <p:txBody>
          <a:bodyPr wrap="none">
            <a:spAutoFit/>
          </a:bodyPr>
          <a:lstStyle/>
          <a:p>
            <a:pPr algn="ctr"/>
            <a:r>
              <a:rPr lang="en-US" altLang="zh-CN">
                <a:solidFill>
                  <a:schemeClr val="tx1">
                    <a:lumMod val="75000"/>
                    <a:lumOff val="25000"/>
                  </a:schemeClr>
                </a:solidFill>
              </a:rPr>
              <a:t>3</a:t>
            </a:r>
          </a:p>
        </p:txBody>
      </p:sp>
      <p:sp>
        <p:nvSpPr>
          <p:cNvPr id="479564" name="Text Box 332"/>
          <p:cNvSpPr txBox="1">
            <a:spLocks noChangeArrowheads="1"/>
          </p:cNvSpPr>
          <p:nvPr/>
        </p:nvSpPr>
        <p:spPr bwMode="auto">
          <a:xfrm>
            <a:off x="1816100" y="4003675"/>
            <a:ext cx="739775"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023</a:t>
            </a:r>
          </a:p>
        </p:txBody>
      </p:sp>
      <p:sp>
        <p:nvSpPr>
          <p:cNvPr id="479565" name="Text Box 333"/>
          <p:cNvSpPr txBox="1">
            <a:spLocks noChangeArrowheads="1"/>
          </p:cNvSpPr>
          <p:nvPr/>
        </p:nvSpPr>
        <p:spPr bwMode="auto">
          <a:xfrm>
            <a:off x="3427413" y="4003675"/>
            <a:ext cx="733425"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#aA</a:t>
            </a:r>
          </a:p>
        </p:txBody>
      </p:sp>
      <p:sp>
        <p:nvSpPr>
          <p:cNvPr id="479566" name="Text Box 334"/>
          <p:cNvSpPr txBox="1">
            <a:spLocks noChangeArrowheads="1"/>
          </p:cNvSpPr>
          <p:nvPr/>
        </p:nvSpPr>
        <p:spPr bwMode="auto">
          <a:xfrm>
            <a:off x="5276850" y="4003675"/>
            <a:ext cx="885825"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cde#</a:t>
            </a:r>
          </a:p>
        </p:txBody>
      </p:sp>
      <p:sp>
        <p:nvSpPr>
          <p:cNvPr id="479567" name="Text Box 335"/>
          <p:cNvSpPr txBox="1">
            <a:spLocks noChangeArrowheads="1"/>
          </p:cNvSpPr>
          <p:nvPr/>
        </p:nvSpPr>
        <p:spPr bwMode="auto">
          <a:xfrm>
            <a:off x="6892925" y="4003675"/>
            <a:ext cx="4873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S</a:t>
            </a:r>
            <a:r>
              <a:rPr lang="en-US" altLang="zh-CN" baseline="-25000">
                <a:solidFill>
                  <a:schemeClr val="tx1">
                    <a:lumMod val="75000"/>
                    <a:lumOff val="25000"/>
                  </a:schemeClr>
                </a:solidFill>
              </a:rPr>
              <a:t>5</a:t>
            </a:r>
          </a:p>
        </p:txBody>
      </p:sp>
      <p:sp>
        <p:nvSpPr>
          <p:cNvPr id="479569" name="Text Box 337"/>
          <p:cNvSpPr txBox="1">
            <a:spLocks noChangeArrowheads="1"/>
          </p:cNvSpPr>
          <p:nvPr/>
        </p:nvSpPr>
        <p:spPr bwMode="auto">
          <a:xfrm>
            <a:off x="1816100" y="4398963"/>
            <a:ext cx="9064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0235</a:t>
            </a:r>
          </a:p>
        </p:txBody>
      </p:sp>
      <p:sp>
        <p:nvSpPr>
          <p:cNvPr id="479570" name="Text Box 338"/>
          <p:cNvSpPr txBox="1">
            <a:spLocks noChangeArrowheads="1"/>
          </p:cNvSpPr>
          <p:nvPr/>
        </p:nvSpPr>
        <p:spPr bwMode="auto">
          <a:xfrm>
            <a:off x="3427413" y="4398963"/>
            <a:ext cx="900112"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#aAc</a:t>
            </a:r>
          </a:p>
        </p:txBody>
      </p:sp>
      <p:sp>
        <p:nvSpPr>
          <p:cNvPr id="479571" name="Text Box 339"/>
          <p:cNvSpPr txBox="1">
            <a:spLocks noChangeArrowheads="1"/>
          </p:cNvSpPr>
          <p:nvPr/>
        </p:nvSpPr>
        <p:spPr bwMode="auto">
          <a:xfrm>
            <a:off x="5438775" y="4398963"/>
            <a:ext cx="723900"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de#</a:t>
            </a:r>
          </a:p>
        </p:txBody>
      </p:sp>
      <p:sp>
        <p:nvSpPr>
          <p:cNvPr id="479572" name="Text Box 340"/>
          <p:cNvSpPr txBox="1">
            <a:spLocks noChangeArrowheads="1"/>
          </p:cNvSpPr>
          <p:nvPr/>
        </p:nvSpPr>
        <p:spPr bwMode="auto">
          <a:xfrm>
            <a:off x="6892925" y="4398963"/>
            <a:ext cx="4873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S</a:t>
            </a:r>
            <a:r>
              <a:rPr lang="en-US" altLang="zh-CN" baseline="-25000">
                <a:solidFill>
                  <a:schemeClr val="tx1">
                    <a:lumMod val="75000"/>
                    <a:lumOff val="25000"/>
                  </a:schemeClr>
                </a:solidFill>
              </a:rPr>
              <a:t>8</a:t>
            </a:r>
          </a:p>
        </p:txBody>
      </p:sp>
      <p:sp>
        <p:nvSpPr>
          <p:cNvPr id="479573" name="Text Box 341"/>
          <p:cNvSpPr txBox="1">
            <a:spLocks noChangeArrowheads="1"/>
          </p:cNvSpPr>
          <p:nvPr/>
        </p:nvSpPr>
        <p:spPr bwMode="auto">
          <a:xfrm>
            <a:off x="1816100" y="4794250"/>
            <a:ext cx="1073150"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02358</a:t>
            </a:r>
          </a:p>
        </p:txBody>
      </p:sp>
      <p:sp>
        <p:nvSpPr>
          <p:cNvPr id="479574" name="Text Box 342"/>
          <p:cNvSpPr txBox="1">
            <a:spLocks noChangeArrowheads="1"/>
          </p:cNvSpPr>
          <p:nvPr/>
        </p:nvSpPr>
        <p:spPr bwMode="auto">
          <a:xfrm>
            <a:off x="3427413" y="4794250"/>
            <a:ext cx="1065212"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#aAcd</a:t>
            </a:r>
          </a:p>
        </p:txBody>
      </p:sp>
      <p:sp>
        <p:nvSpPr>
          <p:cNvPr id="479575" name="Text Box 343"/>
          <p:cNvSpPr txBox="1">
            <a:spLocks noChangeArrowheads="1"/>
          </p:cNvSpPr>
          <p:nvPr/>
        </p:nvSpPr>
        <p:spPr bwMode="auto">
          <a:xfrm>
            <a:off x="5603875" y="4787900"/>
            <a:ext cx="558800"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e#</a:t>
            </a:r>
          </a:p>
        </p:txBody>
      </p:sp>
      <p:sp>
        <p:nvSpPr>
          <p:cNvPr id="479576" name="Text Box 344"/>
          <p:cNvSpPr txBox="1">
            <a:spLocks noChangeArrowheads="1"/>
          </p:cNvSpPr>
          <p:nvPr/>
        </p:nvSpPr>
        <p:spPr bwMode="auto">
          <a:xfrm>
            <a:off x="6892925" y="4787900"/>
            <a:ext cx="4873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r</a:t>
            </a:r>
            <a:r>
              <a:rPr lang="en-US" altLang="zh-CN" baseline="-25000">
                <a:solidFill>
                  <a:schemeClr val="tx1">
                    <a:lumMod val="75000"/>
                    <a:lumOff val="25000"/>
                  </a:schemeClr>
                </a:solidFill>
              </a:rPr>
              <a:t>4</a:t>
            </a:r>
          </a:p>
        </p:txBody>
      </p:sp>
      <p:sp>
        <p:nvSpPr>
          <p:cNvPr id="479577" name="Text Box 345"/>
          <p:cNvSpPr txBox="1">
            <a:spLocks noChangeArrowheads="1"/>
          </p:cNvSpPr>
          <p:nvPr/>
        </p:nvSpPr>
        <p:spPr bwMode="auto">
          <a:xfrm>
            <a:off x="8003297" y="4824413"/>
            <a:ext cx="312906" cy="369332"/>
          </a:xfrm>
          <a:prstGeom prst="rect">
            <a:avLst/>
          </a:prstGeom>
          <a:noFill/>
          <a:ln w="19050" algn="ctr">
            <a:noFill/>
            <a:miter lim="800000"/>
            <a:headEnd/>
            <a:tailEnd/>
          </a:ln>
        </p:spPr>
        <p:txBody>
          <a:bodyPr wrap="none">
            <a:spAutoFit/>
          </a:bodyPr>
          <a:lstStyle/>
          <a:p>
            <a:pPr algn="ctr"/>
            <a:r>
              <a:rPr lang="en-US" altLang="zh-CN">
                <a:solidFill>
                  <a:schemeClr val="tx1">
                    <a:lumMod val="75000"/>
                    <a:lumOff val="25000"/>
                  </a:schemeClr>
                </a:solidFill>
              </a:rPr>
              <a:t>7</a:t>
            </a:r>
          </a:p>
        </p:txBody>
      </p:sp>
      <p:sp>
        <p:nvSpPr>
          <p:cNvPr id="479578" name="Text Box 346"/>
          <p:cNvSpPr txBox="1">
            <a:spLocks noChangeArrowheads="1"/>
          </p:cNvSpPr>
          <p:nvPr/>
        </p:nvSpPr>
        <p:spPr bwMode="auto">
          <a:xfrm>
            <a:off x="1816100" y="5189538"/>
            <a:ext cx="1073150"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02357</a:t>
            </a:r>
          </a:p>
        </p:txBody>
      </p:sp>
      <p:sp>
        <p:nvSpPr>
          <p:cNvPr id="479579" name="Text Box 347"/>
          <p:cNvSpPr txBox="1">
            <a:spLocks noChangeArrowheads="1"/>
          </p:cNvSpPr>
          <p:nvPr/>
        </p:nvSpPr>
        <p:spPr bwMode="auto">
          <a:xfrm>
            <a:off x="3427413" y="5189538"/>
            <a:ext cx="1065212"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#aAcB</a:t>
            </a:r>
          </a:p>
        </p:txBody>
      </p:sp>
      <p:sp>
        <p:nvSpPr>
          <p:cNvPr id="479580" name="Text Box 348"/>
          <p:cNvSpPr txBox="1">
            <a:spLocks noChangeArrowheads="1"/>
          </p:cNvSpPr>
          <p:nvPr/>
        </p:nvSpPr>
        <p:spPr bwMode="auto">
          <a:xfrm>
            <a:off x="5603875" y="5189538"/>
            <a:ext cx="558800"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e#</a:t>
            </a:r>
          </a:p>
        </p:txBody>
      </p:sp>
      <p:sp>
        <p:nvSpPr>
          <p:cNvPr id="479581" name="Text Box 349"/>
          <p:cNvSpPr txBox="1">
            <a:spLocks noChangeArrowheads="1"/>
          </p:cNvSpPr>
          <p:nvPr/>
        </p:nvSpPr>
        <p:spPr bwMode="auto">
          <a:xfrm>
            <a:off x="6892925" y="5189538"/>
            <a:ext cx="4873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S</a:t>
            </a:r>
            <a:r>
              <a:rPr lang="en-US" altLang="zh-CN" baseline="-25000">
                <a:solidFill>
                  <a:schemeClr val="tx1">
                    <a:lumMod val="75000"/>
                    <a:lumOff val="25000"/>
                  </a:schemeClr>
                </a:solidFill>
              </a:rPr>
              <a:t>9</a:t>
            </a:r>
          </a:p>
        </p:txBody>
      </p:sp>
      <p:sp>
        <p:nvSpPr>
          <p:cNvPr id="479583" name="Text Box 351"/>
          <p:cNvSpPr txBox="1">
            <a:spLocks noChangeArrowheads="1"/>
          </p:cNvSpPr>
          <p:nvPr/>
        </p:nvSpPr>
        <p:spPr bwMode="auto">
          <a:xfrm>
            <a:off x="1816100" y="5584825"/>
            <a:ext cx="1239838"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023579</a:t>
            </a:r>
          </a:p>
        </p:txBody>
      </p:sp>
      <p:sp>
        <p:nvSpPr>
          <p:cNvPr id="479584" name="Text Box 352"/>
          <p:cNvSpPr txBox="1">
            <a:spLocks noChangeArrowheads="1"/>
          </p:cNvSpPr>
          <p:nvPr/>
        </p:nvSpPr>
        <p:spPr bwMode="auto">
          <a:xfrm>
            <a:off x="3427413" y="5584825"/>
            <a:ext cx="1230312"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#aAcBe</a:t>
            </a:r>
          </a:p>
        </p:txBody>
      </p:sp>
      <p:sp>
        <p:nvSpPr>
          <p:cNvPr id="479585" name="Text Box 353"/>
          <p:cNvSpPr txBox="1">
            <a:spLocks noChangeArrowheads="1"/>
          </p:cNvSpPr>
          <p:nvPr/>
        </p:nvSpPr>
        <p:spPr bwMode="auto">
          <a:xfrm>
            <a:off x="5765800" y="5584825"/>
            <a:ext cx="396875"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a:t>
            </a:r>
          </a:p>
        </p:txBody>
      </p:sp>
      <p:sp>
        <p:nvSpPr>
          <p:cNvPr id="479586" name="Text Box 354"/>
          <p:cNvSpPr txBox="1">
            <a:spLocks noChangeArrowheads="1"/>
          </p:cNvSpPr>
          <p:nvPr/>
        </p:nvSpPr>
        <p:spPr bwMode="auto">
          <a:xfrm>
            <a:off x="6892925" y="5584825"/>
            <a:ext cx="4873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r</a:t>
            </a:r>
            <a:r>
              <a:rPr lang="en-US" altLang="zh-CN" baseline="-25000">
                <a:solidFill>
                  <a:schemeClr val="tx1">
                    <a:lumMod val="75000"/>
                    <a:lumOff val="25000"/>
                  </a:schemeClr>
                </a:solidFill>
              </a:rPr>
              <a:t>1</a:t>
            </a:r>
          </a:p>
        </p:txBody>
      </p:sp>
      <p:sp>
        <p:nvSpPr>
          <p:cNvPr id="479587" name="Text Box 355"/>
          <p:cNvSpPr txBox="1">
            <a:spLocks noChangeArrowheads="1"/>
          </p:cNvSpPr>
          <p:nvPr/>
        </p:nvSpPr>
        <p:spPr bwMode="auto">
          <a:xfrm>
            <a:off x="8003297" y="5621338"/>
            <a:ext cx="312906" cy="369332"/>
          </a:xfrm>
          <a:prstGeom prst="rect">
            <a:avLst/>
          </a:prstGeom>
          <a:noFill/>
          <a:ln w="19050" algn="ctr">
            <a:noFill/>
            <a:miter lim="800000"/>
            <a:headEnd/>
            <a:tailEnd/>
          </a:ln>
        </p:spPr>
        <p:txBody>
          <a:bodyPr wrap="none">
            <a:spAutoFit/>
          </a:bodyPr>
          <a:lstStyle/>
          <a:p>
            <a:pPr algn="ctr"/>
            <a:r>
              <a:rPr lang="en-US" altLang="zh-CN">
                <a:solidFill>
                  <a:schemeClr val="tx1">
                    <a:lumMod val="75000"/>
                    <a:lumOff val="25000"/>
                  </a:schemeClr>
                </a:solidFill>
              </a:rPr>
              <a:t>1</a:t>
            </a:r>
          </a:p>
        </p:txBody>
      </p:sp>
      <p:sp>
        <p:nvSpPr>
          <p:cNvPr id="479588" name="Text Box 356"/>
          <p:cNvSpPr txBox="1">
            <a:spLocks noChangeArrowheads="1"/>
          </p:cNvSpPr>
          <p:nvPr/>
        </p:nvSpPr>
        <p:spPr bwMode="auto">
          <a:xfrm>
            <a:off x="1816100" y="5978525"/>
            <a:ext cx="573088"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01</a:t>
            </a:r>
          </a:p>
        </p:txBody>
      </p:sp>
      <p:sp>
        <p:nvSpPr>
          <p:cNvPr id="479589" name="Text Box 357"/>
          <p:cNvSpPr txBox="1">
            <a:spLocks noChangeArrowheads="1"/>
          </p:cNvSpPr>
          <p:nvPr/>
        </p:nvSpPr>
        <p:spPr bwMode="auto">
          <a:xfrm>
            <a:off x="3427413" y="5978525"/>
            <a:ext cx="568325"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#S</a:t>
            </a:r>
          </a:p>
        </p:txBody>
      </p:sp>
      <p:sp>
        <p:nvSpPr>
          <p:cNvPr id="479590" name="Text Box 358"/>
          <p:cNvSpPr txBox="1">
            <a:spLocks noChangeArrowheads="1"/>
          </p:cNvSpPr>
          <p:nvPr/>
        </p:nvSpPr>
        <p:spPr bwMode="auto">
          <a:xfrm>
            <a:off x="5765800" y="5978525"/>
            <a:ext cx="396875" cy="369332"/>
          </a:xfrm>
          <a:prstGeom prst="rect">
            <a:avLst/>
          </a:prstGeom>
          <a:noFill/>
          <a:ln w="19050" algn="ctr">
            <a:noFill/>
            <a:miter lim="800000"/>
            <a:headEnd/>
            <a:tailEnd/>
          </a:ln>
        </p:spPr>
        <p:txBody>
          <a:bodyPr>
            <a:spAutoFit/>
          </a:bodyPr>
          <a:lstStyle/>
          <a:p>
            <a:pPr algn="r"/>
            <a:r>
              <a:rPr lang="en-US" altLang="zh-CN">
                <a:solidFill>
                  <a:schemeClr val="tx1">
                    <a:lumMod val="75000"/>
                    <a:lumOff val="25000"/>
                  </a:schemeClr>
                </a:solidFill>
              </a:rPr>
              <a:t>#</a:t>
            </a:r>
          </a:p>
        </p:txBody>
      </p:sp>
      <p:sp>
        <p:nvSpPr>
          <p:cNvPr id="479591" name="Text Box 359"/>
          <p:cNvSpPr txBox="1">
            <a:spLocks noChangeArrowheads="1"/>
          </p:cNvSpPr>
          <p:nvPr/>
        </p:nvSpPr>
        <p:spPr bwMode="auto">
          <a:xfrm>
            <a:off x="6892925" y="5978525"/>
            <a:ext cx="703263" cy="369332"/>
          </a:xfrm>
          <a:prstGeom prst="rect">
            <a:avLst/>
          </a:prstGeom>
          <a:noFill/>
          <a:ln w="19050" algn="ctr">
            <a:noFill/>
            <a:miter lim="800000"/>
            <a:headEnd/>
            <a:tailEnd/>
          </a:ln>
        </p:spPr>
        <p:txBody>
          <a:bodyPr>
            <a:spAutoFit/>
          </a:bodyPr>
          <a:lstStyle/>
          <a:p>
            <a:r>
              <a:rPr lang="en-US" altLang="zh-CN">
                <a:solidFill>
                  <a:schemeClr val="tx1">
                    <a:lumMod val="75000"/>
                    <a:lumOff val="25000"/>
                  </a:schemeClr>
                </a:solidFill>
              </a:rPr>
              <a:t>acc</a:t>
            </a:r>
            <a:endParaRPr lang="en-US" altLang="zh-CN" baseline="-25000">
              <a:solidFill>
                <a:schemeClr val="tx1">
                  <a:lumMod val="75000"/>
                  <a:lumOff val="25000"/>
                </a:schemeClr>
              </a:solidFill>
            </a:endParaRPr>
          </a:p>
        </p:txBody>
      </p:sp>
      <p:sp>
        <p:nvSpPr>
          <p:cNvPr id="14464" name="Rectangle 361"/>
          <p:cNvSpPr>
            <a:spLocks noChangeArrowheads="1"/>
          </p:cNvSpPr>
          <p:nvPr/>
        </p:nvSpPr>
        <p:spPr bwMode="auto">
          <a:xfrm>
            <a:off x="825500" y="511175"/>
            <a:ext cx="6042025" cy="579438"/>
          </a:xfrm>
          <a:prstGeom prst="rect">
            <a:avLst/>
          </a:prstGeom>
          <a:noFill/>
          <a:ln w="19050" algn="ctr">
            <a:noFill/>
            <a:miter lim="800000"/>
            <a:headEnd/>
            <a:tailEnd/>
          </a:ln>
        </p:spPr>
        <p:txBody>
          <a:bodyPr wrap="none">
            <a:spAutoFit/>
          </a:bodyPr>
          <a:lstStyle/>
          <a:p>
            <a:pPr algn="ctr"/>
            <a:r>
              <a:rPr lang="zh-CN" altLang="en-US" sz="3200">
                <a:solidFill>
                  <a:schemeClr val="tx2"/>
                </a:solidFill>
              </a:rPr>
              <a:t>对输入串</a:t>
            </a:r>
            <a:r>
              <a:rPr lang="en-US" altLang="zh-CN" sz="3200">
                <a:solidFill>
                  <a:schemeClr val="tx2"/>
                </a:solidFill>
              </a:rPr>
              <a:t>abbcde#</a:t>
            </a:r>
            <a:r>
              <a:rPr lang="zh-CN" altLang="en-US" sz="3200">
                <a:solidFill>
                  <a:schemeClr val="tx2"/>
                </a:solidFill>
              </a:rPr>
              <a:t>的</a:t>
            </a:r>
            <a:r>
              <a:rPr lang="en-US" altLang="zh-CN" sz="3200">
                <a:solidFill>
                  <a:schemeClr val="tx2"/>
                </a:solidFill>
              </a:rPr>
              <a:t>LR</a:t>
            </a:r>
            <a:r>
              <a:rPr lang="zh-CN" altLang="en-US" sz="3200">
                <a:solidFill>
                  <a:schemeClr val="tx2"/>
                </a:solidFill>
              </a:rPr>
              <a:t>分析过程</a:t>
            </a:r>
          </a:p>
        </p:txBody>
      </p:sp>
      <p:sp>
        <p:nvSpPr>
          <p:cNvPr id="14465" name="Rectangle 362">
            <a:hlinkClick r:id="rId2" action="ppaction://hlinksldjump"/>
          </p:cNvPr>
          <p:cNvSpPr>
            <a:spLocks noChangeArrowheads="1"/>
          </p:cNvSpPr>
          <p:nvPr/>
        </p:nvSpPr>
        <p:spPr bwMode="auto">
          <a:xfrm>
            <a:off x="6804025" y="0"/>
            <a:ext cx="2160588" cy="1552575"/>
          </a:xfrm>
          <a:prstGeom prst="rect">
            <a:avLst/>
          </a:prstGeom>
          <a:solidFill>
            <a:srgbClr val="99CCFF">
              <a:alpha val="50195"/>
            </a:srgbClr>
          </a:solidFill>
          <a:ln w="76200" cap="rnd" algn="ctr">
            <a:solidFill>
              <a:srgbClr val="3366FF"/>
            </a:solidFill>
            <a:prstDash val="sysDot"/>
            <a:miter lim="800000"/>
            <a:headEnd/>
            <a:tailEnd/>
          </a:ln>
        </p:spPr>
        <p:txBody>
          <a:bodyPr wrap="none" anchor="ctr"/>
          <a:lstStyle/>
          <a:p>
            <a:pPr algn="l"/>
            <a:r>
              <a:rPr lang="en-US" altLang="zh-CN" sz="2400">
                <a:solidFill>
                  <a:schemeClr val="tx1">
                    <a:lumMod val="75000"/>
                    <a:lumOff val="25000"/>
                  </a:schemeClr>
                </a:solidFill>
                <a:ea typeface="宋体" charset="-122"/>
              </a:rPr>
              <a:t>S→aAcBe[1]</a:t>
            </a:r>
          </a:p>
          <a:p>
            <a:pPr algn="l"/>
            <a:r>
              <a:rPr lang="en-US" altLang="zh-CN" sz="2400">
                <a:solidFill>
                  <a:schemeClr val="tx1">
                    <a:lumMod val="75000"/>
                    <a:lumOff val="25000"/>
                  </a:schemeClr>
                </a:solidFill>
                <a:ea typeface="宋体" charset="-122"/>
              </a:rPr>
              <a:t>A→b    [2]</a:t>
            </a:r>
          </a:p>
          <a:p>
            <a:pPr algn="l"/>
            <a:r>
              <a:rPr lang="en-US" altLang="zh-CN" sz="2400">
                <a:solidFill>
                  <a:schemeClr val="tx1">
                    <a:lumMod val="75000"/>
                    <a:lumOff val="25000"/>
                  </a:schemeClr>
                </a:solidFill>
                <a:ea typeface="宋体" charset="-122"/>
              </a:rPr>
              <a:t>A→Ab   [3]</a:t>
            </a:r>
          </a:p>
          <a:p>
            <a:pPr algn="l"/>
            <a:r>
              <a:rPr lang="en-US" altLang="zh-CN" sz="2400">
                <a:solidFill>
                  <a:schemeClr val="tx1">
                    <a:lumMod val="75000"/>
                    <a:lumOff val="25000"/>
                  </a:schemeClr>
                </a:solidFill>
                <a:ea typeface="宋体" charset="-122"/>
              </a:rPr>
              <a:t>B→d    [4]</a:t>
            </a:r>
          </a:p>
        </p:txBody>
      </p:sp>
    </p:spTree>
    <p:extLst>
      <p:ext uri="{BB962C8B-B14F-4D97-AF65-F5344CB8AC3E}">
        <p14:creationId xmlns:p14="http://schemas.microsoft.com/office/powerpoint/2010/main" val="22533713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9536"/>
                                        </p:tgtEl>
                                        <p:attrNameLst>
                                          <p:attrName>style.visibility</p:attrName>
                                        </p:attrNameLst>
                                      </p:cBhvr>
                                      <p:to>
                                        <p:strVal val="visible"/>
                                      </p:to>
                                    </p:set>
                                    <p:animEffect transition="in" filter="wipe(left)">
                                      <p:cBhvr>
                                        <p:cTn id="7" dur="500"/>
                                        <p:tgtEl>
                                          <p:spTgt spid="4795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9537"/>
                                        </p:tgtEl>
                                        <p:attrNameLst>
                                          <p:attrName>style.visibility</p:attrName>
                                        </p:attrNameLst>
                                      </p:cBhvr>
                                      <p:to>
                                        <p:strVal val="visible"/>
                                      </p:to>
                                    </p:set>
                                    <p:animEffect transition="in" filter="wipe(left)">
                                      <p:cBhvr>
                                        <p:cTn id="11" dur="500"/>
                                        <p:tgtEl>
                                          <p:spTgt spid="47953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79538"/>
                                        </p:tgtEl>
                                        <p:attrNameLst>
                                          <p:attrName>style.visibility</p:attrName>
                                        </p:attrNameLst>
                                      </p:cBhvr>
                                      <p:to>
                                        <p:strVal val="visible"/>
                                      </p:to>
                                    </p:set>
                                    <p:animEffect transition="in" filter="wipe(left)">
                                      <p:cBhvr>
                                        <p:cTn id="15" dur="500"/>
                                        <p:tgtEl>
                                          <p:spTgt spid="4795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79539"/>
                                        </p:tgtEl>
                                        <p:attrNameLst>
                                          <p:attrName>style.visibility</p:attrName>
                                        </p:attrNameLst>
                                      </p:cBhvr>
                                      <p:to>
                                        <p:strVal val="visible"/>
                                      </p:to>
                                    </p:set>
                                    <p:animEffect transition="in" filter="wipe(left)">
                                      <p:cBhvr>
                                        <p:cTn id="20" dur="500"/>
                                        <p:tgtEl>
                                          <p:spTgt spid="4795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79542"/>
                                        </p:tgtEl>
                                        <p:attrNameLst>
                                          <p:attrName>style.visibility</p:attrName>
                                        </p:attrNameLst>
                                      </p:cBhvr>
                                      <p:to>
                                        <p:strVal val="visible"/>
                                      </p:to>
                                    </p:set>
                                    <p:animEffect transition="in" filter="wipe(left)">
                                      <p:cBhvr>
                                        <p:cTn id="25" dur="500"/>
                                        <p:tgtEl>
                                          <p:spTgt spid="479542"/>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479543"/>
                                        </p:tgtEl>
                                        <p:attrNameLst>
                                          <p:attrName>style.visibility</p:attrName>
                                        </p:attrNameLst>
                                      </p:cBhvr>
                                      <p:to>
                                        <p:strVal val="visible"/>
                                      </p:to>
                                    </p:set>
                                    <p:animEffect transition="in" filter="wipe(left)">
                                      <p:cBhvr>
                                        <p:cTn id="29" dur="500"/>
                                        <p:tgtEl>
                                          <p:spTgt spid="47954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479544"/>
                                        </p:tgtEl>
                                        <p:attrNameLst>
                                          <p:attrName>style.visibility</p:attrName>
                                        </p:attrNameLst>
                                      </p:cBhvr>
                                      <p:to>
                                        <p:strVal val="visible"/>
                                      </p:to>
                                    </p:set>
                                    <p:animEffect transition="in" filter="wipe(left)">
                                      <p:cBhvr>
                                        <p:cTn id="33" dur="500"/>
                                        <p:tgtEl>
                                          <p:spTgt spid="47954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79545"/>
                                        </p:tgtEl>
                                        <p:attrNameLst>
                                          <p:attrName>style.visibility</p:attrName>
                                        </p:attrNameLst>
                                      </p:cBhvr>
                                      <p:to>
                                        <p:strVal val="visible"/>
                                      </p:to>
                                    </p:set>
                                    <p:animEffect transition="in" filter="wipe(left)">
                                      <p:cBhvr>
                                        <p:cTn id="38" dur="500"/>
                                        <p:tgtEl>
                                          <p:spTgt spid="47954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79546"/>
                                        </p:tgtEl>
                                        <p:attrNameLst>
                                          <p:attrName>style.visibility</p:attrName>
                                        </p:attrNameLst>
                                      </p:cBhvr>
                                      <p:to>
                                        <p:strVal val="visible"/>
                                      </p:to>
                                    </p:set>
                                    <p:animEffect transition="in" filter="wipe(left)">
                                      <p:cBhvr>
                                        <p:cTn id="43" dur="500"/>
                                        <p:tgtEl>
                                          <p:spTgt spid="479546"/>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479547"/>
                                        </p:tgtEl>
                                        <p:attrNameLst>
                                          <p:attrName>style.visibility</p:attrName>
                                        </p:attrNameLst>
                                      </p:cBhvr>
                                      <p:to>
                                        <p:strVal val="visible"/>
                                      </p:to>
                                    </p:set>
                                    <p:animEffect transition="in" filter="wipe(left)">
                                      <p:cBhvr>
                                        <p:cTn id="47" dur="500"/>
                                        <p:tgtEl>
                                          <p:spTgt spid="479547"/>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479548"/>
                                        </p:tgtEl>
                                        <p:attrNameLst>
                                          <p:attrName>style.visibility</p:attrName>
                                        </p:attrNameLst>
                                      </p:cBhvr>
                                      <p:to>
                                        <p:strVal val="visible"/>
                                      </p:to>
                                    </p:set>
                                    <p:animEffect transition="in" filter="wipe(left)">
                                      <p:cBhvr>
                                        <p:cTn id="51" dur="500"/>
                                        <p:tgtEl>
                                          <p:spTgt spid="4795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9549"/>
                                        </p:tgtEl>
                                        <p:attrNameLst>
                                          <p:attrName>style.visibility</p:attrName>
                                        </p:attrNameLst>
                                      </p:cBhvr>
                                      <p:to>
                                        <p:strVal val="visible"/>
                                      </p:to>
                                    </p:set>
                                    <p:animEffect transition="in" filter="wipe(left)">
                                      <p:cBhvr>
                                        <p:cTn id="56" dur="500"/>
                                        <p:tgtEl>
                                          <p:spTgt spid="47954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79554"/>
                                        </p:tgtEl>
                                        <p:attrNameLst>
                                          <p:attrName>style.visibility</p:attrName>
                                        </p:attrNameLst>
                                      </p:cBhvr>
                                      <p:to>
                                        <p:strVal val="visible"/>
                                      </p:to>
                                    </p:set>
                                    <p:animEffect transition="in" filter="wipe(left)">
                                      <p:cBhvr>
                                        <p:cTn id="61" dur="500"/>
                                        <p:tgtEl>
                                          <p:spTgt spid="47955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79556"/>
                                        </p:tgtEl>
                                        <p:attrNameLst>
                                          <p:attrName>style.visibility</p:attrName>
                                        </p:attrNameLst>
                                      </p:cBhvr>
                                      <p:to>
                                        <p:strVal val="visible"/>
                                      </p:to>
                                    </p:set>
                                    <p:animEffect transition="in" filter="wipe(left)">
                                      <p:cBhvr>
                                        <p:cTn id="66" dur="500"/>
                                        <p:tgtEl>
                                          <p:spTgt spid="47955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79555"/>
                                        </p:tgtEl>
                                        <p:attrNameLst>
                                          <p:attrName>style.visibility</p:attrName>
                                        </p:attrNameLst>
                                      </p:cBhvr>
                                      <p:to>
                                        <p:strVal val="visible"/>
                                      </p:to>
                                    </p:set>
                                    <p:animEffect transition="in" filter="wipe(left)">
                                      <p:cBhvr>
                                        <p:cTn id="71" dur="500"/>
                                        <p:tgtEl>
                                          <p:spTgt spid="479555"/>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479557"/>
                                        </p:tgtEl>
                                        <p:attrNameLst>
                                          <p:attrName>style.visibility</p:attrName>
                                        </p:attrNameLst>
                                      </p:cBhvr>
                                      <p:to>
                                        <p:strVal val="visible"/>
                                      </p:to>
                                    </p:set>
                                    <p:animEffect transition="in" filter="wipe(left)">
                                      <p:cBhvr>
                                        <p:cTn id="75" dur="500"/>
                                        <p:tgtEl>
                                          <p:spTgt spid="47955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79558"/>
                                        </p:tgtEl>
                                        <p:attrNameLst>
                                          <p:attrName>style.visibility</p:attrName>
                                        </p:attrNameLst>
                                      </p:cBhvr>
                                      <p:to>
                                        <p:strVal val="visible"/>
                                      </p:to>
                                    </p:set>
                                    <p:animEffect transition="in" filter="wipe(left)">
                                      <p:cBhvr>
                                        <p:cTn id="80" dur="500"/>
                                        <p:tgtEl>
                                          <p:spTgt spid="4795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79559"/>
                                        </p:tgtEl>
                                        <p:attrNameLst>
                                          <p:attrName>style.visibility</p:attrName>
                                        </p:attrNameLst>
                                      </p:cBhvr>
                                      <p:to>
                                        <p:strVal val="visible"/>
                                      </p:to>
                                    </p:set>
                                    <p:animEffect transition="in" filter="wipe(left)">
                                      <p:cBhvr>
                                        <p:cTn id="85" dur="500"/>
                                        <p:tgtEl>
                                          <p:spTgt spid="479559"/>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479560"/>
                                        </p:tgtEl>
                                        <p:attrNameLst>
                                          <p:attrName>style.visibility</p:attrName>
                                        </p:attrNameLst>
                                      </p:cBhvr>
                                      <p:to>
                                        <p:strVal val="visible"/>
                                      </p:to>
                                    </p:set>
                                    <p:animEffect transition="in" filter="wipe(left)">
                                      <p:cBhvr>
                                        <p:cTn id="89" dur="500"/>
                                        <p:tgtEl>
                                          <p:spTgt spid="479560"/>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479561"/>
                                        </p:tgtEl>
                                        <p:attrNameLst>
                                          <p:attrName>style.visibility</p:attrName>
                                        </p:attrNameLst>
                                      </p:cBhvr>
                                      <p:to>
                                        <p:strVal val="visible"/>
                                      </p:to>
                                    </p:set>
                                    <p:animEffect transition="in" filter="wipe(left)">
                                      <p:cBhvr>
                                        <p:cTn id="93" dur="500"/>
                                        <p:tgtEl>
                                          <p:spTgt spid="47956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479562"/>
                                        </p:tgtEl>
                                        <p:attrNameLst>
                                          <p:attrName>style.visibility</p:attrName>
                                        </p:attrNameLst>
                                      </p:cBhvr>
                                      <p:to>
                                        <p:strVal val="visible"/>
                                      </p:to>
                                    </p:set>
                                    <p:animEffect transition="in" filter="wipe(left)">
                                      <p:cBhvr>
                                        <p:cTn id="98" dur="500"/>
                                        <p:tgtEl>
                                          <p:spTgt spid="47956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479563"/>
                                        </p:tgtEl>
                                        <p:attrNameLst>
                                          <p:attrName>style.visibility</p:attrName>
                                        </p:attrNameLst>
                                      </p:cBhvr>
                                      <p:to>
                                        <p:strVal val="visible"/>
                                      </p:to>
                                    </p:set>
                                    <p:animEffect transition="in" filter="wipe(left)">
                                      <p:cBhvr>
                                        <p:cTn id="103" dur="500"/>
                                        <p:tgtEl>
                                          <p:spTgt spid="479563"/>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479564"/>
                                        </p:tgtEl>
                                        <p:attrNameLst>
                                          <p:attrName>style.visibility</p:attrName>
                                        </p:attrNameLst>
                                      </p:cBhvr>
                                      <p:to>
                                        <p:strVal val="visible"/>
                                      </p:to>
                                    </p:set>
                                    <p:animEffect transition="in" filter="wipe(left)">
                                      <p:cBhvr>
                                        <p:cTn id="108" dur="500"/>
                                        <p:tgtEl>
                                          <p:spTgt spid="479564"/>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479565"/>
                                        </p:tgtEl>
                                        <p:attrNameLst>
                                          <p:attrName>style.visibility</p:attrName>
                                        </p:attrNameLst>
                                      </p:cBhvr>
                                      <p:to>
                                        <p:strVal val="visible"/>
                                      </p:to>
                                    </p:set>
                                    <p:animEffect transition="in" filter="wipe(left)">
                                      <p:cBhvr>
                                        <p:cTn id="112" dur="500"/>
                                        <p:tgtEl>
                                          <p:spTgt spid="479565"/>
                                        </p:tgtEl>
                                      </p:cBhvr>
                                    </p:animEffect>
                                  </p:childTnLst>
                                </p:cTn>
                              </p:par>
                            </p:childTnLst>
                          </p:cTn>
                        </p:par>
                        <p:par>
                          <p:cTn id="113" fill="hold">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479566"/>
                                        </p:tgtEl>
                                        <p:attrNameLst>
                                          <p:attrName>style.visibility</p:attrName>
                                        </p:attrNameLst>
                                      </p:cBhvr>
                                      <p:to>
                                        <p:strVal val="visible"/>
                                      </p:to>
                                    </p:set>
                                    <p:animEffect transition="in" filter="wipe(left)">
                                      <p:cBhvr>
                                        <p:cTn id="116" dur="500"/>
                                        <p:tgtEl>
                                          <p:spTgt spid="47956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479567"/>
                                        </p:tgtEl>
                                        <p:attrNameLst>
                                          <p:attrName>style.visibility</p:attrName>
                                        </p:attrNameLst>
                                      </p:cBhvr>
                                      <p:to>
                                        <p:strVal val="visible"/>
                                      </p:to>
                                    </p:set>
                                    <p:animEffect transition="in" filter="wipe(left)">
                                      <p:cBhvr>
                                        <p:cTn id="121" dur="500"/>
                                        <p:tgtEl>
                                          <p:spTgt spid="47956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479569"/>
                                        </p:tgtEl>
                                        <p:attrNameLst>
                                          <p:attrName>style.visibility</p:attrName>
                                        </p:attrNameLst>
                                      </p:cBhvr>
                                      <p:to>
                                        <p:strVal val="visible"/>
                                      </p:to>
                                    </p:set>
                                    <p:animEffect transition="in" filter="wipe(left)">
                                      <p:cBhvr>
                                        <p:cTn id="126" dur="500"/>
                                        <p:tgtEl>
                                          <p:spTgt spid="479569"/>
                                        </p:tgtEl>
                                      </p:cBhvr>
                                    </p:animEffect>
                                  </p:childTnLst>
                                </p:cTn>
                              </p:par>
                            </p:childTnLst>
                          </p:cTn>
                        </p:par>
                        <p:par>
                          <p:cTn id="127" fill="hold">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479570"/>
                                        </p:tgtEl>
                                        <p:attrNameLst>
                                          <p:attrName>style.visibility</p:attrName>
                                        </p:attrNameLst>
                                      </p:cBhvr>
                                      <p:to>
                                        <p:strVal val="visible"/>
                                      </p:to>
                                    </p:set>
                                    <p:animEffect transition="in" filter="wipe(left)">
                                      <p:cBhvr>
                                        <p:cTn id="130" dur="500"/>
                                        <p:tgtEl>
                                          <p:spTgt spid="479570"/>
                                        </p:tgtEl>
                                      </p:cBhvr>
                                    </p:animEffect>
                                  </p:childTnLst>
                                </p:cTn>
                              </p:par>
                            </p:childTnLst>
                          </p:cTn>
                        </p:par>
                        <p:par>
                          <p:cTn id="131" fill="hold">
                            <p:stCondLst>
                              <p:cond delay="1000"/>
                            </p:stCondLst>
                            <p:childTnLst>
                              <p:par>
                                <p:cTn id="132" presetID="22" presetClass="entr" presetSubtype="8" fill="hold" grpId="0" nodeType="afterEffect">
                                  <p:stCondLst>
                                    <p:cond delay="0"/>
                                  </p:stCondLst>
                                  <p:childTnLst>
                                    <p:set>
                                      <p:cBhvr>
                                        <p:cTn id="133" dur="1" fill="hold">
                                          <p:stCondLst>
                                            <p:cond delay="0"/>
                                          </p:stCondLst>
                                        </p:cTn>
                                        <p:tgtEl>
                                          <p:spTgt spid="479571"/>
                                        </p:tgtEl>
                                        <p:attrNameLst>
                                          <p:attrName>style.visibility</p:attrName>
                                        </p:attrNameLst>
                                      </p:cBhvr>
                                      <p:to>
                                        <p:strVal val="visible"/>
                                      </p:to>
                                    </p:set>
                                    <p:animEffect transition="in" filter="wipe(left)">
                                      <p:cBhvr>
                                        <p:cTn id="134" dur="500"/>
                                        <p:tgtEl>
                                          <p:spTgt spid="479571"/>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479572"/>
                                        </p:tgtEl>
                                        <p:attrNameLst>
                                          <p:attrName>style.visibility</p:attrName>
                                        </p:attrNameLst>
                                      </p:cBhvr>
                                      <p:to>
                                        <p:strVal val="visible"/>
                                      </p:to>
                                    </p:set>
                                    <p:animEffect transition="in" filter="wipe(left)">
                                      <p:cBhvr>
                                        <p:cTn id="139" dur="500"/>
                                        <p:tgtEl>
                                          <p:spTgt spid="479572"/>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479573"/>
                                        </p:tgtEl>
                                        <p:attrNameLst>
                                          <p:attrName>style.visibility</p:attrName>
                                        </p:attrNameLst>
                                      </p:cBhvr>
                                      <p:to>
                                        <p:strVal val="visible"/>
                                      </p:to>
                                    </p:set>
                                    <p:animEffect transition="in" filter="wipe(left)">
                                      <p:cBhvr>
                                        <p:cTn id="144" dur="500"/>
                                        <p:tgtEl>
                                          <p:spTgt spid="479573"/>
                                        </p:tgtEl>
                                      </p:cBhvr>
                                    </p:animEffect>
                                  </p:childTnLst>
                                </p:cTn>
                              </p:par>
                            </p:childTnLst>
                          </p:cTn>
                        </p:par>
                        <p:par>
                          <p:cTn id="145" fill="hold">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479574"/>
                                        </p:tgtEl>
                                        <p:attrNameLst>
                                          <p:attrName>style.visibility</p:attrName>
                                        </p:attrNameLst>
                                      </p:cBhvr>
                                      <p:to>
                                        <p:strVal val="visible"/>
                                      </p:to>
                                    </p:set>
                                    <p:animEffect transition="in" filter="wipe(left)">
                                      <p:cBhvr>
                                        <p:cTn id="148" dur="500"/>
                                        <p:tgtEl>
                                          <p:spTgt spid="479574"/>
                                        </p:tgtEl>
                                      </p:cBhvr>
                                    </p:animEffect>
                                  </p:childTnLst>
                                </p:cTn>
                              </p:par>
                            </p:childTnLst>
                          </p:cTn>
                        </p:par>
                        <p:par>
                          <p:cTn id="149" fill="hold">
                            <p:stCondLst>
                              <p:cond delay="1000"/>
                            </p:stCondLst>
                            <p:childTnLst>
                              <p:par>
                                <p:cTn id="150" presetID="22" presetClass="entr" presetSubtype="8" fill="hold" grpId="0" nodeType="afterEffect">
                                  <p:stCondLst>
                                    <p:cond delay="0"/>
                                  </p:stCondLst>
                                  <p:childTnLst>
                                    <p:set>
                                      <p:cBhvr>
                                        <p:cTn id="151" dur="1" fill="hold">
                                          <p:stCondLst>
                                            <p:cond delay="0"/>
                                          </p:stCondLst>
                                        </p:cTn>
                                        <p:tgtEl>
                                          <p:spTgt spid="479575"/>
                                        </p:tgtEl>
                                        <p:attrNameLst>
                                          <p:attrName>style.visibility</p:attrName>
                                        </p:attrNameLst>
                                      </p:cBhvr>
                                      <p:to>
                                        <p:strVal val="visible"/>
                                      </p:to>
                                    </p:set>
                                    <p:animEffect transition="in" filter="wipe(left)">
                                      <p:cBhvr>
                                        <p:cTn id="152" dur="500"/>
                                        <p:tgtEl>
                                          <p:spTgt spid="479575"/>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479576"/>
                                        </p:tgtEl>
                                        <p:attrNameLst>
                                          <p:attrName>style.visibility</p:attrName>
                                        </p:attrNameLst>
                                      </p:cBhvr>
                                      <p:to>
                                        <p:strVal val="visible"/>
                                      </p:to>
                                    </p:set>
                                    <p:animEffect transition="in" filter="wipe(left)">
                                      <p:cBhvr>
                                        <p:cTn id="157" dur="500"/>
                                        <p:tgtEl>
                                          <p:spTgt spid="47957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479577"/>
                                        </p:tgtEl>
                                        <p:attrNameLst>
                                          <p:attrName>style.visibility</p:attrName>
                                        </p:attrNameLst>
                                      </p:cBhvr>
                                      <p:to>
                                        <p:strVal val="visible"/>
                                      </p:to>
                                    </p:set>
                                    <p:animEffect transition="in" filter="wipe(left)">
                                      <p:cBhvr>
                                        <p:cTn id="162" dur="500"/>
                                        <p:tgtEl>
                                          <p:spTgt spid="479577"/>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479578"/>
                                        </p:tgtEl>
                                        <p:attrNameLst>
                                          <p:attrName>style.visibility</p:attrName>
                                        </p:attrNameLst>
                                      </p:cBhvr>
                                      <p:to>
                                        <p:strVal val="visible"/>
                                      </p:to>
                                    </p:set>
                                    <p:animEffect transition="in" filter="wipe(left)">
                                      <p:cBhvr>
                                        <p:cTn id="167" dur="500"/>
                                        <p:tgtEl>
                                          <p:spTgt spid="479578"/>
                                        </p:tgtEl>
                                      </p:cBhvr>
                                    </p:animEffect>
                                  </p:childTnLst>
                                </p:cTn>
                              </p:par>
                            </p:childTnLst>
                          </p:cTn>
                        </p:par>
                        <p:par>
                          <p:cTn id="168" fill="hold">
                            <p:stCondLst>
                              <p:cond delay="500"/>
                            </p:stCondLst>
                            <p:childTnLst>
                              <p:par>
                                <p:cTn id="169" presetID="22" presetClass="entr" presetSubtype="8" fill="hold" grpId="0" nodeType="afterEffect">
                                  <p:stCondLst>
                                    <p:cond delay="0"/>
                                  </p:stCondLst>
                                  <p:childTnLst>
                                    <p:set>
                                      <p:cBhvr>
                                        <p:cTn id="170" dur="1" fill="hold">
                                          <p:stCondLst>
                                            <p:cond delay="0"/>
                                          </p:stCondLst>
                                        </p:cTn>
                                        <p:tgtEl>
                                          <p:spTgt spid="479579"/>
                                        </p:tgtEl>
                                        <p:attrNameLst>
                                          <p:attrName>style.visibility</p:attrName>
                                        </p:attrNameLst>
                                      </p:cBhvr>
                                      <p:to>
                                        <p:strVal val="visible"/>
                                      </p:to>
                                    </p:set>
                                    <p:animEffect transition="in" filter="wipe(left)">
                                      <p:cBhvr>
                                        <p:cTn id="171" dur="500"/>
                                        <p:tgtEl>
                                          <p:spTgt spid="479579"/>
                                        </p:tgtEl>
                                      </p:cBhvr>
                                    </p:animEffect>
                                  </p:childTnLst>
                                </p:cTn>
                              </p:par>
                            </p:childTnLst>
                          </p:cTn>
                        </p:par>
                        <p:par>
                          <p:cTn id="172" fill="hold">
                            <p:stCondLst>
                              <p:cond delay="1000"/>
                            </p:stCondLst>
                            <p:childTnLst>
                              <p:par>
                                <p:cTn id="173" presetID="22" presetClass="entr" presetSubtype="8" fill="hold" grpId="0" nodeType="afterEffect">
                                  <p:stCondLst>
                                    <p:cond delay="0"/>
                                  </p:stCondLst>
                                  <p:childTnLst>
                                    <p:set>
                                      <p:cBhvr>
                                        <p:cTn id="174" dur="1" fill="hold">
                                          <p:stCondLst>
                                            <p:cond delay="0"/>
                                          </p:stCondLst>
                                        </p:cTn>
                                        <p:tgtEl>
                                          <p:spTgt spid="479580"/>
                                        </p:tgtEl>
                                        <p:attrNameLst>
                                          <p:attrName>style.visibility</p:attrName>
                                        </p:attrNameLst>
                                      </p:cBhvr>
                                      <p:to>
                                        <p:strVal val="visible"/>
                                      </p:to>
                                    </p:set>
                                    <p:animEffect transition="in" filter="wipe(left)">
                                      <p:cBhvr>
                                        <p:cTn id="175" dur="500"/>
                                        <p:tgtEl>
                                          <p:spTgt spid="479580"/>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479581"/>
                                        </p:tgtEl>
                                        <p:attrNameLst>
                                          <p:attrName>style.visibility</p:attrName>
                                        </p:attrNameLst>
                                      </p:cBhvr>
                                      <p:to>
                                        <p:strVal val="visible"/>
                                      </p:to>
                                    </p:set>
                                    <p:animEffect transition="in" filter="wipe(left)">
                                      <p:cBhvr>
                                        <p:cTn id="180" dur="500"/>
                                        <p:tgtEl>
                                          <p:spTgt spid="47958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479583"/>
                                        </p:tgtEl>
                                        <p:attrNameLst>
                                          <p:attrName>style.visibility</p:attrName>
                                        </p:attrNameLst>
                                      </p:cBhvr>
                                      <p:to>
                                        <p:strVal val="visible"/>
                                      </p:to>
                                    </p:set>
                                    <p:animEffect transition="in" filter="wipe(left)">
                                      <p:cBhvr>
                                        <p:cTn id="185" dur="500"/>
                                        <p:tgtEl>
                                          <p:spTgt spid="479583"/>
                                        </p:tgtEl>
                                      </p:cBhvr>
                                    </p:animEffect>
                                  </p:childTnLst>
                                </p:cTn>
                              </p:par>
                            </p:childTnLst>
                          </p:cTn>
                        </p:par>
                        <p:par>
                          <p:cTn id="186" fill="hold">
                            <p:stCondLst>
                              <p:cond delay="500"/>
                            </p:stCondLst>
                            <p:childTnLst>
                              <p:par>
                                <p:cTn id="187" presetID="22" presetClass="entr" presetSubtype="8" fill="hold" grpId="0" nodeType="afterEffect">
                                  <p:stCondLst>
                                    <p:cond delay="0"/>
                                  </p:stCondLst>
                                  <p:childTnLst>
                                    <p:set>
                                      <p:cBhvr>
                                        <p:cTn id="188" dur="1" fill="hold">
                                          <p:stCondLst>
                                            <p:cond delay="0"/>
                                          </p:stCondLst>
                                        </p:cTn>
                                        <p:tgtEl>
                                          <p:spTgt spid="479584"/>
                                        </p:tgtEl>
                                        <p:attrNameLst>
                                          <p:attrName>style.visibility</p:attrName>
                                        </p:attrNameLst>
                                      </p:cBhvr>
                                      <p:to>
                                        <p:strVal val="visible"/>
                                      </p:to>
                                    </p:set>
                                    <p:animEffect transition="in" filter="wipe(left)">
                                      <p:cBhvr>
                                        <p:cTn id="189" dur="500"/>
                                        <p:tgtEl>
                                          <p:spTgt spid="479584"/>
                                        </p:tgtEl>
                                      </p:cBhvr>
                                    </p:animEffect>
                                  </p:childTnLst>
                                </p:cTn>
                              </p:par>
                            </p:childTnLst>
                          </p:cTn>
                        </p:par>
                        <p:par>
                          <p:cTn id="190" fill="hold">
                            <p:stCondLst>
                              <p:cond delay="1000"/>
                            </p:stCondLst>
                            <p:childTnLst>
                              <p:par>
                                <p:cTn id="191" presetID="22" presetClass="entr" presetSubtype="8" fill="hold" grpId="0" nodeType="afterEffect">
                                  <p:stCondLst>
                                    <p:cond delay="0"/>
                                  </p:stCondLst>
                                  <p:childTnLst>
                                    <p:set>
                                      <p:cBhvr>
                                        <p:cTn id="192" dur="1" fill="hold">
                                          <p:stCondLst>
                                            <p:cond delay="0"/>
                                          </p:stCondLst>
                                        </p:cTn>
                                        <p:tgtEl>
                                          <p:spTgt spid="479585"/>
                                        </p:tgtEl>
                                        <p:attrNameLst>
                                          <p:attrName>style.visibility</p:attrName>
                                        </p:attrNameLst>
                                      </p:cBhvr>
                                      <p:to>
                                        <p:strVal val="visible"/>
                                      </p:to>
                                    </p:set>
                                    <p:animEffect transition="in" filter="wipe(left)">
                                      <p:cBhvr>
                                        <p:cTn id="193" dur="500"/>
                                        <p:tgtEl>
                                          <p:spTgt spid="479585"/>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479586"/>
                                        </p:tgtEl>
                                        <p:attrNameLst>
                                          <p:attrName>style.visibility</p:attrName>
                                        </p:attrNameLst>
                                      </p:cBhvr>
                                      <p:to>
                                        <p:strVal val="visible"/>
                                      </p:to>
                                    </p:set>
                                    <p:animEffect transition="in" filter="wipe(left)">
                                      <p:cBhvr>
                                        <p:cTn id="198" dur="500"/>
                                        <p:tgtEl>
                                          <p:spTgt spid="479586"/>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479587"/>
                                        </p:tgtEl>
                                        <p:attrNameLst>
                                          <p:attrName>style.visibility</p:attrName>
                                        </p:attrNameLst>
                                      </p:cBhvr>
                                      <p:to>
                                        <p:strVal val="visible"/>
                                      </p:to>
                                    </p:set>
                                    <p:animEffect transition="in" filter="wipe(left)">
                                      <p:cBhvr>
                                        <p:cTn id="203" dur="500"/>
                                        <p:tgtEl>
                                          <p:spTgt spid="479587"/>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479588"/>
                                        </p:tgtEl>
                                        <p:attrNameLst>
                                          <p:attrName>style.visibility</p:attrName>
                                        </p:attrNameLst>
                                      </p:cBhvr>
                                      <p:to>
                                        <p:strVal val="visible"/>
                                      </p:to>
                                    </p:set>
                                    <p:animEffect transition="in" filter="wipe(left)">
                                      <p:cBhvr>
                                        <p:cTn id="208" dur="500"/>
                                        <p:tgtEl>
                                          <p:spTgt spid="479588"/>
                                        </p:tgtEl>
                                      </p:cBhvr>
                                    </p:animEffect>
                                  </p:childTnLst>
                                </p:cTn>
                              </p:par>
                            </p:childTnLst>
                          </p:cTn>
                        </p:par>
                        <p:par>
                          <p:cTn id="209" fill="hold">
                            <p:stCondLst>
                              <p:cond delay="500"/>
                            </p:stCondLst>
                            <p:childTnLst>
                              <p:par>
                                <p:cTn id="210" presetID="22" presetClass="entr" presetSubtype="8" fill="hold" grpId="0" nodeType="afterEffect">
                                  <p:stCondLst>
                                    <p:cond delay="0"/>
                                  </p:stCondLst>
                                  <p:childTnLst>
                                    <p:set>
                                      <p:cBhvr>
                                        <p:cTn id="211" dur="1" fill="hold">
                                          <p:stCondLst>
                                            <p:cond delay="0"/>
                                          </p:stCondLst>
                                        </p:cTn>
                                        <p:tgtEl>
                                          <p:spTgt spid="479589"/>
                                        </p:tgtEl>
                                        <p:attrNameLst>
                                          <p:attrName>style.visibility</p:attrName>
                                        </p:attrNameLst>
                                      </p:cBhvr>
                                      <p:to>
                                        <p:strVal val="visible"/>
                                      </p:to>
                                    </p:set>
                                    <p:animEffect transition="in" filter="wipe(left)">
                                      <p:cBhvr>
                                        <p:cTn id="212" dur="500"/>
                                        <p:tgtEl>
                                          <p:spTgt spid="479589"/>
                                        </p:tgtEl>
                                      </p:cBhvr>
                                    </p:animEffect>
                                  </p:childTnLst>
                                </p:cTn>
                              </p:par>
                            </p:childTnLst>
                          </p:cTn>
                        </p:par>
                        <p:par>
                          <p:cTn id="213" fill="hold">
                            <p:stCondLst>
                              <p:cond delay="1000"/>
                            </p:stCondLst>
                            <p:childTnLst>
                              <p:par>
                                <p:cTn id="214" presetID="22" presetClass="entr" presetSubtype="8" fill="hold" grpId="0" nodeType="afterEffect">
                                  <p:stCondLst>
                                    <p:cond delay="0"/>
                                  </p:stCondLst>
                                  <p:childTnLst>
                                    <p:set>
                                      <p:cBhvr>
                                        <p:cTn id="215" dur="1" fill="hold">
                                          <p:stCondLst>
                                            <p:cond delay="0"/>
                                          </p:stCondLst>
                                        </p:cTn>
                                        <p:tgtEl>
                                          <p:spTgt spid="479590"/>
                                        </p:tgtEl>
                                        <p:attrNameLst>
                                          <p:attrName>style.visibility</p:attrName>
                                        </p:attrNameLst>
                                      </p:cBhvr>
                                      <p:to>
                                        <p:strVal val="visible"/>
                                      </p:to>
                                    </p:set>
                                    <p:animEffect transition="in" filter="wipe(left)">
                                      <p:cBhvr>
                                        <p:cTn id="216" dur="500"/>
                                        <p:tgtEl>
                                          <p:spTgt spid="479590"/>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479591"/>
                                        </p:tgtEl>
                                        <p:attrNameLst>
                                          <p:attrName>style.visibility</p:attrName>
                                        </p:attrNameLst>
                                      </p:cBhvr>
                                      <p:to>
                                        <p:strVal val="visible"/>
                                      </p:to>
                                    </p:set>
                                    <p:animEffect transition="in" filter="wipe(left)">
                                      <p:cBhvr>
                                        <p:cTn id="221" dur="500"/>
                                        <p:tgtEl>
                                          <p:spTgt spid="479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536" grpId="0"/>
      <p:bldP spid="479537" grpId="0"/>
      <p:bldP spid="479538" grpId="0"/>
      <p:bldP spid="479539" grpId="0"/>
      <p:bldP spid="479542" grpId="0"/>
      <p:bldP spid="479543" grpId="0"/>
      <p:bldP spid="479544" grpId="0"/>
      <p:bldP spid="479545" grpId="0"/>
      <p:bldP spid="479546" grpId="0"/>
      <p:bldP spid="479547" grpId="0"/>
      <p:bldP spid="479548" grpId="0"/>
      <p:bldP spid="479549" grpId="0"/>
      <p:bldP spid="479554" grpId="0"/>
      <p:bldP spid="479556" grpId="0"/>
      <p:bldP spid="479558" grpId="0"/>
      <p:bldP spid="479559" grpId="0"/>
      <p:bldP spid="479560" grpId="0"/>
      <p:bldP spid="479561" grpId="0"/>
      <p:bldP spid="479562" grpId="0"/>
      <p:bldP spid="479563" grpId="0"/>
      <p:bldP spid="479564" grpId="0"/>
      <p:bldP spid="479565" grpId="0"/>
      <p:bldP spid="479566" grpId="0"/>
      <p:bldP spid="479567" grpId="0"/>
      <p:bldP spid="479569" grpId="0"/>
      <p:bldP spid="479570" grpId="0"/>
      <p:bldP spid="479571" grpId="0"/>
      <p:bldP spid="479572" grpId="0"/>
      <p:bldP spid="479573" grpId="0"/>
      <p:bldP spid="479574" grpId="0"/>
      <p:bldP spid="479575" grpId="0"/>
      <p:bldP spid="479576" grpId="0"/>
      <p:bldP spid="479577" grpId="0"/>
      <p:bldP spid="479578" grpId="0"/>
      <p:bldP spid="479579" grpId="0"/>
      <p:bldP spid="479580" grpId="0"/>
      <p:bldP spid="479581" grpId="0"/>
      <p:bldP spid="479583" grpId="0"/>
      <p:bldP spid="479584" grpId="0"/>
      <p:bldP spid="479585" grpId="0"/>
      <p:bldP spid="479586" grpId="0"/>
      <p:bldP spid="479587" grpId="0"/>
      <p:bldP spid="479588" grpId="0"/>
      <p:bldP spid="479589" grpId="0"/>
      <p:bldP spid="479590" grpId="0"/>
      <p:bldP spid="479591"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pPr eaLnBrk="1" hangingPunct="1"/>
            <a:r>
              <a:rPr lang="zh-CN" altLang="en-US">
                <a:latin typeface="黑体" pitchFamily="2" charset="-122"/>
                <a:ea typeface="黑体" pitchFamily="2" charset="-122"/>
              </a:rPr>
              <a:t>应解决的问题</a:t>
            </a:r>
          </a:p>
        </p:txBody>
      </p:sp>
      <p:sp>
        <p:nvSpPr>
          <p:cNvPr id="493573" name="Rectangle 5"/>
          <p:cNvSpPr>
            <a:spLocks noGrp="1" noChangeArrowheads="1"/>
          </p:cNvSpPr>
          <p:nvPr>
            <p:ph idx="1"/>
          </p:nvPr>
        </p:nvSpPr>
        <p:spPr/>
        <p:txBody>
          <a:bodyPr/>
          <a:lstStyle/>
          <a:p>
            <a:pPr eaLnBrk="1" hangingPunct="1">
              <a:defRPr/>
            </a:pPr>
            <a:r>
              <a:rPr lang="zh-CN" altLang="en-US"/>
              <a:t>对于一个文法，</a:t>
            </a:r>
            <a:r>
              <a:rPr lang="zh-CN" altLang="en-US">
                <a:solidFill>
                  <a:srgbClr val="0000FF"/>
                </a:solidFill>
                <a:effectLst>
                  <a:outerShdw blurRad="38100" dist="38100" dir="2700000" algn="tl">
                    <a:srgbClr val="000000"/>
                  </a:outerShdw>
                </a:effectLst>
                <a:ea typeface="黑体" pitchFamily="2" charset="-122"/>
              </a:rPr>
              <a:t>状态集</a:t>
            </a:r>
            <a:r>
              <a:rPr lang="zh-CN" altLang="en-US"/>
              <a:t>是如何确定的？</a:t>
            </a:r>
          </a:p>
          <a:p>
            <a:pPr eaLnBrk="1" hangingPunct="1">
              <a:defRPr/>
            </a:pPr>
            <a:r>
              <a:rPr lang="en-US" altLang="zh-CN">
                <a:solidFill>
                  <a:srgbClr val="0000FF"/>
                </a:solidFill>
                <a:effectLst>
                  <a:outerShdw blurRad="38100" dist="38100" dir="2700000" algn="tl">
                    <a:srgbClr val="000000"/>
                  </a:outerShdw>
                </a:effectLst>
                <a:ea typeface="黑体" pitchFamily="2" charset="-122"/>
              </a:rPr>
              <a:t>LR</a:t>
            </a:r>
            <a:r>
              <a:rPr lang="zh-CN" altLang="en-US">
                <a:solidFill>
                  <a:srgbClr val="0000FF"/>
                </a:solidFill>
                <a:effectLst>
                  <a:outerShdw blurRad="38100" dist="38100" dir="2700000" algn="tl">
                    <a:srgbClr val="000000"/>
                  </a:outerShdw>
                </a:effectLst>
                <a:ea typeface="黑体" pitchFamily="2" charset="-122"/>
              </a:rPr>
              <a:t>分析表</a:t>
            </a:r>
            <a:r>
              <a:rPr lang="zh-CN" altLang="en-US"/>
              <a:t>是如何得到的？</a:t>
            </a:r>
          </a:p>
        </p:txBody>
      </p:sp>
      <p:sp>
        <p:nvSpPr>
          <p:cNvPr id="15362"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15363" name="灯片编号占位符 5"/>
          <p:cNvSpPr>
            <a:spLocks noGrp="1"/>
          </p:cNvSpPr>
          <p:nvPr>
            <p:ph type="sldNum" sz="quarter" idx="12"/>
          </p:nvPr>
        </p:nvSpPr>
        <p:spPr>
          <a:noFill/>
        </p:spPr>
        <p:txBody>
          <a:bodyPr/>
          <a:lstStyle/>
          <a:p>
            <a:fld id="{BF7BD30A-2218-4CA0-9EE2-272BF154663C}" type="slidenum">
              <a:rPr lang="en-US" altLang="zh-CN" smtClean="0">
                <a:ea typeface="宋体" charset="-122"/>
              </a:rPr>
              <a:pPr/>
              <a:t>14</a:t>
            </a:fld>
            <a:endParaRPr lang="en-US" altLang="zh-CN">
              <a:ea typeface="宋体" charset="-122"/>
            </a:endParaRPr>
          </a:p>
        </p:txBody>
      </p:sp>
    </p:spTree>
    <p:extLst>
      <p:ext uri="{BB962C8B-B14F-4D97-AF65-F5344CB8AC3E}">
        <p14:creationId xmlns:p14="http://schemas.microsoft.com/office/powerpoint/2010/main" val="129409194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可归前缀与活前缀</a:t>
            </a:r>
          </a:p>
        </p:txBody>
      </p:sp>
      <p:sp>
        <p:nvSpPr>
          <p:cNvPr id="494604" name="Rectangle 12"/>
          <p:cNvSpPr>
            <a:spLocks noGrp="1" noChangeArrowheads="1"/>
          </p:cNvSpPr>
          <p:nvPr>
            <p:ph idx="1"/>
          </p:nvPr>
        </p:nvSpPr>
        <p:spPr>
          <a:xfrm>
            <a:off x="468313" y="4870450"/>
            <a:ext cx="8424862" cy="935038"/>
          </a:xfrm>
        </p:spPr>
        <p:txBody>
          <a:bodyPr/>
          <a:lstStyle/>
          <a:p>
            <a:pPr eaLnBrk="1" hangingPunct="1">
              <a:defRPr/>
            </a:pPr>
            <a:r>
              <a:rPr kumimoji="1" lang="zh-CN" altLang="en-US" dirty="0"/>
              <a:t>规范句型的这种前部分符号串称为</a:t>
            </a:r>
            <a:r>
              <a:rPr kumimoji="1" lang="zh-CN" altLang="en-US" dirty="0">
                <a:solidFill>
                  <a:srgbClr val="FF0000"/>
                </a:solidFill>
                <a:effectLst>
                  <a:outerShdw blurRad="38100" dist="38100" dir="2700000" algn="tl">
                    <a:srgbClr val="000000"/>
                  </a:outerShdw>
                </a:effectLst>
                <a:latin typeface="黑体" pitchFamily="2" charset="-122"/>
                <a:ea typeface="黑体" pitchFamily="2" charset="-122"/>
              </a:rPr>
              <a:t>可归前缀</a:t>
            </a:r>
          </a:p>
        </p:txBody>
      </p:sp>
      <p:sp>
        <p:nvSpPr>
          <p:cNvPr id="16386"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16387" name="灯片编号占位符 5"/>
          <p:cNvSpPr>
            <a:spLocks noGrp="1"/>
          </p:cNvSpPr>
          <p:nvPr>
            <p:ph type="sldNum" sz="quarter" idx="12"/>
          </p:nvPr>
        </p:nvSpPr>
        <p:spPr>
          <a:noFill/>
        </p:spPr>
        <p:txBody>
          <a:bodyPr/>
          <a:lstStyle/>
          <a:p>
            <a:fld id="{68C222DD-3223-458E-B166-3F5D6E5CDC12}" type="slidenum">
              <a:rPr lang="en-US" altLang="zh-CN" smtClean="0">
                <a:ea typeface="宋体" charset="-122"/>
              </a:rPr>
              <a:pPr/>
              <a:t>15</a:t>
            </a:fld>
            <a:endParaRPr lang="en-US" altLang="zh-CN">
              <a:ea typeface="宋体" charset="-122"/>
            </a:endParaRPr>
          </a:p>
        </p:txBody>
      </p:sp>
      <p:sp>
        <p:nvSpPr>
          <p:cNvPr id="16389" name="Text Box 4"/>
          <p:cNvSpPr txBox="1">
            <a:spLocks noChangeArrowheads="1"/>
          </p:cNvSpPr>
          <p:nvPr/>
        </p:nvSpPr>
        <p:spPr bwMode="auto">
          <a:xfrm>
            <a:off x="539552" y="1484313"/>
            <a:ext cx="2447925" cy="1944687"/>
          </a:xfrm>
          <a:prstGeom prst="rect">
            <a:avLst/>
          </a:prstGeom>
          <a:solidFill>
            <a:srgbClr val="99CCFF">
              <a:alpha val="50195"/>
            </a:srgbClr>
          </a:solidFill>
          <a:ln w="12700" algn="ctr">
            <a:solidFill>
              <a:srgbClr val="3366FF"/>
            </a:solidFill>
            <a:miter lim="800000"/>
            <a:headEnd/>
            <a:tailEnd/>
          </a:ln>
        </p:spPr>
        <p:txBody>
          <a:bodyPr wrap="none" anchor="ctr"/>
          <a:lstStyle/>
          <a:p>
            <a:pPr algn="l">
              <a:spcBef>
                <a:spcPct val="10000"/>
              </a:spcBef>
            </a:pPr>
            <a:r>
              <a:rPr lang="en-US" altLang="zh-CN" sz="2400" dirty="0" err="1">
                <a:solidFill>
                  <a:schemeClr val="tx1">
                    <a:lumMod val="75000"/>
                    <a:lumOff val="25000"/>
                  </a:schemeClr>
                </a:solidFill>
                <a:latin typeface="Courier New" panose="02070309020205020404" pitchFamily="49" charset="0"/>
                <a:cs typeface="Courier New" panose="02070309020205020404" pitchFamily="49" charset="0"/>
              </a:rPr>
              <a:t>S→aAcBe</a:t>
            </a:r>
            <a:r>
              <a:rPr lang="en-US" altLang="zh-CN" sz="2400" dirty="0">
                <a:solidFill>
                  <a:schemeClr val="tx1">
                    <a:lumMod val="75000"/>
                    <a:lumOff val="25000"/>
                  </a:schemeClr>
                </a:solidFill>
                <a:latin typeface="Courier New" panose="02070309020205020404" pitchFamily="49" charset="0"/>
                <a:cs typeface="Courier New" panose="02070309020205020404" pitchFamily="49" charset="0"/>
              </a:rPr>
              <a:t>	[1]</a:t>
            </a:r>
            <a:br>
              <a:rPr lang="en-US" altLang="zh-CN" sz="2400" dirty="0">
                <a:solidFill>
                  <a:schemeClr val="tx1">
                    <a:lumMod val="75000"/>
                    <a:lumOff val="25000"/>
                  </a:schemeClr>
                </a:solidFill>
                <a:latin typeface="Courier New" panose="02070309020205020404" pitchFamily="49" charset="0"/>
                <a:cs typeface="Courier New" panose="02070309020205020404" pitchFamily="49" charset="0"/>
              </a:rPr>
            </a:br>
            <a:r>
              <a:rPr lang="en-US" altLang="zh-CN" sz="2400" dirty="0" err="1">
                <a:solidFill>
                  <a:schemeClr val="tx1">
                    <a:lumMod val="75000"/>
                    <a:lumOff val="25000"/>
                  </a:schemeClr>
                </a:solidFill>
                <a:latin typeface="Courier New" panose="02070309020205020404" pitchFamily="49" charset="0"/>
                <a:cs typeface="Courier New" panose="02070309020205020404" pitchFamily="49" charset="0"/>
              </a:rPr>
              <a:t>A→b</a:t>
            </a:r>
            <a:r>
              <a:rPr lang="en-US" altLang="zh-CN" sz="2400" dirty="0">
                <a:solidFill>
                  <a:schemeClr val="tx1">
                    <a:lumMod val="75000"/>
                    <a:lumOff val="25000"/>
                  </a:schemeClr>
                </a:solidFill>
                <a:latin typeface="Courier New" panose="02070309020205020404" pitchFamily="49" charset="0"/>
                <a:cs typeface="Courier New" panose="02070309020205020404" pitchFamily="49" charset="0"/>
              </a:rPr>
              <a:t>		[2]</a:t>
            </a:r>
          </a:p>
          <a:p>
            <a:pPr algn="l">
              <a:spcBef>
                <a:spcPct val="10000"/>
              </a:spcBef>
            </a:pPr>
            <a:r>
              <a:rPr lang="en-US" altLang="zh-CN" sz="2400" dirty="0" err="1">
                <a:solidFill>
                  <a:schemeClr val="tx1">
                    <a:lumMod val="75000"/>
                    <a:lumOff val="25000"/>
                  </a:schemeClr>
                </a:solidFill>
                <a:latin typeface="Courier New" panose="02070309020205020404" pitchFamily="49" charset="0"/>
                <a:cs typeface="Courier New" panose="02070309020205020404" pitchFamily="49" charset="0"/>
              </a:rPr>
              <a:t>A→Ab</a:t>
            </a:r>
            <a:r>
              <a:rPr lang="en-US" altLang="zh-CN" sz="2400" dirty="0">
                <a:solidFill>
                  <a:schemeClr val="tx1">
                    <a:lumMod val="75000"/>
                    <a:lumOff val="25000"/>
                  </a:schemeClr>
                </a:solidFill>
                <a:latin typeface="Courier New" panose="02070309020205020404" pitchFamily="49" charset="0"/>
                <a:cs typeface="Courier New" panose="02070309020205020404" pitchFamily="49" charset="0"/>
              </a:rPr>
              <a:t>		[3]</a:t>
            </a:r>
          </a:p>
          <a:p>
            <a:pPr algn="l">
              <a:spcBef>
                <a:spcPct val="10000"/>
              </a:spcBef>
            </a:pPr>
            <a:r>
              <a:rPr lang="en-US" altLang="zh-CN" sz="2400" dirty="0" err="1">
                <a:solidFill>
                  <a:schemeClr val="tx1">
                    <a:lumMod val="75000"/>
                    <a:lumOff val="25000"/>
                  </a:schemeClr>
                </a:solidFill>
                <a:latin typeface="Courier New" panose="02070309020205020404" pitchFamily="49" charset="0"/>
                <a:cs typeface="Courier New" panose="02070309020205020404" pitchFamily="49" charset="0"/>
              </a:rPr>
              <a:t>B→d</a:t>
            </a:r>
            <a:r>
              <a:rPr lang="en-US" altLang="zh-CN" sz="2400" dirty="0">
                <a:solidFill>
                  <a:schemeClr val="tx1">
                    <a:lumMod val="75000"/>
                    <a:lumOff val="25000"/>
                  </a:schemeClr>
                </a:solidFill>
                <a:latin typeface="Courier New" panose="02070309020205020404" pitchFamily="49" charset="0"/>
                <a:cs typeface="Courier New" panose="02070309020205020404" pitchFamily="49" charset="0"/>
              </a:rPr>
              <a:t>		[4]</a:t>
            </a:r>
          </a:p>
          <a:p>
            <a:pPr algn="l">
              <a:spcBef>
                <a:spcPct val="10000"/>
              </a:spcBef>
            </a:pPr>
            <a:r>
              <a:rPr lang="en-US" altLang="zh-CN" sz="2400" dirty="0" err="1">
                <a:solidFill>
                  <a:schemeClr val="tx1">
                    <a:lumMod val="75000"/>
                    <a:lumOff val="25000"/>
                  </a:schemeClr>
                </a:solidFill>
                <a:latin typeface="Courier New" panose="02070309020205020404" pitchFamily="49" charset="0"/>
                <a:cs typeface="Courier New" panose="02070309020205020404" pitchFamily="49" charset="0"/>
              </a:rPr>
              <a:t>abbcde</a:t>
            </a:r>
            <a:endParaRPr lang="en-US" altLang="zh-CN"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494597" name="Text Box 5"/>
          <p:cNvSpPr txBox="1">
            <a:spLocks noChangeArrowheads="1"/>
          </p:cNvSpPr>
          <p:nvPr/>
        </p:nvSpPr>
        <p:spPr bwMode="auto">
          <a:xfrm>
            <a:off x="3124846" y="1484313"/>
            <a:ext cx="2716702" cy="1754326"/>
          </a:xfrm>
          <a:prstGeom prst="rect">
            <a:avLst/>
          </a:prstGeom>
          <a:noFill/>
          <a:ln w="9525">
            <a:noFill/>
            <a:miter lim="800000"/>
            <a:headEnd/>
            <a:tailEnd/>
          </a:ln>
        </p:spPr>
        <p:txBody>
          <a:bodyPr wrap="square">
            <a:spAutoFit/>
          </a:bodyPr>
          <a:lstStyle/>
          <a:p>
            <a:pPr algn="l">
              <a:spcBef>
                <a:spcPct val="10000"/>
              </a:spcBef>
            </a:pPr>
            <a:r>
              <a:rPr kumimoji="1" lang="en-US" altLang="zh-CN" sz="2000" dirty="0">
                <a:solidFill>
                  <a:schemeClr val="tx1">
                    <a:lumMod val="75000"/>
                    <a:lumOff val="25000"/>
                  </a:schemeClr>
                </a:solidFill>
              </a:rPr>
              <a:t>S</a:t>
            </a:r>
          </a:p>
          <a:p>
            <a:pPr algn="l">
              <a:spcBef>
                <a:spcPct val="10000"/>
              </a:spcBef>
            </a:pPr>
            <a:r>
              <a:rPr lang="en-US" altLang="zh-CN" sz="2000" dirty="0">
                <a:solidFill>
                  <a:schemeClr val="tx1">
                    <a:lumMod val="75000"/>
                    <a:lumOff val="25000"/>
                  </a:schemeClr>
                </a:solidFill>
                <a:ea typeface="宋体" charset="-122"/>
                <a:sym typeface="Symbol"/>
              </a:rPr>
              <a:t> </a:t>
            </a:r>
            <a:r>
              <a:rPr kumimoji="1" lang="en-US" altLang="zh-CN" sz="2000" dirty="0" err="1">
                <a:solidFill>
                  <a:schemeClr val="tx1">
                    <a:lumMod val="75000"/>
                    <a:lumOff val="25000"/>
                  </a:schemeClr>
                </a:solidFill>
              </a:rPr>
              <a:t>aAcBe</a:t>
            </a:r>
            <a:r>
              <a:rPr kumimoji="1" lang="en-US" altLang="zh-CN" sz="2000" dirty="0">
                <a:solidFill>
                  <a:srgbClr val="00B050"/>
                </a:solidFill>
              </a:rPr>
              <a:t>[1]</a:t>
            </a:r>
          </a:p>
          <a:p>
            <a:pPr algn="l">
              <a:spcBef>
                <a:spcPct val="10000"/>
              </a:spcBef>
            </a:pPr>
            <a:r>
              <a:rPr lang="en-US" altLang="zh-CN" sz="2000" dirty="0">
                <a:solidFill>
                  <a:schemeClr val="tx1">
                    <a:lumMod val="75000"/>
                    <a:lumOff val="25000"/>
                  </a:schemeClr>
                </a:solidFill>
                <a:ea typeface="宋体" charset="-122"/>
                <a:sym typeface="Symbol"/>
              </a:rPr>
              <a:t> </a:t>
            </a:r>
            <a:r>
              <a:rPr kumimoji="1" lang="en-US" altLang="zh-CN" sz="2000" dirty="0" err="1">
                <a:solidFill>
                  <a:schemeClr val="tx1">
                    <a:lumMod val="75000"/>
                    <a:lumOff val="25000"/>
                  </a:schemeClr>
                </a:solidFill>
              </a:rPr>
              <a:t>aAcd</a:t>
            </a:r>
            <a:r>
              <a:rPr kumimoji="1" lang="en-US" altLang="zh-CN" sz="2000" dirty="0">
                <a:solidFill>
                  <a:srgbClr val="00B050"/>
                </a:solidFill>
              </a:rPr>
              <a:t>[4]</a:t>
            </a:r>
            <a:r>
              <a:rPr kumimoji="1" lang="en-US" altLang="zh-CN" sz="2000" dirty="0">
                <a:solidFill>
                  <a:schemeClr val="tx1">
                    <a:lumMod val="75000"/>
                    <a:lumOff val="25000"/>
                  </a:schemeClr>
                </a:solidFill>
              </a:rPr>
              <a:t>e[1]</a:t>
            </a:r>
          </a:p>
          <a:p>
            <a:pPr algn="l">
              <a:spcBef>
                <a:spcPct val="10000"/>
              </a:spcBef>
            </a:pPr>
            <a:r>
              <a:rPr lang="en-US" altLang="zh-CN" sz="2000" dirty="0">
                <a:solidFill>
                  <a:schemeClr val="tx1">
                    <a:lumMod val="75000"/>
                    <a:lumOff val="25000"/>
                  </a:schemeClr>
                </a:solidFill>
                <a:ea typeface="宋体" charset="-122"/>
                <a:sym typeface="Symbol"/>
              </a:rPr>
              <a:t> </a:t>
            </a:r>
            <a:r>
              <a:rPr kumimoji="1" lang="en-US" altLang="zh-CN" sz="2000" dirty="0" err="1">
                <a:solidFill>
                  <a:schemeClr val="tx1">
                    <a:lumMod val="75000"/>
                    <a:lumOff val="25000"/>
                  </a:schemeClr>
                </a:solidFill>
              </a:rPr>
              <a:t>aAb</a:t>
            </a:r>
            <a:r>
              <a:rPr kumimoji="1" lang="en-US" altLang="zh-CN" sz="2000" dirty="0">
                <a:solidFill>
                  <a:srgbClr val="00B050"/>
                </a:solidFill>
              </a:rPr>
              <a:t>[3]</a:t>
            </a:r>
            <a:r>
              <a:rPr kumimoji="1" lang="en-US" altLang="zh-CN" sz="2000" dirty="0">
                <a:solidFill>
                  <a:schemeClr val="tx1">
                    <a:lumMod val="75000"/>
                    <a:lumOff val="25000"/>
                  </a:schemeClr>
                </a:solidFill>
              </a:rPr>
              <a:t>cd[4]e[1]</a:t>
            </a:r>
          </a:p>
          <a:p>
            <a:pPr algn="l">
              <a:spcBef>
                <a:spcPct val="10000"/>
              </a:spcBef>
            </a:pPr>
            <a:r>
              <a:rPr lang="en-US" altLang="zh-CN" sz="2000" dirty="0">
                <a:solidFill>
                  <a:schemeClr val="tx1">
                    <a:lumMod val="75000"/>
                    <a:lumOff val="25000"/>
                  </a:schemeClr>
                </a:solidFill>
                <a:ea typeface="宋体" charset="-122"/>
                <a:sym typeface="Symbol"/>
              </a:rPr>
              <a:t> </a:t>
            </a:r>
            <a:r>
              <a:rPr kumimoji="1" lang="en-US" altLang="zh-CN" sz="2000" dirty="0">
                <a:solidFill>
                  <a:schemeClr val="tx1">
                    <a:lumMod val="75000"/>
                    <a:lumOff val="25000"/>
                  </a:schemeClr>
                </a:solidFill>
              </a:rPr>
              <a:t>ab</a:t>
            </a:r>
            <a:r>
              <a:rPr kumimoji="1" lang="en-US" altLang="zh-CN" sz="2000" dirty="0">
                <a:solidFill>
                  <a:srgbClr val="00B050"/>
                </a:solidFill>
              </a:rPr>
              <a:t>[2]</a:t>
            </a:r>
            <a:r>
              <a:rPr kumimoji="1" lang="en-US" altLang="zh-CN" sz="2000" dirty="0">
                <a:solidFill>
                  <a:schemeClr val="tx1">
                    <a:lumMod val="75000"/>
                    <a:lumOff val="25000"/>
                  </a:schemeClr>
                </a:solidFill>
              </a:rPr>
              <a:t>b[3]cd[4]e[1]</a:t>
            </a:r>
          </a:p>
        </p:txBody>
      </p:sp>
      <p:sp>
        <p:nvSpPr>
          <p:cNvPr id="494598" name="Text Box 6"/>
          <p:cNvSpPr txBox="1">
            <a:spLocks noChangeArrowheads="1"/>
          </p:cNvSpPr>
          <p:nvPr/>
        </p:nvSpPr>
        <p:spPr bwMode="auto">
          <a:xfrm>
            <a:off x="539552" y="3709988"/>
            <a:ext cx="7991475" cy="1015663"/>
          </a:xfrm>
          <a:prstGeom prst="rect">
            <a:avLst/>
          </a:prstGeom>
          <a:solidFill>
            <a:srgbClr val="FFCCCC">
              <a:alpha val="50195"/>
            </a:srgbClr>
          </a:solidFill>
          <a:ln w="9525" algn="ctr">
            <a:solidFill>
              <a:srgbClr val="FF66FF"/>
            </a:solidFill>
            <a:miter lim="800000"/>
            <a:headEnd/>
            <a:tailEnd/>
          </a:ln>
        </p:spPr>
        <p:txBody>
          <a:bodyPr>
            <a:spAutoFit/>
          </a:bodyPr>
          <a:lstStyle/>
          <a:p>
            <a:pPr algn="l">
              <a:spcBef>
                <a:spcPct val="50000"/>
              </a:spcBef>
            </a:pPr>
            <a:r>
              <a:rPr kumimoji="1" lang="zh-CN" altLang="en-US" sz="2400" dirty="0">
                <a:solidFill>
                  <a:schemeClr val="tx1">
                    <a:lumMod val="75000"/>
                    <a:lumOff val="25000"/>
                  </a:schemeClr>
                </a:solidFill>
                <a:latin typeface="楷体" panose="02010609060101010101" pitchFamily="49" charset="-122"/>
                <a:ea typeface="楷体" panose="02010609060101010101" pitchFamily="49" charset="-122"/>
              </a:rPr>
              <a:t>每次归约句型的前部分依次为</a:t>
            </a:r>
          </a:p>
          <a:p>
            <a:pPr algn="l">
              <a:spcBef>
                <a:spcPct val="50000"/>
              </a:spcBef>
            </a:pPr>
            <a:r>
              <a:rPr kumimoji="1" lang="en-US" altLang="zh-CN" sz="2400" dirty="0">
                <a:solidFill>
                  <a:schemeClr val="tx1">
                    <a:lumMod val="75000"/>
                    <a:lumOff val="25000"/>
                  </a:schemeClr>
                </a:solidFill>
                <a:latin typeface="Courier New" panose="02070309020205020404" pitchFamily="49" charset="0"/>
                <a:cs typeface="Courier New" panose="02070309020205020404" pitchFamily="49" charset="0"/>
              </a:rPr>
              <a:t>ab[2]</a:t>
            </a:r>
            <a:r>
              <a:rPr kumimoji="1" lang="zh-CN" altLang="en-US" sz="2400" dirty="0">
                <a:solidFill>
                  <a:schemeClr val="tx1">
                    <a:lumMod val="75000"/>
                    <a:lumOff val="25000"/>
                  </a:schemeClr>
                </a:solidFill>
                <a:latin typeface="Courier New" panose="02070309020205020404" pitchFamily="49" charset="0"/>
                <a:cs typeface="Courier New" panose="02070309020205020404" pitchFamily="49" charset="0"/>
              </a:rPr>
              <a:t>、</a:t>
            </a:r>
            <a:r>
              <a:rPr kumimoji="1" lang="en-US" altLang="zh-CN" sz="2400" dirty="0" err="1">
                <a:solidFill>
                  <a:schemeClr val="tx1">
                    <a:lumMod val="75000"/>
                    <a:lumOff val="25000"/>
                  </a:schemeClr>
                </a:solidFill>
                <a:latin typeface="Courier New" panose="02070309020205020404" pitchFamily="49" charset="0"/>
                <a:cs typeface="Courier New" panose="02070309020205020404" pitchFamily="49" charset="0"/>
              </a:rPr>
              <a:t>aAb</a:t>
            </a:r>
            <a:r>
              <a:rPr kumimoji="1" lang="en-US" altLang="zh-CN" sz="2400" dirty="0">
                <a:solidFill>
                  <a:schemeClr val="tx1">
                    <a:lumMod val="75000"/>
                    <a:lumOff val="25000"/>
                  </a:schemeClr>
                </a:solidFill>
                <a:latin typeface="Courier New" panose="02070309020205020404" pitchFamily="49" charset="0"/>
                <a:cs typeface="Courier New" panose="02070309020205020404" pitchFamily="49" charset="0"/>
              </a:rPr>
              <a:t>[3]</a:t>
            </a:r>
            <a:r>
              <a:rPr kumimoji="1" lang="zh-CN" altLang="en-US" sz="2400" dirty="0">
                <a:solidFill>
                  <a:schemeClr val="tx1">
                    <a:lumMod val="75000"/>
                    <a:lumOff val="25000"/>
                  </a:schemeClr>
                </a:solidFill>
                <a:latin typeface="Courier New" panose="02070309020205020404" pitchFamily="49" charset="0"/>
                <a:cs typeface="Courier New" panose="02070309020205020404" pitchFamily="49" charset="0"/>
              </a:rPr>
              <a:t>、</a:t>
            </a:r>
            <a:r>
              <a:rPr kumimoji="1" lang="en-US" altLang="zh-CN" sz="2400" dirty="0" err="1">
                <a:solidFill>
                  <a:schemeClr val="tx1">
                    <a:lumMod val="75000"/>
                    <a:lumOff val="25000"/>
                  </a:schemeClr>
                </a:solidFill>
                <a:latin typeface="Courier New" panose="02070309020205020404" pitchFamily="49" charset="0"/>
                <a:cs typeface="Courier New" panose="02070309020205020404" pitchFamily="49" charset="0"/>
              </a:rPr>
              <a:t>aAcd</a:t>
            </a:r>
            <a:r>
              <a:rPr kumimoji="1" lang="en-US" altLang="zh-CN" sz="2400" dirty="0">
                <a:solidFill>
                  <a:schemeClr val="tx1">
                    <a:lumMod val="75000"/>
                    <a:lumOff val="25000"/>
                  </a:schemeClr>
                </a:solidFill>
                <a:latin typeface="Courier New" panose="02070309020205020404" pitchFamily="49" charset="0"/>
                <a:cs typeface="Courier New" panose="02070309020205020404" pitchFamily="49" charset="0"/>
              </a:rPr>
              <a:t>[4]</a:t>
            </a:r>
            <a:r>
              <a:rPr kumimoji="1" lang="zh-CN" altLang="en-US" sz="2400" dirty="0">
                <a:solidFill>
                  <a:schemeClr val="tx1">
                    <a:lumMod val="75000"/>
                    <a:lumOff val="25000"/>
                  </a:schemeClr>
                </a:solidFill>
                <a:latin typeface="Courier New" panose="02070309020205020404" pitchFamily="49" charset="0"/>
                <a:cs typeface="Courier New" panose="02070309020205020404" pitchFamily="49" charset="0"/>
              </a:rPr>
              <a:t>、</a:t>
            </a:r>
            <a:r>
              <a:rPr kumimoji="1" lang="en-US" altLang="zh-CN" sz="2400" dirty="0" err="1">
                <a:solidFill>
                  <a:schemeClr val="tx1">
                    <a:lumMod val="75000"/>
                    <a:lumOff val="25000"/>
                  </a:schemeClr>
                </a:solidFill>
                <a:latin typeface="Courier New" panose="02070309020205020404" pitchFamily="49" charset="0"/>
                <a:cs typeface="Courier New" panose="02070309020205020404" pitchFamily="49" charset="0"/>
              </a:rPr>
              <a:t>aAcBe</a:t>
            </a:r>
            <a:r>
              <a:rPr kumimoji="1" lang="en-US" altLang="zh-CN" sz="2400" dirty="0">
                <a:solidFill>
                  <a:schemeClr val="tx1">
                    <a:lumMod val="75000"/>
                    <a:lumOff val="25000"/>
                  </a:schemeClr>
                </a:solidFill>
                <a:latin typeface="Courier New" panose="02070309020205020404" pitchFamily="49" charset="0"/>
                <a:cs typeface="Courier New" panose="02070309020205020404" pitchFamily="49" charset="0"/>
              </a:rPr>
              <a:t>[1]</a:t>
            </a:r>
          </a:p>
        </p:txBody>
      </p:sp>
      <p:sp>
        <p:nvSpPr>
          <p:cNvPr id="494605" name="Text Box 13"/>
          <p:cNvSpPr txBox="1">
            <a:spLocks noChangeArrowheads="1"/>
          </p:cNvSpPr>
          <p:nvPr/>
        </p:nvSpPr>
        <p:spPr bwMode="auto">
          <a:xfrm>
            <a:off x="5717133" y="1530658"/>
            <a:ext cx="2664295" cy="1754326"/>
          </a:xfrm>
          <a:prstGeom prst="rect">
            <a:avLst/>
          </a:prstGeom>
          <a:noFill/>
          <a:ln w="9525">
            <a:noFill/>
            <a:miter lim="800000"/>
            <a:headEnd/>
            <a:tailEnd/>
          </a:ln>
          <a:effectLst/>
        </p:spPr>
        <p:txBody>
          <a:bodyPr wrap="square">
            <a:spAutoFit/>
          </a:bodyPr>
          <a:lstStyle/>
          <a:p>
            <a:pPr algn="l">
              <a:spcBef>
                <a:spcPct val="10000"/>
              </a:spcBef>
              <a:defRPr/>
            </a:pPr>
            <a:r>
              <a:rPr lang="en-US" altLang="zh-CN" sz="2000" dirty="0">
                <a:solidFill>
                  <a:schemeClr val="tx1">
                    <a:lumMod val="75000"/>
                    <a:lumOff val="25000"/>
                  </a:schemeClr>
                </a:solidFill>
                <a:ea typeface="宋体" charset="-122"/>
                <a:sym typeface="Symbol"/>
              </a:rPr>
              <a:t> </a:t>
            </a:r>
            <a:r>
              <a:rPr kumimoji="1" lang="en-US" altLang="zh-CN" sz="2000" dirty="0">
                <a:solidFill>
                  <a:srgbClr val="0000FF"/>
                </a:solidFill>
                <a:effectLst>
                  <a:outerShdw blurRad="38100" dist="38100" dir="2700000" algn="tl">
                    <a:srgbClr val="000000"/>
                  </a:outerShdw>
                </a:effectLst>
              </a:rPr>
              <a:t>ab</a:t>
            </a:r>
            <a:r>
              <a:rPr kumimoji="1" lang="en-US" altLang="zh-CN" sz="2000" dirty="0">
                <a:solidFill>
                  <a:srgbClr val="00B050"/>
                </a:solidFill>
                <a:effectLst>
                  <a:outerShdw blurRad="38100" dist="38100" dir="2700000" algn="tl">
                    <a:srgbClr val="FFFFFF"/>
                  </a:outerShdw>
                </a:effectLst>
              </a:rPr>
              <a:t>[2]</a:t>
            </a:r>
            <a:r>
              <a:rPr kumimoji="1" lang="en-US" altLang="zh-CN" sz="2000" dirty="0">
                <a:solidFill>
                  <a:schemeClr val="tx1">
                    <a:lumMod val="75000"/>
                    <a:lumOff val="25000"/>
                  </a:schemeClr>
                </a:solidFill>
              </a:rPr>
              <a:t>b[3]cd[4]e[1]</a:t>
            </a:r>
          </a:p>
          <a:p>
            <a:pPr algn="l">
              <a:spcBef>
                <a:spcPct val="10000"/>
              </a:spcBef>
              <a:defRPr/>
            </a:pPr>
            <a:r>
              <a:rPr lang="en-US" altLang="zh-CN" sz="2000" dirty="0">
                <a:solidFill>
                  <a:schemeClr val="tx1">
                    <a:lumMod val="75000"/>
                    <a:lumOff val="25000"/>
                  </a:schemeClr>
                </a:solidFill>
                <a:ea typeface="宋体" charset="-122"/>
                <a:sym typeface="Symbol"/>
              </a:rPr>
              <a:t> </a:t>
            </a:r>
            <a:r>
              <a:rPr kumimoji="1" lang="en-US" altLang="zh-CN" sz="2000" dirty="0" err="1">
                <a:solidFill>
                  <a:srgbClr val="0000FF"/>
                </a:solidFill>
                <a:effectLst>
                  <a:outerShdw blurRad="38100" dist="38100" dir="2700000" algn="tl">
                    <a:srgbClr val="000000"/>
                  </a:outerShdw>
                </a:effectLst>
              </a:rPr>
              <a:t>aAb</a:t>
            </a:r>
            <a:r>
              <a:rPr kumimoji="1" lang="en-US" altLang="zh-CN" sz="2000" dirty="0">
                <a:solidFill>
                  <a:srgbClr val="00B050"/>
                </a:solidFill>
                <a:effectLst>
                  <a:outerShdw blurRad="38100" dist="38100" dir="2700000" algn="tl">
                    <a:srgbClr val="FFFFFF"/>
                  </a:outerShdw>
                </a:effectLst>
              </a:rPr>
              <a:t>[3]</a:t>
            </a:r>
            <a:r>
              <a:rPr kumimoji="1" lang="en-US" altLang="zh-CN" sz="2000" dirty="0">
                <a:solidFill>
                  <a:schemeClr val="tx1">
                    <a:lumMod val="75000"/>
                    <a:lumOff val="25000"/>
                  </a:schemeClr>
                </a:solidFill>
              </a:rPr>
              <a:t>cd[4]e[1]</a:t>
            </a:r>
          </a:p>
          <a:p>
            <a:pPr algn="l">
              <a:spcBef>
                <a:spcPct val="10000"/>
              </a:spcBef>
              <a:defRPr/>
            </a:pPr>
            <a:r>
              <a:rPr lang="en-US" altLang="zh-CN" sz="2000" dirty="0">
                <a:solidFill>
                  <a:schemeClr val="tx1">
                    <a:lumMod val="75000"/>
                    <a:lumOff val="25000"/>
                  </a:schemeClr>
                </a:solidFill>
                <a:ea typeface="宋体" charset="-122"/>
                <a:sym typeface="Symbol"/>
              </a:rPr>
              <a:t> </a:t>
            </a:r>
            <a:r>
              <a:rPr kumimoji="1" lang="en-US" altLang="zh-CN" sz="2000" dirty="0" err="1">
                <a:solidFill>
                  <a:srgbClr val="0000FF"/>
                </a:solidFill>
                <a:effectLst>
                  <a:outerShdw blurRad="38100" dist="38100" dir="2700000" algn="tl">
                    <a:srgbClr val="000000"/>
                  </a:outerShdw>
                </a:effectLst>
              </a:rPr>
              <a:t>aAcd</a:t>
            </a:r>
            <a:r>
              <a:rPr kumimoji="1" lang="en-US" altLang="zh-CN" sz="2000" dirty="0">
                <a:solidFill>
                  <a:srgbClr val="00B050"/>
                </a:solidFill>
                <a:effectLst>
                  <a:outerShdw blurRad="38100" dist="38100" dir="2700000" algn="tl">
                    <a:srgbClr val="FFFFFF"/>
                  </a:outerShdw>
                </a:effectLst>
              </a:rPr>
              <a:t>[4]</a:t>
            </a:r>
            <a:r>
              <a:rPr kumimoji="1" lang="en-US" altLang="zh-CN" sz="2000" dirty="0">
                <a:solidFill>
                  <a:schemeClr val="tx1">
                    <a:lumMod val="75000"/>
                    <a:lumOff val="25000"/>
                  </a:schemeClr>
                </a:solidFill>
              </a:rPr>
              <a:t>e[1]</a:t>
            </a:r>
          </a:p>
          <a:p>
            <a:pPr algn="l">
              <a:spcBef>
                <a:spcPct val="10000"/>
              </a:spcBef>
              <a:defRPr/>
            </a:pPr>
            <a:r>
              <a:rPr lang="en-US" altLang="zh-CN" sz="2000" dirty="0">
                <a:solidFill>
                  <a:schemeClr val="tx1">
                    <a:lumMod val="75000"/>
                    <a:lumOff val="25000"/>
                  </a:schemeClr>
                </a:solidFill>
                <a:ea typeface="宋体" charset="-122"/>
                <a:sym typeface="Symbol"/>
              </a:rPr>
              <a:t> </a:t>
            </a:r>
            <a:r>
              <a:rPr kumimoji="1" lang="en-US" altLang="zh-CN" sz="2000" dirty="0" err="1">
                <a:solidFill>
                  <a:srgbClr val="0000FF"/>
                </a:solidFill>
                <a:effectLst>
                  <a:outerShdw blurRad="38100" dist="38100" dir="2700000" algn="tl">
                    <a:srgbClr val="000000"/>
                  </a:outerShdw>
                </a:effectLst>
              </a:rPr>
              <a:t>aAcBe</a:t>
            </a:r>
            <a:r>
              <a:rPr kumimoji="1" lang="en-US" altLang="zh-CN" sz="2000" dirty="0">
                <a:solidFill>
                  <a:srgbClr val="00B050"/>
                </a:solidFill>
                <a:effectLst>
                  <a:outerShdw blurRad="38100" dist="38100" dir="2700000" algn="tl">
                    <a:srgbClr val="FFFFFF"/>
                  </a:outerShdw>
                </a:effectLst>
              </a:rPr>
              <a:t>[1]</a:t>
            </a:r>
          </a:p>
          <a:p>
            <a:pPr algn="l">
              <a:spcBef>
                <a:spcPct val="10000"/>
              </a:spcBef>
              <a:defRPr/>
            </a:pPr>
            <a:r>
              <a:rPr lang="en-US" altLang="zh-CN" sz="2000" dirty="0">
                <a:solidFill>
                  <a:schemeClr val="tx1">
                    <a:lumMod val="75000"/>
                    <a:lumOff val="25000"/>
                  </a:schemeClr>
                </a:solidFill>
                <a:ea typeface="宋体" charset="-122"/>
                <a:sym typeface="Symbol"/>
              </a:rPr>
              <a:t> </a:t>
            </a:r>
            <a:r>
              <a:rPr kumimoji="1" lang="en-US" altLang="zh-CN" sz="2000" dirty="0">
                <a:solidFill>
                  <a:schemeClr val="tx1">
                    <a:lumMod val="75000"/>
                    <a:lumOff val="25000"/>
                  </a:schemeClr>
                </a:solidFill>
              </a:rPr>
              <a:t>S</a:t>
            </a:r>
          </a:p>
        </p:txBody>
      </p:sp>
    </p:spTree>
    <p:extLst>
      <p:ext uri="{BB962C8B-B14F-4D97-AF65-F5344CB8AC3E}">
        <p14:creationId xmlns:p14="http://schemas.microsoft.com/office/powerpoint/2010/main" val="412321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4597">
                                            <p:txEl>
                                              <p:pRg st="0" end="0"/>
                                            </p:txEl>
                                          </p:spTgt>
                                        </p:tgtEl>
                                        <p:attrNameLst>
                                          <p:attrName>style.visibility</p:attrName>
                                        </p:attrNameLst>
                                      </p:cBhvr>
                                      <p:to>
                                        <p:strVal val="visible"/>
                                      </p:to>
                                    </p:set>
                                    <p:animEffect transition="in" filter="wipe(left)">
                                      <p:cBhvr>
                                        <p:cTn id="7" dur="500"/>
                                        <p:tgtEl>
                                          <p:spTgt spid="4945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4597">
                                            <p:txEl>
                                              <p:pRg st="1" end="1"/>
                                            </p:txEl>
                                          </p:spTgt>
                                        </p:tgtEl>
                                        <p:attrNameLst>
                                          <p:attrName>style.visibility</p:attrName>
                                        </p:attrNameLst>
                                      </p:cBhvr>
                                      <p:to>
                                        <p:strVal val="visible"/>
                                      </p:to>
                                    </p:set>
                                    <p:animEffect transition="in" filter="wipe(left)">
                                      <p:cBhvr>
                                        <p:cTn id="12" dur="500"/>
                                        <p:tgtEl>
                                          <p:spTgt spid="4945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4597">
                                            <p:txEl>
                                              <p:pRg st="2" end="2"/>
                                            </p:txEl>
                                          </p:spTgt>
                                        </p:tgtEl>
                                        <p:attrNameLst>
                                          <p:attrName>style.visibility</p:attrName>
                                        </p:attrNameLst>
                                      </p:cBhvr>
                                      <p:to>
                                        <p:strVal val="visible"/>
                                      </p:to>
                                    </p:set>
                                    <p:animEffect transition="in" filter="wipe(left)">
                                      <p:cBhvr>
                                        <p:cTn id="17" dur="500"/>
                                        <p:tgtEl>
                                          <p:spTgt spid="4945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4597">
                                            <p:txEl>
                                              <p:pRg st="3" end="3"/>
                                            </p:txEl>
                                          </p:spTgt>
                                        </p:tgtEl>
                                        <p:attrNameLst>
                                          <p:attrName>style.visibility</p:attrName>
                                        </p:attrNameLst>
                                      </p:cBhvr>
                                      <p:to>
                                        <p:strVal val="visible"/>
                                      </p:to>
                                    </p:set>
                                    <p:animEffect transition="in" filter="wipe(left)">
                                      <p:cBhvr>
                                        <p:cTn id="22" dur="500"/>
                                        <p:tgtEl>
                                          <p:spTgt spid="4945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4597">
                                            <p:txEl>
                                              <p:pRg st="4" end="4"/>
                                            </p:txEl>
                                          </p:spTgt>
                                        </p:tgtEl>
                                        <p:attrNameLst>
                                          <p:attrName>style.visibility</p:attrName>
                                        </p:attrNameLst>
                                      </p:cBhvr>
                                      <p:to>
                                        <p:strVal val="visible"/>
                                      </p:to>
                                    </p:set>
                                    <p:animEffect transition="in" filter="wipe(left)">
                                      <p:cBhvr>
                                        <p:cTn id="27" dur="500"/>
                                        <p:tgtEl>
                                          <p:spTgt spid="4945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4605">
                                            <p:txEl>
                                              <p:pRg st="0" end="0"/>
                                            </p:txEl>
                                          </p:spTgt>
                                        </p:tgtEl>
                                        <p:attrNameLst>
                                          <p:attrName>style.visibility</p:attrName>
                                        </p:attrNameLst>
                                      </p:cBhvr>
                                      <p:to>
                                        <p:strVal val="visible"/>
                                      </p:to>
                                    </p:set>
                                    <p:animEffect transition="in" filter="wipe(left)">
                                      <p:cBhvr>
                                        <p:cTn id="32" dur="500"/>
                                        <p:tgtEl>
                                          <p:spTgt spid="49460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4605">
                                            <p:txEl>
                                              <p:pRg st="1" end="1"/>
                                            </p:txEl>
                                          </p:spTgt>
                                        </p:tgtEl>
                                        <p:attrNameLst>
                                          <p:attrName>style.visibility</p:attrName>
                                        </p:attrNameLst>
                                      </p:cBhvr>
                                      <p:to>
                                        <p:strVal val="visible"/>
                                      </p:to>
                                    </p:set>
                                    <p:animEffect transition="in" filter="wipe(left)">
                                      <p:cBhvr>
                                        <p:cTn id="37" dur="500"/>
                                        <p:tgtEl>
                                          <p:spTgt spid="49460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4605">
                                            <p:txEl>
                                              <p:pRg st="2" end="2"/>
                                            </p:txEl>
                                          </p:spTgt>
                                        </p:tgtEl>
                                        <p:attrNameLst>
                                          <p:attrName>style.visibility</p:attrName>
                                        </p:attrNameLst>
                                      </p:cBhvr>
                                      <p:to>
                                        <p:strVal val="visible"/>
                                      </p:to>
                                    </p:set>
                                    <p:animEffect transition="in" filter="wipe(left)">
                                      <p:cBhvr>
                                        <p:cTn id="42" dur="500"/>
                                        <p:tgtEl>
                                          <p:spTgt spid="49460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94605">
                                            <p:txEl>
                                              <p:pRg st="3" end="3"/>
                                            </p:txEl>
                                          </p:spTgt>
                                        </p:tgtEl>
                                        <p:attrNameLst>
                                          <p:attrName>style.visibility</p:attrName>
                                        </p:attrNameLst>
                                      </p:cBhvr>
                                      <p:to>
                                        <p:strVal val="visible"/>
                                      </p:to>
                                    </p:set>
                                    <p:animEffect transition="in" filter="wipe(left)">
                                      <p:cBhvr>
                                        <p:cTn id="47" dur="500"/>
                                        <p:tgtEl>
                                          <p:spTgt spid="49460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94605">
                                            <p:txEl>
                                              <p:pRg st="4" end="4"/>
                                            </p:txEl>
                                          </p:spTgt>
                                        </p:tgtEl>
                                        <p:attrNameLst>
                                          <p:attrName>style.visibility</p:attrName>
                                        </p:attrNameLst>
                                      </p:cBhvr>
                                      <p:to>
                                        <p:strVal val="visible"/>
                                      </p:to>
                                    </p:set>
                                    <p:animEffect transition="in" filter="wipe(left)">
                                      <p:cBhvr>
                                        <p:cTn id="52" dur="500"/>
                                        <p:tgtEl>
                                          <p:spTgt spid="494605">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94598"/>
                                        </p:tgtEl>
                                        <p:attrNameLst>
                                          <p:attrName>style.visibility</p:attrName>
                                        </p:attrNameLst>
                                      </p:cBhvr>
                                      <p:to>
                                        <p:strVal val="visible"/>
                                      </p:to>
                                    </p:set>
                                    <p:animEffect transition="in" filter="wipe(left)">
                                      <p:cBhvr>
                                        <p:cTn id="57" dur="500"/>
                                        <p:tgtEl>
                                          <p:spTgt spid="4945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94604">
                                            <p:txEl>
                                              <p:pRg st="0" end="0"/>
                                            </p:txEl>
                                          </p:spTgt>
                                        </p:tgtEl>
                                        <p:attrNameLst>
                                          <p:attrName>style.visibility</p:attrName>
                                        </p:attrNameLst>
                                      </p:cBhvr>
                                      <p:to>
                                        <p:strVal val="visible"/>
                                      </p:to>
                                    </p:set>
                                    <p:animEffect transition="in" filter="wipe(left)">
                                      <p:cBhvr>
                                        <p:cTn id="62" dur="500"/>
                                        <p:tgtEl>
                                          <p:spTgt spid="4946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04" grpId="0" build="p" autoUpdateAnimBg="0"/>
      <p:bldP spid="494597" grpId="0" build="p" autoUpdateAnimBg="0"/>
      <p:bldP spid="494598" grpId="0" animBg="1" autoUpdateAnimBg="0"/>
      <p:bldP spid="49460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468313" y="3098042"/>
            <a:ext cx="8424862" cy="3139270"/>
          </a:xfrm>
        </p:spPr>
        <p:txBody>
          <a:bodyPr/>
          <a:lstStyle/>
          <a:p>
            <a:pPr eaLnBrk="1" hangingPunct="1">
              <a:lnSpc>
                <a:spcPct val="90000"/>
              </a:lnSpc>
              <a:defRPr/>
            </a:pPr>
            <a:r>
              <a:rPr kumimoji="1" lang="zh-CN" altLang="en-US" dirty="0"/>
              <a:t>我们把形成可归前缀之前</a:t>
            </a:r>
            <a:r>
              <a:rPr kumimoji="1" lang="en-US" altLang="zh-CN" dirty="0"/>
              <a:t>,</a:t>
            </a:r>
            <a:r>
              <a:rPr kumimoji="1" lang="zh-CN" altLang="en-US" dirty="0"/>
              <a:t>包括可归前缀在内的所有规范句型的前缀</a:t>
            </a:r>
            <a:r>
              <a:rPr kumimoji="1" lang="en-US" altLang="zh-CN" dirty="0"/>
              <a:t>,</a:t>
            </a:r>
            <a:r>
              <a:rPr kumimoji="1" lang="zh-CN" altLang="en-US" dirty="0"/>
              <a:t>都称为</a:t>
            </a:r>
            <a:r>
              <a:rPr kumimoji="1" lang="zh-CN" altLang="en-US" dirty="0">
                <a:solidFill>
                  <a:srgbClr val="FF0000"/>
                </a:solidFill>
                <a:effectLst>
                  <a:outerShdw blurRad="38100" dist="38100" dir="2700000" algn="tl">
                    <a:srgbClr val="000000"/>
                  </a:outerShdw>
                </a:effectLst>
                <a:latin typeface="黑体" pitchFamily="2" charset="-122"/>
                <a:ea typeface="黑体" pitchFamily="2" charset="-122"/>
              </a:rPr>
              <a:t>活前缀</a:t>
            </a:r>
          </a:p>
          <a:p>
            <a:pPr eaLnBrk="1" hangingPunct="1">
              <a:lnSpc>
                <a:spcPct val="90000"/>
              </a:lnSpc>
              <a:defRPr/>
            </a:pPr>
            <a:r>
              <a:rPr kumimoji="1" lang="zh-CN" altLang="en-US" dirty="0">
                <a:solidFill>
                  <a:srgbClr val="0000FF"/>
                </a:solidFill>
                <a:effectLst>
                  <a:outerShdw blurRad="38100" dist="38100" dir="2700000" algn="tl">
                    <a:srgbClr val="000000"/>
                  </a:outerShdw>
                </a:effectLst>
                <a:ea typeface="黑体" pitchFamily="2" charset="-122"/>
              </a:rPr>
              <a:t>说明</a:t>
            </a:r>
          </a:p>
          <a:p>
            <a:pPr lvl="1" eaLnBrk="1" hangingPunct="1">
              <a:lnSpc>
                <a:spcPct val="90000"/>
              </a:lnSpc>
              <a:defRPr/>
            </a:pPr>
            <a:r>
              <a:rPr kumimoji="1" lang="zh-CN" altLang="en-US" dirty="0"/>
              <a:t>活前缀为一个或若干规范句型的前缀</a:t>
            </a:r>
          </a:p>
          <a:p>
            <a:pPr lvl="1" eaLnBrk="1" hangingPunct="1">
              <a:lnSpc>
                <a:spcPct val="90000"/>
              </a:lnSpc>
              <a:defRPr/>
            </a:pPr>
            <a:r>
              <a:rPr kumimoji="1" lang="zh-CN" altLang="en-US" dirty="0"/>
              <a:t>规范规约过程中的任何时刻只要已分析过的部分在符号栈中的符号串均为规范句型的活前缀，则表明输入串已被分析过的部分是该文法某规范句型的一个正确部分</a:t>
            </a:r>
          </a:p>
        </p:txBody>
      </p:sp>
      <p:sp>
        <p:nvSpPr>
          <p:cNvPr id="17410"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17411" name="灯片编号占位符 5"/>
          <p:cNvSpPr>
            <a:spLocks noGrp="1"/>
          </p:cNvSpPr>
          <p:nvPr>
            <p:ph type="sldNum" sz="quarter" idx="12"/>
          </p:nvPr>
        </p:nvSpPr>
        <p:spPr>
          <a:noFill/>
        </p:spPr>
        <p:txBody>
          <a:bodyPr/>
          <a:lstStyle/>
          <a:p>
            <a:fld id="{33D85D1A-921D-42EC-8BBB-6D4510F30AA1}" type="slidenum">
              <a:rPr lang="en-US" altLang="zh-CN" smtClean="0">
                <a:ea typeface="宋体" charset="-122"/>
              </a:rPr>
              <a:pPr/>
              <a:t>16</a:t>
            </a:fld>
            <a:endParaRPr lang="en-US" altLang="zh-CN">
              <a:ea typeface="宋体" charset="-122"/>
            </a:endParaRPr>
          </a:p>
        </p:txBody>
      </p:sp>
      <p:sp>
        <p:nvSpPr>
          <p:cNvPr id="496645" name="Text Box 5"/>
          <p:cNvSpPr txBox="1">
            <a:spLocks noChangeArrowheads="1"/>
          </p:cNvSpPr>
          <p:nvPr/>
        </p:nvSpPr>
        <p:spPr bwMode="auto">
          <a:xfrm>
            <a:off x="611188" y="511175"/>
            <a:ext cx="8243887" cy="2419124"/>
          </a:xfrm>
          <a:prstGeom prst="rect">
            <a:avLst/>
          </a:prstGeom>
          <a:noFill/>
          <a:ln w="9525">
            <a:noFill/>
            <a:miter lim="800000"/>
            <a:headEnd/>
            <a:tailEnd/>
          </a:ln>
        </p:spPr>
        <p:txBody>
          <a:bodyPr>
            <a:spAutoFit/>
          </a:bodyPr>
          <a:lstStyle/>
          <a:p>
            <a:pPr algn="l">
              <a:spcBef>
                <a:spcPct val="10000"/>
              </a:spcBef>
            </a:pPr>
            <a:r>
              <a:rPr kumimoji="1" lang="zh-CN" altLang="en-US" sz="28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可规前缀的所有</a:t>
            </a:r>
            <a:r>
              <a:rPr lang="zh-CN" altLang="en-US" sz="28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前缀     都是活前缀</a:t>
            </a:r>
            <a:endParaRPr kumimoji="1" lang="zh-CN" altLang="en-US" sz="28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endParaRPr>
          </a:p>
          <a:p>
            <a:pPr marL="457200" indent="-457200" algn="l">
              <a:spcBef>
                <a:spcPct val="10000"/>
              </a:spcBef>
              <a:buClr>
                <a:srgbClr val="0070C0"/>
              </a:buClr>
              <a:buFont typeface="Arial" panose="020B0604020202020204" pitchFamily="34" charset="0"/>
              <a:buChar char="•"/>
            </a:pPr>
            <a:r>
              <a:rPr kumimoji="1" lang="en-US" altLang="zh-CN"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ab</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的前缀：</a:t>
            </a:r>
            <a:r>
              <a:rPr kumimoji="1" lang="en-US" altLang="zh-CN"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ab</a:t>
            </a:r>
          </a:p>
          <a:p>
            <a:pPr marL="457200" indent="-457200" algn="l">
              <a:spcBef>
                <a:spcPct val="10000"/>
              </a:spcBef>
              <a:buClr>
                <a:srgbClr val="0070C0"/>
              </a:buClr>
              <a:buFont typeface="Arial" panose="020B0604020202020204" pitchFamily="34" charset="0"/>
              <a:buChar char="•"/>
            </a:pP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aAb</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的前缀： </a:t>
            </a:r>
            <a:r>
              <a:rPr kumimoji="1" lang="en-US" altLang="zh-CN"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aAb</a:t>
            </a:r>
            <a:endParaRPr kumimoji="1" lang="en-US" altLang="zh-CN"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endParaRPr>
          </a:p>
          <a:p>
            <a:pPr marL="457200" indent="-457200" algn="l">
              <a:spcBef>
                <a:spcPct val="10000"/>
              </a:spcBef>
              <a:buClr>
                <a:srgbClr val="0070C0"/>
              </a:buClr>
              <a:buFont typeface="Arial" panose="020B0604020202020204" pitchFamily="34" charset="0"/>
              <a:buChar char="•"/>
            </a:pP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aAcd</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的前缀： </a:t>
            </a:r>
            <a:r>
              <a:rPr kumimoji="1" lang="en-US" altLang="zh-CN"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aAc</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aAcd</a:t>
            </a:r>
            <a:endParaRPr kumimoji="1" lang="en-US" altLang="zh-CN"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endParaRPr>
          </a:p>
          <a:p>
            <a:pPr marL="457200" indent="-457200" algn="l">
              <a:spcBef>
                <a:spcPct val="10000"/>
              </a:spcBef>
              <a:buClr>
                <a:srgbClr val="0070C0"/>
              </a:buClr>
              <a:buFont typeface="Arial" panose="020B0604020202020204" pitchFamily="34" charset="0"/>
              <a:buChar char="•"/>
            </a:pP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aAcBe</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的前缀：</a:t>
            </a:r>
            <a:r>
              <a:rPr kumimoji="1" lang="en-US" altLang="zh-CN"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aAc</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aAcB</a:t>
            </a:r>
            <a:r>
              <a:rPr kumimoji="1" lang="zh-CN" altLang="en-US"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t>
            </a:r>
            <a:r>
              <a:rPr kumimoji="1" lang="en-US" altLang="zh-CN" sz="2800" dirty="0" err="1">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rPr>
              <a:t>aAcBe</a:t>
            </a:r>
            <a:endParaRPr kumimoji="1" lang="en-US" altLang="zh-CN" sz="2800" dirty="0">
              <a:solidFill>
                <a:schemeClr val="tx1">
                  <a:lumMod val="65000"/>
                  <a:lumOff val="35000"/>
                </a:schemeClr>
              </a:solidFill>
              <a:latin typeface="Courier New" panose="02070309020205020404" pitchFamily="49" charset="0"/>
              <a:ea typeface="楷体" panose="02010609060101010101" pitchFamily="49" charset="-122"/>
              <a:cs typeface="Courier New" panose="02070309020205020404" pitchFamily="49" charset="0"/>
            </a:endParaRPr>
          </a:p>
        </p:txBody>
      </p:sp>
    </p:spTree>
    <p:extLst>
      <p:ext uri="{BB962C8B-B14F-4D97-AF65-F5344CB8AC3E}">
        <p14:creationId xmlns:p14="http://schemas.microsoft.com/office/powerpoint/2010/main" val="293521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6645">
                                            <p:txEl>
                                              <p:pRg st="0" end="0"/>
                                            </p:txEl>
                                          </p:spTgt>
                                        </p:tgtEl>
                                        <p:attrNameLst>
                                          <p:attrName>style.visibility</p:attrName>
                                        </p:attrNameLst>
                                      </p:cBhvr>
                                      <p:to>
                                        <p:strVal val="visible"/>
                                      </p:to>
                                    </p:set>
                                    <p:animEffect transition="in" filter="wipe(left)">
                                      <p:cBhvr>
                                        <p:cTn id="7" dur="500"/>
                                        <p:tgtEl>
                                          <p:spTgt spid="4966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6645">
                                            <p:txEl>
                                              <p:pRg st="1" end="1"/>
                                            </p:txEl>
                                          </p:spTgt>
                                        </p:tgtEl>
                                        <p:attrNameLst>
                                          <p:attrName>style.visibility</p:attrName>
                                        </p:attrNameLst>
                                      </p:cBhvr>
                                      <p:to>
                                        <p:strVal val="visible"/>
                                      </p:to>
                                    </p:set>
                                    <p:animEffect transition="in" filter="wipe(left)">
                                      <p:cBhvr>
                                        <p:cTn id="12" dur="500"/>
                                        <p:tgtEl>
                                          <p:spTgt spid="4966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6645">
                                            <p:txEl>
                                              <p:pRg st="2" end="2"/>
                                            </p:txEl>
                                          </p:spTgt>
                                        </p:tgtEl>
                                        <p:attrNameLst>
                                          <p:attrName>style.visibility</p:attrName>
                                        </p:attrNameLst>
                                      </p:cBhvr>
                                      <p:to>
                                        <p:strVal val="visible"/>
                                      </p:to>
                                    </p:set>
                                    <p:animEffect transition="in" filter="wipe(left)">
                                      <p:cBhvr>
                                        <p:cTn id="17" dur="500"/>
                                        <p:tgtEl>
                                          <p:spTgt spid="4966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6645">
                                            <p:txEl>
                                              <p:pRg st="3" end="3"/>
                                            </p:txEl>
                                          </p:spTgt>
                                        </p:tgtEl>
                                        <p:attrNameLst>
                                          <p:attrName>style.visibility</p:attrName>
                                        </p:attrNameLst>
                                      </p:cBhvr>
                                      <p:to>
                                        <p:strVal val="visible"/>
                                      </p:to>
                                    </p:set>
                                    <p:animEffect transition="in" filter="wipe(left)">
                                      <p:cBhvr>
                                        <p:cTn id="22" dur="500"/>
                                        <p:tgtEl>
                                          <p:spTgt spid="4966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6645">
                                            <p:txEl>
                                              <p:pRg st="4" end="4"/>
                                            </p:txEl>
                                          </p:spTgt>
                                        </p:tgtEl>
                                        <p:attrNameLst>
                                          <p:attrName>style.visibility</p:attrName>
                                        </p:attrNameLst>
                                      </p:cBhvr>
                                      <p:to>
                                        <p:strVal val="visible"/>
                                      </p:to>
                                    </p:set>
                                    <p:animEffect transition="in" filter="wipe(left)">
                                      <p:cBhvr>
                                        <p:cTn id="27" dur="500"/>
                                        <p:tgtEl>
                                          <p:spTgt spid="4966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6643">
                                            <p:txEl>
                                              <p:pRg st="0" end="0"/>
                                            </p:txEl>
                                          </p:spTgt>
                                        </p:tgtEl>
                                        <p:attrNameLst>
                                          <p:attrName>style.visibility</p:attrName>
                                        </p:attrNameLst>
                                      </p:cBhvr>
                                      <p:to>
                                        <p:strVal val="visible"/>
                                      </p:to>
                                    </p:set>
                                    <p:animEffect transition="in" filter="wipe(left)">
                                      <p:cBhvr>
                                        <p:cTn id="32" dur="500"/>
                                        <p:tgtEl>
                                          <p:spTgt spid="49664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6643">
                                            <p:txEl>
                                              <p:pRg st="1" end="1"/>
                                            </p:txEl>
                                          </p:spTgt>
                                        </p:tgtEl>
                                        <p:attrNameLst>
                                          <p:attrName>style.visibility</p:attrName>
                                        </p:attrNameLst>
                                      </p:cBhvr>
                                      <p:to>
                                        <p:strVal val="visible"/>
                                      </p:to>
                                    </p:set>
                                    <p:animEffect transition="in" filter="wipe(left)">
                                      <p:cBhvr>
                                        <p:cTn id="37" dur="500"/>
                                        <p:tgtEl>
                                          <p:spTgt spid="49664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6643">
                                            <p:txEl>
                                              <p:pRg st="2" end="2"/>
                                            </p:txEl>
                                          </p:spTgt>
                                        </p:tgtEl>
                                        <p:attrNameLst>
                                          <p:attrName>style.visibility</p:attrName>
                                        </p:attrNameLst>
                                      </p:cBhvr>
                                      <p:to>
                                        <p:strVal val="visible"/>
                                      </p:to>
                                    </p:set>
                                    <p:animEffect transition="in" filter="wipe(left)">
                                      <p:cBhvr>
                                        <p:cTn id="42" dur="500"/>
                                        <p:tgtEl>
                                          <p:spTgt spid="49664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96643">
                                            <p:txEl>
                                              <p:pRg st="3" end="3"/>
                                            </p:txEl>
                                          </p:spTgt>
                                        </p:tgtEl>
                                        <p:attrNameLst>
                                          <p:attrName>style.visibility</p:attrName>
                                        </p:attrNameLst>
                                      </p:cBhvr>
                                      <p:to>
                                        <p:strVal val="visible"/>
                                      </p:to>
                                    </p:set>
                                    <p:animEffect transition="in" filter="wipe(left)">
                                      <p:cBhvr>
                                        <p:cTn id="47" dur="500"/>
                                        <p:tgtEl>
                                          <p:spTgt spid="496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bldLvl="5"/>
      <p:bldP spid="49664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endParaRPr lang="zh-CN" altLang="zh-CN">
              <a:latin typeface="黑体" pitchFamily="2" charset="-122"/>
              <a:ea typeface="黑体" pitchFamily="2" charset="-122"/>
            </a:endParaRPr>
          </a:p>
        </p:txBody>
      </p:sp>
      <p:sp>
        <p:nvSpPr>
          <p:cNvPr id="497667" name="Rectangle 3"/>
          <p:cNvSpPr>
            <a:spLocks noGrp="1" noChangeArrowheads="1"/>
          </p:cNvSpPr>
          <p:nvPr>
            <p:ph idx="1"/>
          </p:nvPr>
        </p:nvSpPr>
        <p:spPr/>
        <p:txBody>
          <a:bodyPr>
            <a:normAutofit/>
          </a:bodyPr>
          <a:lstStyle/>
          <a:p>
            <a:pPr eaLnBrk="1" hangingPunct="1">
              <a:lnSpc>
                <a:spcPct val="150000"/>
              </a:lnSpc>
              <a:defRPr/>
            </a:pPr>
            <a:r>
              <a:rPr lang="zh-CN" altLang="en-US" dirty="0"/>
              <a:t>定义　若</a:t>
            </a:r>
            <a:r>
              <a:rPr lang="en-US" altLang="zh-CN" dirty="0"/>
              <a:t>S’</a:t>
            </a:r>
            <a:r>
              <a:rPr lang="en-US" altLang="zh-CN" dirty="0">
                <a:sym typeface="Symbol" pitchFamily="18" charset="2"/>
              </a:rPr>
              <a:t></a:t>
            </a:r>
            <a:r>
              <a:rPr lang="en-US" altLang="zh-CN" dirty="0">
                <a:solidFill>
                  <a:srgbClr val="0000FF"/>
                </a:solidFill>
                <a:sym typeface="Symbol" pitchFamily="18" charset="2"/>
              </a:rPr>
              <a:t>A</a:t>
            </a:r>
            <a:r>
              <a:rPr lang="en-US" altLang="zh-CN" dirty="0">
                <a:sym typeface="Symbol" pitchFamily="18" charset="2"/>
              </a:rPr>
              <a:t></a:t>
            </a:r>
            <a:r>
              <a:rPr lang="zh-CN" altLang="en-US" dirty="0">
                <a:sym typeface="Symbol" pitchFamily="18" charset="2"/>
              </a:rPr>
              <a:t>是文法</a:t>
            </a:r>
            <a:r>
              <a:rPr lang="en-US" altLang="zh-CN" dirty="0">
                <a:sym typeface="Symbol" pitchFamily="18" charset="2"/>
              </a:rPr>
              <a:t>G</a:t>
            </a:r>
            <a:r>
              <a:rPr lang="zh-CN" altLang="en-US" dirty="0">
                <a:sym typeface="Symbol" pitchFamily="18" charset="2"/>
              </a:rPr>
              <a:t>中的一个规范推导。其中，是</a:t>
            </a:r>
            <a:r>
              <a:rPr kumimoji="1" lang="zh-CN" altLang="en-US" dirty="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rPr>
              <a:t>可归前缀</a:t>
            </a:r>
            <a:r>
              <a:rPr lang="zh-CN" altLang="en-US" dirty="0">
                <a:sym typeface="Symbol" pitchFamily="18" charset="2"/>
              </a:rPr>
              <a:t>。如果符号串是的前缀，则称是</a:t>
            </a:r>
            <a:r>
              <a:rPr lang="en-US" altLang="zh-CN" dirty="0">
                <a:sym typeface="Symbol" pitchFamily="18" charset="2"/>
              </a:rPr>
              <a:t>G</a:t>
            </a:r>
            <a:r>
              <a:rPr lang="zh-CN" altLang="en-US" dirty="0">
                <a:sym typeface="Symbol" pitchFamily="18" charset="2"/>
              </a:rPr>
              <a:t>的一个</a:t>
            </a:r>
            <a:r>
              <a:rPr kumimoji="1" lang="zh-CN" altLang="en-US" dirty="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rPr>
              <a:t>活前缀</a:t>
            </a:r>
          </a:p>
          <a:p>
            <a:pPr eaLnBrk="1" hangingPunct="1">
              <a:lnSpc>
                <a:spcPct val="150000"/>
              </a:lnSpc>
              <a:spcBef>
                <a:spcPts val="1500"/>
              </a:spcBef>
              <a:defRPr/>
            </a:pPr>
            <a:r>
              <a:rPr lang="zh-CN" altLang="en-US" dirty="0">
                <a:sym typeface="Symbol" pitchFamily="18" charset="2"/>
              </a:rPr>
              <a:t>即是规范句型的前缀，它的右端不超过该句型句柄（或可归前缀）的末端</a:t>
            </a:r>
          </a:p>
        </p:txBody>
      </p:sp>
      <p:sp>
        <p:nvSpPr>
          <p:cNvPr id="18434"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18435" name="灯片编号占位符 5"/>
          <p:cNvSpPr>
            <a:spLocks noGrp="1"/>
          </p:cNvSpPr>
          <p:nvPr>
            <p:ph type="sldNum" sz="quarter" idx="12"/>
          </p:nvPr>
        </p:nvSpPr>
        <p:spPr>
          <a:noFill/>
        </p:spPr>
        <p:txBody>
          <a:bodyPr/>
          <a:lstStyle/>
          <a:p>
            <a:fld id="{B8ADD154-D18D-43E1-BF31-6ABB892C466C}" type="slidenum">
              <a:rPr lang="en-US" altLang="zh-CN" smtClean="0">
                <a:ea typeface="宋体" charset="-122"/>
              </a:rPr>
              <a:pPr/>
              <a:t>17</a:t>
            </a:fld>
            <a:endParaRPr lang="en-US" altLang="zh-CN">
              <a:ea typeface="宋体" charset="-122"/>
            </a:endParaRPr>
          </a:p>
        </p:txBody>
      </p:sp>
      <p:sp>
        <p:nvSpPr>
          <p:cNvPr id="18438" name="Text Box 4"/>
          <p:cNvSpPr txBox="1">
            <a:spLocks noChangeArrowheads="1"/>
          </p:cNvSpPr>
          <p:nvPr/>
        </p:nvSpPr>
        <p:spPr bwMode="auto">
          <a:xfrm>
            <a:off x="3059832" y="1619450"/>
            <a:ext cx="351378" cy="729430"/>
          </a:xfrm>
          <a:prstGeom prst="rect">
            <a:avLst/>
          </a:prstGeom>
          <a:noFill/>
          <a:ln w="19050" algn="ctr">
            <a:noFill/>
            <a:miter lim="800000"/>
            <a:headEnd/>
            <a:tailEnd/>
          </a:ln>
        </p:spPr>
        <p:txBody>
          <a:bodyPr wrap="none">
            <a:spAutoFit/>
          </a:bodyPr>
          <a:lstStyle/>
          <a:p>
            <a:pPr>
              <a:spcBef>
                <a:spcPct val="30000"/>
              </a:spcBef>
            </a:pPr>
            <a:r>
              <a:rPr lang="en-US" altLang="zh-CN">
                <a:solidFill>
                  <a:schemeClr val="tx1">
                    <a:lumMod val="75000"/>
                    <a:lumOff val="25000"/>
                  </a:schemeClr>
                </a:solidFill>
              </a:rPr>
              <a:t>*</a:t>
            </a:r>
          </a:p>
          <a:p>
            <a:pPr>
              <a:spcBef>
                <a:spcPct val="30000"/>
              </a:spcBef>
            </a:pPr>
            <a:r>
              <a:rPr lang="en-US" altLang="zh-CN">
                <a:solidFill>
                  <a:schemeClr val="tx1">
                    <a:lumMod val="75000"/>
                    <a:lumOff val="25000"/>
                  </a:schemeClr>
                </a:solidFill>
              </a:rPr>
              <a:t>R</a:t>
            </a:r>
          </a:p>
        </p:txBody>
      </p:sp>
      <p:sp>
        <p:nvSpPr>
          <p:cNvPr id="18439" name="Text Box 5"/>
          <p:cNvSpPr txBox="1">
            <a:spLocks noChangeArrowheads="1"/>
          </p:cNvSpPr>
          <p:nvPr/>
        </p:nvSpPr>
        <p:spPr bwMode="auto">
          <a:xfrm>
            <a:off x="4117319" y="1619450"/>
            <a:ext cx="351378" cy="729430"/>
          </a:xfrm>
          <a:prstGeom prst="rect">
            <a:avLst/>
          </a:prstGeom>
          <a:noFill/>
          <a:ln w="19050" algn="ctr">
            <a:noFill/>
            <a:miter lim="800000"/>
            <a:headEnd/>
            <a:tailEnd/>
          </a:ln>
        </p:spPr>
        <p:txBody>
          <a:bodyPr wrap="none">
            <a:spAutoFit/>
          </a:bodyPr>
          <a:lstStyle/>
          <a:p>
            <a:pPr>
              <a:spcBef>
                <a:spcPct val="30000"/>
              </a:spcBef>
            </a:pPr>
            <a:r>
              <a:rPr lang="en-US" altLang="zh-CN">
                <a:solidFill>
                  <a:schemeClr val="tx1">
                    <a:lumMod val="75000"/>
                    <a:lumOff val="25000"/>
                  </a:schemeClr>
                </a:solidFill>
              </a:rPr>
              <a:t>*</a:t>
            </a:r>
          </a:p>
          <a:p>
            <a:pPr>
              <a:spcBef>
                <a:spcPct val="30000"/>
              </a:spcBef>
            </a:pPr>
            <a:r>
              <a:rPr lang="en-US" altLang="zh-CN">
                <a:solidFill>
                  <a:schemeClr val="tx1">
                    <a:lumMod val="75000"/>
                    <a:lumOff val="25000"/>
                  </a:schemeClr>
                </a:solidFill>
              </a:rPr>
              <a:t>R</a:t>
            </a:r>
          </a:p>
        </p:txBody>
      </p:sp>
    </p:spTree>
    <p:extLst>
      <p:ext uri="{BB962C8B-B14F-4D97-AF65-F5344CB8AC3E}">
        <p14:creationId xmlns:p14="http://schemas.microsoft.com/office/powerpoint/2010/main" val="1837884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zh-CN" altLang="en-US">
                <a:solidFill>
                  <a:schemeClr val="tx1"/>
                </a:solidFill>
                <a:latin typeface="黑体" pitchFamily="2" charset="-122"/>
                <a:ea typeface="黑体" pitchFamily="2" charset="-122"/>
              </a:rPr>
              <a:t>构造识别活前缀的有限自动机</a:t>
            </a:r>
          </a:p>
        </p:txBody>
      </p:sp>
      <p:sp>
        <p:nvSpPr>
          <p:cNvPr id="498691" name="Rectangle 3"/>
          <p:cNvSpPr>
            <a:spLocks noGrp="1" noChangeArrowheads="1"/>
          </p:cNvSpPr>
          <p:nvPr>
            <p:ph idx="1"/>
          </p:nvPr>
        </p:nvSpPr>
        <p:spPr/>
        <p:txBody>
          <a:bodyPr>
            <a:normAutofit/>
          </a:bodyPr>
          <a:lstStyle/>
          <a:p>
            <a:pPr eaLnBrk="1" hangingPunct="1">
              <a:lnSpc>
                <a:spcPct val="130000"/>
              </a:lnSpc>
              <a:defRPr/>
            </a:pPr>
            <a:r>
              <a:rPr lang="zh-CN" altLang="en-US" dirty="0"/>
              <a:t>我们可以把文法的终结符和非终结符都看成有穷自动机的输入符号</a:t>
            </a:r>
          </a:p>
          <a:p>
            <a:pPr eaLnBrk="1" hangingPunct="1">
              <a:lnSpc>
                <a:spcPct val="130000"/>
              </a:lnSpc>
              <a:defRPr/>
            </a:pPr>
            <a:r>
              <a:rPr lang="zh-CN" altLang="en-US" dirty="0"/>
              <a:t>拓广文法</a:t>
            </a:r>
          </a:p>
          <a:p>
            <a:pPr lvl="1" eaLnBrk="1" hangingPunct="1">
              <a:lnSpc>
                <a:spcPct val="130000"/>
              </a:lnSpc>
              <a:defRPr/>
            </a:pPr>
            <a:r>
              <a:rPr lang="zh-CN" altLang="en-US" dirty="0">
                <a:solidFill>
                  <a:srgbClr val="0000FF"/>
                </a:solidFill>
                <a:effectLst>
                  <a:outerShdw blurRad="38100" dist="38100" dir="2700000" algn="tl">
                    <a:srgbClr val="000000"/>
                  </a:outerShdw>
                </a:effectLst>
              </a:rPr>
              <a:t>在文法</a:t>
            </a:r>
            <a:r>
              <a:rPr lang="en-US" altLang="zh-CN" dirty="0">
                <a:solidFill>
                  <a:srgbClr val="0000FF"/>
                </a:solidFill>
                <a:effectLst>
                  <a:outerShdw blurRad="38100" dist="38100" dir="2700000" algn="tl">
                    <a:srgbClr val="000000"/>
                  </a:outerShdw>
                </a:effectLst>
              </a:rPr>
              <a:t>G</a:t>
            </a:r>
            <a:r>
              <a:rPr lang="zh-CN" altLang="en-US" dirty="0">
                <a:solidFill>
                  <a:srgbClr val="0000FF"/>
                </a:solidFill>
                <a:effectLst>
                  <a:outerShdw blurRad="38100" dist="38100" dir="2700000" algn="tl">
                    <a:srgbClr val="000000"/>
                  </a:outerShdw>
                </a:effectLst>
              </a:rPr>
              <a:t>加产生式</a:t>
            </a:r>
            <a:r>
              <a:rPr lang="en-US" altLang="zh-CN" dirty="0">
                <a:solidFill>
                  <a:srgbClr val="0000FF"/>
                </a:solidFill>
                <a:effectLst>
                  <a:outerShdw blurRad="38100" dist="38100" dir="2700000" algn="tl">
                    <a:srgbClr val="000000"/>
                  </a:outerShdw>
                </a:effectLst>
              </a:rPr>
              <a:t>S’→S</a:t>
            </a:r>
            <a:r>
              <a:rPr lang="zh-CN" altLang="en-US" dirty="0">
                <a:solidFill>
                  <a:srgbClr val="0000FF"/>
                </a:solidFill>
                <a:effectLst>
                  <a:outerShdw blurRad="38100" dist="38100" dir="2700000" algn="tl">
                    <a:srgbClr val="000000"/>
                  </a:outerShdw>
                </a:effectLst>
              </a:rPr>
              <a:t>，</a:t>
            </a:r>
            <a:r>
              <a:rPr lang="en-US" altLang="zh-CN" dirty="0">
                <a:solidFill>
                  <a:srgbClr val="0000FF"/>
                </a:solidFill>
                <a:effectLst>
                  <a:outerShdw blurRad="38100" dist="38100" dir="2700000" algn="tl">
                    <a:srgbClr val="000000"/>
                  </a:outerShdw>
                </a:effectLst>
              </a:rPr>
              <a:t>S</a:t>
            </a:r>
            <a:r>
              <a:rPr lang="zh-CN" altLang="en-US" dirty="0">
                <a:solidFill>
                  <a:srgbClr val="0000FF"/>
                </a:solidFill>
                <a:effectLst>
                  <a:outerShdw blurRad="38100" dist="38100" dir="2700000" algn="tl">
                    <a:srgbClr val="000000"/>
                  </a:outerShdw>
                </a:effectLst>
              </a:rPr>
              <a:t>为原文法</a:t>
            </a:r>
            <a:r>
              <a:rPr lang="en-US" altLang="zh-CN" dirty="0">
                <a:solidFill>
                  <a:srgbClr val="0000FF"/>
                </a:solidFill>
                <a:effectLst>
                  <a:outerShdw blurRad="38100" dist="38100" dir="2700000" algn="tl">
                    <a:srgbClr val="000000"/>
                  </a:outerShdw>
                </a:effectLst>
              </a:rPr>
              <a:t>G</a:t>
            </a:r>
            <a:r>
              <a:rPr lang="zh-CN" altLang="en-US" dirty="0">
                <a:solidFill>
                  <a:srgbClr val="0000FF"/>
                </a:solidFill>
                <a:effectLst>
                  <a:outerShdw blurRad="38100" dist="38100" dir="2700000" algn="tl">
                    <a:srgbClr val="000000"/>
                  </a:outerShdw>
                </a:effectLst>
              </a:rPr>
              <a:t>的开始符</a:t>
            </a:r>
          </a:p>
          <a:p>
            <a:pPr lvl="1" eaLnBrk="1" hangingPunct="1">
              <a:lnSpc>
                <a:spcPct val="130000"/>
              </a:lnSpc>
              <a:defRPr/>
            </a:pPr>
            <a:r>
              <a:rPr lang="zh-CN" altLang="en-US" dirty="0"/>
              <a:t>目的  对某些右部含有开始符号的文法，在规约过程中能分清是否已规约到文法的开始符，还是在文法右部出现的开始符号。</a:t>
            </a:r>
            <a:r>
              <a:rPr lang="zh-CN" altLang="en-US" dirty="0">
                <a:solidFill>
                  <a:srgbClr val="00B050"/>
                </a:solidFill>
                <a:effectLst>
                  <a:outerShdw blurRad="38100" dist="38100" dir="2700000" algn="tl">
                    <a:srgbClr val="000000"/>
                  </a:outerShdw>
                </a:effectLst>
              </a:rPr>
              <a:t>拓广文法后</a:t>
            </a:r>
            <a:r>
              <a:rPr lang="en-US" altLang="zh-CN" dirty="0">
                <a:solidFill>
                  <a:srgbClr val="00B050"/>
                </a:solidFill>
                <a:effectLst>
                  <a:outerShdw blurRad="38100" dist="38100" dir="2700000" algn="tl">
                    <a:srgbClr val="000000"/>
                  </a:outerShdw>
                </a:effectLst>
              </a:rPr>
              <a:t>S’</a:t>
            </a:r>
            <a:r>
              <a:rPr lang="zh-CN" altLang="en-US" dirty="0">
                <a:solidFill>
                  <a:srgbClr val="00B050"/>
                </a:solidFill>
                <a:effectLst>
                  <a:outerShdw blurRad="38100" dist="38100" dir="2700000" algn="tl">
                    <a:srgbClr val="000000"/>
                  </a:outerShdw>
                </a:effectLst>
              </a:rPr>
              <a:t>只在产生式左部出现</a:t>
            </a:r>
          </a:p>
        </p:txBody>
      </p:sp>
      <p:sp>
        <p:nvSpPr>
          <p:cNvPr id="19458"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19459" name="灯片编号占位符 5"/>
          <p:cNvSpPr>
            <a:spLocks noGrp="1"/>
          </p:cNvSpPr>
          <p:nvPr>
            <p:ph type="sldNum" sz="quarter" idx="12"/>
          </p:nvPr>
        </p:nvSpPr>
        <p:spPr>
          <a:noFill/>
        </p:spPr>
        <p:txBody>
          <a:bodyPr/>
          <a:lstStyle/>
          <a:p>
            <a:fld id="{49426765-679A-43EF-BFCC-D0774F900892}" type="slidenum">
              <a:rPr lang="en-US" altLang="zh-CN" smtClean="0">
                <a:ea typeface="宋体" charset="-122"/>
              </a:rPr>
              <a:pPr/>
              <a:t>18</a:t>
            </a:fld>
            <a:endParaRPr lang="en-US" altLang="zh-CN">
              <a:ea typeface="宋体" charset="-122"/>
            </a:endParaRPr>
          </a:p>
        </p:txBody>
      </p:sp>
      <p:sp useBgFill="1">
        <p:nvSpPr>
          <p:cNvPr id="498692" name="Rectangle 4"/>
          <p:cNvSpPr>
            <a:spLocks noChangeArrowheads="1"/>
          </p:cNvSpPr>
          <p:nvPr/>
        </p:nvSpPr>
        <p:spPr bwMode="auto">
          <a:xfrm>
            <a:off x="2982381" y="673532"/>
            <a:ext cx="1512168" cy="523220"/>
          </a:xfrm>
          <a:prstGeom prst="rect">
            <a:avLst/>
          </a:prstGeom>
          <a:ln w="12700" algn="ctr">
            <a:noFill/>
            <a:miter lim="800000"/>
            <a:headEnd/>
            <a:tailEnd/>
          </a:ln>
          <a:effectLst/>
        </p:spPr>
        <p:txBody>
          <a:bodyPr wrap="square" lIns="0" rIns="0" anchor="ctr">
            <a:spAutoFit/>
          </a:bodyPr>
          <a:lstStyle/>
          <a:p>
            <a:pPr algn="ctr">
              <a:defRPr/>
            </a:pPr>
            <a:r>
              <a:rPr lang="zh-CN" altLang="en-US" sz="2800" dirty="0">
                <a:solidFill>
                  <a:srgbClr val="0000FF"/>
                </a:solidFill>
                <a:effectLst>
                  <a:outerShdw blurRad="38100" dist="38100" dir="2700000" algn="tl">
                    <a:srgbClr val="C0C0C0"/>
                  </a:outerShdw>
                </a:effectLst>
                <a:ea typeface="黑体" pitchFamily="2" charset="-122"/>
              </a:rPr>
              <a:t>可归前缀</a:t>
            </a:r>
          </a:p>
        </p:txBody>
      </p:sp>
    </p:spTree>
    <p:extLst>
      <p:ext uri="{BB962C8B-B14F-4D97-AF65-F5344CB8AC3E}">
        <p14:creationId xmlns:p14="http://schemas.microsoft.com/office/powerpoint/2010/main" val="241628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8692"/>
                                        </p:tgtEl>
                                        <p:attrNameLst>
                                          <p:attrName>style.visibility</p:attrName>
                                        </p:attrNameLst>
                                      </p:cBhvr>
                                      <p:to>
                                        <p:strVal val="visible"/>
                                      </p:to>
                                    </p:set>
                                    <p:animEffect transition="in" filter="wipe(left)">
                                      <p:cBhvr>
                                        <p:cTn id="7" dur="500"/>
                                        <p:tgtEl>
                                          <p:spTgt spid="49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zh-CN" altLang="en-US">
                <a:latin typeface="黑体" pitchFamily="2" charset="-122"/>
                <a:ea typeface="黑体" pitchFamily="2" charset="-122"/>
              </a:rPr>
              <a:t>三种方法</a:t>
            </a:r>
          </a:p>
        </p:txBody>
      </p:sp>
      <p:sp>
        <p:nvSpPr>
          <p:cNvPr id="20485" name="Rectangle 5"/>
          <p:cNvSpPr>
            <a:spLocks noGrp="1" noChangeArrowheads="1"/>
          </p:cNvSpPr>
          <p:nvPr>
            <p:ph idx="1"/>
          </p:nvPr>
        </p:nvSpPr>
        <p:spPr/>
        <p:txBody>
          <a:bodyPr/>
          <a:lstStyle/>
          <a:p>
            <a:pPr eaLnBrk="1" hangingPunct="1"/>
            <a:r>
              <a:rPr lang="zh-CN" altLang="en-US">
                <a:hlinkClick r:id="rId2" action="ppaction://hlinksldjump"/>
              </a:rPr>
              <a:t>直观构造方法</a:t>
            </a:r>
            <a:endParaRPr lang="zh-CN" altLang="en-US"/>
          </a:p>
          <a:p>
            <a:pPr eaLnBrk="1" hangingPunct="1"/>
            <a:r>
              <a:rPr lang="zh-CN" altLang="en-US">
                <a:hlinkClick r:id="rId3" action="ppaction://hlinksldjump"/>
              </a:rPr>
              <a:t>根据项目构造识别活前缀的</a:t>
            </a:r>
            <a:r>
              <a:rPr lang="en-US" altLang="zh-CN">
                <a:hlinkClick r:id="rId3" action="ppaction://hlinksldjump"/>
              </a:rPr>
              <a:t>NFA</a:t>
            </a:r>
            <a:endParaRPr lang="en-US" altLang="zh-CN"/>
          </a:p>
          <a:p>
            <a:pPr eaLnBrk="1" hangingPunct="1"/>
            <a:r>
              <a:rPr lang="zh-CN" altLang="en-US">
                <a:hlinkClick r:id="rId4" action="ppaction://hlinksldjump"/>
              </a:rPr>
              <a:t>根据</a:t>
            </a:r>
            <a:r>
              <a:rPr lang="en-US" altLang="zh-CN">
                <a:hlinkClick r:id="rId4" action="ppaction://hlinksldjump"/>
              </a:rPr>
              <a:t>LR(0)</a:t>
            </a:r>
            <a:r>
              <a:rPr lang="zh-CN" altLang="en-US">
                <a:hlinkClick r:id="rId4" action="ppaction://hlinksldjump"/>
              </a:rPr>
              <a:t>项目集规范族构造</a:t>
            </a:r>
            <a:r>
              <a:rPr lang="en-US" altLang="zh-CN">
                <a:hlinkClick r:id="rId4" action="ppaction://hlinksldjump"/>
              </a:rPr>
              <a:t>DFA</a:t>
            </a:r>
            <a:endParaRPr lang="en-US" altLang="zh-CN"/>
          </a:p>
        </p:txBody>
      </p:sp>
      <p:sp>
        <p:nvSpPr>
          <p:cNvPr id="20482"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20483" name="灯片编号占位符 5"/>
          <p:cNvSpPr>
            <a:spLocks noGrp="1"/>
          </p:cNvSpPr>
          <p:nvPr>
            <p:ph type="sldNum" sz="quarter" idx="12"/>
          </p:nvPr>
        </p:nvSpPr>
        <p:spPr>
          <a:noFill/>
        </p:spPr>
        <p:txBody>
          <a:bodyPr/>
          <a:lstStyle/>
          <a:p>
            <a:fld id="{67D8835E-35E1-45BF-9168-310F0DBB4C7F}" type="slidenum">
              <a:rPr lang="en-US" altLang="zh-CN" smtClean="0">
                <a:ea typeface="宋体" charset="-122"/>
              </a:rPr>
              <a:pPr/>
              <a:t>19</a:t>
            </a:fld>
            <a:endParaRPr lang="en-US" altLang="zh-CN">
              <a:ea typeface="宋体" charset="-122"/>
            </a:endParaRPr>
          </a:p>
        </p:txBody>
      </p:sp>
    </p:spTree>
    <p:extLst>
      <p:ext uri="{BB962C8B-B14F-4D97-AF65-F5344CB8AC3E}">
        <p14:creationId xmlns:p14="http://schemas.microsoft.com/office/powerpoint/2010/main" val="51540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主要内容</a:t>
            </a:r>
          </a:p>
        </p:txBody>
      </p:sp>
      <p:sp>
        <p:nvSpPr>
          <p:cNvPr id="4101" name="Rectangle 3"/>
          <p:cNvSpPr>
            <a:spLocks noGrp="1" noChangeArrowheads="1"/>
          </p:cNvSpPr>
          <p:nvPr>
            <p:ph idx="1"/>
          </p:nvPr>
        </p:nvSpPr>
        <p:spPr>
          <a:xfrm>
            <a:off x="1547813" y="1989138"/>
            <a:ext cx="6840537" cy="4094162"/>
          </a:xfrm>
        </p:spPr>
        <p:txBody>
          <a:bodyPr/>
          <a:lstStyle/>
          <a:p>
            <a:pPr eaLnBrk="1" hangingPunct="1"/>
            <a:r>
              <a:rPr lang="en-US" altLang="zh-CN" dirty="0"/>
              <a:t>6.2 LR(0)</a:t>
            </a:r>
            <a:r>
              <a:rPr lang="zh-CN" altLang="en-US" dirty="0"/>
              <a:t>分析</a:t>
            </a:r>
          </a:p>
          <a:p>
            <a:pPr eaLnBrk="1" hangingPunct="1"/>
            <a:r>
              <a:rPr lang="en-US" altLang="zh-CN" dirty="0">
                <a:solidFill>
                  <a:schemeClr val="bg1">
                    <a:lumMod val="75000"/>
                  </a:schemeClr>
                </a:solidFill>
              </a:rPr>
              <a:t>6.3 SLR(1)</a:t>
            </a:r>
            <a:r>
              <a:rPr lang="zh-CN" altLang="en-US" dirty="0">
                <a:solidFill>
                  <a:schemeClr val="bg1">
                    <a:lumMod val="75000"/>
                  </a:schemeClr>
                </a:solidFill>
              </a:rPr>
              <a:t>分析</a:t>
            </a:r>
          </a:p>
          <a:p>
            <a:pPr eaLnBrk="1" hangingPunct="1"/>
            <a:r>
              <a:rPr lang="en-US" altLang="zh-CN" dirty="0">
                <a:solidFill>
                  <a:schemeClr val="bg1">
                    <a:lumMod val="75000"/>
                  </a:schemeClr>
                </a:solidFill>
              </a:rPr>
              <a:t>6.4 LR(1)</a:t>
            </a:r>
            <a:r>
              <a:rPr lang="zh-CN" altLang="en-US" dirty="0">
                <a:solidFill>
                  <a:schemeClr val="bg1">
                    <a:lumMod val="75000"/>
                  </a:schemeClr>
                </a:solidFill>
              </a:rPr>
              <a:t>分析</a:t>
            </a:r>
          </a:p>
          <a:p>
            <a:pPr eaLnBrk="1" hangingPunct="1"/>
            <a:r>
              <a:rPr lang="en-US" altLang="zh-CN" dirty="0">
                <a:solidFill>
                  <a:schemeClr val="bg1">
                    <a:lumMod val="75000"/>
                  </a:schemeClr>
                </a:solidFill>
              </a:rPr>
              <a:t>6.5 LALR(1)</a:t>
            </a:r>
            <a:r>
              <a:rPr lang="zh-CN" altLang="en-US" dirty="0">
                <a:solidFill>
                  <a:schemeClr val="bg1">
                    <a:lumMod val="75000"/>
                  </a:schemeClr>
                </a:solidFill>
              </a:rPr>
              <a:t>分析</a:t>
            </a:r>
          </a:p>
          <a:p>
            <a:pPr eaLnBrk="1" hangingPunct="1"/>
            <a:r>
              <a:rPr lang="en-US" altLang="zh-CN" dirty="0">
                <a:solidFill>
                  <a:schemeClr val="bg1">
                    <a:lumMod val="75000"/>
                  </a:schemeClr>
                </a:solidFill>
              </a:rPr>
              <a:t>6.6 </a:t>
            </a:r>
            <a:r>
              <a:rPr lang="zh-CN" altLang="en-US" dirty="0">
                <a:solidFill>
                  <a:schemeClr val="bg1">
                    <a:lumMod val="75000"/>
                  </a:schemeClr>
                </a:solidFill>
              </a:rPr>
              <a:t>二义性文法在</a:t>
            </a:r>
            <a:r>
              <a:rPr lang="en-US" altLang="zh-CN" dirty="0">
                <a:solidFill>
                  <a:schemeClr val="bg1">
                    <a:lumMod val="75000"/>
                  </a:schemeClr>
                </a:solidFill>
              </a:rPr>
              <a:t>LR</a:t>
            </a:r>
            <a:r>
              <a:rPr lang="zh-CN" altLang="en-US" dirty="0">
                <a:solidFill>
                  <a:schemeClr val="bg1">
                    <a:lumMod val="75000"/>
                  </a:schemeClr>
                </a:solidFill>
              </a:rPr>
              <a:t>分析中的应用</a:t>
            </a:r>
          </a:p>
        </p:txBody>
      </p:sp>
      <p:sp>
        <p:nvSpPr>
          <p:cNvPr id="4098"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4099" name="灯片编号占位符 5"/>
          <p:cNvSpPr>
            <a:spLocks noGrp="1"/>
          </p:cNvSpPr>
          <p:nvPr>
            <p:ph type="sldNum" sz="quarter" idx="12"/>
          </p:nvPr>
        </p:nvSpPr>
        <p:spPr>
          <a:noFill/>
        </p:spPr>
        <p:txBody>
          <a:bodyPr/>
          <a:lstStyle/>
          <a:p>
            <a:fld id="{47EAC6E3-EFD8-4D43-A01F-6BBF9DACE46E}" type="slidenum">
              <a:rPr lang="en-US" altLang="zh-CN" smtClean="0">
                <a:ea typeface="宋体" charset="-122"/>
              </a:rPr>
              <a:pPr/>
              <a:t>2</a:t>
            </a:fld>
            <a:endParaRPr lang="en-US" altLang="zh-CN">
              <a:ea typeface="宋体" charset="-122"/>
            </a:endParaRPr>
          </a:p>
        </p:txBody>
      </p:sp>
      <p:sp>
        <p:nvSpPr>
          <p:cNvPr id="4102" name="Rectangle 4">
            <a:hlinkClick r:id="rId2" action="ppaction://hlinksldjump"/>
          </p:cNvPr>
          <p:cNvSpPr>
            <a:spLocks noChangeArrowheads="1"/>
          </p:cNvSpPr>
          <p:nvPr/>
        </p:nvSpPr>
        <p:spPr bwMode="auto">
          <a:xfrm>
            <a:off x="1547813" y="1989138"/>
            <a:ext cx="4319587" cy="503237"/>
          </a:xfrm>
          <a:prstGeom prst="rect">
            <a:avLst/>
          </a:prstGeom>
          <a:noFill/>
          <a:ln w="12700" algn="ctr">
            <a:noFill/>
            <a:miter lim="800000"/>
            <a:headEnd/>
            <a:tailEnd/>
          </a:ln>
        </p:spPr>
        <p:txBody>
          <a:bodyPr wrap="none" anchor="ctr"/>
          <a:lstStyle/>
          <a:p>
            <a:endParaRPr lang="zh-CN" altLang="en-US"/>
          </a:p>
        </p:txBody>
      </p:sp>
    </p:spTree>
    <p:extLst>
      <p:ext uri="{BB962C8B-B14F-4D97-AF65-F5344CB8AC3E}">
        <p14:creationId xmlns:p14="http://schemas.microsoft.com/office/powerpoint/2010/main" val="2747322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zh-CN" altLang="en-US">
                <a:solidFill>
                  <a:schemeClr val="bg2"/>
                </a:solidFill>
                <a:latin typeface="黑体" pitchFamily="2" charset="-122"/>
                <a:ea typeface="黑体" pitchFamily="2" charset="-122"/>
              </a:rPr>
              <a:t>直观构造方法</a:t>
            </a:r>
          </a:p>
        </p:txBody>
      </p:sp>
      <p:sp>
        <p:nvSpPr>
          <p:cNvPr id="564227" name="Rectangle 3"/>
          <p:cNvSpPr>
            <a:spLocks noGrp="1" noChangeArrowheads="1"/>
          </p:cNvSpPr>
          <p:nvPr>
            <p:ph idx="1"/>
          </p:nvPr>
        </p:nvSpPr>
        <p:spPr/>
        <p:txBody>
          <a:bodyPr/>
          <a:lstStyle/>
          <a:p>
            <a:pPr eaLnBrk="1" hangingPunct="1">
              <a:defRPr/>
            </a:pPr>
            <a:r>
              <a:rPr lang="en-US" altLang="zh-CN" sz="2800">
                <a:solidFill>
                  <a:srgbClr val="FF0000"/>
                </a:solidFill>
                <a:effectLst>
                  <a:outerShdw blurRad="38100" dist="38100" dir="2700000" algn="tl">
                    <a:srgbClr val="000000"/>
                  </a:outerShdw>
                </a:effectLst>
                <a:latin typeface="Arial" charset="0"/>
              </a:rPr>
              <a:t>Step1</a:t>
            </a:r>
            <a:r>
              <a:rPr lang="zh-CN" altLang="en-US" sz="2800"/>
              <a:t>　对每个非终结符，按其产生式构造一子自动机，它恰好接受该非终结符的所有候选式</a:t>
            </a:r>
          </a:p>
          <a:p>
            <a:pPr eaLnBrk="1" hangingPunct="1">
              <a:defRPr/>
            </a:pPr>
            <a:r>
              <a:rPr lang="en-US" altLang="zh-CN" sz="2800">
                <a:solidFill>
                  <a:srgbClr val="FF0000"/>
                </a:solidFill>
                <a:effectLst>
                  <a:outerShdw blurRad="38100" dist="38100" dir="2700000" algn="tl">
                    <a:srgbClr val="000000"/>
                  </a:outerShdw>
                </a:effectLst>
                <a:latin typeface="Arial" charset="0"/>
              </a:rPr>
              <a:t>Step2</a:t>
            </a:r>
            <a:r>
              <a:rPr lang="zh-CN" altLang="en-US" sz="2800"/>
              <a:t>　以初始符的子自动机为初始可归前缀图，并以把子自动机接到可归前缀图的方法不断扩大可归前缀图，直至收敛为止</a:t>
            </a:r>
          </a:p>
          <a:p>
            <a:pPr lvl="1" eaLnBrk="1" hangingPunct="1">
              <a:defRPr/>
            </a:pPr>
            <a:r>
              <a:rPr lang="zh-CN" altLang="en-US" sz="2400"/>
              <a:t>如果在可归前缀图中结点</a:t>
            </a:r>
            <a:r>
              <a:rPr lang="en-US" altLang="zh-CN" sz="2400"/>
              <a:t>n</a:t>
            </a:r>
            <a:r>
              <a:rPr lang="zh-CN" altLang="en-US" sz="2400"/>
              <a:t>有</a:t>
            </a:r>
            <a:r>
              <a:rPr lang="en-US" altLang="zh-CN" sz="2400"/>
              <a:t>B</a:t>
            </a:r>
            <a:r>
              <a:rPr lang="zh-CN" altLang="en-US" sz="2400"/>
              <a:t>（</a:t>
            </a:r>
            <a:r>
              <a:rPr lang="en-US" altLang="zh-CN" sz="2400"/>
              <a:t>B∈V</a:t>
            </a:r>
            <a:r>
              <a:rPr lang="en-US" altLang="zh-CN" sz="2400" baseline="-25000"/>
              <a:t>N</a:t>
            </a:r>
            <a:r>
              <a:rPr lang="zh-CN" altLang="en-US" sz="2400"/>
              <a:t>）的输出边，则把</a:t>
            </a:r>
            <a:r>
              <a:rPr lang="en-US" altLang="zh-CN" sz="2400"/>
              <a:t>B</a:t>
            </a:r>
            <a:r>
              <a:rPr lang="zh-CN" altLang="en-US" sz="2400"/>
              <a:t>的子自动机“接”到该结点上</a:t>
            </a:r>
          </a:p>
          <a:p>
            <a:pPr eaLnBrk="1" hangingPunct="1">
              <a:defRPr/>
            </a:pPr>
            <a:r>
              <a:rPr lang="en-US" altLang="zh-CN" sz="2800">
                <a:solidFill>
                  <a:srgbClr val="FF0000"/>
                </a:solidFill>
                <a:effectLst>
                  <a:outerShdw blurRad="38100" dist="38100" dir="2700000" algn="tl">
                    <a:srgbClr val="000000"/>
                  </a:outerShdw>
                </a:effectLst>
                <a:latin typeface="Arial" charset="0"/>
              </a:rPr>
              <a:t>Step3</a:t>
            </a:r>
            <a:r>
              <a:rPr lang="zh-CN" altLang="en-US" sz="2800"/>
              <a:t>　把非确定可归前缀图转换成确定性可归前缀图</a:t>
            </a:r>
          </a:p>
        </p:txBody>
      </p:sp>
      <p:sp>
        <p:nvSpPr>
          <p:cNvPr id="21506"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21507" name="灯片编号占位符 5"/>
          <p:cNvSpPr>
            <a:spLocks noGrp="1"/>
          </p:cNvSpPr>
          <p:nvPr>
            <p:ph type="sldNum" sz="quarter" idx="12"/>
          </p:nvPr>
        </p:nvSpPr>
        <p:spPr>
          <a:noFill/>
        </p:spPr>
        <p:txBody>
          <a:bodyPr/>
          <a:lstStyle/>
          <a:p>
            <a:fld id="{7FAF711B-3073-4D8C-8D0F-7DB87DF455D5}" type="slidenum">
              <a:rPr lang="en-US" altLang="zh-CN" smtClean="0">
                <a:ea typeface="宋体" charset="-122"/>
              </a:rPr>
              <a:pPr/>
              <a:t>20</a:t>
            </a:fld>
            <a:endParaRPr lang="en-US" altLang="zh-CN">
              <a:ea typeface="宋体" charset="-122"/>
            </a:endParaRPr>
          </a:p>
        </p:txBody>
      </p:sp>
    </p:spTree>
    <p:extLst>
      <p:ext uri="{BB962C8B-B14F-4D97-AF65-F5344CB8AC3E}">
        <p14:creationId xmlns:p14="http://schemas.microsoft.com/office/powerpoint/2010/main" val="3382832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animEffect transition="in" filter="wipe(left)">
                                      <p:cBhvr>
                                        <p:cTn id="7" dur="500"/>
                                        <p:tgtEl>
                                          <p:spTgt spid="564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4227">
                                            <p:txEl>
                                              <p:pRg st="1" end="1"/>
                                            </p:txEl>
                                          </p:spTgt>
                                        </p:tgtEl>
                                        <p:attrNameLst>
                                          <p:attrName>style.visibility</p:attrName>
                                        </p:attrNameLst>
                                      </p:cBhvr>
                                      <p:to>
                                        <p:strVal val="visible"/>
                                      </p:to>
                                    </p:set>
                                    <p:animEffect transition="in" filter="wipe(left)">
                                      <p:cBhvr>
                                        <p:cTn id="12" dur="500"/>
                                        <p:tgtEl>
                                          <p:spTgt spid="564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4227">
                                            <p:txEl>
                                              <p:pRg st="2" end="2"/>
                                            </p:txEl>
                                          </p:spTgt>
                                        </p:tgtEl>
                                        <p:attrNameLst>
                                          <p:attrName>style.visibility</p:attrName>
                                        </p:attrNameLst>
                                      </p:cBhvr>
                                      <p:to>
                                        <p:strVal val="visible"/>
                                      </p:to>
                                    </p:set>
                                    <p:animEffect transition="in" filter="wipe(left)">
                                      <p:cBhvr>
                                        <p:cTn id="17" dur="500"/>
                                        <p:tgtEl>
                                          <p:spTgt spid="564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4227">
                                            <p:txEl>
                                              <p:pRg st="3" end="3"/>
                                            </p:txEl>
                                          </p:spTgt>
                                        </p:tgtEl>
                                        <p:attrNameLst>
                                          <p:attrName>style.visibility</p:attrName>
                                        </p:attrNameLst>
                                      </p:cBhvr>
                                      <p:to>
                                        <p:strVal val="visible"/>
                                      </p:to>
                                    </p:set>
                                    <p:animEffect transition="in" filter="wipe(left)">
                                      <p:cBhvr>
                                        <p:cTn id="22" dur="500"/>
                                        <p:tgtEl>
                                          <p:spTgt spid="564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页脚占位符 2"/>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22531" name="灯片编号占位符 3"/>
          <p:cNvSpPr>
            <a:spLocks noGrp="1"/>
          </p:cNvSpPr>
          <p:nvPr>
            <p:ph type="sldNum" sz="quarter" idx="12"/>
          </p:nvPr>
        </p:nvSpPr>
        <p:spPr>
          <a:noFill/>
        </p:spPr>
        <p:txBody>
          <a:bodyPr/>
          <a:lstStyle/>
          <a:p>
            <a:fld id="{132A9BC3-E401-4146-A5A1-DEA7D76B4208}" type="slidenum">
              <a:rPr lang="en-US" altLang="zh-CN" smtClean="0">
                <a:ea typeface="宋体" charset="-122"/>
              </a:rPr>
              <a:pPr/>
              <a:t>21</a:t>
            </a:fld>
            <a:endParaRPr lang="en-US" altLang="zh-CN">
              <a:ea typeface="宋体" charset="-122"/>
            </a:endParaRPr>
          </a:p>
        </p:txBody>
      </p:sp>
      <p:sp>
        <p:nvSpPr>
          <p:cNvPr id="565250" name="Text Box 2"/>
          <p:cNvSpPr txBox="1">
            <a:spLocks noChangeArrowheads="1"/>
          </p:cNvSpPr>
          <p:nvPr/>
        </p:nvSpPr>
        <p:spPr bwMode="auto">
          <a:xfrm>
            <a:off x="827088" y="476250"/>
            <a:ext cx="2447925" cy="1638300"/>
          </a:xfrm>
          <a:prstGeom prst="rect">
            <a:avLst/>
          </a:prstGeom>
          <a:solidFill>
            <a:srgbClr val="FFFF99">
              <a:alpha val="50195"/>
            </a:srgbClr>
          </a:solidFill>
          <a:ln w="19050" algn="ctr">
            <a:solidFill>
              <a:srgbClr val="FFCC00"/>
            </a:solidFill>
            <a:miter lim="800000"/>
            <a:headEnd/>
            <a:tailEnd/>
          </a:ln>
        </p:spPr>
        <p:txBody>
          <a:bodyPr wrap="none" anchor="ctr"/>
          <a:lstStyle/>
          <a:p>
            <a:r>
              <a:rPr lang="en-US" altLang="zh-CN" sz="2400"/>
              <a:t>S→aAcBe	[1]</a:t>
            </a:r>
            <a:br>
              <a:rPr lang="en-US" altLang="zh-CN" sz="2400"/>
            </a:br>
            <a:r>
              <a:rPr lang="en-US" altLang="zh-CN" sz="2400"/>
              <a:t>A→b		[2]</a:t>
            </a:r>
            <a:br>
              <a:rPr lang="en-US" altLang="zh-CN" sz="2400"/>
            </a:br>
            <a:r>
              <a:rPr lang="en-US" altLang="zh-CN" sz="2400"/>
              <a:t>A→Ab	[3]</a:t>
            </a:r>
          </a:p>
          <a:p>
            <a:r>
              <a:rPr lang="en-US" altLang="zh-CN" sz="2400"/>
              <a:t>B→d		[4]</a:t>
            </a:r>
          </a:p>
        </p:txBody>
      </p:sp>
      <p:sp>
        <p:nvSpPr>
          <p:cNvPr id="565251" name="Text Box 3"/>
          <p:cNvSpPr txBox="1">
            <a:spLocks noChangeArrowheads="1"/>
          </p:cNvSpPr>
          <p:nvPr/>
        </p:nvSpPr>
        <p:spPr bwMode="auto">
          <a:xfrm>
            <a:off x="827088" y="476250"/>
            <a:ext cx="2447925" cy="2016125"/>
          </a:xfrm>
          <a:prstGeom prst="rect">
            <a:avLst/>
          </a:prstGeom>
          <a:solidFill>
            <a:srgbClr val="FFFF99">
              <a:alpha val="50195"/>
            </a:srgbClr>
          </a:solidFill>
          <a:ln w="19050" algn="ctr">
            <a:solidFill>
              <a:srgbClr val="FFCC00"/>
            </a:solidFill>
            <a:miter lim="800000"/>
            <a:headEnd/>
            <a:tailEnd/>
          </a:ln>
        </p:spPr>
        <p:txBody>
          <a:bodyPr wrap="none" anchor="ctr"/>
          <a:lstStyle/>
          <a:p>
            <a:r>
              <a:rPr lang="en-US" altLang="zh-CN" sz="2400"/>
              <a:t>S’→S		[0]</a:t>
            </a:r>
          </a:p>
          <a:p>
            <a:r>
              <a:rPr lang="en-US" altLang="zh-CN" sz="2400"/>
              <a:t>S→aAcBe	[1]</a:t>
            </a:r>
            <a:br>
              <a:rPr lang="en-US" altLang="zh-CN" sz="2400"/>
            </a:br>
            <a:r>
              <a:rPr lang="en-US" altLang="zh-CN" sz="2400"/>
              <a:t>A→b		[2]</a:t>
            </a:r>
            <a:br>
              <a:rPr lang="en-US" altLang="zh-CN" sz="2400"/>
            </a:br>
            <a:r>
              <a:rPr lang="en-US" altLang="zh-CN" sz="2400"/>
              <a:t>A→Ab		[3]</a:t>
            </a:r>
          </a:p>
          <a:p>
            <a:r>
              <a:rPr lang="en-US" altLang="zh-CN" sz="2400"/>
              <a:t>B→d		[4]</a:t>
            </a:r>
          </a:p>
        </p:txBody>
      </p:sp>
      <p:grpSp>
        <p:nvGrpSpPr>
          <p:cNvPr id="2" name="Group 4"/>
          <p:cNvGrpSpPr>
            <a:grpSpLocks/>
          </p:cNvGrpSpPr>
          <p:nvPr/>
        </p:nvGrpSpPr>
        <p:grpSpPr bwMode="auto">
          <a:xfrm>
            <a:off x="1042988" y="3308350"/>
            <a:ext cx="7207250" cy="588963"/>
            <a:chOff x="657" y="2084"/>
            <a:chExt cx="4540" cy="371"/>
          </a:xfrm>
        </p:grpSpPr>
        <p:sp>
          <p:nvSpPr>
            <p:cNvPr id="22562" name="Oval 5"/>
            <p:cNvSpPr>
              <a:spLocks noChangeAspect="1" noChangeArrowheads="1"/>
            </p:cNvSpPr>
            <p:nvPr/>
          </p:nvSpPr>
          <p:spPr bwMode="auto">
            <a:xfrm>
              <a:off x="1066" y="2138"/>
              <a:ext cx="317" cy="317"/>
            </a:xfrm>
            <a:prstGeom prst="ellipse">
              <a:avLst/>
            </a:prstGeom>
            <a:solidFill>
              <a:srgbClr val="FFFF99">
                <a:alpha val="50195"/>
              </a:srgbClr>
            </a:solidFill>
            <a:ln w="19050" algn="ctr">
              <a:solidFill>
                <a:srgbClr val="FFCC00"/>
              </a:solidFill>
              <a:round/>
              <a:headEnd/>
              <a:tailEnd/>
            </a:ln>
          </p:spPr>
          <p:txBody>
            <a:bodyPr wrap="none" anchor="ctr"/>
            <a:lstStyle/>
            <a:p>
              <a:endParaRPr lang="zh-CN" altLang="zh-CN"/>
            </a:p>
          </p:txBody>
        </p:sp>
        <p:sp>
          <p:nvSpPr>
            <p:cNvPr id="22563" name="Oval 6"/>
            <p:cNvSpPr>
              <a:spLocks noChangeAspect="1" noChangeArrowheads="1"/>
            </p:cNvSpPr>
            <p:nvPr/>
          </p:nvSpPr>
          <p:spPr bwMode="auto">
            <a:xfrm>
              <a:off x="1828" y="2138"/>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p>
          </p:txBody>
        </p:sp>
        <p:cxnSp>
          <p:nvCxnSpPr>
            <p:cNvPr id="22564" name="AutoShape 7"/>
            <p:cNvCxnSpPr>
              <a:cxnSpLocks noChangeShapeType="1"/>
            </p:cNvCxnSpPr>
            <p:nvPr/>
          </p:nvCxnSpPr>
          <p:spPr bwMode="auto">
            <a:xfrm>
              <a:off x="1404" y="2297"/>
              <a:ext cx="433" cy="0"/>
            </a:xfrm>
            <a:prstGeom prst="straightConnector1">
              <a:avLst/>
            </a:prstGeom>
            <a:noFill/>
            <a:ln w="19050">
              <a:solidFill>
                <a:srgbClr val="FFCC00"/>
              </a:solidFill>
              <a:round/>
              <a:headEnd/>
              <a:tailEnd type="triangle" w="med" len="med"/>
            </a:ln>
          </p:spPr>
        </p:cxnSp>
        <p:sp>
          <p:nvSpPr>
            <p:cNvPr id="22565" name="Text Box 8"/>
            <p:cNvSpPr txBox="1">
              <a:spLocks noChangeArrowheads="1"/>
            </p:cNvSpPr>
            <p:nvPr/>
          </p:nvSpPr>
          <p:spPr bwMode="auto">
            <a:xfrm>
              <a:off x="1444" y="2084"/>
              <a:ext cx="196" cy="250"/>
            </a:xfrm>
            <a:prstGeom prst="rect">
              <a:avLst/>
            </a:prstGeom>
            <a:noFill/>
            <a:ln w="19050" algn="ctr">
              <a:noFill/>
              <a:miter lim="800000"/>
              <a:headEnd/>
              <a:tailEnd/>
            </a:ln>
          </p:spPr>
          <p:txBody>
            <a:bodyPr wrap="none">
              <a:spAutoFit/>
            </a:bodyPr>
            <a:lstStyle/>
            <a:p>
              <a:r>
                <a:rPr lang="en-US" altLang="zh-CN"/>
                <a:t>a</a:t>
              </a:r>
            </a:p>
          </p:txBody>
        </p:sp>
        <p:sp>
          <p:nvSpPr>
            <p:cNvPr id="22566" name="Text Box 9"/>
            <p:cNvSpPr txBox="1">
              <a:spLocks noChangeArrowheads="1"/>
            </p:cNvSpPr>
            <p:nvPr/>
          </p:nvSpPr>
          <p:spPr bwMode="auto">
            <a:xfrm>
              <a:off x="657" y="2157"/>
              <a:ext cx="196" cy="250"/>
            </a:xfrm>
            <a:prstGeom prst="rect">
              <a:avLst/>
            </a:prstGeom>
            <a:noFill/>
            <a:ln w="19050" algn="ctr">
              <a:noFill/>
              <a:miter lim="800000"/>
              <a:headEnd/>
              <a:tailEnd/>
            </a:ln>
          </p:spPr>
          <p:txBody>
            <a:bodyPr wrap="none">
              <a:spAutoFit/>
            </a:bodyPr>
            <a:lstStyle/>
            <a:p>
              <a:r>
                <a:rPr lang="en-US" altLang="zh-CN"/>
                <a:t>S</a:t>
              </a:r>
            </a:p>
          </p:txBody>
        </p:sp>
        <p:sp>
          <p:nvSpPr>
            <p:cNvPr id="22567" name="Oval 10"/>
            <p:cNvSpPr>
              <a:spLocks noChangeAspect="1" noChangeArrowheads="1"/>
            </p:cNvSpPr>
            <p:nvPr/>
          </p:nvSpPr>
          <p:spPr bwMode="auto">
            <a:xfrm>
              <a:off x="2591" y="2138"/>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p>
          </p:txBody>
        </p:sp>
        <p:cxnSp>
          <p:nvCxnSpPr>
            <p:cNvPr id="22568" name="AutoShape 11"/>
            <p:cNvCxnSpPr>
              <a:cxnSpLocks noChangeShapeType="1"/>
              <a:stCxn id="22563" idx="6"/>
              <a:endCxn id="22567" idx="2"/>
            </p:cNvCxnSpPr>
            <p:nvPr/>
          </p:nvCxnSpPr>
          <p:spPr bwMode="auto">
            <a:xfrm>
              <a:off x="2151" y="2297"/>
              <a:ext cx="434" cy="0"/>
            </a:xfrm>
            <a:prstGeom prst="straightConnector1">
              <a:avLst/>
            </a:prstGeom>
            <a:noFill/>
            <a:ln w="19050">
              <a:solidFill>
                <a:srgbClr val="FFCC00"/>
              </a:solidFill>
              <a:round/>
              <a:headEnd/>
              <a:tailEnd type="triangle" w="med" len="med"/>
            </a:ln>
          </p:spPr>
        </p:cxnSp>
        <p:sp>
          <p:nvSpPr>
            <p:cNvPr id="22569" name="Text Box 12"/>
            <p:cNvSpPr txBox="1">
              <a:spLocks noChangeArrowheads="1"/>
            </p:cNvSpPr>
            <p:nvPr/>
          </p:nvSpPr>
          <p:spPr bwMode="auto">
            <a:xfrm>
              <a:off x="2247" y="2084"/>
              <a:ext cx="195" cy="250"/>
            </a:xfrm>
            <a:prstGeom prst="rect">
              <a:avLst/>
            </a:prstGeom>
            <a:noFill/>
            <a:ln w="19050" algn="ctr">
              <a:noFill/>
              <a:miter lim="800000"/>
              <a:headEnd/>
              <a:tailEnd/>
            </a:ln>
          </p:spPr>
          <p:txBody>
            <a:bodyPr wrap="none">
              <a:spAutoFit/>
            </a:bodyPr>
            <a:lstStyle/>
            <a:p>
              <a:r>
                <a:rPr lang="en-US" altLang="zh-CN"/>
                <a:t>A</a:t>
              </a:r>
            </a:p>
          </p:txBody>
        </p:sp>
        <p:sp>
          <p:nvSpPr>
            <p:cNvPr id="22570" name="Oval 13"/>
            <p:cNvSpPr>
              <a:spLocks noChangeAspect="1" noChangeArrowheads="1"/>
            </p:cNvSpPr>
            <p:nvPr/>
          </p:nvSpPr>
          <p:spPr bwMode="auto">
            <a:xfrm>
              <a:off x="3354" y="2138"/>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p>
          </p:txBody>
        </p:sp>
        <p:cxnSp>
          <p:nvCxnSpPr>
            <p:cNvPr id="22571" name="AutoShape 14"/>
            <p:cNvCxnSpPr>
              <a:cxnSpLocks noChangeShapeType="1"/>
              <a:stCxn id="22567" idx="6"/>
              <a:endCxn id="22570" idx="2"/>
            </p:cNvCxnSpPr>
            <p:nvPr/>
          </p:nvCxnSpPr>
          <p:spPr bwMode="auto">
            <a:xfrm>
              <a:off x="2914" y="2297"/>
              <a:ext cx="434" cy="0"/>
            </a:xfrm>
            <a:prstGeom prst="straightConnector1">
              <a:avLst/>
            </a:prstGeom>
            <a:noFill/>
            <a:ln w="19050">
              <a:solidFill>
                <a:srgbClr val="FFCC00"/>
              </a:solidFill>
              <a:round/>
              <a:headEnd/>
              <a:tailEnd type="triangle" w="med" len="med"/>
            </a:ln>
          </p:spPr>
        </p:cxnSp>
        <p:sp>
          <p:nvSpPr>
            <p:cNvPr id="22572" name="Text Box 15"/>
            <p:cNvSpPr txBox="1">
              <a:spLocks noChangeArrowheads="1"/>
            </p:cNvSpPr>
            <p:nvPr/>
          </p:nvSpPr>
          <p:spPr bwMode="auto">
            <a:xfrm>
              <a:off x="3020" y="2084"/>
              <a:ext cx="196" cy="250"/>
            </a:xfrm>
            <a:prstGeom prst="rect">
              <a:avLst/>
            </a:prstGeom>
            <a:noFill/>
            <a:ln w="19050" algn="ctr">
              <a:noFill/>
              <a:miter lim="800000"/>
              <a:headEnd/>
              <a:tailEnd/>
            </a:ln>
          </p:spPr>
          <p:txBody>
            <a:bodyPr wrap="none">
              <a:spAutoFit/>
            </a:bodyPr>
            <a:lstStyle/>
            <a:p>
              <a:r>
                <a:rPr lang="en-US" altLang="zh-CN"/>
                <a:t>c</a:t>
              </a:r>
            </a:p>
          </p:txBody>
        </p:sp>
        <p:sp>
          <p:nvSpPr>
            <p:cNvPr id="22573" name="Oval 16"/>
            <p:cNvSpPr>
              <a:spLocks noChangeAspect="1" noChangeArrowheads="1"/>
            </p:cNvSpPr>
            <p:nvPr/>
          </p:nvSpPr>
          <p:spPr bwMode="auto">
            <a:xfrm>
              <a:off x="4117" y="2138"/>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p>
          </p:txBody>
        </p:sp>
        <p:cxnSp>
          <p:nvCxnSpPr>
            <p:cNvPr id="22574" name="AutoShape 17"/>
            <p:cNvCxnSpPr>
              <a:cxnSpLocks noChangeShapeType="1"/>
              <a:stCxn id="22570" idx="6"/>
              <a:endCxn id="22573" idx="2"/>
            </p:cNvCxnSpPr>
            <p:nvPr/>
          </p:nvCxnSpPr>
          <p:spPr bwMode="auto">
            <a:xfrm>
              <a:off x="3677" y="2297"/>
              <a:ext cx="434" cy="0"/>
            </a:xfrm>
            <a:prstGeom prst="straightConnector1">
              <a:avLst/>
            </a:prstGeom>
            <a:noFill/>
            <a:ln w="19050">
              <a:solidFill>
                <a:srgbClr val="FFCC00"/>
              </a:solidFill>
              <a:round/>
              <a:headEnd/>
              <a:tailEnd type="triangle" w="med" len="med"/>
            </a:ln>
          </p:spPr>
        </p:cxnSp>
        <p:sp>
          <p:nvSpPr>
            <p:cNvPr id="22575" name="Text Box 18"/>
            <p:cNvSpPr txBox="1">
              <a:spLocks noChangeArrowheads="1"/>
            </p:cNvSpPr>
            <p:nvPr/>
          </p:nvSpPr>
          <p:spPr bwMode="auto">
            <a:xfrm>
              <a:off x="3766" y="2084"/>
              <a:ext cx="196" cy="250"/>
            </a:xfrm>
            <a:prstGeom prst="rect">
              <a:avLst/>
            </a:prstGeom>
            <a:noFill/>
            <a:ln w="19050" algn="ctr">
              <a:noFill/>
              <a:miter lim="800000"/>
              <a:headEnd/>
              <a:tailEnd/>
            </a:ln>
          </p:spPr>
          <p:txBody>
            <a:bodyPr wrap="none">
              <a:spAutoFit/>
            </a:bodyPr>
            <a:lstStyle/>
            <a:p>
              <a:r>
                <a:rPr lang="en-US" altLang="zh-CN"/>
                <a:t>B</a:t>
              </a:r>
            </a:p>
          </p:txBody>
        </p:sp>
        <p:sp>
          <p:nvSpPr>
            <p:cNvPr id="22576" name="Oval 19"/>
            <p:cNvSpPr>
              <a:spLocks noChangeAspect="1" noChangeArrowheads="1"/>
            </p:cNvSpPr>
            <p:nvPr/>
          </p:nvSpPr>
          <p:spPr bwMode="auto">
            <a:xfrm>
              <a:off x="4880" y="2138"/>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t>[1]</a:t>
              </a:r>
            </a:p>
          </p:txBody>
        </p:sp>
        <p:cxnSp>
          <p:nvCxnSpPr>
            <p:cNvPr id="22577" name="AutoShape 20"/>
            <p:cNvCxnSpPr>
              <a:cxnSpLocks noChangeShapeType="1"/>
              <a:stCxn id="22573" idx="6"/>
              <a:endCxn id="22576" idx="2"/>
            </p:cNvCxnSpPr>
            <p:nvPr/>
          </p:nvCxnSpPr>
          <p:spPr bwMode="auto">
            <a:xfrm>
              <a:off x="4440" y="2297"/>
              <a:ext cx="422" cy="0"/>
            </a:xfrm>
            <a:prstGeom prst="straightConnector1">
              <a:avLst/>
            </a:prstGeom>
            <a:noFill/>
            <a:ln w="19050">
              <a:solidFill>
                <a:srgbClr val="FFCC00"/>
              </a:solidFill>
              <a:round/>
              <a:headEnd/>
              <a:tailEnd type="triangle" w="med" len="med"/>
            </a:ln>
          </p:spPr>
        </p:cxnSp>
        <p:sp>
          <p:nvSpPr>
            <p:cNvPr id="22578" name="Text Box 21"/>
            <p:cNvSpPr txBox="1">
              <a:spLocks noChangeArrowheads="1"/>
            </p:cNvSpPr>
            <p:nvPr/>
          </p:nvSpPr>
          <p:spPr bwMode="auto">
            <a:xfrm>
              <a:off x="4540" y="2084"/>
              <a:ext cx="195" cy="250"/>
            </a:xfrm>
            <a:prstGeom prst="rect">
              <a:avLst/>
            </a:prstGeom>
            <a:noFill/>
            <a:ln w="19050" algn="ctr">
              <a:noFill/>
              <a:miter lim="800000"/>
              <a:headEnd/>
              <a:tailEnd/>
            </a:ln>
          </p:spPr>
          <p:txBody>
            <a:bodyPr wrap="none">
              <a:spAutoFit/>
            </a:bodyPr>
            <a:lstStyle/>
            <a:p>
              <a:r>
                <a:rPr lang="en-US" altLang="zh-CN"/>
                <a:t>e</a:t>
              </a:r>
            </a:p>
          </p:txBody>
        </p:sp>
      </p:grpSp>
      <p:grpSp>
        <p:nvGrpSpPr>
          <p:cNvPr id="3" name="Group 22"/>
          <p:cNvGrpSpPr>
            <a:grpSpLocks/>
          </p:cNvGrpSpPr>
          <p:nvPr/>
        </p:nvGrpSpPr>
        <p:grpSpPr bwMode="auto">
          <a:xfrm>
            <a:off x="1944688" y="4625975"/>
            <a:ext cx="2671762" cy="674688"/>
            <a:chOff x="1225" y="2914"/>
            <a:chExt cx="1683" cy="425"/>
          </a:xfrm>
        </p:grpSpPr>
        <p:sp>
          <p:nvSpPr>
            <p:cNvPr id="22556" name="Oval 23"/>
            <p:cNvSpPr>
              <a:spLocks noChangeAspect="1" noChangeArrowheads="1"/>
            </p:cNvSpPr>
            <p:nvPr/>
          </p:nvSpPr>
          <p:spPr bwMode="auto">
            <a:xfrm>
              <a:off x="1828" y="3022"/>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p>
          </p:txBody>
        </p:sp>
        <p:sp>
          <p:nvSpPr>
            <p:cNvPr id="22557" name="Oval 24"/>
            <p:cNvSpPr>
              <a:spLocks noChangeAspect="1" noChangeArrowheads="1"/>
            </p:cNvSpPr>
            <p:nvPr/>
          </p:nvSpPr>
          <p:spPr bwMode="auto">
            <a:xfrm>
              <a:off x="2591" y="3022"/>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t>[3]</a:t>
              </a:r>
            </a:p>
          </p:txBody>
        </p:sp>
        <p:cxnSp>
          <p:nvCxnSpPr>
            <p:cNvPr id="22558" name="AutoShape 25"/>
            <p:cNvCxnSpPr>
              <a:cxnSpLocks noChangeShapeType="1"/>
              <a:stCxn id="22556" idx="6"/>
              <a:endCxn id="22557" idx="2"/>
            </p:cNvCxnSpPr>
            <p:nvPr/>
          </p:nvCxnSpPr>
          <p:spPr bwMode="auto">
            <a:xfrm>
              <a:off x="2151" y="3181"/>
              <a:ext cx="422" cy="0"/>
            </a:xfrm>
            <a:prstGeom prst="straightConnector1">
              <a:avLst/>
            </a:prstGeom>
            <a:noFill/>
            <a:ln w="19050">
              <a:solidFill>
                <a:srgbClr val="FFCC00"/>
              </a:solidFill>
              <a:round/>
              <a:headEnd/>
              <a:tailEnd type="triangle" w="med" len="med"/>
            </a:ln>
          </p:spPr>
        </p:cxnSp>
        <p:sp>
          <p:nvSpPr>
            <p:cNvPr id="22559" name="Text Box 26"/>
            <p:cNvSpPr txBox="1">
              <a:spLocks noChangeArrowheads="1"/>
            </p:cNvSpPr>
            <p:nvPr/>
          </p:nvSpPr>
          <p:spPr bwMode="auto">
            <a:xfrm>
              <a:off x="2267" y="2968"/>
              <a:ext cx="196" cy="250"/>
            </a:xfrm>
            <a:prstGeom prst="rect">
              <a:avLst/>
            </a:prstGeom>
            <a:noFill/>
            <a:ln w="19050" algn="ctr">
              <a:noFill/>
              <a:miter lim="800000"/>
              <a:headEnd/>
              <a:tailEnd/>
            </a:ln>
          </p:spPr>
          <p:txBody>
            <a:bodyPr wrap="none">
              <a:spAutoFit/>
            </a:bodyPr>
            <a:lstStyle/>
            <a:p>
              <a:r>
                <a:rPr lang="en-US" altLang="zh-CN"/>
                <a:t>b</a:t>
              </a:r>
            </a:p>
          </p:txBody>
        </p:sp>
        <p:cxnSp>
          <p:nvCxnSpPr>
            <p:cNvPr id="22560" name="AutoShape 27"/>
            <p:cNvCxnSpPr>
              <a:cxnSpLocks noChangeShapeType="1"/>
              <a:stCxn id="22551" idx="4"/>
              <a:endCxn id="22556" idx="2"/>
            </p:cNvCxnSpPr>
            <p:nvPr/>
          </p:nvCxnSpPr>
          <p:spPr bwMode="auto">
            <a:xfrm rot="16200000" flipH="1">
              <a:off x="1390" y="2749"/>
              <a:ext cx="267" cy="597"/>
            </a:xfrm>
            <a:prstGeom prst="bentConnector2">
              <a:avLst/>
            </a:prstGeom>
            <a:noFill/>
            <a:ln w="19050">
              <a:solidFill>
                <a:srgbClr val="FFCC00"/>
              </a:solidFill>
              <a:miter lim="800000"/>
              <a:headEnd/>
              <a:tailEnd type="triangle" w="med" len="med"/>
            </a:ln>
          </p:spPr>
        </p:cxnSp>
        <p:sp>
          <p:nvSpPr>
            <p:cNvPr id="22561" name="Text Box 28"/>
            <p:cNvSpPr txBox="1">
              <a:spLocks noChangeArrowheads="1"/>
            </p:cNvSpPr>
            <p:nvPr/>
          </p:nvSpPr>
          <p:spPr bwMode="auto">
            <a:xfrm>
              <a:off x="1444" y="2991"/>
              <a:ext cx="196" cy="250"/>
            </a:xfrm>
            <a:prstGeom prst="rect">
              <a:avLst/>
            </a:prstGeom>
            <a:noFill/>
            <a:ln w="19050" algn="ctr">
              <a:noFill/>
              <a:miter lim="800000"/>
              <a:headEnd/>
              <a:tailEnd/>
            </a:ln>
          </p:spPr>
          <p:txBody>
            <a:bodyPr wrap="none">
              <a:spAutoFit/>
            </a:bodyPr>
            <a:lstStyle/>
            <a:p>
              <a:r>
                <a:rPr lang="en-US" altLang="zh-CN"/>
                <a:t>A</a:t>
              </a:r>
            </a:p>
          </p:txBody>
        </p:sp>
      </p:grpSp>
      <p:grpSp>
        <p:nvGrpSpPr>
          <p:cNvPr id="4" name="Group 29"/>
          <p:cNvGrpSpPr>
            <a:grpSpLocks/>
          </p:cNvGrpSpPr>
          <p:nvPr/>
        </p:nvGrpSpPr>
        <p:grpSpPr bwMode="auto">
          <a:xfrm>
            <a:off x="1042988" y="4027488"/>
            <a:ext cx="2362200" cy="588962"/>
            <a:chOff x="657" y="2537"/>
            <a:chExt cx="1488" cy="371"/>
          </a:xfrm>
        </p:grpSpPr>
        <p:sp>
          <p:nvSpPr>
            <p:cNvPr id="22551" name="Oval 30"/>
            <p:cNvSpPr>
              <a:spLocks noChangeAspect="1" noChangeArrowheads="1"/>
            </p:cNvSpPr>
            <p:nvPr/>
          </p:nvSpPr>
          <p:spPr bwMode="auto">
            <a:xfrm>
              <a:off x="1066" y="259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p>
          </p:txBody>
        </p:sp>
        <p:sp>
          <p:nvSpPr>
            <p:cNvPr id="22552" name="Oval 31"/>
            <p:cNvSpPr>
              <a:spLocks noChangeAspect="1" noChangeArrowheads="1"/>
            </p:cNvSpPr>
            <p:nvPr/>
          </p:nvSpPr>
          <p:spPr bwMode="auto">
            <a:xfrm>
              <a:off x="1828" y="2591"/>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t>[2]</a:t>
              </a:r>
            </a:p>
          </p:txBody>
        </p:sp>
        <p:cxnSp>
          <p:nvCxnSpPr>
            <p:cNvPr id="22553" name="AutoShape 32"/>
            <p:cNvCxnSpPr>
              <a:cxnSpLocks noChangeShapeType="1"/>
            </p:cNvCxnSpPr>
            <p:nvPr/>
          </p:nvCxnSpPr>
          <p:spPr bwMode="auto">
            <a:xfrm>
              <a:off x="1404" y="2750"/>
              <a:ext cx="422" cy="0"/>
            </a:xfrm>
            <a:prstGeom prst="straightConnector1">
              <a:avLst/>
            </a:prstGeom>
            <a:noFill/>
            <a:ln w="19050">
              <a:solidFill>
                <a:srgbClr val="FFCC00"/>
              </a:solidFill>
              <a:round/>
              <a:headEnd/>
              <a:tailEnd type="triangle" w="med" len="med"/>
            </a:ln>
          </p:spPr>
        </p:cxnSp>
        <p:sp>
          <p:nvSpPr>
            <p:cNvPr id="22554" name="Text Box 33"/>
            <p:cNvSpPr txBox="1">
              <a:spLocks noChangeArrowheads="1"/>
            </p:cNvSpPr>
            <p:nvPr/>
          </p:nvSpPr>
          <p:spPr bwMode="auto">
            <a:xfrm>
              <a:off x="1444" y="2537"/>
              <a:ext cx="196" cy="250"/>
            </a:xfrm>
            <a:prstGeom prst="rect">
              <a:avLst/>
            </a:prstGeom>
            <a:noFill/>
            <a:ln w="19050" algn="ctr">
              <a:noFill/>
              <a:miter lim="800000"/>
              <a:headEnd/>
              <a:tailEnd/>
            </a:ln>
          </p:spPr>
          <p:txBody>
            <a:bodyPr wrap="none">
              <a:spAutoFit/>
            </a:bodyPr>
            <a:lstStyle/>
            <a:p>
              <a:r>
                <a:rPr lang="en-US" altLang="zh-CN"/>
                <a:t>b</a:t>
              </a:r>
            </a:p>
          </p:txBody>
        </p:sp>
        <p:sp>
          <p:nvSpPr>
            <p:cNvPr id="22555" name="Text Box 34"/>
            <p:cNvSpPr txBox="1">
              <a:spLocks noChangeArrowheads="1"/>
            </p:cNvSpPr>
            <p:nvPr/>
          </p:nvSpPr>
          <p:spPr bwMode="auto">
            <a:xfrm>
              <a:off x="657" y="2628"/>
              <a:ext cx="196" cy="250"/>
            </a:xfrm>
            <a:prstGeom prst="rect">
              <a:avLst/>
            </a:prstGeom>
            <a:noFill/>
            <a:ln w="19050" algn="ctr">
              <a:noFill/>
              <a:miter lim="800000"/>
              <a:headEnd/>
              <a:tailEnd/>
            </a:ln>
          </p:spPr>
          <p:txBody>
            <a:bodyPr wrap="none">
              <a:spAutoFit/>
            </a:bodyPr>
            <a:lstStyle/>
            <a:p>
              <a:r>
                <a:rPr lang="en-US" altLang="zh-CN"/>
                <a:t>A</a:t>
              </a:r>
            </a:p>
          </p:txBody>
        </p:sp>
      </p:grpSp>
      <p:grpSp>
        <p:nvGrpSpPr>
          <p:cNvPr id="5" name="Group 35"/>
          <p:cNvGrpSpPr>
            <a:grpSpLocks/>
          </p:cNvGrpSpPr>
          <p:nvPr/>
        </p:nvGrpSpPr>
        <p:grpSpPr bwMode="auto">
          <a:xfrm>
            <a:off x="1042988" y="5360988"/>
            <a:ext cx="2362200" cy="588962"/>
            <a:chOff x="657" y="3377"/>
            <a:chExt cx="1488" cy="371"/>
          </a:xfrm>
        </p:grpSpPr>
        <p:sp>
          <p:nvSpPr>
            <p:cNvPr id="22546" name="Text Box 36"/>
            <p:cNvSpPr txBox="1">
              <a:spLocks noChangeArrowheads="1"/>
            </p:cNvSpPr>
            <p:nvPr/>
          </p:nvSpPr>
          <p:spPr bwMode="auto">
            <a:xfrm>
              <a:off x="657" y="3468"/>
              <a:ext cx="196" cy="250"/>
            </a:xfrm>
            <a:prstGeom prst="rect">
              <a:avLst/>
            </a:prstGeom>
            <a:noFill/>
            <a:ln w="19050" algn="ctr">
              <a:noFill/>
              <a:miter lim="800000"/>
              <a:headEnd/>
              <a:tailEnd/>
            </a:ln>
          </p:spPr>
          <p:txBody>
            <a:bodyPr wrap="none">
              <a:spAutoFit/>
            </a:bodyPr>
            <a:lstStyle/>
            <a:p>
              <a:r>
                <a:rPr lang="en-US" altLang="zh-CN"/>
                <a:t>B</a:t>
              </a:r>
            </a:p>
          </p:txBody>
        </p:sp>
        <p:sp>
          <p:nvSpPr>
            <p:cNvPr id="22547" name="Oval 37"/>
            <p:cNvSpPr>
              <a:spLocks noChangeAspect="1" noChangeArrowheads="1"/>
            </p:cNvSpPr>
            <p:nvPr/>
          </p:nvSpPr>
          <p:spPr bwMode="auto">
            <a:xfrm>
              <a:off x="1066" y="343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p>
          </p:txBody>
        </p:sp>
        <p:sp>
          <p:nvSpPr>
            <p:cNvPr id="22548" name="Oval 38"/>
            <p:cNvSpPr>
              <a:spLocks noChangeAspect="1" noChangeArrowheads="1"/>
            </p:cNvSpPr>
            <p:nvPr/>
          </p:nvSpPr>
          <p:spPr bwMode="auto">
            <a:xfrm>
              <a:off x="1828" y="3431"/>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t>[4]</a:t>
              </a:r>
            </a:p>
          </p:txBody>
        </p:sp>
        <p:cxnSp>
          <p:nvCxnSpPr>
            <p:cNvPr id="22549" name="AutoShape 39"/>
            <p:cNvCxnSpPr>
              <a:cxnSpLocks noChangeShapeType="1"/>
              <a:stCxn id="22547" idx="6"/>
              <a:endCxn id="22548" idx="2"/>
            </p:cNvCxnSpPr>
            <p:nvPr/>
          </p:nvCxnSpPr>
          <p:spPr bwMode="auto">
            <a:xfrm>
              <a:off x="1389" y="3590"/>
              <a:ext cx="421" cy="0"/>
            </a:xfrm>
            <a:prstGeom prst="straightConnector1">
              <a:avLst/>
            </a:prstGeom>
            <a:noFill/>
            <a:ln w="19050">
              <a:solidFill>
                <a:srgbClr val="FFCC00"/>
              </a:solidFill>
              <a:round/>
              <a:headEnd/>
              <a:tailEnd type="triangle" w="med" len="med"/>
            </a:ln>
          </p:spPr>
        </p:cxnSp>
        <p:sp>
          <p:nvSpPr>
            <p:cNvPr id="22550" name="Text Box 40"/>
            <p:cNvSpPr txBox="1">
              <a:spLocks noChangeArrowheads="1"/>
            </p:cNvSpPr>
            <p:nvPr/>
          </p:nvSpPr>
          <p:spPr bwMode="auto">
            <a:xfrm>
              <a:off x="1489" y="3377"/>
              <a:ext cx="195" cy="250"/>
            </a:xfrm>
            <a:prstGeom prst="rect">
              <a:avLst/>
            </a:prstGeom>
            <a:noFill/>
            <a:ln w="19050" algn="ctr">
              <a:noFill/>
              <a:miter lim="800000"/>
              <a:headEnd/>
              <a:tailEnd/>
            </a:ln>
          </p:spPr>
          <p:txBody>
            <a:bodyPr wrap="none">
              <a:spAutoFit/>
            </a:bodyPr>
            <a:lstStyle/>
            <a:p>
              <a:r>
                <a:rPr lang="en-US" altLang="zh-CN"/>
                <a:t>d</a:t>
              </a:r>
            </a:p>
          </p:txBody>
        </p:sp>
      </p:grpSp>
      <p:grpSp>
        <p:nvGrpSpPr>
          <p:cNvPr id="6" name="Group 41"/>
          <p:cNvGrpSpPr>
            <a:grpSpLocks/>
          </p:cNvGrpSpPr>
          <p:nvPr/>
        </p:nvGrpSpPr>
        <p:grpSpPr bwMode="auto">
          <a:xfrm>
            <a:off x="1042988" y="2514600"/>
            <a:ext cx="2546350" cy="661988"/>
            <a:chOff x="657" y="1584"/>
            <a:chExt cx="1604" cy="417"/>
          </a:xfrm>
        </p:grpSpPr>
        <p:sp>
          <p:nvSpPr>
            <p:cNvPr id="22540" name="Oval 42"/>
            <p:cNvSpPr>
              <a:spLocks noChangeAspect="1" noChangeArrowheads="1"/>
            </p:cNvSpPr>
            <p:nvPr/>
          </p:nvSpPr>
          <p:spPr bwMode="auto">
            <a:xfrm>
              <a:off x="1066" y="1684"/>
              <a:ext cx="317" cy="317"/>
            </a:xfrm>
            <a:prstGeom prst="ellipse">
              <a:avLst/>
            </a:prstGeom>
            <a:solidFill>
              <a:srgbClr val="FFFF99">
                <a:alpha val="50195"/>
              </a:srgbClr>
            </a:solidFill>
            <a:ln w="19050" algn="ctr">
              <a:solidFill>
                <a:srgbClr val="FFCC00"/>
              </a:solidFill>
              <a:round/>
              <a:headEnd/>
              <a:tailEnd/>
            </a:ln>
          </p:spPr>
          <p:txBody>
            <a:bodyPr wrap="none" anchor="ctr"/>
            <a:lstStyle/>
            <a:p>
              <a:endParaRPr lang="zh-CN" altLang="zh-CN"/>
            </a:p>
          </p:txBody>
        </p:sp>
        <p:sp>
          <p:nvSpPr>
            <p:cNvPr id="22541" name="Oval 43"/>
            <p:cNvSpPr>
              <a:spLocks noChangeAspect="1" noChangeArrowheads="1"/>
            </p:cNvSpPr>
            <p:nvPr/>
          </p:nvSpPr>
          <p:spPr bwMode="auto">
            <a:xfrm>
              <a:off x="1828" y="1684"/>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t>[0]</a:t>
              </a:r>
            </a:p>
          </p:txBody>
        </p:sp>
        <p:cxnSp>
          <p:nvCxnSpPr>
            <p:cNvPr id="22542" name="AutoShape 44"/>
            <p:cNvCxnSpPr>
              <a:cxnSpLocks noChangeShapeType="1"/>
            </p:cNvCxnSpPr>
            <p:nvPr/>
          </p:nvCxnSpPr>
          <p:spPr bwMode="auto">
            <a:xfrm>
              <a:off x="1404" y="1843"/>
              <a:ext cx="421" cy="0"/>
            </a:xfrm>
            <a:prstGeom prst="straightConnector1">
              <a:avLst/>
            </a:prstGeom>
            <a:noFill/>
            <a:ln w="19050">
              <a:solidFill>
                <a:srgbClr val="FFCC00"/>
              </a:solidFill>
              <a:round/>
              <a:headEnd/>
              <a:tailEnd type="triangle" w="med" len="med"/>
            </a:ln>
          </p:spPr>
        </p:cxnSp>
        <p:sp>
          <p:nvSpPr>
            <p:cNvPr id="22543" name="Text Box 45"/>
            <p:cNvSpPr txBox="1">
              <a:spLocks noChangeArrowheads="1"/>
            </p:cNvSpPr>
            <p:nvPr/>
          </p:nvSpPr>
          <p:spPr bwMode="auto">
            <a:xfrm>
              <a:off x="1444" y="1630"/>
              <a:ext cx="196" cy="250"/>
            </a:xfrm>
            <a:prstGeom prst="rect">
              <a:avLst/>
            </a:prstGeom>
            <a:noFill/>
            <a:ln w="19050" algn="ctr">
              <a:noFill/>
              <a:miter lim="800000"/>
              <a:headEnd/>
              <a:tailEnd/>
            </a:ln>
          </p:spPr>
          <p:txBody>
            <a:bodyPr wrap="none">
              <a:spAutoFit/>
            </a:bodyPr>
            <a:lstStyle/>
            <a:p>
              <a:r>
                <a:rPr lang="en-US" altLang="zh-CN"/>
                <a:t>S</a:t>
              </a:r>
            </a:p>
          </p:txBody>
        </p:sp>
        <p:sp>
          <p:nvSpPr>
            <p:cNvPr id="22544" name="Text Box 46"/>
            <p:cNvSpPr txBox="1">
              <a:spLocks noChangeArrowheads="1"/>
            </p:cNvSpPr>
            <p:nvPr/>
          </p:nvSpPr>
          <p:spPr bwMode="auto">
            <a:xfrm>
              <a:off x="657" y="1721"/>
              <a:ext cx="284" cy="250"/>
            </a:xfrm>
            <a:prstGeom prst="rect">
              <a:avLst/>
            </a:prstGeom>
            <a:noFill/>
            <a:ln w="19050" algn="ctr">
              <a:noFill/>
              <a:miter lim="800000"/>
              <a:headEnd/>
              <a:tailEnd/>
            </a:ln>
          </p:spPr>
          <p:txBody>
            <a:bodyPr wrap="none">
              <a:spAutoFit/>
            </a:bodyPr>
            <a:lstStyle/>
            <a:p>
              <a:r>
                <a:rPr lang="en-US" altLang="zh-CN"/>
                <a:t>S’</a:t>
              </a:r>
            </a:p>
          </p:txBody>
        </p:sp>
        <p:sp>
          <p:nvSpPr>
            <p:cNvPr id="22545" name="Text Box 47"/>
            <p:cNvSpPr txBox="1">
              <a:spLocks noChangeArrowheads="1"/>
            </p:cNvSpPr>
            <p:nvPr/>
          </p:nvSpPr>
          <p:spPr bwMode="auto">
            <a:xfrm>
              <a:off x="2065" y="1584"/>
              <a:ext cx="196" cy="250"/>
            </a:xfrm>
            <a:prstGeom prst="rect">
              <a:avLst/>
            </a:prstGeom>
            <a:noFill/>
            <a:ln w="19050" algn="ctr">
              <a:noFill/>
              <a:miter lim="800000"/>
              <a:headEnd/>
              <a:tailEnd/>
            </a:ln>
          </p:spPr>
          <p:txBody>
            <a:bodyPr wrap="none">
              <a:spAutoFit/>
            </a:bodyPr>
            <a:lstStyle/>
            <a:p>
              <a:pPr algn="ctr"/>
              <a:r>
                <a:rPr lang="en-US" altLang="zh-CN">
                  <a:solidFill>
                    <a:srgbClr val="FF0000"/>
                  </a:solidFill>
                </a:rPr>
                <a:t>*</a:t>
              </a:r>
            </a:p>
          </p:txBody>
        </p:sp>
      </p:grpSp>
      <p:sp>
        <p:nvSpPr>
          <p:cNvPr id="565296" name="Rectangle 48"/>
          <p:cNvSpPr>
            <a:spLocks noChangeArrowheads="1"/>
          </p:cNvSpPr>
          <p:nvPr/>
        </p:nvSpPr>
        <p:spPr bwMode="auto">
          <a:xfrm>
            <a:off x="3708400" y="1484313"/>
            <a:ext cx="4679950" cy="519112"/>
          </a:xfrm>
          <a:prstGeom prst="rect">
            <a:avLst/>
          </a:prstGeom>
          <a:noFill/>
          <a:ln w="19050" algn="ctr">
            <a:noFill/>
            <a:miter lim="800000"/>
            <a:headEnd/>
            <a:tailEnd/>
          </a:ln>
          <a:effectLst/>
        </p:spPr>
        <p:txBody>
          <a:bodyPr>
            <a:spAutoFit/>
          </a:bodyPr>
          <a:lstStyle/>
          <a:p>
            <a:pPr>
              <a:defRPr/>
            </a:pPr>
            <a:r>
              <a:rPr lang="en-US" altLang="zh-CN" sz="2800">
                <a:solidFill>
                  <a:srgbClr val="FF0000"/>
                </a:solidFill>
                <a:effectLst>
                  <a:outerShdw blurRad="38100" dist="38100" dir="2700000" algn="tl">
                    <a:srgbClr val="000000"/>
                  </a:outerShdw>
                </a:effectLst>
                <a:latin typeface="Arial" charset="0"/>
              </a:rPr>
              <a:t>Step1</a:t>
            </a:r>
            <a:r>
              <a:rPr lang="zh-CN" altLang="en-US" sz="2800">
                <a:solidFill>
                  <a:srgbClr val="FF0000"/>
                </a:solidFill>
                <a:effectLst>
                  <a:outerShdw blurRad="38100" dist="38100" dir="2700000" algn="tl">
                    <a:srgbClr val="000000"/>
                  </a:outerShdw>
                </a:effectLst>
                <a:latin typeface="Arial" charset="0"/>
              </a:rPr>
              <a:t>　</a:t>
            </a:r>
            <a:r>
              <a:rPr lang="zh-CN" altLang="en-US" sz="2800">
                <a:effectLst>
                  <a:outerShdw blurRad="38100" dist="38100" dir="2700000" algn="tl">
                    <a:srgbClr val="FFFFFF"/>
                  </a:outerShdw>
                </a:effectLst>
                <a:latin typeface="Arial" charset="0"/>
              </a:rPr>
              <a:t>构造子自动机</a:t>
            </a:r>
          </a:p>
        </p:txBody>
      </p:sp>
    </p:spTree>
    <p:extLst>
      <p:ext uri="{BB962C8B-B14F-4D97-AF65-F5344CB8AC3E}">
        <p14:creationId xmlns:p14="http://schemas.microsoft.com/office/powerpoint/2010/main" val="14168908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5250"/>
                                        </p:tgtEl>
                                        <p:attrNameLst>
                                          <p:attrName>style.visibility</p:attrName>
                                        </p:attrNameLst>
                                      </p:cBhvr>
                                      <p:to>
                                        <p:strVal val="visible"/>
                                      </p:to>
                                    </p:set>
                                    <p:animEffect transition="in" filter="wipe(left)">
                                      <p:cBhvr>
                                        <p:cTn id="7" dur="500"/>
                                        <p:tgtEl>
                                          <p:spTgt spid="565250"/>
                                        </p:tgtEl>
                                      </p:cBhvr>
                                    </p:animEffect>
                                  </p:childTnLst>
                                  <p:subTnLst>
                                    <p:set>
                                      <p:cBhvr override="childStyle">
                                        <p:cTn dur="1" fill="hold" display="0" masterRel="nextClick" afterEffect="1"/>
                                        <p:tgtEl>
                                          <p:spTgt spid="56525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5251"/>
                                        </p:tgtEl>
                                        <p:attrNameLst>
                                          <p:attrName>style.visibility</p:attrName>
                                        </p:attrNameLst>
                                      </p:cBhvr>
                                      <p:to>
                                        <p:strVal val="visible"/>
                                      </p:to>
                                    </p:set>
                                    <p:animEffect transition="in" filter="wipe(left)">
                                      <p:cBhvr>
                                        <p:cTn id="12" dur="500"/>
                                        <p:tgtEl>
                                          <p:spTgt spid="5652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5296"/>
                                        </p:tgtEl>
                                        <p:attrNameLst>
                                          <p:attrName>style.visibility</p:attrName>
                                        </p:attrNameLst>
                                      </p:cBhvr>
                                      <p:to>
                                        <p:strVal val="visible"/>
                                      </p:to>
                                    </p:set>
                                    <p:animEffect transition="in" filter="wipe(left)">
                                      <p:cBhvr>
                                        <p:cTn id="17" dur="500"/>
                                        <p:tgtEl>
                                          <p:spTgt spid="5652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0" grpId="0" animBg="1"/>
      <p:bldP spid="565251" grpId="0" animBg="1"/>
      <p:bldP spid="565296"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页脚占位符 2"/>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23555" name="灯片编号占位符 3"/>
          <p:cNvSpPr>
            <a:spLocks noGrp="1"/>
          </p:cNvSpPr>
          <p:nvPr>
            <p:ph type="sldNum" sz="quarter" idx="12"/>
          </p:nvPr>
        </p:nvSpPr>
        <p:spPr>
          <a:noFill/>
        </p:spPr>
        <p:txBody>
          <a:bodyPr/>
          <a:lstStyle/>
          <a:p>
            <a:fld id="{EA139AC4-198A-42C8-BA0D-7F17AB650560}" type="slidenum">
              <a:rPr lang="en-US" altLang="zh-CN" smtClean="0">
                <a:ea typeface="宋体" charset="-122"/>
              </a:rPr>
              <a:pPr/>
              <a:t>22</a:t>
            </a:fld>
            <a:endParaRPr lang="en-US" altLang="zh-CN">
              <a:ea typeface="宋体" charset="-122"/>
            </a:endParaRPr>
          </a:p>
        </p:txBody>
      </p:sp>
      <p:grpSp>
        <p:nvGrpSpPr>
          <p:cNvPr id="2" name="Group 2"/>
          <p:cNvGrpSpPr>
            <a:grpSpLocks/>
          </p:cNvGrpSpPr>
          <p:nvPr/>
        </p:nvGrpSpPr>
        <p:grpSpPr bwMode="auto">
          <a:xfrm>
            <a:off x="1181100" y="3429000"/>
            <a:ext cx="2362200" cy="611188"/>
            <a:chOff x="575" y="549"/>
            <a:chExt cx="1488" cy="385"/>
          </a:xfrm>
        </p:grpSpPr>
        <p:sp>
          <p:nvSpPr>
            <p:cNvPr id="23628" name="Oval 3"/>
            <p:cNvSpPr>
              <a:spLocks noChangeAspect="1" noChangeArrowheads="1"/>
            </p:cNvSpPr>
            <p:nvPr/>
          </p:nvSpPr>
          <p:spPr bwMode="auto">
            <a:xfrm>
              <a:off x="984" y="617"/>
              <a:ext cx="317" cy="317"/>
            </a:xfrm>
            <a:prstGeom prst="ellipse">
              <a:avLst/>
            </a:prstGeom>
            <a:solidFill>
              <a:srgbClr val="FFFF99">
                <a:alpha val="50195"/>
              </a:srgbClr>
            </a:solidFill>
            <a:ln w="19050" algn="ctr">
              <a:solidFill>
                <a:srgbClr val="FFCC00"/>
              </a:solidFill>
              <a:round/>
              <a:headEnd/>
              <a:tailEnd/>
            </a:ln>
          </p:spPr>
          <p:txBody>
            <a:bodyPr wrap="none" anchor="ctr"/>
            <a:lstStyle/>
            <a:p>
              <a:endParaRPr lang="zh-CN" altLang="zh-CN">
                <a:latin typeface="Arial" charset="0"/>
              </a:endParaRPr>
            </a:p>
          </p:txBody>
        </p:sp>
        <p:sp>
          <p:nvSpPr>
            <p:cNvPr id="23629" name="Oval 4"/>
            <p:cNvSpPr>
              <a:spLocks noChangeAspect="1" noChangeArrowheads="1"/>
            </p:cNvSpPr>
            <p:nvPr/>
          </p:nvSpPr>
          <p:spPr bwMode="auto">
            <a:xfrm>
              <a:off x="1746" y="617"/>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[0]</a:t>
              </a:r>
            </a:p>
          </p:txBody>
        </p:sp>
        <p:cxnSp>
          <p:nvCxnSpPr>
            <p:cNvPr id="23630" name="AutoShape 5"/>
            <p:cNvCxnSpPr>
              <a:cxnSpLocks noChangeShapeType="1"/>
            </p:cNvCxnSpPr>
            <p:nvPr/>
          </p:nvCxnSpPr>
          <p:spPr bwMode="auto">
            <a:xfrm>
              <a:off x="1322" y="776"/>
              <a:ext cx="421" cy="0"/>
            </a:xfrm>
            <a:prstGeom prst="straightConnector1">
              <a:avLst/>
            </a:prstGeom>
            <a:noFill/>
            <a:ln w="19050">
              <a:solidFill>
                <a:srgbClr val="FFCC00"/>
              </a:solidFill>
              <a:round/>
              <a:headEnd/>
              <a:tailEnd type="triangle" w="med" len="med"/>
            </a:ln>
          </p:spPr>
        </p:cxnSp>
        <p:sp>
          <p:nvSpPr>
            <p:cNvPr id="23631" name="Text Box 6"/>
            <p:cNvSpPr txBox="1">
              <a:spLocks noChangeArrowheads="1"/>
            </p:cNvSpPr>
            <p:nvPr/>
          </p:nvSpPr>
          <p:spPr bwMode="auto">
            <a:xfrm>
              <a:off x="1362" y="549"/>
              <a:ext cx="206" cy="250"/>
            </a:xfrm>
            <a:prstGeom prst="rect">
              <a:avLst/>
            </a:prstGeom>
            <a:noFill/>
            <a:ln w="19050" algn="ctr">
              <a:noFill/>
              <a:miter lim="800000"/>
              <a:headEnd/>
              <a:tailEnd/>
            </a:ln>
          </p:spPr>
          <p:txBody>
            <a:bodyPr wrap="none">
              <a:spAutoFit/>
            </a:bodyPr>
            <a:lstStyle/>
            <a:p>
              <a:r>
                <a:rPr lang="en-US" altLang="zh-CN">
                  <a:latin typeface="Arial" charset="0"/>
                </a:rPr>
                <a:t>S</a:t>
              </a:r>
            </a:p>
          </p:txBody>
        </p:sp>
        <p:sp>
          <p:nvSpPr>
            <p:cNvPr id="23632" name="Text Box 7"/>
            <p:cNvSpPr txBox="1">
              <a:spLocks noChangeArrowheads="1"/>
            </p:cNvSpPr>
            <p:nvPr/>
          </p:nvSpPr>
          <p:spPr bwMode="auto">
            <a:xfrm>
              <a:off x="575" y="631"/>
              <a:ext cx="107" cy="250"/>
            </a:xfrm>
            <a:prstGeom prst="rect">
              <a:avLst/>
            </a:prstGeom>
            <a:noFill/>
            <a:ln w="19050" algn="ctr">
              <a:noFill/>
              <a:miter lim="800000"/>
              <a:headEnd/>
              <a:tailEnd/>
            </a:ln>
          </p:spPr>
          <p:txBody>
            <a:bodyPr wrap="none">
              <a:spAutoFit/>
            </a:bodyPr>
            <a:lstStyle/>
            <a:p>
              <a:endParaRPr lang="zh-CN" altLang="zh-CN">
                <a:latin typeface="Arial" charset="0"/>
              </a:endParaRPr>
            </a:p>
          </p:txBody>
        </p:sp>
      </p:grpSp>
      <p:sp>
        <p:nvSpPr>
          <p:cNvPr id="566280" name="Text Box 8"/>
          <p:cNvSpPr txBox="1">
            <a:spLocks noChangeArrowheads="1"/>
          </p:cNvSpPr>
          <p:nvPr/>
        </p:nvSpPr>
        <p:spPr bwMode="auto">
          <a:xfrm>
            <a:off x="2430463" y="4149725"/>
            <a:ext cx="301625" cy="396875"/>
          </a:xfrm>
          <a:prstGeom prst="rect">
            <a:avLst/>
          </a:prstGeom>
          <a:noFill/>
          <a:ln w="19050" algn="ctr">
            <a:noFill/>
            <a:miter lim="800000"/>
            <a:headEnd/>
            <a:tailEnd/>
          </a:ln>
        </p:spPr>
        <p:txBody>
          <a:bodyPr wrap="none">
            <a:spAutoFit/>
          </a:bodyPr>
          <a:lstStyle/>
          <a:p>
            <a:r>
              <a:rPr lang="en-US" altLang="zh-CN">
                <a:latin typeface="Arial" charset="0"/>
              </a:rPr>
              <a:t>a</a:t>
            </a:r>
          </a:p>
        </p:txBody>
      </p:sp>
      <p:grpSp>
        <p:nvGrpSpPr>
          <p:cNvPr id="3" name="Group 9"/>
          <p:cNvGrpSpPr>
            <a:grpSpLocks/>
          </p:cNvGrpSpPr>
          <p:nvPr/>
        </p:nvGrpSpPr>
        <p:grpSpPr bwMode="auto">
          <a:xfrm>
            <a:off x="3040063" y="4149725"/>
            <a:ext cx="5348287" cy="611188"/>
            <a:chOff x="1746" y="1003"/>
            <a:chExt cx="3369" cy="385"/>
          </a:xfrm>
        </p:grpSpPr>
        <p:sp>
          <p:nvSpPr>
            <p:cNvPr id="23615" name="Oval 10"/>
            <p:cNvSpPr>
              <a:spLocks noChangeAspect="1" noChangeArrowheads="1"/>
            </p:cNvSpPr>
            <p:nvPr/>
          </p:nvSpPr>
          <p:spPr bwMode="auto">
            <a:xfrm>
              <a:off x="1746"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sp>
          <p:nvSpPr>
            <p:cNvPr id="23616" name="Oval 11"/>
            <p:cNvSpPr>
              <a:spLocks noChangeAspect="1" noChangeArrowheads="1"/>
            </p:cNvSpPr>
            <p:nvPr/>
          </p:nvSpPr>
          <p:spPr bwMode="auto">
            <a:xfrm>
              <a:off x="2509"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3617" name="AutoShape 12"/>
            <p:cNvCxnSpPr>
              <a:cxnSpLocks noChangeShapeType="1"/>
              <a:stCxn id="23615" idx="6"/>
              <a:endCxn id="23616" idx="2"/>
            </p:cNvCxnSpPr>
            <p:nvPr/>
          </p:nvCxnSpPr>
          <p:spPr bwMode="auto">
            <a:xfrm>
              <a:off x="2069" y="1230"/>
              <a:ext cx="434" cy="0"/>
            </a:xfrm>
            <a:prstGeom prst="straightConnector1">
              <a:avLst/>
            </a:prstGeom>
            <a:noFill/>
            <a:ln w="19050">
              <a:solidFill>
                <a:srgbClr val="FFCC00"/>
              </a:solidFill>
              <a:round/>
              <a:headEnd/>
              <a:tailEnd type="triangle" w="med" len="med"/>
            </a:ln>
          </p:spPr>
        </p:cxnSp>
        <p:sp>
          <p:nvSpPr>
            <p:cNvPr id="23618" name="Text Box 13"/>
            <p:cNvSpPr txBox="1">
              <a:spLocks noChangeArrowheads="1"/>
            </p:cNvSpPr>
            <p:nvPr/>
          </p:nvSpPr>
          <p:spPr bwMode="auto">
            <a:xfrm>
              <a:off x="2165" y="1003"/>
              <a:ext cx="214" cy="250"/>
            </a:xfrm>
            <a:prstGeom prst="rect">
              <a:avLst/>
            </a:prstGeom>
            <a:noFill/>
            <a:ln w="19050" algn="ctr">
              <a:noFill/>
              <a:miter lim="800000"/>
              <a:headEnd/>
              <a:tailEnd/>
            </a:ln>
          </p:spPr>
          <p:txBody>
            <a:bodyPr wrap="none">
              <a:spAutoFit/>
            </a:bodyPr>
            <a:lstStyle/>
            <a:p>
              <a:r>
                <a:rPr lang="en-US" altLang="zh-CN">
                  <a:latin typeface="Arial" charset="0"/>
                </a:rPr>
                <a:t>A</a:t>
              </a:r>
            </a:p>
          </p:txBody>
        </p:sp>
        <p:sp>
          <p:nvSpPr>
            <p:cNvPr id="23619" name="Oval 14"/>
            <p:cNvSpPr>
              <a:spLocks noChangeAspect="1" noChangeArrowheads="1"/>
            </p:cNvSpPr>
            <p:nvPr/>
          </p:nvSpPr>
          <p:spPr bwMode="auto">
            <a:xfrm>
              <a:off x="3272"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3620" name="AutoShape 15"/>
            <p:cNvCxnSpPr>
              <a:cxnSpLocks noChangeShapeType="1"/>
              <a:stCxn id="23616" idx="6"/>
              <a:endCxn id="23619" idx="2"/>
            </p:cNvCxnSpPr>
            <p:nvPr/>
          </p:nvCxnSpPr>
          <p:spPr bwMode="auto">
            <a:xfrm>
              <a:off x="2832" y="1230"/>
              <a:ext cx="434" cy="0"/>
            </a:xfrm>
            <a:prstGeom prst="straightConnector1">
              <a:avLst/>
            </a:prstGeom>
            <a:noFill/>
            <a:ln w="19050">
              <a:solidFill>
                <a:srgbClr val="FFCC00"/>
              </a:solidFill>
              <a:round/>
              <a:headEnd/>
              <a:tailEnd type="triangle" w="med" len="med"/>
            </a:ln>
          </p:spPr>
        </p:cxnSp>
        <p:sp>
          <p:nvSpPr>
            <p:cNvPr id="23621" name="Text Box 16"/>
            <p:cNvSpPr txBox="1">
              <a:spLocks noChangeArrowheads="1"/>
            </p:cNvSpPr>
            <p:nvPr/>
          </p:nvSpPr>
          <p:spPr bwMode="auto">
            <a:xfrm>
              <a:off x="2938" y="1003"/>
              <a:ext cx="189" cy="250"/>
            </a:xfrm>
            <a:prstGeom prst="rect">
              <a:avLst/>
            </a:prstGeom>
            <a:noFill/>
            <a:ln w="19050" algn="ctr">
              <a:noFill/>
              <a:miter lim="800000"/>
              <a:headEnd/>
              <a:tailEnd/>
            </a:ln>
          </p:spPr>
          <p:txBody>
            <a:bodyPr wrap="none">
              <a:spAutoFit/>
            </a:bodyPr>
            <a:lstStyle/>
            <a:p>
              <a:r>
                <a:rPr lang="en-US" altLang="zh-CN">
                  <a:latin typeface="Arial" charset="0"/>
                </a:rPr>
                <a:t>c</a:t>
              </a:r>
            </a:p>
          </p:txBody>
        </p:sp>
        <p:sp>
          <p:nvSpPr>
            <p:cNvPr id="23622" name="Oval 17"/>
            <p:cNvSpPr>
              <a:spLocks noChangeAspect="1" noChangeArrowheads="1"/>
            </p:cNvSpPr>
            <p:nvPr/>
          </p:nvSpPr>
          <p:spPr bwMode="auto">
            <a:xfrm>
              <a:off x="4035"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3623" name="AutoShape 18"/>
            <p:cNvCxnSpPr>
              <a:cxnSpLocks noChangeShapeType="1"/>
              <a:stCxn id="23619" idx="6"/>
              <a:endCxn id="23622" idx="2"/>
            </p:cNvCxnSpPr>
            <p:nvPr/>
          </p:nvCxnSpPr>
          <p:spPr bwMode="auto">
            <a:xfrm>
              <a:off x="3595" y="1230"/>
              <a:ext cx="434" cy="0"/>
            </a:xfrm>
            <a:prstGeom prst="straightConnector1">
              <a:avLst/>
            </a:prstGeom>
            <a:noFill/>
            <a:ln w="19050">
              <a:solidFill>
                <a:srgbClr val="FFCC00"/>
              </a:solidFill>
              <a:round/>
              <a:headEnd/>
              <a:tailEnd type="triangle" w="med" len="med"/>
            </a:ln>
          </p:spPr>
        </p:cxnSp>
        <p:sp>
          <p:nvSpPr>
            <p:cNvPr id="23624" name="Text Box 19"/>
            <p:cNvSpPr txBox="1">
              <a:spLocks noChangeArrowheads="1"/>
            </p:cNvSpPr>
            <p:nvPr/>
          </p:nvSpPr>
          <p:spPr bwMode="auto">
            <a:xfrm>
              <a:off x="3684" y="1003"/>
              <a:ext cx="214" cy="250"/>
            </a:xfrm>
            <a:prstGeom prst="rect">
              <a:avLst/>
            </a:prstGeom>
            <a:noFill/>
            <a:ln w="19050" algn="ctr">
              <a:noFill/>
              <a:miter lim="800000"/>
              <a:headEnd/>
              <a:tailEnd/>
            </a:ln>
          </p:spPr>
          <p:txBody>
            <a:bodyPr wrap="none">
              <a:spAutoFit/>
            </a:bodyPr>
            <a:lstStyle/>
            <a:p>
              <a:r>
                <a:rPr lang="en-US" altLang="zh-CN">
                  <a:latin typeface="Arial" charset="0"/>
                </a:rPr>
                <a:t>B</a:t>
              </a:r>
            </a:p>
          </p:txBody>
        </p:sp>
        <p:sp>
          <p:nvSpPr>
            <p:cNvPr id="23625" name="Oval 20"/>
            <p:cNvSpPr>
              <a:spLocks noChangeAspect="1" noChangeArrowheads="1"/>
            </p:cNvSpPr>
            <p:nvPr/>
          </p:nvSpPr>
          <p:spPr bwMode="auto">
            <a:xfrm>
              <a:off x="4798" y="1071"/>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[1]</a:t>
              </a:r>
            </a:p>
          </p:txBody>
        </p:sp>
        <p:cxnSp>
          <p:nvCxnSpPr>
            <p:cNvPr id="23626" name="AutoShape 21"/>
            <p:cNvCxnSpPr>
              <a:cxnSpLocks noChangeShapeType="1"/>
              <a:stCxn id="23622" idx="6"/>
              <a:endCxn id="23625" idx="2"/>
            </p:cNvCxnSpPr>
            <p:nvPr/>
          </p:nvCxnSpPr>
          <p:spPr bwMode="auto">
            <a:xfrm>
              <a:off x="4358" y="1230"/>
              <a:ext cx="422" cy="0"/>
            </a:xfrm>
            <a:prstGeom prst="straightConnector1">
              <a:avLst/>
            </a:prstGeom>
            <a:noFill/>
            <a:ln w="19050">
              <a:solidFill>
                <a:srgbClr val="FFCC00"/>
              </a:solidFill>
              <a:round/>
              <a:headEnd/>
              <a:tailEnd type="triangle" w="med" len="med"/>
            </a:ln>
          </p:spPr>
        </p:cxnSp>
        <p:sp>
          <p:nvSpPr>
            <p:cNvPr id="23627" name="Text Box 22"/>
            <p:cNvSpPr txBox="1">
              <a:spLocks noChangeArrowheads="1"/>
            </p:cNvSpPr>
            <p:nvPr/>
          </p:nvSpPr>
          <p:spPr bwMode="auto">
            <a:xfrm>
              <a:off x="4458" y="1003"/>
              <a:ext cx="189" cy="250"/>
            </a:xfrm>
            <a:prstGeom prst="rect">
              <a:avLst/>
            </a:prstGeom>
            <a:noFill/>
            <a:ln w="19050" algn="ctr">
              <a:noFill/>
              <a:miter lim="800000"/>
              <a:headEnd/>
              <a:tailEnd/>
            </a:ln>
          </p:spPr>
          <p:txBody>
            <a:bodyPr wrap="none">
              <a:spAutoFit/>
            </a:bodyPr>
            <a:lstStyle/>
            <a:p>
              <a:r>
                <a:rPr lang="en-US" altLang="zh-CN">
                  <a:latin typeface="Arial" charset="0"/>
                </a:rPr>
                <a:t>e</a:t>
              </a:r>
            </a:p>
          </p:txBody>
        </p:sp>
      </p:grpSp>
      <p:sp>
        <p:nvSpPr>
          <p:cNvPr id="566295" name="Oval 23"/>
          <p:cNvSpPr>
            <a:spLocks noChangeAspect="1" noChangeArrowheads="1"/>
          </p:cNvSpPr>
          <p:nvPr/>
        </p:nvSpPr>
        <p:spPr bwMode="auto">
          <a:xfrm>
            <a:off x="4251325" y="5049838"/>
            <a:ext cx="503238" cy="50323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[2]</a:t>
            </a:r>
          </a:p>
        </p:txBody>
      </p:sp>
      <p:sp>
        <p:nvSpPr>
          <p:cNvPr id="566296" name="Text Box 24"/>
          <p:cNvSpPr txBox="1">
            <a:spLocks noChangeArrowheads="1"/>
          </p:cNvSpPr>
          <p:nvPr/>
        </p:nvSpPr>
        <p:spPr bwMode="auto">
          <a:xfrm>
            <a:off x="3683000" y="4941888"/>
            <a:ext cx="312738" cy="396875"/>
          </a:xfrm>
          <a:prstGeom prst="rect">
            <a:avLst/>
          </a:prstGeom>
          <a:noFill/>
          <a:ln w="19050" algn="ctr">
            <a:noFill/>
            <a:miter lim="800000"/>
            <a:headEnd/>
            <a:tailEnd/>
          </a:ln>
        </p:spPr>
        <p:txBody>
          <a:bodyPr wrap="none">
            <a:spAutoFit/>
          </a:bodyPr>
          <a:lstStyle/>
          <a:p>
            <a:r>
              <a:rPr lang="en-US" altLang="zh-CN">
                <a:latin typeface="Arial" charset="0"/>
              </a:rPr>
              <a:t>b</a:t>
            </a:r>
          </a:p>
        </p:txBody>
      </p:sp>
      <p:grpSp>
        <p:nvGrpSpPr>
          <p:cNvPr id="4" name="Group 25"/>
          <p:cNvGrpSpPr>
            <a:grpSpLocks/>
          </p:cNvGrpSpPr>
          <p:nvPr/>
        </p:nvGrpSpPr>
        <p:grpSpPr bwMode="auto">
          <a:xfrm>
            <a:off x="4251325" y="5735638"/>
            <a:ext cx="1714500" cy="611187"/>
            <a:chOff x="2509" y="2002"/>
            <a:chExt cx="1080" cy="385"/>
          </a:xfrm>
        </p:grpSpPr>
        <p:sp>
          <p:nvSpPr>
            <p:cNvPr id="23611" name="Oval 26"/>
            <p:cNvSpPr>
              <a:spLocks noChangeAspect="1" noChangeArrowheads="1"/>
            </p:cNvSpPr>
            <p:nvPr/>
          </p:nvSpPr>
          <p:spPr bwMode="auto">
            <a:xfrm>
              <a:off x="2509" y="2070"/>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sp>
          <p:nvSpPr>
            <p:cNvPr id="23612" name="Oval 27"/>
            <p:cNvSpPr>
              <a:spLocks noChangeAspect="1" noChangeArrowheads="1"/>
            </p:cNvSpPr>
            <p:nvPr/>
          </p:nvSpPr>
          <p:spPr bwMode="auto">
            <a:xfrm>
              <a:off x="3272" y="2070"/>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[3]</a:t>
              </a:r>
            </a:p>
          </p:txBody>
        </p:sp>
        <p:cxnSp>
          <p:nvCxnSpPr>
            <p:cNvPr id="23613" name="AutoShape 28"/>
            <p:cNvCxnSpPr>
              <a:cxnSpLocks noChangeShapeType="1"/>
              <a:stCxn id="23611" idx="6"/>
              <a:endCxn id="23612" idx="2"/>
            </p:cNvCxnSpPr>
            <p:nvPr/>
          </p:nvCxnSpPr>
          <p:spPr bwMode="auto">
            <a:xfrm>
              <a:off x="2832" y="2229"/>
              <a:ext cx="422" cy="0"/>
            </a:xfrm>
            <a:prstGeom prst="straightConnector1">
              <a:avLst/>
            </a:prstGeom>
            <a:noFill/>
            <a:ln w="19050">
              <a:solidFill>
                <a:srgbClr val="FFCC00"/>
              </a:solidFill>
              <a:round/>
              <a:headEnd/>
              <a:tailEnd type="triangle" w="med" len="med"/>
            </a:ln>
          </p:spPr>
        </p:cxnSp>
        <p:sp>
          <p:nvSpPr>
            <p:cNvPr id="23614" name="Text Box 29"/>
            <p:cNvSpPr txBox="1">
              <a:spLocks noChangeArrowheads="1"/>
            </p:cNvSpPr>
            <p:nvPr/>
          </p:nvSpPr>
          <p:spPr bwMode="auto">
            <a:xfrm>
              <a:off x="2902" y="2002"/>
              <a:ext cx="198" cy="250"/>
            </a:xfrm>
            <a:prstGeom prst="rect">
              <a:avLst/>
            </a:prstGeom>
            <a:noFill/>
            <a:ln w="19050" algn="ctr">
              <a:noFill/>
              <a:miter lim="800000"/>
              <a:headEnd/>
              <a:tailEnd/>
            </a:ln>
          </p:spPr>
          <p:txBody>
            <a:bodyPr wrap="none">
              <a:spAutoFit/>
            </a:bodyPr>
            <a:lstStyle/>
            <a:p>
              <a:r>
                <a:rPr lang="en-US" altLang="zh-CN">
                  <a:latin typeface="Arial" charset="0"/>
                </a:rPr>
                <a:t>b</a:t>
              </a:r>
            </a:p>
          </p:txBody>
        </p:sp>
      </p:grpSp>
      <p:sp>
        <p:nvSpPr>
          <p:cNvPr id="566302" name="Text Box 30"/>
          <p:cNvSpPr txBox="1">
            <a:spLocks noChangeArrowheads="1"/>
          </p:cNvSpPr>
          <p:nvPr/>
        </p:nvSpPr>
        <p:spPr bwMode="auto">
          <a:xfrm>
            <a:off x="3683000" y="5662613"/>
            <a:ext cx="339725" cy="396875"/>
          </a:xfrm>
          <a:prstGeom prst="rect">
            <a:avLst/>
          </a:prstGeom>
          <a:noFill/>
          <a:ln w="19050" algn="ctr">
            <a:noFill/>
            <a:miter lim="800000"/>
            <a:headEnd/>
            <a:tailEnd/>
          </a:ln>
        </p:spPr>
        <p:txBody>
          <a:bodyPr wrap="none">
            <a:spAutoFit/>
          </a:bodyPr>
          <a:lstStyle/>
          <a:p>
            <a:r>
              <a:rPr lang="en-US" altLang="zh-CN">
                <a:latin typeface="Arial" charset="0"/>
              </a:rPr>
              <a:t>A</a:t>
            </a:r>
          </a:p>
        </p:txBody>
      </p:sp>
      <p:sp>
        <p:nvSpPr>
          <p:cNvPr id="566303" name="Oval 31"/>
          <p:cNvSpPr>
            <a:spLocks noChangeAspect="1" noChangeArrowheads="1"/>
          </p:cNvSpPr>
          <p:nvPr/>
        </p:nvSpPr>
        <p:spPr bwMode="auto">
          <a:xfrm>
            <a:off x="6673850" y="5049838"/>
            <a:ext cx="503238" cy="50323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[4]</a:t>
            </a:r>
          </a:p>
        </p:txBody>
      </p:sp>
      <p:sp>
        <p:nvSpPr>
          <p:cNvPr id="566304" name="Text Box 32"/>
          <p:cNvSpPr txBox="1">
            <a:spLocks noChangeArrowheads="1"/>
          </p:cNvSpPr>
          <p:nvPr/>
        </p:nvSpPr>
        <p:spPr bwMode="auto">
          <a:xfrm>
            <a:off x="6116638" y="4941888"/>
            <a:ext cx="312737" cy="396875"/>
          </a:xfrm>
          <a:prstGeom prst="rect">
            <a:avLst/>
          </a:prstGeom>
          <a:noFill/>
          <a:ln w="19050" algn="ctr">
            <a:noFill/>
            <a:miter lim="800000"/>
            <a:headEnd/>
            <a:tailEnd/>
          </a:ln>
        </p:spPr>
        <p:txBody>
          <a:bodyPr wrap="none">
            <a:spAutoFit/>
          </a:bodyPr>
          <a:lstStyle/>
          <a:p>
            <a:r>
              <a:rPr lang="en-US" altLang="zh-CN">
                <a:latin typeface="Arial" charset="0"/>
              </a:rPr>
              <a:t>d</a:t>
            </a:r>
          </a:p>
        </p:txBody>
      </p:sp>
      <p:cxnSp>
        <p:nvCxnSpPr>
          <p:cNvPr id="566305" name="AutoShape 33"/>
          <p:cNvCxnSpPr>
            <a:cxnSpLocks noChangeShapeType="1"/>
            <a:stCxn id="23628" idx="4"/>
            <a:endCxn id="23615" idx="2"/>
          </p:cNvCxnSpPr>
          <p:nvPr/>
        </p:nvCxnSpPr>
        <p:spPr bwMode="auto">
          <a:xfrm rot="16200000" flipH="1">
            <a:off x="2326481" y="3806032"/>
            <a:ext cx="460375" cy="947738"/>
          </a:xfrm>
          <a:prstGeom prst="bentConnector2">
            <a:avLst/>
          </a:prstGeom>
          <a:noFill/>
          <a:ln w="19050">
            <a:solidFill>
              <a:srgbClr val="FFCC00"/>
            </a:solidFill>
            <a:miter lim="800000"/>
            <a:headEnd/>
            <a:tailEnd type="triangle" w="med" len="med"/>
          </a:ln>
        </p:spPr>
      </p:cxnSp>
      <p:cxnSp>
        <p:nvCxnSpPr>
          <p:cNvPr id="566306" name="AutoShape 34"/>
          <p:cNvCxnSpPr>
            <a:cxnSpLocks noChangeShapeType="1"/>
            <a:stCxn id="23615" idx="4"/>
            <a:endCxn id="566295" idx="2"/>
          </p:cNvCxnSpPr>
          <p:nvPr/>
        </p:nvCxnSpPr>
        <p:spPr bwMode="auto">
          <a:xfrm rot="16200000" flipH="1">
            <a:off x="3491707" y="4571206"/>
            <a:ext cx="531812" cy="930275"/>
          </a:xfrm>
          <a:prstGeom prst="bentConnector2">
            <a:avLst/>
          </a:prstGeom>
          <a:noFill/>
          <a:ln w="19050">
            <a:solidFill>
              <a:srgbClr val="FFCC00"/>
            </a:solidFill>
            <a:miter lim="800000"/>
            <a:headEnd/>
            <a:tailEnd type="triangle" w="med" len="med"/>
          </a:ln>
        </p:spPr>
      </p:cxnSp>
      <p:cxnSp>
        <p:nvCxnSpPr>
          <p:cNvPr id="566307" name="AutoShape 35"/>
          <p:cNvCxnSpPr>
            <a:cxnSpLocks noChangeShapeType="1"/>
            <a:stCxn id="23615" idx="4"/>
            <a:endCxn id="23611" idx="2"/>
          </p:cNvCxnSpPr>
          <p:nvPr/>
        </p:nvCxnSpPr>
        <p:spPr bwMode="auto">
          <a:xfrm rot="16200000" flipH="1">
            <a:off x="3104357" y="4958556"/>
            <a:ext cx="1325562" cy="949325"/>
          </a:xfrm>
          <a:prstGeom prst="bentConnector2">
            <a:avLst/>
          </a:prstGeom>
          <a:noFill/>
          <a:ln w="19050">
            <a:solidFill>
              <a:srgbClr val="FFCC00"/>
            </a:solidFill>
            <a:miter lim="800000"/>
            <a:headEnd/>
            <a:tailEnd type="triangle" w="med" len="med"/>
          </a:ln>
        </p:spPr>
      </p:cxnSp>
      <p:cxnSp>
        <p:nvCxnSpPr>
          <p:cNvPr id="566308" name="AutoShape 36"/>
          <p:cNvCxnSpPr>
            <a:cxnSpLocks noChangeShapeType="1"/>
            <a:stCxn id="23619" idx="4"/>
            <a:endCxn id="566303" idx="2"/>
          </p:cNvCxnSpPr>
          <p:nvPr/>
        </p:nvCxnSpPr>
        <p:spPr bwMode="auto">
          <a:xfrm rot="16200000" flipH="1">
            <a:off x="5914232" y="4571206"/>
            <a:ext cx="531812" cy="930275"/>
          </a:xfrm>
          <a:prstGeom prst="bentConnector2">
            <a:avLst/>
          </a:prstGeom>
          <a:noFill/>
          <a:ln w="19050">
            <a:solidFill>
              <a:srgbClr val="FFCC00"/>
            </a:solidFill>
            <a:miter lim="800000"/>
            <a:headEnd/>
            <a:tailEnd type="triangle" w="med" len="med"/>
          </a:ln>
        </p:spPr>
      </p:cxnSp>
      <p:sp>
        <p:nvSpPr>
          <p:cNvPr id="566309" name="Line 37"/>
          <p:cNvSpPr>
            <a:spLocks noChangeShapeType="1"/>
          </p:cNvSpPr>
          <p:nvPr/>
        </p:nvSpPr>
        <p:spPr bwMode="auto">
          <a:xfrm>
            <a:off x="395288" y="3284538"/>
            <a:ext cx="8353425" cy="0"/>
          </a:xfrm>
          <a:prstGeom prst="line">
            <a:avLst/>
          </a:prstGeom>
          <a:noFill/>
          <a:ln w="38100">
            <a:solidFill>
              <a:srgbClr val="FFCC00"/>
            </a:solidFill>
            <a:prstDash val="lgDash"/>
            <a:round/>
            <a:headEnd/>
            <a:tailEnd/>
          </a:ln>
        </p:spPr>
        <p:txBody>
          <a:bodyPr wrap="none" anchor="ctr"/>
          <a:lstStyle/>
          <a:p>
            <a:endParaRPr lang="zh-CN" altLang="en-US"/>
          </a:p>
        </p:txBody>
      </p:sp>
      <p:grpSp>
        <p:nvGrpSpPr>
          <p:cNvPr id="23570" name="Group 38"/>
          <p:cNvGrpSpPr>
            <a:grpSpLocks/>
          </p:cNvGrpSpPr>
          <p:nvPr/>
        </p:nvGrpSpPr>
        <p:grpSpPr bwMode="auto">
          <a:xfrm>
            <a:off x="1187450" y="260350"/>
            <a:ext cx="7135813" cy="2844800"/>
            <a:chOff x="748" y="164"/>
            <a:chExt cx="4495" cy="1792"/>
          </a:xfrm>
        </p:grpSpPr>
        <p:sp>
          <p:nvSpPr>
            <p:cNvPr id="23572" name="Oval 39"/>
            <p:cNvSpPr>
              <a:spLocks noChangeAspect="1" noChangeArrowheads="1"/>
            </p:cNvSpPr>
            <p:nvPr/>
          </p:nvSpPr>
          <p:spPr bwMode="auto">
            <a:xfrm>
              <a:off x="1157" y="254"/>
              <a:ext cx="272" cy="272"/>
            </a:xfrm>
            <a:prstGeom prst="ellipse">
              <a:avLst/>
            </a:prstGeom>
            <a:solidFill>
              <a:srgbClr val="FFFF99">
                <a:alpha val="50195"/>
              </a:srgbClr>
            </a:solidFill>
            <a:ln w="19050" algn="ctr">
              <a:solidFill>
                <a:srgbClr val="FFCC00"/>
              </a:solidFill>
              <a:round/>
              <a:headEnd/>
              <a:tailEnd/>
            </a:ln>
          </p:spPr>
          <p:txBody>
            <a:bodyPr wrap="none" anchor="ctr"/>
            <a:lstStyle/>
            <a:p>
              <a:endParaRPr lang="zh-CN" altLang="zh-CN">
                <a:latin typeface="Arial" charset="0"/>
              </a:endParaRPr>
            </a:p>
          </p:txBody>
        </p:sp>
        <p:sp>
          <p:nvSpPr>
            <p:cNvPr id="23573" name="Oval 40"/>
            <p:cNvSpPr>
              <a:spLocks noChangeAspect="1" noChangeArrowheads="1"/>
            </p:cNvSpPr>
            <p:nvPr/>
          </p:nvSpPr>
          <p:spPr bwMode="auto">
            <a:xfrm>
              <a:off x="1919" y="254"/>
              <a:ext cx="272" cy="272"/>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[0]</a:t>
              </a:r>
            </a:p>
          </p:txBody>
        </p:sp>
        <p:cxnSp>
          <p:nvCxnSpPr>
            <p:cNvPr id="23574" name="AutoShape 41"/>
            <p:cNvCxnSpPr>
              <a:cxnSpLocks noChangeShapeType="1"/>
              <a:stCxn id="23572" idx="6"/>
              <a:endCxn id="23573" idx="2"/>
            </p:cNvCxnSpPr>
            <p:nvPr/>
          </p:nvCxnSpPr>
          <p:spPr bwMode="auto">
            <a:xfrm>
              <a:off x="1435" y="390"/>
              <a:ext cx="466" cy="0"/>
            </a:xfrm>
            <a:prstGeom prst="straightConnector1">
              <a:avLst/>
            </a:prstGeom>
            <a:noFill/>
            <a:ln w="19050">
              <a:solidFill>
                <a:srgbClr val="FFCC00"/>
              </a:solidFill>
              <a:round/>
              <a:headEnd/>
              <a:tailEnd type="triangle" w="med" len="med"/>
            </a:ln>
          </p:spPr>
        </p:cxnSp>
        <p:sp>
          <p:nvSpPr>
            <p:cNvPr id="23575" name="Text Box 42"/>
            <p:cNvSpPr txBox="1">
              <a:spLocks noChangeArrowheads="1"/>
            </p:cNvSpPr>
            <p:nvPr/>
          </p:nvSpPr>
          <p:spPr bwMode="auto">
            <a:xfrm>
              <a:off x="1535" y="186"/>
              <a:ext cx="206" cy="250"/>
            </a:xfrm>
            <a:prstGeom prst="rect">
              <a:avLst/>
            </a:prstGeom>
            <a:noFill/>
            <a:ln w="19050" algn="ctr">
              <a:noFill/>
              <a:miter lim="800000"/>
              <a:headEnd/>
              <a:tailEnd/>
            </a:ln>
          </p:spPr>
          <p:txBody>
            <a:bodyPr wrap="none">
              <a:spAutoFit/>
            </a:bodyPr>
            <a:lstStyle/>
            <a:p>
              <a:r>
                <a:rPr lang="en-US" altLang="zh-CN">
                  <a:latin typeface="Arial" charset="0"/>
                </a:rPr>
                <a:t>S</a:t>
              </a:r>
            </a:p>
          </p:txBody>
        </p:sp>
        <p:sp>
          <p:nvSpPr>
            <p:cNvPr id="23576" name="Text Box 43"/>
            <p:cNvSpPr txBox="1">
              <a:spLocks noChangeArrowheads="1"/>
            </p:cNvSpPr>
            <p:nvPr/>
          </p:nvSpPr>
          <p:spPr bwMode="auto">
            <a:xfrm>
              <a:off x="748" y="277"/>
              <a:ext cx="246" cy="250"/>
            </a:xfrm>
            <a:prstGeom prst="rect">
              <a:avLst/>
            </a:prstGeom>
            <a:noFill/>
            <a:ln w="19050" algn="ctr">
              <a:noFill/>
              <a:miter lim="800000"/>
              <a:headEnd/>
              <a:tailEnd/>
            </a:ln>
          </p:spPr>
          <p:txBody>
            <a:bodyPr wrap="none">
              <a:spAutoFit/>
            </a:bodyPr>
            <a:lstStyle/>
            <a:p>
              <a:r>
                <a:rPr lang="en-US" altLang="zh-CN">
                  <a:latin typeface="Arial" charset="0"/>
                </a:rPr>
                <a:t>S’</a:t>
              </a:r>
            </a:p>
          </p:txBody>
        </p:sp>
        <p:sp>
          <p:nvSpPr>
            <p:cNvPr id="23577" name="Oval 44"/>
            <p:cNvSpPr>
              <a:spLocks noChangeAspect="1" noChangeArrowheads="1"/>
            </p:cNvSpPr>
            <p:nvPr/>
          </p:nvSpPr>
          <p:spPr bwMode="auto">
            <a:xfrm>
              <a:off x="1157" y="595"/>
              <a:ext cx="272" cy="272"/>
            </a:xfrm>
            <a:prstGeom prst="ellipse">
              <a:avLst/>
            </a:prstGeom>
            <a:solidFill>
              <a:srgbClr val="FFFF99">
                <a:alpha val="50195"/>
              </a:srgbClr>
            </a:solidFill>
            <a:ln w="19050" algn="ctr">
              <a:solidFill>
                <a:srgbClr val="FFCC00"/>
              </a:solidFill>
              <a:round/>
              <a:headEnd/>
              <a:tailEnd/>
            </a:ln>
          </p:spPr>
          <p:txBody>
            <a:bodyPr wrap="none" anchor="ctr"/>
            <a:lstStyle/>
            <a:p>
              <a:endParaRPr lang="zh-CN" altLang="zh-CN">
                <a:latin typeface="Arial" charset="0"/>
              </a:endParaRPr>
            </a:p>
          </p:txBody>
        </p:sp>
        <p:sp>
          <p:nvSpPr>
            <p:cNvPr id="23578" name="Oval 45"/>
            <p:cNvSpPr>
              <a:spLocks noChangeAspect="1" noChangeArrowheads="1"/>
            </p:cNvSpPr>
            <p:nvPr/>
          </p:nvSpPr>
          <p:spPr bwMode="auto">
            <a:xfrm>
              <a:off x="1919" y="595"/>
              <a:ext cx="272" cy="272"/>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3579" name="AutoShape 46"/>
            <p:cNvCxnSpPr>
              <a:cxnSpLocks noChangeShapeType="1"/>
              <a:stCxn id="23577" idx="6"/>
              <a:endCxn id="23578" idx="2"/>
            </p:cNvCxnSpPr>
            <p:nvPr/>
          </p:nvCxnSpPr>
          <p:spPr bwMode="auto">
            <a:xfrm>
              <a:off x="1435" y="731"/>
              <a:ext cx="478" cy="0"/>
            </a:xfrm>
            <a:prstGeom prst="straightConnector1">
              <a:avLst/>
            </a:prstGeom>
            <a:noFill/>
            <a:ln w="19050">
              <a:solidFill>
                <a:srgbClr val="FFCC00"/>
              </a:solidFill>
              <a:round/>
              <a:headEnd/>
              <a:tailEnd type="triangle" w="med" len="med"/>
            </a:ln>
          </p:spPr>
        </p:cxnSp>
        <p:sp>
          <p:nvSpPr>
            <p:cNvPr id="23580" name="Text Box 47"/>
            <p:cNvSpPr txBox="1">
              <a:spLocks noChangeArrowheads="1"/>
            </p:cNvSpPr>
            <p:nvPr/>
          </p:nvSpPr>
          <p:spPr bwMode="auto">
            <a:xfrm>
              <a:off x="1535" y="527"/>
              <a:ext cx="190" cy="250"/>
            </a:xfrm>
            <a:prstGeom prst="rect">
              <a:avLst/>
            </a:prstGeom>
            <a:noFill/>
            <a:ln w="19050" algn="ctr">
              <a:noFill/>
              <a:miter lim="800000"/>
              <a:headEnd/>
              <a:tailEnd/>
            </a:ln>
          </p:spPr>
          <p:txBody>
            <a:bodyPr wrap="none">
              <a:spAutoFit/>
            </a:bodyPr>
            <a:lstStyle/>
            <a:p>
              <a:r>
                <a:rPr lang="en-US" altLang="zh-CN">
                  <a:latin typeface="Arial" charset="0"/>
                </a:rPr>
                <a:t>a</a:t>
              </a:r>
            </a:p>
          </p:txBody>
        </p:sp>
        <p:sp>
          <p:nvSpPr>
            <p:cNvPr id="23581" name="Text Box 48"/>
            <p:cNvSpPr txBox="1">
              <a:spLocks noChangeArrowheads="1"/>
            </p:cNvSpPr>
            <p:nvPr/>
          </p:nvSpPr>
          <p:spPr bwMode="auto">
            <a:xfrm>
              <a:off x="748" y="600"/>
              <a:ext cx="206" cy="250"/>
            </a:xfrm>
            <a:prstGeom prst="rect">
              <a:avLst/>
            </a:prstGeom>
            <a:noFill/>
            <a:ln w="19050" algn="ctr">
              <a:noFill/>
              <a:miter lim="800000"/>
              <a:headEnd/>
              <a:tailEnd/>
            </a:ln>
          </p:spPr>
          <p:txBody>
            <a:bodyPr wrap="none">
              <a:spAutoFit/>
            </a:bodyPr>
            <a:lstStyle/>
            <a:p>
              <a:r>
                <a:rPr lang="en-US" altLang="zh-CN">
                  <a:latin typeface="Arial" charset="0"/>
                </a:rPr>
                <a:t>S</a:t>
              </a:r>
            </a:p>
          </p:txBody>
        </p:sp>
        <p:sp>
          <p:nvSpPr>
            <p:cNvPr id="23582" name="Oval 49"/>
            <p:cNvSpPr>
              <a:spLocks noChangeAspect="1" noChangeArrowheads="1"/>
            </p:cNvSpPr>
            <p:nvPr/>
          </p:nvSpPr>
          <p:spPr bwMode="auto">
            <a:xfrm>
              <a:off x="2682" y="595"/>
              <a:ext cx="272" cy="272"/>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3583" name="AutoShape 50"/>
            <p:cNvCxnSpPr>
              <a:cxnSpLocks noChangeShapeType="1"/>
              <a:stCxn id="23578" idx="6"/>
              <a:endCxn id="23582" idx="2"/>
            </p:cNvCxnSpPr>
            <p:nvPr/>
          </p:nvCxnSpPr>
          <p:spPr bwMode="auto">
            <a:xfrm>
              <a:off x="2197" y="731"/>
              <a:ext cx="479" cy="0"/>
            </a:xfrm>
            <a:prstGeom prst="straightConnector1">
              <a:avLst/>
            </a:prstGeom>
            <a:noFill/>
            <a:ln w="19050">
              <a:solidFill>
                <a:srgbClr val="FFCC00"/>
              </a:solidFill>
              <a:round/>
              <a:headEnd/>
              <a:tailEnd type="triangle" w="med" len="med"/>
            </a:ln>
          </p:spPr>
        </p:cxnSp>
        <p:sp>
          <p:nvSpPr>
            <p:cNvPr id="23584" name="Text Box 51"/>
            <p:cNvSpPr txBox="1">
              <a:spLocks noChangeArrowheads="1"/>
            </p:cNvSpPr>
            <p:nvPr/>
          </p:nvSpPr>
          <p:spPr bwMode="auto">
            <a:xfrm>
              <a:off x="2338" y="527"/>
              <a:ext cx="214" cy="250"/>
            </a:xfrm>
            <a:prstGeom prst="rect">
              <a:avLst/>
            </a:prstGeom>
            <a:noFill/>
            <a:ln w="19050" algn="ctr">
              <a:noFill/>
              <a:miter lim="800000"/>
              <a:headEnd/>
              <a:tailEnd/>
            </a:ln>
          </p:spPr>
          <p:txBody>
            <a:bodyPr wrap="none">
              <a:spAutoFit/>
            </a:bodyPr>
            <a:lstStyle/>
            <a:p>
              <a:r>
                <a:rPr lang="en-US" altLang="zh-CN">
                  <a:latin typeface="Arial" charset="0"/>
                </a:rPr>
                <a:t>A</a:t>
              </a:r>
            </a:p>
          </p:txBody>
        </p:sp>
        <p:sp>
          <p:nvSpPr>
            <p:cNvPr id="23585" name="Oval 52"/>
            <p:cNvSpPr>
              <a:spLocks noChangeAspect="1" noChangeArrowheads="1"/>
            </p:cNvSpPr>
            <p:nvPr/>
          </p:nvSpPr>
          <p:spPr bwMode="auto">
            <a:xfrm>
              <a:off x="3445" y="595"/>
              <a:ext cx="272" cy="272"/>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3586" name="AutoShape 53"/>
            <p:cNvCxnSpPr>
              <a:cxnSpLocks noChangeShapeType="1"/>
              <a:stCxn id="23582" idx="6"/>
              <a:endCxn id="23585" idx="2"/>
            </p:cNvCxnSpPr>
            <p:nvPr/>
          </p:nvCxnSpPr>
          <p:spPr bwMode="auto">
            <a:xfrm>
              <a:off x="2960" y="731"/>
              <a:ext cx="479" cy="0"/>
            </a:xfrm>
            <a:prstGeom prst="straightConnector1">
              <a:avLst/>
            </a:prstGeom>
            <a:noFill/>
            <a:ln w="19050">
              <a:solidFill>
                <a:srgbClr val="FFCC00"/>
              </a:solidFill>
              <a:round/>
              <a:headEnd/>
              <a:tailEnd type="triangle" w="med" len="med"/>
            </a:ln>
          </p:spPr>
        </p:cxnSp>
        <p:sp>
          <p:nvSpPr>
            <p:cNvPr id="23587" name="Text Box 54"/>
            <p:cNvSpPr txBox="1">
              <a:spLocks noChangeArrowheads="1"/>
            </p:cNvSpPr>
            <p:nvPr/>
          </p:nvSpPr>
          <p:spPr bwMode="auto">
            <a:xfrm>
              <a:off x="3111" y="527"/>
              <a:ext cx="189" cy="250"/>
            </a:xfrm>
            <a:prstGeom prst="rect">
              <a:avLst/>
            </a:prstGeom>
            <a:noFill/>
            <a:ln w="19050" algn="ctr">
              <a:noFill/>
              <a:miter lim="800000"/>
              <a:headEnd/>
              <a:tailEnd/>
            </a:ln>
          </p:spPr>
          <p:txBody>
            <a:bodyPr wrap="none">
              <a:spAutoFit/>
            </a:bodyPr>
            <a:lstStyle/>
            <a:p>
              <a:r>
                <a:rPr lang="en-US" altLang="zh-CN">
                  <a:latin typeface="Arial" charset="0"/>
                </a:rPr>
                <a:t>c</a:t>
              </a:r>
            </a:p>
          </p:txBody>
        </p:sp>
        <p:sp>
          <p:nvSpPr>
            <p:cNvPr id="23588" name="Oval 55"/>
            <p:cNvSpPr>
              <a:spLocks noChangeAspect="1" noChangeArrowheads="1"/>
            </p:cNvSpPr>
            <p:nvPr/>
          </p:nvSpPr>
          <p:spPr bwMode="auto">
            <a:xfrm>
              <a:off x="4208" y="595"/>
              <a:ext cx="272" cy="272"/>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3589" name="AutoShape 56"/>
            <p:cNvCxnSpPr>
              <a:cxnSpLocks noChangeShapeType="1"/>
              <a:stCxn id="23585" idx="6"/>
              <a:endCxn id="23588" idx="2"/>
            </p:cNvCxnSpPr>
            <p:nvPr/>
          </p:nvCxnSpPr>
          <p:spPr bwMode="auto">
            <a:xfrm>
              <a:off x="3723" y="731"/>
              <a:ext cx="479" cy="0"/>
            </a:xfrm>
            <a:prstGeom prst="straightConnector1">
              <a:avLst/>
            </a:prstGeom>
            <a:noFill/>
            <a:ln w="19050">
              <a:solidFill>
                <a:srgbClr val="FFCC00"/>
              </a:solidFill>
              <a:round/>
              <a:headEnd/>
              <a:tailEnd type="triangle" w="med" len="med"/>
            </a:ln>
          </p:spPr>
        </p:cxnSp>
        <p:sp>
          <p:nvSpPr>
            <p:cNvPr id="23590" name="Text Box 57"/>
            <p:cNvSpPr txBox="1">
              <a:spLocks noChangeArrowheads="1"/>
            </p:cNvSpPr>
            <p:nvPr/>
          </p:nvSpPr>
          <p:spPr bwMode="auto">
            <a:xfrm>
              <a:off x="3857" y="527"/>
              <a:ext cx="214" cy="250"/>
            </a:xfrm>
            <a:prstGeom prst="rect">
              <a:avLst/>
            </a:prstGeom>
            <a:noFill/>
            <a:ln w="19050" algn="ctr">
              <a:noFill/>
              <a:miter lim="800000"/>
              <a:headEnd/>
              <a:tailEnd/>
            </a:ln>
          </p:spPr>
          <p:txBody>
            <a:bodyPr wrap="none">
              <a:spAutoFit/>
            </a:bodyPr>
            <a:lstStyle/>
            <a:p>
              <a:r>
                <a:rPr lang="en-US" altLang="zh-CN">
                  <a:latin typeface="Arial" charset="0"/>
                </a:rPr>
                <a:t>B</a:t>
              </a:r>
            </a:p>
          </p:txBody>
        </p:sp>
        <p:sp>
          <p:nvSpPr>
            <p:cNvPr id="23591" name="Oval 58"/>
            <p:cNvSpPr>
              <a:spLocks noChangeAspect="1" noChangeArrowheads="1"/>
            </p:cNvSpPr>
            <p:nvPr/>
          </p:nvSpPr>
          <p:spPr bwMode="auto">
            <a:xfrm>
              <a:off x="4971" y="595"/>
              <a:ext cx="272" cy="272"/>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[1]</a:t>
              </a:r>
            </a:p>
          </p:txBody>
        </p:sp>
        <p:cxnSp>
          <p:nvCxnSpPr>
            <p:cNvPr id="23592" name="AutoShape 59"/>
            <p:cNvCxnSpPr>
              <a:cxnSpLocks noChangeShapeType="1"/>
              <a:stCxn id="23588" idx="6"/>
              <a:endCxn id="23591" idx="2"/>
            </p:cNvCxnSpPr>
            <p:nvPr/>
          </p:nvCxnSpPr>
          <p:spPr bwMode="auto">
            <a:xfrm>
              <a:off x="4486" y="731"/>
              <a:ext cx="467" cy="0"/>
            </a:xfrm>
            <a:prstGeom prst="straightConnector1">
              <a:avLst/>
            </a:prstGeom>
            <a:noFill/>
            <a:ln w="19050">
              <a:solidFill>
                <a:srgbClr val="FFCC00"/>
              </a:solidFill>
              <a:round/>
              <a:headEnd/>
              <a:tailEnd type="triangle" w="med" len="med"/>
            </a:ln>
          </p:spPr>
        </p:cxnSp>
        <p:sp>
          <p:nvSpPr>
            <p:cNvPr id="23593" name="Text Box 60"/>
            <p:cNvSpPr txBox="1">
              <a:spLocks noChangeArrowheads="1"/>
            </p:cNvSpPr>
            <p:nvPr/>
          </p:nvSpPr>
          <p:spPr bwMode="auto">
            <a:xfrm>
              <a:off x="4631" y="527"/>
              <a:ext cx="189" cy="250"/>
            </a:xfrm>
            <a:prstGeom prst="rect">
              <a:avLst/>
            </a:prstGeom>
            <a:noFill/>
            <a:ln w="19050" algn="ctr">
              <a:noFill/>
              <a:miter lim="800000"/>
              <a:headEnd/>
              <a:tailEnd/>
            </a:ln>
          </p:spPr>
          <p:txBody>
            <a:bodyPr wrap="none">
              <a:spAutoFit/>
            </a:bodyPr>
            <a:lstStyle/>
            <a:p>
              <a:r>
                <a:rPr lang="en-US" altLang="zh-CN">
                  <a:latin typeface="Arial" charset="0"/>
                </a:rPr>
                <a:t>e</a:t>
              </a:r>
            </a:p>
          </p:txBody>
        </p:sp>
        <p:sp>
          <p:nvSpPr>
            <p:cNvPr id="23594" name="Oval 61"/>
            <p:cNvSpPr>
              <a:spLocks noChangeAspect="1" noChangeArrowheads="1"/>
            </p:cNvSpPr>
            <p:nvPr/>
          </p:nvSpPr>
          <p:spPr bwMode="auto">
            <a:xfrm>
              <a:off x="1919" y="1352"/>
              <a:ext cx="272" cy="272"/>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sp>
          <p:nvSpPr>
            <p:cNvPr id="23595" name="Oval 62"/>
            <p:cNvSpPr>
              <a:spLocks noChangeAspect="1" noChangeArrowheads="1"/>
            </p:cNvSpPr>
            <p:nvPr/>
          </p:nvSpPr>
          <p:spPr bwMode="auto">
            <a:xfrm>
              <a:off x="2682" y="1352"/>
              <a:ext cx="272" cy="272"/>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[3]</a:t>
              </a:r>
            </a:p>
          </p:txBody>
        </p:sp>
        <p:cxnSp>
          <p:nvCxnSpPr>
            <p:cNvPr id="23596" name="AutoShape 63"/>
            <p:cNvCxnSpPr>
              <a:cxnSpLocks noChangeShapeType="1"/>
              <a:stCxn id="23594" idx="6"/>
              <a:endCxn id="23595" idx="2"/>
            </p:cNvCxnSpPr>
            <p:nvPr/>
          </p:nvCxnSpPr>
          <p:spPr bwMode="auto">
            <a:xfrm>
              <a:off x="2197" y="1488"/>
              <a:ext cx="467" cy="0"/>
            </a:xfrm>
            <a:prstGeom prst="straightConnector1">
              <a:avLst/>
            </a:prstGeom>
            <a:noFill/>
            <a:ln w="19050">
              <a:solidFill>
                <a:srgbClr val="FFCC00"/>
              </a:solidFill>
              <a:round/>
              <a:headEnd/>
              <a:tailEnd type="triangle" w="med" len="med"/>
            </a:ln>
          </p:spPr>
        </p:cxnSp>
        <p:sp>
          <p:nvSpPr>
            <p:cNvPr id="23597" name="Text Box 64"/>
            <p:cNvSpPr txBox="1">
              <a:spLocks noChangeArrowheads="1"/>
            </p:cNvSpPr>
            <p:nvPr/>
          </p:nvSpPr>
          <p:spPr bwMode="auto">
            <a:xfrm>
              <a:off x="2358" y="1275"/>
              <a:ext cx="197" cy="250"/>
            </a:xfrm>
            <a:prstGeom prst="rect">
              <a:avLst/>
            </a:prstGeom>
            <a:noFill/>
            <a:ln w="19050" algn="ctr">
              <a:noFill/>
              <a:miter lim="800000"/>
              <a:headEnd/>
              <a:tailEnd/>
            </a:ln>
          </p:spPr>
          <p:txBody>
            <a:bodyPr wrap="none">
              <a:spAutoFit/>
            </a:bodyPr>
            <a:lstStyle/>
            <a:p>
              <a:r>
                <a:rPr lang="en-US" altLang="zh-CN">
                  <a:latin typeface="Arial" charset="0"/>
                </a:rPr>
                <a:t>b</a:t>
              </a:r>
            </a:p>
          </p:txBody>
        </p:sp>
        <p:cxnSp>
          <p:nvCxnSpPr>
            <p:cNvPr id="23598" name="AutoShape 65"/>
            <p:cNvCxnSpPr>
              <a:cxnSpLocks noChangeShapeType="1"/>
              <a:stCxn id="23600" idx="4"/>
              <a:endCxn id="23594" idx="2"/>
            </p:cNvCxnSpPr>
            <p:nvPr/>
          </p:nvCxnSpPr>
          <p:spPr bwMode="auto">
            <a:xfrm rot="16200000" flipH="1">
              <a:off x="1499" y="1075"/>
              <a:ext cx="207" cy="620"/>
            </a:xfrm>
            <a:prstGeom prst="bentConnector2">
              <a:avLst/>
            </a:prstGeom>
            <a:noFill/>
            <a:ln w="19050">
              <a:solidFill>
                <a:srgbClr val="FFCC00"/>
              </a:solidFill>
              <a:miter lim="800000"/>
              <a:headEnd/>
              <a:tailEnd type="triangle" w="med" len="med"/>
            </a:ln>
          </p:spPr>
        </p:cxnSp>
        <p:sp>
          <p:nvSpPr>
            <p:cNvPr id="23599" name="Text Box 66"/>
            <p:cNvSpPr txBox="1">
              <a:spLocks noChangeArrowheads="1"/>
            </p:cNvSpPr>
            <p:nvPr/>
          </p:nvSpPr>
          <p:spPr bwMode="auto">
            <a:xfrm>
              <a:off x="1535" y="1289"/>
              <a:ext cx="214" cy="250"/>
            </a:xfrm>
            <a:prstGeom prst="rect">
              <a:avLst/>
            </a:prstGeom>
            <a:noFill/>
            <a:ln w="19050" algn="ctr">
              <a:noFill/>
              <a:miter lim="800000"/>
              <a:headEnd/>
              <a:tailEnd/>
            </a:ln>
          </p:spPr>
          <p:txBody>
            <a:bodyPr wrap="none">
              <a:spAutoFit/>
            </a:bodyPr>
            <a:lstStyle/>
            <a:p>
              <a:r>
                <a:rPr lang="en-US" altLang="zh-CN">
                  <a:latin typeface="Arial" charset="0"/>
                </a:rPr>
                <a:t>A</a:t>
              </a:r>
            </a:p>
          </p:txBody>
        </p:sp>
        <p:sp>
          <p:nvSpPr>
            <p:cNvPr id="23600" name="Oval 67"/>
            <p:cNvSpPr>
              <a:spLocks noChangeAspect="1" noChangeArrowheads="1"/>
            </p:cNvSpPr>
            <p:nvPr/>
          </p:nvSpPr>
          <p:spPr bwMode="auto">
            <a:xfrm>
              <a:off x="1157" y="1003"/>
              <a:ext cx="272" cy="272"/>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sp>
          <p:nvSpPr>
            <p:cNvPr id="23601" name="Oval 68"/>
            <p:cNvSpPr>
              <a:spLocks noChangeAspect="1" noChangeArrowheads="1"/>
            </p:cNvSpPr>
            <p:nvPr/>
          </p:nvSpPr>
          <p:spPr bwMode="auto">
            <a:xfrm>
              <a:off x="1919" y="1003"/>
              <a:ext cx="272" cy="272"/>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[2]</a:t>
              </a:r>
            </a:p>
          </p:txBody>
        </p:sp>
        <p:cxnSp>
          <p:nvCxnSpPr>
            <p:cNvPr id="23602" name="AutoShape 69"/>
            <p:cNvCxnSpPr>
              <a:cxnSpLocks noChangeShapeType="1"/>
              <a:stCxn id="23600" idx="6"/>
              <a:endCxn id="23601" idx="2"/>
            </p:cNvCxnSpPr>
            <p:nvPr/>
          </p:nvCxnSpPr>
          <p:spPr bwMode="auto">
            <a:xfrm>
              <a:off x="1435" y="1139"/>
              <a:ext cx="466" cy="0"/>
            </a:xfrm>
            <a:prstGeom prst="straightConnector1">
              <a:avLst/>
            </a:prstGeom>
            <a:noFill/>
            <a:ln w="19050">
              <a:solidFill>
                <a:srgbClr val="FFCC00"/>
              </a:solidFill>
              <a:round/>
              <a:headEnd/>
              <a:tailEnd type="triangle" w="med" len="med"/>
            </a:ln>
          </p:spPr>
        </p:cxnSp>
        <p:sp>
          <p:nvSpPr>
            <p:cNvPr id="23603" name="Text Box 70"/>
            <p:cNvSpPr txBox="1">
              <a:spLocks noChangeArrowheads="1"/>
            </p:cNvSpPr>
            <p:nvPr/>
          </p:nvSpPr>
          <p:spPr bwMode="auto">
            <a:xfrm>
              <a:off x="1535" y="935"/>
              <a:ext cx="198" cy="250"/>
            </a:xfrm>
            <a:prstGeom prst="rect">
              <a:avLst/>
            </a:prstGeom>
            <a:noFill/>
            <a:ln w="19050" algn="ctr">
              <a:noFill/>
              <a:miter lim="800000"/>
              <a:headEnd/>
              <a:tailEnd/>
            </a:ln>
          </p:spPr>
          <p:txBody>
            <a:bodyPr wrap="none">
              <a:spAutoFit/>
            </a:bodyPr>
            <a:lstStyle/>
            <a:p>
              <a:r>
                <a:rPr lang="en-US" altLang="zh-CN">
                  <a:latin typeface="Arial" charset="0"/>
                </a:rPr>
                <a:t>b</a:t>
              </a:r>
            </a:p>
          </p:txBody>
        </p:sp>
        <p:sp>
          <p:nvSpPr>
            <p:cNvPr id="23604" name="Text Box 71"/>
            <p:cNvSpPr txBox="1">
              <a:spLocks noChangeArrowheads="1"/>
            </p:cNvSpPr>
            <p:nvPr/>
          </p:nvSpPr>
          <p:spPr bwMode="auto">
            <a:xfrm>
              <a:off x="748" y="1026"/>
              <a:ext cx="214" cy="250"/>
            </a:xfrm>
            <a:prstGeom prst="rect">
              <a:avLst/>
            </a:prstGeom>
            <a:noFill/>
            <a:ln w="19050" algn="ctr">
              <a:noFill/>
              <a:miter lim="800000"/>
              <a:headEnd/>
              <a:tailEnd/>
            </a:ln>
          </p:spPr>
          <p:txBody>
            <a:bodyPr wrap="none">
              <a:spAutoFit/>
            </a:bodyPr>
            <a:lstStyle/>
            <a:p>
              <a:r>
                <a:rPr lang="en-US" altLang="zh-CN">
                  <a:latin typeface="Arial" charset="0"/>
                </a:rPr>
                <a:t>A</a:t>
              </a:r>
            </a:p>
          </p:txBody>
        </p:sp>
        <p:sp>
          <p:nvSpPr>
            <p:cNvPr id="23605" name="Text Box 72"/>
            <p:cNvSpPr txBox="1">
              <a:spLocks noChangeArrowheads="1"/>
            </p:cNvSpPr>
            <p:nvPr/>
          </p:nvSpPr>
          <p:spPr bwMode="auto">
            <a:xfrm>
              <a:off x="748" y="1683"/>
              <a:ext cx="214" cy="250"/>
            </a:xfrm>
            <a:prstGeom prst="rect">
              <a:avLst/>
            </a:prstGeom>
            <a:noFill/>
            <a:ln w="19050" algn="ctr">
              <a:noFill/>
              <a:miter lim="800000"/>
              <a:headEnd/>
              <a:tailEnd/>
            </a:ln>
          </p:spPr>
          <p:txBody>
            <a:bodyPr wrap="none">
              <a:spAutoFit/>
            </a:bodyPr>
            <a:lstStyle/>
            <a:p>
              <a:r>
                <a:rPr lang="en-US" altLang="zh-CN">
                  <a:latin typeface="Arial" charset="0"/>
                </a:rPr>
                <a:t>B</a:t>
              </a:r>
            </a:p>
          </p:txBody>
        </p:sp>
        <p:sp>
          <p:nvSpPr>
            <p:cNvPr id="23606" name="Oval 73"/>
            <p:cNvSpPr>
              <a:spLocks noChangeAspect="1" noChangeArrowheads="1"/>
            </p:cNvSpPr>
            <p:nvPr/>
          </p:nvSpPr>
          <p:spPr bwMode="auto">
            <a:xfrm>
              <a:off x="1157" y="1684"/>
              <a:ext cx="272" cy="272"/>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sp>
          <p:nvSpPr>
            <p:cNvPr id="23607" name="Oval 74"/>
            <p:cNvSpPr>
              <a:spLocks noChangeAspect="1" noChangeArrowheads="1"/>
            </p:cNvSpPr>
            <p:nvPr/>
          </p:nvSpPr>
          <p:spPr bwMode="auto">
            <a:xfrm>
              <a:off x="1919" y="1684"/>
              <a:ext cx="272" cy="272"/>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[4]</a:t>
              </a:r>
            </a:p>
          </p:txBody>
        </p:sp>
        <p:cxnSp>
          <p:nvCxnSpPr>
            <p:cNvPr id="23608" name="AutoShape 75"/>
            <p:cNvCxnSpPr>
              <a:cxnSpLocks noChangeShapeType="1"/>
              <a:stCxn id="23606" idx="6"/>
              <a:endCxn id="23607" idx="2"/>
            </p:cNvCxnSpPr>
            <p:nvPr/>
          </p:nvCxnSpPr>
          <p:spPr bwMode="auto">
            <a:xfrm>
              <a:off x="1435" y="1820"/>
              <a:ext cx="466" cy="0"/>
            </a:xfrm>
            <a:prstGeom prst="straightConnector1">
              <a:avLst/>
            </a:prstGeom>
            <a:noFill/>
            <a:ln w="19050">
              <a:solidFill>
                <a:srgbClr val="FFCC00"/>
              </a:solidFill>
              <a:round/>
              <a:headEnd/>
              <a:tailEnd type="triangle" w="med" len="med"/>
            </a:ln>
          </p:spPr>
        </p:cxnSp>
        <p:sp>
          <p:nvSpPr>
            <p:cNvPr id="23609" name="Text Box 76"/>
            <p:cNvSpPr txBox="1">
              <a:spLocks noChangeArrowheads="1"/>
            </p:cNvSpPr>
            <p:nvPr/>
          </p:nvSpPr>
          <p:spPr bwMode="auto">
            <a:xfrm>
              <a:off x="1580" y="1616"/>
              <a:ext cx="197" cy="250"/>
            </a:xfrm>
            <a:prstGeom prst="rect">
              <a:avLst/>
            </a:prstGeom>
            <a:noFill/>
            <a:ln w="19050" algn="ctr">
              <a:noFill/>
              <a:miter lim="800000"/>
              <a:headEnd/>
              <a:tailEnd/>
            </a:ln>
          </p:spPr>
          <p:txBody>
            <a:bodyPr wrap="none">
              <a:spAutoFit/>
            </a:bodyPr>
            <a:lstStyle/>
            <a:p>
              <a:r>
                <a:rPr lang="en-US" altLang="zh-CN">
                  <a:latin typeface="Arial" charset="0"/>
                </a:rPr>
                <a:t>d</a:t>
              </a:r>
            </a:p>
          </p:txBody>
        </p:sp>
        <p:sp>
          <p:nvSpPr>
            <p:cNvPr id="23610" name="Text Box 77"/>
            <p:cNvSpPr txBox="1">
              <a:spLocks noChangeArrowheads="1"/>
            </p:cNvSpPr>
            <p:nvPr/>
          </p:nvSpPr>
          <p:spPr bwMode="auto">
            <a:xfrm>
              <a:off x="2146" y="164"/>
              <a:ext cx="181" cy="250"/>
            </a:xfrm>
            <a:prstGeom prst="rect">
              <a:avLst/>
            </a:prstGeom>
            <a:noFill/>
            <a:ln w="19050" algn="ctr">
              <a:noFill/>
              <a:miter lim="800000"/>
              <a:headEnd/>
              <a:tailEnd/>
            </a:ln>
          </p:spPr>
          <p:txBody>
            <a:bodyPr wrap="none">
              <a:spAutoFit/>
            </a:bodyPr>
            <a:lstStyle/>
            <a:p>
              <a:pPr algn="ctr"/>
              <a:r>
                <a:rPr lang="en-US" altLang="zh-CN">
                  <a:solidFill>
                    <a:srgbClr val="FF0000"/>
                  </a:solidFill>
                  <a:latin typeface="楷体_GB2312" pitchFamily="49" charset="-122"/>
                </a:rPr>
                <a:t>*</a:t>
              </a:r>
            </a:p>
          </p:txBody>
        </p:sp>
      </p:grpSp>
      <p:sp>
        <p:nvSpPr>
          <p:cNvPr id="566350" name="Rectangle 78"/>
          <p:cNvSpPr>
            <a:spLocks noChangeArrowheads="1"/>
          </p:cNvSpPr>
          <p:nvPr/>
        </p:nvSpPr>
        <p:spPr bwMode="auto">
          <a:xfrm>
            <a:off x="4284663" y="3284538"/>
            <a:ext cx="2519362" cy="519112"/>
          </a:xfrm>
          <a:prstGeom prst="rect">
            <a:avLst/>
          </a:prstGeom>
          <a:noFill/>
          <a:ln w="19050" algn="ctr">
            <a:noFill/>
            <a:miter lim="800000"/>
            <a:headEnd/>
            <a:tailEnd/>
          </a:ln>
          <a:effectLst/>
        </p:spPr>
        <p:txBody>
          <a:bodyPr>
            <a:spAutoFit/>
          </a:bodyPr>
          <a:lstStyle/>
          <a:p>
            <a:pPr algn="ctr">
              <a:defRPr/>
            </a:pPr>
            <a:r>
              <a:rPr lang="en-US" altLang="zh-CN" sz="2800">
                <a:solidFill>
                  <a:srgbClr val="FF0000"/>
                </a:solidFill>
                <a:effectLst>
                  <a:outerShdw blurRad="38100" dist="38100" dir="2700000" algn="tl">
                    <a:srgbClr val="000000"/>
                  </a:outerShdw>
                </a:effectLst>
                <a:latin typeface="Arial" charset="0"/>
              </a:rPr>
              <a:t>Step2</a:t>
            </a:r>
            <a:r>
              <a:rPr lang="zh-CN" altLang="en-US" sz="2800">
                <a:solidFill>
                  <a:srgbClr val="FF0000"/>
                </a:solidFill>
                <a:effectLst>
                  <a:outerShdw blurRad="38100" dist="38100" dir="2700000" algn="tl">
                    <a:srgbClr val="000000"/>
                  </a:outerShdw>
                </a:effectLst>
                <a:latin typeface="Arial" charset="0"/>
              </a:rPr>
              <a:t>　</a:t>
            </a:r>
            <a:r>
              <a:rPr lang="zh-CN" altLang="en-US" sz="2800">
                <a:effectLst>
                  <a:outerShdw blurRad="38100" dist="38100" dir="2700000" algn="tl">
                    <a:srgbClr val="FFFFFF"/>
                  </a:outerShdw>
                </a:effectLst>
                <a:latin typeface="Arial" charset="0"/>
              </a:rPr>
              <a:t>连接</a:t>
            </a:r>
          </a:p>
        </p:txBody>
      </p:sp>
    </p:spTree>
    <p:extLst>
      <p:ext uri="{BB962C8B-B14F-4D97-AF65-F5344CB8AC3E}">
        <p14:creationId xmlns:p14="http://schemas.microsoft.com/office/powerpoint/2010/main" val="1607462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6309"/>
                                        </p:tgtEl>
                                        <p:attrNameLst>
                                          <p:attrName>style.visibility</p:attrName>
                                        </p:attrNameLst>
                                      </p:cBhvr>
                                      <p:to>
                                        <p:strVal val="visible"/>
                                      </p:to>
                                    </p:set>
                                    <p:animEffect transition="in" filter="wipe(left)">
                                      <p:cBhvr>
                                        <p:cTn id="7" dur="500"/>
                                        <p:tgtEl>
                                          <p:spTgt spid="566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6350"/>
                                        </p:tgtEl>
                                        <p:attrNameLst>
                                          <p:attrName>style.visibility</p:attrName>
                                        </p:attrNameLst>
                                      </p:cBhvr>
                                      <p:to>
                                        <p:strVal val="visible"/>
                                      </p:to>
                                    </p:set>
                                    <p:animEffect transition="in" filter="wipe(left)">
                                      <p:cBhvr>
                                        <p:cTn id="12" dur="500"/>
                                        <p:tgtEl>
                                          <p:spTgt spid="5663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6305"/>
                                        </p:tgtEl>
                                        <p:attrNameLst>
                                          <p:attrName>style.visibility</p:attrName>
                                        </p:attrNameLst>
                                      </p:cBhvr>
                                      <p:to>
                                        <p:strVal val="visible"/>
                                      </p:to>
                                    </p:set>
                                    <p:animEffect transition="in" filter="wipe(left)">
                                      <p:cBhvr>
                                        <p:cTn id="22" dur="500"/>
                                        <p:tgtEl>
                                          <p:spTgt spid="56630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66280"/>
                                        </p:tgtEl>
                                        <p:attrNameLst>
                                          <p:attrName>style.visibility</p:attrName>
                                        </p:attrNameLst>
                                      </p:cBhvr>
                                      <p:to>
                                        <p:strVal val="visible"/>
                                      </p:to>
                                    </p:set>
                                    <p:animEffect transition="in" filter="wipe(left)">
                                      <p:cBhvr>
                                        <p:cTn id="25" dur="500"/>
                                        <p:tgtEl>
                                          <p:spTgt spid="56628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66306"/>
                                        </p:tgtEl>
                                        <p:attrNameLst>
                                          <p:attrName>style.visibility</p:attrName>
                                        </p:attrNameLst>
                                      </p:cBhvr>
                                      <p:to>
                                        <p:strVal val="visible"/>
                                      </p:to>
                                    </p:set>
                                    <p:animEffect transition="in" filter="wipe(left)">
                                      <p:cBhvr>
                                        <p:cTn id="34" dur="500"/>
                                        <p:tgtEl>
                                          <p:spTgt spid="56630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66296"/>
                                        </p:tgtEl>
                                        <p:attrNameLst>
                                          <p:attrName>style.visibility</p:attrName>
                                        </p:attrNameLst>
                                      </p:cBhvr>
                                      <p:to>
                                        <p:strVal val="visible"/>
                                      </p:to>
                                    </p:set>
                                    <p:animEffect transition="in" filter="wipe(left)">
                                      <p:cBhvr>
                                        <p:cTn id="37" dur="500"/>
                                        <p:tgtEl>
                                          <p:spTgt spid="56629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566295"/>
                                        </p:tgtEl>
                                        <p:attrNameLst>
                                          <p:attrName>style.visibility</p:attrName>
                                        </p:attrNameLst>
                                      </p:cBhvr>
                                      <p:to>
                                        <p:strVal val="visible"/>
                                      </p:to>
                                    </p:set>
                                    <p:animEffect transition="in" filter="wipe(left)">
                                      <p:cBhvr>
                                        <p:cTn id="41" dur="500"/>
                                        <p:tgtEl>
                                          <p:spTgt spid="5662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66307"/>
                                        </p:tgtEl>
                                        <p:attrNameLst>
                                          <p:attrName>style.visibility</p:attrName>
                                        </p:attrNameLst>
                                      </p:cBhvr>
                                      <p:to>
                                        <p:strVal val="visible"/>
                                      </p:to>
                                    </p:set>
                                    <p:animEffect transition="in" filter="wipe(left)">
                                      <p:cBhvr>
                                        <p:cTn id="46" dur="500"/>
                                        <p:tgtEl>
                                          <p:spTgt spid="56630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66302"/>
                                        </p:tgtEl>
                                        <p:attrNameLst>
                                          <p:attrName>style.visibility</p:attrName>
                                        </p:attrNameLst>
                                      </p:cBhvr>
                                      <p:to>
                                        <p:strVal val="visible"/>
                                      </p:to>
                                    </p:set>
                                    <p:animEffect transition="in" filter="wipe(left)">
                                      <p:cBhvr>
                                        <p:cTn id="49" dur="500"/>
                                        <p:tgtEl>
                                          <p:spTgt spid="566302"/>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66308"/>
                                        </p:tgtEl>
                                        <p:attrNameLst>
                                          <p:attrName>style.visibility</p:attrName>
                                        </p:attrNameLst>
                                      </p:cBhvr>
                                      <p:to>
                                        <p:strVal val="visible"/>
                                      </p:to>
                                    </p:set>
                                    <p:animEffect transition="in" filter="wipe(left)">
                                      <p:cBhvr>
                                        <p:cTn id="58" dur="500"/>
                                        <p:tgtEl>
                                          <p:spTgt spid="56630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66304"/>
                                        </p:tgtEl>
                                        <p:attrNameLst>
                                          <p:attrName>style.visibility</p:attrName>
                                        </p:attrNameLst>
                                      </p:cBhvr>
                                      <p:to>
                                        <p:strVal val="visible"/>
                                      </p:to>
                                    </p:set>
                                    <p:animEffect transition="in" filter="wipe(left)">
                                      <p:cBhvr>
                                        <p:cTn id="61" dur="500"/>
                                        <p:tgtEl>
                                          <p:spTgt spid="566304"/>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566303"/>
                                        </p:tgtEl>
                                        <p:attrNameLst>
                                          <p:attrName>style.visibility</p:attrName>
                                        </p:attrNameLst>
                                      </p:cBhvr>
                                      <p:to>
                                        <p:strVal val="visible"/>
                                      </p:to>
                                    </p:set>
                                    <p:animEffect transition="in" filter="wipe(left)">
                                      <p:cBhvr>
                                        <p:cTn id="65" dur="500"/>
                                        <p:tgtEl>
                                          <p:spTgt spid="566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0" grpId="0"/>
      <p:bldP spid="566295" grpId="0" animBg="1"/>
      <p:bldP spid="566296" grpId="0"/>
      <p:bldP spid="566302" grpId="0"/>
      <p:bldP spid="566303" grpId="0" animBg="1"/>
      <p:bldP spid="566304" grpId="0"/>
      <p:bldP spid="566309" grpId="0" animBg="1"/>
      <p:bldP spid="566350"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页脚占位符 2"/>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24579" name="灯片编号占位符 3"/>
          <p:cNvSpPr>
            <a:spLocks noGrp="1"/>
          </p:cNvSpPr>
          <p:nvPr>
            <p:ph type="sldNum" sz="quarter" idx="12"/>
          </p:nvPr>
        </p:nvSpPr>
        <p:spPr>
          <a:noFill/>
        </p:spPr>
        <p:txBody>
          <a:bodyPr/>
          <a:lstStyle/>
          <a:p>
            <a:fld id="{901FBF16-20A7-42D7-94F1-C245604E92AB}" type="slidenum">
              <a:rPr lang="en-US" altLang="zh-CN" smtClean="0">
                <a:ea typeface="宋体" charset="-122"/>
              </a:rPr>
              <a:pPr/>
              <a:t>23</a:t>
            </a:fld>
            <a:endParaRPr lang="en-US" altLang="zh-CN">
              <a:ea typeface="宋体" charset="-122"/>
            </a:endParaRPr>
          </a:p>
        </p:txBody>
      </p:sp>
      <p:grpSp>
        <p:nvGrpSpPr>
          <p:cNvPr id="24580" name="Group 2"/>
          <p:cNvGrpSpPr>
            <a:grpSpLocks/>
          </p:cNvGrpSpPr>
          <p:nvPr/>
        </p:nvGrpSpPr>
        <p:grpSpPr bwMode="auto">
          <a:xfrm>
            <a:off x="1046163" y="358775"/>
            <a:ext cx="7207250" cy="2746375"/>
            <a:chOff x="659" y="226"/>
            <a:chExt cx="4540" cy="1730"/>
          </a:xfrm>
        </p:grpSpPr>
        <p:grpSp>
          <p:nvGrpSpPr>
            <p:cNvPr id="24613" name="Group 3"/>
            <p:cNvGrpSpPr>
              <a:grpSpLocks/>
            </p:cNvGrpSpPr>
            <p:nvPr/>
          </p:nvGrpSpPr>
          <p:grpSpPr bwMode="auto">
            <a:xfrm>
              <a:off x="659" y="226"/>
              <a:ext cx="1488" cy="385"/>
              <a:chOff x="575" y="549"/>
              <a:chExt cx="1488" cy="385"/>
            </a:xfrm>
          </p:grpSpPr>
          <p:sp>
            <p:nvSpPr>
              <p:cNvPr id="24643" name="Oval 4"/>
              <p:cNvSpPr>
                <a:spLocks noChangeAspect="1" noChangeArrowheads="1"/>
              </p:cNvSpPr>
              <p:nvPr/>
            </p:nvSpPr>
            <p:spPr bwMode="auto">
              <a:xfrm>
                <a:off x="984" y="617"/>
                <a:ext cx="317" cy="317"/>
              </a:xfrm>
              <a:prstGeom prst="ellipse">
                <a:avLst/>
              </a:prstGeom>
              <a:solidFill>
                <a:srgbClr val="FFFF99">
                  <a:alpha val="50195"/>
                </a:srgbClr>
              </a:solidFill>
              <a:ln w="19050" algn="ctr">
                <a:solidFill>
                  <a:srgbClr val="FFCC00"/>
                </a:solidFill>
                <a:round/>
                <a:headEnd/>
                <a:tailEnd/>
              </a:ln>
            </p:spPr>
            <p:txBody>
              <a:bodyPr wrap="none" anchor="ctr"/>
              <a:lstStyle/>
              <a:p>
                <a:endParaRPr lang="zh-CN" altLang="zh-CN">
                  <a:latin typeface="Arial" charset="0"/>
                </a:endParaRPr>
              </a:p>
            </p:txBody>
          </p:sp>
          <p:sp>
            <p:nvSpPr>
              <p:cNvPr id="24644" name="Oval 5"/>
              <p:cNvSpPr>
                <a:spLocks noChangeAspect="1" noChangeArrowheads="1"/>
              </p:cNvSpPr>
              <p:nvPr/>
            </p:nvSpPr>
            <p:spPr bwMode="auto">
              <a:xfrm>
                <a:off x="1746" y="617"/>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[0]</a:t>
                </a:r>
              </a:p>
            </p:txBody>
          </p:sp>
          <p:cxnSp>
            <p:nvCxnSpPr>
              <p:cNvPr id="24645" name="AutoShape 6"/>
              <p:cNvCxnSpPr>
                <a:cxnSpLocks noChangeShapeType="1"/>
              </p:cNvCxnSpPr>
              <p:nvPr/>
            </p:nvCxnSpPr>
            <p:spPr bwMode="auto">
              <a:xfrm>
                <a:off x="1322" y="776"/>
                <a:ext cx="421" cy="0"/>
              </a:xfrm>
              <a:prstGeom prst="straightConnector1">
                <a:avLst/>
              </a:prstGeom>
              <a:noFill/>
              <a:ln w="19050">
                <a:solidFill>
                  <a:srgbClr val="FFCC00"/>
                </a:solidFill>
                <a:round/>
                <a:headEnd/>
                <a:tailEnd type="triangle" w="med" len="med"/>
              </a:ln>
            </p:spPr>
          </p:cxnSp>
          <p:sp>
            <p:nvSpPr>
              <p:cNvPr id="24646" name="Text Box 7"/>
              <p:cNvSpPr txBox="1">
                <a:spLocks noChangeArrowheads="1"/>
              </p:cNvSpPr>
              <p:nvPr/>
            </p:nvSpPr>
            <p:spPr bwMode="auto">
              <a:xfrm>
                <a:off x="1362" y="549"/>
                <a:ext cx="206" cy="250"/>
              </a:xfrm>
              <a:prstGeom prst="rect">
                <a:avLst/>
              </a:prstGeom>
              <a:noFill/>
              <a:ln w="19050" algn="ctr">
                <a:noFill/>
                <a:miter lim="800000"/>
                <a:headEnd/>
                <a:tailEnd/>
              </a:ln>
            </p:spPr>
            <p:txBody>
              <a:bodyPr wrap="none">
                <a:spAutoFit/>
              </a:bodyPr>
              <a:lstStyle/>
              <a:p>
                <a:r>
                  <a:rPr lang="en-US" altLang="zh-CN">
                    <a:latin typeface="Arial" charset="0"/>
                  </a:rPr>
                  <a:t>S</a:t>
                </a:r>
              </a:p>
            </p:txBody>
          </p:sp>
          <p:sp>
            <p:nvSpPr>
              <p:cNvPr id="24647" name="Text Box 8"/>
              <p:cNvSpPr txBox="1">
                <a:spLocks noChangeArrowheads="1"/>
              </p:cNvSpPr>
              <p:nvPr/>
            </p:nvSpPr>
            <p:spPr bwMode="auto">
              <a:xfrm>
                <a:off x="575" y="631"/>
                <a:ext cx="107" cy="250"/>
              </a:xfrm>
              <a:prstGeom prst="rect">
                <a:avLst/>
              </a:prstGeom>
              <a:noFill/>
              <a:ln w="19050" algn="ctr">
                <a:noFill/>
                <a:miter lim="800000"/>
                <a:headEnd/>
                <a:tailEnd/>
              </a:ln>
            </p:spPr>
            <p:txBody>
              <a:bodyPr wrap="none">
                <a:spAutoFit/>
              </a:bodyPr>
              <a:lstStyle/>
              <a:p>
                <a:endParaRPr lang="zh-CN" altLang="zh-CN">
                  <a:latin typeface="Arial" charset="0"/>
                </a:endParaRPr>
              </a:p>
            </p:txBody>
          </p:sp>
        </p:grpSp>
        <p:sp>
          <p:nvSpPr>
            <p:cNvPr id="24614" name="Text Box 9"/>
            <p:cNvSpPr txBox="1">
              <a:spLocks noChangeArrowheads="1"/>
            </p:cNvSpPr>
            <p:nvPr/>
          </p:nvSpPr>
          <p:spPr bwMode="auto">
            <a:xfrm>
              <a:off x="1446" y="680"/>
              <a:ext cx="190" cy="250"/>
            </a:xfrm>
            <a:prstGeom prst="rect">
              <a:avLst/>
            </a:prstGeom>
            <a:noFill/>
            <a:ln w="19050" algn="ctr">
              <a:noFill/>
              <a:miter lim="800000"/>
              <a:headEnd/>
              <a:tailEnd/>
            </a:ln>
          </p:spPr>
          <p:txBody>
            <a:bodyPr wrap="none">
              <a:spAutoFit/>
            </a:bodyPr>
            <a:lstStyle/>
            <a:p>
              <a:r>
                <a:rPr lang="en-US" altLang="zh-CN">
                  <a:latin typeface="Arial" charset="0"/>
                </a:rPr>
                <a:t>a</a:t>
              </a:r>
            </a:p>
          </p:txBody>
        </p:sp>
        <p:grpSp>
          <p:nvGrpSpPr>
            <p:cNvPr id="24615" name="Group 10"/>
            <p:cNvGrpSpPr>
              <a:grpSpLocks/>
            </p:cNvGrpSpPr>
            <p:nvPr/>
          </p:nvGrpSpPr>
          <p:grpSpPr bwMode="auto">
            <a:xfrm>
              <a:off x="1830" y="663"/>
              <a:ext cx="3369" cy="385"/>
              <a:chOff x="1746" y="1003"/>
              <a:chExt cx="3369" cy="385"/>
            </a:xfrm>
          </p:grpSpPr>
          <p:sp>
            <p:nvSpPr>
              <p:cNvPr id="24630" name="Oval 11"/>
              <p:cNvSpPr>
                <a:spLocks noChangeAspect="1" noChangeArrowheads="1"/>
              </p:cNvSpPr>
              <p:nvPr/>
            </p:nvSpPr>
            <p:spPr bwMode="auto">
              <a:xfrm>
                <a:off x="1746"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sp>
            <p:nvSpPr>
              <p:cNvPr id="24631" name="Oval 12"/>
              <p:cNvSpPr>
                <a:spLocks noChangeAspect="1" noChangeArrowheads="1"/>
              </p:cNvSpPr>
              <p:nvPr/>
            </p:nvSpPr>
            <p:spPr bwMode="auto">
              <a:xfrm>
                <a:off x="2509"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4632" name="AutoShape 13"/>
              <p:cNvCxnSpPr>
                <a:cxnSpLocks noChangeShapeType="1"/>
                <a:stCxn id="24630" idx="6"/>
                <a:endCxn id="24631" idx="2"/>
              </p:cNvCxnSpPr>
              <p:nvPr/>
            </p:nvCxnSpPr>
            <p:spPr bwMode="auto">
              <a:xfrm>
                <a:off x="2069" y="1230"/>
                <a:ext cx="434" cy="0"/>
              </a:xfrm>
              <a:prstGeom prst="straightConnector1">
                <a:avLst/>
              </a:prstGeom>
              <a:noFill/>
              <a:ln w="19050">
                <a:solidFill>
                  <a:srgbClr val="FFCC00"/>
                </a:solidFill>
                <a:round/>
                <a:headEnd/>
                <a:tailEnd type="triangle" w="med" len="med"/>
              </a:ln>
            </p:spPr>
          </p:cxnSp>
          <p:sp>
            <p:nvSpPr>
              <p:cNvPr id="24633" name="Text Box 14"/>
              <p:cNvSpPr txBox="1">
                <a:spLocks noChangeArrowheads="1"/>
              </p:cNvSpPr>
              <p:nvPr/>
            </p:nvSpPr>
            <p:spPr bwMode="auto">
              <a:xfrm>
                <a:off x="2165" y="1003"/>
                <a:ext cx="214" cy="250"/>
              </a:xfrm>
              <a:prstGeom prst="rect">
                <a:avLst/>
              </a:prstGeom>
              <a:noFill/>
              <a:ln w="19050" algn="ctr">
                <a:noFill/>
                <a:miter lim="800000"/>
                <a:headEnd/>
                <a:tailEnd/>
              </a:ln>
            </p:spPr>
            <p:txBody>
              <a:bodyPr wrap="none">
                <a:spAutoFit/>
              </a:bodyPr>
              <a:lstStyle/>
              <a:p>
                <a:r>
                  <a:rPr lang="en-US" altLang="zh-CN">
                    <a:latin typeface="Arial" charset="0"/>
                  </a:rPr>
                  <a:t>A</a:t>
                </a:r>
              </a:p>
            </p:txBody>
          </p:sp>
          <p:sp>
            <p:nvSpPr>
              <p:cNvPr id="24634" name="Oval 15"/>
              <p:cNvSpPr>
                <a:spLocks noChangeAspect="1" noChangeArrowheads="1"/>
              </p:cNvSpPr>
              <p:nvPr/>
            </p:nvSpPr>
            <p:spPr bwMode="auto">
              <a:xfrm>
                <a:off x="3272"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4635" name="AutoShape 16"/>
              <p:cNvCxnSpPr>
                <a:cxnSpLocks noChangeShapeType="1"/>
                <a:stCxn id="24631" idx="6"/>
                <a:endCxn id="24634" idx="2"/>
              </p:cNvCxnSpPr>
              <p:nvPr/>
            </p:nvCxnSpPr>
            <p:spPr bwMode="auto">
              <a:xfrm>
                <a:off x="2832" y="1230"/>
                <a:ext cx="434" cy="0"/>
              </a:xfrm>
              <a:prstGeom prst="straightConnector1">
                <a:avLst/>
              </a:prstGeom>
              <a:noFill/>
              <a:ln w="19050">
                <a:solidFill>
                  <a:srgbClr val="FFCC00"/>
                </a:solidFill>
                <a:round/>
                <a:headEnd/>
                <a:tailEnd type="triangle" w="med" len="med"/>
              </a:ln>
            </p:spPr>
          </p:cxnSp>
          <p:sp>
            <p:nvSpPr>
              <p:cNvPr id="24636" name="Text Box 17"/>
              <p:cNvSpPr txBox="1">
                <a:spLocks noChangeArrowheads="1"/>
              </p:cNvSpPr>
              <p:nvPr/>
            </p:nvSpPr>
            <p:spPr bwMode="auto">
              <a:xfrm>
                <a:off x="2938" y="1003"/>
                <a:ext cx="189" cy="250"/>
              </a:xfrm>
              <a:prstGeom prst="rect">
                <a:avLst/>
              </a:prstGeom>
              <a:noFill/>
              <a:ln w="19050" algn="ctr">
                <a:noFill/>
                <a:miter lim="800000"/>
                <a:headEnd/>
                <a:tailEnd/>
              </a:ln>
            </p:spPr>
            <p:txBody>
              <a:bodyPr wrap="none">
                <a:spAutoFit/>
              </a:bodyPr>
              <a:lstStyle/>
              <a:p>
                <a:r>
                  <a:rPr lang="en-US" altLang="zh-CN">
                    <a:latin typeface="Arial" charset="0"/>
                  </a:rPr>
                  <a:t>c</a:t>
                </a:r>
              </a:p>
            </p:txBody>
          </p:sp>
          <p:sp>
            <p:nvSpPr>
              <p:cNvPr id="24637" name="Oval 18"/>
              <p:cNvSpPr>
                <a:spLocks noChangeAspect="1" noChangeArrowheads="1"/>
              </p:cNvSpPr>
              <p:nvPr/>
            </p:nvSpPr>
            <p:spPr bwMode="auto">
              <a:xfrm>
                <a:off x="4035"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4638" name="AutoShape 19"/>
              <p:cNvCxnSpPr>
                <a:cxnSpLocks noChangeShapeType="1"/>
                <a:stCxn id="24634" idx="6"/>
                <a:endCxn id="24637" idx="2"/>
              </p:cNvCxnSpPr>
              <p:nvPr/>
            </p:nvCxnSpPr>
            <p:spPr bwMode="auto">
              <a:xfrm>
                <a:off x="3595" y="1230"/>
                <a:ext cx="434" cy="0"/>
              </a:xfrm>
              <a:prstGeom prst="straightConnector1">
                <a:avLst/>
              </a:prstGeom>
              <a:noFill/>
              <a:ln w="19050">
                <a:solidFill>
                  <a:srgbClr val="FFCC00"/>
                </a:solidFill>
                <a:round/>
                <a:headEnd/>
                <a:tailEnd type="triangle" w="med" len="med"/>
              </a:ln>
            </p:spPr>
          </p:cxnSp>
          <p:sp>
            <p:nvSpPr>
              <p:cNvPr id="24639" name="Text Box 20"/>
              <p:cNvSpPr txBox="1">
                <a:spLocks noChangeArrowheads="1"/>
              </p:cNvSpPr>
              <p:nvPr/>
            </p:nvSpPr>
            <p:spPr bwMode="auto">
              <a:xfrm>
                <a:off x="3684" y="1003"/>
                <a:ext cx="214" cy="250"/>
              </a:xfrm>
              <a:prstGeom prst="rect">
                <a:avLst/>
              </a:prstGeom>
              <a:noFill/>
              <a:ln w="19050" algn="ctr">
                <a:noFill/>
                <a:miter lim="800000"/>
                <a:headEnd/>
                <a:tailEnd/>
              </a:ln>
            </p:spPr>
            <p:txBody>
              <a:bodyPr wrap="none">
                <a:spAutoFit/>
              </a:bodyPr>
              <a:lstStyle/>
              <a:p>
                <a:r>
                  <a:rPr lang="en-US" altLang="zh-CN">
                    <a:latin typeface="Arial" charset="0"/>
                  </a:rPr>
                  <a:t>B</a:t>
                </a:r>
              </a:p>
            </p:txBody>
          </p:sp>
          <p:sp>
            <p:nvSpPr>
              <p:cNvPr id="24640" name="Oval 21"/>
              <p:cNvSpPr>
                <a:spLocks noChangeAspect="1" noChangeArrowheads="1"/>
              </p:cNvSpPr>
              <p:nvPr/>
            </p:nvSpPr>
            <p:spPr bwMode="auto">
              <a:xfrm>
                <a:off x="4798" y="1071"/>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[1]</a:t>
                </a:r>
              </a:p>
            </p:txBody>
          </p:sp>
          <p:cxnSp>
            <p:nvCxnSpPr>
              <p:cNvPr id="24641" name="AutoShape 22"/>
              <p:cNvCxnSpPr>
                <a:cxnSpLocks noChangeShapeType="1"/>
                <a:stCxn id="24637" idx="6"/>
                <a:endCxn id="24640" idx="2"/>
              </p:cNvCxnSpPr>
              <p:nvPr/>
            </p:nvCxnSpPr>
            <p:spPr bwMode="auto">
              <a:xfrm>
                <a:off x="4358" y="1230"/>
                <a:ext cx="422" cy="0"/>
              </a:xfrm>
              <a:prstGeom prst="straightConnector1">
                <a:avLst/>
              </a:prstGeom>
              <a:noFill/>
              <a:ln w="19050">
                <a:solidFill>
                  <a:srgbClr val="FFCC00"/>
                </a:solidFill>
                <a:round/>
                <a:headEnd/>
                <a:tailEnd type="triangle" w="med" len="med"/>
              </a:ln>
            </p:spPr>
          </p:cxnSp>
          <p:sp>
            <p:nvSpPr>
              <p:cNvPr id="24642" name="Text Box 23"/>
              <p:cNvSpPr txBox="1">
                <a:spLocks noChangeArrowheads="1"/>
              </p:cNvSpPr>
              <p:nvPr/>
            </p:nvSpPr>
            <p:spPr bwMode="auto">
              <a:xfrm>
                <a:off x="4458" y="1003"/>
                <a:ext cx="189" cy="250"/>
              </a:xfrm>
              <a:prstGeom prst="rect">
                <a:avLst/>
              </a:prstGeom>
              <a:noFill/>
              <a:ln w="19050" algn="ctr">
                <a:noFill/>
                <a:miter lim="800000"/>
                <a:headEnd/>
                <a:tailEnd/>
              </a:ln>
            </p:spPr>
            <p:txBody>
              <a:bodyPr wrap="none">
                <a:spAutoFit/>
              </a:bodyPr>
              <a:lstStyle/>
              <a:p>
                <a:r>
                  <a:rPr lang="en-US" altLang="zh-CN">
                    <a:latin typeface="Arial" charset="0"/>
                  </a:rPr>
                  <a:t>e</a:t>
                </a:r>
              </a:p>
            </p:txBody>
          </p:sp>
        </p:grpSp>
        <p:sp>
          <p:nvSpPr>
            <p:cNvPr id="24616" name="Oval 24"/>
            <p:cNvSpPr>
              <a:spLocks noChangeAspect="1" noChangeArrowheads="1"/>
            </p:cNvSpPr>
            <p:nvPr/>
          </p:nvSpPr>
          <p:spPr bwMode="auto">
            <a:xfrm>
              <a:off x="2593" y="1162"/>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[2]</a:t>
              </a:r>
            </a:p>
          </p:txBody>
        </p:sp>
        <p:sp>
          <p:nvSpPr>
            <p:cNvPr id="24617" name="Text Box 25"/>
            <p:cNvSpPr txBox="1">
              <a:spLocks noChangeArrowheads="1"/>
            </p:cNvSpPr>
            <p:nvPr/>
          </p:nvSpPr>
          <p:spPr bwMode="auto">
            <a:xfrm>
              <a:off x="2235" y="1117"/>
              <a:ext cx="197" cy="250"/>
            </a:xfrm>
            <a:prstGeom prst="rect">
              <a:avLst/>
            </a:prstGeom>
            <a:noFill/>
            <a:ln w="19050" algn="ctr">
              <a:noFill/>
              <a:miter lim="800000"/>
              <a:headEnd/>
              <a:tailEnd/>
            </a:ln>
          </p:spPr>
          <p:txBody>
            <a:bodyPr wrap="none">
              <a:spAutoFit/>
            </a:bodyPr>
            <a:lstStyle/>
            <a:p>
              <a:r>
                <a:rPr lang="en-US" altLang="zh-CN">
                  <a:latin typeface="Arial" charset="0"/>
                </a:rPr>
                <a:t>b</a:t>
              </a:r>
            </a:p>
          </p:txBody>
        </p:sp>
        <p:grpSp>
          <p:nvGrpSpPr>
            <p:cNvPr id="24618" name="Group 26"/>
            <p:cNvGrpSpPr>
              <a:grpSpLocks/>
            </p:cNvGrpSpPr>
            <p:nvPr/>
          </p:nvGrpSpPr>
          <p:grpSpPr bwMode="auto">
            <a:xfrm>
              <a:off x="2593" y="1571"/>
              <a:ext cx="1080" cy="385"/>
              <a:chOff x="2509" y="2002"/>
              <a:chExt cx="1080" cy="385"/>
            </a:xfrm>
          </p:grpSpPr>
          <p:sp>
            <p:nvSpPr>
              <p:cNvPr id="24626" name="Oval 27"/>
              <p:cNvSpPr>
                <a:spLocks noChangeAspect="1" noChangeArrowheads="1"/>
              </p:cNvSpPr>
              <p:nvPr/>
            </p:nvSpPr>
            <p:spPr bwMode="auto">
              <a:xfrm>
                <a:off x="2509" y="2070"/>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sp>
            <p:nvSpPr>
              <p:cNvPr id="24627" name="Oval 28"/>
              <p:cNvSpPr>
                <a:spLocks noChangeAspect="1" noChangeArrowheads="1"/>
              </p:cNvSpPr>
              <p:nvPr/>
            </p:nvSpPr>
            <p:spPr bwMode="auto">
              <a:xfrm>
                <a:off x="3272" y="2070"/>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[3]</a:t>
                </a:r>
              </a:p>
            </p:txBody>
          </p:sp>
          <p:cxnSp>
            <p:nvCxnSpPr>
              <p:cNvPr id="24628" name="AutoShape 29"/>
              <p:cNvCxnSpPr>
                <a:cxnSpLocks noChangeShapeType="1"/>
                <a:stCxn id="24626" idx="6"/>
                <a:endCxn id="24627" idx="2"/>
              </p:cNvCxnSpPr>
              <p:nvPr/>
            </p:nvCxnSpPr>
            <p:spPr bwMode="auto">
              <a:xfrm>
                <a:off x="2832" y="2229"/>
                <a:ext cx="422" cy="0"/>
              </a:xfrm>
              <a:prstGeom prst="straightConnector1">
                <a:avLst/>
              </a:prstGeom>
              <a:noFill/>
              <a:ln w="19050">
                <a:solidFill>
                  <a:srgbClr val="FFCC00"/>
                </a:solidFill>
                <a:round/>
                <a:headEnd/>
                <a:tailEnd type="triangle" w="med" len="med"/>
              </a:ln>
            </p:spPr>
          </p:cxnSp>
          <p:sp>
            <p:nvSpPr>
              <p:cNvPr id="24629" name="Text Box 30"/>
              <p:cNvSpPr txBox="1">
                <a:spLocks noChangeArrowheads="1"/>
              </p:cNvSpPr>
              <p:nvPr/>
            </p:nvSpPr>
            <p:spPr bwMode="auto">
              <a:xfrm>
                <a:off x="2902" y="2002"/>
                <a:ext cx="198" cy="250"/>
              </a:xfrm>
              <a:prstGeom prst="rect">
                <a:avLst/>
              </a:prstGeom>
              <a:noFill/>
              <a:ln w="19050" algn="ctr">
                <a:noFill/>
                <a:miter lim="800000"/>
                <a:headEnd/>
                <a:tailEnd/>
              </a:ln>
            </p:spPr>
            <p:txBody>
              <a:bodyPr wrap="none">
                <a:spAutoFit/>
              </a:bodyPr>
              <a:lstStyle/>
              <a:p>
                <a:r>
                  <a:rPr lang="en-US" altLang="zh-CN">
                    <a:latin typeface="Arial" charset="0"/>
                  </a:rPr>
                  <a:t>b</a:t>
                </a:r>
              </a:p>
            </p:txBody>
          </p:sp>
        </p:grpSp>
        <p:sp>
          <p:nvSpPr>
            <p:cNvPr id="24619" name="Text Box 31"/>
            <p:cNvSpPr txBox="1">
              <a:spLocks noChangeArrowheads="1"/>
            </p:cNvSpPr>
            <p:nvPr/>
          </p:nvSpPr>
          <p:spPr bwMode="auto">
            <a:xfrm>
              <a:off x="2235" y="1592"/>
              <a:ext cx="214" cy="250"/>
            </a:xfrm>
            <a:prstGeom prst="rect">
              <a:avLst/>
            </a:prstGeom>
            <a:noFill/>
            <a:ln w="19050" algn="ctr">
              <a:noFill/>
              <a:miter lim="800000"/>
              <a:headEnd/>
              <a:tailEnd/>
            </a:ln>
          </p:spPr>
          <p:txBody>
            <a:bodyPr wrap="none">
              <a:spAutoFit/>
            </a:bodyPr>
            <a:lstStyle/>
            <a:p>
              <a:r>
                <a:rPr lang="en-US" altLang="zh-CN">
                  <a:latin typeface="Arial" charset="0"/>
                </a:rPr>
                <a:t>A</a:t>
              </a:r>
            </a:p>
          </p:txBody>
        </p:sp>
        <p:sp>
          <p:nvSpPr>
            <p:cNvPr id="24620" name="Oval 32"/>
            <p:cNvSpPr>
              <a:spLocks noChangeAspect="1" noChangeArrowheads="1"/>
            </p:cNvSpPr>
            <p:nvPr/>
          </p:nvSpPr>
          <p:spPr bwMode="auto">
            <a:xfrm>
              <a:off x="4119" y="1162"/>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[4]</a:t>
              </a:r>
            </a:p>
          </p:txBody>
        </p:sp>
        <p:sp>
          <p:nvSpPr>
            <p:cNvPr id="24621" name="Text Box 33"/>
            <p:cNvSpPr txBox="1">
              <a:spLocks noChangeArrowheads="1"/>
            </p:cNvSpPr>
            <p:nvPr/>
          </p:nvSpPr>
          <p:spPr bwMode="auto">
            <a:xfrm>
              <a:off x="3768" y="1117"/>
              <a:ext cx="198" cy="250"/>
            </a:xfrm>
            <a:prstGeom prst="rect">
              <a:avLst/>
            </a:prstGeom>
            <a:noFill/>
            <a:ln w="19050" algn="ctr">
              <a:noFill/>
              <a:miter lim="800000"/>
              <a:headEnd/>
              <a:tailEnd/>
            </a:ln>
          </p:spPr>
          <p:txBody>
            <a:bodyPr wrap="none">
              <a:spAutoFit/>
            </a:bodyPr>
            <a:lstStyle/>
            <a:p>
              <a:r>
                <a:rPr lang="en-US" altLang="zh-CN">
                  <a:latin typeface="Arial" charset="0"/>
                </a:rPr>
                <a:t>d</a:t>
              </a:r>
            </a:p>
          </p:txBody>
        </p:sp>
        <p:cxnSp>
          <p:nvCxnSpPr>
            <p:cNvPr id="24622" name="AutoShape 34"/>
            <p:cNvCxnSpPr>
              <a:cxnSpLocks noChangeShapeType="1"/>
              <a:stCxn id="24643" idx="4"/>
              <a:endCxn id="24630" idx="2"/>
            </p:cNvCxnSpPr>
            <p:nvPr/>
          </p:nvCxnSpPr>
          <p:spPr bwMode="auto">
            <a:xfrm rot="16200000" flipH="1">
              <a:off x="1389" y="455"/>
              <a:ext cx="273" cy="597"/>
            </a:xfrm>
            <a:prstGeom prst="bentConnector2">
              <a:avLst/>
            </a:prstGeom>
            <a:noFill/>
            <a:ln w="19050">
              <a:solidFill>
                <a:srgbClr val="FFCC00"/>
              </a:solidFill>
              <a:miter lim="800000"/>
              <a:headEnd/>
              <a:tailEnd type="triangle" w="med" len="med"/>
            </a:ln>
          </p:spPr>
        </p:cxnSp>
        <p:cxnSp>
          <p:nvCxnSpPr>
            <p:cNvPr id="24623" name="AutoShape 35"/>
            <p:cNvCxnSpPr>
              <a:cxnSpLocks noChangeShapeType="1"/>
              <a:stCxn id="24630" idx="4"/>
              <a:endCxn id="24616" idx="2"/>
            </p:cNvCxnSpPr>
            <p:nvPr/>
          </p:nvCxnSpPr>
          <p:spPr bwMode="auto">
            <a:xfrm rot="16200000" flipH="1">
              <a:off x="2148" y="895"/>
              <a:ext cx="267" cy="586"/>
            </a:xfrm>
            <a:prstGeom prst="bentConnector2">
              <a:avLst/>
            </a:prstGeom>
            <a:noFill/>
            <a:ln w="19050">
              <a:solidFill>
                <a:srgbClr val="FFCC00"/>
              </a:solidFill>
              <a:miter lim="800000"/>
              <a:headEnd/>
              <a:tailEnd type="triangle" w="med" len="med"/>
            </a:ln>
          </p:spPr>
        </p:cxnSp>
        <p:cxnSp>
          <p:nvCxnSpPr>
            <p:cNvPr id="24624" name="AutoShape 36"/>
            <p:cNvCxnSpPr>
              <a:cxnSpLocks noChangeShapeType="1"/>
              <a:stCxn id="24630" idx="4"/>
              <a:endCxn id="24626" idx="2"/>
            </p:cNvCxnSpPr>
            <p:nvPr/>
          </p:nvCxnSpPr>
          <p:spPr bwMode="auto">
            <a:xfrm rot="16200000" flipH="1">
              <a:off x="1916" y="1127"/>
              <a:ext cx="744" cy="598"/>
            </a:xfrm>
            <a:prstGeom prst="bentConnector2">
              <a:avLst/>
            </a:prstGeom>
            <a:noFill/>
            <a:ln w="19050">
              <a:solidFill>
                <a:srgbClr val="FFCC00"/>
              </a:solidFill>
              <a:miter lim="800000"/>
              <a:headEnd/>
              <a:tailEnd type="triangle" w="med" len="med"/>
            </a:ln>
          </p:spPr>
        </p:cxnSp>
        <p:cxnSp>
          <p:nvCxnSpPr>
            <p:cNvPr id="24625" name="AutoShape 37"/>
            <p:cNvCxnSpPr>
              <a:cxnSpLocks noChangeShapeType="1"/>
              <a:stCxn id="24634" idx="4"/>
              <a:endCxn id="24620" idx="2"/>
            </p:cNvCxnSpPr>
            <p:nvPr/>
          </p:nvCxnSpPr>
          <p:spPr bwMode="auto">
            <a:xfrm rot="16200000" flipH="1">
              <a:off x="3674" y="895"/>
              <a:ext cx="267" cy="586"/>
            </a:xfrm>
            <a:prstGeom prst="bentConnector2">
              <a:avLst/>
            </a:prstGeom>
            <a:noFill/>
            <a:ln w="19050">
              <a:solidFill>
                <a:srgbClr val="FFCC00"/>
              </a:solidFill>
              <a:miter lim="800000"/>
              <a:headEnd/>
              <a:tailEnd type="triangle" w="med" len="med"/>
            </a:ln>
          </p:spPr>
        </p:cxnSp>
      </p:grpSp>
      <p:grpSp>
        <p:nvGrpSpPr>
          <p:cNvPr id="6" name="Group 38"/>
          <p:cNvGrpSpPr>
            <a:grpSpLocks/>
          </p:cNvGrpSpPr>
          <p:nvPr/>
        </p:nvGrpSpPr>
        <p:grpSpPr bwMode="auto">
          <a:xfrm>
            <a:off x="1695450" y="3419475"/>
            <a:ext cx="6557963" cy="3105150"/>
            <a:chOff x="1068" y="2063"/>
            <a:chExt cx="4131" cy="1956"/>
          </a:xfrm>
        </p:grpSpPr>
        <p:sp>
          <p:nvSpPr>
            <p:cNvPr id="24584" name="Oval 39"/>
            <p:cNvSpPr>
              <a:spLocks noChangeAspect="1" noChangeArrowheads="1"/>
            </p:cNvSpPr>
            <p:nvPr/>
          </p:nvSpPr>
          <p:spPr bwMode="auto">
            <a:xfrm>
              <a:off x="1068" y="2131"/>
              <a:ext cx="317" cy="317"/>
            </a:xfrm>
            <a:prstGeom prst="ellipse">
              <a:avLst/>
            </a:prstGeom>
            <a:solidFill>
              <a:srgbClr val="FFFF99">
                <a:alpha val="50195"/>
              </a:srgbClr>
            </a:solidFill>
            <a:ln w="19050" algn="ctr">
              <a:solidFill>
                <a:srgbClr val="FFCC00"/>
              </a:solidFill>
              <a:round/>
              <a:headEnd/>
              <a:tailEnd/>
            </a:ln>
          </p:spPr>
          <p:txBody>
            <a:bodyPr wrap="none" anchor="ctr"/>
            <a:lstStyle/>
            <a:p>
              <a:endParaRPr lang="zh-CN" altLang="zh-CN">
                <a:latin typeface="Arial" charset="0"/>
              </a:endParaRPr>
            </a:p>
          </p:txBody>
        </p:sp>
        <p:sp>
          <p:nvSpPr>
            <p:cNvPr id="24585" name="Oval 40"/>
            <p:cNvSpPr>
              <a:spLocks noChangeAspect="1" noChangeArrowheads="1"/>
            </p:cNvSpPr>
            <p:nvPr/>
          </p:nvSpPr>
          <p:spPr bwMode="auto">
            <a:xfrm>
              <a:off x="1830" y="2131"/>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[0]</a:t>
              </a:r>
            </a:p>
          </p:txBody>
        </p:sp>
        <p:cxnSp>
          <p:nvCxnSpPr>
            <p:cNvPr id="24586" name="AutoShape 41"/>
            <p:cNvCxnSpPr>
              <a:cxnSpLocks noChangeShapeType="1"/>
            </p:cNvCxnSpPr>
            <p:nvPr/>
          </p:nvCxnSpPr>
          <p:spPr bwMode="auto">
            <a:xfrm>
              <a:off x="1406" y="2290"/>
              <a:ext cx="421" cy="0"/>
            </a:xfrm>
            <a:prstGeom prst="straightConnector1">
              <a:avLst/>
            </a:prstGeom>
            <a:noFill/>
            <a:ln w="19050">
              <a:solidFill>
                <a:srgbClr val="FFCC00"/>
              </a:solidFill>
              <a:round/>
              <a:headEnd/>
              <a:tailEnd type="triangle" w="med" len="med"/>
            </a:ln>
          </p:spPr>
        </p:cxnSp>
        <p:sp>
          <p:nvSpPr>
            <p:cNvPr id="24587" name="Text Box 42"/>
            <p:cNvSpPr txBox="1">
              <a:spLocks noChangeArrowheads="1"/>
            </p:cNvSpPr>
            <p:nvPr/>
          </p:nvSpPr>
          <p:spPr bwMode="auto">
            <a:xfrm>
              <a:off x="1446" y="2063"/>
              <a:ext cx="205" cy="250"/>
            </a:xfrm>
            <a:prstGeom prst="rect">
              <a:avLst/>
            </a:prstGeom>
            <a:noFill/>
            <a:ln w="19050" algn="ctr">
              <a:noFill/>
              <a:miter lim="800000"/>
              <a:headEnd/>
              <a:tailEnd/>
            </a:ln>
          </p:spPr>
          <p:txBody>
            <a:bodyPr wrap="none">
              <a:spAutoFit/>
            </a:bodyPr>
            <a:lstStyle/>
            <a:p>
              <a:r>
                <a:rPr lang="en-US" altLang="zh-CN">
                  <a:latin typeface="Arial" charset="0"/>
                </a:rPr>
                <a:t>S</a:t>
              </a:r>
            </a:p>
          </p:txBody>
        </p:sp>
        <p:sp>
          <p:nvSpPr>
            <p:cNvPr id="24588" name="Text Box 43"/>
            <p:cNvSpPr txBox="1">
              <a:spLocks noChangeArrowheads="1"/>
            </p:cNvSpPr>
            <p:nvPr/>
          </p:nvSpPr>
          <p:spPr bwMode="auto">
            <a:xfrm>
              <a:off x="1446" y="2517"/>
              <a:ext cx="189" cy="250"/>
            </a:xfrm>
            <a:prstGeom prst="rect">
              <a:avLst/>
            </a:prstGeom>
            <a:noFill/>
            <a:ln w="19050" algn="ctr">
              <a:noFill/>
              <a:miter lim="800000"/>
              <a:headEnd/>
              <a:tailEnd/>
            </a:ln>
          </p:spPr>
          <p:txBody>
            <a:bodyPr wrap="none">
              <a:spAutoFit/>
            </a:bodyPr>
            <a:lstStyle/>
            <a:p>
              <a:r>
                <a:rPr lang="en-US" altLang="zh-CN">
                  <a:latin typeface="Arial" charset="0"/>
                </a:rPr>
                <a:t>a</a:t>
              </a:r>
            </a:p>
          </p:txBody>
        </p:sp>
        <p:grpSp>
          <p:nvGrpSpPr>
            <p:cNvPr id="24589" name="Group 44"/>
            <p:cNvGrpSpPr>
              <a:grpSpLocks/>
            </p:cNvGrpSpPr>
            <p:nvPr/>
          </p:nvGrpSpPr>
          <p:grpSpPr bwMode="auto">
            <a:xfrm>
              <a:off x="1830" y="2500"/>
              <a:ext cx="3369" cy="385"/>
              <a:chOff x="1746" y="1003"/>
              <a:chExt cx="3369" cy="385"/>
            </a:xfrm>
          </p:grpSpPr>
          <p:sp>
            <p:nvSpPr>
              <p:cNvPr id="24600" name="Oval 45"/>
              <p:cNvSpPr>
                <a:spLocks noChangeAspect="1" noChangeArrowheads="1"/>
              </p:cNvSpPr>
              <p:nvPr/>
            </p:nvSpPr>
            <p:spPr bwMode="auto">
              <a:xfrm>
                <a:off x="1746"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sp>
            <p:nvSpPr>
              <p:cNvPr id="24601" name="Oval 46"/>
              <p:cNvSpPr>
                <a:spLocks noChangeAspect="1" noChangeArrowheads="1"/>
              </p:cNvSpPr>
              <p:nvPr/>
            </p:nvSpPr>
            <p:spPr bwMode="auto">
              <a:xfrm>
                <a:off x="2509"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4602" name="AutoShape 47"/>
              <p:cNvCxnSpPr>
                <a:cxnSpLocks noChangeShapeType="1"/>
                <a:stCxn id="24600" idx="6"/>
                <a:endCxn id="24601" idx="2"/>
              </p:cNvCxnSpPr>
              <p:nvPr/>
            </p:nvCxnSpPr>
            <p:spPr bwMode="auto">
              <a:xfrm>
                <a:off x="2069" y="1230"/>
                <a:ext cx="434" cy="0"/>
              </a:xfrm>
              <a:prstGeom prst="straightConnector1">
                <a:avLst/>
              </a:prstGeom>
              <a:noFill/>
              <a:ln w="19050">
                <a:solidFill>
                  <a:srgbClr val="FFCC00"/>
                </a:solidFill>
                <a:round/>
                <a:headEnd/>
                <a:tailEnd type="triangle" w="med" len="med"/>
              </a:ln>
            </p:spPr>
          </p:cxnSp>
          <p:sp>
            <p:nvSpPr>
              <p:cNvPr id="24603" name="Text Box 48"/>
              <p:cNvSpPr txBox="1">
                <a:spLocks noChangeArrowheads="1"/>
              </p:cNvSpPr>
              <p:nvPr/>
            </p:nvSpPr>
            <p:spPr bwMode="auto">
              <a:xfrm>
                <a:off x="2165" y="1003"/>
                <a:ext cx="214" cy="250"/>
              </a:xfrm>
              <a:prstGeom prst="rect">
                <a:avLst/>
              </a:prstGeom>
              <a:noFill/>
              <a:ln w="19050" algn="ctr">
                <a:noFill/>
                <a:miter lim="800000"/>
                <a:headEnd/>
                <a:tailEnd/>
              </a:ln>
            </p:spPr>
            <p:txBody>
              <a:bodyPr wrap="none">
                <a:spAutoFit/>
              </a:bodyPr>
              <a:lstStyle/>
              <a:p>
                <a:r>
                  <a:rPr lang="en-US" altLang="zh-CN">
                    <a:latin typeface="Arial" charset="0"/>
                  </a:rPr>
                  <a:t>A</a:t>
                </a:r>
              </a:p>
            </p:txBody>
          </p:sp>
          <p:sp>
            <p:nvSpPr>
              <p:cNvPr id="24604" name="Oval 49"/>
              <p:cNvSpPr>
                <a:spLocks noChangeAspect="1" noChangeArrowheads="1"/>
              </p:cNvSpPr>
              <p:nvPr/>
            </p:nvSpPr>
            <p:spPr bwMode="auto">
              <a:xfrm>
                <a:off x="3272"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4605" name="AutoShape 50"/>
              <p:cNvCxnSpPr>
                <a:cxnSpLocks noChangeShapeType="1"/>
                <a:stCxn id="24601" idx="6"/>
                <a:endCxn id="24604" idx="2"/>
              </p:cNvCxnSpPr>
              <p:nvPr/>
            </p:nvCxnSpPr>
            <p:spPr bwMode="auto">
              <a:xfrm>
                <a:off x="2832" y="1230"/>
                <a:ext cx="434" cy="0"/>
              </a:xfrm>
              <a:prstGeom prst="straightConnector1">
                <a:avLst/>
              </a:prstGeom>
              <a:noFill/>
              <a:ln w="19050">
                <a:solidFill>
                  <a:srgbClr val="FFCC00"/>
                </a:solidFill>
                <a:round/>
                <a:headEnd/>
                <a:tailEnd type="triangle" w="med" len="med"/>
              </a:ln>
            </p:spPr>
          </p:cxnSp>
          <p:sp>
            <p:nvSpPr>
              <p:cNvPr id="24606" name="Text Box 51"/>
              <p:cNvSpPr txBox="1">
                <a:spLocks noChangeArrowheads="1"/>
              </p:cNvSpPr>
              <p:nvPr/>
            </p:nvSpPr>
            <p:spPr bwMode="auto">
              <a:xfrm>
                <a:off x="2938" y="1003"/>
                <a:ext cx="189" cy="250"/>
              </a:xfrm>
              <a:prstGeom prst="rect">
                <a:avLst/>
              </a:prstGeom>
              <a:noFill/>
              <a:ln w="19050" algn="ctr">
                <a:noFill/>
                <a:miter lim="800000"/>
                <a:headEnd/>
                <a:tailEnd/>
              </a:ln>
            </p:spPr>
            <p:txBody>
              <a:bodyPr wrap="none">
                <a:spAutoFit/>
              </a:bodyPr>
              <a:lstStyle/>
              <a:p>
                <a:r>
                  <a:rPr lang="en-US" altLang="zh-CN">
                    <a:latin typeface="Arial" charset="0"/>
                  </a:rPr>
                  <a:t>c</a:t>
                </a:r>
              </a:p>
            </p:txBody>
          </p:sp>
          <p:sp>
            <p:nvSpPr>
              <p:cNvPr id="24607" name="Oval 52"/>
              <p:cNvSpPr>
                <a:spLocks noChangeAspect="1" noChangeArrowheads="1"/>
              </p:cNvSpPr>
              <p:nvPr/>
            </p:nvSpPr>
            <p:spPr bwMode="auto">
              <a:xfrm>
                <a:off x="4035" y="1071"/>
                <a:ext cx="317" cy="317"/>
              </a:xfrm>
              <a:prstGeom prst="ellipse">
                <a:avLst/>
              </a:prstGeom>
              <a:solidFill>
                <a:srgbClr val="FFFF99">
                  <a:alpha val="50195"/>
                </a:srgbClr>
              </a:solidFill>
              <a:ln w="19050" algn="ctr">
                <a:solidFill>
                  <a:srgbClr val="FFCC00"/>
                </a:solidFill>
                <a:round/>
                <a:headEnd/>
                <a:tailEnd/>
              </a:ln>
            </p:spPr>
            <p:txBody>
              <a:bodyPr wrap="none" anchor="ctr"/>
              <a:lstStyle/>
              <a:p>
                <a:pPr algn="ctr"/>
                <a:endParaRPr lang="zh-CN" altLang="zh-CN">
                  <a:latin typeface="Arial" charset="0"/>
                </a:endParaRPr>
              </a:p>
            </p:txBody>
          </p:sp>
          <p:cxnSp>
            <p:nvCxnSpPr>
              <p:cNvPr id="24608" name="AutoShape 53"/>
              <p:cNvCxnSpPr>
                <a:cxnSpLocks noChangeShapeType="1"/>
                <a:stCxn id="24604" idx="6"/>
                <a:endCxn id="24607" idx="2"/>
              </p:cNvCxnSpPr>
              <p:nvPr/>
            </p:nvCxnSpPr>
            <p:spPr bwMode="auto">
              <a:xfrm>
                <a:off x="3595" y="1230"/>
                <a:ext cx="434" cy="0"/>
              </a:xfrm>
              <a:prstGeom prst="straightConnector1">
                <a:avLst/>
              </a:prstGeom>
              <a:noFill/>
              <a:ln w="19050">
                <a:solidFill>
                  <a:srgbClr val="FFCC00"/>
                </a:solidFill>
                <a:round/>
                <a:headEnd/>
                <a:tailEnd type="triangle" w="med" len="med"/>
              </a:ln>
            </p:spPr>
          </p:cxnSp>
          <p:sp>
            <p:nvSpPr>
              <p:cNvPr id="24609" name="Text Box 54"/>
              <p:cNvSpPr txBox="1">
                <a:spLocks noChangeArrowheads="1"/>
              </p:cNvSpPr>
              <p:nvPr/>
            </p:nvSpPr>
            <p:spPr bwMode="auto">
              <a:xfrm>
                <a:off x="3684" y="1003"/>
                <a:ext cx="214" cy="250"/>
              </a:xfrm>
              <a:prstGeom prst="rect">
                <a:avLst/>
              </a:prstGeom>
              <a:noFill/>
              <a:ln w="19050" algn="ctr">
                <a:noFill/>
                <a:miter lim="800000"/>
                <a:headEnd/>
                <a:tailEnd/>
              </a:ln>
            </p:spPr>
            <p:txBody>
              <a:bodyPr wrap="none">
                <a:spAutoFit/>
              </a:bodyPr>
              <a:lstStyle/>
              <a:p>
                <a:r>
                  <a:rPr lang="en-US" altLang="zh-CN">
                    <a:latin typeface="Arial" charset="0"/>
                  </a:rPr>
                  <a:t>B</a:t>
                </a:r>
              </a:p>
            </p:txBody>
          </p:sp>
          <p:sp>
            <p:nvSpPr>
              <p:cNvPr id="24610" name="Oval 55"/>
              <p:cNvSpPr>
                <a:spLocks noChangeAspect="1" noChangeArrowheads="1"/>
              </p:cNvSpPr>
              <p:nvPr/>
            </p:nvSpPr>
            <p:spPr bwMode="auto">
              <a:xfrm>
                <a:off x="4798" y="1071"/>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[1]</a:t>
                </a:r>
              </a:p>
            </p:txBody>
          </p:sp>
          <p:cxnSp>
            <p:nvCxnSpPr>
              <p:cNvPr id="24611" name="AutoShape 56"/>
              <p:cNvCxnSpPr>
                <a:cxnSpLocks noChangeShapeType="1"/>
                <a:stCxn id="24607" idx="6"/>
                <a:endCxn id="24610" idx="2"/>
              </p:cNvCxnSpPr>
              <p:nvPr/>
            </p:nvCxnSpPr>
            <p:spPr bwMode="auto">
              <a:xfrm>
                <a:off x="4358" y="1230"/>
                <a:ext cx="422" cy="0"/>
              </a:xfrm>
              <a:prstGeom prst="straightConnector1">
                <a:avLst/>
              </a:prstGeom>
              <a:noFill/>
              <a:ln w="19050">
                <a:solidFill>
                  <a:srgbClr val="FFCC00"/>
                </a:solidFill>
                <a:round/>
                <a:headEnd/>
                <a:tailEnd type="triangle" w="med" len="med"/>
              </a:ln>
            </p:spPr>
          </p:cxnSp>
          <p:sp>
            <p:nvSpPr>
              <p:cNvPr id="24612" name="Text Box 57"/>
              <p:cNvSpPr txBox="1">
                <a:spLocks noChangeArrowheads="1"/>
              </p:cNvSpPr>
              <p:nvPr/>
            </p:nvSpPr>
            <p:spPr bwMode="auto">
              <a:xfrm>
                <a:off x="4458" y="1003"/>
                <a:ext cx="189" cy="250"/>
              </a:xfrm>
              <a:prstGeom prst="rect">
                <a:avLst/>
              </a:prstGeom>
              <a:noFill/>
              <a:ln w="19050" algn="ctr">
                <a:noFill/>
                <a:miter lim="800000"/>
                <a:headEnd/>
                <a:tailEnd/>
              </a:ln>
            </p:spPr>
            <p:txBody>
              <a:bodyPr wrap="none">
                <a:spAutoFit/>
              </a:bodyPr>
              <a:lstStyle/>
              <a:p>
                <a:r>
                  <a:rPr lang="en-US" altLang="zh-CN">
                    <a:latin typeface="Arial" charset="0"/>
                  </a:rPr>
                  <a:t>e</a:t>
                </a:r>
              </a:p>
            </p:txBody>
          </p:sp>
        </p:grpSp>
        <p:sp>
          <p:nvSpPr>
            <p:cNvPr id="24590" name="Oval 58"/>
            <p:cNvSpPr>
              <a:spLocks noChangeAspect="1" noChangeArrowheads="1"/>
            </p:cNvSpPr>
            <p:nvPr/>
          </p:nvSpPr>
          <p:spPr bwMode="auto">
            <a:xfrm>
              <a:off x="2608" y="3702"/>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[2]</a:t>
              </a:r>
            </a:p>
          </p:txBody>
        </p:sp>
        <p:sp>
          <p:nvSpPr>
            <p:cNvPr id="24591" name="Text Box 59"/>
            <p:cNvSpPr txBox="1">
              <a:spLocks noChangeArrowheads="1"/>
            </p:cNvSpPr>
            <p:nvPr/>
          </p:nvSpPr>
          <p:spPr bwMode="auto">
            <a:xfrm>
              <a:off x="2245" y="3521"/>
              <a:ext cx="198" cy="250"/>
            </a:xfrm>
            <a:prstGeom prst="rect">
              <a:avLst/>
            </a:prstGeom>
            <a:noFill/>
            <a:ln w="19050" algn="ctr">
              <a:noFill/>
              <a:miter lim="800000"/>
              <a:headEnd/>
              <a:tailEnd/>
            </a:ln>
          </p:spPr>
          <p:txBody>
            <a:bodyPr wrap="none">
              <a:spAutoFit/>
            </a:bodyPr>
            <a:lstStyle/>
            <a:p>
              <a:r>
                <a:rPr lang="en-US" altLang="zh-CN">
                  <a:latin typeface="Arial" charset="0"/>
                </a:rPr>
                <a:t>b</a:t>
              </a:r>
            </a:p>
          </p:txBody>
        </p:sp>
        <p:sp>
          <p:nvSpPr>
            <p:cNvPr id="24592" name="Oval 60"/>
            <p:cNvSpPr>
              <a:spLocks noChangeAspect="1" noChangeArrowheads="1"/>
            </p:cNvSpPr>
            <p:nvPr/>
          </p:nvSpPr>
          <p:spPr bwMode="auto">
            <a:xfrm>
              <a:off x="3416" y="3295"/>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[3]</a:t>
              </a:r>
            </a:p>
          </p:txBody>
        </p:sp>
        <p:sp>
          <p:nvSpPr>
            <p:cNvPr id="24593" name="Text Box 61"/>
            <p:cNvSpPr txBox="1">
              <a:spLocks noChangeArrowheads="1"/>
            </p:cNvSpPr>
            <p:nvPr/>
          </p:nvSpPr>
          <p:spPr bwMode="auto">
            <a:xfrm>
              <a:off x="3046" y="3203"/>
              <a:ext cx="198" cy="250"/>
            </a:xfrm>
            <a:prstGeom prst="rect">
              <a:avLst/>
            </a:prstGeom>
            <a:noFill/>
            <a:ln w="19050" algn="ctr">
              <a:noFill/>
              <a:miter lim="800000"/>
              <a:headEnd/>
              <a:tailEnd/>
            </a:ln>
          </p:spPr>
          <p:txBody>
            <a:bodyPr wrap="none">
              <a:spAutoFit/>
            </a:bodyPr>
            <a:lstStyle/>
            <a:p>
              <a:r>
                <a:rPr lang="en-US" altLang="zh-CN">
                  <a:latin typeface="Arial" charset="0"/>
                </a:rPr>
                <a:t>b</a:t>
              </a:r>
            </a:p>
          </p:txBody>
        </p:sp>
        <p:sp>
          <p:nvSpPr>
            <p:cNvPr id="24594" name="Oval 62"/>
            <p:cNvSpPr>
              <a:spLocks noChangeAspect="1" noChangeArrowheads="1"/>
            </p:cNvSpPr>
            <p:nvPr/>
          </p:nvSpPr>
          <p:spPr bwMode="auto">
            <a:xfrm>
              <a:off x="4119" y="2976"/>
              <a:ext cx="317" cy="317"/>
            </a:xfrm>
            <a:prstGeom prst="ellipse">
              <a:avLst/>
            </a:prstGeom>
            <a:solidFill>
              <a:srgbClr val="FFFF99">
                <a:alpha val="50195"/>
              </a:srgbClr>
            </a:solidFill>
            <a:ln w="57150" cmpd="dbl" algn="ctr">
              <a:solidFill>
                <a:srgbClr val="FFCC00"/>
              </a:solidFill>
              <a:round/>
              <a:headEnd/>
              <a:tailEnd/>
            </a:ln>
          </p:spPr>
          <p:txBody>
            <a:bodyPr wrap="none" anchor="ctr"/>
            <a:lstStyle/>
            <a:p>
              <a:pPr algn="ctr"/>
              <a:r>
                <a:rPr lang="en-US" altLang="zh-CN">
                  <a:latin typeface="Arial" charset="0"/>
                </a:rPr>
                <a:t>[4]</a:t>
              </a:r>
            </a:p>
          </p:txBody>
        </p:sp>
        <p:sp>
          <p:nvSpPr>
            <p:cNvPr id="24595" name="Text Box 63"/>
            <p:cNvSpPr txBox="1">
              <a:spLocks noChangeArrowheads="1"/>
            </p:cNvSpPr>
            <p:nvPr/>
          </p:nvSpPr>
          <p:spPr bwMode="auto">
            <a:xfrm>
              <a:off x="3768" y="2886"/>
              <a:ext cx="198" cy="250"/>
            </a:xfrm>
            <a:prstGeom prst="rect">
              <a:avLst/>
            </a:prstGeom>
            <a:noFill/>
            <a:ln w="19050" algn="ctr">
              <a:noFill/>
              <a:miter lim="800000"/>
              <a:headEnd/>
              <a:tailEnd/>
            </a:ln>
          </p:spPr>
          <p:txBody>
            <a:bodyPr wrap="none">
              <a:spAutoFit/>
            </a:bodyPr>
            <a:lstStyle/>
            <a:p>
              <a:r>
                <a:rPr lang="en-US" altLang="zh-CN">
                  <a:latin typeface="Arial" charset="0"/>
                </a:rPr>
                <a:t>d</a:t>
              </a:r>
            </a:p>
          </p:txBody>
        </p:sp>
        <p:cxnSp>
          <p:nvCxnSpPr>
            <p:cNvPr id="24596" name="AutoShape 64"/>
            <p:cNvCxnSpPr>
              <a:cxnSpLocks noChangeShapeType="1"/>
              <a:stCxn id="24584" idx="4"/>
              <a:endCxn id="24600" idx="2"/>
            </p:cNvCxnSpPr>
            <p:nvPr/>
          </p:nvCxnSpPr>
          <p:spPr bwMode="auto">
            <a:xfrm rot="16200000" flipH="1">
              <a:off x="1389" y="2292"/>
              <a:ext cx="273" cy="597"/>
            </a:xfrm>
            <a:prstGeom prst="bentConnector2">
              <a:avLst/>
            </a:prstGeom>
            <a:noFill/>
            <a:ln w="19050">
              <a:solidFill>
                <a:srgbClr val="FFCC00"/>
              </a:solidFill>
              <a:miter lim="800000"/>
              <a:headEnd/>
              <a:tailEnd type="triangle" w="med" len="med"/>
            </a:ln>
          </p:spPr>
        </p:cxnSp>
        <p:cxnSp>
          <p:nvCxnSpPr>
            <p:cNvPr id="24597" name="AutoShape 65"/>
            <p:cNvCxnSpPr>
              <a:cxnSpLocks noChangeShapeType="1"/>
              <a:stCxn id="24600" idx="4"/>
              <a:endCxn id="24590" idx="2"/>
            </p:cNvCxnSpPr>
            <p:nvPr/>
          </p:nvCxnSpPr>
          <p:spPr bwMode="auto">
            <a:xfrm rot="16200000" flipH="1">
              <a:off x="1805" y="3075"/>
              <a:ext cx="970" cy="601"/>
            </a:xfrm>
            <a:prstGeom prst="bentConnector2">
              <a:avLst/>
            </a:prstGeom>
            <a:noFill/>
            <a:ln w="19050">
              <a:solidFill>
                <a:srgbClr val="FFCC00"/>
              </a:solidFill>
              <a:miter lim="800000"/>
              <a:headEnd/>
              <a:tailEnd type="triangle" w="med" len="med"/>
            </a:ln>
          </p:spPr>
        </p:cxnSp>
        <p:cxnSp>
          <p:nvCxnSpPr>
            <p:cNvPr id="24598" name="AutoShape 66"/>
            <p:cNvCxnSpPr>
              <a:cxnSpLocks noChangeShapeType="1"/>
              <a:stCxn id="24604" idx="4"/>
              <a:endCxn id="24594" idx="2"/>
            </p:cNvCxnSpPr>
            <p:nvPr/>
          </p:nvCxnSpPr>
          <p:spPr bwMode="auto">
            <a:xfrm rot="16200000" flipH="1">
              <a:off x="3686" y="2720"/>
              <a:ext cx="244" cy="586"/>
            </a:xfrm>
            <a:prstGeom prst="bentConnector2">
              <a:avLst/>
            </a:prstGeom>
            <a:noFill/>
            <a:ln w="19050">
              <a:solidFill>
                <a:srgbClr val="FFCC00"/>
              </a:solidFill>
              <a:miter lim="800000"/>
              <a:headEnd/>
              <a:tailEnd type="triangle" w="med" len="med"/>
            </a:ln>
          </p:spPr>
        </p:cxnSp>
        <p:cxnSp>
          <p:nvCxnSpPr>
            <p:cNvPr id="24599" name="AutoShape 67"/>
            <p:cNvCxnSpPr>
              <a:cxnSpLocks noChangeShapeType="1"/>
              <a:stCxn id="24601" idx="4"/>
              <a:endCxn id="24592" idx="2"/>
            </p:cNvCxnSpPr>
            <p:nvPr/>
          </p:nvCxnSpPr>
          <p:spPr bwMode="auto">
            <a:xfrm rot="16200000" flipH="1">
              <a:off x="2793" y="2850"/>
              <a:ext cx="563" cy="646"/>
            </a:xfrm>
            <a:prstGeom prst="bentConnector2">
              <a:avLst/>
            </a:prstGeom>
            <a:noFill/>
            <a:ln w="19050">
              <a:solidFill>
                <a:srgbClr val="FFCC00"/>
              </a:solidFill>
              <a:miter lim="800000"/>
              <a:headEnd/>
              <a:tailEnd type="triangle" w="med" len="med"/>
            </a:ln>
          </p:spPr>
        </p:cxnSp>
      </p:grpSp>
      <p:sp>
        <p:nvSpPr>
          <p:cNvPr id="567364" name="Line 68"/>
          <p:cNvSpPr>
            <a:spLocks noChangeShapeType="1"/>
          </p:cNvSpPr>
          <p:nvPr/>
        </p:nvSpPr>
        <p:spPr bwMode="auto">
          <a:xfrm>
            <a:off x="395288" y="3284538"/>
            <a:ext cx="8353425" cy="0"/>
          </a:xfrm>
          <a:prstGeom prst="line">
            <a:avLst/>
          </a:prstGeom>
          <a:noFill/>
          <a:ln w="38100">
            <a:solidFill>
              <a:srgbClr val="FFCC00"/>
            </a:solidFill>
            <a:prstDash val="lgDash"/>
            <a:round/>
            <a:headEnd/>
            <a:tailEnd/>
          </a:ln>
        </p:spPr>
        <p:txBody>
          <a:bodyPr wrap="none" anchor="ctr"/>
          <a:lstStyle/>
          <a:p>
            <a:endParaRPr lang="zh-CN" altLang="en-US"/>
          </a:p>
        </p:txBody>
      </p:sp>
      <p:sp>
        <p:nvSpPr>
          <p:cNvPr id="567365" name="Rectangle 69"/>
          <p:cNvSpPr>
            <a:spLocks noChangeArrowheads="1"/>
          </p:cNvSpPr>
          <p:nvPr/>
        </p:nvSpPr>
        <p:spPr bwMode="auto">
          <a:xfrm>
            <a:off x="4284663" y="3284538"/>
            <a:ext cx="2879725" cy="519112"/>
          </a:xfrm>
          <a:prstGeom prst="rect">
            <a:avLst/>
          </a:prstGeom>
          <a:noFill/>
          <a:ln w="19050" algn="ctr">
            <a:noFill/>
            <a:miter lim="800000"/>
            <a:headEnd/>
            <a:tailEnd/>
          </a:ln>
          <a:effectLst/>
        </p:spPr>
        <p:txBody>
          <a:bodyPr>
            <a:spAutoFit/>
          </a:bodyPr>
          <a:lstStyle/>
          <a:p>
            <a:pPr algn="ctr">
              <a:defRPr/>
            </a:pPr>
            <a:r>
              <a:rPr lang="en-US" altLang="zh-CN" sz="2800">
                <a:solidFill>
                  <a:srgbClr val="FF0000"/>
                </a:solidFill>
                <a:effectLst>
                  <a:outerShdw blurRad="38100" dist="38100" dir="2700000" algn="tl">
                    <a:srgbClr val="000000"/>
                  </a:outerShdw>
                </a:effectLst>
                <a:latin typeface="Arial" charset="0"/>
              </a:rPr>
              <a:t>Step3</a:t>
            </a:r>
            <a:r>
              <a:rPr lang="zh-CN" altLang="en-US" sz="2800">
                <a:solidFill>
                  <a:srgbClr val="FF0000"/>
                </a:solidFill>
                <a:effectLst>
                  <a:outerShdw blurRad="38100" dist="38100" dir="2700000" algn="tl">
                    <a:srgbClr val="000000"/>
                  </a:outerShdw>
                </a:effectLst>
                <a:latin typeface="Arial" charset="0"/>
              </a:rPr>
              <a:t>　</a:t>
            </a:r>
            <a:r>
              <a:rPr lang="zh-CN" altLang="en-US" sz="2800">
                <a:effectLst>
                  <a:outerShdw blurRad="38100" dist="38100" dir="2700000" algn="tl">
                    <a:srgbClr val="FFFFFF"/>
                  </a:outerShdw>
                </a:effectLst>
                <a:latin typeface="Arial" charset="0"/>
              </a:rPr>
              <a:t>确定化</a:t>
            </a:r>
          </a:p>
        </p:txBody>
      </p:sp>
    </p:spTree>
    <p:extLst>
      <p:ext uri="{BB962C8B-B14F-4D97-AF65-F5344CB8AC3E}">
        <p14:creationId xmlns:p14="http://schemas.microsoft.com/office/powerpoint/2010/main" val="1927006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7364"/>
                                        </p:tgtEl>
                                        <p:attrNameLst>
                                          <p:attrName>style.visibility</p:attrName>
                                        </p:attrNameLst>
                                      </p:cBhvr>
                                      <p:to>
                                        <p:strVal val="visible"/>
                                      </p:to>
                                    </p:set>
                                    <p:animEffect transition="in" filter="wipe(left)">
                                      <p:cBhvr>
                                        <p:cTn id="7" dur="500"/>
                                        <p:tgtEl>
                                          <p:spTgt spid="567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7365"/>
                                        </p:tgtEl>
                                        <p:attrNameLst>
                                          <p:attrName>style.visibility</p:attrName>
                                        </p:attrNameLst>
                                      </p:cBhvr>
                                      <p:to>
                                        <p:strVal val="visible"/>
                                      </p:to>
                                    </p:set>
                                    <p:animEffect transition="in" filter="wipe(left)">
                                      <p:cBhvr>
                                        <p:cTn id="12" dur="500"/>
                                        <p:tgtEl>
                                          <p:spTgt spid="5673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64" grpId="0" animBg="1"/>
      <p:bldP spid="5673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kumimoji="1" lang="zh-CN" altLang="en-US" sz="3600" dirty="0">
                <a:solidFill>
                  <a:schemeClr val="tx1">
                    <a:lumMod val="85000"/>
                    <a:lumOff val="15000"/>
                  </a:schemeClr>
                </a:solidFill>
                <a:latin typeface="黑体" pitchFamily="2" charset="-122"/>
                <a:ea typeface="黑体" pitchFamily="2" charset="-122"/>
              </a:rPr>
              <a:t>根据项目构造识别活前缀的</a:t>
            </a:r>
            <a:r>
              <a:rPr kumimoji="1" lang="en-US" altLang="zh-CN" sz="3600" dirty="0">
                <a:solidFill>
                  <a:schemeClr val="tx1">
                    <a:lumMod val="85000"/>
                    <a:lumOff val="15000"/>
                  </a:schemeClr>
                </a:solidFill>
                <a:latin typeface="黑体" pitchFamily="2" charset="-122"/>
                <a:ea typeface="黑体" pitchFamily="2" charset="-122"/>
              </a:rPr>
              <a:t>NFA</a:t>
            </a:r>
          </a:p>
        </p:txBody>
      </p:sp>
      <p:sp>
        <p:nvSpPr>
          <p:cNvPr id="568323" name="Rectangle 3"/>
          <p:cNvSpPr>
            <a:spLocks noGrp="1" noChangeArrowheads="1"/>
          </p:cNvSpPr>
          <p:nvPr>
            <p:ph idx="1"/>
          </p:nvPr>
        </p:nvSpPr>
        <p:spPr/>
        <p:txBody>
          <a:bodyPr/>
          <a:lstStyle/>
          <a:p>
            <a:pPr eaLnBrk="1" hangingPunct="1">
              <a:defRPr/>
            </a:pPr>
            <a:r>
              <a:rPr kumimoji="1" lang="zh-CN" altLang="en-US" dirty="0"/>
              <a:t>由文法的产生式直接构造识别活前缀和可归前缀的有限自动机</a:t>
            </a:r>
          </a:p>
          <a:p>
            <a:pPr eaLnBrk="1" hangingPunct="1">
              <a:defRPr/>
            </a:pPr>
            <a:r>
              <a:rPr kumimoji="1" lang="zh-CN" altLang="en-US" dirty="0">
                <a:solidFill>
                  <a:srgbClr val="FF0000"/>
                </a:solidFill>
                <a:effectLst>
                  <a:outerShdw blurRad="38100" dist="38100" dir="2700000" algn="tl">
                    <a:srgbClr val="000000"/>
                  </a:outerShdw>
                </a:effectLst>
                <a:latin typeface="黑体" pitchFamily="2" charset="-122"/>
                <a:ea typeface="黑体" pitchFamily="2" charset="-122"/>
              </a:rPr>
              <a:t>项目（</a:t>
            </a:r>
            <a:r>
              <a:rPr kumimoji="1" lang="en-US" altLang="zh-CN" dirty="0">
                <a:solidFill>
                  <a:srgbClr val="FF0000"/>
                </a:solidFill>
                <a:effectLst>
                  <a:outerShdw blurRad="38100" dist="38100" dir="2700000" algn="tl">
                    <a:srgbClr val="000000"/>
                  </a:outerShdw>
                </a:effectLst>
                <a:latin typeface="黑体" pitchFamily="2" charset="-122"/>
                <a:ea typeface="黑体" pitchFamily="2" charset="-122"/>
              </a:rPr>
              <a:t>item</a:t>
            </a:r>
            <a:r>
              <a:rPr kumimoji="1" lang="zh-CN" altLang="en-US" dirty="0">
                <a:solidFill>
                  <a:srgbClr val="FF0000"/>
                </a:solidFill>
                <a:effectLst>
                  <a:outerShdw blurRad="38100" dist="38100" dir="2700000" algn="tl">
                    <a:srgbClr val="000000"/>
                  </a:outerShdw>
                </a:effectLst>
                <a:latin typeface="黑体" pitchFamily="2" charset="-122"/>
                <a:ea typeface="黑体" pitchFamily="2" charset="-122"/>
              </a:rPr>
              <a:t>）</a:t>
            </a:r>
            <a:r>
              <a:rPr kumimoji="1" lang="zh-CN" altLang="en-US" dirty="0"/>
              <a:t>　在每个产生式的右部适当位置添加一个圆点构成项目</a:t>
            </a:r>
          </a:p>
        </p:txBody>
      </p:sp>
      <p:sp>
        <p:nvSpPr>
          <p:cNvPr id="25602"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25603" name="灯片编号占位符 5"/>
          <p:cNvSpPr>
            <a:spLocks noGrp="1"/>
          </p:cNvSpPr>
          <p:nvPr>
            <p:ph type="sldNum" sz="quarter" idx="12"/>
          </p:nvPr>
        </p:nvSpPr>
        <p:spPr>
          <a:noFill/>
        </p:spPr>
        <p:txBody>
          <a:bodyPr/>
          <a:lstStyle/>
          <a:p>
            <a:fld id="{78A375C1-11F1-482A-845D-7E8683E0B76C}" type="slidenum">
              <a:rPr lang="en-US" altLang="zh-CN" smtClean="0">
                <a:ea typeface="宋体" charset="-122"/>
              </a:rPr>
              <a:pPr/>
              <a:t>24</a:t>
            </a:fld>
            <a:endParaRPr lang="en-US" altLang="zh-CN">
              <a:ea typeface="宋体" charset="-122"/>
            </a:endParaRPr>
          </a:p>
        </p:txBody>
      </p:sp>
      <p:sp>
        <p:nvSpPr>
          <p:cNvPr id="568324" name="Rectangle 4"/>
          <p:cNvSpPr>
            <a:spLocks noChangeArrowheads="1"/>
          </p:cNvSpPr>
          <p:nvPr/>
        </p:nvSpPr>
        <p:spPr bwMode="auto">
          <a:xfrm>
            <a:off x="837338" y="3418612"/>
            <a:ext cx="7345363" cy="2739211"/>
          </a:xfrm>
          <a:prstGeom prst="rect">
            <a:avLst/>
          </a:prstGeom>
          <a:noFill/>
          <a:ln w="9525" algn="ctr">
            <a:noFill/>
            <a:miter lim="800000"/>
            <a:headEnd/>
            <a:tailEnd/>
          </a:ln>
          <a:effectLst/>
        </p:spPr>
        <p:txBody>
          <a:bodyPr>
            <a:spAutoFit/>
          </a:bodyPr>
          <a:lstStyle/>
          <a:p>
            <a:pPr algn="l">
              <a:spcBef>
                <a:spcPct val="20000"/>
              </a:spcBef>
              <a:buClr>
                <a:srgbClr val="FF9900"/>
              </a:buClr>
              <a:buSzPct val="80000"/>
              <a:buFont typeface="Webdings" pitchFamily="18" charset="2"/>
              <a:buNone/>
              <a:defRPr/>
            </a:pPr>
            <a:r>
              <a:rPr kumimoji="1" lang="zh-CN" altLang="en-US" sz="28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例如：产生式</a:t>
            </a:r>
            <a:r>
              <a:rPr kumimoji="1" lang="en-US" altLang="zh-CN" sz="28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S → </a:t>
            </a:r>
            <a:r>
              <a:rPr kumimoji="1" lang="en-US" altLang="zh-CN" sz="28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aAcBe</a:t>
            </a:r>
            <a:r>
              <a:rPr kumimoji="1" lang="zh-CN" altLang="en-US" sz="28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对应有</a:t>
            </a:r>
            <a:r>
              <a:rPr kumimoji="1" lang="en-US" altLang="zh-CN" sz="28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6</a:t>
            </a:r>
            <a:r>
              <a:rPr kumimoji="1" lang="zh-CN" altLang="en-US" sz="28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个项目</a:t>
            </a:r>
            <a:br>
              <a:rPr kumimoji="1"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b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[0] S →  </a:t>
            </a:r>
            <a:r>
              <a:rPr kumimoji="1" lang="en-US" altLang="zh-CN" sz="2400" dirty="0">
                <a:solidFill>
                  <a:srgbClr val="FF0000"/>
                </a:solidFill>
              </a:rPr>
              <a:t>•</a:t>
            </a:r>
            <a:r>
              <a:rPr kumimoji="1" lang="en-US" altLang="zh-CN" sz="2400" dirty="0">
                <a:sym typeface="Symbol" pitchFamily="18" charset="2"/>
              </a:rPr>
              <a:t>  </a:t>
            </a:r>
            <a:r>
              <a:rPr kumimoji="1"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aAcBe</a:t>
            </a:r>
            <a:b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br>
            <a:r>
              <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[1] S → a </a:t>
            </a:r>
            <a:r>
              <a:rPr lang="en-US" altLang="zh-CN" sz="2400" dirty="0">
                <a:solidFill>
                  <a:srgbClr val="FF0000"/>
                </a:solidFill>
              </a:rPr>
              <a:t>•</a:t>
            </a:r>
            <a:r>
              <a:rPr lang="en-US" altLang="zh-CN" sz="2400" dirty="0">
                <a:sym typeface="Symbol" pitchFamily="18" charset="2"/>
              </a:rPr>
              <a:t> </a:t>
            </a:r>
            <a:r>
              <a:rPr lang="en-US" altLang="zh-CN" sz="24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 </a:t>
            </a:r>
            <a:r>
              <a:rPr kumimoji="1"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AcBe</a:t>
            </a:r>
            <a:b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br>
            <a:r>
              <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[2] S → </a:t>
            </a:r>
            <a:r>
              <a:rPr kumimoji="1"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sz="2400" dirty="0">
                <a:solidFill>
                  <a:srgbClr val="FF0000"/>
                </a:solidFill>
              </a:rPr>
              <a:t>•</a:t>
            </a:r>
            <a:r>
              <a:rPr lang="en-US" altLang="zh-CN" sz="2400" dirty="0">
                <a:sym typeface="Symbol" pitchFamily="18" charset="2"/>
              </a:rPr>
              <a:t> </a:t>
            </a:r>
            <a:r>
              <a:rPr lang="en-US" altLang="zh-CN" sz="24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 </a:t>
            </a:r>
            <a:r>
              <a:rPr kumimoji="1"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cBe</a:t>
            </a:r>
            <a:b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br>
            <a:r>
              <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[3] S → </a:t>
            </a:r>
            <a:r>
              <a:rPr kumimoji="1"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aAc</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sz="2400" dirty="0">
                <a:solidFill>
                  <a:srgbClr val="FF0000"/>
                </a:solidFill>
              </a:rPr>
              <a:t>•</a:t>
            </a:r>
            <a:r>
              <a:rPr lang="en-US" altLang="zh-CN" sz="2400" dirty="0">
                <a:sym typeface="Symbol" pitchFamily="18" charset="2"/>
              </a:rPr>
              <a:t> </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Be</a:t>
            </a:r>
            <a:b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br>
            <a:r>
              <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[4] S → </a:t>
            </a:r>
            <a:r>
              <a:rPr kumimoji="1"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aAcB</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sz="2400" dirty="0">
                <a:solidFill>
                  <a:srgbClr val="FF0000"/>
                </a:solidFill>
              </a:rPr>
              <a:t>•</a:t>
            </a:r>
            <a:r>
              <a:rPr lang="en-US" altLang="zh-CN" sz="2400" dirty="0">
                <a:sym typeface="Symbol" pitchFamily="18" charset="2"/>
              </a:rPr>
              <a:t> </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e</a:t>
            </a:r>
            <a:b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br>
            <a:r>
              <a:rPr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[5] S → </a:t>
            </a:r>
            <a:r>
              <a:rPr kumimoji="1" lang="en-US" altLang="zh-CN" sz="2400" dirty="0" err="1">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aAcBe</a:t>
            </a:r>
            <a:r>
              <a:rPr kumimoji="1" lang="en-US" altLang="zh-CN"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sz="2400" dirty="0">
                <a:solidFill>
                  <a:srgbClr val="FF0000"/>
                </a:solidFill>
              </a:rPr>
              <a:t>•</a:t>
            </a:r>
            <a:r>
              <a:rPr lang="en-US" altLang="zh-CN" sz="2400" dirty="0">
                <a:sym typeface="Symbol" pitchFamily="18" charset="2"/>
              </a:rPr>
              <a:t> </a:t>
            </a:r>
            <a:endParaRPr lang="en-US" altLang="zh-CN" sz="24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endParaRPr>
          </a:p>
        </p:txBody>
      </p:sp>
      <p:sp>
        <p:nvSpPr>
          <p:cNvPr id="25607" name="AutoShape 6">
            <a:hlinkClick r:id="rId2" action="ppaction://hlinksldjump" highlightClick="1"/>
          </p:cNvPr>
          <p:cNvSpPr>
            <a:spLocks noChangeArrowheads="1"/>
          </p:cNvSpPr>
          <p:nvPr/>
        </p:nvSpPr>
        <p:spPr bwMode="auto">
          <a:xfrm>
            <a:off x="7612218" y="5631885"/>
            <a:ext cx="504825" cy="504825"/>
          </a:xfrm>
          <a:prstGeom prst="actionButtonReturn">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wrap="none" anchor="ctr"/>
          <a:lstStyle/>
          <a:p>
            <a:endParaRPr lang="zh-CN" altLang="en-US"/>
          </a:p>
        </p:txBody>
      </p:sp>
    </p:spTree>
    <p:extLst>
      <p:ext uri="{BB962C8B-B14F-4D97-AF65-F5344CB8AC3E}">
        <p14:creationId xmlns:p14="http://schemas.microsoft.com/office/powerpoint/2010/main" val="22214421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9346" name="Rectangle 2"/>
          <p:cNvSpPr>
            <a:spLocks noGrp="1" noChangeArrowheads="1"/>
          </p:cNvSpPr>
          <p:nvPr>
            <p:ph idx="1"/>
          </p:nvPr>
        </p:nvSpPr>
        <p:spPr>
          <a:xfrm>
            <a:off x="468313" y="476250"/>
            <a:ext cx="8280400" cy="5607050"/>
          </a:xfrm>
        </p:spPr>
        <p:txBody>
          <a:bodyPr/>
          <a:lstStyle/>
          <a:p>
            <a:pPr lvl="1" eaLnBrk="1" hangingPunct="1">
              <a:defRPr/>
            </a:pPr>
            <a:r>
              <a:rPr lang="zh-CN" altLang="en-US"/>
              <a:t>对空产生式</a:t>
            </a:r>
            <a:r>
              <a:rPr lang="en-US" altLang="zh-CN"/>
              <a:t>A→</a:t>
            </a:r>
            <a:r>
              <a:rPr lang="en-US" altLang="zh-CN">
                <a:sym typeface="Symbol" pitchFamily="18" charset="2"/>
              </a:rPr>
              <a:t></a:t>
            </a:r>
            <a:r>
              <a:rPr lang="zh-CN" altLang="en-US">
                <a:sym typeface="Symbol" pitchFamily="18" charset="2"/>
              </a:rPr>
              <a:t>，仅有项目</a:t>
            </a:r>
            <a:r>
              <a:rPr lang="en-US" altLang="zh-CN"/>
              <a:t>A→</a:t>
            </a:r>
            <a:r>
              <a:rPr kumimoji="1" lang="en-US" altLang="zh-CN">
                <a:solidFill>
                  <a:srgbClr val="FF0000"/>
                </a:solidFill>
                <a:effectLst>
                  <a:outerShdw blurRad="38100" dist="38100" dir="2700000" algn="tl">
                    <a:srgbClr val="000000"/>
                  </a:outerShdw>
                </a:effectLst>
              </a:rPr>
              <a:t>·</a:t>
            </a:r>
            <a:endParaRPr lang="en-US" altLang="zh-CN">
              <a:sym typeface="Symbol" pitchFamily="18" charset="2"/>
            </a:endParaRPr>
          </a:p>
          <a:p>
            <a:pPr lvl="1" eaLnBrk="1" hangingPunct="1">
              <a:defRPr/>
            </a:pPr>
            <a:r>
              <a:rPr lang="zh-CN" altLang="en-US"/>
              <a:t>项目圆点的左部表示分析过程的某个时刻用该产生式归约时句柄已识别的部分，圆点右部表示待识别的部分</a:t>
            </a:r>
          </a:p>
        </p:txBody>
      </p:sp>
      <p:sp>
        <p:nvSpPr>
          <p:cNvPr id="26626"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26627" name="灯片编号占位符 5"/>
          <p:cNvSpPr>
            <a:spLocks noGrp="1"/>
          </p:cNvSpPr>
          <p:nvPr>
            <p:ph type="sldNum" sz="quarter" idx="12"/>
          </p:nvPr>
        </p:nvSpPr>
        <p:spPr>
          <a:noFill/>
        </p:spPr>
        <p:txBody>
          <a:bodyPr/>
          <a:lstStyle/>
          <a:p>
            <a:fld id="{004D5650-8068-4C2C-8E9F-C3E9ED21D423}" type="slidenum">
              <a:rPr lang="en-US" altLang="zh-CN" smtClean="0">
                <a:ea typeface="宋体" charset="-122"/>
              </a:rPr>
              <a:pPr/>
              <a:t>25</a:t>
            </a:fld>
            <a:endParaRPr lang="en-US" altLang="zh-CN">
              <a:ea typeface="宋体" charset="-122"/>
            </a:endParaRPr>
          </a:p>
        </p:txBody>
      </p:sp>
    </p:spTree>
    <p:extLst>
      <p:ext uri="{BB962C8B-B14F-4D97-AF65-F5344CB8AC3E}">
        <p14:creationId xmlns:p14="http://schemas.microsoft.com/office/powerpoint/2010/main" val="29668798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kumimoji="1" lang="zh-CN" altLang="en-US" sz="3600">
                <a:latin typeface="黑体" pitchFamily="2" charset="-122"/>
                <a:ea typeface="黑体" pitchFamily="2" charset="-122"/>
              </a:rPr>
              <a:t>构造识别活前缀的</a:t>
            </a:r>
            <a:r>
              <a:rPr kumimoji="1" lang="en-US" altLang="zh-CN" sz="3600">
                <a:latin typeface="黑体" pitchFamily="2" charset="-122"/>
                <a:ea typeface="黑体" pitchFamily="2" charset="-122"/>
              </a:rPr>
              <a:t>NFA</a:t>
            </a:r>
            <a:r>
              <a:rPr kumimoji="1" lang="zh-CN" altLang="en-US" sz="3600">
                <a:latin typeface="黑体" pitchFamily="2" charset="-122"/>
                <a:ea typeface="黑体" pitchFamily="2" charset="-122"/>
              </a:rPr>
              <a:t>的方法</a:t>
            </a:r>
          </a:p>
        </p:txBody>
      </p:sp>
      <p:sp>
        <p:nvSpPr>
          <p:cNvPr id="570371" name="Rectangle 3"/>
          <p:cNvSpPr>
            <a:spLocks noGrp="1" noChangeArrowheads="1"/>
          </p:cNvSpPr>
          <p:nvPr>
            <p:ph idx="1"/>
          </p:nvPr>
        </p:nvSpPr>
        <p:spPr>
          <a:xfrm>
            <a:off x="468313" y="1557338"/>
            <a:ext cx="8424862" cy="4967287"/>
          </a:xfrm>
        </p:spPr>
        <p:txBody>
          <a:bodyPr/>
          <a:lstStyle/>
          <a:p>
            <a:pPr eaLnBrk="1" hangingPunct="1">
              <a:defRPr/>
            </a:pPr>
            <a:r>
              <a:rPr kumimoji="1" lang="en-US" altLang="zh-CN">
                <a:solidFill>
                  <a:srgbClr val="FF0000"/>
                </a:solidFill>
                <a:effectLst>
                  <a:outerShdw blurRad="38100" dist="38100" dir="2700000" algn="tl">
                    <a:srgbClr val="000000"/>
                  </a:outerShdw>
                </a:effectLst>
                <a:latin typeface="Arial" charset="0"/>
              </a:rPr>
              <a:t>Step1 </a:t>
            </a:r>
            <a:r>
              <a:rPr kumimoji="1" lang="zh-CN" altLang="en-US"/>
              <a:t>把文法的所有产生式的项目都引出，每个项目都为</a:t>
            </a:r>
            <a:r>
              <a:rPr kumimoji="1" lang="en-US" altLang="zh-CN"/>
              <a:t>NFA</a:t>
            </a:r>
            <a:r>
              <a:rPr kumimoji="1" lang="zh-CN" altLang="en-US"/>
              <a:t>的一个状态</a:t>
            </a:r>
          </a:p>
          <a:p>
            <a:pPr eaLnBrk="1" hangingPunct="1">
              <a:defRPr/>
            </a:pPr>
            <a:r>
              <a:rPr kumimoji="1" lang="en-US" altLang="zh-CN">
                <a:solidFill>
                  <a:srgbClr val="FF0000"/>
                </a:solidFill>
                <a:effectLst>
                  <a:outerShdw blurRad="38100" dist="38100" dir="2700000" algn="tl">
                    <a:srgbClr val="000000"/>
                  </a:outerShdw>
                </a:effectLst>
                <a:latin typeface="Arial" charset="0"/>
              </a:rPr>
              <a:t>Step2 </a:t>
            </a:r>
            <a:r>
              <a:rPr kumimoji="1" lang="zh-CN" altLang="en-US"/>
              <a:t>确定</a:t>
            </a:r>
            <a:r>
              <a:rPr kumimoji="1" lang="zh-CN" altLang="en-US">
                <a:effectLst>
                  <a:outerShdw blurRad="38100" dist="38100" dir="2700000" algn="tl">
                    <a:srgbClr val="FFFFFF"/>
                  </a:outerShdw>
                </a:effectLst>
              </a:rPr>
              <a:t>初态</a:t>
            </a:r>
            <a:r>
              <a:rPr kumimoji="1" lang="zh-CN" altLang="en-US"/>
              <a:t>、</a:t>
            </a:r>
            <a:r>
              <a:rPr kumimoji="1" lang="zh-CN" altLang="en-US">
                <a:effectLst>
                  <a:outerShdw blurRad="38100" dist="38100" dir="2700000" algn="tl">
                    <a:srgbClr val="FFFFFF"/>
                  </a:outerShdw>
                </a:effectLst>
              </a:rPr>
              <a:t>句柄识别态</a:t>
            </a:r>
            <a:r>
              <a:rPr kumimoji="1" lang="zh-CN" altLang="en-US"/>
              <a:t>、</a:t>
            </a:r>
            <a:r>
              <a:rPr kumimoji="1" lang="zh-CN" altLang="en-US">
                <a:effectLst>
                  <a:outerShdw blurRad="38100" dist="38100" dir="2700000" algn="tl">
                    <a:srgbClr val="FFFFFF"/>
                  </a:outerShdw>
                </a:effectLst>
              </a:rPr>
              <a:t>句子识别态</a:t>
            </a:r>
            <a:endParaRPr kumimoji="1" lang="zh-CN" altLang="en-US"/>
          </a:p>
          <a:p>
            <a:pPr eaLnBrk="1" hangingPunct="1">
              <a:defRPr/>
            </a:pPr>
            <a:r>
              <a:rPr kumimoji="1" lang="en-US" altLang="zh-CN">
                <a:solidFill>
                  <a:srgbClr val="FF0000"/>
                </a:solidFill>
                <a:effectLst>
                  <a:outerShdw blurRad="38100" dist="38100" dir="2700000" algn="tl">
                    <a:srgbClr val="000000"/>
                  </a:outerShdw>
                </a:effectLst>
                <a:latin typeface="Arial" charset="0"/>
              </a:rPr>
              <a:t>Step3 </a:t>
            </a:r>
            <a:r>
              <a:rPr kumimoji="1" lang="zh-CN" altLang="en-US"/>
              <a:t>确定状态之间的转换关系</a:t>
            </a:r>
          </a:p>
          <a:p>
            <a:pPr lvl="1" eaLnBrk="1" hangingPunct="1">
              <a:defRPr/>
            </a:pPr>
            <a:r>
              <a:rPr kumimoji="1" lang="zh-CN" altLang="en-US"/>
              <a:t>若项目</a:t>
            </a:r>
            <a:r>
              <a:rPr kumimoji="1" lang="en-US" altLang="zh-CN"/>
              <a:t>i</a:t>
            </a:r>
            <a:r>
              <a:rPr kumimoji="1" lang="zh-CN" altLang="en-US"/>
              <a:t>为：</a:t>
            </a:r>
            <a:r>
              <a:rPr kumimoji="1" lang="en-US" altLang="zh-CN"/>
              <a:t>X→X</a:t>
            </a:r>
            <a:r>
              <a:rPr kumimoji="1" lang="en-US" altLang="zh-CN" baseline="-25000"/>
              <a:t>1</a:t>
            </a:r>
            <a:r>
              <a:rPr kumimoji="1" lang="en-US" altLang="zh-CN"/>
              <a:t>X</a:t>
            </a:r>
            <a:r>
              <a:rPr kumimoji="1" lang="en-US" altLang="zh-CN" baseline="-25000"/>
              <a:t>2</a:t>
            </a:r>
            <a:r>
              <a:rPr kumimoji="1" lang="en-US" altLang="zh-CN"/>
              <a:t>...X</a:t>
            </a:r>
            <a:r>
              <a:rPr kumimoji="1" lang="en-US" altLang="zh-CN" baseline="-25000"/>
              <a:t>i-1</a:t>
            </a:r>
            <a:r>
              <a:rPr kumimoji="1" lang="en-US" altLang="zh-CN">
                <a:solidFill>
                  <a:srgbClr val="FF0000"/>
                </a:solidFill>
                <a:effectLst>
                  <a:outerShdw blurRad="38100" dist="38100" dir="2700000" algn="tl">
                    <a:srgbClr val="000000"/>
                  </a:outerShdw>
                </a:effectLst>
              </a:rPr>
              <a:t>·</a:t>
            </a:r>
            <a:r>
              <a:rPr kumimoji="1" lang="en-US" altLang="zh-CN">
                <a:solidFill>
                  <a:srgbClr val="0000FF"/>
                </a:solidFill>
                <a:effectLst>
                  <a:outerShdw blurRad="38100" dist="38100" dir="2700000" algn="tl">
                    <a:srgbClr val="000000"/>
                  </a:outerShdw>
                </a:effectLst>
              </a:rPr>
              <a:t>X</a:t>
            </a:r>
            <a:r>
              <a:rPr kumimoji="1" lang="en-US" altLang="zh-CN" baseline="-25000">
                <a:solidFill>
                  <a:srgbClr val="0000FF"/>
                </a:solidFill>
                <a:effectLst>
                  <a:outerShdw blurRad="38100" dist="38100" dir="2700000" algn="tl">
                    <a:srgbClr val="000000"/>
                  </a:outerShdw>
                </a:effectLst>
              </a:rPr>
              <a:t>i</a:t>
            </a:r>
            <a:r>
              <a:rPr kumimoji="1" lang="en-US" altLang="zh-CN"/>
              <a:t>...X</a:t>
            </a:r>
            <a:r>
              <a:rPr kumimoji="1" lang="en-US" altLang="zh-CN" baseline="-25000"/>
              <a:t>n</a:t>
            </a:r>
            <a:br>
              <a:rPr kumimoji="1" lang="en-US" altLang="zh-CN"/>
            </a:br>
            <a:r>
              <a:rPr kumimoji="1" lang="zh-CN" altLang="en-US"/>
              <a:t>项目</a:t>
            </a:r>
            <a:r>
              <a:rPr kumimoji="1" lang="en-US" altLang="zh-CN"/>
              <a:t>j</a:t>
            </a:r>
            <a:r>
              <a:rPr kumimoji="1" lang="zh-CN" altLang="en-US"/>
              <a:t>为：</a:t>
            </a:r>
            <a:r>
              <a:rPr kumimoji="1" lang="en-US" altLang="zh-CN"/>
              <a:t>X→X</a:t>
            </a:r>
            <a:r>
              <a:rPr kumimoji="1" lang="en-US" altLang="zh-CN" baseline="-25000"/>
              <a:t>1</a:t>
            </a:r>
            <a:r>
              <a:rPr kumimoji="1" lang="en-US" altLang="zh-CN"/>
              <a:t>X</a:t>
            </a:r>
            <a:r>
              <a:rPr kumimoji="1" lang="en-US" altLang="zh-CN" baseline="-25000"/>
              <a:t>2</a:t>
            </a:r>
            <a:r>
              <a:rPr kumimoji="1" lang="en-US" altLang="zh-CN"/>
              <a:t>...X</a:t>
            </a:r>
            <a:r>
              <a:rPr kumimoji="1" lang="en-US" altLang="zh-CN" baseline="-25000"/>
              <a:t>i-1</a:t>
            </a:r>
            <a:r>
              <a:rPr kumimoji="1" lang="en-US" altLang="zh-CN"/>
              <a:t> </a:t>
            </a:r>
            <a:r>
              <a:rPr kumimoji="1" lang="en-US" altLang="zh-CN">
                <a:solidFill>
                  <a:srgbClr val="0000FF"/>
                </a:solidFill>
                <a:effectLst>
                  <a:outerShdw blurRad="38100" dist="38100" dir="2700000" algn="tl">
                    <a:srgbClr val="000000"/>
                  </a:outerShdw>
                </a:effectLst>
              </a:rPr>
              <a:t>X</a:t>
            </a:r>
            <a:r>
              <a:rPr kumimoji="1" lang="en-US" altLang="zh-CN" baseline="-25000">
                <a:solidFill>
                  <a:srgbClr val="0000FF"/>
                </a:solidFill>
                <a:effectLst>
                  <a:outerShdw blurRad="38100" dist="38100" dir="2700000" algn="tl">
                    <a:srgbClr val="000000"/>
                  </a:outerShdw>
                </a:effectLst>
              </a:rPr>
              <a:t>i</a:t>
            </a:r>
            <a:r>
              <a:rPr kumimoji="1" lang="en-US" altLang="zh-CN">
                <a:solidFill>
                  <a:srgbClr val="FF0000"/>
                </a:solidFill>
                <a:effectLst>
                  <a:outerShdw blurRad="38100" dist="38100" dir="2700000" algn="tl">
                    <a:srgbClr val="000000"/>
                  </a:outerShdw>
                </a:effectLst>
              </a:rPr>
              <a:t>·</a:t>
            </a:r>
            <a:r>
              <a:rPr kumimoji="1" lang="en-US" altLang="zh-CN"/>
              <a:t>X</a:t>
            </a:r>
            <a:r>
              <a:rPr kumimoji="1" lang="en-US" altLang="zh-CN" baseline="-25000"/>
              <a:t>i+1</a:t>
            </a:r>
            <a:r>
              <a:rPr kumimoji="1" lang="en-US" altLang="zh-CN"/>
              <a:t>...X</a:t>
            </a:r>
            <a:r>
              <a:rPr kumimoji="1" lang="en-US" altLang="zh-CN" baseline="-25000"/>
              <a:t>n</a:t>
            </a:r>
            <a:br>
              <a:rPr kumimoji="1" lang="en-US" altLang="zh-CN"/>
            </a:br>
            <a:r>
              <a:rPr kumimoji="1" lang="zh-CN" altLang="en-US"/>
              <a:t>则从状态</a:t>
            </a:r>
            <a:r>
              <a:rPr kumimoji="1" lang="en-US" altLang="zh-CN"/>
              <a:t>i</a:t>
            </a:r>
            <a:r>
              <a:rPr kumimoji="1" lang="zh-CN" altLang="en-US"/>
              <a:t>到状态</a:t>
            </a:r>
            <a:r>
              <a:rPr kumimoji="1" lang="en-US" altLang="zh-CN"/>
              <a:t>j</a:t>
            </a:r>
            <a:r>
              <a:rPr kumimoji="1" lang="zh-CN" altLang="zh-CN"/>
              <a:t>连一条标记为</a:t>
            </a:r>
            <a:r>
              <a:rPr kumimoji="1" lang="en-US" altLang="zh-CN"/>
              <a:t>X</a:t>
            </a:r>
            <a:r>
              <a:rPr kumimoji="1" lang="en-US" altLang="zh-CN" baseline="-25000"/>
              <a:t>i</a:t>
            </a:r>
            <a:r>
              <a:rPr kumimoji="1" lang="zh-CN" altLang="zh-CN"/>
              <a:t>的箭弧</a:t>
            </a:r>
            <a:endParaRPr kumimoji="1" lang="zh-CN" altLang="en-US"/>
          </a:p>
          <a:p>
            <a:pPr lvl="1" eaLnBrk="1" hangingPunct="1">
              <a:defRPr/>
            </a:pPr>
            <a:r>
              <a:rPr kumimoji="1" lang="zh-CN" altLang="zh-CN"/>
              <a:t>若</a:t>
            </a:r>
            <a:r>
              <a:rPr kumimoji="1" lang="en-US" altLang="zh-CN"/>
              <a:t>i</a:t>
            </a:r>
            <a:r>
              <a:rPr kumimoji="1" lang="zh-CN" altLang="zh-CN"/>
              <a:t>为</a:t>
            </a:r>
            <a:r>
              <a:rPr kumimoji="1" lang="en-US" altLang="zh-CN"/>
              <a:t>X→</a:t>
            </a:r>
            <a:r>
              <a:rPr kumimoji="1" lang="en-US" altLang="zh-CN">
                <a:sym typeface="Symbol" pitchFamily="18" charset="2"/>
              </a:rPr>
              <a:t></a:t>
            </a:r>
            <a:r>
              <a:rPr kumimoji="1" lang="en-US" altLang="zh-CN">
                <a:solidFill>
                  <a:srgbClr val="FF0000"/>
                </a:solidFill>
                <a:effectLst>
                  <a:outerShdw blurRad="38100" dist="38100" dir="2700000" algn="tl">
                    <a:srgbClr val="000000"/>
                  </a:outerShdw>
                </a:effectLst>
              </a:rPr>
              <a:t>·</a:t>
            </a:r>
            <a:r>
              <a:rPr kumimoji="1" lang="en-US" altLang="zh-CN">
                <a:sym typeface="Symbol" pitchFamily="18" charset="2"/>
              </a:rPr>
              <a:t>A</a:t>
            </a:r>
            <a:r>
              <a:rPr kumimoji="1" lang="zh-CN" altLang="en-US">
                <a:sym typeface="Symbol" pitchFamily="18" charset="2"/>
              </a:rPr>
              <a:t>，</a:t>
            </a:r>
            <a:r>
              <a:rPr kumimoji="1" lang="en-US" altLang="zh-CN">
                <a:sym typeface="Symbol" pitchFamily="18" charset="2"/>
              </a:rPr>
              <a:t>k</a:t>
            </a:r>
            <a:r>
              <a:rPr kumimoji="1" lang="zh-CN" altLang="zh-CN">
                <a:sym typeface="Symbol" pitchFamily="18" charset="2"/>
              </a:rPr>
              <a:t>为</a:t>
            </a:r>
            <a:r>
              <a:rPr kumimoji="1" lang="en-US" altLang="zh-CN">
                <a:sym typeface="Symbol" pitchFamily="18" charset="2"/>
              </a:rPr>
              <a:t>A</a:t>
            </a:r>
            <a:r>
              <a:rPr kumimoji="1" lang="en-US" altLang="zh-CN"/>
              <a:t>→</a:t>
            </a:r>
            <a:r>
              <a:rPr kumimoji="1" lang="en-US" altLang="zh-CN">
                <a:solidFill>
                  <a:srgbClr val="FF0000"/>
                </a:solidFill>
                <a:effectLst>
                  <a:outerShdw blurRad="38100" dist="38100" dir="2700000" algn="tl">
                    <a:srgbClr val="000000"/>
                  </a:outerShdw>
                </a:effectLst>
              </a:rPr>
              <a:t>·</a:t>
            </a:r>
            <a:r>
              <a:rPr kumimoji="1" lang="en-US" altLang="zh-CN">
                <a:sym typeface="Symbol" pitchFamily="18" charset="2"/>
              </a:rPr>
              <a:t></a:t>
            </a:r>
            <a:r>
              <a:rPr kumimoji="1" lang="zh-CN" altLang="en-US">
                <a:sym typeface="Symbol" pitchFamily="18" charset="2"/>
              </a:rPr>
              <a:t>，则从状态</a:t>
            </a:r>
            <a:r>
              <a:rPr kumimoji="1" lang="en-US" altLang="zh-CN">
                <a:sym typeface="Symbol" pitchFamily="18" charset="2"/>
              </a:rPr>
              <a:t>i</a:t>
            </a:r>
            <a:r>
              <a:rPr kumimoji="1" lang="zh-CN" altLang="en-US">
                <a:sym typeface="Symbol" pitchFamily="18" charset="2"/>
              </a:rPr>
              <a:t>画标记为 </a:t>
            </a:r>
            <a:r>
              <a:rPr kumimoji="1" lang="zh-CN" altLang="en-US">
                <a:solidFill>
                  <a:schemeClr val="accent2"/>
                </a:solidFill>
                <a:sym typeface="Symbol" pitchFamily="18" charset="2"/>
              </a:rPr>
              <a:t> </a:t>
            </a:r>
            <a:r>
              <a:rPr kumimoji="1" lang="zh-CN" altLang="en-US">
                <a:sym typeface="Symbol" pitchFamily="18" charset="2"/>
              </a:rPr>
              <a:t>的箭弧到状态</a:t>
            </a:r>
            <a:r>
              <a:rPr kumimoji="1" lang="en-US" altLang="zh-CN">
                <a:sym typeface="Symbol" pitchFamily="18" charset="2"/>
              </a:rPr>
              <a:t>k</a:t>
            </a:r>
          </a:p>
        </p:txBody>
      </p:sp>
      <p:sp>
        <p:nvSpPr>
          <p:cNvPr id="27650"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27651" name="灯片编号占位符 5"/>
          <p:cNvSpPr>
            <a:spLocks noGrp="1"/>
          </p:cNvSpPr>
          <p:nvPr>
            <p:ph type="sldNum" sz="quarter" idx="12"/>
          </p:nvPr>
        </p:nvSpPr>
        <p:spPr>
          <a:noFill/>
        </p:spPr>
        <p:txBody>
          <a:bodyPr/>
          <a:lstStyle/>
          <a:p>
            <a:fld id="{B4D72479-87DD-4F0C-BEE9-CE7004B6C1CE}" type="slidenum">
              <a:rPr lang="en-US" altLang="zh-CN" smtClean="0">
                <a:ea typeface="宋体" charset="-122"/>
              </a:rPr>
              <a:pPr/>
              <a:t>26</a:t>
            </a:fld>
            <a:endParaRPr lang="en-US" altLang="zh-CN">
              <a:ea typeface="宋体" charset="-122"/>
            </a:endParaRPr>
          </a:p>
        </p:txBody>
      </p:sp>
    </p:spTree>
    <p:extLst>
      <p:ext uri="{BB962C8B-B14F-4D97-AF65-F5344CB8AC3E}">
        <p14:creationId xmlns:p14="http://schemas.microsoft.com/office/powerpoint/2010/main" val="318846779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1397" name="Rectangle 5"/>
          <p:cNvSpPr>
            <a:spLocks noGrp="1" noChangeArrowheads="1"/>
          </p:cNvSpPr>
          <p:nvPr>
            <p:ph type="title"/>
          </p:nvPr>
        </p:nvSpPr>
        <p:spPr/>
        <p:txBody>
          <a:bodyPr>
            <a:normAutofit fontScale="90000"/>
          </a:bodyPr>
          <a:lstStyle/>
          <a:p>
            <a:pPr eaLnBrk="1" hangingPunct="1">
              <a:defRPr/>
            </a:pPr>
            <a:r>
              <a:rPr kumimoji="1" lang="en-US" altLang="zh-CN" sz="3200">
                <a:solidFill>
                  <a:srgbClr val="FF0000"/>
                </a:solidFill>
                <a:effectLst>
                  <a:outerShdw blurRad="38100" dist="38100" dir="2700000" algn="tl">
                    <a:srgbClr val="000000"/>
                  </a:outerShdw>
                </a:effectLst>
              </a:rPr>
              <a:t>Step1</a:t>
            </a:r>
            <a:r>
              <a:rPr kumimoji="1" lang="zh-CN" altLang="en-US" sz="3200"/>
              <a:t>　把文法的所有产生式的项目都引出，每个项目都为</a:t>
            </a:r>
            <a:r>
              <a:rPr kumimoji="1" lang="en-US" altLang="zh-CN" sz="3200"/>
              <a:t>NFA</a:t>
            </a:r>
            <a:r>
              <a:rPr kumimoji="1" lang="zh-CN" altLang="en-US" sz="3200"/>
              <a:t>的一个状态</a:t>
            </a:r>
          </a:p>
        </p:txBody>
      </p:sp>
      <p:sp>
        <p:nvSpPr>
          <p:cNvPr id="28674" name="页脚占位符 3"/>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28675" name="灯片编号占位符 4"/>
          <p:cNvSpPr>
            <a:spLocks noGrp="1"/>
          </p:cNvSpPr>
          <p:nvPr>
            <p:ph type="sldNum" sz="quarter" idx="12"/>
          </p:nvPr>
        </p:nvSpPr>
        <p:spPr>
          <a:noFill/>
        </p:spPr>
        <p:txBody>
          <a:bodyPr/>
          <a:lstStyle/>
          <a:p>
            <a:fld id="{BC1639DA-43A5-4952-B4C1-71621D81BC24}" type="slidenum">
              <a:rPr lang="en-US" altLang="zh-CN" smtClean="0">
                <a:ea typeface="宋体" charset="-122"/>
              </a:rPr>
              <a:pPr/>
              <a:t>27</a:t>
            </a:fld>
            <a:endParaRPr lang="en-US" altLang="zh-CN">
              <a:ea typeface="宋体" charset="-122"/>
            </a:endParaRPr>
          </a:p>
        </p:txBody>
      </p:sp>
      <p:sp>
        <p:nvSpPr>
          <p:cNvPr id="28676" name="Text Box 2"/>
          <p:cNvSpPr txBox="1">
            <a:spLocks noChangeArrowheads="1"/>
          </p:cNvSpPr>
          <p:nvPr/>
        </p:nvSpPr>
        <p:spPr bwMode="auto">
          <a:xfrm>
            <a:off x="1116013" y="1700213"/>
            <a:ext cx="2016125" cy="2089150"/>
          </a:xfrm>
          <a:prstGeom prst="rect">
            <a:avLst/>
          </a:prstGeom>
          <a:solidFill>
            <a:srgbClr val="99CCFF">
              <a:alpha val="50195"/>
            </a:srgbClr>
          </a:solidFill>
          <a:ln w="12700" algn="ctr">
            <a:solidFill>
              <a:srgbClr val="3366FF"/>
            </a:solidFill>
            <a:miter lim="800000"/>
            <a:headEnd/>
            <a:tailEnd/>
          </a:ln>
        </p:spPr>
        <p:txBody>
          <a:bodyPr wrap="none" anchor="ctr"/>
          <a:lstStyle/>
          <a:p>
            <a:pPr>
              <a:spcBef>
                <a:spcPct val="10000"/>
              </a:spcBef>
            </a:pPr>
            <a:r>
              <a:rPr lang="zh-CN" altLang="en-US" sz="2400">
                <a:latin typeface="Arial" charset="0"/>
              </a:rPr>
              <a:t>文法</a:t>
            </a:r>
            <a:r>
              <a:rPr lang="en-US" altLang="zh-CN" sz="2400">
                <a:latin typeface="Arial" charset="0"/>
              </a:rPr>
              <a:t>G’</a:t>
            </a:r>
            <a:r>
              <a:rPr lang="zh-CN" altLang="en-US" sz="2400">
                <a:latin typeface="Arial" charset="0"/>
              </a:rPr>
              <a:t>：</a:t>
            </a:r>
            <a:br>
              <a:rPr lang="zh-CN" altLang="en-US" sz="2400">
                <a:latin typeface="Arial" charset="0"/>
              </a:rPr>
            </a:br>
            <a:r>
              <a:rPr lang="en-US" altLang="zh-CN" sz="2400">
                <a:latin typeface="Arial" charset="0"/>
              </a:rPr>
              <a:t>S’  E</a:t>
            </a:r>
            <a:br>
              <a:rPr lang="en-US" altLang="zh-CN" sz="2400">
                <a:latin typeface="Arial" charset="0"/>
              </a:rPr>
            </a:br>
            <a:r>
              <a:rPr lang="en-US" altLang="zh-CN" sz="2400">
                <a:latin typeface="Arial" charset="0"/>
              </a:rPr>
              <a:t>E  aA | bB </a:t>
            </a:r>
            <a:br>
              <a:rPr lang="en-US" altLang="zh-CN" sz="2400">
                <a:latin typeface="Arial" charset="0"/>
              </a:rPr>
            </a:br>
            <a:r>
              <a:rPr lang="en-US" altLang="zh-CN" sz="2400">
                <a:latin typeface="Arial" charset="0"/>
              </a:rPr>
              <a:t>A cA | d </a:t>
            </a:r>
            <a:br>
              <a:rPr lang="en-US" altLang="zh-CN" sz="2400">
                <a:latin typeface="Arial" charset="0"/>
              </a:rPr>
            </a:br>
            <a:r>
              <a:rPr lang="en-US" altLang="zh-CN" sz="2400">
                <a:latin typeface="Arial" charset="0"/>
              </a:rPr>
              <a:t>B cB | d </a:t>
            </a:r>
          </a:p>
        </p:txBody>
      </p:sp>
      <p:sp>
        <p:nvSpPr>
          <p:cNvPr id="571395" name="Text Box 3"/>
          <p:cNvSpPr txBox="1">
            <a:spLocks noChangeArrowheads="1"/>
          </p:cNvSpPr>
          <p:nvPr/>
        </p:nvSpPr>
        <p:spPr bwMode="auto">
          <a:xfrm>
            <a:off x="3760788" y="1703388"/>
            <a:ext cx="2525712" cy="4246562"/>
          </a:xfrm>
          <a:prstGeom prst="rect">
            <a:avLst/>
          </a:prstGeom>
          <a:solidFill>
            <a:srgbClr val="99CCFF">
              <a:alpha val="50195"/>
            </a:srgbClr>
          </a:solidFill>
          <a:ln w="12700" algn="ctr">
            <a:solidFill>
              <a:srgbClr val="3366FF"/>
            </a:solidFill>
            <a:miter lim="800000"/>
            <a:headEnd/>
            <a:tailEnd/>
          </a:ln>
        </p:spPr>
        <p:txBody>
          <a:bodyPr wrap="none"/>
          <a:lstStyle/>
          <a:p>
            <a:pPr>
              <a:spcBef>
                <a:spcPct val="10000"/>
              </a:spcBef>
            </a:pPr>
            <a:r>
              <a:rPr lang="zh-CN" altLang="en-US" sz="2400">
                <a:latin typeface="Arial" charset="0"/>
              </a:rPr>
              <a:t>文法的项目有：</a:t>
            </a:r>
          </a:p>
          <a:p>
            <a:pPr>
              <a:spcBef>
                <a:spcPct val="10000"/>
              </a:spcBef>
            </a:pPr>
            <a:r>
              <a:rPr lang="en-US" altLang="zh-CN" sz="2400">
                <a:latin typeface="Arial" charset="0"/>
              </a:rPr>
              <a:t>1</a:t>
            </a:r>
            <a:r>
              <a:rPr lang="zh-CN" altLang="en-US" sz="2400">
                <a:latin typeface="Arial" charset="0"/>
              </a:rPr>
              <a:t>、</a:t>
            </a:r>
            <a:r>
              <a:rPr lang="en-US" altLang="zh-CN" sz="2400">
                <a:latin typeface="Arial" charset="0"/>
              </a:rPr>
              <a:t>S’  • E</a:t>
            </a:r>
          </a:p>
          <a:p>
            <a:pPr>
              <a:spcBef>
                <a:spcPct val="10000"/>
              </a:spcBef>
            </a:pPr>
            <a:r>
              <a:rPr lang="en-US" altLang="zh-CN" sz="2400">
                <a:latin typeface="Arial" charset="0"/>
              </a:rPr>
              <a:t>2</a:t>
            </a:r>
            <a:r>
              <a:rPr lang="zh-CN" altLang="en-US" sz="2400">
                <a:latin typeface="Arial" charset="0"/>
              </a:rPr>
              <a:t>、</a:t>
            </a:r>
            <a:r>
              <a:rPr lang="en-US" altLang="zh-CN" sz="2400">
                <a:latin typeface="Arial" charset="0"/>
              </a:rPr>
              <a:t>S’  E •</a:t>
            </a:r>
          </a:p>
          <a:p>
            <a:pPr>
              <a:spcBef>
                <a:spcPct val="10000"/>
              </a:spcBef>
            </a:pPr>
            <a:r>
              <a:rPr lang="en-US" altLang="zh-CN" sz="2400">
                <a:latin typeface="Arial" charset="0"/>
              </a:rPr>
              <a:t>3</a:t>
            </a:r>
            <a:r>
              <a:rPr lang="zh-CN" altLang="en-US" sz="2400">
                <a:latin typeface="Arial" charset="0"/>
              </a:rPr>
              <a:t>、</a:t>
            </a:r>
            <a:r>
              <a:rPr lang="en-US" altLang="zh-CN" sz="2400">
                <a:latin typeface="Arial" charset="0"/>
              </a:rPr>
              <a:t>E  • aA</a:t>
            </a:r>
          </a:p>
          <a:p>
            <a:pPr>
              <a:spcBef>
                <a:spcPct val="10000"/>
              </a:spcBef>
            </a:pPr>
            <a:r>
              <a:rPr lang="en-US" altLang="zh-CN" sz="2400">
                <a:latin typeface="Arial" charset="0"/>
              </a:rPr>
              <a:t>4</a:t>
            </a:r>
            <a:r>
              <a:rPr lang="zh-CN" altLang="en-US" sz="2400">
                <a:latin typeface="Arial" charset="0"/>
              </a:rPr>
              <a:t>、</a:t>
            </a:r>
            <a:r>
              <a:rPr lang="en-US" altLang="zh-CN" sz="2400">
                <a:latin typeface="Arial" charset="0"/>
              </a:rPr>
              <a:t>E  a • A</a:t>
            </a:r>
          </a:p>
          <a:p>
            <a:pPr>
              <a:spcBef>
                <a:spcPct val="10000"/>
              </a:spcBef>
            </a:pPr>
            <a:r>
              <a:rPr lang="en-US" altLang="zh-CN" sz="2400">
                <a:latin typeface="Arial" charset="0"/>
              </a:rPr>
              <a:t>5</a:t>
            </a:r>
            <a:r>
              <a:rPr lang="zh-CN" altLang="en-US" sz="2400">
                <a:latin typeface="Arial" charset="0"/>
              </a:rPr>
              <a:t>、</a:t>
            </a:r>
            <a:r>
              <a:rPr lang="en-US" altLang="zh-CN" sz="2400">
                <a:latin typeface="Arial" charset="0"/>
              </a:rPr>
              <a:t>E  aA •</a:t>
            </a:r>
          </a:p>
          <a:p>
            <a:pPr>
              <a:spcBef>
                <a:spcPct val="10000"/>
              </a:spcBef>
            </a:pPr>
            <a:r>
              <a:rPr lang="en-US" altLang="zh-CN" sz="2400">
                <a:latin typeface="Arial" charset="0"/>
              </a:rPr>
              <a:t>6</a:t>
            </a:r>
            <a:r>
              <a:rPr lang="zh-CN" altLang="en-US" sz="2400">
                <a:latin typeface="Arial" charset="0"/>
              </a:rPr>
              <a:t>、</a:t>
            </a:r>
            <a:r>
              <a:rPr lang="en-US" altLang="zh-CN" sz="2400">
                <a:latin typeface="Arial" charset="0"/>
              </a:rPr>
              <a:t>A  • cA</a:t>
            </a:r>
          </a:p>
          <a:p>
            <a:pPr>
              <a:spcBef>
                <a:spcPct val="10000"/>
              </a:spcBef>
            </a:pPr>
            <a:r>
              <a:rPr lang="en-US" altLang="zh-CN" sz="2400">
                <a:latin typeface="Arial" charset="0"/>
              </a:rPr>
              <a:t>7</a:t>
            </a:r>
            <a:r>
              <a:rPr lang="zh-CN" altLang="en-US" sz="2400">
                <a:latin typeface="Arial" charset="0"/>
              </a:rPr>
              <a:t>、</a:t>
            </a:r>
            <a:r>
              <a:rPr lang="en-US" altLang="zh-CN" sz="2400">
                <a:latin typeface="Arial" charset="0"/>
              </a:rPr>
              <a:t>A  c • A</a:t>
            </a:r>
          </a:p>
          <a:p>
            <a:pPr>
              <a:spcBef>
                <a:spcPct val="10000"/>
              </a:spcBef>
            </a:pPr>
            <a:r>
              <a:rPr lang="en-US" altLang="zh-CN" sz="2400">
                <a:latin typeface="Arial" charset="0"/>
              </a:rPr>
              <a:t>8</a:t>
            </a:r>
            <a:r>
              <a:rPr lang="zh-CN" altLang="en-US" sz="2400">
                <a:latin typeface="Arial" charset="0"/>
              </a:rPr>
              <a:t>、</a:t>
            </a:r>
            <a:r>
              <a:rPr lang="en-US" altLang="zh-CN" sz="2400">
                <a:latin typeface="Arial" charset="0"/>
              </a:rPr>
              <a:t>A  cA •</a:t>
            </a:r>
          </a:p>
          <a:p>
            <a:pPr>
              <a:spcBef>
                <a:spcPct val="10000"/>
              </a:spcBef>
            </a:pPr>
            <a:r>
              <a:rPr lang="en-US" altLang="zh-CN" sz="2400">
                <a:latin typeface="Arial" charset="0"/>
              </a:rPr>
              <a:t>9</a:t>
            </a:r>
            <a:r>
              <a:rPr lang="zh-CN" altLang="en-US" sz="2400">
                <a:latin typeface="Arial" charset="0"/>
              </a:rPr>
              <a:t>、</a:t>
            </a:r>
            <a:r>
              <a:rPr lang="en-US" altLang="zh-CN" sz="2400">
                <a:latin typeface="Arial" charset="0"/>
              </a:rPr>
              <a:t>A  • d</a:t>
            </a:r>
          </a:p>
        </p:txBody>
      </p:sp>
      <p:sp>
        <p:nvSpPr>
          <p:cNvPr id="571396" name="Text Box 4"/>
          <p:cNvSpPr txBox="1">
            <a:spLocks noChangeArrowheads="1"/>
          </p:cNvSpPr>
          <p:nvPr/>
        </p:nvSpPr>
        <p:spPr bwMode="auto">
          <a:xfrm>
            <a:off x="6294438" y="1703388"/>
            <a:ext cx="2525712" cy="4246562"/>
          </a:xfrm>
          <a:prstGeom prst="rect">
            <a:avLst/>
          </a:prstGeom>
          <a:solidFill>
            <a:srgbClr val="99CCFF">
              <a:alpha val="50195"/>
            </a:srgbClr>
          </a:solidFill>
          <a:ln w="12700" algn="ctr">
            <a:solidFill>
              <a:srgbClr val="3366FF"/>
            </a:solidFill>
            <a:miter lim="800000"/>
            <a:headEnd/>
            <a:tailEnd/>
          </a:ln>
        </p:spPr>
        <p:txBody>
          <a:bodyPr wrap="none"/>
          <a:lstStyle/>
          <a:p>
            <a:endParaRPr lang="en-US" altLang="zh-CN" sz="2400">
              <a:latin typeface="Arial" charset="0"/>
            </a:endParaRPr>
          </a:p>
          <a:p>
            <a:r>
              <a:rPr lang="en-US" altLang="zh-CN" sz="2400">
                <a:latin typeface="Arial" charset="0"/>
              </a:rPr>
              <a:t>10</a:t>
            </a:r>
            <a:r>
              <a:rPr lang="zh-CN" altLang="en-US" sz="2400">
                <a:latin typeface="Arial" charset="0"/>
              </a:rPr>
              <a:t>、</a:t>
            </a:r>
            <a:r>
              <a:rPr lang="en-US" altLang="zh-CN" sz="2400">
                <a:latin typeface="Arial" charset="0"/>
              </a:rPr>
              <a:t>A  d •</a:t>
            </a:r>
          </a:p>
          <a:p>
            <a:r>
              <a:rPr lang="en-US" altLang="zh-CN" sz="2400">
                <a:latin typeface="Arial" charset="0"/>
              </a:rPr>
              <a:t>11</a:t>
            </a:r>
            <a:r>
              <a:rPr lang="zh-CN" altLang="en-US" sz="2400">
                <a:latin typeface="Arial" charset="0"/>
              </a:rPr>
              <a:t>、</a:t>
            </a:r>
            <a:r>
              <a:rPr lang="en-US" altLang="zh-CN" sz="2400">
                <a:latin typeface="Arial" charset="0"/>
              </a:rPr>
              <a:t>E  • bB</a:t>
            </a:r>
          </a:p>
          <a:p>
            <a:r>
              <a:rPr lang="en-US" altLang="zh-CN" sz="2400">
                <a:latin typeface="Arial" charset="0"/>
              </a:rPr>
              <a:t>12</a:t>
            </a:r>
            <a:r>
              <a:rPr lang="zh-CN" altLang="en-US" sz="2400">
                <a:latin typeface="Arial" charset="0"/>
              </a:rPr>
              <a:t>、</a:t>
            </a:r>
            <a:r>
              <a:rPr lang="en-US" altLang="zh-CN" sz="2400">
                <a:latin typeface="Arial" charset="0"/>
              </a:rPr>
              <a:t>E  b • B </a:t>
            </a:r>
          </a:p>
          <a:p>
            <a:pPr>
              <a:spcBef>
                <a:spcPct val="10000"/>
              </a:spcBef>
            </a:pPr>
            <a:r>
              <a:rPr lang="en-US" altLang="zh-CN" sz="2400">
                <a:latin typeface="Arial" charset="0"/>
              </a:rPr>
              <a:t>13</a:t>
            </a:r>
            <a:r>
              <a:rPr lang="zh-CN" altLang="en-US" sz="2400">
                <a:latin typeface="Arial" charset="0"/>
              </a:rPr>
              <a:t>、</a:t>
            </a:r>
            <a:r>
              <a:rPr lang="en-US" altLang="zh-CN" sz="2400">
                <a:latin typeface="Arial" charset="0"/>
              </a:rPr>
              <a:t>E  bB • </a:t>
            </a:r>
          </a:p>
          <a:p>
            <a:pPr>
              <a:spcBef>
                <a:spcPct val="10000"/>
              </a:spcBef>
            </a:pPr>
            <a:r>
              <a:rPr lang="en-US" altLang="zh-CN" sz="2400">
                <a:latin typeface="Arial" charset="0"/>
              </a:rPr>
              <a:t>14</a:t>
            </a:r>
            <a:r>
              <a:rPr lang="zh-CN" altLang="en-US" sz="2400">
                <a:latin typeface="Arial" charset="0"/>
              </a:rPr>
              <a:t>、</a:t>
            </a:r>
            <a:r>
              <a:rPr lang="en-US" altLang="zh-CN" sz="2400">
                <a:latin typeface="Arial" charset="0"/>
              </a:rPr>
              <a:t>B  • cB</a:t>
            </a:r>
          </a:p>
          <a:p>
            <a:pPr>
              <a:spcBef>
                <a:spcPct val="10000"/>
              </a:spcBef>
            </a:pPr>
            <a:r>
              <a:rPr lang="en-US" altLang="zh-CN" sz="2400">
                <a:latin typeface="Arial" charset="0"/>
              </a:rPr>
              <a:t>15</a:t>
            </a:r>
            <a:r>
              <a:rPr lang="zh-CN" altLang="en-US" sz="2400">
                <a:latin typeface="Arial" charset="0"/>
              </a:rPr>
              <a:t>、</a:t>
            </a:r>
            <a:r>
              <a:rPr lang="en-US" altLang="zh-CN" sz="2400">
                <a:latin typeface="Arial" charset="0"/>
              </a:rPr>
              <a:t>B  c • B</a:t>
            </a:r>
          </a:p>
          <a:p>
            <a:pPr>
              <a:spcBef>
                <a:spcPct val="10000"/>
              </a:spcBef>
            </a:pPr>
            <a:r>
              <a:rPr lang="en-US" altLang="zh-CN" sz="2400">
                <a:latin typeface="Arial" charset="0"/>
              </a:rPr>
              <a:t>16</a:t>
            </a:r>
            <a:r>
              <a:rPr lang="zh-CN" altLang="en-US" sz="2400">
                <a:latin typeface="Arial" charset="0"/>
              </a:rPr>
              <a:t>、</a:t>
            </a:r>
            <a:r>
              <a:rPr lang="en-US" altLang="zh-CN" sz="2400">
                <a:latin typeface="Arial" charset="0"/>
              </a:rPr>
              <a:t>B  cB • </a:t>
            </a:r>
          </a:p>
          <a:p>
            <a:pPr>
              <a:spcBef>
                <a:spcPct val="10000"/>
              </a:spcBef>
            </a:pPr>
            <a:r>
              <a:rPr lang="en-US" altLang="zh-CN" sz="2400">
                <a:latin typeface="Arial" charset="0"/>
              </a:rPr>
              <a:t>17</a:t>
            </a:r>
            <a:r>
              <a:rPr lang="zh-CN" altLang="en-US" sz="2400">
                <a:latin typeface="Arial" charset="0"/>
              </a:rPr>
              <a:t>、</a:t>
            </a:r>
            <a:r>
              <a:rPr lang="en-US" altLang="zh-CN" sz="2400">
                <a:latin typeface="Arial" charset="0"/>
              </a:rPr>
              <a:t>B  • d</a:t>
            </a:r>
          </a:p>
          <a:p>
            <a:pPr>
              <a:spcBef>
                <a:spcPct val="10000"/>
              </a:spcBef>
            </a:pPr>
            <a:r>
              <a:rPr lang="en-US" altLang="zh-CN" sz="2400">
                <a:latin typeface="Arial" charset="0"/>
              </a:rPr>
              <a:t>18</a:t>
            </a:r>
            <a:r>
              <a:rPr lang="zh-CN" altLang="en-US" sz="2400">
                <a:latin typeface="Arial" charset="0"/>
              </a:rPr>
              <a:t>、</a:t>
            </a:r>
            <a:r>
              <a:rPr lang="en-US" altLang="zh-CN" sz="2400">
                <a:latin typeface="Arial" charset="0"/>
              </a:rPr>
              <a:t>B  d •</a:t>
            </a:r>
          </a:p>
        </p:txBody>
      </p:sp>
      <p:sp>
        <p:nvSpPr>
          <p:cNvPr id="571398" name="Rectangle 6"/>
          <p:cNvSpPr>
            <a:spLocks noChangeArrowheads="1"/>
          </p:cNvSpPr>
          <p:nvPr/>
        </p:nvSpPr>
        <p:spPr bwMode="auto">
          <a:xfrm>
            <a:off x="3779838" y="2133600"/>
            <a:ext cx="2016125" cy="431800"/>
          </a:xfrm>
          <a:prstGeom prst="rect">
            <a:avLst/>
          </a:prstGeom>
          <a:noFill/>
          <a:ln w="28575" algn="ctr">
            <a:solidFill>
              <a:srgbClr val="FFCC00"/>
            </a:solidFill>
            <a:miter lim="800000"/>
            <a:headEnd/>
            <a:tailEnd/>
          </a:ln>
        </p:spPr>
        <p:txBody>
          <a:bodyPr wrap="none" anchor="ctr"/>
          <a:lstStyle/>
          <a:p>
            <a:endParaRPr lang="zh-CN" altLang="en-US"/>
          </a:p>
        </p:txBody>
      </p:sp>
      <p:sp>
        <p:nvSpPr>
          <p:cNvPr id="571399" name="Text Box 7"/>
          <p:cNvSpPr txBox="1">
            <a:spLocks noChangeArrowheads="1"/>
          </p:cNvSpPr>
          <p:nvPr/>
        </p:nvSpPr>
        <p:spPr bwMode="auto">
          <a:xfrm>
            <a:off x="839788" y="4473575"/>
            <a:ext cx="1576387" cy="1187450"/>
          </a:xfrm>
          <a:prstGeom prst="rect">
            <a:avLst/>
          </a:prstGeom>
          <a:noFill/>
          <a:ln w="9525" algn="ctr">
            <a:noFill/>
            <a:miter lim="800000"/>
            <a:headEnd/>
            <a:tailEnd/>
          </a:ln>
        </p:spPr>
        <p:txBody>
          <a:bodyPr wrap="none">
            <a:spAutoFit/>
          </a:bodyPr>
          <a:lstStyle/>
          <a:p>
            <a:r>
              <a:rPr lang="zh-CN" altLang="en-US" sz="2400">
                <a:latin typeface="Arial" charset="0"/>
              </a:rPr>
              <a:t>初态</a:t>
            </a:r>
          </a:p>
          <a:p>
            <a:r>
              <a:rPr lang="zh-CN" altLang="en-US" sz="2400">
                <a:latin typeface="Arial" charset="0"/>
              </a:rPr>
              <a:t>句柄识别态</a:t>
            </a:r>
          </a:p>
          <a:p>
            <a:r>
              <a:rPr lang="zh-CN" altLang="en-US" sz="2400">
                <a:latin typeface="Arial" charset="0"/>
              </a:rPr>
              <a:t>句子识别态</a:t>
            </a:r>
          </a:p>
        </p:txBody>
      </p:sp>
      <p:sp>
        <p:nvSpPr>
          <p:cNvPr id="571400" name="Line 8"/>
          <p:cNvSpPr>
            <a:spLocks noChangeShapeType="1"/>
          </p:cNvSpPr>
          <p:nvPr/>
        </p:nvSpPr>
        <p:spPr bwMode="auto">
          <a:xfrm flipV="1">
            <a:off x="1692275" y="2349500"/>
            <a:ext cx="2087563" cy="23034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1401" name="Rectangle 9"/>
          <p:cNvSpPr>
            <a:spLocks noChangeArrowheads="1"/>
          </p:cNvSpPr>
          <p:nvPr/>
        </p:nvSpPr>
        <p:spPr bwMode="auto">
          <a:xfrm>
            <a:off x="3779838" y="2565400"/>
            <a:ext cx="2016125" cy="431800"/>
          </a:xfrm>
          <a:prstGeom prst="rect">
            <a:avLst/>
          </a:prstGeom>
          <a:noFill/>
          <a:ln w="19050" algn="ctr">
            <a:solidFill>
              <a:srgbClr val="FF00FF"/>
            </a:solidFill>
            <a:miter lim="800000"/>
            <a:headEnd/>
            <a:tailEnd/>
          </a:ln>
        </p:spPr>
        <p:txBody>
          <a:bodyPr wrap="none" anchor="ctr"/>
          <a:lstStyle/>
          <a:p>
            <a:endParaRPr lang="zh-CN" altLang="en-US"/>
          </a:p>
        </p:txBody>
      </p:sp>
      <p:sp>
        <p:nvSpPr>
          <p:cNvPr id="571402" name="Rectangle 10"/>
          <p:cNvSpPr>
            <a:spLocks noChangeArrowheads="1"/>
          </p:cNvSpPr>
          <p:nvPr/>
        </p:nvSpPr>
        <p:spPr bwMode="auto">
          <a:xfrm>
            <a:off x="3779838" y="3716338"/>
            <a:ext cx="2016125" cy="431800"/>
          </a:xfrm>
          <a:prstGeom prst="rect">
            <a:avLst/>
          </a:prstGeom>
          <a:noFill/>
          <a:ln w="19050" algn="ctr">
            <a:solidFill>
              <a:srgbClr val="FF00FF"/>
            </a:solidFill>
            <a:miter lim="800000"/>
            <a:headEnd/>
            <a:tailEnd/>
          </a:ln>
        </p:spPr>
        <p:txBody>
          <a:bodyPr wrap="none" anchor="ctr"/>
          <a:lstStyle/>
          <a:p>
            <a:endParaRPr lang="zh-CN" altLang="en-US"/>
          </a:p>
        </p:txBody>
      </p:sp>
      <p:sp>
        <p:nvSpPr>
          <p:cNvPr id="571403" name="Rectangle 11"/>
          <p:cNvSpPr>
            <a:spLocks noChangeArrowheads="1"/>
          </p:cNvSpPr>
          <p:nvPr/>
        </p:nvSpPr>
        <p:spPr bwMode="auto">
          <a:xfrm>
            <a:off x="3779838" y="4941888"/>
            <a:ext cx="2016125" cy="431800"/>
          </a:xfrm>
          <a:prstGeom prst="rect">
            <a:avLst/>
          </a:prstGeom>
          <a:noFill/>
          <a:ln w="19050" algn="ctr">
            <a:solidFill>
              <a:srgbClr val="FF00FF"/>
            </a:solidFill>
            <a:miter lim="800000"/>
            <a:headEnd/>
            <a:tailEnd/>
          </a:ln>
        </p:spPr>
        <p:txBody>
          <a:bodyPr wrap="none" anchor="ctr"/>
          <a:lstStyle/>
          <a:p>
            <a:endParaRPr lang="zh-CN" altLang="en-US"/>
          </a:p>
        </p:txBody>
      </p:sp>
      <p:sp>
        <p:nvSpPr>
          <p:cNvPr id="571404" name="Rectangle 12"/>
          <p:cNvSpPr>
            <a:spLocks noChangeArrowheads="1"/>
          </p:cNvSpPr>
          <p:nvPr/>
        </p:nvSpPr>
        <p:spPr bwMode="auto">
          <a:xfrm>
            <a:off x="6372225" y="2060575"/>
            <a:ext cx="2016125" cy="431800"/>
          </a:xfrm>
          <a:prstGeom prst="rect">
            <a:avLst/>
          </a:prstGeom>
          <a:noFill/>
          <a:ln w="19050" algn="ctr">
            <a:solidFill>
              <a:srgbClr val="FF00FF"/>
            </a:solidFill>
            <a:miter lim="800000"/>
            <a:headEnd/>
            <a:tailEnd/>
          </a:ln>
        </p:spPr>
        <p:txBody>
          <a:bodyPr wrap="none" anchor="ctr"/>
          <a:lstStyle/>
          <a:p>
            <a:endParaRPr lang="zh-CN" altLang="en-US"/>
          </a:p>
        </p:txBody>
      </p:sp>
      <p:sp>
        <p:nvSpPr>
          <p:cNvPr id="571405" name="Rectangle 13"/>
          <p:cNvSpPr>
            <a:spLocks noChangeArrowheads="1"/>
          </p:cNvSpPr>
          <p:nvPr/>
        </p:nvSpPr>
        <p:spPr bwMode="auto">
          <a:xfrm>
            <a:off x="6372225" y="3213100"/>
            <a:ext cx="2016125" cy="431800"/>
          </a:xfrm>
          <a:prstGeom prst="rect">
            <a:avLst/>
          </a:prstGeom>
          <a:noFill/>
          <a:ln w="19050" algn="ctr">
            <a:solidFill>
              <a:srgbClr val="FF00FF"/>
            </a:solidFill>
            <a:miter lim="800000"/>
            <a:headEnd/>
            <a:tailEnd/>
          </a:ln>
        </p:spPr>
        <p:txBody>
          <a:bodyPr wrap="none" anchor="ctr"/>
          <a:lstStyle/>
          <a:p>
            <a:endParaRPr lang="zh-CN" altLang="en-US"/>
          </a:p>
        </p:txBody>
      </p:sp>
      <p:sp>
        <p:nvSpPr>
          <p:cNvPr id="571406" name="Rectangle 14"/>
          <p:cNvSpPr>
            <a:spLocks noChangeArrowheads="1"/>
          </p:cNvSpPr>
          <p:nvPr/>
        </p:nvSpPr>
        <p:spPr bwMode="auto">
          <a:xfrm>
            <a:off x="6372225" y="4437063"/>
            <a:ext cx="2016125" cy="431800"/>
          </a:xfrm>
          <a:prstGeom prst="rect">
            <a:avLst/>
          </a:prstGeom>
          <a:noFill/>
          <a:ln w="19050" algn="ctr">
            <a:solidFill>
              <a:srgbClr val="FF00FF"/>
            </a:solidFill>
            <a:miter lim="800000"/>
            <a:headEnd/>
            <a:tailEnd/>
          </a:ln>
        </p:spPr>
        <p:txBody>
          <a:bodyPr wrap="none" anchor="ctr"/>
          <a:lstStyle/>
          <a:p>
            <a:endParaRPr lang="zh-CN" altLang="en-US"/>
          </a:p>
        </p:txBody>
      </p:sp>
      <p:sp>
        <p:nvSpPr>
          <p:cNvPr id="571407" name="Rectangle 15"/>
          <p:cNvSpPr>
            <a:spLocks noChangeArrowheads="1"/>
          </p:cNvSpPr>
          <p:nvPr/>
        </p:nvSpPr>
        <p:spPr bwMode="auto">
          <a:xfrm>
            <a:off x="6372225" y="5229225"/>
            <a:ext cx="2016125" cy="431800"/>
          </a:xfrm>
          <a:prstGeom prst="rect">
            <a:avLst/>
          </a:prstGeom>
          <a:noFill/>
          <a:ln w="19050" algn="ctr">
            <a:solidFill>
              <a:srgbClr val="FF00FF"/>
            </a:solidFill>
            <a:miter lim="800000"/>
            <a:headEnd/>
            <a:tailEnd/>
          </a:ln>
        </p:spPr>
        <p:txBody>
          <a:bodyPr wrap="none" anchor="ctr"/>
          <a:lstStyle/>
          <a:p>
            <a:endParaRPr lang="zh-CN" altLang="en-US"/>
          </a:p>
        </p:txBody>
      </p:sp>
      <p:sp>
        <p:nvSpPr>
          <p:cNvPr id="571408" name="Line 16"/>
          <p:cNvSpPr>
            <a:spLocks noChangeShapeType="1"/>
          </p:cNvSpPr>
          <p:nvPr/>
        </p:nvSpPr>
        <p:spPr bwMode="auto">
          <a:xfrm flipV="1">
            <a:off x="2411413" y="2708275"/>
            <a:ext cx="1368425" cy="23764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1409" name="Line 17"/>
          <p:cNvSpPr>
            <a:spLocks noChangeShapeType="1"/>
          </p:cNvSpPr>
          <p:nvPr/>
        </p:nvSpPr>
        <p:spPr bwMode="auto">
          <a:xfrm flipV="1">
            <a:off x="2339975" y="2781300"/>
            <a:ext cx="1368425" cy="27352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1410" name="Rectangle 18"/>
          <p:cNvSpPr>
            <a:spLocks noChangeArrowheads="1"/>
          </p:cNvSpPr>
          <p:nvPr/>
        </p:nvSpPr>
        <p:spPr bwMode="auto">
          <a:xfrm>
            <a:off x="3779838" y="2565400"/>
            <a:ext cx="2016125" cy="431800"/>
          </a:xfrm>
          <a:prstGeom prst="rect">
            <a:avLst/>
          </a:prstGeom>
          <a:noFill/>
          <a:ln w="28575" algn="ctr">
            <a:solidFill>
              <a:srgbClr val="FF00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813246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1395">
                                            <p:bg/>
                                          </p:spTgt>
                                        </p:tgtEl>
                                        <p:attrNameLst>
                                          <p:attrName>style.visibility</p:attrName>
                                        </p:attrNameLst>
                                      </p:cBhvr>
                                      <p:to>
                                        <p:strVal val="visible"/>
                                      </p:to>
                                    </p:set>
                                    <p:animEffect transition="in" filter="wipe(left)">
                                      <p:cBhvr>
                                        <p:cTn id="7" dur="500"/>
                                        <p:tgtEl>
                                          <p:spTgt spid="57139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1395">
                                            <p:txEl>
                                              <p:pRg st="0" end="0"/>
                                            </p:txEl>
                                          </p:spTgt>
                                        </p:tgtEl>
                                        <p:attrNameLst>
                                          <p:attrName>style.visibility</p:attrName>
                                        </p:attrNameLst>
                                      </p:cBhvr>
                                      <p:to>
                                        <p:strVal val="visible"/>
                                      </p:to>
                                    </p:set>
                                    <p:animEffect transition="in" filter="wipe(left)">
                                      <p:cBhvr>
                                        <p:cTn id="12" dur="500"/>
                                        <p:tgtEl>
                                          <p:spTgt spid="5713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1395">
                                            <p:txEl>
                                              <p:pRg st="1" end="1"/>
                                            </p:txEl>
                                          </p:spTgt>
                                        </p:tgtEl>
                                        <p:attrNameLst>
                                          <p:attrName>style.visibility</p:attrName>
                                        </p:attrNameLst>
                                      </p:cBhvr>
                                      <p:to>
                                        <p:strVal val="visible"/>
                                      </p:to>
                                    </p:set>
                                    <p:animEffect transition="in" filter="wipe(left)">
                                      <p:cBhvr>
                                        <p:cTn id="17" dur="500"/>
                                        <p:tgtEl>
                                          <p:spTgt spid="5713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1395">
                                            <p:txEl>
                                              <p:pRg st="2" end="2"/>
                                            </p:txEl>
                                          </p:spTgt>
                                        </p:tgtEl>
                                        <p:attrNameLst>
                                          <p:attrName>style.visibility</p:attrName>
                                        </p:attrNameLst>
                                      </p:cBhvr>
                                      <p:to>
                                        <p:strVal val="visible"/>
                                      </p:to>
                                    </p:set>
                                    <p:animEffect transition="in" filter="wipe(left)">
                                      <p:cBhvr>
                                        <p:cTn id="22" dur="500"/>
                                        <p:tgtEl>
                                          <p:spTgt spid="5713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1395">
                                            <p:txEl>
                                              <p:pRg st="3" end="3"/>
                                            </p:txEl>
                                          </p:spTgt>
                                        </p:tgtEl>
                                        <p:attrNameLst>
                                          <p:attrName>style.visibility</p:attrName>
                                        </p:attrNameLst>
                                      </p:cBhvr>
                                      <p:to>
                                        <p:strVal val="visible"/>
                                      </p:to>
                                    </p:set>
                                    <p:animEffect transition="in" filter="wipe(left)">
                                      <p:cBhvr>
                                        <p:cTn id="27" dur="500"/>
                                        <p:tgtEl>
                                          <p:spTgt spid="5713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1395">
                                            <p:txEl>
                                              <p:pRg st="4" end="4"/>
                                            </p:txEl>
                                          </p:spTgt>
                                        </p:tgtEl>
                                        <p:attrNameLst>
                                          <p:attrName>style.visibility</p:attrName>
                                        </p:attrNameLst>
                                      </p:cBhvr>
                                      <p:to>
                                        <p:strVal val="visible"/>
                                      </p:to>
                                    </p:set>
                                    <p:animEffect transition="in" filter="wipe(left)">
                                      <p:cBhvr>
                                        <p:cTn id="32" dur="500"/>
                                        <p:tgtEl>
                                          <p:spTgt spid="57139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1395">
                                            <p:txEl>
                                              <p:pRg st="5" end="5"/>
                                            </p:txEl>
                                          </p:spTgt>
                                        </p:tgtEl>
                                        <p:attrNameLst>
                                          <p:attrName>style.visibility</p:attrName>
                                        </p:attrNameLst>
                                      </p:cBhvr>
                                      <p:to>
                                        <p:strVal val="visible"/>
                                      </p:to>
                                    </p:set>
                                    <p:animEffect transition="in" filter="wipe(left)">
                                      <p:cBhvr>
                                        <p:cTn id="37" dur="500"/>
                                        <p:tgtEl>
                                          <p:spTgt spid="57139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71395">
                                            <p:txEl>
                                              <p:pRg st="6" end="6"/>
                                            </p:txEl>
                                          </p:spTgt>
                                        </p:tgtEl>
                                        <p:attrNameLst>
                                          <p:attrName>style.visibility</p:attrName>
                                        </p:attrNameLst>
                                      </p:cBhvr>
                                      <p:to>
                                        <p:strVal val="visible"/>
                                      </p:to>
                                    </p:set>
                                    <p:animEffect transition="in" filter="wipe(left)">
                                      <p:cBhvr>
                                        <p:cTn id="42" dur="500"/>
                                        <p:tgtEl>
                                          <p:spTgt spid="57139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71395">
                                            <p:txEl>
                                              <p:pRg st="7" end="7"/>
                                            </p:txEl>
                                          </p:spTgt>
                                        </p:tgtEl>
                                        <p:attrNameLst>
                                          <p:attrName>style.visibility</p:attrName>
                                        </p:attrNameLst>
                                      </p:cBhvr>
                                      <p:to>
                                        <p:strVal val="visible"/>
                                      </p:to>
                                    </p:set>
                                    <p:animEffect transition="in" filter="wipe(left)">
                                      <p:cBhvr>
                                        <p:cTn id="47" dur="500"/>
                                        <p:tgtEl>
                                          <p:spTgt spid="57139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71395">
                                            <p:txEl>
                                              <p:pRg st="8" end="8"/>
                                            </p:txEl>
                                          </p:spTgt>
                                        </p:tgtEl>
                                        <p:attrNameLst>
                                          <p:attrName>style.visibility</p:attrName>
                                        </p:attrNameLst>
                                      </p:cBhvr>
                                      <p:to>
                                        <p:strVal val="visible"/>
                                      </p:to>
                                    </p:set>
                                    <p:animEffect transition="in" filter="wipe(left)">
                                      <p:cBhvr>
                                        <p:cTn id="52" dur="500"/>
                                        <p:tgtEl>
                                          <p:spTgt spid="57139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71395">
                                            <p:txEl>
                                              <p:pRg st="9" end="9"/>
                                            </p:txEl>
                                          </p:spTgt>
                                        </p:tgtEl>
                                        <p:attrNameLst>
                                          <p:attrName>style.visibility</p:attrName>
                                        </p:attrNameLst>
                                      </p:cBhvr>
                                      <p:to>
                                        <p:strVal val="visible"/>
                                      </p:to>
                                    </p:set>
                                    <p:animEffect transition="in" filter="wipe(left)">
                                      <p:cBhvr>
                                        <p:cTn id="57" dur="500"/>
                                        <p:tgtEl>
                                          <p:spTgt spid="571395">
                                            <p:txEl>
                                              <p:pRg st="9" end="9"/>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71396">
                                            <p:bg/>
                                          </p:spTgt>
                                        </p:tgtEl>
                                        <p:attrNameLst>
                                          <p:attrName>style.visibility</p:attrName>
                                        </p:attrNameLst>
                                      </p:cBhvr>
                                      <p:to>
                                        <p:strVal val="visible"/>
                                      </p:to>
                                    </p:set>
                                    <p:animEffect transition="in" filter="wipe(left)">
                                      <p:cBhvr>
                                        <p:cTn id="60" dur="500"/>
                                        <p:tgtEl>
                                          <p:spTgt spid="571396">
                                            <p:bg/>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71396">
                                            <p:txEl>
                                              <p:pRg st="1" end="1"/>
                                            </p:txEl>
                                          </p:spTgt>
                                        </p:tgtEl>
                                        <p:attrNameLst>
                                          <p:attrName>style.visibility</p:attrName>
                                        </p:attrNameLst>
                                      </p:cBhvr>
                                      <p:to>
                                        <p:strVal val="visible"/>
                                      </p:to>
                                    </p:set>
                                    <p:animEffect transition="in" filter="wipe(left)">
                                      <p:cBhvr>
                                        <p:cTn id="65" dur="500"/>
                                        <p:tgtEl>
                                          <p:spTgt spid="571396">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571396">
                                            <p:txEl>
                                              <p:pRg st="2" end="2"/>
                                            </p:txEl>
                                          </p:spTgt>
                                        </p:tgtEl>
                                        <p:attrNameLst>
                                          <p:attrName>style.visibility</p:attrName>
                                        </p:attrNameLst>
                                      </p:cBhvr>
                                      <p:to>
                                        <p:strVal val="visible"/>
                                      </p:to>
                                    </p:set>
                                    <p:animEffect transition="in" filter="wipe(left)">
                                      <p:cBhvr>
                                        <p:cTn id="70" dur="500"/>
                                        <p:tgtEl>
                                          <p:spTgt spid="571396">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71396">
                                            <p:txEl>
                                              <p:pRg st="3" end="3"/>
                                            </p:txEl>
                                          </p:spTgt>
                                        </p:tgtEl>
                                        <p:attrNameLst>
                                          <p:attrName>style.visibility</p:attrName>
                                        </p:attrNameLst>
                                      </p:cBhvr>
                                      <p:to>
                                        <p:strVal val="visible"/>
                                      </p:to>
                                    </p:set>
                                    <p:animEffect transition="in" filter="wipe(left)">
                                      <p:cBhvr>
                                        <p:cTn id="75" dur="500"/>
                                        <p:tgtEl>
                                          <p:spTgt spid="571396">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71396">
                                            <p:txEl>
                                              <p:pRg st="4" end="4"/>
                                            </p:txEl>
                                          </p:spTgt>
                                        </p:tgtEl>
                                        <p:attrNameLst>
                                          <p:attrName>style.visibility</p:attrName>
                                        </p:attrNameLst>
                                      </p:cBhvr>
                                      <p:to>
                                        <p:strVal val="visible"/>
                                      </p:to>
                                    </p:set>
                                    <p:animEffect transition="in" filter="wipe(left)">
                                      <p:cBhvr>
                                        <p:cTn id="80" dur="500"/>
                                        <p:tgtEl>
                                          <p:spTgt spid="571396">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71396">
                                            <p:txEl>
                                              <p:pRg st="5" end="5"/>
                                            </p:txEl>
                                          </p:spTgt>
                                        </p:tgtEl>
                                        <p:attrNameLst>
                                          <p:attrName>style.visibility</p:attrName>
                                        </p:attrNameLst>
                                      </p:cBhvr>
                                      <p:to>
                                        <p:strVal val="visible"/>
                                      </p:to>
                                    </p:set>
                                    <p:animEffect transition="in" filter="wipe(left)">
                                      <p:cBhvr>
                                        <p:cTn id="85" dur="500"/>
                                        <p:tgtEl>
                                          <p:spTgt spid="571396">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71396">
                                            <p:txEl>
                                              <p:pRg st="6" end="6"/>
                                            </p:txEl>
                                          </p:spTgt>
                                        </p:tgtEl>
                                        <p:attrNameLst>
                                          <p:attrName>style.visibility</p:attrName>
                                        </p:attrNameLst>
                                      </p:cBhvr>
                                      <p:to>
                                        <p:strVal val="visible"/>
                                      </p:to>
                                    </p:set>
                                    <p:animEffect transition="in" filter="wipe(left)">
                                      <p:cBhvr>
                                        <p:cTn id="90" dur="500"/>
                                        <p:tgtEl>
                                          <p:spTgt spid="571396">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571396">
                                            <p:txEl>
                                              <p:pRg st="7" end="7"/>
                                            </p:txEl>
                                          </p:spTgt>
                                        </p:tgtEl>
                                        <p:attrNameLst>
                                          <p:attrName>style.visibility</p:attrName>
                                        </p:attrNameLst>
                                      </p:cBhvr>
                                      <p:to>
                                        <p:strVal val="visible"/>
                                      </p:to>
                                    </p:set>
                                    <p:animEffect transition="in" filter="wipe(left)">
                                      <p:cBhvr>
                                        <p:cTn id="95" dur="500"/>
                                        <p:tgtEl>
                                          <p:spTgt spid="571396">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571396">
                                            <p:txEl>
                                              <p:pRg st="8" end="8"/>
                                            </p:txEl>
                                          </p:spTgt>
                                        </p:tgtEl>
                                        <p:attrNameLst>
                                          <p:attrName>style.visibility</p:attrName>
                                        </p:attrNameLst>
                                      </p:cBhvr>
                                      <p:to>
                                        <p:strVal val="visible"/>
                                      </p:to>
                                    </p:set>
                                    <p:animEffect transition="in" filter="wipe(left)">
                                      <p:cBhvr>
                                        <p:cTn id="100" dur="500"/>
                                        <p:tgtEl>
                                          <p:spTgt spid="571396">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571396">
                                            <p:txEl>
                                              <p:pRg st="9" end="9"/>
                                            </p:txEl>
                                          </p:spTgt>
                                        </p:tgtEl>
                                        <p:attrNameLst>
                                          <p:attrName>style.visibility</p:attrName>
                                        </p:attrNameLst>
                                      </p:cBhvr>
                                      <p:to>
                                        <p:strVal val="visible"/>
                                      </p:to>
                                    </p:set>
                                    <p:animEffect transition="in" filter="wipe(left)">
                                      <p:cBhvr>
                                        <p:cTn id="105" dur="500"/>
                                        <p:tgtEl>
                                          <p:spTgt spid="571396">
                                            <p:txEl>
                                              <p:pRg st="9" end="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571399"/>
                                        </p:tgtEl>
                                        <p:attrNameLst>
                                          <p:attrName>style.visibility</p:attrName>
                                        </p:attrNameLst>
                                      </p:cBhvr>
                                      <p:to>
                                        <p:strVal val="visible"/>
                                      </p:to>
                                    </p:set>
                                    <p:animEffect transition="in" filter="wipe(left)">
                                      <p:cBhvr>
                                        <p:cTn id="110" dur="500"/>
                                        <p:tgtEl>
                                          <p:spTgt spid="57139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571400"/>
                                        </p:tgtEl>
                                        <p:attrNameLst>
                                          <p:attrName>style.visibility</p:attrName>
                                        </p:attrNameLst>
                                      </p:cBhvr>
                                      <p:to>
                                        <p:strVal val="visible"/>
                                      </p:to>
                                    </p:set>
                                    <p:animEffect transition="in" filter="wipe(left)">
                                      <p:cBhvr>
                                        <p:cTn id="115" dur="500"/>
                                        <p:tgtEl>
                                          <p:spTgt spid="571400"/>
                                        </p:tgtEl>
                                      </p:cBhvr>
                                    </p:animEffect>
                                  </p:childTnLst>
                                  <p:subTnLst>
                                    <p:set>
                                      <p:cBhvr override="childStyle">
                                        <p:cTn dur="1" fill="hold" display="0" masterRel="nextClick" afterEffect="1"/>
                                        <p:tgtEl>
                                          <p:spTgt spid="571400"/>
                                        </p:tgtEl>
                                        <p:attrNameLst>
                                          <p:attrName>style.visibility</p:attrName>
                                        </p:attrNameLst>
                                      </p:cBhvr>
                                      <p:to>
                                        <p:strVal val="hidden"/>
                                      </p:to>
                                    </p:set>
                                  </p:sub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571398"/>
                                        </p:tgtEl>
                                        <p:attrNameLst>
                                          <p:attrName>style.visibility</p:attrName>
                                        </p:attrNameLst>
                                      </p:cBhvr>
                                      <p:to>
                                        <p:strVal val="visible"/>
                                      </p:to>
                                    </p:set>
                                    <p:animEffect transition="in" filter="wipe(left)">
                                      <p:cBhvr>
                                        <p:cTn id="119" dur="500"/>
                                        <p:tgtEl>
                                          <p:spTgt spid="571398"/>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71408"/>
                                        </p:tgtEl>
                                        <p:attrNameLst>
                                          <p:attrName>style.visibility</p:attrName>
                                        </p:attrNameLst>
                                      </p:cBhvr>
                                      <p:to>
                                        <p:strVal val="visible"/>
                                      </p:to>
                                    </p:set>
                                    <p:animEffect transition="in" filter="wipe(left)">
                                      <p:cBhvr>
                                        <p:cTn id="124" dur="500"/>
                                        <p:tgtEl>
                                          <p:spTgt spid="571408"/>
                                        </p:tgtEl>
                                      </p:cBhvr>
                                    </p:animEffect>
                                  </p:childTnLst>
                                  <p:subTnLst>
                                    <p:set>
                                      <p:cBhvr override="childStyle">
                                        <p:cTn dur="1" fill="hold" display="0" masterRel="nextClick" afterEffect="1"/>
                                        <p:tgtEl>
                                          <p:spTgt spid="571408"/>
                                        </p:tgtEl>
                                        <p:attrNameLst>
                                          <p:attrName>style.visibility</p:attrName>
                                        </p:attrNameLst>
                                      </p:cBhvr>
                                      <p:to>
                                        <p:strVal val="hidden"/>
                                      </p:to>
                                    </p:set>
                                  </p:sub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571401"/>
                                        </p:tgtEl>
                                        <p:attrNameLst>
                                          <p:attrName>style.visibility</p:attrName>
                                        </p:attrNameLst>
                                      </p:cBhvr>
                                      <p:to>
                                        <p:strVal val="visible"/>
                                      </p:to>
                                    </p:set>
                                    <p:animEffect transition="in" filter="wipe(left)">
                                      <p:cBhvr>
                                        <p:cTn id="128" dur="500"/>
                                        <p:tgtEl>
                                          <p:spTgt spid="571401"/>
                                        </p:tgtEl>
                                      </p:cBhvr>
                                    </p:animEffect>
                                  </p:childTnLst>
                                </p:cTn>
                              </p:par>
                            </p:childTnLst>
                          </p:cTn>
                        </p:par>
                        <p:par>
                          <p:cTn id="129" fill="hold">
                            <p:stCondLst>
                              <p:cond delay="1500"/>
                            </p:stCondLst>
                            <p:childTnLst>
                              <p:par>
                                <p:cTn id="130" presetID="22" presetClass="entr" presetSubtype="8" fill="hold" grpId="0" nodeType="afterEffect">
                                  <p:stCondLst>
                                    <p:cond delay="0"/>
                                  </p:stCondLst>
                                  <p:childTnLst>
                                    <p:set>
                                      <p:cBhvr>
                                        <p:cTn id="131" dur="1" fill="hold">
                                          <p:stCondLst>
                                            <p:cond delay="0"/>
                                          </p:stCondLst>
                                        </p:cTn>
                                        <p:tgtEl>
                                          <p:spTgt spid="571402"/>
                                        </p:tgtEl>
                                        <p:attrNameLst>
                                          <p:attrName>style.visibility</p:attrName>
                                        </p:attrNameLst>
                                      </p:cBhvr>
                                      <p:to>
                                        <p:strVal val="visible"/>
                                      </p:to>
                                    </p:set>
                                    <p:animEffect transition="in" filter="wipe(left)">
                                      <p:cBhvr>
                                        <p:cTn id="132" dur="500"/>
                                        <p:tgtEl>
                                          <p:spTgt spid="571402"/>
                                        </p:tgtEl>
                                      </p:cBhvr>
                                    </p:animEffect>
                                  </p:childTnLst>
                                </p:cTn>
                              </p:par>
                            </p:childTnLst>
                          </p:cTn>
                        </p:par>
                        <p:par>
                          <p:cTn id="133" fill="hold">
                            <p:stCondLst>
                              <p:cond delay="2000"/>
                            </p:stCondLst>
                            <p:childTnLst>
                              <p:par>
                                <p:cTn id="134" presetID="22" presetClass="entr" presetSubtype="8" fill="hold" grpId="0" nodeType="afterEffect">
                                  <p:stCondLst>
                                    <p:cond delay="0"/>
                                  </p:stCondLst>
                                  <p:childTnLst>
                                    <p:set>
                                      <p:cBhvr>
                                        <p:cTn id="135" dur="1" fill="hold">
                                          <p:stCondLst>
                                            <p:cond delay="0"/>
                                          </p:stCondLst>
                                        </p:cTn>
                                        <p:tgtEl>
                                          <p:spTgt spid="571403"/>
                                        </p:tgtEl>
                                        <p:attrNameLst>
                                          <p:attrName>style.visibility</p:attrName>
                                        </p:attrNameLst>
                                      </p:cBhvr>
                                      <p:to>
                                        <p:strVal val="visible"/>
                                      </p:to>
                                    </p:set>
                                    <p:animEffect transition="in" filter="wipe(left)">
                                      <p:cBhvr>
                                        <p:cTn id="136" dur="500"/>
                                        <p:tgtEl>
                                          <p:spTgt spid="571403"/>
                                        </p:tgtEl>
                                      </p:cBhvr>
                                    </p:animEffect>
                                  </p:childTnLst>
                                </p:cTn>
                              </p:par>
                            </p:childTnLst>
                          </p:cTn>
                        </p:par>
                        <p:par>
                          <p:cTn id="137" fill="hold">
                            <p:stCondLst>
                              <p:cond delay="2500"/>
                            </p:stCondLst>
                            <p:childTnLst>
                              <p:par>
                                <p:cTn id="138" presetID="22" presetClass="entr" presetSubtype="8" fill="hold" grpId="0" nodeType="afterEffect">
                                  <p:stCondLst>
                                    <p:cond delay="0"/>
                                  </p:stCondLst>
                                  <p:childTnLst>
                                    <p:set>
                                      <p:cBhvr>
                                        <p:cTn id="139" dur="1" fill="hold">
                                          <p:stCondLst>
                                            <p:cond delay="0"/>
                                          </p:stCondLst>
                                        </p:cTn>
                                        <p:tgtEl>
                                          <p:spTgt spid="571404"/>
                                        </p:tgtEl>
                                        <p:attrNameLst>
                                          <p:attrName>style.visibility</p:attrName>
                                        </p:attrNameLst>
                                      </p:cBhvr>
                                      <p:to>
                                        <p:strVal val="visible"/>
                                      </p:to>
                                    </p:set>
                                    <p:animEffect transition="in" filter="wipe(left)">
                                      <p:cBhvr>
                                        <p:cTn id="140" dur="500"/>
                                        <p:tgtEl>
                                          <p:spTgt spid="571404"/>
                                        </p:tgtEl>
                                      </p:cBhvr>
                                    </p:animEffect>
                                  </p:childTnLst>
                                </p:cTn>
                              </p:par>
                            </p:childTnLst>
                          </p:cTn>
                        </p:par>
                        <p:par>
                          <p:cTn id="141" fill="hold">
                            <p:stCondLst>
                              <p:cond delay="3000"/>
                            </p:stCondLst>
                            <p:childTnLst>
                              <p:par>
                                <p:cTn id="142" presetID="22" presetClass="entr" presetSubtype="8" fill="hold" grpId="0" nodeType="afterEffect">
                                  <p:stCondLst>
                                    <p:cond delay="0"/>
                                  </p:stCondLst>
                                  <p:childTnLst>
                                    <p:set>
                                      <p:cBhvr>
                                        <p:cTn id="143" dur="1" fill="hold">
                                          <p:stCondLst>
                                            <p:cond delay="0"/>
                                          </p:stCondLst>
                                        </p:cTn>
                                        <p:tgtEl>
                                          <p:spTgt spid="571405"/>
                                        </p:tgtEl>
                                        <p:attrNameLst>
                                          <p:attrName>style.visibility</p:attrName>
                                        </p:attrNameLst>
                                      </p:cBhvr>
                                      <p:to>
                                        <p:strVal val="visible"/>
                                      </p:to>
                                    </p:set>
                                    <p:animEffect transition="in" filter="wipe(left)">
                                      <p:cBhvr>
                                        <p:cTn id="144" dur="500"/>
                                        <p:tgtEl>
                                          <p:spTgt spid="571405"/>
                                        </p:tgtEl>
                                      </p:cBhvr>
                                    </p:animEffect>
                                  </p:childTnLst>
                                </p:cTn>
                              </p:par>
                            </p:childTnLst>
                          </p:cTn>
                        </p:par>
                        <p:par>
                          <p:cTn id="145" fill="hold">
                            <p:stCondLst>
                              <p:cond delay="3500"/>
                            </p:stCondLst>
                            <p:childTnLst>
                              <p:par>
                                <p:cTn id="146" presetID="22" presetClass="entr" presetSubtype="8" fill="hold" grpId="0" nodeType="afterEffect">
                                  <p:stCondLst>
                                    <p:cond delay="0"/>
                                  </p:stCondLst>
                                  <p:childTnLst>
                                    <p:set>
                                      <p:cBhvr>
                                        <p:cTn id="147" dur="1" fill="hold">
                                          <p:stCondLst>
                                            <p:cond delay="0"/>
                                          </p:stCondLst>
                                        </p:cTn>
                                        <p:tgtEl>
                                          <p:spTgt spid="571406"/>
                                        </p:tgtEl>
                                        <p:attrNameLst>
                                          <p:attrName>style.visibility</p:attrName>
                                        </p:attrNameLst>
                                      </p:cBhvr>
                                      <p:to>
                                        <p:strVal val="visible"/>
                                      </p:to>
                                    </p:set>
                                    <p:animEffect transition="in" filter="wipe(left)">
                                      <p:cBhvr>
                                        <p:cTn id="148" dur="500"/>
                                        <p:tgtEl>
                                          <p:spTgt spid="571406"/>
                                        </p:tgtEl>
                                      </p:cBhvr>
                                    </p:animEffect>
                                  </p:childTnLst>
                                </p:cTn>
                              </p:par>
                            </p:childTnLst>
                          </p:cTn>
                        </p:par>
                        <p:par>
                          <p:cTn id="149" fill="hold">
                            <p:stCondLst>
                              <p:cond delay="4000"/>
                            </p:stCondLst>
                            <p:childTnLst>
                              <p:par>
                                <p:cTn id="150" presetID="22" presetClass="entr" presetSubtype="8" fill="hold" grpId="0" nodeType="afterEffect">
                                  <p:stCondLst>
                                    <p:cond delay="0"/>
                                  </p:stCondLst>
                                  <p:childTnLst>
                                    <p:set>
                                      <p:cBhvr>
                                        <p:cTn id="151" dur="1" fill="hold">
                                          <p:stCondLst>
                                            <p:cond delay="0"/>
                                          </p:stCondLst>
                                        </p:cTn>
                                        <p:tgtEl>
                                          <p:spTgt spid="571407"/>
                                        </p:tgtEl>
                                        <p:attrNameLst>
                                          <p:attrName>style.visibility</p:attrName>
                                        </p:attrNameLst>
                                      </p:cBhvr>
                                      <p:to>
                                        <p:strVal val="visible"/>
                                      </p:to>
                                    </p:set>
                                    <p:animEffect transition="in" filter="wipe(left)">
                                      <p:cBhvr>
                                        <p:cTn id="152" dur="500"/>
                                        <p:tgtEl>
                                          <p:spTgt spid="57140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571409"/>
                                        </p:tgtEl>
                                        <p:attrNameLst>
                                          <p:attrName>style.visibility</p:attrName>
                                        </p:attrNameLst>
                                      </p:cBhvr>
                                      <p:to>
                                        <p:strVal val="visible"/>
                                      </p:to>
                                    </p:set>
                                    <p:animEffect transition="in" filter="wipe(left)">
                                      <p:cBhvr>
                                        <p:cTn id="157" dur="500"/>
                                        <p:tgtEl>
                                          <p:spTgt spid="571409"/>
                                        </p:tgtEl>
                                      </p:cBhvr>
                                    </p:animEffect>
                                  </p:childTnLst>
                                  <p:subTnLst>
                                    <p:set>
                                      <p:cBhvr override="childStyle">
                                        <p:cTn dur="1" fill="hold" display="0" masterRel="nextClick" afterEffect="1"/>
                                        <p:tgtEl>
                                          <p:spTgt spid="571409"/>
                                        </p:tgtEl>
                                        <p:attrNameLst>
                                          <p:attrName>style.visibility</p:attrName>
                                        </p:attrNameLst>
                                      </p:cBhvr>
                                      <p:to>
                                        <p:strVal val="hidden"/>
                                      </p:to>
                                    </p:set>
                                  </p:subTnLst>
                                </p:cTn>
                              </p:par>
                            </p:childTnLst>
                          </p:cTn>
                        </p:par>
                        <p:par>
                          <p:cTn id="158" fill="hold">
                            <p:stCondLst>
                              <p:cond delay="500"/>
                            </p:stCondLst>
                            <p:childTnLst>
                              <p:par>
                                <p:cTn id="159" presetID="22" presetClass="entr" presetSubtype="8" fill="hold" grpId="0" nodeType="afterEffect">
                                  <p:stCondLst>
                                    <p:cond delay="0"/>
                                  </p:stCondLst>
                                  <p:childTnLst>
                                    <p:set>
                                      <p:cBhvr>
                                        <p:cTn id="160" dur="1" fill="hold">
                                          <p:stCondLst>
                                            <p:cond delay="0"/>
                                          </p:stCondLst>
                                        </p:cTn>
                                        <p:tgtEl>
                                          <p:spTgt spid="571410"/>
                                        </p:tgtEl>
                                        <p:attrNameLst>
                                          <p:attrName>style.visibility</p:attrName>
                                        </p:attrNameLst>
                                      </p:cBhvr>
                                      <p:to>
                                        <p:strVal val="visible"/>
                                      </p:to>
                                    </p:set>
                                    <p:animEffect transition="in" filter="wipe(left)">
                                      <p:cBhvr>
                                        <p:cTn id="161" dur="500"/>
                                        <p:tgtEl>
                                          <p:spTgt spid="571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build="p" animBg="1"/>
      <p:bldP spid="571396" grpId="0" build="p" animBg="1"/>
      <p:bldP spid="571398" grpId="0" animBg="1"/>
      <p:bldP spid="571399" grpId="0"/>
      <p:bldP spid="571400" grpId="0" animBg="1"/>
      <p:bldP spid="571401" grpId="0" animBg="1"/>
      <p:bldP spid="571402" grpId="0" animBg="1"/>
      <p:bldP spid="571403" grpId="0" animBg="1"/>
      <p:bldP spid="571404" grpId="0" animBg="1"/>
      <p:bldP spid="571405" grpId="0" animBg="1"/>
      <p:bldP spid="571406" grpId="0" animBg="1"/>
      <p:bldP spid="571407" grpId="0" animBg="1"/>
      <p:bldP spid="571408" grpId="0" animBg="1"/>
      <p:bldP spid="571409" grpId="0" animBg="1"/>
      <p:bldP spid="57141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normAutofit fontScale="90000"/>
          </a:bodyPr>
          <a:lstStyle/>
          <a:p>
            <a:pPr eaLnBrk="1" hangingPunct="1">
              <a:defRPr/>
            </a:pPr>
            <a:r>
              <a:rPr kumimoji="1" lang="en-US" altLang="zh-CN" sz="3200">
                <a:solidFill>
                  <a:srgbClr val="FF0000"/>
                </a:solidFill>
                <a:effectLst>
                  <a:outerShdw blurRad="38100" dist="38100" dir="2700000" algn="tl">
                    <a:srgbClr val="000000"/>
                  </a:outerShdw>
                </a:effectLst>
              </a:rPr>
              <a:t>Step2</a:t>
            </a:r>
            <a:r>
              <a:rPr kumimoji="1" lang="zh-CN" altLang="en-US" sz="3200">
                <a:solidFill>
                  <a:srgbClr val="FF0000"/>
                </a:solidFill>
                <a:effectLst>
                  <a:outerShdw blurRad="38100" dist="38100" dir="2700000" algn="tl">
                    <a:srgbClr val="000000"/>
                  </a:outerShdw>
                </a:effectLst>
              </a:rPr>
              <a:t>　</a:t>
            </a:r>
            <a:r>
              <a:rPr kumimoji="1" lang="zh-CN" altLang="en-US" sz="3200"/>
              <a:t>确定</a:t>
            </a:r>
            <a:r>
              <a:rPr kumimoji="1" lang="zh-CN" altLang="en-US" sz="3200">
                <a:effectLst>
                  <a:outerShdw blurRad="38100" dist="38100" dir="2700000" algn="tl">
                    <a:srgbClr val="FFFFFF"/>
                  </a:outerShdw>
                </a:effectLst>
              </a:rPr>
              <a:t>初态</a:t>
            </a:r>
            <a:r>
              <a:rPr kumimoji="1" lang="zh-CN" altLang="en-US" sz="3200"/>
              <a:t>、</a:t>
            </a:r>
            <a:r>
              <a:rPr kumimoji="1" lang="zh-CN" altLang="en-US" sz="3200">
                <a:effectLst>
                  <a:outerShdw blurRad="38100" dist="38100" dir="2700000" algn="tl">
                    <a:srgbClr val="FFFFFF"/>
                  </a:outerShdw>
                </a:effectLst>
              </a:rPr>
              <a:t>句柄识别态</a:t>
            </a:r>
            <a:r>
              <a:rPr kumimoji="1" lang="zh-CN" altLang="en-US" sz="3200"/>
              <a:t>、</a:t>
            </a:r>
            <a:br>
              <a:rPr kumimoji="1" lang="zh-CN" altLang="en-US" sz="3200"/>
            </a:br>
            <a:r>
              <a:rPr kumimoji="1" lang="zh-CN" altLang="en-US" sz="3200">
                <a:effectLst>
                  <a:outerShdw blurRad="38100" dist="38100" dir="2700000" algn="tl">
                    <a:srgbClr val="FFFFFF"/>
                  </a:outerShdw>
                </a:effectLst>
              </a:rPr>
              <a:t>句子识别态</a:t>
            </a:r>
          </a:p>
        </p:txBody>
      </p:sp>
      <p:sp>
        <p:nvSpPr>
          <p:cNvPr id="572419" name="Rectangle 3"/>
          <p:cNvSpPr>
            <a:spLocks noGrp="1" noChangeArrowheads="1"/>
          </p:cNvSpPr>
          <p:nvPr>
            <p:ph idx="1"/>
          </p:nvPr>
        </p:nvSpPr>
        <p:spPr/>
        <p:txBody>
          <a:bodyPr/>
          <a:lstStyle/>
          <a:p>
            <a:pPr eaLnBrk="1" hangingPunct="1">
              <a:defRPr/>
            </a:pPr>
            <a:r>
              <a:rPr kumimoji="1" lang="zh-CN" altLang="en-US">
                <a:effectLst>
                  <a:outerShdw blurRad="38100" dist="38100" dir="2700000" algn="tl">
                    <a:srgbClr val="FFFFFF"/>
                  </a:outerShdw>
                </a:effectLst>
              </a:rPr>
              <a:t>初态</a:t>
            </a:r>
          </a:p>
          <a:p>
            <a:pPr lvl="1" eaLnBrk="1" hangingPunct="1">
              <a:defRPr/>
            </a:pPr>
            <a:r>
              <a:rPr kumimoji="1" lang="en-US" altLang="zh-CN">
                <a:effectLst>
                  <a:outerShdw blurRad="38100" dist="38100" dir="2700000" algn="tl">
                    <a:srgbClr val="FFFFFF"/>
                  </a:outerShdw>
                </a:effectLst>
              </a:rPr>
              <a:t>S’</a:t>
            </a:r>
            <a:r>
              <a:rPr kumimoji="1" lang="zh-CN" altLang="en-US">
                <a:effectLst>
                  <a:outerShdw blurRad="38100" dist="38100" dir="2700000" algn="tl">
                    <a:srgbClr val="FFFFFF"/>
                  </a:outerShdw>
                </a:effectLst>
              </a:rPr>
              <a:t>仅在第一个产生式的左部出现，因此规定项目</a:t>
            </a:r>
            <a:r>
              <a:rPr kumimoji="1" lang="en-US" altLang="zh-CN">
                <a:effectLst>
                  <a:outerShdw blurRad="38100" dist="38100" dir="2700000" algn="tl">
                    <a:srgbClr val="FFFFFF"/>
                  </a:outerShdw>
                </a:effectLst>
              </a:rPr>
              <a:t>1</a:t>
            </a:r>
            <a:r>
              <a:rPr kumimoji="1" lang="zh-CN" altLang="en-US">
                <a:effectLst>
                  <a:outerShdw blurRad="38100" dist="38100" dir="2700000" algn="tl">
                    <a:srgbClr val="FFFFFF"/>
                  </a:outerShdw>
                </a:effectLst>
              </a:rPr>
              <a:t>为初态</a:t>
            </a:r>
          </a:p>
          <a:p>
            <a:pPr eaLnBrk="1" hangingPunct="1">
              <a:defRPr/>
            </a:pPr>
            <a:r>
              <a:rPr kumimoji="1" lang="zh-CN" altLang="en-US">
                <a:effectLst>
                  <a:outerShdw blurRad="38100" dist="38100" dir="2700000" algn="tl">
                    <a:srgbClr val="FFFFFF"/>
                  </a:outerShdw>
                </a:effectLst>
              </a:rPr>
              <a:t>句柄识别态</a:t>
            </a:r>
          </a:p>
          <a:p>
            <a:pPr lvl="1" eaLnBrk="1" hangingPunct="1">
              <a:defRPr/>
            </a:pPr>
            <a:r>
              <a:rPr kumimoji="1" lang="zh-CN" altLang="en-US"/>
              <a:t>圆点在最后的项目为句柄识别态</a:t>
            </a:r>
          </a:p>
          <a:p>
            <a:pPr eaLnBrk="1" hangingPunct="1">
              <a:defRPr/>
            </a:pPr>
            <a:r>
              <a:rPr kumimoji="1" lang="zh-CN" altLang="en-US">
                <a:effectLst>
                  <a:outerShdw blurRad="38100" dist="38100" dir="2700000" algn="tl">
                    <a:srgbClr val="FFFFFF"/>
                  </a:outerShdw>
                </a:effectLst>
              </a:rPr>
              <a:t>句子识别态　</a:t>
            </a:r>
          </a:p>
          <a:p>
            <a:pPr lvl="1" eaLnBrk="1" hangingPunct="1">
              <a:defRPr/>
            </a:pPr>
            <a:r>
              <a:rPr kumimoji="1" lang="zh-CN" altLang="en-US">
                <a:effectLst>
                  <a:outerShdw blurRad="38100" dist="38100" dir="2700000" algn="tl">
                    <a:srgbClr val="FFFFFF"/>
                  </a:outerShdw>
                </a:effectLst>
              </a:rPr>
              <a:t>第一个产生式的句柄识别态为句子识别态</a:t>
            </a:r>
          </a:p>
        </p:txBody>
      </p:sp>
      <p:sp>
        <p:nvSpPr>
          <p:cNvPr id="29698"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29699" name="灯片编号占位符 5"/>
          <p:cNvSpPr>
            <a:spLocks noGrp="1"/>
          </p:cNvSpPr>
          <p:nvPr>
            <p:ph type="sldNum" sz="quarter" idx="12"/>
          </p:nvPr>
        </p:nvSpPr>
        <p:spPr>
          <a:noFill/>
        </p:spPr>
        <p:txBody>
          <a:bodyPr/>
          <a:lstStyle/>
          <a:p>
            <a:fld id="{5573E992-278D-419A-B8B9-2DF89E6081D3}" type="slidenum">
              <a:rPr lang="en-US" altLang="zh-CN" smtClean="0">
                <a:ea typeface="宋体" charset="-122"/>
              </a:rPr>
              <a:pPr/>
              <a:t>28</a:t>
            </a:fld>
            <a:endParaRPr lang="en-US" altLang="zh-CN">
              <a:ea typeface="宋体" charset="-122"/>
            </a:endParaRPr>
          </a:p>
        </p:txBody>
      </p:sp>
    </p:spTree>
    <p:extLst>
      <p:ext uri="{BB962C8B-B14F-4D97-AF65-F5344CB8AC3E}">
        <p14:creationId xmlns:p14="http://schemas.microsoft.com/office/powerpoint/2010/main" val="202601882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505" name="Rectangle 65"/>
          <p:cNvSpPr>
            <a:spLocks noGrp="1" noChangeArrowheads="1"/>
          </p:cNvSpPr>
          <p:nvPr>
            <p:ph type="title"/>
          </p:nvPr>
        </p:nvSpPr>
        <p:spPr/>
        <p:txBody>
          <a:bodyPr/>
          <a:lstStyle/>
          <a:p>
            <a:pPr algn="l" eaLnBrk="1" hangingPunct="1">
              <a:defRPr/>
            </a:pPr>
            <a:r>
              <a:rPr kumimoji="1" lang="en-US" altLang="zh-CN" sz="3200">
                <a:solidFill>
                  <a:srgbClr val="FF0000"/>
                </a:solidFill>
                <a:effectLst>
                  <a:outerShdw blurRad="38100" dist="38100" dir="2700000" algn="tl">
                    <a:srgbClr val="000000"/>
                  </a:outerShdw>
                </a:effectLst>
              </a:rPr>
              <a:t>Step3</a:t>
            </a:r>
            <a:r>
              <a:rPr kumimoji="1" lang="zh-CN" altLang="en-US" sz="3200"/>
              <a:t>　确定状态之间的转换关系</a:t>
            </a:r>
          </a:p>
        </p:txBody>
      </p:sp>
      <p:sp>
        <p:nvSpPr>
          <p:cNvPr id="30722" name="页脚占位符 3"/>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30723" name="灯片编号占位符 4"/>
          <p:cNvSpPr>
            <a:spLocks noGrp="1"/>
          </p:cNvSpPr>
          <p:nvPr>
            <p:ph type="sldNum" sz="quarter" idx="12"/>
          </p:nvPr>
        </p:nvSpPr>
        <p:spPr>
          <a:noFill/>
        </p:spPr>
        <p:txBody>
          <a:bodyPr/>
          <a:lstStyle/>
          <a:p>
            <a:fld id="{9F02724E-5155-4E92-87C9-15B1D6580DB2}" type="slidenum">
              <a:rPr lang="en-US" altLang="zh-CN" smtClean="0">
                <a:ea typeface="宋体" charset="-122"/>
              </a:rPr>
              <a:pPr/>
              <a:t>29</a:t>
            </a:fld>
            <a:endParaRPr lang="en-US" altLang="zh-CN">
              <a:ea typeface="宋体" charset="-122"/>
            </a:endParaRPr>
          </a:p>
        </p:txBody>
      </p:sp>
      <p:sp>
        <p:nvSpPr>
          <p:cNvPr id="573442" name="Oval 2"/>
          <p:cNvSpPr>
            <a:spLocks noChangeAspect="1" noChangeArrowheads="1"/>
          </p:cNvSpPr>
          <p:nvPr/>
        </p:nvSpPr>
        <p:spPr bwMode="auto">
          <a:xfrm>
            <a:off x="755650" y="3717925"/>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1</a:t>
            </a:r>
          </a:p>
        </p:txBody>
      </p:sp>
      <p:sp>
        <p:nvSpPr>
          <p:cNvPr id="30725" name="Text Box 3"/>
          <p:cNvSpPr txBox="1">
            <a:spLocks noChangeArrowheads="1"/>
          </p:cNvSpPr>
          <p:nvPr/>
        </p:nvSpPr>
        <p:spPr bwMode="auto">
          <a:xfrm>
            <a:off x="7092950" y="404813"/>
            <a:ext cx="1838325" cy="5976937"/>
          </a:xfrm>
          <a:prstGeom prst="rect">
            <a:avLst/>
          </a:prstGeom>
          <a:solidFill>
            <a:srgbClr val="99CCFF">
              <a:alpha val="50195"/>
            </a:srgbClr>
          </a:solidFill>
          <a:ln w="12700" algn="ctr">
            <a:solidFill>
              <a:srgbClr val="3366FF"/>
            </a:solidFill>
            <a:miter lim="800000"/>
            <a:headEnd/>
            <a:tailEnd/>
          </a:ln>
        </p:spPr>
        <p:txBody>
          <a:bodyPr wrap="none"/>
          <a:lstStyle/>
          <a:p>
            <a:pPr>
              <a:spcBef>
                <a:spcPct val="10000"/>
              </a:spcBef>
            </a:pPr>
            <a:r>
              <a:rPr lang="en-US" altLang="zh-CN">
                <a:latin typeface="Arial" charset="0"/>
              </a:rPr>
              <a:t>1</a:t>
            </a:r>
            <a:r>
              <a:rPr lang="zh-CN" altLang="en-US">
                <a:latin typeface="Arial" charset="0"/>
              </a:rPr>
              <a:t>、</a:t>
            </a:r>
            <a:r>
              <a:rPr lang="en-US" altLang="zh-CN">
                <a:latin typeface="Arial" charset="0"/>
              </a:rPr>
              <a:t>S’  • E</a:t>
            </a:r>
          </a:p>
          <a:p>
            <a:pPr>
              <a:spcBef>
                <a:spcPct val="10000"/>
              </a:spcBef>
            </a:pPr>
            <a:r>
              <a:rPr lang="en-US" altLang="zh-CN">
                <a:latin typeface="Arial" charset="0"/>
              </a:rPr>
              <a:t>2</a:t>
            </a:r>
            <a:r>
              <a:rPr lang="zh-CN" altLang="en-US">
                <a:latin typeface="Arial" charset="0"/>
              </a:rPr>
              <a:t>、</a:t>
            </a:r>
            <a:r>
              <a:rPr lang="en-US" altLang="zh-CN">
                <a:latin typeface="Arial" charset="0"/>
              </a:rPr>
              <a:t>S’  E •</a:t>
            </a:r>
          </a:p>
          <a:p>
            <a:pPr>
              <a:spcBef>
                <a:spcPct val="10000"/>
              </a:spcBef>
            </a:pPr>
            <a:r>
              <a:rPr lang="en-US" altLang="zh-CN">
                <a:latin typeface="Arial" charset="0"/>
              </a:rPr>
              <a:t>3</a:t>
            </a:r>
            <a:r>
              <a:rPr lang="zh-CN" altLang="en-US">
                <a:latin typeface="Arial" charset="0"/>
              </a:rPr>
              <a:t>、</a:t>
            </a:r>
            <a:r>
              <a:rPr lang="en-US" altLang="zh-CN">
                <a:latin typeface="Arial" charset="0"/>
              </a:rPr>
              <a:t>E  • aA</a:t>
            </a:r>
          </a:p>
          <a:p>
            <a:pPr>
              <a:spcBef>
                <a:spcPct val="10000"/>
              </a:spcBef>
            </a:pPr>
            <a:r>
              <a:rPr lang="en-US" altLang="zh-CN">
                <a:latin typeface="Arial" charset="0"/>
              </a:rPr>
              <a:t>4</a:t>
            </a:r>
            <a:r>
              <a:rPr lang="zh-CN" altLang="en-US">
                <a:latin typeface="Arial" charset="0"/>
              </a:rPr>
              <a:t>、</a:t>
            </a:r>
            <a:r>
              <a:rPr lang="en-US" altLang="zh-CN">
                <a:latin typeface="Arial" charset="0"/>
              </a:rPr>
              <a:t>E  a • A</a:t>
            </a:r>
          </a:p>
          <a:p>
            <a:pPr>
              <a:spcBef>
                <a:spcPct val="10000"/>
              </a:spcBef>
            </a:pPr>
            <a:r>
              <a:rPr lang="en-US" altLang="zh-CN">
                <a:latin typeface="Arial" charset="0"/>
              </a:rPr>
              <a:t>5</a:t>
            </a:r>
            <a:r>
              <a:rPr lang="zh-CN" altLang="en-US">
                <a:latin typeface="Arial" charset="0"/>
              </a:rPr>
              <a:t>、</a:t>
            </a:r>
            <a:r>
              <a:rPr lang="en-US" altLang="zh-CN">
                <a:latin typeface="Arial" charset="0"/>
              </a:rPr>
              <a:t>E  aA •</a:t>
            </a:r>
          </a:p>
          <a:p>
            <a:pPr>
              <a:spcBef>
                <a:spcPct val="10000"/>
              </a:spcBef>
            </a:pPr>
            <a:r>
              <a:rPr lang="en-US" altLang="zh-CN">
                <a:latin typeface="Arial" charset="0"/>
              </a:rPr>
              <a:t>6</a:t>
            </a:r>
            <a:r>
              <a:rPr lang="zh-CN" altLang="en-US">
                <a:latin typeface="Arial" charset="0"/>
              </a:rPr>
              <a:t>、</a:t>
            </a:r>
            <a:r>
              <a:rPr lang="en-US" altLang="zh-CN">
                <a:latin typeface="Arial" charset="0"/>
              </a:rPr>
              <a:t>A  • cA</a:t>
            </a:r>
          </a:p>
          <a:p>
            <a:pPr>
              <a:spcBef>
                <a:spcPct val="10000"/>
              </a:spcBef>
            </a:pPr>
            <a:r>
              <a:rPr lang="en-US" altLang="zh-CN">
                <a:latin typeface="Arial" charset="0"/>
              </a:rPr>
              <a:t>7</a:t>
            </a:r>
            <a:r>
              <a:rPr lang="zh-CN" altLang="en-US">
                <a:latin typeface="Arial" charset="0"/>
              </a:rPr>
              <a:t>、</a:t>
            </a:r>
            <a:r>
              <a:rPr lang="en-US" altLang="zh-CN">
                <a:latin typeface="Arial" charset="0"/>
              </a:rPr>
              <a:t>A  c • A</a:t>
            </a:r>
          </a:p>
          <a:p>
            <a:pPr>
              <a:spcBef>
                <a:spcPct val="10000"/>
              </a:spcBef>
            </a:pPr>
            <a:r>
              <a:rPr lang="en-US" altLang="zh-CN">
                <a:latin typeface="Arial" charset="0"/>
              </a:rPr>
              <a:t>8</a:t>
            </a:r>
            <a:r>
              <a:rPr lang="zh-CN" altLang="en-US">
                <a:latin typeface="Arial" charset="0"/>
              </a:rPr>
              <a:t>、</a:t>
            </a:r>
            <a:r>
              <a:rPr lang="en-US" altLang="zh-CN">
                <a:latin typeface="Arial" charset="0"/>
              </a:rPr>
              <a:t>A  cA •</a:t>
            </a:r>
          </a:p>
          <a:p>
            <a:pPr>
              <a:spcBef>
                <a:spcPct val="10000"/>
              </a:spcBef>
            </a:pPr>
            <a:r>
              <a:rPr lang="en-US" altLang="zh-CN">
                <a:latin typeface="Arial" charset="0"/>
              </a:rPr>
              <a:t>9</a:t>
            </a:r>
            <a:r>
              <a:rPr lang="zh-CN" altLang="en-US">
                <a:latin typeface="Arial" charset="0"/>
              </a:rPr>
              <a:t>、</a:t>
            </a:r>
            <a:r>
              <a:rPr lang="en-US" altLang="zh-CN">
                <a:latin typeface="Arial" charset="0"/>
              </a:rPr>
              <a:t>A  • d</a:t>
            </a:r>
          </a:p>
          <a:p>
            <a:r>
              <a:rPr lang="en-US" altLang="zh-CN">
                <a:latin typeface="Arial" charset="0"/>
              </a:rPr>
              <a:t>10</a:t>
            </a:r>
            <a:r>
              <a:rPr lang="zh-CN" altLang="en-US">
                <a:latin typeface="Arial" charset="0"/>
              </a:rPr>
              <a:t>、</a:t>
            </a:r>
            <a:r>
              <a:rPr lang="en-US" altLang="zh-CN">
                <a:latin typeface="Arial" charset="0"/>
              </a:rPr>
              <a:t>A  d •</a:t>
            </a:r>
          </a:p>
          <a:p>
            <a:r>
              <a:rPr lang="en-US" altLang="zh-CN">
                <a:latin typeface="Arial" charset="0"/>
              </a:rPr>
              <a:t>11</a:t>
            </a:r>
            <a:r>
              <a:rPr lang="zh-CN" altLang="en-US">
                <a:latin typeface="Arial" charset="0"/>
              </a:rPr>
              <a:t>、</a:t>
            </a:r>
            <a:r>
              <a:rPr lang="en-US" altLang="zh-CN">
                <a:latin typeface="Arial" charset="0"/>
              </a:rPr>
              <a:t>E  • bB</a:t>
            </a:r>
          </a:p>
          <a:p>
            <a:r>
              <a:rPr lang="en-US" altLang="zh-CN">
                <a:latin typeface="Arial" charset="0"/>
              </a:rPr>
              <a:t>12</a:t>
            </a:r>
            <a:r>
              <a:rPr lang="zh-CN" altLang="en-US">
                <a:latin typeface="Arial" charset="0"/>
              </a:rPr>
              <a:t>、</a:t>
            </a:r>
            <a:r>
              <a:rPr lang="en-US" altLang="zh-CN">
                <a:latin typeface="Arial" charset="0"/>
              </a:rPr>
              <a:t>E  b • B </a:t>
            </a:r>
          </a:p>
          <a:p>
            <a:r>
              <a:rPr lang="en-US" altLang="zh-CN">
                <a:latin typeface="Arial" charset="0"/>
              </a:rPr>
              <a:t>13</a:t>
            </a:r>
            <a:r>
              <a:rPr lang="zh-CN" altLang="en-US">
                <a:latin typeface="Arial" charset="0"/>
              </a:rPr>
              <a:t>、</a:t>
            </a:r>
            <a:r>
              <a:rPr lang="en-US" altLang="zh-CN">
                <a:latin typeface="Arial" charset="0"/>
              </a:rPr>
              <a:t>E  bB • </a:t>
            </a:r>
          </a:p>
          <a:p>
            <a:r>
              <a:rPr lang="en-US" altLang="zh-CN">
                <a:latin typeface="Arial" charset="0"/>
              </a:rPr>
              <a:t>14</a:t>
            </a:r>
            <a:r>
              <a:rPr lang="zh-CN" altLang="en-US">
                <a:latin typeface="Arial" charset="0"/>
              </a:rPr>
              <a:t>、</a:t>
            </a:r>
            <a:r>
              <a:rPr lang="en-US" altLang="zh-CN">
                <a:latin typeface="Arial" charset="0"/>
              </a:rPr>
              <a:t>B  • cB</a:t>
            </a:r>
          </a:p>
          <a:p>
            <a:r>
              <a:rPr lang="en-US" altLang="zh-CN">
                <a:latin typeface="Arial" charset="0"/>
              </a:rPr>
              <a:t>15</a:t>
            </a:r>
            <a:r>
              <a:rPr lang="zh-CN" altLang="en-US">
                <a:latin typeface="Arial" charset="0"/>
              </a:rPr>
              <a:t>、</a:t>
            </a:r>
            <a:r>
              <a:rPr lang="en-US" altLang="zh-CN">
                <a:latin typeface="Arial" charset="0"/>
              </a:rPr>
              <a:t>B  c • B</a:t>
            </a:r>
          </a:p>
          <a:p>
            <a:r>
              <a:rPr lang="en-US" altLang="zh-CN">
                <a:latin typeface="Arial" charset="0"/>
              </a:rPr>
              <a:t>16</a:t>
            </a:r>
            <a:r>
              <a:rPr lang="zh-CN" altLang="en-US">
                <a:latin typeface="Arial" charset="0"/>
              </a:rPr>
              <a:t>、</a:t>
            </a:r>
            <a:r>
              <a:rPr lang="en-US" altLang="zh-CN">
                <a:latin typeface="Arial" charset="0"/>
              </a:rPr>
              <a:t>B  cB • </a:t>
            </a:r>
          </a:p>
          <a:p>
            <a:r>
              <a:rPr lang="en-US" altLang="zh-CN">
                <a:latin typeface="Arial" charset="0"/>
              </a:rPr>
              <a:t>17</a:t>
            </a:r>
            <a:r>
              <a:rPr lang="zh-CN" altLang="en-US">
                <a:latin typeface="Arial" charset="0"/>
              </a:rPr>
              <a:t>、</a:t>
            </a:r>
            <a:r>
              <a:rPr lang="en-US" altLang="zh-CN">
                <a:latin typeface="Arial" charset="0"/>
              </a:rPr>
              <a:t>B  • d</a:t>
            </a:r>
          </a:p>
          <a:p>
            <a:r>
              <a:rPr lang="en-US" altLang="zh-CN">
                <a:latin typeface="Arial" charset="0"/>
              </a:rPr>
              <a:t>18</a:t>
            </a:r>
            <a:r>
              <a:rPr lang="zh-CN" altLang="en-US">
                <a:latin typeface="Arial" charset="0"/>
              </a:rPr>
              <a:t>、</a:t>
            </a:r>
            <a:r>
              <a:rPr lang="en-US" altLang="zh-CN">
                <a:latin typeface="Arial" charset="0"/>
              </a:rPr>
              <a:t>B  d •</a:t>
            </a:r>
          </a:p>
        </p:txBody>
      </p:sp>
      <p:sp>
        <p:nvSpPr>
          <p:cNvPr id="573444" name="Oval 4"/>
          <p:cNvSpPr>
            <a:spLocks noChangeAspect="1" noChangeArrowheads="1"/>
          </p:cNvSpPr>
          <p:nvPr/>
        </p:nvSpPr>
        <p:spPr bwMode="auto">
          <a:xfrm>
            <a:off x="1763713" y="2994025"/>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3</a:t>
            </a:r>
          </a:p>
        </p:txBody>
      </p:sp>
      <p:sp>
        <p:nvSpPr>
          <p:cNvPr id="573445" name="Oval 5"/>
          <p:cNvSpPr>
            <a:spLocks noChangeAspect="1" noChangeArrowheads="1"/>
          </p:cNvSpPr>
          <p:nvPr/>
        </p:nvSpPr>
        <p:spPr bwMode="auto">
          <a:xfrm>
            <a:off x="2806700" y="2994025"/>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4</a:t>
            </a:r>
          </a:p>
        </p:txBody>
      </p:sp>
      <p:sp>
        <p:nvSpPr>
          <p:cNvPr id="573446" name="Oval 6"/>
          <p:cNvSpPr>
            <a:spLocks noChangeAspect="1" noChangeArrowheads="1"/>
          </p:cNvSpPr>
          <p:nvPr/>
        </p:nvSpPr>
        <p:spPr bwMode="auto">
          <a:xfrm>
            <a:off x="3851275" y="2274888"/>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6</a:t>
            </a:r>
          </a:p>
        </p:txBody>
      </p:sp>
      <p:sp>
        <p:nvSpPr>
          <p:cNvPr id="573447" name="Oval 7"/>
          <p:cNvSpPr>
            <a:spLocks noChangeAspect="1" noChangeArrowheads="1"/>
          </p:cNvSpPr>
          <p:nvPr/>
        </p:nvSpPr>
        <p:spPr bwMode="auto">
          <a:xfrm>
            <a:off x="4895850" y="2274888"/>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7</a:t>
            </a:r>
          </a:p>
        </p:txBody>
      </p:sp>
      <p:sp>
        <p:nvSpPr>
          <p:cNvPr id="573448" name="Oval 8"/>
          <p:cNvSpPr>
            <a:spLocks noChangeAspect="1" noChangeArrowheads="1"/>
          </p:cNvSpPr>
          <p:nvPr/>
        </p:nvSpPr>
        <p:spPr bwMode="auto">
          <a:xfrm>
            <a:off x="3851275" y="2994025"/>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5</a:t>
            </a:r>
          </a:p>
        </p:txBody>
      </p:sp>
      <p:sp>
        <p:nvSpPr>
          <p:cNvPr id="573449" name="Oval 9"/>
          <p:cNvSpPr>
            <a:spLocks noChangeAspect="1" noChangeArrowheads="1"/>
          </p:cNvSpPr>
          <p:nvPr/>
        </p:nvSpPr>
        <p:spPr bwMode="auto">
          <a:xfrm>
            <a:off x="5976938" y="2274888"/>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8</a:t>
            </a:r>
          </a:p>
        </p:txBody>
      </p:sp>
      <p:sp>
        <p:nvSpPr>
          <p:cNvPr id="573450" name="Oval 10"/>
          <p:cNvSpPr>
            <a:spLocks noChangeAspect="1" noChangeArrowheads="1"/>
          </p:cNvSpPr>
          <p:nvPr/>
        </p:nvSpPr>
        <p:spPr bwMode="auto">
          <a:xfrm>
            <a:off x="3851275" y="1482725"/>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9</a:t>
            </a:r>
          </a:p>
        </p:txBody>
      </p:sp>
      <p:sp>
        <p:nvSpPr>
          <p:cNvPr id="573451" name="Oval 11"/>
          <p:cNvSpPr>
            <a:spLocks noChangeAspect="1" noChangeArrowheads="1"/>
          </p:cNvSpPr>
          <p:nvPr/>
        </p:nvSpPr>
        <p:spPr bwMode="auto">
          <a:xfrm>
            <a:off x="4895850" y="1482725"/>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10</a:t>
            </a:r>
          </a:p>
        </p:txBody>
      </p:sp>
      <p:sp>
        <p:nvSpPr>
          <p:cNvPr id="573452" name="Oval 12"/>
          <p:cNvSpPr>
            <a:spLocks noChangeAspect="1" noChangeArrowheads="1"/>
          </p:cNvSpPr>
          <p:nvPr/>
        </p:nvSpPr>
        <p:spPr bwMode="auto">
          <a:xfrm>
            <a:off x="1763713" y="4389438"/>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11</a:t>
            </a:r>
          </a:p>
        </p:txBody>
      </p:sp>
      <p:sp>
        <p:nvSpPr>
          <p:cNvPr id="573453" name="Oval 13"/>
          <p:cNvSpPr>
            <a:spLocks noChangeAspect="1" noChangeArrowheads="1"/>
          </p:cNvSpPr>
          <p:nvPr/>
        </p:nvSpPr>
        <p:spPr bwMode="auto">
          <a:xfrm>
            <a:off x="2806700" y="4391025"/>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12</a:t>
            </a:r>
          </a:p>
        </p:txBody>
      </p:sp>
      <p:sp>
        <p:nvSpPr>
          <p:cNvPr id="573454" name="Oval 14"/>
          <p:cNvSpPr>
            <a:spLocks noChangeAspect="1" noChangeArrowheads="1"/>
          </p:cNvSpPr>
          <p:nvPr/>
        </p:nvSpPr>
        <p:spPr bwMode="auto">
          <a:xfrm>
            <a:off x="3851275" y="4389438"/>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13</a:t>
            </a:r>
          </a:p>
        </p:txBody>
      </p:sp>
      <p:sp>
        <p:nvSpPr>
          <p:cNvPr id="573455" name="Oval 15"/>
          <p:cNvSpPr>
            <a:spLocks noChangeAspect="1" noChangeArrowheads="1"/>
          </p:cNvSpPr>
          <p:nvPr/>
        </p:nvSpPr>
        <p:spPr bwMode="auto">
          <a:xfrm>
            <a:off x="3851275" y="5075238"/>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14</a:t>
            </a:r>
          </a:p>
        </p:txBody>
      </p:sp>
      <p:sp>
        <p:nvSpPr>
          <p:cNvPr id="573456" name="Oval 16"/>
          <p:cNvSpPr>
            <a:spLocks noChangeAspect="1" noChangeArrowheads="1"/>
          </p:cNvSpPr>
          <p:nvPr/>
        </p:nvSpPr>
        <p:spPr bwMode="auto">
          <a:xfrm>
            <a:off x="4895850" y="5075238"/>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15</a:t>
            </a:r>
          </a:p>
        </p:txBody>
      </p:sp>
      <p:sp>
        <p:nvSpPr>
          <p:cNvPr id="573457" name="Oval 17"/>
          <p:cNvSpPr>
            <a:spLocks noChangeAspect="1" noChangeArrowheads="1"/>
          </p:cNvSpPr>
          <p:nvPr/>
        </p:nvSpPr>
        <p:spPr bwMode="auto">
          <a:xfrm>
            <a:off x="5976938" y="5075238"/>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16</a:t>
            </a:r>
          </a:p>
        </p:txBody>
      </p:sp>
      <p:sp>
        <p:nvSpPr>
          <p:cNvPr id="573458" name="Oval 18"/>
          <p:cNvSpPr>
            <a:spLocks noChangeAspect="1" noChangeArrowheads="1"/>
          </p:cNvSpPr>
          <p:nvPr/>
        </p:nvSpPr>
        <p:spPr bwMode="auto">
          <a:xfrm>
            <a:off x="3851275" y="5830888"/>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17</a:t>
            </a:r>
          </a:p>
        </p:txBody>
      </p:sp>
      <p:sp>
        <p:nvSpPr>
          <p:cNvPr id="573459" name="Oval 19"/>
          <p:cNvSpPr>
            <a:spLocks noChangeAspect="1" noChangeArrowheads="1"/>
          </p:cNvSpPr>
          <p:nvPr/>
        </p:nvSpPr>
        <p:spPr bwMode="auto">
          <a:xfrm>
            <a:off x="4895850" y="5830888"/>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18</a:t>
            </a:r>
          </a:p>
        </p:txBody>
      </p:sp>
      <p:cxnSp>
        <p:nvCxnSpPr>
          <p:cNvPr id="573460" name="AutoShape 20"/>
          <p:cNvCxnSpPr>
            <a:cxnSpLocks noChangeShapeType="1"/>
            <a:stCxn id="573442" idx="6"/>
            <a:endCxn id="30786" idx="2"/>
          </p:cNvCxnSpPr>
          <p:nvPr/>
        </p:nvCxnSpPr>
        <p:spPr bwMode="auto">
          <a:xfrm>
            <a:off x="1196975" y="3933825"/>
            <a:ext cx="547688" cy="0"/>
          </a:xfrm>
          <a:prstGeom prst="straightConnector1">
            <a:avLst/>
          </a:prstGeom>
          <a:noFill/>
          <a:ln w="19050">
            <a:solidFill>
              <a:srgbClr val="FFCC00"/>
            </a:solidFill>
            <a:round/>
            <a:headEnd/>
            <a:tailEnd type="triangle" w="med" len="med"/>
          </a:ln>
        </p:spPr>
      </p:cxnSp>
      <p:cxnSp>
        <p:nvCxnSpPr>
          <p:cNvPr id="573461" name="AutoShape 21"/>
          <p:cNvCxnSpPr>
            <a:cxnSpLocks noChangeShapeType="1"/>
            <a:stCxn id="573444" idx="6"/>
            <a:endCxn id="573445" idx="2"/>
          </p:cNvCxnSpPr>
          <p:nvPr/>
        </p:nvCxnSpPr>
        <p:spPr bwMode="auto">
          <a:xfrm>
            <a:off x="2205038" y="3209925"/>
            <a:ext cx="592137" cy="0"/>
          </a:xfrm>
          <a:prstGeom prst="straightConnector1">
            <a:avLst/>
          </a:prstGeom>
          <a:noFill/>
          <a:ln w="19050">
            <a:solidFill>
              <a:srgbClr val="FFCC00"/>
            </a:solidFill>
            <a:round/>
            <a:headEnd/>
            <a:tailEnd type="triangle" w="med" len="med"/>
          </a:ln>
        </p:spPr>
      </p:cxnSp>
      <p:cxnSp>
        <p:nvCxnSpPr>
          <p:cNvPr id="573462" name="AutoShape 22"/>
          <p:cNvCxnSpPr>
            <a:cxnSpLocks noChangeShapeType="1"/>
            <a:stCxn id="573445" idx="6"/>
            <a:endCxn id="573448" idx="2"/>
          </p:cNvCxnSpPr>
          <p:nvPr/>
        </p:nvCxnSpPr>
        <p:spPr bwMode="auto">
          <a:xfrm>
            <a:off x="3248025" y="3209925"/>
            <a:ext cx="584200" cy="0"/>
          </a:xfrm>
          <a:prstGeom prst="straightConnector1">
            <a:avLst/>
          </a:prstGeom>
          <a:noFill/>
          <a:ln w="19050">
            <a:solidFill>
              <a:srgbClr val="FFCC00"/>
            </a:solidFill>
            <a:round/>
            <a:headEnd/>
            <a:tailEnd type="triangle" w="med" len="med"/>
          </a:ln>
        </p:spPr>
      </p:cxnSp>
      <p:cxnSp>
        <p:nvCxnSpPr>
          <p:cNvPr id="573463" name="AutoShape 23"/>
          <p:cNvCxnSpPr>
            <a:cxnSpLocks noChangeShapeType="1"/>
            <a:stCxn id="573446" idx="6"/>
            <a:endCxn id="573447" idx="2"/>
          </p:cNvCxnSpPr>
          <p:nvPr/>
        </p:nvCxnSpPr>
        <p:spPr bwMode="auto">
          <a:xfrm>
            <a:off x="4292600" y="2490788"/>
            <a:ext cx="593725" cy="0"/>
          </a:xfrm>
          <a:prstGeom prst="straightConnector1">
            <a:avLst/>
          </a:prstGeom>
          <a:noFill/>
          <a:ln w="19050">
            <a:solidFill>
              <a:srgbClr val="FFCC00"/>
            </a:solidFill>
            <a:round/>
            <a:headEnd/>
            <a:tailEnd type="triangle" w="med" len="med"/>
          </a:ln>
        </p:spPr>
      </p:cxnSp>
      <p:cxnSp>
        <p:nvCxnSpPr>
          <p:cNvPr id="573464" name="AutoShape 24"/>
          <p:cNvCxnSpPr>
            <a:cxnSpLocks noChangeShapeType="1"/>
            <a:stCxn id="573447" idx="6"/>
            <a:endCxn id="573449" idx="2"/>
          </p:cNvCxnSpPr>
          <p:nvPr/>
        </p:nvCxnSpPr>
        <p:spPr bwMode="auto">
          <a:xfrm>
            <a:off x="5337175" y="2490788"/>
            <a:ext cx="620713" cy="0"/>
          </a:xfrm>
          <a:prstGeom prst="straightConnector1">
            <a:avLst/>
          </a:prstGeom>
          <a:noFill/>
          <a:ln w="19050">
            <a:solidFill>
              <a:srgbClr val="FFCC00"/>
            </a:solidFill>
            <a:round/>
            <a:headEnd/>
            <a:tailEnd type="triangle" w="med" len="med"/>
          </a:ln>
        </p:spPr>
      </p:cxnSp>
      <p:cxnSp>
        <p:nvCxnSpPr>
          <p:cNvPr id="573465" name="AutoShape 25"/>
          <p:cNvCxnSpPr>
            <a:cxnSpLocks noChangeShapeType="1"/>
            <a:stCxn id="573450" idx="6"/>
            <a:endCxn id="573451" idx="2"/>
          </p:cNvCxnSpPr>
          <p:nvPr/>
        </p:nvCxnSpPr>
        <p:spPr bwMode="auto">
          <a:xfrm>
            <a:off x="4292600" y="1698625"/>
            <a:ext cx="584200" cy="0"/>
          </a:xfrm>
          <a:prstGeom prst="straightConnector1">
            <a:avLst/>
          </a:prstGeom>
          <a:noFill/>
          <a:ln w="19050">
            <a:solidFill>
              <a:srgbClr val="FFCC00"/>
            </a:solidFill>
            <a:round/>
            <a:headEnd/>
            <a:tailEnd type="triangle" w="med" len="med"/>
          </a:ln>
        </p:spPr>
      </p:cxnSp>
      <p:cxnSp>
        <p:nvCxnSpPr>
          <p:cNvPr id="573466" name="AutoShape 26"/>
          <p:cNvCxnSpPr>
            <a:cxnSpLocks noChangeShapeType="1"/>
            <a:stCxn id="573452" idx="6"/>
            <a:endCxn id="573453" idx="2"/>
          </p:cNvCxnSpPr>
          <p:nvPr/>
        </p:nvCxnSpPr>
        <p:spPr bwMode="auto">
          <a:xfrm>
            <a:off x="2205038" y="4605338"/>
            <a:ext cx="592137" cy="1587"/>
          </a:xfrm>
          <a:prstGeom prst="straightConnector1">
            <a:avLst/>
          </a:prstGeom>
          <a:noFill/>
          <a:ln w="19050">
            <a:solidFill>
              <a:srgbClr val="FFCC00"/>
            </a:solidFill>
            <a:round/>
            <a:headEnd/>
            <a:tailEnd type="triangle" w="med" len="med"/>
          </a:ln>
        </p:spPr>
      </p:cxnSp>
      <p:cxnSp>
        <p:nvCxnSpPr>
          <p:cNvPr id="573467" name="AutoShape 27"/>
          <p:cNvCxnSpPr>
            <a:cxnSpLocks noChangeShapeType="1"/>
            <a:stCxn id="573453" idx="6"/>
            <a:endCxn id="573454" idx="2"/>
          </p:cNvCxnSpPr>
          <p:nvPr/>
        </p:nvCxnSpPr>
        <p:spPr bwMode="auto">
          <a:xfrm flipV="1">
            <a:off x="3248025" y="4605338"/>
            <a:ext cx="584200" cy="1587"/>
          </a:xfrm>
          <a:prstGeom prst="straightConnector1">
            <a:avLst/>
          </a:prstGeom>
          <a:noFill/>
          <a:ln w="19050">
            <a:solidFill>
              <a:srgbClr val="FFCC00"/>
            </a:solidFill>
            <a:round/>
            <a:headEnd/>
            <a:tailEnd type="triangle" w="med" len="med"/>
          </a:ln>
        </p:spPr>
      </p:cxnSp>
      <p:cxnSp>
        <p:nvCxnSpPr>
          <p:cNvPr id="573468" name="AutoShape 28"/>
          <p:cNvCxnSpPr>
            <a:cxnSpLocks noChangeShapeType="1"/>
            <a:stCxn id="573455" idx="6"/>
            <a:endCxn id="573456" idx="2"/>
          </p:cNvCxnSpPr>
          <p:nvPr/>
        </p:nvCxnSpPr>
        <p:spPr bwMode="auto">
          <a:xfrm>
            <a:off x="4292600" y="5291138"/>
            <a:ext cx="593725" cy="0"/>
          </a:xfrm>
          <a:prstGeom prst="straightConnector1">
            <a:avLst/>
          </a:prstGeom>
          <a:noFill/>
          <a:ln w="19050">
            <a:solidFill>
              <a:srgbClr val="FFCC00"/>
            </a:solidFill>
            <a:round/>
            <a:headEnd/>
            <a:tailEnd type="triangle" w="med" len="med"/>
          </a:ln>
        </p:spPr>
      </p:cxnSp>
      <p:cxnSp>
        <p:nvCxnSpPr>
          <p:cNvPr id="573469" name="AutoShape 29"/>
          <p:cNvCxnSpPr>
            <a:cxnSpLocks noChangeShapeType="1"/>
            <a:stCxn id="573456" idx="6"/>
            <a:endCxn id="573457" idx="2"/>
          </p:cNvCxnSpPr>
          <p:nvPr/>
        </p:nvCxnSpPr>
        <p:spPr bwMode="auto">
          <a:xfrm>
            <a:off x="5337175" y="5291138"/>
            <a:ext cx="620713" cy="0"/>
          </a:xfrm>
          <a:prstGeom prst="straightConnector1">
            <a:avLst/>
          </a:prstGeom>
          <a:noFill/>
          <a:ln w="19050">
            <a:solidFill>
              <a:srgbClr val="FFCC00"/>
            </a:solidFill>
            <a:round/>
            <a:headEnd/>
            <a:tailEnd type="triangle" w="med" len="med"/>
          </a:ln>
        </p:spPr>
      </p:cxnSp>
      <p:cxnSp>
        <p:nvCxnSpPr>
          <p:cNvPr id="573470" name="AutoShape 30"/>
          <p:cNvCxnSpPr>
            <a:cxnSpLocks noChangeShapeType="1"/>
            <a:stCxn id="573458" idx="6"/>
            <a:endCxn id="573459" idx="2"/>
          </p:cNvCxnSpPr>
          <p:nvPr/>
        </p:nvCxnSpPr>
        <p:spPr bwMode="auto">
          <a:xfrm>
            <a:off x="4292600" y="6046788"/>
            <a:ext cx="584200" cy="0"/>
          </a:xfrm>
          <a:prstGeom prst="straightConnector1">
            <a:avLst/>
          </a:prstGeom>
          <a:noFill/>
          <a:ln w="19050">
            <a:solidFill>
              <a:srgbClr val="FFCC00"/>
            </a:solidFill>
            <a:round/>
            <a:headEnd/>
            <a:tailEnd type="triangle" w="med" len="med"/>
          </a:ln>
        </p:spPr>
      </p:cxnSp>
      <p:sp>
        <p:nvSpPr>
          <p:cNvPr id="573471" name="Text Box 31"/>
          <p:cNvSpPr txBox="1">
            <a:spLocks noChangeArrowheads="1"/>
          </p:cNvSpPr>
          <p:nvPr/>
        </p:nvSpPr>
        <p:spPr bwMode="auto">
          <a:xfrm>
            <a:off x="1301750" y="3206750"/>
            <a:ext cx="261938" cy="366713"/>
          </a:xfrm>
          <a:prstGeom prst="rect">
            <a:avLst/>
          </a:prstGeom>
          <a:noFill/>
          <a:ln w="19050" algn="ctr">
            <a:noFill/>
            <a:miter lim="800000"/>
            <a:headEnd/>
            <a:tailEnd/>
          </a:ln>
        </p:spPr>
        <p:txBody>
          <a:bodyPr wrap="none">
            <a:spAutoFit/>
          </a:bodyPr>
          <a:lstStyle/>
          <a:p>
            <a:pPr algn="ctr"/>
            <a:r>
              <a:rPr lang="en-US" altLang="zh-CN" sz="1800">
                <a:latin typeface="Arial" charset="0"/>
              </a:rPr>
              <a:t></a:t>
            </a:r>
          </a:p>
        </p:txBody>
      </p:sp>
      <p:grpSp>
        <p:nvGrpSpPr>
          <p:cNvPr id="2" name="Group 32"/>
          <p:cNvGrpSpPr>
            <a:grpSpLocks/>
          </p:cNvGrpSpPr>
          <p:nvPr/>
        </p:nvGrpSpPr>
        <p:grpSpPr bwMode="auto">
          <a:xfrm>
            <a:off x="1763713" y="3502025"/>
            <a:ext cx="587375" cy="647700"/>
            <a:chOff x="1202" y="1888"/>
            <a:chExt cx="370" cy="408"/>
          </a:xfrm>
        </p:grpSpPr>
        <p:sp>
          <p:nvSpPr>
            <p:cNvPr id="30786" name="Oval 33"/>
            <p:cNvSpPr>
              <a:spLocks noChangeAspect="1" noChangeArrowheads="1"/>
            </p:cNvSpPr>
            <p:nvPr/>
          </p:nvSpPr>
          <p:spPr bwMode="auto">
            <a:xfrm>
              <a:off x="1202" y="2024"/>
              <a:ext cx="272" cy="272"/>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2</a:t>
              </a:r>
            </a:p>
          </p:txBody>
        </p:sp>
        <p:sp>
          <p:nvSpPr>
            <p:cNvPr id="30787" name="Text Box 34"/>
            <p:cNvSpPr txBox="1">
              <a:spLocks noChangeArrowheads="1"/>
            </p:cNvSpPr>
            <p:nvPr/>
          </p:nvSpPr>
          <p:spPr bwMode="auto">
            <a:xfrm>
              <a:off x="1391" y="1888"/>
              <a:ext cx="181" cy="250"/>
            </a:xfrm>
            <a:prstGeom prst="rect">
              <a:avLst/>
            </a:prstGeom>
            <a:noFill/>
            <a:ln w="19050" algn="ctr">
              <a:noFill/>
              <a:miter lim="800000"/>
              <a:headEnd/>
              <a:tailEnd/>
            </a:ln>
          </p:spPr>
          <p:txBody>
            <a:bodyPr wrap="none">
              <a:spAutoFit/>
            </a:bodyPr>
            <a:lstStyle/>
            <a:p>
              <a:pPr algn="ctr"/>
              <a:r>
                <a:rPr lang="en-US" altLang="zh-CN">
                  <a:latin typeface="楷体_GB2312" pitchFamily="49" charset="-122"/>
                </a:rPr>
                <a:t>*</a:t>
              </a:r>
            </a:p>
          </p:txBody>
        </p:sp>
      </p:grpSp>
      <p:cxnSp>
        <p:nvCxnSpPr>
          <p:cNvPr id="573475" name="AutoShape 35"/>
          <p:cNvCxnSpPr>
            <a:cxnSpLocks noChangeShapeType="1"/>
            <a:stCxn id="573442" idx="7"/>
            <a:endCxn id="573444" idx="2"/>
          </p:cNvCxnSpPr>
          <p:nvPr/>
        </p:nvCxnSpPr>
        <p:spPr bwMode="auto">
          <a:xfrm flipV="1">
            <a:off x="1123950" y="3209925"/>
            <a:ext cx="630238" cy="561975"/>
          </a:xfrm>
          <a:prstGeom prst="straightConnector1">
            <a:avLst/>
          </a:prstGeom>
          <a:noFill/>
          <a:ln w="19050">
            <a:solidFill>
              <a:srgbClr val="FFCC00"/>
            </a:solidFill>
            <a:round/>
            <a:headEnd/>
            <a:tailEnd type="triangle" w="med" len="med"/>
          </a:ln>
        </p:spPr>
      </p:cxnSp>
      <p:cxnSp>
        <p:nvCxnSpPr>
          <p:cNvPr id="573476" name="AutoShape 36"/>
          <p:cNvCxnSpPr>
            <a:cxnSpLocks noChangeShapeType="1"/>
            <a:stCxn id="573442" idx="5"/>
            <a:endCxn id="573452" idx="2"/>
          </p:cNvCxnSpPr>
          <p:nvPr/>
        </p:nvCxnSpPr>
        <p:spPr bwMode="auto">
          <a:xfrm>
            <a:off x="1123950" y="4095750"/>
            <a:ext cx="630238" cy="509588"/>
          </a:xfrm>
          <a:prstGeom prst="straightConnector1">
            <a:avLst/>
          </a:prstGeom>
          <a:noFill/>
          <a:ln w="19050">
            <a:solidFill>
              <a:srgbClr val="FFCC00"/>
            </a:solidFill>
            <a:round/>
            <a:headEnd/>
            <a:tailEnd type="triangle" w="med" len="med"/>
          </a:ln>
        </p:spPr>
      </p:cxnSp>
      <p:sp>
        <p:nvSpPr>
          <p:cNvPr id="573477" name="Text Box 37"/>
          <p:cNvSpPr txBox="1">
            <a:spLocks noChangeArrowheads="1"/>
          </p:cNvSpPr>
          <p:nvPr/>
        </p:nvSpPr>
        <p:spPr bwMode="auto">
          <a:xfrm>
            <a:off x="1301750" y="4205288"/>
            <a:ext cx="261938" cy="366712"/>
          </a:xfrm>
          <a:prstGeom prst="rect">
            <a:avLst/>
          </a:prstGeom>
          <a:noFill/>
          <a:ln w="19050" algn="ctr">
            <a:noFill/>
            <a:miter lim="800000"/>
            <a:headEnd/>
            <a:tailEnd/>
          </a:ln>
        </p:spPr>
        <p:txBody>
          <a:bodyPr wrap="none">
            <a:spAutoFit/>
          </a:bodyPr>
          <a:lstStyle/>
          <a:p>
            <a:pPr algn="ctr"/>
            <a:r>
              <a:rPr lang="en-US" altLang="zh-CN" sz="1800">
                <a:latin typeface="Arial" charset="0"/>
              </a:rPr>
              <a:t></a:t>
            </a:r>
          </a:p>
        </p:txBody>
      </p:sp>
      <p:sp>
        <p:nvSpPr>
          <p:cNvPr id="573478" name="Text Box 38"/>
          <p:cNvSpPr txBox="1">
            <a:spLocks noChangeArrowheads="1"/>
          </p:cNvSpPr>
          <p:nvPr/>
        </p:nvSpPr>
        <p:spPr bwMode="auto">
          <a:xfrm>
            <a:off x="1303338" y="3638550"/>
            <a:ext cx="309562" cy="366713"/>
          </a:xfrm>
          <a:prstGeom prst="rect">
            <a:avLst/>
          </a:prstGeom>
          <a:noFill/>
          <a:ln w="19050" algn="ctr">
            <a:noFill/>
            <a:miter lim="800000"/>
            <a:headEnd/>
            <a:tailEnd/>
          </a:ln>
        </p:spPr>
        <p:txBody>
          <a:bodyPr wrap="none">
            <a:spAutoFit/>
          </a:bodyPr>
          <a:lstStyle/>
          <a:p>
            <a:pPr algn="ctr"/>
            <a:r>
              <a:rPr lang="en-US" altLang="zh-CN" sz="1800">
                <a:latin typeface="Arial" charset="0"/>
              </a:rPr>
              <a:t>E</a:t>
            </a:r>
          </a:p>
        </p:txBody>
      </p:sp>
      <p:sp>
        <p:nvSpPr>
          <p:cNvPr id="573479" name="Text Box 39"/>
          <p:cNvSpPr txBox="1">
            <a:spLocks noChangeArrowheads="1"/>
          </p:cNvSpPr>
          <p:nvPr/>
        </p:nvSpPr>
        <p:spPr bwMode="auto">
          <a:xfrm>
            <a:off x="2278063" y="2843213"/>
            <a:ext cx="287337" cy="366712"/>
          </a:xfrm>
          <a:prstGeom prst="rect">
            <a:avLst/>
          </a:prstGeom>
          <a:noFill/>
          <a:ln w="19050" algn="ctr">
            <a:noFill/>
            <a:miter lim="800000"/>
            <a:headEnd/>
            <a:tailEnd/>
          </a:ln>
        </p:spPr>
        <p:txBody>
          <a:bodyPr wrap="none">
            <a:spAutoFit/>
          </a:bodyPr>
          <a:lstStyle/>
          <a:p>
            <a:pPr algn="ctr"/>
            <a:r>
              <a:rPr lang="en-US" altLang="zh-CN" sz="1800">
                <a:latin typeface="Arial" charset="0"/>
              </a:rPr>
              <a:t>a</a:t>
            </a:r>
          </a:p>
        </p:txBody>
      </p:sp>
      <p:sp>
        <p:nvSpPr>
          <p:cNvPr id="573480" name="Text Box 40"/>
          <p:cNvSpPr txBox="1">
            <a:spLocks noChangeArrowheads="1"/>
          </p:cNvSpPr>
          <p:nvPr/>
        </p:nvSpPr>
        <p:spPr bwMode="auto">
          <a:xfrm>
            <a:off x="3348038" y="2916238"/>
            <a:ext cx="322262" cy="366712"/>
          </a:xfrm>
          <a:prstGeom prst="rect">
            <a:avLst/>
          </a:prstGeom>
          <a:noFill/>
          <a:ln w="19050" algn="ctr">
            <a:noFill/>
            <a:miter lim="800000"/>
            <a:headEnd/>
            <a:tailEnd/>
          </a:ln>
        </p:spPr>
        <p:txBody>
          <a:bodyPr wrap="none">
            <a:spAutoFit/>
          </a:bodyPr>
          <a:lstStyle/>
          <a:p>
            <a:pPr algn="ctr"/>
            <a:r>
              <a:rPr lang="en-US" altLang="zh-CN" sz="1800">
                <a:latin typeface="Arial" charset="0"/>
              </a:rPr>
              <a:t>A</a:t>
            </a:r>
          </a:p>
        </p:txBody>
      </p:sp>
      <p:cxnSp>
        <p:nvCxnSpPr>
          <p:cNvPr id="573481" name="AutoShape 41"/>
          <p:cNvCxnSpPr>
            <a:cxnSpLocks noChangeShapeType="1"/>
            <a:stCxn id="573445" idx="7"/>
            <a:endCxn id="573446" idx="2"/>
          </p:cNvCxnSpPr>
          <p:nvPr/>
        </p:nvCxnSpPr>
        <p:spPr bwMode="auto">
          <a:xfrm flipV="1">
            <a:off x="3175000" y="2490788"/>
            <a:ext cx="666750" cy="557212"/>
          </a:xfrm>
          <a:prstGeom prst="straightConnector1">
            <a:avLst/>
          </a:prstGeom>
          <a:noFill/>
          <a:ln w="19050">
            <a:solidFill>
              <a:srgbClr val="FFCC00"/>
            </a:solidFill>
            <a:round/>
            <a:headEnd/>
            <a:tailEnd type="triangle" w="med" len="med"/>
          </a:ln>
        </p:spPr>
      </p:cxnSp>
      <p:cxnSp>
        <p:nvCxnSpPr>
          <p:cNvPr id="573482" name="AutoShape 42"/>
          <p:cNvCxnSpPr>
            <a:cxnSpLocks noChangeShapeType="1"/>
            <a:stCxn id="573445" idx="0"/>
            <a:endCxn id="573450" idx="2"/>
          </p:cNvCxnSpPr>
          <p:nvPr/>
        </p:nvCxnSpPr>
        <p:spPr bwMode="auto">
          <a:xfrm flipV="1">
            <a:off x="3022600" y="1698625"/>
            <a:ext cx="819150" cy="1285875"/>
          </a:xfrm>
          <a:prstGeom prst="straightConnector1">
            <a:avLst/>
          </a:prstGeom>
          <a:noFill/>
          <a:ln w="19050">
            <a:solidFill>
              <a:srgbClr val="FFCC00"/>
            </a:solidFill>
            <a:round/>
            <a:headEnd/>
            <a:tailEnd type="triangle" w="med" len="med"/>
          </a:ln>
        </p:spPr>
      </p:cxnSp>
      <p:sp>
        <p:nvSpPr>
          <p:cNvPr id="573483" name="Text Box 43"/>
          <p:cNvSpPr txBox="1">
            <a:spLocks noChangeArrowheads="1"/>
          </p:cNvSpPr>
          <p:nvPr/>
        </p:nvSpPr>
        <p:spPr bwMode="auto">
          <a:xfrm>
            <a:off x="3344863" y="2417763"/>
            <a:ext cx="263525" cy="366712"/>
          </a:xfrm>
          <a:prstGeom prst="rect">
            <a:avLst/>
          </a:prstGeom>
          <a:noFill/>
          <a:ln w="19050" algn="ctr">
            <a:noFill/>
            <a:miter lim="800000"/>
            <a:headEnd/>
            <a:tailEnd/>
          </a:ln>
        </p:spPr>
        <p:txBody>
          <a:bodyPr wrap="none">
            <a:spAutoFit/>
          </a:bodyPr>
          <a:lstStyle/>
          <a:p>
            <a:pPr algn="ctr"/>
            <a:r>
              <a:rPr lang="en-US" altLang="zh-CN" sz="1800">
                <a:latin typeface="Arial" charset="0"/>
              </a:rPr>
              <a:t></a:t>
            </a:r>
          </a:p>
        </p:txBody>
      </p:sp>
      <p:sp>
        <p:nvSpPr>
          <p:cNvPr id="573484" name="Text Box 44"/>
          <p:cNvSpPr txBox="1">
            <a:spLocks noChangeArrowheads="1"/>
          </p:cNvSpPr>
          <p:nvPr/>
        </p:nvSpPr>
        <p:spPr bwMode="auto">
          <a:xfrm>
            <a:off x="3344863" y="1914525"/>
            <a:ext cx="263525" cy="366713"/>
          </a:xfrm>
          <a:prstGeom prst="rect">
            <a:avLst/>
          </a:prstGeom>
          <a:noFill/>
          <a:ln w="19050" algn="ctr">
            <a:noFill/>
            <a:miter lim="800000"/>
            <a:headEnd/>
            <a:tailEnd/>
          </a:ln>
        </p:spPr>
        <p:txBody>
          <a:bodyPr wrap="none">
            <a:spAutoFit/>
          </a:bodyPr>
          <a:lstStyle/>
          <a:p>
            <a:pPr algn="ctr"/>
            <a:r>
              <a:rPr lang="en-US" altLang="zh-CN" sz="1800">
                <a:latin typeface="Arial" charset="0"/>
              </a:rPr>
              <a:t></a:t>
            </a:r>
          </a:p>
        </p:txBody>
      </p:sp>
      <p:sp>
        <p:nvSpPr>
          <p:cNvPr id="573485" name="Text Box 45"/>
          <p:cNvSpPr txBox="1">
            <a:spLocks noChangeArrowheads="1"/>
          </p:cNvSpPr>
          <p:nvPr/>
        </p:nvSpPr>
        <p:spPr bwMode="auto">
          <a:xfrm>
            <a:off x="2333625" y="4276725"/>
            <a:ext cx="298450" cy="366713"/>
          </a:xfrm>
          <a:prstGeom prst="rect">
            <a:avLst/>
          </a:prstGeom>
          <a:noFill/>
          <a:ln w="19050" algn="ctr">
            <a:noFill/>
            <a:miter lim="800000"/>
            <a:headEnd/>
            <a:tailEnd/>
          </a:ln>
        </p:spPr>
        <p:txBody>
          <a:bodyPr wrap="none">
            <a:spAutoFit/>
          </a:bodyPr>
          <a:lstStyle/>
          <a:p>
            <a:pPr algn="ctr"/>
            <a:r>
              <a:rPr lang="en-US" altLang="zh-CN" sz="1800">
                <a:latin typeface="Arial" charset="0"/>
              </a:rPr>
              <a:t>b</a:t>
            </a:r>
          </a:p>
        </p:txBody>
      </p:sp>
      <p:sp>
        <p:nvSpPr>
          <p:cNvPr id="573486" name="Text Box 46"/>
          <p:cNvSpPr txBox="1">
            <a:spLocks noChangeArrowheads="1"/>
          </p:cNvSpPr>
          <p:nvPr/>
        </p:nvSpPr>
        <p:spPr bwMode="auto">
          <a:xfrm>
            <a:off x="3348038" y="4276725"/>
            <a:ext cx="322262" cy="366713"/>
          </a:xfrm>
          <a:prstGeom prst="rect">
            <a:avLst/>
          </a:prstGeom>
          <a:noFill/>
          <a:ln w="19050" algn="ctr">
            <a:noFill/>
            <a:miter lim="800000"/>
            <a:headEnd/>
            <a:tailEnd/>
          </a:ln>
        </p:spPr>
        <p:txBody>
          <a:bodyPr wrap="none">
            <a:spAutoFit/>
          </a:bodyPr>
          <a:lstStyle/>
          <a:p>
            <a:pPr algn="ctr"/>
            <a:r>
              <a:rPr lang="en-US" altLang="zh-CN" sz="1800">
                <a:latin typeface="Arial" charset="0"/>
              </a:rPr>
              <a:t>B</a:t>
            </a:r>
          </a:p>
        </p:txBody>
      </p:sp>
      <p:cxnSp>
        <p:nvCxnSpPr>
          <p:cNvPr id="573487" name="AutoShape 47"/>
          <p:cNvCxnSpPr>
            <a:cxnSpLocks noChangeShapeType="1"/>
            <a:stCxn id="573453" idx="5"/>
            <a:endCxn id="573455" idx="2"/>
          </p:cNvCxnSpPr>
          <p:nvPr/>
        </p:nvCxnSpPr>
        <p:spPr bwMode="auto">
          <a:xfrm>
            <a:off x="3175000" y="4768850"/>
            <a:ext cx="666750" cy="522288"/>
          </a:xfrm>
          <a:prstGeom prst="straightConnector1">
            <a:avLst/>
          </a:prstGeom>
          <a:noFill/>
          <a:ln w="19050">
            <a:solidFill>
              <a:srgbClr val="FFCC00"/>
            </a:solidFill>
            <a:round/>
            <a:headEnd/>
            <a:tailEnd type="triangle" w="med" len="med"/>
          </a:ln>
        </p:spPr>
      </p:cxnSp>
      <p:cxnSp>
        <p:nvCxnSpPr>
          <p:cNvPr id="573488" name="AutoShape 48"/>
          <p:cNvCxnSpPr>
            <a:cxnSpLocks noChangeShapeType="1"/>
            <a:stCxn id="573453" idx="4"/>
            <a:endCxn id="573458" idx="2"/>
          </p:cNvCxnSpPr>
          <p:nvPr/>
        </p:nvCxnSpPr>
        <p:spPr bwMode="auto">
          <a:xfrm>
            <a:off x="3022600" y="4832350"/>
            <a:ext cx="819150" cy="1214438"/>
          </a:xfrm>
          <a:prstGeom prst="straightConnector1">
            <a:avLst/>
          </a:prstGeom>
          <a:noFill/>
          <a:ln w="19050">
            <a:solidFill>
              <a:srgbClr val="FFCC00"/>
            </a:solidFill>
            <a:round/>
            <a:headEnd/>
            <a:tailEnd type="triangle" w="med" len="med"/>
          </a:ln>
        </p:spPr>
      </p:cxnSp>
      <p:sp>
        <p:nvSpPr>
          <p:cNvPr id="573489" name="Text Box 49"/>
          <p:cNvSpPr txBox="1">
            <a:spLocks noChangeArrowheads="1"/>
          </p:cNvSpPr>
          <p:nvPr/>
        </p:nvSpPr>
        <p:spPr bwMode="auto">
          <a:xfrm>
            <a:off x="3344863" y="4852988"/>
            <a:ext cx="263525" cy="366712"/>
          </a:xfrm>
          <a:prstGeom prst="rect">
            <a:avLst/>
          </a:prstGeom>
          <a:noFill/>
          <a:ln w="19050" algn="ctr">
            <a:noFill/>
            <a:miter lim="800000"/>
            <a:headEnd/>
            <a:tailEnd/>
          </a:ln>
        </p:spPr>
        <p:txBody>
          <a:bodyPr wrap="none">
            <a:spAutoFit/>
          </a:bodyPr>
          <a:lstStyle/>
          <a:p>
            <a:pPr algn="ctr"/>
            <a:r>
              <a:rPr lang="en-US" altLang="zh-CN" sz="1800">
                <a:latin typeface="Arial" charset="0"/>
              </a:rPr>
              <a:t></a:t>
            </a:r>
          </a:p>
        </p:txBody>
      </p:sp>
      <p:sp>
        <p:nvSpPr>
          <p:cNvPr id="573490" name="Text Box 50"/>
          <p:cNvSpPr txBox="1">
            <a:spLocks noChangeArrowheads="1"/>
          </p:cNvSpPr>
          <p:nvPr/>
        </p:nvSpPr>
        <p:spPr bwMode="auto">
          <a:xfrm>
            <a:off x="3344863" y="5435600"/>
            <a:ext cx="263525" cy="366713"/>
          </a:xfrm>
          <a:prstGeom prst="rect">
            <a:avLst/>
          </a:prstGeom>
          <a:noFill/>
          <a:ln w="19050" algn="ctr">
            <a:noFill/>
            <a:miter lim="800000"/>
            <a:headEnd/>
            <a:tailEnd/>
          </a:ln>
        </p:spPr>
        <p:txBody>
          <a:bodyPr wrap="none">
            <a:spAutoFit/>
          </a:bodyPr>
          <a:lstStyle/>
          <a:p>
            <a:pPr algn="ctr"/>
            <a:r>
              <a:rPr lang="en-US" altLang="zh-CN" sz="1800">
                <a:latin typeface="Arial" charset="0"/>
              </a:rPr>
              <a:t></a:t>
            </a:r>
          </a:p>
        </p:txBody>
      </p:sp>
      <p:cxnSp>
        <p:nvCxnSpPr>
          <p:cNvPr id="573491" name="AutoShape 51"/>
          <p:cNvCxnSpPr>
            <a:cxnSpLocks noChangeShapeType="1"/>
            <a:stCxn id="573456" idx="1"/>
            <a:endCxn id="573455" idx="7"/>
          </p:cNvCxnSpPr>
          <p:nvPr/>
        </p:nvCxnSpPr>
        <p:spPr bwMode="auto">
          <a:xfrm rot="-5400000" flipH="1" flipV="1">
            <a:off x="4588669" y="4760119"/>
            <a:ext cx="1587" cy="739775"/>
          </a:xfrm>
          <a:prstGeom prst="curvedConnector3">
            <a:avLst>
              <a:gd name="adj1" fmla="val -17800009"/>
            </a:avLst>
          </a:prstGeom>
          <a:noFill/>
          <a:ln w="19050">
            <a:solidFill>
              <a:srgbClr val="FFCC00"/>
            </a:solidFill>
            <a:round/>
            <a:headEnd/>
            <a:tailEnd type="triangle" w="med" len="med"/>
          </a:ln>
        </p:spPr>
      </p:cxnSp>
      <p:cxnSp>
        <p:nvCxnSpPr>
          <p:cNvPr id="573492" name="AutoShape 52"/>
          <p:cNvCxnSpPr>
            <a:cxnSpLocks noChangeShapeType="1"/>
            <a:stCxn id="573456" idx="3"/>
            <a:endCxn id="573458" idx="7"/>
          </p:cNvCxnSpPr>
          <p:nvPr/>
        </p:nvCxnSpPr>
        <p:spPr bwMode="auto">
          <a:xfrm flipH="1">
            <a:off x="4219575" y="5453063"/>
            <a:ext cx="739775" cy="431800"/>
          </a:xfrm>
          <a:prstGeom prst="straightConnector1">
            <a:avLst/>
          </a:prstGeom>
          <a:noFill/>
          <a:ln w="19050">
            <a:solidFill>
              <a:srgbClr val="FFCC00"/>
            </a:solidFill>
            <a:round/>
            <a:headEnd/>
            <a:tailEnd type="triangle" w="med" len="med"/>
          </a:ln>
        </p:spPr>
      </p:cxnSp>
      <p:sp>
        <p:nvSpPr>
          <p:cNvPr id="573493" name="Text Box 53"/>
          <p:cNvSpPr txBox="1">
            <a:spLocks noChangeArrowheads="1"/>
          </p:cNvSpPr>
          <p:nvPr/>
        </p:nvSpPr>
        <p:spPr bwMode="auto">
          <a:xfrm>
            <a:off x="4437063" y="4498975"/>
            <a:ext cx="261937" cy="366713"/>
          </a:xfrm>
          <a:prstGeom prst="rect">
            <a:avLst/>
          </a:prstGeom>
          <a:noFill/>
          <a:ln w="19050" algn="ctr">
            <a:noFill/>
            <a:miter lim="800000"/>
            <a:headEnd/>
            <a:tailEnd/>
          </a:ln>
        </p:spPr>
        <p:txBody>
          <a:bodyPr wrap="none">
            <a:spAutoFit/>
          </a:bodyPr>
          <a:lstStyle/>
          <a:p>
            <a:pPr algn="ctr"/>
            <a:r>
              <a:rPr lang="en-US" altLang="zh-CN" sz="1800">
                <a:latin typeface="Arial" charset="0"/>
              </a:rPr>
              <a:t></a:t>
            </a:r>
          </a:p>
        </p:txBody>
      </p:sp>
      <p:sp>
        <p:nvSpPr>
          <p:cNvPr id="573494" name="Text Box 54"/>
          <p:cNvSpPr txBox="1">
            <a:spLocks noChangeArrowheads="1"/>
          </p:cNvSpPr>
          <p:nvPr/>
        </p:nvSpPr>
        <p:spPr bwMode="auto">
          <a:xfrm>
            <a:off x="4437063" y="5362575"/>
            <a:ext cx="261937" cy="366713"/>
          </a:xfrm>
          <a:prstGeom prst="rect">
            <a:avLst/>
          </a:prstGeom>
          <a:noFill/>
          <a:ln w="19050" algn="ctr">
            <a:noFill/>
            <a:miter lim="800000"/>
            <a:headEnd/>
            <a:tailEnd/>
          </a:ln>
        </p:spPr>
        <p:txBody>
          <a:bodyPr wrap="none">
            <a:spAutoFit/>
          </a:bodyPr>
          <a:lstStyle/>
          <a:p>
            <a:pPr algn="ctr"/>
            <a:r>
              <a:rPr lang="en-US" altLang="zh-CN" sz="1800">
                <a:latin typeface="Arial" charset="0"/>
              </a:rPr>
              <a:t></a:t>
            </a:r>
          </a:p>
        </p:txBody>
      </p:sp>
      <p:sp>
        <p:nvSpPr>
          <p:cNvPr id="573495" name="Text Box 55"/>
          <p:cNvSpPr txBox="1">
            <a:spLocks noChangeArrowheads="1"/>
          </p:cNvSpPr>
          <p:nvPr/>
        </p:nvSpPr>
        <p:spPr bwMode="auto">
          <a:xfrm>
            <a:off x="4438650" y="6015038"/>
            <a:ext cx="298450" cy="366712"/>
          </a:xfrm>
          <a:prstGeom prst="rect">
            <a:avLst/>
          </a:prstGeom>
          <a:noFill/>
          <a:ln w="19050" algn="ctr">
            <a:noFill/>
            <a:miter lim="800000"/>
            <a:headEnd/>
            <a:tailEnd/>
          </a:ln>
        </p:spPr>
        <p:txBody>
          <a:bodyPr wrap="none">
            <a:spAutoFit/>
          </a:bodyPr>
          <a:lstStyle/>
          <a:p>
            <a:pPr algn="ctr"/>
            <a:r>
              <a:rPr lang="en-US" altLang="zh-CN" sz="1800">
                <a:latin typeface="Arial" charset="0"/>
              </a:rPr>
              <a:t>d</a:t>
            </a:r>
          </a:p>
        </p:txBody>
      </p:sp>
      <p:sp>
        <p:nvSpPr>
          <p:cNvPr id="573496" name="Text Box 56"/>
          <p:cNvSpPr txBox="1">
            <a:spLocks noChangeArrowheads="1"/>
          </p:cNvSpPr>
          <p:nvPr/>
        </p:nvSpPr>
        <p:spPr bwMode="auto">
          <a:xfrm>
            <a:off x="5429250" y="4959350"/>
            <a:ext cx="322263" cy="366713"/>
          </a:xfrm>
          <a:prstGeom prst="rect">
            <a:avLst/>
          </a:prstGeom>
          <a:noFill/>
          <a:ln w="19050" algn="ctr">
            <a:noFill/>
            <a:miter lim="800000"/>
            <a:headEnd/>
            <a:tailEnd/>
          </a:ln>
        </p:spPr>
        <p:txBody>
          <a:bodyPr wrap="none">
            <a:spAutoFit/>
          </a:bodyPr>
          <a:lstStyle/>
          <a:p>
            <a:pPr algn="ctr"/>
            <a:r>
              <a:rPr lang="en-US" altLang="zh-CN" sz="1800">
                <a:latin typeface="Arial" charset="0"/>
              </a:rPr>
              <a:t>B</a:t>
            </a:r>
          </a:p>
        </p:txBody>
      </p:sp>
      <p:sp>
        <p:nvSpPr>
          <p:cNvPr id="573497" name="Text Box 57"/>
          <p:cNvSpPr txBox="1">
            <a:spLocks noChangeArrowheads="1"/>
          </p:cNvSpPr>
          <p:nvPr/>
        </p:nvSpPr>
        <p:spPr bwMode="auto">
          <a:xfrm>
            <a:off x="4438650" y="1341438"/>
            <a:ext cx="298450" cy="366712"/>
          </a:xfrm>
          <a:prstGeom prst="rect">
            <a:avLst/>
          </a:prstGeom>
          <a:noFill/>
          <a:ln w="19050" algn="ctr">
            <a:noFill/>
            <a:miter lim="800000"/>
            <a:headEnd/>
            <a:tailEnd/>
          </a:ln>
        </p:spPr>
        <p:txBody>
          <a:bodyPr wrap="none">
            <a:spAutoFit/>
          </a:bodyPr>
          <a:lstStyle/>
          <a:p>
            <a:pPr algn="ctr"/>
            <a:r>
              <a:rPr lang="en-US" altLang="zh-CN" sz="1800">
                <a:latin typeface="Arial" charset="0"/>
              </a:rPr>
              <a:t>d</a:t>
            </a:r>
          </a:p>
        </p:txBody>
      </p:sp>
      <p:sp>
        <p:nvSpPr>
          <p:cNvPr id="573498" name="Text Box 58"/>
          <p:cNvSpPr txBox="1">
            <a:spLocks noChangeArrowheads="1"/>
          </p:cNvSpPr>
          <p:nvPr/>
        </p:nvSpPr>
        <p:spPr bwMode="auto">
          <a:xfrm>
            <a:off x="4438650" y="2130425"/>
            <a:ext cx="287338" cy="366713"/>
          </a:xfrm>
          <a:prstGeom prst="rect">
            <a:avLst/>
          </a:prstGeom>
          <a:noFill/>
          <a:ln w="19050" algn="ctr">
            <a:noFill/>
            <a:miter lim="800000"/>
            <a:headEnd/>
            <a:tailEnd/>
          </a:ln>
        </p:spPr>
        <p:txBody>
          <a:bodyPr wrap="none">
            <a:spAutoFit/>
          </a:bodyPr>
          <a:lstStyle/>
          <a:p>
            <a:pPr algn="ctr"/>
            <a:r>
              <a:rPr lang="en-US" altLang="zh-CN" sz="1800">
                <a:latin typeface="Arial" charset="0"/>
              </a:rPr>
              <a:t>c</a:t>
            </a:r>
          </a:p>
        </p:txBody>
      </p:sp>
      <p:sp>
        <p:nvSpPr>
          <p:cNvPr id="573499" name="Text Box 59"/>
          <p:cNvSpPr txBox="1">
            <a:spLocks noChangeArrowheads="1"/>
          </p:cNvSpPr>
          <p:nvPr/>
        </p:nvSpPr>
        <p:spPr bwMode="auto">
          <a:xfrm>
            <a:off x="5429250" y="2130425"/>
            <a:ext cx="322263" cy="366713"/>
          </a:xfrm>
          <a:prstGeom prst="rect">
            <a:avLst/>
          </a:prstGeom>
          <a:noFill/>
          <a:ln w="19050" algn="ctr">
            <a:noFill/>
            <a:miter lim="800000"/>
            <a:headEnd/>
            <a:tailEnd/>
          </a:ln>
        </p:spPr>
        <p:txBody>
          <a:bodyPr wrap="none">
            <a:spAutoFit/>
          </a:bodyPr>
          <a:lstStyle/>
          <a:p>
            <a:pPr algn="ctr"/>
            <a:r>
              <a:rPr lang="en-US" altLang="zh-CN" sz="1800">
                <a:latin typeface="Arial" charset="0"/>
              </a:rPr>
              <a:t>A</a:t>
            </a:r>
          </a:p>
        </p:txBody>
      </p:sp>
      <p:sp>
        <p:nvSpPr>
          <p:cNvPr id="573500" name="Text Box 60"/>
          <p:cNvSpPr txBox="1">
            <a:spLocks noChangeArrowheads="1"/>
          </p:cNvSpPr>
          <p:nvPr/>
        </p:nvSpPr>
        <p:spPr bwMode="auto">
          <a:xfrm>
            <a:off x="4438650" y="4995863"/>
            <a:ext cx="287338" cy="366712"/>
          </a:xfrm>
          <a:prstGeom prst="rect">
            <a:avLst/>
          </a:prstGeom>
          <a:noFill/>
          <a:ln w="19050" algn="ctr">
            <a:noFill/>
            <a:miter lim="800000"/>
            <a:headEnd/>
            <a:tailEnd/>
          </a:ln>
        </p:spPr>
        <p:txBody>
          <a:bodyPr wrap="none">
            <a:spAutoFit/>
          </a:bodyPr>
          <a:lstStyle/>
          <a:p>
            <a:pPr algn="ctr"/>
            <a:r>
              <a:rPr lang="en-US" altLang="zh-CN" sz="1800">
                <a:latin typeface="Arial" charset="0"/>
              </a:rPr>
              <a:t>c</a:t>
            </a:r>
          </a:p>
        </p:txBody>
      </p:sp>
      <p:cxnSp>
        <p:nvCxnSpPr>
          <p:cNvPr id="573501" name="AutoShape 61"/>
          <p:cNvCxnSpPr>
            <a:cxnSpLocks noChangeShapeType="1"/>
            <a:stCxn id="573447" idx="3"/>
            <a:endCxn id="573446" idx="5"/>
          </p:cNvCxnSpPr>
          <p:nvPr/>
        </p:nvCxnSpPr>
        <p:spPr bwMode="auto">
          <a:xfrm rot="5400000">
            <a:off x="4588669" y="2283619"/>
            <a:ext cx="1587" cy="739775"/>
          </a:xfrm>
          <a:prstGeom prst="curvedConnector3">
            <a:avLst>
              <a:gd name="adj1" fmla="val 17800009"/>
            </a:avLst>
          </a:prstGeom>
          <a:noFill/>
          <a:ln w="19050">
            <a:solidFill>
              <a:srgbClr val="FFCC00"/>
            </a:solidFill>
            <a:round/>
            <a:headEnd/>
            <a:tailEnd type="triangle" w="med" len="med"/>
          </a:ln>
        </p:spPr>
      </p:cxnSp>
      <p:cxnSp>
        <p:nvCxnSpPr>
          <p:cNvPr id="573502" name="AutoShape 62"/>
          <p:cNvCxnSpPr>
            <a:cxnSpLocks noChangeShapeType="1"/>
            <a:stCxn id="573447" idx="1"/>
            <a:endCxn id="573450" idx="5"/>
          </p:cNvCxnSpPr>
          <p:nvPr/>
        </p:nvCxnSpPr>
        <p:spPr bwMode="auto">
          <a:xfrm flipH="1" flipV="1">
            <a:off x="4219575" y="1860550"/>
            <a:ext cx="739775" cy="468313"/>
          </a:xfrm>
          <a:prstGeom prst="straightConnector1">
            <a:avLst/>
          </a:prstGeom>
          <a:noFill/>
          <a:ln w="19050">
            <a:solidFill>
              <a:srgbClr val="FFCC00"/>
            </a:solidFill>
            <a:round/>
            <a:headEnd/>
            <a:tailEnd type="triangle" w="med" len="med"/>
          </a:ln>
        </p:spPr>
      </p:cxnSp>
      <p:sp>
        <p:nvSpPr>
          <p:cNvPr id="573503" name="Text Box 63"/>
          <p:cNvSpPr txBox="1">
            <a:spLocks noChangeArrowheads="1"/>
          </p:cNvSpPr>
          <p:nvPr/>
        </p:nvSpPr>
        <p:spPr bwMode="auto">
          <a:xfrm>
            <a:off x="4437063" y="2851150"/>
            <a:ext cx="261937" cy="366713"/>
          </a:xfrm>
          <a:prstGeom prst="rect">
            <a:avLst/>
          </a:prstGeom>
          <a:noFill/>
          <a:ln w="19050" algn="ctr">
            <a:noFill/>
            <a:miter lim="800000"/>
            <a:headEnd/>
            <a:tailEnd/>
          </a:ln>
        </p:spPr>
        <p:txBody>
          <a:bodyPr wrap="none">
            <a:spAutoFit/>
          </a:bodyPr>
          <a:lstStyle/>
          <a:p>
            <a:pPr algn="ctr"/>
            <a:r>
              <a:rPr lang="en-US" altLang="zh-CN" sz="1800">
                <a:latin typeface="Arial" charset="0"/>
              </a:rPr>
              <a:t></a:t>
            </a:r>
          </a:p>
        </p:txBody>
      </p:sp>
      <p:sp>
        <p:nvSpPr>
          <p:cNvPr id="573504" name="Text Box 64"/>
          <p:cNvSpPr txBox="1">
            <a:spLocks noChangeArrowheads="1"/>
          </p:cNvSpPr>
          <p:nvPr/>
        </p:nvSpPr>
        <p:spPr bwMode="auto">
          <a:xfrm>
            <a:off x="4437063" y="1770063"/>
            <a:ext cx="261937" cy="366712"/>
          </a:xfrm>
          <a:prstGeom prst="rect">
            <a:avLst/>
          </a:prstGeom>
          <a:noFill/>
          <a:ln w="19050" algn="ctr">
            <a:noFill/>
            <a:miter lim="800000"/>
            <a:headEnd/>
            <a:tailEnd/>
          </a:ln>
        </p:spPr>
        <p:txBody>
          <a:bodyPr wrap="none">
            <a:spAutoFit/>
          </a:bodyPr>
          <a:lstStyle/>
          <a:p>
            <a:pPr algn="ctr"/>
            <a:r>
              <a:rPr lang="en-US" altLang="zh-CN" sz="1800">
                <a:latin typeface="Arial" charset="0"/>
              </a:rPr>
              <a:t></a:t>
            </a:r>
          </a:p>
        </p:txBody>
      </p:sp>
    </p:spTree>
    <p:extLst>
      <p:ext uri="{BB962C8B-B14F-4D97-AF65-F5344CB8AC3E}">
        <p14:creationId xmlns:p14="http://schemas.microsoft.com/office/powerpoint/2010/main" val="28519218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42"/>
                                        </p:tgtEl>
                                        <p:attrNameLst>
                                          <p:attrName>style.visibility</p:attrName>
                                        </p:attrNameLst>
                                      </p:cBhvr>
                                      <p:to>
                                        <p:strVal val="visible"/>
                                      </p:to>
                                    </p:set>
                                    <p:animEffect transition="in" filter="wipe(left)">
                                      <p:cBhvr>
                                        <p:cTn id="7" dur="500"/>
                                        <p:tgtEl>
                                          <p:spTgt spid="573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460"/>
                                        </p:tgtEl>
                                        <p:attrNameLst>
                                          <p:attrName>style.visibility</p:attrName>
                                        </p:attrNameLst>
                                      </p:cBhvr>
                                      <p:to>
                                        <p:strVal val="visible"/>
                                      </p:to>
                                    </p:set>
                                    <p:animEffect transition="in" filter="wipe(left)">
                                      <p:cBhvr>
                                        <p:cTn id="12" dur="500"/>
                                        <p:tgtEl>
                                          <p:spTgt spid="57346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73478"/>
                                        </p:tgtEl>
                                        <p:attrNameLst>
                                          <p:attrName>style.visibility</p:attrName>
                                        </p:attrNameLst>
                                      </p:cBhvr>
                                      <p:to>
                                        <p:strVal val="visible"/>
                                      </p:to>
                                    </p:set>
                                    <p:animEffect transition="in" filter="wipe(left)">
                                      <p:cBhvr>
                                        <p:cTn id="15" dur="500"/>
                                        <p:tgtEl>
                                          <p:spTgt spid="57347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73475"/>
                                        </p:tgtEl>
                                        <p:attrNameLst>
                                          <p:attrName>style.visibility</p:attrName>
                                        </p:attrNameLst>
                                      </p:cBhvr>
                                      <p:to>
                                        <p:strVal val="visible"/>
                                      </p:to>
                                    </p:set>
                                    <p:animEffect transition="in" filter="wipe(left)">
                                      <p:cBhvr>
                                        <p:cTn id="24" dur="500"/>
                                        <p:tgtEl>
                                          <p:spTgt spid="57347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73471"/>
                                        </p:tgtEl>
                                        <p:attrNameLst>
                                          <p:attrName>style.visibility</p:attrName>
                                        </p:attrNameLst>
                                      </p:cBhvr>
                                      <p:to>
                                        <p:strVal val="visible"/>
                                      </p:to>
                                    </p:set>
                                    <p:animEffect transition="in" filter="wipe(left)">
                                      <p:cBhvr>
                                        <p:cTn id="27" dur="500"/>
                                        <p:tgtEl>
                                          <p:spTgt spid="57347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73444"/>
                                        </p:tgtEl>
                                        <p:attrNameLst>
                                          <p:attrName>style.visibility</p:attrName>
                                        </p:attrNameLst>
                                      </p:cBhvr>
                                      <p:to>
                                        <p:strVal val="visible"/>
                                      </p:to>
                                    </p:set>
                                    <p:animEffect transition="in" filter="wipe(left)">
                                      <p:cBhvr>
                                        <p:cTn id="31" dur="500"/>
                                        <p:tgtEl>
                                          <p:spTgt spid="5734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73476"/>
                                        </p:tgtEl>
                                        <p:attrNameLst>
                                          <p:attrName>style.visibility</p:attrName>
                                        </p:attrNameLst>
                                      </p:cBhvr>
                                      <p:to>
                                        <p:strVal val="visible"/>
                                      </p:to>
                                    </p:set>
                                    <p:animEffect transition="in" filter="wipe(left)">
                                      <p:cBhvr>
                                        <p:cTn id="36" dur="500"/>
                                        <p:tgtEl>
                                          <p:spTgt spid="57347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73477"/>
                                        </p:tgtEl>
                                        <p:attrNameLst>
                                          <p:attrName>style.visibility</p:attrName>
                                        </p:attrNameLst>
                                      </p:cBhvr>
                                      <p:to>
                                        <p:strVal val="visible"/>
                                      </p:to>
                                    </p:set>
                                    <p:animEffect transition="in" filter="wipe(left)">
                                      <p:cBhvr>
                                        <p:cTn id="39" dur="500"/>
                                        <p:tgtEl>
                                          <p:spTgt spid="573477"/>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73452"/>
                                        </p:tgtEl>
                                        <p:attrNameLst>
                                          <p:attrName>style.visibility</p:attrName>
                                        </p:attrNameLst>
                                      </p:cBhvr>
                                      <p:to>
                                        <p:strVal val="visible"/>
                                      </p:to>
                                    </p:set>
                                    <p:animEffect transition="in" filter="wipe(left)">
                                      <p:cBhvr>
                                        <p:cTn id="43" dur="500"/>
                                        <p:tgtEl>
                                          <p:spTgt spid="5734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73461"/>
                                        </p:tgtEl>
                                        <p:attrNameLst>
                                          <p:attrName>style.visibility</p:attrName>
                                        </p:attrNameLst>
                                      </p:cBhvr>
                                      <p:to>
                                        <p:strVal val="visible"/>
                                      </p:to>
                                    </p:set>
                                    <p:animEffect transition="in" filter="wipe(left)">
                                      <p:cBhvr>
                                        <p:cTn id="48" dur="500"/>
                                        <p:tgtEl>
                                          <p:spTgt spid="57346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73479"/>
                                        </p:tgtEl>
                                        <p:attrNameLst>
                                          <p:attrName>style.visibility</p:attrName>
                                        </p:attrNameLst>
                                      </p:cBhvr>
                                      <p:to>
                                        <p:strVal val="visible"/>
                                      </p:to>
                                    </p:set>
                                    <p:animEffect transition="in" filter="wipe(left)">
                                      <p:cBhvr>
                                        <p:cTn id="51" dur="500"/>
                                        <p:tgtEl>
                                          <p:spTgt spid="573479"/>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573445"/>
                                        </p:tgtEl>
                                        <p:attrNameLst>
                                          <p:attrName>style.visibility</p:attrName>
                                        </p:attrNameLst>
                                      </p:cBhvr>
                                      <p:to>
                                        <p:strVal val="visible"/>
                                      </p:to>
                                    </p:set>
                                    <p:animEffect transition="in" filter="wipe(left)">
                                      <p:cBhvr>
                                        <p:cTn id="55" dur="500"/>
                                        <p:tgtEl>
                                          <p:spTgt spid="573445"/>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573462"/>
                                        </p:tgtEl>
                                        <p:attrNameLst>
                                          <p:attrName>style.visibility</p:attrName>
                                        </p:attrNameLst>
                                      </p:cBhvr>
                                      <p:to>
                                        <p:strVal val="visible"/>
                                      </p:to>
                                    </p:set>
                                    <p:animEffect transition="in" filter="wipe(left)">
                                      <p:cBhvr>
                                        <p:cTn id="59" dur="500"/>
                                        <p:tgtEl>
                                          <p:spTgt spid="57346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573480"/>
                                        </p:tgtEl>
                                        <p:attrNameLst>
                                          <p:attrName>style.visibility</p:attrName>
                                        </p:attrNameLst>
                                      </p:cBhvr>
                                      <p:to>
                                        <p:strVal val="visible"/>
                                      </p:to>
                                    </p:set>
                                    <p:animEffect transition="in" filter="wipe(left)">
                                      <p:cBhvr>
                                        <p:cTn id="62" dur="500"/>
                                        <p:tgtEl>
                                          <p:spTgt spid="573480"/>
                                        </p:tgtEl>
                                      </p:cBhvr>
                                    </p:animEffect>
                                  </p:childTnLst>
                                </p:cTn>
                              </p:par>
                            </p:childTnLst>
                          </p:cTn>
                        </p:par>
                        <p:par>
                          <p:cTn id="63" fill="hold">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573448"/>
                                        </p:tgtEl>
                                        <p:attrNameLst>
                                          <p:attrName>style.visibility</p:attrName>
                                        </p:attrNameLst>
                                      </p:cBhvr>
                                      <p:to>
                                        <p:strVal val="visible"/>
                                      </p:to>
                                    </p:set>
                                    <p:animEffect transition="in" filter="wipe(left)">
                                      <p:cBhvr>
                                        <p:cTn id="66" dur="500"/>
                                        <p:tgtEl>
                                          <p:spTgt spid="57344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73481"/>
                                        </p:tgtEl>
                                        <p:attrNameLst>
                                          <p:attrName>style.visibility</p:attrName>
                                        </p:attrNameLst>
                                      </p:cBhvr>
                                      <p:to>
                                        <p:strVal val="visible"/>
                                      </p:to>
                                    </p:set>
                                    <p:animEffect transition="in" filter="wipe(left)">
                                      <p:cBhvr>
                                        <p:cTn id="71" dur="500"/>
                                        <p:tgtEl>
                                          <p:spTgt spid="57348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3483"/>
                                        </p:tgtEl>
                                        <p:attrNameLst>
                                          <p:attrName>style.visibility</p:attrName>
                                        </p:attrNameLst>
                                      </p:cBhvr>
                                      <p:to>
                                        <p:strVal val="visible"/>
                                      </p:to>
                                    </p:set>
                                    <p:animEffect transition="in" filter="wipe(left)">
                                      <p:cBhvr>
                                        <p:cTn id="74" dur="500"/>
                                        <p:tgtEl>
                                          <p:spTgt spid="573483"/>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573446"/>
                                        </p:tgtEl>
                                        <p:attrNameLst>
                                          <p:attrName>style.visibility</p:attrName>
                                        </p:attrNameLst>
                                      </p:cBhvr>
                                      <p:to>
                                        <p:strVal val="visible"/>
                                      </p:to>
                                    </p:set>
                                    <p:animEffect transition="in" filter="wipe(left)">
                                      <p:cBhvr>
                                        <p:cTn id="78" dur="500"/>
                                        <p:tgtEl>
                                          <p:spTgt spid="5734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573482"/>
                                        </p:tgtEl>
                                        <p:attrNameLst>
                                          <p:attrName>style.visibility</p:attrName>
                                        </p:attrNameLst>
                                      </p:cBhvr>
                                      <p:to>
                                        <p:strVal val="visible"/>
                                      </p:to>
                                    </p:set>
                                    <p:animEffect transition="in" filter="wipe(left)">
                                      <p:cBhvr>
                                        <p:cTn id="83" dur="500"/>
                                        <p:tgtEl>
                                          <p:spTgt spid="57348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573484"/>
                                        </p:tgtEl>
                                        <p:attrNameLst>
                                          <p:attrName>style.visibility</p:attrName>
                                        </p:attrNameLst>
                                      </p:cBhvr>
                                      <p:to>
                                        <p:strVal val="visible"/>
                                      </p:to>
                                    </p:set>
                                    <p:animEffect transition="in" filter="wipe(left)">
                                      <p:cBhvr>
                                        <p:cTn id="86" dur="500"/>
                                        <p:tgtEl>
                                          <p:spTgt spid="573484"/>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573450"/>
                                        </p:tgtEl>
                                        <p:attrNameLst>
                                          <p:attrName>style.visibility</p:attrName>
                                        </p:attrNameLst>
                                      </p:cBhvr>
                                      <p:to>
                                        <p:strVal val="visible"/>
                                      </p:to>
                                    </p:set>
                                    <p:animEffect transition="in" filter="wipe(left)">
                                      <p:cBhvr>
                                        <p:cTn id="90" dur="500"/>
                                        <p:tgtEl>
                                          <p:spTgt spid="57345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573463"/>
                                        </p:tgtEl>
                                        <p:attrNameLst>
                                          <p:attrName>style.visibility</p:attrName>
                                        </p:attrNameLst>
                                      </p:cBhvr>
                                      <p:to>
                                        <p:strVal val="visible"/>
                                      </p:to>
                                    </p:set>
                                    <p:animEffect transition="in" filter="wipe(left)">
                                      <p:cBhvr>
                                        <p:cTn id="95" dur="500"/>
                                        <p:tgtEl>
                                          <p:spTgt spid="57346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73498"/>
                                        </p:tgtEl>
                                        <p:attrNameLst>
                                          <p:attrName>style.visibility</p:attrName>
                                        </p:attrNameLst>
                                      </p:cBhvr>
                                      <p:to>
                                        <p:strVal val="visible"/>
                                      </p:to>
                                    </p:set>
                                    <p:animEffect transition="in" filter="wipe(left)">
                                      <p:cBhvr>
                                        <p:cTn id="98" dur="500"/>
                                        <p:tgtEl>
                                          <p:spTgt spid="573498"/>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73447"/>
                                        </p:tgtEl>
                                        <p:attrNameLst>
                                          <p:attrName>style.visibility</p:attrName>
                                        </p:attrNameLst>
                                      </p:cBhvr>
                                      <p:to>
                                        <p:strVal val="visible"/>
                                      </p:to>
                                    </p:set>
                                    <p:animEffect transition="in" filter="wipe(left)">
                                      <p:cBhvr>
                                        <p:cTn id="102" dur="500"/>
                                        <p:tgtEl>
                                          <p:spTgt spid="573447"/>
                                        </p:tgtEl>
                                      </p:cBhvr>
                                    </p:animEffect>
                                  </p:childTnLst>
                                </p:cTn>
                              </p:par>
                            </p:childTnLst>
                          </p:cTn>
                        </p:par>
                        <p:par>
                          <p:cTn id="103" fill="hold">
                            <p:stCondLst>
                              <p:cond delay="1000"/>
                            </p:stCondLst>
                            <p:childTnLst>
                              <p:par>
                                <p:cTn id="104" presetID="22" presetClass="entr" presetSubtype="8" fill="hold" nodeType="afterEffect">
                                  <p:stCondLst>
                                    <p:cond delay="0"/>
                                  </p:stCondLst>
                                  <p:childTnLst>
                                    <p:set>
                                      <p:cBhvr>
                                        <p:cTn id="105" dur="1" fill="hold">
                                          <p:stCondLst>
                                            <p:cond delay="0"/>
                                          </p:stCondLst>
                                        </p:cTn>
                                        <p:tgtEl>
                                          <p:spTgt spid="573464"/>
                                        </p:tgtEl>
                                        <p:attrNameLst>
                                          <p:attrName>style.visibility</p:attrName>
                                        </p:attrNameLst>
                                      </p:cBhvr>
                                      <p:to>
                                        <p:strVal val="visible"/>
                                      </p:to>
                                    </p:set>
                                    <p:animEffect transition="in" filter="wipe(left)">
                                      <p:cBhvr>
                                        <p:cTn id="106" dur="500"/>
                                        <p:tgtEl>
                                          <p:spTgt spid="573464"/>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573499"/>
                                        </p:tgtEl>
                                        <p:attrNameLst>
                                          <p:attrName>style.visibility</p:attrName>
                                        </p:attrNameLst>
                                      </p:cBhvr>
                                      <p:to>
                                        <p:strVal val="visible"/>
                                      </p:to>
                                    </p:set>
                                    <p:animEffect transition="in" filter="wipe(left)">
                                      <p:cBhvr>
                                        <p:cTn id="109" dur="500"/>
                                        <p:tgtEl>
                                          <p:spTgt spid="573499"/>
                                        </p:tgtEl>
                                      </p:cBhvr>
                                    </p:animEffect>
                                  </p:childTnLst>
                                </p:cTn>
                              </p:par>
                            </p:childTnLst>
                          </p:cTn>
                        </p:par>
                        <p:par>
                          <p:cTn id="110" fill="hold">
                            <p:stCondLst>
                              <p:cond delay="1500"/>
                            </p:stCondLst>
                            <p:childTnLst>
                              <p:par>
                                <p:cTn id="111" presetID="22" presetClass="entr" presetSubtype="8" fill="hold" grpId="0" nodeType="afterEffect">
                                  <p:stCondLst>
                                    <p:cond delay="0"/>
                                  </p:stCondLst>
                                  <p:childTnLst>
                                    <p:set>
                                      <p:cBhvr>
                                        <p:cTn id="112" dur="1" fill="hold">
                                          <p:stCondLst>
                                            <p:cond delay="0"/>
                                          </p:stCondLst>
                                        </p:cTn>
                                        <p:tgtEl>
                                          <p:spTgt spid="573449"/>
                                        </p:tgtEl>
                                        <p:attrNameLst>
                                          <p:attrName>style.visibility</p:attrName>
                                        </p:attrNameLst>
                                      </p:cBhvr>
                                      <p:to>
                                        <p:strVal val="visible"/>
                                      </p:to>
                                    </p:set>
                                    <p:animEffect transition="in" filter="wipe(left)">
                                      <p:cBhvr>
                                        <p:cTn id="113" dur="500"/>
                                        <p:tgtEl>
                                          <p:spTgt spid="573449"/>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2" fill="hold" nodeType="clickEffect">
                                  <p:stCondLst>
                                    <p:cond delay="0"/>
                                  </p:stCondLst>
                                  <p:childTnLst>
                                    <p:set>
                                      <p:cBhvr>
                                        <p:cTn id="117" dur="1" fill="hold">
                                          <p:stCondLst>
                                            <p:cond delay="0"/>
                                          </p:stCondLst>
                                        </p:cTn>
                                        <p:tgtEl>
                                          <p:spTgt spid="573501"/>
                                        </p:tgtEl>
                                        <p:attrNameLst>
                                          <p:attrName>style.visibility</p:attrName>
                                        </p:attrNameLst>
                                      </p:cBhvr>
                                      <p:to>
                                        <p:strVal val="visible"/>
                                      </p:to>
                                    </p:set>
                                    <p:animEffect transition="in" filter="wipe(right)">
                                      <p:cBhvr>
                                        <p:cTn id="118" dur="500"/>
                                        <p:tgtEl>
                                          <p:spTgt spid="573501"/>
                                        </p:tgtEl>
                                      </p:cBhvr>
                                    </p:animEffect>
                                  </p:childTnLst>
                                </p:cTn>
                              </p:par>
                            </p:childTnLst>
                          </p:cTn>
                        </p:par>
                        <p:par>
                          <p:cTn id="119" fill="hold">
                            <p:stCondLst>
                              <p:cond delay="500"/>
                            </p:stCondLst>
                            <p:childTnLst>
                              <p:par>
                                <p:cTn id="120" presetID="22" presetClass="entr" presetSubtype="4" fill="hold" grpId="0" nodeType="afterEffect">
                                  <p:stCondLst>
                                    <p:cond delay="0"/>
                                  </p:stCondLst>
                                  <p:childTnLst>
                                    <p:set>
                                      <p:cBhvr>
                                        <p:cTn id="121" dur="1" fill="hold">
                                          <p:stCondLst>
                                            <p:cond delay="0"/>
                                          </p:stCondLst>
                                        </p:cTn>
                                        <p:tgtEl>
                                          <p:spTgt spid="573503"/>
                                        </p:tgtEl>
                                        <p:attrNameLst>
                                          <p:attrName>style.visibility</p:attrName>
                                        </p:attrNameLst>
                                      </p:cBhvr>
                                      <p:to>
                                        <p:strVal val="visible"/>
                                      </p:to>
                                    </p:set>
                                    <p:animEffect transition="in" filter="wipe(down)">
                                      <p:cBhvr>
                                        <p:cTn id="122" dur="500"/>
                                        <p:tgtEl>
                                          <p:spTgt spid="57350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573502"/>
                                        </p:tgtEl>
                                        <p:attrNameLst>
                                          <p:attrName>style.visibility</p:attrName>
                                        </p:attrNameLst>
                                      </p:cBhvr>
                                      <p:to>
                                        <p:strVal val="visible"/>
                                      </p:to>
                                    </p:set>
                                    <p:animEffect transition="in" filter="wipe(down)">
                                      <p:cBhvr>
                                        <p:cTn id="127" dur="500"/>
                                        <p:tgtEl>
                                          <p:spTgt spid="573502"/>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573504"/>
                                        </p:tgtEl>
                                        <p:attrNameLst>
                                          <p:attrName>style.visibility</p:attrName>
                                        </p:attrNameLst>
                                      </p:cBhvr>
                                      <p:to>
                                        <p:strVal val="visible"/>
                                      </p:to>
                                    </p:set>
                                    <p:animEffect transition="in" filter="wipe(down)">
                                      <p:cBhvr>
                                        <p:cTn id="130" dur="500"/>
                                        <p:tgtEl>
                                          <p:spTgt spid="57350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573465"/>
                                        </p:tgtEl>
                                        <p:attrNameLst>
                                          <p:attrName>style.visibility</p:attrName>
                                        </p:attrNameLst>
                                      </p:cBhvr>
                                      <p:to>
                                        <p:strVal val="visible"/>
                                      </p:to>
                                    </p:set>
                                    <p:animEffect transition="in" filter="wipe(left)">
                                      <p:cBhvr>
                                        <p:cTn id="135" dur="500"/>
                                        <p:tgtEl>
                                          <p:spTgt spid="573465"/>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573497"/>
                                        </p:tgtEl>
                                        <p:attrNameLst>
                                          <p:attrName>style.visibility</p:attrName>
                                        </p:attrNameLst>
                                      </p:cBhvr>
                                      <p:to>
                                        <p:strVal val="visible"/>
                                      </p:to>
                                    </p:set>
                                    <p:animEffect transition="in" filter="wipe(left)">
                                      <p:cBhvr>
                                        <p:cTn id="138" dur="500"/>
                                        <p:tgtEl>
                                          <p:spTgt spid="573497"/>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573451"/>
                                        </p:tgtEl>
                                        <p:attrNameLst>
                                          <p:attrName>style.visibility</p:attrName>
                                        </p:attrNameLst>
                                      </p:cBhvr>
                                      <p:to>
                                        <p:strVal val="visible"/>
                                      </p:to>
                                    </p:set>
                                    <p:animEffect transition="in" filter="wipe(left)">
                                      <p:cBhvr>
                                        <p:cTn id="142" dur="500"/>
                                        <p:tgtEl>
                                          <p:spTgt spid="57345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573466"/>
                                        </p:tgtEl>
                                        <p:attrNameLst>
                                          <p:attrName>style.visibility</p:attrName>
                                        </p:attrNameLst>
                                      </p:cBhvr>
                                      <p:to>
                                        <p:strVal val="visible"/>
                                      </p:to>
                                    </p:set>
                                    <p:animEffect transition="in" filter="wipe(left)">
                                      <p:cBhvr>
                                        <p:cTn id="147" dur="500"/>
                                        <p:tgtEl>
                                          <p:spTgt spid="573466"/>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573485"/>
                                        </p:tgtEl>
                                        <p:attrNameLst>
                                          <p:attrName>style.visibility</p:attrName>
                                        </p:attrNameLst>
                                      </p:cBhvr>
                                      <p:to>
                                        <p:strVal val="visible"/>
                                      </p:to>
                                    </p:set>
                                    <p:animEffect transition="in" filter="wipe(left)">
                                      <p:cBhvr>
                                        <p:cTn id="150" dur="500"/>
                                        <p:tgtEl>
                                          <p:spTgt spid="573485"/>
                                        </p:tgtEl>
                                      </p:cBhvr>
                                    </p:animEffect>
                                  </p:childTnLst>
                                </p:cTn>
                              </p:par>
                            </p:childTnLst>
                          </p:cTn>
                        </p:par>
                        <p:par>
                          <p:cTn id="151" fill="hold">
                            <p:stCondLst>
                              <p:cond delay="500"/>
                            </p:stCondLst>
                            <p:childTnLst>
                              <p:par>
                                <p:cTn id="152" presetID="22" presetClass="entr" presetSubtype="8" fill="hold" grpId="0" nodeType="afterEffect">
                                  <p:stCondLst>
                                    <p:cond delay="0"/>
                                  </p:stCondLst>
                                  <p:childTnLst>
                                    <p:set>
                                      <p:cBhvr>
                                        <p:cTn id="153" dur="1" fill="hold">
                                          <p:stCondLst>
                                            <p:cond delay="0"/>
                                          </p:stCondLst>
                                        </p:cTn>
                                        <p:tgtEl>
                                          <p:spTgt spid="573453"/>
                                        </p:tgtEl>
                                        <p:attrNameLst>
                                          <p:attrName>style.visibility</p:attrName>
                                        </p:attrNameLst>
                                      </p:cBhvr>
                                      <p:to>
                                        <p:strVal val="visible"/>
                                      </p:to>
                                    </p:set>
                                    <p:animEffect transition="in" filter="wipe(left)">
                                      <p:cBhvr>
                                        <p:cTn id="154" dur="500"/>
                                        <p:tgtEl>
                                          <p:spTgt spid="573453"/>
                                        </p:tgtEl>
                                      </p:cBhvr>
                                    </p:animEffect>
                                  </p:childTnLst>
                                </p:cTn>
                              </p:par>
                            </p:childTnLst>
                          </p:cTn>
                        </p:par>
                        <p:par>
                          <p:cTn id="155" fill="hold">
                            <p:stCondLst>
                              <p:cond delay="1000"/>
                            </p:stCondLst>
                            <p:childTnLst>
                              <p:par>
                                <p:cTn id="156" presetID="22" presetClass="entr" presetSubtype="8" fill="hold" nodeType="afterEffect">
                                  <p:stCondLst>
                                    <p:cond delay="0"/>
                                  </p:stCondLst>
                                  <p:childTnLst>
                                    <p:set>
                                      <p:cBhvr>
                                        <p:cTn id="157" dur="1" fill="hold">
                                          <p:stCondLst>
                                            <p:cond delay="0"/>
                                          </p:stCondLst>
                                        </p:cTn>
                                        <p:tgtEl>
                                          <p:spTgt spid="573467"/>
                                        </p:tgtEl>
                                        <p:attrNameLst>
                                          <p:attrName>style.visibility</p:attrName>
                                        </p:attrNameLst>
                                      </p:cBhvr>
                                      <p:to>
                                        <p:strVal val="visible"/>
                                      </p:to>
                                    </p:set>
                                    <p:animEffect transition="in" filter="wipe(left)">
                                      <p:cBhvr>
                                        <p:cTn id="158" dur="500"/>
                                        <p:tgtEl>
                                          <p:spTgt spid="573467"/>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573486"/>
                                        </p:tgtEl>
                                        <p:attrNameLst>
                                          <p:attrName>style.visibility</p:attrName>
                                        </p:attrNameLst>
                                      </p:cBhvr>
                                      <p:to>
                                        <p:strVal val="visible"/>
                                      </p:to>
                                    </p:set>
                                    <p:animEffect transition="in" filter="wipe(left)">
                                      <p:cBhvr>
                                        <p:cTn id="161" dur="500"/>
                                        <p:tgtEl>
                                          <p:spTgt spid="573486"/>
                                        </p:tgtEl>
                                      </p:cBhvr>
                                    </p:animEffect>
                                  </p:childTnLst>
                                </p:cTn>
                              </p:par>
                            </p:childTnLst>
                          </p:cTn>
                        </p:par>
                        <p:par>
                          <p:cTn id="162" fill="hold">
                            <p:stCondLst>
                              <p:cond delay="1500"/>
                            </p:stCondLst>
                            <p:childTnLst>
                              <p:par>
                                <p:cTn id="163" presetID="22" presetClass="entr" presetSubtype="8" fill="hold" grpId="0" nodeType="afterEffect">
                                  <p:stCondLst>
                                    <p:cond delay="0"/>
                                  </p:stCondLst>
                                  <p:childTnLst>
                                    <p:set>
                                      <p:cBhvr>
                                        <p:cTn id="164" dur="1" fill="hold">
                                          <p:stCondLst>
                                            <p:cond delay="0"/>
                                          </p:stCondLst>
                                        </p:cTn>
                                        <p:tgtEl>
                                          <p:spTgt spid="573454"/>
                                        </p:tgtEl>
                                        <p:attrNameLst>
                                          <p:attrName>style.visibility</p:attrName>
                                        </p:attrNameLst>
                                      </p:cBhvr>
                                      <p:to>
                                        <p:strVal val="visible"/>
                                      </p:to>
                                    </p:set>
                                    <p:animEffect transition="in" filter="wipe(left)">
                                      <p:cBhvr>
                                        <p:cTn id="165" dur="500"/>
                                        <p:tgtEl>
                                          <p:spTgt spid="573454"/>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573487"/>
                                        </p:tgtEl>
                                        <p:attrNameLst>
                                          <p:attrName>style.visibility</p:attrName>
                                        </p:attrNameLst>
                                      </p:cBhvr>
                                      <p:to>
                                        <p:strVal val="visible"/>
                                      </p:to>
                                    </p:set>
                                    <p:animEffect transition="in" filter="wipe(left)">
                                      <p:cBhvr>
                                        <p:cTn id="170" dur="500"/>
                                        <p:tgtEl>
                                          <p:spTgt spid="573487"/>
                                        </p:tgtEl>
                                      </p:cBhvr>
                                    </p:animEffect>
                                  </p:childTnLst>
                                </p:cTn>
                              </p:par>
                              <p:par>
                                <p:cTn id="171" presetID="22" presetClass="entr" presetSubtype="8" fill="hold" grpId="0" nodeType="withEffect">
                                  <p:stCondLst>
                                    <p:cond delay="0"/>
                                  </p:stCondLst>
                                  <p:childTnLst>
                                    <p:set>
                                      <p:cBhvr>
                                        <p:cTn id="172" dur="1" fill="hold">
                                          <p:stCondLst>
                                            <p:cond delay="0"/>
                                          </p:stCondLst>
                                        </p:cTn>
                                        <p:tgtEl>
                                          <p:spTgt spid="573489"/>
                                        </p:tgtEl>
                                        <p:attrNameLst>
                                          <p:attrName>style.visibility</p:attrName>
                                        </p:attrNameLst>
                                      </p:cBhvr>
                                      <p:to>
                                        <p:strVal val="visible"/>
                                      </p:to>
                                    </p:set>
                                    <p:animEffect transition="in" filter="wipe(left)">
                                      <p:cBhvr>
                                        <p:cTn id="173" dur="500"/>
                                        <p:tgtEl>
                                          <p:spTgt spid="573489"/>
                                        </p:tgtEl>
                                      </p:cBhvr>
                                    </p:animEffect>
                                  </p:childTnLst>
                                </p:cTn>
                              </p:par>
                            </p:childTnLst>
                          </p:cTn>
                        </p:par>
                        <p:par>
                          <p:cTn id="174" fill="hold">
                            <p:stCondLst>
                              <p:cond delay="500"/>
                            </p:stCondLst>
                            <p:childTnLst>
                              <p:par>
                                <p:cTn id="175" presetID="22" presetClass="entr" presetSubtype="8" fill="hold" grpId="0" nodeType="afterEffect">
                                  <p:stCondLst>
                                    <p:cond delay="0"/>
                                  </p:stCondLst>
                                  <p:childTnLst>
                                    <p:set>
                                      <p:cBhvr>
                                        <p:cTn id="176" dur="1" fill="hold">
                                          <p:stCondLst>
                                            <p:cond delay="0"/>
                                          </p:stCondLst>
                                        </p:cTn>
                                        <p:tgtEl>
                                          <p:spTgt spid="573455"/>
                                        </p:tgtEl>
                                        <p:attrNameLst>
                                          <p:attrName>style.visibility</p:attrName>
                                        </p:attrNameLst>
                                      </p:cBhvr>
                                      <p:to>
                                        <p:strVal val="visible"/>
                                      </p:to>
                                    </p:set>
                                    <p:animEffect transition="in" filter="wipe(left)">
                                      <p:cBhvr>
                                        <p:cTn id="177" dur="500"/>
                                        <p:tgtEl>
                                          <p:spTgt spid="573455"/>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nodeType="clickEffect">
                                  <p:stCondLst>
                                    <p:cond delay="0"/>
                                  </p:stCondLst>
                                  <p:childTnLst>
                                    <p:set>
                                      <p:cBhvr>
                                        <p:cTn id="181" dur="1" fill="hold">
                                          <p:stCondLst>
                                            <p:cond delay="0"/>
                                          </p:stCondLst>
                                        </p:cTn>
                                        <p:tgtEl>
                                          <p:spTgt spid="573488"/>
                                        </p:tgtEl>
                                        <p:attrNameLst>
                                          <p:attrName>style.visibility</p:attrName>
                                        </p:attrNameLst>
                                      </p:cBhvr>
                                      <p:to>
                                        <p:strVal val="visible"/>
                                      </p:to>
                                    </p:set>
                                    <p:animEffect transition="in" filter="wipe(left)">
                                      <p:cBhvr>
                                        <p:cTn id="182" dur="500"/>
                                        <p:tgtEl>
                                          <p:spTgt spid="573488"/>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573490"/>
                                        </p:tgtEl>
                                        <p:attrNameLst>
                                          <p:attrName>style.visibility</p:attrName>
                                        </p:attrNameLst>
                                      </p:cBhvr>
                                      <p:to>
                                        <p:strVal val="visible"/>
                                      </p:to>
                                    </p:set>
                                    <p:animEffect transition="in" filter="wipe(left)">
                                      <p:cBhvr>
                                        <p:cTn id="185" dur="500"/>
                                        <p:tgtEl>
                                          <p:spTgt spid="573490"/>
                                        </p:tgtEl>
                                      </p:cBhvr>
                                    </p:animEffect>
                                  </p:childTnLst>
                                </p:cTn>
                              </p:par>
                            </p:childTnLst>
                          </p:cTn>
                        </p:par>
                        <p:par>
                          <p:cTn id="186" fill="hold">
                            <p:stCondLst>
                              <p:cond delay="500"/>
                            </p:stCondLst>
                            <p:childTnLst>
                              <p:par>
                                <p:cTn id="187" presetID="22" presetClass="entr" presetSubtype="8" fill="hold" grpId="0" nodeType="afterEffect">
                                  <p:stCondLst>
                                    <p:cond delay="0"/>
                                  </p:stCondLst>
                                  <p:childTnLst>
                                    <p:set>
                                      <p:cBhvr>
                                        <p:cTn id="188" dur="1" fill="hold">
                                          <p:stCondLst>
                                            <p:cond delay="0"/>
                                          </p:stCondLst>
                                        </p:cTn>
                                        <p:tgtEl>
                                          <p:spTgt spid="573458"/>
                                        </p:tgtEl>
                                        <p:attrNameLst>
                                          <p:attrName>style.visibility</p:attrName>
                                        </p:attrNameLst>
                                      </p:cBhvr>
                                      <p:to>
                                        <p:strVal val="visible"/>
                                      </p:to>
                                    </p:set>
                                    <p:animEffect transition="in" filter="wipe(left)">
                                      <p:cBhvr>
                                        <p:cTn id="189" dur="500"/>
                                        <p:tgtEl>
                                          <p:spTgt spid="573458"/>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nodeType="clickEffect">
                                  <p:stCondLst>
                                    <p:cond delay="0"/>
                                  </p:stCondLst>
                                  <p:childTnLst>
                                    <p:set>
                                      <p:cBhvr>
                                        <p:cTn id="193" dur="1" fill="hold">
                                          <p:stCondLst>
                                            <p:cond delay="0"/>
                                          </p:stCondLst>
                                        </p:cTn>
                                        <p:tgtEl>
                                          <p:spTgt spid="573468"/>
                                        </p:tgtEl>
                                        <p:attrNameLst>
                                          <p:attrName>style.visibility</p:attrName>
                                        </p:attrNameLst>
                                      </p:cBhvr>
                                      <p:to>
                                        <p:strVal val="visible"/>
                                      </p:to>
                                    </p:set>
                                    <p:animEffect transition="in" filter="wipe(left)">
                                      <p:cBhvr>
                                        <p:cTn id="194" dur="500"/>
                                        <p:tgtEl>
                                          <p:spTgt spid="573468"/>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573500"/>
                                        </p:tgtEl>
                                        <p:attrNameLst>
                                          <p:attrName>style.visibility</p:attrName>
                                        </p:attrNameLst>
                                      </p:cBhvr>
                                      <p:to>
                                        <p:strVal val="visible"/>
                                      </p:to>
                                    </p:set>
                                    <p:animEffect transition="in" filter="wipe(left)">
                                      <p:cBhvr>
                                        <p:cTn id="197" dur="500"/>
                                        <p:tgtEl>
                                          <p:spTgt spid="573500"/>
                                        </p:tgtEl>
                                      </p:cBhvr>
                                    </p:animEffect>
                                  </p:childTnLst>
                                </p:cTn>
                              </p:par>
                            </p:childTnLst>
                          </p:cTn>
                        </p:par>
                        <p:par>
                          <p:cTn id="198" fill="hold">
                            <p:stCondLst>
                              <p:cond delay="500"/>
                            </p:stCondLst>
                            <p:childTnLst>
                              <p:par>
                                <p:cTn id="199" presetID="22" presetClass="entr" presetSubtype="8" fill="hold" grpId="0" nodeType="afterEffect">
                                  <p:stCondLst>
                                    <p:cond delay="0"/>
                                  </p:stCondLst>
                                  <p:childTnLst>
                                    <p:set>
                                      <p:cBhvr>
                                        <p:cTn id="200" dur="1" fill="hold">
                                          <p:stCondLst>
                                            <p:cond delay="0"/>
                                          </p:stCondLst>
                                        </p:cTn>
                                        <p:tgtEl>
                                          <p:spTgt spid="573456"/>
                                        </p:tgtEl>
                                        <p:attrNameLst>
                                          <p:attrName>style.visibility</p:attrName>
                                        </p:attrNameLst>
                                      </p:cBhvr>
                                      <p:to>
                                        <p:strVal val="visible"/>
                                      </p:to>
                                    </p:set>
                                    <p:animEffect transition="in" filter="wipe(left)">
                                      <p:cBhvr>
                                        <p:cTn id="201" dur="500"/>
                                        <p:tgtEl>
                                          <p:spTgt spid="573456"/>
                                        </p:tgtEl>
                                      </p:cBhvr>
                                    </p:animEffect>
                                  </p:childTnLst>
                                </p:cTn>
                              </p:par>
                            </p:childTnLst>
                          </p:cTn>
                        </p:par>
                        <p:par>
                          <p:cTn id="202" fill="hold">
                            <p:stCondLst>
                              <p:cond delay="1000"/>
                            </p:stCondLst>
                            <p:childTnLst>
                              <p:par>
                                <p:cTn id="203" presetID="22" presetClass="entr" presetSubtype="8" fill="hold" nodeType="afterEffect">
                                  <p:stCondLst>
                                    <p:cond delay="0"/>
                                  </p:stCondLst>
                                  <p:childTnLst>
                                    <p:set>
                                      <p:cBhvr>
                                        <p:cTn id="204" dur="1" fill="hold">
                                          <p:stCondLst>
                                            <p:cond delay="0"/>
                                          </p:stCondLst>
                                        </p:cTn>
                                        <p:tgtEl>
                                          <p:spTgt spid="573469"/>
                                        </p:tgtEl>
                                        <p:attrNameLst>
                                          <p:attrName>style.visibility</p:attrName>
                                        </p:attrNameLst>
                                      </p:cBhvr>
                                      <p:to>
                                        <p:strVal val="visible"/>
                                      </p:to>
                                    </p:set>
                                    <p:animEffect transition="in" filter="wipe(left)">
                                      <p:cBhvr>
                                        <p:cTn id="205" dur="500"/>
                                        <p:tgtEl>
                                          <p:spTgt spid="573469"/>
                                        </p:tgtEl>
                                      </p:cBhvr>
                                    </p:animEffect>
                                  </p:childTnLst>
                                </p:cTn>
                              </p:par>
                              <p:par>
                                <p:cTn id="206" presetID="22" presetClass="entr" presetSubtype="8" fill="hold" grpId="0" nodeType="withEffect">
                                  <p:stCondLst>
                                    <p:cond delay="0"/>
                                  </p:stCondLst>
                                  <p:childTnLst>
                                    <p:set>
                                      <p:cBhvr>
                                        <p:cTn id="207" dur="1" fill="hold">
                                          <p:stCondLst>
                                            <p:cond delay="0"/>
                                          </p:stCondLst>
                                        </p:cTn>
                                        <p:tgtEl>
                                          <p:spTgt spid="573496"/>
                                        </p:tgtEl>
                                        <p:attrNameLst>
                                          <p:attrName>style.visibility</p:attrName>
                                        </p:attrNameLst>
                                      </p:cBhvr>
                                      <p:to>
                                        <p:strVal val="visible"/>
                                      </p:to>
                                    </p:set>
                                    <p:animEffect transition="in" filter="wipe(left)">
                                      <p:cBhvr>
                                        <p:cTn id="208" dur="500"/>
                                        <p:tgtEl>
                                          <p:spTgt spid="573496"/>
                                        </p:tgtEl>
                                      </p:cBhvr>
                                    </p:animEffect>
                                  </p:childTnLst>
                                </p:cTn>
                              </p:par>
                            </p:childTnLst>
                          </p:cTn>
                        </p:par>
                        <p:par>
                          <p:cTn id="209" fill="hold">
                            <p:stCondLst>
                              <p:cond delay="1500"/>
                            </p:stCondLst>
                            <p:childTnLst>
                              <p:par>
                                <p:cTn id="210" presetID="22" presetClass="entr" presetSubtype="8" fill="hold" grpId="0" nodeType="afterEffect">
                                  <p:stCondLst>
                                    <p:cond delay="0"/>
                                  </p:stCondLst>
                                  <p:childTnLst>
                                    <p:set>
                                      <p:cBhvr>
                                        <p:cTn id="211" dur="1" fill="hold">
                                          <p:stCondLst>
                                            <p:cond delay="0"/>
                                          </p:stCondLst>
                                        </p:cTn>
                                        <p:tgtEl>
                                          <p:spTgt spid="573457"/>
                                        </p:tgtEl>
                                        <p:attrNameLst>
                                          <p:attrName>style.visibility</p:attrName>
                                        </p:attrNameLst>
                                      </p:cBhvr>
                                      <p:to>
                                        <p:strVal val="visible"/>
                                      </p:to>
                                    </p:set>
                                    <p:animEffect transition="in" filter="wipe(left)">
                                      <p:cBhvr>
                                        <p:cTn id="212" dur="500"/>
                                        <p:tgtEl>
                                          <p:spTgt spid="573457"/>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2" fill="hold" nodeType="clickEffect">
                                  <p:stCondLst>
                                    <p:cond delay="0"/>
                                  </p:stCondLst>
                                  <p:childTnLst>
                                    <p:set>
                                      <p:cBhvr>
                                        <p:cTn id="216" dur="1" fill="hold">
                                          <p:stCondLst>
                                            <p:cond delay="0"/>
                                          </p:stCondLst>
                                        </p:cTn>
                                        <p:tgtEl>
                                          <p:spTgt spid="573491"/>
                                        </p:tgtEl>
                                        <p:attrNameLst>
                                          <p:attrName>style.visibility</p:attrName>
                                        </p:attrNameLst>
                                      </p:cBhvr>
                                      <p:to>
                                        <p:strVal val="visible"/>
                                      </p:to>
                                    </p:set>
                                    <p:animEffect transition="in" filter="wipe(right)">
                                      <p:cBhvr>
                                        <p:cTn id="217" dur="500"/>
                                        <p:tgtEl>
                                          <p:spTgt spid="573491"/>
                                        </p:tgtEl>
                                      </p:cBhvr>
                                    </p:animEffect>
                                  </p:childTnLst>
                                </p:cTn>
                              </p:par>
                              <p:par>
                                <p:cTn id="218" presetID="22" presetClass="entr" presetSubtype="8" fill="hold" grpId="0" nodeType="withEffect">
                                  <p:stCondLst>
                                    <p:cond delay="0"/>
                                  </p:stCondLst>
                                  <p:childTnLst>
                                    <p:set>
                                      <p:cBhvr>
                                        <p:cTn id="219" dur="1" fill="hold">
                                          <p:stCondLst>
                                            <p:cond delay="0"/>
                                          </p:stCondLst>
                                        </p:cTn>
                                        <p:tgtEl>
                                          <p:spTgt spid="573493"/>
                                        </p:tgtEl>
                                        <p:attrNameLst>
                                          <p:attrName>style.visibility</p:attrName>
                                        </p:attrNameLst>
                                      </p:cBhvr>
                                      <p:to>
                                        <p:strVal val="visible"/>
                                      </p:to>
                                    </p:set>
                                    <p:animEffect transition="in" filter="wipe(left)">
                                      <p:cBhvr>
                                        <p:cTn id="220" dur="500"/>
                                        <p:tgtEl>
                                          <p:spTgt spid="573493"/>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2" fill="hold" nodeType="clickEffect">
                                  <p:stCondLst>
                                    <p:cond delay="0"/>
                                  </p:stCondLst>
                                  <p:childTnLst>
                                    <p:set>
                                      <p:cBhvr>
                                        <p:cTn id="224" dur="1" fill="hold">
                                          <p:stCondLst>
                                            <p:cond delay="0"/>
                                          </p:stCondLst>
                                        </p:cTn>
                                        <p:tgtEl>
                                          <p:spTgt spid="573492"/>
                                        </p:tgtEl>
                                        <p:attrNameLst>
                                          <p:attrName>style.visibility</p:attrName>
                                        </p:attrNameLst>
                                      </p:cBhvr>
                                      <p:to>
                                        <p:strVal val="visible"/>
                                      </p:to>
                                    </p:set>
                                    <p:animEffect transition="in" filter="wipe(right)">
                                      <p:cBhvr>
                                        <p:cTn id="225" dur="500"/>
                                        <p:tgtEl>
                                          <p:spTgt spid="573492"/>
                                        </p:tgtEl>
                                      </p:cBhvr>
                                    </p:animEffect>
                                  </p:childTnLst>
                                </p:cTn>
                              </p:par>
                              <p:par>
                                <p:cTn id="226" presetID="22" presetClass="entr" presetSubtype="8" fill="hold" grpId="0" nodeType="withEffect">
                                  <p:stCondLst>
                                    <p:cond delay="0"/>
                                  </p:stCondLst>
                                  <p:childTnLst>
                                    <p:set>
                                      <p:cBhvr>
                                        <p:cTn id="227" dur="1" fill="hold">
                                          <p:stCondLst>
                                            <p:cond delay="0"/>
                                          </p:stCondLst>
                                        </p:cTn>
                                        <p:tgtEl>
                                          <p:spTgt spid="573494"/>
                                        </p:tgtEl>
                                        <p:attrNameLst>
                                          <p:attrName>style.visibility</p:attrName>
                                        </p:attrNameLst>
                                      </p:cBhvr>
                                      <p:to>
                                        <p:strVal val="visible"/>
                                      </p:to>
                                    </p:set>
                                    <p:animEffect transition="in" filter="wipe(left)">
                                      <p:cBhvr>
                                        <p:cTn id="228" dur="500"/>
                                        <p:tgtEl>
                                          <p:spTgt spid="573494"/>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573470"/>
                                        </p:tgtEl>
                                        <p:attrNameLst>
                                          <p:attrName>style.visibility</p:attrName>
                                        </p:attrNameLst>
                                      </p:cBhvr>
                                      <p:to>
                                        <p:strVal val="visible"/>
                                      </p:to>
                                    </p:set>
                                    <p:animEffect transition="in" filter="wipe(left)">
                                      <p:cBhvr>
                                        <p:cTn id="233" dur="500"/>
                                        <p:tgtEl>
                                          <p:spTgt spid="573470"/>
                                        </p:tgtEl>
                                      </p:cBhvr>
                                    </p:animEffect>
                                  </p:childTnLst>
                                </p:cTn>
                              </p:par>
                              <p:par>
                                <p:cTn id="234" presetID="22" presetClass="entr" presetSubtype="8" fill="hold" grpId="0" nodeType="withEffect">
                                  <p:stCondLst>
                                    <p:cond delay="0"/>
                                  </p:stCondLst>
                                  <p:childTnLst>
                                    <p:set>
                                      <p:cBhvr>
                                        <p:cTn id="235" dur="1" fill="hold">
                                          <p:stCondLst>
                                            <p:cond delay="0"/>
                                          </p:stCondLst>
                                        </p:cTn>
                                        <p:tgtEl>
                                          <p:spTgt spid="573495"/>
                                        </p:tgtEl>
                                        <p:attrNameLst>
                                          <p:attrName>style.visibility</p:attrName>
                                        </p:attrNameLst>
                                      </p:cBhvr>
                                      <p:to>
                                        <p:strVal val="visible"/>
                                      </p:to>
                                    </p:set>
                                    <p:animEffect transition="in" filter="wipe(left)">
                                      <p:cBhvr>
                                        <p:cTn id="236" dur="500"/>
                                        <p:tgtEl>
                                          <p:spTgt spid="573495"/>
                                        </p:tgtEl>
                                      </p:cBhvr>
                                    </p:animEffect>
                                  </p:childTnLst>
                                </p:cTn>
                              </p:par>
                            </p:childTnLst>
                          </p:cTn>
                        </p:par>
                        <p:par>
                          <p:cTn id="237" fill="hold">
                            <p:stCondLst>
                              <p:cond delay="500"/>
                            </p:stCondLst>
                            <p:childTnLst>
                              <p:par>
                                <p:cTn id="238" presetID="22" presetClass="entr" presetSubtype="8" fill="hold" grpId="0" nodeType="afterEffect">
                                  <p:stCondLst>
                                    <p:cond delay="0"/>
                                  </p:stCondLst>
                                  <p:childTnLst>
                                    <p:set>
                                      <p:cBhvr>
                                        <p:cTn id="239" dur="1" fill="hold">
                                          <p:stCondLst>
                                            <p:cond delay="0"/>
                                          </p:stCondLst>
                                        </p:cTn>
                                        <p:tgtEl>
                                          <p:spTgt spid="573459"/>
                                        </p:tgtEl>
                                        <p:attrNameLst>
                                          <p:attrName>style.visibility</p:attrName>
                                        </p:attrNameLst>
                                      </p:cBhvr>
                                      <p:to>
                                        <p:strVal val="visible"/>
                                      </p:to>
                                    </p:set>
                                    <p:animEffect transition="in" filter="wipe(left)">
                                      <p:cBhvr>
                                        <p:cTn id="240" dur="500"/>
                                        <p:tgtEl>
                                          <p:spTgt spid="573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animBg="1"/>
      <p:bldP spid="573444" grpId="0" animBg="1"/>
      <p:bldP spid="573445" grpId="0" animBg="1"/>
      <p:bldP spid="573446" grpId="0" animBg="1"/>
      <p:bldP spid="573447" grpId="0" animBg="1"/>
      <p:bldP spid="573448" grpId="0" animBg="1"/>
      <p:bldP spid="573449" grpId="0" animBg="1"/>
      <p:bldP spid="573450" grpId="0" animBg="1"/>
      <p:bldP spid="573451" grpId="0" animBg="1"/>
      <p:bldP spid="573452" grpId="0" animBg="1"/>
      <p:bldP spid="573453" grpId="0" animBg="1"/>
      <p:bldP spid="573454" grpId="0" animBg="1"/>
      <p:bldP spid="573455" grpId="0" animBg="1"/>
      <p:bldP spid="573456" grpId="0" animBg="1"/>
      <p:bldP spid="573457" grpId="0" animBg="1"/>
      <p:bldP spid="573458" grpId="0" animBg="1"/>
      <p:bldP spid="573459" grpId="0" animBg="1"/>
      <p:bldP spid="573471" grpId="0"/>
      <p:bldP spid="573477" grpId="0"/>
      <p:bldP spid="573478" grpId="0"/>
      <p:bldP spid="573479" grpId="0"/>
      <p:bldP spid="573480" grpId="0"/>
      <p:bldP spid="573483" grpId="0"/>
      <p:bldP spid="573484" grpId="0"/>
      <p:bldP spid="573485" grpId="0"/>
      <p:bldP spid="573486" grpId="0"/>
      <p:bldP spid="573489" grpId="0"/>
      <p:bldP spid="573490" grpId="0"/>
      <p:bldP spid="573493" grpId="0"/>
      <p:bldP spid="573494" grpId="0"/>
      <p:bldP spid="573495" grpId="0"/>
      <p:bldP spid="573496" grpId="0"/>
      <p:bldP spid="573497" grpId="0"/>
      <p:bldP spid="573498" grpId="0"/>
      <p:bldP spid="573499" grpId="0"/>
      <p:bldP spid="573500" grpId="0"/>
      <p:bldP spid="573503" grpId="0"/>
      <p:bldP spid="5735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68C1B-EA3B-8EDF-E5C7-B80808358828}"/>
              </a:ext>
            </a:extLst>
          </p:cNvPr>
          <p:cNvSpPr>
            <a:spLocks noGrp="1"/>
          </p:cNvSpPr>
          <p:nvPr>
            <p:ph type="title"/>
          </p:nvPr>
        </p:nvSpPr>
        <p:spPr/>
        <p:txBody>
          <a:bodyPr/>
          <a:lstStyle/>
          <a:p>
            <a:r>
              <a:rPr lang="zh-CN" altLang="en-US" dirty="0">
                <a:hlinkClick r:id="rId3"/>
              </a:rPr>
              <a:t>唐纳德</a:t>
            </a:r>
            <a:r>
              <a:rPr lang="en-US" altLang="zh-CN" dirty="0">
                <a:hlinkClick r:id="rId3"/>
              </a:rPr>
              <a:t>·</a:t>
            </a:r>
            <a:r>
              <a:rPr lang="zh-CN" altLang="en-US" dirty="0">
                <a:hlinkClick r:id="rId3"/>
              </a:rPr>
              <a:t>克努特</a:t>
            </a:r>
            <a:endParaRPr lang="zh-CN" altLang="en-US" dirty="0"/>
          </a:p>
        </p:txBody>
      </p:sp>
      <p:sp>
        <p:nvSpPr>
          <p:cNvPr id="3" name="页脚占位符 2">
            <a:extLst>
              <a:ext uri="{FF2B5EF4-FFF2-40B4-BE49-F238E27FC236}">
                <a16:creationId xmlns:a16="http://schemas.microsoft.com/office/drawing/2014/main" id="{8E92931E-4D98-3EEE-E0AB-7B973B3F6767}"/>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4" name="灯片编号占位符 3">
            <a:extLst>
              <a:ext uri="{FF2B5EF4-FFF2-40B4-BE49-F238E27FC236}">
                <a16:creationId xmlns:a16="http://schemas.microsoft.com/office/drawing/2014/main" id="{098224AD-4067-9583-26B9-4DEE658DB939}"/>
              </a:ext>
            </a:extLst>
          </p:cNvPr>
          <p:cNvSpPr>
            <a:spLocks noGrp="1"/>
          </p:cNvSpPr>
          <p:nvPr>
            <p:ph type="sldNum" sz="quarter" idx="12"/>
          </p:nvPr>
        </p:nvSpPr>
        <p:spPr/>
        <p:txBody>
          <a:bodyPr/>
          <a:lstStyle/>
          <a:p>
            <a:pPr>
              <a:defRPr/>
            </a:pPr>
            <a:fld id="{0AEB2A86-8F46-460A-88E4-EBEF7570C9C8}" type="slidenum">
              <a:rPr lang="en-US" altLang="zh-CN" smtClean="0"/>
              <a:pPr>
                <a:defRPr/>
              </a:pPr>
              <a:t>3</a:t>
            </a:fld>
            <a:endParaRPr lang="en-US" altLang="zh-CN"/>
          </a:p>
        </p:txBody>
      </p:sp>
      <p:sp>
        <p:nvSpPr>
          <p:cNvPr id="5" name="内容占位符 4">
            <a:extLst>
              <a:ext uri="{FF2B5EF4-FFF2-40B4-BE49-F238E27FC236}">
                <a16:creationId xmlns:a16="http://schemas.microsoft.com/office/drawing/2014/main" id="{ED138365-C1AB-FDEF-DCAA-154746FF046B}"/>
              </a:ext>
            </a:extLst>
          </p:cNvPr>
          <p:cNvSpPr>
            <a:spLocks noGrp="1"/>
          </p:cNvSpPr>
          <p:nvPr>
            <p:ph sz="quarter" idx="13"/>
          </p:nvPr>
        </p:nvSpPr>
        <p:spPr>
          <a:xfrm>
            <a:off x="467544" y="1556792"/>
            <a:ext cx="3994728" cy="4249648"/>
          </a:xfrm>
        </p:spPr>
        <p:txBody>
          <a:bodyPr>
            <a:normAutofit/>
          </a:bodyPr>
          <a:lstStyle/>
          <a:p>
            <a:pPr algn="l">
              <a:lnSpc>
                <a:spcPct val="170000"/>
              </a:lnSpc>
              <a:buFont typeface="Wingdings" panose="05000000000000000000" pitchFamily="2" charset="2"/>
              <a:buChar char="p"/>
            </a:pPr>
            <a:r>
              <a:rPr lang="zh-CN" altLang="en-US" sz="1400" b="0" i="0" dirty="0">
                <a:solidFill>
                  <a:srgbClr val="333333"/>
                </a:solidFill>
                <a:effectLst/>
                <a:latin typeface="微软雅黑" panose="020B0503020204020204" pitchFamily="34" charset="-122"/>
                <a:ea typeface="微软雅黑" panose="020B0503020204020204" pitchFamily="34" charset="-122"/>
              </a:rPr>
              <a:t>高德纳是算法和程序设计技术的</a:t>
            </a:r>
            <a:r>
              <a:rPr lang="zh-CN" altLang="en-US" sz="1400" b="0" i="0" u="none" strike="noStrike" dirty="0">
                <a:solidFill>
                  <a:srgbClr val="136EC2"/>
                </a:solidFill>
                <a:effectLst/>
                <a:latin typeface="微软雅黑" panose="020B0503020204020204" pitchFamily="34" charset="-122"/>
                <a:ea typeface="微软雅黑" panose="020B0503020204020204" pitchFamily="34" charset="-122"/>
              </a:rPr>
              <a:t>先驱者</a:t>
            </a:r>
            <a:endParaRPr lang="en-US" altLang="zh-CN" sz="1400" b="0" u="none" strike="noStrike" dirty="0">
              <a:solidFill>
                <a:srgbClr val="333333"/>
              </a:solidFill>
              <a:latin typeface="微软雅黑" panose="020B0503020204020204" pitchFamily="34" charset="-122"/>
              <a:ea typeface="微软雅黑" panose="020B0503020204020204" pitchFamily="34" charset="-122"/>
            </a:endParaRPr>
          </a:p>
          <a:p>
            <a:pPr algn="l">
              <a:lnSpc>
                <a:spcPct val="170000"/>
              </a:lnSpc>
              <a:buFont typeface="Wingdings" panose="05000000000000000000" pitchFamily="2" charset="2"/>
              <a:buChar char="p"/>
            </a:pPr>
            <a:r>
              <a:rPr lang="zh-CN" altLang="en-US" sz="1400" b="0" i="0" dirty="0">
                <a:solidFill>
                  <a:srgbClr val="333333"/>
                </a:solidFill>
                <a:effectLst/>
                <a:latin typeface="微软雅黑" panose="020B0503020204020204" pitchFamily="34" charset="-122"/>
                <a:ea typeface="微软雅黑" panose="020B0503020204020204" pitchFamily="34" charset="-122"/>
              </a:rPr>
              <a:t>计算机排版系统</a:t>
            </a:r>
            <a:r>
              <a:rPr lang="en-US" altLang="zh-CN" sz="1400" b="0" i="0" u="none" strike="noStrike" dirty="0" err="1">
                <a:solidFill>
                  <a:srgbClr val="136EC2"/>
                </a:solidFill>
                <a:effectLst/>
                <a:latin typeface="微软雅黑" panose="020B0503020204020204" pitchFamily="34" charset="-122"/>
                <a:ea typeface="微软雅黑" panose="020B0503020204020204" pitchFamily="34" charset="-122"/>
                <a:hlinkClick r:id="rId4"/>
              </a:rPr>
              <a:t>TeX</a:t>
            </a:r>
            <a:r>
              <a:rPr lang="zh-CN" altLang="en-US" sz="1400" b="0" i="0" dirty="0">
                <a:solidFill>
                  <a:srgbClr val="333333"/>
                </a:solidFill>
                <a:effectLst/>
                <a:latin typeface="微软雅黑" panose="020B0503020204020204" pitchFamily="34" charset="-122"/>
                <a:ea typeface="微软雅黑" panose="020B0503020204020204" pitchFamily="34" charset="-122"/>
              </a:rPr>
              <a:t>和字型设计系统</a:t>
            </a:r>
            <a:r>
              <a:rPr lang="en-US" altLang="zh-CN" sz="1400" b="0" i="0" dirty="0" err="1">
                <a:solidFill>
                  <a:srgbClr val="333333"/>
                </a:solidFill>
                <a:effectLst/>
                <a:latin typeface="微软雅黑" panose="020B0503020204020204" pitchFamily="34" charset="-122"/>
                <a:ea typeface="微软雅黑" panose="020B0503020204020204" pitchFamily="34" charset="-122"/>
              </a:rPr>
              <a:t>Metafont</a:t>
            </a:r>
            <a:r>
              <a:rPr lang="zh-CN" altLang="en-US" sz="1400" b="0" i="0" dirty="0">
                <a:solidFill>
                  <a:srgbClr val="333333"/>
                </a:solidFill>
                <a:effectLst/>
                <a:latin typeface="微软雅黑" panose="020B0503020204020204" pitchFamily="34" charset="-122"/>
                <a:ea typeface="微软雅黑" panose="020B0503020204020204" pitchFamily="34" charset="-122"/>
              </a:rPr>
              <a:t>的发明者他</a:t>
            </a:r>
            <a:endParaRPr lang="en-US" altLang="zh-CN" sz="1400" b="0" i="0" dirty="0">
              <a:solidFill>
                <a:srgbClr val="333333"/>
              </a:solidFill>
              <a:effectLst/>
              <a:latin typeface="微软雅黑" panose="020B0503020204020204" pitchFamily="34" charset="-122"/>
              <a:ea typeface="微软雅黑" panose="020B0503020204020204" pitchFamily="34" charset="-122"/>
            </a:endParaRPr>
          </a:p>
          <a:p>
            <a:pPr algn="l">
              <a:lnSpc>
                <a:spcPct val="170000"/>
              </a:lnSpc>
              <a:buFont typeface="Wingdings" panose="05000000000000000000" pitchFamily="2" charset="2"/>
              <a:buChar char="p"/>
            </a:pPr>
            <a:r>
              <a:rPr lang="zh-CN" altLang="en-US" sz="1400" b="0" i="0" dirty="0">
                <a:solidFill>
                  <a:srgbClr val="333333"/>
                </a:solidFill>
                <a:effectLst/>
                <a:latin typeface="微软雅黑" panose="020B0503020204020204" pitchFamily="34" charset="-122"/>
                <a:ea typeface="微软雅黑" panose="020B0503020204020204" pitchFamily="34" charset="-122"/>
              </a:rPr>
              <a:t>所著描述基本算法与数据结构的巨作</a:t>
            </a:r>
            <a:r>
              <a:rPr lang="en-US" altLang="zh-CN" sz="1400" i="0" dirty="0">
                <a:solidFill>
                  <a:srgbClr val="333333"/>
                </a:solidFill>
                <a:effectLst/>
                <a:latin typeface="微软雅黑" panose="020B0503020204020204" pitchFamily="34" charset="-122"/>
                <a:ea typeface="微软雅黑" panose="020B0503020204020204" pitchFamily="34" charset="-122"/>
              </a:rPr>
              <a:t>《</a:t>
            </a:r>
            <a:r>
              <a:rPr lang="zh-CN" altLang="en-US" sz="1400" i="0" dirty="0">
                <a:solidFill>
                  <a:srgbClr val="333333"/>
                </a:solidFill>
                <a:effectLst/>
                <a:latin typeface="微软雅黑" panose="020B0503020204020204" pitchFamily="34" charset="-122"/>
                <a:ea typeface="微软雅黑" panose="020B0503020204020204" pitchFamily="34" charset="-122"/>
              </a:rPr>
              <a:t>计算机程序设计的艺术</a:t>
            </a:r>
            <a:r>
              <a:rPr lang="en-US" altLang="zh-CN" sz="1400" i="0" dirty="0">
                <a:solidFill>
                  <a:srgbClr val="333333"/>
                </a:solidFill>
                <a:effectLst/>
                <a:latin typeface="微软雅黑" panose="020B0503020204020204" pitchFamily="34" charset="-122"/>
                <a:ea typeface="微软雅黑" panose="020B0503020204020204" pitchFamily="34" charset="-122"/>
              </a:rPr>
              <a:t>》</a:t>
            </a:r>
            <a:r>
              <a:rPr lang="zh-CN" altLang="en-US" sz="1400" b="0" i="0" dirty="0">
                <a:solidFill>
                  <a:srgbClr val="333333"/>
                </a:solidFill>
                <a:effectLst/>
                <a:latin typeface="微软雅黑" panose="020B0503020204020204" pitchFamily="34" charset="-122"/>
                <a:ea typeface="微软雅黑" panose="020B0503020204020204" pitchFamily="34" charset="-122"/>
              </a:rPr>
              <a:t>被</a:t>
            </a:r>
            <a:r>
              <a:rPr lang="en-US" altLang="zh-CN" sz="1400" b="0" i="0" dirty="0">
                <a:solidFill>
                  <a:srgbClr val="333333"/>
                </a:solidFill>
                <a:effectLst/>
                <a:latin typeface="微软雅黑" panose="020B0503020204020204" pitchFamily="34" charset="-122"/>
                <a:ea typeface="微软雅黑" panose="020B0503020204020204" pitchFamily="34" charset="-122"/>
              </a:rPr>
              <a:t>《</a:t>
            </a:r>
            <a:r>
              <a:rPr lang="zh-CN" altLang="en-US" sz="1400" b="0" i="0" dirty="0">
                <a:solidFill>
                  <a:srgbClr val="333333"/>
                </a:solidFill>
                <a:effectLst/>
                <a:latin typeface="微软雅黑" panose="020B0503020204020204" pitchFamily="34" charset="-122"/>
                <a:ea typeface="微软雅黑" panose="020B0503020204020204" pitchFamily="34" charset="-122"/>
              </a:rPr>
              <a:t>美国科学家</a:t>
            </a:r>
            <a:r>
              <a:rPr lang="en-US" altLang="zh-CN" sz="1400" b="0" i="0" dirty="0">
                <a:solidFill>
                  <a:srgbClr val="333333"/>
                </a:solidFill>
                <a:effectLst/>
                <a:latin typeface="微软雅黑" panose="020B0503020204020204" pitchFamily="34" charset="-122"/>
                <a:ea typeface="微软雅黑" panose="020B0503020204020204" pitchFamily="34" charset="-122"/>
              </a:rPr>
              <a:t>》</a:t>
            </a:r>
            <a:r>
              <a:rPr lang="zh-CN" altLang="en-US" sz="1400" b="0" i="0" dirty="0">
                <a:solidFill>
                  <a:srgbClr val="333333"/>
                </a:solidFill>
                <a:effectLst/>
                <a:latin typeface="微软雅黑" panose="020B0503020204020204" pitchFamily="34" charset="-122"/>
                <a:ea typeface="微软雅黑" panose="020B0503020204020204" pitchFamily="34" charset="-122"/>
              </a:rPr>
              <a:t>杂志列为</a:t>
            </a:r>
            <a:r>
              <a:rPr lang="en-US" altLang="zh-CN" sz="1400" b="0" i="0" dirty="0">
                <a:solidFill>
                  <a:srgbClr val="333333"/>
                </a:solidFill>
                <a:effectLst/>
                <a:latin typeface="微软雅黑" panose="020B0503020204020204" pitchFamily="34" charset="-122"/>
                <a:ea typeface="微软雅黑" panose="020B0503020204020204" pitchFamily="34" charset="-122"/>
              </a:rPr>
              <a:t>20</a:t>
            </a:r>
            <a:r>
              <a:rPr lang="zh-CN" altLang="en-US" sz="1400" b="0" i="0" dirty="0">
                <a:solidFill>
                  <a:srgbClr val="333333"/>
                </a:solidFill>
                <a:effectLst/>
                <a:latin typeface="微软雅黑" panose="020B0503020204020204" pitchFamily="34" charset="-122"/>
                <a:ea typeface="微软雅黑" panose="020B0503020204020204" pitchFamily="34" charset="-122"/>
              </a:rPr>
              <a:t>世纪最重要的</a:t>
            </a:r>
            <a:r>
              <a:rPr lang="en-US" altLang="zh-CN" sz="1400" b="0" i="0" dirty="0">
                <a:solidFill>
                  <a:srgbClr val="333333"/>
                </a:solidFill>
                <a:effectLst/>
                <a:latin typeface="微软雅黑" panose="020B0503020204020204" pitchFamily="34" charset="-122"/>
                <a:ea typeface="微软雅黑" panose="020B0503020204020204" pitchFamily="34" charset="-122"/>
              </a:rPr>
              <a:t>12</a:t>
            </a:r>
            <a:r>
              <a:rPr lang="zh-CN" altLang="en-US" sz="1400" b="0" i="0" dirty="0">
                <a:solidFill>
                  <a:srgbClr val="333333"/>
                </a:solidFill>
                <a:effectLst/>
                <a:latin typeface="微软雅黑" panose="020B0503020204020204" pitchFamily="34" charset="-122"/>
                <a:ea typeface="微软雅黑" panose="020B0503020204020204" pitchFamily="34" charset="-122"/>
              </a:rPr>
              <a:t>本物理科学类专著之一，与爱因斯坦</a:t>
            </a:r>
            <a:r>
              <a:rPr lang="en-US" altLang="zh-CN" sz="1400" b="0" i="0" dirty="0">
                <a:solidFill>
                  <a:srgbClr val="333333"/>
                </a:solidFill>
                <a:effectLst/>
                <a:latin typeface="微软雅黑" panose="020B0503020204020204" pitchFamily="34" charset="-122"/>
                <a:ea typeface="微软雅黑" panose="020B0503020204020204" pitchFamily="34" charset="-122"/>
              </a:rPr>
              <a:t>《</a:t>
            </a:r>
            <a:r>
              <a:rPr lang="zh-CN" altLang="en-US" sz="1400" b="0" i="0" dirty="0">
                <a:solidFill>
                  <a:srgbClr val="333333"/>
                </a:solidFill>
                <a:effectLst/>
                <a:latin typeface="微软雅黑" panose="020B0503020204020204" pitchFamily="34" charset="-122"/>
                <a:ea typeface="微软雅黑" panose="020B0503020204020204" pitchFamily="34" charset="-122"/>
              </a:rPr>
              <a:t>相对论</a:t>
            </a:r>
            <a:r>
              <a:rPr lang="en-US" altLang="zh-CN" sz="1400" b="0" i="0" dirty="0">
                <a:solidFill>
                  <a:srgbClr val="333333"/>
                </a:solidFill>
                <a:effectLst/>
                <a:latin typeface="微软雅黑" panose="020B0503020204020204" pitchFamily="34" charset="-122"/>
                <a:ea typeface="微软雅黑" panose="020B0503020204020204" pitchFamily="34" charset="-122"/>
              </a:rPr>
              <a:t>》</a:t>
            </a:r>
            <a:r>
              <a:rPr lang="zh-CN" altLang="en-US" sz="1400" b="0" i="0" dirty="0">
                <a:solidFill>
                  <a:srgbClr val="333333"/>
                </a:solidFill>
                <a:effectLst/>
                <a:latin typeface="微软雅黑" panose="020B0503020204020204" pitchFamily="34" charset="-122"/>
                <a:ea typeface="微软雅黑" panose="020B0503020204020204" pitchFamily="34" charset="-122"/>
              </a:rPr>
              <a:t>、狄拉克</a:t>
            </a:r>
            <a:r>
              <a:rPr lang="en-US" altLang="zh-CN" sz="1400" b="0" i="0" dirty="0">
                <a:solidFill>
                  <a:srgbClr val="333333"/>
                </a:solidFill>
                <a:effectLst/>
                <a:latin typeface="微软雅黑" panose="020B0503020204020204" pitchFamily="34" charset="-122"/>
                <a:ea typeface="微软雅黑" panose="020B0503020204020204" pitchFamily="34" charset="-122"/>
              </a:rPr>
              <a:t>《</a:t>
            </a:r>
            <a:r>
              <a:rPr lang="zh-CN" altLang="en-US" sz="1400" b="0" i="0" dirty="0">
                <a:solidFill>
                  <a:srgbClr val="333333"/>
                </a:solidFill>
                <a:effectLst/>
                <a:latin typeface="微软雅黑" panose="020B0503020204020204" pitchFamily="34" charset="-122"/>
                <a:ea typeface="微软雅黑" panose="020B0503020204020204" pitchFamily="34" charset="-122"/>
              </a:rPr>
              <a:t>量子力学</a:t>
            </a:r>
            <a:r>
              <a:rPr lang="en-US" altLang="zh-CN" sz="1400" b="0" i="0" dirty="0">
                <a:solidFill>
                  <a:srgbClr val="333333"/>
                </a:solidFill>
                <a:effectLst/>
                <a:latin typeface="微软雅黑" panose="020B0503020204020204" pitchFamily="34" charset="-122"/>
                <a:ea typeface="微软雅黑" panose="020B0503020204020204" pitchFamily="34" charset="-122"/>
              </a:rPr>
              <a:t>》</a:t>
            </a:r>
            <a:r>
              <a:rPr lang="zh-CN" altLang="en-US" sz="1400" b="0" i="0" dirty="0">
                <a:solidFill>
                  <a:srgbClr val="333333"/>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136EC2"/>
                </a:solidFill>
                <a:effectLst/>
                <a:latin typeface="微软雅黑" panose="020B0503020204020204" pitchFamily="34" charset="-122"/>
                <a:ea typeface="微软雅黑" panose="020B0503020204020204" pitchFamily="34" charset="-122"/>
              </a:rPr>
              <a:t>理查</a:t>
            </a:r>
            <a:r>
              <a:rPr lang="en-US" altLang="zh-CN" sz="1400" b="0" i="0" u="none" strike="noStrike" dirty="0">
                <a:solidFill>
                  <a:srgbClr val="136EC2"/>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136EC2"/>
                </a:solidFill>
                <a:effectLst/>
                <a:latin typeface="微软雅黑" panose="020B0503020204020204" pitchFamily="34" charset="-122"/>
                <a:ea typeface="微软雅黑" panose="020B0503020204020204" pitchFamily="34" charset="-122"/>
              </a:rPr>
              <a:t>费曼</a:t>
            </a:r>
            <a:r>
              <a:rPr lang="en-US" altLang="zh-CN" sz="1400" b="0" i="0" dirty="0">
                <a:solidFill>
                  <a:srgbClr val="333333"/>
                </a:solidFill>
                <a:effectLst/>
                <a:latin typeface="微软雅黑" panose="020B0503020204020204" pitchFamily="34" charset="-122"/>
                <a:ea typeface="微软雅黑" panose="020B0503020204020204" pitchFamily="34" charset="-122"/>
              </a:rPr>
              <a:t>《</a:t>
            </a:r>
            <a:r>
              <a:rPr lang="zh-CN" altLang="en-US" sz="1400" b="0" i="0" dirty="0">
                <a:solidFill>
                  <a:srgbClr val="333333"/>
                </a:solidFill>
                <a:effectLst/>
                <a:latin typeface="微软雅黑" panose="020B0503020204020204" pitchFamily="34" charset="-122"/>
                <a:ea typeface="微软雅黑" panose="020B0503020204020204" pitchFamily="34" charset="-122"/>
              </a:rPr>
              <a:t>量子电动力学</a:t>
            </a:r>
            <a:r>
              <a:rPr lang="en-US" altLang="zh-CN" sz="1400" b="0" i="0" dirty="0">
                <a:solidFill>
                  <a:srgbClr val="333333"/>
                </a:solidFill>
                <a:effectLst/>
                <a:latin typeface="微软雅黑" panose="020B0503020204020204" pitchFamily="34" charset="-122"/>
                <a:ea typeface="微软雅黑" panose="020B0503020204020204" pitchFamily="34" charset="-122"/>
              </a:rPr>
              <a:t>》</a:t>
            </a:r>
            <a:r>
              <a:rPr lang="zh-CN" altLang="en-US" sz="1400" b="0" i="0" dirty="0">
                <a:solidFill>
                  <a:srgbClr val="333333"/>
                </a:solidFill>
                <a:effectLst/>
                <a:latin typeface="微软雅黑" panose="020B0503020204020204" pitchFamily="34" charset="-122"/>
                <a:ea typeface="微软雅黑" panose="020B0503020204020204" pitchFamily="34" charset="-122"/>
              </a:rPr>
              <a:t>等经典比肩而立。</a:t>
            </a:r>
            <a:endParaRPr lang="en-US" altLang="zh-CN" sz="1400" b="0" i="0" dirty="0">
              <a:solidFill>
                <a:srgbClr val="333333"/>
              </a:solidFill>
              <a:effectLst/>
              <a:latin typeface="微软雅黑" panose="020B0503020204020204" pitchFamily="34" charset="-122"/>
              <a:ea typeface="微软雅黑" panose="020B0503020204020204" pitchFamily="34" charset="-122"/>
            </a:endParaRPr>
          </a:p>
          <a:p>
            <a:pPr>
              <a:lnSpc>
                <a:spcPct val="170000"/>
              </a:lnSpc>
              <a:buFont typeface="Wingdings" panose="05000000000000000000" pitchFamily="2" charset="2"/>
              <a:buChar char="p"/>
            </a:pPr>
            <a:r>
              <a:rPr lang="zh-CN" altLang="en-US" sz="1400" b="0" dirty="0">
                <a:solidFill>
                  <a:srgbClr val="333333"/>
                </a:solidFill>
                <a:latin typeface="微软雅黑" panose="020B0503020204020204" pitchFamily="34" charset="-122"/>
                <a:ea typeface="微软雅黑" panose="020B0503020204020204" pitchFamily="34" charset="-122"/>
              </a:rPr>
              <a:t>荣获</a:t>
            </a:r>
            <a:r>
              <a:rPr lang="en-US" altLang="zh-CN" sz="1400" b="0" dirty="0">
                <a:solidFill>
                  <a:srgbClr val="333333"/>
                </a:solidFill>
                <a:latin typeface="微软雅黑" panose="020B0503020204020204" pitchFamily="34" charset="-122"/>
                <a:ea typeface="微软雅黑" panose="020B0503020204020204" pitchFamily="34" charset="-122"/>
              </a:rPr>
              <a:t>1974</a:t>
            </a:r>
            <a:r>
              <a:rPr lang="zh-CN" altLang="en-US" sz="1400" b="0" dirty="0">
                <a:solidFill>
                  <a:srgbClr val="333333"/>
                </a:solidFill>
                <a:latin typeface="微软雅黑" panose="020B0503020204020204" pitchFamily="34" charset="-122"/>
                <a:ea typeface="微软雅黑" panose="020B0503020204020204" pitchFamily="34" charset="-122"/>
              </a:rPr>
              <a:t>年度的</a:t>
            </a:r>
            <a:r>
              <a:rPr lang="zh-CN" altLang="en-US" sz="1400" b="0" dirty="0">
                <a:solidFill>
                  <a:srgbClr val="136EC2"/>
                </a:solidFill>
                <a:latin typeface="微软雅黑" panose="020B0503020204020204" pitchFamily="34" charset="-122"/>
                <a:ea typeface="微软雅黑" panose="020B0503020204020204" pitchFamily="34" charset="-122"/>
              </a:rPr>
              <a:t>图灵奖</a:t>
            </a:r>
            <a:r>
              <a:rPr lang="zh-CN" altLang="en-US" sz="1400" b="0" dirty="0">
                <a:solidFill>
                  <a:srgbClr val="333333"/>
                </a:solidFill>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最年轻的图灵奖获得者，</a:t>
            </a:r>
            <a:r>
              <a:rPr lang="en-US" altLang="zh-CN" sz="1400" dirty="0">
                <a:latin typeface="微软雅黑" panose="020B0503020204020204" pitchFamily="34" charset="-122"/>
                <a:ea typeface="微软雅黑" panose="020B0503020204020204" pitchFamily="34" charset="-122"/>
              </a:rPr>
              <a:t>36</a:t>
            </a:r>
            <a:r>
              <a:rPr lang="zh-CN" altLang="en-US" sz="1400" dirty="0">
                <a:latin typeface="微软雅黑" panose="020B0503020204020204" pitchFamily="34" charset="-122"/>
                <a:ea typeface="微软雅黑" panose="020B0503020204020204" pitchFamily="34" charset="-122"/>
              </a:rPr>
              <a:t>岁</a:t>
            </a:r>
          </a:p>
        </p:txBody>
      </p:sp>
      <p:sp>
        <p:nvSpPr>
          <p:cNvPr id="8" name="矩形 7">
            <a:extLst>
              <a:ext uri="{FF2B5EF4-FFF2-40B4-BE49-F238E27FC236}">
                <a16:creationId xmlns:a16="http://schemas.microsoft.com/office/drawing/2014/main" id="{9823E52F-B3F7-2239-0635-C3CEA0FF0553}"/>
              </a:ext>
            </a:extLst>
          </p:cNvPr>
          <p:cNvSpPr/>
          <p:nvPr/>
        </p:nvSpPr>
        <p:spPr>
          <a:xfrm>
            <a:off x="5166067" y="1700808"/>
            <a:ext cx="2862317" cy="4608512"/>
          </a:xfrm>
          <a:prstGeom prst="rect">
            <a:avLst/>
          </a:prstGeom>
          <a:ln w="6350">
            <a:solidFill>
              <a:srgbClr val="E6E6E6"/>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637CD4C-4F56-54C5-EC11-9006A749F8B4}"/>
              </a:ext>
            </a:extLst>
          </p:cNvPr>
          <p:cNvSpPr txBox="1"/>
          <p:nvPr/>
        </p:nvSpPr>
        <p:spPr>
          <a:xfrm>
            <a:off x="5317815" y="5013176"/>
            <a:ext cx="2538282" cy="954107"/>
          </a:xfrm>
          <a:prstGeom prst="rect">
            <a:avLst/>
          </a:prstGeom>
          <a:noFill/>
        </p:spPr>
        <p:txBody>
          <a:bodyPr wrap="square" rtlCol="0">
            <a:spAutoFit/>
          </a:bodyPr>
          <a:lstStyle/>
          <a:p>
            <a:pPr algn="l"/>
            <a:r>
              <a:rPr lang="en-US" altLang="zh-CN" sz="1400" b="1" cap="all" dirty="0">
                <a:effectLst/>
              </a:rPr>
              <a:t>AWARD RECIPIENT</a:t>
            </a:r>
          </a:p>
          <a:p>
            <a:pPr algn="l"/>
            <a:r>
              <a:rPr lang="en-US" altLang="zh-CN" sz="1400" b="0" i="0" dirty="0">
                <a:solidFill>
                  <a:srgbClr val="2F2F36"/>
                </a:solidFill>
                <a:effectLst/>
                <a:latin typeface="Roboto Condensed" panose="020F0502020204030204" pitchFamily="2" charset="0"/>
              </a:rPr>
              <a:t>Donald Ervin Knuth</a:t>
            </a:r>
          </a:p>
          <a:p>
            <a:pPr algn="l">
              <a:buFont typeface="Arial" panose="020B0604020202020204" pitchFamily="34" charset="0"/>
              <a:buChar char="•"/>
            </a:pPr>
            <a:r>
              <a:rPr lang="en-US" altLang="zh-CN" sz="1400" b="0" i="0" dirty="0">
                <a:solidFill>
                  <a:srgbClr val="005A83"/>
                </a:solidFill>
                <a:effectLst/>
                <a:latin typeface="Roboto Condensed" panose="020F0502020204030204" pitchFamily="2" charset="0"/>
              </a:rPr>
              <a:t> ACM A. M. Turing Award (1974)</a:t>
            </a:r>
          </a:p>
          <a:p>
            <a:pPr algn="l">
              <a:buFont typeface="Arial" panose="020B0604020202020204" pitchFamily="34" charset="0"/>
              <a:buChar char="•"/>
            </a:pPr>
            <a:endParaRPr lang="en-US" altLang="zh-CN" sz="1400" b="0" i="0" dirty="0">
              <a:solidFill>
                <a:srgbClr val="222222"/>
              </a:solidFill>
              <a:effectLst/>
              <a:latin typeface="Verdana" panose="020B0604030504040204" pitchFamily="34" charset="0"/>
            </a:endParaRPr>
          </a:p>
        </p:txBody>
      </p:sp>
      <p:pic>
        <p:nvPicPr>
          <p:cNvPr id="1026" name="Picture 2">
            <a:extLst>
              <a:ext uri="{FF2B5EF4-FFF2-40B4-BE49-F238E27FC236}">
                <a16:creationId xmlns:a16="http://schemas.microsoft.com/office/drawing/2014/main" id="{80E33A45-88A2-7B20-0F1B-C816849753BE}"/>
              </a:ext>
            </a:extLst>
          </p:cNvPr>
          <p:cNvPicPr>
            <a:picLocks noGrp="1" noChangeAspect="1" noChangeArrowheads="1"/>
          </p:cNvPicPr>
          <p:nvPr>
            <p:ph sz="quarter" idx="14"/>
          </p:nvPr>
        </p:nvPicPr>
        <p:blipFill>
          <a:blip r:embed="rId5">
            <a:extLst>
              <a:ext uri="{28A0092B-C50C-407E-A947-70E740481C1C}">
                <a14:useLocalDpi xmlns:a14="http://schemas.microsoft.com/office/drawing/2010/main" val="0"/>
              </a:ext>
            </a:extLst>
          </a:blip>
          <a:srcRect/>
          <a:stretch>
            <a:fillRect/>
          </a:stretch>
        </p:blipFill>
        <p:spPr bwMode="auto">
          <a:xfrm>
            <a:off x="5364088" y="1844824"/>
            <a:ext cx="2530702" cy="299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966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页脚占位符 2"/>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31747" name="灯片编号占位符 3"/>
          <p:cNvSpPr>
            <a:spLocks noGrp="1"/>
          </p:cNvSpPr>
          <p:nvPr>
            <p:ph type="sldNum" sz="quarter" idx="12"/>
          </p:nvPr>
        </p:nvSpPr>
        <p:spPr>
          <a:noFill/>
        </p:spPr>
        <p:txBody>
          <a:bodyPr/>
          <a:lstStyle/>
          <a:p>
            <a:fld id="{AE7EA9BE-26CC-4D41-98E5-8C5867D0109C}" type="slidenum">
              <a:rPr lang="en-US" altLang="zh-CN" smtClean="0">
                <a:ea typeface="宋体" charset="-122"/>
              </a:rPr>
              <a:pPr/>
              <a:t>30</a:t>
            </a:fld>
            <a:endParaRPr lang="en-US" altLang="zh-CN">
              <a:ea typeface="宋体" charset="-122"/>
            </a:endParaRPr>
          </a:p>
        </p:txBody>
      </p:sp>
      <p:sp>
        <p:nvSpPr>
          <p:cNvPr id="577540" name="Oval 4"/>
          <p:cNvSpPr>
            <a:spLocks noChangeAspect="1" noChangeArrowheads="1"/>
          </p:cNvSpPr>
          <p:nvPr/>
        </p:nvSpPr>
        <p:spPr bwMode="auto">
          <a:xfrm>
            <a:off x="1668463" y="3575050"/>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1</a:t>
            </a:r>
          </a:p>
        </p:txBody>
      </p:sp>
      <p:sp>
        <p:nvSpPr>
          <p:cNvPr id="577542" name="Oval 6"/>
          <p:cNvSpPr>
            <a:spLocks noChangeAspect="1" noChangeArrowheads="1"/>
          </p:cNvSpPr>
          <p:nvPr/>
        </p:nvSpPr>
        <p:spPr bwMode="auto">
          <a:xfrm>
            <a:off x="2951163" y="2851150"/>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4</a:t>
            </a:r>
          </a:p>
        </p:txBody>
      </p:sp>
      <p:sp>
        <p:nvSpPr>
          <p:cNvPr id="577544" name="Oval 8"/>
          <p:cNvSpPr>
            <a:spLocks noChangeAspect="1" noChangeArrowheads="1"/>
          </p:cNvSpPr>
          <p:nvPr/>
        </p:nvSpPr>
        <p:spPr bwMode="auto">
          <a:xfrm>
            <a:off x="2951163" y="1125538"/>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7</a:t>
            </a:r>
          </a:p>
        </p:txBody>
      </p:sp>
      <p:sp>
        <p:nvSpPr>
          <p:cNvPr id="577545" name="Oval 9"/>
          <p:cNvSpPr>
            <a:spLocks noChangeAspect="1" noChangeArrowheads="1"/>
          </p:cNvSpPr>
          <p:nvPr/>
        </p:nvSpPr>
        <p:spPr bwMode="auto">
          <a:xfrm>
            <a:off x="4572000" y="2852738"/>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5</a:t>
            </a:r>
          </a:p>
        </p:txBody>
      </p:sp>
      <p:sp>
        <p:nvSpPr>
          <p:cNvPr id="577546" name="Oval 10"/>
          <p:cNvSpPr>
            <a:spLocks noChangeAspect="1" noChangeArrowheads="1"/>
          </p:cNvSpPr>
          <p:nvPr/>
        </p:nvSpPr>
        <p:spPr bwMode="auto">
          <a:xfrm>
            <a:off x="4572000" y="1125538"/>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8</a:t>
            </a:r>
          </a:p>
        </p:txBody>
      </p:sp>
      <p:sp>
        <p:nvSpPr>
          <p:cNvPr id="577548" name="Oval 12"/>
          <p:cNvSpPr>
            <a:spLocks noChangeAspect="1" noChangeArrowheads="1"/>
          </p:cNvSpPr>
          <p:nvPr/>
        </p:nvSpPr>
        <p:spPr bwMode="auto">
          <a:xfrm>
            <a:off x="4572000" y="1989138"/>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10</a:t>
            </a:r>
          </a:p>
        </p:txBody>
      </p:sp>
      <p:sp>
        <p:nvSpPr>
          <p:cNvPr id="577550" name="Oval 14"/>
          <p:cNvSpPr>
            <a:spLocks noChangeAspect="1" noChangeArrowheads="1"/>
          </p:cNvSpPr>
          <p:nvPr/>
        </p:nvSpPr>
        <p:spPr bwMode="auto">
          <a:xfrm>
            <a:off x="2951163" y="4221163"/>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12</a:t>
            </a:r>
          </a:p>
        </p:txBody>
      </p:sp>
      <p:sp>
        <p:nvSpPr>
          <p:cNvPr id="577551" name="Oval 15"/>
          <p:cNvSpPr>
            <a:spLocks noChangeAspect="1" noChangeArrowheads="1"/>
          </p:cNvSpPr>
          <p:nvPr/>
        </p:nvSpPr>
        <p:spPr bwMode="auto">
          <a:xfrm>
            <a:off x="4572000" y="4221163"/>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13</a:t>
            </a:r>
          </a:p>
        </p:txBody>
      </p:sp>
      <p:sp>
        <p:nvSpPr>
          <p:cNvPr id="577554" name="Oval 18"/>
          <p:cNvSpPr>
            <a:spLocks noChangeAspect="1" noChangeArrowheads="1"/>
          </p:cNvSpPr>
          <p:nvPr/>
        </p:nvSpPr>
        <p:spPr bwMode="auto">
          <a:xfrm>
            <a:off x="4572000" y="5662613"/>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16</a:t>
            </a:r>
          </a:p>
        </p:txBody>
      </p:sp>
      <p:sp>
        <p:nvSpPr>
          <p:cNvPr id="577555" name="Oval 19"/>
          <p:cNvSpPr>
            <a:spLocks noChangeAspect="1" noChangeArrowheads="1"/>
          </p:cNvSpPr>
          <p:nvPr/>
        </p:nvSpPr>
        <p:spPr bwMode="auto">
          <a:xfrm>
            <a:off x="2951163" y="5688013"/>
            <a:ext cx="431800" cy="431800"/>
          </a:xfrm>
          <a:prstGeom prst="ellipse">
            <a:avLst/>
          </a:prstGeom>
          <a:solidFill>
            <a:srgbClr val="FFFF99">
              <a:alpha val="50195"/>
            </a:srgbClr>
          </a:solidFill>
          <a:ln w="19050" algn="ctr">
            <a:solidFill>
              <a:srgbClr val="FFCC00"/>
            </a:solidFill>
            <a:round/>
            <a:headEnd/>
            <a:tailEnd/>
          </a:ln>
        </p:spPr>
        <p:txBody>
          <a:bodyPr wrap="none" anchor="ctr"/>
          <a:lstStyle/>
          <a:p>
            <a:pPr algn="ctr"/>
            <a:r>
              <a:rPr lang="en-US" altLang="zh-CN">
                <a:latin typeface="Arial" charset="0"/>
              </a:rPr>
              <a:t>15</a:t>
            </a:r>
          </a:p>
        </p:txBody>
      </p:sp>
      <p:sp>
        <p:nvSpPr>
          <p:cNvPr id="577556" name="Oval 20"/>
          <p:cNvSpPr>
            <a:spLocks noChangeAspect="1" noChangeArrowheads="1"/>
          </p:cNvSpPr>
          <p:nvPr/>
        </p:nvSpPr>
        <p:spPr bwMode="auto">
          <a:xfrm>
            <a:off x="4572000" y="4941888"/>
            <a:ext cx="431800" cy="431800"/>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18</a:t>
            </a:r>
          </a:p>
        </p:txBody>
      </p:sp>
      <p:cxnSp>
        <p:nvCxnSpPr>
          <p:cNvPr id="577557" name="AutoShape 21"/>
          <p:cNvCxnSpPr>
            <a:cxnSpLocks noChangeShapeType="1"/>
            <a:stCxn id="577540" idx="6"/>
            <a:endCxn id="31790" idx="2"/>
          </p:cNvCxnSpPr>
          <p:nvPr/>
        </p:nvCxnSpPr>
        <p:spPr bwMode="auto">
          <a:xfrm flipV="1">
            <a:off x="2109788" y="3789363"/>
            <a:ext cx="2443162" cy="1587"/>
          </a:xfrm>
          <a:prstGeom prst="straightConnector1">
            <a:avLst/>
          </a:prstGeom>
          <a:noFill/>
          <a:ln w="19050">
            <a:solidFill>
              <a:srgbClr val="FFCC00"/>
            </a:solidFill>
            <a:round/>
            <a:headEnd/>
            <a:tailEnd type="triangle" w="med" len="med"/>
          </a:ln>
        </p:spPr>
      </p:cxnSp>
      <p:cxnSp>
        <p:nvCxnSpPr>
          <p:cNvPr id="577558" name="AutoShape 22"/>
          <p:cNvCxnSpPr>
            <a:cxnSpLocks noChangeShapeType="1"/>
            <a:stCxn id="577540" idx="7"/>
            <a:endCxn id="577542" idx="2"/>
          </p:cNvCxnSpPr>
          <p:nvPr/>
        </p:nvCxnSpPr>
        <p:spPr bwMode="auto">
          <a:xfrm flipV="1">
            <a:off x="2036763" y="3067050"/>
            <a:ext cx="904875" cy="561975"/>
          </a:xfrm>
          <a:prstGeom prst="straightConnector1">
            <a:avLst/>
          </a:prstGeom>
          <a:noFill/>
          <a:ln w="19050">
            <a:solidFill>
              <a:srgbClr val="FFCC00"/>
            </a:solidFill>
            <a:round/>
            <a:headEnd/>
            <a:tailEnd type="triangle" w="med" len="med"/>
          </a:ln>
        </p:spPr>
      </p:cxnSp>
      <p:cxnSp>
        <p:nvCxnSpPr>
          <p:cNvPr id="577559" name="AutoShape 23"/>
          <p:cNvCxnSpPr>
            <a:cxnSpLocks noChangeShapeType="1"/>
            <a:stCxn id="577542" idx="6"/>
            <a:endCxn id="577545" idx="2"/>
          </p:cNvCxnSpPr>
          <p:nvPr/>
        </p:nvCxnSpPr>
        <p:spPr bwMode="auto">
          <a:xfrm>
            <a:off x="3392488" y="3067050"/>
            <a:ext cx="1160462" cy="1588"/>
          </a:xfrm>
          <a:prstGeom prst="straightConnector1">
            <a:avLst/>
          </a:prstGeom>
          <a:noFill/>
          <a:ln w="19050">
            <a:solidFill>
              <a:srgbClr val="FFCC00"/>
            </a:solidFill>
            <a:round/>
            <a:headEnd/>
            <a:tailEnd type="triangle" w="med" len="med"/>
          </a:ln>
        </p:spPr>
      </p:cxnSp>
      <p:cxnSp>
        <p:nvCxnSpPr>
          <p:cNvPr id="577560" name="AutoShape 24"/>
          <p:cNvCxnSpPr>
            <a:cxnSpLocks noChangeShapeType="1"/>
            <a:stCxn id="577542" idx="0"/>
            <a:endCxn id="577544" idx="4"/>
          </p:cNvCxnSpPr>
          <p:nvPr/>
        </p:nvCxnSpPr>
        <p:spPr bwMode="auto">
          <a:xfrm flipV="1">
            <a:off x="3167063" y="1566863"/>
            <a:ext cx="0" cy="1274762"/>
          </a:xfrm>
          <a:prstGeom prst="straightConnector1">
            <a:avLst/>
          </a:prstGeom>
          <a:noFill/>
          <a:ln w="19050">
            <a:solidFill>
              <a:srgbClr val="FFCC00"/>
            </a:solidFill>
            <a:round/>
            <a:headEnd/>
            <a:tailEnd type="triangle" w="med" len="med"/>
          </a:ln>
        </p:spPr>
      </p:cxnSp>
      <p:cxnSp>
        <p:nvCxnSpPr>
          <p:cNvPr id="577561" name="AutoShape 25"/>
          <p:cNvCxnSpPr>
            <a:cxnSpLocks noChangeShapeType="1"/>
            <a:stCxn id="577544" idx="5"/>
            <a:endCxn id="577548" idx="1"/>
          </p:cNvCxnSpPr>
          <p:nvPr/>
        </p:nvCxnSpPr>
        <p:spPr bwMode="auto">
          <a:xfrm>
            <a:off x="3319463" y="1503363"/>
            <a:ext cx="1316037" cy="530225"/>
          </a:xfrm>
          <a:prstGeom prst="straightConnector1">
            <a:avLst/>
          </a:prstGeom>
          <a:noFill/>
          <a:ln w="19050">
            <a:solidFill>
              <a:srgbClr val="FFCC00"/>
            </a:solidFill>
            <a:round/>
            <a:headEnd/>
            <a:tailEnd type="triangle" w="med" len="med"/>
          </a:ln>
        </p:spPr>
      </p:cxnSp>
      <p:cxnSp>
        <p:nvCxnSpPr>
          <p:cNvPr id="577562" name="AutoShape 26"/>
          <p:cNvCxnSpPr>
            <a:cxnSpLocks noChangeShapeType="1"/>
            <a:stCxn id="577542" idx="7"/>
            <a:endCxn id="577548" idx="3"/>
          </p:cNvCxnSpPr>
          <p:nvPr/>
        </p:nvCxnSpPr>
        <p:spPr bwMode="auto">
          <a:xfrm flipV="1">
            <a:off x="3319463" y="2376488"/>
            <a:ext cx="1316037" cy="528637"/>
          </a:xfrm>
          <a:prstGeom prst="straightConnector1">
            <a:avLst/>
          </a:prstGeom>
          <a:noFill/>
          <a:ln w="19050">
            <a:solidFill>
              <a:srgbClr val="FFCC00"/>
            </a:solidFill>
            <a:round/>
            <a:headEnd/>
            <a:tailEnd type="triangle" w="med" len="med"/>
          </a:ln>
        </p:spPr>
      </p:cxnSp>
      <p:cxnSp>
        <p:nvCxnSpPr>
          <p:cNvPr id="577563" name="AutoShape 27"/>
          <p:cNvCxnSpPr>
            <a:cxnSpLocks noChangeShapeType="1"/>
            <a:stCxn id="577540" idx="5"/>
            <a:endCxn id="577550" idx="2"/>
          </p:cNvCxnSpPr>
          <p:nvPr/>
        </p:nvCxnSpPr>
        <p:spPr bwMode="auto">
          <a:xfrm>
            <a:off x="2036763" y="3952875"/>
            <a:ext cx="904875" cy="484188"/>
          </a:xfrm>
          <a:prstGeom prst="straightConnector1">
            <a:avLst/>
          </a:prstGeom>
          <a:noFill/>
          <a:ln w="19050">
            <a:solidFill>
              <a:srgbClr val="FFCC00"/>
            </a:solidFill>
            <a:round/>
            <a:headEnd/>
            <a:tailEnd type="triangle" w="med" len="med"/>
          </a:ln>
        </p:spPr>
      </p:cxnSp>
      <p:cxnSp>
        <p:nvCxnSpPr>
          <p:cNvPr id="577564" name="AutoShape 28"/>
          <p:cNvCxnSpPr>
            <a:cxnSpLocks noChangeShapeType="1"/>
            <a:stCxn id="577550" idx="6"/>
            <a:endCxn id="577551" idx="2"/>
          </p:cNvCxnSpPr>
          <p:nvPr/>
        </p:nvCxnSpPr>
        <p:spPr bwMode="auto">
          <a:xfrm>
            <a:off x="3392488" y="4437063"/>
            <a:ext cx="1160462" cy="0"/>
          </a:xfrm>
          <a:prstGeom prst="straightConnector1">
            <a:avLst/>
          </a:prstGeom>
          <a:noFill/>
          <a:ln w="19050">
            <a:solidFill>
              <a:srgbClr val="FFCC00"/>
            </a:solidFill>
            <a:round/>
            <a:headEnd/>
            <a:tailEnd type="triangle" w="med" len="med"/>
          </a:ln>
        </p:spPr>
      </p:cxnSp>
      <p:cxnSp>
        <p:nvCxnSpPr>
          <p:cNvPr id="577565" name="AutoShape 29"/>
          <p:cNvCxnSpPr>
            <a:cxnSpLocks noChangeShapeType="1"/>
            <a:stCxn id="577550" idx="5"/>
            <a:endCxn id="577556" idx="1"/>
          </p:cNvCxnSpPr>
          <p:nvPr/>
        </p:nvCxnSpPr>
        <p:spPr bwMode="auto">
          <a:xfrm>
            <a:off x="3319463" y="4598988"/>
            <a:ext cx="1316037" cy="387350"/>
          </a:xfrm>
          <a:prstGeom prst="straightConnector1">
            <a:avLst/>
          </a:prstGeom>
          <a:noFill/>
          <a:ln w="19050">
            <a:solidFill>
              <a:srgbClr val="FFCC00"/>
            </a:solidFill>
            <a:round/>
            <a:headEnd/>
            <a:tailEnd type="triangle" w="med" len="med"/>
          </a:ln>
        </p:spPr>
      </p:cxnSp>
      <p:cxnSp>
        <p:nvCxnSpPr>
          <p:cNvPr id="577566" name="AutoShape 30"/>
          <p:cNvCxnSpPr>
            <a:cxnSpLocks noChangeShapeType="1"/>
            <a:stCxn id="577555" idx="6"/>
            <a:endCxn id="577554" idx="2"/>
          </p:cNvCxnSpPr>
          <p:nvPr/>
        </p:nvCxnSpPr>
        <p:spPr bwMode="auto">
          <a:xfrm flipV="1">
            <a:off x="3392488" y="5878513"/>
            <a:ext cx="1160462" cy="25400"/>
          </a:xfrm>
          <a:prstGeom prst="straightConnector1">
            <a:avLst/>
          </a:prstGeom>
          <a:noFill/>
          <a:ln w="19050">
            <a:solidFill>
              <a:srgbClr val="FFCC00"/>
            </a:solidFill>
            <a:round/>
            <a:headEnd/>
            <a:tailEnd type="triangle" w="med" len="med"/>
          </a:ln>
        </p:spPr>
      </p:cxnSp>
      <p:grpSp>
        <p:nvGrpSpPr>
          <p:cNvPr id="2" name="Group 33"/>
          <p:cNvGrpSpPr>
            <a:grpSpLocks/>
          </p:cNvGrpSpPr>
          <p:nvPr/>
        </p:nvGrpSpPr>
        <p:grpSpPr bwMode="auto">
          <a:xfrm>
            <a:off x="4572000" y="3357563"/>
            <a:ext cx="587375" cy="647700"/>
            <a:chOff x="1202" y="1888"/>
            <a:chExt cx="370" cy="408"/>
          </a:xfrm>
        </p:grpSpPr>
        <p:sp>
          <p:nvSpPr>
            <p:cNvPr id="31790" name="Oval 34"/>
            <p:cNvSpPr>
              <a:spLocks noChangeAspect="1" noChangeArrowheads="1"/>
            </p:cNvSpPr>
            <p:nvPr/>
          </p:nvSpPr>
          <p:spPr bwMode="auto">
            <a:xfrm>
              <a:off x="1202" y="2024"/>
              <a:ext cx="272" cy="272"/>
            </a:xfrm>
            <a:prstGeom prst="ellipse">
              <a:avLst/>
            </a:prstGeom>
            <a:solidFill>
              <a:srgbClr val="FFFF99">
                <a:alpha val="50195"/>
              </a:srgbClr>
            </a:solidFill>
            <a:ln w="38100" cmpd="dbl" algn="ctr">
              <a:solidFill>
                <a:srgbClr val="FFCC00"/>
              </a:solidFill>
              <a:round/>
              <a:headEnd/>
              <a:tailEnd/>
            </a:ln>
          </p:spPr>
          <p:txBody>
            <a:bodyPr wrap="none" anchor="ctr"/>
            <a:lstStyle/>
            <a:p>
              <a:pPr algn="ctr"/>
              <a:r>
                <a:rPr lang="en-US" altLang="zh-CN">
                  <a:latin typeface="Arial" charset="0"/>
                </a:rPr>
                <a:t>2</a:t>
              </a:r>
            </a:p>
          </p:txBody>
        </p:sp>
        <p:sp>
          <p:nvSpPr>
            <p:cNvPr id="31791" name="Text Box 35"/>
            <p:cNvSpPr txBox="1">
              <a:spLocks noChangeArrowheads="1"/>
            </p:cNvSpPr>
            <p:nvPr/>
          </p:nvSpPr>
          <p:spPr bwMode="auto">
            <a:xfrm>
              <a:off x="1391" y="1888"/>
              <a:ext cx="181" cy="250"/>
            </a:xfrm>
            <a:prstGeom prst="rect">
              <a:avLst/>
            </a:prstGeom>
            <a:noFill/>
            <a:ln w="19050" algn="ctr">
              <a:noFill/>
              <a:miter lim="800000"/>
              <a:headEnd/>
              <a:tailEnd/>
            </a:ln>
          </p:spPr>
          <p:txBody>
            <a:bodyPr wrap="none">
              <a:spAutoFit/>
            </a:bodyPr>
            <a:lstStyle/>
            <a:p>
              <a:pPr algn="ctr"/>
              <a:r>
                <a:rPr lang="en-US" altLang="zh-CN">
                  <a:latin typeface="楷体_GB2312" pitchFamily="49" charset="-122"/>
                </a:rPr>
                <a:t>*</a:t>
              </a:r>
            </a:p>
          </p:txBody>
        </p:sp>
      </p:grpSp>
      <p:sp>
        <p:nvSpPr>
          <p:cNvPr id="577575" name="Text Box 39"/>
          <p:cNvSpPr txBox="1">
            <a:spLocks noChangeArrowheads="1"/>
          </p:cNvSpPr>
          <p:nvPr/>
        </p:nvSpPr>
        <p:spPr bwMode="auto">
          <a:xfrm>
            <a:off x="2216150" y="3495675"/>
            <a:ext cx="309563" cy="366713"/>
          </a:xfrm>
          <a:prstGeom prst="rect">
            <a:avLst/>
          </a:prstGeom>
          <a:noFill/>
          <a:ln w="19050" algn="ctr">
            <a:noFill/>
            <a:miter lim="800000"/>
            <a:headEnd/>
            <a:tailEnd/>
          </a:ln>
        </p:spPr>
        <p:txBody>
          <a:bodyPr wrap="none">
            <a:spAutoFit/>
          </a:bodyPr>
          <a:lstStyle/>
          <a:p>
            <a:pPr algn="ctr"/>
            <a:r>
              <a:rPr lang="en-US" altLang="zh-CN" sz="1800">
                <a:latin typeface="Arial" charset="0"/>
              </a:rPr>
              <a:t>E</a:t>
            </a:r>
          </a:p>
        </p:txBody>
      </p:sp>
      <p:sp>
        <p:nvSpPr>
          <p:cNvPr id="577576" name="Text Box 40"/>
          <p:cNvSpPr txBox="1">
            <a:spLocks noChangeArrowheads="1"/>
          </p:cNvSpPr>
          <p:nvPr/>
        </p:nvSpPr>
        <p:spPr bwMode="auto">
          <a:xfrm>
            <a:off x="2424113" y="2700338"/>
            <a:ext cx="287337" cy="366712"/>
          </a:xfrm>
          <a:prstGeom prst="rect">
            <a:avLst/>
          </a:prstGeom>
          <a:noFill/>
          <a:ln w="19050" algn="ctr">
            <a:noFill/>
            <a:miter lim="800000"/>
            <a:headEnd/>
            <a:tailEnd/>
          </a:ln>
        </p:spPr>
        <p:txBody>
          <a:bodyPr wrap="none">
            <a:spAutoFit/>
          </a:bodyPr>
          <a:lstStyle/>
          <a:p>
            <a:pPr algn="ctr"/>
            <a:r>
              <a:rPr lang="en-US" altLang="zh-CN" sz="1800">
                <a:latin typeface="Arial" charset="0"/>
              </a:rPr>
              <a:t>a</a:t>
            </a:r>
          </a:p>
        </p:txBody>
      </p:sp>
      <p:sp>
        <p:nvSpPr>
          <p:cNvPr id="577577" name="Text Box 41"/>
          <p:cNvSpPr txBox="1">
            <a:spLocks noChangeArrowheads="1"/>
          </p:cNvSpPr>
          <p:nvPr/>
        </p:nvSpPr>
        <p:spPr bwMode="auto">
          <a:xfrm>
            <a:off x="3730625" y="2773363"/>
            <a:ext cx="322263" cy="366712"/>
          </a:xfrm>
          <a:prstGeom prst="rect">
            <a:avLst/>
          </a:prstGeom>
          <a:noFill/>
          <a:ln w="19050" algn="ctr">
            <a:noFill/>
            <a:miter lim="800000"/>
            <a:headEnd/>
            <a:tailEnd/>
          </a:ln>
        </p:spPr>
        <p:txBody>
          <a:bodyPr wrap="none">
            <a:spAutoFit/>
          </a:bodyPr>
          <a:lstStyle/>
          <a:p>
            <a:pPr algn="ctr"/>
            <a:r>
              <a:rPr lang="en-US" altLang="zh-CN" sz="1800">
                <a:latin typeface="Arial" charset="0"/>
              </a:rPr>
              <a:t>A</a:t>
            </a:r>
          </a:p>
        </p:txBody>
      </p:sp>
      <p:sp>
        <p:nvSpPr>
          <p:cNvPr id="577582" name="Text Box 46"/>
          <p:cNvSpPr txBox="1">
            <a:spLocks noChangeArrowheads="1"/>
          </p:cNvSpPr>
          <p:nvPr/>
        </p:nvSpPr>
        <p:spPr bwMode="auto">
          <a:xfrm>
            <a:off x="2476500" y="4133850"/>
            <a:ext cx="298450" cy="366713"/>
          </a:xfrm>
          <a:prstGeom prst="rect">
            <a:avLst/>
          </a:prstGeom>
          <a:noFill/>
          <a:ln w="19050" algn="ctr">
            <a:noFill/>
            <a:miter lim="800000"/>
            <a:headEnd/>
            <a:tailEnd/>
          </a:ln>
        </p:spPr>
        <p:txBody>
          <a:bodyPr wrap="none">
            <a:spAutoFit/>
          </a:bodyPr>
          <a:lstStyle/>
          <a:p>
            <a:pPr algn="ctr"/>
            <a:r>
              <a:rPr lang="en-US" altLang="zh-CN" sz="1800">
                <a:latin typeface="Arial" charset="0"/>
              </a:rPr>
              <a:t>b</a:t>
            </a:r>
          </a:p>
        </p:txBody>
      </p:sp>
      <p:sp>
        <p:nvSpPr>
          <p:cNvPr id="577583" name="Text Box 47"/>
          <p:cNvSpPr txBox="1">
            <a:spLocks noChangeArrowheads="1"/>
          </p:cNvSpPr>
          <p:nvPr/>
        </p:nvSpPr>
        <p:spPr bwMode="auto">
          <a:xfrm>
            <a:off x="3730625" y="4133850"/>
            <a:ext cx="322263" cy="366713"/>
          </a:xfrm>
          <a:prstGeom prst="rect">
            <a:avLst/>
          </a:prstGeom>
          <a:noFill/>
          <a:ln w="19050" algn="ctr">
            <a:noFill/>
            <a:miter lim="800000"/>
            <a:headEnd/>
            <a:tailEnd/>
          </a:ln>
        </p:spPr>
        <p:txBody>
          <a:bodyPr wrap="none">
            <a:spAutoFit/>
          </a:bodyPr>
          <a:lstStyle/>
          <a:p>
            <a:pPr algn="ctr"/>
            <a:r>
              <a:rPr lang="en-US" altLang="zh-CN" sz="1800">
                <a:latin typeface="Arial" charset="0"/>
              </a:rPr>
              <a:t>B</a:t>
            </a:r>
          </a:p>
        </p:txBody>
      </p:sp>
      <p:cxnSp>
        <p:nvCxnSpPr>
          <p:cNvPr id="577585" name="AutoShape 49"/>
          <p:cNvCxnSpPr>
            <a:cxnSpLocks noChangeShapeType="1"/>
            <a:stCxn id="577550" idx="4"/>
            <a:endCxn id="577555" idx="0"/>
          </p:cNvCxnSpPr>
          <p:nvPr/>
        </p:nvCxnSpPr>
        <p:spPr bwMode="auto">
          <a:xfrm>
            <a:off x="3167063" y="4662488"/>
            <a:ext cx="0" cy="1016000"/>
          </a:xfrm>
          <a:prstGeom prst="straightConnector1">
            <a:avLst/>
          </a:prstGeom>
          <a:noFill/>
          <a:ln w="19050">
            <a:solidFill>
              <a:srgbClr val="FFCC00"/>
            </a:solidFill>
            <a:round/>
            <a:headEnd/>
            <a:tailEnd type="triangle" w="med" len="med"/>
          </a:ln>
        </p:spPr>
      </p:cxnSp>
      <p:cxnSp>
        <p:nvCxnSpPr>
          <p:cNvPr id="577588" name="AutoShape 52"/>
          <p:cNvCxnSpPr>
            <a:cxnSpLocks noChangeShapeType="1"/>
            <a:stCxn id="577555" idx="3"/>
            <a:endCxn id="577555" idx="5"/>
          </p:cNvCxnSpPr>
          <p:nvPr/>
        </p:nvCxnSpPr>
        <p:spPr bwMode="auto">
          <a:xfrm rot="16200000" flipH="1">
            <a:off x="3166269" y="5914232"/>
            <a:ext cx="1587" cy="304800"/>
          </a:xfrm>
          <a:prstGeom prst="curvedConnector3">
            <a:avLst>
              <a:gd name="adj1" fmla="val 17800009"/>
            </a:avLst>
          </a:prstGeom>
          <a:noFill/>
          <a:ln w="19050">
            <a:solidFill>
              <a:srgbClr val="FFCC00"/>
            </a:solidFill>
            <a:round/>
            <a:headEnd/>
            <a:tailEnd type="triangle" w="med" len="med"/>
          </a:ln>
        </p:spPr>
      </p:cxnSp>
      <p:cxnSp>
        <p:nvCxnSpPr>
          <p:cNvPr id="577589" name="AutoShape 53"/>
          <p:cNvCxnSpPr>
            <a:cxnSpLocks noChangeShapeType="1"/>
            <a:stCxn id="577555" idx="7"/>
            <a:endCxn id="577556" idx="3"/>
          </p:cNvCxnSpPr>
          <p:nvPr/>
        </p:nvCxnSpPr>
        <p:spPr bwMode="auto">
          <a:xfrm flipV="1">
            <a:off x="3319463" y="5329238"/>
            <a:ext cx="1316037" cy="412750"/>
          </a:xfrm>
          <a:prstGeom prst="straightConnector1">
            <a:avLst/>
          </a:prstGeom>
          <a:noFill/>
          <a:ln w="19050">
            <a:solidFill>
              <a:srgbClr val="FFCC00"/>
            </a:solidFill>
            <a:round/>
            <a:headEnd/>
            <a:tailEnd type="triangle" w="med" len="med"/>
          </a:ln>
        </p:spPr>
      </p:cxnSp>
      <p:sp>
        <p:nvSpPr>
          <p:cNvPr id="577593" name="Text Box 57"/>
          <p:cNvSpPr txBox="1">
            <a:spLocks noChangeArrowheads="1"/>
          </p:cNvSpPr>
          <p:nvPr/>
        </p:nvSpPr>
        <p:spPr bwMode="auto">
          <a:xfrm>
            <a:off x="3730625" y="5878513"/>
            <a:ext cx="322263" cy="366712"/>
          </a:xfrm>
          <a:prstGeom prst="rect">
            <a:avLst/>
          </a:prstGeom>
          <a:noFill/>
          <a:ln w="19050" algn="ctr">
            <a:noFill/>
            <a:miter lim="800000"/>
            <a:headEnd/>
            <a:tailEnd/>
          </a:ln>
        </p:spPr>
        <p:txBody>
          <a:bodyPr wrap="none">
            <a:spAutoFit/>
          </a:bodyPr>
          <a:lstStyle/>
          <a:p>
            <a:pPr algn="ctr"/>
            <a:r>
              <a:rPr lang="en-US" altLang="zh-CN" sz="1800">
                <a:latin typeface="Arial" charset="0"/>
              </a:rPr>
              <a:t>B</a:t>
            </a:r>
          </a:p>
        </p:txBody>
      </p:sp>
      <p:sp>
        <p:nvSpPr>
          <p:cNvPr id="577594" name="Text Box 58"/>
          <p:cNvSpPr txBox="1">
            <a:spLocks noChangeArrowheads="1"/>
          </p:cNvSpPr>
          <p:nvPr/>
        </p:nvSpPr>
        <p:spPr bwMode="auto">
          <a:xfrm>
            <a:off x="3743325" y="2349500"/>
            <a:ext cx="298450" cy="366713"/>
          </a:xfrm>
          <a:prstGeom prst="rect">
            <a:avLst/>
          </a:prstGeom>
          <a:noFill/>
          <a:ln w="19050" algn="ctr">
            <a:noFill/>
            <a:miter lim="800000"/>
            <a:headEnd/>
            <a:tailEnd/>
          </a:ln>
        </p:spPr>
        <p:txBody>
          <a:bodyPr wrap="none">
            <a:spAutoFit/>
          </a:bodyPr>
          <a:lstStyle/>
          <a:p>
            <a:pPr algn="ctr"/>
            <a:r>
              <a:rPr lang="en-US" altLang="zh-CN" sz="1800">
                <a:latin typeface="Arial" charset="0"/>
              </a:rPr>
              <a:t>d</a:t>
            </a:r>
          </a:p>
        </p:txBody>
      </p:sp>
      <p:sp>
        <p:nvSpPr>
          <p:cNvPr id="577595" name="Text Box 59"/>
          <p:cNvSpPr txBox="1">
            <a:spLocks noChangeArrowheads="1"/>
          </p:cNvSpPr>
          <p:nvPr/>
        </p:nvSpPr>
        <p:spPr bwMode="auto">
          <a:xfrm>
            <a:off x="2784475" y="2133600"/>
            <a:ext cx="287338" cy="366713"/>
          </a:xfrm>
          <a:prstGeom prst="rect">
            <a:avLst/>
          </a:prstGeom>
          <a:noFill/>
          <a:ln w="19050" algn="ctr">
            <a:noFill/>
            <a:miter lim="800000"/>
            <a:headEnd/>
            <a:tailEnd/>
          </a:ln>
        </p:spPr>
        <p:txBody>
          <a:bodyPr wrap="none">
            <a:spAutoFit/>
          </a:bodyPr>
          <a:lstStyle/>
          <a:p>
            <a:pPr algn="ctr"/>
            <a:r>
              <a:rPr lang="en-US" altLang="zh-CN" sz="1800">
                <a:latin typeface="Arial" charset="0"/>
              </a:rPr>
              <a:t>c</a:t>
            </a:r>
          </a:p>
        </p:txBody>
      </p:sp>
      <p:sp>
        <p:nvSpPr>
          <p:cNvPr id="577596" name="Text Box 60"/>
          <p:cNvSpPr txBox="1">
            <a:spLocks noChangeArrowheads="1"/>
          </p:cNvSpPr>
          <p:nvPr/>
        </p:nvSpPr>
        <p:spPr bwMode="auto">
          <a:xfrm>
            <a:off x="3730625" y="982663"/>
            <a:ext cx="322263" cy="366712"/>
          </a:xfrm>
          <a:prstGeom prst="rect">
            <a:avLst/>
          </a:prstGeom>
          <a:noFill/>
          <a:ln w="19050" algn="ctr">
            <a:noFill/>
            <a:miter lim="800000"/>
            <a:headEnd/>
            <a:tailEnd/>
          </a:ln>
        </p:spPr>
        <p:txBody>
          <a:bodyPr wrap="none">
            <a:spAutoFit/>
          </a:bodyPr>
          <a:lstStyle/>
          <a:p>
            <a:pPr algn="ctr"/>
            <a:r>
              <a:rPr lang="en-US" altLang="zh-CN" sz="1800">
                <a:latin typeface="Arial" charset="0"/>
              </a:rPr>
              <a:t>A</a:t>
            </a:r>
          </a:p>
        </p:txBody>
      </p:sp>
      <p:cxnSp>
        <p:nvCxnSpPr>
          <p:cNvPr id="577598" name="AutoShape 62"/>
          <p:cNvCxnSpPr>
            <a:cxnSpLocks noChangeShapeType="1"/>
            <a:stCxn id="577544" idx="7"/>
            <a:endCxn id="577544" idx="1"/>
          </p:cNvCxnSpPr>
          <p:nvPr/>
        </p:nvCxnSpPr>
        <p:spPr bwMode="auto">
          <a:xfrm rot="-5400000" flipH="1" flipV="1">
            <a:off x="3166269" y="1027907"/>
            <a:ext cx="1587" cy="304800"/>
          </a:xfrm>
          <a:prstGeom prst="curvedConnector3">
            <a:avLst>
              <a:gd name="adj1" fmla="val -17800009"/>
            </a:avLst>
          </a:prstGeom>
          <a:noFill/>
          <a:ln w="19050">
            <a:solidFill>
              <a:srgbClr val="FFCC00"/>
            </a:solidFill>
            <a:round/>
            <a:headEnd/>
            <a:tailEnd type="triangle" w="med" len="med"/>
          </a:ln>
        </p:spPr>
      </p:cxnSp>
      <p:sp>
        <p:nvSpPr>
          <p:cNvPr id="577602" name="Text Box 66"/>
          <p:cNvSpPr txBox="1">
            <a:spLocks noChangeArrowheads="1"/>
          </p:cNvSpPr>
          <p:nvPr/>
        </p:nvSpPr>
        <p:spPr bwMode="auto">
          <a:xfrm>
            <a:off x="3743325" y="1557338"/>
            <a:ext cx="298450" cy="366712"/>
          </a:xfrm>
          <a:prstGeom prst="rect">
            <a:avLst/>
          </a:prstGeom>
          <a:noFill/>
          <a:ln w="19050" algn="ctr">
            <a:noFill/>
            <a:miter lim="800000"/>
            <a:headEnd/>
            <a:tailEnd/>
          </a:ln>
        </p:spPr>
        <p:txBody>
          <a:bodyPr wrap="none">
            <a:spAutoFit/>
          </a:bodyPr>
          <a:lstStyle/>
          <a:p>
            <a:pPr algn="ctr"/>
            <a:r>
              <a:rPr lang="en-US" altLang="zh-CN" sz="1800">
                <a:latin typeface="Arial" charset="0"/>
              </a:rPr>
              <a:t>d</a:t>
            </a:r>
          </a:p>
        </p:txBody>
      </p:sp>
      <p:sp>
        <p:nvSpPr>
          <p:cNvPr id="577603" name="Text Box 67"/>
          <p:cNvSpPr txBox="1">
            <a:spLocks noChangeArrowheads="1"/>
          </p:cNvSpPr>
          <p:nvPr/>
        </p:nvSpPr>
        <p:spPr bwMode="auto">
          <a:xfrm>
            <a:off x="3000375" y="614363"/>
            <a:ext cx="285750" cy="366712"/>
          </a:xfrm>
          <a:prstGeom prst="rect">
            <a:avLst/>
          </a:prstGeom>
          <a:noFill/>
          <a:ln w="19050" algn="ctr">
            <a:noFill/>
            <a:miter lim="800000"/>
            <a:headEnd/>
            <a:tailEnd/>
          </a:ln>
        </p:spPr>
        <p:txBody>
          <a:bodyPr wrap="none">
            <a:spAutoFit/>
          </a:bodyPr>
          <a:lstStyle/>
          <a:p>
            <a:pPr algn="ctr"/>
            <a:r>
              <a:rPr lang="en-US" altLang="zh-CN" sz="1800">
                <a:latin typeface="Arial" charset="0"/>
              </a:rPr>
              <a:t>c</a:t>
            </a:r>
          </a:p>
        </p:txBody>
      </p:sp>
      <p:cxnSp>
        <p:nvCxnSpPr>
          <p:cNvPr id="577604" name="AutoShape 68"/>
          <p:cNvCxnSpPr>
            <a:cxnSpLocks noChangeShapeType="1"/>
            <a:stCxn id="577544" idx="6"/>
            <a:endCxn id="577546" idx="2"/>
          </p:cNvCxnSpPr>
          <p:nvPr/>
        </p:nvCxnSpPr>
        <p:spPr bwMode="auto">
          <a:xfrm>
            <a:off x="3392488" y="1341438"/>
            <a:ext cx="1160462" cy="0"/>
          </a:xfrm>
          <a:prstGeom prst="straightConnector1">
            <a:avLst/>
          </a:prstGeom>
          <a:noFill/>
          <a:ln w="19050">
            <a:solidFill>
              <a:srgbClr val="FFCC00"/>
            </a:solidFill>
            <a:round/>
            <a:headEnd/>
            <a:tailEnd type="triangle" w="med" len="med"/>
          </a:ln>
        </p:spPr>
      </p:cxnSp>
      <p:sp>
        <p:nvSpPr>
          <p:cNvPr id="577605" name="Text Box 69"/>
          <p:cNvSpPr txBox="1">
            <a:spLocks noChangeArrowheads="1"/>
          </p:cNvSpPr>
          <p:nvPr/>
        </p:nvSpPr>
        <p:spPr bwMode="auto">
          <a:xfrm>
            <a:off x="2713038" y="5086350"/>
            <a:ext cx="287337" cy="366713"/>
          </a:xfrm>
          <a:prstGeom prst="rect">
            <a:avLst/>
          </a:prstGeom>
          <a:noFill/>
          <a:ln w="19050" algn="ctr">
            <a:noFill/>
            <a:miter lim="800000"/>
            <a:headEnd/>
            <a:tailEnd/>
          </a:ln>
        </p:spPr>
        <p:txBody>
          <a:bodyPr wrap="none">
            <a:spAutoFit/>
          </a:bodyPr>
          <a:lstStyle/>
          <a:p>
            <a:pPr algn="ctr"/>
            <a:r>
              <a:rPr lang="en-US" altLang="zh-CN" sz="1800">
                <a:latin typeface="Arial" charset="0"/>
              </a:rPr>
              <a:t>c</a:t>
            </a:r>
          </a:p>
        </p:txBody>
      </p:sp>
      <p:sp>
        <p:nvSpPr>
          <p:cNvPr id="577606" name="Text Box 70"/>
          <p:cNvSpPr txBox="1">
            <a:spLocks noChangeArrowheads="1"/>
          </p:cNvSpPr>
          <p:nvPr/>
        </p:nvSpPr>
        <p:spPr bwMode="auto">
          <a:xfrm>
            <a:off x="3071813" y="6230938"/>
            <a:ext cx="287337" cy="366712"/>
          </a:xfrm>
          <a:prstGeom prst="rect">
            <a:avLst/>
          </a:prstGeom>
          <a:noFill/>
          <a:ln w="19050" algn="ctr">
            <a:noFill/>
            <a:miter lim="800000"/>
            <a:headEnd/>
            <a:tailEnd/>
          </a:ln>
        </p:spPr>
        <p:txBody>
          <a:bodyPr wrap="none">
            <a:spAutoFit/>
          </a:bodyPr>
          <a:lstStyle/>
          <a:p>
            <a:pPr algn="ctr"/>
            <a:r>
              <a:rPr lang="en-US" altLang="zh-CN" sz="1800">
                <a:latin typeface="Arial" charset="0"/>
              </a:rPr>
              <a:t>c</a:t>
            </a:r>
          </a:p>
        </p:txBody>
      </p:sp>
      <p:sp>
        <p:nvSpPr>
          <p:cNvPr id="577607" name="Text Box 71"/>
          <p:cNvSpPr txBox="1">
            <a:spLocks noChangeArrowheads="1"/>
          </p:cNvSpPr>
          <p:nvPr/>
        </p:nvSpPr>
        <p:spPr bwMode="auto">
          <a:xfrm>
            <a:off x="3743325" y="4654550"/>
            <a:ext cx="298450" cy="366713"/>
          </a:xfrm>
          <a:prstGeom prst="rect">
            <a:avLst/>
          </a:prstGeom>
          <a:noFill/>
          <a:ln w="19050" algn="ctr">
            <a:noFill/>
            <a:miter lim="800000"/>
            <a:headEnd/>
            <a:tailEnd/>
          </a:ln>
        </p:spPr>
        <p:txBody>
          <a:bodyPr wrap="none">
            <a:spAutoFit/>
          </a:bodyPr>
          <a:lstStyle/>
          <a:p>
            <a:pPr algn="ctr"/>
            <a:r>
              <a:rPr lang="en-US" altLang="zh-CN" sz="1800">
                <a:latin typeface="Arial" charset="0"/>
              </a:rPr>
              <a:t>d</a:t>
            </a:r>
          </a:p>
        </p:txBody>
      </p:sp>
      <p:sp>
        <p:nvSpPr>
          <p:cNvPr id="577608" name="Text Box 72"/>
          <p:cNvSpPr txBox="1">
            <a:spLocks noChangeArrowheads="1"/>
          </p:cNvSpPr>
          <p:nvPr/>
        </p:nvSpPr>
        <p:spPr bwMode="auto">
          <a:xfrm>
            <a:off x="3743325" y="5230813"/>
            <a:ext cx="298450" cy="366712"/>
          </a:xfrm>
          <a:prstGeom prst="rect">
            <a:avLst/>
          </a:prstGeom>
          <a:noFill/>
          <a:ln w="19050" algn="ctr">
            <a:noFill/>
            <a:miter lim="800000"/>
            <a:headEnd/>
            <a:tailEnd/>
          </a:ln>
        </p:spPr>
        <p:txBody>
          <a:bodyPr wrap="none">
            <a:spAutoFit/>
          </a:bodyPr>
          <a:lstStyle/>
          <a:p>
            <a:pPr algn="ctr"/>
            <a:r>
              <a:rPr lang="en-US" altLang="zh-CN" sz="1800">
                <a:latin typeface="Arial" charset="0"/>
              </a:rPr>
              <a:t>d</a:t>
            </a:r>
          </a:p>
        </p:txBody>
      </p:sp>
    </p:spTree>
    <p:extLst>
      <p:ext uri="{BB962C8B-B14F-4D97-AF65-F5344CB8AC3E}">
        <p14:creationId xmlns:p14="http://schemas.microsoft.com/office/powerpoint/2010/main" val="1523749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animEffect transition="in" filter="wipe(left)">
                                      <p:cBhvr>
                                        <p:cTn id="7" dur="500"/>
                                        <p:tgtEl>
                                          <p:spTgt spid="577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7557"/>
                                        </p:tgtEl>
                                        <p:attrNameLst>
                                          <p:attrName>style.visibility</p:attrName>
                                        </p:attrNameLst>
                                      </p:cBhvr>
                                      <p:to>
                                        <p:strVal val="visible"/>
                                      </p:to>
                                    </p:set>
                                    <p:animEffect transition="in" filter="wipe(left)">
                                      <p:cBhvr>
                                        <p:cTn id="12" dur="500"/>
                                        <p:tgtEl>
                                          <p:spTgt spid="57755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77575"/>
                                        </p:tgtEl>
                                        <p:attrNameLst>
                                          <p:attrName>style.visibility</p:attrName>
                                        </p:attrNameLst>
                                      </p:cBhvr>
                                      <p:to>
                                        <p:strVal val="visible"/>
                                      </p:to>
                                    </p:set>
                                    <p:animEffect transition="in" filter="wipe(left)">
                                      <p:cBhvr>
                                        <p:cTn id="15" dur="500"/>
                                        <p:tgtEl>
                                          <p:spTgt spid="577575"/>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77558"/>
                                        </p:tgtEl>
                                        <p:attrNameLst>
                                          <p:attrName>style.visibility</p:attrName>
                                        </p:attrNameLst>
                                      </p:cBhvr>
                                      <p:to>
                                        <p:strVal val="visible"/>
                                      </p:to>
                                    </p:set>
                                    <p:animEffect transition="in" filter="wipe(left)">
                                      <p:cBhvr>
                                        <p:cTn id="24" dur="500"/>
                                        <p:tgtEl>
                                          <p:spTgt spid="57755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77576"/>
                                        </p:tgtEl>
                                        <p:attrNameLst>
                                          <p:attrName>style.visibility</p:attrName>
                                        </p:attrNameLst>
                                      </p:cBhvr>
                                      <p:to>
                                        <p:strVal val="visible"/>
                                      </p:to>
                                    </p:set>
                                    <p:animEffect transition="in" filter="wipe(left)">
                                      <p:cBhvr>
                                        <p:cTn id="27" dur="500"/>
                                        <p:tgtEl>
                                          <p:spTgt spid="577576"/>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77542"/>
                                        </p:tgtEl>
                                        <p:attrNameLst>
                                          <p:attrName>style.visibility</p:attrName>
                                        </p:attrNameLst>
                                      </p:cBhvr>
                                      <p:to>
                                        <p:strVal val="visible"/>
                                      </p:to>
                                    </p:set>
                                    <p:animEffect transition="in" filter="wipe(left)">
                                      <p:cBhvr>
                                        <p:cTn id="31" dur="500"/>
                                        <p:tgtEl>
                                          <p:spTgt spid="577542"/>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577559"/>
                                        </p:tgtEl>
                                        <p:attrNameLst>
                                          <p:attrName>style.visibility</p:attrName>
                                        </p:attrNameLst>
                                      </p:cBhvr>
                                      <p:to>
                                        <p:strVal val="visible"/>
                                      </p:to>
                                    </p:set>
                                    <p:animEffect transition="in" filter="wipe(left)">
                                      <p:cBhvr>
                                        <p:cTn id="35" dur="500"/>
                                        <p:tgtEl>
                                          <p:spTgt spid="57755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77577"/>
                                        </p:tgtEl>
                                        <p:attrNameLst>
                                          <p:attrName>style.visibility</p:attrName>
                                        </p:attrNameLst>
                                      </p:cBhvr>
                                      <p:to>
                                        <p:strVal val="visible"/>
                                      </p:to>
                                    </p:set>
                                    <p:animEffect transition="in" filter="wipe(left)">
                                      <p:cBhvr>
                                        <p:cTn id="38" dur="500"/>
                                        <p:tgtEl>
                                          <p:spTgt spid="577577"/>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577545"/>
                                        </p:tgtEl>
                                        <p:attrNameLst>
                                          <p:attrName>style.visibility</p:attrName>
                                        </p:attrNameLst>
                                      </p:cBhvr>
                                      <p:to>
                                        <p:strVal val="visible"/>
                                      </p:to>
                                    </p:set>
                                    <p:animEffect transition="in" filter="wipe(left)">
                                      <p:cBhvr>
                                        <p:cTn id="42" dur="500"/>
                                        <p:tgtEl>
                                          <p:spTgt spid="5775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77560"/>
                                        </p:tgtEl>
                                        <p:attrNameLst>
                                          <p:attrName>style.visibility</p:attrName>
                                        </p:attrNameLst>
                                      </p:cBhvr>
                                      <p:to>
                                        <p:strVal val="visible"/>
                                      </p:to>
                                    </p:set>
                                    <p:animEffect transition="in" filter="wipe(left)">
                                      <p:cBhvr>
                                        <p:cTn id="47" dur="500"/>
                                        <p:tgtEl>
                                          <p:spTgt spid="57756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77595"/>
                                        </p:tgtEl>
                                        <p:attrNameLst>
                                          <p:attrName>style.visibility</p:attrName>
                                        </p:attrNameLst>
                                      </p:cBhvr>
                                      <p:to>
                                        <p:strVal val="visible"/>
                                      </p:to>
                                    </p:set>
                                    <p:animEffect transition="in" filter="wipe(left)">
                                      <p:cBhvr>
                                        <p:cTn id="50" dur="500"/>
                                        <p:tgtEl>
                                          <p:spTgt spid="577595"/>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577544"/>
                                        </p:tgtEl>
                                        <p:attrNameLst>
                                          <p:attrName>style.visibility</p:attrName>
                                        </p:attrNameLst>
                                      </p:cBhvr>
                                      <p:to>
                                        <p:strVal val="visible"/>
                                      </p:to>
                                    </p:set>
                                    <p:animEffect transition="in" filter="wipe(left)">
                                      <p:cBhvr>
                                        <p:cTn id="54" dur="500"/>
                                        <p:tgtEl>
                                          <p:spTgt spid="577544"/>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577561"/>
                                        </p:tgtEl>
                                        <p:attrNameLst>
                                          <p:attrName>style.visibility</p:attrName>
                                        </p:attrNameLst>
                                      </p:cBhvr>
                                      <p:to>
                                        <p:strVal val="visible"/>
                                      </p:to>
                                    </p:set>
                                    <p:animEffect transition="in" filter="wipe(left)">
                                      <p:cBhvr>
                                        <p:cTn id="58" dur="500"/>
                                        <p:tgtEl>
                                          <p:spTgt spid="57756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77596"/>
                                        </p:tgtEl>
                                        <p:attrNameLst>
                                          <p:attrName>style.visibility</p:attrName>
                                        </p:attrNameLst>
                                      </p:cBhvr>
                                      <p:to>
                                        <p:strVal val="visible"/>
                                      </p:to>
                                    </p:set>
                                    <p:animEffect transition="in" filter="wipe(left)">
                                      <p:cBhvr>
                                        <p:cTn id="61" dur="500"/>
                                        <p:tgtEl>
                                          <p:spTgt spid="577596"/>
                                        </p:tgtEl>
                                      </p:cBhvr>
                                    </p:animEffect>
                                  </p:childTnLst>
                                </p:cTn>
                              </p:par>
                            </p:childTnLst>
                          </p:cTn>
                        </p:par>
                        <p:par>
                          <p:cTn id="62" fill="hold">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577546"/>
                                        </p:tgtEl>
                                        <p:attrNameLst>
                                          <p:attrName>style.visibility</p:attrName>
                                        </p:attrNameLst>
                                      </p:cBhvr>
                                      <p:to>
                                        <p:strVal val="visible"/>
                                      </p:to>
                                    </p:set>
                                    <p:animEffect transition="in" filter="wipe(left)">
                                      <p:cBhvr>
                                        <p:cTn id="65" dur="500"/>
                                        <p:tgtEl>
                                          <p:spTgt spid="57754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577598"/>
                                        </p:tgtEl>
                                        <p:attrNameLst>
                                          <p:attrName>style.visibility</p:attrName>
                                        </p:attrNameLst>
                                      </p:cBhvr>
                                      <p:to>
                                        <p:strVal val="visible"/>
                                      </p:to>
                                    </p:set>
                                    <p:animEffect transition="in" filter="wipe(right)">
                                      <p:cBhvr>
                                        <p:cTn id="70" dur="500"/>
                                        <p:tgtEl>
                                          <p:spTgt spid="57759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77562"/>
                                        </p:tgtEl>
                                        <p:attrNameLst>
                                          <p:attrName>style.visibility</p:attrName>
                                        </p:attrNameLst>
                                      </p:cBhvr>
                                      <p:to>
                                        <p:strVal val="visible"/>
                                      </p:to>
                                    </p:set>
                                    <p:animEffect transition="in" filter="wipe(left)">
                                      <p:cBhvr>
                                        <p:cTn id="75" dur="500"/>
                                        <p:tgtEl>
                                          <p:spTgt spid="57756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577594"/>
                                        </p:tgtEl>
                                        <p:attrNameLst>
                                          <p:attrName>style.visibility</p:attrName>
                                        </p:attrNameLst>
                                      </p:cBhvr>
                                      <p:to>
                                        <p:strVal val="visible"/>
                                      </p:to>
                                    </p:set>
                                    <p:animEffect transition="in" filter="wipe(left)">
                                      <p:cBhvr>
                                        <p:cTn id="78" dur="500"/>
                                        <p:tgtEl>
                                          <p:spTgt spid="577594"/>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577548"/>
                                        </p:tgtEl>
                                        <p:attrNameLst>
                                          <p:attrName>style.visibility</p:attrName>
                                        </p:attrNameLst>
                                      </p:cBhvr>
                                      <p:to>
                                        <p:strVal val="visible"/>
                                      </p:to>
                                    </p:set>
                                    <p:animEffect transition="in" filter="wipe(left)">
                                      <p:cBhvr>
                                        <p:cTn id="82" dur="500"/>
                                        <p:tgtEl>
                                          <p:spTgt spid="57754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577563"/>
                                        </p:tgtEl>
                                        <p:attrNameLst>
                                          <p:attrName>style.visibility</p:attrName>
                                        </p:attrNameLst>
                                      </p:cBhvr>
                                      <p:to>
                                        <p:strVal val="visible"/>
                                      </p:to>
                                    </p:set>
                                    <p:animEffect transition="in" filter="wipe(left)">
                                      <p:cBhvr>
                                        <p:cTn id="87" dur="500"/>
                                        <p:tgtEl>
                                          <p:spTgt spid="577563"/>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77582"/>
                                        </p:tgtEl>
                                        <p:attrNameLst>
                                          <p:attrName>style.visibility</p:attrName>
                                        </p:attrNameLst>
                                      </p:cBhvr>
                                      <p:to>
                                        <p:strVal val="visible"/>
                                      </p:to>
                                    </p:set>
                                    <p:animEffect transition="in" filter="wipe(left)">
                                      <p:cBhvr>
                                        <p:cTn id="90" dur="500"/>
                                        <p:tgtEl>
                                          <p:spTgt spid="577582"/>
                                        </p:tgtEl>
                                      </p:cBhvr>
                                    </p:animEffec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577550"/>
                                        </p:tgtEl>
                                        <p:attrNameLst>
                                          <p:attrName>style.visibility</p:attrName>
                                        </p:attrNameLst>
                                      </p:cBhvr>
                                      <p:to>
                                        <p:strVal val="visible"/>
                                      </p:to>
                                    </p:set>
                                    <p:animEffect transition="in" filter="wipe(left)">
                                      <p:cBhvr>
                                        <p:cTn id="94" dur="500"/>
                                        <p:tgtEl>
                                          <p:spTgt spid="577550"/>
                                        </p:tgtEl>
                                      </p:cBhvr>
                                    </p:animEffect>
                                  </p:childTnLst>
                                </p:cTn>
                              </p:par>
                            </p:childTnLst>
                          </p:cTn>
                        </p:par>
                        <p:par>
                          <p:cTn id="95" fill="hold">
                            <p:stCondLst>
                              <p:cond delay="1000"/>
                            </p:stCondLst>
                            <p:childTnLst>
                              <p:par>
                                <p:cTn id="96" presetID="22" presetClass="entr" presetSubtype="8" fill="hold" nodeType="afterEffect">
                                  <p:stCondLst>
                                    <p:cond delay="0"/>
                                  </p:stCondLst>
                                  <p:childTnLst>
                                    <p:set>
                                      <p:cBhvr>
                                        <p:cTn id="97" dur="1" fill="hold">
                                          <p:stCondLst>
                                            <p:cond delay="0"/>
                                          </p:stCondLst>
                                        </p:cTn>
                                        <p:tgtEl>
                                          <p:spTgt spid="577564"/>
                                        </p:tgtEl>
                                        <p:attrNameLst>
                                          <p:attrName>style.visibility</p:attrName>
                                        </p:attrNameLst>
                                      </p:cBhvr>
                                      <p:to>
                                        <p:strVal val="visible"/>
                                      </p:to>
                                    </p:set>
                                    <p:animEffect transition="in" filter="wipe(left)">
                                      <p:cBhvr>
                                        <p:cTn id="98" dur="500"/>
                                        <p:tgtEl>
                                          <p:spTgt spid="57756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577583"/>
                                        </p:tgtEl>
                                        <p:attrNameLst>
                                          <p:attrName>style.visibility</p:attrName>
                                        </p:attrNameLst>
                                      </p:cBhvr>
                                      <p:to>
                                        <p:strVal val="visible"/>
                                      </p:to>
                                    </p:set>
                                    <p:animEffect transition="in" filter="wipe(left)">
                                      <p:cBhvr>
                                        <p:cTn id="101" dur="500"/>
                                        <p:tgtEl>
                                          <p:spTgt spid="577583"/>
                                        </p:tgtEl>
                                      </p:cBhvr>
                                    </p:animEffect>
                                  </p:childTnLst>
                                </p:cTn>
                              </p:par>
                            </p:childTnLst>
                          </p:cTn>
                        </p:par>
                        <p:par>
                          <p:cTn id="102" fill="hold">
                            <p:stCondLst>
                              <p:cond delay="1500"/>
                            </p:stCondLst>
                            <p:childTnLst>
                              <p:par>
                                <p:cTn id="103" presetID="22" presetClass="entr" presetSubtype="8" fill="hold" grpId="0" nodeType="afterEffect">
                                  <p:stCondLst>
                                    <p:cond delay="0"/>
                                  </p:stCondLst>
                                  <p:childTnLst>
                                    <p:set>
                                      <p:cBhvr>
                                        <p:cTn id="104" dur="1" fill="hold">
                                          <p:stCondLst>
                                            <p:cond delay="0"/>
                                          </p:stCondLst>
                                        </p:cTn>
                                        <p:tgtEl>
                                          <p:spTgt spid="577551"/>
                                        </p:tgtEl>
                                        <p:attrNameLst>
                                          <p:attrName>style.visibility</p:attrName>
                                        </p:attrNameLst>
                                      </p:cBhvr>
                                      <p:to>
                                        <p:strVal val="visible"/>
                                      </p:to>
                                    </p:set>
                                    <p:animEffect transition="in" filter="wipe(left)">
                                      <p:cBhvr>
                                        <p:cTn id="105" dur="500"/>
                                        <p:tgtEl>
                                          <p:spTgt spid="57755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577585"/>
                                        </p:tgtEl>
                                        <p:attrNameLst>
                                          <p:attrName>style.visibility</p:attrName>
                                        </p:attrNameLst>
                                      </p:cBhvr>
                                      <p:to>
                                        <p:strVal val="visible"/>
                                      </p:to>
                                    </p:set>
                                    <p:animEffect transition="in" filter="wipe(left)">
                                      <p:cBhvr>
                                        <p:cTn id="110" dur="500"/>
                                        <p:tgtEl>
                                          <p:spTgt spid="577585"/>
                                        </p:tgtEl>
                                      </p:cBhvr>
                                    </p:animEffec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577555"/>
                                        </p:tgtEl>
                                        <p:attrNameLst>
                                          <p:attrName>style.visibility</p:attrName>
                                        </p:attrNameLst>
                                      </p:cBhvr>
                                      <p:to>
                                        <p:strVal val="visible"/>
                                      </p:to>
                                    </p:set>
                                    <p:animEffect transition="in" filter="wipe(left)">
                                      <p:cBhvr>
                                        <p:cTn id="114" dur="500"/>
                                        <p:tgtEl>
                                          <p:spTgt spid="57755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577565"/>
                                        </p:tgtEl>
                                        <p:attrNameLst>
                                          <p:attrName>style.visibility</p:attrName>
                                        </p:attrNameLst>
                                      </p:cBhvr>
                                      <p:to>
                                        <p:strVal val="visible"/>
                                      </p:to>
                                    </p:set>
                                    <p:animEffect transition="in" filter="wipe(left)">
                                      <p:cBhvr>
                                        <p:cTn id="119" dur="500"/>
                                        <p:tgtEl>
                                          <p:spTgt spid="577565"/>
                                        </p:tgtEl>
                                      </p:cBhvr>
                                    </p:animEffect>
                                  </p:childTnLst>
                                </p:cTn>
                              </p:par>
                            </p:childTnLst>
                          </p:cTn>
                        </p:par>
                        <p:par>
                          <p:cTn id="120" fill="hold">
                            <p:stCondLst>
                              <p:cond delay="500"/>
                            </p:stCondLst>
                            <p:childTnLst>
                              <p:par>
                                <p:cTn id="121" presetID="22" presetClass="entr" presetSubtype="8" fill="hold" nodeType="afterEffect">
                                  <p:stCondLst>
                                    <p:cond delay="0"/>
                                  </p:stCondLst>
                                  <p:childTnLst>
                                    <p:set>
                                      <p:cBhvr>
                                        <p:cTn id="122" dur="1" fill="hold">
                                          <p:stCondLst>
                                            <p:cond delay="0"/>
                                          </p:stCondLst>
                                        </p:cTn>
                                        <p:tgtEl>
                                          <p:spTgt spid="577566"/>
                                        </p:tgtEl>
                                        <p:attrNameLst>
                                          <p:attrName>style.visibility</p:attrName>
                                        </p:attrNameLst>
                                      </p:cBhvr>
                                      <p:to>
                                        <p:strVal val="visible"/>
                                      </p:to>
                                    </p:set>
                                    <p:animEffect transition="in" filter="wipe(left)">
                                      <p:cBhvr>
                                        <p:cTn id="123" dur="500"/>
                                        <p:tgtEl>
                                          <p:spTgt spid="577566"/>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577593"/>
                                        </p:tgtEl>
                                        <p:attrNameLst>
                                          <p:attrName>style.visibility</p:attrName>
                                        </p:attrNameLst>
                                      </p:cBhvr>
                                      <p:to>
                                        <p:strVal val="visible"/>
                                      </p:to>
                                    </p:set>
                                    <p:animEffect transition="in" filter="wipe(left)">
                                      <p:cBhvr>
                                        <p:cTn id="126" dur="500"/>
                                        <p:tgtEl>
                                          <p:spTgt spid="577593"/>
                                        </p:tgtEl>
                                      </p:cBhvr>
                                    </p:animEffect>
                                  </p:childTnLst>
                                </p:cTn>
                              </p:par>
                            </p:childTnLst>
                          </p:cTn>
                        </p:par>
                        <p:par>
                          <p:cTn id="127" fill="hold">
                            <p:stCondLst>
                              <p:cond delay="1000"/>
                            </p:stCondLst>
                            <p:childTnLst>
                              <p:par>
                                <p:cTn id="128" presetID="22" presetClass="entr" presetSubtype="8" fill="hold" grpId="0" nodeType="afterEffect">
                                  <p:stCondLst>
                                    <p:cond delay="0"/>
                                  </p:stCondLst>
                                  <p:childTnLst>
                                    <p:set>
                                      <p:cBhvr>
                                        <p:cTn id="129" dur="1" fill="hold">
                                          <p:stCondLst>
                                            <p:cond delay="0"/>
                                          </p:stCondLst>
                                        </p:cTn>
                                        <p:tgtEl>
                                          <p:spTgt spid="577554"/>
                                        </p:tgtEl>
                                        <p:attrNameLst>
                                          <p:attrName>style.visibility</p:attrName>
                                        </p:attrNameLst>
                                      </p:cBhvr>
                                      <p:to>
                                        <p:strVal val="visible"/>
                                      </p:to>
                                    </p:set>
                                    <p:animEffect transition="in" filter="wipe(left)">
                                      <p:cBhvr>
                                        <p:cTn id="130" dur="500"/>
                                        <p:tgtEl>
                                          <p:spTgt spid="57755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2" fill="hold" nodeType="clickEffect">
                                  <p:stCondLst>
                                    <p:cond delay="0"/>
                                  </p:stCondLst>
                                  <p:childTnLst>
                                    <p:set>
                                      <p:cBhvr>
                                        <p:cTn id="134" dur="1" fill="hold">
                                          <p:stCondLst>
                                            <p:cond delay="0"/>
                                          </p:stCondLst>
                                        </p:cTn>
                                        <p:tgtEl>
                                          <p:spTgt spid="577588"/>
                                        </p:tgtEl>
                                        <p:attrNameLst>
                                          <p:attrName>style.visibility</p:attrName>
                                        </p:attrNameLst>
                                      </p:cBhvr>
                                      <p:to>
                                        <p:strVal val="visible"/>
                                      </p:to>
                                    </p:set>
                                    <p:animEffect transition="in" filter="wipe(right)">
                                      <p:cBhvr>
                                        <p:cTn id="135" dur="500"/>
                                        <p:tgtEl>
                                          <p:spTgt spid="577588"/>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2" fill="hold" nodeType="clickEffect">
                                  <p:stCondLst>
                                    <p:cond delay="0"/>
                                  </p:stCondLst>
                                  <p:childTnLst>
                                    <p:set>
                                      <p:cBhvr>
                                        <p:cTn id="139" dur="1" fill="hold">
                                          <p:stCondLst>
                                            <p:cond delay="0"/>
                                          </p:stCondLst>
                                        </p:cTn>
                                        <p:tgtEl>
                                          <p:spTgt spid="577589"/>
                                        </p:tgtEl>
                                        <p:attrNameLst>
                                          <p:attrName>style.visibility</p:attrName>
                                        </p:attrNameLst>
                                      </p:cBhvr>
                                      <p:to>
                                        <p:strVal val="visible"/>
                                      </p:to>
                                    </p:set>
                                    <p:animEffect transition="in" filter="wipe(right)">
                                      <p:cBhvr>
                                        <p:cTn id="140" dur="500"/>
                                        <p:tgtEl>
                                          <p:spTgt spid="577589"/>
                                        </p:tgtEl>
                                      </p:cBhvr>
                                    </p:animEffect>
                                  </p:childTnLst>
                                </p:cTn>
                              </p:par>
                            </p:childTnLst>
                          </p:cTn>
                        </p:par>
                        <p:par>
                          <p:cTn id="141" fill="hold">
                            <p:stCondLst>
                              <p:cond delay="500"/>
                            </p:stCondLst>
                            <p:childTnLst>
                              <p:par>
                                <p:cTn id="142" presetID="22" presetClass="entr" presetSubtype="8" fill="hold" grpId="0" nodeType="afterEffect">
                                  <p:stCondLst>
                                    <p:cond delay="0"/>
                                  </p:stCondLst>
                                  <p:childTnLst>
                                    <p:set>
                                      <p:cBhvr>
                                        <p:cTn id="143" dur="1" fill="hold">
                                          <p:stCondLst>
                                            <p:cond delay="0"/>
                                          </p:stCondLst>
                                        </p:cTn>
                                        <p:tgtEl>
                                          <p:spTgt spid="577556"/>
                                        </p:tgtEl>
                                        <p:attrNameLst>
                                          <p:attrName>style.visibility</p:attrName>
                                        </p:attrNameLst>
                                      </p:cBhvr>
                                      <p:to>
                                        <p:strVal val="visible"/>
                                      </p:to>
                                    </p:set>
                                    <p:animEffect transition="in" filter="wipe(left)">
                                      <p:cBhvr>
                                        <p:cTn id="144" dur="500"/>
                                        <p:tgtEl>
                                          <p:spTgt spid="577556"/>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577602"/>
                                        </p:tgtEl>
                                        <p:attrNameLst>
                                          <p:attrName>style.visibility</p:attrName>
                                        </p:attrNameLst>
                                      </p:cBhvr>
                                      <p:to>
                                        <p:strVal val="visible"/>
                                      </p:to>
                                    </p:set>
                                    <p:animEffect transition="in" filter="wipe(left)">
                                      <p:cBhvr>
                                        <p:cTn id="147" dur="500"/>
                                        <p:tgtEl>
                                          <p:spTgt spid="577602"/>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577603"/>
                                        </p:tgtEl>
                                        <p:attrNameLst>
                                          <p:attrName>style.visibility</p:attrName>
                                        </p:attrNameLst>
                                      </p:cBhvr>
                                      <p:to>
                                        <p:strVal val="visible"/>
                                      </p:to>
                                    </p:set>
                                    <p:animEffect transition="in" filter="wipe(left)">
                                      <p:cBhvr>
                                        <p:cTn id="150" dur="500"/>
                                        <p:tgtEl>
                                          <p:spTgt spid="577603"/>
                                        </p:tgtEl>
                                      </p:cBhvr>
                                    </p:animEffect>
                                  </p:childTnLst>
                                </p:cTn>
                              </p:par>
                            </p:childTnLst>
                          </p:cTn>
                        </p:par>
                        <p:par>
                          <p:cTn id="151" fill="hold">
                            <p:stCondLst>
                              <p:cond delay="1000"/>
                            </p:stCondLst>
                            <p:childTnLst>
                              <p:par>
                                <p:cTn id="152" presetID="22" presetClass="entr" presetSubtype="8" fill="hold" nodeType="afterEffect">
                                  <p:stCondLst>
                                    <p:cond delay="0"/>
                                  </p:stCondLst>
                                  <p:childTnLst>
                                    <p:set>
                                      <p:cBhvr>
                                        <p:cTn id="153" dur="1" fill="hold">
                                          <p:stCondLst>
                                            <p:cond delay="0"/>
                                          </p:stCondLst>
                                        </p:cTn>
                                        <p:tgtEl>
                                          <p:spTgt spid="577604"/>
                                        </p:tgtEl>
                                        <p:attrNameLst>
                                          <p:attrName>style.visibility</p:attrName>
                                        </p:attrNameLst>
                                      </p:cBhvr>
                                      <p:to>
                                        <p:strVal val="visible"/>
                                      </p:to>
                                    </p:set>
                                    <p:animEffect transition="in" filter="wipe(left)">
                                      <p:cBhvr>
                                        <p:cTn id="154" dur="500"/>
                                        <p:tgtEl>
                                          <p:spTgt spid="577604"/>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577605"/>
                                        </p:tgtEl>
                                        <p:attrNameLst>
                                          <p:attrName>style.visibility</p:attrName>
                                        </p:attrNameLst>
                                      </p:cBhvr>
                                      <p:to>
                                        <p:strVal val="visible"/>
                                      </p:to>
                                    </p:set>
                                    <p:animEffect transition="in" filter="wipe(left)">
                                      <p:cBhvr>
                                        <p:cTn id="157" dur="500"/>
                                        <p:tgtEl>
                                          <p:spTgt spid="577605"/>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577606"/>
                                        </p:tgtEl>
                                        <p:attrNameLst>
                                          <p:attrName>style.visibility</p:attrName>
                                        </p:attrNameLst>
                                      </p:cBhvr>
                                      <p:to>
                                        <p:strVal val="visible"/>
                                      </p:to>
                                    </p:set>
                                    <p:animEffect transition="in" filter="wipe(left)">
                                      <p:cBhvr>
                                        <p:cTn id="160" dur="500"/>
                                        <p:tgtEl>
                                          <p:spTgt spid="57760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577607"/>
                                        </p:tgtEl>
                                        <p:attrNameLst>
                                          <p:attrName>style.visibility</p:attrName>
                                        </p:attrNameLst>
                                      </p:cBhvr>
                                      <p:to>
                                        <p:strVal val="visible"/>
                                      </p:to>
                                    </p:set>
                                    <p:animEffect transition="in" filter="wipe(left)">
                                      <p:cBhvr>
                                        <p:cTn id="163" dur="500"/>
                                        <p:tgtEl>
                                          <p:spTgt spid="577607"/>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577608"/>
                                        </p:tgtEl>
                                        <p:attrNameLst>
                                          <p:attrName>style.visibility</p:attrName>
                                        </p:attrNameLst>
                                      </p:cBhvr>
                                      <p:to>
                                        <p:strVal val="visible"/>
                                      </p:to>
                                    </p:set>
                                    <p:animEffect transition="in" filter="wipe(left)">
                                      <p:cBhvr>
                                        <p:cTn id="166" dur="500"/>
                                        <p:tgtEl>
                                          <p:spTgt spid="577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animBg="1"/>
      <p:bldP spid="577542" grpId="0" animBg="1"/>
      <p:bldP spid="577544" grpId="0" animBg="1"/>
      <p:bldP spid="577545" grpId="0" animBg="1"/>
      <p:bldP spid="577546" grpId="0" animBg="1"/>
      <p:bldP spid="577548" grpId="0" animBg="1"/>
      <p:bldP spid="577550" grpId="0" animBg="1"/>
      <p:bldP spid="577551" grpId="0" animBg="1"/>
      <p:bldP spid="577554" grpId="0" animBg="1"/>
      <p:bldP spid="577555" grpId="0" animBg="1"/>
      <p:bldP spid="577556" grpId="0" animBg="1"/>
      <p:bldP spid="577575" grpId="0"/>
      <p:bldP spid="577576" grpId="0"/>
      <p:bldP spid="577577" grpId="0"/>
      <p:bldP spid="577582" grpId="0"/>
      <p:bldP spid="577583" grpId="0"/>
      <p:bldP spid="577593" grpId="0"/>
      <p:bldP spid="577594" grpId="0"/>
      <p:bldP spid="577595" grpId="0"/>
      <p:bldP spid="577596" grpId="0"/>
      <p:bldP spid="577602" grpId="0"/>
      <p:bldP spid="577603" grpId="0"/>
      <p:bldP spid="577605" grpId="0"/>
      <p:bldP spid="577606" grpId="0"/>
      <p:bldP spid="577607" grpId="0"/>
      <p:bldP spid="57760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endParaRPr lang="zh-CN" altLang="zh-CN">
              <a:latin typeface="黑体" pitchFamily="2" charset="-122"/>
              <a:ea typeface="黑体" pitchFamily="2" charset="-122"/>
            </a:endParaRPr>
          </a:p>
        </p:txBody>
      </p:sp>
      <p:sp>
        <p:nvSpPr>
          <p:cNvPr id="32773" name="Rectangle 3"/>
          <p:cNvSpPr>
            <a:spLocks noGrp="1" noChangeArrowheads="1"/>
          </p:cNvSpPr>
          <p:nvPr>
            <p:ph idx="1"/>
          </p:nvPr>
        </p:nvSpPr>
        <p:spPr/>
        <p:txBody>
          <a:bodyPr/>
          <a:lstStyle/>
          <a:p>
            <a:pPr eaLnBrk="1" hangingPunct="1"/>
            <a:r>
              <a:rPr kumimoji="1" lang="zh-CN" altLang="en-US" dirty="0"/>
              <a:t>根据圆点所在的位置和圆点后是终结符还是非终结符把项目分为以下几种：</a:t>
            </a:r>
          </a:p>
          <a:p>
            <a:pPr lvl="1" eaLnBrk="1" hangingPunct="1"/>
            <a:r>
              <a:rPr kumimoji="1" lang="zh-CN" altLang="en-US" dirty="0"/>
              <a:t>移进项目，形如 </a:t>
            </a:r>
            <a:r>
              <a:rPr kumimoji="1" lang="en-US" altLang="zh-CN" dirty="0">
                <a:sym typeface="Symbol" pitchFamily="18" charset="2"/>
              </a:rPr>
              <a:t>A </a:t>
            </a:r>
            <a:r>
              <a:rPr kumimoji="1" lang="en-US" altLang="zh-CN" dirty="0"/>
              <a:t>→ </a:t>
            </a:r>
            <a:r>
              <a:rPr kumimoji="1" lang="en-US" altLang="zh-CN" dirty="0">
                <a:sym typeface="Symbol" pitchFamily="18" charset="2"/>
              </a:rPr>
              <a:t> </a:t>
            </a:r>
            <a:r>
              <a:rPr kumimoji="1" lang="en-US" altLang="zh-CN" dirty="0">
                <a:solidFill>
                  <a:srgbClr val="FF0000"/>
                </a:solidFill>
              </a:rPr>
              <a:t>•</a:t>
            </a:r>
            <a:r>
              <a:rPr kumimoji="1" lang="en-US" altLang="zh-CN" dirty="0">
                <a:sym typeface="Symbol" pitchFamily="18" charset="2"/>
              </a:rPr>
              <a:t> </a:t>
            </a:r>
            <a:r>
              <a:rPr kumimoji="1" lang="en-US" altLang="zh-CN" dirty="0">
                <a:solidFill>
                  <a:srgbClr val="008000"/>
                </a:solidFill>
                <a:sym typeface="Symbol" pitchFamily="18" charset="2"/>
              </a:rPr>
              <a:t>a</a:t>
            </a:r>
            <a:r>
              <a:rPr kumimoji="1" lang="en-US" altLang="zh-CN" dirty="0">
                <a:sym typeface="Symbol" pitchFamily="18" charset="2"/>
              </a:rPr>
              <a:t> (</a:t>
            </a:r>
            <a:r>
              <a:rPr kumimoji="1" lang="en-US" altLang="zh-CN" dirty="0" err="1">
                <a:sym typeface="Symbol" pitchFamily="18" charset="2"/>
              </a:rPr>
              <a:t>aV</a:t>
            </a:r>
            <a:r>
              <a:rPr kumimoji="1" lang="en-US" altLang="zh-CN" baseline="-25000" dirty="0" err="1">
                <a:sym typeface="Symbol" pitchFamily="18" charset="2"/>
              </a:rPr>
              <a:t>T</a:t>
            </a:r>
            <a:r>
              <a:rPr kumimoji="1" lang="en-US" altLang="zh-CN" dirty="0">
                <a:sym typeface="Symbol" pitchFamily="18" charset="2"/>
              </a:rPr>
              <a:t>)</a:t>
            </a:r>
            <a:endParaRPr kumimoji="1" lang="en-US" altLang="zh-CN" dirty="0"/>
          </a:p>
          <a:p>
            <a:pPr lvl="1" eaLnBrk="1" hangingPunct="1"/>
            <a:r>
              <a:rPr kumimoji="1" lang="zh-CN" altLang="en-US" dirty="0"/>
              <a:t>待约项目，形如 </a:t>
            </a:r>
            <a:r>
              <a:rPr kumimoji="1" lang="en-US" altLang="zh-CN" dirty="0">
                <a:sym typeface="Symbol" pitchFamily="18" charset="2"/>
              </a:rPr>
              <a:t>A </a:t>
            </a:r>
            <a:r>
              <a:rPr kumimoji="1" lang="en-US" altLang="zh-CN" dirty="0"/>
              <a:t>→ </a:t>
            </a:r>
            <a:r>
              <a:rPr kumimoji="1" lang="en-US" altLang="zh-CN" dirty="0">
                <a:sym typeface="Symbol" pitchFamily="18" charset="2"/>
              </a:rPr>
              <a:t> </a:t>
            </a:r>
            <a:r>
              <a:rPr kumimoji="1" lang="en-US" altLang="zh-CN" dirty="0">
                <a:solidFill>
                  <a:srgbClr val="FF0000"/>
                </a:solidFill>
              </a:rPr>
              <a:t>•</a:t>
            </a:r>
            <a:r>
              <a:rPr kumimoji="1" lang="en-US" altLang="zh-CN" dirty="0">
                <a:sym typeface="Symbol" pitchFamily="18" charset="2"/>
              </a:rPr>
              <a:t> </a:t>
            </a:r>
            <a:r>
              <a:rPr kumimoji="1" lang="en-US" altLang="zh-CN" dirty="0">
                <a:solidFill>
                  <a:srgbClr val="008000"/>
                </a:solidFill>
                <a:sym typeface="Symbol" pitchFamily="18" charset="2"/>
              </a:rPr>
              <a:t>B</a:t>
            </a:r>
            <a:r>
              <a:rPr kumimoji="1" lang="en-US" altLang="zh-CN" dirty="0">
                <a:sym typeface="Symbol" pitchFamily="18" charset="2"/>
              </a:rPr>
              <a:t> (BV</a:t>
            </a:r>
            <a:r>
              <a:rPr kumimoji="1" lang="en-US" altLang="zh-CN" baseline="-25000" dirty="0">
                <a:sym typeface="Symbol" pitchFamily="18" charset="2"/>
              </a:rPr>
              <a:t>N</a:t>
            </a:r>
            <a:r>
              <a:rPr kumimoji="1" lang="en-US" altLang="zh-CN" dirty="0">
                <a:sym typeface="Symbol" pitchFamily="18" charset="2"/>
              </a:rPr>
              <a:t>)</a:t>
            </a:r>
            <a:endParaRPr kumimoji="1" lang="en-US" altLang="zh-CN" dirty="0"/>
          </a:p>
          <a:p>
            <a:pPr lvl="1" eaLnBrk="1" hangingPunct="1"/>
            <a:r>
              <a:rPr kumimoji="1" lang="zh-CN" altLang="en-US" dirty="0"/>
              <a:t>归约项目，形如 </a:t>
            </a:r>
            <a:r>
              <a:rPr kumimoji="1" lang="en-US" altLang="zh-CN" dirty="0">
                <a:sym typeface="Symbol" pitchFamily="18" charset="2"/>
              </a:rPr>
              <a:t>A </a:t>
            </a:r>
            <a:r>
              <a:rPr kumimoji="1" lang="en-US" altLang="zh-CN" dirty="0"/>
              <a:t>→ </a:t>
            </a:r>
            <a:r>
              <a:rPr kumimoji="1" lang="en-US" altLang="zh-CN" dirty="0">
                <a:sym typeface="Symbol" pitchFamily="18" charset="2"/>
              </a:rPr>
              <a:t> </a:t>
            </a:r>
            <a:r>
              <a:rPr kumimoji="1" lang="en-US" altLang="zh-CN" dirty="0">
                <a:solidFill>
                  <a:srgbClr val="FF0000"/>
                </a:solidFill>
              </a:rPr>
              <a:t>•</a:t>
            </a:r>
            <a:r>
              <a:rPr kumimoji="1" lang="en-US" altLang="zh-CN" dirty="0">
                <a:sym typeface="Symbol" pitchFamily="18" charset="2"/>
              </a:rPr>
              <a:t> </a:t>
            </a:r>
            <a:endParaRPr kumimoji="1" lang="en-US" altLang="zh-CN" dirty="0"/>
          </a:p>
          <a:p>
            <a:pPr lvl="1" eaLnBrk="1" hangingPunct="1"/>
            <a:r>
              <a:rPr kumimoji="1" lang="zh-CN" altLang="en-US" dirty="0"/>
              <a:t>接受项目，形如</a:t>
            </a:r>
            <a:r>
              <a:rPr kumimoji="1" lang="zh-CN" altLang="en-US" dirty="0">
                <a:sym typeface="Symbol" pitchFamily="18" charset="2"/>
              </a:rPr>
              <a:t> </a:t>
            </a:r>
            <a:r>
              <a:rPr kumimoji="1" lang="en-US" altLang="zh-CN" dirty="0">
                <a:solidFill>
                  <a:srgbClr val="008000"/>
                </a:solidFill>
                <a:sym typeface="Symbol" pitchFamily="18" charset="2"/>
              </a:rPr>
              <a:t>S’</a:t>
            </a:r>
            <a:r>
              <a:rPr kumimoji="1" lang="en-US" altLang="zh-CN" dirty="0">
                <a:sym typeface="Symbol" pitchFamily="18" charset="2"/>
              </a:rPr>
              <a:t> </a:t>
            </a:r>
            <a:r>
              <a:rPr kumimoji="1" lang="en-US" altLang="zh-CN" dirty="0"/>
              <a:t>→ </a:t>
            </a:r>
            <a:r>
              <a:rPr kumimoji="1" lang="en-US" altLang="zh-CN" dirty="0">
                <a:sym typeface="Symbol" pitchFamily="18" charset="2"/>
              </a:rPr>
              <a:t> </a:t>
            </a:r>
            <a:r>
              <a:rPr kumimoji="1" lang="en-US" altLang="zh-CN" dirty="0">
                <a:solidFill>
                  <a:srgbClr val="FF0000"/>
                </a:solidFill>
              </a:rPr>
              <a:t>•</a:t>
            </a:r>
            <a:r>
              <a:rPr kumimoji="1" lang="en-US" altLang="zh-CN" dirty="0">
                <a:sym typeface="Symbol" pitchFamily="18" charset="2"/>
              </a:rPr>
              <a:t> </a:t>
            </a:r>
          </a:p>
        </p:txBody>
      </p:sp>
      <p:sp>
        <p:nvSpPr>
          <p:cNvPr id="32770"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32771" name="灯片编号占位符 5"/>
          <p:cNvSpPr>
            <a:spLocks noGrp="1"/>
          </p:cNvSpPr>
          <p:nvPr>
            <p:ph type="sldNum" sz="quarter" idx="12"/>
          </p:nvPr>
        </p:nvSpPr>
        <p:spPr>
          <a:noFill/>
        </p:spPr>
        <p:txBody>
          <a:bodyPr/>
          <a:lstStyle/>
          <a:p>
            <a:fld id="{BB6D1F3B-FF0B-416C-BEBC-691F7A2B1DF8}" type="slidenum">
              <a:rPr lang="en-US" altLang="zh-CN" smtClean="0">
                <a:ea typeface="宋体" charset="-122"/>
              </a:rPr>
              <a:pPr/>
              <a:t>31</a:t>
            </a:fld>
            <a:endParaRPr lang="en-US" altLang="zh-CN">
              <a:ea typeface="宋体" charset="-122"/>
            </a:endParaRPr>
          </a:p>
        </p:txBody>
      </p:sp>
    </p:spTree>
    <p:extLst>
      <p:ext uri="{BB962C8B-B14F-4D97-AF65-F5344CB8AC3E}">
        <p14:creationId xmlns:p14="http://schemas.microsoft.com/office/powerpoint/2010/main" val="1743679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fontScale="90000"/>
          </a:bodyPr>
          <a:lstStyle/>
          <a:p>
            <a:pPr eaLnBrk="1" hangingPunct="1"/>
            <a:r>
              <a:rPr kumimoji="1" lang="zh-CN" altLang="en-US" sz="4000">
                <a:solidFill>
                  <a:schemeClr val="tx1"/>
                </a:solidFill>
                <a:latin typeface="黑体" pitchFamily="2" charset="-122"/>
                <a:ea typeface="黑体" pitchFamily="2" charset="-122"/>
              </a:rPr>
              <a:t>根据</a:t>
            </a:r>
            <a:r>
              <a:rPr kumimoji="1" lang="en-US" altLang="zh-CN" sz="4000">
                <a:solidFill>
                  <a:schemeClr val="tx1"/>
                </a:solidFill>
                <a:latin typeface="黑体" pitchFamily="2" charset="-122"/>
                <a:ea typeface="黑体" pitchFamily="2" charset="-122"/>
              </a:rPr>
              <a:t>LR(0)</a:t>
            </a:r>
            <a:r>
              <a:rPr kumimoji="1" lang="zh-CN" altLang="en-US" sz="4000">
                <a:solidFill>
                  <a:schemeClr val="tx1"/>
                </a:solidFill>
                <a:latin typeface="黑体" pitchFamily="2" charset="-122"/>
                <a:ea typeface="黑体" pitchFamily="2" charset="-122"/>
              </a:rPr>
              <a:t>项目集规范族构造</a:t>
            </a:r>
            <a:r>
              <a:rPr kumimoji="1" lang="en-US" altLang="zh-CN" sz="4000">
                <a:solidFill>
                  <a:schemeClr val="tx1"/>
                </a:solidFill>
                <a:latin typeface="黑体" pitchFamily="2" charset="-122"/>
                <a:ea typeface="黑体" pitchFamily="2" charset="-122"/>
              </a:rPr>
              <a:t>DFA</a:t>
            </a:r>
          </a:p>
        </p:txBody>
      </p:sp>
      <p:sp>
        <p:nvSpPr>
          <p:cNvPr id="519171" name="Rectangle 3"/>
          <p:cNvSpPr>
            <a:spLocks noGrp="1" noChangeArrowheads="1"/>
          </p:cNvSpPr>
          <p:nvPr>
            <p:ph idx="1"/>
          </p:nvPr>
        </p:nvSpPr>
        <p:spPr/>
        <p:txBody>
          <a:bodyPr/>
          <a:lstStyle/>
          <a:p>
            <a:pPr eaLnBrk="1" hangingPunct="1">
              <a:lnSpc>
                <a:spcPct val="130000"/>
              </a:lnSpc>
              <a:defRPr/>
            </a:pPr>
            <a:r>
              <a:rPr kumimoji="1" lang="zh-CN" altLang="zh-CN" dirty="0">
                <a:solidFill>
                  <a:srgbClr val="FF0000"/>
                </a:solidFill>
                <a:effectLst>
                  <a:outerShdw blurRad="38100" dist="38100" dir="2700000" algn="tl">
                    <a:srgbClr val="000000"/>
                  </a:outerShdw>
                </a:effectLst>
                <a:latin typeface="黑体" pitchFamily="2" charset="-122"/>
                <a:ea typeface="黑体" pitchFamily="2" charset="-122"/>
              </a:rPr>
              <a:t>项目集规范族</a:t>
            </a:r>
            <a:r>
              <a:rPr kumimoji="1" lang="zh-CN" altLang="en-US" dirty="0"/>
              <a:t>　构成识别一个文法活前缀的</a:t>
            </a:r>
            <a:r>
              <a:rPr kumimoji="1" lang="en-US" altLang="zh-CN" dirty="0"/>
              <a:t>DFA</a:t>
            </a:r>
            <a:r>
              <a:rPr kumimoji="1" lang="zh-CN" altLang="en-US" dirty="0"/>
              <a:t>项目集（状态）的全体称为这个文法的</a:t>
            </a:r>
            <a:r>
              <a:rPr kumimoji="1" lang="en-US" altLang="zh-CN" dirty="0"/>
              <a:t>LR(0)</a:t>
            </a:r>
            <a:r>
              <a:rPr kumimoji="1" lang="zh-CN" altLang="zh-CN" dirty="0"/>
              <a:t>项目集规范族</a:t>
            </a:r>
          </a:p>
          <a:p>
            <a:pPr eaLnBrk="1" hangingPunct="1">
              <a:lnSpc>
                <a:spcPct val="130000"/>
              </a:lnSpc>
              <a:defRPr/>
            </a:pPr>
            <a:r>
              <a:rPr kumimoji="1" lang="zh-CN" altLang="en-US" dirty="0"/>
              <a:t>引言</a:t>
            </a:r>
          </a:p>
          <a:p>
            <a:pPr lvl="1" eaLnBrk="1" hangingPunct="1">
              <a:lnSpc>
                <a:spcPct val="130000"/>
              </a:lnSpc>
              <a:defRPr/>
            </a:pPr>
            <a:r>
              <a:rPr kumimoji="1" lang="en-US" altLang="zh-CN" dirty="0"/>
              <a:t>NFA</a:t>
            </a:r>
            <a:r>
              <a:rPr kumimoji="1" lang="zh-CN" altLang="zh-CN" dirty="0"/>
              <a:t>确定化为</a:t>
            </a:r>
            <a:r>
              <a:rPr kumimoji="1" lang="en-US" altLang="zh-CN" dirty="0"/>
              <a:t>DFA</a:t>
            </a:r>
            <a:r>
              <a:rPr kumimoji="1" lang="zh-CN" altLang="zh-CN" dirty="0"/>
              <a:t>的工作量较大，我们考虑直接构造出项目集作为</a:t>
            </a:r>
            <a:r>
              <a:rPr kumimoji="1" lang="en-US" altLang="zh-CN" dirty="0"/>
              <a:t>DFA</a:t>
            </a:r>
            <a:r>
              <a:rPr kumimoji="1" lang="zh-CN" altLang="zh-CN" dirty="0"/>
              <a:t>的状态，就可直接构造</a:t>
            </a:r>
            <a:r>
              <a:rPr kumimoji="1" lang="en-US" altLang="zh-CN" dirty="0"/>
              <a:t>DFA</a:t>
            </a:r>
          </a:p>
          <a:p>
            <a:pPr lvl="1" eaLnBrk="1" hangingPunct="1">
              <a:lnSpc>
                <a:spcPct val="130000"/>
              </a:lnSpc>
              <a:defRPr/>
            </a:pPr>
            <a:r>
              <a:rPr kumimoji="1" lang="zh-CN" altLang="zh-CN" dirty="0"/>
              <a:t>通过闭包函数</a:t>
            </a:r>
            <a:r>
              <a:rPr kumimoji="1" lang="en-US" altLang="zh-CN" dirty="0"/>
              <a:t>(CLOSURE)</a:t>
            </a:r>
            <a:r>
              <a:rPr kumimoji="1" lang="zh-CN" altLang="en-US" dirty="0"/>
              <a:t>来求</a:t>
            </a:r>
            <a:r>
              <a:rPr kumimoji="1" lang="en-US" altLang="zh-CN" dirty="0"/>
              <a:t>DFA</a:t>
            </a:r>
            <a:r>
              <a:rPr kumimoji="1" lang="zh-CN" altLang="en-US" dirty="0"/>
              <a:t>一个状态的项目集</a:t>
            </a:r>
          </a:p>
        </p:txBody>
      </p:sp>
      <p:sp>
        <p:nvSpPr>
          <p:cNvPr id="33794"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33795" name="灯片编号占位符 5"/>
          <p:cNvSpPr>
            <a:spLocks noGrp="1"/>
          </p:cNvSpPr>
          <p:nvPr>
            <p:ph type="sldNum" sz="quarter" idx="12"/>
          </p:nvPr>
        </p:nvSpPr>
        <p:spPr>
          <a:noFill/>
        </p:spPr>
        <p:txBody>
          <a:bodyPr/>
          <a:lstStyle/>
          <a:p>
            <a:fld id="{06124576-0461-44CA-8F5B-83CDA869B149}" type="slidenum">
              <a:rPr lang="en-US" altLang="zh-CN" smtClean="0">
                <a:ea typeface="宋体" charset="-122"/>
              </a:rPr>
              <a:pPr/>
              <a:t>32</a:t>
            </a:fld>
            <a:endParaRPr lang="en-US" altLang="zh-CN">
              <a:ea typeface="宋体" charset="-122"/>
            </a:endParaRPr>
          </a:p>
        </p:txBody>
      </p:sp>
    </p:spTree>
    <p:extLst>
      <p:ext uri="{BB962C8B-B14F-4D97-AF65-F5344CB8AC3E}">
        <p14:creationId xmlns:p14="http://schemas.microsoft.com/office/powerpoint/2010/main" val="437777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4"/>
          <p:cNvSpPr>
            <a:spLocks noGrp="1" noChangeArrowheads="1"/>
          </p:cNvSpPr>
          <p:nvPr>
            <p:ph type="title"/>
          </p:nvPr>
        </p:nvSpPr>
        <p:spPr/>
        <p:txBody>
          <a:bodyPr/>
          <a:lstStyle/>
          <a:p>
            <a:r>
              <a:rPr lang="en-US" altLang="zh-CN" dirty="0"/>
              <a:t>CLOSURE</a:t>
            </a:r>
            <a:r>
              <a:rPr lang="zh-CN" altLang="en-US" dirty="0"/>
              <a:t>函数</a:t>
            </a:r>
          </a:p>
        </p:txBody>
      </p:sp>
      <p:sp>
        <p:nvSpPr>
          <p:cNvPr id="520195" name="Rectangle 3"/>
          <p:cNvSpPr>
            <a:spLocks noGrp="1" noChangeArrowheads="1"/>
          </p:cNvSpPr>
          <p:nvPr>
            <p:ph idx="1"/>
          </p:nvPr>
        </p:nvSpPr>
        <p:spPr/>
        <p:txBody>
          <a:bodyPr/>
          <a:lstStyle/>
          <a:p>
            <a:pPr>
              <a:lnSpc>
                <a:spcPct val="150000"/>
              </a:lnSpc>
            </a:pPr>
            <a:r>
              <a:rPr lang="zh-CN" altLang="en-US" dirty="0"/>
              <a:t>如果</a:t>
            </a:r>
            <a:r>
              <a:rPr lang="en-US" altLang="zh-CN" dirty="0"/>
              <a:t>I</a:t>
            </a:r>
            <a:r>
              <a:rPr lang="zh-CN" altLang="en-US" dirty="0"/>
              <a:t>是文法</a:t>
            </a:r>
            <a:r>
              <a:rPr lang="en-US" altLang="zh-CN" dirty="0"/>
              <a:t>G’</a:t>
            </a:r>
            <a:r>
              <a:rPr lang="zh-CN" altLang="zh-CN" dirty="0"/>
              <a:t>的一个项目集，定义和构造</a:t>
            </a:r>
            <a:r>
              <a:rPr lang="en-US" altLang="zh-CN" dirty="0"/>
              <a:t>I</a:t>
            </a:r>
            <a:r>
              <a:rPr lang="zh-CN" altLang="zh-CN" dirty="0"/>
              <a:t>的闭包</a:t>
            </a:r>
            <a:r>
              <a:rPr lang="en-US" altLang="zh-CN" dirty="0"/>
              <a:t>CLOSURE(I)</a:t>
            </a:r>
            <a:r>
              <a:rPr lang="zh-CN" altLang="zh-CN" dirty="0"/>
              <a:t>如下</a:t>
            </a:r>
            <a:endParaRPr lang="zh-CN" altLang="en-US" dirty="0"/>
          </a:p>
          <a:p>
            <a:pPr lvl="1">
              <a:lnSpc>
                <a:spcPct val="150000"/>
              </a:lnSpc>
            </a:pPr>
            <a:r>
              <a:rPr lang="en-US" altLang="zh-CN" dirty="0"/>
              <a:t>I</a:t>
            </a:r>
            <a:r>
              <a:rPr lang="zh-CN" altLang="en-US" dirty="0"/>
              <a:t>的</a:t>
            </a:r>
            <a:r>
              <a:rPr lang="zh-CN" altLang="en-US" dirty="0">
                <a:hlinkClick r:id="rId2" action="ppaction://hlinksldjump"/>
              </a:rPr>
              <a:t>项目</a:t>
            </a:r>
            <a:r>
              <a:rPr lang="zh-CN" altLang="en-US" dirty="0"/>
              <a:t>都在</a:t>
            </a:r>
            <a:r>
              <a:rPr lang="en-US" altLang="zh-CN" dirty="0"/>
              <a:t>CLOSURE(I)</a:t>
            </a:r>
            <a:r>
              <a:rPr lang="zh-CN" altLang="en-US" dirty="0"/>
              <a:t>中</a:t>
            </a:r>
          </a:p>
          <a:p>
            <a:pPr lvl="1">
              <a:lnSpc>
                <a:spcPct val="150000"/>
              </a:lnSpc>
            </a:pPr>
            <a:r>
              <a:rPr lang="zh-CN" altLang="en-US" dirty="0"/>
              <a:t>若 </a:t>
            </a:r>
            <a:r>
              <a:rPr lang="en-US" altLang="zh-CN" dirty="0"/>
              <a:t>A→</a:t>
            </a:r>
            <a:r>
              <a:rPr lang="en-US" altLang="zh-CN" dirty="0">
                <a:sym typeface="Symbol" pitchFamily="18" charset="2"/>
              </a:rPr>
              <a:t></a:t>
            </a:r>
            <a:r>
              <a:rPr lang="en-US" altLang="zh-CN" dirty="0">
                <a:solidFill>
                  <a:srgbClr val="FF0000"/>
                </a:solidFill>
              </a:rPr>
              <a:t>•</a:t>
            </a:r>
            <a:r>
              <a:rPr lang="en-US" altLang="zh-CN" dirty="0">
                <a:solidFill>
                  <a:srgbClr val="00B050"/>
                </a:solidFill>
              </a:rPr>
              <a:t>B</a:t>
            </a:r>
            <a:r>
              <a:rPr lang="en-US" altLang="zh-CN" dirty="0">
                <a:sym typeface="Symbol" pitchFamily="18" charset="2"/>
              </a:rPr>
              <a:t> </a:t>
            </a:r>
            <a:r>
              <a:rPr lang="zh-CN" altLang="en-US" dirty="0"/>
              <a:t>属于</a:t>
            </a:r>
            <a:r>
              <a:rPr lang="en-US" altLang="zh-CN" dirty="0"/>
              <a:t>CLOSURE(I)</a:t>
            </a:r>
            <a:r>
              <a:rPr lang="zh-CN" altLang="en-US" dirty="0"/>
              <a:t>，则每一形如 </a:t>
            </a:r>
            <a:r>
              <a:rPr lang="en-US" altLang="zh-CN" dirty="0">
                <a:solidFill>
                  <a:srgbClr val="00B050"/>
                </a:solidFill>
              </a:rPr>
              <a:t>B</a:t>
            </a:r>
            <a:r>
              <a:rPr lang="en-US" altLang="zh-CN" dirty="0"/>
              <a:t>→</a:t>
            </a:r>
            <a:r>
              <a:rPr lang="en-US" altLang="zh-CN" dirty="0">
                <a:solidFill>
                  <a:srgbClr val="FF0000"/>
                </a:solidFill>
              </a:rPr>
              <a:t>•</a:t>
            </a:r>
            <a:r>
              <a:rPr lang="en-US" altLang="zh-CN" dirty="0">
                <a:sym typeface="Symbol" pitchFamily="18" charset="2"/>
              </a:rPr>
              <a:t> </a:t>
            </a:r>
            <a:r>
              <a:rPr lang="zh-CN" altLang="en-US" dirty="0"/>
              <a:t>的项目也属于</a:t>
            </a:r>
            <a:r>
              <a:rPr lang="en-US" altLang="zh-CN" dirty="0"/>
              <a:t>CLOSURE(I)</a:t>
            </a:r>
          </a:p>
          <a:p>
            <a:pPr lvl="1">
              <a:lnSpc>
                <a:spcPct val="150000"/>
              </a:lnSpc>
            </a:pPr>
            <a:r>
              <a:rPr lang="zh-CN" altLang="zh-CN" dirty="0"/>
              <a:t>重复</a:t>
            </a:r>
            <a:r>
              <a:rPr lang="en-US" altLang="zh-CN" dirty="0"/>
              <a:t>②</a:t>
            </a:r>
            <a:r>
              <a:rPr lang="zh-CN" altLang="zh-CN" dirty="0"/>
              <a:t>直到</a:t>
            </a:r>
            <a:r>
              <a:rPr lang="en-US" altLang="zh-CN" dirty="0"/>
              <a:t>CLOSURE(I)</a:t>
            </a:r>
            <a:r>
              <a:rPr lang="zh-CN" altLang="en-US" dirty="0"/>
              <a:t>不再扩大</a:t>
            </a:r>
          </a:p>
        </p:txBody>
      </p:sp>
      <p:sp>
        <p:nvSpPr>
          <p:cNvPr id="34818" name="页脚占位符 4"/>
          <p:cNvSpPr>
            <a:spLocks noGrp="1"/>
          </p:cNvSpPr>
          <p:nvPr>
            <p:ph type="ftr" sz="quarter" idx="11"/>
          </p:nvPr>
        </p:nvSpPr>
        <p:spPr/>
        <p:txBody>
          <a:bodyPr/>
          <a:lstStyle/>
          <a:p>
            <a:r>
              <a:rPr lang="en-US" altLang="zh-CN"/>
              <a:t>华北电力大学控制与计算机学院王红制作</a:t>
            </a:r>
          </a:p>
        </p:txBody>
      </p:sp>
      <p:sp>
        <p:nvSpPr>
          <p:cNvPr id="34819" name="灯片编号占位符 5"/>
          <p:cNvSpPr>
            <a:spLocks noGrp="1"/>
          </p:cNvSpPr>
          <p:nvPr>
            <p:ph type="sldNum" sz="quarter" idx="12"/>
          </p:nvPr>
        </p:nvSpPr>
        <p:spPr/>
        <p:txBody>
          <a:bodyPr/>
          <a:lstStyle/>
          <a:p>
            <a:fld id="{C0AAD70E-F841-40C9-876B-CDF2CBDDDE41}" type="slidenum">
              <a:rPr lang="en-US" altLang="zh-CN" smtClean="0"/>
              <a:pPr/>
              <a:t>33</a:t>
            </a:fld>
            <a:endParaRPr lang="en-US" altLang="zh-CN"/>
          </a:p>
        </p:txBody>
      </p:sp>
    </p:spTree>
    <p:extLst>
      <p:ext uri="{BB962C8B-B14F-4D97-AF65-F5344CB8AC3E}">
        <p14:creationId xmlns:p14="http://schemas.microsoft.com/office/powerpoint/2010/main" val="123797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520195">
                                            <p:txEl>
                                              <p:pRg st="0" end="0"/>
                                            </p:txEl>
                                          </p:spTgt>
                                        </p:tgtEl>
                                        <p:attrNameLst>
                                          <p:attrName>style.visibility</p:attrName>
                                        </p:attrNameLst>
                                      </p:cBhvr>
                                      <p:to>
                                        <p:strVal val="visible"/>
                                      </p:to>
                                    </p:set>
                                    <p:animEffect transition="in" filter="wipe(left)">
                                      <p:cBhvr>
                                        <p:cTn id="7" dur="500"/>
                                        <p:tgtEl>
                                          <p:spTgt spid="520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520195">
                                            <p:txEl>
                                              <p:pRg st="1" end="1"/>
                                            </p:txEl>
                                          </p:spTgt>
                                        </p:tgtEl>
                                        <p:attrNameLst>
                                          <p:attrName>style.visibility</p:attrName>
                                        </p:attrNameLst>
                                      </p:cBhvr>
                                      <p:to>
                                        <p:strVal val="visible"/>
                                      </p:to>
                                    </p:set>
                                    <p:animEffect transition="in" filter="wipe(left)">
                                      <p:cBhvr>
                                        <p:cTn id="12" dur="500"/>
                                        <p:tgtEl>
                                          <p:spTgt spid="520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520195">
                                            <p:txEl>
                                              <p:pRg st="2" end="2"/>
                                            </p:txEl>
                                          </p:spTgt>
                                        </p:tgtEl>
                                        <p:attrNameLst>
                                          <p:attrName>style.visibility</p:attrName>
                                        </p:attrNameLst>
                                      </p:cBhvr>
                                      <p:to>
                                        <p:strVal val="visible"/>
                                      </p:to>
                                    </p:set>
                                    <p:animEffect transition="in" filter="wipe(left)">
                                      <p:cBhvr>
                                        <p:cTn id="17" dur="500"/>
                                        <p:tgtEl>
                                          <p:spTgt spid="520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520195">
                                            <p:txEl>
                                              <p:pRg st="3" end="3"/>
                                            </p:txEl>
                                          </p:spTgt>
                                        </p:tgtEl>
                                        <p:attrNameLst>
                                          <p:attrName>style.visibility</p:attrName>
                                        </p:attrNameLst>
                                      </p:cBhvr>
                                      <p:to>
                                        <p:strVal val="visible"/>
                                      </p:to>
                                    </p:set>
                                    <p:animEffect transition="in" filter="wipe(left)">
                                      <p:cBhvr>
                                        <p:cTn id="22" dur="500"/>
                                        <p:tgtEl>
                                          <p:spTgt spid="520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build="p" bldLvl="5"/>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GO</a:t>
            </a:r>
            <a:r>
              <a:rPr lang="zh-CN" altLang="en-US" dirty="0">
                <a:latin typeface="黑体" pitchFamily="2" charset="-122"/>
                <a:ea typeface="黑体" pitchFamily="2" charset="-122"/>
              </a:rPr>
              <a:t>函数</a:t>
            </a:r>
          </a:p>
        </p:txBody>
      </p:sp>
      <p:sp>
        <p:nvSpPr>
          <p:cNvPr id="579586" name="Rectangle 2"/>
          <p:cNvSpPr>
            <a:spLocks noGrp="1" noChangeArrowheads="1"/>
          </p:cNvSpPr>
          <p:nvPr>
            <p:ph idx="1"/>
          </p:nvPr>
        </p:nvSpPr>
        <p:spPr/>
        <p:txBody>
          <a:bodyPr/>
          <a:lstStyle/>
          <a:p>
            <a:pPr eaLnBrk="1" hangingPunct="1">
              <a:lnSpc>
                <a:spcPct val="150000"/>
              </a:lnSpc>
            </a:pPr>
            <a:r>
              <a:rPr kumimoji="1" lang="zh-CN" altLang="en-US" dirty="0"/>
              <a:t>定义转换函数如下：</a:t>
            </a:r>
            <a:br>
              <a:rPr kumimoji="1" lang="zh-CN" altLang="en-US" dirty="0">
                <a:solidFill>
                  <a:schemeClr val="accent2"/>
                </a:solidFill>
              </a:rPr>
            </a:br>
            <a:r>
              <a:rPr kumimoji="1" lang="en-US" altLang="zh-CN" sz="2400" dirty="0"/>
              <a:t>GO(I,X) = CLOSURE(J)</a:t>
            </a:r>
            <a:br>
              <a:rPr kumimoji="1" lang="zh-CN" altLang="en-US" sz="2400" dirty="0"/>
            </a:br>
            <a:r>
              <a:rPr kumimoji="1" lang="zh-CN" altLang="en-US" sz="2400" dirty="0"/>
              <a:t>其中：</a:t>
            </a:r>
            <a:r>
              <a:rPr kumimoji="1" lang="en-US" altLang="zh-CN" sz="2400" dirty="0"/>
              <a:t>I</a:t>
            </a:r>
            <a:r>
              <a:rPr kumimoji="1" lang="zh-CN" altLang="en-US" sz="2400" dirty="0"/>
              <a:t>为包含某一项目集的状态，</a:t>
            </a:r>
            <a:r>
              <a:rPr kumimoji="1" lang="en-US" altLang="zh-CN" sz="2400" dirty="0"/>
              <a:t>X</a:t>
            </a:r>
            <a:r>
              <a:rPr kumimoji="1" lang="zh-CN" altLang="en-US" sz="2400" dirty="0"/>
              <a:t>为一文法符号</a:t>
            </a:r>
            <a:br>
              <a:rPr kumimoji="1" lang="zh-CN" altLang="en-US" sz="2400" dirty="0"/>
            </a:br>
            <a:r>
              <a:rPr kumimoji="1" lang="en-US" altLang="zh-CN" sz="2400" dirty="0"/>
              <a:t>J={ </a:t>
            </a:r>
            <a:r>
              <a:rPr kumimoji="1" lang="zh-CN" altLang="en-US" sz="2400" dirty="0"/>
              <a:t>任何形如 </a:t>
            </a:r>
            <a:r>
              <a:rPr kumimoji="1" lang="en-US" altLang="zh-CN" sz="2400" dirty="0"/>
              <a:t>A→</a:t>
            </a:r>
            <a:r>
              <a:rPr kumimoji="1" lang="en-US" altLang="zh-CN" sz="2400" dirty="0">
                <a:sym typeface="Symbol" pitchFamily="18" charset="2"/>
              </a:rPr>
              <a:t></a:t>
            </a:r>
            <a:r>
              <a:rPr kumimoji="1" lang="en-US" altLang="zh-CN" sz="2400" dirty="0">
                <a:solidFill>
                  <a:srgbClr val="00B050"/>
                </a:solidFill>
              </a:rPr>
              <a:t>X</a:t>
            </a:r>
            <a:r>
              <a:rPr kumimoji="1" lang="en-US" altLang="zh-CN" sz="2400" dirty="0">
                <a:solidFill>
                  <a:srgbClr val="FF0000"/>
                </a:solidFill>
              </a:rPr>
              <a:t>•</a:t>
            </a:r>
            <a:r>
              <a:rPr kumimoji="1" lang="en-US" altLang="zh-CN" sz="2400" dirty="0">
                <a:sym typeface="Symbol" pitchFamily="18" charset="2"/>
              </a:rPr>
              <a:t> </a:t>
            </a:r>
            <a:r>
              <a:rPr kumimoji="1" lang="zh-CN" altLang="en-US" sz="2400" dirty="0">
                <a:sym typeface="Symbol" pitchFamily="18" charset="2"/>
              </a:rPr>
              <a:t>的项目 </a:t>
            </a:r>
            <a:r>
              <a:rPr kumimoji="1" lang="en-US" altLang="zh-CN" sz="2400" dirty="0">
                <a:sym typeface="Symbol" pitchFamily="18" charset="2"/>
              </a:rPr>
              <a:t>| </a:t>
            </a:r>
            <a:r>
              <a:rPr kumimoji="1" lang="en-US" altLang="zh-CN" sz="2400" dirty="0"/>
              <a:t>A→</a:t>
            </a:r>
            <a:r>
              <a:rPr kumimoji="1" lang="en-US" altLang="zh-CN" sz="2400" dirty="0">
                <a:sym typeface="Symbol" pitchFamily="18" charset="2"/>
              </a:rPr>
              <a:t></a:t>
            </a:r>
            <a:r>
              <a:rPr kumimoji="1" lang="en-US" altLang="zh-CN" sz="2400" dirty="0">
                <a:solidFill>
                  <a:srgbClr val="FF0000"/>
                </a:solidFill>
              </a:rPr>
              <a:t>•</a:t>
            </a:r>
            <a:r>
              <a:rPr kumimoji="1" lang="en-US" altLang="zh-CN" sz="2400" dirty="0">
                <a:solidFill>
                  <a:srgbClr val="00B050"/>
                </a:solidFill>
              </a:rPr>
              <a:t>X</a:t>
            </a:r>
            <a:r>
              <a:rPr kumimoji="1" lang="en-US" altLang="zh-CN" sz="2400" dirty="0">
                <a:sym typeface="Symbol" pitchFamily="18" charset="2"/>
              </a:rPr>
              <a:t> </a:t>
            </a:r>
            <a:r>
              <a:rPr kumimoji="1" lang="zh-CN" altLang="en-US" sz="2400" dirty="0">
                <a:sym typeface="Symbol" pitchFamily="18" charset="2"/>
              </a:rPr>
              <a:t>属于</a:t>
            </a:r>
            <a:r>
              <a:rPr kumimoji="1" lang="en-US" altLang="zh-CN" sz="2400" dirty="0">
                <a:sym typeface="Symbol" pitchFamily="18" charset="2"/>
              </a:rPr>
              <a:t>I }</a:t>
            </a:r>
            <a:endParaRPr lang="en-US" altLang="zh-CN" sz="2400" dirty="0"/>
          </a:p>
        </p:txBody>
      </p:sp>
      <p:sp>
        <p:nvSpPr>
          <p:cNvPr id="35842"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35843" name="灯片编号占位符 5"/>
          <p:cNvSpPr>
            <a:spLocks noGrp="1"/>
          </p:cNvSpPr>
          <p:nvPr>
            <p:ph type="sldNum" sz="quarter" idx="12"/>
          </p:nvPr>
        </p:nvSpPr>
        <p:spPr>
          <a:noFill/>
        </p:spPr>
        <p:txBody>
          <a:bodyPr/>
          <a:lstStyle/>
          <a:p>
            <a:fld id="{EC9256B4-90A2-4A6A-98C4-FC98E493E858}" type="slidenum">
              <a:rPr lang="en-US" altLang="zh-CN" smtClean="0">
                <a:ea typeface="宋体" charset="-122"/>
              </a:rPr>
              <a:pPr/>
              <a:t>34</a:t>
            </a:fld>
            <a:endParaRPr lang="en-US" altLang="zh-CN">
              <a:ea typeface="宋体" charset="-122"/>
            </a:endParaRPr>
          </a:p>
        </p:txBody>
      </p:sp>
    </p:spTree>
    <p:extLst>
      <p:ext uri="{BB962C8B-B14F-4D97-AF65-F5344CB8AC3E}">
        <p14:creationId xmlns:p14="http://schemas.microsoft.com/office/powerpoint/2010/main" val="19261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579586">
                                            <p:txEl>
                                              <p:pRg st="0" end="0"/>
                                            </p:txEl>
                                          </p:spTgt>
                                        </p:tgtEl>
                                        <p:attrNameLst>
                                          <p:attrName>style.visibility</p:attrName>
                                        </p:attrNameLst>
                                      </p:cBhvr>
                                      <p:to>
                                        <p:strVal val="visible"/>
                                      </p:to>
                                    </p:set>
                                    <p:animEffect transition="in" filter="wipe(left)">
                                      <p:cBhvr>
                                        <p:cTn id="7" dur="500"/>
                                        <p:tgtEl>
                                          <p:spTgt spid="5795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6" grpId="0" build="p" bldLvl="5"/>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8"/>
          <p:cNvSpPr>
            <a:spLocks noGrp="1" noChangeArrowheads="1"/>
          </p:cNvSpPr>
          <p:nvPr>
            <p:ph type="title"/>
          </p:nvPr>
        </p:nvSpPr>
        <p:spPr/>
        <p:txBody>
          <a:bodyPr/>
          <a:lstStyle/>
          <a:p>
            <a:pPr eaLnBrk="1" hangingPunct="1"/>
            <a:r>
              <a:rPr lang="zh-CN" altLang="en-US">
                <a:latin typeface="黑体" pitchFamily="2" charset="-122"/>
                <a:ea typeface="黑体" pitchFamily="2" charset="-122"/>
              </a:rPr>
              <a:t>核的概念</a:t>
            </a:r>
          </a:p>
        </p:txBody>
      </p:sp>
      <p:sp>
        <p:nvSpPr>
          <p:cNvPr id="521219" name="Rectangle 3"/>
          <p:cNvSpPr>
            <a:spLocks noGrp="1" noChangeArrowheads="1"/>
          </p:cNvSpPr>
          <p:nvPr>
            <p:ph idx="1"/>
          </p:nvPr>
        </p:nvSpPr>
        <p:spPr/>
        <p:txBody>
          <a:bodyPr/>
          <a:lstStyle/>
          <a:p>
            <a:pPr eaLnBrk="1" hangingPunct="1">
              <a:lnSpc>
                <a:spcPct val="150000"/>
              </a:lnSpc>
              <a:defRPr/>
            </a:pPr>
            <a:r>
              <a:rPr kumimoji="1" lang="zh-CN" altLang="en-US" dirty="0"/>
              <a:t>圆点不在产生式右部</a:t>
            </a:r>
            <a:r>
              <a:rPr kumimoji="1" lang="zh-CN" altLang="en-US" dirty="0">
                <a:solidFill>
                  <a:srgbClr val="00B050"/>
                </a:solidFill>
              </a:rPr>
              <a:t>最左边</a:t>
            </a:r>
            <a:r>
              <a:rPr kumimoji="1" lang="zh-CN" altLang="en-US" dirty="0"/>
              <a:t>的项目称为</a:t>
            </a:r>
            <a:r>
              <a:rPr kumimoji="1" lang="zh-CN" altLang="en-US" dirty="0">
                <a:solidFill>
                  <a:srgbClr val="FF0000"/>
                </a:solidFill>
                <a:effectLst>
                  <a:outerShdw blurRad="38100" dist="38100" dir="2700000" algn="tl">
                    <a:srgbClr val="000000"/>
                  </a:outerShdw>
                </a:effectLst>
                <a:latin typeface="黑体" pitchFamily="2" charset="-122"/>
                <a:ea typeface="黑体" pitchFamily="2" charset="-122"/>
              </a:rPr>
              <a:t>核</a:t>
            </a:r>
            <a:endParaRPr kumimoji="1" lang="zh-CN" altLang="en-US" dirty="0"/>
          </a:p>
          <a:p>
            <a:pPr lvl="1" eaLnBrk="1" hangingPunct="1">
              <a:lnSpc>
                <a:spcPct val="150000"/>
              </a:lnSpc>
              <a:defRPr/>
            </a:pPr>
            <a:r>
              <a:rPr kumimoji="1" lang="zh-CN" altLang="en-US" dirty="0"/>
              <a:t>唯一的例外是</a:t>
            </a:r>
            <a:r>
              <a:rPr kumimoji="1" lang="en-US" altLang="zh-CN" dirty="0">
                <a:sym typeface="Symbol" pitchFamily="18" charset="2"/>
              </a:rPr>
              <a:t>S’</a:t>
            </a:r>
            <a:r>
              <a:rPr kumimoji="1" lang="en-US" altLang="zh-CN" dirty="0"/>
              <a:t>→</a:t>
            </a:r>
            <a:r>
              <a:rPr kumimoji="1" lang="en-US" altLang="zh-CN" b="0" dirty="0">
                <a:solidFill>
                  <a:srgbClr val="FF0000"/>
                </a:solidFill>
              </a:rPr>
              <a:t>•</a:t>
            </a:r>
            <a:r>
              <a:rPr kumimoji="1" lang="en-US" altLang="zh-CN" dirty="0">
                <a:sym typeface="Symbol" pitchFamily="18" charset="2"/>
              </a:rPr>
              <a:t>S</a:t>
            </a:r>
            <a:r>
              <a:rPr kumimoji="1" lang="zh-CN" altLang="en-US" dirty="0">
                <a:sym typeface="Symbol" pitchFamily="18" charset="2"/>
              </a:rPr>
              <a:t>。</a:t>
            </a:r>
          </a:p>
          <a:p>
            <a:pPr eaLnBrk="1" hangingPunct="1">
              <a:lnSpc>
                <a:spcPct val="150000"/>
              </a:lnSpc>
              <a:defRPr/>
            </a:pPr>
            <a:r>
              <a:rPr kumimoji="1" lang="zh-CN" altLang="en-US" dirty="0">
                <a:sym typeface="Symbol" pitchFamily="18" charset="2"/>
              </a:rPr>
              <a:t>因此，用</a:t>
            </a:r>
            <a:r>
              <a:rPr kumimoji="1" lang="en-US" altLang="zh-CN" dirty="0">
                <a:solidFill>
                  <a:srgbClr val="00B050"/>
                </a:solidFill>
              </a:rPr>
              <a:t>GO(I,X)</a:t>
            </a:r>
            <a:r>
              <a:rPr kumimoji="1" lang="zh-CN" altLang="en-US" dirty="0">
                <a:solidFill>
                  <a:srgbClr val="00B050"/>
                </a:solidFill>
              </a:rPr>
              <a:t>转换函数</a:t>
            </a:r>
            <a:r>
              <a:rPr kumimoji="1" lang="zh-CN" altLang="en-US" dirty="0"/>
              <a:t>得到的</a:t>
            </a:r>
            <a:r>
              <a:rPr kumimoji="1" lang="en-US" altLang="zh-CN" dirty="0">
                <a:solidFill>
                  <a:srgbClr val="00B050"/>
                </a:solidFill>
              </a:rPr>
              <a:t>J</a:t>
            </a:r>
            <a:r>
              <a:rPr kumimoji="1" lang="zh-CN" altLang="en-US" dirty="0"/>
              <a:t>为转向后状态所含项目集的</a:t>
            </a:r>
            <a:r>
              <a:rPr kumimoji="1" lang="zh-CN" altLang="en-US" dirty="0">
                <a:solidFill>
                  <a:srgbClr val="00B050"/>
                </a:solidFill>
              </a:rPr>
              <a:t>核</a:t>
            </a:r>
          </a:p>
        </p:txBody>
      </p:sp>
      <p:sp>
        <p:nvSpPr>
          <p:cNvPr id="36866"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36867" name="灯片编号占位符 5"/>
          <p:cNvSpPr>
            <a:spLocks noGrp="1"/>
          </p:cNvSpPr>
          <p:nvPr>
            <p:ph type="sldNum" sz="quarter" idx="12"/>
          </p:nvPr>
        </p:nvSpPr>
        <p:spPr>
          <a:noFill/>
        </p:spPr>
        <p:txBody>
          <a:bodyPr/>
          <a:lstStyle/>
          <a:p>
            <a:fld id="{99F5ABA7-05BB-4D2C-81DC-C5200E21629A}" type="slidenum">
              <a:rPr lang="en-US" altLang="zh-CN" smtClean="0">
                <a:ea typeface="宋体" charset="-122"/>
              </a:rPr>
              <a:pPr/>
              <a:t>35</a:t>
            </a:fld>
            <a:endParaRPr lang="en-US" altLang="zh-CN">
              <a:ea typeface="宋体" charset="-122"/>
            </a:endParaRPr>
          </a:p>
        </p:txBody>
      </p:sp>
    </p:spTree>
    <p:extLst>
      <p:ext uri="{BB962C8B-B14F-4D97-AF65-F5344CB8AC3E}">
        <p14:creationId xmlns:p14="http://schemas.microsoft.com/office/powerpoint/2010/main" val="3552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521219">
                                            <p:txEl>
                                              <p:pRg st="0" end="0"/>
                                            </p:txEl>
                                          </p:spTgt>
                                        </p:tgtEl>
                                        <p:attrNameLst>
                                          <p:attrName>style.visibility</p:attrName>
                                        </p:attrNameLst>
                                      </p:cBhvr>
                                      <p:to>
                                        <p:strVal val="visible"/>
                                      </p:to>
                                    </p:set>
                                    <p:animEffect transition="in" filter="wipe(left)">
                                      <p:cBhvr>
                                        <p:cTn id="7" dur="500"/>
                                        <p:tgtEl>
                                          <p:spTgt spid="521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521219">
                                            <p:txEl>
                                              <p:pRg st="1" end="1"/>
                                            </p:txEl>
                                          </p:spTgt>
                                        </p:tgtEl>
                                        <p:attrNameLst>
                                          <p:attrName>style.visibility</p:attrName>
                                        </p:attrNameLst>
                                      </p:cBhvr>
                                      <p:to>
                                        <p:strVal val="visible"/>
                                      </p:to>
                                    </p:set>
                                    <p:animEffect transition="in" filter="wipe(left)">
                                      <p:cBhvr>
                                        <p:cTn id="12" dur="500"/>
                                        <p:tgtEl>
                                          <p:spTgt spid="521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521219">
                                            <p:txEl>
                                              <p:pRg st="2" end="2"/>
                                            </p:txEl>
                                          </p:spTgt>
                                        </p:tgtEl>
                                        <p:attrNameLst>
                                          <p:attrName>style.visibility</p:attrName>
                                        </p:attrNameLst>
                                      </p:cBhvr>
                                      <p:to>
                                        <p:strVal val="visible"/>
                                      </p:to>
                                    </p:set>
                                    <p:animEffect transition="in" filter="wipe(left)">
                                      <p:cBhvr>
                                        <p:cTn id="17" dur="500"/>
                                        <p:tgtEl>
                                          <p:spTgt spid="521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3D72A-FDE2-59B9-A6F8-936BDDBCD9E2}"/>
              </a:ext>
            </a:extLst>
          </p:cNvPr>
          <p:cNvSpPr>
            <a:spLocks noGrp="1"/>
          </p:cNvSpPr>
          <p:nvPr>
            <p:ph type="title"/>
          </p:nvPr>
        </p:nvSpPr>
        <p:spPr/>
        <p:txBody>
          <a:bodyPr>
            <a:noAutofit/>
          </a:bodyPr>
          <a:lstStyle/>
          <a:p>
            <a:r>
              <a:rPr kumimoji="1" lang="zh-CN" altLang="en-US" sz="3200" dirty="0"/>
              <a:t>文法</a:t>
            </a:r>
            <a:r>
              <a:rPr kumimoji="1" lang="en-US" altLang="zh-CN" sz="3200" dirty="0"/>
              <a:t>G</a:t>
            </a:r>
            <a:r>
              <a:rPr kumimoji="1" lang="en-US" altLang="zh-CN" sz="3200" dirty="0">
                <a:latin typeface="Courier New" panose="02070309020205020404" pitchFamily="49" charset="0"/>
                <a:cs typeface="Courier New" panose="02070309020205020404" pitchFamily="49" charset="0"/>
              </a:rPr>
              <a:t>’</a:t>
            </a:r>
            <a:r>
              <a:rPr kumimoji="1" lang="zh-CN" altLang="zh-CN" sz="3200" dirty="0"/>
              <a:t>的</a:t>
            </a:r>
            <a:r>
              <a:rPr kumimoji="1" lang="en-US" altLang="zh-CN" sz="3200" dirty="0"/>
              <a:t>LR(0)</a:t>
            </a:r>
            <a:r>
              <a:rPr kumimoji="1" lang="zh-CN" altLang="en-US" sz="3200" dirty="0">
                <a:solidFill>
                  <a:srgbClr val="0000FF"/>
                </a:solidFill>
              </a:rPr>
              <a:t>项目集规范族</a:t>
            </a:r>
            <a:r>
              <a:rPr kumimoji="1" lang="zh-CN" altLang="en-US" sz="3200" dirty="0">
                <a:solidFill>
                  <a:schemeClr val="tx1"/>
                </a:solidFill>
              </a:rPr>
              <a:t>构造步骤</a:t>
            </a:r>
            <a:endParaRPr lang="zh-CN" altLang="en-US" sz="3200" dirty="0">
              <a:solidFill>
                <a:schemeClr val="tx1"/>
              </a:solidFill>
            </a:endParaRPr>
          </a:p>
        </p:txBody>
      </p:sp>
      <p:graphicFrame>
        <p:nvGraphicFramePr>
          <p:cNvPr id="3" name="内容占位符 2">
            <a:extLst>
              <a:ext uri="{FF2B5EF4-FFF2-40B4-BE49-F238E27FC236}">
                <a16:creationId xmlns:a16="http://schemas.microsoft.com/office/drawing/2014/main" id="{C614CE23-A0C8-9846-447D-503ED3BC6F73}"/>
              </a:ext>
            </a:extLst>
          </p:cNvPr>
          <p:cNvGraphicFramePr>
            <a:graphicFrameLocks noGrp="1"/>
          </p:cNvGraphicFramePr>
          <p:nvPr>
            <p:ph idx="1"/>
            <p:extLst>
              <p:ext uri="{D42A27DB-BD31-4B8C-83A1-F6EECF244321}">
                <p14:modId xmlns:p14="http://schemas.microsoft.com/office/powerpoint/2010/main" val="1799082160"/>
              </p:ext>
            </p:extLst>
          </p:nvPr>
        </p:nvGraphicFramePr>
        <p:xfrm>
          <a:off x="827088" y="1503363"/>
          <a:ext cx="7480300" cy="3869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890"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37891" name="灯片编号占位符 5"/>
          <p:cNvSpPr>
            <a:spLocks noGrp="1"/>
          </p:cNvSpPr>
          <p:nvPr>
            <p:ph type="sldNum" sz="quarter" idx="12"/>
          </p:nvPr>
        </p:nvSpPr>
        <p:spPr>
          <a:noFill/>
        </p:spPr>
        <p:txBody>
          <a:bodyPr/>
          <a:lstStyle/>
          <a:p>
            <a:fld id="{80CD0A49-0210-41AA-8F8D-8769A01045F4}" type="slidenum">
              <a:rPr lang="en-US" altLang="zh-CN" smtClean="0">
                <a:ea typeface="宋体" charset="-122"/>
              </a:rPr>
              <a:pPr/>
              <a:t>36</a:t>
            </a:fld>
            <a:endParaRPr lang="en-US" altLang="zh-CN">
              <a:ea typeface="宋体" charset="-122"/>
            </a:endParaRPr>
          </a:p>
        </p:txBody>
      </p:sp>
      <p:sp>
        <p:nvSpPr>
          <p:cNvPr id="580611" name="Text Box 3"/>
          <p:cNvSpPr txBox="1">
            <a:spLocks noChangeArrowheads="1"/>
          </p:cNvSpPr>
          <p:nvPr/>
        </p:nvSpPr>
        <p:spPr bwMode="auto">
          <a:xfrm>
            <a:off x="35496" y="2348880"/>
            <a:ext cx="803275" cy="914400"/>
          </a:xfrm>
          <a:prstGeom prst="rect">
            <a:avLst/>
          </a:prstGeom>
          <a:noFill/>
          <a:ln w="19050" algn="ctr">
            <a:noFill/>
            <a:miter lim="800000"/>
            <a:headEnd/>
            <a:tailEnd/>
          </a:ln>
          <a:effectLst/>
        </p:spPr>
        <p:txBody>
          <a:bodyPr wrap="none">
            <a:spAutoFit/>
          </a:bodyPr>
          <a:lstStyle/>
          <a:p>
            <a:pPr algn="ctr">
              <a:defRPr/>
            </a:pPr>
            <a:r>
              <a:rPr lang="en-US" altLang="zh-CN" sz="5400" dirty="0">
                <a:solidFill>
                  <a:srgbClr val="FF0000"/>
                </a:solidFill>
                <a:effectLst>
                  <a:outerShdw blurRad="38100" dist="38100" dir="2700000" algn="tl">
                    <a:srgbClr val="000000"/>
                  </a:outerShdw>
                </a:effectLst>
                <a:latin typeface="Arial" charset="0"/>
              </a:rPr>
              <a:t>※</a:t>
            </a:r>
          </a:p>
        </p:txBody>
      </p:sp>
    </p:spTree>
    <p:extLst>
      <p:ext uri="{BB962C8B-B14F-4D97-AF65-F5344CB8AC3E}">
        <p14:creationId xmlns:p14="http://schemas.microsoft.com/office/powerpoint/2010/main" val="331030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0611"/>
                                        </p:tgtEl>
                                        <p:attrNameLst>
                                          <p:attrName>style.visibility</p:attrName>
                                        </p:attrNameLst>
                                      </p:cBhvr>
                                      <p:to>
                                        <p:strVal val="visible"/>
                                      </p:to>
                                    </p:set>
                                    <p:animEffect transition="in" filter="wipe(left)">
                                      <p:cBhvr>
                                        <p:cTn id="7" dur="500"/>
                                        <p:tgtEl>
                                          <p:spTgt spid="580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2"/>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38915" name="灯片编号占位符 3"/>
          <p:cNvSpPr>
            <a:spLocks noGrp="1"/>
          </p:cNvSpPr>
          <p:nvPr>
            <p:ph type="sldNum" sz="quarter" idx="12"/>
          </p:nvPr>
        </p:nvSpPr>
        <p:spPr>
          <a:noFill/>
        </p:spPr>
        <p:txBody>
          <a:bodyPr/>
          <a:lstStyle/>
          <a:p>
            <a:fld id="{93E96096-2E8F-4EA5-9316-3B9B7F5F63E4}" type="slidenum">
              <a:rPr lang="en-US" altLang="zh-CN" smtClean="0">
                <a:ea typeface="宋体" charset="-122"/>
              </a:rPr>
              <a:pPr/>
              <a:t>37</a:t>
            </a:fld>
            <a:endParaRPr lang="en-US" altLang="zh-CN">
              <a:ea typeface="宋体" charset="-122"/>
            </a:endParaRPr>
          </a:p>
        </p:txBody>
      </p:sp>
      <p:sp>
        <p:nvSpPr>
          <p:cNvPr id="522244" name="Text Box 4"/>
          <p:cNvSpPr txBox="1">
            <a:spLocks noChangeArrowheads="1"/>
          </p:cNvSpPr>
          <p:nvPr/>
        </p:nvSpPr>
        <p:spPr bwMode="auto">
          <a:xfrm>
            <a:off x="1690688" y="3030835"/>
            <a:ext cx="1584325" cy="923330"/>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0</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:S’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E</a:t>
            </a:r>
          </a:p>
          <a:p>
            <a:pPr algn="l">
              <a:defRPr/>
            </a:pP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E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aA</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a:p>
            <a:pPr algn="l">
              <a:defRPr/>
            </a:pP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E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bB</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46" name="Text Box 6"/>
          <p:cNvSpPr txBox="1">
            <a:spLocks noChangeArrowheads="1"/>
          </p:cNvSpPr>
          <p:nvPr/>
        </p:nvSpPr>
        <p:spPr bwMode="auto">
          <a:xfrm>
            <a:off x="4500563" y="1681460"/>
            <a:ext cx="1584325" cy="923330"/>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2</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:E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a</a:t>
            </a:r>
            <a:r>
              <a:rPr lang="en-US" altLang="zh-CN" dirty="0" err="1">
                <a:solidFill>
                  <a:srgbClr val="FF0000"/>
                </a:solidFill>
                <a:latin typeface="Courier New" panose="02070309020205020404" pitchFamily="49" charset="0"/>
                <a:cs typeface="Courier New" panose="02070309020205020404" pitchFamily="49" charset="0"/>
              </a:rPr>
              <a:t>•</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A</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a:p>
            <a:pPr algn="l">
              <a:defRPr/>
            </a:pP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cA</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a:p>
            <a:pPr algn="l">
              <a:defRPr/>
            </a:pP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d</a:t>
            </a:r>
          </a:p>
        </p:txBody>
      </p:sp>
      <p:sp>
        <p:nvSpPr>
          <p:cNvPr id="522247" name="Text Box 7"/>
          <p:cNvSpPr txBox="1">
            <a:spLocks noChangeArrowheads="1"/>
          </p:cNvSpPr>
          <p:nvPr/>
        </p:nvSpPr>
        <p:spPr bwMode="auto">
          <a:xfrm>
            <a:off x="4500563" y="440035"/>
            <a:ext cx="1584325" cy="923330"/>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4</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:A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c</a:t>
            </a:r>
            <a:r>
              <a:rPr lang="en-US" altLang="zh-CN" dirty="0" err="1">
                <a:solidFill>
                  <a:srgbClr val="FF0000"/>
                </a:solidFill>
                <a:latin typeface="Courier New" panose="02070309020205020404" pitchFamily="49" charset="0"/>
                <a:cs typeface="Courier New" panose="02070309020205020404" pitchFamily="49" charset="0"/>
              </a:rPr>
              <a:t>•</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A</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a:p>
            <a:pPr algn="l">
              <a:defRPr/>
            </a:pP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cA</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a:p>
            <a:pPr algn="l">
              <a:defRPr/>
            </a:pP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d</a:t>
            </a:r>
          </a:p>
        </p:txBody>
      </p:sp>
      <p:sp>
        <p:nvSpPr>
          <p:cNvPr id="522248" name="Text Box 8"/>
          <p:cNvSpPr txBox="1">
            <a:spLocks noChangeArrowheads="1"/>
          </p:cNvSpPr>
          <p:nvPr/>
        </p:nvSpPr>
        <p:spPr bwMode="auto">
          <a:xfrm>
            <a:off x="4500563" y="4164310"/>
            <a:ext cx="1584325" cy="923330"/>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3</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:E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b</a:t>
            </a:r>
            <a:r>
              <a:rPr lang="en-US" altLang="zh-CN" dirty="0" err="1">
                <a:solidFill>
                  <a:srgbClr val="FF0000"/>
                </a:solidFill>
                <a:latin typeface="Courier New" panose="02070309020205020404" pitchFamily="49" charset="0"/>
                <a:cs typeface="Courier New" panose="02070309020205020404" pitchFamily="49" charset="0"/>
              </a:rPr>
              <a:t>•</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B</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a:p>
            <a:pPr algn="l">
              <a:defRPr/>
            </a:pP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B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cB</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a:p>
            <a:pPr algn="l">
              <a:defRPr/>
            </a:pP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B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d</a:t>
            </a:r>
          </a:p>
        </p:txBody>
      </p:sp>
      <p:sp>
        <p:nvSpPr>
          <p:cNvPr id="522249" name="Text Box 9"/>
          <p:cNvSpPr txBox="1">
            <a:spLocks noChangeArrowheads="1"/>
          </p:cNvSpPr>
          <p:nvPr/>
        </p:nvSpPr>
        <p:spPr bwMode="auto">
          <a:xfrm>
            <a:off x="4500563" y="5407322"/>
            <a:ext cx="1584325" cy="923330"/>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5</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:B </a:t>
            </a:r>
            <a:r>
              <a:rPr lang="en-US" altLang="zh-CN" dirty="0">
                <a:solidFill>
                  <a:schemeClr val="tx1">
                    <a:lumMod val="95000"/>
                    <a:lumOff val="5000"/>
                  </a:schemeClr>
                </a:solidFill>
                <a:latin typeface="Arial" panose="020B0604020202020204" pitchFamily="34" charset="0"/>
                <a:cs typeface="Arial" panose="020B0604020202020204" pitchFamily="34" charset="0"/>
              </a:rPr>
              <a:t>→ </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c</a:t>
            </a:r>
            <a:r>
              <a:rPr lang="en-US" altLang="zh-CN" dirty="0" err="1">
                <a:solidFill>
                  <a:srgbClr val="FF0000"/>
                </a:solidFill>
                <a:latin typeface="Courier New" panose="02070309020205020404" pitchFamily="49" charset="0"/>
                <a:cs typeface="Courier New" panose="02070309020205020404" pitchFamily="49" charset="0"/>
              </a:rPr>
              <a:t>•</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B</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a:p>
            <a:pPr algn="l">
              <a:defRPr/>
            </a:pP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B </a:t>
            </a:r>
            <a:r>
              <a:rPr lang="en-US" altLang="zh-CN" dirty="0">
                <a:solidFill>
                  <a:schemeClr val="tx1">
                    <a:lumMod val="95000"/>
                    <a:lumOff val="5000"/>
                  </a:schemeClr>
                </a:solidFill>
                <a:latin typeface="Arial" panose="020B0604020202020204" pitchFamily="34" charset="0"/>
                <a:cs typeface="Arial" panose="020B0604020202020204" pitchFamily="34"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cB</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a:p>
            <a:pPr algn="l">
              <a:defRPr/>
            </a:pP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B </a:t>
            </a:r>
            <a:r>
              <a:rPr lang="en-US" altLang="zh-CN" dirty="0">
                <a:solidFill>
                  <a:schemeClr val="tx1">
                    <a:lumMod val="95000"/>
                    <a:lumOff val="5000"/>
                  </a:schemeClr>
                </a:solidFill>
                <a:latin typeface="Arial" panose="020B0604020202020204" pitchFamily="34" charset="0"/>
                <a:cs typeface="Arial" panose="020B0604020202020204" pitchFamily="34" charset="0"/>
              </a:rPr>
              <a:t>→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d</a:t>
            </a:r>
          </a:p>
        </p:txBody>
      </p:sp>
      <p:sp>
        <p:nvSpPr>
          <p:cNvPr id="522250" name="Text Box 10"/>
          <p:cNvSpPr txBox="1">
            <a:spLocks noChangeArrowheads="1"/>
          </p:cNvSpPr>
          <p:nvPr/>
        </p:nvSpPr>
        <p:spPr bwMode="auto">
          <a:xfrm>
            <a:off x="4500563" y="3307834"/>
            <a:ext cx="1584325" cy="369332"/>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1</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:S’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E</a:t>
            </a:r>
            <a:r>
              <a:rPr lang="en-US" altLang="zh-CN" dirty="0">
                <a:solidFill>
                  <a:srgbClr val="FF0000"/>
                </a:solidFill>
                <a:latin typeface="Courier New" panose="02070309020205020404" pitchFamily="49" charset="0"/>
                <a:cs typeface="Courier New" panose="02070309020205020404" pitchFamily="49" charset="0"/>
              </a:rPr>
              <a:t>•</a:t>
            </a:r>
          </a:p>
        </p:txBody>
      </p:sp>
      <p:sp>
        <p:nvSpPr>
          <p:cNvPr id="522251" name="Text Box 11"/>
          <p:cNvSpPr txBox="1">
            <a:spLocks noChangeArrowheads="1"/>
          </p:cNvSpPr>
          <p:nvPr/>
        </p:nvSpPr>
        <p:spPr bwMode="auto">
          <a:xfrm>
            <a:off x="7091363" y="412234"/>
            <a:ext cx="1584325" cy="369332"/>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8</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:A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cA</a:t>
            </a:r>
            <a:r>
              <a:rPr lang="en-US" altLang="zh-CN" dirty="0">
                <a:solidFill>
                  <a:srgbClr val="FF0000"/>
                </a:solidFill>
                <a:latin typeface="Courier New" panose="02070309020205020404" pitchFamily="49" charset="0"/>
                <a:cs typeface="Courier New" panose="02070309020205020404" pitchFamily="49" charset="0"/>
              </a:rPr>
              <a:t>•</a:t>
            </a:r>
          </a:p>
        </p:txBody>
      </p:sp>
      <p:sp>
        <p:nvSpPr>
          <p:cNvPr id="522252" name="Text Box 12"/>
          <p:cNvSpPr txBox="1">
            <a:spLocks noChangeArrowheads="1"/>
          </p:cNvSpPr>
          <p:nvPr/>
        </p:nvSpPr>
        <p:spPr bwMode="auto">
          <a:xfrm>
            <a:off x="7091363" y="1021834"/>
            <a:ext cx="1584325" cy="369332"/>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10</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:A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d</a:t>
            </a:r>
            <a:r>
              <a:rPr lang="en-US" altLang="zh-CN" dirty="0">
                <a:solidFill>
                  <a:srgbClr val="FF0000"/>
                </a:solidFill>
                <a:latin typeface="Courier New" panose="02070309020205020404" pitchFamily="49" charset="0"/>
                <a:cs typeface="Courier New" panose="02070309020205020404" pitchFamily="49" charset="0"/>
              </a:rPr>
              <a:t>•</a:t>
            </a:r>
          </a:p>
        </p:txBody>
      </p:sp>
      <p:sp>
        <p:nvSpPr>
          <p:cNvPr id="522253" name="Text Box 13"/>
          <p:cNvSpPr txBox="1">
            <a:spLocks noChangeArrowheads="1"/>
          </p:cNvSpPr>
          <p:nvPr/>
        </p:nvSpPr>
        <p:spPr bwMode="auto">
          <a:xfrm>
            <a:off x="7091363" y="2263259"/>
            <a:ext cx="1584325" cy="369332"/>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6</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:E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aA</a:t>
            </a:r>
            <a:r>
              <a:rPr lang="en-US" altLang="zh-CN" dirty="0">
                <a:solidFill>
                  <a:srgbClr val="FF0000"/>
                </a:solidFill>
                <a:latin typeface="Courier New" panose="02070309020205020404" pitchFamily="49" charset="0"/>
                <a:cs typeface="Courier New" panose="02070309020205020404" pitchFamily="49" charset="0"/>
              </a:rPr>
              <a:t>•</a:t>
            </a:r>
          </a:p>
        </p:txBody>
      </p:sp>
      <p:sp>
        <p:nvSpPr>
          <p:cNvPr id="522254" name="Text Box 14"/>
          <p:cNvSpPr txBox="1">
            <a:spLocks noChangeArrowheads="1"/>
          </p:cNvSpPr>
          <p:nvPr/>
        </p:nvSpPr>
        <p:spPr bwMode="auto">
          <a:xfrm>
            <a:off x="7091363" y="4136509"/>
            <a:ext cx="1584325" cy="369332"/>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7</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:E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bB</a:t>
            </a:r>
            <a:r>
              <a:rPr lang="en-US" altLang="zh-CN" dirty="0">
                <a:solidFill>
                  <a:srgbClr val="FF0000"/>
                </a:solidFill>
                <a:latin typeface="Courier New" panose="02070309020205020404" pitchFamily="49" charset="0"/>
                <a:cs typeface="Courier New" panose="02070309020205020404" pitchFamily="49" charset="0"/>
              </a:rPr>
              <a:t>•</a:t>
            </a:r>
          </a:p>
        </p:txBody>
      </p:sp>
      <p:sp>
        <p:nvSpPr>
          <p:cNvPr id="522255" name="Text Box 15"/>
          <p:cNvSpPr txBox="1">
            <a:spLocks noChangeArrowheads="1"/>
          </p:cNvSpPr>
          <p:nvPr/>
        </p:nvSpPr>
        <p:spPr bwMode="auto">
          <a:xfrm>
            <a:off x="7091363" y="5379521"/>
            <a:ext cx="1584325" cy="369332"/>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11</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:B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d</a:t>
            </a:r>
            <a:r>
              <a:rPr lang="en-US" altLang="zh-CN" dirty="0">
                <a:solidFill>
                  <a:srgbClr val="FF0000"/>
                </a:solidFill>
                <a:latin typeface="Courier New" panose="02070309020205020404" pitchFamily="49" charset="0"/>
                <a:cs typeface="Courier New" panose="02070309020205020404" pitchFamily="49" charset="0"/>
              </a:rPr>
              <a:t>•</a:t>
            </a:r>
          </a:p>
        </p:txBody>
      </p:sp>
      <p:sp>
        <p:nvSpPr>
          <p:cNvPr id="522256" name="Text Box 16"/>
          <p:cNvSpPr txBox="1">
            <a:spLocks noChangeArrowheads="1"/>
          </p:cNvSpPr>
          <p:nvPr/>
        </p:nvSpPr>
        <p:spPr bwMode="auto">
          <a:xfrm>
            <a:off x="7091363" y="5989121"/>
            <a:ext cx="1584325" cy="369332"/>
          </a:xfrm>
          <a:prstGeom prst="rect">
            <a:avLst/>
          </a:prstGeom>
          <a:solidFill>
            <a:srgbClr val="FFFF99">
              <a:alpha val="50000"/>
            </a:srgbClr>
          </a:solidFill>
          <a:ln w="28575" algn="ctr">
            <a:solidFill>
              <a:srgbClr val="800000"/>
            </a:solidFill>
            <a:miter lim="800000"/>
            <a:headEnd/>
            <a:tailEnd/>
          </a:ln>
          <a:effectLst/>
        </p:spPr>
        <p:txBody>
          <a:bodyPr lIns="0" rIns="0" anchor="ctr">
            <a:spAutoFit/>
          </a:bodyPr>
          <a:lstStyle/>
          <a:p>
            <a:pPr algn="l">
              <a:defRPr/>
            </a:pPr>
            <a:r>
              <a:rPr lang="en-US" altLang="zh-CN"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I</a:t>
            </a:r>
            <a:r>
              <a:rPr lang="en-US" altLang="zh-CN" baseline="-25000" dirty="0">
                <a:solidFill>
                  <a:srgbClr val="0070C0"/>
                </a:solidFill>
                <a:effectLst>
                  <a:outerShdw blurRad="38100" dist="38100" dir="2700000" algn="tl">
                    <a:srgbClr val="000000"/>
                  </a:outerShdw>
                </a:effectLst>
                <a:latin typeface="Courier New" panose="02070309020205020404" pitchFamily="49" charset="0"/>
                <a:cs typeface="Courier New" panose="02070309020205020404" pitchFamily="49" charset="0"/>
              </a:rPr>
              <a:t>9</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:B </a:t>
            </a:r>
            <a:r>
              <a:rPr lang="en-US" altLang="zh-CN" dirty="0">
                <a:solidFill>
                  <a:schemeClr val="tx1">
                    <a:lumMod val="95000"/>
                    <a:lumOff val="5000"/>
                  </a:schemeClr>
                </a:solidFill>
                <a:latin typeface="Arial" panose="020B0604020202020204" pitchFamily="34" charset="0"/>
                <a:cs typeface="Arial" panose="020B0604020202020204" pitchFamily="34" charset="0"/>
              </a:rPr>
              <a:t>→</a:t>
            </a:r>
            <a:r>
              <a:rPr lang="en-US" altLang="zh-CN"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cB</a:t>
            </a:r>
            <a:r>
              <a:rPr lang="en-US" altLang="zh-CN" dirty="0">
                <a:solidFill>
                  <a:srgbClr val="FF0000"/>
                </a:solidFill>
                <a:latin typeface="Courier New" panose="02070309020205020404" pitchFamily="49" charset="0"/>
                <a:cs typeface="Courier New" panose="02070309020205020404" pitchFamily="49" charset="0"/>
              </a:rPr>
              <a:t>•</a:t>
            </a:r>
          </a:p>
        </p:txBody>
      </p:sp>
      <p:sp>
        <p:nvSpPr>
          <p:cNvPr id="38928" name="Text Box 17"/>
          <p:cNvSpPr txBox="1">
            <a:spLocks noChangeArrowheads="1"/>
          </p:cNvSpPr>
          <p:nvPr/>
        </p:nvSpPr>
        <p:spPr bwMode="auto">
          <a:xfrm>
            <a:off x="611188" y="406400"/>
            <a:ext cx="2663825" cy="1509713"/>
          </a:xfrm>
          <a:prstGeom prst="rect">
            <a:avLst/>
          </a:prstGeom>
          <a:solidFill>
            <a:srgbClr val="CCFFCC">
              <a:alpha val="50195"/>
            </a:srgbClr>
          </a:solidFill>
          <a:ln w="12700" algn="ctr">
            <a:solidFill>
              <a:srgbClr val="99CC00"/>
            </a:solidFill>
            <a:miter lim="800000"/>
            <a:headEnd/>
            <a:tailEnd/>
          </a:ln>
        </p:spPr>
        <p:txBody>
          <a:bodyPr wrap="none" anchor="ctr"/>
          <a:lstStyle/>
          <a:p>
            <a:pPr algn="l"/>
            <a:r>
              <a:rPr lang="en-US" altLang="zh-CN" sz="2400" dirty="0">
                <a:solidFill>
                  <a:schemeClr val="tx1">
                    <a:lumMod val="95000"/>
                    <a:lumOff val="5000"/>
                  </a:schemeClr>
                </a:solidFill>
                <a:latin typeface="Courier New" panose="02070309020205020404" pitchFamily="49" charset="0"/>
                <a:cs typeface="Courier New" panose="02070309020205020404" pitchFamily="49" charset="0"/>
              </a:rPr>
              <a:t>	</a:t>
            </a:r>
            <a:br>
              <a:rPr lang="en-US" altLang="zh-CN" sz="2400" dirty="0">
                <a:solidFill>
                  <a:schemeClr val="tx1">
                    <a:lumMod val="95000"/>
                    <a:lumOff val="5000"/>
                  </a:schemeClr>
                </a:solidFill>
                <a:latin typeface="Courier New" panose="02070309020205020404" pitchFamily="49" charset="0"/>
                <a:cs typeface="Courier New" panose="02070309020205020404" pitchFamily="49" charset="0"/>
              </a:rPr>
            </a:br>
            <a:r>
              <a:rPr lang="en-US" altLang="zh-CN" sz="2400" dirty="0" err="1">
                <a:solidFill>
                  <a:schemeClr val="tx1">
                    <a:lumMod val="95000"/>
                    <a:lumOff val="5000"/>
                  </a:schemeClr>
                </a:solidFill>
                <a:latin typeface="Courier New" panose="02070309020205020404" pitchFamily="49" charset="0"/>
                <a:cs typeface="Courier New" panose="02070309020205020404" pitchFamily="49" charset="0"/>
              </a:rPr>
              <a:t>E</a:t>
            </a:r>
            <a:r>
              <a:rPr lang="en-US" altLang="zh-CN" dirty="0" err="1">
                <a:solidFill>
                  <a:schemeClr val="tx1">
                    <a:lumMod val="95000"/>
                    <a:lumOff val="5000"/>
                  </a:schemeClr>
                </a:solidFill>
                <a:latin typeface="Arial" panose="020B0604020202020204" pitchFamily="34" charset="0"/>
                <a:cs typeface="Arial" panose="020B0604020202020204" pitchFamily="34" charset="0"/>
              </a:rPr>
              <a:t>→</a:t>
            </a:r>
            <a:r>
              <a:rPr lang="en-US" altLang="zh-CN" sz="2400" dirty="0" err="1">
                <a:solidFill>
                  <a:schemeClr val="tx1">
                    <a:lumMod val="95000"/>
                    <a:lumOff val="5000"/>
                  </a:schemeClr>
                </a:solidFill>
                <a:latin typeface="Courier New" panose="02070309020205020404" pitchFamily="49" charset="0"/>
                <a:cs typeface="Courier New" panose="02070309020205020404" pitchFamily="49" charset="0"/>
              </a:rPr>
              <a:t>aA</a:t>
            </a:r>
            <a:r>
              <a:rPr lang="en-US" altLang="zh-CN" sz="2400" dirty="0">
                <a:solidFill>
                  <a:srgbClr val="00B050"/>
                </a:solidFill>
                <a:latin typeface="Courier New" panose="02070309020205020404" pitchFamily="49" charset="0"/>
                <a:cs typeface="Courier New" panose="02070309020205020404" pitchFamily="49" charset="0"/>
              </a:rPr>
              <a:t>[1]</a:t>
            </a:r>
            <a:r>
              <a:rPr lang="en-US" altLang="zh-CN" sz="2400" dirty="0">
                <a:solidFill>
                  <a:schemeClr val="tx1">
                    <a:lumMod val="95000"/>
                    <a:lumOff val="5000"/>
                  </a:schemeClr>
                </a:solidFill>
                <a:latin typeface="Courier New" panose="02070309020205020404" pitchFamily="49" charset="0"/>
                <a:cs typeface="Courier New" panose="02070309020205020404" pitchFamily="49" charset="0"/>
              </a:rPr>
              <a:t>|</a:t>
            </a:r>
            <a:r>
              <a:rPr lang="en-US" altLang="zh-CN" sz="2400" dirty="0" err="1">
                <a:solidFill>
                  <a:schemeClr val="tx1">
                    <a:lumMod val="95000"/>
                    <a:lumOff val="5000"/>
                  </a:schemeClr>
                </a:solidFill>
                <a:latin typeface="Courier New" panose="02070309020205020404" pitchFamily="49" charset="0"/>
                <a:cs typeface="Courier New" panose="02070309020205020404" pitchFamily="49" charset="0"/>
              </a:rPr>
              <a:t>bB</a:t>
            </a:r>
            <a:r>
              <a:rPr lang="en-US" altLang="zh-CN" sz="2400" dirty="0">
                <a:solidFill>
                  <a:srgbClr val="00B050"/>
                </a:solidFill>
                <a:latin typeface="Courier New" panose="02070309020205020404" pitchFamily="49" charset="0"/>
                <a:cs typeface="Courier New" panose="02070309020205020404" pitchFamily="49" charset="0"/>
              </a:rPr>
              <a:t>[2]</a:t>
            </a:r>
            <a:br>
              <a:rPr lang="en-US" altLang="zh-CN" sz="2400" dirty="0">
                <a:solidFill>
                  <a:schemeClr val="tx1">
                    <a:lumMod val="95000"/>
                    <a:lumOff val="5000"/>
                  </a:schemeClr>
                </a:solidFill>
                <a:latin typeface="Courier New" panose="02070309020205020404" pitchFamily="49" charset="0"/>
                <a:cs typeface="Courier New" panose="02070309020205020404" pitchFamily="49" charset="0"/>
              </a:rPr>
            </a:br>
            <a:r>
              <a:rPr lang="en-US" altLang="zh-CN" sz="2400" dirty="0" err="1">
                <a:solidFill>
                  <a:schemeClr val="tx1">
                    <a:lumMod val="95000"/>
                    <a:lumOff val="5000"/>
                  </a:schemeClr>
                </a:solidFill>
                <a:latin typeface="Courier New" panose="02070309020205020404" pitchFamily="49" charset="0"/>
                <a:cs typeface="Courier New" panose="02070309020205020404" pitchFamily="49" charset="0"/>
              </a:rPr>
              <a:t>A</a:t>
            </a:r>
            <a:r>
              <a:rPr lang="en-US" altLang="zh-CN" dirty="0" err="1">
                <a:solidFill>
                  <a:schemeClr val="tx1">
                    <a:lumMod val="95000"/>
                    <a:lumOff val="5000"/>
                  </a:schemeClr>
                </a:solidFill>
                <a:latin typeface="Arial" panose="020B0604020202020204" pitchFamily="34" charset="0"/>
                <a:cs typeface="Arial" panose="020B0604020202020204" pitchFamily="34" charset="0"/>
              </a:rPr>
              <a:t>→</a:t>
            </a:r>
            <a:r>
              <a:rPr lang="en-US" altLang="zh-CN" sz="2400" dirty="0" err="1">
                <a:solidFill>
                  <a:schemeClr val="tx1">
                    <a:lumMod val="95000"/>
                    <a:lumOff val="5000"/>
                  </a:schemeClr>
                </a:solidFill>
                <a:latin typeface="Courier New" panose="02070309020205020404" pitchFamily="49" charset="0"/>
                <a:cs typeface="Courier New" panose="02070309020205020404" pitchFamily="49" charset="0"/>
              </a:rPr>
              <a:t>cA</a:t>
            </a:r>
            <a:r>
              <a:rPr lang="en-US" altLang="zh-CN" sz="2400" dirty="0">
                <a:solidFill>
                  <a:srgbClr val="00B050"/>
                </a:solidFill>
                <a:latin typeface="Courier New" panose="02070309020205020404" pitchFamily="49" charset="0"/>
                <a:cs typeface="Courier New" panose="02070309020205020404" pitchFamily="49" charset="0"/>
              </a:rPr>
              <a:t>[3]</a:t>
            </a:r>
            <a:r>
              <a:rPr lang="en-US" altLang="zh-CN" sz="2400" dirty="0">
                <a:solidFill>
                  <a:schemeClr val="tx1">
                    <a:lumMod val="95000"/>
                    <a:lumOff val="5000"/>
                  </a:schemeClr>
                </a:solidFill>
                <a:latin typeface="Courier New" panose="02070309020205020404" pitchFamily="49" charset="0"/>
                <a:cs typeface="Courier New" panose="02070309020205020404" pitchFamily="49" charset="0"/>
              </a:rPr>
              <a:t>|d</a:t>
            </a:r>
            <a:r>
              <a:rPr lang="en-US" altLang="zh-CN" sz="2400" dirty="0">
                <a:solidFill>
                  <a:srgbClr val="00B050"/>
                </a:solidFill>
                <a:latin typeface="Courier New" panose="02070309020205020404" pitchFamily="49" charset="0"/>
                <a:cs typeface="Courier New" panose="02070309020205020404" pitchFamily="49" charset="0"/>
              </a:rPr>
              <a:t>[4]</a:t>
            </a:r>
            <a:br>
              <a:rPr lang="en-US" altLang="zh-CN" sz="2400" dirty="0">
                <a:solidFill>
                  <a:schemeClr val="tx1">
                    <a:lumMod val="95000"/>
                    <a:lumOff val="5000"/>
                  </a:schemeClr>
                </a:solidFill>
                <a:latin typeface="Courier New" panose="02070309020205020404" pitchFamily="49" charset="0"/>
                <a:cs typeface="Courier New" panose="02070309020205020404" pitchFamily="49" charset="0"/>
              </a:rPr>
            </a:br>
            <a:r>
              <a:rPr lang="en-US" altLang="zh-CN" sz="2400" dirty="0" err="1">
                <a:solidFill>
                  <a:schemeClr val="tx1">
                    <a:lumMod val="95000"/>
                    <a:lumOff val="5000"/>
                  </a:schemeClr>
                </a:solidFill>
                <a:latin typeface="Courier New" panose="02070309020205020404" pitchFamily="49" charset="0"/>
                <a:cs typeface="Courier New" panose="02070309020205020404" pitchFamily="49" charset="0"/>
              </a:rPr>
              <a:t>B</a:t>
            </a:r>
            <a:r>
              <a:rPr lang="en-US" altLang="zh-CN" dirty="0" err="1">
                <a:solidFill>
                  <a:schemeClr val="tx1">
                    <a:lumMod val="95000"/>
                    <a:lumOff val="5000"/>
                  </a:schemeClr>
                </a:solidFill>
                <a:latin typeface="Arial" panose="020B0604020202020204" pitchFamily="34" charset="0"/>
                <a:cs typeface="Arial" panose="020B0604020202020204" pitchFamily="34" charset="0"/>
              </a:rPr>
              <a:t>→</a:t>
            </a:r>
            <a:r>
              <a:rPr lang="en-US" altLang="zh-CN" sz="2400" dirty="0" err="1">
                <a:solidFill>
                  <a:schemeClr val="tx1">
                    <a:lumMod val="95000"/>
                    <a:lumOff val="5000"/>
                  </a:schemeClr>
                </a:solidFill>
                <a:latin typeface="Courier New" panose="02070309020205020404" pitchFamily="49" charset="0"/>
                <a:cs typeface="Courier New" panose="02070309020205020404" pitchFamily="49" charset="0"/>
              </a:rPr>
              <a:t>cB</a:t>
            </a:r>
            <a:r>
              <a:rPr lang="en-US" altLang="zh-CN" sz="2400" dirty="0">
                <a:solidFill>
                  <a:srgbClr val="00B050"/>
                </a:solidFill>
                <a:latin typeface="Courier New" panose="02070309020205020404" pitchFamily="49" charset="0"/>
                <a:cs typeface="Courier New" panose="02070309020205020404" pitchFamily="49" charset="0"/>
              </a:rPr>
              <a:t>[5]</a:t>
            </a:r>
            <a:r>
              <a:rPr lang="en-US" altLang="zh-CN" sz="2400" dirty="0">
                <a:solidFill>
                  <a:schemeClr val="tx1">
                    <a:lumMod val="95000"/>
                    <a:lumOff val="5000"/>
                  </a:schemeClr>
                </a:solidFill>
                <a:latin typeface="Courier New" panose="02070309020205020404" pitchFamily="49" charset="0"/>
                <a:cs typeface="Courier New" panose="02070309020205020404" pitchFamily="49" charset="0"/>
              </a:rPr>
              <a:t>|d</a:t>
            </a:r>
            <a:r>
              <a:rPr lang="en-US" altLang="zh-CN" sz="2400" dirty="0">
                <a:solidFill>
                  <a:srgbClr val="00B050"/>
                </a:solidFill>
                <a:latin typeface="Courier New" panose="02070309020205020404" pitchFamily="49" charset="0"/>
                <a:cs typeface="Courier New" panose="02070309020205020404" pitchFamily="49" charset="0"/>
              </a:rPr>
              <a:t>[6]</a:t>
            </a:r>
          </a:p>
        </p:txBody>
      </p:sp>
      <p:cxnSp>
        <p:nvCxnSpPr>
          <p:cNvPr id="522258" name="AutoShape 18"/>
          <p:cNvCxnSpPr>
            <a:cxnSpLocks noChangeShapeType="1"/>
            <a:stCxn id="522244" idx="0"/>
            <a:endCxn id="522246" idx="1"/>
          </p:cNvCxnSpPr>
          <p:nvPr/>
        </p:nvCxnSpPr>
        <p:spPr bwMode="auto">
          <a:xfrm rot="5400000" flipH="1" flipV="1">
            <a:off x="3047852" y="1578124"/>
            <a:ext cx="887710" cy="2017712"/>
          </a:xfrm>
          <a:prstGeom prst="bentConnector2">
            <a:avLst/>
          </a:prstGeom>
          <a:noFill/>
          <a:ln w="28575">
            <a:solidFill>
              <a:srgbClr val="800000"/>
            </a:solidFill>
            <a:miter lim="800000"/>
            <a:headEnd/>
            <a:tailEnd type="triangle" w="med" len="med"/>
          </a:ln>
        </p:spPr>
      </p:cxnSp>
      <p:cxnSp>
        <p:nvCxnSpPr>
          <p:cNvPr id="522259" name="AutoShape 19"/>
          <p:cNvCxnSpPr>
            <a:cxnSpLocks noChangeShapeType="1"/>
            <a:stCxn id="522244" idx="2"/>
            <a:endCxn id="522248" idx="1"/>
          </p:cNvCxnSpPr>
          <p:nvPr/>
        </p:nvCxnSpPr>
        <p:spPr bwMode="auto">
          <a:xfrm rot="16200000" flipH="1">
            <a:off x="3155802" y="3281214"/>
            <a:ext cx="671810" cy="2017712"/>
          </a:xfrm>
          <a:prstGeom prst="bentConnector2">
            <a:avLst/>
          </a:prstGeom>
          <a:noFill/>
          <a:ln w="28575">
            <a:solidFill>
              <a:srgbClr val="800000"/>
            </a:solidFill>
            <a:miter lim="800000"/>
            <a:headEnd/>
            <a:tailEnd type="triangle" w="med" len="med"/>
          </a:ln>
        </p:spPr>
      </p:cxnSp>
      <p:cxnSp>
        <p:nvCxnSpPr>
          <p:cNvPr id="522260" name="AutoShape 20"/>
          <p:cNvCxnSpPr>
            <a:cxnSpLocks noChangeShapeType="1"/>
            <a:stCxn id="522244" idx="3"/>
            <a:endCxn id="522250" idx="1"/>
          </p:cNvCxnSpPr>
          <p:nvPr/>
        </p:nvCxnSpPr>
        <p:spPr bwMode="auto">
          <a:xfrm>
            <a:off x="3275013" y="3492500"/>
            <a:ext cx="1225550" cy="0"/>
          </a:xfrm>
          <a:prstGeom prst="straightConnector1">
            <a:avLst/>
          </a:prstGeom>
          <a:noFill/>
          <a:ln w="28575">
            <a:solidFill>
              <a:srgbClr val="800000"/>
            </a:solidFill>
            <a:round/>
            <a:headEnd/>
            <a:tailEnd type="triangle" w="med" len="med"/>
          </a:ln>
        </p:spPr>
      </p:cxnSp>
      <p:sp>
        <p:nvSpPr>
          <p:cNvPr id="522263" name="Line 23"/>
          <p:cNvSpPr>
            <a:spLocks noChangeShapeType="1"/>
          </p:cNvSpPr>
          <p:nvPr/>
        </p:nvSpPr>
        <p:spPr bwMode="auto">
          <a:xfrm>
            <a:off x="6084888" y="596900"/>
            <a:ext cx="1008062" cy="0"/>
          </a:xfrm>
          <a:prstGeom prst="line">
            <a:avLst/>
          </a:prstGeom>
          <a:noFill/>
          <a:ln w="28575">
            <a:solidFill>
              <a:srgbClr val="800000"/>
            </a:solidFill>
            <a:round/>
            <a:headEnd/>
            <a:tailEnd type="triangle" w="med" len="med"/>
          </a:ln>
        </p:spPr>
        <p:txBody>
          <a:bodyPr wrap="none" anchor="ctr"/>
          <a:lstStyle/>
          <a:p>
            <a:pPr algn="l"/>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64" name="Line 24"/>
          <p:cNvSpPr>
            <a:spLocks noChangeShapeType="1"/>
          </p:cNvSpPr>
          <p:nvPr/>
        </p:nvSpPr>
        <p:spPr bwMode="auto">
          <a:xfrm>
            <a:off x="6084888" y="1206500"/>
            <a:ext cx="1008062" cy="0"/>
          </a:xfrm>
          <a:prstGeom prst="line">
            <a:avLst/>
          </a:prstGeom>
          <a:noFill/>
          <a:ln w="28575">
            <a:solidFill>
              <a:srgbClr val="800000"/>
            </a:solidFill>
            <a:round/>
            <a:headEnd/>
            <a:tailEnd type="triangle" w="med" len="med"/>
          </a:ln>
        </p:spPr>
        <p:txBody>
          <a:bodyPr wrap="none" anchor="ctr"/>
          <a:lstStyle/>
          <a:p>
            <a:pPr algn="l"/>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65" name="Line 25"/>
          <p:cNvSpPr>
            <a:spLocks noChangeShapeType="1"/>
          </p:cNvSpPr>
          <p:nvPr/>
        </p:nvSpPr>
        <p:spPr bwMode="auto">
          <a:xfrm>
            <a:off x="6084888" y="2447925"/>
            <a:ext cx="1008062" cy="0"/>
          </a:xfrm>
          <a:prstGeom prst="line">
            <a:avLst/>
          </a:prstGeom>
          <a:noFill/>
          <a:ln w="28575">
            <a:solidFill>
              <a:srgbClr val="800000"/>
            </a:solidFill>
            <a:round/>
            <a:headEnd/>
            <a:tailEnd type="triangle" w="med" len="med"/>
          </a:ln>
        </p:spPr>
        <p:txBody>
          <a:bodyPr wrap="none" anchor="ctr"/>
          <a:lstStyle/>
          <a:p>
            <a:pPr algn="l"/>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66" name="Line 26"/>
          <p:cNvSpPr>
            <a:spLocks noChangeShapeType="1"/>
          </p:cNvSpPr>
          <p:nvPr/>
        </p:nvSpPr>
        <p:spPr bwMode="auto">
          <a:xfrm>
            <a:off x="6084888" y="4321175"/>
            <a:ext cx="1008062" cy="0"/>
          </a:xfrm>
          <a:prstGeom prst="line">
            <a:avLst/>
          </a:prstGeom>
          <a:noFill/>
          <a:ln w="28575">
            <a:solidFill>
              <a:srgbClr val="800000"/>
            </a:solidFill>
            <a:round/>
            <a:headEnd/>
            <a:tailEnd type="triangle" w="med" len="med"/>
          </a:ln>
        </p:spPr>
        <p:txBody>
          <a:bodyPr wrap="none" anchor="ctr"/>
          <a:lstStyle/>
          <a:p>
            <a:pPr algn="l"/>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67" name="Line 27"/>
          <p:cNvSpPr>
            <a:spLocks noChangeShapeType="1"/>
          </p:cNvSpPr>
          <p:nvPr/>
        </p:nvSpPr>
        <p:spPr bwMode="auto">
          <a:xfrm>
            <a:off x="6084888" y="5572125"/>
            <a:ext cx="1008062" cy="0"/>
          </a:xfrm>
          <a:prstGeom prst="line">
            <a:avLst/>
          </a:prstGeom>
          <a:noFill/>
          <a:ln w="28575">
            <a:solidFill>
              <a:srgbClr val="800000"/>
            </a:solidFill>
            <a:round/>
            <a:headEnd/>
            <a:tailEnd type="triangle" w="med" len="med"/>
          </a:ln>
        </p:spPr>
        <p:txBody>
          <a:bodyPr wrap="none" anchor="ctr"/>
          <a:lstStyle/>
          <a:p>
            <a:pPr algn="l"/>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68" name="Line 28"/>
          <p:cNvSpPr>
            <a:spLocks noChangeShapeType="1"/>
          </p:cNvSpPr>
          <p:nvPr/>
        </p:nvSpPr>
        <p:spPr bwMode="auto">
          <a:xfrm>
            <a:off x="6084888" y="6173788"/>
            <a:ext cx="1008062" cy="0"/>
          </a:xfrm>
          <a:prstGeom prst="line">
            <a:avLst/>
          </a:prstGeom>
          <a:noFill/>
          <a:ln w="28575">
            <a:solidFill>
              <a:srgbClr val="800000"/>
            </a:solidFill>
            <a:round/>
            <a:headEnd/>
            <a:tailEnd type="triangle" w="med" len="med"/>
          </a:ln>
        </p:spPr>
        <p:txBody>
          <a:bodyPr wrap="none" anchor="ctr"/>
          <a:lstStyle/>
          <a:p>
            <a:pPr algn="l"/>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69" name="Line 29"/>
          <p:cNvSpPr>
            <a:spLocks noChangeShapeType="1"/>
          </p:cNvSpPr>
          <p:nvPr/>
        </p:nvSpPr>
        <p:spPr bwMode="auto">
          <a:xfrm>
            <a:off x="6084888" y="4637088"/>
            <a:ext cx="1008062" cy="719137"/>
          </a:xfrm>
          <a:prstGeom prst="line">
            <a:avLst/>
          </a:prstGeom>
          <a:noFill/>
          <a:ln w="28575">
            <a:solidFill>
              <a:srgbClr val="800000"/>
            </a:solidFill>
            <a:round/>
            <a:headEnd/>
            <a:tailEnd type="triangle" w="med" len="med"/>
          </a:ln>
        </p:spPr>
        <p:txBody>
          <a:bodyPr wrap="none" anchor="ctr"/>
          <a:lstStyle/>
          <a:p>
            <a:pPr algn="l"/>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70" name="Text Box 30"/>
          <p:cNvSpPr txBox="1">
            <a:spLocks noChangeArrowheads="1"/>
          </p:cNvSpPr>
          <p:nvPr/>
        </p:nvSpPr>
        <p:spPr bwMode="auto">
          <a:xfrm>
            <a:off x="3713017" y="4227513"/>
            <a:ext cx="325730"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b</a:t>
            </a:r>
          </a:p>
        </p:txBody>
      </p:sp>
      <p:sp>
        <p:nvSpPr>
          <p:cNvPr id="522271" name="Text Box 31"/>
          <p:cNvSpPr txBox="1">
            <a:spLocks noChangeArrowheads="1"/>
          </p:cNvSpPr>
          <p:nvPr/>
        </p:nvSpPr>
        <p:spPr bwMode="auto">
          <a:xfrm>
            <a:off x="3713748" y="3146425"/>
            <a:ext cx="322524"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E</a:t>
            </a:r>
          </a:p>
        </p:txBody>
      </p:sp>
      <p:sp>
        <p:nvSpPr>
          <p:cNvPr id="522272" name="Text Box 32"/>
          <p:cNvSpPr txBox="1">
            <a:spLocks noChangeArrowheads="1"/>
          </p:cNvSpPr>
          <p:nvPr/>
        </p:nvSpPr>
        <p:spPr bwMode="auto">
          <a:xfrm>
            <a:off x="3713872" y="1778000"/>
            <a:ext cx="322524"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522273" name="Text Box 33"/>
          <p:cNvSpPr txBox="1">
            <a:spLocks noChangeArrowheads="1"/>
          </p:cNvSpPr>
          <p:nvPr/>
        </p:nvSpPr>
        <p:spPr bwMode="auto">
          <a:xfrm>
            <a:off x="6339411" y="482600"/>
            <a:ext cx="322524"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522274" name="Text Box 34"/>
          <p:cNvSpPr txBox="1">
            <a:spLocks noChangeArrowheads="1"/>
          </p:cNvSpPr>
          <p:nvPr/>
        </p:nvSpPr>
        <p:spPr bwMode="auto">
          <a:xfrm>
            <a:off x="6358585" y="1165225"/>
            <a:ext cx="325730"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d</a:t>
            </a:r>
          </a:p>
        </p:txBody>
      </p:sp>
      <p:sp>
        <p:nvSpPr>
          <p:cNvPr id="522275" name="Text Box 35"/>
          <p:cNvSpPr txBox="1">
            <a:spLocks noChangeArrowheads="1"/>
          </p:cNvSpPr>
          <p:nvPr/>
        </p:nvSpPr>
        <p:spPr bwMode="auto">
          <a:xfrm>
            <a:off x="6339411" y="2138363"/>
            <a:ext cx="322524"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522276" name="Text Box 36"/>
          <p:cNvSpPr txBox="1">
            <a:spLocks noChangeArrowheads="1"/>
          </p:cNvSpPr>
          <p:nvPr/>
        </p:nvSpPr>
        <p:spPr bwMode="auto">
          <a:xfrm>
            <a:off x="6360049" y="4011613"/>
            <a:ext cx="322524"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B</a:t>
            </a:r>
          </a:p>
        </p:txBody>
      </p:sp>
      <p:sp>
        <p:nvSpPr>
          <p:cNvPr id="522277" name="Text Box 37"/>
          <p:cNvSpPr txBox="1">
            <a:spLocks noChangeArrowheads="1"/>
          </p:cNvSpPr>
          <p:nvPr/>
        </p:nvSpPr>
        <p:spPr bwMode="auto">
          <a:xfrm>
            <a:off x="6358585" y="4586288"/>
            <a:ext cx="325730"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d</a:t>
            </a:r>
          </a:p>
        </p:txBody>
      </p:sp>
      <p:sp>
        <p:nvSpPr>
          <p:cNvPr id="522278" name="Text Box 38"/>
          <p:cNvSpPr txBox="1">
            <a:spLocks noChangeArrowheads="1"/>
          </p:cNvSpPr>
          <p:nvPr/>
        </p:nvSpPr>
        <p:spPr bwMode="auto">
          <a:xfrm>
            <a:off x="6358585" y="5270500"/>
            <a:ext cx="325730"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d</a:t>
            </a:r>
          </a:p>
        </p:txBody>
      </p:sp>
      <p:sp>
        <p:nvSpPr>
          <p:cNvPr id="522279" name="Text Box 39"/>
          <p:cNvSpPr txBox="1">
            <a:spLocks noChangeArrowheads="1"/>
          </p:cNvSpPr>
          <p:nvPr/>
        </p:nvSpPr>
        <p:spPr bwMode="auto">
          <a:xfrm>
            <a:off x="6360049" y="5846763"/>
            <a:ext cx="322524"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B</a:t>
            </a:r>
          </a:p>
        </p:txBody>
      </p:sp>
      <p:sp>
        <p:nvSpPr>
          <p:cNvPr id="522280" name="Freeform 40"/>
          <p:cNvSpPr>
            <a:spLocks/>
          </p:cNvSpPr>
          <p:nvPr/>
        </p:nvSpPr>
        <p:spPr bwMode="auto">
          <a:xfrm>
            <a:off x="3995738" y="892175"/>
            <a:ext cx="504825" cy="936625"/>
          </a:xfrm>
          <a:custGeom>
            <a:avLst/>
            <a:gdLst>
              <a:gd name="T0" fmla="*/ 504825 w 409"/>
              <a:gd name="T1" fmla="*/ 936625 h 590"/>
              <a:gd name="T2" fmla="*/ 0 w 409"/>
              <a:gd name="T3" fmla="*/ 936625 h 590"/>
              <a:gd name="T4" fmla="*/ 0 w 409"/>
              <a:gd name="T5" fmla="*/ 0 h 590"/>
              <a:gd name="T6" fmla="*/ 504825 w 409"/>
              <a:gd name="T7" fmla="*/ 0 h 590"/>
              <a:gd name="T8" fmla="*/ 0 60000 65536"/>
              <a:gd name="T9" fmla="*/ 0 60000 65536"/>
              <a:gd name="T10" fmla="*/ 0 60000 65536"/>
              <a:gd name="T11" fmla="*/ 0 60000 65536"/>
              <a:gd name="T12" fmla="*/ 0 w 409"/>
              <a:gd name="T13" fmla="*/ 0 h 590"/>
              <a:gd name="T14" fmla="*/ 409 w 409"/>
              <a:gd name="T15" fmla="*/ 590 h 590"/>
            </a:gdLst>
            <a:ahLst/>
            <a:cxnLst>
              <a:cxn ang="T8">
                <a:pos x="T0" y="T1"/>
              </a:cxn>
              <a:cxn ang="T9">
                <a:pos x="T2" y="T3"/>
              </a:cxn>
              <a:cxn ang="T10">
                <a:pos x="T4" y="T5"/>
              </a:cxn>
              <a:cxn ang="T11">
                <a:pos x="T6" y="T7"/>
              </a:cxn>
            </a:cxnLst>
            <a:rect l="T12" t="T13" r="T14" b="T15"/>
            <a:pathLst>
              <a:path w="409" h="590">
                <a:moveTo>
                  <a:pt x="409" y="590"/>
                </a:moveTo>
                <a:lnTo>
                  <a:pt x="0" y="590"/>
                </a:lnTo>
                <a:lnTo>
                  <a:pt x="0" y="0"/>
                </a:lnTo>
                <a:lnTo>
                  <a:pt x="409" y="0"/>
                </a:lnTo>
              </a:path>
            </a:pathLst>
          </a:custGeom>
          <a:noFill/>
          <a:ln w="28575">
            <a:solidFill>
              <a:srgbClr val="800000"/>
            </a:solidFill>
            <a:round/>
            <a:headEnd/>
            <a:tailEnd type="triangle" w="med" len="med"/>
          </a:ln>
        </p:spPr>
        <p:txBody>
          <a:bodyPr wrap="none" anchor="ctr"/>
          <a:lstStyle/>
          <a:p>
            <a:pPr algn="l"/>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81" name="Freeform 41"/>
          <p:cNvSpPr>
            <a:spLocks/>
          </p:cNvSpPr>
          <p:nvPr/>
        </p:nvSpPr>
        <p:spPr bwMode="auto">
          <a:xfrm flipV="1">
            <a:off x="3995738" y="4911725"/>
            <a:ext cx="504825" cy="1006475"/>
          </a:xfrm>
          <a:custGeom>
            <a:avLst/>
            <a:gdLst>
              <a:gd name="T0" fmla="*/ 504825 w 409"/>
              <a:gd name="T1" fmla="*/ 1006475 h 590"/>
              <a:gd name="T2" fmla="*/ 0 w 409"/>
              <a:gd name="T3" fmla="*/ 1006475 h 590"/>
              <a:gd name="T4" fmla="*/ 0 w 409"/>
              <a:gd name="T5" fmla="*/ 0 h 590"/>
              <a:gd name="T6" fmla="*/ 504825 w 409"/>
              <a:gd name="T7" fmla="*/ 0 h 590"/>
              <a:gd name="T8" fmla="*/ 0 60000 65536"/>
              <a:gd name="T9" fmla="*/ 0 60000 65536"/>
              <a:gd name="T10" fmla="*/ 0 60000 65536"/>
              <a:gd name="T11" fmla="*/ 0 60000 65536"/>
              <a:gd name="T12" fmla="*/ 0 w 409"/>
              <a:gd name="T13" fmla="*/ 0 h 590"/>
              <a:gd name="T14" fmla="*/ 409 w 409"/>
              <a:gd name="T15" fmla="*/ 590 h 590"/>
            </a:gdLst>
            <a:ahLst/>
            <a:cxnLst>
              <a:cxn ang="T8">
                <a:pos x="T0" y="T1"/>
              </a:cxn>
              <a:cxn ang="T9">
                <a:pos x="T2" y="T3"/>
              </a:cxn>
              <a:cxn ang="T10">
                <a:pos x="T4" y="T5"/>
              </a:cxn>
              <a:cxn ang="T11">
                <a:pos x="T6" y="T7"/>
              </a:cxn>
            </a:cxnLst>
            <a:rect l="T12" t="T13" r="T14" b="T15"/>
            <a:pathLst>
              <a:path w="409" h="590">
                <a:moveTo>
                  <a:pt x="409" y="590"/>
                </a:moveTo>
                <a:lnTo>
                  <a:pt x="0" y="590"/>
                </a:lnTo>
                <a:lnTo>
                  <a:pt x="0" y="0"/>
                </a:lnTo>
                <a:lnTo>
                  <a:pt x="409" y="0"/>
                </a:lnTo>
              </a:path>
            </a:pathLst>
          </a:custGeom>
          <a:noFill/>
          <a:ln w="28575">
            <a:solidFill>
              <a:srgbClr val="800000"/>
            </a:solidFill>
            <a:round/>
            <a:headEnd/>
            <a:tailEnd type="triangle" w="med" len="med"/>
          </a:ln>
        </p:spPr>
        <p:txBody>
          <a:bodyPr wrap="none" anchor="ctr"/>
          <a:lstStyle/>
          <a:p>
            <a:pPr algn="l"/>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82" name="Text Box 42"/>
          <p:cNvSpPr txBox="1">
            <a:spLocks noChangeArrowheads="1"/>
          </p:cNvSpPr>
          <p:nvPr/>
        </p:nvSpPr>
        <p:spPr bwMode="auto">
          <a:xfrm>
            <a:off x="3713872" y="1087438"/>
            <a:ext cx="322524"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c</a:t>
            </a:r>
          </a:p>
        </p:txBody>
      </p:sp>
      <p:sp>
        <p:nvSpPr>
          <p:cNvPr id="522283" name="Text Box 43"/>
          <p:cNvSpPr txBox="1">
            <a:spLocks noChangeArrowheads="1"/>
          </p:cNvSpPr>
          <p:nvPr/>
        </p:nvSpPr>
        <p:spPr bwMode="auto">
          <a:xfrm>
            <a:off x="3713872" y="5264150"/>
            <a:ext cx="322524"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c</a:t>
            </a:r>
          </a:p>
        </p:txBody>
      </p:sp>
      <p:sp>
        <p:nvSpPr>
          <p:cNvPr id="522292" name="Line 52"/>
          <p:cNvSpPr>
            <a:spLocks noChangeShapeType="1"/>
          </p:cNvSpPr>
          <p:nvPr/>
        </p:nvSpPr>
        <p:spPr bwMode="auto">
          <a:xfrm flipV="1">
            <a:off x="6084888" y="1397000"/>
            <a:ext cx="1008062" cy="574675"/>
          </a:xfrm>
          <a:prstGeom prst="line">
            <a:avLst/>
          </a:prstGeom>
          <a:noFill/>
          <a:ln w="28575">
            <a:solidFill>
              <a:srgbClr val="800000"/>
            </a:solidFill>
            <a:round/>
            <a:headEnd/>
            <a:tailEnd type="triangle" w="med" len="med"/>
          </a:ln>
        </p:spPr>
        <p:txBody>
          <a:bodyPr wrap="none" anchor="ctr"/>
          <a:lstStyle/>
          <a:p>
            <a:pPr algn="l"/>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522293" name="Text Box 53"/>
          <p:cNvSpPr txBox="1">
            <a:spLocks noChangeArrowheads="1"/>
          </p:cNvSpPr>
          <p:nvPr/>
        </p:nvSpPr>
        <p:spPr bwMode="auto">
          <a:xfrm>
            <a:off x="6523685" y="1635125"/>
            <a:ext cx="325730"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d</a:t>
            </a:r>
          </a:p>
        </p:txBody>
      </p:sp>
      <p:sp>
        <p:nvSpPr>
          <p:cNvPr id="522294" name="Freeform 54"/>
          <p:cNvSpPr>
            <a:spLocks/>
          </p:cNvSpPr>
          <p:nvPr/>
        </p:nvSpPr>
        <p:spPr bwMode="auto">
          <a:xfrm>
            <a:off x="3995738" y="115888"/>
            <a:ext cx="1008062" cy="504825"/>
          </a:xfrm>
          <a:custGeom>
            <a:avLst/>
            <a:gdLst>
              <a:gd name="T0" fmla="*/ 1008062 w 635"/>
              <a:gd name="T1" fmla="*/ 217488 h 318"/>
              <a:gd name="T2" fmla="*/ 1008062 w 635"/>
              <a:gd name="T3" fmla="*/ 0 h 318"/>
              <a:gd name="T4" fmla="*/ 0 w 635"/>
              <a:gd name="T5" fmla="*/ 0 h 318"/>
              <a:gd name="T6" fmla="*/ 0 w 635"/>
              <a:gd name="T7" fmla="*/ 504825 h 318"/>
              <a:gd name="T8" fmla="*/ 504825 w 635"/>
              <a:gd name="T9" fmla="*/ 504825 h 318"/>
              <a:gd name="T10" fmla="*/ 0 60000 65536"/>
              <a:gd name="T11" fmla="*/ 0 60000 65536"/>
              <a:gd name="T12" fmla="*/ 0 60000 65536"/>
              <a:gd name="T13" fmla="*/ 0 60000 65536"/>
              <a:gd name="T14" fmla="*/ 0 60000 65536"/>
              <a:gd name="T15" fmla="*/ 0 w 635"/>
              <a:gd name="T16" fmla="*/ 0 h 318"/>
              <a:gd name="T17" fmla="*/ 635 w 635"/>
              <a:gd name="T18" fmla="*/ 318 h 318"/>
            </a:gdLst>
            <a:ahLst/>
            <a:cxnLst>
              <a:cxn ang="T10">
                <a:pos x="T0" y="T1"/>
              </a:cxn>
              <a:cxn ang="T11">
                <a:pos x="T2" y="T3"/>
              </a:cxn>
              <a:cxn ang="T12">
                <a:pos x="T4" y="T5"/>
              </a:cxn>
              <a:cxn ang="T13">
                <a:pos x="T6" y="T7"/>
              </a:cxn>
              <a:cxn ang="T14">
                <a:pos x="T8" y="T9"/>
              </a:cxn>
            </a:cxnLst>
            <a:rect l="T15" t="T16" r="T17" b="T18"/>
            <a:pathLst>
              <a:path w="635" h="318">
                <a:moveTo>
                  <a:pt x="635" y="137"/>
                </a:moveTo>
                <a:lnTo>
                  <a:pt x="635" y="0"/>
                </a:lnTo>
                <a:lnTo>
                  <a:pt x="0" y="0"/>
                </a:lnTo>
                <a:lnTo>
                  <a:pt x="0" y="318"/>
                </a:lnTo>
                <a:lnTo>
                  <a:pt x="318" y="318"/>
                </a:lnTo>
              </a:path>
            </a:pathLst>
          </a:custGeom>
          <a:noFill/>
          <a:ln w="28575">
            <a:solidFill>
              <a:srgbClr val="FF0000"/>
            </a:solidFill>
            <a:round/>
            <a:headEnd/>
            <a:tailEnd type="triangle" w="med" len="med"/>
          </a:ln>
        </p:spPr>
        <p:txBody>
          <a:bodyPr wrap="none" anchor="ctr"/>
          <a:lstStyle/>
          <a:p>
            <a:pPr algn="l"/>
            <a:endParaRPr lang="zh-CN" altLang="en-US">
              <a:solidFill>
                <a:schemeClr val="tx1">
                  <a:lumMod val="95000"/>
                  <a:lumOff val="5000"/>
                </a:schemeClr>
              </a:solidFill>
            </a:endParaRPr>
          </a:p>
        </p:txBody>
      </p:sp>
      <p:sp>
        <p:nvSpPr>
          <p:cNvPr id="522295" name="Text Box 55"/>
          <p:cNvSpPr txBox="1">
            <a:spLocks noChangeArrowheads="1"/>
          </p:cNvSpPr>
          <p:nvPr/>
        </p:nvSpPr>
        <p:spPr bwMode="auto">
          <a:xfrm>
            <a:off x="3748797" y="251356"/>
            <a:ext cx="322524" cy="369332"/>
          </a:xfrm>
          <a:prstGeom prst="rect">
            <a:avLst/>
          </a:prstGeom>
          <a:noFill/>
          <a:ln w="19050" algn="ctr">
            <a:noFill/>
            <a:miter lim="800000"/>
            <a:headEnd/>
            <a:tailEnd/>
          </a:ln>
        </p:spPr>
        <p:txBody>
          <a:bodyPr wrap="none">
            <a:spAutoFit/>
          </a:bodyPr>
          <a:lstStyle/>
          <a:p>
            <a:pPr algn="l"/>
            <a:r>
              <a:rPr lang="en-US" altLang="zh-CN" dirty="0">
                <a:solidFill>
                  <a:schemeClr val="tx1">
                    <a:lumMod val="95000"/>
                    <a:lumOff val="5000"/>
                  </a:schemeClr>
                </a:solidFill>
                <a:latin typeface="Courier New" panose="02070309020205020404" pitchFamily="49" charset="0"/>
                <a:cs typeface="Courier New" panose="02070309020205020404" pitchFamily="49" charset="0"/>
              </a:rPr>
              <a:t>c</a:t>
            </a:r>
          </a:p>
        </p:txBody>
      </p:sp>
      <p:sp>
        <p:nvSpPr>
          <p:cNvPr id="522296" name="Freeform 56"/>
          <p:cNvSpPr>
            <a:spLocks/>
          </p:cNvSpPr>
          <p:nvPr/>
        </p:nvSpPr>
        <p:spPr bwMode="auto">
          <a:xfrm flipV="1">
            <a:off x="3995738" y="6092825"/>
            <a:ext cx="1008062" cy="503238"/>
          </a:xfrm>
          <a:custGeom>
            <a:avLst/>
            <a:gdLst>
              <a:gd name="T0" fmla="*/ 1008062 w 635"/>
              <a:gd name="T1" fmla="*/ 216804 h 318"/>
              <a:gd name="T2" fmla="*/ 1008062 w 635"/>
              <a:gd name="T3" fmla="*/ 0 h 318"/>
              <a:gd name="T4" fmla="*/ 0 w 635"/>
              <a:gd name="T5" fmla="*/ 0 h 318"/>
              <a:gd name="T6" fmla="*/ 0 w 635"/>
              <a:gd name="T7" fmla="*/ 503238 h 318"/>
              <a:gd name="T8" fmla="*/ 504825 w 635"/>
              <a:gd name="T9" fmla="*/ 503238 h 318"/>
              <a:gd name="T10" fmla="*/ 0 60000 65536"/>
              <a:gd name="T11" fmla="*/ 0 60000 65536"/>
              <a:gd name="T12" fmla="*/ 0 60000 65536"/>
              <a:gd name="T13" fmla="*/ 0 60000 65536"/>
              <a:gd name="T14" fmla="*/ 0 60000 65536"/>
              <a:gd name="T15" fmla="*/ 0 w 635"/>
              <a:gd name="T16" fmla="*/ 0 h 318"/>
              <a:gd name="T17" fmla="*/ 635 w 635"/>
              <a:gd name="T18" fmla="*/ 318 h 318"/>
            </a:gdLst>
            <a:ahLst/>
            <a:cxnLst>
              <a:cxn ang="T10">
                <a:pos x="T0" y="T1"/>
              </a:cxn>
              <a:cxn ang="T11">
                <a:pos x="T2" y="T3"/>
              </a:cxn>
              <a:cxn ang="T12">
                <a:pos x="T4" y="T5"/>
              </a:cxn>
              <a:cxn ang="T13">
                <a:pos x="T6" y="T7"/>
              </a:cxn>
              <a:cxn ang="T14">
                <a:pos x="T8" y="T9"/>
              </a:cxn>
            </a:cxnLst>
            <a:rect l="T15" t="T16" r="T17" b="T18"/>
            <a:pathLst>
              <a:path w="635" h="318">
                <a:moveTo>
                  <a:pt x="635" y="137"/>
                </a:moveTo>
                <a:lnTo>
                  <a:pt x="635" y="0"/>
                </a:lnTo>
                <a:lnTo>
                  <a:pt x="0" y="0"/>
                </a:lnTo>
                <a:lnTo>
                  <a:pt x="0" y="318"/>
                </a:lnTo>
                <a:lnTo>
                  <a:pt x="318" y="318"/>
                </a:lnTo>
              </a:path>
            </a:pathLst>
          </a:custGeom>
          <a:noFill/>
          <a:ln w="28575">
            <a:solidFill>
              <a:srgbClr val="FF0000"/>
            </a:solidFill>
            <a:round/>
            <a:headEnd/>
            <a:tailEnd type="triangle" w="med" len="med"/>
          </a:ln>
        </p:spPr>
        <p:txBody>
          <a:bodyPr wrap="none" anchor="ctr"/>
          <a:lstStyle/>
          <a:p>
            <a:pPr algn="l"/>
            <a:endParaRPr lang="zh-CN" altLang="en-US">
              <a:solidFill>
                <a:schemeClr val="tx1">
                  <a:lumMod val="95000"/>
                  <a:lumOff val="5000"/>
                </a:schemeClr>
              </a:solidFill>
            </a:endParaRPr>
          </a:p>
        </p:txBody>
      </p:sp>
      <p:sp>
        <p:nvSpPr>
          <p:cNvPr id="522297" name="Text Box 57"/>
          <p:cNvSpPr txBox="1">
            <a:spLocks noChangeArrowheads="1"/>
          </p:cNvSpPr>
          <p:nvPr/>
        </p:nvSpPr>
        <p:spPr bwMode="auto">
          <a:xfrm>
            <a:off x="3715460" y="6188075"/>
            <a:ext cx="322524" cy="369332"/>
          </a:xfrm>
          <a:prstGeom prst="rect">
            <a:avLst/>
          </a:prstGeom>
          <a:noFill/>
          <a:ln w="19050" algn="ctr">
            <a:noFill/>
            <a:miter lim="800000"/>
            <a:headEnd/>
            <a:tailEnd/>
          </a:ln>
        </p:spPr>
        <p:txBody>
          <a:bodyPr wrap="none">
            <a:spAutoFit/>
          </a:bodyPr>
          <a:lstStyle/>
          <a:p>
            <a:pPr algn="l"/>
            <a:r>
              <a:rPr lang="en-US" altLang="zh-CN" dirty="0">
                <a:solidFill>
                  <a:schemeClr val="tx1">
                    <a:lumMod val="95000"/>
                    <a:lumOff val="5000"/>
                  </a:schemeClr>
                </a:solidFill>
                <a:latin typeface="Courier New" panose="02070309020205020404" pitchFamily="49" charset="0"/>
                <a:cs typeface="Courier New" panose="02070309020205020404" pitchFamily="49" charset="0"/>
              </a:rPr>
              <a:t>c</a:t>
            </a:r>
          </a:p>
        </p:txBody>
      </p:sp>
      <p:sp>
        <p:nvSpPr>
          <p:cNvPr id="522300" name="Rectangle 60"/>
          <p:cNvSpPr>
            <a:spLocks noChangeArrowheads="1"/>
          </p:cNvSpPr>
          <p:nvPr/>
        </p:nvSpPr>
        <p:spPr bwMode="auto">
          <a:xfrm>
            <a:off x="611560" y="404813"/>
            <a:ext cx="1799282" cy="461665"/>
          </a:xfrm>
          <a:prstGeom prst="rect">
            <a:avLst/>
          </a:prstGeom>
          <a:noFill/>
          <a:ln w="12700" algn="ctr">
            <a:noFill/>
            <a:miter lim="800000"/>
            <a:headEnd/>
            <a:tailEnd/>
          </a:ln>
        </p:spPr>
        <p:txBody>
          <a:bodyPr wrap="square">
            <a:spAutoFit/>
          </a:bodyPr>
          <a:lstStyle/>
          <a:p>
            <a:pPr algn="l"/>
            <a:r>
              <a:rPr lang="en-US" altLang="zh-CN" sz="2400" dirty="0">
                <a:solidFill>
                  <a:schemeClr val="tx1">
                    <a:lumMod val="95000"/>
                    <a:lumOff val="5000"/>
                  </a:schemeClr>
                </a:solidFill>
                <a:latin typeface="Courier New" panose="02070309020205020404" pitchFamily="49" charset="0"/>
                <a:cs typeface="Courier New" panose="02070309020205020404" pitchFamily="49" charset="0"/>
              </a:rPr>
              <a:t>S’</a:t>
            </a:r>
            <a:r>
              <a:rPr lang="en-US" altLang="zh-CN" dirty="0">
                <a:solidFill>
                  <a:schemeClr val="tx1">
                    <a:lumMod val="95000"/>
                    <a:lumOff val="5000"/>
                  </a:schemeClr>
                </a:solidFill>
                <a:latin typeface="Arial" panose="020B0604020202020204" pitchFamily="34" charset="0"/>
                <a:cs typeface="Arial" panose="020B0604020202020204" pitchFamily="34" charset="0"/>
              </a:rPr>
              <a:t>→ </a:t>
            </a:r>
            <a:r>
              <a:rPr lang="en-US" altLang="zh-CN" sz="2400" dirty="0">
                <a:solidFill>
                  <a:schemeClr val="tx1">
                    <a:lumMod val="95000"/>
                    <a:lumOff val="5000"/>
                  </a:schemeClr>
                </a:solidFill>
                <a:latin typeface="Courier New" panose="02070309020205020404" pitchFamily="49" charset="0"/>
                <a:cs typeface="Courier New" panose="02070309020205020404" pitchFamily="49" charset="0"/>
              </a:rPr>
              <a:t>E</a:t>
            </a:r>
            <a:r>
              <a:rPr lang="en-US" altLang="zh-CN" sz="2400" dirty="0">
                <a:solidFill>
                  <a:srgbClr val="00B050"/>
                </a:solidFill>
                <a:latin typeface="Courier New" panose="02070309020205020404" pitchFamily="49" charset="0"/>
                <a:cs typeface="Courier New" panose="02070309020205020404" pitchFamily="49" charset="0"/>
              </a:rPr>
              <a:t>[0]</a:t>
            </a:r>
          </a:p>
        </p:txBody>
      </p:sp>
      <p:sp>
        <p:nvSpPr>
          <p:cNvPr id="48" name="Oval 164">
            <a:hlinkClick r:id="rId2" action="ppaction://hlinksldjump" tooltip="可规约前缀图"/>
          </p:cNvPr>
          <p:cNvSpPr>
            <a:spLocks noChangeArrowheads="1"/>
          </p:cNvSpPr>
          <p:nvPr/>
        </p:nvSpPr>
        <p:spPr bwMode="auto">
          <a:xfrm>
            <a:off x="1259632" y="5386665"/>
            <a:ext cx="576263" cy="576262"/>
          </a:xfrm>
          <a:prstGeom prst="ellipse">
            <a:avLst/>
          </a:prstGeom>
          <a:solidFill>
            <a:srgbClr val="99CCFF">
              <a:alpha val="50195"/>
            </a:srgbClr>
          </a:solidFill>
          <a:ln w="127000" cap="rnd" cmpd="dbl" algn="ctr">
            <a:solidFill>
              <a:srgbClr val="3366FF"/>
            </a:solidFill>
            <a:prstDash val="sysDot"/>
            <a:round/>
            <a:headEnd/>
            <a:tailEnd/>
          </a:ln>
        </p:spPr>
        <p:txBody>
          <a:bodyPr wrap="none" anchor="ctr"/>
          <a:lstStyle/>
          <a:p>
            <a:pPr algn="ctr"/>
            <a:r>
              <a:rPr lang="zh-CN" altLang="en-US" sz="1600" dirty="0">
                <a:solidFill>
                  <a:srgbClr val="6666FF"/>
                </a:solidFill>
                <a:latin typeface="楷体" panose="02010609060101010101" pitchFamily="49" charset="-122"/>
                <a:ea typeface="楷体" panose="02010609060101010101" pitchFamily="49" charset="-122"/>
              </a:rPr>
              <a:t>表</a:t>
            </a:r>
          </a:p>
        </p:txBody>
      </p:sp>
    </p:spTree>
    <p:extLst>
      <p:ext uri="{BB962C8B-B14F-4D97-AF65-F5344CB8AC3E}">
        <p14:creationId xmlns:p14="http://schemas.microsoft.com/office/powerpoint/2010/main" val="184412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00"/>
                                        </p:tgtEl>
                                        <p:attrNameLst>
                                          <p:attrName>style.visibility</p:attrName>
                                        </p:attrNameLst>
                                      </p:cBhvr>
                                      <p:to>
                                        <p:strVal val="visible"/>
                                      </p:to>
                                    </p:set>
                                    <p:animEffect transition="in" filter="wipe(left)">
                                      <p:cBhvr>
                                        <p:cTn id="7" dur="500"/>
                                        <p:tgtEl>
                                          <p:spTgt spid="522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44">
                                            <p:bg/>
                                          </p:spTgt>
                                        </p:tgtEl>
                                        <p:attrNameLst>
                                          <p:attrName>style.visibility</p:attrName>
                                        </p:attrNameLst>
                                      </p:cBhvr>
                                      <p:to>
                                        <p:strVal val="visible"/>
                                      </p:to>
                                    </p:set>
                                    <p:animEffect transition="in" filter="wipe(left)">
                                      <p:cBhvr>
                                        <p:cTn id="12" dur="500"/>
                                        <p:tgtEl>
                                          <p:spTgt spid="522244">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44">
                                            <p:txEl>
                                              <p:pRg st="0" end="0"/>
                                            </p:txEl>
                                          </p:spTgt>
                                        </p:tgtEl>
                                        <p:attrNameLst>
                                          <p:attrName>style.visibility</p:attrName>
                                        </p:attrNameLst>
                                      </p:cBhvr>
                                      <p:to>
                                        <p:strVal val="visible"/>
                                      </p:to>
                                    </p:set>
                                    <p:animEffect transition="in" filter="wipe(left)">
                                      <p:cBhvr>
                                        <p:cTn id="17" dur="500"/>
                                        <p:tgtEl>
                                          <p:spTgt spid="52224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44">
                                            <p:txEl>
                                              <p:pRg st="1" end="1"/>
                                            </p:txEl>
                                          </p:spTgt>
                                        </p:tgtEl>
                                        <p:attrNameLst>
                                          <p:attrName>style.visibility</p:attrName>
                                        </p:attrNameLst>
                                      </p:cBhvr>
                                      <p:to>
                                        <p:strVal val="visible"/>
                                      </p:to>
                                    </p:set>
                                    <p:animEffect transition="in" filter="wipe(left)">
                                      <p:cBhvr>
                                        <p:cTn id="22" dur="500"/>
                                        <p:tgtEl>
                                          <p:spTgt spid="52224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44">
                                            <p:txEl>
                                              <p:pRg st="2" end="2"/>
                                            </p:txEl>
                                          </p:spTgt>
                                        </p:tgtEl>
                                        <p:attrNameLst>
                                          <p:attrName>style.visibility</p:attrName>
                                        </p:attrNameLst>
                                      </p:cBhvr>
                                      <p:to>
                                        <p:strVal val="visible"/>
                                      </p:to>
                                    </p:set>
                                    <p:animEffect transition="in" filter="wipe(left)">
                                      <p:cBhvr>
                                        <p:cTn id="27" dur="500"/>
                                        <p:tgtEl>
                                          <p:spTgt spid="52224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2260"/>
                                        </p:tgtEl>
                                        <p:attrNameLst>
                                          <p:attrName>style.visibility</p:attrName>
                                        </p:attrNameLst>
                                      </p:cBhvr>
                                      <p:to>
                                        <p:strVal val="visible"/>
                                      </p:to>
                                    </p:set>
                                    <p:animEffect transition="in" filter="wipe(left)">
                                      <p:cBhvr>
                                        <p:cTn id="32" dur="500"/>
                                        <p:tgtEl>
                                          <p:spTgt spid="52226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22271"/>
                                        </p:tgtEl>
                                        <p:attrNameLst>
                                          <p:attrName>style.visibility</p:attrName>
                                        </p:attrNameLst>
                                      </p:cBhvr>
                                      <p:to>
                                        <p:strVal val="visible"/>
                                      </p:to>
                                    </p:set>
                                    <p:animEffect transition="in" filter="wipe(left)">
                                      <p:cBhvr>
                                        <p:cTn id="35" dur="500"/>
                                        <p:tgtEl>
                                          <p:spTgt spid="5222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22250">
                                            <p:bg/>
                                          </p:spTgt>
                                        </p:tgtEl>
                                        <p:attrNameLst>
                                          <p:attrName>style.visibility</p:attrName>
                                        </p:attrNameLst>
                                      </p:cBhvr>
                                      <p:to>
                                        <p:strVal val="visible"/>
                                      </p:to>
                                    </p:set>
                                    <p:animEffect transition="in" filter="wipe(left)">
                                      <p:cBhvr>
                                        <p:cTn id="40" dur="500"/>
                                        <p:tgtEl>
                                          <p:spTgt spid="522250">
                                            <p:bg/>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22250">
                                            <p:txEl>
                                              <p:pRg st="0" end="0"/>
                                            </p:txEl>
                                          </p:spTgt>
                                        </p:tgtEl>
                                        <p:attrNameLst>
                                          <p:attrName>style.visibility</p:attrName>
                                        </p:attrNameLst>
                                      </p:cBhvr>
                                      <p:to>
                                        <p:strVal val="visible"/>
                                      </p:to>
                                    </p:set>
                                    <p:animEffect transition="in" filter="wipe(left)">
                                      <p:cBhvr>
                                        <p:cTn id="45" dur="500"/>
                                        <p:tgtEl>
                                          <p:spTgt spid="52225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22258"/>
                                        </p:tgtEl>
                                        <p:attrNameLst>
                                          <p:attrName>style.visibility</p:attrName>
                                        </p:attrNameLst>
                                      </p:cBhvr>
                                      <p:to>
                                        <p:strVal val="visible"/>
                                      </p:to>
                                    </p:set>
                                    <p:animEffect transition="in" filter="wipe(left)">
                                      <p:cBhvr>
                                        <p:cTn id="50" dur="500"/>
                                        <p:tgtEl>
                                          <p:spTgt spid="52225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2272"/>
                                        </p:tgtEl>
                                        <p:attrNameLst>
                                          <p:attrName>style.visibility</p:attrName>
                                        </p:attrNameLst>
                                      </p:cBhvr>
                                      <p:to>
                                        <p:strVal val="visible"/>
                                      </p:to>
                                    </p:set>
                                    <p:animEffect transition="in" filter="wipe(left)">
                                      <p:cBhvr>
                                        <p:cTn id="53" dur="500"/>
                                        <p:tgtEl>
                                          <p:spTgt spid="52227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22246">
                                            <p:bg/>
                                          </p:spTgt>
                                        </p:tgtEl>
                                        <p:attrNameLst>
                                          <p:attrName>style.visibility</p:attrName>
                                        </p:attrNameLst>
                                      </p:cBhvr>
                                      <p:to>
                                        <p:strVal val="visible"/>
                                      </p:to>
                                    </p:set>
                                    <p:animEffect transition="in" filter="wipe(left)">
                                      <p:cBhvr>
                                        <p:cTn id="58" dur="500"/>
                                        <p:tgtEl>
                                          <p:spTgt spid="522246">
                                            <p:bg/>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22246">
                                            <p:txEl>
                                              <p:pRg st="0" end="0"/>
                                            </p:txEl>
                                          </p:spTgt>
                                        </p:tgtEl>
                                        <p:attrNameLst>
                                          <p:attrName>style.visibility</p:attrName>
                                        </p:attrNameLst>
                                      </p:cBhvr>
                                      <p:to>
                                        <p:strVal val="visible"/>
                                      </p:to>
                                    </p:set>
                                    <p:animEffect transition="in" filter="wipe(left)">
                                      <p:cBhvr>
                                        <p:cTn id="63" dur="500"/>
                                        <p:tgtEl>
                                          <p:spTgt spid="522246">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22246">
                                            <p:txEl>
                                              <p:pRg st="1" end="1"/>
                                            </p:txEl>
                                          </p:spTgt>
                                        </p:tgtEl>
                                        <p:attrNameLst>
                                          <p:attrName>style.visibility</p:attrName>
                                        </p:attrNameLst>
                                      </p:cBhvr>
                                      <p:to>
                                        <p:strVal val="visible"/>
                                      </p:to>
                                    </p:set>
                                    <p:animEffect transition="in" filter="wipe(left)">
                                      <p:cBhvr>
                                        <p:cTn id="68" dur="500"/>
                                        <p:tgtEl>
                                          <p:spTgt spid="522246">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22246">
                                            <p:txEl>
                                              <p:pRg st="2" end="2"/>
                                            </p:txEl>
                                          </p:spTgt>
                                        </p:tgtEl>
                                        <p:attrNameLst>
                                          <p:attrName>style.visibility</p:attrName>
                                        </p:attrNameLst>
                                      </p:cBhvr>
                                      <p:to>
                                        <p:strVal val="visible"/>
                                      </p:to>
                                    </p:set>
                                    <p:animEffect transition="in" filter="wipe(left)">
                                      <p:cBhvr>
                                        <p:cTn id="73" dur="500"/>
                                        <p:tgtEl>
                                          <p:spTgt spid="522246">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22259"/>
                                        </p:tgtEl>
                                        <p:attrNameLst>
                                          <p:attrName>style.visibility</p:attrName>
                                        </p:attrNameLst>
                                      </p:cBhvr>
                                      <p:to>
                                        <p:strVal val="visible"/>
                                      </p:to>
                                    </p:set>
                                    <p:animEffect transition="in" filter="wipe(left)">
                                      <p:cBhvr>
                                        <p:cTn id="78" dur="500"/>
                                        <p:tgtEl>
                                          <p:spTgt spid="522259"/>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22270"/>
                                        </p:tgtEl>
                                        <p:attrNameLst>
                                          <p:attrName>style.visibility</p:attrName>
                                        </p:attrNameLst>
                                      </p:cBhvr>
                                      <p:to>
                                        <p:strVal val="visible"/>
                                      </p:to>
                                    </p:set>
                                    <p:animEffect transition="in" filter="wipe(left)">
                                      <p:cBhvr>
                                        <p:cTn id="81" dur="500"/>
                                        <p:tgtEl>
                                          <p:spTgt spid="52227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22248">
                                            <p:bg/>
                                          </p:spTgt>
                                        </p:tgtEl>
                                        <p:attrNameLst>
                                          <p:attrName>style.visibility</p:attrName>
                                        </p:attrNameLst>
                                      </p:cBhvr>
                                      <p:to>
                                        <p:strVal val="visible"/>
                                      </p:to>
                                    </p:set>
                                    <p:animEffect transition="in" filter="wipe(left)">
                                      <p:cBhvr>
                                        <p:cTn id="86" dur="500"/>
                                        <p:tgtEl>
                                          <p:spTgt spid="522248">
                                            <p:bg/>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22248">
                                            <p:txEl>
                                              <p:pRg st="0" end="0"/>
                                            </p:txEl>
                                          </p:spTgt>
                                        </p:tgtEl>
                                        <p:attrNameLst>
                                          <p:attrName>style.visibility</p:attrName>
                                        </p:attrNameLst>
                                      </p:cBhvr>
                                      <p:to>
                                        <p:strVal val="visible"/>
                                      </p:to>
                                    </p:set>
                                    <p:animEffect transition="in" filter="wipe(left)">
                                      <p:cBhvr>
                                        <p:cTn id="91" dur="500"/>
                                        <p:tgtEl>
                                          <p:spTgt spid="522248">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22248">
                                            <p:txEl>
                                              <p:pRg st="1" end="1"/>
                                            </p:txEl>
                                          </p:spTgt>
                                        </p:tgtEl>
                                        <p:attrNameLst>
                                          <p:attrName>style.visibility</p:attrName>
                                        </p:attrNameLst>
                                      </p:cBhvr>
                                      <p:to>
                                        <p:strVal val="visible"/>
                                      </p:to>
                                    </p:set>
                                    <p:animEffect transition="in" filter="wipe(left)">
                                      <p:cBhvr>
                                        <p:cTn id="96" dur="500"/>
                                        <p:tgtEl>
                                          <p:spTgt spid="522248">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22248">
                                            <p:txEl>
                                              <p:pRg st="2" end="2"/>
                                            </p:txEl>
                                          </p:spTgt>
                                        </p:tgtEl>
                                        <p:attrNameLst>
                                          <p:attrName>style.visibility</p:attrName>
                                        </p:attrNameLst>
                                      </p:cBhvr>
                                      <p:to>
                                        <p:strVal val="visible"/>
                                      </p:to>
                                    </p:set>
                                    <p:animEffect transition="in" filter="wipe(left)">
                                      <p:cBhvr>
                                        <p:cTn id="101" dur="500"/>
                                        <p:tgtEl>
                                          <p:spTgt spid="522248">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22265"/>
                                        </p:tgtEl>
                                        <p:attrNameLst>
                                          <p:attrName>style.visibility</p:attrName>
                                        </p:attrNameLst>
                                      </p:cBhvr>
                                      <p:to>
                                        <p:strVal val="visible"/>
                                      </p:to>
                                    </p:set>
                                    <p:animEffect transition="in" filter="wipe(left)">
                                      <p:cBhvr>
                                        <p:cTn id="106" dur="500"/>
                                        <p:tgtEl>
                                          <p:spTgt spid="522265"/>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522275"/>
                                        </p:tgtEl>
                                        <p:attrNameLst>
                                          <p:attrName>style.visibility</p:attrName>
                                        </p:attrNameLst>
                                      </p:cBhvr>
                                      <p:to>
                                        <p:strVal val="visible"/>
                                      </p:to>
                                    </p:set>
                                    <p:animEffect transition="in" filter="wipe(left)">
                                      <p:cBhvr>
                                        <p:cTn id="109" dur="500"/>
                                        <p:tgtEl>
                                          <p:spTgt spid="52227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22253">
                                            <p:bg/>
                                          </p:spTgt>
                                        </p:tgtEl>
                                        <p:attrNameLst>
                                          <p:attrName>style.visibility</p:attrName>
                                        </p:attrNameLst>
                                      </p:cBhvr>
                                      <p:to>
                                        <p:strVal val="visible"/>
                                      </p:to>
                                    </p:set>
                                    <p:animEffect transition="in" filter="wipe(left)">
                                      <p:cBhvr>
                                        <p:cTn id="114" dur="500"/>
                                        <p:tgtEl>
                                          <p:spTgt spid="522253">
                                            <p:bg/>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522253">
                                            <p:txEl>
                                              <p:pRg st="0" end="0"/>
                                            </p:txEl>
                                          </p:spTgt>
                                        </p:tgtEl>
                                        <p:attrNameLst>
                                          <p:attrName>style.visibility</p:attrName>
                                        </p:attrNameLst>
                                      </p:cBhvr>
                                      <p:to>
                                        <p:strVal val="visible"/>
                                      </p:to>
                                    </p:set>
                                    <p:animEffect transition="in" filter="wipe(left)">
                                      <p:cBhvr>
                                        <p:cTn id="119" dur="500"/>
                                        <p:tgtEl>
                                          <p:spTgt spid="522253">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522280"/>
                                        </p:tgtEl>
                                        <p:attrNameLst>
                                          <p:attrName>style.visibility</p:attrName>
                                        </p:attrNameLst>
                                      </p:cBhvr>
                                      <p:to>
                                        <p:strVal val="visible"/>
                                      </p:to>
                                    </p:set>
                                    <p:animEffect transition="in" filter="wipe(down)">
                                      <p:cBhvr>
                                        <p:cTn id="124" dur="500"/>
                                        <p:tgtEl>
                                          <p:spTgt spid="522280"/>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522282"/>
                                        </p:tgtEl>
                                        <p:attrNameLst>
                                          <p:attrName>style.visibility</p:attrName>
                                        </p:attrNameLst>
                                      </p:cBhvr>
                                      <p:to>
                                        <p:strVal val="visible"/>
                                      </p:to>
                                    </p:set>
                                    <p:animEffect transition="in" filter="wipe(left)">
                                      <p:cBhvr>
                                        <p:cTn id="127" dur="500"/>
                                        <p:tgtEl>
                                          <p:spTgt spid="52228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522247">
                                            <p:bg/>
                                          </p:spTgt>
                                        </p:tgtEl>
                                        <p:attrNameLst>
                                          <p:attrName>style.visibility</p:attrName>
                                        </p:attrNameLst>
                                      </p:cBhvr>
                                      <p:to>
                                        <p:strVal val="visible"/>
                                      </p:to>
                                    </p:set>
                                    <p:animEffect transition="in" filter="wipe(left)">
                                      <p:cBhvr>
                                        <p:cTn id="132" dur="500"/>
                                        <p:tgtEl>
                                          <p:spTgt spid="522247">
                                            <p:bg/>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522247">
                                            <p:txEl>
                                              <p:pRg st="0" end="0"/>
                                            </p:txEl>
                                          </p:spTgt>
                                        </p:tgtEl>
                                        <p:attrNameLst>
                                          <p:attrName>style.visibility</p:attrName>
                                        </p:attrNameLst>
                                      </p:cBhvr>
                                      <p:to>
                                        <p:strVal val="visible"/>
                                      </p:to>
                                    </p:set>
                                    <p:animEffect transition="in" filter="wipe(left)">
                                      <p:cBhvr>
                                        <p:cTn id="137" dur="500"/>
                                        <p:tgtEl>
                                          <p:spTgt spid="522247">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22247">
                                            <p:txEl>
                                              <p:pRg st="1" end="1"/>
                                            </p:txEl>
                                          </p:spTgt>
                                        </p:tgtEl>
                                        <p:attrNameLst>
                                          <p:attrName>style.visibility</p:attrName>
                                        </p:attrNameLst>
                                      </p:cBhvr>
                                      <p:to>
                                        <p:strVal val="visible"/>
                                      </p:to>
                                    </p:set>
                                    <p:animEffect transition="in" filter="wipe(left)">
                                      <p:cBhvr>
                                        <p:cTn id="142" dur="500"/>
                                        <p:tgtEl>
                                          <p:spTgt spid="522247">
                                            <p:txEl>
                                              <p:pRg st="1" end="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522247">
                                            <p:txEl>
                                              <p:pRg st="2" end="2"/>
                                            </p:txEl>
                                          </p:spTgt>
                                        </p:tgtEl>
                                        <p:attrNameLst>
                                          <p:attrName>style.visibility</p:attrName>
                                        </p:attrNameLst>
                                      </p:cBhvr>
                                      <p:to>
                                        <p:strVal val="visible"/>
                                      </p:to>
                                    </p:set>
                                    <p:animEffect transition="in" filter="wipe(left)">
                                      <p:cBhvr>
                                        <p:cTn id="147" dur="500"/>
                                        <p:tgtEl>
                                          <p:spTgt spid="522247">
                                            <p:txEl>
                                              <p:pRg st="2" end="2"/>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522292"/>
                                        </p:tgtEl>
                                        <p:attrNameLst>
                                          <p:attrName>style.visibility</p:attrName>
                                        </p:attrNameLst>
                                      </p:cBhvr>
                                      <p:to>
                                        <p:strVal val="visible"/>
                                      </p:to>
                                    </p:set>
                                    <p:animEffect transition="in" filter="wipe(left)">
                                      <p:cBhvr>
                                        <p:cTn id="152" dur="500"/>
                                        <p:tgtEl>
                                          <p:spTgt spid="522292"/>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522293"/>
                                        </p:tgtEl>
                                        <p:attrNameLst>
                                          <p:attrName>style.visibility</p:attrName>
                                        </p:attrNameLst>
                                      </p:cBhvr>
                                      <p:to>
                                        <p:strVal val="visible"/>
                                      </p:to>
                                    </p:set>
                                    <p:animEffect transition="in" filter="wipe(left)">
                                      <p:cBhvr>
                                        <p:cTn id="155" dur="500"/>
                                        <p:tgtEl>
                                          <p:spTgt spid="52229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522252">
                                            <p:bg/>
                                          </p:spTgt>
                                        </p:tgtEl>
                                        <p:attrNameLst>
                                          <p:attrName>style.visibility</p:attrName>
                                        </p:attrNameLst>
                                      </p:cBhvr>
                                      <p:to>
                                        <p:strVal val="visible"/>
                                      </p:to>
                                    </p:set>
                                    <p:animEffect transition="in" filter="wipe(left)">
                                      <p:cBhvr>
                                        <p:cTn id="160" dur="500"/>
                                        <p:tgtEl>
                                          <p:spTgt spid="522252">
                                            <p:bg/>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522252">
                                            <p:txEl>
                                              <p:pRg st="0" end="0"/>
                                            </p:txEl>
                                          </p:spTgt>
                                        </p:tgtEl>
                                        <p:attrNameLst>
                                          <p:attrName>style.visibility</p:attrName>
                                        </p:attrNameLst>
                                      </p:cBhvr>
                                      <p:to>
                                        <p:strVal val="visible"/>
                                      </p:to>
                                    </p:set>
                                    <p:animEffect transition="in" filter="wipe(left)">
                                      <p:cBhvr>
                                        <p:cTn id="165" dur="500"/>
                                        <p:tgtEl>
                                          <p:spTgt spid="522252">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522266"/>
                                        </p:tgtEl>
                                        <p:attrNameLst>
                                          <p:attrName>style.visibility</p:attrName>
                                        </p:attrNameLst>
                                      </p:cBhvr>
                                      <p:to>
                                        <p:strVal val="visible"/>
                                      </p:to>
                                    </p:set>
                                    <p:animEffect transition="in" filter="wipe(left)">
                                      <p:cBhvr>
                                        <p:cTn id="170" dur="500"/>
                                        <p:tgtEl>
                                          <p:spTgt spid="522266"/>
                                        </p:tgtEl>
                                      </p:cBhvr>
                                    </p:animEffect>
                                  </p:childTnLst>
                                </p:cTn>
                              </p:par>
                              <p:par>
                                <p:cTn id="171" presetID="22" presetClass="entr" presetSubtype="8" fill="hold" grpId="0" nodeType="withEffect">
                                  <p:stCondLst>
                                    <p:cond delay="0"/>
                                  </p:stCondLst>
                                  <p:childTnLst>
                                    <p:set>
                                      <p:cBhvr>
                                        <p:cTn id="172" dur="1" fill="hold">
                                          <p:stCondLst>
                                            <p:cond delay="0"/>
                                          </p:stCondLst>
                                        </p:cTn>
                                        <p:tgtEl>
                                          <p:spTgt spid="522276"/>
                                        </p:tgtEl>
                                        <p:attrNameLst>
                                          <p:attrName>style.visibility</p:attrName>
                                        </p:attrNameLst>
                                      </p:cBhvr>
                                      <p:to>
                                        <p:strVal val="visible"/>
                                      </p:to>
                                    </p:set>
                                    <p:animEffect transition="in" filter="wipe(left)">
                                      <p:cBhvr>
                                        <p:cTn id="173" dur="500"/>
                                        <p:tgtEl>
                                          <p:spTgt spid="522276"/>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522254">
                                            <p:bg/>
                                          </p:spTgt>
                                        </p:tgtEl>
                                        <p:attrNameLst>
                                          <p:attrName>style.visibility</p:attrName>
                                        </p:attrNameLst>
                                      </p:cBhvr>
                                      <p:to>
                                        <p:strVal val="visible"/>
                                      </p:to>
                                    </p:set>
                                    <p:animEffect transition="in" filter="wipe(left)">
                                      <p:cBhvr>
                                        <p:cTn id="178" dur="500"/>
                                        <p:tgtEl>
                                          <p:spTgt spid="522254">
                                            <p:bg/>
                                          </p:spTgt>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522254">
                                            <p:txEl>
                                              <p:pRg st="0" end="0"/>
                                            </p:txEl>
                                          </p:spTgt>
                                        </p:tgtEl>
                                        <p:attrNameLst>
                                          <p:attrName>style.visibility</p:attrName>
                                        </p:attrNameLst>
                                      </p:cBhvr>
                                      <p:to>
                                        <p:strVal val="visible"/>
                                      </p:to>
                                    </p:set>
                                    <p:animEffect transition="in" filter="wipe(left)">
                                      <p:cBhvr>
                                        <p:cTn id="183" dur="500"/>
                                        <p:tgtEl>
                                          <p:spTgt spid="522254">
                                            <p:txEl>
                                              <p:pRg st="0" end="0"/>
                                            </p:txEl>
                                          </p:spTgt>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grpId="0" nodeType="clickEffect">
                                  <p:stCondLst>
                                    <p:cond delay="0"/>
                                  </p:stCondLst>
                                  <p:childTnLst>
                                    <p:set>
                                      <p:cBhvr>
                                        <p:cTn id="187" dur="1" fill="hold">
                                          <p:stCondLst>
                                            <p:cond delay="0"/>
                                          </p:stCondLst>
                                        </p:cTn>
                                        <p:tgtEl>
                                          <p:spTgt spid="522281"/>
                                        </p:tgtEl>
                                        <p:attrNameLst>
                                          <p:attrName>style.visibility</p:attrName>
                                        </p:attrNameLst>
                                      </p:cBhvr>
                                      <p:to>
                                        <p:strVal val="visible"/>
                                      </p:to>
                                    </p:set>
                                    <p:animEffect transition="in" filter="wipe(up)">
                                      <p:cBhvr>
                                        <p:cTn id="188" dur="500"/>
                                        <p:tgtEl>
                                          <p:spTgt spid="522281"/>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522283"/>
                                        </p:tgtEl>
                                        <p:attrNameLst>
                                          <p:attrName>style.visibility</p:attrName>
                                        </p:attrNameLst>
                                      </p:cBhvr>
                                      <p:to>
                                        <p:strVal val="visible"/>
                                      </p:to>
                                    </p:set>
                                    <p:animEffect transition="in" filter="wipe(left)">
                                      <p:cBhvr>
                                        <p:cTn id="191" dur="500"/>
                                        <p:tgtEl>
                                          <p:spTgt spid="522283"/>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522249">
                                            <p:bg/>
                                          </p:spTgt>
                                        </p:tgtEl>
                                        <p:attrNameLst>
                                          <p:attrName>style.visibility</p:attrName>
                                        </p:attrNameLst>
                                      </p:cBhvr>
                                      <p:to>
                                        <p:strVal val="visible"/>
                                      </p:to>
                                    </p:set>
                                    <p:animEffect transition="in" filter="wipe(left)">
                                      <p:cBhvr>
                                        <p:cTn id="196" dur="500"/>
                                        <p:tgtEl>
                                          <p:spTgt spid="522249">
                                            <p:bg/>
                                          </p:spTgt>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522249">
                                            <p:txEl>
                                              <p:pRg st="0" end="0"/>
                                            </p:txEl>
                                          </p:spTgt>
                                        </p:tgtEl>
                                        <p:attrNameLst>
                                          <p:attrName>style.visibility</p:attrName>
                                        </p:attrNameLst>
                                      </p:cBhvr>
                                      <p:to>
                                        <p:strVal val="visible"/>
                                      </p:to>
                                    </p:set>
                                    <p:animEffect transition="in" filter="wipe(left)">
                                      <p:cBhvr>
                                        <p:cTn id="201" dur="500"/>
                                        <p:tgtEl>
                                          <p:spTgt spid="522249">
                                            <p:txEl>
                                              <p:pRg st="0" end="0"/>
                                            </p:txEl>
                                          </p:spTgt>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522249">
                                            <p:txEl>
                                              <p:pRg st="1" end="1"/>
                                            </p:txEl>
                                          </p:spTgt>
                                        </p:tgtEl>
                                        <p:attrNameLst>
                                          <p:attrName>style.visibility</p:attrName>
                                        </p:attrNameLst>
                                      </p:cBhvr>
                                      <p:to>
                                        <p:strVal val="visible"/>
                                      </p:to>
                                    </p:set>
                                    <p:animEffect transition="in" filter="wipe(left)">
                                      <p:cBhvr>
                                        <p:cTn id="206" dur="500"/>
                                        <p:tgtEl>
                                          <p:spTgt spid="522249">
                                            <p:txEl>
                                              <p:pRg st="1" end="1"/>
                                            </p:txEl>
                                          </p:spTgt>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522249">
                                            <p:txEl>
                                              <p:pRg st="2" end="2"/>
                                            </p:txEl>
                                          </p:spTgt>
                                        </p:tgtEl>
                                        <p:attrNameLst>
                                          <p:attrName>style.visibility</p:attrName>
                                        </p:attrNameLst>
                                      </p:cBhvr>
                                      <p:to>
                                        <p:strVal val="visible"/>
                                      </p:to>
                                    </p:set>
                                    <p:animEffect transition="in" filter="wipe(left)">
                                      <p:cBhvr>
                                        <p:cTn id="211" dur="500"/>
                                        <p:tgtEl>
                                          <p:spTgt spid="522249">
                                            <p:txEl>
                                              <p:pRg st="2" end="2"/>
                                            </p:txEl>
                                          </p:spTgt>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522277"/>
                                        </p:tgtEl>
                                        <p:attrNameLst>
                                          <p:attrName>style.visibility</p:attrName>
                                        </p:attrNameLst>
                                      </p:cBhvr>
                                      <p:to>
                                        <p:strVal val="visible"/>
                                      </p:to>
                                    </p:set>
                                    <p:animEffect transition="in" filter="wipe(left)">
                                      <p:cBhvr>
                                        <p:cTn id="216" dur="500"/>
                                        <p:tgtEl>
                                          <p:spTgt spid="522277"/>
                                        </p:tgtEl>
                                      </p:cBhvr>
                                    </p:animEffect>
                                  </p:childTnLst>
                                </p:cTn>
                              </p:par>
                              <p:par>
                                <p:cTn id="217" presetID="22" presetClass="entr" presetSubtype="8" fill="hold" grpId="0" nodeType="withEffect">
                                  <p:stCondLst>
                                    <p:cond delay="0"/>
                                  </p:stCondLst>
                                  <p:childTnLst>
                                    <p:set>
                                      <p:cBhvr>
                                        <p:cTn id="218" dur="1" fill="hold">
                                          <p:stCondLst>
                                            <p:cond delay="0"/>
                                          </p:stCondLst>
                                        </p:cTn>
                                        <p:tgtEl>
                                          <p:spTgt spid="522269"/>
                                        </p:tgtEl>
                                        <p:attrNameLst>
                                          <p:attrName>style.visibility</p:attrName>
                                        </p:attrNameLst>
                                      </p:cBhvr>
                                      <p:to>
                                        <p:strVal val="visible"/>
                                      </p:to>
                                    </p:set>
                                    <p:animEffect transition="in" filter="wipe(left)">
                                      <p:cBhvr>
                                        <p:cTn id="219" dur="500"/>
                                        <p:tgtEl>
                                          <p:spTgt spid="522269"/>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522255">
                                            <p:bg/>
                                          </p:spTgt>
                                        </p:tgtEl>
                                        <p:attrNameLst>
                                          <p:attrName>style.visibility</p:attrName>
                                        </p:attrNameLst>
                                      </p:cBhvr>
                                      <p:to>
                                        <p:strVal val="visible"/>
                                      </p:to>
                                    </p:set>
                                    <p:animEffect transition="in" filter="wipe(left)">
                                      <p:cBhvr>
                                        <p:cTn id="224" dur="500"/>
                                        <p:tgtEl>
                                          <p:spTgt spid="522255">
                                            <p:bg/>
                                          </p:spTgt>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522255">
                                            <p:txEl>
                                              <p:pRg st="0" end="0"/>
                                            </p:txEl>
                                          </p:spTgt>
                                        </p:tgtEl>
                                        <p:attrNameLst>
                                          <p:attrName>style.visibility</p:attrName>
                                        </p:attrNameLst>
                                      </p:cBhvr>
                                      <p:to>
                                        <p:strVal val="visible"/>
                                      </p:to>
                                    </p:set>
                                    <p:animEffect transition="in" filter="wipe(left)">
                                      <p:cBhvr>
                                        <p:cTn id="229" dur="500"/>
                                        <p:tgtEl>
                                          <p:spTgt spid="522255">
                                            <p:txEl>
                                              <p:pRg st="0" end="0"/>
                                            </p:txEl>
                                          </p:spTgt>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grpId="0" nodeType="clickEffect">
                                  <p:stCondLst>
                                    <p:cond delay="0"/>
                                  </p:stCondLst>
                                  <p:childTnLst>
                                    <p:set>
                                      <p:cBhvr>
                                        <p:cTn id="233" dur="1" fill="hold">
                                          <p:stCondLst>
                                            <p:cond delay="0"/>
                                          </p:stCondLst>
                                        </p:cTn>
                                        <p:tgtEl>
                                          <p:spTgt spid="522263"/>
                                        </p:tgtEl>
                                        <p:attrNameLst>
                                          <p:attrName>style.visibility</p:attrName>
                                        </p:attrNameLst>
                                      </p:cBhvr>
                                      <p:to>
                                        <p:strVal val="visible"/>
                                      </p:to>
                                    </p:set>
                                    <p:animEffect transition="in" filter="wipe(left)">
                                      <p:cBhvr>
                                        <p:cTn id="234" dur="500"/>
                                        <p:tgtEl>
                                          <p:spTgt spid="522263"/>
                                        </p:tgtEl>
                                      </p:cBhvr>
                                    </p:animEffect>
                                  </p:childTnLst>
                                </p:cTn>
                              </p:par>
                              <p:par>
                                <p:cTn id="235" presetID="22" presetClass="entr" presetSubtype="8" fill="hold" grpId="0" nodeType="withEffect">
                                  <p:stCondLst>
                                    <p:cond delay="0"/>
                                  </p:stCondLst>
                                  <p:childTnLst>
                                    <p:set>
                                      <p:cBhvr>
                                        <p:cTn id="236" dur="1" fill="hold">
                                          <p:stCondLst>
                                            <p:cond delay="0"/>
                                          </p:stCondLst>
                                        </p:cTn>
                                        <p:tgtEl>
                                          <p:spTgt spid="522273"/>
                                        </p:tgtEl>
                                        <p:attrNameLst>
                                          <p:attrName>style.visibility</p:attrName>
                                        </p:attrNameLst>
                                      </p:cBhvr>
                                      <p:to>
                                        <p:strVal val="visible"/>
                                      </p:to>
                                    </p:set>
                                    <p:animEffect transition="in" filter="wipe(left)">
                                      <p:cBhvr>
                                        <p:cTn id="237" dur="500"/>
                                        <p:tgtEl>
                                          <p:spTgt spid="522273"/>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522251">
                                            <p:bg/>
                                          </p:spTgt>
                                        </p:tgtEl>
                                        <p:attrNameLst>
                                          <p:attrName>style.visibility</p:attrName>
                                        </p:attrNameLst>
                                      </p:cBhvr>
                                      <p:to>
                                        <p:strVal val="visible"/>
                                      </p:to>
                                    </p:set>
                                    <p:animEffect transition="in" filter="wipe(left)">
                                      <p:cBhvr>
                                        <p:cTn id="242" dur="500"/>
                                        <p:tgtEl>
                                          <p:spTgt spid="522251">
                                            <p:bg/>
                                          </p:spTgt>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522251">
                                            <p:txEl>
                                              <p:pRg st="0" end="0"/>
                                            </p:txEl>
                                          </p:spTgt>
                                        </p:tgtEl>
                                        <p:attrNameLst>
                                          <p:attrName>style.visibility</p:attrName>
                                        </p:attrNameLst>
                                      </p:cBhvr>
                                      <p:to>
                                        <p:strVal val="visible"/>
                                      </p:to>
                                    </p:set>
                                    <p:animEffect transition="in" filter="wipe(left)">
                                      <p:cBhvr>
                                        <p:cTn id="247" dur="500"/>
                                        <p:tgtEl>
                                          <p:spTgt spid="522251">
                                            <p:txEl>
                                              <p:pRg st="0" end="0"/>
                                            </p:txEl>
                                          </p:spTgt>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1" fill="hold" grpId="0" nodeType="clickEffect">
                                  <p:stCondLst>
                                    <p:cond delay="0"/>
                                  </p:stCondLst>
                                  <p:childTnLst>
                                    <p:set>
                                      <p:cBhvr>
                                        <p:cTn id="251" dur="1" fill="hold">
                                          <p:stCondLst>
                                            <p:cond delay="0"/>
                                          </p:stCondLst>
                                        </p:cTn>
                                        <p:tgtEl>
                                          <p:spTgt spid="522294"/>
                                        </p:tgtEl>
                                        <p:attrNameLst>
                                          <p:attrName>style.visibility</p:attrName>
                                        </p:attrNameLst>
                                      </p:cBhvr>
                                      <p:to>
                                        <p:strVal val="visible"/>
                                      </p:to>
                                    </p:set>
                                    <p:animEffect transition="in" filter="wipe(up)">
                                      <p:cBhvr>
                                        <p:cTn id="252" dur="500"/>
                                        <p:tgtEl>
                                          <p:spTgt spid="522294"/>
                                        </p:tgtEl>
                                      </p:cBhvr>
                                    </p:animEffect>
                                  </p:childTnLst>
                                </p:cTn>
                              </p:par>
                              <p:par>
                                <p:cTn id="253" presetID="22" presetClass="entr" presetSubtype="4" fill="hold" grpId="0" nodeType="withEffect">
                                  <p:stCondLst>
                                    <p:cond delay="0"/>
                                  </p:stCondLst>
                                  <p:childTnLst>
                                    <p:set>
                                      <p:cBhvr>
                                        <p:cTn id="254" dur="1" fill="hold">
                                          <p:stCondLst>
                                            <p:cond delay="0"/>
                                          </p:stCondLst>
                                        </p:cTn>
                                        <p:tgtEl>
                                          <p:spTgt spid="522295"/>
                                        </p:tgtEl>
                                        <p:attrNameLst>
                                          <p:attrName>style.visibility</p:attrName>
                                        </p:attrNameLst>
                                      </p:cBhvr>
                                      <p:to>
                                        <p:strVal val="visible"/>
                                      </p:to>
                                    </p:set>
                                    <p:animEffect transition="in" filter="wipe(down)">
                                      <p:cBhvr>
                                        <p:cTn id="255" dur="500"/>
                                        <p:tgtEl>
                                          <p:spTgt spid="522295"/>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522264"/>
                                        </p:tgtEl>
                                        <p:attrNameLst>
                                          <p:attrName>style.visibility</p:attrName>
                                        </p:attrNameLst>
                                      </p:cBhvr>
                                      <p:to>
                                        <p:strVal val="visible"/>
                                      </p:to>
                                    </p:set>
                                    <p:animEffect transition="in" filter="wipe(left)">
                                      <p:cBhvr>
                                        <p:cTn id="260" dur="500"/>
                                        <p:tgtEl>
                                          <p:spTgt spid="522264"/>
                                        </p:tgtEl>
                                      </p:cBhvr>
                                    </p:animEffect>
                                  </p:childTnLst>
                                </p:cTn>
                              </p:par>
                              <p:par>
                                <p:cTn id="261" presetID="22" presetClass="entr" presetSubtype="8" fill="hold" grpId="0" nodeType="withEffect">
                                  <p:stCondLst>
                                    <p:cond delay="0"/>
                                  </p:stCondLst>
                                  <p:childTnLst>
                                    <p:set>
                                      <p:cBhvr>
                                        <p:cTn id="262" dur="1" fill="hold">
                                          <p:stCondLst>
                                            <p:cond delay="0"/>
                                          </p:stCondLst>
                                        </p:cTn>
                                        <p:tgtEl>
                                          <p:spTgt spid="522274"/>
                                        </p:tgtEl>
                                        <p:attrNameLst>
                                          <p:attrName>style.visibility</p:attrName>
                                        </p:attrNameLst>
                                      </p:cBhvr>
                                      <p:to>
                                        <p:strVal val="visible"/>
                                      </p:to>
                                    </p:set>
                                    <p:animEffect transition="in" filter="wipe(left)">
                                      <p:cBhvr>
                                        <p:cTn id="263" dur="500"/>
                                        <p:tgtEl>
                                          <p:spTgt spid="522274"/>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522268"/>
                                        </p:tgtEl>
                                        <p:attrNameLst>
                                          <p:attrName>style.visibility</p:attrName>
                                        </p:attrNameLst>
                                      </p:cBhvr>
                                      <p:to>
                                        <p:strVal val="visible"/>
                                      </p:to>
                                    </p:set>
                                    <p:animEffect transition="in" filter="wipe(left)">
                                      <p:cBhvr>
                                        <p:cTn id="268" dur="500"/>
                                        <p:tgtEl>
                                          <p:spTgt spid="522268"/>
                                        </p:tgtEl>
                                      </p:cBhvr>
                                    </p:animEffect>
                                  </p:childTnLst>
                                </p:cTn>
                              </p:par>
                              <p:par>
                                <p:cTn id="269" presetID="22" presetClass="entr" presetSubtype="8" fill="hold" grpId="0" nodeType="withEffect">
                                  <p:stCondLst>
                                    <p:cond delay="0"/>
                                  </p:stCondLst>
                                  <p:childTnLst>
                                    <p:set>
                                      <p:cBhvr>
                                        <p:cTn id="270" dur="1" fill="hold">
                                          <p:stCondLst>
                                            <p:cond delay="0"/>
                                          </p:stCondLst>
                                        </p:cTn>
                                        <p:tgtEl>
                                          <p:spTgt spid="522279"/>
                                        </p:tgtEl>
                                        <p:attrNameLst>
                                          <p:attrName>style.visibility</p:attrName>
                                        </p:attrNameLst>
                                      </p:cBhvr>
                                      <p:to>
                                        <p:strVal val="visible"/>
                                      </p:to>
                                    </p:set>
                                    <p:animEffect transition="in" filter="wipe(left)">
                                      <p:cBhvr>
                                        <p:cTn id="271" dur="500"/>
                                        <p:tgtEl>
                                          <p:spTgt spid="522279"/>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grpId="0" nodeType="clickEffect">
                                  <p:stCondLst>
                                    <p:cond delay="0"/>
                                  </p:stCondLst>
                                  <p:childTnLst>
                                    <p:set>
                                      <p:cBhvr>
                                        <p:cTn id="275" dur="1" fill="hold">
                                          <p:stCondLst>
                                            <p:cond delay="0"/>
                                          </p:stCondLst>
                                        </p:cTn>
                                        <p:tgtEl>
                                          <p:spTgt spid="522256">
                                            <p:bg/>
                                          </p:spTgt>
                                        </p:tgtEl>
                                        <p:attrNameLst>
                                          <p:attrName>style.visibility</p:attrName>
                                        </p:attrNameLst>
                                      </p:cBhvr>
                                      <p:to>
                                        <p:strVal val="visible"/>
                                      </p:to>
                                    </p:set>
                                    <p:animEffect transition="in" filter="wipe(left)">
                                      <p:cBhvr>
                                        <p:cTn id="276" dur="500"/>
                                        <p:tgtEl>
                                          <p:spTgt spid="522256">
                                            <p:bg/>
                                          </p:spTgt>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8" fill="hold" grpId="0" nodeType="clickEffect">
                                  <p:stCondLst>
                                    <p:cond delay="0"/>
                                  </p:stCondLst>
                                  <p:childTnLst>
                                    <p:set>
                                      <p:cBhvr>
                                        <p:cTn id="280" dur="1" fill="hold">
                                          <p:stCondLst>
                                            <p:cond delay="0"/>
                                          </p:stCondLst>
                                        </p:cTn>
                                        <p:tgtEl>
                                          <p:spTgt spid="522256">
                                            <p:txEl>
                                              <p:pRg st="0" end="0"/>
                                            </p:txEl>
                                          </p:spTgt>
                                        </p:tgtEl>
                                        <p:attrNameLst>
                                          <p:attrName>style.visibility</p:attrName>
                                        </p:attrNameLst>
                                      </p:cBhvr>
                                      <p:to>
                                        <p:strVal val="visible"/>
                                      </p:to>
                                    </p:set>
                                    <p:animEffect transition="in" filter="wipe(left)">
                                      <p:cBhvr>
                                        <p:cTn id="281" dur="500"/>
                                        <p:tgtEl>
                                          <p:spTgt spid="522256">
                                            <p:txEl>
                                              <p:pRg st="0" end="0"/>
                                            </p:txEl>
                                          </p:spTgt>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4" fill="hold" grpId="0" nodeType="clickEffect">
                                  <p:stCondLst>
                                    <p:cond delay="0"/>
                                  </p:stCondLst>
                                  <p:childTnLst>
                                    <p:set>
                                      <p:cBhvr>
                                        <p:cTn id="285" dur="1" fill="hold">
                                          <p:stCondLst>
                                            <p:cond delay="0"/>
                                          </p:stCondLst>
                                        </p:cTn>
                                        <p:tgtEl>
                                          <p:spTgt spid="522296"/>
                                        </p:tgtEl>
                                        <p:attrNameLst>
                                          <p:attrName>style.visibility</p:attrName>
                                        </p:attrNameLst>
                                      </p:cBhvr>
                                      <p:to>
                                        <p:strVal val="visible"/>
                                      </p:to>
                                    </p:set>
                                    <p:animEffect transition="in" filter="wipe(down)">
                                      <p:cBhvr>
                                        <p:cTn id="286" dur="500"/>
                                        <p:tgtEl>
                                          <p:spTgt spid="522296"/>
                                        </p:tgtEl>
                                      </p:cBhvr>
                                    </p:animEffect>
                                  </p:childTnLst>
                                </p:cTn>
                              </p:par>
                              <p:par>
                                <p:cTn id="287" presetID="22" presetClass="entr" presetSubtype="4" fill="hold" grpId="0" nodeType="withEffect">
                                  <p:stCondLst>
                                    <p:cond delay="0"/>
                                  </p:stCondLst>
                                  <p:childTnLst>
                                    <p:set>
                                      <p:cBhvr>
                                        <p:cTn id="288" dur="1" fill="hold">
                                          <p:stCondLst>
                                            <p:cond delay="0"/>
                                          </p:stCondLst>
                                        </p:cTn>
                                        <p:tgtEl>
                                          <p:spTgt spid="522297"/>
                                        </p:tgtEl>
                                        <p:attrNameLst>
                                          <p:attrName>style.visibility</p:attrName>
                                        </p:attrNameLst>
                                      </p:cBhvr>
                                      <p:to>
                                        <p:strVal val="visible"/>
                                      </p:to>
                                    </p:set>
                                    <p:animEffect transition="in" filter="wipe(down)">
                                      <p:cBhvr>
                                        <p:cTn id="289" dur="500"/>
                                        <p:tgtEl>
                                          <p:spTgt spid="522297"/>
                                        </p:tgtEl>
                                      </p:cBhvr>
                                    </p:animEffect>
                                  </p:childTnLst>
                                </p:cTn>
                              </p:par>
                            </p:childTnLst>
                          </p:cTn>
                        </p:par>
                      </p:childTnLst>
                    </p:cTn>
                  </p:par>
                  <p:par>
                    <p:cTn id="290" fill="hold">
                      <p:stCondLst>
                        <p:cond delay="indefinite"/>
                      </p:stCondLst>
                      <p:childTnLst>
                        <p:par>
                          <p:cTn id="291" fill="hold">
                            <p:stCondLst>
                              <p:cond delay="0"/>
                            </p:stCondLst>
                            <p:childTnLst>
                              <p:par>
                                <p:cTn id="292" presetID="22" presetClass="entr" presetSubtype="8" fill="hold" grpId="0" nodeType="clickEffect">
                                  <p:stCondLst>
                                    <p:cond delay="0"/>
                                  </p:stCondLst>
                                  <p:childTnLst>
                                    <p:set>
                                      <p:cBhvr>
                                        <p:cTn id="293" dur="1" fill="hold">
                                          <p:stCondLst>
                                            <p:cond delay="0"/>
                                          </p:stCondLst>
                                        </p:cTn>
                                        <p:tgtEl>
                                          <p:spTgt spid="522267"/>
                                        </p:tgtEl>
                                        <p:attrNameLst>
                                          <p:attrName>style.visibility</p:attrName>
                                        </p:attrNameLst>
                                      </p:cBhvr>
                                      <p:to>
                                        <p:strVal val="visible"/>
                                      </p:to>
                                    </p:set>
                                    <p:animEffect transition="in" filter="wipe(left)">
                                      <p:cBhvr>
                                        <p:cTn id="294" dur="500"/>
                                        <p:tgtEl>
                                          <p:spTgt spid="522267"/>
                                        </p:tgtEl>
                                      </p:cBhvr>
                                    </p:animEffect>
                                  </p:childTnLst>
                                </p:cTn>
                              </p:par>
                              <p:par>
                                <p:cTn id="295" presetID="22" presetClass="entr" presetSubtype="8" fill="hold" grpId="0" nodeType="withEffect">
                                  <p:stCondLst>
                                    <p:cond delay="0"/>
                                  </p:stCondLst>
                                  <p:childTnLst>
                                    <p:set>
                                      <p:cBhvr>
                                        <p:cTn id="296" dur="1" fill="hold">
                                          <p:stCondLst>
                                            <p:cond delay="0"/>
                                          </p:stCondLst>
                                        </p:cTn>
                                        <p:tgtEl>
                                          <p:spTgt spid="522278"/>
                                        </p:tgtEl>
                                        <p:attrNameLst>
                                          <p:attrName>style.visibility</p:attrName>
                                        </p:attrNameLst>
                                      </p:cBhvr>
                                      <p:to>
                                        <p:strVal val="visible"/>
                                      </p:to>
                                    </p:set>
                                    <p:animEffect transition="in" filter="wipe(left)">
                                      <p:cBhvr>
                                        <p:cTn id="297" dur="500"/>
                                        <p:tgtEl>
                                          <p:spTgt spid="52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4" grpId="0" build="p" animBg="1"/>
      <p:bldP spid="522246" grpId="0" build="p" animBg="1"/>
      <p:bldP spid="522247" grpId="0" build="p" animBg="1"/>
      <p:bldP spid="522248" grpId="0" build="p" animBg="1"/>
      <p:bldP spid="522249" grpId="0" build="p" animBg="1"/>
      <p:bldP spid="522250" grpId="0" build="p" animBg="1"/>
      <p:bldP spid="522251" grpId="0" build="p" animBg="1"/>
      <p:bldP spid="522252" grpId="0" build="p" animBg="1"/>
      <p:bldP spid="522253" grpId="0" build="p" animBg="1"/>
      <p:bldP spid="522254" grpId="0" build="p" animBg="1"/>
      <p:bldP spid="522255" grpId="0" build="p" animBg="1"/>
      <p:bldP spid="522256" grpId="0" build="p" animBg="1"/>
      <p:bldP spid="522263" grpId="0" animBg="1"/>
      <p:bldP spid="522264" grpId="0" animBg="1"/>
      <p:bldP spid="522265" grpId="0" animBg="1"/>
      <p:bldP spid="522266" grpId="0" animBg="1"/>
      <p:bldP spid="522267" grpId="0" animBg="1"/>
      <p:bldP spid="522268" grpId="0" animBg="1"/>
      <p:bldP spid="522269" grpId="0" animBg="1"/>
      <p:bldP spid="522270" grpId="0"/>
      <p:bldP spid="522271" grpId="0"/>
      <p:bldP spid="522272" grpId="0"/>
      <p:bldP spid="522273" grpId="0"/>
      <p:bldP spid="522274" grpId="0"/>
      <p:bldP spid="522275" grpId="0"/>
      <p:bldP spid="522276" grpId="0"/>
      <p:bldP spid="522277" grpId="0"/>
      <p:bldP spid="522278" grpId="0"/>
      <p:bldP spid="522279" grpId="0"/>
      <p:bldP spid="522280" grpId="0" animBg="1"/>
      <p:bldP spid="522281" grpId="0" animBg="1"/>
      <p:bldP spid="522282" grpId="0"/>
      <p:bldP spid="522283" grpId="0"/>
      <p:bldP spid="522292" grpId="0" animBg="1"/>
      <p:bldP spid="522293" grpId="0"/>
      <p:bldP spid="522294" grpId="0" animBg="1"/>
      <p:bldP spid="522295" grpId="0"/>
      <p:bldP spid="522296" grpId="0" animBg="1"/>
      <p:bldP spid="522297" grpId="0"/>
      <p:bldP spid="522300"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normAutofit fontScale="90000"/>
          </a:bodyPr>
          <a:lstStyle/>
          <a:p>
            <a:pPr eaLnBrk="1" hangingPunct="1"/>
            <a:r>
              <a:rPr lang="zh-CN" altLang="en-US" sz="3200">
                <a:latin typeface="黑体" pitchFamily="2" charset="-122"/>
                <a:ea typeface="黑体" pitchFamily="2" charset="-122"/>
              </a:rPr>
              <a:t>总结：构造识别文法活前缀</a:t>
            </a:r>
            <a:r>
              <a:rPr lang="en-US" altLang="zh-CN" sz="3200">
                <a:latin typeface="黑体" pitchFamily="2" charset="-122"/>
                <a:ea typeface="黑体" pitchFamily="2" charset="-122"/>
              </a:rPr>
              <a:t>DFA</a:t>
            </a:r>
            <a:r>
              <a:rPr lang="zh-CN" altLang="en-US" sz="3200">
                <a:latin typeface="黑体" pitchFamily="2" charset="-122"/>
                <a:ea typeface="黑体" pitchFamily="2" charset="-122"/>
              </a:rPr>
              <a:t>的三种方法</a:t>
            </a:r>
          </a:p>
        </p:txBody>
      </p:sp>
      <p:sp>
        <p:nvSpPr>
          <p:cNvPr id="39941" name="Rectangle 3"/>
          <p:cNvSpPr>
            <a:spLocks noGrp="1" noChangeArrowheads="1"/>
          </p:cNvSpPr>
          <p:nvPr>
            <p:ph idx="1"/>
          </p:nvPr>
        </p:nvSpPr>
        <p:spPr/>
        <p:txBody>
          <a:bodyPr>
            <a:normAutofit fontScale="92500" lnSpcReduction="10000"/>
          </a:bodyPr>
          <a:lstStyle/>
          <a:p>
            <a:pPr eaLnBrk="1" hangingPunct="1">
              <a:lnSpc>
                <a:spcPct val="130000"/>
              </a:lnSpc>
            </a:pPr>
            <a:r>
              <a:rPr lang="zh-CN" altLang="en-US" dirty="0">
                <a:solidFill>
                  <a:schemeClr val="bg1">
                    <a:lumMod val="50000"/>
                  </a:schemeClr>
                </a:solidFill>
              </a:rPr>
              <a:t>根据文法画出每个非终结符的</a:t>
            </a:r>
            <a:r>
              <a:rPr lang="en-US" altLang="zh-CN" dirty="0">
                <a:solidFill>
                  <a:schemeClr val="bg1">
                    <a:lumMod val="50000"/>
                  </a:schemeClr>
                </a:solidFill>
              </a:rPr>
              <a:t>NFA</a:t>
            </a:r>
            <a:r>
              <a:rPr lang="zh-CN" altLang="en-US" dirty="0">
                <a:solidFill>
                  <a:schemeClr val="bg1">
                    <a:lumMod val="50000"/>
                  </a:schemeClr>
                </a:solidFill>
              </a:rPr>
              <a:t>，然后按一定的连接方法将这些</a:t>
            </a:r>
            <a:r>
              <a:rPr lang="en-US" altLang="zh-CN" dirty="0">
                <a:solidFill>
                  <a:schemeClr val="bg1">
                    <a:lumMod val="50000"/>
                  </a:schemeClr>
                </a:solidFill>
              </a:rPr>
              <a:t>NFA</a:t>
            </a:r>
            <a:r>
              <a:rPr lang="zh-CN" altLang="en-US" dirty="0">
                <a:solidFill>
                  <a:schemeClr val="bg1">
                    <a:lumMod val="50000"/>
                  </a:schemeClr>
                </a:solidFill>
              </a:rPr>
              <a:t>连接起来，再确定化为</a:t>
            </a:r>
            <a:r>
              <a:rPr lang="en-US" altLang="zh-CN" dirty="0">
                <a:solidFill>
                  <a:schemeClr val="bg1">
                    <a:lumMod val="50000"/>
                  </a:schemeClr>
                </a:solidFill>
              </a:rPr>
              <a:t>DFA</a:t>
            </a:r>
          </a:p>
          <a:p>
            <a:pPr eaLnBrk="1" hangingPunct="1">
              <a:lnSpc>
                <a:spcPct val="130000"/>
              </a:lnSpc>
            </a:pPr>
            <a:r>
              <a:rPr lang="zh-CN" altLang="en-US" dirty="0">
                <a:solidFill>
                  <a:schemeClr val="bg1">
                    <a:lumMod val="50000"/>
                  </a:schemeClr>
                </a:solidFill>
              </a:rPr>
              <a:t>求出文法的所有项目，按一定规则构造识别活前缀的</a:t>
            </a:r>
            <a:r>
              <a:rPr lang="en-US" altLang="zh-CN" dirty="0">
                <a:solidFill>
                  <a:schemeClr val="bg1">
                    <a:lumMod val="50000"/>
                  </a:schemeClr>
                </a:solidFill>
              </a:rPr>
              <a:t>NFA</a:t>
            </a:r>
            <a:r>
              <a:rPr lang="zh-CN" altLang="en-US" dirty="0">
                <a:solidFill>
                  <a:schemeClr val="bg1">
                    <a:lumMod val="50000"/>
                  </a:schemeClr>
                </a:solidFill>
              </a:rPr>
              <a:t>，再确定化为</a:t>
            </a:r>
            <a:r>
              <a:rPr lang="en-US" altLang="zh-CN" dirty="0">
                <a:solidFill>
                  <a:schemeClr val="bg1">
                    <a:lumMod val="50000"/>
                  </a:schemeClr>
                </a:solidFill>
              </a:rPr>
              <a:t>DFA</a:t>
            </a:r>
          </a:p>
          <a:p>
            <a:pPr eaLnBrk="1" hangingPunct="1">
              <a:lnSpc>
                <a:spcPct val="130000"/>
              </a:lnSpc>
            </a:pPr>
            <a:r>
              <a:rPr lang="zh-CN" altLang="en-US" dirty="0"/>
              <a:t>使用闭包函数</a:t>
            </a:r>
            <a:r>
              <a:rPr lang="en-US" altLang="zh-CN" dirty="0"/>
              <a:t>CLOSURE</a:t>
            </a:r>
            <a:r>
              <a:rPr lang="zh-CN" altLang="en-US" dirty="0"/>
              <a:t>和转向函数</a:t>
            </a:r>
            <a:r>
              <a:rPr lang="en-US" altLang="zh-CN" dirty="0"/>
              <a:t>GOTO(I,X)</a:t>
            </a:r>
            <a:r>
              <a:rPr lang="zh-CN" altLang="en-US" dirty="0"/>
              <a:t>构造文法</a:t>
            </a:r>
            <a:r>
              <a:rPr lang="en-US" altLang="zh-CN" dirty="0"/>
              <a:t>G’</a:t>
            </a:r>
            <a:r>
              <a:rPr lang="zh-CN" altLang="zh-CN" dirty="0"/>
              <a:t>的</a:t>
            </a:r>
            <a:r>
              <a:rPr lang="en-US" altLang="zh-CN" dirty="0"/>
              <a:t>LR(0)</a:t>
            </a:r>
            <a:r>
              <a:rPr lang="zh-CN" altLang="en-US" dirty="0"/>
              <a:t>的项目集规范族，再由转换函数建立状态之间的连接关系得到识别活前缀的</a:t>
            </a:r>
            <a:r>
              <a:rPr lang="en-US" altLang="zh-CN" dirty="0"/>
              <a:t>DFA</a:t>
            </a:r>
          </a:p>
        </p:txBody>
      </p:sp>
      <p:sp>
        <p:nvSpPr>
          <p:cNvPr id="39938"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39939" name="灯片编号占位符 5"/>
          <p:cNvSpPr>
            <a:spLocks noGrp="1"/>
          </p:cNvSpPr>
          <p:nvPr>
            <p:ph type="sldNum" sz="quarter" idx="12"/>
          </p:nvPr>
        </p:nvSpPr>
        <p:spPr>
          <a:noFill/>
        </p:spPr>
        <p:txBody>
          <a:bodyPr/>
          <a:lstStyle/>
          <a:p>
            <a:fld id="{28C2C0E3-C584-403D-9A15-6FE3965D7A6B}" type="slidenum">
              <a:rPr lang="en-US" altLang="zh-CN" smtClean="0">
                <a:ea typeface="宋体" charset="-122"/>
              </a:rPr>
              <a:pPr/>
              <a:t>38</a:t>
            </a:fld>
            <a:endParaRPr lang="en-US" altLang="zh-CN">
              <a:ea typeface="宋体" charset="-122"/>
            </a:endParaRPr>
          </a:p>
        </p:txBody>
      </p:sp>
    </p:spTree>
    <p:extLst>
      <p:ext uri="{BB962C8B-B14F-4D97-AF65-F5344CB8AC3E}">
        <p14:creationId xmlns:p14="http://schemas.microsoft.com/office/powerpoint/2010/main" val="221013265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3" name="Rectangle 5"/>
          <p:cNvSpPr>
            <a:spLocks noGrp="1" noChangeArrowheads="1"/>
          </p:cNvSpPr>
          <p:nvPr>
            <p:ph idx="1"/>
          </p:nvPr>
        </p:nvSpPr>
        <p:spPr>
          <a:xfrm>
            <a:off x="468313" y="692150"/>
            <a:ext cx="8424862" cy="5391150"/>
          </a:xfrm>
        </p:spPr>
        <p:txBody>
          <a:bodyPr/>
          <a:lstStyle/>
          <a:p>
            <a:pPr eaLnBrk="1" hangingPunct="1">
              <a:lnSpc>
                <a:spcPct val="150000"/>
              </a:lnSpc>
              <a:defRPr/>
            </a:pPr>
            <a:r>
              <a:rPr lang="en-US" altLang="zh-CN" dirty="0"/>
              <a:t>LR(0)</a:t>
            </a:r>
            <a:r>
              <a:rPr lang="zh-CN" altLang="en-US" dirty="0"/>
              <a:t>项目集规范族的项目类型分为如下四种：</a:t>
            </a:r>
          </a:p>
          <a:p>
            <a:pPr lvl="1" eaLnBrk="1" hangingPunct="1">
              <a:lnSpc>
                <a:spcPct val="150000"/>
              </a:lnSpc>
              <a:defRPr/>
            </a:pPr>
            <a:r>
              <a:rPr lang="zh-CN" altLang="en-US" dirty="0"/>
              <a:t>移进项目 </a:t>
            </a:r>
            <a:r>
              <a:rPr lang="en-US" altLang="zh-CN" dirty="0">
                <a:sym typeface="Symbol" pitchFamily="18" charset="2"/>
              </a:rPr>
              <a:t>A</a:t>
            </a:r>
            <a:r>
              <a:rPr lang="en-US" altLang="zh-CN" dirty="0"/>
              <a:t>→</a:t>
            </a:r>
            <a:r>
              <a:rPr lang="en-US" altLang="zh-CN" dirty="0">
                <a:sym typeface="Symbol" pitchFamily="18" charset="2"/>
              </a:rPr>
              <a:t> </a:t>
            </a:r>
            <a:r>
              <a:rPr lang="en-US" altLang="zh-CN" dirty="0"/>
              <a:t>•</a:t>
            </a:r>
            <a:r>
              <a:rPr lang="en-US" altLang="zh-CN" dirty="0">
                <a:sym typeface="Symbol" pitchFamily="18" charset="2"/>
              </a:rPr>
              <a:t> </a:t>
            </a:r>
            <a:r>
              <a:rPr lang="en-US" altLang="zh-CN" dirty="0">
                <a:solidFill>
                  <a:srgbClr val="00B050"/>
                </a:solidFill>
                <a:effectLst>
                  <a:outerShdw blurRad="38100" dist="38100" dir="2700000" algn="tl">
                    <a:srgbClr val="000000"/>
                  </a:outerShdw>
                </a:effectLst>
                <a:ea typeface="黑体" pitchFamily="2" charset="-122"/>
                <a:cs typeface="+mn-cs"/>
                <a:sym typeface="Symbol" pitchFamily="18" charset="2"/>
              </a:rPr>
              <a:t>a</a:t>
            </a:r>
            <a:r>
              <a:rPr lang="en-US" altLang="zh-CN" dirty="0">
                <a:sym typeface="Symbol" pitchFamily="18" charset="2"/>
              </a:rPr>
              <a:t></a:t>
            </a:r>
            <a:endParaRPr lang="en-US" altLang="zh-CN" dirty="0"/>
          </a:p>
          <a:p>
            <a:pPr lvl="1" eaLnBrk="1" hangingPunct="1">
              <a:lnSpc>
                <a:spcPct val="150000"/>
              </a:lnSpc>
              <a:defRPr/>
            </a:pPr>
            <a:r>
              <a:rPr lang="zh-CN" altLang="en-US" dirty="0"/>
              <a:t>待约项目 </a:t>
            </a:r>
            <a:r>
              <a:rPr lang="en-US" altLang="zh-CN" dirty="0">
                <a:sym typeface="Symbol" pitchFamily="18" charset="2"/>
              </a:rPr>
              <a:t>A</a:t>
            </a:r>
            <a:r>
              <a:rPr lang="en-US" altLang="zh-CN" dirty="0"/>
              <a:t>→</a:t>
            </a:r>
            <a:r>
              <a:rPr lang="en-US" altLang="zh-CN" dirty="0">
                <a:sym typeface="Symbol" pitchFamily="18" charset="2"/>
              </a:rPr>
              <a:t> </a:t>
            </a:r>
            <a:r>
              <a:rPr lang="en-US" altLang="zh-CN" dirty="0"/>
              <a:t>•</a:t>
            </a:r>
            <a:r>
              <a:rPr lang="en-US" altLang="zh-CN" dirty="0">
                <a:sym typeface="Symbol" pitchFamily="18" charset="2"/>
              </a:rPr>
              <a:t> </a:t>
            </a:r>
            <a:r>
              <a:rPr lang="en-US" altLang="zh-CN" dirty="0">
                <a:solidFill>
                  <a:srgbClr val="00B050"/>
                </a:solidFill>
                <a:effectLst>
                  <a:outerShdw blurRad="38100" dist="38100" dir="2700000" algn="tl">
                    <a:srgbClr val="000000"/>
                  </a:outerShdw>
                </a:effectLst>
                <a:ea typeface="黑体" pitchFamily="2" charset="-122"/>
                <a:cs typeface="+mn-cs"/>
                <a:sym typeface="Symbol" pitchFamily="18" charset="2"/>
              </a:rPr>
              <a:t>B</a:t>
            </a:r>
            <a:r>
              <a:rPr lang="en-US" altLang="zh-CN" dirty="0">
                <a:sym typeface="Symbol" pitchFamily="18" charset="2"/>
              </a:rPr>
              <a:t></a:t>
            </a:r>
            <a:endParaRPr lang="en-US" altLang="zh-CN" dirty="0"/>
          </a:p>
          <a:p>
            <a:pPr lvl="1" eaLnBrk="1" hangingPunct="1">
              <a:lnSpc>
                <a:spcPct val="150000"/>
              </a:lnSpc>
              <a:defRPr/>
            </a:pPr>
            <a:r>
              <a:rPr lang="zh-CN" altLang="en-US" dirty="0"/>
              <a:t>归约项目 </a:t>
            </a:r>
            <a:r>
              <a:rPr lang="en-US" altLang="zh-CN" dirty="0">
                <a:sym typeface="Symbol" pitchFamily="18" charset="2"/>
              </a:rPr>
              <a:t>A</a:t>
            </a:r>
            <a:r>
              <a:rPr lang="en-US" altLang="zh-CN" dirty="0"/>
              <a:t>→</a:t>
            </a:r>
            <a:r>
              <a:rPr lang="en-US" altLang="zh-CN" dirty="0">
                <a:sym typeface="Symbol" pitchFamily="18" charset="2"/>
              </a:rPr>
              <a:t> </a:t>
            </a:r>
            <a:r>
              <a:rPr lang="en-US" altLang="zh-CN" dirty="0">
                <a:solidFill>
                  <a:srgbClr val="FF0000"/>
                </a:solidFill>
                <a:effectLst>
                  <a:outerShdw blurRad="38100" dist="38100" dir="2700000" algn="tl">
                    <a:srgbClr val="000000"/>
                  </a:outerShdw>
                </a:effectLst>
                <a:ea typeface="黑体" pitchFamily="2" charset="-122"/>
                <a:cs typeface="+mn-cs"/>
                <a:sym typeface="Symbol" pitchFamily="18" charset="2"/>
              </a:rPr>
              <a:t>•</a:t>
            </a:r>
            <a:r>
              <a:rPr lang="en-US" altLang="zh-CN" dirty="0">
                <a:sym typeface="Symbol" pitchFamily="18" charset="2"/>
              </a:rPr>
              <a:t> </a:t>
            </a:r>
            <a:endParaRPr lang="en-US" altLang="zh-CN" dirty="0"/>
          </a:p>
          <a:p>
            <a:pPr lvl="1" eaLnBrk="1" hangingPunct="1">
              <a:lnSpc>
                <a:spcPct val="150000"/>
              </a:lnSpc>
              <a:defRPr/>
            </a:pPr>
            <a:r>
              <a:rPr lang="zh-CN" altLang="en-US" dirty="0"/>
              <a:t>接受项目 </a:t>
            </a:r>
            <a:r>
              <a:rPr lang="en-US" altLang="zh-CN" dirty="0">
                <a:solidFill>
                  <a:srgbClr val="00B050"/>
                </a:solidFill>
                <a:effectLst>
                  <a:outerShdw blurRad="38100" dist="38100" dir="2700000" algn="tl">
                    <a:srgbClr val="000000"/>
                  </a:outerShdw>
                </a:effectLst>
                <a:ea typeface="黑体" pitchFamily="2" charset="-122"/>
                <a:cs typeface="+mn-cs"/>
                <a:sym typeface="Symbol" pitchFamily="18" charset="2"/>
              </a:rPr>
              <a:t>S’</a:t>
            </a:r>
            <a:r>
              <a:rPr lang="en-US" altLang="zh-CN" dirty="0"/>
              <a:t>→</a:t>
            </a:r>
            <a:r>
              <a:rPr lang="en-US" altLang="zh-CN" dirty="0">
                <a:sym typeface="Symbol" pitchFamily="18" charset="2"/>
              </a:rPr>
              <a:t></a:t>
            </a:r>
            <a:r>
              <a:rPr lang="en-US" altLang="zh-CN" dirty="0"/>
              <a:t> •</a:t>
            </a:r>
            <a:r>
              <a:rPr lang="en-US" altLang="zh-CN" dirty="0">
                <a:sym typeface="Symbol" pitchFamily="18" charset="2"/>
              </a:rPr>
              <a:t> </a:t>
            </a:r>
          </a:p>
          <a:p>
            <a:pPr eaLnBrk="1" hangingPunct="1">
              <a:lnSpc>
                <a:spcPct val="150000"/>
              </a:lnSpc>
              <a:defRPr/>
            </a:pPr>
            <a:r>
              <a:rPr lang="zh-CN" altLang="en-US" dirty="0">
                <a:sym typeface="Symbol" pitchFamily="18" charset="2"/>
              </a:rPr>
              <a:t>一个项目集可能包含多种项目</a:t>
            </a:r>
            <a:r>
              <a:rPr lang="en-US" altLang="zh-CN" dirty="0">
                <a:sym typeface="Symbol" pitchFamily="18" charset="2"/>
              </a:rPr>
              <a:t>——</a:t>
            </a:r>
            <a:r>
              <a:rPr lang="zh-CN" altLang="en-US" dirty="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rPr>
              <a:t>二义性结点</a:t>
            </a:r>
          </a:p>
          <a:p>
            <a:pPr marL="822960" lvl="1" indent="-457200" eaLnBrk="1" hangingPunct="1">
              <a:lnSpc>
                <a:spcPct val="150000"/>
              </a:lnSpc>
              <a:buClr>
                <a:schemeClr val="accent5">
                  <a:lumMod val="75000"/>
                </a:schemeClr>
              </a:buClr>
              <a:buFont typeface="+mj-lt"/>
              <a:buAutoNum type="alphaLcParenR"/>
              <a:defRPr/>
            </a:pPr>
            <a:r>
              <a:rPr lang="zh-CN" altLang="en-US" dirty="0">
                <a:sym typeface="Symbol" pitchFamily="18" charset="2"/>
              </a:rPr>
              <a:t>移进和归约项目同时存在。移进</a:t>
            </a:r>
            <a:r>
              <a:rPr lang="en-US" altLang="zh-CN" dirty="0">
                <a:sym typeface="Symbol" pitchFamily="18" charset="2"/>
              </a:rPr>
              <a:t>-</a:t>
            </a:r>
            <a:r>
              <a:rPr lang="zh-CN" altLang="en-US" dirty="0">
                <a:sym typeface="Symbol" pitchFamily="18" charset="2"/>
              </a:rPr>
              <a:t>归约冲突</a:t>
            </a:r>
          </a:p>
          <a:p>
            <a:pPr marL="822960" lvl="1" indent="-457200" eaLnBrk="1" hangingPunct="1">
              <a:lnSpc>
                <a:spcPct val="150000"/>
              </a:lnSpc>
              <a:buClr>
                <a:schemeClr val="accent5">
                  <a:lumMod val="75000"/>
                </a:schemeClr>
              </a:buClr>
              <a:buFont typeface="+mj-lt"/>
              <a:buAutoNum type="alphaLcParenR"/>
              <a:defRPr/>
            </a:pPr>
            <a:r>
              <a:rPr lang="zh-CN" altLang="zh-CN" dirty="0">
                <a:sym typeface="Symbol" pitchFamily="18" charset="2"/>
              </a:rPr>
              <a:t>归约和归约项目同时存在。归约-归约冲突</a:t>
            </a:r>
          </a:p>
        </p:txBody>
      </p:sp>
      <p:sp>
        <p:nvSpPr>
          <p:cNvPr id="40962"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40963" name="灯片编号占位符 5"/>
          <p:cNvSpPr>
            <a:spLocks noGrp="1"/>
          </p:cNvSpPr>
          <p:nvPr>
            <p:ph type="sldNum" sz="quarter" idx="12"/>
          </p:nvPr>
        </p:nvSpPr>
        <p:spPr>
          <a:noFill/>
        </p:spPr>
        <p:txBody>
          <a:bodyPr/>
          <a:lstStyle/>
          <a:p>
            <a:fld id="{480A63D3-BB6D-4377-9307-38D4E0814B85}" type="slidenum">
              <a:rPr lang="en-US" altLang="zh-CN" smtClean="0">
                <a:ea typeface="宋体" charset="-122"/>
              </a:rPr>
              <a:pPr/>
              <a:t>39</a:t>
            </a:fld>
            <a:endParaRPr lang="en-US" altLang="zh-CN">
              <a:ea typeface="宋体" charset="-122"/>
            </a:endParaRPr>
          </a:p>
        </p:txBody>
      </p:sp>
    </p:spTree>
    <p:extLst>
      <p:ext uri="{BB962C8B-B14F-4D97-AF65-F5344CB8AC3E}">
        <p14:creationId xmlns:p14="http://schemas.microsoft.com/office/powerpoint/2010/main" val="129146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LR</a:t>
            </a:r>
            <a:r>
              <a:rPr lang="zh-CN" altLang="en-US" dirty="0">
                <a:latin typeface="黑体" pitchFamily="2" charset="-122"/>
                <a:ea typeface="黑体" pitchFamily="2" charset="-122"/>
              </a:rPr>
              <a:t>分析方法的简单认知</a:t>
            </a:r>
          </a:p>
        </p:txBody>
      </p:sp>
      <p:sp>
        <p:nvSpPr>
          <p:cNvPr id="5125" name="Rectangle 3"/>
          <p:cNvSpPr>
            <a:spLocks noGrp="1" noChangeArrowheads="1"/>
          </p:cNvSpPr>
          <p:nvPr>
            <p:ph idx="1"/>
          </p:nvPr>
        </p:nvSpPr>
        <p:spPr/>
        <p:txBody>
          <a:bodyPr>
            <a:normAutofit/>
          </a:bodyPr>
          <a:lstStyle/>
          <a:p>
            <a:pPr eaLnBrk="1" hangingPunct="1">
              <a:lnSpc>
                <a:spcPct val="120000"/>
              </a:lnSpc>
              <a:defRPr/>
            </a:pPr>
            <a:r>
              <a:rPr lang="en-US" altLang="zh-CN" dirty="0"/>
              <a:t>LR</a:t>
            </a:r>
            <a:r>
              <a:rPr lang="zh-CN" altLang="en-US" dirty="0"/>
              <a:t>分析方法是</a:t>
            </a:r>
            <a:r>
              <a:rPr kumimoji="1" lang="zh-CN" altLang="en-US" dirty="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rPr>
              <a:t>规范规约</a:t>
            </a:r>
          </a:p>
          <a:p>
            <a:pPr eaLnBrk="1" hangingPunct="1">
              <a:lnSpc>
                <a:spcPct val="120000"/>
              </a:lnSpc>
              <a:defRPr/>
            </a:pPr>
            <a:r>
              <a:rPr lang="en-US" altLang="zh-CN" dirty="0"/>
              <a:t>LR(K)</a:t>
            </a:r>
            <a:r>
              <a:rPr lang="zh-CN" altLang="en-US" dirty="0"/>
              <a:t>分析方法，</a:t>
            </a:r>
            <a:r>
              <a:rPr lang="en-US" altLang="zh-CN" dirty="0"/>
              <a:t>1965</a:t>
            </a:r>
            <a:r>
              <a:rPr lang="zh-CN" altLang="en-US" dirty="0"/>
              <a:t>年由</a:t>
            </a:r>
            <a:r>
              <a:rPr lang="en-US" altLang="zh-CN" dirty="0"/>
              <a:t>Knuth</a:t>
            </a:r>
            <a:r>
              <a:rPr lang="zh-CN" altLang="en-US" dirty="0"/>
              <a:t>先生提出，括号中的</a:t>
            </a:r>
            <a:r>
              <a:rPr lang="en-US" altLang="zh-CN" dirty="0"/>
              <a:t>K</a:t>
            </a:r>
            <a:r>
              <a:rPr lang="zh-CN" altLang="en-US" dirty="0"/>
              <a:t>表示向右查看输入符号的个数</a:t>
            </a:r>
            <a:r>
              <a:rPr lang="en-US" altLang="zh-CN" dirty="0"/>
              <a:t>(K</a:t>
            </a:r>
            <a:r>
              <a:rPr lang="en-US" altLang="en-US" dirty="0"/>
              <a:t>≥</a:t>
            </a:r>
            <a:r>
              <a:rPr lang="en-US" altLang="zh-CN" dirty="0"/>
              <a:t>0)</a:t>
            </a:r>
          </a:p>
          <a:p>
            <a:pPr eaLnBrk="1" hangingPunct="1">
              <a:lnSpc>
                <a:spcPct val="120000"/>
              </a:lnSpc>
              <a:defRPr/>
            </a:pPr>
            <a:r>
              <a:rPr lang="zh-CN" altLang="en-US" dirty="0"/>
              <a:t>本章将介绍</a:t>
            </a:r>
            <a:r>
              <a:rPr lang="en-US" altLang="zh-CN" sz="2400" dirty="0"/>
              <a:t>LR(0)</a:t>
            </a:r>
            <a:r>
              <a:rPr lang="zh-CN" altLang="en-US" sz="2400" dirty="0"/>
              <a:t> </a:t>
            </a:r>
            <a:r>
              <a:rPr lang="en-US" altLang="zh-CN" sz="2400" dirty="0"/>
              <a:t>SLR(1)</a:t>
            </a:r>
            <a:r>
              <a:rPr lang="zh-CN" altLang="en-US" sz="2400" dirty="0"/>
              <a:t> </a:t>
            </a:r>
            <a:r>
              <a:rPr lang="en-US" altLang="zh-CN" sz="2400" dirty="0"/>
              <a:t>LR(1)</a:t>
            </a:r>
            <a:r>
              <a:rPr lang="zh-CN" altLang="en-US" sz="2400" dirty="0"/>
              <a:t> </a:t>
            </a:r>
            <a:r>
              <a:rPr lang="en-US" altLang="zh-CN" sz="2400" dirty="0"/>
              <a:t>LALR(1)</a:t>
            </a:r>
          </a:p>
          <a:p>
            <a:pPr lvl="1">
              <a:lnSpc>
                <a:spcPct val="120000"/>
              </a:lnSpc>
              <a:defRPr/>
            </a:pPr>
            <a:r>
              <a:rPr lang="en-US" altLang="zh-CN" dirty="0"/>
              <a:t>SLR(1)</a:t>
            </a:r>
            <a:r>
              <a:rPr lang="zh-CN" altLang="en-US" dirty="0"/>
              <a:t>是</a:t>
            </a:r>
            <a:r>
              <a:rPr lang="en-US" altLang="zh-CN" dirty="0"/>
              <a:t>LR(0)</a:t>
            </a:r>
            <a:r>
              <a:rPr lang="zh-CN" altLang="en-US" dirty="0"/>
              <a:t>的改进</a:t>
            </a:r>
            <a:endParaRPr lang="en-US" altLang="zh-CN" dirty="0"/>
          </a:p>
          <a:p>
            <a:pPr lvl="1">
              <a:lnSpc>
                <a:spcPct val="120000"/>
              </a:lnSpc>
              <a:defRPr/>
            </a:pPr>
            <a:r>
              <a:rPr lang="en-US" altLang="zh-CN" dirty="0"/>
              <a:t>LALR(1)</a:t>
            </a:r>
            <a:r>
              <a:rPr lang="zh-CN" altLang="en-US" dirty="0"/>
              <a:t>是</a:t>
            </a:r>
            <a:r>
              <a:rPr lang="en-US" altLang="zh-CN" dirty="0"/>
              <a:t>LR(1)</a:t>
            </a:r>
            <a:r>
              <a:rPr lang="zh-CN" altLang="en-US" dirty="0"/>
              <a:t>的改进</a:t>
            </a:r>
          </a:p>
        </p:txBody>
      </p:sp>
      <p:sp>
        <p:nvSpPr>
          <p:cNvPr id="5122"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5123" name="灯片编号占位符 5"/>
          <p:cNvSpPr>
            <a:spLocks noGrp="1"/>
          </p:cNvSpPr>
          <p:nvPr>
            <p:ph type="sldNum" sz="quarter" idx="12"/>
          </p:nvPr>
        </p:nvSpPr>
        <p:spPr>
          <a:noFill/>
        </p:spPr>
        <p:txBody>
          <a:bodyPr/>
          <a:lstStyle/>
          <a:p>
            <a:fld id="{25FFDDFC-D711-4384-899C-6E3171DB2806}" type="slidenum">
              <a:rPr lang="en-US" altLang="zh-CN" smtClean="0">
                <a:ea typeface="宋体" charset="-122"/>
              </a:rPr>
              <a:pPr/>
              <a:t>4</a:t>
            </a:fld>
            <a:endParaRPr lang="en-US" altLang="zh-CN">
              <a:ea typeface="宋体" charset="-122"/>
            </a:endParaRPr>
          </a:p>
        </p:txBody>
      </p:sp>
    </p:spTree>
    <p:extLst>
      <p:ext uri="{BB962C8B-B14F-4D97-AF65-F5344CB8AC3E}">
        <p14:creationId xmlns:p14="http://schemas.microsoft.com/office/powerpoint/2010/main" val="117040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idx="1"/>
          </p:nvPr>
        </p:nvSpPr>
        <p:spPr>
          <a:xfrm>
            <a:off x="468313" y="1268413"/>
            <a:ext cx="8424862" cy="4814887"/>
          </a:xfrm>
        </p:spPr>
        <p:txBody>
          <a:bodyPr/>
          <a:lstStyle/>
          <a:p>
            <a:pPr eaLnBrk="1" hangingPunct="1">
              <a:lnSpc>
                <a:spcPct val="150000"/>
              </a:lnSpc>
              <a:defRPr/>
            </a:pPr>
            <a:r>
              <a:rPr lang="en-US" altLang="zh-CN" dirty="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rPr>
              <a:t>LR(0)</a:t>
            </a:r>
            <a:r>
              <a:rPr lang="zh-CN" altLang="zh-CN" dirty="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rPr>
              <a:t>文法</a:t>
            </a:r>
            <a:r>
              <a:rPr lang="zh-CN" altLang="en-US" dirty="0">
                <a:sym typeface="Symbol" pitchFamily="18" charset="2"/>
              </a:rPr>
              <a:t>  </a:t>
            </a:r>
            <a:r>
              <a:rPr lang="zh-CN" altLang="zh-CN" dirty="0">
                <a:sym typeface="Symbol" pitchFamily="18" charset="2"/>
              </a:rPr>
              <a:t>若</a:t>
            </a:r>
            <a:r>
              <a:rPr lang="zh-CN" altLang="en-US" dirty="0">
                <a:sym typeface="Symbol" pitchFamily="18" charset="2"/>
              </a:rPr>
              <a:t>文法的</a:t>
            </a:r>
            <a:r>
              <a:rPr lang="en-US" altLang="zh-CN" dirty="0">
                <a:sym typeface="Symbol" pitchFamily="18" charset="2"/>
              </a:rPr>
              <a:t>LR(0)</a:t>
            </a:r>
            <a:r>
              <a:rPr lang="zh-CN" altLang="en-US" dirty="0">
                <a:sym typeface="Symbol" pitchFamily="18" charset="2"/>
              </a:rPr>
              <a:t>项目集规范族不存在移进</a:t>
            </a:r>
            <a:r>
              <a:rPr lang="en-US" altLang="zh-CN" dirty="0">
                <a:sym typeface="Symbol" pitchFamily="18" charset="2"/>
              </a:rPr>
              <a:t>-</a:t>
            </a:r>
            <a:r>
              <a:rPr lang="zh-CN" altLang="en-US" dirty="0">
                <a:sym typeface="Symbol" pitchFamily="18" charset="2"/>
              </a:rPr>
              <a:t>归约，或归约</a:t>
            </a:r>
            <a:r>
              <a:rPr lang="en-US" altLang="zh-CN" dirty="0">
                <a:sym typeface="Symbol" pitchFamily="18" charset="2"/>
              </a:rPr>
              <a:t>-</a:t>
            </a:r>
            <a:r>
              <a:rPr lang="zh-CN" altLang="en-US" dirty="0">
                <a:sym typeface="Symbol" pitchFamily="18" charset="2"/>
              </a:rPr>
              <a:t>归约冲突，称为</a:t>
            </a:r>
            <a:r>
              <a:rPr lang="en-US" altLang="zh-CN" dirty="0">
                <a:sym typeface="Symbol" pitchFamily="18" charset="2"/>
              </a:rPr>
              <a:t>LR(0)</a:t>
            </a:r>
            <a:r>
              <a:rPr lang="zh-CN" altLang="zh-CN" dirty="0">
                <a:sym typeface="Symbol" pitchFamily="18" charset="2"/>
              </a:rPr>
              <a:t>文法</a:t>
            </a:r>
            <a:endParaRPr lang="zh-CN" altLang="en-US" dirty="0">
              <a:sym typeface="Symbol" pitchFamily="18" charset="2"/>
            </a:endParaRPr>
          </a:p>
        </p:txBody>
      </p:sp>
      <p:sp>
        <p:nvSpPr>
          <p:cNvPr id="41986"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41987" name="灯片编号占位符 5"/>
          <p:cNvSpPr>
            <a:spLocks noGrp="1"/>
          </p:cNvSpPr>
          <p:nvPr>
            <p:ph type="sldNum" sz="quarter" idx="12"/>
          </p:nvPr>
        </p:nvSpPr>
        <p:spPr>
          <a:noFill/>
        </p:spPr>
        <p:txBody>
          <a:bodyPr/>
          <a:lstStyle/>
          <a:p>
            <a:fld id="{47120A17-2153-4D0A-AF3F-EC915246E643}" type="slidenum">
              <a:rPr lang="en-US" altLang="zh-CN" smtClean="0">
                <a:ea typeface="宋体" charset="-122"/>
              </a:rPr>
              <a:pPr/>
              <a:t>40</a:t>
            </a:fld>
            <a:endParaRPr lang="en-US" altLang="zh-CN">
              <a:ea typeface="宋体" charset="-122"/>
            </a:endParaRPr>
          </a:p>
        </p:txBody>
      </p:sp>
    </p:spTree>
    <p:extLst>
      <p:ext uri="{BB962C8B-B14F-4D97-AF65-F5344CB8AC3E}">
        <p14:creationId xmlns:p14="http://schemas.microsoft.com/office/powerpoint/2010/main" val="866833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pPr eaLnBrk="1" hangingPunct="1">
              <a:defRPr/>
            </a:pPr>
            <a:r>
              <a:rPr lang="en-US" altLang="zh-CN" dirty="0"/>
              <a:t>LR(0)</a:t>
            </a:r>
            <a:r>
              <a:rPr lang="zh-CN" altLang="zh-CN" dirty="0">
                <a:latin typeface="Comic Sans MS" pitchFamily="66" charset="0"/>
              </a:rPr>
              <a:t>分析表的构造</a:t>
            </a:r>
            <a:r>
              <a:rPr lang="en-US" altLang="zh-CN" dirty="0">
                <a:solidFill>
                  <a:srgbClr val="FF0000"/>
                </a:solidFill>
                <a:effectLst>
                  <a:outerShdw blurRad="38100" dist="38100" dir="2700000" algn="tl">
                    <a:srgbClr val="000000"/>
                  </a:outerShdw>
                </a:effectLst>
              </a:rPr>
              <a:t>※</a:t>
            </a:r>
          </a:p>
        </p:txBody>
      </p:sp>
      <p:sp>
        <p:nvSpPr>
          <p:cNvPr id="43013" name="Rectangle 3"/>
          <p:cNvSpPr>
            <a:spLocks noGrp="1" noChangeArrowheads="1"/>
          </p:cNvSpPr>
          <p:nvPr>
            <p:ph idx="1"/>
          </p:nvPr>
        </p:nvSpPr>
        <p:spPr/>
        <p:txBody>
          <a:bodyPr/>
          <a:lstStyle/>
          <a:p>
            <a:pPr eaLnBrk="1" hangingPunct="1">
              <a:lnSpc>
                <a:spcPct val="150000"/>
              </a:lnSpc>
            </a:pPr>
            <a:r>
              <a:rPr lang="en-US" altLang="zh-CN" dirty="0"/>
              <a:t>LR(0)</a:t>
            </a:r>
            <a:r>
              <a:rPr lang="zh-CN" altLang="zh-CN" dirty="0"/>
              <a:t>分析表相当于识别活前缀的有限自动机</a:t>
            </a:r>
            <a:r>
              <a:rPr lang="en-US" altLang="zh-CN" dirty="0"/>
              <a:t>DAF</a:t>
            </a:r>
            <a:r>
              <a:rPr lang="zh-CN" altLang="zh-CN" dirty="0"/>
              <a:t>的状态转换矩阵</a:t>
            </a:r>
          </a:p>
        </p:txBody>
      </p:sp>
      <p:sp>
        <p:nvSpPr>
          <p:cNvPr id="43010"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43011" name="灯片编号占位符 5"/>
          <p:cNvSpPr>
            <a:spLocks noGrp="1"/>
          </p:cNvSpPr>
          <p:nvPr>
            <p:ph type="sldNum" sz="quarter" idx="12"/>
          </p:nvPr>
        </p:nvSpPr>
        <p:spPr>
          <a:noFill/>
        </p:spPr>
        <p:txBody>
          <a:bodyPr/>
          <a:lstStyle/>
          <a:p>
            <a:fld id="{A80EFC5F-B809-437D-B4F8-46F2A0B6E607}" type="slidenum">
              <a:rPr lang="en-US" altLang="zh-CN" smtClean="0">
                <a:ea typeface="宋体" charset="-122"/>
              </a:rPr>
              <a:pPr/>
              <a:t>41</a:t>
            </a:fld>
            <a:endParaRPr lang="en-US" altLang="zh-CN">
              <a:ea typeface="宋体" charset="-122"/>
            </a:endParaRPr>
          </a:p>
        </p:txBody>
      </p:sp>
    </p:spTree>
    <p:extLst>
      <p:ext uri="{BB962C8B-B14F-4D97-AF65-F5344CB8AC3E}">
        <p14:creationId xmlns:p14="http://schemas.microsoft.com/office/powerpoint/2010/main" val="3937065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zh-CN">
                <a:latin typeface="黑体" pitchFamily="2" charset="-122"/>
                <a:ea typeface="黑体" pitchFamily="2" charset="-122"/>
              </a:rPr>
              <a:t>LR(0)</a:t>
            </a:r>
            <a:r>
              <a:rPr lang="zh-CN" altLang="zh-CN">
                <a:latin typeface="黑体" pitchFamily="2" charset="-122"/>
                <a:ea typeface="黑体" pitchFamily="2" charset="-122"/>
              </a:rPr>
              <a:t>分析表的构造算法</a:t>
            </a:r>
            <a:endParaRPr lang="zh-CN" altLang="en-US">
              <a:latin typeface="黑体" pitchFamily="2" charset="-122"/>
              <a:ea typeface="黑体" pitchFamily="2" charset="-122"/>
            </a:endParaRPr>
          </a:p>
        </p:txBody>
      </p:sp>
      <p:sp>
        <p:nvSpPr>
          <p:cNvPr id="472067" name="Rectangle 3"/>
          <p:cNvSpPr>
            <a:spLocks noGrp="1" noChangeArrowheads="1"/>
          </p:cNvSpPr>
          <p:nvPr>
            <p:ph idx="1"/>
          </p:nvPr>
        </p:nvSpPr>
        <p:spPr>
          <a:xfrm>
            <a:off x="468313" y="1268413"/>
            <a:ext cx="8424862" cy="5040312"/>
          </a:xfrm>
        </p:spPr>
        <p:txBody>
          <a:bodyPr>
            <a:normAutofit/>
          </a:bodyPr>
          <a:lstStyle/>
          <a:p>
            <a:pPr lvl="1" eaLnBrk="1" hangingPunct="1">
              <a:lnSpc>
                <a:spcPct val="120000"/>
              </a:lnSpc>
              <a:defRPr/>
            </a:pPr>
            <a:r>
              <a:rPr kumimoji="1" lang="zh-CN" altLang="zh-CN" sz="2400" dirty="0">
                <a:sym typeface="Symbol" pitchFamily="18" charset="2"/>
              </a:rPr>
              <a:t>令包含</a:t>
            </a:r>
            <a:r>
              <a:rPr kumimoji="1" lang="en-US" altLang="zh-CN" sz="2400" dirty="0">
                <a:sym typeface="Symbol" pitchFamily="18" charset="2"/>
              </a:rPr>
              <a:t>S’</a:t>
            </a:r>
            <a:r>
              <a:rPr kumimoji="1" lang="en-US" altLang="zh-CN" sz="2400" dirty="0"/>
              <a:t>→</a:t>
            </a:r>
            <a:r>
              <a:rPr kumimoji="1" lang="en-US" altLang="zh-CN" sz="2400" dirty="0">
                <a:solidFill>
                  <a:srgbClr val="FF0000"/>
                </a:solidFill>
              </a:rPr>
              <a:t>•</a:t>
            </a:r>
            <a:r>
              <a:rPr kumimoji="1" lang="en-US" altLang="zh-CN" sz="2400" dirty="0"/>
              <a:t>S</a:t>
            </a:r>
            <a:r>
              <a:rPr kumimoji="1" lang="en-US" altLang="zh-CN" sz="2400" dirty="0">
                <a:sym typeface="Symbol" pitchFamily="18" charset="2"/>
              </a:rPr>
              <a:t> </a:t>
            </a:r>
            <a:r>
              <a:rPr kumimoji="1" lang="zh-CN" altLang="zh-CN" sz="2400" dirty="0">
                <a:sym typeface="Symbol" pitchFamily="18" charset="2"/>
              </a:rPr>
              <a:t>的项目集</a:t>
            </a:r>
            <a:r>
              <a:rPr kumimoji="1" lang="en-US" altLang="zh-CN" sz="2400" dirty="0" err="1">
                <a:sym typeface="Symbol" pitchFamily="18" charset="2"/>
              </a:rPr>
              <a:t>I</a:t>
            </a:r>
            <a:r>
              <a:rPr kumimoji="1" lang="en-US" altLang="zh-CN" sz="2400" baseline="-25000" dirty="0" err="1">
                <a:sym typeface="Symbol" pitchFamily="18" charset="2"/>
              </a:rPr>
              <a:t>k</a:t>
            </a:r>
            <a:r>
              <a:rPr kumimoji="1" lang="zh-CN" altLang="zh-CN" sz="2400" dirty="0">
                <a:sym typeface="Symbol" pitchFamily="18" charset="2"/>
              </a:rPr>
              <a:t>的下标</a:t>
            </a:r>
            <a:r>
              <a:rPr kumimoji="1" lang="en-US" altLang="zh-CN" sz="2400" dirty="0">
                <a:sym typeface="Symbol" pitchFamily="18" charset="2"/>
              </a:rPr>
              <a:t>k</a:t>
            </a:r>
            <a:r>
              <a:rPr kumimoji="1" lang="zh-CN" altLang="zh-CN" sz="2400" dirty="0">
                <a:sym typeface="Symbol" pitchFamily="18" charset="2"/>
              </a:rPr>
              <a:t>为分析器的初态</a:t>
            </a:r>
            <a:endParaRPr kumimoji="1" lang="zh-CN" altLang="en-US" sz="2400" dirty="0">
              <a:sym typeface="Symbol" pitchFamily="18" charset="2"/>
            </a:endParaRPr>
          </a:p>
          <a:p>
            <a:pPr eaLnBrk="1" hangingPunct="1">
              <a:defRPr/>
            </a:pPr>
            <a:r>
              <a:rPr kumimoji="1" lang="en-US" altLang="zh-CN" sz="2800" dirty="0">
                <a:sym typeface="Symbol" pitchFamily="18" charset="2"/>
              </a:rPr>
              <a:t>LR(0)</a:t>
            </a:r>
            <a:r>
              <a:rPr kumimoji="1" lang="zh-CN" altLang="zh-CN" sz="2800" dirty="0">
                <a:sym typeface="Symbol" pitchFamily="18" charset="2"/>
              </a:rPr>
              <a:t>分析表的</a:t>
            </a:r>
            <a:r>
              <a:rPr kumimoji="1" lang="en-US" altLang="zh-CN" sz="2800" dirty="0">
                <a:sym typeface="Symbol" pitchFamily="18" charset="2"/>
              </a:rPr>
              <a:t>ACTION</a:t>
            </a:r>
            <a:r>
              <a:rPr kumimoji="1" lang="zh-CN" altLang="zh-CN" sz="2800" dirty="0">
                <a:sym typeface="Symbol" pitchFamily="18" charset="2"/>
              </a:rPr>
              <a:t>和</a:t>
            </a:r>
            <a:r>
              <a:rPr kumimoji="1" lang="en-US" altLang="zh-CN" sz="2800" dirty="0">
                <a:sym typeface="Symbol" pitchFamily="18" charset="2"/>
              </a:rPr>
              <a:t>GOTO</a:t>
            </a:r>
            <a:r>
              <a:rPr kumimoji="1" lang="zh-CN" altLang="zh-CN" sz="2800" dirty="0">
                <a:sym typeface="Symbol" pitchFamily="18" charset="2"/>
              </a:rPr>
              <a:t>表的构造步骤如下</a:t>
            </a:r>
            <a:r>
              <a:rPr kumimoji="1" lang="en-US" altLang="zh-CN" sz="2800" dirty="0">
                <a:sym typeface="Symbol" pitchFamily="18" charset="2"/>
              </a:rPr>
              <a:t>:</a:t>
            </a:r>
            <a:endParaRPr kumimoji="1" lang="zh-CN" altLang="zh-CN" sz="2800" dirty="0">
              <a:sym typeface="Symbol" pitchFamily="18" charset="2"/>
            </a:endParaRPr>
          </a:p>
          <a:p>
            <a:pPr lvl="1" eaLnBrk="1" hangingPunct="1">
              <a:lnSpc>
                <a:spcPct val="120000"/>
              </a:lnSpc>
              <a:defRPr/>
            </a:pPr>
            <a:r>
              <a:rPr kumimoji="1" lang="zh-CN" altLang="en-US" sz="2400" dirty="0">
                <a:sym typeface="Symbol" pitchFamily="18" charset="2"/>
              </a:rPr>
              <a:t>若项目 </a:t>
            </a:r>
            <a:r>
              <a:rPr kumimoji="1" lang="en-US" altLang="zh-CN" sz="2400" dirty="0">
                <a:solidFill>
                  <a:srgbClr val="0000FF"/>
                </a:solidFill>
                <a:effectLst>
                  <a:outerShdw blurRad="38100" dist="38100" dir="2700000" algn="tl">
                    <a:srgbClr val="000000"/>
                  </a:outerShdw>
                </a:effectLst>
                <a:sym typeface="Symbol" pitchFamily="18" charset="2"/>
              </a:rPr>
              <a:t>A</a:t>
            </a:r>
            <a:r>
              <a:rPr kumimoji="1" lang="en-US" altLang="zh-CN" sz="2400" dirty="0">
                <a:solidFill>
                  <a:srgbClr val="0000FF"/>
                </a:solidFill>
                <a:effectLst>
                  <a:outerShdw blurRad="38100" dist="38100" dir="2700000" algn="tl">
                    <a:srgbClr val="000000"/>
                  </a:outerShdw>
                </a:effectLst>
              </a:rPr>
              <a:t>→</a:t>
            </a:r>
            <a:r>
              <a:rPr kumimoji="1" lang="en-US" altLang="zh-CN" sz="2400" dirty="0">
                <a:solidFill>
                  <a:srgbClr val="0000FF"/>
                </a:solidFill>
                <a:effectLst>
                  <a:outerShdw blurRad="38100" dist="38100" dir="2700000" algn="tl">
                    <a:srgbClr val="000000"/>
                  </a:outerShdw>
                </a:effectLst>
                <a:sym typeface="Symbol" pitchFamily="18" charset="2"/>
              </a:rPr>
              <a:t></a:t>
            </a:r>
            <a:r>
              <a:rPr kumimoji="1" lang="en-US" altLang="zh-CN" sz="2400" dirty="0">
                <a:solidFill>
                  <a:srgbClr val="FF0000"/>
                </a:solidFill>
                <a:effectLst>
                  <a:outerShdw blurRad="38100" dist="38100" dir="2700000" algn="tl">
                    <a:srgbClr val="000000"/>
                  </a:outerShdw>
                </a:effectLst>
              </a:rPr>
              <a:t>•</a:t>
            </a:r>
            <a:r>
              <a:rPr kumimoji="1" lang="en-US" altLang="zh-CN" sz="2400" dirty="0">
                <a:solidFill>
                  <a:srgbClr val="006600"/>
                </a:solidFill>
                <a:effectLst>
                  <a:outerShdw blurRad="38100" dist="38100" dir="2700000" algn="tl">
                    <a:srgbClr val="000000"/>
                  </a:outerShdw>
                </a:effectLst>
                <a:sym typeface="Symbol" pitchFamily="18" charset="2"/>
              </a:rPr>
              <a:t>a</a:t>
            </a:r>
            <a:r>
              <a:rPr kumimoji="1" lang="en-US" altLang="zh-CN" sz="2400" dirty="0">
                <a:solidFill>
                  <a:srgbClr val="006600"/>
                </a:solidFill>
                <a:sym typeface="Symbol" pitchFamily="18" charset="2"/>
              </a:rPr>
              <a:t> </a:t>
            </a:r>
            <a:r>
              <a:rPr kumimoji="1" lang="zh-CN" altLang="en-US" sz="2400" dirty="0">
                <a:sym typeface="Symbol" pitchFamily="18" charset="2"/>
              </a:rPr>
              <a:t>属于</a:t>
            </a:r>
            <a:r>
              <a:rPr kumimoji="1" lang="en-US" altLang="zh-CN" sz="2400" dirty="0" err="1">
                <a:sym typeface="Symbol" pitchFamily="18" charset="2"/>
              </a:rPr>
              <a:t>I</a:t>
            </a:r>
            <a:r>
              <a:rPr kumimoji="1" lang="en-US" altLang="zh-CN" sz="2400" baseline="-25000" dirty="0" err="1">
                <a:sym typeface="Symbol" pitchFamily="18" charset="2"/>
              </a:rPr>
              <a:t>k</a:t>
            </a:r>
            <a:r>
              <a:rPr kumimoji="1" lang="zh-CN" altLang="en-US" sz="2400" dirty="0">
                <a:sym typeface="Symbol" pitchFamily="18" charset="2"/>
              </a:rPr>
              <a:t>，且转换函数</a:t>
            </a:r>
            <a:r>
              <a:rPr kumimoji="1" lang="en-US" altLang="zh-CN" sz="2400" dirty="0">
                <a:sym typeface="Symbol" pitchFamily="18" charset="2"/>
              </a:rPr>
              <a:t>GO(</a:t>
            </a:r>
            <a:r>
              <a:rPr kumimoji="1" lang="en-US" altLang="zh-CN" sz="2400" dirty="0" err="1">
                <a:sym typeface="Symbol" pitchFamily="18" charset="2"/>
              </a:rPr>
              <a:t>I</a:t>
            </a:r>
            <a:r>
              <a:rPr kumimoji="1" lang="en-US" altLang="zh-CN" sz="2400" baseline="-25000" dirty="0" err="1">
                <a:sym typeface="Symbol" pitchFamily="18" charset="2"/>
              </a:rPr>
              <a:t>k</a:t>
            </a:r>
            <a:r>
              <a:rPr kumimoji="1" lang="en-US" altLang="zh-CN" sz="2400" dirty="0" err="1">
                <a:sym typeface="Symbol" pitchFamily="18" charset="2"/>
              </a:rPr>
              <a:t>,a</a:t>
            </a:r>
            <a:r>
              <a:rPr kumimoji="1" lang="en-US" altLang="zh-CN" sz="2400" dirty="0">
                <a:sym typeface="Symbol" pitchFamily="18" charset="2"/>
              </a:rPr>
              <a:t>)= </a:t>
            </a:r>
            <a:r>
              <a:rPr kumimoji="1" lang="en-US" altLang="zh-CN" sz="2400" dirty="0" err="1">
                <a:sym typeface="Symbol" pitchFamily="18" charset="2"/>
              </a:rPr>
              <a:t>I</a:t>
            </a:r>
            <a:r>
              <a:rPr kumimoji="1" lang="en-US" altLang="zh-CN" baseline="-25000" dirty="0" err="1">
                <a:solidFill>
                  <a:srgbClr val="006600"/>
                </a:solidFill>
                <a:effectLst>
                  <a:outerShdw blurRad="38100" dist="38100" dir="2700000" algn="tl">
                    <a:srgbClr val="000000"/>
                  </a:outerShdw>
                </a:effectLst>
                <a:sym typeface="Symbol" pitchFamily="18" charset="2"/>
              </a:rPr>
              <a:t>j</a:t>
            </a:r>
            <a:r>
              <a:rPr kumimoji="1" lang="zh-CN" altLang="en-US" sz="2400" dirty="0">
                <a:sym typeface="Symbol" pitchFamily="18" charset="2"/>
              </a:rPr>
              <a:t>，当</a:t>
            </a:r>
            <a:r>
              <a:rPr kumimoji="1" lang="en-US" altLang="zh-CN" sz="2400" dirty="0">
                <a:sym typeface="Symbol" pitchFamily="18" charset="2"/>
              </a:rPr>
              <a:t>a</a:t>
            </a:r>
            <a:r>
              <a:rPr kumimoji="1" lang="zh-CN" altLang="en-US" sz="2400" dirty="0">
                <a:sym typeface="Symbol" pitchFamily="18" charset="2"/>
              </a:rPr>
              <a:t>为终结符时，则置</a:t>
            </a:r>
            <a:r>
              <a:rPr kumimoji="1" lang="en-US" altLang="zh-CN" sz="2400" dirty="0">
                <a:sym typeface="Symbol" pitchFamily="18" charset="2"/>
              </a:rPr>
              <a:t>ACTION[</a:t>
            </a:r>
            <a:r>
              <a:rPr kumimoji="1" lang="en-US" altLang="zh-CN" sz="2400" dirty="0" err="1">
                <a:sym typeface="Symbol" pitchFamily="18" charset="2"/>
              </a:rPr>
              <a:t>k,a</a:t>
            </a:r>
            <a:r>
              <a:rPr kumimoji="1" lang="en-US" altLang="zh-CN" sz="2400" dirty="0">
                <a:sym typeface="Symbol" pitchFamily="18" charset="2"/>
              </a:rPr>
              <a:t>]</a:t>
            </a:r>
            <a:r>
              <a:rPr kumimoji="1" lang="zh-CN" altLang="en-US" sz="2400" dirty="0">
                <a:sym typeface="Symbol" pitchFamily="18" charset="2"/>
              </a:rPr>
              <a:t>为</a:t>
            </a:r>
            <a:r>
              <a:rPr kumimoji="1" lang="en-US" altLang="zh-CN" dirty="0" err="1">
                <a:solidFill>
                  <a:srgbClr val="0000FF"/>
                </a:solidFill>
                <a:effectLst>
                  <a:outerShdw blurRad="38100" dist="38100" dir="2700000" algn="tl">
                    <a:srgbClr val="000000"/>
                  </a:outerShdw>
                </a:effectLst>
                <a:sym typeface="Symbol" pitchFamily="18" charset="2"/>
              </a:rPr>
              <a:t>S</a:t>
            </a:r>
            <a:r>
              <a:rPr kumimoji="1" lang="en-US" altLang="zh-CN" baseline="-25000" dirty="0" err="1">
                <a:solidFill>
                  <a:srgbClr val="006600"/>
                </a:solidFill>
                <a:effectLst>
                  <a:outerShdw blurRad="38100" dist="38100" dir="2700000" algn="tl">
                    <a:srgbClr val="000000"/>
                  </a:outerShdw>
                </a:effectLst>
                <a:sym typeface="Symbol" pitchFamily="18" charset="2"/>
              </a:rPr>
              <a:t>j</a:t>
            </a:r>
            <a:endParaRPr kumimoji="1" lang="en-US" altLang="zh-CN" baseline="-25000" dirty="0">
              <a:solidFill>
                <a:srgbClr val="006600"/>
              </a:solidFill>
              <a:effectLst>
                <a:outerShdw blurRad="38100" dist="38100" dir="2700000" algn="tl">
                  <a:srgbClr val="000000"/>
                </a:outerShdw>
              </a:effectLst>
              <a:sym typeface="Symbol" pitchFamily="18" charset="2"/>
            </a:endParaRPr>
          </a:p>
          <a:p>
            <a:pPr lvl="1">
              <a:lnSpc>
                <a:spcPct val="120000"/>
              </a:lnSpc>
              <a:defRPr/>
            </a:pPr>
            <a:r>
              <a:rPr kumimoji="1" lang="zh-CN" altLang="en-US" sz="2400" dirty="0">
                <a:sym typeface="Symbol" pitchFamily="18" charset="2"/>
              </a:rPr>
              <a:t>若项目 </a:t>
            </a:r>
            <a:r>
              <a:rPr kumimoji="1" lang="en-US" altLang="zh-CN" sz="2400" dirty="0">
                <a:solidFill>
                  <a:srgbClr val="0000FF"/>
                </a:solidFill>
                <a:effectLst>
                  <a:outerShdw blurRad="38100" dist="38100" dir="2700000" algn="tl">
                    <a:srgbClr val="000000"/>
                  </a:outerShdw>
                </a:effectLst>
                <a:sym typeface="Symbol" pitchFamily="18" charset="2"/>
              </a:rPr>
              <a:t>A</a:t>
            </a:r>
            <a:r>
              <a:rPr kumimoji="1" lang="en-US" altLang="zh-CN" sz="2400" dirty="0">
                <a:solidFill>
                  <a:srgbClr val="0000FF"/>
                </a:solidFill>
                <a:effectLst>
                  <a:outerShdw blurRad="38100" dist="38100" dir="2700000" algn="tl">
                    <a:srgbClr val="000000"/>
                  </a:outerShdw>
                </a:effectLst>
              </a:rPr>
              <a:t>→</a:t>
            </a:r>
            <a:r>
              <a:rPr kumimoji="1" lang="en-US" altLang="zh-CN" sz="2400" dirty="0">
                <a:solidFill>
                  <a:srgbClr val="0000FF"/>
                </a:solidFill>
                <a:effectLst>
                  <a:outerShdw blurRad="38100" dist="38100" dir="2700000" algn="tl">
                    <a:srgbClr val="000000"/>
                  </a:outerShdw>
                </a:effectLst>
                <a:sym typeface="Symbol" pitchFamily="18" charset="2"/>
              </a:rPr>
              <a:t></a:t>
            </a:r>
            <a:r>
              <a:rPr kumimoji="1" lang="en-US" altLang="zh-CN" sz="2400" dirty="0">
                <a:solidFill>
                  <a:srgbClr val="FF0000"/>
                </a:solidFill>
                <a:effectLst>
                  <a:outerShdw blurRad="38100" dist="38100" dir="2700000" algn="tl">
                    <a:srgbClr val="000000"/>
                  </a:outerShdw>
                </a:effectLst>
              </a:rPr>
              <a:t>•</a:t>
            </a:r>
            <a:r>
              <a:rPr kumimoji="1" lang="en-US" altLang="zh-CN" sz="2400" dirty="0">
                <a:solidFill>
                  <a:srgbClr val="FF0000"/>
                </a:solidFill>
              </a:rPr>
              <a:t> </a:t>
            </a:r>
            <a:r>
              <a:rPr kumimoji="1" lang="zh-CN" altLang="en-US" sz="2400" dirty="0">
                <a:sym typeface="Symbol" pitchFamily="18" charset="2"/>
              </a:rPr>
              <a:t>属于</a:t>
            </a:r>
            <a:r>
              <a:rPr kumimoji="1" lang="en-US" altLang="zh-CN" sz="2400" dirty="0" err="1">
                <a:sym typeface="Symbol" pitchFamily="18" charset="2"/>
              </a:rPr>
              <a:t>I</a:t>
            </a:r>
            <a:r>
              <a:rPr kumimoji="1" lang="en-US" altLang="zh-CN" sz="2400" baseline="-25000" dirty="0" err="1">
                <a:sym typeface="Symbol" pitchFamily="18" charset="2"/>
              </a:rPr>
              <a:t>k</a:t>
            </a:r>
            <a:r>
              <a:rPr kumimoji="1" lang="zh-CN" altLang="en-US" sz="2400" dirty="0">
                <a:sym typeface="Symbol" pitchFamily="18" charset="2"/>
              </a:rPr>
              <a:t>，则对</a:t>
            </a:r>
            <a:r>
              <a:rPr kumimoji="1" lang="en-US" altLang="zh-CN" sz="2400" dirty="0">
                <a:sym typeface="Symbol" pitchFamily="18" charset="2"/>
              </a:rPr>
              <a:t>a</a:t>
            </a:r>
            <a:r>
              <a:rPr kumimoji="1" lang="zh-CN" altLang="en-US" sz="2400" dirty="0">
                <a:sym typeface="Symbol" pitchFamily="18" charset="2"/>
              </a:rPr>
              <a:t>为任何终结符或</a:t>
            </a:r>
            <a:r>
              <a:rPr kumimoji="1" lang="en-US" altLang="zh-CN" dirty="0">
                <a:sym typeface="Symbol" pitchFamily="18" charset="2"/>
              </a:rPr>
              <a:t>’#’</a:t>
            </a:r>
            <a:r>
              <a:rPr kumimoji="1" lang="zh-CN" altLang="en-US" sz="2400" dirty="0">
                <a:sym typeface="Symbol" pitchFamily="18" charset="2"/>
              </a:rPr>
              <a:t>，</a:t>
            </a:r>
            <a:br>
              <a:rPr kumimoji="1" lang="en-US" altLang="zh-CN" sz="2400" dirty="0">
                <a:sym typeface="Symbol" pitchFamily="18" charset="2"/>
              </a:rPr>
            </a:br>
            <a:r>
              <a:rPr kumimoji="1" lang="zh-CN" altLang="zh-CN" sz="2400" dirty="0">
                <a:sym typeface="Symbol" pitchFamily="18" charset="2"/>
              </a:rPr>
              <a:t>置</a:t>
            </a:r>
            <a:r>
              <a:rPr kumimoji="1" lang="en-US" altLang="zh-CN" sz="2400" dirty="0">
                <a:sym typeface="Symbol" pitchFamily="18" charset="2"/>
              </a:rPr>
              <a:t>ACTION[</a:t>
            </a:r>
            <a:r>
              <a:rPr kumimoji="1" lang="en-US" altLang="zh-CN" sz="2400" dirty="0" err="1">
                <a:sym typeface="Symbol" pitchFamily="18" charset="2"/>
              </a:rPr>
              <a:t>k,a</a:t>
            </a:r>
            <a:r>
              <a:rPr kumimoji="1" lang="en-US" altLang="zh-CN" sz="2400" dirty="0">
                <a:sym typeface="Symbol" pitchFamily="18" charset="2"/>
              </a:rPr>
              <a:t>] = </a:t>
            </a:r>
            <a:r>
              <a:rPr kumimoji="1" lang="en-US" altLang="zh-CN" dirty="0" err="1">
                <a:solidFill>
                  <a:srgbClr val="0000FF"/>
                </a:solidFill>
                <a:effectLst>
                  <a:outerShdw blurRad="38100" dist="38100" dir="2700000" algn="tl">
                    <a:srgbClr val="000000"/>
                  </a:outerShdw>
                </a:effectLst>
                <a:sym typeface="Symbol" pitchFamily="18" charset="2"/>
              </a:rPr>
              <a:t>r</a:t>
            </a:r>
            <a:r>
              <a:rPr kumimoji="1" lang="en-US" altLang="zh-CN" baseline="-25000" dirty="0" err="1">
                <a:solidFill>
                  <a:srgbClr val="006600"/>
                </a:solidFill>
                <a:effectLst>
                  <a:outerShdw blurRad="38100" dist="38100" dir="2700000" algn="tl">
                    <a:srgbClr val="000000"/>
                  </a:outerShdw>
                </a:effectLst>
                <a:sym typeface="Symbol" pitchFamily="18" charset="2"/>
              </a:rPr>
              <a:t>j</a:t>
            </a:r>
            <a:r>
              <a:rPr kumimoji="1" lang="zh-CN" altLang="en-US" sz="2400" dirty="0">
                <a:sym typeface="Symbol" pitchFamily="18" charset="2"/>
              </a:rPr>
              <a:t>，</a:t>
            </a:r>
            <a:r>
              <a:rPr kumimoji="1" lang="en-US" altLang="zh-CN" dirty="0">
                <a:solidFill>
                  <a:srgbClr val="008000"/>
                </a:solidFill>
                <a:effectLst>
                  <a:outerShdw blurRad="38100" dist="38100" dir="2700000" algn="tl">
                    <a:srgbClr val="000000"/>
                  </a:outerShdw>
                </a:effectLst>
                <a:sym typeface="Symbol" pitchFamily="18" charset="2"/>
              </a:rPr>
              <a:t>j</a:t>
            </a:r>
            <a:r>
              <a:rPr kumimoji="1" lang="zh-CN" altLang="zh-CN" sz="2400" dirty="0">
                <a:sym typeface="Symbol" pitchFamily="18" charset="2"/>
              </a:rPr>
              <a:t>为产生式在文法</a:t>
            </a:r>
            <a:r>
              <a:rPr kumimoji="1" lang="en-US" altLang="zh-CN" sz="2400" dirty="0">
                <a:sym typeface="Symbol" pitchFamily="18" charset="2"/>
              </a:rPr>
              <a:t>G’</a:t>
            </a:r>
            <a:r>
              <a:rPr kumimoji="1" lang="zh-CN" altLang="en-US" sz="2400" dirty="0">
                <a:sym typeface="Symbol" pitchFamily="18" charset="2"/>
              </a:rPr>
              <a:t>中的编号</a:t>
            </a:r>
          </a:p>
          <a:p>
            <a:pPr lvl="1" eaLnBrk="1" hangingPunct="1">
              <a:lnSpc>
                <a:spcPct val="120000"/>
              </a:lnSpc>
              <a:defRPr/>
            </a:pPr>
            <a:r>
              <a:rPr kumimoji="1" lang="zh-CN" altLang="zh-CN" sz="2400" dirty="0">
                <a:sym typeface="Symbol" pitchFamily="18" charset="2"/>
              </a:rPr>
              <a:t>若</a:t>
            </a:r>
            <a:r>
              <a:rPr kumimoji="1" lang="zh-CN" altLang="en-US" sz="2400" dirty="0">
                <a:sym typeface="Symbol" pitchFamily="18" charset="2"/>
              </a:rPr>
              <a:t>项目 </a:t>
            </a:r>
            <a:r>
              <a:rPr kumimoji="1" lang="en-US" altLang="zh-CN" sz="2400" dirty="0">
                <a:solidFill>
                  <a:srgbClr val="0000FF"/>
                </a:solidFill>
                <a:effectLst>
                  <a:outerShdw blurRad="38100" dist="38100" dir="2700000" algn="tl">
                    <a:srgbClr val="000000"/>
                  </a:outerShdw>
                </a:effectLst>
                <a:sym typeface="Symbol" pitchFamily="18" charset="2"/>
              </a:rPr>
              <a:t>X</a:t>
            </a:r>
            <a:r>
              <a:rPr kumimoji="1" lang="en-US" altLang="zh-CN" sz="2400" dirty="0">
                <a:solidFill>
                  <a:srgbClr val="0000FF"/>
                </a:solidFill>
                <a:effectLst>
                  <a:outerShdw blurRad="38100" dist="38100" dir="2700000" algn="tl">
                    <a:srgbClr val="000000"/>
                  </a:outerShdw>
                </a:effectLst>
              </a:rPr>
              <a:t>→</a:t>
            </a:r>
            <a:r>
              <a:rPr kumimoji="1" lang="en-US" altLang="zh-CN" sz="2400" dirty="0">
                <a:solidFill>
                  <a:srgbClr val="0000FF"/>
                </a:solidFill>
                <a:effectLst>
                  <a:outerShdw blurRad="38100" dist="38100" dir="2700000" algn="tl">
                    <a:srgbClr val="000000"/>
                  </a:outerShdw>
                </a:effectLst>
                <a:sym typeface="Symbol" pitchFamily="18" charset="2"/>
              </a:rPr>
              <a:t></a:t>
            </a:r>
            <a:r>
              <a:rPr kumimoji="1" lang="en-US" altLang="zh-CN" sz="2400" dirty="0">
                <a:solidFill>
                  <a:srgbClr val="FF0000"/>
                </a:solidFill>
                <a:effectLst>
                  <a:outerShdw blurRad="38100" dist="38100" dir="2700000" algn="tl">
                    <a:srgbClr val="000000"/>
                  </a:outerShdw>
                </a:effectLst>
              </a:rPr>
              <a:t>•</a:t>
            </a:r>
            <a:r>
              <a:rPr kumimoji="1" lang="en-US" altLang="zh-CN" sz="2400" dirty="0">
                <a:solidFill>
                  <a:srgbClr val="006600"/>
                </a:solidFill>
                <a:effectLst>
                  <a:outerShdw blurRad="38100" dist="38100" dir="2700000" algn="tl">
                    <a:srgbClr val="000000"/>
                  </a:outerShdw>
                </a:effectLst>
              </a:rPr>
              <a:t>A</a:t>
            </a:r>
            <a:r>
              <a:rPr kumimoji="1" lang="en-US" altLang="zh-CN" sz="2400" dirty="0">
                <a:solidFill>
                  <a:srgbClr val="006600"/>
                </a:solidFill>
                <a:effectLst>
                  <a:outerShdw blurRad="38100" dist="38100" dir="2700000" algn="tl">
                    <a:srgbClr val="000000"/>
                  </a:outerShdw>
                </a:effectLst>
                <a:sym typeface="Symbol" pitchFamily="18" charset="2"/>
              </a:rPr>
              <a:t></a:t>
            </a:r>
            <a:r>
              <a:rPr kumimoji="1" lang="en-US" altLang="zh-CN" sz="2400" dirty="0">
                <a:sym typeface="Symbol" pitchFamily="18" charset="2"/>
              </a:rPr>
              <a:t> </a:t>
            </a:r>
            <a:r>
              <a:rPr kumimoji="1" lang="zh-CN" altLang="en-US" sz="2400" dirty="0">
                <a:sym typeface="Symbol" pitchFamily="18" charset="2"/>
              </a:rPr>
              <a:t>属于</a:t>
            </a:r>
            <a:r>
              <a:rPr kumimoji="1" lang="en-US" altLang="zh-CN" sz="2400" dirty="0" err="1">
                <a:sym typeface="Symbol" pitchFamily="18" charset="2"/>
              </a:rPr>
              <a:t>I</a:t>
            </a:r>
            <a:r>
              <a:rPr kumimoji="1" lang="en-US" altLang="zh-CN" sz="2400" baseline="-25000" dirty="0" err="1">
                <a:sym typeface="Symbol" pitchFamily="18" charset="2"/>
              </a:rPr>
              <a:t>k</a:t>
            </a:r>
            <a:r>
              <a:rPr kumimoji="1" lang="zh-CN" altLang="en-US" sz="2400" dirty="0">
                <a:sym typeface="Symbol" pitchFamily="18" charset="2"/>
              </a:rPr>
              <a:t>，且</a:t>
            </a:r>
            <a:r>
              <a:rPr kumimoji="1" lang="en-US" altLang="zh-CN" sz="2400" dirty="0">
                <a:sym typeface="Symbol" pitchFamily="18" charset="2"/>
              </a:rPr>
              <a:t>GO(</a:t>
            </a:r>
            <a:r>
              <a:rPr kumimoji="1" lang="en-US" altLang="zh-CN" sz="2400" dirty="0" err="1">
                <a:sym typeface="Symbol" pitchFamily="18" charset="2"/>
              </a:rPr>
              <a:t>I</a:t>
            </a:r>
            <a:r>
              <a:rPr kumimoji="1" lang="en-US" altLang="zh-CN" sz="2400" baseline="-25000" dirty="0" err="1">
                <a:sym typeface="Symbol" pitchFamily="18" charset="2"/>
              </a:rPr>
              <a:t>k</a:t>
            </a:r>
            <a:r>
              <a:rPr kumimoji="1" lang="en-US" altLang="zh-CN" sz="2400" dirty="0" err="1">
                <a:sym typeface="Symbol" pitchFamily="18" charset="2"/>
              </a:rPr>
              <a:t>,A</a:t>
            </a:r>
            <a:r>
              <a:rPr kumimoji="1" lang="en-US" altLang="zh-CN" sz="2400" dirty="0">
                <a:sym typeface="Symbol" pitchFamily="18" charset="2"/>
              </a:rPr>
              <a:t>)= </a:t>
            </a:r>
            <a:r>
              <a:rPr kumimoji="1" lang="en-US" altLang="zh-CN" sz="2400" dirty="0" err="1">
                <a:sym typeface="Symbol" pitchFamily="18" charset="2"/>
              </a:rPr>
              <a:t>I</a:t>
            </a:r>
            <a:r>
              <a:rPr kumimoji="1" lang="en-US" altLang="zh-CN" sz="2400" baseline="-25000" dirty="0" err="1">
                <a:sym typeface="Symbol" pitchFamily="18" charset="2"/>
              </a:rPr>
              <a:t>j</a:t>
            </a:r>
            <a:r>
              <a:rPr kumimoji="1" lang="en-US" altLang="zh-CN" sz="2400" dirty="0">
                <a:sym typeface="Symbol" pitchFamily="18" charset="2"/>
              </a:rPr>
              <a:t> </a:t>
            </a:r>
            <a:r>
              <a:rPr kumimoji="1" lang="zh-CN" altLang="en-US" sz="2400" dirty="0">
                <a:sym typeface="Symbol" pitchFamily="18" charset="2"/>
              </a:rPr>
              <a:t>，</a:t>
            </a:r>
            <a:br>
              <a:rPr kumimoji="1" lang="en-US" altLang="zh-CN" sz="2400" dirty="0">
                <a:sym typeface="Symbol" pitchFamily="18" charset="2"/>
              </a:rPr>
            </a:br>
            <a:r>
              <a:rPr kumimoji="1" lang="zh-CN" altLang="en-US" sz="2400" dirty="0">
                <a:sym typeface="Symbol" pitchFamily="18" charset="2"/>
              </a:rPr>
              <a:t>置</a:t>
            </a:r>
            <a:r>
              <a:rPr kumimoji="1" lang="en-US" altLang="zh-CN" sz="2400" dirty="0">
                <a:sym typeface="Symbol" pitchFamily="18" charset="2"/>
              </a:rPr>
              <a:t>GOTO[</a:t>
            </a:r>
            <a:r>
              <a:rPr kumimoji="1" lang="en-US" altLang="zh-CN" sz="2400" dirty="0" err="1">
                <a:sym typeface="Symbol" pitchFamily="18" charset="2"/>
              </a:rPr>
              <a:t>k,A</a:t>
            </a:r>
            <a:r>
              <a:rPr kumimoji="1" lang="en-US" altLang="zh-CN" sz="2400" dirty="0">
                <a:sym typeface="Symbol" pitchFamily="18" charset="2"/>
              </a:rPr>
              <a:t>]=</a:t>
            </a:r>
            <a:r>
              <a:rPr kumimoji="1" lang="en-US" altLang="zh-CN" dirty="0">
                <a:solidFill>
                  <a:srgbClr val="008000"/>
                </a:solidFill>
                <a:effectLst>
                  <a:outerShdw blurRad="38100" dist="38100" dir="2700000" algn="tl">
                    <a:srgbClr val="000000"/>
                  </a:outerShdw>
                </a:effectLst>
                <a:sym typeface="Symbol" pitchFamily="18" charset="2"/>
              </a:rPr>
              <a:t>j</a:t>
            </a:r>
            <a:r>
              <a:rPr kumimoji="1" lang="zh-CN" altLang="en-US" sz="2400" dirty="0">
                <a:sym typeface="Symbol" pitchFamily="18" charset="2"/>
              </a:rPr>
              <a:t>，其中</a:t>
            </a:r>
            <a:r>
              <a:rPr kumimoji="1" lang="en-US" altLang="zh-CN" sz="2400" dirty="0">
                <a:sym typeface="Symbol" pitchFamily="18" charset="2"/>
              </a:rPr>
              <a:t>A</a:t>
            </a:r>
            <a:r>
              <a:rPr kumimoji="1" lang="zh-CN" altLang="en-US" sz="2400" dirty="0">
                <a:sym typeface="Symbol" pitchFamily="18" charset="2"/>
              </a:rPr>
              <a:t>为非终结符，</a:t>
            </a:r>
            <a:r>
              <a:rPr kumimoji="1" lang="en-US" altLang="zh-CN" dirty="0">
                <a:solidFill>
                  <a:srgbClr val="008000"/>
                </a:solidFill>
                <a:effectLst>
                  <a:outerShdw blurRad="38100" dist="38100" dir="2700000" algn="tl">
                    <a:srgbClr val="000000"/>
                  </a:outerShdw>
                </a:effectLst>
                <a:sym typeface="Symbol" pitchFamily="18" charset="2"/>
              </a:rPr>
              <a:t>j</a:t>
            </a:r>
            <a:r>
              <a:rPr kumimoji="1" lang="zh-CN" altLang="en-US" sz="2400" dirty="0">
                <a:sym typeface="Symbol" pitchFamily="18" charset="2"/>
              </a:rPr>
              <a:t>为某一状态号</a:t>
            </a:r>
          </a:p>
          <a:p>
            <a:pPr lvl="1" eaLnBrk="1" hangingPunct="1">
              <a:lnSpc>
                <a:spcPct val="120000"/>
              </a:lnSpc>
              <a:defRPr/>
            </a:pPr>
            <a:r>
              <a:rPr kumimoji="1" lang="zh-CN" altLang="en-US" sz="2400" dirty="0">
                <a:sym typeface="Symbol" pitchFamily="18" charset="2"/>
              </a:rPr>
              <a:t>若项目 </a:t>
            </a:r>
            <a:r>
              <a:rPr kumimoji="1" lang="en-US" altLang="zh-CN" sz="2400" dirty="0">
                <a:solidFill>
                  <a:srgbClr val="0000FF"/>
                </a:solidFill>
                <a:effectLst>
                  <a:outerShdw blurRad="38100" dist="38100" dir="2700000" algn="tl">
                    <a:srgbClr val="000000"/>
                  </a:outerShdw>
                </a:effectLst>
                <a:sym typeface="Symbol" pitchFamily="18" charset="2"/>
              </a:rPr>
              <a:t>S’</a:t>
            </a:r>
            <a:r>
              <a:rPr kumimoji="1" lang="en-US" altLang="zh-CN" sz="2400" dirty="0">
                <a:solidFill>
                  <a:srgbClr val="0000FF"/>
                </a:solidFill>
                <a:effectLst>
                  <a:outerShdw blurRad="38100" dist="38100" dir="2700000" algn="tl">
                    <a:srgbClr val="000000"/>
                  </a:outerShdw>
                </a:effectLst>
              </a:rPr>
              <a:t>→S</a:t>
            </a:r>
            <a:r>
              <a:rPr kumimoji="1" lang="en-US" altLang="zh-CN" sz="2400" dirty="0">
                <a:solidFill>
                  <a:srgbClr val="FF0000"/>
                </a:solidFill>
                <a:effectLst>
                  <a:outerShdw blurRad="38100" dist="38100" dir="2700000" algn="tl">
                    <a:srgbClr val="000000"/>
                  </a:outerShdw>
                </a:effectLst>
              </a:rPr>
              <a:t>•</a:t>
            </a:r>
            <a:r>
              <a:rPr kumimoji="1" lang="en-US" altLang="zh-CN" sz="2400" dirty="0">
                <a:solidFill>
                  <a:srgbClr val="FF0000"/>
                </a:solidFill>
              </a:rPr>
              <a:t> </a:t>
            </a:r>
            <a:r>
              <a:rPr kumimoji="1" lang="zh-CN" altLang="en-US" sz="2400" dirty="0">
                <a:sym typeface="Symbol" pitchFamily="18" charset="2"/>
              </a:rPr>
              <a:t>属于</a:t>
            </a:r>
            <a:r>
              <a:rPr kumimoji="1" lang="en-US" altLang="zh-CN" sz="2400" dirty="0" err="1">
                <a:sym typeface="Symbol" pitchFamily="18" charset="2"/>
              </a:rPr>
              <a:t>I</a:t>
            </a:r>
            <a:r>
              <a:rPr kumimoji="1" lang="en-US" altLang="zh-CN" sz="2400" baseline="-25000" dirty="0" err="1">
                <a:sym typeface="Symbol" pitchFamily="18" charset="2"/>
              </a:rPr>
              <a:t>k</a:t>
            </a:r>
            <a:r>
              <a:rPr kumimoji="1" lang="zh-CN" altLang="en-US" sz="2400" dirty="0">
                <a:sym typeface="Symbol" pitchFamily="18" charset="2"/>
              </a:rPr>
              <a:t>，则置</a:t>
            </a:r>
            <a:r>
              <a:rPr kumimoji="1" lang="en-US" altLang="zh-CN" sz="2400" dirty="0">
                <a:sym typeface="Symbol" pitchFamily="18" charset="2"/>
              </a:rPr>
              <a:t>ACTION[k,#] = </a:t>
            </a:r>
            <a:r>
              <a:rPr kumimoji="1" lang="en-US" altLang="zh-CN" sz="2400" dirty="0" err="1">
                <a:sym typeface="Symbol" pitchFamily="18" charset="2"/>
              </a:rPr>
              <a:t>acc</a:t>
            </a:r>
            <a:endParaRPr kumimoji="1" lang="en-US" altLang="zh-CN" sz="2400" dirty="0">
              <a:sym typeface="Symbol" pitchFamily="18" charset="2"/>
            </a:endParaRPr>
          </a:p>
          <a:p>
            <a:pPr lvl="1" eaLnBrk="1" hangingPunct="1">
              <a:lnSpc>
                <a:spcPct val="120000"/>
              </a:lnSpc>
              <a:defRPr/>
            </a:pPr>
            <a:r>
              <a:rPr kumimoji="1" lang="zh-CN" altLang="zh-CN" sz="2400" dirty="0">
                <a:sym typeface="Symbol" pitchFamily="18" charset="2"/>
              </a:rPr>
              <a:t>其它填上</a:t>
            </a:r>
            <a:r>
              <a:rPr kumimoji="1" lang="zh-CN" altLang="en-US" sz="2400" dirty="0">
                <a:sym typeface="Symbol" pitchFamily="18" charset="2"/>
              </a:rPr>
              <a:t>“报错标志”，可用空白表示</a:t>
            </a:r>
          </a:p>
        </p:txBody>
      </p:sp>
      <p:sp>
        <p:nvSpPr>
          <p:cNvPr id="44034"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44035" name="灯片编号占位符 5"/>
          <p:cNvSpPr>
            <a:spLocks noGrp="1"/>
          </p:cNvSpPr>
          <p:nvPr>
            <p:ph type="sldNum" sz="quarter" idx="12"/>
          </p:nvPr>
        </p:nvSpPr>
        <p:spPr>
          <a:noFill/>
        </p:spPr>
        <p:txBody>
          <a:bodyPr/>
          <a:lstStyle/>
          <a:p>
            <a:fld id="{1ACAFBDE-AFE2-49D4-AF05-2F6B7B9D369F}" type="slidenum">
              <a:rPr lang="en-US" altLang="zh-CN" smtClean="0">
                <a:ea typeface="宋体" charset="-122"/>
              </a:rPr>
              <a:pPr/>
              <a:t>42</a:t>
            </a:fld>
            <a:endParaRPr lang="en-US" altLang="zh-CN">
              <a:ea typeface="宋体" charset="-122"/>
            </a:endParaRPr>
          </a:p>
        </p:txBody>
      </p:sp>
    </p:spTree>
    <p:extLst>
      <p:ext uri="{BB962C8B-B14F-4D97-AF65-F5344CB8AC3E}">
        <p14:creationId xmlns:p14="http://schemas.microsoft.com/office/powerpoint/2010/main" val="13755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wipe(left)">
                                      <p:cBhvr>
                                        <p:cTn id="7" dur="500"/>
                                        <p:tgtEl>
                                          <p:spTgt spid="472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472067">
                                            <p:txEl>
                                              <p:pRg st="1" end="1"/>
                                            </p:txEl>
                                          </p:spTgt>
                                        </p:tgtEl>
                                        <p:attrNameLst>
                                          <p:attrName>style.visibility</p:attrName>
                                        </p:attrNameLst>
                                      </p:cBhvr>
                                      <p:to>
                                        <p:strVal val="visible"/>
                                      </p:to>
                                    </p:set>
                                    <p:animEffect transition="in" filter="wipe(left)">
                                      <p:cBhvr>
                                        <p:cTn id="12" dur="500"/>
                                        <p:tgtEl>
                                          <p:spTgt spid="472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472067">
                                            <p:txEl>
                                              <p:pRg st="2" end="2"/>
                                            </p:txEl>
                                          </p:spTgt>
                                        </p:tgtEl>
                                        <p:attrNameLst>
                                          <p:attrName>style.visibility</p:attrName>
                                        </p:attrNameLst>
                                      </p:cBhvr>
                                      <p:to>
                                        <p:strVal val="visible"/>
                                      </p:to>
                                    </p:set>
                                    <p:animEffect transition="in" filter="wipe(left)">
                                      <p:cBhvr>
                                        <p:cTn id="17" dur="500"/>
                                        <p:tgtEl>
                                          <p:spTgt spid="472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472067">
                                            <p:txEl>
                                              <p:pRg st="3" end="3"/>
                                            </p:txEl>
                                          </p:spTgt>
                                        </p:tgtEl>
                                        <p:attrNameLst>
                                          <p:attrName>style.visibility</p:attrName>
                                        </p:attrNameLst>
                                      </p:cBhvr>
                                      <p:to>
                                        <p:strVal val="visible"/>
                                      </p:to>
                                    </p:set>
                                    <p:animEffect transition="in" filter="wipe(left)">
                                      <p:cBhvr>
                                        <p:cTn id="22" dur="500"/>
                                        <p:tgtEl>
                                          <p:spTgt spid="472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
                                  </p:iterate>
                                  <p:childTnLst>
                                    <p:set>
                                      <p:cBhvr>
                                        <p:cTn id="26" dur="1" fill="hold">
                                          <p:stCondLst>
                                            <p:cond delay="0"/>
                                          </p:stCondLst>
                                        </p:cTn>
                                        <p:tgtEl>
                                          <p:spTgt spid="472067">
                                            <p:txEl>
                                              <p:pRg st="4" end="4"/>
                                            </p:txEl>
                                          </p:spTgt>
                                        </p:tgtEl>
                                        <p:attrNameLst>
                                          <p:attrName>style.visibility</p:attrName>
                                        </p:attrNameLst>
                                      </p:cBhvr>
                                      <p:to>
                                        <p:strVal val="visible"/>
                                      </p:to>
                                    </p:set>
                                    <p:animEffect transition="in" filter="wipe(left)">
                                      <p:cBhvr>
                                        <p:cTn id="27" dur="500"/>
                                        <p:tgtEl>
                                          <p:spTgt spid="4720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
                                  </p:iterate>
                                  <p:childTnLst>
                                    <p:set>
                                      <p:cBhvr>
                                        <p:cTn id="31" dur="1" fill="hold">
                                          <p:stCondLst>
                                            <p:cond delay="0"/>
                                          </p:stCondLst>
                                        </p:cTn>
                                        <p:tgtEl>
                                          <p:spTgt spid="472067">
                                            <p:txEl>
                                              <p:pRg st="5" end="5"/>
                                            </p:txEl>
                                          </p:spTgt>
                                        </p:tgtEl>
                                        <p:attrNameLst>
                                          <p:attrName>style.visibility</p:attrName>
                                        </p:attrNameLst>
                                      </p:cBhvr>
                                      <p:to>
                                        <p:strVal val="visible"/>
                                      </p:to>
                                    </p:set>
                                    <p:animEffect transition="in" filter="wipe(left)">
                                      <p:cBhvr>
                                        <p:cTn id="32" dur="500"/>
                                        <p:tgtEl>
                                          <p:spTgt spid="4720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
                                  </p:iterate>
                                  <p:childTnLst>
                                    <p:set>
                                      <p:cBhvr>
                                        <p:cTn id="36" dur="1" fill="hold">
                                          <p:stCondLst>
                                            <p:cond delay="0"/>
                                          </p:stCondLst>
                                        </p:cTn>
                                        <p:tgtEl>
                                          <p:spTgt spid="472067">
                                            <p:txEl>
                                              <p:pRg st="6" end="6"/>
                                            </p:txEl>
                                          </p:spTgt>
                                        </p:tgtEl>
                                        <p:attrNameLst>
                                          <p:attrName>style.visibility</p:attrName>
                                        </p:attrNameLst>
                                      </p:cBhvr>
                                      <p:to>
                                        <p:strVal val="visible"/>
                                      </p:to>
                                    </p:set>
                                    <p:animEffect transition="in" filter="wipe(left)">
                                      <p:cBhvr>
                                        <p:cTn id="37" dur="500"/>
                                        <p:tgtEl>
                                          <p:spTgt spid="472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bldLvl="5"/>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8707" name="Group 323"/>
          <p:cNvGraphicFramePr>
            <a:graphicFrameLocks noGrp="1"/>
          </p:cNvGraphicFramePr>
          <p:nvPr>
            <p:ph type="tbl" idx="1"/>
            <p:extLst>
              <p:ext uri="{D42A27DB-BD31-4B8C-83A1-F6EECF244321}">
                <p14:modId xmlns:p14="http://schemas.microsoft.com/office/powerpoint/2010/main" val="4198357203"/>
              </p:ext>
            </p:extLst>
          </p:nvPr>
        </p:nvGraphicFramePr>
        <p:xfrm>
          <a:off x="468313" y="765175"/>
          <a:ext cx="7992121" cy="5281615"/>
        </p:xfrm>
        <a:graphic>
          <a:graphicData uri="http://schemas.openxmlformats.org/drawingml/2006/table">
            <a:tbl>
              <a:tblPr firstRow="1" bandRow="1">
                <a:tableStyleId>{9DCAF9ED-07DC-4A11-8D7F-57B35C25682E}</a:tableStyleId>
              </a:tblPr>
              <a:tblGrid>
                <a:gridCol w="888013">
                  <a:extLst>
                    <a:ext uri="{9D8B030D-6E8A-4147-A177-3AD203B41FA5}">
                      <a16:colId xmlns:a16="http://schemas.microsoft.com/office/drawing/2014/main" val="20000"/>
                    </a:ext>
                  </a:extLst>
                </a:gridCol>
                <a:gridCol w="888014">
                  <a:extLst>
                    <a:ext uri="{9D8B030D-6E8A-4147-A177-3AD203B41FA5}">
                      <a16:colId xmlns:a16="http://schemas.microsoft.com/office/drawing/2014/main" val="20001"/>
                    </a:ext>
                  </a:extLst>
                </a:gridCol>
                <a:gridCol w="888013">
                  <a:extLst>
                    <a:ext uri="{9D8B030D-6E8A-4147-A177-3AD203B41FA5}">
                      <a16:colId xmlns:a16="http://schemas.microsoft.com/office/drawing/2014/main" val="20002"/>
                    </a:ext>
                  </a:extLst>
                </a:gridCol>
                <a:gridCol w="888014">
                  <a:extLst>
                    <a:ext uri="{9D8B030D-6E8A-4147-A177-3AD203B41FA5}">
                      <a16:colId xmlns:a16="http://schemas.microsoft.com/office/drawing/2014/main" val="20003"/>
                    </a:ext>
                  </a:extLst>
                </a:gridCol>
                <a:gridCol w="888013">
                  <a:extLst>
                    <a:ext uri="{9D8B030D-6E8A-4147-A177-3AD203B41FA5}">
                      <a16:colId xmlns:a16="http://schemas.microsoft.com/office/drawing/2014/main" val="20004"/>
                    </a:ext>
                  </a:extLst>
                </a:gridCol>
                <a:gridCol w="888014">
                  <a:extLst>
                    <a:ext uri="{9D8B030D-6E8A-4147-A177-3AD203B41FA5}">
                      <a16:colId xmlns:a16="http://schemas.microsoft.com/office/drawing/2014/main" val="20005"/>
                    </a:ext>
                  </a:extLst>
                </a:gridCol>
                <a:gridCol w="888013">
                  <a:extLst>
                    <a:ext uri="{9D8B030D-6E8A-4147-A177-3AD203B41FA5}">
                      <a16:colId xmlns:a16="http://schemas.microsoft.com/office/drawing/2014/main" val="20006"/>
                    </a:ext>
                  </a:extLst>
                </a:gridCol>
                <a:gridCol w="888014">
                  <a:extLst>
                    <a:ext uri="{9D8B030D-6E8A-4147-A177-3AD203B41FA5}">
                      <a16:colId xmlns:a16="http://schemas.microsoft.com/office/drawing/2014/main" val="20007"/>
                    </a:ext>
                  </a:extLst>
                </a:gridCol>
                <a:gridCol w="888013">
                  <a:extLst>
                    <a:ext uri="{9D8B030D-6E8A-4147-A177-3AD203B41FA5}">
                      <a16:colId xmlns:a16="http://schemas.microsoft.com/office/drawing/2014/main" val="20008"/>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ACTION</a:t>
                      </a:r>
                      <a:endParaRPr kumimoji="0" lang="en-US" altLang="zh-CN" sz="20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GOTO</a:t>
                      </a:r>
                      <a:endParaRPr kumimoji="0" lang="en-US" altLang="zh-CN" sz="20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62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1"/>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0</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3"/>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2</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3</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5"/>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4</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6"/>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5</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7"/>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6</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8"/>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7</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09"/>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8</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10"/>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9</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11"/>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10</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12"/>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11</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lnL w="12700" cap="flat" cmpd="sng" algn="ctr">
                      <a:solidFill>
                        <a:srgbClr val="0070C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宋体" pitchFamily="2" charset="-122"/>
                        <a:cs typeface="Courier New" panose="02070309020205020404" pitchFamily="49" charset="0"/>
                      </a:endParaRPr>
                    </a:p>
                  </a:txBody>
                  <a:tcPr marL="36000" marR="36000" marT="0" marB="36000" anchor="ctr" horzOverflow="overflow"/>
                </a:tc>
                <a:extLst>
                  <a:ext uri="{0D108BD9-81ED-4DB2-BD59-A6C34878D82A}">
                    <a16:rowId xmlns:a16="http://schemas.microsoft.com/office/drawing/2014/main" val="10013"/>
                  </a:ext>
                </a:extLst>
              </a:tr>
            </a:tbl>
          </a:graphicData>
        </a:graphic>
      </p:graphicFrame>
      <p:sp>
        <p:nvSpPr>
          <p:cNvPr id="46082"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46083" name="灯片编号占位符 5"/>
          <p:cNvSpPr>
            <a:spLocks noGrp="1"/>
          </p:cNvSpPr>
          <p:nvPr>
            <p:ph type="sldNum" sz="quarter" idx="12"/>
          </p:nvPr>
        </p:nvSpPr>
        <p:spPr>
          <a:noFill/>
        </p:spPr>
        <p:txBody>
          <a:bodyPr/>
          <a:lstStyle/>
          <a:p>
            <a:fld id="{0BC3B7D2-8D5A-4770-B441-D3D00A6AE1B7}" type="slidenum">
              <a:rPr lang="en-US" altLang="zh-CN" smtClean="0">
                <a:ea typeface="宋体" charset="-122"/>
              </a:rPr>
              <a:pPr/>
              <a:t>43</a:t>
            </a:fld>
            <a:endParaRPr lang="en-US" altLang="zh-CN">
              <a:ea typeface="宋体" charset="-122"/>
            </a:endParaRPr>
          </a:p>
        </p:txBody>
      </p:sp>
      <p:sp>
        <p:nvSpPr>
          <p:cNvPr id="46221" name="Oval 164">
            <a:hlinkClick r:id="rId2" action="ppaction://hlinksldjump" tooltip="可规约前缀图"/>
          </p:cNvPr>
          <p:cNvSpPr>
            <a:spLocks noChangeArrowheads="1"/>
          </p:cNvSpPr>
          <p:nvPr/>
        </p:nvSpPr>
        <p:spPr bwMode="auto">
          <a:xfrm>
            <a:off x="7956376" y="188913"/>
            <a:ext cx="576263" cy="576262"/>
          </a:xfrm>
          <a:prstGeom prst="ellipse">
            <a:avLst/>
          </a:prstGeom>
          <a:solidFill>
            <a:srgbClr val="99CCFF">
              <a:alpha val="50195"/>
            </a:srgbClr>
          </a:solidFill>
          <a:ln w="127000" cap="rnd" cmpd="dbl" algn="ctr">
            <a:noFill/>
            <a:prstDash val="sysDot"/>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zh-CN" altLang="en-US" sz="1600" b="0" dirty="0">
                <a:solidFill>
                  <a:srgbClr val="002060"/>
                </a:solidFill>
                <a:latin typeface="楷体" panose="02010609060101010101" pitchFamily="49" charset="-122"/>
                <a:ea typeface="楷体" panose="02010609060101010101" pitchFamily="49" charset="-122"/>
              </a:rPr>
              <a:t>图</a:t>
            </a:r>
          </a:p>
        </p:txBody>
      </p:sp>
      <p:sp>
        <p:nvSpPr>
          <p:cNvPr id="528659" name="Rectangle 275"/>
          <p:cNvSpPr>
            <a:spLocks noChangeArrowheads="1"/>
          </p:cNvSpPr>
          <p:nvPr/>
        </p:nvSpPr>
        <p:spPr bwMode="auto">
          <a:xfrm>
            <a:off x="1547664" y="1508125"/>
            <a:ext cx="540000" cy="369332"/>
          </a:xfrm>
          <a:prstGeom prst="rect">
            <a:avLst/>
          </a:prstGeom>
          <a:noFill/>
          <a:ln w="19050" algn="ctr">
            <a:noFill/>
            <a:miter lim="800000"/>
            <a:headEnd/>
            <a:tailEnd/>
          </a:ln>
        </p:spPr>
        <p:txBody>
          <a:bodyPr>
            <a:spAutoFit/>
          </a:bodyPr>
          <a:lstStyle/>
          <a:p>
            <a:pPr algn="ctr"/>
            <a:r>
              <a:rPr lang="en-US" altLang="zh-CN">
                <a:solidFill>
                  <a:srgbClr val="0070C0"/>
                </a:solidFill>
                <a:latin typeface="Courier New" panose="02070309020205020404" pitchFamily="49" charset="0"/>
                <a:ea typeface="宋体" charset="-122"/>
                <a:cs typeface="Courier New" panose="02070309020205020404" pitchFamily="49" charset="0"/>
              </a:rPr>
              <a:t>S</a:t>
            </a:r>
            <a:r>
              <a:rPr lang="en-US" altLang="zh-CN" baseline="-30000">
                <a:solidFill>
                  <a:srgbClr val="0070C0"/>
                </a:solidFill>
                <a:latin typeface="Courier New" panose="02070309020205020404" pitchFamily="49" charset="0"/>
                <a:ea typeface="宋体" charset="-122"/>
                <a:cs typeface="Courier New" panose="02070309020205020404" pitchFamily="49" charset="0"/>
              </a:rPr>
              <a:t>2</a:t>
            </a:r>
          </a:p>
        </p:txBody>
      </p:sp>
      <p:sp>
        <p:nvSpPr>
          <p:cNvPr id="528660" name="Rectangle 276"/>
          <p:cNvSpPr>
            <a:spLocks noChangeArrowheads="1"/>
          </p:cNvSpPr>
          <p:nvPr/>
        </p:nvSpPr>
        <p:spPr bwMode="auto">
          <a:xfrm>
            <a:off x="2424262" y="1508125"/>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70C0"/>
                </a:solidFill>
                <a:latin typeface="Courier New" panose="02070309020205020404" pitchFamily="49" charset="0"/>
                <a:ea typeface="宋体" charset="-122"/>
                <a:cs typeface="Courier New" panose="02070309020205020404" pitchFamily="49" charset="0"/>
              </a:rPr>
              <a:t>S</a:t>
            </a:r>
            <a:r>
              <a:rPr lang="en-US" altLang="zh-CN" baseline="-30000">
                <a:solidFill>
                  <a:srgbClr val="0070C0"/>
                </a:solidFill>
                <a:latin typeface="Courier New" panose="02070309020205020404" pitchFamily="49" charset="0"/>
                <a:ea typeface="宋体" charset="-122"/>
                <a:cs typeface="Courier New" panose="02070309020205020404" pitchFamily="49" charset="0"/>
              </a:rPr>
              <a:t>3</a:t>
            </a:r>
          </a:p>
        </p:txBody>
      </p:sp>
      <p:sp>
        <p:nvSpPr>
          <p:cNvPr id="528661" name="Rectangle 277"/>
          <p:cNvSpPr>
            <a:spLocks noChangeArrowheads="1"/>
          </p:cNvSpPr>
          <p:nvPr/>
        </p:nvSpPr>
        <p:spPr bwMode="auto">
          <a:xfrm>
            <a:off x="3293318" y="2263775"/>
            <a:ext cx="540000" cy="369332"/>
          </a:xfrm>
          <a:prstGeom prst="rect">
            <a:avLst/>
          </a:prstGeom>
          <a:noFill/>
          <a:ln w="19050" algn="ctr">
            <a:noFill/>
            <a:miter lim="800000"/>
            <a:headEnd/>
            <a:tailEnd/>
          </a:ln>
        </p:spPr>
        <p:txBody>
          <a:bodyPr>
            <a:spAutoFit/>
          </a:bodyPr>
          <a:lstStyle/>
          <a:p>
            <a:pPr algn="ctr"/>
            <a:r>
              <a:rPr lang="en-US" altLang="zh-CN">
                <a:solidFill>
                  <a:srgbClr val="0070C0"/>
                </a:solidFill>
                <a:latin typeface="Courier New" panose="02070309020205020404" pitchFamily="49" charset="0"/>
                <a:ea typeface="宋体" charset="-122"/>
                <a:cs typeface="Courier New" panose="02070309020205020404" pitchFamily="49" charset="0"/>
              </a:rPr>
              <a:t>S</a:t>
            </a:r>
            <a:r>
              <a:rPr lang="en-US" altLang="zh-CN" baseline="-30000">
                <a:solidFill>
                  <a:srgbClr val="0070C0"/>
                </a:solidFill>
                <a:latin typeface="Courier New" panose="02070309020205020404" pitchFamily="49" charset="0"/>
                <a:ea typeface="宋体" charset="-122"/>
                <a:cs typeface="Courier New" panose="02070309020205020404" pitchFamily="49" charset="0"/>
              </a:rPr>
              <a:t>4</a:t>
            </a:r>
          </a:p>
        </p:txBody>
      </p:sp>
      <p:sp>
        <p:nvSpPr>
          <p:cNvPr id="528662" name="Rectangle 278"/>
          <p:cNvSpPr>
            <a:spLocks noChangeArrowheads="1"/>
          </p:cNvSpPr>
          <p:nvPr/>
        </p:nvSpPr>
        <p:spPr bwMode="auto">
          <a:xfrm>
            <a:off x="4190156" y="2263775"/>
            <a:ext cx="540000" cy="369332"/>
          </a:xfrm>
          <a:prstGeom prst="rect">
            <a:avLst/>
          </a:prstGeom>
          <a:noFill/>
          <a:ln w="19050" algn="ctr">
            <a:noFill/>
            <a:miter lim="800000"/>
            <a:headEnd/>
            <a:tailEnd/>
          </a:ln>
        </p:spPr>
        <p:txBody>
          <a:bodyPr>
            <a:spAutoFit/>
          </a:bodyPr>
          <a:lstStyle/>
          <a:p>
            <a:pPr algn="ctr"/>
            <a:r>
              <a:rPr lang="en-US" altLang="zh-CN">
                <a:solidFill>
                  <a:srgbClr val="0070C0"/>
                </a:solidFill>
                <a:latin typeface="Courier New" panose="02070309020205020404" pitchFamily="49" charset="0"/>
                <a:ea typeface="宋体" charset="-122"/>
                <a:cs typeface="Courier New" panose="02070309020205020404" pitchFamily="49" charset="0"/>
              </a:rPr>
              <a:t>S</a:t>
            </a:r>
            <a:r>
              <a:rPr lang="en-US" altLang="zh-CN" baseline="-30000">
                <a:solidFill>
                  <a:srgbClr val="0070C0"/>
                </a:solidFill>
                <a:latin typeface="Courier New" panose="02070309020205020404" pitchFamily="49" charset="0"/>
                <a:ea typeface="宋体" charset="-122"/>
                <a:cs typeface="Courier New" panose="02070309020205020404" pitchFamily="49" charset="0"/>
              </a:rPr>
              <a:t>10</a:t>
            </a:r>
          </a:p>
        </p:txBody>
      </p:sp>
      <p:sp>
        <p:nvSpPr>
          <p:cNvPr id="528663" name="Rectangle 279"/>
          <p:cNvSpPr>
            <a:spLocks noChangeArrowheads="1"/>
          </p:cNvSpPr>
          <p:nvPr/>
        </p:nvSpPr>
        <p:spPr bwMode="auto">
          <a:xfrm>
            <a:off x="3293318" y="2644775"/>
            <a:ext cx="540000" cy="369332"/>
          </a:xfrm>
          <a:prstGeom prst="rect">
            <a:avLst/>
          </a:prstGeom>
          <a:noFill/>
          <a:ln w="19050" algn="ctr">
            <a:noFill/>
            <a:miter lim="800000"/>
            <a:headEnd/>
            <a:tailEnd/>
          </a:ln>
        </p:spPr>
        <p:txBody>
          <a:bodyPr>
            <a:spAutoFit/>
          </a:bodyPr>
          <a:lstStyle/>
          <a:p>
            <a:pPr algn="ctr"/>
            <a:r>
              <a:rPr lang="en-US" altLang="zh-CN">
                <a:solidFill>
                  <a:srgbClr val="0070C0"/>
                </a:solidFill>
                <a:latin typeface="Courier New" panose="02070309020205020404" pitchFamily="49" charset="0"/>
                <a:ea typeface="宋体" charset="-122"/>
                <a:cs typeface="Courier New" panose="02070309020205020404" pitchFamily="49" charset="0"/>
              </a:rPr>
              <a:t>S</a:t>
            </a:r>
            <a:r>
              <a:rPr lang="en-US" altLang="zh-CN" baseline="-30000">
                <a:solidFill>
                  <a:srgbClr val="0070C0"/>
                </a:solidFill>
                <a:latin typeface="Courier New" panose="02070309020205020404" pitchFamily="49" charset="0"/>
                <a:ea typeface="宋体" charset="-122"/>
                <a:cs typeface="Courier New" panose="02070309020205020404" pitchFamily="49" charset="0"/>
              </a:rPr>
              <a:t>5</a:t>
            </a:r>
          </a:p>
        </p:txBody>
      </p:sp>
      <p:sp>
        <p:nvSpPr>
          <p:cNvPr id="528664" name="Rectangle 280"/>
          <p:cNvSpPr>
            <a:spLocks noChangeArrowheads="1"/>
          </p:cNvSpPr>
          <p:nvPr/>
        </p:nvSpPr>
        <p:spPr bwMode="auto">
          <a:xfrm>
            <a:off x="4190156" y="2638072"/>
            <a:ext cx="540000" cy="369332"/>
          </a:xfrm>
          <a:prstGeom prst="rect">
            <a:avLst/>
          </a:prstGeom>
          <a:noFill/>
          <a:ln w="19050" algn="ctr">
            <a:noFill/>
            <a:miter lim="800000"/>
            <a:headEnd/>
            <a:tailEnd/>
          </a:ln>
        </p:spPr>
        <p:txBody>
          <a:bodyPr>
            <a:spAutoFit/>
          </a:bodyPr>
          <a:lstStyle/>
          <a:p>
            <a:pPr algn="ctr"/>
            <a:r>
              <a:rPr lang="en-US" altLang="zh-CN">
                <a:solidFill>
                  <a:srgbClr val="0070C0"/>
                </a:solidFill>
                <a:latin typeface="Courier New" panose="02070309020205020404" pitchFamily="49" charset="0"/>
                <a:ea typeface="宋体" charset="-122"/>
                <a:cs typeface="Courier New" panose="02070309020205020404" pitchFamily="49" charset="0"/>
              </a:rPr>
              <a:t>S</a:t>
            </a:r>
            <a:r>
              <a:rPr lang="en-US" altLang="zh-CN" baseline="-30000">
                <a:solidFill>
                  <a:srgbClr val="0070C0"/>
                </a:solidFill>
                <a:latin typeface="Courier New" panose="02070309020205020404" pitchFamily="49" charset="0"/>
                <a:ea typeface="宋体" charset="-122"/>
                <a:cs typeface="Courier New" panose="02070309020205020404" pitchFamily="49" charset="0"/>
              </a:rPr>
              <a:t>11</a:t>
            </a:r>
          </a:p>
        </p:txBody>
      </p:sp>
      <p:sp>
        <p:nvSpPr>
          <p:cNvPr id="528665" name="Rectangle 281"/>
          <p:cNvSpPr>
            <a:spLocks noChangeArrowheads="1"/>
          </p:cNvSpPr>
          <p:nvPr/>
        </p:nvSpPr>
        <p:spPr bwMode="auto">
          <a:xfrm>
            <a:off x="3293318" y="3017838"/>
            <a:ext cx="540000" cy="369332"/>
          </a:xfrm>
          <a:prstGeom prst="rect">
            <a:avLst/>
          </a:prstGeom>
          <a:noFill/>
          <a:ln w="19050" algn="ctr">
            <a:noFill/>
            <a:miter lim="800000"/>
            <a:headEnd/>
            <a:tailEnd/>
          </a:ln>
        </p:spPr>
        <p:txBody>
          <a:bodyPr>
            <a:spAutoFit/>
          </a:bodyPr>
          <a:lstStyle/>
          <a:p>
            <a:pPr algn="ctr"/>
            <a:r>
              <a:rPr lang="en-US" altLang="zh-CN">
                <a:solidFill>
                  <a:srgbClr val="0070C0"/>
                </a:solidFill>
                <a:latin typeface="Courier New" panose="02070309020205020404" pitchFamily="49" charset="0"/>
                <a:ea typeface="宋体" charset="-122"/>
                <a:cs typeface="Courier New" panose="02070309020205020404" pitchFamily="49" charset="0"/>
              </a:rPr>
              <a:t>S</a:t>
            </a:r>
            <a:r>
              <a:rPr lang="en-US" altLang="zh-CN" baseline="-30000">
                <a:solidFill>
                  <a:srgbClr val="0070C0"/>
                </a:solidFill>
                <a:latin typeface="Courier New" panose="02070309020205020404" pitchFamily="49" charset="0"/>
                <a:ea typeface="宋体" charset="-122"/>
                <a:cs typeface="Courier New" panose="02070309020205020404" pitchFamily="49" charset="0"/>
              </a:rPr>
              <a:t>4</a:t>
            </a:r>
          </a:p>
        </p:txBody>
      </p:sp>
      <p:sp>
        <p:nvSpPr>
          <p:cNvPr id="528666" name="Rectangle 282"/>
          <p:cNvSpPr>
            <a:spLocks noChangeArrowheads="1"/>
          </p:cNvSpPr>
          <p:nvPr/>
        </p:nvSpPr>
        <p:spPr bwMode="auto">
          <a:xfrm>
            <a:off x="4190156" y="3012369"/>
            <a:ext cx="540000" cy="369332"/>
          </a:xfrm>
          <a:prstGeom prst="rect">
            <a:avLst/>
          </a:prstGeom>
          <a:noFill/>
          <a:ln w="19050" algn="ctr">
            <a:noFill/>
            <a:miter lim="800000"/>
            <a:headEnd/>
            <a:tailEnd/>
          </a:ln>
        </p:spPr>
        <p:txBody>
          <a:bodyPr>
            <a:spAutoFit/>
          </a:bodyPr>
          <a:lstStyle/>
          <a:p>
            <a:pPr algn="ctr"/>
            <a:r>
              <a:rPr lang="en-US" altLang="zh-CN">
                <a:solidFill>
                  <a:srgbClr val="0070C0"/>
                </a:solidFill>
                <a:latin typeface="Courier New" panose="02070309020205020404" pitchFamily="49" charset="0"/>
                <a:ea typeface="宋体" charset="-122"/>
                <a:cs typeface="Courier New" panose="02070309020205020404" pitchFamily="49" charset="0"/>
              </a:rPr>
              <a:t>S</a:t>
            </a:r>
            <a:r>
              <a:rPr lang="en-US" altLang="zh-CN" baseline="-30000">
                <a:solidFill>
                  <a:srgbClr val="0070C0"/>
                </a:solidFill>
                <a:latin typeface="Courier New" panose="02070309020205020404" pitchFamily="49" charset="0"/>
                <a:ea typeface="宋体" charset="-122"/>
                <a:cs typeface="Courier New" panose="02070309020205020404" pitchFamily="49" charset="0"/>
              </a:rPr>
              <a:t>10</a:t>
            </a:r>
          </a:p>
        </p:txBody>
      </p:sp>
      <p:sp>
        <p:nvSpPr>
          <p:cNvPr id="528667" name="Rectangle 283"/>
          <p:cNvSpPr>
            <a:spLocks noChangeArrowheads="1"/>
          </p:cNvSpPr>
          <p:nvPr/>
        </p:nvSpPr>
        <p:spPr bwMode="auto">
          <a:xfrm>
            <a:off x="3293318" y="3395663"/>
            <a:ext cx="540000" cy="369332"/>
          </a:xfrm>
          <a:prstGeom prst="rect">
            <a:avLst/>
          </a:prstGeom>
          <a:noFill/>
          <a:ln w="19050" algn="ctr">
            <a:noFill/>
            <a:miter lim="800000"/>
            <a:headEnd/>
            <a:tailEnd/>
          </a:ln>
        </p:spPr>
        <p:txBody>
          <a:bodyPr>
            <a:spAutoFit/>
          </a:bodyPr>
          <a:lstStyle/>
          <a:p>
            <a:pPr algn="ctr"/>
            <a:r>
              <a:rPr lang="en-US" altLang="zh-CN" dirty="0">
                <a:solidFill>
                  <a:srgbClr val="0070C0"/>
                </a:solidFill>
                <a:latin typeface="Courier New" panose="02070309020205020404" pitchFamily="49" charset="0"/>
                <a:ea typeface="宋体" charset="-122"/>
                <a:cs typeface="Courier New" panose="02070309020205020404" pitchFamily="49" charset="0"/>
              </a:rPr>
              <a:t>S</a:t>
            </a:r>
            <a:r>
              <a:rPr lang="en-US" altLang="zh-CN" baseline="-30000" dirty="0">
                <a:solidFill>
                  <a:srgbClr val="0070C0"/>
                </a:solidFill>
                <a:latin typeface="Courier New" panose="02070309020205020404" pitchFamily="49" charset="0"/>
                <a:ea typeface="宋体" charset="-122"/>
                <a:cs typeface="Courier New" panose="02070309020205020404" pitchFamily="49" charset="0"/>
              </a:rPr>
              <a:t>5</a:t>
            </a:r>
          </a:p>
        </p:txBody>
      </p:sp>
      <p:sp>
        <p:nvSpPr>
          <p:cNvPr id="528668" name="Rectangle 284"/>
          <p:cNvSpPr>
            <a:spLocks noChangeArrowheads="1"/>
          </p:cNvSpPr>
          <p:nvPr/>
        </p:nvSpPr>
        <p:spPr bwMode="auto">
          <a:xfrm>
            <a:off x="4190156" y="3386666"/>
            <a:ext cx="540000" cy="369332"/>
          </a:xfrm>
          <a:prstGeom prst="rect">
            <a:avLst/>
          </a:prstGeom>
          <a:noFill/>
          <a:ln w="19050" algn="ctr">
            <a:noFill/>
            <a:miter lim="800000"/>
            <a:headEnd/>
            <a:tailEnd/>
          </a:ln>
        </p:spPr>
        <p:txBody>
          <a:bodyPr>
            <a:spAutoFit/>
          </a:bodyPr>
          <a:lstStyle/>
          <a:p>
            <a:pPr algn="ctr"/>
            <a:r>
              <a:rPr lang="en-US" altLang="zh-CN">
                <a:solidFill>
                  <a:srgbClr val="0070C0"/>
                </a:solidFill>
                <a:latin typeface="Courier New" panose="02070309020205020404" pitchFamily="49" charset="0"/>
                <a:ea typeface="宋体" charset="-122"/>
                <a:cs typeface="Courier New" panose="02070309020205020404" pitchFamily="49" charset="0"/>
              </a:rPr>
              <a:t>S</a:t>
            </a:r>
            <a:r>
              <a:rPr lang="en-US" altLang="zh-CN" baseline="-30000">
                <a:solidFill>
                  <a:srgbClr val="0070C0"/>
                </a:solidFill>
                <a:latin typeface="Courier New" panose="02070309020205020404" pitchFamily="49" charset="0"/>
                <a:ea typeface="宋体" charset="-122"/>
                <a:cs typeface="Courier New" panose="02070309020205020404" pitchFamily="49" charset="0"/>
              </a:rPr>
              <a:t>11</a:t>
            </a:r>
          </a:p>
        </p:txBody>
      </p:sp>
      <p:sp>
        <p:nvSpPr>
          <p:cNvPr id="528669" name="Rectangle 285"/>
          <p:cNvSpPr>
            <a:spLocks noChangeArrowheads="1"/>
          </p:cNvSpPr>
          <p:nvPr/>
        </p:nvSpPr>
        <p:spPr bwMode="auto">
          <a:xfrm>
            <a:off x="1547664" y="378460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1</a:t>
            </a:r>
          </a:p>
        </p:txBody>
      </p:sp>
      <p:sp>
        <p:nvSpPr>
          <p:cNvPr id="528670" name="Rectangle 286"/>
          <p:cNvSpPr>
            <a:spLocks noChangeArrowheads="1"/>
          </p:cNvSpPr>
          <p:nvPr/>
        </p:nvSpPr>
        <p:spPr bwMode="auto">
          <a:xfrm>
            <a:off x="2440137" y="378460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1</a:t>
            </a:r>
          </a:p>
        </p:txBody>
      </p:sp>
      <p:sp>
        <p:nvSpPr>
          <p:cNvPr id="528671" name="Rectangle 287"/>
          <p:cNvSpPr>
            <a:spLocks noChangeArrowheads="1"/>
          </p:cNvSpPr>
          <p:nvPr/>
        </p:nvSpPr>
        <p:spPr bwMode="auto">
          <a:xfrm>
            <a:off x="3293318" y="377190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1</a:t>
            </a:r>
          </a:p>
        </p:txBody>
      </p:sp>
      <p:sp>
        <p:nvSpPr>
          <p:cNvPr id="528672" name="Rectangle 288"/>
          <p:cNvSpPr>
            <a:spLocks noChangeArrowheads="1"/>
          </p:cNvSpPr>
          <p:nvPr/>
        </p:nvSpPr>
        <p:spPr bwMode="auto">
          <a:xfrm>
            <a:off x="4190156" y="3760963"/>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1</a:t>
            </a:r>
          </a:p>
        </p:txBody>
      </p:sp>
      <p:sp>
        <p:nvSpPr>
          <p:cNvPr id="528673" name="Rectangle 289"/>
          <p:cNvSpPr>
            <a:spLocks noChangeArrowheads="1"/>
          </p:cNvSpPr>
          <p:nvPr/>
        </p:nvSpPr>
        <p:spPr bwMode="auto">
          <a:xfrm>
            <a:off x="5062215" y="378460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1</a:t>
            </a:r>
          </a:p>
        </p:txBody>
      </p:sp>
      <p:sp>
        <p:nvSpPr>
          <p:cNvPr id="528674" name="Rectangle 290"/>
          <p:cNvSpPr>
            <a:spLocks noChangeArrowheads="1"/>
          </p:cNvSpPr>
          <p:nvPr/>
        </p:nvSpPr>
        <p:spPr bwMode="auto">
          <a:xfrm>
            <a:off x="1547664" y="4143375"/>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2</a:t>
            </a:r>
          </a:p>
        </p:txBody>
      </p:sp>
      <p:sp>
        <p:nvSpPr>
          <p:cNvPr id="528675" name="Rectangle 291"/>
          <p:cNvSpPr>
            <a:spLocks noChangeArrowheads="1"/>
          </p:cNvSpPr>
          <p:nvPr/>
        </p:nvSpPr>
        <p:spPr bwMode="auto">
          <a:xfrm>
            <a:off x="2440137" y="4143375"/>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2</a:t>
            </a:r>
          </a:p>
        </p:txBody>
      </p:sp>
      <p:sp>
        <p:nvSpPr>
          <p:cNvPr id="528676" name="Rectangle 292"/>
          <p:cNvSpPr>
            <a:spLocks noChangeArrowheads="1"/>
          </p:cNvSpPr>
          <p:nvPr/>
        </p:nvSpPr>
        <p:spPr bwMode="auto">
          <a:xfrm>
            <a:off x="3293318" y="4149725"/>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2</a:t>
            </a:r>
          </a:p>
        </p:txBody>
      </p:sp>
      <p:sp>
        <p:nvSpPr>
          <p:cNvPr id="528677" name="Rectangle 293"/>
          <p:cNvSpPr>
            <a:spLocks noChangeArrowheads="1"/>
          </p:cNvSpPr>
          <p:nvPr/>
        </p:nvSpPr>
        <p:spPr bwMode="auto">
          <a:xfrm>
            <a:off x="4190156" y="413526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2</a:t>
            </a:r>
          </a:p>
        </p:txBody>
      </p:sp>
      <p:sp>
        <p:nvSpPr>
          <p:cNvPr id="528678" name="Rectangle 294"/>
          <p:cNvSpPr>
            <a:spLocks noChangeArrowheads="1"/>
          </p:cNvSpPr>
          <p:nvPr/>
        </p:nvSpPr>
        <p:spPr bwMode="auto">
          <a:xfrm>
            <a:off x="5062215" y="4143375"/>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2</a:t>
            </a:r>
          </a:p>
        </p:txBody>
      </p:sp>
      <p:sp>
        <p:nvSpPr>
          <p:cNvPr id="528679" name="Rectangle 295"/>
          <p:cNvSpPr>
            <a:spLocks noChangeArrowheads="1"/>
          </p:cNvSpPr>
          <p:nvPr/>
        </p:nvSpPr>
        <p:spPr bwMode="auto">
          <a:xfrm>
            <a:off x="1547664" y="4518025"/>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3</a:t>
            </a:r>
          </a:p>
        </p:txBody>
      </p:sp>
      <p:sp>
        <p:nvSpPr>
          <p:cNvPr id="528680" name="Rectangle 296"/>
          <p:cNvSpPr>
            <a:spLocks noChangeArrowheads="1"/>
          </p:cNvSpPr>
          <p:nvPr/>
        </p:nvSpPr>
        <p:spPr bwMode="auto">
          <a:xfrm>
            <a:off x="2440137" y="4518025"/>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3</a:t>
            </a:r>
          </a:p>
        </p:txBody>
      </p:sp>
      <p:sp>
        <p:nvSpPr>
          <p:cNvPr id="528681" name="Rectangle 297"/>
          <p:cNvSpPr>
            <a:spLocks noChangeArrowheads="1"/>
          </p:cNvSpPr>
          <p:nvPr/>
        </p:nvSpPr>
        <p:spPr bwMode="auto">
          <a:xfrm>
            <a:off x="3293318" y="450215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3</a:t>
            </a:r>
          </a:p>
        </p:txBody>
      </p:sp>
      <p:sp>
        <p:nvSpPr>
          <p:cNvPr id="528682" name="Rectangle 298"/>
          <p:cNvSpPr>
            <a:spLocks noChangeArrowheads="1"/>
          </p:cNvSpPr>
          <p:nvPr/>
        </p:nvSpPr>
        <p:spPr bwMode="auto">
          <a:xfrm>
            <a:off x="4190156" y="4509557"/>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3</a:t>
            </a:r>
          </a:p>
        </p:txBody>
      </p:sp>
      <p:sp>
        <p:nvSpPr>
          <p:cNvPr id="528683" name="Rectangle 299"/>
          <p:cNvSpPr>
            <a:spLocks noChangeArrowheads="1"/>
          </p:cNvSpPr>
          <p:nvPr/>
        </p:nvSpPr>
        <p:spPr bwMode="auto">
          <a:xfrm>
            <a:off x="5100315" y="4494213"/>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3</a:t>
            </a:r>
          </a:p>
        </p:txBody>
      </p:sp>
      <p:sp>
        <p:nvSpPr>
          <p:cNvPr id="528684" name="Rectangle 300"/>
          <p:cNvSpPr>
            <a:spLocks noChangeArrowheads="1"/>
          </p:cNvSpPr>
          <p:nvPr/>
        </p:nvSpPr>
        <p:spPr bwMode="auto">
          <a:xfrm>
            <a:off x="1547664" y="4868863"/>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5</a:t>
            </a:r>
          </a:p>
        </p:txBody>
      </p:sp>
      <p:sp>
        <p:nvSpPr>
          <p:cNvPr id="528685" name="Rectangle 301"/>
          <p:cNvSpPr>
            <a:spLocks noChangeArrowheads="1"/>
          </p:cNvSpPr>
          <p:nvPr/>
        </p:nvSpPr>
        <p:spPr bwMode="auto">
          <a:xfrm>
            <a:off x="2470299" y="4868863"/>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5</a:t>
            </a:r>
          </a:p>
        </p:txBody>
      </p:sp>
      <p:sp>
        <p:nvSpPr>
          <p:cNvPr id="528686" name="Rectangle 302"/>
          <p:cNvSpPr>
            <a:spLocks noChangeArrowheads="1"/>
          </p:cNvSpPr>
          <p:nvPr/>
        </p:nvSpPr>
        <p:spPr bwMode="auto">
          <a:xfrm>
            <a:off x="3293318" y="4879975"/>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5</a:t>
            </a:r>
          </a:p>
        </p:txBody>
      </p:sp>
      <p:sp>
        <p:nvSpPr>
          <p:cNvPr id="528687" name="Rectangle 303"/>
          <p:cNvSpPr>
            <a:spLocks noChangeArrowheads="1"/>
          </p:cNvSpPr>
          <p:nvPr/>
        </p:nvSpPr>
        <p:spPr bwMode="auto">
          <a:xfrm>
            <a:off x="4190156" y="4883854"/>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5</a:t>
            </a:r>
          </a:p>
        </p:txBody>
      </p:sp>
      <p:sp>
        <p:nvSpPr>
          <p:cNvPr id="528688" name="Rectangle 304"/>
          <p:cNvSpPr>
            <a:spLocks noChangeArrowheads="1"/>
          </p:cNvSpPr>
          <p:nvPr/>
        </p:nvSpPr>
        <p:spPr bwMode="auto">
          <a:xfrm>
            <a:off x="5100315" y="4868863"/>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5</a:t>
            </a:r>
          </a:p>
        </p:txBody>
      </p:sp>
      <p:sp>
        <p:nvSpPr>
          <p:cNvPr id="528689" name="Rectangle 305"/>
          <p:cNvSpPr>
            <a:spLocks noChangeArrowheads="1"/>
          </p:cNvSpPr>
          <p:nvPr/>
        </p:nvSpPr>
        <p:spPr bwMode="auto">
          <a:xfrm>
            <a:off x="1547664" y="5256213"/>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4</a:t>
            </a:r>
          </a:p>
        </p:txBody>
      </p:sp>
      <p:sp>
        <p:nvSpPr>
          <p:cNvPr id="528690" name="Rectangle 306"/>
          <p:cNvSpPr>
            <a:spLocks noChangeArrowheads="1"/>
          </p:cNvSpPr>
          <p:nvPr/>
        </p:nvSpPr>
        <p:spPr bwMode="auto">
          <a:xfrm>
            <a:off x="2470299" y="5256213"/>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4</a:t>
            </a:r>
          </a:p>
        </p:txBody>
      </p:sp>
      <p:sp>
        <p:nvSpPr>
          <p:cNvPr id="528691" name="Rectangle 307"/>
          <p:cNvSpPr>
            <a:spLocks noChangeArrowheads="1"/>
          </p:cNvSpPr>
          <p:nvPr/>
        </p:nvSpPr>
        <p:spPr bwMode="auto">
          <a:xfrm>
            <a:off x="3293318" y="5256213"/>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4</a:t>
            </a:r>
          </a:p>
        </p:txBody>
      </p:sp>
      <p:sp>
        <p:nvSpPr>
          <p:cNvPr id="528692" name="Rectangle 308"/>
          <p:cNvSpPr>
            <a:spLocks noChangeArrowheads="1"/>
          </p:cNvSpPr>
          <p:nvPr/>
        </p:nvSpPr>
        <p:spPr bwMode="auto">
          <a:xfrm>
            <a:off x="4190156" y="5258151"/>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4</a:t>
            </a:r>
          </a:p>
        </p:txBody>
      </p:sp>
      <p:sp>
        <p:nvSpPr>
          <p:cNvPr id="528693" name="Rectangle 309"/>
          <p:cNvSpPr>
            <a:spLocks noChangeArrowheads="1"/>
          </p:cNvSpPr>
          <p:nvPr/>
        </p:nvSpPr>
        <p:spPr bwMode="auto">
          <a:xfrm>
            <a:off x="5100315" y="5256213"/>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4</a:t>
            </a:r>
          </a:p>
        </p:txBody>
      </p:sp>
      <p:sp>
        <p:nvSpPr>
          <p:cNvPr id="528694" name="Rectangle 310"/>
          <p:cNvSpPr>
            <a:spLocks noChangeArrowheads="1"/>
          </p:cNvSpPr>
          <p:nvPr/>
        </p:nvSpPr>
        <p:spPr bwMode="auto">
          <a:xfrm>
            <a:off x="1547664" y="563245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6</a:t>
            </a:r>
          </a:p>
        </p:txBody>
      </p:sp>
      <p:sp>
        <p:nvSpPr>
          <p:cNvPr id="528695" name="Rectangle 311"/>
          <p:cNvSpPr>
            <a:spLocks noChangeArrowheads="1"/>
          </p:cNvSpPr>
          <p:nvPr/>
        </p:nvSpPr>
        <p:spPr bwMode="auto">
          <a:xfrm>
            <a:off x="2470299" y="563245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6</a:t>
            </a:r>
          </a:p>
        </p:txBody>
      </p:sp>
      <p:sp>
        <p:nvSpPr>
          <p:cNvPr id="528696" name="Rectangle 312"/>
          <p:cNvSpPr>
            <a:spLocks noChangeArrowheads="1"/>
          </p:cNvSpPr>
          <p:nvPr/>
        </p:nvSpPr>
        <p:spPr bwMode="auto">
          <a:xfrm>
            <a:off x="3293318" y="563245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6</a:t>
            </a:r>
          </a:p>
        </p:txBody>
      </p:sp>
      <p:sp>
        <p:nvSpPr>
          <p:cNvPr id="528697" name="Rectangle 313"/>
          <p:cNvSpPr>
            <a:spLocks noChangeArrowheads="1"/>
          </p:cNvSpPr>
          <p:nvPr/>
        </p:nvSpPr>
        <p:spPr bwMode="auto">
          <a:xfrm>
            <a:off x="4190156" y="563245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6</a:t>
            </a:r>
          </a:p>
        </p:txBody>
      </p:sp>
      <p:sp>
        <p:nvSpPr>
          <p:cNvPr id="528698" name="Rectangle 314"/>
          <p:cNvSpPr>
            <a:spLocks noChangeArrowheads="1"/>
          </p:cNvSpPr>
          <p:nvPr/>
        </p:nvSpPr>
        <p:spPr bwMode="auto">
          <a:xfrm>
            <a:off x="5100315" y="5632450"/>
            <a:ext cx="540000" cy="369332"/>
          </a:xfrm>
          <a:prstGeom prst="rect">
            <a:avLst/>
          </a:prstGeom>
          <a:noFill/>
          <a:ln w="19050" algn="ctr">
            <a:noFill/>
            <a:miter lim="800000"/>
            <a:headEnd/>
            <a:tailEnd/>
          </a:ln>
        </p:spPr>
        <p:txBody>
          <a:bodyPr>
            <a:spAutoFit/>
          </a:bodyPr>
          <a:lstStyle/>
          <a:p>
            <a:pPr algn="ctr">
              <a:spcBef>
                <a:spcPct val="20000"/>
              </a:spcBef>
              <a:buClr>
                <a:srgbClr val="FF9900"/>
              </a:buClr>
              <a:buSzPct val="80000"/>
              <a:buFont typeface="Webdings" pitchFamily="18" charset="2"/>
              <a:buNone/>
            </a:pPr>
            <a:r>
              <a:rPr lang="en-US" altLang="zh-CN">
                <a:solidFill>
                  <a:srgbClr val="00B050"/>
                </a:solidFill>
                <a:latin typeface="Courier New" panose="02070309020205020404" pitchFamily="49" charset="0"/>
                <a:cs typeface="Courier New" panose="02070309020205020404" pitchFamily="49" charset="0"/>
              </a:rPr>
              <a:t>r</a:t>
            </a:r>
            <a:r>
              <a:rPr lang="en-US" altLang="zh-CN" baseline="-25000">
                <a:solidFill>
                  <a:srgbClr val="00B050"/>
                </a:solidFill>
                <a:latin typeface="Courier New" panose="02070309020205020404" pitchFamily="49" charset="0"/>
                <a:cs typeface="Courier New" panose="02070309020205020404" pitchFamily="49" charset="0"/>
              </a:rPr>
              <a:t>6</a:t>
            </a:r>
          </a:p>
        </p:txBody>
      </p:sp>
      <p:sp>
        <p:nvSpPr>
          <p:cNvPr id="528699" name="Rectangle 315"/>
          <p:cNvSpPr>
            <a:spLocks noChangeArrowheads="1"/>
          </p:cNvSpPr>
          <p:nvPr/>
        </p:nvSpPr>
        <p:spPr bwMode="auto">
          <a:xfrm>
            <a:off x="4932039" y="1866900"/>
            <a:ext cx="670175" cy="369332"/>
          </a:xfrm>
          <a:prstGeom prst="rect">
            <a:avLst/>
          </a:prstGeom>
          <a:noFill/>
          <a:ln w="19050" algn="ctr">
            <a:noFill/>
            <a:miter lim="800000"/>
            <a:headEnd/>
            <a:tailEnd/>
          </a:ln>
        </p:spPr>
        <p:txBody>
          <a:bodyPr wrap="square">
            <a:spAutoFit/>
          </a:bodyPr>
          <a:lstStyle/>
          <a:p>
            <a:pPr algn="ctr"/>
            <a:r>
              <a:rPr lang="en-US" altLang="zh-CN" dirty="0" err="1">
                <a:solidFill>
                  <a:srgbClr val="FF0000"/>
                </a:solidFill>
                <a:latin typeface="Courier New" panose="02070309020205020404" pitchFamily="49" charset="0"/>
                <a:ea typeface="宋体" charset="-122"/>
                <a:cs typeface="Courier New" panose="02070309020205020404" pitchFamily="49" charset="0"/>
              </a:rPr>
              <a:t>acc</a:t>
            </a:r>
            <a:endParaRPr lang="en-US" altLang="zh-CN" dirty="0">
              <a:solidFill>
                <a:srgbClr val="FF0000"/>
              </a:solidFill>
              <a:latin typeface="Courier New" panose="02070309020205020404" pitchFamily="49" charset="0"/>
              <a:ea typeface="宋体" charset="-122"/>
              <a:cs typeface="Courier New" panose="02070309020205020404" pitchFamily="49" charset="0"/>
            </a:endParaRPr>
          </a:p>
        </p:txBody>
      </p:sp>
      <p:sp>
        <p:nvSpPr>
          <p:cNvPr id="528700" name="Rectangle 316"/>
          <p:cNvSpPr>
            <a:spLocks noChangeArrowheads="1"/>
          </p:cNvSpPr>
          <p:nvPr/>
        </p:nvSpPr>
        <p:spPr bwMode="auto">
          <a:xfrm>
            <a:off x="6084168" y="1506538"/>
            <a:ext cx="322524" cy="369332"/>
          </a:xfrm>
          <a:prstGeom prst="rect">
            <a:avLst/>
          </a:prstGeom>
          <a:noFill/>
          <a:ln w="19050" algn="ctr">
            <a:noFill/>
            <a:miter lim="800000"/>
            <a:headEnd/>
            <a:tailEnd/>
          </a:ln>
        </p:spPr>
        <p:txBody>
          <a:bodyPr wrap="none">
            <a:spAutoFit/>
          </a:bodyPr>
          <a:lstStyle/>
          <a:p>
            <a:pPr algn="ctr"/>
            <a:r>
              <a:rPr lang="en-US" altLang="zh-CN">
                <a:solidFill>
                  <a:schemeClr val="tx1">
                    <a:lumMod val="65000"/>
                    <a:lumOff val="35000"/>
                  </a:schemeClr>
                </a:solidFill>
                <a:latin typeface="Courier New" panose="02070309020205020404" pitchFamily="49" charset="0"/>
                <a:ea typeface="宋体" charset="-122"/>
                <a:cs typeface="Courier New" panose="02070309020205020404" pitchFamily="49" charset="0"/>
              </a:rPr>
              <a:t>1</a:t>
            </a:r>
          </a:p>
        </p:txBody>
      </p:sp>
      <p:sp>
        <p:nvSpPr>
          <p:cNvPr id="528701" name="Rectangle 317"/>
          <p:cNvSpPr>
            <a:spLocks noChangeArrowheads="1"/>
          </p:cNvSpPr>
          <p:nvPr/>
        </p:nvSpPr>
        <p:spPr bwMode="auto">
          <a:xfrm>
            <a:off x="7020272" y="2262188"/>
            <a:ext cx="322524" cy="369332"/>
          </a:xfrm>
          <a:prstGeom prst="rect">
            <a:avLst/>
          </a:prstGeom>
          <a:noFill/>
          <a:ln w="19050" algn="ctr">
            <a:noFill/>
            <a:miter lim="800000"/>
            <a:headEnd/>
            <a:tailEnd/>
          </a:ln>
        </p:spPr>
        <p:txBody>
          <a:bodyPr wrap="none">
            <a:spAutoFit/>
          </a:bodyPr>
          <a:lstStyle/>
          <a:p>
            <a:pPr algn="ctr"/>
            <a:r>
              <a:rPr lang="en-US" altLang="zh-CN">
                <a:solidFill>
                  <a:schemeClr val="tx1"/>
                </a:solidFill>
                <a:latin typeface="Courier New" panose="02070309020205020404" pitchFamily="49" charset="0"/>
                <a:ea typeface="宋体" charset="-122"/>
                <a:cs typeface="Courier New" panose="02070309020205020404" pitchFamily="49" charset="0"/>
              </a:rPr>
              <a:t>6</a:t>
            </a:r>
          </a:p>
        </p:txBody>
      </p:sp>
      <p:sp>
        <p:nvSpPr>
          <p:cNvPr id="528702" name="Rectangle 318"/>
          <p:cNvSpPr>
            <a:spLocks noChangeArrowheads="1"/>
          </p:cNvSpPr>
          <p:nvPr/>
        </p:nvSpPr>
        <p:spPr bwMode="auto">
          <a:xfrm>
            <a:off x="7020272" y="3019425"/>
            <a:ext cx="322524" cy="369332"/>
          </a:xfrm>
          <a:prstGeom prst="rect">
            <a:avLst/>
          </a:prstGeom>
          <a:noFill/>
          <a:ln w="19050" algn="ctr">
            <a:noFill/>
            <a:miter lim="800000"/>
            <a:headEnd/>
            <a:tailEnd/>
          </a:ln>
        </p:spPr>
        <p:txBody>
          <a:bodyPr wrap="none">
            <a:spAutoFit/>
          </a:bodyPr>
          <a:lstStyle/>
          <a:p>
            <a:pPr algn="ctr"/>
            <a:r>
              <a:rPr lang="en-US" altLang="zh-CN">
                <a:solidFill>
                  <a:schemeClr val="tx1"/>
                </a:solidFill>
                <a:latin typeface="Courier New" panose="02070309020205020404" pitchFamily="49" charset="0"/>
                <a:cs typeface="Courier New" panose="02070309020205020404" pitchFamily="49" charset="0"/>
              </a:rPr>
              <a:t>8</a:t>
            </a:r>
          </a:p>
        </p:txBody>
      </p:sp>
      <p:sp>
        <p:nvSpPr>
          <p:cNvPr id="528703" name="Rectangle 319"/>
          <p:cNvSpPr>
            <a:spLocks noChangeArrowheads="1"/>
          </p:cNvSpPr>
          <p:nvPr/>
        </p:nvSpPr>
        <p:spPr bwMode="auto">
          <a:xfrm>
            <a:off x="7955309" y="2643188"/>
            <a:ext cx="322524" cy="369332"/>
          </a:xfrm>
          <a:prstGeom prst="rect">
            <a:avLst/>
          </a:prstGeom>
          <a:noFill/>
          <a:ln w="19050" algn="ctr">
            <a:noFill/>
            <a:miter lim="800000"/>
            <a:headEnd/>
            <a:tailEnd/>
          </a:ln>
        </p:spPr>
        <p:txBody>
          <a:bodyPr wrap="none">
            <a:spAutoFit/>
          </a:bodyPr>
          <a:lstStyle/>
          <a:p>
            <a:pPr algn="ctr"/>
            <a:r>
              <a:rPr lang="en-US" altLang="zh-CN">
                <a:solidFill>
                  <a:schemeClr val="tx1"/>
                </a:solidFill>
                <a:latin typeface="Courier New" panose="02070309020205020404" pitchFamily="49" charset="0"/>
                <a:cs typeface="Courier New" panose="02070309020205020404" pitchFamily="49" charset="0"/>
              </a:rPr>
              <a:t>7</a:t>
            </a:r>
          </a:p>
        </p:txBody>
      </p:sp>
      <p:sp>
        <p:nvSpPr>
          <p:cNvPr id="528704" name="Rectangle 320"/>
          <p:cNvSpPr>
            <a:spLocks noChangeArrowheads="1"/>
          </p:cNvSpPr>
          <p:nvPr/>
        </p:nvSpPr>
        <p:spPr bwMode="auto">
          <a:xfrm>
            <a:off x="7955309" y="3379788"/>
            <a:ext cx="322524" cy="369332"/>
          </a:xfrm>
          <a:prstGeom prst="rect">
            <a:avLst/>
          </a:prstGeom>
          <a:noFill/>
          <a:ln w="19050" algn="ctr">
            <a:noFill/>
            <a:miter lim="800000"/>
            <a:headEnd/>
            <a:tailEnd/>
          </a:ln>
        </p:spPr>
        <p:txBody>
          <a:bodyPr wrap="none">
            <a:spAutoFit/>
          </a:bodyPr>
          <a:lstStyle/>
          <a:p>
            <a:pPr algn="ctr"/>
            <a:r>
              <a:rPr lang="en-US" altLang="zh-CN">
                <a:solidFill>
                  <a:schemeClr val="tx1"/>
                </a:solidFill>
                <a:latin typeface="Courier New" panose="02070309020205020404" pitchFamily="49" charset="0"/>
                <a:ea typeface="宋体" charset="-122"/>
                <a:cs typeface="Courier New" panose="02070309020205020404" pitchFamily="49" charset="0"/>
              </a:rPr>
              <a:t>9</a:t>
            </a:r>
          </a:p>
        </p:txBody>
      </p:sp>
      <p:sp>
        <p:nvSpPr>
          <p:cNvPr id="46268" name="Oval 321">
            <a:hlinkClick r:id="rId3" action="ppaction://hlinksldjump" tooltip="分析过程"/>
          </p:cNvPr>
          <p:cNvSpPr>
            <a:spLocks noChangeArrowheads="1"/>
          </p:cNvSpPr>
          <p:nvPr/>
        </p:nvSpPr>
        <p:spPr bwMode="auto">
          <a:xfrm>
            <a:off x="8028384" y="6021089"/>
            <a:ext cx="576262" cy="576263"/>
          </a:xfrm>
          <a:prstGeom prst="ellipse">
            <a:avLst/>
          </a:prstGeom>
          <a:solidFill>
            <a:srgbClr val="99CCFF">
              <a:alpha val="50195"/>
            </a:srgbClr>
          </a:solidFill>
          <a:ln w="127000" cap="rnd" cmpd="dbl" algn="ctr">
            <a:noFill/>
            <a:prstDash val="sysDot"/>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zh-CN" altLang="en-US" sz="1600" dirty="0">
                <a:solidFill>
                  <a:srgbClr val="002060"/>
                </a:solidFill>
                <a:latin typeface="楷体" panose="02010609060101010101" pitchFamily="49" charset="-122"/>
                <a:ea typeface="楷体" panose="02010609060101010101" pitchFamily="49" charset="-122"/>
              </a:rPr>
              <a:t>分析</a:t>
            </a:r>
          </a:p>
        </p:txBody>
      </p:sp>
    </p:spTree>
    <p:extLst>
      <p:ext uri="{BB962C8B-B14F-4D97-AF65-F5344CB8AC3E}">
        <p14:creationId xmlns:p14="http://schemas.microsoft.com/office/powerpoint/2010/main" val="146527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8659"/>
                                        </p:tgtEl>
                                        <p:attrNameLst>
                                          <p:attrName>style.visibility</p:attrName>
                                        </p:attrNameLst>
                                      </p:cBhvr>
                                      <p:to>
                                        <p:strVal val="visible"/>
                                      </p:to>
                                    </p:set>
                                    <p:animEffect transition="in" filter="wipe(left)">
                                      <p:cBhvr>
                                        <p:cTn id="7" dur="500"/>
                                        <p:tgtEl>
                                          <p:spTgt spid="52865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8660"/>
                                        </p:tgtEl>
                                        <p:attrNameLst>
                                          <p:attrName>style.visibility</p:attrName>
                                        </p:attrNameLst>
                                      </p:cBhvr>
                                      <p:to>
                                        <p:strVal val="visible"/>
                                      </p:to>
                                    </p:set>
                                    <p:animEffect transition="in" filter="wipe(left)">
                                      <p:cBhvr>
                                        <p:cTn id="11" dur="500"/>
                                        <p:tgtEl>
                                          <p:spTgt spid="5286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28700"/>
                                        </p:tgtEl>
                                        <p:attrNameLst>
                                          <p:attrName>style.visibility</p:attrName>
                                        </p:attrNameLst>
                                      </p:cBhvr>
                                      <p:to>
                                        <p:strVal val="visible"/>
                                      </p:to>
                                    </p:set>
                                    <p:animEffect transition="in" filter="wipe(left)">
                                      <p:cBhvr>
                                        <p:cTn id="16" dur="500"/>
                                        <p:tgtEl>
                                          <p:spTgt spid="52870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8699"/>
                                        </p:tgtEl>
                                        <p:attrNameLst>
                                          <p:attrName>style.visibility</p:attrName>
                                        </p:attrNameLst>
                                      </p:cBhvr>
                                      <p:to>
                                        <p:strVal val="visible"/>
                                      </p:to>
                                    </p:set>
                                    <p:animEffect transition="in" filter="wipe(left)">
                                      <p:cBhvr>
                                        <p:cTn id="21" dur="500"/>
                                        <p:tgtEl>
                                          <p:spTgt spid="52869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28661"/>
                                        </p:tgtEl>
                                        <p:attrNameLst>
                                          <p:attrName>style.visibility</p:attrName>
                                        </p:attrNameLst>
                                      </p:cBhvr>
                                      <p:to>
                                        <p:strVal val="visible"/>
                                      </p:to>
                                    </p:set>
                                    <p:animEffect transition="in" filter="wipe(left)">
                                      <p:cBhvr>
                                        <p:cTn id="26" dur="500"/>
                                        <p:tgtEl>
                                          <p:spTgt spid="52866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28662"/>
                                        </p:tgtEl>
                                        <p:attrNameLst>
                                          <p:attrName>style.visibility</p:attrName>
                                        </p:attrNameLst>
                                      </p:cBhvr>
                                      <p:to>
                                        <p:strVal val="visible"/>
                                      </p:to>
                                    </p:set>
                                    <p:animEffect transition="in" filter="wipe(left)">
                                      <p:cBhvr>
                                        <p:cTn id="30" dur="500"/>
                                        <p:tgtEl>
                                          <p:spTgt spid="52866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28701"/>
                                        </p:tgtEl>
                                        <p:attrNameLst>
                                          <p:attrName>style.visibility</p:attrName>
                                        </p:attrNameLst>
                                      </p:cBhvr>
                                      <p:to>
                                        <p:strVal val="visible"/>
                                      </p:to>
                                    </p:set>
                                    <p:animEffect transition="in" filter="wipe(left)">
                                      <p:cBhvr>
                                        <p:cTn id="35" dur="500"/>
                                        <p:tgtEl>
                                          <p:spTgt spid="52870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28663"/>
                                        </p:tgtEl>
                                        <p:attrNameLst>
                                          <p:attrName>style.visibility</p:attrName>
                                        </p:attrNameLst>
                                      </p:cBhvr>
                                      <p:to>
                                        <p:strVal val="visible"/>
                                      </p:to>
                                    </p:set>
                                    <p:animEffect transition="in" filter="wipe(left)">
                                      <p:cBhvr>
                                        <p:cTn id="40" dur="500"/>
                                        <p:tgtEl>
                                          <p:spTgt spid="528663"/>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528664"/>
                                        </p:tgtEl>
                                        <p:attrNameLst>
                                          <p:attrName>style.visibility</p:attrName>
                                        </p:attrNameLst>
                                      </p:cBhvr>
                                      <p:to>
                                        <p:strVal val="visible"/>
                                      </p:to>
                                    </p:set>
                                    <p:animEffect transition="in" filter="wipe(left)">
                                      <p:cBhvr>
                                        <p:cTn id="44" dur="500"/>
                                        <p:tgtEl>
                                          <p:spTgt spid="52866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28703"/>
                                        </p:tgtEl>
                                        <p:attrNameLst>
                                          <p:attrName>style.visibility</p:attrName>
                                        </p:attrNameLst>
                                      </p:cBhvr>
                                      <p:to>
                                        <p:strVal val="visible"/>
                                      </p:to>
                                    </p:set>
                                    <p:animEffect transition="in" filter="wipe(left)">
                                      <p:cBhvr>
                                        <p:cTn id="49" dur="500"/>
                                        <p:tgtEl>
                                          <p:spTgt spid="52870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28665"/>
                                        </p:tgtEl>
                                        <p:attrNameLst>
                                          <p:attrName>style.visibility</p:attrName>
                                        </p:attrNameLst>
                                      </p:cBhvr>
                                      <p:to>
                                        <p:strVal val="visible"/>
                                      </p:to>
                                    </p:set>
                                    <p:animEffect transition="in" filter="wipe(left)">
                                      <p:cBhvr>
                                        <p:cTn id="54" dur="500"/>
                                        <p:tgtEl>
                                          <p:spTgt spid="528665"/>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528666"/>
                                        </p:tgtEl>
                                        <p:attrNameLst>
                                          <p:attrName>style.visibility</p:attrName>
                                        </p:attrNameLst>
                                      </p:cBhvr>
                                      <p:to>
                                        <p:strVal val="visible"/>
                                      </p:to>
                                    </p:set>
                                    <p:animEffect transition="in" filter="wipe(left)">
                                      <p:cBhvr>
                                        <p:cTn id="58" dur="500"/>
                                        <p:tgtEl>
                                          <p:spTgt spid="52866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28702"/>
                                        </p:tgtEl>
                                        <p:attrNameLst>
                                          <p:attrName>style.visibility</p:attrName>
                                        </p:attrNameLst>
                                      </p:cBhvr>
                                      <p:to>
                                        <p:strVal val="visible"/>
                                      </p:to>
                                    </p:set>
                                    <p:animEffect transition="in" filter="wipe(left)">
                                      <p:cBhvr>
                                        <p:cTn id="63" dur="500"/>
                                        <p:tgtEl>
                                          <p:spTgt spid="52870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28667"/>
                                        </p:tgtEl>
                                        <p:attrNameLst>
                                          <p:attrName>style.visibility</p:attrName>
                                        </p:attrNameLst>
                                      </p:cBhvr>
                                      <p:to>
                                        <p:strVal val="visible"/>
                                      </p:to>
                                    </p:set>
                                    <p:animEffect transition="in" filter="wipe(left)">
                                      <p:cBhvr>
                                        <p:cTn id="68" dur="500"/>
                                        <p:tgtEl>
                                          <p:spTgt spid="528667"/>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528668"/>
                                        </p:tgtEl>
                                        <p:attrNameLst>
                                          <p:attrName>style.visibility</p:attrName>
                                        </p:attrNameLst>
                                      </p:cBhvr>
                                      <p:to>
                                        <p:strVal val="visible"/>
                                      </p:to>
                                    </p:set>
                                    <p:animEffect transition="in" filter="wipe(left)">
                                      <p:cBhvr>
                                        <p:cTn id="72" dur="500"/>
                                        <p:tgtEl>
                                          <p:spTgt spid="52866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28704"/>
                                        </p:tgtEl>
                                        <p:attrNameLst>
                                          <p:attrName>style.visibility</p:attrName>
                                        </p:attrNameLst>
                                      </p:cBhvr>
                                      <p:to>
                                        <p:strVal val="visible"/>
                                      </p:to>
                                    </p:set>
                                    <p:animEffect transition="in" filter="wipe(left)">
                                      <p:cBhvr>
                                        <p:cTn id="77" dur="500"/>
                                        <p:tgtEl>
                                          <p:spTgt spid="52870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28669"/>
                                        </p:tgtEl>
                                        <p:attrNameLst>
                                          <p:attrName>style.visibility</p:attrName>
                                        </p:attrNameLst>
                                      </p:cBhvr>
                                      <p:to>
                                        <p:strVal val="visible"/>
                                      </p:to>
                                    </p:set>
                                    <p:animEffect transition="in" filter="wipe(left)">
                                      <p:cBhvr>
                                        <p:cTn id="82" dur="500"/>
                                        <p:tgtEl>
                                          <p:spTgt spid="528669"/>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28670"/>
                                        </p:tgtEl>
                                        <p:attrNameLst>
                                          <p:attrName>style.visibility</p:attrName>
                                        </p:attrNameLst>
                                      </p:cBhvr>
                                      <p:to>
                                        <p:strVal val="visible"/>
                                      </p:to>
                                    </p:set>
                                    <p:animEffect transition="in" filter="wipe(left)">
                                      <p:cBhvr>
                                        <p:cTn id="86" dur="500"/>
                                        <p:tgtEl>
                                          <p:spTgt spid="528670"/>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528671"/>
                                        </p:tgtEl>
                                        <p:attrNameLst>
                                          <p:attrName>style.visibility</p:attrName>
                                        </p:attrNameLst>
                                      </p:cBhvr>
                                      <p:to>
                                        <p:strVal val="visible"/>
                                      </p:to>
                                    </p:set>
                                    <p:animEffect transition="in" filter="wipe(left)">
                                      <p:cBhvr>
                                        <p:cTn id="89" dur="500"/>
                                        <p:tgtEl>
                                          <p:spTgt spid="528671"/>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528672"/>
                                        </p:tgtEl>
                                        <p:attrNameLst>
                                          <p:attrName>style.visibility</p:attrName>
                                        </p:attrNameLst>
                                      </p:cBhvr>
                                      <p:to>
                                        <p:strVal val="visible"/>
                                      </p:to>
                                    </p:set>
                                    <p:animEffect transition="in" filter="wipe(left)">
                                      <p:cBhvr>
                                        <p:cTn id="92" dur="500"/>
                                        <p:tgtEl>
                                          <p:spTgt spid="528672"/>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528673"/>
                                        </p:tgtEl>
                                        <p:attrNameLst>
                                          <p:attrName>style.visibility</p:attrName>
                                        </p:attrNameLst>
                                      </p:cBhvr>
                                      <p:to>
                                        <p:strVal val="visible"/>
                                      </p:to>
                                    </p:set>
                                    <p:animEffect transition="in" filter="wipe(left)">
                                      <p:cBhvr>
                                        <p:cTn id="95" dur="500"/>
                                        <p:tgtEl>
                                          <p:spTgt spid="52867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528674"/>
                                        </p:tgtEl>
                                        <p:attrNameLst>
                                          <p:attrName>style.visibility</p:attrName>
                                        </p:attrNameLst>
                                      </p:cBhvr>
                                      <p:to>
                                        <p:strVal val="visible"/>
                                      </p:to>
                                    </p:set>
                                    <p:animEffect transition="in" filter="wipe(left)">
                                      <p:cBhvr>
                                        <p:cTn id="100" dur="500"/>
                                        <p:tgtEl>
                                          <p:spTgt spid="528674"/>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528675"/>
                                        </p:tgtEl>
                                        <p:attrNameLst>
                                          <p:attrName>style.visibility</p:attrName>
                                        </p:attrNameLst>
                                      </p:cBhvr>
                                      <p:to>
                                        <p:strVal val="visible"/>
                                      </p:to>
                                    </p:set>
                                    <p:animEffect transition="in" filter="wipe(left)">
                                      <p:cBhvr>
                                        <p:cTn id="104" dur="500"/>
                                        <p:tgtEl>
                                          <p:spTgt spid="528675"/>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528676"/>
                                        </p:tgtEl>
                                        <p:attrNameLst>
                                          <p:attrName>style.visibility</p:attrName>
                                        </p:attrNameLst>
                                      </p:cBhvr>
                                      <p:to>
                                        <p:strVal val="visible"/>
                                      </p:to>
                                    </p:set>
                                    <p:animEffect transition="in" filter="wipe(left)">
                                      <p:cBhvr>
                                        <p:cTn id="107" dur="500"/>
                                        <p:tgtEl>
                                          <p:spTgt spid="528676"/>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528677"/>
                                        </p:tgtEl>
                                        <p:attrNameLst>
                                          <p:attrName>style.visibility</p:attrName>
                                        </p:attrNameLst>
                                      </p:cBhvr>
                                      <p:to>
                                        <p:strVal val="visible"/>
                                      </p:to>
                                    </p:set>
                                    <p:animEffect transition="in" filter="wipe(left)">
                                      <p:cBhvr>
                                        <p:cTn id="110" dur="500"/>
                                        <p:tgtEl>
                                          <p:spTgt spid="528677"/>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528678"/>
                                        </p:tgtEl>
                                        <p:attrNameLst>
                                          <p:attrName>style.visibility</p:attrName>
                                        </p:attrNameLst>
                                      </p:cBhvr>
                                      <p:to>
                                        <p:strVal val="visible"/>
                                      </p:to>
                                    </p:set>
                                    <p:animEffect transition="in" filter="wipe(left)">
                                      <p:cBhvr>
                                        <p:cTn id="113" dur="500"/>
                                        <p:tgtEl>
                                          <p:spTgt spid="528678"/>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528679"/>
                                        </p:tgtEl>
                                        <p:attrNameLst>
                                          <p:attrName>style.visibility</p:attrName>
                                        </p:attrNameLst>
                                      </p:cBhvr>
                                      <p:to>
                                        <p:strVal val="visible"/>
                                      </p:to>
                                    </p:set>
                                    <p:animEffect transition="in" filter="wipe(left)">
                                      <p:cBhvr>
                                        <p:cTn id="118" dur="500"/>
                                        <p:tgtEl>
                                          <p:spTgt spid="528679"/>
                                        </p:tgtEl>
                                      </p:cBhvr>
                                    </p:animEffect>
                                  </p:childTnLst>
                                </p:cTn>
                              </p:par>
                            </p:childTnLst>
                          </p:cTn>
                        </p:par>
                        <p:par>
                          <p:cTn id="119" fill="hold">
                            <p:stCondLst>
                              <p:cond delay="500"/>
                            </p:stCondLst>
                            <p:childTnLst>
                              <p:par>
                                <p:cTn id="120" presetID="22" presetClass="entr" presetSubtype="8" fill="hold" grpId="0" nodeType="afterEffect">
                                  <p:stCondLst>
                                    <p:cond delay="0"/>
                                  </p:stCondLst>
                                  <p:childTnLst>
                                    <p:set>
                                      <p:cBhvr>
                                        <p:cTn id="121" dur="1" fill="hold">
                                          <p:stCondLst>
                                            <p:cond delay="0"/>
                                          </p:stCondLst>
                                        </p:cTn>
                                        <p:tgtEl>
                                          <p:spTgt spid="528680"/>
                                        </p:tgtEl>
                                        <p:attrNameLst>
                                          <p:attrName>style.visibility</p:attrName>
                                        </p:attrNameLst>
                                      </p:cBhvr>
                                      <p:to>
                                        <p:strVal val="visible"/>
                                      </p:to>
                                    </p:set>
                                    <p:animEffect transition="in" filter="wipe(left)">
                                      <p:cBhvr>
                                        <p:cTn id="122" dur="500"/>
                                        <p:tgtEl>
                                          <p:spTgt spid="528680"/>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528681"/>
                                        </p:tgtEl>
                                        <p:attrNameLst>
                                          <p:attrName>style.visibility</p:attrName>
                                        </p:attrNameLst>
                                      </p:cBhvr>
                                      <p:to>
                                        <p:strVal val="visible"/>
                                      </p:to>
                                    </p:set>
                                    <p:animEffect transition="in" filter="wipe(left)">
                                      <p:cBhvr>
                                        <p:cTn id="125" dur="500"/>
                                        <p:tgtEl>
                                          <p:spTgt spid="528681"/>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28682"/>
                                        </p:tgtEl>
                                        <p:attrNameLst>
                                          <p:attrName>style.visibility</p:attrName>
                                        </p:attrNameLst>
                                      </p:cBhvr>
                                      <p:to>
                                        <p:strVal val="visible"/>
                                      </p:to>
                                    </p:set>
                                    <p:animEffect transition="in" filter="wipe(left)">
                                      <p:cBhvr>
                                        <p:cTn id="128" dur="500"/>
                                        <p:tgtEl>
                                          <p:spTgt spid="528682"/>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528683"/>
                                        </p:tgtEl>
                                        <p:attrNameLst>
                                          <p:attrName>style.visibility</p:attrName>
                                        </p:attrNameLst>
                                      </p:cBhvr>
                                      <p:to>
                                        <p:strVal val="visible"/>
                                      </p:to>
                                    </p:set>
                                    <p:animEffect transition="in" filter="wipe(left)">
                                      <p:cBhvr>
                                        <p:cTn id="131" dur="500"/>
                                        <p:tgtEl>
                                          <p:spTgt spid="52868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528684"/>
                                        </p:tgtEl>
                                        <p:attrNameLst>
                                          <p:attrName>style.visibility</p:attrName>
                                        </p:attrNameLst>
                                      </p:cBhvr>
                                      <p:to>
                                        <p:strVal val="visible"/>
                                      </p:to>
                                    </p:set>
                                    <p:animEffect transition="in" filter="wipe(left)">
                                      <p:cBhvr>
                                        <p:cTn id="136" dur="500"/>
                                        <p:tgtEl>
                                          <p:spTgt spid="528684"/>
                                        </p:tgtEl>
                                      </p:cBhvr>
                                    </p:animEffect>
                                  </p:childTnLst>
                                </p:cTn>
                              </p:par>
                            </p:childTnLst>
                          </p:cTn>
                        </p:par>
                        <p:par>
                          <p:cTn id="137" fill="hold">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528685"/>
                                        </p:tgtEl>
                                        <p:attrNameLst>
                                          <p:attrName>style.visibility</p:attrName>
                                        </p:attrNameLst>
                                      </p:cBhvr>
                                      <p:to>
                                        <p:strVal val="visible"/>
                                      </p:to>
                                    </p:set>
                                    <p:animEffect transition="in" filter="wipe(left)">
                                      <p:cBhvr>
                                        <p:cTn id="140" dur="500"/>
                                        <p:tgtEl>
                                          <p:spTgt spid="528685"/>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528686"/>
                                        </p:tgtEl>
                                        <p:attrNameLst>
                                          <p:attrName>style.visibility</p:attrName>
                                        </p:attrNameLst>
                                      </p:cBhvr>
                                      <p:to>
                                        <p:strVal val="visible"/>
                                      </p:to>
                                    </p:set>
                                    <p:animEffect transition="in" filter="wipe(left)">
                                      <p:cBhvr>
                                        <p:cTn id="143" dur="500"/>
                                        <p:tgtEl>
                                          <p:spTgt spid="528686"/>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528687"/>
                                        </p:tgtEl>
                                        <p:attrNameLst>
                                          <p:attrName>style.visibility</p:attrName>
                                        </p:attrNameLst>
                                      </p:cBhvr>
                                      <p:to>
                                        <p:strVal val="visible"/>
                                      </p:to>
                                    </p:set>
                                    <p:animEffect transition="in" filter="wipe(left)">
                                      <p:cBhvr>
                                        <p:cTn id="146" dur="500"/>
                                        <p:tgtEl>
                                          <p:spTgt spid="528687"/>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528688"/>
                                        </p:tgtEl>
                                        <p:attrNameLst>
                                          <p:attrName>style.visibility</p:attrName>
                                        </p:attrNameLst>
                                      </p:cBhvr>
                                      <p:to>
                                        <p:strVal val="visible"/>
                                      </p:to>
                                    </p:set>
                                    <p:animEffect transition="in" filter="wipe(left)">
                                      <p:cBhvr>
                                        <p:cTn id="149" dur="500"/>
                                        <p:tgtEl>
                                          <p:spTgt spid="52868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528689"/>
                                        </p:tgtEl>
                                        <p:attrNameLst>
                                          <p:attrName>style.visibility</p:attrName>
                                        </p:attrNameLst>
                                      </p:cBhvr>
                                      <p:to>
                                        <p:strVal val="visible"/>
                                      </p:to>
                                    </p:set>
                                    <p:animEffect transition="in" filter="wipe(left)">
                                      <p:cBhvr>
                                        <p:cTn id="154" dur="500"/>
                                        <p:tgtEl>
                                          <p:spTgt spid="528689"/>
                                        </p:tgtEl>
                                      </p:cBhvr>
                                    </p:animEffect>
                                  </p:childTnLst>
                                </p:cTn>
                              </p:par>
                            </p:childTnLst>
                          </p:cTn>
                        </p:par>
                        <p:par>
                          <p:cTn id="155" fill="hold">
                            <p:stCondLst>
                              <p:cond delay="500"/>
                            </p:stCondLst>
                            <p:childTnLst>
                              <p:par>
                                <p:cTn id="156" presetID="22" presetClass="entr" presetSubtype="8" fill="hold" grpId="0" nodeType="afterEffect">
                                  <p:stCondLst>
                                    <p:cond delay="0"/>
                                  </p:stCondLst>
                                  <p:childTnLst>
                                    <p:set>
                                      <p:cBhvr>
                                        <p:cTn id="157" dur="1" fill="hold">
                                          <p:stCondLst>
                                            <p:cond delay="0"/>
                                          </p:stCondLst>
                                        </p:cTn>
                                        <p:tgtEl>
                                          <p:spTgt spid="528690"/>
                                        </p:tgtEl>
                                        <p:attrNameLst>
                                          <p:attrName>style.visibility</p:attrName>
                                        </p:attrNameLst>
                                      </p:cBhvr>
                                      <p:to>
                                        <p:strVal val="visible"/>
                                      </p:to>
                                    </p:set>
                                    <p:animEffect transition="in" filter="wipe(left)">
                                      <p:cBhvr>
                                        <p:cTn id="158" dur="500"/>
                                        <p:tgtEl>
                                          <p:spTgt spid="528690"/>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528691"/>
                                        </p:tgtEl>
                                        <p:attrNameLst>
                                          <p:attrName>style.visibility</p:attrName>
                                        </p:attrNameLst>
                                      </p:cBhvr>
                                      <p:to>
                                        <p:strVal val="visible"/>
                                      </p:to>
                                    </p:set>
                                    <p:animEffect transition="in" filter="wipe(left)">
                                      <p:cBhvr>
                                        <p:cTn id="161" dur="500"/>
                                        <p:tgtEl>
                                          <p:spTgt spid="528691"/>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528692"/>
                                        </p:tgtEl>
                                        <p:attrNameLst>
                                          <p:attrName>style.visibility</p:attrName>
                                        </p:attrNameLst>
                                      </p:cBhvr>
                                      <p:to>
                                        <p:strVal val="visible"/>
                                      </p:to>
                                    </p:set>
                                    <p:animEffect transition="in" filter="wipe(left)">
                                      <p:cBhvr>
                                        <p:cTn id="164" dur="500"/>
                                        <p:tgtEl>
                                          <p:spTgt spid="528692"/>
                                        </p:tgtEl>
                                      </p:cBhvr>
                                    </p:animEffect>
                                  </p:childTnLst>
                                </p:cTn>
                              </p:par>
                              <p:par>
                                <p:cTn id="165" presetID="22" presetClass="entr" presetSubtype="8" fill="hold" grpId="0" nodeType="withEffect">
                                  <p:stCondLst>
                                    <p:cond delay="0"/>
                                  </p:stCondLst>
                                  <p:childTnLst>
                                    <p:set>
                                      <p:cBhvr>
                                        <p:cTn id="166" dur="1" fill="hold">
                                          <p:stCondLst>
                                            <p:cond delay="0"/>
                                          </p:stCondLst>
                                        </p:cTn>
                                        <p:tgtEl>
                                          <p:spTgt spid="528693"/>
                                        </p:tgtEl>
                                        <p:attrNameLst>
                                          <p:attrName>style.visibility</p:attrName>
                                        </p:attrNameLst>
                                      </p:cBhvr>
                                      <p:to>
                                        <p:strVal val="visible"/>
                                      </p:to>
                                    </p:set>
                                    <p:animEffect transition="in" filter="wipe(left)">
                                      <p:cBhvr>
                                        <p:cTn id="167" dur="500"/>
                                        <p:tgtEl>
                                          <p:spTgt spid="528693"/>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528694"/>
                                        </p:tgtEl>
                                        <p:attrNameLst>
                                          <p:attrName>style.visibility</p:attrName>
                                        </p:attrNameLst>
                                      </p:cBhvr>
                                      <p:to>
                                        <p:strVal val="visible"/>
                                      </p:to>
                                    </p:set>
                                    <p:animEffect transition="in" filter="wipe(left)">
                                      <p:cBhvr>
                                        <p:cTn id="172" dur="500"/>
                                        <p:tgtEl>
                                          <p:spTgt spid="528694"/>
                                        </p:tgtEl>
                                      </p:cBhvr>
                                    </p:animEffect>
                                  </p:childTnLst>
                                </p:cTn>
                              </p:par>
                            </p:childTnLst>
                          </p:cTn>
                        </p:par>
                        <p:par>
                          <p:cTn id="173" fill="hold">
                            <p:stCondLst>
                              <p:cond delay="500"/>
                            </p:stCondLst>
                            <p:childTnLst>
                              <p:par>
                                <p:cTn id="174" presetID="22" presetClass="entr" presetSubtype="8" fill="hold" grpId="0" nodeType="afterEffect">
                                  <p:stCondLst>
                                    <p:cond delay="0"/>
                                  </p:stCondLst>
                                  <p:childTnLst>
                                    <p:set>
                                      <p:cBhvr>
                                        <p:cTn id="175" dur="1" fill="hold">
                                          <p:stCondLst>
                                            <p:cond delay="0"/>
                                          </p:stCondLst>
                                        </p:cTn>
                                        <p:tgtEl>
                                          <p:spTgt spid="528695"/>
                                        </p:tgtEl>
                                        <p:attrNameLst>
                                          <p:attrName>style.visibility</p:attrName>
                                        </p:attrNameLst>
                                      </p:cBhvr>
                                      <p:to>
                                        <p:strVal val="visible"/>
                                      </p:to>
                                    </p:set>
                                    <p:animEffect transition="in" filter="wipe(left)">
                                      <p:cBhvr>
                                        <p:cTn id="176" dur="500"/>
                                        <p:tgtEl>
                                          <p:spTgt spid="528695"/>
                                        </p:tgtEl>
                                      </p:cBhvr>
                                    </p:animEffect>
                                  </p:childTnLst>
                                </p:cTn>
                              </p:par>
                              <p:par>
                                <p:cTn id="177" presetID="22" presetClass="entr" presetSubtype="8" fill="hold" grpId="0" nodeType="withEffect">
                                  <p:stCondLst>
                                    <p:cond delay="0"/>
                                  </p:stCondLst>
                                  <p:childTnLst>
                                    <p:set>
                                      <p:cBhvr>
                                        <p:cTn id="178" dur="1" fill="hold">
                                          <p:stCondLst>
                                            <p:cond delay="0"/>
                                          </p:stCondLst>
                                        </p:cTn>
                                        <p:tgtEl>
                                          <p:spTgt spid="528696"/>
                                        </p:tgtEl>
                                        <p:attrNameLst>
                                          <p:attrName>style.visibility</p:attrName>
                                        </p:attrNameLst>
                                      </p:cBhvr>
                                      <p:to>
                                        <p:strVal val="visible"/>
                                      </p:to>
                                    </p:set>
                                    <p:animEffect transition="in" filter="wipe(left)">
                                      <p:cBhvr>
                                        <p:cTn id="179" dur="500"/>
                                        <p:tgtEl>
                                          <p:spTgt spid="528696"/>
                                        </p:tgtEl>
                                      </p:cBhvr>
                                    </p:animEffect>
                                  </p:childTnLst>
                                </p:cTn>
                              </p:par>
                              <p:par>
                                <p:cTn id="180" presetID="22" presetClass="entr" presetSubtype="8" fill="hold" grpId="0" nodeType="withEffect">
                                  <p:stCondLst>
                                    <p:cond delay="0"/>
                                  </p:stCondLst>
                                  <p:childTnLst>
                                    <p:set>
                                      <p:cBhvr>
                                        <p:cTn id="181" dur="1" fill="hold">
                                          <p:stCondLst>
                                            <p:cond delay="0"/>
                                          </p:stCondLst>
                                        </p:cTn>
                                        <p:tgtEl>
                                          <p:spTgt spid="528697"/>
                                        </p:tgtEl>
                                        <p:attrNameLst>
                                          <p:attrName>style.visibility</p:attrName>
                                        </p:attrNameLst>
                                      </p:cBhvr>
                                      <p:to>
                                        <p:strVal val="visible"/>
                                      </p:to>
                                    </p:set>
                                    <p:animEffect transition="in" filter="wipe(left)">
                                      <p:cBhvr>
                                        <p:cTn id="182" dur="500"/>
                                        <p:tgtEl>
                                          <p:spTgt spid="528697"/>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528698"/>
                                        </p:tgtEl>
                                        <p:attrNameLst>
                                          <p:attrName>style.visibility</p:attrName>
                                        </p:attrNameLst>
                                      </p:cBhvr>
                                      <p:to>
                                        <p:strVal val="visible"/>
                                      </p:to>
                                    </p:set>
                                    <p:animEffect transition="in" filter="wipe(left)">
                                      <p:cBhvr>
                                        <p:cTn id="185" dur="500"/>
                                        <p:tgtEl>
                                          <p:spTgt spid="52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659" grpId="0"/>
      <p:bldP spid="528660" grpId="0"/>
      <p:bldP spid="528661" grpId="0"/>
      <p:bldP spid="528662" grpId="0"/>
      <p:bldP spid="528663" grpId="0"/>
      <p:bldP spid="528664" grpId="0"/>
      <p:bldP spid="528665" grpId="0"/>
      <p:bldP spid="528666" grpId="0"/>
      <p:bldP spid="528667" grpId="0"/>
      <p:bldP spid="528668" grpId="0"/>
      <p:bldP spid="528669" grpId="0"/>
      <p:bldP spid="528670" grpId="0"/>
      <p:bldP spid="528671" grpId="0"/>
      <p:bldP spid="528672" grpId="0"/>
      <p:bldP spid="528673" grpId="0"/>
      <p:bldP spid="528674" grpId="0"/>
      <p:bldP spid="528675" grpId="0"/>
      <p:bldP spid="528676" grpId="0"/>
      <p:bldP spid="528677" grpId="0"/>
      <p:bldP spid="528678" grpId="0"/>
      <p:bldP spid="528679" grpId="0"/>
      <p:bldP spid="528680" grpId="0"/>
      <p:bldP spid="528681" grpId="0"/>
      <p:bldP spid="528682" grpId="0"/>
      <p:bldP spid="528683" grpId="0"/>
      <p:bldP spid="528684" grpId="0"/>
      <p:bldP spid="528685" grpId="0"/>
      <p:bldP spid="528686" grpId="0"/>
      <p:bldP spid="528687" grpId="0"/>
      <p:bldP spid="528688" grpId="0"/>
      <p:bldP spid="528689" grpId="0"/>
      <p:bldP spid="528690" grpId="0"/>
      <p:bldP spid="528691" grpId="0"/>
      <p:bldP spid="528692" grpId="0"/>
      <p:bldP spid="528693" grpId="0"/>
      <p:bldP spid="528694" grpId="0"/>
      <p:bldP spid="528695" grpId="0"/>
      <p:bldP spid="528696" grpId="0"/>
      <p:bldP spid="528697" grpId="0"/>
      <p:bldP spid="528698" grpId="0"/>
      <p:bldP spid="528699" grpId="0"/>
      <p:bldP spid="528700" grpId="0"/>
      <p:bldP spid="528701" grpId="0"/>
      <p:bldP spid="528702" grpId="0"/>
      <p:bldP spid="528703" grpId="0"/>
      <p:bldP spid="52870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altLang="zh-CN">
                <a:latin typeface="黑体" pitchFamily="2" charset="-122"/>
                <a:ea typeface="黑体" pitchFamily="2" charset="-122"/>
              </a:rPr>
              <a:t>LR(0)</a:t>
            </a:r>
            <a:r>
              <a:rPr lang="zh-CN" altLang="zh-CN">
                <a:latin typeface="黑体" pitchFamily="2" charset="-122"/>
                <a:ea typeface="黑体" pitchFamily="2" charset="-122"/>
              </a:rPr>
              <a:t>分析器的工作过程</a:t>
            </a:r>
            <a:endParaRPr lang="zh-CN" altLang="en-US">
              <a:latin typeface="黑体" pitchFamily="2" charset="-122"/>
              <a:ea typeface="黑体" pitchFamily="2" charset="-122"/>
            </a:endParaRPr>
          </a:p>
        </p:txBody>
      </p:sp>
      <p:graphicFrame>
        <p:nvGraphicFramePr>
          <p:cNvPr id="2" name="内容占位符 1"/>
          <p:cNvGraphicFramePr>
            <a:graphicFrameLocks noGrp="1"/>
          </p:cNvGraphicFramePr>
          <p:nvPr>
            <p:ph idx="1"/>
            <p:extLst>
              <p:ext uri="{D42A27DB-BD31-4B8C-83A1-F6EECF244321}">
                <p14:modId xmlns:p14="http://schemas.microsoft.com/office/powerpoint/2010/main" val="2191973287"/>
              </p:ext>
            </p:extLst>
          </p:nvPr>
        </p:nvGraphicFramePr>
        <p:xfrm>
          <a:off x="827088" y="1647378"/>
          <a:ext cx="7633344" cy="4837371"/>
        </p:xfrm>
        <a:graphic>
          <a:graphicData uri="http://schemas.openxmlformats.org/drawingml/2006/table">
            <a:tbl>
              <a:tblPr firstRow="1" bandRow="1">
                <a:tableStyleId>{21E4AEA4-8DFA-4A89-87EB-49C32662AFE0}</a:tableStyleId>
              </a:tblPr>
              <a:tblGrid>
                <a:gridCol w="2664792">
                  <a:extLst>
                    <a:ext uri="{9D8B030D-6E8A-4147-A177-3AD203B41FA5}">
                      <a16:colId xmlns:a16="http://schemas.microsoft.com/office/drawing/2014/main" val="3822370108"/>
                    </a:ext>
                  </a:extLst>
                </a:gridCol>
                <a:gridCol w="4968552">
                  <a:extLst>
                    <a:ext uri="{9D8B030D-6E8A-4147-A177-3AD203B41FA5}">
                      <a16:colId xmlns:a16="http://schemas.microsoft.com/office/drawing/2014/main" val="548440624"/>
                    </a:ext>
                  </a:extLst>
                </a:gridCol>
              </a:tblGrid>
              <a:tr h="423912">
                <a:tc>
                  <a:txBody>
                    <a:bodyPr/>
                    <a:lstStyle/>
                    <a:p>
                      <a:pPr algn="ct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条件</a:t>
                      </a: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Action[</a:t>
                      </a:r>
                      <a:r>
                        <a:rPr lang="en-US" altLang="zh-CN" sz="2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a:t>
                      </a:r>
                      <a:r>
                        <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动作</a:t>
                      </a:r>
                    </a:p>
                  </a:txBody>
                  <a:tcPr anchor="ctr"/>
                </a:tc>
                <a:extLst>
                  <a:ext uri="{0D108BD9-81ED-4DB2-BD59-A6C34878D82A}">
                    <a16:rowId xmlns:a16="http://schemas.microsoft.com/office/drawing/2014/main" val="575324927"/>
                  </a:ext>
                </a:extLst>
              </a:tr>
              <a:tr h="464693">
                <a:tc>
                  <a:txBody>
                    <a:bodyPr/>
                    <a:lstStyle/>
                    <a:p>
                      <a:pPr eaLnBrk="1" hangingPunct="1">
                        <a:lnSpc>
                          <a:spcPct val="150000"/>
                        </a:lnSpc>
                      </a:pPr>
                      <a:r>
                        <a:rPr lang="en-US" altLang="zh-CN" sz="1800" b="1" dirty="0" err="1">
                          <a:solidFill>
                            <a:srgbClr val="00B050"/>
                          </a:solidFill>
                          <a:latin typeface="Courier New" panose="02070309020205020404" pitchFamily="49" charset="0"/>
                          <a:ea typeface="楷体" panose="02010609060101010101" pitchFamily="49" charset="-122"/>
                          <a:cs typeface="Courier New" panose="02070309020205020404" pitchFamily="49" charset="0"/>
                        </a:rPr>
                        <a:t>S</a:t>
                      </a:r>
                      <a:r>
                        <a:rPr lang="en-US" altLang="zh-CN" sz="1800" b="1" baseline="-25000" dirty="0" err="1">
                          <a:solidFill>
                            <a:srgbClr val="00B050"/>
                          </a:solidFill>
                          <a:latin typeface="Courier New" panose="02070309020205020404" pitchFamily="49" charset="0"/>
                          <a:ea typeface="楷体" panose="02010609060101010101" pitchFamily="49" charset="-122"/>
                          <a:cs typeface="Courier New" panose="02070309020205020404" pitchFamily="49" charset="0"/>
                        </a:rPr>
                        <a:t>j</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 a</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为终结符</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t>
                      </a:r>
                      <a:r>
                        <a:rPr lang="zh-CN" altLang="en-US"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移入</a:t>
                      </a:r>
                      <a:r>
                        <a:rPr lang="en-US" altLang="zh-CN"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 </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把</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a</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移入符号栈，</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j</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移入状态栈</a:t>
                      </a:r>
                    </a:p>
                  </a:txBody>
                  <a:tcPr anchor="ctr"/>
                </a:tc>
                <a:extLst>
                  <a:ext uri="{0D108BD9-81ED-4DB2-BD59-A6C34878D82A}">
                    <a16:rowId xmlns:a16="http://schemas.microsoft.com/office/drawing/2014/main" val="162447696"/>
                  </a:ext>
                </a:extLst>
              </a:tr>
              <a:tr h="4646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B050"/>
                          </a:solidFill>
                          <a:latin typeface="Courier New" panose="02070309020205020404" pitchFamily="49" charset="0"/>
                          <a:ea typeface="楷体" panose="02010609060101010101" pitchFamily="49" charset="-122"/>
                          <a:cs typeface="Courier New" panose="02070309020205020404" pitchFamily="49" charset="0"/>
                        </a:rPr>
                        <a:t>acc</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 a</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为</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号</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t>
                      </a:r>
                      <a:r>
                        <a:rPr lang="zh-CN" altLang="en-US"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接受</a:t>
                      </a:r>
                      <a:r>
                        <a:rPr lang="en-US" altLang="zh-CN"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 </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分析结束，给定符号串</a:t>
                      </a:r>
                      <a:r>
                        <a:rPr lang="zh-CN" altLang="en-US" sz="1800" b="1" kern="1200" dirty="0">
                          <a:solidFill>
                            <a:srgbClr val="00B050"/>
                          </a:solidFill>
                          <a:latin typeface="Courier New" panose="02070309020205020404" pitchFamily="49" charset="0"/>
                          <a:ea typeface="楷体" panose="02010609060101010101" pitchFamily="49" charset="-122"/>
                          <a:cs typeface="Courier New" panose="02070309020205020404" pitchFamily="49" charset="0"/>
                        </a:rPr>
                        <a:t>是</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文法的句子</a:t>
                      </a:r>
                      <a:endParaRPr lang="zh-CN" altLang="en-US" sz="1800" b="1" kern="1200" dirty="0">
                        <a:solidFill>
                          <a:srgbClr val="FF0000"/>
                        </a:solidFill>
                        <a:latin typeface="Courier New" panose="02070309020205020404" pitchFamily="49" charset="0"/>
                        <a:ea typeface="楷体" panose="02010609060101010101" pitchFamily="49" charset="-122"/>
                        <a:cs typeface="Courier New" panose="02070309020205020404" pitchFamily="49" charset="0"/>
                      </a:endParaRPr>
                    </a:p>
                  </a:txBody>
                  <a:tcPr anchor="ctr"/>
                </a:tc>
                <a:extLst>
                  <a:ext uri="{0D108BD9-81ED-4DB2-BD59-A6C34878D82A}">
                    <a16:rowId xmlns:a16="http://schemas.microsoft.com/office/drawing/2014/main" val="2984947673"/>
                  </a:ext>
                </a:extLst>
              </a:tr>
              <a:tr h="4646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B050"/>
                          </a:solidFill>
                          <a:latin typeface="Courier New" panose="02070309020205020404" pitchFamily="49" charset="0"/>
                          <a:ea typeface="楷体" panose="02010609060101010101" pitchFamily="49" charset="-122"/>
                          <a:cs typeface="Courier New" panose="02070309020205020404" pitchFamily="49" charset="0"/>
                        </a:rPr>
                        <a:t>空白</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t>
                      </a:r>
                      <a:r>
                        <a:rPr lang="zh-CN" altLang="en-US"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出错</a:t>
                      </a:r>
                      <a:r>
                        <a:rPr lang="en-US" altLang="zh-CN"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 </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分析结束，给定符号串</a:t>
                      </a:r>
                      <a:r>
                        <a:rPr lang="zh-CN" altLang="en-US" sz="1800" b="1" dirty="0">
                          <a:solidFill>
                            <a:srgbClr val="00B050"/>
                          </a:solidFill>
                          <a:latin typeface="Courier New" panose="02070309020205020404" pitchFamily="49" charset="0"/>
                          <a:ea typeface="楷体" panose="02010609060101010101" pitchFamily="49" charset="-122"/>
                          <a:cs typeface="Courier New" panose="02070309020205020404" pitchFamily="49" charset="0"/>
                        </a:rPr>
                        <a:t>不是</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文法的句子</a:t>
                      </a:r>
                    </a:p>
                  </a:txBody>
                  <a:tcPr anchor="ctr"/>
                </a:tc>
                <a:extLst>
                  <a:ext uri="{0D108BD9-81ED-4DB2-BD59-A6C34878D82A}">
                    <a16:rowId xmlns:a16="http://schemas.microsoft.com/office/drawing/2014/main" val="1920385920"/>
                  </a:ext>
                </a:extLst>
              </a:tr>
              <a:tr h="27422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err="1">
                          <a:solidFill>
                            <a:srgbClr val="00B050"/>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r</a:t>
                      </a:r>
                      <a:r>
                        <a:rPr lang="en-US" altLang="zh-CN" sz="1800" b="1" baseline="-25000" dirty="0" err="1">
                          <a:solidFill>
                            <a:srgbClr val="00B050"/>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j</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 a</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为终结符或</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号</a:t>
                      </a:r>
                    </a:p>
                  </a:txBody>
                  <a:tcPr anchor="ctr"/>
                </a:tc>
                <a:tc>
                  <a:txBody>
                    <a:bodyPr/>
                    <a:lstStyle/>
                    <a:p>
                      <a:pPr marL="0" marR="0" lvl="1"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lang="zh-CN" altLang="en-US" sz="1800" b="1" dirty="0">
                          <a:latin typeface="Courier New" panose="02070309020205020404" pitchFamily="49" charset="0"/>
                          <a:ea typeface="楷体" panose="02010609060101010101" pitchFamily="49" charset="-122"/>
                          <a:cs typeface="Courier New" panose="02070309020205020404" pitchFamily="49" charset="0"/>
                        </a:rPr>
                        <a:t>则用第</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j</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个产生式</a:t>
                      </a:r>
                      <a:r>
                        <a:rPr lang="en-US" altLang="zh-CN"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t>
                      </a:r>
                      <a:r>
                        <a:rPr lang="zh-CN" altLang="en-US"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规约</a:t>
                      </a:r>
                      <a:r>
                        <a:rPr lang="en-US" altLang="zh-CN" sz="1800" b="1" kern="12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t>
                      </a:r>
                    </a:p>
                    <a:p>
                      <a:pPr marL="285750" marR="0" lvl="1"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lang="zh-CN" altLang="en-US" sz="1800" b="1" dirty="0">
                          <a:solidFill>
                            <a:srgbClr val="0000FF"/>
                          </a:solidFill>
                          <a:latin typeface="Courier New" panose="02070309020205020404" pitchFamily="49" charset="0"/>
                          <a:ea typeface="楷体" panose="02010609060101010101" pitchFamily="49" charset="-122"/>
                          <a:cs typeface="Courier New" panose="02070309020205020404" pitchFamily="49" charset="0"/>
                        </a:rPr>
                        <a:t>出栈</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：将两个栈的指针减去</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k</a:t>
                      </a:r>
                      <a:br>
                        <a:rPr lang="en-US" altLang="zh-CN" sz="1800" b="1" dirty="0">
                          <a:latin typeface="Courier New" panose="02070309020205020404" pitchFamily="49" charset="0"/>
                          <a:ea typeface="楷体" panose="02010609060101010101" pitchFamily="49" charset="-122"/>
                          <a:cs typeface="Courier New" panose="02070309020205020404" pitchFamily="49" charset="0"/>
                        </a:rPr>
                      </a:br>
                      <a:r>
                        <a:rPr lang="en-US" altLang="zh-CN" sz="1800" b="1" dirty="0">
                          <a:solidFill>
                            <a:schemeClr val="accent5">
                              <a:lumMod val="75000"/>
                            </a:schemeClr>
                          </a:solidFill>
                          <a:latin typeface="Courier New" panose="02070309020205020404" pitchFamily="49" charset="0"/>
                          <a:ea typeface="楷体" panose="02010609060101010101" pitchFamily="49" charset="-122"/>
                          <a:cs typeface="Courier New" panose="02070309020205020404" pitchFamily="49" charset="0"/>
                        </a:rPr>
                        <a:t>(k</a:t>
                      </a:r>
                      <a:r>
                        <a:rPr lang="zh-CN" altLang="en-US" sz="1800" b="1" dirty="0">
                          <a:solidFill>
                            <a:schemeClr val="accent5">
                              <a:lumMod val="75000"/>
                            </a:schemeClr>
                          </a:solidFill>
                          <a:latin typeface="Courier New" panose="02070309020205020404" pitchFamily="49" charset="0"/>
                          <a:ea typeface="楷体" panose="02010609060101010101" pitchFamily="49" charset="-122"/>
                          <a:cs typeface="Courier New" panose="02070309020205020404" pitchFamily="49" charset="0"/>
                        </a:rPr>
                        <a:t>为第</a:t>
                      </a:r>
                      <a:r>
                        <a:rPr lang="en-US" altLang="zh-CN" sz="1800" b="1" dirty="0">
                          <a:solidFill>
                            <a:schemeClr val="accent5">
                              <a:lumMod val="75000"/>
                            </a:schemeClr>
                          </a:solidFill>
                          <a:latin typeface="Courier New" panose="02070309020205020404" pitchFamily="49" charset="0"/>
                          <a:ea typeface="楷体" panose="02010609060101010101" pitchFamily="49" charset="-122"/>
                          <a:cs typeface="Courier New" panose="02070309020205020404" pitchFamily="49" charset="0"/>
                        </a:rPr>
                        <a:t>j</a:t>
                      </a:r>
                      <a:r>
                        <a:rPr lang="zh-CN" altLang="en-US" sz="1800" b="1" dirty="0">
                          <a:solidFill>
                            <a:schemeClr val="accent5">
                              <a:lumMod val="75000"/>
                            </a:schemeClr>
                          </a:solidFill>
                          <a:latin typeface="Courier New" panose="02070309020205020404" pitchFamily="49" charset="0"/>
                          <a:ea typeface="楷体" panose="02010609060101010101" pitchFamily="49" charset="-122"/>
                          <a:cs typeface="Courier New" panose="02070309020205020404" pitchFamily="49" charset="0"/>
                        </a:rPr>
                        <a:t>个产生式右部的符号长度</a:t>
                      </a:r>
                      <a:r>
                        <a:rPr lang="en-US" altLang="zh-CN" sz="1800" b="1" dirty="0">
                          <a:solidFill>
                            <a:schemeClr val="accent5">
                              <a:lumMod val="75000"/>
                            </a:schemeClr>
                          </a:solidFill>
                          <a:latin typeface="Courier New" panose="02070309020205020404" pitchFamily="49" charset="0"/>
                          <a:ea typeface="楷体" panose="02010609060101010101" pitchFamily="49" charset="-122"/>
                          <a:cs typeface="Courier New" panose="02070309020205020404" pitchFamily="49" charset="0"/>
                        </a:rPr>
                        <a:t>)</a:t>
                      </a:r>
                    </a:p>
                    <a:p>
                      <a:pPr marL="285750" marR="0" lvl="1"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lang="zh-CN" altLang="en-US" sz="1800" b="1" kern="1200" dirty="0">
                          <a:solidFill>
                            <a:srgbClr val="0000FF"/>
                          </a:solidFill>
                          <a:latin typeface="Courier New" panose="02070309020205020404" pitchFamily="49" charset="0"/>
                          <a:ea typeface="楷体" panose="02010609060101010101" pitchFamily="49" charset="-122"/>
                          <a:cs typeface="Courier New" panose="02070309020205020404" pitchFamily="49" charset="0"/>
                        </a:rPr>
                        <a:t>压栈</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：当前面临符号为第</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j</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个产生式左部的非终结符设为</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A</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，若此时</a:t>
                      </a:r>
                      <a:r>
                        <a:rPr lang="en-US" altLang="zh-CN" sz="1800" b="1" dirty="0" err="1">
                          <a:latin typeface="Courier New" panose="02070309020205020404" pitchFamily="49" charset="0"/>
                          <a:ea typeface="楷体" panose="02010609060101010101" pitchFamily="49" charset="-122"/>
                          <a:cs typeface="Courier New" panose="02070309020205020404" pitchFamily="49" charset="0"/>
                        </a:rPr>
                        <a:t>Goto</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[S,A]=j</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，非终结符</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A</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应移入符号栈，</a:t>
                      </a:r>
                      <a:r>
                        <a:rPr lang="en-US" altLang="zh-CN" sz="1800" b="1" dirty="0">
                          <a:latin typeface="Courier New" panose="02070309020205020404" pitchFamily="49" charset="0"/>
                          <a:ea typeface="楷体" panose="02010609060101010101" pitchFamily="49" charset="-122"/>
                          <a:cs typeface="Courier New" panose="02070309020205020404" pitchFamily="49" charset="0"/>
                        </a:rPr>
                        <a:t>j</a:t>
                      </a:r>
                      <a:r>
                        <a:rPr lang="zh-CN" altLang="en-US" sz="1800" b="1" dirty="0">
                          <a:latin typeface="Courier New" panose="02070309020205020404" pitchFamily="49" charset="0"/>
                          <a:ea typeface="楷体" panose="02010609060101010101" pitchFamily="49" charset="-122"/>
                          <a:cs typeface="Courier New" panose="02070309020205020404" pitchFamily="49" charset="0"/>
                        </a:rPr>
                        <a:t>移入状态栈。</a:t>
                      </a:r>
                      <a:br>
                        <a:rPr lang="en-US" altLang="zh-CN" sz="1800" b="1" dirty="0">
                          <a:latin typeface="Courier New" panose="02070309020205020404" pitchFamily="49" charset="0"/>
                          <a:ea typeface="楷体" panose="02010609060101010101" pitchFamily="49" charset="-122"/>
                          <a:cs typeface="Courier New" panose="02070309020205020404" pitchFamily="49" charset="0"/>
                        </a:rPr>
                      </a:br>
                      <a:r>
                        <a:rPr lang="en-US" altLang="zh-CN" sz="1800" b="1" dirty="0">
                          <a:solidFill>
                            <a:schemeClr val="accent5">
                              <a:lumMod val="75000"/>
                            </a:schemeClr>
                          </a:solidFill>
                          <a:latin typeface="Courier New" panose="02070309020205020404" pitchFamily="49" charset="0"/>
                          <a:ea typeface="楷体" panose="02010609060101010101" pitchFamily="49" charset="-122"/>
                          <a:cs typeface="Courier New" panose="02070309020205020404" pitchFamily="49" charset="0"/>
                        </a:rPr>
                        <a:t>(S</a:t>
                      </a:r>
                      <a:r>
                        <a:rPr lang="zh-CN" altLang="en-US" sz="1800" b="1" dirty="0">
                          <a:solidFill>
                            <a:schemeClr val="accent5">
                              <a:lumMod val="75000"/>
                            </a:schemeClr>
                          </a:solidFill>
                          <a:latin typeface="Courier New" panose="02070309020205020404" pitchFamily="49" charset="0"/>
                          <a:ea typeface="楷体" panose="02010609060101010101" pitchFamily="49" charset="-122"/>
                          <a:cs typeface="Courier New" panose="02070309020205020404" pitchFamily="49" charset="0"/>
                        </a:rPr>
                        <a:t>为状态栈栈顶</a:t>
                      </a:r>
                      <a:r>
                        <a:rPr lang="en-US" altLang="zh-CN" sz="1800" b="1" dirty="0">
                          <a:solidFill>
                            <a:schemeClr val="accent5">
                              <a:lumMod val="7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800" b="1" dirty="0">
                        <a:solidFill>
                          <a:schemeClr val="accent5">
                            <a:lumMod val="75000"/>
                          </a:schemeClr>
                        </a:solidFill>
                        <a:latin typeface="Courier New" panose="02070309020205020404" pitchFamily="49" charset="0"/>
                        <a:ea typeface="楷体" panose="02010609060101010101" pitchFamily="49" charset="-122"/>
                        <a:cs typeface="Courier New" panose="02070309020205020404" pitchFamily="49" charset="0"/>
                      </a:endParaRPr>
                    </a:p>
                  </a:txBody>
                  <a:tcPr anchor="ctr"/>
                </a:tc>
                <a:extLst>
                  <a:ext uri="{0D108BD9-81ED-4DB2-BD59-A6C34878D82A}">
                    <a16:rowId xmlns:a16="http://schemas.microsoft.com/office/drawing/2014/main" val="987668927"/>
                  </a:ext>
                </a:extLst>
              </a:tr>
            </a:tbl>
          </a:graphicData>
        </a:graphic>
      </p:graphicFrame>
      <p:sp>
        <p:nvSpPr>
          <p:cNvPr id="47106"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47107" name="灯片编号占位符 5"/>
          <p:cNvSpPr>
            <a:spLocks noGrp="1"/>
          </p:cNvSpPr>
          <p:nvPr>
            <p:ph type="sldNum" sz="quarter" idx="12"/>
          </p:nvPr>
        </p:nvSpPr>
        <p:spPr>
          <a:noFill/>
        </p:spPr>
        <p:txBody>
          <a:bodyPr/>
          <a:lstStyle/>
          <a:p>
            <a:fld id="{83780E3F-DC70-4CDD-928C-FF1F0AB0FDEE}" type="slidenum">
              <a:rPr lang="en-US" altLang="zh-CN" smtClean="0">
                <a:ea typeface="宋体" charset="-122"/>
              </a:rPr>
              <a:pPr/>
              <a:t>44</a:t>
            </a:fld>
            <a:endParaRPr lang="en-US" altLang="zh-CN">
              <a:ea typeface="宋体" charset="-122"/>
            </a:endParaRPr>
          </a:p>
        </p:txBody>
      </p:sp>
    </p:spTree>
    <p:extLst>
      <p:ext uri="{BB962C8B-B14F-4D97-AF65-F5344CB8AC3E}">
        <p14:creationId xmlns:p14="http://schemas.microsoft.com/office/powerpoint/2010/main" val="3794201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6BC55E7-BB16-72C1-0342-68F157A1F66C}"/>
              </a:ext>
            </a:extLst>
          </p:cNvPr>
          <p:cNvSpPr>
            <a:spLocks noGrp="1"/>
          </p:cNvSpPr>
          <p:nvPr>
            <p:ph type="title"/>
          </p:nvPr>
        </p:nvSpPr>
        <p:spPr/>
        <p:txBody>
          <a:bodyPr/>
          <a:lstStyle/>
          <a:p>
            <a:r>
              <a:rPr lang="en-US" altLang="zh-CN" dirty="0"/>
              <a:t>LR(0)</a:t>
            </a:r>
            <a:r>
              <a:rPr lang="zh-CN" altLang="en-US" dirty="0"/>
              <a:t>分析</a:t>
            </a:r>
          </a:p>
        </p:txBody>
      </p:sp>
      <p:sp>
        <p:nvSpPr>
          <p:cNvPr id="7" name="文本占位符 6">
            <a:extLst>
              <a:ext uri="{FF2B5EF4-FFF2-40B4-BE49-F238E27FC236}">
                <a16:creationId xmlns:a16="http://schemas.microsoft.com/office/drawing/2014/main" id="{413B9919-6407-CBDC-FFC4-048390A7A704}"/>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9F0CD615-B335-855D-6465-0A0EF6257BAC}"/>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4E64590E-2E11-ACFF-5D15-EA982DC2125D}"/>
              </a:ext>
            </a:extLst>
          </p:cNvPr>
          <p:cNvSpPr>
            <a:spLocks noGrp="1"/>
          </p:cNvSpPr>
          <p:nvPr>
            <p:ph type="sldNum" sz="quarter" idx="12"/>
          </p:nvPr>
        </p:nvSpPr>
        <p:spPr/>
        <p:txBody>
          <a:bodyPr/>
          <a:lstStyle/>
          <a:p>
            <a:pPr>
              <a:defRPr/>
            </a:pPr>
            <a:fld id="{B5560236-5FD0-42E7-89CF-9E3F8282410C}" type="slidenum">
              <a:rPr lang="en-US" altLang="zh-CN" smtClean="0"/>
              <a:pPr>
                <a:defRPr/>
              </a:pPr>
              <a:t>45</a:t>
            </a:fld>
            <a:endParaRPr lang="en-US" altLang="zh-CN"/>
          </a:p>
        </p:txBody>
      </p:sp>
    </p:spTree>
    <p:extLst>
      <p:ext uri="{BB962C8B-B14F-4D97-AF65-F5344CB8AC3E}">
        <p14:creationId xmlns:p14="http://schemas.microsoft.com/office/powerpoint/2010/main" val="1612125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70" name="Rectangle 567"/>
          <p:cNvSpPr>
            <a:spLocks noGrp="1" noChangeArrowheads="1"/>
          </p:cNvSpPr>
          <p:nvPr>
            <p:ph type="title"/>
          </p:nvPr>
        </p:nvSpPr>
        <p:spPr>
          <a:xfrm>
            <a:off x="3563366" y="419100"/>
            <a:ext cx="5545138" cy="922338"/>
          </a:xfrm>
          <a:noFill/>
        </p:spPr>
        <p:txBody>
          <a:bodyPr/>
          <a:lstStyle/>
          <a:p>
            <a:pPr eaLnBrk="1" hangingPunct="1"/>
            <a:r>
              <a:rPr lang="zh-CN" altLang="en-US" sz="2800"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对输入串</a:t>
            </a:r>
            <a:r>
              <a:rPr lang="en-US" altLang="zh-CN" sz="2800" dirty="0" err="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bccd</a:t>
            </a:r>
            <a:r>
              <a:rPr lang="en-US" altLang="zh-CN" sz="2800"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r>
              <a:rPr lang="zh-CN" altLang="en-US" sz="2800"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的分析</a:t>
            </a:r>
          </a:p>
        </p:txBody>
      </p:sp>
      <p:graphicFrame>
        <p:nvGraphicFramePr>
          <p:cNvPr id="532025" name="Group 569"/>
          <p:cNvGraphicFramePr>
            <a:graphicFrameLocks noGrp="1"/>
          </p:cNvGraphicFramePr>
          <p:nvPr>
            <p:ph type="tbl" idx="1"/>
            <p:extLst>
              <p:ext uri="{D42A27DB-BD31-4B8C-83A1-F6EECF244321}">
                <p14:modId xmlns:p14="http://schemas.microsoft.com/office/powerpoint/2010/main" val="1192010148"/>
              </p:ext>
            </p:extLst>
          </p:nvPr>
        </p:nvGraphicFramePr>
        <p:xfrm>
          <a:off x="468313" y="1700808"/>
          <a:ext cx="8136135" cy="4511040"/>
        </p:xfrm>
        <a:graphic>
          <a:graphicData uri="http://schemas.openxmlformats.org/drawingml/2006/table">
            <a:tbl>
              <a:tblPr firstRow="1" bandRow="1">
                <a:tableStyleId>{2A488322-F2BA-4B5B-9748-0D474271808F}</a:tableStyleId>
              </a:tblPr>
              <a:tblGrid>
                <a:gridCol w="834633">
                  <a:extLst>
                    <a:ext uri="{9D8B030D-6E8A-4147-A177-3AD203B41FA5}">
                      <a16:colId xmlns:a16="http://schemas.microsoft.com/office/drawing/2014/main" val="20000"/>
                    </a:ext>
                  </a:extLst>
                </a:gridCol>
                <a:gridCol w="1600224">
                  <a:extLst>
                    <a:ext uri="{9D8B030D-6E8A-4147-A177-3AD203B41FA5}">
                      <a16:colId xmlns:a16="http://schemas.microsoft.com/office/drawing/2014/main" val="20001"/>
                    </a:ext>
                  </a:extLst>
                </a:gridCol>
                <a:gridCol w="1600225">
                  <a:extLst>
                    <a:ext uri="{9D8B030D-6E8A-4147-A177-3AD203B41FA5}">
                      <a16:colId xmlns:a16="http://schemas.microsoft.com/office/drawing/2014/main" val="20002"/>
                    </a:ext>
                  </a:extLst>
                </a:gridCol>
                <a:gridCol w="1600224">
                  <a:extLst>
                    <a:ext uri="{9D8B030D-6E8A-4147-A177-3AD203B41FA5}">
                      <a16:colId xmlns:a16="http://schemas.microsoft.com/office/drawing/2014/main" val="20003"/>
                    </a:ext>
                  </a:extLst>
                </a:gridCol>
                <a:gridCol w="1250415">
                  <a:extLst>
                    <a:ext uri="{9D8B030D-6E8A-4147-A177-3AD203B41FA5}">
                      <a16:colId xmlns:a16="http://schemas.microsoft.com/office/drawing/2014/main" val="20004"/>
                    </a:ext>
                  </a:extLst>
                </a:gridCol>
                <a:gridCol w="1250414">
                  <a:extLst>
                    <a:ext uri="{9D8B030D-6E8A-4147-A177-3AD203B41FA5}">
                      <a16:colId xmlns:a16="http://schemas.microsoft.com/office/drawing/2014/main" val="2000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dirty="0">
                          <a:ln>
                            <a:noFill/>
                          </a:ln>
                          <a:effectLst>
                            <a:outerShdw blurRad="38100" dist="38100" dir="2700000" algn="tl">
                              <a:srgbClr val="000000">
                                <a:alpha val="43137"/>
                              </a:srgbClr>
                            </a:outerShdw>
                          </a:effectLst>
                        </a:rPr>
                        <a:t>步骤</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dirty="0">
                          <a:ln>
                            <a:noFill/>
                          </a:ln>
                          <a:solidFill>
                            <a:srgbClr val="FF0000"/>
                          </a:solidFill>
                          <a:effectLst>
                            <a:outerShdw blurRad="38100" dist="38100" dir="2700000" algn="tl">
                              <a:srgbClr val="000000">
                                <a:alpha val="43137"/>
                              </a:srgbClr>
                            </a:outerShdw>
                          </a:effectLst>
                        </a:rPr>
                        <a:t>状态栈</a:t>
                      </a:r>
                      <a:endParaRPr kumimoji="0" lang="zh-CN" altLang="en-US" sz="2000" b="1" i="0" u="none" strike="noStrike" cap="none" normalizeH="0" baseline="0" dirty="0">
                        <a:ln>
                          <a:noFill/>
                        </a:ln>
                        <a:solidFill>
                          <a:srgbClr val="FF0000"/>
                        </a:solidFill>
                        <a:effectLst>
                          <a:outerShdw blurRad="38100" dist="38100" dir="2700000" algn="tl">
                            <a:srgbClr val="000000">
                              <a:alpha val="43137"/>
                            </a:srgbClr>
                          </a:outerShdw>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dirty="0">
                          <a:ln>
                            <a:noFill/>
                          </a:ln>
                          <a:effectLst>
                            <a:outerShdw blurRad="38100" dist="38100" dir="2700000" algn="tl">
                              <a:srgbClr val="000000">
                                <a:alpha val="43137"/>
                              </a:srgbClr>
                            </a:outerShdw>
                          </a:effectLst>
                        </a:rPr>
                        <a:t>符号栈</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dirty="0">
                          <a:ln>
                            <a:noFill/>
                          </a:ln>
                          <a:effectLst>
                            <a:outerShdw blurRad="38100" dist="38100" dir="2700000" algn="tl">
                              <a:srgbClr val="000000">
                                <a:alpha val="43137"/>
                              </a:srgbClr>
                            </a:outerShdw>
                          </a:effectLst>
                        </a:rPr>
                        <a:t>输入串</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rPr>
                        <a:t>ACTION</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rPr>
                        <a:t>GOTO</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1</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1"/>
                  </a:ext>
                </a:extLst>
              </a:tr>
              <a:tr h="358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2</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2"/>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3</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3"/>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4</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4"/>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5</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5"/>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6</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6"/>
                  </a:ext>
                </a:extLst>
              </a:tr>
              <a:tr h="358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7</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7"/>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8</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8"/>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9</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horzOverflow="overflow"/>
                </a:tc>
                <a:extLst>
                  <a:ext uri="{0D108BD9-81ED-4DB2-BD59-A6C34878D82A}">
                    <a16:rowId xmlns:a16="http://schemas.microsoft.com/office/drawing/2014/main" val="10009"/>
                  </a:ext>
                </a:extLst>
              </a:tr>
            </a:tbl>
          </a:graphicData>
        </a:graphic>
      </p:graphicFrame>
      <p:sp>
        <p:nvSpPr>
          <p:cNvPr id="49154"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49155" name="灯片编号占位符 5"/>
          <p:cNvSpPr>
            <a:spLocks noGrp="1"/>
          </p:cNvSpPr>
          <p:nvPr>
            <p:ph type="sldNum" sz="quarter" idx="12"/>
          </p:nvPr>
        </p:nvSpPr>
        <p:spPr>
          <a:noFill/>
        </p:spPr>
        <p:txBody>
          <a:bodyPr/>
          <a:lstStyle/>
          <a:p>
            <a:fld id="{A74C08A9-163B-48B8-91BA-D206377D9981}" type="slidenum">
              <a:rPr lang="en-US" altLang="zh-CN" smtClean="0">
                <a:ea typeface="宋体" charset="-122"/>
              </a:rPr>
              <a:pPr/>
              <a:t>46</a:t>
            </a:fld>
            <a:endParaRPr lang="en-US" altLang="zh-CN">
              <a:ea typeface="宋体" charset="-122"/>
            </a:endParaRPr>
          </a:p>
        </p:txBody>
      </p:sp>
      <p:sp>
        <p:nvSpPr>
          <p:cNvPr id="49220" name="Oval 515">
            <a:hlinkClick r:id="rId2" action="ppaction://hlinksldjump" tooltip="分析过程"/>
          </p:cNvPr>
          <p:cNvSpPr>
            <a:spLocks noChangeArrowheads="1"/>
          </p:cNvSpPr>
          <p:nvPr/>
        </p:nvSpPr>
        <p:spPr bwMode="auto">
          <a:xfrm>
            <a:off x="7884368" y="332656"/>
            <a:ext cx="576263" cy="576262"/>
          </a:xfrm>
          <a:prstGeom prst="ellipse">
            <a:avLst/>
          </a:prstGeom>
          <a:solidFill>
            <a:srgbClr val="99CCFF">
              <a:alpha val="50195"/>
            </a:srgbClr>
          </a:solidFill>
          <a:ln w="127000" cap="rnd" cmpd="dbl" algn="ctr">
            <a:noFill/>
            <a:prstDash val="sysDot"/>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zh-CN" altLang="en-US" sz="1600">
                <a:solidFill>
                  <a:srgbClr val="002060"/>
                </a:solidFill>
                <a:latin typeface="楷体" panose="02010609060101010101" pitchFamily="49" charset="-122"/>
                <a:ea typeface="楷体" panose="02010609060101010101" pitchFamily="49" charset="-122"/>
              </a:rPr>
              <a:t>表</a:t>
            </a:r>
            <a:endParaRPr lang="en-US" altLang="zh-CN" sz="1600">
              <a:solidFill>
                <a:srgbClr val="002060"/>
              </a:solidFill>
              <a:latin typeface="楷体" panose="02010609060101010101" pitchFamily="49" charset="-122"/>
              <a:ea typeface="楷体" panose="02010609060101010101" pitchFamily="49" charset="-122"/>
            </a:endParaRPr>
          </a:p>
        </p:txBody>
      </p:sp>
      <p:sp>
        <p:nvSpPr>
          <p:cNvPr id="531972" name="Rectangle 516"/>
          <p:cNvSpPr>
            <a:spLocks noChangeArrowheads="1"/>
          </p:cNvSpPr>
          <p:nvPr/>
        </p:nvSpPr>
        <p:spPr bwMode="auto">
          <a:xfrm>
            <a:off x="1403350" y="2150070"/>
            <a:ext cx="487363" cy="457200"/>
          </a:xfrm>
          <a:prstGeom prst="rect">
            <a:avLst/>
          </a:prstGeom>
          <a:noFill/>
          <a:ln w="19050" algn="ctr">
            <a:noFill/>
            <a:miter lim="800000"/>
            <a:headEnd/>
            <a:tailEnd/>
          </a:ln>
        </p:spPr>
        <p:txBody>
          <a:bodyPr>
            <a:spAutoFit/>
          </a:bodyPr>
          <a:lstStyle/>
          <a:p>
            <a:pPr algn="l"/>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0</a:t>
            </a:r>
          </a:p>
        </p:txBody>
      </p:sp>
      <p:sp>
        <p:nvSpPr>
          <p:cNvPr id="531973" name="Rectangle 517"/>
          <p:cNvSpPr>
            <a:spLocks noChangeArrowheads="1"/>
          </p:cNvSpPr>
          <p:nvPr/>
        </p:nvSpPr>
        <p:spPr bwMode="auto">
          <a:xfrm>
            <a:off x="2987675" y="2150070"/>
            <a:ext cx="542925" cy="457200"/>
          </a:xfrm>
          <a:prstGeom prst="rect">
            <a:avLst/>
          </a:prstGeom>
          <a:noFill/>
          <a:ln w="19050" algn="ctr">
            <a:noFill/>
            <a:miter lim="800000"/>
            <a:headEnd/>
            <a:tailEnd/>
          </a:ln>
        </p:spPr>
        <p:txBody>
          <a:bodyPr>
            <a:spAutoFit/>
          </a:bodyPr>
          <a:lstStyle/>
          <a:p>
            <a:pPr algn="l"/>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531974" name="Rectangle 518"/>
          <p:cNvSpPr>
            <a:spLocks noChangeArrowheads="1"/>
          </p:cNvSpPr>
          <p:nvPr/>
        </p:nvSpPr>
        <p:spPr bwMode="auto">
          <a:xfrm>
            <a:off x="4517182" y="2150070"/>
            <a:ext cx="1350962"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dirty="0" err="1">
                <a:solidFill>
                  <a:schemeClr val="tx1">
                    <a:lumMod val="85000"/>
                    <a:lumOff val="15000"/>
                  </a:schemeClr>
                </a:solidFill>
                <a:latin typeface="Courier New" panose="02070309020205020404" pitchFamily="49" charset="0"/>
                <a:cs typeface="Courier New" panose="02070309020205020404" pitchFamily="49" charset="0"/>
              </a:rPr>
              <a:t>bccd</a:t>
            </a:r>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531975" name="Rectangle 519"/>
          <p:cNvSpPr>
            <a:spLocks noChangeArrowheads="1"/>
          </p:cNvSpPr>
          <p:nvPr/>
        </p:nvSpPr>
        <p:spPr bwMode="auto">
          <a:xfrm>
            <a:off x="6444208" y="2150070"/>
            <a:ext cx="773113"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S</a:t>
            </a:r>
            <a:r>
              <a:rPr lang="en-US" altLang="zh-CN" sz="2400" baseline="-25000">
                <a:solidFill>
                  <a:schemeClr val="tx1">
                    <a:lumMod val="85000"/>
                    <a:lumOff val="15000"/>
                  </a:schemeClr>
                </a:solidFill>
                <a:latin typeface="Courier New" panose="02070309020205020404" pitchFamily="49" charset="0"/>
                <a:cs typeface="Courier New" panose="02070309020205020404" pitchFamily="49" charset="0"/>
              </a:rPr>
              <a:t>3</a:t>
            </a:r>
          </a:p>
        </p:txBody>
      </p:sp>
      <p:sp>
        <p:nvSpPr>
          <p:cNvPr id="531976" name="Rectangle 520"/>
          <p:cNvSpPr>
            <a:spLocks noChangeArrowheads="1"/>
          </p:cNvSpPr>
          <p:nvPr/>
        </p:nvSpPr>
        <p:spPr bwMode="auto">
          <a:xfrm>
            <a:off x="1403350" y="2608858"/>
            <a:ext cx="711200" cy="457200"/>
          </a:xfrm>
          <a:prstGeom prst="rect">
            <a:avLst/>
          </a:prstGeom>
          <a:noFill/>
          <a:ln w="19050" algn="ctr">
            <a:noFill/>
            <a:miter lim="800000"/>
            <a:headEnd/>
            <a:tailEnd/>
          </a:ln>
        </p:spPr>
        <p:txBody>
          <a:bodyPr>
            <a:spAutoFit/>
          </a:bodyPr>
          <a:lstStyle/>
          <a:p>
            <a:pPr algn="l"/>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03</a:t>
            </a:r>
          </a:p>
        </p:txBody>
      </p:sp>
      <p:sp>
        <p:nvSpPr>
          <p:cNvPr id="531977" name="Rectangle 521"/>
          <p:cNvSpPr>
            <a:spLocks noChangeArrowheads="1"/>
          </p:cNvSpPr>
          <p:nvPr/>
        </p:nvSpPr>
        <p:spPr bwMode="auto">
          <a:xfrm>
            <a:off x="1403350" y="3067645"/>
            <a:ext cx="931863"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035</a:t>
            </a:r>
          </a:p>
        </p:txBody>
      </p:sp>
      <p:sp>
        <p:nvSpPr>
          <p:cNvPr id="531978" name="Rectangle 522"/>
          <p:cNvSpPr>
            <a:spLocks noChangeArrowheads="1"/>
          </p:cNvSpPr>
          <p:nvPr/>
        </p:nvSpPr>
        <p:spPr bwMode="auto">
          <a:xfrm>
            <a:off x="1403350" y="3515320"/>
            <a:ext cx="1158875" cy="457200"/>
          </a:xfrm>
          <a:prstGeom prst="rect">
            <a:avLst/>
          </a:prstGeom>
          <a:noFill/>
          <a:ln w="19050" algn="ctr">
            <a:noFill/>
            <a:miter lim="800000"/>
            <a:headEnd/>
            <a:tailEnd/>
          </a:ln>
        </p:spPr>
        <p:txBody>
          <a:bodyPr>
            <a:spAutoFit/>
          </a:bodyPr>
          <a:lstStyle/>
          <a:p>
            <a:pPr algn="l"/>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0355</a:t>
            </a:r>
          </a:p>
        </p:txBody>
      </p:sp>
      <p:sp>
        <p:nvSpPr>
          <p:cNvPr id="531979" name="Rectangle 523"/>
          <p:cNvSpPr>
            <a:spLocks noChangeArrowheads="1"/>
          </p:cNvSpPr>
          <p:nvPr/>
        </p:nvSpPr>
        <p:spPr bwMode="auto">
          <a:xfrm>
            <a:off x="1403350" y="3991570"/>
            <a:ext cx="158432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0355[11]</a:t>
            </a:r>
          </a:p>
        </p:txBody>
      </p:sp>
      <p:sp>
        <p:nvSpPr>
          <p:cNvPr id="531980" name="Rectangle 524"/>
          <p:cNvSpPr>
            <a:spLocks noChangeArrowheads="1"/>
          </p:cNvSpPr>
          <p:nvPr/>
        </p:nvSpPr>
        <p:spPr bwMode="auto">
          <a:xfrm>
            <a:off x="1403350" y="4436070"/>
            <a:ext cx="1379538"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03559</a:t>
            </a:r>
          </a:p>
        </p:txBody>
      </p:sp>
      <p:sp>
        <p:nvSpPr>
          <p:cNvPr id="531981" name="Rectangle 525"/>
          <p:cNvSpPr>
            <a:spLocks noChangeArrowheads="1"/>
          </p:cNvSpPr>
          <p:nvPr/>
        </p:nvSpPr>
        <p:spPr bwMode="auto">
          <a:xfrm>
            <a:off x="1403350" y="4882158"/>
            <a:ext cx="1158875" cy="457200"/>
          </a:xfrm>
          <a:prstGeom prst="rect">
            <a:avLst/>
          </a:prstGeom>
          <a:noFill/>
          <a:ln w="19050" algn="ctr">
            <a:noFill/>
            <a:miter lim="800000"/>
            <a:headEnd/>
            <a:tailEnd/>
          </a:ln>
        </p:spPr>
        <p:txBody>
          <a:bodyPr>
            <a:spAutoFit/>
          </a:bodyPr>
          <a:lstStyle/>
          <a:p>
            <a:pPr algn="l"/>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0359</a:t>
            </a:r>
          </a:p>
        </p:txBody>
      </p:sp>
      <p:sp>
        <p:nvSpPr>
          <p:cNvPr id="531982" name="Rectangle 526"/>
          <p:cNvSpPr>
            <a:spLocks noChangeArrowheads="1"/>
          </p:cNvSpPr>
          <p:nvPr/>
        </p:nvSpPr>
        <p:spPr bwMode="auto">
          <a:xfrm>
            <a:off x="1403350" y="5344120"/>
            <a:ext cx="931863" cy="457200"/>
          </a:xfrm>
          <a:prstGeom prst="rect">
            <a:avLst/>
          </a:prstGeom>
          <a:noFill/>
          <a:ln w="19050" algn="ctr">
            <a:noFill/>
            <a:miter lim="800000"/>
            <a:headEnd/>
            <a:tailEnd/>
          </a:ln>
        </p:spPr>
        <p:txBody>
          <a:bodyPr>
            <a:spAutoFit/>
          </a:bodyPr>
          <a:lstStyle/>
          <a:p>
            <a:pPr algn="l"/>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037</a:t>
            </a:r>
          </a:p>
        </p:txBody>
      </p:sp>
      <p:sp>
        <p:nvSpPr>
          <p:cNvPr id="531983" name="Rectangle 527"/>
          <p:cNvSpPr>
            <a:spLocks noChangeArrowheads="1"/>
          </p:cNvSpPr>
          <p:nvPr/>
        </p:nvSpPr>
        <p:spPr bwMode="auto">
          <a:xfrm>
            <a:off x="1403350" y="5804495"/>
            <a:ext cx="711200" cy="457200"/>
          </a:xfrm>
          <a:prstGeom prst="rect">
            <a:avLst/>
          </a:prstGeom>
          <a:noFill/>
          <a:ln w="19050" algn="ctr">
            <a:noFill/>
            <a:miter lim="800000"/>
            <a:headEnd/>
            <a:tailEnd/>
          </a:ln>
        </p:spPr>
        <p:txBody>
          <a:bodyPr>
            <a:spAutoFit/>
          </a:bodyPr>
          <a:lstStyle/>
          <a:p>
            <a:pPr algn="l"/>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01</a:t>
            </a:r>
          </a:p>
        </p:txBody>
      </p:sp>
      <p:sp>
        <p:nvSpPr>
          <p:cNvPr id="531984" name="Rectangle 528"/>
          <p:cNvSpPr>
            <a:spLocks noChangeArrowheads="1"/>
          </p:cNvSpPr>
          <p:nvPr/>
        </p:nvSpPr>
        <p:spPr bwMode="auto">
          <a:xfrm>
            <a:off x="2987675" y="2608858"/>
            <a:ext cx="792163" cy="457200"/>
          </a:xfrm>
          <a:prstGeom prst="rect">
            <a:avLst/>
          </a:prstGeom>
          <a:noFill/>
          <a:ln w="19050" algn="ctr">
            <a:noFill/>
            <a:miter lim="800000"/>
            <a:headEnd/>
            <a:tailEnd/>
          </a:ln>
        </p:spPr>
        <p:txBody>
          <a:bodyPr>
            <a:spAutoFit/>
          </a:bodyPr>
          <a:lstStyle/>
          <a:p>
            <a:pPr algn="l"/>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#b</a:t>
            </a:r>
          </a:p>
        </p:txBody>
      </p:sp>
      <p:sp>
        <p:nvSpPr>
          <p:cNvPr id="531985" name="Rectangle 529"/>
          <p:cNvSpPr>
            <a:spLocks noChangeArrowheads="1"/>
          </p:cNvSpPr>
          <p:nvPr/>
        </p:nvSpPr>
        <p:spPr bwMode="auto">
          <a:xfrm>
            <a:off x="2987675" y="3067645"/>
            <a:ext cx="103822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#bc</a:t>
            </a:r>
          </a:p>
        </p:txBody>
      </p:sp>
      <p:sp>
        <p:nvSpPr>
          <p:cNvPr id="531986" name="Rectangle 530"/>
          <p:cNvSpPr>
            <a:spLocks noChangeArrowheads="1"/>
          </p:cNvSpPr>
          <p:nvPr/>
        </p:nvSpPr>
        <p:spPr bwMode="auto">
          <a:xfrm>
            <a:off x="2987675" y="3515320"/>
            <a:ext cx="128587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#bcc</a:t>
            </a:r>
          </a:p>
        </p:txBody>
      </p:sp>
      <p:sp>
        <p:nvSpPr>
          <p:cNvPr id="531987" name="Rectangle 531"/>
          <p:cNvSpPr>
            <a:spLocks noChangeArrowheads="1"/>
          </p:cNvSpPr>
          <p:nvPr/>
        </p:nvSpPr>
        <p:spPr bwMode="auto">
          <a:xfrm>
            <a:off x="2987675" y="3974623"/>
            <a:ext cx="153352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a:t>
            </a:r>
            <a:r>
              <a:rPr lang="en-US" altLang="zh-CN" sz="2400" dirty="0" err="1">
                <a:solidFill>
                  <a:schemeClr val="tx1">
                    <a:lumMod val="85000"/>
                    <a:lumOff val="15000"/>
                  </a:schemeClr>
                </a:solidFill>
                <a:latin typeface="Courier New" panose="02070309020205020404" pitchFamily="49" charset="0"/>
                <a:cs typeface="Courier New" panose="02070309020205020404" pitchFamily="49" charset="0"/>
              </a:rPr>
              <a:t>bccd</a:t>
            </a:r>
            <a:endParaRPr lang="en-US" altLang="zh-CN" sz="2400" dirty="0">
              <a:solidFill>
                <a:schemeClr val="tx1">
                  <a:lumMod val="85000"/>
                  <a:lumOff val="15000"/>
                </a:schemeClr>
              </a:solidFill>
              <a:latin typeface="Courier New" panose="02070309020205020404" pitchFamily="49" charset="0"/>
              <a:cs typeface="Courier New" panose="02070309020205020404" pitchFamily="49" charset="0"/>
            </a:endParaRPr>
          </a:p>
        </p:txBody>
      </p:sp>
      <p:sp>
        <p:nvSpPr>
          <p:cNvPr id="531988" name="Rectangle 532"/>
          <p:cNvSpPr>
            <a:spLocks noChangeArrowheads="1"/>
          </p:cNvSpPr>
          <p:nvPr/>
        </p:nvSpPr>
        <p:spPr bwMode="auto">
          <a:xfrm>
            <a:off x="2987675" y="4419123"/>
            <a:ext cx="153352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#bccB</a:t>
            </a:r>
          </a:p>
        </p:txBody>
      </p:sp>
      <p:sp>
        <p:nvSpPr>
          <p:cNvPr id="531989" name="Rectangle 533"/>
          <p:cNvSpPr>
            <a:spLocks noChangeArrowheads="1"/>
          </p:cNvSpPr>
          <p:nvPr/>
        </p:nvSpPr>
        <p:spPr bwMode="auto">
          <a:xfrm>
            <a:off x="2987675" y="4865211"/>
            <a:ext cx="128587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#bcB</a:t>
            </a:r>
          </a:p>
        </p:txBody>
      </p:sp>
      <p:sp>
        <p:nvSpPr>
          <p:cNvPr id="531990" name="Rectangle 534"/>
          <p:cNvSpPr>
            <a:spLocks noChangeArrowheads="1"/>
          </p:cNvSpPr>
          <p:nvPr/>
        </p:nvSpPr>
        <p:spPr bwMode="auto">
          <a:xfrm>
            <a:off x="2987675" y="5344120"/>
            <a:ext cx="103822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#bB</a:t>
            </a:r>
          </a:p>
        </p:txBody>
      </p:sp>
      <p:sp>
        <p:nvSpPr>
          <p:cNvPr id="531991" name="Rectangle 535"/>
          <p:cNvSpPr>
            <a:spLocks noChangeArrowheads="1"/>
          </p:cNvSpPr>
          <p:nvPr/>
        </p:nvSpPr>
        <p:spPr bwMode="auto">
          <a:xfrm>
            <a:off x="2987675" y="5804495"/>
            <a:ext cx="792163"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#E</a:t>
            </a:r>
          </a:p>
        </p:txBody>
      </p:sp>
      <p:sp>
        <p:nvSpPr>
          <p:cNvPr id="531992" name="Rectangle 536"/>
          <p:cNvSpPr>
            <a:spLocks noChangeArrowheads="1"/>
          </p:cNvSpPr>
          <p:nvPr/>
        </p:nvSpPr>
        <p:spPr bwMode="auto">
          <a:xfrm>
            <a:off x="4734669" y="2608858"/>
            <a:ext cx="1133475"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ccd#</a:t>
            </a:r>
          </a:p>
        </p:txBody>
      </p:sp>
      <p:sp>
        <p:nvSpPr>
          <p:cNvPr id="531993" name="Rectangle 537"/>
          <p:cNvSpPr>
            <a:spLocks noChangeArrowheads="1"/>
          </p:cNvSpPr>
          <p:nvPr/>
        </p:nvSpPr>
        <p:spPr bwMode="auto">
          <a:xfrm>
            <a:off x="4952157" y="3067645"/>
            <a:ext cx="915987"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cd#</a:t>
            </a:r>
          </a:p>
        </p:txBody>
      </p:sp>
      <p:sp>
        <p:nvSpPr>
          <p:cNvPr id="531994" name="Rectangle 538"/>
          <p:cNvSpPr>
            <a:spLocks noChangeArrowheads="1"/>
          </p:cNvSpPr>
          <p:nvPr/>
        </p:nvSpPr>
        <p:spPr bwMode="auto">
          <a:xfrm>
            <a:off x="5171232" y="3515320"/>
            <a:ext cx="696912"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d#</a:t>
            </a:r>
          </a:p>
        </p:txBody>
      </p:sp>
      <p:sp>
        <p:nvSpPr>
          <p:cNvPr id="531995" name="Rectangle 539"/>
          <p:cNvSpPr>
            <a:spLocks noChangeArrowheads="1"/>
          </p:cNvSpPr>
          <p:nvPr/>
        </p:nvSpPr>
        <p:spPr bwMode="auto">
          <a:xfrm>
            <a:off x="5287119" y="3991570"/>
            <a:ext cx="581025" cy="457200"/>
          </a:xfrm>
          <a:prstGeom prst="rect">
            <a:avLst/>
          </a:prstGeom>
          <a:noFill/>
          <a:ln w="19050" algn="ctr">
            <a:noFill/>
            <a:miter lim="800000"/>
            <a:headEnd/>
            <a:tailEnd/>
          </a:ln>
        </p:spPr>
        <p:txBody>
          <a:bodyPr>
            <a:spAutoFit/>
          </a:bodyPr>
          <a:lstStyle/>
          <a:p>
            <a:pPr algn="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531996" name="Rectangle 540"/>
          <p:cNvSpPr>
            <a:spLocks noChangeArrowheads="1"/>
          </p:cNvSpPr>
          <p:nvPr/>
        </p:nvSpPr>
        <p:spPr bwMode="auto">
          <a:xfrm>
            <a:off x="5287119" y="4436070"/>
            <a:ext cx="581025" cy="457200"/>
          </a:xfrm>
          <a:prstGeom prst="rect">
            <a:avLst/>
          </a:prstGeom>
          <a:noFill/>
          <a:ln w="19050" algn="ctr">
            <a:noFill/>
            <a:miter lim="800000"/>
            <a:headEnd/>
            <a:tailEnd/>
          </a:ln>
        </p:spPr>
        <p:txBody>
          <a:bodyPr>
            <a:spAutoFit/>
          </a:bodyPr>
          <a:lstStyle/>
          <a:p>
            <a:pPr algn="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531997" name="Rectangle 541"/>
          <p:cNvSpPr>
            <a:spLocks noChangeArrowheads="1"/>
          </p:cNvSpPr>
          <p:nvPr/>
        </p:nvSpPr>
        <p:spPr bwMode="auto">
          <a:xfrm>
            <a:off x="5287119" y="4882158"/>
            <a:ext cx="581025" cy="457200"/>
          </a:xfrm>
          <a:prstGeom prst="rect">
            <a:avLst/>
          </a:prstGeom>
          <a:noFill/>
          <a:ln w="19050" algn="ctr">
            <a:noFill/>
            <a:miter lim="800000"/>
            <a:headEnd/>
            <a:tailEnd/>
          </a:ln>
        </p:spPr>
        <p:txBody>
          <a:bodyPr>
            <a:spAutoFit/>
          </a:bodyPr>
          <a:lstStyle/>
          <a:p>
            <a:pPr algn="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531998" name="Rectangle 542"/>
          <p:cNvSpPr>
            <a:spLocks noChangeArrowheads="1"/>
          </p:cNvSpPr>
          <p:nvPr/>
        </p:nvSpPr>
        <p:spPr bwMode="auto">
          <a:xfrm>
            <a:off x="5287119" y="5344120"/>
            <a:ext cx="581025" cy="457200"/>
          </a:xfrm>
          <a:prstGeom prst="rect">
            <a:avLst/>
          </a:prstGeom>
          <a:noFill/>
          <a:ln w="19050" algn="ctr">
            <a:noFill/>
            <a:miter lim="800000"/>
            <a:headEnd/>
            <a:tailEnd/>
          </a:ln>
        </p:spPr>
        <p:txBody>
          <a:bodyPr>
            <a:spAutoFit/>
          </a:bodyPr>
          <a:lstStyle/>
          <a:p>
            <a:pPr algn="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531999" name="Rectangle 543"/>
          <p:cNvSpPr>
            <a:spLocks noChangeArrowheads="1"/>
          </p:cNvSpPr>
          <p:nvPr/>
        </p:nvSpPr>
        <p:spPr bwMode="auto">
          <a:xfrm>
            <a:off x="5287119" y="5804495"/>
            <a:ext cx="581025" cy="457200"/>
          </a:xfrm>
          <a:prstGeom prst="rect">
            <a:avLst/>
          </a:prstGeom>
          <a:noFill/>
          <a:ln w="19050" algn="ctr">
            <a:noFill/>
            <a:miter lim="800000"/>
            <a:headEnd/>
            <a:tailEnd/>
          </a:ln>
        </p:spPr>
        <p:txBody>
          <a:bodyPr>
            <a:spAutoFit/>
          </a:bodyPr>
          <a:lstStyle/>
          <a:p>
            <a:pPr algn="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532000" name="Rectangle 544"/>
          <p:cNvSpPr>
            <a:spLocks noChangeArrowheads="1"/>
          </p:cNvSpPr>
          <p:nvPr/>
        </p:nvSpPr>
        <p:spPr bwMode="auto">
          <a:xfrm>
            <a:off x="6444208" y="2608858"/>
            <a:ext cx="773113" cy="457200"/>
          </a:xfrm>
          <a:prstGeom prst="rect">
            <a:avLst/>
          </a:prstGeom>
          <a:noFill/>
          <a:ln w="19050" algn="ctr">
            <a:noFill/>
            <a:miter lim="800000"/>
            <a:headEnd/>
            <a:tailEnd/>
          </a:ln>
        </p:spPr>
        <p:txBody>
          <a:bodyPr>
            <a:spAutoFit/>
          </a:bodyPr>
          <a:lstStyle/>
          <a:p>
            <a:pPr algn="l"/>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S</a:t>
            </a:r>
            <a:r>
              <a:rPr lang="en-US" altLang="zh-CN" sz="2400" baseline="-2500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32001" name="Rectangle 545"/>
          <p:cNvSpPr>
            <a:spLocks noChangeArrowheads="1"/>
          </p:cNvSpPr>
          <p:nvPr/>
        </p:nvSpPr>
        <p:spPr bwMode="auto">
          <a:xfrm>
            <a:off x="6444208" y="3067645"/>
            <a:ext cx="773113"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S</a:t>
            </a:r>
            <a:r>
              <a:rPr lang="en-US" altLang="zh-CN" sz="2400" baseline="-2500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32002" name="Rectangle 546"/>
          <p:cNvSpPr>
            <a:spLocks noChangeArrowheads="1"/>
          </p:cNvSpPr>
          <p:nvPr/>
        </p:nvSpPr>
        <p:spPr bwMode="auto">
          <a:xfrm>
            <a:off x="6444208" y="3515320"/>
            <a:ext cx="950912"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S</a:t>
            </a:r>
            <a:r>
              <a:rPr lang="en-US" altLang="zh-CN" sz="2400" baseline="-25000">
                <a:solidFill>
                  <a:schemeClr val="tx1">
                    <a:lumMod val="85000"/>
                    <a:lumOff val="15000"/>
                  </a:schemeClr>
                </a:solidFill>
                <a:latin typeface="Courier New" panose="02070309020205020404" pitchFamily="49" charset="0"/>
                <a:cs typeface="Courier New" panose="02070309020205020404" pitchFamily="49" charset="0"/>
              </a:rPr>
              <a:t>11</a:t>
            </a:r>
          </a:p>
        </p:txBody>
      </p:sp>
      <p:sp>
        <p:nvSpPr>
          <p:cNvPr id="532003" name="Rectangle 547"/>
          <p:cNvSpPr>
            <a:spLocks noChangeArrowheads="1"/>
          </p:cNvSpPr>
          <p:nvPr/>
        </p:nvSpPr>
        <p:spPr bwMode="auto">
          <a:xfrm>
            <a:off x="6444208" y="3991570"/>
            <a:ext cx="773113" cy="457200"/>
          </a:xfrm>
          <a:prstGeom prst="rect">
            <a:avLst/>
          </a:prstGeom>
          <a:noFill/>
          <a:ln w="19050" algn="ctr">
            <a:noFill/>
            <a:miter lim="800000"/>
            <a:headEnd/>
            <a:tailEnd/>
          </a:ln>
        </p:spPr>
        <p:txBody>
          <a:bodyPr>
            <a:spAutoFit/>
          </a:bodyPr>
          <a:lstStyle/>
          <a:p>
            <a:pPr algn="l"/>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2400" baseline="-25000">
                <a:solidFill>
                  <a:schemeClr val="tx1">
                    <a:lumMod val="85000"/>
                    <a:lumOff val="15000"/>
                  </a:schemeClr>
                </a:solidFill>
                <a:latin typeface="Courier New" panose="02070309020205020404" pitchFamily="49" charset="0"/>
                <a:cs typeface="Courier New" panose="02070309020205020404" pitchFamily="49" charset="0"/>
              </a:rPr>
              <a:t>6</a:t>
            </a:r>
          </a:p>
        </p:txBody>
      </p:sp>
      <p:sp>
        <p:nvSpPr>
          <p:cNvPr id="532004" name="Rectangle 548"/>
          <p:cNvSpPr>
            <a:spLocks noChangeArrowheads="1"/>
          </p:cNvSpPr>
          <p:nvPr/>
        </p:nvSpPr>
        <p:spPr bwMode="auto">
          <a:xfrm>
            <a:off x="7740352" y="4036020"/>
            <a:ext cx="522288" cy="457200"/>
          </a:xfrm>
          <a:prstGeom prst="rect">
            <a:avLst/>
          </a:prstGeom>
          <a:noFill/>
          <a:ln w="19050" algn="ctr">
            <a:noFill/>
            <a:miter lim="800000"/>
            <a:headEnd/>
            <a:tailEnd/>
          </a:ln>
        </p:spPr>
        <p:txBody>
          <a:bodyPr>
            <a:spAutoFit/>
          </a:bodyPr>
          <a:lstStyle/>
          <a:p>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9</a:t>
            </a:r>
          </a:p>
        </p:txBody>
      </p:sp>
      <p:sp>
        <p:nvSpPr>
          <p:cNvPr id="532005" name="Rectangle 549"/>
          <p:cNvSpPr>
            <a:spLocks noChangeArrowheads="1"/>
          </p:cNvSpPr>
          <p:nvPr/>
        </p:nvSpPr>
        <p:spPr bwMode="auto">
          <a:xfrm>
            <a:off x="6444208" y="4436070"/>
            <a:ext cx="773113"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2400" baseline="-2500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32006" name="Rectangle 550"/>
          <p:cNvSpPr>
            <a:spLocks noChangeArrowheads="1"/>
          </p:cNvSpPr>
          <p:nvPr/>
        </p:nvSpPr>
        <p:spPr bwMode="auto">
          <a:xfrm>
            <a:off x="6444208" y="4882158"/>
            <a:ext cx="773113"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2400" baseline="-25000" dirty="0">
                <a:solidFill>
                  <a:schemeClr val="tx1">
                    <a:lumMod val="85000"/>
                    <a:lumOff val="15000"/>
                  </a:schemeClr>
                </a:solidFill>
                <a:latin typeface="Courier New" panose="02070309020205020404" pitchFamily="49" charset="0"/>
                <a:cs typeface="Courier New" panose="02070309020205020404" pitchFamily="49" charset="0"/>
              </a:rPr>
              <a:t>5</a:t>
            </a:r>
          </a:p>
        </p:txBody>
      </p:sp>
      <p:sp>
        <p:nvSpPr>
          <p:cNvPr id="532007" name="Rectangle 551"/>
          <p:cNvSpPr>
            <a:spLocks noChangeArrowheads="1"/>
          </p:cNvSpPr>
          <p:nvPr/>
        </p:nvSpPr>
        <p:spPr bwMode="auto">
          <a:xfrm>
            <a:off x="6444208" y="5344120"/>
            <a:ext cx="773113"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r</a:t>
            </a:r>
            <a:r>
              <a:rPr lang="en-US" altLang="zh-CN" sz="2400" baseline="-25000">
                <a:solidFill>
                  <a:schemeClr val="tx1">
                    <a:lumMod val="85000"/>
                    <a:lumOff val="15000"/>
                  </a:schemeClr>
                </a:solidFill>
                <a:latin typeface="Courier New" panose="02070309020205020404" pitchFamily="49" charset="0"/>
                <a:cs typeface="Courier New" panose="02070309020205020404" pitchFamily="49" charset="0"/>
              </a:rPr>
              <a:t>2</a:t>
            </a:r>
          </a:p>
        </p:txBody>
      </p:sp>
      <p:sp>
        <p:nvSpPr>
          <p:cNvPr id="532008" name="Rectangle 552"/>
          <p:cNvSpPr>
            <a:spLocks noChangeArrowheads="1"/>
          </p:cNvSpPr>
          <p:nvPr/>
        </p:nvSpPr>
        <p:spPr bwMode="auto">
          <a:xfrm>
            <a:off x="6444208" y="5804495"/>
            <a:ext cx="1130300"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cs typeface="Courier New" panose="02070309020205020404" pitchFamily="49" charset="0"/>
              </a:rPr>
              <a:t>acc</a:t>
            </a:r>
          </a:p>
        </p:txBody>
      </p:sp>
      <p:sp>
        <p:nvSpPr>
          <p:cNvPr id="532010" name="Rectangle 554"/>
          <p:cNvSpPr>
            <a:spLocks noChangeArrowheads="1"/>
          </p:cNvSpPr>
          <p:nvPr/>
        </p:nvSpPr>
        <p:spPr bwMode="auto">
          <a:xfrm>
            <a:off x="7740352" y="4480520"/>
            <a:ext cx="522288" cy="457200"/>
          </a:xfrm>
          <a:prstGeom prst="rect">
            <a:avLst/>
          </a:prstGeom>
          <a:noFill/>
          <a:ln w="19050" algn="ctr">
            <a:noFill/>
            <a:miter lim="800000"/>
            <a:headEnd/>
            <a:tailEnd/>
          </a:ln>
        </p:spPr>
        <p:txBody>
          <a:bodyPr>
            <a:spAutoFit/>
          </a:bodyPr>
          <a:lstStyle/>
          <a:p>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9</a:t>
            </a:r>
          </a:p>
        </p:txBody>
      </p:sp>
      <p:sp>
        <p:nvSpPr>
          <p:cNvPr id="532011" name="Rectangle 555"/>
          <p:cNvSpPr>
            <a:spLocks noChangeArrowheads="1"/>
          </p:cNvSpPr>
          <p:nvPr/>
        </p:nvSpPr>
        <p:spPr bwMode="auto">
          <a:xfrm>
            <a:off x="7740352" y="4912320"/>
            <a:ext cx="522288" cy="457200"/>
          </a:xfrm>
          <a:prstGeom prst="rect">
            <a:avLst/>
          </a:prstGeom>
          <a:noFill/>
          <a:ln w="19050" algn="ctr">
            <a:noFill/>
            <a:miter lim="800000"/>
            <a:headEnd/>
            <a:tailEnd/>
          </a:ln>
        </p:spPr>
        <p:txBody>
          <a:bodyPr>
            <a:spAutoFit/>
          </a:bodyPr>
          <a:lstStyle/>
          <a:p>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7</a:t>
            </a:r>
          </a:p>
        </p:txBody>
      </p:sp>
      <p:sp>
        <p:nvSpPr>
          <p:cNvPr id="532012" name="Rectangle 556"/>
          <p:cNvSpPr>
            <a:spLocks noChangeArrowheads="1"/>
          </p:cNvSpPr>
          <p:nvPr/>
        </p:nvSpPr>
        <p:spPr bwMode="auto">
          <a:xfrm>
            <a:off x="7740352" y="5391745"/>
            <a:ext cx="522288" cy="457200"/>
          </a:xfrm>
          <a:prstGeom prst="rect">
            <a:avLst/>
          </a:prstGeom>
          <a:noFill/>
          <a:ln w="19050" algn="ctr">
            <a:noFill/>
            <a:miter lim="800000"/>
            <a:headEnd/>
            <a:tailEnd/>
          </a:ln>
        </p:spPr>
        <p:txBody>
          <a:bodyPr>
            <a:spAutoFit/>
          </a:bodyPr>
          <a:lstStyle/>
          <a:p>
            <a:r>
              <a:rPr lang="en-US" altLang="zh-CN" sz="2400" dirty="0">
                <a:solidFill>
                  <a:schemeClr val="tx1">
                    <a:lumMod val="85000"/>
                    <a:lumOff val="15000"/>
                  </a:schemeClr>
                </a:solidFill>
                <a:latin typeface="Courier New" panose="02070309020205020404" pitchFamily="49" charset="0"/>
                <a:cs typeface="Courier New" panose="02070309020205020404" pitchFamily="49" charset="0"/>
              </a:rPr>
              <a:t>1</a:t>
            </a:r>
          </a:p>
        </p:txBody>
      </p:sp>
      <p:sp>
        <p:nvSpPr>
          <p:cNvPr id="532015" name="Text Box 559"/>
          <p:cNvSpPr txBox="1">
            <a:spLocks noChangeArrowheads="1"/>
          </p:cNvSpPr>
          <p:nvPr/>
        </p:nvSpPr>
        <p:spPr bwMode="auto">
          <a:xfrm>
            <a:off x="1942193" y="4472583"/>
            <a:ext cx="696913" cy="369332"/>
          </a:xfrm>
          <a:prstGeom prst="rect">
            <a:avLst/>
          </a:prstGeom>
          <a:noFill/>
          <a:ln w="12700" algn="ctr">
            <a:noFill/>
            <a:miter lim="800000"/>
            <a:headEnd/>
            <a:tailEnd/>
          </a:ln>
          <a:effectLst/>
        </p:spPr>
        <p:txBody>
          <a:bodyPr>
            <a:spAutoFit/>
          </a:bodyPr>
          <a:lstStyle/>
          <a:p>
            <a:pPr algn="l">
              <a:defRPr/>
            </a:pPr>
            <a:r>
              <a:rPr lang="en-US" altLang="zh-CN"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a:t>
            </a:r>
          </a:p>
        </p:txBody>
      </p:sp>
      <p:sp>
        <p:nvSpPr>
          <p:cNvPr id="532016" name="Text Box 560"/>
          <p:cNvSpPr txBox="1">
            <a:spLocks noChangeArrowheads="1"/>
          </p:cNvSpPr>
          <p:nvPr/>
        </p:nvSpPr>
        <p:spPr bwMode="auto">
          <a:xfrm>
            <a:off x="3546474" y="4472583"/>
            <a:ext cx="696913" cy="369332"/>
          </a:xfrm>
          <a:prstGeom prst="rect">
            <a:avLst/>
          </a:prstGeom>
          <a:noFill/>
          <a:ln w="12700" algn="ctr">
            <a:noFill/>
            <a:miter lim="800000"/>
            <a:headEnd/>
            <a:tailEnd/>
          </a:ln>
          <a:effectLst/>
        </p:spPr>
        <p:txBody>
          <a:bodyPr>
            <a:spAutoFit/>
          </a:bodyPr>
          <a:lstStyle/>
          <a:p>
            <a:pPr algn="l">
              <a:defRPr/>
            </a:pPr>
            <a:r>
              <a:rPr lang="en-US" altLang="zh-CN"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a:t>
            </a:r>
          </a:p>
        </p:txBody>
      </p:sp>
      <p:sp>
        <p:nvSpPr>
          <p:cNvPr id="532017" name="Text Box 561"/>
          <p:cNvSpPr txBox="1">
            <a:spLocks noChangeArrowheads="1"/>
          </p:cNvSpPr>
          <p:nvPr/>
        </p:nvSpPr>
        <p:spPr bwMode="auto">
          <a:xfrm>
            <a:off x="2148724" y="4040783"/>
            <a:ext cx="1004888" cy="369332"/>
          </a:xfrm>
          <a:prstGeom prst="rect">
            <a:avLst/>
          </a:prstGeom>
          <a:noFill/>
          <a:ln w="12700" algn="ctr">
            <a:noFill/>
            <a:miter lim="800000"/>
            <a:headEnd/>
            <a:tailEnd/>
          </a:ln>
          <a:effectLst/>
        </p:spPr>
        <p:txBody>
          <a:bodyPr wrap="square">
            <a:spAutoFit/>
          </a:bodyPr>
          <a:lstStyle/>
          <a:p>
            <a:pPr algn="l">
              <a:defRPr/>
            </a:pPr>
            <a:r>
              <a:rPr lang="en-US" altLang="zh-CN"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a:t>
            </a:r>
          </a:p>
        </p:txBody>
      </p:sp>
      <p:sp>
        <p:nvSpPr>
          <p:cNvPr id="532018" name="Text Box 562"/>
          <p:cNvSpPr txBox="1">
            <a:spLocks noChangeArrowheads="1"/>
          </p:cNvSpPr>
          <p:nvPr/>
        </p:nvSpPr>
        <p:spPr bwMode="auto">
          <a:xfrm>
            <a:off x="3710260" y="4040783"/>
            <a:ext cx="501700" cy="369332"/>
          </a:xfrm>
          <a:prstGeom prst="rect">
            <a:avLst/>
          </a:prstGeom>
          <a:noFill/>
          <a:ln w="12700" algn="ctr">
            <a:noFill/>
            <a:miter lim="800000"/>
            <a:headEnd/>
            <a:tailEnd/>
          </a:ln>
          <a:effectLst/>
        </p:spPr>
        <p:txBody>
          <a:bodyPr wrap="square">
            <a:spAutoFit/>
          </a:bodyPr>
          <a:lstStyle/>
          <a:p>
            <a:pPr algn="l">
              <a:defRPr/>
            </a:pPr>
            <a:r>
              <a:rPr lang="en-US" altLang="zh-CN"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a:t>
            </a:r>
          </a:p>
        </p:txBody>
      </p:sp>
      <p:sp>
        <p:nvSpPr>
          <p:cNvPr id="532019" name="Text Box 563"/>
          <p:cNvSpPr txBox="1">
            <a:spLocks noChangeArrowheads="1"/>
          </p:cNvSpPr>
          <p:nvPr/>
        </p:nvSpPr>
        <p:spPr bwMode="auto">
          <a:xfrm>
            <a:off x="1784350" y="4909145"/>
            <a:ext cx="696913" cy="369332"/>
          </a:xfrm>
          <a:prstGeom prst="rect">
            <a:avLst/>
          </a:prstGeom>
          <a:noFill/>
          <a:ln w="12700" algn="ctr">
            <a:noFill/>
            <a:miter lim="800000"/>
            <a:headEnd/>
            <a:tailEnd/>
          </a:ln>
          <a:effectLst/>
        </p:spPr>
        <p:txBody>
          <a:bodyPr>
            <a:spAutoFit/>
          </a:bodyPr>
          <a:lstStyle/>
          <a:p>
            <a:pPr algn="l">
              <a:defRPr/>
            </a:pPr>
            <a:r>
              <a:rPr lang="en-US" altLang="zh-CN"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a:t>
            </a:r>
          </a:p>
        </p:txBody>
      </p:sp>
      <p:sp>
        <p:nvSpPr>
          <p:cNvPr id="532020" name="Text Box 564"/>
          <p:cNvSpPr txBox="1">
            <a:spLocks noChangeArrowheads="1"/>
          </p:cNvSpPr>
          <p:nvPr/>
        </p:nvSpPr>
        <p:spPr bwMode="auto">
          <a:xfrm>
            <a:off x="3368675" y="4921845"/>
            <a:ext cx="696913" cy="369332"/>
          </a:xfrm>
          <a:prstGeom prst="rect">
            <a:avLst/>
          </a:prstGeom>
          <a:noFill/>
          <a:ln w="12700" algn="ctr">
            <a:noFill/>
            <a:miter lim="800000"/>
            <a:headEnd/>
            <a:tailEnd/>
          </a:ln>
          <a:effectLst/>
        </p:spPr>
        <p:txBody>
          <a:bodyPr>
            <a:spAutoFit/>
          </a:bodyPr>
          <a:lstStyle/>
          <a:p>
            <a:pPr algn="l">
              <a:defRPr/>
            </a:pPr>
            <a:r>
              <a:rPr lang="en-US" altLang="zh-CN"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a:t>
            </a:r>
          </a:p>
        </p:txBody>
      </p:sp>
      <p:sp>
        <p:nvSpPr>
          <p:cNvPr id="532021" name="Text Box 565"/>
          <p:cNvSpPr txBox="1">
            <a:spLocks noChangeArrowheads="1"/>
          </p:cNvSpPr>
          <p:nvPr/>
        </p:nvSpPr>
        <p:spPr bwMode="auto">
          <a:xfrm>
            <a:off x="1597478" y="5372695"/>
            <a:ext cx="696913" cy="369332"/>
          </a:xfrm>
          <a:prstGeom prst="rect">
            <a:avLst/>
          </a:prstGeom>
          <a:noFill/>
          <a:ln w="12700" algn="ctr">
            <a:noFill/>
            <a:miter lim="800000"/>
            <a:headEnd/>
            <a:tailEnd/>
          </a:ln>
          <a:effectLst/>
        </p:spPr>
        <p:txBody>
          <a:bodyPr>
            <a:spAutoFit/>
          </a:bodyPr>
          <a:lstStyle/>
          <a:p>
            <a:pPr algn="l">
              <a:defRPr/>
            </a:pPr>
            <a:r>
              <a:rPr lang="en-US" altLang="zh-CN"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a:t>
            </a:r>
          </a:p>
        </p:txBody>
      </p:sp>
      <p:sp>
        <p:nvSpPr>
          <p:cNvPr id="532022" name="Text Box 566"/>
          <p:cNvSpPr txBox="1">
            <a:spLocks noChangeArrowheads="1"/>
          </p:cNvSpPr>
          <p:nvPr/>
        </p:nvSpPr>
        <p:spPr bwMode="auto">
          <a:xfrm>
            <a:off x="3173866" y="5409208"/>
            <a:ext cx="696912" cy="369332"/>
          </a:xfrm>
          <a:prstGeom prst="rect">
            <a:avLst/>
          </a:prstGeom>
          <a:noFill/>
          <a:ln w="12700" algn="ctr">
            <a:noFill/>
            <a:miter lim="800000"/>
            <a:headEnd/>
            <a:tailEnd/>
          </a:ln>
          <a:effectLst/>
        </p:spPr>
        <p:txBody>
          <a:bodyPr>
            <a:spAutoFit/>
          </a:bodyPr>
          <a:lstStyle/>
          <a:p>
            <a:pPr algn="l">
              <a:defRPr/>
            </a:pPr>
            <a:r>
              <a:rPr lang="en-US" altLang="zh-CN"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a:t>
            </a:r>
          </a:p>
        </p:txBody>
      </p:sp>
      <p:sp>
        <p:nvSpPr>
          <p:cNvPr id="56" name="Text Box 17"/>
          <p:cNvSpPr txBox="1">
            <a:spLocks noChangeArrowheads="1"/>
          </p:cNvSpPr>
          <p:nvPr/>
        </p:nvSpPr>
        <p:spPr bwMode="auto">
          <a:xfrm>
            <a:off x="755576" y="405631"/>
            <a:ext cx="2232099" cy="1223169"/>
          </a:xfrm>
          <a:prstGeom prst="rect">
            <a:avLst/>
          </a:prstGeom>
          <a:solidFill>
            <a:srgbClr val="CCFFCC">
              <a:alpha val="50195"/>
            </a:srgbClr>
          </a:solidFill>
          <a:ln w="12700" algn="ctr">
            <a:solidFill>
              <a:srgbClr val="99CC00"/>
            </a:solidFill>
            <a:miter lim="800000"/>
            <a:headEnd/>
            <a:tailEnd/>
          </a:ln>
        </p:spPr>
        <p:txBody>
          <a:bodyPr wrap="none" anchor="ctr"/>
          <a:lstStyle/>
          <a:p>
            <a:pPr algn="l"/>
            <a:r>
              <a:rPr lang="en-US" altLang="zh-CN" sz="2000" dirty="0">
                <a:solidFill>
                  <a:schemeClr val="tx1">
                    <a:lumMod val="95000"/>
                    <a:lumOff val="5000"/>
                  </a:schemeClr>
                </a:solidFill>
                <a:latin typeface="Courier New" panose="02070309020205020404" pitchFamily="49" charset="0"/>
                <a:cs typeface="Courier New" panose="02070309020205020404" pitchFamily="49" charset="0"/>
              </a:rPr>
              <a:t>S’</a:t>
            </a:r>
            <a:r>
              <a:rPr lang="en-US" altLang="zh-CN" sz="1600" dirty="0">
                <a:solidFill>
                  <a:schemeClr val="tx1">
                    <a:lumMod val="95000"/>
                    <a:lumOff val="5000"/>
                  </a:schemeClr>
                </a:solidFill>
                <a:latin typeface="Arial" panose="020B0604020202020204" pitchFamily="34" charset="0"/>
                <a:cs typeface="Arial" panose="020B0604020202020204" pitchFamily="34" charset="0"/>
              </a:rPr>
              <a:t>→ </a:t>
            </a:r>
            <a:r>
              <a:rPr lang="en-US" altLang="zh-CN" sz="2000" dirty="0">
                <a:solidFill>
                  <a:schemeClr val="tx1">
                    <a:lumMod val="95000"/>
                    <a:lumOff val="5000"/>
                  </a:schemeClr>
                </a:solidFill>
                <a:latin typeface="Courier New" panose="02070309020205020404" pitchFamily="49" charset="0"/>
                <a:cs typeface="Courier New" panose="02070309020205020404" pitchFamily="49" charset="0"/>
              </a:rPr>
              <a:t>E</a:t>
            </a:r>
            <a:r>
              <a:rPr lang="en-US" altLang="zh-CN" sz="2000" dirty="0">
                <a:solidFill>
                  <a:srgbClr val="00B050"/>
                </a:solidFill>
                <a:latin typeface="Courier New" panose="02070309020205020404" pitchFamily="49" charset="0"/>
                <a:cs typeface="Courier New" panose="02070309020205020404" pitchFamily="49" charset="0"/>
              </a:rPr>
              <a:t>[0]</a:t>
            </a:r>
            <a:br>
              <a:rPr lang="en-US" altLang="zh-CN" sz="2000" dirty="0">
                <a:solidFill>
                  <a:schemeClr val="tx1">
                    <a:lumMod val="95000"/>
                    <a:lumOff val="5000"/>
                  </a:schemeClr>
                </a:solidFill>
                <a:latin typeface="Courier New" panose="02070309020205020404" pitchFamily="49" charset="0"/>
                <a:cs typeface="Courier New" panose="02070309020205020404" pitchFamily="49" charset="0"/>
              </a:rPr>
            </a:br>
            <a:r>
              <a:rPr lang="en-US" altLang="zh-CN" sz="2000" dirty="0" err="1">
                <a:solidFill>
                  <a:schemeClr val="tx1">
                    <a:lumMod val="95000"/>
                    <a:lumOff val="5000"/>
                  </a:schemeClr>
                </a:solidFill>
                <a:latin typeface="Courier New" panose="02070309020205020404" pitchFamily="49" charset="0"/>
                <a:cs typeface="Courier New" panose="02070309020205020404" pitchFamily="49" charset="0"/>
              </a:rPr>
              <a:t>E</a:t>
            </a:r>
            <a:r>
              <a:rPr lang="en-US" altLang="zh-CN" sz="1600" dirty="0" err="1">
                <a:solidFill>
                  <a:schemeClr val="tx1">
                    <a:lumMod val="95000"/>
                    <a:lumOff val="5000"/>
                  </a:schemeClr>
                </a:solidFill>
                <a:latin typeface="Arial" panose="020B0604020202020204" pitchFamily="34" charset="0"/>
                <a:cs typeface="Arial" panose="020B0604020202020204" pitchFamily="34" charset="0"/>
              </a:rPr>
              <a:t>→</a:t>
            </a:r>
            <a:r>
              <a:rPr lang="en-US" altLang="zh-CN" sz="2000" dirty="0" err="1">
                <a:solidFill>
                  <a:schemeClr val="tx1">
                    <a:lumMod val="95000"/>
                    <a:lumOff val="5000"/>
                  </a:schemeClr>
                </a:solidFill>
                <a:latin typeface="Courier New" panose="02070309020205020404" pitchFamily="49" charset="0"/>
                <a:cs typeface="Courier New" panose="02070309020205020404" pitchFamily="49" charset="0"/>
              </a:rPr>
              <a:t>aA</a:t>
            </a:r>
            <a:r>
              <a:rPr lang="en-US" altLang="zh-CN" sz="2000" dirty="0">
                <a:solidFill>
                  <a:srgbClr val="00B050"/>
                </a:solidFill>
                <a:latin typeface="Courier New" panose="02070309020205020404" pitchFamily="49" charset="0"/>
                <a:cs typeface="Courier New" panose="02070309020205020404" pitchFamily="49" charset="0"/>
              </a:rPr>
              <a:t>[1]</a:t>
            </a:r>
            <a:r>
              <a:rPr lang="en-US" altLang="zh-CN" sz="2000" dirty="0">
                <a:solidFill>
                  <a:schemeClr val="tx1">
                    <a:lumMod val="95000"/>
                    <a:lumOff val="5000"/>
                  </a:schemeClr>
                </a:solidFill>
                <a:latin typeface="Courier New" panose="02070309020205020404" pitchFamily="49" charset="0"/>
                <a:cs typeface="Courier New" panose="02070309020205020404" pitchFamily="49" charset="0"/>
              </a:rPr>
              <a:t>|</a:t>
            </a:r>
            <a:r>
              <a:rPr lang="en-US" altLang="zh-CN" sz="2000" dirty="0" err="1">
                <a:solidFill>
                  <a:schemeClr val="tx1">
                    <a:lumMod val="95000"/>
                    <a:lumOff val="5000"/>
                  </a:schemeClr>
                </a:solidFill>
                <a:latin typeface="Courier New" panose="02070309020205020404" pitchFamily="49" charset="0"/>
                <a:cs typeface="Courier New" panose="02070309020205020404" pitchFamily="49" charset="0"/>
              </a:rPr>
              <a:t>bB</a:t>
            </a:r>
            <a:r>
              <a:rPr lang="en-US" altLang="zh-CN" sz="2000" dirty="0">
                <a:solidFill>
                  <a:srgbClr val="00B050"/>
                </a:solidFill>
                <a:latin typeface="Courier New" panose="02070309020205020404" pitchFamily="49" charset="0"/>
                <a:cs typeface="Courier New" panose="02070309020205020404" pitchFamily="49" charset="0"/>
              </a:rPr>
              <a:t>[2]</a:t>
            </a:r>
            <a:br>
              <a:rPr lang="en-US" altLang="zh-CN" sz="2000" dirty="0">
                <a:solidFill>
                  <a:schemeClr val="tx1">
                    <a:lumMod val="95000"/>
                    <a:lumOff val="5000"/>
                  </a:schemeClr>
                </a:solidFill>
                <a:latin typeface="Courier New" panose="02070309020205020404" pitchFamily="49" charset="0"/>
                <a:cs typeface="Courier New" panose="02070309020205020404" pitchFamily="49" charset="0"/>
              </a:rPr>
            </a:br>
            <a:r>
              <a:rPr lang="en-US" altLang="zh-CN" sz="2000" dirty="0" err="1">
                <a:solidFill>
                  <a:schemeClr val="tx1">
                    <a:lumMod val="95000"/>
                    <a:lumOff val="5000"/>
                  </a:schemeClr>
                </a:solidFill>
                <a:latin typeface="Courier New" panose="02070309020205020404" pitchFamily="49" charset="0"/>
                <a:cs typeface="Courier New" panose="02070309020205020404" pitchFamily="49" charset="0"/>
              </a:rPr>
              <a:t>A</a:t>
            </a:r>
            <a:r>
              <a:rPr lang="en-US" altLang="zh-CN" sz="1600" dirty="0" err="1">
                <a:solidFill>
                  <a:schemeClr val="tx1">
                    <a:lumMod val="95000"/>
                    <a:lumOff val="5000"/>
                  </a:schemeClr>
                </a:solidFill>
                <a:latin typeface="Arial" panose="020B0604020202020204" pitchFamily="34" charset="0"/>
                <a:cs typeface="Arial" panose="020B0604020202020204" pitchFamily="34" charset="0"/>
              </a:rPr>
              <a:t>→</a:t>
            </a:r>
            <a:r>
              <a:rPr lang="en-US" altLang="zh-CN" sz="2000" dirty="0" err="1">
                <a:solidFill>
                  <a:schemeClr val="tx1">
                    <a:lumMod val="95000"/>
                    <a:lumOff val="5000"/>
                  </a:schemeClr>
                </a:solidFill>
                <a:latin typeface="Courier New" panose="02070309020205020404" pitchFamily="49" charset="0"/>
                <a:cs typeface="Courier New" panose="02070309020205020404" pitchFamily="49" charset="0"/>
              </a:rPr>
              <a:t>cA</a:t>
            </a:r>
            <a:r>
              <a:rPr lang="en-US" altLang="zh-CN" sz="2000" dirty="0">
                <a:solidFill>
                  <a:srgbClr val="00B050"/>
                </a:solidFill>
                <a:latin typeface="Courier New" panose="02070309020205020404" pitchFamily="49" charset="0"/>
                <a:cs typeface="Courier New" panose="02070309020205020404" pitchFamily="49" charset="0"/>
              </a:rPr>
              <a:t>[3]</a:t>
            </a:r>
            <a:r>
              <a:rPr lang="en-US" altLang="zh-CN" sz="2000" dirty="0">
                <a:solidFill>
                  <a:schemeClr val="tx1">
                    <a:lumMod val="95000"/>
                    <a:lumOff val="5000"/>
                  </a:schemeClr>
                </a:solidFill>
                <a:latin typeface="Courier New" panose="02070309020205020404" pitchFamily="49" charset="0"/>
                <a:cs typeface="Courier New" panose="02070309020205020404" pitchFamily="49" charset="0"/>
              </a:rPr>
              <a:t>|d</a:t>
            </a:r>
            <a:r>
              <a:rPr lang="en-US" altLang="zh-CN" sz="2000" dirty="0">
                <a:solidFill>
                  <a:srgbClr val="00B050"/>
                </a:solidFill>
                <a:latin typeface="Courier New" panose="02070309020205020404" pitchFamily="49" charset="0"/>
                <a:cs typeface="Courier New" panose="02070309020205020404" pitchFamily="49" charset="0"/>
              </a:rPr>
              <a:t>[4]</a:t>
            </a:r>
            <a:br>
              <a:rPr lang="en-US" altLang="zh-CN" sz="2000" dirty="0">
                <a:solidFill>
                  <a:schemeClr val="tx1">
                    <a:lumMod val="95000"/>
                    <a:lumOff val="5000"/>
                  </a:schemeClr>
                </a:solidFill>
                <a:latin typeface="Courier New" panose="02070309020205020404" pitchFamily="49" charset="0"/>
                <a:cs typeface="Courier New" panose="02070309020205020404" pitchFamily="49" charset="0"/>
              </a:rPr>
            </a:br>
            <a:r>
              <a:rPr lang="en-US" altLang="zh-CN" sz="2000" dirty="0" err="1">
                <a:solidFill>
                  <a:schemeClr val="tx1">
                    <a:lumMod val="95000"/>
                    <a:lumOff val="5000"/>
                  </a:schemeClr>
                </a:solidFill>
                <a:latin typeface="Courier New" panose="02070309020205020404" pitchFamily="49" charset="0"/>
                <a:cs typeface="Courier New" panose="02070309020205020404" pitchFamily="49" charset="0"/>
              </a:rPr>
              <a:t>B</a:t>
            </a:r>
            <a:r>
              <a:rPr lang="en-US" altLang="zh-CN" sz="1600" dirty="0" err="1">
                <a:solidFill>
                  <a:schemeClr val="tx1">
                    <a:lumMod val="95000"/>
                    <a:lumOff val="5000"/>
                  </a:schemeClr>
                </a:solidFill>
                <a:latin typeface="Arial" panose="020B0604020202020204" pitchFamily="34" charset="0"/>
                <a:cs typeface="Arial" panose="020B0604020202020204" pitchFamily="34" charset="0"/>
              </a:rPr>
              <a:t>→</a:t>
            </a:r>
            <a:r>
              <a:rPr lang="en-US" altLang="zh-CN" sz="2000" dirty="0" err="1">
                <a:solidFill>
                  <a:schemeClr val="tx1">
                    <a:lumMod val="95000"/>
                    <a:lumOff val="5000"/>
                  </a:schemeClr>
                </a:solidFill>
                <a:latin typeface="Courier New" panose="02070309020205020404" pitchFamily="49" charset="0"/>
                <a:cs typeface="Courier New" panose="02070309020205020404" pitchFamily="49" charset="0"/>
              </a:rPr>
              <a:t>cB</a:t>
            </a:r>
            <a:r>
              <a:rPr lang="en-US" altLang="zh-CN" sz="2000" dirty="0">
                <a:solidFill>
                  <a:srgbClr val="00B050"/>
                </a:solidFill>
                <a:latin typeface="Courier New" panose="02070309020205020404" pitchFamily="49" charset="0"/>
                <a:cs typeface="Courier New" panose="02070309020205020404" pitchFamily="49" charset="0"/>
              </a:rPr>
              <a:t>[5]</a:t>
            </a:r>
            <a:r>
              <a:rPr lang="en-US" altLang="zh-CN" sz="2000" dirty="0">
                <a:solidFill>
                  <a:schemeClr val="tx1">
                    <a:lumMod val="95000"/>
                    <a:lumOff val="5000"/>
                  </a:schemeClr>
                </a:solidFill>
                <a:latin typeface="Courier New" panose="02070309020205020404" pitchFamily="49" charset="0"/>
                <a:cs typeface="Courier New" panose="02070309020205020404" pitchFamily="49" charset="0"/>
              </a:rPr>
              <a:t>|d</a:t>
            </a:r>
            <a:r>
              <a:rPr lang="en-US" altLang="zh-CN" sz="2000" dirty="0">
                <a:solidFill>
                  <a:srgbClr val="00B050"/>
                </a:solidFill>
                <a:latin typeface="Courier New" panose="02070309020205020404" pitchFamily="49" charset="0"/>
                <a:cs typeface="Courier New" panose="02070309020205020404" pitchFamily="49" charset="0"/>
              </a:rPr>
              <a:t>[6]</a:t>
            </a:r>
          </a:p>
        </p:txBody>
      </p:sp>
    </p:spTree>
    <p:extLst>
      <p:ext uri="{BB962C8B-B14F-4D97-AF65-F5344CB8AC3E}">
        <p14:creationId xmlns:p14="http://schemas.microsoft.com/office/powerpoint/2010/main" val="355495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1972"/>
                                        </p:tgtEl>
                                        <p:attrNameLst>
                                          <p:attrName>style.visibility</p:attrName>
                                        </p:attrNameLst>
                                      </p:cBhvr>
                                      <p:to>
                                        <p:strVal val="visible"/>
                                      </p:to>
                                    </p:set>
                                    <p:animEffect transition="in" filter="wipe(left)">
                                      <p:cBhvr>
                                        <p:cTn id="7" dur="500"/>
                                        <p:tgtEl>
                                          <p:spTgt spid="531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1973"/>
                                        </p:tgtEl>
                                        <p:attrNameLst>
                                          <p:attrName>style.visibility</p:attrName>
                                        </p:attrNameLst>
                                      </p:cBhvr>
                                      <p:to>
                                        <p:strVal val="visible"/>
                                      </p:to>
                                    </p:set>
                                    <p:animEffect transition="in" filter="wipe(left)">
                                      <p:cBhvr>
                                        <p:cTn id="12" dur="500"/>
                                        <p:tgtEl>
                                          <p:spTgt spid="53197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31974"/>
                                        </p:tgtEl>
                                        <p:attrNameLst>
                                          <p:attrName>style.visibility</p:attrName>
                                        </p:attrNameLst>
                                      </p:cBhvr>
                                      <p:to>
                                        <p:strVal val="visible"/>
                                      </p:to>
                                    </p:set>
                                    <p:animEffect transition="in" filter="wipe(left)">
                                      <p:cBhvr>
                                        <p:cTn id="16" dur="500"/>
                                        <p:tgtEl>
                                          <p:spTgt spid="53197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1975"/>
                                        </p:tgtEl>
                                        <p:attrNameLst>
                                          <p:attrName>style.visibility</p:attrName>
                                        </p:attrNameLst>
                                      </p:cBhvr>
                                      <p:to>
                                        <p:strVal val="visible"/>
                                      </p:to>
                                    </p:set>
                                    <p:animEffect transition="in" filter="wipe(left)">
                                      <p:cBhvr>
                                        <p:cTn id="21" dur="500"/>
                                        <p:tgtEl>
                                          <p:spTgt spid="53197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31976"/>
                                        </p:tgtEl>
                                        <p:attrNameLst>
                                          <p:attrName>style.visibility</p:attrName>
                                        </p:attrNameLst>
                                      </p:cBhvr>
                                      <p:to>
                                        <p:strVal val="visible"/>
                                      </p:to>
                                    </p:set>
                                    <p:animEffect transition="in" filter="wipe(left)">
                                      <p:cBhvr>
                                        <p:cTn id="26" dur="500"/>
                                        <p:tgtEl>
                                          <p:spTgt spid="531976"/>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31984"/>
                                        </p:tgtEl>
                                        <p:attrNameLst>
                                          <p:attrName>style.visibility</p:attrName>
                                        </p:attrNameLst>
                                      </p:cBhvr>
                                      <p:to>
                                        <p:strVal val="visible"/>
                                      </p:to>
                                    </p:set>
                                    <p:animEffect transition="in" filter="wipe(left)">
                                      <p:cBhvr>
                                        <p:cTn id="30" dur="500"/>
                                        <p:tgtEl>
                                          <p:spTgt spid="531984"/>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531992"/>
                                        </p:tgtEl>
                                        <p:attrNameLst>
                                          <p:attrName>style.visibility</p:attrName>
                                        </p:attrNameLst>
                                      </p:cBhvr>
                                      <p:to>
                                        <p:strVal val="visible"/>
                                      </p:to>
                                    </p:set>
                                    <p:animEffect transition="in" filter="wipe(left)">
                                      <p:cBhvr>
                                        <p:cTn id="34" dur="500"/>
                                        <p:tgtEl>
                                          <p:spTgt spid="53199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32000"/>
                                        </p:tgtEl>
                                        <p:attrNameLst>
                                          <p:attrName>style.visibility</p:attrName>
                                        </p:attrNameLst>
                                      </p:cBhvr>
                                      <p:to>
                                        <p:strVal val="visible"/>
                                      </p:to>
                                    </p:set>
                                    <p:animEffect transition="in" filter="wipe(left)">
                                      <p:cBhvr>
                                        <p:cTn id="39" dur="500"/>
                                        <p:tgtEl>
                                          <p:spTgt spid="53200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31977"/>
                                        </p:tgtEl>
                                        <p:attrNameLst>
                                          <p:attrName>style.visibility</p:attrName>
                                        </p:attrNameLst>
                                      </p:cBhvr>
                                      <p:to>
                                        <p:strVal val="visible"/>
                                      </p:to>
                                    </p:set>
                                    <p:animEffect transition="in" filter="wipe(left)">
                                      <p:cBhvr>
                                        <p:cTn id="44" dur="500"/>
                                        <p:tgtEl>
                                          <p:spTgt spid="531977"/>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531985"/>
                                        </p:tgtEl>
                                        <p:attrNameLst>
                                          <p:attrName>style.visibility</p:attrName>
                                        </p:attrNameLst>
                                      </p:cBhvr>
                                      <p:to>
                                        <p:strVal val="visible"/>
                                      </p:to>
                                    </p:set>
                                    <p:animEffect transition="in" filter="wipe(left)">
                                      <p:cBhvr>
                                        <p:cTn id="48" dur="500"/>
                                        <p:tgtEl>
                                          <p:spTgt spid="531985"/>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531993"/>
                                        </p:tgtEl>
                                        <p:attrNameLst>
                                          <p:attrName>style.visibility</p:attrName>
                                        </p:attrNameLst>
                                      </p:cBhvr>
                                      <p:to>
                                        <p:strVal val="visible"/>
                                      </p:to>
                                    </p:set>
                                    <p:animEffect transition="in" filter="wipe(left)">
                                      <p:cBhvr>
                                        <p:cTn id="52" dur="500"/>
                                        <p:tgtEl>
                                          <p:spTgt spid="53199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32001"/>
                                        </p:tgtEl>
                                        <p:attrNameLst>
                                          <p:attrName>style.visibility</p:attrName>
                                        </p:attrNameLst>
                                      </p:cBhvr>
                                      <p:to>
                                        <p:strVal val="visible"/>
                                      </p:to>
                                    </p:set>
                                    <p:animEffect transition="in" filter="wipe(left)">
                                      <p:cBhvr>
                                        <p:cTn id="57" dur="500"/>
                                        <p:tgtEl>
                                          <p:spTgt spid="5320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31978"/>
                                        </p:tgtEl>
                                        <p:attrNameLst>
                                          <p:attrName>style.visibility</p:attrName>
                                        </p:attrNameLst>
                                      </p:cBhvr>
                                      <p:to>
                                        <p:strVal val="visible"/>
                                      </p:to>
                                    </p:set>
                                    <p:animEffect transition="in" filter="wipe(left)">
                                      <p:cBhvr>
                                        <p:cTn id="62" dur="500"/>
                                        <p:tgtEl>
                                          <p:spTgt spid="531978"/>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531986"/>
                                        </p:tgtEl>
                                        <p:attrNameLst>
                                          <p:attrName>style.visibility</p:attrName>
                                        </p:attrNameLst>
                                      </p:cBhvr>
                                      <p:to>
                                        <p:strVal val="visible"/>
                                      </p:to>
                                    </p:set>
                                    <p:animEffect transition="in" filter="wipe(left)">
                                      <p:cBhvr>
                                        <p:cTn id="66" dur="500"/>
                                        <p:tgtEl>
                                          <p:spTgt spid="531986"/>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531994"/>
                                        </p:tgtEl>
                                        <p:attrNameLst>
                                          <p:attrName>style.visibility</p:attrName>
                                        </p:attrNameLst>
                                      </p:cBhvr>
                                      <p:to>
                                        <p:strVal val="visible"/>
                                      </p:to>
                                    </p:set>
                                    <p:animEffect transition="in" filter="wipe(left)">
                                      <p:cBhvr>
                                        <p:cTn id="70" dur="500"/>
                                        <p:tgtEl>
                                          <p:spTgt spid="53199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32002"/>
                                        </p:tgtEl>
                                        <p:attrNameLst>
                                          <p:attrName>style.visibility</p:attrName>
                                        </p:attrNameLst>
                                      </p:cBhvr>
                                      <p:to>
                                        <p:strVal val="visible"/>
                                      </p:to>
                                    </p:set>
                                    <p:animEffect transition="in" filter="wipe(left)">
                                      <p:cBhvr>
                                        <p:cTn id="75" dur="500"/>
                                        <p:tgtEl>
                                          <p:spTgt spid="53200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31979"/>
                                        </p:tgtEl>
                                        <p:attrNameLst>
                                          <p:attrName>style.visibility</p:attrName>
                                        </p:attrNameLst>
                                      </p:cBhvr>
                                      <p:to>
                                        <p:strVal val="visible"/>
                                      </p:to>
                                    </p:set>
                                    <p:animEffect transition="in" filter="wipe(left)">
                                      <p:cBhvr>
                                        <p:cTn id="80" dur="500"/>
                                        <p:tgtEl>
                                          <p:spTgt spid="531979"/>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531987"/>
                                        </p:tgtEl>
                                        <p:attrNameLst>
                                          <p:attrName>style.visibility</p:attrName>
                                        </p:attrNameLst>
                                      </p:cBhvr>
                                      <p:to>
                                        <p:strVal val="visible"/>
                                      </p:to>
                                    </p:set>
                                    <p:animEffect transition="in" filter="wipe(left)">
                                      <p:cBhvr>
                                        <p:cTn id="84" dur="500"/>
                                        <p:tgtEl>
                                          <p:spTgt spid="531987"/>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531995"/>
                                        </p:tgtEl>
                                        <p:attrNameLst>
                                          <p:attrName>style.visibility</p:attrName>
                                        </p:attrNameLst>
                                      </p:cBhvr>
                                      <p:to>
                                        <p:strVal val="visible"/>
                                      </p:to>
                                    </p:set>
                                    <p:animEffect transition="in" filter="wipe(left)">
                                      <p:cBhvr>
                                        <p:cTn id="88" dur="500"/>
                                        <p:tgtEl>
                                          <p:spTgt spid="53199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32003"/>
                                        </p:tgtEl>
                                        <p:attrNameLst>
                                          <p:attrName>style.visibility</p:attrName>
                                        </p:attrNameLst>
                                      </p:cBhvr>
                                      <p:to>
                                        <p:strVal val="visible"/>
                                      </p:to>
                                    </p:set>
                                    <p:animEffect transition="in" filter="wipe(left)">
                                      <p:cBhvr>
                                        <p:cTn id="93" dur="500"/>
                                        <p:tgtEl>
                                          <p:spTgt spid="53200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32018"/>
                                        </p:tgtEl>
                                        <p:attrNameLst>
                                          <p:attrName>style.visibility</p:attrName>
                                        </p:attrNameLst>
                                      </p:cBhvr>
                                      <p:to>
                                        <p:strVal val="visible"/>
                                      </p:to>
                                    </p:set>
                                    <p:animEffect transition="in" filter="wipe(left)">
                                      <p:cBhvr>
                                        <p:cTn id="98" dur="500"/>
                                        <p:tgtEl>
                                          <p:spTgt spid="532018"/>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32017"/>
                                        </p:tgtEl>
                                        <p:attrNameLst>
                                          <p:attrName>style.visibility</p:attrName>
                                        </p:attrNameLst>
                                      </p:cBhvr>
                                      <p:to>
                                        <p:strVal val="visible"/>
                                      </p:to>
                                    </p:set>
                                    <p:animEffect transition="in" filter="wipe(left)">
                                      <p:cBhvr>
                                        <p:cTn id="102" dur="500"/>
                                        <p:tgtEl>
                                          <p:spTgt spid="53201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31988"/>
                                        </p:tgtEl>
                                        <p:attrNameLst>
                                          <p:attrName>style.visibility</p:attrName>
                                        </p:attrNameLst>
                                      </p:cBhvr>
                                      <p:to>
                                        <p:strVal val="visible"/>
                                      </p:to>
                                    </p:set>
                                    <p:animEffect transition="in" filter="wipe(left)">
                                      <p:cBhvr>
                                        <p:cTn id="107" dur="500"/>
                                        <p:tgtEl>
                                          <p:spTgt spid="53198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532004"/>
                                        </p:tgtEl>
                                        <p:attrNameLst>
                                          <p:attrName>style.visibility</p:attrName>
                                        </p:attrNameLst>
                                      </p:cBhvr>
                                      <p:to>
                                        <p:strVal val="visible"/>
                                      </p:to>
                                    </p:set>
                                    <p:animEffect transition="in" filter="wipe(left)">
                                      <p:cBhvr>
                                        <p:cTn id="112" dur="500"/>
                                        <p:tgtEl>
                                          <p:spTgt spid="53200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531980"/>
                                        </p:tgtEl>
                                        <p:attrNameLst>
                                          <p:attrName>style.visibility</p:attrName>
                                        </p:attrNameLst>
                                      </p:cBhvr>
                                      <p:to>
                                        <p:strVal val="visible"/>
                                      </p:to>
                                    </p:set>
                                    <p:animEffect transition="in" filter="wipe(left)">
                                      <p:cBhvr>
                                        <p:cTn id="117" dur="500"/>
                                        <p:tgtEl>
                                          <p:spTgt spid="531980"/>
                                        </p:tgtEl>
                                      </p:cBhvr>
                                    </p:animEffect>
                                  </p:childTnLst>
                                </p:cTn>
                              </p:par>
                            </p:childTnLst>
                          </p:cTn>
                        </p:par>
                        <p:par>
                          <p:cTn id="118" fill="hold">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531996"/>
                                        </p:tgtEl>
                                        <p:attrNameLst>
                                          <p:attrName>style.visibility</p:attrName>
                                        </p:attrNameLst>
                                      </p:cBhvr>
                                      <p:to>
                                        <p:strVal val="visible"/>
                                      </p:to>
                                    </p:set>
                                    <p:animEffect transition="in" filter="wipe(left)">
                                      <p:cBhvr>
                                        <p:cTn id="121" dur="500"/>
                                        <p:tgtEl>
                                          <p:spTgt spid="53199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532005"/>
                                        </p:tgtEl>
                                        <p:attrNameLst>
                                          <p:attrName>style.visibility</p:attrName>
                                        </p:attrNameLst>
                                      </p:cBhvr>
                                      <p:to>
                                        <p:strVal val="visible"/>
                                      </p:to>
                                    </p:set>
                                    <p:animEffect transition="in" filter="wipe(left)">
                                      <p:cBhvr>
                                        <p:cTn id="126" dur="500"/>
                                        <p:tgtEl>
                                          <p:spTgt spid="53200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532016"/>
                                        </p:tgtEl>
                                        <p:attrNameLst>
                                          <p:attrName>style.visibility</p:attrName>
                                        </p:attrNameLst>
                                      </p:cBhvr>
                                      <p:to>
                                        <p:strVal val="visible"/>
                                      </p:to>
                                    </p:set>
                                    <p:animEffect transition="in" filter="wipe(left)">
                                      <p:cBhvr>
                                        <p:cTn id="131" dur="500"/>
                                        <p:tgtEl>
                                          <p:spTgt spid="532016"/>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532015"/>
                                        </p:tgtEl>
                                        <p:attrNameLst>
                                          <p:attrName>style.visibility</p:attrName>
                                        </p:attrNameLst>
                                      </p:cBhvr>
                                      <p:to>
                                        <p:strVal val="visible"/>
                                      </p:to>
                                    </p:set>
                                    <p:animEffect transition="in" filter="wipe(left)">
                                      <p:cBhvr>
                                        <p:cTn id="135" dur="500"/>
                                        <p:tgtEl>
                                          <p:spTgt spid="53201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531989"/>
                                        </p:tgtEl>
                                        <p:attrNameLst>
                                          <p:attrName>style.visibility</p:attrName>
                                        </p:attrNameLst>
                                      </p:cBhvr>
                                      <p:to>
                                        <p:strVal val="visible"/>
                                      </p:to>
                                    </p:set>
                                    <p:animEffect transition="in" filter="wipe(left)">
                                      <p:cBhvr>
                                        <p:cTn id="140" dur="500"/>
                                        <p:tgtEl>
                                          <p:spTgt spid="53198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532010"/>
                                        </p:tgtEl>
                                        <p:attrNameLst>
                                          <p:attrName>style.visibility</p:attrName>
                                        </p:attrNameLst>
                                      </p:cBhvr>
                                      <p:to>
                                        <p:strVal val="visible"/>
                                      </p:to>
                                    </p:set>
                                    <p:animEffect transition="in" filter="wipe(left)">
                                      <p:cBhvr>
                                        <p:cTn id="145" dur="500"/>
                                        <p:tgtEl>
                                          <p:spTgt spid="53201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531981"/>
                                        </p:tgtEl>
                                        <p:attrNameLst>
                                          <p:attrName>style.visibility</p:attrName>
                                        </p:attrNameLst>
                                      </p:cBhvr>
                                      <p:to>
                                        <p:strVal val="visible"/>
                                      </p:to>
                                    </p:set>
                                    <p:animEffect transition="in" filter="wipe(left)">
                                      <p:cBhvr>
                                        <p:cTn id="150" dur="500"/>
                                        <p:tgtEl>
                                          <p:spTgt spid="531981"/>
                                        </p:tgtEl>
                                      </p:cBhvr>
                                    </p:animEffect>
                                  </p:childTnLst>
                                </p:cTn>
                              </p:par>
                            </p:childTnLst>
                          </p:cTn>
                        </p:par>
                        <p:par>
                          <p:cTn id="151" fill="hold">
                            <p:stCondLst>
                              <p:cond delay="500"/>
                            </p:stCondLst>
                            <p:childTnLst>
                              <p:par>
                                <p:cTn id="152" presetID="22" presetClass="entr" presetSubtype="8" fill="hold" grpId="0" nodeType="afterEffect">
                                  <p:stCondLst>
                                    <p:cond delay="0"/>
                                  </p:stCondLst>
                                  <p:childTnLst>
                                    <p:set>
                                      <p:cBhvr>
                                        <p:cTn id="153" dur="1" fill="hold">
                                          <p:stCondLst>
                                            <p:cond delay="0"/>
                                          </p:stCondLst>
                                        </p:cTn>
                                        <p:tgtEl>
                                          <p:spTgt spid="531997"/>
                                        </p:tgtEl>
                                        <p:attrNameLst>
                                          <p:attrName>style.visibility</p:attrName>
                                        </p:attrNameLst>
                                      </p:cBhvr>
                                      <p:to>
                                        <p:strVal val="visible"/>
                                      </p:to>
                                    </p:set>
                                    <p:animEffect transition="in" filter="wipe(left)">
                                      <p:cBhvr>
                                        <p:cTn id="154" dur="500"/>
                                        <p:tgtEl>
                                          <p:spTgt spid="531997"/>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532006"/>
                                        </p:tgtEl>
                                        <p:attrNameLst>
                                          <p:attrName>style.visibility</p:attrName>
                                        </p:attrNameLst>
                                      </p:cBhvr>
                                      <p:to>
                                        <p:strVal val="visible"/>
                                      </p:to>
                                    </p:set>
                                    <p:animEffect transition="in" filter="wipe(left)">
                                      <p:cBhvr>
                                        <p:cTn id="159" dur="500"/>
                                        <p:tgtEl>
                                          <p:spTgt spid="532006"/>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532020"/>
                                        </p:tgtEl>
                                        <p:attrNameLst>
                                          <p:attrName>style.visibility</p:attrName>
                                        </p:attrNameLst>
                                      </p:cBhvr>
                                      <p:to>
                                        <p:strVal val="visible"/>
                                      </p:to>
                                    </p:set>
                                    <p:animEffect transition="in" filter="wipe(left)">
                                      <p:cBhvr>
                                        <p:cTn id="164" dur="500"/>
                                        <p:tgtEl>
                                          <p:spTgt spid="532020"/>
                                        </p:tgtEl>
                                      </p:cBhvr>
                                    </p:animEffect>
                                  </p:childTnLst>
                                </p:cTn>
                              </p:par>
                            </p:childTnLst>
                          </p:cTn>
                        </p:par>
                        <p:par>
                          <p:cTn id="165" fill="hold">
                            <p:stCondLst>
                              <p:cond delay="500"/>
                            </p:stCondLst>
                            <p:childTnLst>
                              <p:par>
                                <p:cTn id="166" presetID="22" presetClass="entr" presetSubtype="8" fill="hold" grpId="0" nodeType="afterEffect">
                                  <p:stCondLst>
                                    <p:cond delay="0"/>
                                  </p:stCondLst>
                                  <p:childTnLst>
                                    <p:set>
                                      <p:cBhvr>
                                        <p:cTn id="167" dur="1" fill="hold">
                                          <p:stCondLst>
                                            <p:cond delay="0"/>
                                          </p:stCondLst>
                                        </p:cTn>
                                        <p:tgtEl>
                                          <p:spTgt spid="532019"/>
                                        </p:tgtEl>
                                        <p:attrNameLst>
                                          <p:attrName>style.visibility</p:attrName>
                                        </p:attrNameLst>
                                      </p:cBhvr>
                                      <p:to>
                                        <p:strVal val="visible"/>
                                      </p:to>
                                    </p:set>
                                    <p:animEffect transition="in" filter="wipe(left)">
                                      <p:cBhvr>
                                        <p:cTn id="168" dur="500"/>
                                        <p:tgtEl>
                                          <p:spTgt spid="532019"/>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531990"/>
                                        </p:tgtEl>
                                        <p:attrNameLst>
                                          <p:attrName>style.visibility</p:attrName>
                                        </p:attrNameLst>
                                      </p:cBhvr>
                                      <p:to>
                                        <p:strVal val="visible"/>
                                      </p:to>
                                    </p:set>
                                    <p:animEffect transition="in" filter="wipe(left)">
                                      <p:cBhvr>
                                        <p:cTn id="173" dur="500"/>
                                        <p:tgtEl>
                                          <p:spTgt spid="531990"/>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532011"/>
                                        </p:tgtEl>
                                        <p:attrNameLst>
                                          <p:attrName>style.visibility</p:attrName>
                                        </p:attrNameLst>
                                      </p:cBhvr>
                                      <p:to>
                                        <p:strVal val="visible"/>
                                      </p:to>
                                    </p:set>
                                    <p:animEffect transition="in" filter="wipe(left)">
                                      <p:cBhvr>
                                        <p:cTn id="178" dur="500"/>
                                        <p:tgtEl>
                                          <p:spTgt spid="532011"/>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531982"/>
                                        </p:tgtEl>
                                        <p:attrNameLst>
                                          <p:attrName>style.visibility</p:attrName>
                                        </p:attrNameLst>
                                      </p:cBhvr>
                                      <p:to>
                                        <p:strVal val="visible"/>
                                      </p:to>
                                    </p:set>
                                    <p:animEffect transition="in" filter="wipe(left)">
                                      <p:cBhvr>
                                        <p:cTn id="183" dur="500"/>
                                        <p:tgtEl>
                                          <p:spTgt spid="531982"/>
                                        </p:tgtEl>
                                      </p:cBhvr>
                                    </p:animEffect>
                                  </p:childTnLst>
                                </p:cTn>
                              </p:par>
                            </p:childTnLst>
                          </p:cTn>
                        </p:par>
                        <p:par>
                          <p:cTn id="184" fill="hold">
                            <p:stCondLst>
                              <p:cond delay="500"/>
                            </p:stCondLst>
                            <p:childTnLst>
                              <p:par>
                                <p:cTn id="185" presetID="22" presetClass="entr" presetSubtype="8" fill="hold" grpId="0" nodeType="afterEffect">
                                  <p:stCondLst>
                                    <p:cond delay="0"/>
                                  </p:stCondLst>
                                  <p:childTnLst>
                                    <p:set>
                                      <p:cBhvr>
                                        <p:cTn id="186" dur="1" fill="hold">
                                          <p:stCondLst>
                                            <p:cond delay="0"/>
                                          </p:stCondLst>
                                        </p:cTn>
                                        <p:tgtEl>
                                          <p:spTgt spid="531998"/>
                                        </p:tgtEl>
                                        <p:attrNameLst>
                                          <p:attrName>style.visibility</p:attrName>
                                        </p:attrNameLst>
                                      </p:cBhvr>
                                      <p:to>
                                        <p:strVal val="visible"/>
                                      </p:to>
                                    </p:set>
                                    <p:animEffect transition="in" filter="wipe(left)">
                                      <p:cBhvr>
                                        <p:cTn id="187" dur="500"/>
                                        <p:tgtEl>
                                          <p:spTgt spid="531998"/>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532007"/>
                                        </p:tgtEl>
                                        <p:attrNameLst>
                                          <p:attrName>style.visibility</p:attrName>
                                        </p:attrNameLst>
                                      </p:cBhvr>
                                      <p:to>
                                        <p:strVal val="visible"/>
                                      </p:to>
                                    </p:set>
                                    <p:animEffect transition="in" filter="wipe(left)">
                                      <p:cBhvr>
                                        <p:cTn id="192" dur="500"/>
                                        <p:tgtEl>
                                          <p:spTgt spid="532007"/>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532022"/>
                                        </p:tgtEl>
                                        <p:attrNameLst>
                                          <p:attrName>style.visibility</p:attrName>
                                        </p:attrNameLst>
                                      </p:cBhvr>
                                      <p:to>
                                        <p:strVal val="visible"/>
                                      </p:to>
                                    </p:set>
                                    <p:animEffect transition="in" filter="wipe(left)">
                                      <p:cBhvr>
                                        <p:cTn id="197" dur="500"/>
                                        <p:tgtEl>
                                          <p:spTgt spid="532022"/>
                                        </p:tgtEl>
                                      </p:cBhvr>
                                    </p:animEffect>
                                  </p:childTnLst>
                                </p:cTn>
                              </p:par>
                            </p:childTnLst>
                          </p:cTn>
                        </p:par>
                        <p:par>
                          <p:cTn id="198" fill="hold">
                            <p:stCondLst>
                              <p:cond delay="500"/>
                            </p:stCondLst>
                            <p:childTnLst>
                              <p:par>
                                <p:cTn id="199" presetID="22" presetClass="entr" presetSubtype="8" fill="hold" grpId="0" nodeType="afterEffect">
                                  <p:stCondLst>
                                    <p:cond delay="0"/>
                                  </p:stCondLst>
                                  <p:childTnLst>
                                    <p:set>
                                      <p:cBhvr>
                                        <p:cTn id="200" dur="1" fill="hold">
                                          <p:stCondLst>
                                            <p:cond delay="0"/>
                                          </p:stCondLst>
                                        </p:cTn>
                                        <p:tgtEl>
                                          <p:spTgt spid="532021"/>
                                        </p:tgtEl>
                                        <p:attrNameLst>
                                          <p:attrName>style.visibility</p:attrName>
                                        </p:attrNameLst>
                                      </p:cBhvr>
                                      <p:to>
                                        <p:strVal val="visible"/>
                                      </p:to>
                                    </p:set>
                                    <p:animEffect transition="in" filter="wipe(left)">
                                      <p:cBhvr>
                                        <p:cTn id="201" dur="500"/>
                                        <p:tgtEl>
                                          <p:spTgt spid="532021"/>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531991"/>
                                        </p:tgtEl>
                                        <p:attrNameLst>
                                          <p:attrName>style.visibility</p:attrName>
                                        </p:attrNameLst>
                                      </p:cBhvr>
                                      <p:to>
                                        <p:strVal val="visible"/>
                                      </p:to>
                                    </p:set>
                                    <p:animEffect transition="in" filter="wipe(left)">
                                      <p:cBhvr>
                                        <p:cTn id="206" dur="500"/>
                                        <p:tgtEl>
                                          <p:spTgt spid="531991"/>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532012"/>
                                        </p:tgtEl>
                                        <p:attrNameLst>
                                          <p:attrName>style.visibility</p:attrName>
                                        </p:attrNameLst>
                                      </p:cBhvr>
                                      <p:to>
                                        <p:strVal val="visible"/>
                                      </p:to>
                                    </p:set>
                                    <p:animEffect transition="in" filter="wipe(left)">
                                      <p:cBhvr>
                                        <p:cTn id="211" dur="500"/>
                                        <p:tgtEl>
                                          <p:spTgt spid="532012"/>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531983"/>
                                        </p:tgtEl>
                                        <p:attrNameLst>
                                          <p:attrName>style.visibility</p:attrName>
                                        </p:attrNameLst>
                                      </p:cBhvr>
                                      <p:to>
                                        <p:strVal val="visible"/>
                                      </p:to>
                                    </p:set>
                                    <p:animEffect transition="in" filter="wipe(left)">
                                      <p:cBhvr>
                                        <p:cTn id="216" dur="500"/>
                                        <p:tgtEl>
                                          <p:spTgt spid="531983"/>
                                        </p:tgtEl>
                                      </p:cBhvr>
                                    </p:animEffect>
                                  </p:childTnLst>
                                </p:cTn>
                              </p:par>
                            </p:childTnLst>
                          </p:cTn>
                        </p:par>
                        <p:par>
                          <p:cTn id="217" fill="hold">
                            <p:stCondLst>
                              <p:cond delay="500"/>
                            </p:stCondLst>
                            <p:childTnLst>
                              <p:par>
                                <p:cTn id="218" presetID="22" presetClass="entr" presetSubtype="8" fill="hold" grpId="0" nodeType="afterEffect">
                                  <p:stCondLst>
                                    <p:cond delay="0"/>
                                  </p:stCondLst>
                                  <p:childTnLst>
                                    <p:set>
                                      <p:cBhvr>
                                        <p:cTn id="219" dur="1" fill="hold">
                                          <p:stCondLst>
                                            <p:cond delay="0"/>
                                          </p:stCondLst>
                                        </p:cTn>
                                        <p:tgtEl>
                                          <p:spTgt spid="531999"/>
                                        </p:tgtEl>
                                        <p:attrNameLst>
                                          <p:attrName>style.visibility</p:attrName>
                                        </p:attrNameLst>
                                      </p:cBhvr>
                                      <p:to>
                                        <p:strVal val="visible"/>
                                      </p:to>
                                    </p:set>
                                    <p:animEffect transition="in" filter="wipe(left)">
                                      <p:cBhvr>
                                        <p:cTn id="220" dur="500"/>
                                        <p:tgtEl>
                                          <p:spTgt spid="531999"/>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532008"/>
                                        </p:tgtEl>
                                        <p:attrNameLst>
                                          <p:attrName>style.visibility</p:attrName>
                                        </p:attrNameLst>
                                      </p:cBhvr>
                                      <p:to>
                                        <p:strVal val="visible"/>
                                      </p:to>
                                    </p:set>
                                    <p:animEffect transition="in" filter="wipe(left)">
                                      <p:cBhvr>
                                        <p:cTn id="225" dur="500"/>
                                        <p:tgtEl>
                                          <p:spTgt spid="532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972" grpId="0"/>
      <p:bldP spid="531973" grpId="0"/>
      <p:bldP spid="531974" grpId="0"/>
      <p:bldP spid="531975" grpId="0"/>
      <p:bldP spid="531976" grpId="0"/>
      <p:bldP spid="531977" grpId="0"/>
      <p:bldP spid="531978" grpId="0"/>
      <p:bldP spid="531979" grpId="0"/>
      <p:bldP spid="531980" grpId="0"/>
      <p:bldP spid="531981" grpId="0"/>
      <p:bldP spid="531982" grpId="0"/>
      <p:bldP spid="531983" grpId="0"/>
      <p:bldP spid="531984" grpId="0"/>
      <p:bldP spid="531985" grpId="0"/>
      <p:bldP spid="531986" grpId="0"/>
      <p:bldP spid="531987" grpId="0"/>
      <p:bldP spid="531988" grpId="0"/>
      <p:bldP spid="531989" grpId="0"/>
      <p:bldP spid="531990" grpId="0"/>
      <p:bldP spid="531991" grpId="0"/>
      <p:bldP spid="531992" grpId="0"/>
      <p:bldP spid="531993" grpId="0"/>
      <p:bldP spid="531994" grpId="0"/>
      <p:bldP spid="531995" grpId="0"/>
      <p:bldP spid="531996" grpId="0"/>
      <p:bldP spid="531997" grpId="0"/>
      <p:bldP spid="531998" grpId="0"/>
      <p:bldP spid="531999" grpId="0"/>
      <p:bldP spid="532000" grpId="0"/>
      <p:bldP spid="532001" grpId="0"/>
      <p:bldP spid="532002" grpId="0"/>
      <p:bldP spid="532003" grpId="0"/>
      <p:bldP spid="532004" grpId="0"/>
      <p:bldP spid="532005" grpId="0"/>
      <p:bldP spid="532006" grpId="0"/>
      <p:bldP spid="532007" grpId="0"/>
      <p:bldP spid="532008" grpId="0"/>
      <p:bldP spid="532010" grpId="0"/>
      <p:bldP spid="532011" grpId="0"/>
      <p:bldP spid="532012" grpId="0"/>
      <p:bldP spid="532015" grpId="0"/>
      <p:bldP spid="532016" grpId="0"/>
      <p:bldP spid="532017" grpId="0"/>
      <p:bldP spid="532018" grpId="0"/>
      <p:bldP spid="532019" grpId="0"/>
      <p:bldP spid="532020" grpId="0"/>
      <p:bldP spid="532021" grpId="0"/>
      <p:bldP spid="5320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pPr eaLnBrk="1" hangingPunct="1">
              <a:defRPr/>
            </a:pPr>
            <a:r>
              <a:rPr lang="zh-CN" altLang="en-US">
                <a:solidFill>
                  <a:srgbClr val="FF0000"/>
                </a:solidFill>
                <a:effectLst>
                  <a:outerShdw blurRad="38100" dist="38100" dir="2700000" algn="tl">
                    <a:srgbClr val="000000"/>
                  </a:outerShdw>
                </a:effectLst>
                <a:latin typeface="黑体" pitchFamily="2" charset="-122"/>
                <a:ea typeface="黑体" pitchFamily="2" charset="-122"/>
              </a:rPr>
              <a:t>作业  </a:t>
            </a:r>
            <a:r>
              <a:rPr lang="zh-CN" altLang="en-US"/>
              <a:t>对下面文法</a:t>
            </a:r>
          </a:p>
        </p:txBody>
      </p:sp>
      <p:sp>
        <p:nvSpPr>
          <p:cNvPr id="50181" name="Rectangle 3"/>
          <p:cNvSpPr>
            <a:spLocks noGrp="1" noChangeArrowheads="1"/>
          </p:cNvSpPr>
          <p:nvPr>
            <p:ph idx="1"/>
          </p:nvPr>
        </p:nvSpPr>
        <p:spPr>
          <a:xfrm>
            <a:off x="468313" y="3335338"/>
            <a:ext cx="8424862" cy="2505075"/>
          </a:xfrm>
        </p:spPr>
        <p:txBody>
          <a:bodyPr/>
          <a:lstStyle/>
          <a:p>
            <a:pPr eaLnBrk="1" hangingPunct="1"/>
            <a:r>
              <a:rPr lang="zh-CN" altLang="en-US" sz="2800" dirty="0"/>
              <a:t>画出可归前缀图</a:t>
            </a:r>
          </a:p>
          <a:p>
            <a:pPr eaLnBrk="1" hangingPunct="1"/>
            <a:r>
              <a:rPr lang="zh-CN" altLang="en-US" sz="2800" dirty="0"/>
              <a:t>构造</a:t>
            </a:r>
            <a:r>
              <a:rPr lang="en-US" altLang="zh-CN" sz="2800" dirty="0"/>
              <a:t>LR(0)</a:t>
            </a:r>
            <a:r>
              <a:rPr lang="zh-CN" altLang="en-US" sz="2800" dirty="0"/>
              <a:t>分析表</a:t>
            </a:r>
          </a:p>
          <a:p>
            <a:pPr eaLnBrk="1" hangingPunct="1"/>
            <a:r>
              <a:rPr lang="zh-CN" altLang="en-US" sz="2800" dirty="0"/>
              <a:t>对</a:t>
            </a:r>
            <a:r>
              <a:rPr lang="en-US" altLang="zh-CN" sz="2800" dirty="0" err="1"/>
              <a:t>abbcde</a:t>
            </a:r>
            <a:r>
              <a:rPr lang="en-US" altLang="zh-CN" sz="2800" dirty="0"/>
              <a:t>#</a:t>
            </a:r>
            <a:r>
              <a:rPr lang="zh-CN" altLang="en-US" sz="2800" dirty="0"/>
              <a:t>分析，判断是否给定文法的句子</a:t>
            </a:r>
            <a:endParaRPr lang="en-US" altLang="zh-CN" sz="2800" dirty="0"/>
          </a:p>
        </p:txBody>
      </p:sp>
      <p:sp>
        <p:nvSpPr>
          <p:cNvPr id="50178"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50179" name="灯片编号占位符 5"/>
          <p:cNvSpPr>
            <a:spLocks noGrp="1"/>
          </p:cNvSpPr>
          <p:nvPr>
            <p:ph type="sldNum" sz="quarter" idx="12"/>
          </p:nvPr>
        </p:nvSpPr>
        <p:spPr>
          <a:noFill/>
        </p:spPr>
        <p:txBody>
          <a:bodyPr/>
          <a:lstStyle/>
          <a:p>
            <a:fld id="{8F66DDC7-8FF2-43A2-B6AA-5AB09541C55A}" type="slidenum">
              <a:rPr lang="en-US" altLang="zh-CN" smtClean="0">
                <a:ea typeface="宋体" charset="-122"/>
              </a:rPr>
              <a:pPr/>
              <a:t>47</a:t>
            </a:fld>
            <a:endParaRPr lang="en-US" altLang="zh-CN">
              <a:ea typeface="宋体" charset="-122"/>
            </a:endParaRPr>
          </a:p>
        </p:txBody>
      </p:sp>
      <p:sp>
        <p:nvSpPr>
          <p:cNvPr id="50182" name="Rectangle 4"/>
          <p:cNvSpPr>
            <a:spLocks noChangeArrowheads="1"/>
          </p:cNvSpPr>
          <p:nvPr/>
        </p:nvSpPr>
        <p:spPr bwMode="auto">
          <a:xfrm>
            <a:off x="900113" y="1700213"/>
            <a:ext cx="1855787" cy="1569660"/>
          </a:xfrm>
          <a:prstGeom prst="rect">
            <a:avLst/>
          </a:prstGeom>
          <a:noFill/>
          <a:ln w="19050" algn="ctr">
            <a:noFill/>
            <a:miter lim="800000"/>
            <a:headEnd/>
            <a:tailEnd/>
          </a:ln>
        </p:spPr>
        <p:txBody>
          <a:bodyPr>
            <a:spAutoFit/>
          </a:bodyPr>
          <a:lstStyle/>
          <a:p>
            <a:pPr algn="l"/>
            <a:r>
              <a:rPr lang="en-US" altLang="zh-CN" sz="2400" dirty="0" err="1">
                <a:solidFill>
                  <a:schemeClr val="tx1">
                    <a:lumMod val="85000"/>
                    <a:lumOff val="15000"/>
                  </a:schemeClr>
                </a:solidFill>
                <a:latin typeface="Courier New" panose="02070309020205020404" pitchFamily="49" charset="0"/>
                <a:cs typeface="Courier New" panose="02070309020205020404" pitchFamily="49" charset="0"/>
              </a:rPr>
              <a:t>S→aAcBe</a:t>
            </a:r>
            <a:endParaRPr lang="en-US" altLang="zh-CN" sz="24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2400" dirty="0" err="1">
                <a:solidFill>
                  <a:schemeClr val="tx1">
                    <a:lumMod val="85000"/>
                    <a:lumOff val="15000"/>
                  </a:schemeClr>
                </a:solidFill>
                <a:latin typeface="Courier New" panose="02070309020205020404" pitchFamily="49" charset="0"/>
                <a:cs typeface="Courier New" panose="02070309020205020404" pitchFamily="49" charset="0"/>
              </a:rPr>
              <a:t>A→b</a:t>
            </a:r>
            <a:endParaRPr lang="en-US" altLang="zh-CN" sz="24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2400" dirty="0" err="1">
                <a:solidFill>
                  <a:schemeClr val="tx1">
                    <a:lumMod val="85000"/>
                    <a:lumOff val="15000"/>
                  </a:schemeClr>
                </a:solidFill>
                <a:latin typeface="Courier New" panose="02070309020205020404" pitchFamily="49" charset="0"/>
                <a:cs typeface="Courier New" panose="02070309020205020404" pitchFamily="49" charset="0"/>
              </a:rPr>
              <a:t>A→Ab</a:t>
            </a:r>
            <a:endParaRPr lang="en-US" altLang="zh-CN" sz="24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2400" dirty="0" err="1">
                <a:solidFill>
                  <a:schemeClr val="tx1">
                    <a:lumMod val="85000"/>
                    <a:lumOff val="15000"/>
                  </a:schemeClr>
                </a:solidFill>
                <a:latin typeface="Courier New" panose="02070309020205020404" pitchFamily="49" charset="0"/>
                <a:cs typeface="Courier New" panose="02070309020205020404" pitchFamily="49" charset="0"/>
              </a:rPr>
              <a:t>B→d</a:t>
            </a:r>
            <a:endParaRPr lang="en-US" altLang="zh-CN" sz="2400" dirty="0">
              <a:solidFill>
                <a:schemeClr val="tx1">
                  <a:lumMod val="85000"/>
                  <a:lumOff val="15000"/>
                </a:schemeClr>
              </a:solidFill>
              <a:latin typeface="Courier New" panose="02070309020205020404" pitchFamily="49" charset="0"/>
              <a:cs typeface="Courier New" panose="02070309020205020404" pitchFamily="49" charset="0"/>
            </a:endParaRPr>
          </a:p>
        </p:txBody>
      </p:sp>
      <p:pic>
        <p:nvPicPr>
          <p:cNvPr id="2" name="Picture 4" descr="j0359577[1]">
            <a:extLst>
              <a:ext uri="{FF2B5EF4-FFF2-40B4-BE49-F238E27FC236}">
                <a16:creationId xmlns:a16="http://schemas.microsoft.com/office/drawing/2014/main" id="{84D390D0-EB6B-869C-43AB-1D087160CA15}"/>
              </a:ext>
            </a:extLst>
          </p:cNvPr>
          <p:cNvPicPr>
            <a:picLocks noChangeAspect="1" noChangeArrowheads="1"/>
          </p:cNvPicPr>
          <p:nvPr/>
        </p:nvPicPr>
        <p:blipFill>
          <a:blip r:embed="rId2" cstate="print"/>
          <a:srcRect/>
          <a:stretch>
            <a:fillRect/>
          </a:stretch>
        </p:blipFill>
        <p:spPr bwMode="auto">
          <a:xfrm>
            <a:off x="6012160" y="1412776"/>
            <a:ext cx="1679575" cy="1895475"/>
          </a:xfrm>
          <a:prstGeom prst="rect">
            <a:avLst/>
          </a:prstGeom>
          <a:noFill/>
          <a:ln w="9525">
            <a:noFill/>
            <a:miter lim="800000"/>
            <a:headEnd/>
            <a:tailEnd/>
          </a:ln>
        </p:spPr>
      </p:pic>
    </p:spTree>
    <p:extLst>
      <p:ext uri="{BB962C8B-B14F-4D97-AF65-F5344CB8AC3E}">
        <p14:creationId xmlns:p14="http://schemas.microsoft.com/office/powerpoint/2010/main" val="353718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normAutofit/>
          </a:bodyPr>
          <a:lstStyle/>
          <a:p>
            <a:pPr algn="ctr"/>
            <a:r>
              <a:rPr lang="en-US" altLang="zh-CN" sz="3200" dirty="0">
                <a:latin typeface="黑体" pitchFamily="2" charset="-122"/>
                <a:ea typeface="黑体" pitchFamily="2" charset="-122"/>
              </a:rPr>
              <a:t>LR</a:t>
            </a:r>
            <a:r>
              <a:rPr lang="zh-CN" altLang="en-US" sz="3200" dirty="0">
                <a:latin typeface="黑体" pitchFamily="2" charset="-122"/>
                <a:ea typeface="黑体" pitchFamily="2" charset="-122"/>
              </a:rPr>
              <a:t>分析方法的优缺点</a:t>
            </a:r>
            <a:endParaRPr lang="zh-CN" altLang="zh-CN" sz="3200" dirty="0">
              <a:latin typeface="黑体" pitchFamily="2" charset="-122"/>
              <a:ea typeface="黑体" pitchFamily="2" charset="-122"/>
            </a:endParaRPr>
          </a:p>
        </p:txBody>
      </p:sp>
      <p:graphicFrame>
        <p:nvGraphicFramePr>
          <p:cNvPr id="2" name="内容占位符 1"/>
          <p:cNvGraphicFramePr>
            <a:graphicFrameLocks noGrp="1"/>
          </p:cNvGraphicFramePr>
          <p:nvPr>
            <p:ph idx="1"/>
            <p:extLst>
              <p:ext uri="{D42A27DB-BD31-4B8C-83A1-F6EECF244321}">
                <p14:modId xmlns:p14="http://schemas.microsoft.com/office/powerpoint/2010/main" val="2201772746"/>
              </p:ext>
            </p:extLst>
          </p:nvPr>
        </p:nvGraphicFramePr>
        <p:xfrm>
          <a:off x="827088" y="1719387"/>
          <a:ext cx="7241146" cy="4301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46"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6147" name="灯片编号占位符 5"/>
          <p:cNvSpPr>
            <a:spLocks noGrp="1"/>
          </p:cNvSpPr>
          <p:nvPr>
            <p:ph type="sldNum" sz="quarter" idx="12"/>
          </p:nvPr>
        </p:nvSpPr>
        <p:spPr>
          <a:noFill/>
        </p:spPr>
        <p:txBody>
          <a:bodyPr/>
          <a:lstStyle/>
          <a:p>
            <a:fld id="{E8C9FAE1-FD8C-4CB6-BF6A-7BAB9E343C42}" type="slidenum">
              <a:rPr lang="en-US" altLang="zh-CN" smtClean="0">
                <a:ea typeface="宋体" charset="-122"/>
              </a:rPr>
              <a:pPr/>
              <a:t>5</a:t>
            </a:fld>
            <a:endParaRPr lang="en-US" altLang="zh-CN">
              <a:ea typeface="宋体" charset="-122"/>
            </a:endParaRPr>
          </a:p>
        </p:txBody>
      </p:sp>
    </p:spTree>
    <p:extLst>
      <p:ext uri="{BB962C8B-B14F-4D97-AF65-F5344CB8AC3E}">
        <p14:creationId xmlns:p14="http://schemas.microsoft.com/office/powerpoint/2010/main" val="112156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6.2 LR(0)</a:t>
            </a:r>
            <a:r>
              <a:rPr lang="zh-CN" altLang="en-US" dirty="0">
                <a:latin typeface="黑体" pitchFamily="2" charset="-122"/>
                <a:ea typeface="黑体" pitchFamily="2" charset="-122"/>
              </a:rPr>
              <a:t>分析</a:t>
            </a:r>
          </a:p>
        </p:txBody>
      </p:sp>
      <p:sp>
        <p:nvSpPr>
          <p:cNvPr id="7173" name="Rectangle 3"/>
          <p:cNvSpPr>
            <a:spLocks noGrp="1" noChangeArrowheads="1"/>
          </p:cNvSpPr>
          <p:nvPr>
            <p:ph idx="1"/>
          </p:nvPr>
        </p:nvSpPr>
        <p:spPr/>
        <p:txBody>
          <a:bodyPr/>
          <a:lstStyle/>
          <a:p>
            <a:pPr eaLnBrk="1" hangingPunct="1"/>
            <a:endParaRPr lang="zh-CN" altLang="zh-CN"/>
          </a:p>
        </p:txBody>
      </p:sp>
      <p:sp>
        <p:nvSpPr>
          <p:cNvPr id="7170"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7171" name="灯片编号占位符 5"/>
          <p:cNvSpPr>
            <a:spLocks noGrp="1"/>
          </p:cNvSpPr>
          <p:nvPr>
            <p:ph type="sldNum" sz="quarter" idx="12"/>
          </p:nvPr>
        </p:nvSpPr>
        <p:spPr>
          <a:noFill/>
        </p:spPr>
        <p:txBody>
          <a:bodyPr/>
          <a:lstStyle/>
          <a:p>
            <a:fld id="{BF8EFFF6-616E-40B2-8CB8-A5F2367F453E}" type="slidenum">
              <a:rPr lang="en-US" altLang="zh-CN" smtClean="0">
                <a:ea typeface="宋体" charset="-122"/>
              </a:rPr>
              <a:pPr/>
              <a:t>6</a:t>
            </a:fld>
            <a:endParaRPr lang="en-US" altLang="zh-CN">
              <a:ea typeface="宋体" charset="-122"/>
            </a:endParaRPr>
          </a:p>
        </p:txBody>
      </p:sp>
    </p:spTree>
    <p:extLst>
      <p:ext uri="{BB962C8B-B14F-4D97-AF65-F5344CB8AC3E}">
        <p14:creationId xmlns:p14="http://schemas.microsoft.com/office/powerpoint/2010/main" val="22092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7"/>
          <p:cNvSpPr>
            <a:spLocks noGrp="1" noChangeArrowheads="1"/>
          </p:cNvSpPr>
          <p:nvPr>
            <p:ph type="title"/>
          </p:nvPr>
        </p:nvSpPr>
        <p:spPr/>
        <p:txBody>
          <a:bodyPr/>
          <a:lstStyle/>
          <a:p>
            <a:pPr eaLnBrk="1" hangingPunct="1"/>
            <a:r>
              <a:rPr lang="zh-CN" altLang="en-US">
                <a:latin typeface="黑体" pitchFamily="2" charset="-122"/>
                <a:ea typeface="黑体" pitchFamily="2" charset="-122"/>
              </a:rPr>
              <a:t>复习</a:t>
            </a:r>
          </a:p>
        </p:txBody>
      </p:sp>
      <p:sp>
        <p:nvSpPr>
          <p:cNvPr id="8197" name="Rectangle 28"/>
          <p:cNvSpPr>
            <a:spLocks noGrp="1" noChangeArrowheads="1"/>
          </p:cNvSpPr>
          <p:nvPr>
            <p:ph idx="1"/>
          </p:nvPr>
        </p:nvSpPr>
        <p:spPr>
          <a:xfrm>
            <a:off x="468313" y="3500438"/>
            <a:ext cx="8424862" cy="2582862"/>
          </a:xfrm>
        </p:spPr>
        <p:txBody>
          <a:bodyPr/>
          <a:lstStyle/>
          <a:p>
            <a:pPr lvl="1" eaLnBrk="1" hangingPunct="1">
              <a:lnSpc>
                <a:spcPct val="150000"/>
              </a:lnSpc>
            </a:pPr>
            <a:r>
              <a:rPr lang="zh-CN" altLang="en-US" dirty="0"/>
              <a:t>输入符号串为：</a:t>
            </a:r>
            <a:r>
              <a:rPr lang="en-US" altLang="zh-CN" dirty="0" err="1"/>
              <a:t>abbcde</a:t>
            </a:r>
            <a:r>
              <a:rPr lang="en-US" altLang="zh-CN" dirty="0"/>
              <a:t>#</a:t>
            </a:r>
          </a:p>
          <a:p>
            <a:pPr lvl="1" eaLnBrk="1" hangingPunct="1">
              <a:lnSpc>
                <a:spcPct val="150000"/>
              </a:lnSpc>
            </a:pPr>
            <a:r>
              <a:rPr lang="zh-CN" altLang="en-US" dirty="0"/>
              <a:t>自底向上分析的规范规约是自最右推导的逆过程</a:t>
            </a:r>
          </a:p>
          <a:p>
            <a:pPr lvl="1" eaLnBrk="1" hangingPunct="1">
              <a:lnSpc>
                <a:spcPct val="150000"/>
              </a:lnSpc>
            </a:pPr>
            <a:r>
              <a:rPr lang="zh-CN" altLang="en-US" dirty="0"/>
              <a:t>对上述输入串的规范规约过程为：</a:t>
            </a:r>
            <a:br>
              <a:rPr lang="zh-CN" altLang="en-US" dirty="0"/>
            </a:br>
            <a:r>
              <a:rPr lang="en-US" altLang="zh-CN" dirty="0" err="1">
                <a:sym typeface="Symbol" pitchFamily="18" charset="2"/>
              </a:rPr>
              <a:t>abbcdeaAbcdeaAcdeaAcBe</a:t>
            </a:r>
            <a:r>
              <a:rPr lang="en-US" altLang="zh-CN" dirty="0" err="1"/>
              <a:t>S</a:t>
            </a:r>
            <a:endParaRPr lang="en-US" altLang="zh-CN" dirty="0">
              <a:sym typeface="Symbol" pitchFamily="18" charset="2"/>
            </a:endParaRPr>
          </a:p>
        </p:txBody>
      </p:sp>
      <p:sp>
        <p:nvSpPr>
          <p:cNvPr id="8194"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8195" name="灯片编号占位符 5"/>
          <p:cNvSpPr>
            <a:spLocks noGrp="1"/>
          </p:cNvSpPr>
          <p:nvPr>
            <p:ph type="sldNum" sz="quarter" idx="12"/>
          </p:nvPr>
        </p:nvSpPr>
        <p:spPr>
          <a:noFill/>
        </p:spPr>
        <p:txBody>
          <a:bodyPr/>
          <a:lstStyle/>
          <a:p>
            <a:fld id="{ACAF874C-73AB-4ADB-BB9F-E99BC3F7CA23}" type="slidenum">
              <a:rPr lang="en-US" altLang="zh-CN" smtClean="0">
                <a:ea typeface="宋体" charset="-122"/>
              </a:rPr>
              <a:pPr/>
              <a:t>7</a:t>
            </a:fld>
            <a:endParaRPr lang="en-US" altLang="zh-CN">
              <a:ea typeface="宋体" charset="-122"/>
            </a:endParaRPr>
          </a:p>
        </p:txBody>
      </p:sp>
      <p:sp>
        <p:nvSpPr>
          <p:cNvPr id="8198" name="Rectangle 4"/>
          <p:cNvSpPr>
            <a:spLocks noChangeArrowheads="1"/>
          </p:cNvSpPr>
          <p:nvPr/>
        </p:nvSpPr>
        <p:spPr bwMode="auto">
          <a:xfrm>
            <a:off x="1047219" y="1225550"/>
            <a:ext cx="3852338" cy="2246769"/>
          </a:xfrm>
          <a:prstGeom prst="rect">
            <a:avLst/>
          </a:prstGeom>
          <a:noFill/>
          <a:ln w="19050" algn="ctr">
            <a:noFill/>
            <a:miter lim="800000"/>
            <a:headEnd/>
            <a:tailEnd/>
          </a:ln>
        </p:spPr>
        <p:txBody>
          <a:bodyPr wrap="none">
            <a:spAutoFit/>
          </a:bodyPr>
          <a:lstStyle/>
          <a:p>
            <a:r>
              <a:rPr lang="zh-CN" altLang="en-US"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例</a:t>
            </a: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6.1</a:t>
            </a:r>
            <a:r>
              <a:rPr lang="zh-CN" altLang="en-US"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设文法</a:t>
            </a: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G[S]</a:t>
            </a:r>
            <a:r>
              <a:rPr lang="zh-CN" altLang="en-US"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为</a:t>
            </a:r>
          </a:p>
          <a:p>
            <a:pPr algn="l"/>
            <a:r>
              <a:rPr lang="en-US" altLang="zh-CN" sz="28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S→aAcBe</a:t>
            </a:r>
            <a:endParaRPr lang="en-US" altLang="zh-CN" sz="28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a:p>
            <a:pPr algn="l"/>
            <a:r>
              <a:rPr lang="en-US" altLang="zh-CN" sz="28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A→b</a:t>
            </a:r>
            <a:endParaRPr lang="en-US" altLang="zh-CN" sz="28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a:p>
            <a:pPr algn="l"/>
            <a:r>
              <a:rPr lang="en-US" altLang="zh-CN" sz="28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A→Ab</a:t>
            </a:r>
            <a:endParaRPr lang="en-US" altLang="zh-CN" sz="28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a:p>
            <a:pPr algn="l"/>
            <a:r>
              <a:rPr lang="en-US" altLang="zh-CN" sz="28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B→d</a:t>
            </a:r>
            <a:endParaRPr lang="en-US" altLang="zh-CN" sz="28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p:txBody>
      </p:sp>
      <p:sp>
        <p:nvSpPr>
          <p:cNvPr id="483334" name="Oval 6"/>
          <p:cNvSpPr>
            <a:spLocks noChangeAspect="1" noChangeArrowheads="1"/>
          </p:cNvSpPr>
          <p:nvPr/>
        </p:nvSpPr>
        <p:spPr bwMode="auto">
          <a:xfrm>
            <a:off x="5580063" y="3571875"/>
            <a:ext cx="346075" cy="344488"/>
          </a:xfrm>
          <a:prstGeom prst="ellipse">
            <a:avLst/>
          </a:prstGeom>
          <a:noFill/>
          <a:ln w="19050" algn="ctr">
            <a:noFill/>
            <a:round/>
            <a:headEnd/>
            <a:tailEnd/>
          </a:ln>
          <a:effectLst/>
        </p:spPr>
        <p:txBody>
          <a:bodyPr wrap="none" anchor="ctr"/>
          <a:lstStyle/>
          <a:p>
            <a:pPr algn="ctr">
              <a:defRPr/>
            </a:pPr>
            <a:r>
              <a:rPr lang="en-US" altLang="zh-CN">
                <a:solidFill>
                  <a:srgbClr val="008000"/>
                </a:solidFill>
                <a:effectLst>
                  <a:outerShdw blurRad="38100" dist="38100" dir="2700000" algn="tl">
                    <a:srgbClr val="000000"/>
                  </a:outerShdw>
                </a:effectLst>
              </a:rPr>
              <a:t>a</a:t>
            </a:r>
          </a:p>
        </p:txBody>
      </p:sp>
      <p:sp>
        <p:nvSpPr>
          <p:cNvPr id="483335" name="Oval 7"/>
          <p:cNvSpPr>
            <a:spLocks noChangeAspect="1" noChangeArrowheads="1"/>
          </p:cNvSpPr>
          <p:nvPr/>
        </p:nvSpPr>
        <p:spPr bwMode="auto">
          <a:xfrm>
            <a:off x="6040438" y="3571875"/>
            <a:ext cx="346075" cy="344488"/>
          </a:xfrm>
          <a:prstGeom prst="ellipse">
            <a:avLst/>
          </a:prstGeom>
          <a:noFill/>
          <a:ln w="19050" algn="ctr">
            <a:noFill/>
            <a:round/>
            <a:headEnd/>
            <a:tailEnd/>
          </a:ln>
          <a:effectLst/>
        </p:spPr>
        <p:txBody>
          <a:bodyPr wrap="none" anchor="ctr"/>
          <a:lstStyle/>
          <a:p>
            <a:pPr algn="ctr">
              <a:defRPr/>
            </a:pPr>
            <a:r>
              <a:rPr lang="en-US" altLang="zh-CN">
                <a:solidFill>
                  <a:srgbClr val="008000"/>
                </a:solidFill>
                <a:effectLst>
                  <a:outerShdw blurRad="38100" dist="38100" dir="2700000" algn="tl">
                    <a:srgbClr val="000000"/>
                  </a:outerShdw>
                </a:effectLst>
              </a:rPr>
              <a:t>b</a:t>
            </a:r>
          </a:p>
        </p:txBody>
      </p:sp>
      <p:sp>
        <p:nvSpPr>
          <p:cNvPr id="483336" name="Oval 8"/>
          <p:cNvSpPr>
            <a:spLocks noChangeAspect="1" noChangeArrowheads="1"/>
          </p:cNvSpPr>
          <p:nvPr/>
        </p:nvSpPr>
        <p:spPr bwMode="auto">
          <a:xfrm>
            <a:off x="6040438" y="2822575"/>
            <a:ext cx="346075" cy="344488"/>
          </a:xfrm>
          <a:prstGeom prst="ellipse">
            <a:avLst/>
          </a:prstGeom>
          <a:noFill/>
          <a:ln w="19050" algn="ctr">
            <a:noFill/>
            <a:round/>
            <a:headEnd/>
            <a:tailEnd/>
          </a:ln>
          <a:effectLst/>
        </p:spPr>
        <p:txBody>
          <a:bodyPr wrap="none" anchor="ctr"/>
          <a:lstStyle/>
          <a:p>
            <a:pPr algn="ctr">
              <a:defRPr/>
            </a:pPr>
            <a:r>
              <a:rPr lang="en-US" altLang="zh-CN">
                <a:solidFill>
                  <a:srgbClr val="008000"/>
                </a:solidFill>
                <a:effectLst>
                  <a:outerShdw blurRad="38100" dist="38100" dir="2700000" algn="tl">
                    <a:srgbClr val="000000"/>
                  </a:outerShdw>
                </a:effectLst>
              </a:rPr>
              <a:t>A</a:t>
            </a:r>
          </a:p>
        </p:txBody>
      </p:sp>
      <p:cxnSp>
        <p:nvCxnSpPr>
          <p:cNvPr id="483337" name="AutoShape 9"/>
          <p:cNvCxnSpPr>
            <a:cxnSpLocks noChangeShapeType="1"/>
            <a:stCxn id="483335" idx="0"/>
            <a:endCxn id="483336" idx="4"/>
          </p:cNvCxnSpPr>
          <p:nvPr/>
        </p:nvCxnSpPr>
        <p:spPr bwMode="auto">
          <a:xfrm flipV="1">
            <a:off x="6213475" y="3167063"/>
            <a:ext cx="0" cy="404812"/>
          </a:xfrm>
          <a:prstGeom prst="straightConnector1">
            <a:avLst/>
          </a:prstGeom>
          <a:noFill/>
          <a:ln w="38100">
            <a:solidFill>
              <a:schemeClr val="tx1"/>
            </a:solidFill>
            <a:round/>
            <a:headEnd/>
            <a:tailEnd/>
          </a:ln>
        </p:spPr>
      </p:cxnSp>
      <p:sp>
        <p:nvSpPr>
          <p:cNvPr id="483338" name="Oval 10"/>
          <p:cNvSpPr>
            <a:spLocks noChangeAspect="1" noChangeArrowheads="1"/>
          </p:cNvSpPr>
          <p:nvPr/>
        </p:nvSpPr>
        <p:spPr bwMode="auto">
          <a:xfrm>
            <a:off x="6500813" y="3571875"/>
            <a:ext cx="344487" cy="344488"/>
          </a:xfrm>
          <a:prstGeom prst="ellipse">
            <a:avLst/>
          </a:prstGeom>
          <a:noFill/>
          <a:ln w="19050" algn="ctr">
            <a:noFill/>
            <a:round/>
            <a:headEnd/>
            <a:tailEnd/>
          </a:ln>
          <a:effectLst/>
        </p:spPr>
        <p:txBody>
          <a:bodyPr wrap="none" anchor="ctr"/>
          <a:lstStyle/>
          <a:p>
            <a:pPr algn="ctr">
              <a:defRPr/>
            </a:pPr>
            <a:r>
              <a:rPr lang="en-US" altLang="zh-CN">
                <a:solidFill>
                  <a:srgbClr val="008000"/>
                </a:solidFill>
                <a:effectLst>
                  <a:outerShdw blurRad="38100" dist="38100" dir="2700000" algn="tl">
                    <a:srgbClr val="000000"/>
                  </a:outerShdw>
                </a:effectLst>
              </a:rPr>
              <a:t>b</a:t>
            </a:r>
          </a:p>
        </p:txBody>
      </p:sp>
      <p:sp>
        <p:nvSpPr>
          <p:cNvPr id="483339" name="Oval 11"/>
          <p:cNvSpPr>
            <a:spLocks noChangeAspect="1" noChangeArrowheads="1"/>
          </p:cNvSpPr>
          <p:nvPr/>
        </p:nvSpPr>
        <p:spPr bwMode="auto">
          <a:xfrm>
            <a:off x="6500813" y="2073275"/>
            <a:ext cx="344487" cy="344488"/>
          </a:xfrm>
          <a:prstGeom prst="ellipse">
            <a:avLst/>
          </a:prstGeom>
          <a:noFill/>
          <a:ln w="19050" algn="ctr">
            <a:noFill/>
            <a:round/>
            <a:headEnd/>
            <a:tailEnd/>
          </a:ln>
          <a:effectLst/>
        </p:spPr>
        <p:txBody>
          <a:bodyPr wrap="none" anchor="ctr"/>
          <a:lstStyle/>
          <a:p>
            <a:pPr algn="ctr">
              <a:defRPr/>
            </a:pPr>
            <a:r>
              <a:rPr lang="en-US" altLang="zh-CN">
                <a:solidFill>
                  <a:srgbClr val="008000"/>
                </a:solidFill>
                <a:effectLst>
                  <a:outerShdw blurRad="38100" dist="38100" dir="2700000" algn="tl">
                    <a:srgbClr val="000000"/>
                  </a:outerShdw>
                </a:effectLst>
              </a:rPr>
              <a:t>A</a:t>
            </a:r>
          </a:p>
        </p:txBody>
      </p:sp>
      <p:cxnSp>
        <p:nvCxnSpPr>
          <p:cNvPr id="483340" name="AutoShape 12"/>
          <p:cNvCxnSpPr>
            <a:cxnSpLocks noChangeShapeType="1"/>
            <a:endCxn id="483339" idx="4"/>
          </p:cNvCxnSpPr>
          <p:nvPr/>
        </p:nvCxnSpPr>
        <p:spPr bwMode="auto">
          <a:xfrm flipV="1">
            <a:off x="6673850" y="2417763"/>
            <a:ext cx="0" cy="1138237"/>
          </a:xfrm>
          <a:prstGeom prst="straightConnector1">
            <a:avLst/>
          </a:prstGeom>
          <a:noFill/>
          <a:ln w="38100">
            <a:solidFill>
              <a:schemeClr val="tx1"/>
            </a:solidFill>
            <a:round/>
            <a:headEnd/>
            <a:tailEnd/>
          </a:ln>
        </p:spPr>
      </p:cxnSp>
      <p:cxnSp>
        <p:nvCxnSpPr>
          <p:cNvPr id="483341" name="AutoShape 13"/>
          <p:cNvCxnSpPr>
            <a:cxnSpLocks noChangeShapeType="1"/>
            <a:stCxn id="483336" idx="0"/>
            <a:endCxn id="483339" idx="4"/>
          </p:cNvCxnSpPr>
          <p:nvPr/>
        </p:nvCxnSpPr>
        <p:spPr bwMode="auto">
          <a:xfrm flipV="1">
            <a:off x="6213475" y="2417763"/>
            <a:ext cx="460375" cy="404812"/>
          </a:xfrm>
          <a:prstGeom prst="straightConnector1">
            <a:avLst/>
          </a:prstGeom>
          <a:noFill/>
          <a:ln w="38100">
            <a:solidFill>
              <a:schemeClr val="tx1"/>
            </a:solidFill>
            <a:round/>
            <a:headEnd/>
            <a:tailEnd/>
          </a:ln>
        </p:spPr>
      </p:cxnSp>
      <p:sp>
        <p:nvSpPr>
          <p:cNvPr id="483342" name="Oval 14"/>
          <p:cNvSpPr>
            <a:spLocks noChangeAspect="1" noChangeArrowheads="1"/>
          </p:cNvSpPr>
          <p:nvPr/>
        </p:nvSpPr>
        <p:spPr bwMode="auto">
          <a:xfrm>
            <a:off x="6961188" y="3571875"/>
            <a:ext cx="346075" cy="344488"/>
          </a:xfrm>
          <a:prstGeom prst="ellipse">
            <a:avLst/>
          </a:prstGeom>
          <a:noFill/>
          <a:ln w="19050" algn="ctr">
            <a:noFill/>
            <a:round/>
            <a:headEnd/>
            <a:tailEnd/>
          </a:ln>
          <a:effectLst/>
        </p:spPr>
        <p:txBody>
          <a:bodyPr wrap="none" anchor="ctr"/>
          <a:lstStyle/>
          <a:p>
            <a:pPr algn="ctr">
              <a:defRPr/>
            </a:pPr>
            <a:r>
              <a:rPr lang="en-US" altLang="zh-CN">
                <a:solidFill>
                  <a:srgbClr val="008000"/>
                </a:solidFill>
                <a:effectLst>
                  <a:outerShdw blurRad="38100" dist="38100" dir="2700000" algn="tl">
                    <a:srgbClr val="000000"/>
                  </a:outerShdw>
                </a:effectLst>
              </a:rPr>
              <a:t>c</a:t>
            </a:r>
          </a:p>
        </p:txBody>
      </p:sp>
      <p:sp>
        <p:nvSpPr>
          <p:cNvPr id="483343" name="Oval 15"/>
          <p:cNvSpPr>
            <a:spLocks noChangeAspect="1" noChangeArrowheads="1"/>
          </p:cNvSpPr>
          <p:nvPr/>
        </p:nvSpPr>
        <p:spPr bwMode="auto">
          <a:xfrm>
            <a:off x="7423150" y="3571875"/>
            <a:ext cx="346075" cy="344488"/>
          </a:xfrm>
          <a:prstGeom prst="ellipse">
            <a:avLst/>
          </a:prstGeom>
          <a:noFill/>
          <a:ln w="19050" algn="ctr">
            <a:noFill/>
            <a:round/>
            <a:headEnd/>
            <a:tailEnd/>
          </a:ln>
          <a:effectLst/>
        </p:spPr>
        <p:txBody>
          <a:bodyPr wrap="none" anchor="ctr"/>
          <a:lstStyle/>
          <a:p>
            <a:pPr algn="ctr">
              <a:defRPr/>
            </a:pPr>
            <a:r>
              <a:rPr lang="en-US" altLang="zh-CN">
                <a:solidFill>
                  <a:srgbClr val="008000"/>
                </a:solidFill>
                <a:effectLst>
                  <a:outerShdw blurRad="38100" dist="38100" dir="2700000" algn="tl">
                    <a:srgbClr val="000000"/>
                  </a:outerShdw>
                </a:effectLst>
              </a:rPr>
              <a:t>d</a:t>
            </a:r>
          </a:p>
        </p:txBody>
      </p:sp>
      <p:sp>
        <p:nvSpPr>
          <p:cNvPr id="483344" name="Oval 16"/>
          <p:cNvSpPr>
            <a:spLocks noChangeAspect="1" noChangeArrowheads="1"/>
          </p:cNvSpPr>
          <p:nvPr/>
        </p:nvSpPr>
        <p:spPr bwMode="auto">
          <a:xfrm>
            <a:off x="7423150" y="2822575"/>
            <a:ext cx="346075" cy="344488"/>
          </a:xfrm>
          <a:prstGeom prst="ellipse">
            <a:avLst/>
          </a:prstGeom>
          <a:noFill/>
          <a:ln w="19050" algn="ctr">
            <a:noFill/>
            <a:round/>
            <a:headEnd/>
            <a:tailEnd/>
          </a:ln>
          <a:effectLst/>
        </p:spPr>
        <p:txBody>
          <a:bodyPr wrap="none" anchor="ctr"/>
          <a:lstStyle/>
          <a:p>
            <a:pPr algn="ctr">
              <a:defRPr/>
            </a:pPr>
            <a:r>
              <a:rPr lang="en-US" altLang="zh-CN">
                <a:solidFill>
                  <a:srgbClr val="008000"/>
                </a:solidFill>
                <a:effectLst>
                  <a:outerShdw blurRad="38100" dist="38100" dir="2700000" algn="tl">
                    <a:srgbClr val="000000"/>
                  </a:outerShdw>
                </a:effectLst>
              </a:rPr>
              <a:t>B</a:t>
            </a:r>
          </a:p>
        </p:txBody>
      </p:sp>
      <p:cxnSp>
        <p:nvCxnSpPr>
          <p:cNvPr id="483345" name="AutoShape 17"/>
          <p:cNvCxnSpPr>
            <a:cxnSpLocks noChangeShapeType="1"/>
            <a:stCxn id="483344" idx="4"/>
            <a:endCxn id="483343" idx="0"/>
          </p:cNvCxnSpPr>
          <p:nvPr/>
        </p:nvCxnSpPr>
        <p:spPr bwMode="auto">
          <a:xfrm>
            <a:off x="7596188" y="3167063"/>
            <a:ext cx="0" cy="404812"/>
          </a:xfrm>
          <a:prstGeom prst="straightConnector1">
            <a:avLst/>
          </a:prstGeom>
          <a:noFill/>
          <a:ln w="38100">
            <a:solidFill>
              <a:schemeClr val="tx1"/>
            </a:solidFill>
            <a:round/>
            <a:headEnd/>
            <a:tailEnd/>
          </a:ln>
        </p:spPr>
      </p:cxnSp>
      <p:sp>
        <p:nvSpPr>
          <p:cNvPr id="483346" name="Oval 18"/>
          <p:cNvSpPr>
            <a:spLocks noChangeAspect="1" noChangeArrowheads="1"/>
          </p:cNvSpPr>
          <p:nvPr/>
        </p:nvSpPr>
        <p:spPr bwMode="auto">
          <a:xfrm>
            <a:off x="7940675" y="3571875"/>
            <a:ext cx="346075" cy="344488"/>
          </a:xfrm>
          <a:prstGeom prst="ellipse">
            <a:avLst/>
          </a:prstGeom>
          <a:noFill/>
          <a:ln w="19050" algn="ctr">
            <a:noFill/>
            <a:round/>
            <a:headEnd/>
            <a:tailEnd/>
          </a:ln>
          <a:effectLst/>
        </p:spPr>
        <p:txBody>
          <a:bodyPr wrap="none" anchor="ctr"/>
          <a:lstStyle/>
          <a:p>
            <a:pPr algn="ctr">
              <a:defRPr/>
            </a:pPr>
            <a:r>
              <a:rPr lang="en-US" altLang="zh-CN">
                <a:solidFill>
                  <a:srgbClr val="008000"/>
                </a:solidFill>
                <a:effectLst>
                  <a:outerShdw blurRad="38100" dist="38100" dir="2700000" algn="tl">
                    <a:srgbClr val="000000"/>
                  </a:outerShdw>
                </a:effectLst>
              </a:rPr>
              <a:t>e</a:t>
            </a:r>
          </a:p>
        </p:txBody>
      </p:sp>
      <p:sp>
        <p:nvSpPr>
          <p:cNvPr id="483347" name="Oval 19"/>
          <p:cNvSpPr>
            <a:spLocks noChangeAspect="1" noChangeArrowheads="1"/>
          </p:cNvSpPr>
          <p:nvPr/>
        </p:nvSpPr>
        <p:spPr bwMode="auto">
          <a:xfrm>
            <a:off x="6962775" y="692150"/>
            <a:ext cx="344488" cy="344488"/>
          </a:xfrm>
          <a:prstGeom prst="ellipse">
            <a:avLst/>
          </a:prstGeom>
          <a:noFill/>
          <a:ln w="19050" algn="ctr">
            <a:noFill/>
            <a:round/>
            <a:headEnd/>
            <a:tailEnd/>
          </a:ln>
          <a:effectLst/>
        </p:spPr>
        <p:txBody>
          <a:bodyPr wrap="none" anchor="ctr"/>
          <a:lstStyle/>
          <a:p>
            <a:pPr algn="ctr">
              <a:defRPr/>
            </a:pPr>
            <a:r>
              <a:rPr lang="en-US" altLang="zh-CN">
                <a:solidFill>
                  <a:srgbClr val="008000"/>
                </a:solidFill>
                <a:effectLst>
                  <a:outerShdw blurRad="38100" dist="38100" dir="2700000" algn="tl">
                    <a:srgbClr val="000000"/>
                  </a:outerShdw>
                </a:effectLst>
              </a:rPr>
              <a:t>S</a:t>
            </a:r>
          </a:p>
        </p:txBody>
      </p:sp>
      <p:cxnSp>
        <p:nvCxnSpPr>
          <p:cNvPr id="483348" name="AutoShape 20"/>
          <p:cNvCxnSpPr>
            <a:cxnSpLocks noChangeShapeType="1"/>
            <a:stCxn id="483334" idx="0"/>
            <a:endCxn id="483347" idx="4"/>
          </p:cNvCxnSpPr>
          <p:nvPr/>
        </p:nvCxnSpPr>
        <p:spPr bwMode="auto">
          <a:xfrm rot="-5400000">
            <a:off x="5176838" y="1612900"/>
            <a:ext cx="2535237" cy="1382713"/>
          </a:xfrm>
          <a:prstGeom prst="bentConnector3">
            <a:avLst>
              <a:gd name="adj1" fmla="val 79901"/>
            </a:avLst>
          </a:prstGeom>
          <a:noFill/>
          <a:ln w="38100">
            <a:solidFill>
              <a:schemeClr val="tx1"/>
            </a:solidFill>
            <a:miter lim="800000"/>
            <a:headEnd/>
            <a:tailEnd/>
          </a:ln>
        </p:spPr>
      </p:cxnSp>
      <p:cxnSp>
        <p:nvCxnSpPr>
          <p:cNvPr id="483349" name="AutoShape 21"/>
          <p:cNvCxnSpPr>
            <a:cxnSpLocks noChangeShapeType="1"/>
            <a:stCxn id="483339" idx="0"/>
            <a:endCxn id="483347" idx="4"/>
          </p:cNvCxnSpPr>
          <p:nvPr/>
        </p:nvCxnSpPr>
        <p:spPr bwMode="auto">
          <a:xfrm rot="-5400000">
            <a:off x="6386513" y="1323975"/>
            <a:ext cx="1036637" cy="461963"/>
          </a:xfrm>
          <a:prstGeom prst="bentConnector3">
            <a:avLst>
              <a:gd name="adj1" fmla="val 50079"/>
            </a:avLst>
          </a:prstGeom>
          <a:noFill/>
          <a:ln w="38100">
            <a:solidFill>
              <a:schemeClr val="tx1"/>
            </a:solidFill>
            <a:miter lim="800000"/>
            <a:headEnd/>
            <a:tailEnd/>
          </a:ln>
        </p:spPr>
      </p:cxnSp>
      <p:cxnSp>
        <p:nvCxnSpPr>
          <p:cNvPr id="483350" name="AutoShape 22"/>
          <p:cNvCxnSpPr>
            <a:cxnSpLocks noChangeShapeType="1"/>
            <a:stCxn id="483342" idx="0"/>
            <a:endCxn id="483347" idx="4"/>
          </p:cNvCxnSpPr>
          <p:nvPr/>
        </p:nvCxnSpPr>
        <p:spPr bwMode="auto">
          <a:xfrm rot="-5400000">
            <a:off x="5867400" y="2303463"/>
            <a:ext cx="2535237" cy="1588"/>
          </a:xfrm>
          <a:prstGeom prst="bentConnector3">
            <a:avLst>
              <a:gd name="adj1" fmla="val 50032"/>
            </a:avLst>
          </a:prstGeom>
          <a:noFill/>
          <a:ln w="38100">
            <a:solidFill>
              <a:schemeClr val="tx1"/>
            </a:solidFill>
            <a:miter lim="800000"/>
            <a:headEnd/>
            <a:tailEnd/>
          </a:ln>
        </p:spPr>
      </p:cxnSp>
      <p:cxnSp>
        <p:nvCxnSpPr>
          <p:cNvPr id="483351" name="AutoShape 23"/>
          <p:cNvCxnSpPr>
            <a:cxnSpLocks noChangeShapeType="1"/>
            <a:stCxn id="483344" idx="0"/>
            <a:endCxn id="483347" idx="4"/>
          </p:cNvCxnSpPr>
          <p:nvPr/>
        </p:nvCxnSpPr>
        <p:spPr bwMode="auto">
          <a:xfrm rot="5400000" flipH="1">
            <a:off x="6473032" y="1699419"/>
            <a:ext cx="1785937" cy="460375"/>
          </a:xfrm>
          <a:prstGeom prst="bentConnector3">
            <a:avLst>
              <a:gd name="adj1" fmla="val 70846"/>
            </a:avLst>
          </a:prstGeom>
          <a:noFill/>
          <a:ln w="38100">
            <a:solidFill>
              <a:schemeClr val="tx1"/>
            </a:solidFill>
            <a:miter lim="800000"/>
            <a:headEnd/>
            <a:tailEnd/>
          </a:ln>
        </p:spPr>
      </p:cxnSp>
      <p:cxnSp>
        <p:nvCxnSpPr>
          <p:cNvPr id="483352" name="AutoShape 24"/>
          <p:cNvCxnSpPr>
            <a:cxnSpLocks noChangeShapeType="1"/>
            <a:stCxn id="483346" idx="0"/>
            <a:endCxn id="483347" idx="4"/>
          </p:cNvCxnSpPr>
          <p:nvPr/>
        </p:nvCxnSpPr>
        <p:spPr bwMode="auto">
          <a:xfrm rot="5400000" flipH="1">
            <a:off x="6357144" y="1815307"/>
            <a:ext cx="2535237" cy="977900"/>
          </a:xfrm>
          <a:prstGeom prst="bentConnector3">
            <a:avLst>
              <a:gd name="adj1" fmla="val 79900"/>
            </a:avLst>
          </a:prstGeom>
          <a:noFill/>
          <a:ln w="38100">
            <a:solidFill>
              <a:schemeClr val="tx1"/>
            </a:solidFill>
            <a:miter lim="800000"/>
            <a:headEnd/>
            <a:tailEnd/>
          </a:ln>
        </p:spPr>
      </p:cxnSp>
    </p:spTree>
    <p:extLst>
      <p:ext uri="{BB962C8B-B14F-4D97-AF65-F5344CB8AC3E}">
        <p14:creationId xmlns:p14="http://schemas.microsoft.com/office/powerpoint/2010/main" val="23352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3337"/>
                                        </p:tgtEl>
                                        <p:attrNameLst>
                                          <p:attrName>style.visibility</p:attrName>
                                        </p:attrNameLst>
                                      </p:cBhvr>
                                      <p:to>
                                        <p:strVal val="visible"/>
                                      </p:to>
                                    </p:set>
                                    <p:animEffect transition="in" filter="wipe(down)">
                                      <p:cBhvr>
                                        <p:cTn id="7" dur="500"/>
                                        <p:tgtEl>
                                          <p:spTgt spid="48333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83336"/>
                                        </p:tgtEl>
                                        <p:attrNameLst>
                                          <p:attrName>style.visibility</p:attrName>
                                        </p:attrNameLst>
                                      </p:cBhvr>
                                      <p:to>
                                        <p:strVal val="visible"/>
                                      </p:to>
                                    </p:set>
                                    <p:animEffect transition="in" filter="wipe(down)">
                                      <p:cBhvr>
                                        <p:cTn id="11" dur="500"/>
                                        <p:tgtEl>
                                          <p:spTgt spid="4833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83340"/>
                                        </p:tgtEl>
                                        <p:attrNameLst>
                                          <p:attrName>style.visibility</p:attrName>
                                        </p:attrNameLst>
                                      </p:cBhvr>
                                      <p:to>
                                        <p:strVal val="visible"/>
                                      </p:to>
                                    </p:set>
                                    <p:animEffect transition="in" filter="wipe(down)">
                                      <p:cBhvr>
                                        <p:cTn id="16" dur="500"/>
                                        <p:tgtEl>
                                          <p:spTgt spid="483340"/>
                                        </p:tgtEl>
                                      </p:cBhvr>
                                    </p:animEffect>
                                  </p:childTnLst>
                                </p:cTn>
                              </p:par>
                              <p:par>
                                <p:cTn id="17" presetID="22" presetClass="entr" presetSubtype="4" fill="hold" nodeType="withEffect">
                                  <p:stCondLst>
                                    <p:cond delay="0"/>
                                  </p:stCondLst>
                                  <p:childTnLst>
                                    <p:set>
                                      <p:cBhvr>
                                        <p:cTn id="18" dur="1" fill="hold">
                                          <p:stCondLst>
                                            <p:cond delay="0"/>
                                          </p:stCondLst>
                                        </p:cTn>
                                        <p:tgtEl>
                                          <p:spTgt spid="483341"/>
                                        </p:tgtEl>
                                        <p:attrNameLst>
                                          <p:attrName>style.visibility</p:attrName>
                                        </p:attrNameLst>
                                      </p:cBhvr>
                                      <p:to>
                                        <p:strVal val="visible"/>
                                      </p:to>
                                    </p:set>
                                    <p:animEffect transition="in" filter="wipe(down)">
                                      <p:cBhvr>
                                        <p:cTn id="19" dur="500"/>
                                        <p:tgtEl>
                                          <p:spTgt spid="483341"/>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483339"/>
                                        </p:tgtEl>
                                        <p:attrNameLst>
                                          <p:attrName>style.visibility</p:attrName>
                                        </p:attrNameLst>
                                      </p:cBhvr>
                                      <p:to>
                                        <p:strVal val="visible"/>
                                      </p:to>
                                    </p:set>
                                    <p:animEffect transition="in" filter="wipe(down)">
                                      <p:cBhvr>
                                        <p:cTn id="23" dur="500"/>
                                        <p:tgtEl>
                                          <p:spTgt spid="4833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83345"/>
                                        </p:tgtEl>
                                        <p:attrNameLst>
                                          <p:attrName>style.visibility</p:attrName>
                                        </p:attrNameLst>
                                      </p:cBhvr>
                                      <p:to>
                                        <p:strVal val="visible"/>
                                      </p:to>
                                    </p:set>
                                    <p:animEffect transition="in" filter="wipe(down)">
                                      <p:cBhvr>
                                        <p:cTn id="28" dur="500"/>
                                        <p:tgtEl>
                                          <p:spTgt spid="483345"/>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483344"/>
                                        </p:tgtEl>
                                        <p:attrNameLst>
                                          <p:attrName>style.visibility</p:attrName>
                                        </p:attrNameLst>
                                      </p:cBhvr>
                                      <p:to>
                                        <p:strVal val="visible"/>
                                      </p:to>
                                    </p:set>
                                    <p:animEffect transition="in" filter="wipe(down)">
                                      <p:cBhvr>
                                        <p:cTn id="32" dur="500"/>
                                        <p:tgtEl>
                                          <p:spTgt spid="4833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83348"/>
                                        </p:tgtEl>
                                        <p:attrNameLst>
                                          <p:attrName>style.visibility</p:attrName>
                                        </p:attrNameLst>
                                      </p:cBhvr>
                                      <p:to>
                                        <p:strVal val="visible"/>
                                      </p:to>
                                    </p:set>
                                    <p:animEffect transition="in" filter="wipe(down)">
                                      <p:cBhvr>
                                        <p:cTn id="37" dur="500"/>
                                        <p:tgtEl>
                                          <p:spTgt spid="483348"/>
                                        </p:tgtEl>
                                      </p:cBhvr>
                                    </p:animEffect>
                                  </p:childTnLst>
                                </p:cTn>
                              </p:par>
                              <p:par>
                                <p:cTn id="38" presetID="22" presetClass="entr" presetSubtype="4" fill="hold" nodeType="withEffect">
                                  <p:stCondLst>
                                    <p:cond delay="0"/>
                                  </p:stCondLst>
                                  <p:childTnLst>
                                    <p:set>
                                      <p:cBhvr>
                                        <p:cTn id="39" dur="1" fill="hold">
                                          <p:stCondLst>
                                            <p:cond delay="0"/>
                                          </p:stCondLst>
                                        </p:cTn>
                                        <p:tgtEl>
                                          <p:spTgt spid="483349"/>
                                        </p:tgtEl>
                                        <p:attrNameLst>
                                          <p:attrName>style.visibility</p:attrName>
                                        </p:attrNameLst>
                                      </p:cBhvr>
                                      <p:to>
                                        <p:strVal val="visible"/>
                                      </p:to>
                                    </p:set>
                                    <p:animEffect transition="in" filter="wipe(down)">
                                      <p:cBhvr>
                                        <p:cTn id="40" dur="500"/>
                                        <p:tgtEl>
                                          <p:spTgt spid="483349"/>
                                        </p:tgtEl>
                                      </p:cBhvr>
                                    </p:animEffect>
                                  </p:childTnLst>
                                </p:cTn>
                              </p:par>
                              <p:par>
                                <p:cTn id="41" presetID="22" presetClass="entr" presetSubtype="4" fill="hold" nodeType="withEffect">
                                  <p:stCondLst>
                                    <p:cond delay="0"/>
                                  </p:stCondLst>
                                  <p:childTnLst>
                                    <p:set>
                                      <p:cBhvr>
                                        <p:cTn id="42" dur="1" fill="hold">
                                          <p:stCondLst>
                                            <p:cond delay="0"/>
                                          </p:stCondLst>
                                        </p:cTn>
                                        <p:tgtEl>
                                          <p:spTgt spid="483350"/>
                                        </p:tgtEl>
                                        <p:attrNameLst>
                                          <p:attrName>style.visibility</p:attrName>
                                        </p:attrNameLst>
                                      </p:cBhvr>
                                      <p:to>
                                        <p:strVal val="visible"/>
                                      </p:to>
                                    </p:set>
                                    <p:animEffect transition="in" filter="wipe(down)">
                                      <p:cBhvr>
                                        <p:cTn id="43" dur="500"/>
                                        <p:tgtEl>
                                          <p:spTgt spid="483350"/>
                                        </p:tgtEl>
                                      </p:cBhvr>
                                    </p:animEffect>
                                  </p:childTnLst>
                                </p:cTn>
                              </p:par>
                              <p:par>
                                <p:cTn id="44" presetID="22" presetClass="entr" presetSubtype="4" fill="hold" nodeType="withEffect">
                                  <p:stCondLst>
                                    <p:cond delay="0"/>
                                  </p:stCondLst>
                                  <p:childTnLst>
                                    <p:set>
                                      <p:cBhvr>
                                        <p:cTn id="45" dur="1" fill="hold">
                                          <p:stCondLst>
                                            <p:cond delay="0"/>
                                          </p:stCondLst>
                                        </p:cTn>
                                        <p:tgtEl>
                                          <p:spTgt spid="483351"/>
                                        </p:tgtEl>
                                        <p:attrNameLst>
                                          <p:attrName>style.visibility</p:attrName>
                                        </p:attrNameLst>
                                      </p:cBhvr>
                                      <p:to>
                                        <p:strVal val="visible"/>
                                      </p:to>
                                    </p:set>
                                    <p:animEffect transition="in" filter="wipe(down)">
                                      <p:cBhvr>
                                        <p:cTn id="46" dur="500"/>
                                        <p:tgtEl>
                                          <p:spTgt spid="483351"/>
                                        </p:tgtEl>
                                      </p:cBhvr>
                                    </p:animEffect>
                                  </p:childTnLst>
                                </p:cTn>
                              </p:par>
                              <p:par>
                                <p:cTn id="47" presetID="22" presetClass="entr" presetSubtype="4" fill="hold" nodeType="withEffect">
                                  <p:stCondLst>
                                    <p:cond delay="0"/>
                                  </p:stCondLst>
                                  <p:childTnLst>
                                    <p:set>
                                      <p:cBhvr>
                                        <p:cTn id="48" dur="1" fill="hold">
                                          <p:stCondLst>
                                            <p:cond delay="0"/>
                                          </p:stCondLst>
                                        </p:cTn>
                                        <p:tgtEl>
                                          <p:spTgt spid="483352"/>
                                        </p:tgtEl>
                                        <p:attrNameLst>
                                          <p:attrName>style.visibility</p:attrName>
                                        </p:attrNameLst>
                                      </p:cBhvr>
                                      <p:to>
                                        <p:strVal val="visible"/>
                                      </p:to>
                                    </p:set>
                                    <p:animEffect transition="in" filter="wipe(down)">
                                      <p:cBhvr>
                                        <p:cTn id="49" dur="500"/>
                                        <p:tgtEl>
                                          <p:spTgt spid="483352"/>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483347"/>
                                        </p:tgtEl>
                                        <p:attrNameLst>
                                          <p:attrName>style.visibility</p:attrName>
                                        </p:attrNameLst>
                                      </p:cBhvr>
                                      <p:to>
                                        <p:strVal val="visible"/>
                                      </p:to>
                                    </p:set>
                                    <p:animEffect transition="in" filter="wipe(down)">
                                      <p:cBhvr>
                                        <p:cTn id="53" dur="500"/>
                                        <p:tgtEl>
                                          <p:spTgt spid="483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6" grpId="0"/>
      <p:bldP spid="483339" grpId="0"/>
      <p:bldP spid="483344" grpId="0"/>
      <p:bldP spid="4833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zh-CN" altLang="en-US" sz="3600" dirty="0">
                <a:solidFill>
                  <a:schemeClr val="tx1">
                    <a:lumMod val="85000"/>
                    <a:lumOff val="15000"/>
                  </a:schemeClr>
                </a:solidFill>
              </a:rPr>
              <a:t>移进</a:t>
            </a:r>
            <a:r>
              <a:rPr lang="en-US" altLang="zh-CN" sz="3600" dirty="0">
                <a:solidFill>
                  <a:schemeClr val="tx1">
                    <a:lumMod val="85000"/>
                    <a:lumOff val="15000"/>
                  </a:schemeClr>
                </a:solidFill>
              </a:rPr>
              <a:t>——</a:t>
            </a:r>
            <a:r>
              <a:rPr lang="zh-CN" altLang="en-US" sz="3600" dirty="0">
                <a:solidFill>
                  <a:schemeClr val="tx1">
                    <a:lumMod val="85000"/>
                    <a:lumOff val="15000"/>
                  </a:schemeClr>
                </a:solidFill>
              </a:rPr>
              <a:t>规约的分析过程</a:t>
            </a:r>
          </a:p>
        </p:txBody>
      </p:sp>
      <p:sp>
        <p:nvSpPr>
          <p:cNvPr id="9218"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9219" name="灯片编号占位符 5"/>
          <p:cNvSpPr>
            <a:spLocks noGrp="1"/>
          </p:cNvSpPr>
          <p:nvPr>
            <p:ph type="sldNum" sz="quarter" idx="12"/>
          </p:nvPr>
        </p:nvSpPr>
        <p:spPr>
          <a:noFill/>
        </p:spPr>
        <p:txBody>
          <a:bodyPr/>
          <a:lstStyle/>
          <a:p>
            <a:fld id="{6558C2EA-C8C9-4523-804C-A3FB5B284B83}" type="slidenum">
              <a:rPr lang="en-US" altLang="zh-CN" smtClean="0">
                <a:ea typeface="宋体" charset="-122"/>
              </a:rPr>
              <a:pPr/>
              <a:t>8</a:t>
            </a:fld>
            <a:endParaRPr lang="en-US" altLang="zh-CN">
              <a:ea typeface="宋体" charset="-122"/>
            </a:endParaRPr>
          </a:p>
        </p:txBody>
      </p:sp>
      <p:graphicFrame>
        <p:nvGraphicFramePr>
          <p:cNvPr id="484410" name="Group 58"/>
          <p:cNvGraphicFramePr>
            <a:graphicFrameLocks noGrp="1"/>
          </p:cNvGraphicFramePr>
          <p:nvPr>
            <p:ph idx="4294967295"/>
            <p:extLst>
              <p:ext uri="{D42A27DB-BD31-4B8C-83A1-F6EECF244321}">
                <p14:modId xmlns:p14="http://schemas.microsoft.com/office/powerpoint/2010/main" val="3390522716"/>
              </p:ext>
            </p:extLst>
          </p:nvPr>
        </p:nvGraphicFramePr>
        <p:xfrm>
          <a:off x="827732" y="3452296"/>
          <a:ext cx="7632700" cy="2280960"/>
        </p:xfrm>
        <a:graphic>
          <a:graphicData uri="http://schemas.openxmlformats.org/drawingml/2006/table">
            <a:tbl>
              <a:tblPr/>
              <a:tblGrid>
                <a:gridCol w="889000">
                  <a:extLst>
                    <a:ext uri="{9D8B030D-6E8A-4147-A177-3AD203B41FA5}">
                      <a16:colId xmlns:a16="http://schemas.microsoft.com/office/drawing/2014/main" val="20000"/>
                    </a:ext>
                  </a:extLst>
                </a:gridCol>
                <a:gridCol w="1711325">
                  <a:extLst>
                    <a:ext uri="{9D8B030D-6E8A-4147-A177-3AD203B41FA5}">
                      <a16:colId xmlns:a16="http://schemas.microsoft.com/office/drawing/2014/main" val="20001"/>
                    </a:ext>
                  </a:extLst>
                </a:gridCol>
                <a:gridCol w="2257425">
                  <a:extLst>
                    <a:ext uri="{9D8B030D-6E8A-4147-A177-3AD203B41FA5}">
                      <a16:colId xmlns:a16="http://schemas.microsoft.com/office/drawing/2014/main" val="20002"/>
                    </a:ext>
                  </a:extLst>
                </a:gridCol>
                <a:gridCol w="2774950">
                  <a:extLst>
                    <a:ext uri="{9D8B030D-6E8A-4147-A177-3AD203B41FA5}">
                      <a16:colId xmlns:a16="http://schemas.microsoft.com/office/drawing/2014/main" val="20003"/>
                    </a:ext>
                  </a:extLst>
                </a:gridCol>
              </a:tblGrid>
              <a:tr h="3778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sym typeface="Symbol" pitchFamily="18" charset="2"/>
                        </a:rPr>
                        <a:t>步骤</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sym typeface="Symbol" pitchFamily="18" charset="2"/>
                        </a:rPr>
                        <a:t>符号栈</a:t>
                      </a: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楷体" panose="02010609060101010101" pitchFamily="49" charset="-122"/>
                          <a:ea typeface="楷体" panose="02010609060101010101" pitchFamily="49" charset="-122"/>
                          <a:sym typeface="Symbol" pitchFamily="18" charset="2"/>
                        </a:rPr>
                        <a:t>输入符号串</a:t>
                      </a: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sym typeface="Symbol" pitchFamily="18" charset="2"/>
                        </a:rPr>
                        <a:t>动作</a:t>
                      </a: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1</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2</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3</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4</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5</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sym typeface="Symbol" pitchFamily="18" charset="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258" name="Rectangle 40"/>
          <p:cNvSpPr>
            <a:spLocks noChangeArrowheads="1"/>
          </p:cNvSpPr>
          <p:nvPr/>
        </p:nvSpPr>
        <p:spPr bwMode="auto">
          <a:xfrm>
            <a:off x="580202" y="2838450"/>
            <a:ext cx="7103227" cy="488403"/>
          </a:xfrm>
          <a:prstGeom prst="rect">
            <a:avLst/>
          </a:prstGeom>
          <a:noFill/>
          <a:ln w="19050" algn="ctr">
            <a:noFill/>
            <a:miter lim="800000"/>
            <a:headEnd/>
            <a:tailEnd/>
          </a:ln>
        </p:spPr>
        <p:txBody>
          <a:bodyPr wrap="none">
            <a:spAutoFit/>
          </a:bodyPr>
          <a:lstStyle/>
          <a:p>
            <a:pPr marL="342900" indent="-274320" algn="l">
              <a:lnSpc>
                <a:spcPct val="90000"/>
              </a:lnSpc>
              <a:spcBef>
                <a:spcPct val="20000"/>
              </a:spcBef>
              <a:buClr>
                <a:schemeClr val="accent1"/>
              </a:buClr>
              <a:buSzPct val="76000"/>
              <a:buFont typeface="Wingdings 2" pitchFamily="18" charset="2"/>
              <a:buChar char=""/>
              <a:defRPr/>
            </a:pPr>
            <a:r>
              <a:rPr lang="en-US" altLang="zh-CN" sz="2800" dirty="0" err="1">
                <a:solidFill>
                  <a:schemeClr val="tx2"/>
                </a:solidFill>
                <a:latin typeface="Courier New" panose="02070309020205020404" pitchFamily="49" charset="0"/>
                <a:ea typeface="+mn-ea"/>
                <a:cs typeface="Courier New" panose="02070309020205020404" pitchFamily="49" charset="0"/>
              </a:rPr>
              <a:t>a</a:t>
            </a:r>
            <a:r>
              <a:rPr lang="en-US" altLang="zh-CN" sz="2800" u="sng" dirty="0" err="1">
                <a:solidFill>
                  <a:schemeClr val="tx2"/>
                </a:solidFill>
                <a:latin typeface="Courier New" panose="02070309020205020404" pitchFamily="49" charset="0"/>
                <a:ea typeface="+mn-ea"/>
                <a:cs typeface="Courier New" panose="02070309020205020404" pitchFamily="49" charset="0"/>
              </a:rPr>
              <a:t>b</a:t>
            </a:r>
            <a:r>
              <a:rPr lang="en-US" altLang="zh-CN" sz="2800" dirty="0" err="1">
                <a:solidFill>
                  <a:schemeClr val="tx2"/>
                </a:solidFill>
                <a:latin typeface="Courier New" panose="02070309020205020404" pitchFamily="49" charset="0"/>
                <a:ea typeface="+mn-ea"/>
                <a:cs typeface="Courier New" panose="02070309020205020404" pitchFamily="49" charset="0"/>
              </a:rPr>
              <a:t>bcde</a:t>
            </a:r>
            <a:r>
              <a:rPr lang="en-US" altLang="zh-CN" sz="2800" dirty="0" err="1">
                <a:solidFill>
                  <a:schemeClr val="tx2"/>
                </a:solidFill>
                <a:latin typeface="Courier New" panose="02070309020205020404" pitchFamily="49" charset="0"/>
                <a:ea typeface="+mn-ea"/>
                <a:cs typeface="Courier New" panose="02070309020205020404" pitchFamily="49" charset="0"/>
                <a:sym typeface="Symbol"/>
              </a:rPr>
              <a:t></a:t>
            </a:r>
            <a:r>
              <a:rPr lang="en-US" altLang="zh-CN" sz="2800" dirty="0" err="1">
                <a:solidFill>
                  <a:schemeClr val="tx2"/>
                </a:solidFill>
                <a:latin typeface="Courier New" panose="02070309020205020404" pitchFamily="49" charset="0"/>
                <a:ea typeface="+mn-ea"/>
                <a:cs typeface="Courier New" panose="02070309020205020404" pitchFamily="49" charset="0"/>
              </a:rPr>
              <a:t>a</a:t>
            </a:r>
            <a:r>
              <a:rPr lang="en-US" altLang="zh-CN" sz="2800" u="sng" dirty="0" err="1">
                <a:solidFill>
                  <a:schemeClr val="tx2"/>
                </a:solidFill>
                <a:latin typeface="Courier New" panose="02070309020205020404" pitchFamily="49" charset="0"/>
                <a:ea typeface="+mn-ea"/>
                <a:cs typeface="Courier New" panose="02070309020205020404" pitchFamily="49" charset="0"/>
              </a:rPr>
              <a:t>Ab</a:t>
            </a:r>
            <a:r>
              <a:rPr lang="en-US" altLang="zh-CN" sz="2800" dirty="0" err="1">
                <a:solidFill>
                  <a:schemeClr val="tx2"/>
                </a:solidFill>
                <a:latin typeface="Courier New" panose="02070309020205020404" pitchFamily="49" charset="0"/>
                <a:ea typeface="+mn-ea"/>
                <a:cs typeface="Courier New" panose="02070309020205020404" pitchFamily="49" charset="0"/>
              </a:rPr>
              <a:t>cde</a:t>
            </a:r>
            <a:r>
              <a:rPr lang="en-US" altLang="zh-CN" sz="2800" dirty="0" err="1">
                <a:solidFill>
                  <a:schemeClr val="tx2"/>
                </a:solidFill>
                <a:latin typeface="Courier New" panose="02070309020205020404" pitchFamily="49" charset="0"/>
                <a:ea typeface="+mn-ea"/>
                <a:cs typeface="Courier New" panose="02070309020205020404" pitchFamily="49" charset="0"/>
                <a:sym typeface="Symbol"/>
              </a:rPr>
              <a:t></a:t>
            </a:r>
            <a:r>
              <a:rPr lang="en-US" altLang="zh-CN" sz="2800" dirty="0" err="1">
                <a:solidFill>
                  <a:schemeClr val="tx2"/>
                </a:solidFill>
                <a:latin typeface="Courier New" panose="02070309020205020404" pitchFamily="49" charset="0"/>
                <a:ea typeface="+mn-ea"/>
                <a:cs typeface="Courier New" panose="02070309020205020404" pitchFamily="49" charset="0"/>
              </a:rPr>
              <a:t>aAc</a:t>
            </a:r>
            <a:r>
              <a:rPr lang="en-US" altLang="zh-CN" sz="2800" u="sng" dirty="0" err="1">
                <a:solidFill>
                  <a:schemeClr val="tx2"/>
                </a:solidFill>
                <a:latin typeface="Courier New" panose="02070309020205020404" pitchFamily="49" charset="0"/>
                <a:ea typeface="+mn-ea"/>
                <a:cs typeface="Courier New" panose="02070309020205020404" pitchFamily="49" charset="0"/>
              </a:rPr>
              <a:t>d</a:t>
            </a:r>
            <a:r>
              <a:rPr lang="en-US" altLang="zh-CN" sz="2800" dirty="0" err="1">
                <a:solidFill>
                  <a:schemeClr val="tx2"/>
                </a:solidFill>
                <a:latin typeface="Courier New" panose="02070309020205020404" pitchFamily="49" charset="0"/>
                <a:ea typeface="+mn-ea"/>
                <a:cs typeface="Courier New" panose="02070309020205020404" pitchFamily="49" charset="0"/>
              </a:rPr>
              <a:t>e</a:t>
            </a:r>
            <a:r>
              <a:rPr lang="en-US" altLang="zh-CN" sz="2800" dirty="0" err="1">
                <a:solidFill>
                  <a:schemeClr val="tx2"/>
                </a:solidFill>
                <a:latin typeface="Courier New" panose="02070309020205020404" pitchFamily="49" charset="0"/>
                <a:ea typeface="+mn-ea"/>
                <a:cs typeface="Courier New" panose="02070309020205020404" pitchFamily="49" charset="0"/>
                <a:sym typeface="Symbol"/>
              </a:rPr>
              <a:t></a:t>
            </a:r>
            <a:r>
              <a:rPr lang="en-US" altLang="zh-CN" sz="2800" u="sng" dirty="0" err="1">
                <a:solidFill>
                  <a:schemeClr val="tx2"/>
                </a:solidFill>
                <a:latin typeface="Courier New" panose="02070309020205020404" pitchFamily="49" charset="0"/>
                <a:ea typeface="+mn-ea"/>
                <a:cs typeface="Courier New" panose="02070309020205020404" pitchFamily="49" charset="0"/>
              </a:rPr>
              <a:t>aAcBe</a:t>
            </a:r>
            <a:r>
              <a:rPr lang="en-US" altLang="zh-CN" sz="2800" dirty="0">
                <a:solidFill>
                  <a:schemeClr val="tx2"/>
                </a:solidFill>
                <a:latin typeface="Courier New" panose="02070309020205020404" pitchFamily="49" charset="0"/>
                <a:ea typeface="+mn-ea"/>
                <a:cs typeface="Courier New" panose="02070309020205020404" pitchFamily="49" charset="0"/>
                <a:sym typeface="Symbol"/>
              </a:rPr>
              <a:t></a:t>
            </a:r>
            <a:r>
              <a:rPr lang="en-US" altLang="zh-CN" sz="2800" dirty="0">
                <a:solidFill>
                  <a:schemeClr val="tx2"/>
                </a:solidFill>
                <a:latin typeface="Courier New" panose="02070309020205020404" pitchFamily="49" charset="0"/>
                <a:ea typeface="+mn-ea"/>
                <a:cs typeface="Courier New" panose="02070309020205020404" pitchFamily="49" charset="0"/>
              </a:rPr>
              <a:t> S</a:t>
            </a:r>
          </a:p>
        </p:txBody>
      </p:sp>
      <p:sp>
        <p:nvSpPr>
          <p:cNvPr id="9259" name="Rectangle 41"/>
          <p:cNvSpPr>
            <a:spLocks noChangeArrowheads="1"/>
          </p:cNvSpPr>
          <p:nvPr/>
        </p:nvSpPr>
        <p:spPr bwMode="auto">
          <a:xfrm>
            <a:off x="1079263" y="1273175"/>
            <a:ext cx="1475084" cy="1569660"/>
          </a:xfrm>
          <a:prstGeom prst="rect">
            <a:avLst/>
          </a:prstGeom>
          <a:noFill/>
          <a:ln w="19050" algn="ctr">
            <a:noFill/>
            <a:miter lim="800000"/>
            <a:headEnd/>
            <a:tailEnd/>
          </a:ln>
        </p:spPr>
        <p:txBody>
          <a:bodyPr wrap="none">
            <a:spAutoFit/>
          </a:bodyPr>
          <a:lstStyle/>
          <a:p>
            <a:pPr algn="l"/>
            <a:r>
              <a:rPr lang="en-US" altLang="zh-CN" sz="24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S→aAcBe</a:t>
            </a:r>
            <a:endParaRPr lang="en-US" altLang="zh-CN" sz="24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a:p>
            <a:pPr algn="l"/>
            <a:r>
              <a:rPr lang="en-US" altLang="zh-CN" sz="24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A→b</a:t>
            </a:r>
            <a:endParaRPr lang="en-US" altLang="zh-CN" sz="24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a:p>
            <a:pPr algn="l"/>
            <a:r>
              <a:rPr lang="en-US" altLang="zh-CN" sz="24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A→Ab</a:t>
            </a:r>
            <a:endParaRPr lang="en-US" altLang="zh-CN" sz="24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a:p>
            <a:pPr algn="l"/>
            <a:r>
              <a:rPr lang="en-US" altLang="zh-CN" sz="24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B→d</a:t>
            </a:r>
            <a:endParaRPr lang="en-US" altLang="zh-CN" sz="24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p:txBody>
      </p:sp>
      <p:sp>
        <p:nvSpPr>
          <p:cNvPr id="484394" name="Rectangle 42"/>
          <p:cNvSpPr>
            <a:spLocks noChangeArrowheads="1"/>
          </p:cNvSpPr>
          <p:nvPr/>
        </p:nvSpPr>
        <p:spPr bwMode="auto">
          <a:xfrm>
            <a:off x="2051050" y="3835400"/>
            <a:ext cx="414338" cy="457200"/>
          </a:xfrm>
          <a:prstGeom prst="rect">
            <a:avLst/>
          </a:prstGeom>
          <a:noFill/>
          <a:ln w="19050" algn="ctr">
            <a:noFill/>
            <a:miter lim="800000"/>
            <a:headEnd/>
            <a:tailEnd/>
          </a:ln>
        </p:spPr>
        <p:txBody>
          <a:bodyPr>
            <a:spAutoFit/>
          </a:bodyPr>
          <a:lstStyle/>
          <a:p>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484395" name="Rectangle 43"/>
          <p:cNvSpPr>
            <a:spLocks noChangeArrowheads="1"/>
          </p:cNvSpPr>
          <p:nvPr/>
        </p:nvSpPr>
        <p:spPr bwMode="auto">
          <a:xfrm>
            <a:off x="2051050" y="4195763"/>
            <a:ext cx="603250"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t>
            </a:r>
          </a:p>
        </p:txBody>
      </p:sp>
      <p:sp>
        <p:nvSpPr>
          <p:cNvPr id="484396" name="Rectangle 44"/>
          <p:cNvSpPr>
            <a:spLocks noChangeArrowheads="1"/>
          </p:cNvSpPr>
          <p:nvPr/>
        </p:nvSpPr>
        <p:spPr bwMode="auto">
          <a:xfrm>
            <a:off x="2051050" y="4581525"/>
            <a:ext cx="792163" cy="457200"/>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sz="2400">
                <a:solidFill>
                  <a:srgbClr val="0000FF"/>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a:t>
            </a:r>
            <a:r>
              <a:rPr lang="en-US" altLang="zh-CN" sz="240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b</a:t>
            </a:r>
          </a:p>
        </p:txBody>
      </p:sp>
      <p:sp>
        <p:nvSpPr>
          <p:cNvPr id="484397" name="Rectangle 45"/>
          <p:cNvSpPr>
            <a:spLocks noChangeArrowheads="1"/>
          </p:cNvSpPr>
          <p:nvPr/>
        </p:nvSpPr>
        <p:spPr bwMode="auto">
          <a:xfrm>
            <a:off x="2052638" y="4957763"/>
            <a:ext cx="785812"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#aA</a:t>
            </a:r>
          </a:p>
        </p:txBody>
      </p:sp>
      <p:sp>
        <p:nvSpPr>
          <p:cNvPr id="484398" name="Rectangle 46"/>
          <p:cNvSpPr>
            <a:spLocks noChangeArrowheads="1"/>
          </p:cNvSpPr>
          <p:nvPr/>
        </p:nvSpPr>
        <p:spPr bwMode="auto">
          <a:xfrm>
            <a:off x="2051050" y="5348288"/>
            <a:ext cx="981075" cy="457200"/>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sz="2400">
                <a:solidFill>
                  <a:srgbClr val="0000FF"/>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#aA</a:t>
            </a:r>
            <a:r>
              <a:rPr lang="en-US" altLang="zh-CN" sz="240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b</a:t>
            </a:r>
          </a:p>
        </p:txBody>
      </p:sp>
      <p:sp>
        <p:nvSpPr>
          <p:cNvPr id="484399" name="Rectangle 47"/>
          <p:cNvSpPr>
            <a:spLocks noChangeArrowheads="1"/>
          </p:cNvSpPr>
          <p:nvPr/>
        </p:nvSpPr>
        <p:spPr bwMode="auto">
          <a:xfrm>
            <a:off x="3635375" y="3835400"/>
            <a:ext cx="1687513"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abbcde#</a:t>
            </a:r>
          </a:p>
        </p:txBody>
      </p:sp>
      <p:sp>
        <p:nvSpPr>
          <p:cNvPr id="484400" name="Rectangle 48"/>
          <p:cNvSpPr>
            <a:spLocks noChangeArrowheads="1"/>
          </p:cNvSpPr>
          <p:nvPr/>
        </p:nvSpPr>
        <p:spPr bwMode="auto">
          <a:xfrm>
            <a:off x="3840163" y="4211638"/>
            <a:ext cx="1482725"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bbcde#</a:t>
            </a:r>
          </a:p>
        </p:txBody>
      </p:sp>
      <p:sp>
        <p:nvSpPr>
          <p:cNvPr id="484401" name="Rectangle 49"/>
          <p:cNvSpPr>
            <a:spLocks noChangeArrowheads="1"/>
          </p:cNvSpPr>
          <p:nvPr/>
        </p:nvSpPr>
        <p:spPr bwMode="auto">
          <a:xfrm>
            <a:off x="4046538" y="4581525"/>
            <a:ext cx="1276350"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bcde#</a:t>
            </a:r>
          </a:p>
        </p:txBody>
      </p:sp>
      <p:sp>
        <p:nvSpPr>
          <p:cNvPr id="484402" name="Rectangle 50"/>
          <p:cNvSpPr>
            <a:spLocks noChangeArrowheads="1"/>
          </p:cNvSpPr>
          <p:nvPr/>
        </p:nvSpPr>
        <p:spPr bwMode="auto">
          <a:xfrm>
            <a:off x="4089400" y="4941888"/>
            <a:ext cx="1233488"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bcde#</a:t>
            </a:r>
          </a:p>
        </p:txBody>
      </p:sp>
      <p:sp>
        <p:nvSpPr>
          <p:cNvPr id="484403" name="Rectangle 51"/>
          <p:cNvSpPr>
            <a:spLocks noChangeArrowheads="1"/>
          </p:cNvSpPr>
          <p:nvPr/>
        </p:nvSpPr>
        <p:spPr bwMode="auto">
          <a:xfrm>
            <a:off x="3913188" y="5348288"/>
            <a:ext cx="1409700"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cde#</a:t>
            </a:r>
          </a:p>
        </p:txBody>
      </p:sp>
      <p:sp>
        <p:nvSpPr>
          <p:cNvPr id="484404" name="Rectangle 52"/>
          <p:cNvSpPr>
            <a:spLocks noChangeArrowheads="1"/>
          </p:cNvSpPr>
          <p:nvPr/>
        </p:nvSpPr>
        <p:spPr bwMode="auto">
          <a:xfrm>
            <a:off x="5827713" y="3835400"/>
            <a:ext cx="89852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移进</a:t>
            </a:r>
          </a:p>
        </p:txBody>
      </p:sp>
      <p:sp>
        <p:nvSpPr>
          <p:cNvPr id="484405" name="Rectangle 53"/>
          <p:cNvSpPr>
            <a:spLocks noChangeArrowheads="1"/>
          </p:cNvSpPr>
          <p:nvPr/>
        </p:nvSpPr>
        <p:spPr bwMode="auto">
          <a:xfrm>
            <a:off x="5827713" y="4211638"/>
            <a:ext cx="89852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移进</a:t>
            </a:r>
          </a:p>
        </p:txBody>
      </p:sp>
      <p:sp>
        <p:nvSpPr>
          <p:cNvPr id="484406" name="Rectangle 54"/>
          <p:cNvSpPr>
            <a:spLocks noChangeArrowheads="1"/>
          </p:cNvSpPr>
          <p:nvPr/>
        </p:nvSpPr>
        <p:spPr bwMode="auto">
          <a:xfrm>
            <a:off x="5827713" y="4957763"/>
            <a:ext cx="89852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移进</a:t>
            </a:r>
          </a:p>
        </p:txBody>
      </p:sp>
      <p:sp>
        <p:nvSpPr>
          <p:cNvPr id="484407" name="Rectangle 55"/>
          <p:cNvSpPr>
            <a:spLocks noChangeArrowheads="1"/>
          </p:cNvSpPr>
          <p:nvPr/>
        </p:nvSpPr>
        <p:spPr bwMode="auto">
          <a:xfrm>
            <a:off x="5819775" y="4606925"/>
            <a:ext cx="2281238" cy="457200"/>
          </a:xfrm>
          <a:prstGeom prst="rect">
            <a:avLst/>
          </a:prstGeom>
          <a:noFill/>
          <a:ln w="19050" algn="ctr">
            <a:noFill/>
            <a:miter lim="800000"/>
            <a:headEnd/>
            <a:tailEnd/>
          </a:ln>
          <a:effectLst/>
        </p:spPr>
        <p:txBody>
          <a:bodyPr>
            <a:spAutoFit/>
          </a:bodyPr>
          <a:lstStyle/>
          <a:p>
            <a:pPr algn="l">
              <a:spcBef>
                <a:spcPct val="20000"/>
              </a:spcBef>
              <a:buClr>
                <a:srgbClr val="FF9900"/>
              </a:buClr>
              <a:buSzPct val="80000"/>
              <a:buFont typeface="Webdings" pitchFamily="18" charset="2"/>
              <a:buNone/>
              <a:defRPr/>
            </a:pP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规约（</a:t>
            </a:r>
            <a:r>
              <a:rPr lang="en-US" altLang="zh-CN" sz="2400" dirty="0" err="1">
                <a:solidFill>
                  <a:srgbClr val="0000FF"/>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A→b</a:t>
            </a: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484408" name="Rectangle 56"/>
          <p:cNvSpPr>
            <a:spLocks noChangeArrowheads="1"/>
          </p:cNvSpPr>
          <p:nvPr/>
        </p:nvSpPr>
        <p:spPr bwMode="auto">
          <a:xfrm>
            <a:off x="5827713" y="5341938"/>
            <a:ext cx="2454275" cy="457200"/>
          </a:xfrm>
          <a:prstGeom prst="rect">
            <a:avLst/>
          </a:prstGeom>
          <a:noFill/>
          <a:ln w="19050" algn="ctr">
            <a:noFill/>
            <a:miter lim="800000"/>
            <a:headEnd/>
            <a:tailEnd/>
          </a:ln>
          <a:effectLst/>
        </p:spPr>
        <p:txBody>
          <a:bodyPr>
            <a:spAutoFit/>
          </a:bodyPr>
          <a:lstStyle/>
          <a:p>
            <a:pPr algn="l">
              <a:spcBef>
                <a:spcPct val="20000"/>
              </a:spcBef>
              <a:buClr>
                <a:srgbClr val="FF9900"/>
              </a:buClr>
              <a:buSzPct val="80000"/>
              <a:buFont typeface="Webdings" pitchFamily="18" charset="2"/>
              <a:buNone/>
              <a:defRPr/>
            </a:pP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规约（</a:t>
            </a:r>
            <a:r>
              <a:rPr lang="en-US" altLang="zh-CN" sz="2400" dirty="0" err="1">
                <a:solidFill>
                  <a:srgbClr val="0000FF"/>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A→Ab</a:t>
            </a:r>
            <a:r>
              <a:rPr lang="zh-CN" altLang="en-US" sz="2400" dirty="0">
                <a:solidFill>
                  <a:schemeClr val="tx1">
                    <a:lumMod val="75000"/>
                    <a:lumOff val="2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Tree>
    <p:extLst>
      <p:ext uri="{BB962C8B-B14F-4D97-AF65-F5344CB8AC3E}">
        <p14:creationId xmlns:p14="http://schemas.microsoft.com/office/powerpoint/2010/main" val="4130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4394"/>
                                        </p:tgtEl>
                                        <p:attrNameLst>
                                          <p:attrName>style.visibility</p:attrName>
                                        </p:attrNameLst>
                                      </p:cBhvr>
                                      <p:to>
                                        <p:strVal val="visible"/>
                                      </p:to>
                                    </p:set>
                                    <p:animEffect transition="in" filter="wipe(left)">
                                      <p:cBhvr>
                                        <p:cTn id="7" dur="500"/>
                                        <p:tgtEl>
                                          <p:spTgt spid="4843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4399"/>
                                        </p:tgtEl>
                                        <p:attrNameLst>
                                          <p:attrName>style.visibility</p:attrName>
                                        </p:attrNameLst>
                                      </p:cBhvr>
                                      <p:to>
                                        <p:strVal val="visible"/>
                                      </p:to>
                                    </p:set>
                                    <p:animEffect transition="in" filter="wipe(left)">
                                      <p:cBhvr>
                                        <p:cTn id="12" dur="500"/>
                                        <p:tgtEl>
                                          <p:spTgt spid="4843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4404"/>
                                        </p:tgtEl>
                                        <p:attrNameLst>
                                          <p:attrName>style.visibility</p:attrName>
                                        </p:attrNameLst>
                                      </p:cBhvr>
                                      <p:to>
                                        <p:strVal val="visible"/>
                                      </p:to>
                                    </p:set>
                                    <p:animEffect transition="in" filter="wipe(left)">
                                      <p:cBhvr>
                                        <p:cTn id="17" dur="500"/>
                                        <p:tgtEl>
                                          <p:spTgt spid="4844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4395"/>
                                        </p:tgtEl>
                                        <p:attrNameLst>
                                          <p:attrName>style.visibility</p:attrName>
                                        </p:attrNameLst>
                                      </p:cBhvr>
                                      <p:to>
                                        <p:strVal val="visible"/>
                                      </p:to>
                                    </p:set>
                                    <p:animEffect transition="in" filter="wipe(left)">
                                      <p:cBhvr>
                                        <p:cTn id="22" dur="500"/>
                                        <p:tgtEl>
                                          <p:spTgt spid="48439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84400"/>
                                        </p:tgtEl>
                                        <p:attrNameLst>
                                          <p:attrName>style.visibility</p:attrName>
                                        </p:attrNameLst>
                                      </p:cBhvr>
                                      <p:to>
                                        <p:strVal val="visible"/>
                                      </p:to>
                                    </p:set>
                                    <p:animEffect transition="in" filter="wipe(left)">
                                      <p:cBhvr>
                                        <p:cTn id="26" dur="500"/>
                                        <p:tgtEl>
                                          <p:spTgt spid="48440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84405"/>
                                        </p:tgtEl>
                                        <p:attrNameLst>
                                          <p:attrName>style.visibility</p:attrName>
                                        </p:attrNameLst>
                                      </p:cBhvr>
                                      <p:to>
                                        <p:strVal val="visible"/>
                                      </p:to>
                                    </p:set>
                                    <p:animEffect transition="in" filter="wipe(left)">
                                      <p:cBhvr>
                                        <p:cTn id="31" dur="500"/>
                                        <p:tgtEl>
                                          <p:spTgt spid="48440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84396"/>
                                        </p:tgtEl>
                                        <p:attrNameLst>
                                          <p:attrName>style.visibility</p:attrName>
                                        </p:attrNameLst>
                                      </p:cBhvr>
                                      <p:to>
                                        <p:strVal val="visible"/>
                                      </p:to>
                                    </p:set>
                                    <p:animEffect transition="in" filter="wipe(left)">
                                      <p:cBhvr>
                                        <p:cTn id="36" dur="500"/>
                                        <p:tgtEl>
                                          <p:spTgt spid="48439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484401"/>
                                        </p:tgtEl>
                                        <p:attrNameLst>
                                          <p:attrName>style.visibility</p:attrName>
                                        </p:attrNameLst>
                                      </p:cBhvr>
                                      <p:to>
                                        <p:strVal val="visible"/>
                                      </p:to>
                                    </p:set>
                                    <p:animEffect transition="in" filter="wipe(left)">
                                      <p:cBhvr>
                                        <p:cTn id="40" dur="500"/>
                                        <p:tgtEl>
                                          <p:spTgt spid="48440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84407"/>
                                        </p:tgtEl>
                                        <p:attrNameLst>
                                          <p:attrName>style.visibility</p:attrName>
                                        </p:attrNameLst>
                                      </p:cBhvr>
                                      <p:to>
                                        <p:strVal val="visible"/>
                                      </p:to>
                                    </p:set>
                                    <p:animEffect transition="in" filter="wipe(left)">
                                      <p:cBhvr>
                                        <p:cTn id="45" dur="500"/>
                                        <p:tgtEl>
                                          <p:spTgt spid="48440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84397"/>
                                        </p:tgtEl>
                                        <p:attrNameLst>
                                          <p:attrName>style.visibility</p:attrName>
                                        </p:attrNameLst>
                                      </p:cBhvr>
                                      <p:to>
                                        <p:strVal val="visible"/>
                                      </p:to>
                                    </p:set>
                                    <p:animEffect transition="in" filter="wipe(left)">
                                      <p:cBhvr>
                                        <p:cTn id="50" dur="500"/>
                                        <p:tgtEl>
                                          <p:spTgt spid="484397"/>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484402"/>
                                        </p:tgtEl>
                                        <p:attrNameLst>
                                          <p:attrName>style.visibility</p:attrName>
                                        </p:attrNameLst>
                                      </p:cBhvr>
                                      <p:to>
                                        <p:strVal val="visible"/>
                                      </p:to>
                                    </p:set>
                                    <p:animEffect transition="in" filter="wipe(left)">
                                      <p:cBhvr>
                                        <p:cTn id="54" dur="500"/>
                                        <p:tgtEl>
                                          <p:spTgt spid="4844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84406"/>
                                        </p:tgtEl>
                                        <p:attrNameLst>
                                          <p:attrName>style.visibility</p:attrName>
                                        </p:attrNameLst>
                                      </p:cBhvr>
                                      <p:to>
                                        <p:strVal val="visible"/>
                                      </p:to>
                                    </p:set>
                                    <p:animEffect transition="in" filter="wipe(left)">
                                      <p:cBhvr>
                                        <p:cTn id="59" dur="500"/>
                                        <p:tgtEl>
                                          <p:spTgt spid="48440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84398"/>
                                        </p:tgtEl>
                                        <p:attrNameLst>
                                          <p:attrName>style.visibility</p:attrName>
                                        </p:attrNameLst>
                                      </p:cBhvr>
                                      <p:to>
                                        <p:strVal val="visible"/>
                                      </p:to>
                                    </p:set>
                                    <p:animEffect transition="in" filter="wipe(left)">
                                      <p:cBhvr>
                                        <p:cTn id="64" dur="500"/>
                                        <p:tgtEl>
                                          <p:spTgt spid="484398"/>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484403"/>
                                        </p:tgtEl>
                                        <p:attrNameLst>
                                          <p:attrName>style.visibility</p:attrName>
                                        </p:attrNameLst>
                                      </p:cBhvr>
                                      <p:to>
                                        <p:strVal val="visible"/>
                                      </p:to>
                                    </p:set>
                                    <p:animEffect transition="in" filter="wipe(left)">
                                      <p:cBhvr>
                                        <p:cTn id="68" dur="500"/>
                                        <p:tgtEl>
                                          <p:spTgt spid="48440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84408"/>
                                        </p:tgtEl>
                                        <p:attrNameLst>
                                          <p:attrName>style.visibility</p:attrName>
                                        </p:attrNameLst>
                                      </p:cBhvr>
                                      <p:to>
                                        <p:strVal val="visible"/>
                                      </p:to>
                                    </p:set>
                                    <p:animEffect transition="in" filter="wipe(left)">
                                      <p:cBhvr>
                                        <p:cTn id="73" dur="500"/>
                                        <p:tgtEl>
                                          <p:spTgt spid="484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94" grpId="0"/>
      <p:bldP spid="484395" grpId="0"/>
      <p:bldP spid="484396" grpId="0"/>
      <p:bldP spid="484397" grpId="0"/>
      <p:bldP spid="484398" grpId="0"/>
      <p:bldP spid="484399" grpId="0"/>
      <p:bldP spid="484400" grpId="0"/>
      <p:bldP spid="484401" grpId="0"/>
      <p:bldP spid="484402" grpId="0"/>
      <p:bldP spid="484403" grpId="0"/>
      <p:bldP spid="484404" grpId="0"/>
      <p:bldP spid="484405" grpId="0"/>
      <p:bldP spid="484406" grpId="0"/>
      <p:bldP spid="484407" grpId="0"/>
      <p:bldP spid="4844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4"/>
          <p:cNvSpPr>
            <a:spLocks noGrp="1" noChangeArrowheads="1"/>
          </p:cNvSpPr>
          <p:nvPr>
            <p:ph type="title"/>
          </p:nvPr>
        </p:nvSpPr>
        <p:spPr/>
        <p:txBody>
          <a:bodyPr/>
          <a:lstStyle/>
          <a:p>
            <a:r>
              <a:rPr lang="zh-CN" altLang="en-US" sz="3600" dirty="0">
                <a:solidFill>
                  <a:schemeClr val="tx1">
                    <a:lumMod val="85000"/>
                    <a:lumOff val="15000"/>
                  </a:schemeClr>
                </a:solidFill>
                <a:latin typeface="黑体" pitchFamily="2" charset="-122"/>
                <a:ea typeface="黑体" pitchFamily="2" charset="-122"/>
              </a:rPr>
              <a:t>移进</a:t>
            </a:r>
            <a:r>
              <a:rPr lang="en-US" altLang="zh-CN" sz="3600" dirty="0">
                <a:solidFill>
                  <a:schemeClr val="tx1">
                    <a:lumMod val="85000"/>
                    <a:lumOff val="15000"/>
                  </a:schemeClr>
                </a:solidFill>
                <a:latin typeface="黑体" pitchFamily="2" charset="-122"/>
                <a:ea typeface="黑体" pitchFamily="2" charset="-122"/>
              </a:rPr>
              <a:t>——</a:t>
            </a:r>
            <a:r>
              <a:rPr lang="zh-CN" altLang="en-US" sz="3600" dirty="0">
                <a:solidFill>
                  <a:schemeClr val="tx1">
                    <a:lumMod val="85000"/>
                    <a:lumOff val="15000"/>
                  </a:schemeClr>
                </a:solidFill>
                <a:latin typeface="黑体" pitchFamily="2" charset="-122"/>
                <a:ea typeface="黑体" pitchFamily="2" charset="-122"/>
              </a:rPr>
              <a:t>规约的分析过程</a:t>
            </a:r>
          </a:p>
        </p:txBody>
      </p:sp>
      <p:sp>
        <p:nvSpPr>
          <p:cNvPr id="10243" name="页脚占位符 4"/>
          <p:cNvSpPr>
            <a:spLocks noGrp="1"/>
          </p:cNvSpPr>
          <p:nvPr>
            <p:ph type="ftr" sz="quarter" idx="11"/>
          </p:nvPr>
        </p:nvSpPr>
        <p:spPr>
          <a:noFill/>
        </p:spPr>
        <p:txBody>
          <a:bodyPr/>
          <a:lstStyle/>
          <a:p>
            <a:r>
              <a:rPr lang="en-US" altLang="zh-CN">
                <a:ea typeface="宋体" charset="-122"/>
              </a:rPr>
              <a:t>华北电力大学控制与计算机学院王红制作</a:t>
            </a:r>
          </a:p>
        </p:txBody>
      </p:sp>
      <p:sp>
        <p:nvSpPr>
          <p:cNvPr id="10244" name="灯片编号占位符 5"/>
          <p:cNvSpPr>
            <a:spLocks noGrp="1"/>
          </p:cNvSpPr>
          <p:nvPr>
            <p:ph type="sldNum" sz="quarter" idx="12"/>
          </p:nvPr>
        </p:nvSpPr>
        <p:spPr>
          <a:noFill/>
        </p:spPr>
        <p:txBody>
          <a:bodyPr/>
          <a:lstStyle/>
          <a:p>
            <a:fld id="{FE4E6A19-1A3A-4E81-824B-84A5D468E6B4}" type="slidenum">
              <a:rPr lang="en-US" altLang="zh-CN" smtClean="0">
                <a:ea typeface="宋体" charset="-122"/>
              </a:rPr>
              <a:pPr/>
              <a:t>9</a:t>
            </a:fld>
            <a:endParaRPr lang="en-US" altLang="zh-CN">
              <a:ea typeface="宋体" charset="-122"/>
            </a:endParaRPr>
          </a:p>
        </p:txBody>
      </p:sp>
      <p:graphicFrame>
        <p:nvGraphicFramePr>
          <p:cNvPr id="485442" name="Group 66"/>
          <p:cNvGraphicFramePr>
            <a:graphicFrameLocks noGrp="1"/>
          </p:cNvGraphicFramePr>
          <p:nvPr>
            <p:extLst>
              <p:ext uri="{D42A27DB-BD31-4B8C-83A1-F6EECF244321}">
                <p14:modId xmlns:p14="http://schemas.microsoft.com/office/powerpoint/2010/main" val="796459389"/>
              </p:ext>
            </p:extLst>
          </p:nvPr>
        </p:nvGraphicFramePr>
        <p:xfrm>
          <a:off x="827584" y="3458002"/>
          <a:ext cx="7632700" cy="2661120"/>
        </p:xfrm>
        <a:graphic>
          <a:graphicData uri="http://schemas.openxmlformats.org/drawingml/2006/table">
            <a:tbl>
              <a:tblPr/>
              <a:tblGrid>
                <a:gridCol w="889000">
                  <a:extLst>
                    <a:ext uri="{9D8B030D-6E8A-4147-A177-3AD203B41FA5}">
                      <a16:colId xmlns:a16="http://schemas.microsoft.com/office/drawing/2014/main" val="20000"/>
                    </a:ext>
                  </a:extLst>
                </a:gridCol>
                <a:gridCol w="1711325">
                  <a:extLst>
                    <a:ext uri="{9D8B030D-6E8A-4147-A177-3AD203B41FA5}">
                      <a16:colId xmlns:a16="http://schemas.microsoft.com/office/drawing/2014/main" val="20001"/>
                    </a:ext>
                  </a:extLst>
                </a:gridCol>
                <a:gridCol w="2257425">
                  <a:extLst>
                    <a:ext uri="{9D8B030D-6E8A-4147-A177-3AD203B41FA5}">
                      <a16:colId xmlns:a16="http://schemas.microsoft.com/office/drawing/2014/main" val="20002"/>
                    </a:ext>
                  </a:extLst>
                </a:gridCol>
                <a:gridCol w="2774950">
                  <a:extLst>
                    <a:ext uri="{9D8B030D-6E8A-4147-A177-3AD203B41FA5}">
                      <a16:colId xmlns:a16="http://schemas.microsoft.com/office/drawing/2014/main" val="20003"/>
                    </a:ext>
                  </a:extLst>
                </a:gridCol>
              </a:tblGrid>
              <a:tr h="3778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步骤</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符号栈</a:t>
                      </a: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楷体" panose="02010609060101010101" pitchFamily="49" charset="-122"/>
                          <a:ea typeface="楷体" panose="02010609060101010101" pitchFamily="49" charset="-122"/>
                        </a:rPr>
                        <a:t>输入符号串</a:t>
                      </a: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楷体" panose="02010609060101010101" pitchFamily="49" charset="-122"/>
                          <a:ea typeface="楷体" panose="02010609060101010101" pitchFamily="49" charset="-122"/>
                        </a:rPr>
                        <a:t>动作</a:t>
                      </a: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6</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7</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8</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9</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10</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11</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85423" name="Rectangle 47"/>
          <p:cNvSpPr>
            <a:spLocks noChangeArrowheads="1"/>
          </p:cNvSpPr>
          <p:nvPr/>
        </p:nvSpPr>
        <p:spPr bwMode="auto">
          <a:xfrm>
            <a:off x="1841189" y="3826302"/>
            <a:ext cx="750887" cy="457200"/>
          </a:xfrm>
          <a:prstGeom prst="rect">
            <a:avLst/>
          </a:prstGeom>
          <a:noFill/>
          <a:ln w="19050" algn="ctr">
            <a:noFill/>
            <a:miter lim="800000"/>
            <a:headEnd/>
            <a:tailEnd/>
          </a:ln>
        </p:spPr>
        <p:txBody>
          <a:bodyPr>
            <a:spAutoFit/>
          </a:bodyPr>
          <a:lstStyle/>
          <a:p>
            <a:pPr algn="l"/>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#aA</a:t>
            </a:r>
          </a:p>
        </p:txBody>
      </p:sp>
      <p:sp>
        <p:nvSpPr>
          <p:cNvPr id="485424" name="Rectangle 48"/>
          <p:cNvSpPr>
            <a:spLocks noChangeArrowheads="1"/>
          </p:cNvSpPr>
          <p:nvPr/>
        </p:nvSpPr>
        <p:spPr bwMode="auto">
          <a:xfrm>
            <a:off x="1841189" y="4186665"/>
            <a:ext cx="93662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#aAc</a:t>
            </a:r>
          </a:p>
        </p:txBody>
      </p:sp>
      <p:sp>
        <p:nvSpPr>
          <p:cNvPr id="485425" name="Rectangle 49"/>
          <p:cNvSpPr>
            <a:spLocks noChangeArrowheads="1"/>
          </p:cNvSpPr>
          <p:nvPr/>
        </p:nvSpPr>
        <p:spPr bwMode="auto">
          <a:xfrm>
            <a:off x="1841189" y="4572427"/>
            <a:ext cx="1108075"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err="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aAcd</a:t>
            </a:r>
            <a:endParaRPr lang="en-US" altLang="zh-CN" sz="2400"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485426" name="Rectangle 50"/>
          <p:cNvSpPr>
            <a:spLocks noChangeArrowheads="1"/>
          </p:cNvSpPr>
          <p:nvPr/>
        </p:nvSpPr>
        <p:spPr bwMode="auto">
          <a:xfrm>
            <a:off x="1841189" y="4948665"/>
            <a:ext cx="1224806" cy="461665"/>
          </a:xfrm>
          <a:prstGeom prst="rect">
            <a:avLst/>
          </a:prstGeom>
          <a:noFill/>
          <a:ln w="19050" algn="ctr">
            <a:noFill/>
            <a:miter lim="800000"/>
            <a:headEnd/>
            <a:tailEnd/>
          </a:ln>
        </p:spPr>
        <p:txBody>
          <a:bodyPr wrap="square">
            <a:spAutoFit/>
          </a:bodyPr>
          <a:lstStyle/>
          <a:p>
            <a:pPr algn="l">
              <a:spcBef>
                <a:spcPct val="20000"/>
              </a:spcBef>
              <a:buClr>
                <a:srgbClr val="FF9900"/>
              </a:buClr>
              <a:buSzPct val="80000"/>
              <a:buFont typeface="Webdings" pitchFamily="18" charset="2"/>
              <a:buNone/>
            </a:pPr>
            <a:r>
              <a:rPr lang="en-US" altLang="zh-CN" sz="2400"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err="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aAcB</a:t>
            </a:r>
            <a:endParaRPr lang="en-US" altLang="zh-CN" sz="2400"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485427" name="Rectangle 51"/>
          <p:cNvSpPr>
            <a:spLocks noChangeArrowheads="1"/>
          </p:cNvSpPr>
          <p:nvPr/>
        </p:nvSpPr>
        <p:spPr bwMode="auto">
          <a:xfrm>
            <a:off x="1841189" y="5321572"/>
            <a:ext cx="1584176" cy="461665"/>
          </a:xfrm>
          <a:prstGeom prst="rect">
            <a:avLst/>
          </a:prstGeom>
          <a:noFill/>
          <a:ln w="19050" algn="ctr">
            <a:noFill/>
            <a:miter lim="800000"/>
            <a:headEnd/>
            <a:tailEnd/>
          </a:ln>
        </p:spPr>
        <p:txBody>
          <a:bodyPr wrap="square">
            <a:spAutoFit/>
          </a:bodyPr>
          <a:lstStyle/>
          <a:p>
            <a:pPr algn="l">
              <a:spcBef>
                <a:spcPct val="20000"/>
              </a:spcBef>
              <a:buClr>
                <a:srgbClr val="FF9900"/>
              </a:buClr>
              <a:buSzPct val="80000"/>
              <a:buFont typeface="Webdings" pitchFamily="18" charset="2"/>
              <a:buNone/>
            </a:pPr>
            <a:r>
              <a:rPr lang="en-US" altLang="zh-CN" sz="2400"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err="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aAcBe</a:t>
            </a:r>
            <a:endParaRPr lang="en-US" altLang="zh-CN" sz="2400"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485428" name="Rectangle 52"/>
          <p:cNvSpPr>
            <a:spLocks noChangeArrowheads="1"/>
          </p:cNvSpPr>
          <p:nvPr/>
        </p:nvSpPr>
        <p:spPr bwMode="auto">
          <a:xfrm>
            <a:off x="4215309" y="3826302"/>
            <a:ext cx="938213"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cde#</a:t>
            </a:r>
          </a:p>
        </p:txBody>
      </p:sp>
      <p:sp>
        <p:nvSpPr>
          <p:cNvPr id="485429" name="Rectangle 53"/>
          <p:cNvSpPr>
            <a:spLocks noChangeArrowheads="1"/>
          </p:cNvSpPr>
          <p:nvPr/>
        </p:nvSpPr>
        <p:spPr bwMode="auto">
          <a:xfrm>
            <a:off x="4394697" y="4202540"/>
            <a:ext cx="758825"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de#</a:t>
            </a:r>
          </a:p>
        </p:txBody>
      </p:sp>
      <p:sp>
        <p:nvSpPr>
          <p:cNvPr id="485430" name="Rectangle 54"/>
          <p:cNvSpPr>
            <a:spLocks noChangeArrowheads="1"/>
          </p:cNvSpPr>
          <p:nvPr/>
        </p:nvSpPr>
        <p:spPr bwMode="auto">
          <a:xfrm>
            <a:off x="4572497" y="4572427"/>
            <a:ext cx="581025"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a:t>
            </a:r>
          </a:p>
        </p:txBody>
      </p:sp>
      <p:sp>
        <p:nvSpPr>
          <p:cNvPr id="485431" name="Rectangle 55"/>
          <p:cNvSpPr>
            <a:spLocks noChangeArrowheads="1"/>
          </p:cNvSpPr>
          <p:nvPr/>
        </p:nvSpPr>
        <p:spPr bwMode="auto">
          <a:xfrm>
            <a:off x="4572497" y="4932790"/>
            <a:ext cx="581025"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a:t>
            </a:r>
          </a:p>
        </p:txBody>
      </p:sp>
      <p:sp>
        <p:nvSpPr>
          <p:cNvPr id="485432" name="Rectangle 56"/>
          <p:cNvSpPr>
            <a:spLocks noChangeArrowheads="1"/>
          </p:cNvSpPr>
          <p:nvPr/>
        </p:nvSpPr>
        <p:spPr bwMode="auto">
          <a:xfrm>
            <a:off x="4753472" y="5339190"/>
            <a:ext cx="400050"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485433" name="Rectangle 57"/>
          <p:cNvSpPr>
            <a:spLocks noChangeArrowheads="1"/>
          </p:cNvSpPr>
          <p:nvPr/>
        </p:nvSpPr>
        <p:spPr bwMode="auto">
          <a:xfrm>
            <a:off x="5747247" y="3780265"/>
            <a:ext cx="869950"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zh-CN" altLang="en-US"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移进</a:t>
            </a:r>
          </a:p>
        </p:txBody>
      </p:sp>
      <p:sp>
        <p:nvSpPr>
          <p:cNvPr id="485434" name="Rectangle 58"/>
          <p:cNvSpPr>
            <a:spLocks noChangeArrowheads="1"/>
          </p:cNvSpPr>
          <p:nvPr/>
        </p:nvSpPr>
        <p:spPr bwMode="auto">
          <a:xfrm>
            <a:off x="5747247" y="4164440"/>
            <a:ext cx="869950"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zh-CN" altLang="en-US"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移进</a:t>
            </a:r>
          </a:p>
        </p:txBody>
      </p:sp>
      <p:sp>
        <p:nvSpPr>
          <p:cNvPr id="485435" name="Rectangle 59"/>
          <p:cNvSpPr>
            <a:spLocks noChangeArrowheads="1"/>
          </p:cNvSpPr>
          <p:nvPr/>
        </p:nvSpPr>
        <p:spPr bwMode="auto">
          <a:xfrm>
            <a:off x="5747247" y="4932790"/>
            <a:ext cx="869950"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zh-CN" altLang="en-US"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移进</a:t>
            </a:r>
          </a:p>
        </p:txBody>
      </p:sp>
      <p:sp>
        <p:nvSpPr>
          <p:cNvPr id="485436" name="Rectangle 60"/>
          <p:cNvSpPr>
            <a:spLocks noChangeArrowheads="1"/>
          </p:cNvSpPr>
          <p:nvPr/>
        </p:nvSpPr>
        <p:spPr bwMode="auto">
          <a:xfrm>
            <a:off x="5747247" y="4580365"/>
            <a:ext cx="2209800"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zh-CN" altLang="en-US"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规约（</a:t>
            </a:r>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B→d</a:t>
            </a:r>
            <a:r>
              <a:rPr lang="zh-CN" altLang="en-US"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485437" name="Rectangle 61"/>
          <p:cNvSpPr>
            <a:spLocks noChangeArrowheads="1"/>
          </p:cNvSpPr>
          <p:nvPr/>
        </p:nvSpPr>
        <p:spPr bwMode="auto">
          <a:xfrm>
            <a:off x="5747247" y="5351890"/>
            <a:ext cx="2882900"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zh-CN" altLang="en-US"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规约（</a:t>
            </a:r>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S→aAcBe</a:t>
            </a:r>
            <a:r>
              <a:rPr lang="zh-CN" altLang="en-US"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485438" name="Rectangle 62"/>
          <p:cNvSpPr>
            <a:spLocks noChangeArrowheads="1"/>
          </p:cNvSpPr>
          <p:nvPr/>
        </p:nvSpPr>
        <p:spPr bwMode="auto">
          <a:xfrm>
            <a:off x="1841189" y="5693202"/>
            <a:ext cx="576263" cy="457200"/>
          </a:xfrm>
          <a:prstGeom prst="rect">
            <a:avLst/>
          </a:prstGeom>
          <a:noFill/>
          <a:ln w="19050" algn="ctr">
            <a:noFill/>
            <a:miter lim="800000"/>
            <a:headEnd/>
            <a:tailEnd/>
          </a:ln>
        </p:spPr>
        <p:txBody>
          <a:bodyPr>
            <a:spAutoFit/>
          </a:bodyPr>
          <a:lstStyle/>
          <a:p>
            <a:pPr algn="l"/>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#S</a:t>
            </a:r>
          </a:p>
        </p:txBody>
      </p:sp>
      <p:sp>
        <p:nvSpPr>
          <p:cNvPr id="485439" name="Rectangle 63"/>
          <p:cNvSpPr>
            <a:spLocks noChangeArrowheads="1"/>
          </p:cNvSpPr>
          <p:nvPr/>
        </p:nvSpPr>
        <p:spPr bwMode="auto">
          <a:xfrm>
            <a:off x="4753472" y="5699552"/>
            <a:ext cx="400050" cy="4572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485440" name="Rectangle 64"/>
          <p:cNvSpPr>
            <a:spLocks noChangeArrowheads="1"/>
          </p:cNvSpPr>
          <p:nvPr/>
        </p:nvSpPr>
        <p:spPr bwMode="auto">
          <a:xfrm>
            <a:off x="5747247" y="5699552"/>
            <a:ext cx="869950" cy="457200"/>
          </a:xfrm>
          <a:prstGeom prst="rect">
            <a:avLst/>
          </a:prstGeom>
          <a:noFill/>
          <a:ln w="19050" algn="ctr">
            <a:noFill/>
            <a:miter lim="800000"/>
            <a:headEnd/>
            <a:tailEnd/>
          </a:ln>
        </p:spPr>
        <p:txBody>
          <a:bodyPr>
            <a:spAutoFit/>
          </a:bodyPr>
          <a:lstStyle/>
          <a:p>
            <a:pPr algn="l"/>
            <a:r>
              <a:rPr lang="zh-CN" altLang="en-US" sz="240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接受</a:t>
            </a:r>
          </a:p>
        </p:txBody>
      </p:sp>
      <p:sp>
        <p:nvSpPr>
          <p:cNvPr id="27" name="Rectangle 41"/>
          <p:cNvSpPr>
            <a:spLocks noChangeArrowheads="1"/>
          </p:cNvSpPr>
          <p:nvPr/>
        </p:nvSpPr>
        <p:spPr bwMode="auto">
          <a:xfrm>
            <a:off x="1079263" y="1273175"/>
            <a:ext cx="1475084" cy="1569660"/>
          </a:xfrm>
          <a:prstGeom prst="rect">
            <a:avLst/>
          </a:prstGeom>
          <a:noFill/>
          <a:ln w="19050" algn="ctr">
            <a:noFill/>
            <a:miter lim="800000"/>
            <a:headEnd/>
            <a:tailEnd/>
          </a:ln>
        </p:spPr>
        <p:txBody>
          <a:bodyPr wrap="none">
            <a:spAutoFit/>
          </a:bodyPr>
          <a:lstStyle/>
          <a:p>
            <a:pPr algn="l"/>
            <a:r>
              <a:rPr lang="en-US" altLang="zh-CN" sz="24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S→aAcBe</a:t>
            </a:r>
            <a:endParaRPr lang="en-US" altLang="zh-CN" sz="24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a:p>
            <a:pPr algn="l"/>
            <a:r>
              <a:rPr lang="en-US" altLang="zh-CN" sz="24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A→b</a:t>
            </a:r>
            <a:endParaRPr lang="en-US" altLang="zh-CN" sz="24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a:p>
            <a:pPr algn="l"/>
            <a:r>
              <a:rPr lang="en-US" altLang="zh-CN" sz="24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A→Ab</a:t>
            </a:r>
            <a:endParaRPr lang="en-US" altLang="zh-CN" sz="24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a:p>
            <a:pPr algn="l"/>
            <a:r>
              <a:rPr lang="en-US" altLang="zh-CN" sz="2400" dirty="0" err="1">
                <a:solidFill>
                  <a:schemeClr val="tx1">
                    <a:lumMod val="75000"/>
                    <a:lumOff val="25000"/>
                  </a:schemeClr>
                </a:solidFill>
                <a:latin typeface="Courier New" panose="02070309020205020404" pitchFamily="49" charset="0"/>
                <a:ea typeface="宋体" charset="-122"/>
                <a:cs typeface="Courier New" panose="02070309020205020404" pitchFamily="49" charset="0"/>
              </a:rPr>
              <a:t>B→d</a:t>
            </a:r>
            <a:endParaRPr lang="en-US" altLang="zh-CN" sz="2400" dirty="0">
              <a:solidFill>
                <a:schemeClr val="tx1">
                  <a:lumMod val="75000"/>
                  <a:lumOff val="25000"/>
                </a:schemeClr>
              </a:solidFill>
              <a:latin typeface="Courier New" panose="02070309020205020404" pitchFamily="49" charset="0"/>
              <a:ea typeface="宋体" charset="-122"/>
              <a:cs typeface="Courier New" panose="02070309020205020404" pitchFamily="49" charset="0"/>
            </a:endParaRPr>
          </a:p>
        </p:txBody>
      </p:sp>
      <p:sp>
        <p:nvSpPr>
          <p:cNvPr id="28" name="Rectangle 40"/>
          <p:cNvSpPr>
            <a:spLocks noChangeArrowheads="1"/>
          </p:cNvSpPr>
          <p:nvPr/>
        </p:nvSpPr>
        <p:spPr bwMode="auto">
          <a:xfrm>
            <a:off x="580202" y="2838450"/>
            <a:ext cx="7103227" cy="488403"/>
          </a:xfrm>
          <a:prstGeom prst="rect">
            <a:avLst/>
          </a:prstGeom>
          <a:noFill/>
          <a:ln w="19050" algn="ctr">
            <a:noFill/>
            <a:miter lim="800000"/>
            <a:headEnd/>
            <a:tailEnd/>
          </a:ln>
        </p:spPr>
        <p:txBody>
          <a:bodyPr wrap="none">
            <a:spAutoFit/>
          </a:bodyPr>
          <a:lstStyle/>
          <a:p>
            <a:pPr marL="342900" indent="-274320" algn="l">
              <a:lnSpc>
                <a:spcPct val="90000"/>
              </a:lnSpc>
              <a:spcBef>
                <a:spcPct val="20000"/>
              </a:spcBef>
              <a:buClr>
                <a:schemeClr val="accent1"/>
              </a:buClr>
              <a:buSzPct val="76000"/>
              <a:buFont typeface="Wingdings 2" pitchFamily="18" charset="2"/>
              <a:buChar char=""/>
              <a:defRPr/>
            </a:pPr>
            <a:r>
              <a:rPr lang="en-US" altLang="zh-CN" sz="2800" dirty="0" err="1">
                <a:solidFill>
                  <a:schemeClr val="tx2"/>
                </a:solidFill>
                <a:latin typeface="Courier New" panose="02070309020205020404" pitchFamily="49" charset="0"/>
                <a:ea typeface="+mn-ea"/>
                <a:cs typeface="Courier New" panose="02070309020205020404" pitchFamily="49" charset="0"/>
              </a:rPr>
              <a:t>a</a:t>
            </a:r>
            <a:r>
              <a:rPr lang="en-US" altLang="zh-CN" sz="2800" u="sng" dirty="0" err="1">
                <a:solidFill>
                  <a:schemeClr val="tx2"/>
                </a:solidFill>
                <a:latin typeface="Courier New" panose="02070309020205020404" pitchFamily="49" charset="0"/>
                <a:ea typeface="+mn-ea"/>
                <a:cs typeface="Courier New" panose="02070309020205020404" pitchFamily="49" charset="0"/>
              </a:rPr>
              <a:t>b</a:t>
            </a:r>
            <a:r>
              <a:rPr lang="en-US" altLang="zh-CN" sz="2800" dirty="0" err="1">
                <a:solidFill>
                  <a:schemeClr val="tx2"/>
                </a:solidFill>
                <a:latin typeface="Courier New" panose="02070309020205020404" pitchFamily="49" charset="0"/>
                <a:ea typeface="+mn-ea"/>
                <a:cs typeface="Courier New" panose="02070309020205020404" pitchFamily="49" charset="0"/>
              </a:rPr>
              <a:t>bcde</a:t>
            </a:r>
            <a:r>
              <a:rPr lang="en-US" altLang="zh-CN" sz="2800" dirty="0" err="1">
                <a:solidFill>
                  <a:schemeClr val="tx2"/>
                </a:solidFill>
                <a:latin typeface="Courier New" panose="02070309020205020404" pitchFamily="49" charset="0"/>
                <a:ea typeface="+mn-ea"/>
                <a:cs typeface="Courier New" panose="02070309020205020404" pitchFamily="49" charset="0"/>
                <a:sym typeface="Symbol"/>
              </a:rPr>
              <a:t></a:t>
            </a:r>
            <a:r>
              <a:rPr lang="en-US" altLang="zh-CN" sz="2800" dirty="0" err="1">
                <a:solidFill>
                  <a:schemeClr val="tx2"/>
                </a:solidFill>
                <a:latin typeface="Courier New" panose="02070309020205020404" pitchFamily="49" charset="0"/>
                <a:ea typeface="+mn-ea"/>
                <a:cs typeface="Courier New" panose="02070309020205020404" pitchFamily="49" charset="0"/>
              </a:rPr>
              <a:t>a</a:t>
            </a:r>
            <a:r>
              <a:rPr lang="en-US" altLang="zh-CN" sz="2800" u="sng" dirty="0" err="1">
                <a:solidFill>
                  <a:schemeClr val="tx2"/>
                </a:solidFill>
                <a:latin typeface="Courier New" panose="02070309020205020404" pitchFamily="49" charset="0"/>
                <a:ea typeface="+mn-ea"/>
                <a:cs typeface="Courier New" panose="02070309020205020404" pitchFamily="49" charset="0"/>
              </a:rPr>
              <a:t>Ab</a:t>
            </a:r>
            <a:r>
              <a:rPr lang="en-US" altLang="zh-CN" sz="2800" dirty="0" err="1">
                <a:solidFill>
                  <a:schemeClr val="tx2"/>
                </a:solidFill>
                <a:latin typeface="Courier New" panose="02070309020205020404" pitchFamily="49" charset="0"/>
                <a:ea typeface="+mn-ea"/>
                <a:cs typeface="Courier New" panose="02070309020205020404" pitchFamily="49" charset="0"/>
              </a:rPr>
              <a:t>cde</a:t>
            </a:r>
            <a:r>
              <a:rPr lang="en-US" altLang="zh-CN" sz="2800" dirty="0" err="1">
                <a:solidFill>
                  <a:schemeClr val="tx2"/>
                </a:solidFill>
                <a:latin typeface="Courier New" panose="02070309020205020404" pitchFamily="49" charset="0"/>
                <a:ea typeface="+mn-ea"/>
                <a:cs typeface="Courier New" panose="02070309020205020404" pitchFamily="49" charset="0"/>
                <a:sym typeface="Symbol"/>
              </a:rPr>
              <a:t></a:t>
            </a:r>
            <a:r>
              <a:rPr lang="en-US" altLang="zh-CN" sz="2800" dirty="0" err="1">
                <a:solidFill>
                  <a:schemeClr val="tx2"/>
                </a:solidFill>
                <a:latin typeface="Courier New" panose="02070309020205020404" pitchFamily="49" charset="0"/>
                <a:ea typeface="+mn-ea"/>
                <a:cs typeface="Courier New" panose="02070309020205020404" pitchFamily="49" charset="0"/>
              </a:rPr>
              <a:t>aAc</a:t>
            </a:r>
            <a:r>
              <a:rPr lang="en-US" altLang="zh-CN" sz="2800" u="sng" dirty="0" err="1">
                <a:solidFill>
                  <a:schemeClr val="tx2"/>
                </a:solidFill>
                <a:latin typeface="Courier New" panose="02070309020205020404" pitchFamily="49" charset="0"/>
                <a:ea typeface="+mn-ea"/>
                <a:cs typeface="Courier New" panose="02070309020205020404" pitchFamily="49" charset="0"/>
              </a:rPr>
              <a:t>d</a:t>
            </a:r>
            <a:r>
              <a:rPr lang="en-US" altLang="zh-CN" sz="2800" dirty="0" err="1">
                <a:solidFill>
                  <a:schemeClr val="tx2"/>
                </a:solidFill>
                <a:latin typeface="Courier New" panose="02070309020205020404" pitchFamily="49" charset="0"/>
                <a:ea typeface="+mn-ea"/>
                <a:cs typeface="Courier New" panose="02070309020205020404" pitchFamily="49" charset="0"/>
              </a:rPr>
              <a:t>e</a:t>
            </a:r>
            <a:r>
              <a:rPr lang="en-US" altLang="zh-CN" sz="2800" dirty="0" err="1">
                <a:solidFill>
                  <a:schemeClr val="tx2"/>
                </a:solidFill>
                <a:latin typeface="Courier New" panose="02070309020205020404" pitchFamily="49" charset="0"/>
                <a:ea typeface="+mn-ea"/>
                <a:cs typeface="Courier New" panose="02070309020205020404" pitchFamily="49" charset="0"/>
                <a:sym typeface="Symbol"/>
              </a:rPr>
              <a:t></a:t>
            </a:r>
            <a:r>
              <a:rPr lang="en-US" altLang="zh-CN" sz="2800" u="sng" dirty="0" err="1">
                <a:solidFill>
                  <a:schemeClr val="tx2"/>
                </a:solidFill>
                <a:latin typeface="Courier New" panose="02070309020205020404" pitchFamily="49" charset="0"/>
                <a:ea typeface="+mn-ea"/>
                <a:cs typeface="Courier New" panose="02070309020205020404" pitchFamily="49" charset="0"/>
              </a:rPr>
              <a:t>aAcBe</a:t>
            </a:r>
            <a:r>
              <a:rPr lang="en-US" altLang="zh-CN" sz="2800" dirty="0">
                <a:solidFill>
                  <a:schemeClr val="tx2"/>
                </a:solidFill>
                <a:latin typeface="Courier New" panose="02070309020205020404" pitchFamily="49" charset="0"/>
                <a:ea typeface="+mn-ea"/>
                <a:cs typeface="Courier New" panose="02070309020205020404" pitchFamily="49" charset="0"/>
                <a:sym typeface="Symbol"/>
              </a:rPr>
              <a:t></a:t>
            </a:r>
            <a:r>
              <a:rPr lang="en-US" altLang="zh-CN" sz="2800" dirty="0">
                <a:solidFill>
                  <a:schemeClr val="tx2"/>
                </a:solidFill>
                <a:latin typeface="Courier New" panose="02070309020205020404" pitchFamily="49" charset="0"/>
                <a:ea typeface="+mn-ea"/>
                <a:cs typeface="Courier New" panose="02070309020205020404" pitchFamily="49" charset="0"/>
              </a:rPr>
              <a:t> S</a:t>
            </a:r>
          </a:p>
        </p:txBody>
      </p:sp>
    </p:spTree>
    <p:extLst>
      <p:ext uri="{BB962C8B-B14F-4D97-AF65-F5344CB8AC3E}">
        <p14:creationId xmlns:p14="http://schemas.microsoft.com/office/powerpoint/2010/main" val="300210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5423"/>
                                        </p:tgtEl>
                                        <p:attrNameLst>
                                          <p:attrName>style.visibility</p:attrName>
                                        </p:attrNameLst>
                                      </p:cBhvr>
                                      <p:to>
                                        <p:strVal val="visible"/>
                                      </p:to>
                                    </p:set>
                                    <p:animEffect transition="in" filter="wipe(left)">
                                      <p:cBhvr>
                                        <p:cTn id="7" dur="500"/>
                                        <p:tgtEl>
                                          <p:spTgt spid="4854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5428"/>
                                        </p:tgtEl>
                                        <p:attrNameLst>
                                          <p:attrName>style.visibility</p:attrName>
                                        </p:attrNameLst>
                                      </p:cBhvr>
                                      <p:to>
                                        <p:strVal val="visible"/>
                                      </p:to>
                                    </p:set>
                                    <p:animEffect transition="in" filter="wipe(left)">
                                      <p:cBhvr>
                                        <p:cTn id="11" dur="500"/>
                                        <p:tgtEl>
                                          <p:spTgt spid="4854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5433"/>
                                        </p:tgtEl>
                                        <p:attrNameLst>
                                          <p:attrName>style.visibility</p:attrName>
                                        </p:attrNameLst>
                                      </p:cBhvr>
                                      <p:to>
                                        <p:strVal val="visible"/>
                                      </p:to>
                                    </p:set>
                                    <p:animEffect transition="in" filter="wipe(left)">
                                      <p:cBhvr>
                                        <p:cTn id="16" dur="500"/>
                                        <p:tgtEl>
                                          <p:spTgt spid="48543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85424"/>
                                        </p:tgtEl>
                                        <p:attrNameLst>
                                          <p:attrName>style.visibility</p:attrName>
                                        </p:attrNameLst>
                                      </p:cBhvr>
                                      <p:to>
                                        <p:strVal val="visible"/>
                                      </p:to>
                                    </p:set>
                                    <p:animEffect transition="in" filter="wipe(left)">
                                      <p:cBhvr>
                                        <p:cTn id="20" dur="500"/>
                                        <p:tgtEl>
                                          <p:spTgt spid="48542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485429"/>
                                        </p:tgtEl>
                                        <p:attrNameLst>
                                          <p:attrName>style.visibility</p:attrName>
                                        </p:attrNameLst>
                                      </p:cBhvr>
                                      <p:to>
                                        <p:strVal val="visible"/>
                                      </p:to>
                                    </p:set>
                                    <p:animEffect transition="in" filter="wipe(left)">
                                      <p:cBhvr>
                                        <p:cTn id="24" dur="500"/>
                                        <p:tgtEl>
                                          <p:spTgt spid="4854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85434"/>
                                        </p:tgtEl>
                                        <p:attrNameLst>
                                          <p:attrName>style.visibility</p:attrName>
                                        </p:attrNameLst>
                                      </p:cBhvr>
                                      <p:to>
                                        <p:strVal val="visible"/>
                                      </p:to>
                                    </p:set>
                                    <p:animEffect transition="in" filter="wipe(left)">
                                      <p:cBhvr>
                                        <p:cTn id="29" dur="500"/>
                                        <p:tgtEl>
                                          <p:spTgt spid="485434"/>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485425"/>
                                        </p:tgtEl>
                                        <p:attrNameLst>
                                          <p:attrName>style.visibility</p:attrName>
                                        </p:attrNameLst>
                                      </p:cBhvr>
                                      <p:to>
                                        <p:strVal val="visible"/>
                                      </p:to>
                                    </p:set>
                                    <p:animEffect transition="in" filter="wipe(left)">
                                      <p:cBhvr>
                                        <p:cTn id="33" dur="500"/>
                                        <p:tgtEl>
                                          <p:spTgt spid="48542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485430"/>
                                        </p:tgtEl>
                                        <p:attrNameLst>
                                          <p:attrName>style.visibility</p:attrName>
                                        </p:attrNameLst>
                                      </p:cBhvr>
                                      <p:to>
                                        <p:strVal val="visible"/>
                                      </p:to>
                                    </p:set>
                                    <p:animEffect transition="in" filter="wipe(left)">
                                      <p:cBhvr>
                                        <p:cTn id="37" dur="500"/>
                                        <p:tgtEl>
                                          <p:spTgt spid="4854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5436"/>
                                        </p:tgtEl>
                                        <p:attrNameLst>
                                          <p:attrName>style.visibility</p:attrName>
                                        </p:attrNameLst>
                                      </p:cBhvr>
                                      <p:to>
                                        <p:strVal val="visible"/>
                                      </p:to>
                                    </p:set>
                                    <p:animEffect transition="in" filter="wipe(left)">
                                      <p:cBhvr>
                                        <p:cTn id="42" dur="500"/>
                                        <p:tgtEl>
                                          <p:spTgt spid="4854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5426"/>
                                        </p:tgtEl>
                                        <p:attrNameLst>
                                          <p:attrName>style.visibility</p:attrName>
                                        </p:attrNameLst>
                                      </p:cBhvr>
                                      <p:to>
                                        <p:strVal val="visible"/>
                                      </p:to>
                                    </p:set>
                                    <p:animEffect transition="in" filter="wipe(left)">
                                      <p:cBhvr>
                                        <p:cTn id="47" dur="500"/>
                                        <p:tgtEl>
                                          <p:spTgt spid="485426"/>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85431"/>
                                        </p:tgtEl>
                                        <p:attrNameLst>
                                          <p:attrName>style.visibility</p:attrName>
                                        </p:attrNameLst>
                                      </p:cBhvr>
                                      <p:to>
                                        <p:strVal val="visible"/>
                                      </p:to>
                                    </p:set>
                                    <p:animEffect transition="in" filter="wipe(left)">
                                      <p:cBhvr>
                                        <p:cTn id="51" dur="500"/>
                                        <p:tgtEl>
                                          <p:spTgt spid="4854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85435"/>
                                        </p:tgtEl>
                                        <p:attrNameLst>
                                          <p:attrName>style.visibility</p:attrName>
                                        </p:attrNameLst>
                                      </p:cBhvr>
                                      <p:to>
                                        <p:strVal val="visible"/>
                                      </p:to>
                                    </p:set>
                                    <p:animEffect transition="in" filter="wipe(left)">
                                      <p:cBhvr>
                                        <p:cTn id="56" dur="500"/>
                                        <p:tgtEl>
                                          <p:spTgt spid="48543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485427"/>
                                        </p:tgtEl>
                                        <p:attrNameLst>
                                          <p:attrName>style.visibility</p:attrName>
                                        </p:attrNameLst>
                                      </p:cBhvr>
                                      <p:to>
                                        <p:strVal val="visible"/>
                                      </p:to>
                                    </p:set>
                                    <p:animEffect transition="in" filter="wipe(left)">
                                      <p:cBhvr>
                                        <p:cTn id="60" dur="500"/>
                                        <p:tgtEl>
                                          <p:spTgt spid="485427"/>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485432"/>
                                        </p:tgtEl>
                                        <p:attrNameLst>
                                          <p:attrName>style.visibility</p:attrName>
                                        </p:attrNameLst>
                                      </p:cBhvr>
                                      <p:to>
                                        <p:strVal val="visible"/>
                                      </p:to>
                                    </p:set>
                                    <p:animEffect transition="in" filter="wipe(left)">
                                      <p:cBhvr>
                                        <p:cTn id="64" dur="500"/>
                                        <p:tgtEl>
                                          <p:spTgt spid="48543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85437"/>
                                        </p:tgtEl>
                                        <p:attrNameLst>
                                          <p:attrName>style.visibility</p:attrName>
                                        </p:attrNameLst>
                                      </p:cBhvr>
                                      <p:to>
                                        <p:strVal val="visible"/>
                                      </p:to>
                                    </p:set>
                                    <p:animEffect transition="in" filter="wipe(left)">
                                      <p:cBhvr>
                                        <p:cTn id="69" dur="500"/>
                                        <p:tgtEl>
                                          <p:spTgt spid="4854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85438"/>
                                        </p:tgtEl>
                                        <p:attrNameLst>
                                          <p:attrName>style.visibility</p:attrName>
                                        </p:attrNameLst>
                                      </p:cBhvr>
                                      <p:to>
                                        <p:strVal val="visible"/>
                                      </p:to>
                                    </p:set>
                                    <p:animEffect transition="in" filter="wipe(left)">
                                      <p:cBhvr>
                                        <p:cTn id="74" dur="500"/>
                                        <p:tgtEl>
                                          <p:spTgt spid="485438"/>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485439"/>
                                        </p:tgtEl>
                                        <p:attrNameLst>
                                          <p:attrName>style.visibility</p:attrName>
                                        </p:attrNameLst>
                                      </p:cBhvr>
                                      <p:to>
                                        <p:strVal val="visible"/>
                                      </p:to>
                                    </p:set>
                                    <p:animEffect transition="in" filter="wipe(left)">
                                      <p:cBhvr>
                                        <p:cTn id="78" dur="500"/>
                                        <p:tgtEl>
                                          <p:spTgt spid="48543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85440"/>
                                        </p:tgtEl>
                                        <p:attrNameLst>
                                          <p:attrName>style.visibility</p:attrName>
                                        </p:attrNameLst>
                                      </p:cBhvr>
                                      <p:to>
                                        <p:strVal val="visible"/>
                                      </p:to>
                                    </p:set>
                                    <p:animEffect transition="in" filter="wipe(left)">
                                      <p:cBhvr>
                                        <p:cTn id="83" dur="500"/>
                                        <p:tgtEl>
                                          <p:spTgt spid="485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23" grpId="0"/>
      <p:bldP spid="485424" grpId="0"/>
      <p:bldP spid="485425" grpId="0"/>
      <p:bldP spid="485426" grpId="0"/>
      <p:bldP spid="485427" grpId="0"/>
      <p:bldP spid="485428" grpId="0"/>
      <p:bldP spid="485429" grpId="0"/>
      <p:bldP spid="485430" grpId="0"/>
      <p:bldP spid="485431" grpId="0"/>
      <p:bldP spid="485432" grpId="0"/>
      <p:bldP spid="485433" grpId="0"/>
      <p:bldP spid="485434" grpId="0"/>
      <p:bldP spid="485435" grpId="0"/>
      <p:bldP spid="485436" grpId="0"/>
      <p:bldP spid="485437" grpId="0"/>
      <p:bldP spid="485438" grpId="0"/>
      <p:bldP spid="485439" grpId="0"/>
      <p:bldP spid="48544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编译新模板-2.potx" id="{2E447854-7667-4963-941F-4CF41834BFBF}" vid="{C0D34B67-EBD1-4226-864F-98DF61A24A9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编译新模板-2</Template>
  <TotalTime>5150</TotalTime>
  <Words>4032</Words>
  <Application>Microsoft Office PowerPoint</Application>
  <PresentationFormat>全屏显示(4:3)</PresentationFormat>
  <Paragraphs>893</Paragraphs>
  <Slides>47</Slides>
  <Notes>1</Notes>
  <HiddenSlides>14</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47</vt:i4>
      </vt:variant>
    </vt:vector>
  </HeadingPairs>
  <TitlesOfParts>
    <vt:vector size="61" baseType="lpstr">
      <vt:lpstr>黑体</vt:lpstr>
      <vt:lpstr>楷体</vt:lpstr>
      <vt:lpstr>楷体_GB2312</vt:lpstr>
      <vt:lpstr>微软雅黑</vt:lpstr>
      <vt:lpstr>Arial</vt:lpstr>
      <vt:lpstr>Century Gothic</vt:lpstr>
      <vt:lpstr>Comic Sans MS</vt:lpstr>
      <vt:lpstr>Courier New</vt:lpstr>
      <vt:lpstr>Roboto Condensed</vt:lpstr>
      <vt:lpstr>Verdana</vt:lpstr>
      <vt:lpstr>Webdings</vt:lpstr>
      <vt:lpstr>Wingdings</vt:lpstr>
      <vt:lpstr>Wingdings 2</vt:lpstr>
      <vt:lpstr>奥斯汀</vt:lpstr>
      <vt:lpstr>第六章 LR分析方法</vt:lpstr>
      <vt:lpstr>主要内容</vt:lpstr>
      <vt:lpstr>唐纳德·克努特</vt:lpstr>
      <vt:lpstr>LR分析方法的简单认知</vt:lpstr>
      <vt:lpstr>LR分析方法的优缺点</vt:lpstr>
      <vt:lpstr>6.2 LR(0)分析</vt:lpstr>
      <vt:lpstr>复习</vt:lpstr>
      <vt:lpstr>移进——规约的分析过程</vt:lpstr>
      <vt:lpstr>移进——规约的分析过程</vt:lpstr>
      <vt:lpstr>PowerPoint 演示文稿</vt:lpstr>
      <vt:lpstr>PowerPoint 演示文稿</vt:lpstr>
      <vt:lpstr>PowerPoint 演示文稿</vt:lpstr>
      <vt:lpstr>PowerPoint 演示文稿</vt:lpstr>
      <vt:lpstr>应解决的问题</vt:lpstr>
      <vt:lpstr>可归前缀与活前缀</vt:lpstr>
      <vt:lpstr>PowerPoint 演示文稿</vt:lpstr>
      <vt:lpstr>PowerPoint 演示文稿</vt:lpstr>
      <vt:lpstr>构造识别活前缀的有限自动机</vt:lpstr>
      <vt:lpstr>三种方法</vt:lpstr>
      <vt:lpstr>直观构造方法</vt:lpstr>
      <vt:lpstr>PowerPoint 演示文稿</vt:lpstr>
      <vt:lpstr>PowerPoint 演示文稿</vt:lpstr>
      <vt:lpstr>PowerPoint 演示文稿</vt:lpstr>
      <vt:lpstr>根据项目构造识别活前缀的NFA</vt:lpstr>
      <vt:lpstr>PowerPoint 演示文稿</vt:lpstr>
      <vt:lpstr>构造识别活前缀的NFA的方法</vt:lpstr>
      <vt:lpstr>Step1　把文法的所有产生式的项目都引出，每个项目都为NFA的一个状态</vt:lpstr>
      <vt:lpstr>Step2　确定初态、句柄识别态、 句子识别态</vt:lpstr>
      <vt:lpstr>Step3　确定状态之间的转换关系</vt:lpstr>
      <vt:lpstr>PowerPoint 演示文稿</vt:lpstr>
      <vt:lpstr>PowerPoint 演示文稿</vt:lpstr>
      <vt:lpstr>根据LR(0)项目集规范族构造DFA</vt:lpstr>
      <vt:lpstr>CLOSURE函数</vt:lpstr>
      <vt:lpstr>GO函数</vt:lpstr>
      <vt:lpstr>核的概念</vt:lpstr>
      <vt:lpstr>文法G’的LR(0)项目集规范族构造步骤</vt:lpstr>
      <vt:lpstr>PowerPoint 演示文稿</vt:lpstr>
      <vt:lpstr>总结：构造识别文法活前缀DFA的三种方法</vt:lpstr>
      <vt:lpstr>PowerPoint 演示文稿</vt:lpstr>
      <vt:lpstr>PowerPoint 演示文稿</vt:lpstr>
      <vt:lpstr>LR(0)分析表的构造※</vt:lpstr>
      <vt:lpstr>LR(0)分析表的构造算法</vt:lpstr>
      <vt:lpstr>PowerPoint 演示文稿</vt:lpstr>
      <vt:lpstr>LR(0)分析器的工作过程</vt:lpstr>
      <vt:lpstr>LR(0)分析</vt:lpstr>
      <vt:lpstr>对输入串bccd#的分析</vt:lpstr>
      <vt:lpstr>作业  对下面文法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dc:title>
  <dc:creator>wh</dc:creator>
  <cp:lastModifiedBy>Wang Hong</cp:lastModifiedBy>
  <cp:revision>81</cp:revision>
  <dcterms:created xsi:type="dcterms:W3CDTF">2015-09-09T02:19:38Z</dcterms:created>
  <dcterms:modified xsi:type="dcterms:W3CDTF">2023-06-30T01:32:54Z</dcterms:modified>
</cp:coreProperties>
</file>