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2" r:id="rId13"/>
    <p:sldId id="283" r:id="rId14"/>
    <p:sldId id="284" r:id="rId15"/>
    <p:sldId id="268" r:id="rId16"/>
    <p:sldId id="280" r:id="rId17"/>
    <p:sldId id="287" r:id="rId18"/>
    <p:sldId id="288" r:id="rId19"/>
    <p:sldId id="275" r:id="rId20"/>
    <p:sldId id="276" r:id="rId21"/>
    <p:sldId id="289" r:id="rId22"/>
    <p:sldId id="290" r:id="rId23"/>
    <p:sldId id="277" r:id="rId24"/>
    <p:sldId id="281" r:id="rId25"/>
    <p:sldId id="291" r:id="rId26"/>
    <p:sldId id="292" r:id="rId27"/>
    <p:sldId id="278" r:id="rId28"/>
    <p:sldId id="269" r:id="rId29"/>
    <p:sldId id="270" r:id="rId30"/>
    <p:sldId id="271" r:id="rId31"/>
    <p:sldId id="272" r:id="rId32"/>
    <p:sldId id="273" r:id="rId33"/>
    <p:sldId id="285" r:id="rId34"/>
    <p:sldId id="286" r:id="rId35"/>
    <p:sldId id="279" r:id="rId36"/>
    <p:sldId id="274" r:id="rId37"/>
    <p:sldId id="293" r:id="rId38"/>
    <p:sldId id="267" r:id="rId3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96" autoAdjust="0"/>
    <p:restoredTop sz="94660"/>
  </p:normalViewPr>
  <p:slideViewPr>
    <p:cSldViewPr snapToGrid="0">
      <p:cViewPr>
        <p:scale>
          <a:sx n="125" d="100"/>
          <a:sy n="125" d="100"/>
        </p:scale>
        <p:origin x="78" y="34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193396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64809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a2227a65eb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a2227a65eb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31901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a2227a65eb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a2227a65eb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89591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a2227a65eb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a2227a65eb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30648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a2227a65eb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a2227a65eb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5350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a2227a65e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a2227a65e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0729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a2227a65e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a2227a65eb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1363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a2227a65e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a2227a65e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2048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a2227a65eb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a2227a65eb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2132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a2227a65eb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a2227a65eb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475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a2227a65eb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a2227a65eb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5986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a2227a65e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a2227a65e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58010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a2227a65eb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a2227a65eb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0702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6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Máquina de Estados Finitos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Unidade de Controle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26"/>
            <a:ext cx="8520600" cy="51428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26"/>
            <a:ext cx="8520600" cy="5142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3" descr="Diagrama&#10;&#10;Descrição gerada automaticamente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13500" y="139750"/>
            <a:ext cx="2105025" cy="27146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CB4622-071F-D49F-8BE0-489DFE3E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RV16Cm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4CF9135-01C9-B6F3-8ED3-F14FB178BB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4D256F77-60C5-6928-277C-914139F34A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795881"/>
              </p:ext>
            </p:extLst>
          </p:nvPr>
        </p:nvGraphicFramePr>
        <p:xfrm>
          <a:off x="311699" y="1152474"/>
          <a:ext cx="6935766" cy="21438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03424">
                  <a:extLst>
                    <a:ext uri="{9D8B030D-6E8A-4147-A177-3AD203B41FA5}">
                      <a16:colId xmlns:a16="http://schemas.microsoft.com/office/drawing/2014/main" val="2414871711"/>
                    </a:ext>
                  </a:extLst>
                </a:gridCol>
                <a:gridCol w="937766">
                  <a:extLst>
                    <a:ext uri="{9D8B030D-6E8A-4147-A177-3AD203B41FA5}">
                      <a16:colId xmlns:a16="http://schemas.microsoft.com/office/drawing/2014/main" val="2924068655"/>
                    </a:ext>
                  </a:extLst>
                </a:gridCol>
                <a:gridCol w="1749778">
                  <a:extLst>
                    <a:ext uri="{9D8B030D-6E8A-4147-A177-3AD203B41FA5}">
                      <a16:colId xmlns:a16="http://schemas.microsoft.com/office/drawing/2014/main" val="3290694415"/>
                    </a:ext>
                  </a:extLst>
                </a:gridCol>
                <a:gridCol w="1027289">
                  <a:extLst>
                    <a:ext uri="{9D8B030D-6E8A-4147-A177-3AD203B41FA5}">
                      <a16:colId xmlns:a16="http://schemas.microsoft.com/office/drawing/2014/main" val="1300504878"/>
                    </a:ext>
                  </a:extLst>
                </a:gridCol>
                <a:gridCol w="970844">
                  <a:extLst>
                    <a:ext uri="{9D8B030D-6E8A-4147-A177-3AD203B41FA5}">
                      <a16:colId xmlns:a16="http://schemas.microsoft.com/office/drawing/2014/main" val="273775789"/>
                    </a:ext>
                  </a:extLst>
                </a:gridCol>
                <a:gridCol w="846665">
                  <a:extLst>
                    <a:ext uri="{9D8B030D-6E8A-4147-A177-3AD203B41FA5}">
                      <a16:colId xmlns:a16="http://schemas.microsoft.com/office/drawing/2014/main" val="2803911023"/>
                    </a:ext>
                  </a:extLst>
                </a:gridCol>
              </a:tblGrid>
              <a:tr h="357314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effectLst/>
                        </a:rPr>
                        <a:t>Formato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effectLst/>
                        </a:rPr>
                        <a:t>15  14  13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effectLst/>
                        </a:rPr>
                        <a:t>12   11   10   9   8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effectLst/>
                        </a:rPr>
                        <a:t>7   6   5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effectLst/>
                        </a:rPr>
                        <a:t>4   3   2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effectLst/>
                        </a:rPr>
                        <a:t>1   0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4876563"/>
                  </a:ext>
                </a:extLst>
              </a:tr>
              <a:tr h="357314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>
                          <a:effectLst/>
                        </a:rPr>
                        <a:t>CRm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effectLst/>
                        </a:rPr>
                        <a:t>Funct3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00000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effectLst/>
                        </a:rPr>
                        <a:t>rd/rs1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rs2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Opcode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566609"/>
                  </a:ext>
                </a:extLst>
              </a:tr>
              <a:tr h="357314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>
                          <a:effectLst/>
                        </a:rPr>
                        <a:t>CIm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Funct3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>
                          <a:effectLst/>
                        </a:rPr>
                        <a:t>Imm</a:t>
                      </a:r>
                      <a:r>
                        <a:rPr lang="pt-BR" sz="1200" dirty="0">
                          <a:effectLst/>
                        </a:rPr>
                        <a:t>[7:3]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rd/rs1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>
                          <a:effectLst/>
                        </a:rPr>
                        <a:t>Imm</a:t>
                      </a:r>
                      <a:r>
                        <a:rPr lang="pt-BR" sz="1200" dirty="0">
                          <a:effectLst/>
                        </a:rPr>
                        <a:t>[2:0]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Opcode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0698927"/>
                  </a:ext>
                </a:extLst>
              </a:tr>
              <a:tr h="357314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>
                          <a:effectLst/>
                        </a:rPr>
                        <a:t>CLm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Funct3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>
                          <a:effectLst/>
                        </a:rPr>
                        <a:t>Addr</a:t>
                      </a:r>
                      <a:r>
                        <a:rPr lang="pt-BR" sz="1200" dirty="0">
                          <a:effectLst/>
                        </a:rPr>
                        <a:t>[7:3]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effectLst/>
                        </a:rPr>
                        <a:t>rd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Addr[2:0]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Opcode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8340027"/>
                  </a:ext>
                </a:extLst>
              </a:tr>
              <a:tr h="357314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>
                          <a:effectLst/>
                        </a:rPr>
                        <a:t>CSm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Funct3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Addr[7:3]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rs1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>
                          <a:effectLst/>
                        </a:rPr>
                        <a:t>Addr</a:t>
                      </a:r>
                      <a:r>
                        <a:rPr lang="pt-BR" sz="1200" dirty="0">
                          <a:effectLst/>
                        </a:rPr>
                        <a:t>[2:0]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>
                          <a:effectLst/>
                        </a:rPr>
                        <a:t>Opcode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4954443"/>
                  </a:ext>
                </a:extLst>
              </a:tr>
              <a:tr h="357314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>
                          <a:effectLst/>
                        </a:rPr>
                        <a:t>CBm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Funct3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Addr[7:3]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Addr[10:8]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>
                          <a:effectLst/>
                        </a:rPr>
                        <a:t>Addr[2:0]</a:t>
                      </a:r>
                      <a:endParaRPr lang="pt-B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 err="1">
                          <a:effectLst/>
                        </a:rPr>
                        <a:t>Opcode</a:t>
                      </a:r>
                      <a:endParaRPr lang="pt-B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607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4628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5B5B48-2884-F4ED-9A69-D88F9FA5F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RV16Cm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C979959-4640-5273-340E-E4634B57CF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EB490BDC-D3CF-6987-F081-A5E3A952B7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869435"/>
              </p:ext>
            </p:extLst>
          </p:nvPr>
        </p:nvGraphicFramePr>
        <p:xfrm>
          <a:off x="214718" y="180861"/>
          <a:ext cx="8720054" cy="46848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6000">
                  <a:extLst>
                    <a:ext uri="{9D8B030D-6E8A-4147-A177-3AD203B41FA5}">
                      <a16:colId xmlns:a16="http://schemas.microsoft.com/office/drawing/2014/main" val="2063741152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val="3270413125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447489468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331776658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436987811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48064381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82953008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288301301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31052813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343551496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220017105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80192999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451118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2555343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15433678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3761397310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21555701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10449576"/>
                    </a:ext>
                  </a:extLst>
                </a:gridCol>
                <a:gridCol w="238027">
                  <a:extLst>
                    <a:ext uri="{9D8B030D-6E8A-4147-A177-3AD203B41FA5}">
                      <a16:colId xmlns:a16="http://schemas.microsoft.com/office/drawing/2014/main" val="1814612498"/>
                    </a:ext>
                  </a:extLst>
                </a:gridCol>
                <a:gridCol w="238027">
                  <a:extLst>
                    <a:ext uri="{9D8B030D-6E8A-4147-A177-3AD203B41FA5}">
                      <a16:colId xmlns:a16="http://schemas.microsoft.com/office/drawing/2014/main" val="269667132"/>
                    </a:ext>
                  </a:extLst>
                </a:gridCol>
              </a:tblGrid>
              <a:tr h="373884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effectLst/>
                        </a:rPr>
                        <a:t>Formato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effectLst/>
                        </a:rPr>
                        <a:t>Instrução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effectLst/>
                        </a:rPr>
                        <a:t>Operação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100" dirty="0" err="1">
                          <a:effectLst/>
                        </a:rPr>
                        <a:t>ALUOp</a:t>
                      </a:r>
                      <a:endParaRPr lang="pt-BR" sz="180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66829" marR="66829" marT="0" marB="0"/>
                </a:tc>
                <a:tc gridSpan="3"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effectLst/>
                        </a:rPr>
                        <a:t>Funct3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66829" marR="66829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effectLst/>
                        </a:rPr>
                        <a:t> 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66829" marR="66829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effectLst/>
                        </a:rPr>
                        <a:t>rd/rs1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66829" marR="66829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effectLst/>
                        </a:rPr>
                        <a:t>rs2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66829" marR="66829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 err="1">
                          <a:effectLst/>
                        </a:rPr>
                        <a:t>Op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66829" marR="66829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336415"/>
                  </a:ext>
                </a:extLst>
              </a:tr>
              <a:tr h="191445">
                <a:tc rowSpan="5"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CRm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</a:t>
                      </a:r>
                      <a:r>
                        <a:rPr lang="pt-BR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rd, rs2</a:t>
                      </a:r>
                      <a:endParaRPr lang="pt-BR" sz="20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rd &lt;- rd + rs2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effectLst/>
                        </a:rPr>
                        <a:t>.000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0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effectLst/>
                        </a:rPr>
                        <a:t>0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0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0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effectLst/>
                        </a:rPr>
                        <a:t>0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0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effectLst/>
                        </a:rPr>
                        <a:t>0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effectLst/>
                        </a:rPr>
                        <a:t>0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effectLst/>
                        </a:rPr>
                        <a:t>d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effectLst/>
                        </a:rPr>
                        <a:t>d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effectLst/>
                        </a:rPr>
                        <a:t>d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effectLst/>
                        </a:rPr>
                        <a:t>s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effectLst/>
                        </a:rPr>
                        <a:t>s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s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effectLst/>
                        </a:rPr>
                        <a:t>0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effectLst/>
                        </a:rPr>
                        <a:t>0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extLst>
                  <a:ext uri="{0D108BD9-81ED-4DB2-BD59-A6C34878D82A}">
                    <a16:rowId xmlns:a16="http://schemas.microsoft.com/office/drawing/2014/main" val="1323542283"/>
                  </a:ext>
                </a:extLst>
              </a:tr>
              <a:tr h="19144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 rd, rs2</a:t>
                      </a:r>
                      <a:endParaRPr lang="pt-BR" sz="20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rd &lt;- rd - rs2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.001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0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0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1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0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0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0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0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effectLst/>
                        </a:rPr>
                        <a:t>0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d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d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d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s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s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s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0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0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extLst>
                  <a:ext uri="{0D108BD9-81ED-4DB2-BD59-A6C34878D82A}">
                    <a16:rowId xmlns:a16="http://schemas.microsoft.com/office/drawing/2014/main" val="2135313137"/>
                  </a:ext>
                </a:extLst>
              </a:tr>
              <a:tr h="19144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and</a:t>
                      </a:r>
                      <a:r>
                        <a:rPr lang="pt-BR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rd, rs2</a:t>
                      </a:r>
                      <a:endParaRPr lang="pt-BR" sz="20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rd &lt;- rd AND rs2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.010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0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1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0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0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0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0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0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0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d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d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d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s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s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s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0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0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extLst>
                  <a:ext uri="{0D108BD9-81ED-4DB2-BD59-A6C34878D82A}">
                    <a16:rowId xmlns:a16="http://schemas.microsoft.com/office/drawing/2014/main" val="1051736989"/>
                  </a:ext>
                </a:extLst>
              </a:tr>
              <a:tr h="191445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</a:t>
                      </a:r>
                      <a:r>
                        <a:rPr lang="pt-BR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rd, rs2</a:t>
                      </a:r>
                      <a:endParaRPr lang="pt-BR" sz="20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effectLst/>
                        </a:rPr>
                        <a:t>rd &lt;- rd OR rs2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.011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0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1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1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0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0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0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0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0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d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d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d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s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s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s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0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0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extLst>
                  <a:ext uri="{0D108BD9-81ED-4DB2-BD59-A6C34878D82A}">
                    <a16:rowId xmlns:a16="http://schemas.microsoft.com/office/drawing/2014/main" val="3680968381"/>
                  </a:ext>
                </a:extLst>
              </a:tr>
              <a:tr h="37388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slt</a:t>
                      </a:r>
                      <a:r>
                        <a:rPr lang="pt-BR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rd, rs2</a:t>
                      </a:r>
                      <a:endParaRPr lang="pt-BR" sz="20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effectLst/>
                        </a:rPr>
                        <a:t>rd &lt;- 1 se rd &lt; </a:t>
                      </a:r>
                      <a:r>
                        <a:rPr lang="pt-BR" sz="1200" dirty="0" err="1">
                          <a:effectLst/>
                        </a:rPr>
                        <a:t>rs</a:t>
                      </a:r>
                      <a:r>
                        <a:rPr lang="pt-BR" sz="1200" dirty="0">
                          <a:effectLst/>
                        </a:rPr>
                        <a:t>, 0 caso contrário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.101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1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0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1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0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0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0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0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0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d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d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d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s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s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s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0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0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extLst>
                  <a:ext uri="{0D108BD9-81ED-4DB2-BD59-A6C34878D82A}">
                    <a16:rowId xmlns:a16="http://schemas.microsoft.com/office/drawing/2014/main" val="2029433070"/>
                  </a:ext>
                </a:extLst>
              </a:tr>
              <a:tr h="191445">
                <a:tc gridSpan="20"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effectLst/>
                        </a:rPr>
                        <a:t> 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443719"/>
                  </a:ext>
                </a:extLst>
              </a:tr>
              <a:tr h="364335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Formato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12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Instrução</a:t>
                      </a:r>
                    </a:p>
                  </a:txBody>
                  <a:tcPr marL="66829" marR="66829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12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Operação</a:t>
                      </a:r>
                    </a:p>
                  </a:txBody>
                  <a:tcPr marL="66829" marR="66829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1200" b="1" i="0" u="none" strike="noStrike" cap="none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ALUOp</a:t>
                      </a:r>
                      <a:endParaRPr lang="pt-BR" sz="1200" b="1" i="0" u="none" strike="noStrike" cap="none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6829" marR="66829" marT="0" marB="0"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12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Funct3</a:t>
                      </a:r>
                    </a:p>
                  </a:txBody>
                  <a:tcPr marL="66829" marR="66829" marT="0" marB="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12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Imm8[7:3]</a:t>
                      </a:r>
                    </a:p>
                  </a:txBody>
                  <a:tcPr marL="66829" marR="66829" marT="0" marB="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12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rd/rs1</a:t>
                      </a:r>
                    </a:p>
                  </a:txBody>
                  <a:tcPr marL="66829" marR="66829" marT="0" marB="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12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Imm8[2:0]</a:t>
                      </a:r>
                    </a:p>
                  </a:txBody>
                  <a:tcPr marL="66829" marR="66829" marT="0" marB="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1200" b="1" i="0" u="none" strike="noStrike" cap="none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Op</a:t>
                      </a:r>
                      <a:endParaRPr lang="pt-BR" sz="1200" b="1" i="0" u="none" strike="noStrike" cap="none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6829" marR="66829" marT="0" marB="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755503"/>
                  </a:ext>
                </a:extLst>
              </a:tr>
              <a:tr h="191445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CIm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addi</a:t>
                      </a:r>
                      <a:r>
                        <a:rPr lang="pt-BR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rd, Imm8</a:t>
                      </a:r>
                      <a:endParaRPr lang="pt-BR" sz="20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 err="1">
                          <a:effectLst/>
                        </a:rPr>
                        <a:t>rd</a:t>
                      </a:r>
                      <a:r>
                        <a:rPr lang="en-US" sz="1200" dirty="0">
                          <a:effectLst/>
                        </a:rPr>
                        <a:t> &lt;- </a:t>
                      </a:r>
                      <a:r>
                        <a:rPr lang="en-US" sz="1200" dirty="0" err="1">
                          <a:effectLst/>
                        </a:rPr>
                        <a:t>rd</a:t>
                      </a:r>
                      <a:r>
                        <a:rPr lang="en-US" sz="1200" dirty="0">
                          <a:effectLst/>
                        </a:rPr>
                        <a:t> + </a:t>
                      </a:r>
                      <a:r>
                        <a:rPr lang="en-US" sz="1200" dirty="0" err="1">
                          <a:effectLst/>
                        </a:rPr>
                        <a:t>s_ext</a:t>
                      </a:r>
                      <a:r>
                        <a:rPr lang="en-US" sz="1200" dirty="0">
                          <a:effectLst/>
                        </a:rPr>
                        <a:t>(Imm8)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effectLst/>
                        </a:rPr>
                        <a:t>.000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0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0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0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i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i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i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i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i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d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d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d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i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i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i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0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1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extLst>
                  <a:ext uri="{0D108BD9-81ED-4DB2-BD59-A6C34878D82A}">
                    <a16:rowId xmlns:a16="http://schemas.microsoft.com/office/drawing/2014/main" val="3309333042"/>
                  </a:ext>
                </a:extLst>
              </a:tr>
              <a:tr h="191445">
                <a:tc gridSpan="20"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effectLst/>
                        </a:rPr>
                        <a:t> 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600499"/>
                  </a:ext>
                </a:extLst>
              </a:tr>
              <a:tr h="364335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Formato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12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Instrução</a:t>
                      </a:r>
                    </a:p>
                  </a:txBody>
                  <a:tcPr marL="66829" marR="66829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12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Operação</a:t>
                      </a:r>
                    </a:p>
                  </a:txBody>
                  <a:tcPr marL="66829" marR="66829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1200" b="1" i="0" u="none" strike="noStrike" cap="none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ALUOp</a:t>
                      </a:r>
                      <a:endParaRPr lang="pt-BR" sz="1200" b="1" i="0" u="none" strike="noStrike" cap="none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6829" marR="66829" marT="0" marB="0"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12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Funct3</a:t>
                      </a:r>
                    </a:p>
                  </a:txBody>
                  <a:tcPr marL="66829" marR="66829" marT="0" marB="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12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Addr8[7:3]</a:t>
                      </a:r>
                    </a:p>
                  </a:txBody>
                  <a:tcPr marL="66829" marR="66829" marT="0" marB="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12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rd</a:t>
                      </a:r>
                    </a:p>
                  </a:txBody>
                  <a:tcPr marL="66829" marR="66829" marT="0" marB="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12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Addr8[2:0]</a:t>
                      </a:r>
                    </a:p>
                  </a:txBody>
                  <a:tcPr marL="66829" marR="66829" marT="0" marB="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1200" b="1" i="0" u="none" strike="noStrike" cap="none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Op</a:t>
                      </a:r>
                      <a:endParaRPr lang="pt-BR" sz="1200" b="1" i="0" u="none" strike="noStrike" cap="none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6829" marR="66829" marT="0" marB="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989619"/>
                  </a:ext>
                </a:extLst>
              </a:tr>
              <a:tr h="191445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CLm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lw</a:t>
                      </a:r>
                      <a:r>
                        <a:rPr lang="pt-BR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rd, Addr8</a:t>
                      </a:r>
                      <a:endParaRPr lang="pt-BR" sz="20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effectLst/>
                        </a:rPr>
                        <a:t>rd &lt;- [</a:t>
                      </a:r>
                      <a:r>
                        <a:rPr lang="pt-BR" sz="1200" dirty="0" err="1">
                          <a:effectLst/>
                        </a:rPr>
                        <a:t>z_ext</a:t>
                      </a:r>
                      <a:r>
                        <a:rPr lang="pt-BR" sz="1200" dirty="0">
                          <a:effectLst/>
                        </a:rPr>
                        <a:t>(Addr8)]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.xxx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0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0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0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a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a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a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a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a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d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d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d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a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a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a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1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0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extLst>
                  <a:ext uri="{0D108BD9-81ED-4DB2-BD59-A6C34878D82A}">
                    <a16:rowId xmlns:a16="http://schemas.microsoft.com/office/drawing/2014/main" val="1421235745"/>
                  </a:ext>
                </a:extLst>
              </a:tr>
              <a:tr h="191445">
                <a:tc gridSpan="20"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effectLst/>
                        </a:rPr>
                        <a:t> 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48939"/>
                  </a:ext>
                </a:extLst>
              </a:tr>
              <a:tr h="364335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effectLst/>
                        </a:rPr>
                        <a:t>Formato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12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Instrução</a:t>
                      </a:r>
                    </a:p>
                  </a:txBody>
                  <a:tcPr marL="66829" marR="66829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12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Operação</a:t>
                      </a:r>
                    </a:p>
                  </a:txBody>
                  <a:tcPr marL="66829" marR="66829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1200" b="1" i="0" u="none" strike="noStrike" cap="none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ALUOp</a:t>
                      </a:r>
                      <a:endParaRPr lang="pt-BR" sz="1200" b="1" i="0" u="none" strike="noStrike" cap="none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6829" marR="66829" marT="0" marB="0"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12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Funct3</a:t>
                      </a:r>
                    </a:p>
                  </a:txBody>
                  <a:tcPr marL="66829" marR="66829" marT="0" marB="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12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Addr8[7:3]</a:t>
                      </a:r>
                    </a:p>
                  </a:txBody>
                  <a:tcPr marL="66829" marR="66829" marT="0" marB="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12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rs1</a:t>
                      </a:r>
                    </a:p>
                  </a:txBody>
                  <a:tcPr marL="66829" marR="66829" marT="0" marB="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12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Addr8[2:0]</a:t>
                      </a:r>
                    </a:p>
                  </a:txBody>
                  <a:tcPr marL="66829" marR="66829" marT="0" marB="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1200" b="1" i="0" u="none" strike="noStrike" cap="none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Op</a:t>
                      </a:r>
                      <a:endParaRPr lang="pt-BR" sz="1200" b="1" i="0" u="none" strike="noStrike" cap="none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6829" marR="66829" marT="0" marB="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152606"/>
                  </a:ext>
                </a:extLst>
              </a:tr>
              <a:tr h="191445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CSm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sw</a:t>
                      </a:r>
                      <a:r>
                        <a:rPr lang="pt-BR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rs1, Addr8</a:t>
                      </a:r>
                      <a:endParaRPr lang="pt-BR" sz="20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effectLst/>
                        </a:rPr>
                        <a:t>[</a:t>
                      </a:r>
                      <a:r>
                        <a:rPr lang="pt-BR" sz="1200" dirty="0" err="1">
                          <a:effectLst/>
                        </a:rPr>
                        <a:t>z_ext</a:t>
                      </a:r>
                      <a:r>
                        <a:rPr lang="pt-BR" sz="1200" dirty="0">
                          <a:effectLst/>
                        </a:rPr>
                        <a:t>(Addr8)] &lt;- rs1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.xxx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0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0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1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a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a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a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a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a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s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s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s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a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a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a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1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0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extLst>
                  <a:ext uri="{0D108BD9-81ED-4DB2-BD59-A6C34878D82A}">
                    <a16:rowId xmlns:a16="http://schemas.microsoft.com/office/drawing/2014/main" val="3250128952"/>
                  </a:ext>
                </a:extLst>
              </a:tr>
              <a:tr h="191445">
                <a:tc gridSpan="20"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effectLst/>
                        </a:rPr>
                        <a:t> 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908900"/>
                  </a:ext>
                </a:extLst>
              </a:tr>
              <a:tr h="364335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>
                          <a:effectLst/>
                        </a:rPr>
                        <a:t>Formato</a:t>
                      </a:r>
                      <a:endParaRPr lang="pt-BR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12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Instrução</a:t>
                      </a:r>
                    </a:p>
                  </a:txBody>
                  <a:tcPr marL="66829" marR="66829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12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Operação</a:t>
                      </a:r>
                    </a:p>
                  </a:txBody>
                  <a:tcPr marL="66829" marR="66829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1200" b="1" i="0" u="none" strike="noStrike" cap="none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ALUOp</a:t>
                      </a:r>
                      <a:endParaRPr lang="pt-BR" sz="1200" b="1" i="0" u="none" strike="noStrike" cap="none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6829" marR="66829" marT="0" marB="0"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12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Funct3</a:t>
                      </a:r>
                    </a:p>
                  </a:txBody>
                  <a:tcPr marL="66829" marR="66829" marT="0" marB="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12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Addr11[7:3]</a:t>
                      </a:r>
                    </a:p>
                  </a:txBody>
                  <a:tcPr marL="66829" marR="66829" marT="0" marB="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12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Addr11[10:8]</a:t>
                      </a:r>
                    </a:p>
                  </a:txBody>
                  <a:tcPr marL="66829" marR="66829" marT="0" marB="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12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Addr11[2:0]</a:t>
                      </a:r>
                    </a:p>
                  </a:txBody>
                  <a:tcPr marL="66829" marR="66829" marT="0" marB="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pt-BR" sz="1200" b="1" i="0" u="none" strike="noStrike" cap="none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Op</a:t>
                      </a:r>
                      <a:endParaRPr lang="pt-BR" sz="1200" b="1" i="0" u="none" strike="noStrike" cap="none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6829" marR="66829" marT="0" marB="0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091652"/>
                  </a:ext>
                </a:extLst>
              </a:tr>
              <a:tr h="373884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 err="1">
                          <a:effectLst/>
                        </a:rPr>
                        <a:t>CBm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bneqz</a:t>
                      </a:r>
                      <a:r>
                        <a:rPr lang="pt-BR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Addr11</a:t>
                      </a:r>
                      <a:endParaRPr lang="pt-BR" sz="20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PC &lt;- </a:t>
                      </a:r>
                      <a:r>
                        <a:rPr lang="en-US" sz="1200" dirty="0" err="1">
                          <a:effectLst/>
                        </a:rPr>
                        <a:t>z_ext</a:t>
                      </a:r>
                      <a:r>
                        <a:rPr lang="en-US" sz="1200" dirty="0">
                          <a:effectLst/>
                        </a:rPr>
                        <a:t>(Addr11) se </a:t>
                      </a:r>
                      <a:r>
                        <a:rPr lang="en-US" sz="1200" dirty="0" err="1">
                          <a:effectLst/>
                        </a:rPr>
                        <a:t>ALUResult</a:t>
                      </a:r>
                      <a:r>
                        <a:rPr lang="en-US" sz="1200" dirty="0">
                          <a:effectLst/>
                        </a:rPr>
                        <a:t> </a:t>
                      </a:r>
                      <a:r>
                        <a:rPr lang="en-US" sz="1200" dirty="0">
                          <a:effectLst/>
                          <a:sym typeface="Symbol" panose="05050102010706020507" pitchFamily="18" charset="2"/>
                        </a:rPr>
                        <a:t></a:t>
                      </a:r>
                      <a:r>
                        <a:rPr lang="en-US" sz="1200" dirty="0">
                          <a:effectLst/>
                        </a:rPr>
                        <a:t> 0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.xxx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0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0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0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a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a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a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a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a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a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a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a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a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a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effectLst/>
                        </a:rPr>
                        <a:t>a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effectLst/>
                        </a:rPr>
                        <a:t>1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pt-BR" sz="1200" dirty="0">
                          <a:effectLst/>
                        </a:rPr>
                        <a:t>1</a:t>
                      </a:r>
                      <a:endParaRPr lang="pt-BR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829" marR="66829" marT="0" marB="0"/>
                </a:tc>
                <a:extLst>
                  <a:ext uri="{0D108BD9-81ED-4DB2-BD59-A6C34878D82A}">
                    <a16:rowId xmlns:a16="http://schemas.microsoft.com/office/drawing/2014/main" val="2869902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0665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26"/>
            <a:ext cx="8520600" cy="5142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143;p23" descr="Diagrama&#10;&#10;Descrição gerada automaticamente">
            <a:extLst>
              <a:ext uri="{FF2B5EF4-FFF2-40B4-BE49-F238E27FC236}">
                <a16:creationId xmlns:a16="http://schemas.microsoft.com/office/drawing/2014/main" id="{FFD491EE-E290-50D1-1A5D-17FA376D6ED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13500" y="139750"/>
            <a:ext cx="2105025" cy="27146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2761737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iagrama, Esquemático&#10;&#10;Descrição gerada automaticamente">
            <a:extLst>
              <a:ext uri="{FF2B5EF4-FFF2-40B4-BE49-F238E27FC236}">
                <a16:creationId xmlns:a16="http://schemas.microsoft.com/office/drawing/2014/main" id="{977B6D7A-51AD-F1B1-8FB6-89ED731D4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76" y="0"/>
            <a:ext cx="8438848" cy="5143500"/>
          </a:xfrm>
          <a:prstGeom prst="rect">
            <a:avLst/>
          </a:prstGeom>
        </p:spPr>
      </p:pic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C5A1E1D0-6EA6-DB30-AE51-812BE5AFC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27" y="137160"/>
            <a:ext cx="2162786" cy="24345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78721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iagrama, Esquemático&#10;&#10;Descrição gerada automaticamente">
            <a:extLst>
              <a:ext uri="{FF2B5EF4-FFF2-40B4-BE49-F238E27FC236}">
                <a16:creationId xmlns:a16="http://schemas.microsoft.com/office/drawing/2014/main" id="{977B6D7A-51AD-F1B1-8FB6-89ED731D4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76" y="0"/>
            <a:ext cx="8438848" cy="5143500"/>
          </a:xfrm>
          <a:prstGeom prst="rect">
            <a:avLst/>
          </a:prstGeom>
        </p:spPr>
      </p:pic>
      <p:pic>
        <p:nvPicPr>
          <p:cNvPr id="2" name="Imagem 1" descr="Diagrama, Esquemático&#10;&#10;Descrição gerada automaticamente">
            <a:extLst>
              <a:ext uri="{FF2B5EF4-FFF2-40B4-BE49-F238E27FC236}">
                <a16:creationId xmlns:a16="http://schemas.microsoft.com/office/drawing/2014/main" id="{CC4D5D2B-6B14-23E1-72F8-88EDE8738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824" y="0"/>
            <a:ext cx="2152176" cy="219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972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iagrama, Esquemático&#10;&#10;Descrição gerada automaticamente">
            <a:extLst>
              <a:ext uri="{FF2B5EF4-FFF2-40B4-BE49-F238E27FC236}">
                <a16:creationId xmlns:a16="http://schemas.microsoft.com/office/drawing/2014/main" id="{CE3D7B64-00D0-4E4C-DD9A-9CA645358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76" y="0"/>
            <a:ext cx="8438848" cy="5143500"/>
          </a:xfrm>
          <a:prstGeom prst="rect">
            <a:avLst/>
          </a:prstGeom>
        </p:spPr>
      </p:pic>
      <p:pic>
        <p:nvPicPr>
          <p:cNvPr id="6" name="Imagem 5" descr="Diagrama, Esquemático&#10;&#10;Descrição gerada automaticamente">
            <a:extLst>
              <a:ext uri="{FF2B5EF4-FFF2-40B4-BE49-F238E27FC236}">
                <a16:creationId xmlns:a16="http://schemas.microsoft.com/office/drawing/2014/main" id="{55FDE579-D7F0-64DD-4D4F-964FBF9BC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824" y="0"/>
            <a:ext cx="2152176" cy="2190044"/>
          </a:xfrm>
          <a:prstGeom prst="rect">
            <a:avLst/>
          </a:prstGeom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D6E66203-F86B-8908-504C-6A8D5BC674BC}"/>
              </a:ext>
            </a:extLst>
          </p:cNvPr>
          <p:cNvSpPr/>
          <p:nvPr/>
        </p:nvSpPr>
        <p:spPr>
          <a:xfrm>
            <a:off x="7339317" y="80963"/>
            <a:ext cx="402950" cy="40295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54A9A23-B209-A06A-3ABF-CE4BA3BD9374}"/>
              </a:ext>
            </a:extLst>
          </p:cNvPr>
          <p:cNvSpPr txBox="1"/>
          <p:nvPr/>
        </p:nvSpPr>
        <p:spPr>
          <a:xfrm>
            <a:off x="4518660" y="0"/>
            <a:ext cx="21521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pt-BR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rd, rs2</a:t>
            </a:r>
            <a:endParaRPr lang="pt-BR" sz="24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264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iagrama, Esquemático&#10;&#10;Descrição gerada automaticamente">
            <a:extLst>
              <a:ext uri="{FF2B5EF4-FFF2-40B4-BE49-F238E27FC236}">
                <a16:creationId xmlns:a16="http://schemas.microsoft.com/office/drawing/2014/main" id="{D0E3B561-EC67-5CF2-45BC-7AF757AAE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76" y="0"/>
            <a:ext cx="8438848" cy="51435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3F9B39A-F31C-AFB8-7A86-1E318B8E4B67}"/>
              </a:ext>
            </a:extLst>
          </p:cNvPr>
          <p:cNvSpPr txBox="1"/>
          <p:nvPr/>
        </p:nvSpPr>
        <p:spPr>
          <a:xfrm>
            <a:off x="4518660" y="0"/>
            <a:ext cx="21521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pt-BR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rd, rs2</a:t>
            </a:r>
            <a:endParaRPr lang="pt-BR" sz="24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pic>
        <p:nvPicPr>
          <p:cNvPr id="6" name="Imagem 5" descr="Diagrama, Esquemático&#10;&#10;Descrição gerada automaticamente">
            <a:extLst>
              <a:ext uri="{FF2B5EF4-FFF2-40B4-BE49-F238E27FC236}">
                <a16:creationId xmlns:a16="http://schemas.microsoft.com/office/drawing/2014/main" id="{497BF541-035E-5397-909A-C04C62C87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824" y="0"/>
            <a:ext cx="2152176" cy="2190044"/>
          </a:xfrm>
          <a:prstGeom prst="rect">
            <a:avLst/>
          </a:prstGeom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E909ADDC-68C3-47D8-6B59-6114C1892E2E}"/>
              </a:ext>
            </a:extLst>
          </p:cNvPr>
          <p:cNvSpPr/>
          <p:nvPr/>
        </p:nvSpPr>
        <p:spPr>
          <a:xfrm>
            <a:off x="7868818" y="80963"/>
            <a:ext cx="402950" cy="40295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037965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iagrama, Esquemático&#10;&#10;Descrição gerada automaticamente">
            <a:extLst>
              <a:ext uri="{FF2B5EF4-FFF2-40B4-BE49-F238E27FC236}">
                <a16:creationId xmlns:a16="http://schemas.microsoft.com/office/drawing/2014/main" id="{08BAE0B0-C927-E8B2-56E6-27B9E9A79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76" y="0"/>
            <a:ext cx="8438848" cy="51435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46038B9-425A-EB54-4A0E-094E4A195E39}"/>
              </a:ext>
            </a:extLst>
          </p:cNvPr>
          <p:cNvSpPr txBox="1"/>
          <p:nvPr/>
        </p:nvSpPr>
        <p:spPr>
          <a:xfrm>
            <a:off x="4518660" y="0"/>
            <a:ext cx="21521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pt-BR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rd, rs2</a:t>
            </a:r>
            <a:endParaRPr lang="pt-BR" sz="24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F33B7114-798C-7D6C-CC63-B9B3E7B3264A}"/>
              </a:ext>
            </a:extLst>
          </p:cNvPr>
          <p:cNvCxnSpPr/>
          <p:nvPr/>
        </p:nvCxnSpPr>
        <p:spPr>
          <a:xfrm>
            <a:off x="6991824" y="3250406"/>
            <a:ext cx="14240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C1B38F25-2541-051A-1FA3-2426BE75C4A5}"/>
              </a:ext>
            </a:extLst>
          </p:cNvPr>
          <p:cNvCxnSpPr>
            <a:cxnSpLocks/>
          </p:cNvCxnSpPr>
          <p:nvPr/>
        </p:nvCxnSpPr>
        <p:spPr>
          <a:xfrm>
            <a:off x="3417094" y="2316956"/>
            <a:ext cx="371713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EC6BECD2-A8D4-A203-2AAC-FA5BBFEEB601}"/>
              </a:ext>
            </a:extLst>
          </p:cNvPr>
          <p:cNvCxnSpPr>
            <a:cxnSpLocks/>
          </p:cNvCxnSpPr>
          <p:nvPr/>
        </p:nvCxnSpPr>
        <p:spPr>
          <a:xfrm>
            <a:off x="7134225" y="2316956"/>
            <a:ext cx="0" cy="9334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7A416FC4-4419-5D1E-321A-59815E81239F}"/>
              </a:ext>
            </a:extLst>
          </p:cNvPr>
          <p:cNvCxnSpPr>
            <a:cxnSpLocks/>
          </p:cNvCxnSpPr>
          <p:nvPr/>
        </p:nvCxnSpPr>
        <p:spPr>
          <a:xfrm>
            <a:off x="3419476" y="2000250"/>
            <a:ext cx="0" cy="31670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97FC71D0-7A64-F1C7-99B3-0B6ED6DB2615}"/>
              </a:ext>
            </a:extLst>
          </p:cNvPr>
          <p:cNvCxnSpPr>
            <a:cxnSpLocks/>
          </p:cNvCxnSpPr>
          <p:nvPr/>
        </p:nvCxnSpPr>
        <p:spPr>
          <a:xfrm>
            <a:off x="3417094" y="2000250"/>
            <a:ext cx="15954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0816FF36-39E7-3021-AFCD-B38F9D19E135}"/>
              </a:ext>
            </a:extLst>
          </p:cNvPr>
          <p:cNvGrpSpPr/>
          <p:nvPr/>
        </p:nvGrpSpPr>
        <p:grpSpPr>
          <a:xfrm>
            <a:off x="2873375" y="1246981"/>
            <a:ext cx="1184275" cy="3389313"/>
            <a:chOff x="2873375" y="1246981"/>
            <a:chExt cx="1184275" cy="3389313"/>
          </a:xfrm>
        </p:grpSpPr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79616BF7-3C96-6246-E2D9-445CAA023927}"/>
                </a:ext>
              </a:extLst>
            </p:cNvPr>
            <p:cNvCxnSpPr/>
            <p:nvPr/>
          </p:nvCxnSpPr>
          <p:spPr>
            <a:xfrm flipH="1">
              <a:off x="3263900" y="3254375"/>
              <a:ext cx="787400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FCAEA8DC-160C-A22D-E7F3-D5FBC71CE8CE}"/>
                </a:ext>
              </a:extLst>
            </p:cNvPr>
            <p:cNvCxnSpPr/>
            <p:nvPr/>
          </p:nvCxnSpPr>
          <p:spPr>
            <a:xfrm flipH="1">
              <a:off x="3270250" y="3571875"/>
              <a:ext cx="787400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45DEDD34-E4AA-BC7B-D266-B87A9F2DF610}"/>
                </a:ext>
              </a:extLst>
            </p:cNvPr>
            <p:cNvCxnSpPr/>
            <p:nvPr/>
          </p:nvCxnSpPr>
          <p:spPr>
            <a:xfrm flipH="1">
              <a:off x="3263900" y="3813175"/>
              <a:ext cx="787400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308FD2B6-04AE-31AD-D547-3DFD12890320}"/>
                </a:ext>
              </a:extLst>
            </p:cNvPr>
            <p:cNvCxnSpPr/>
            <p:nvPr/>
          </p:nvCxnSpPr>
          <p:spPr>
            <a:xfrm flipH="1">
              <a:off x="3263900" y="4610100"/>
              <a:ext cx="787400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7264CBDF-ADCD-7A32-88FC-55DC063016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0250" y="1499394"/>
              <a:ext cx="306388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DF90BE9B-B161-8C7B-C9BB-FB3DFF813F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3900" y="1342231"/>
              <a:ext cx="306388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21B3A14A-8C4A-1AF8-DF60-E4B849402D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3900" y="1246981"/>
              <a:ext cx="2381" cy="3389313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4B497AD3-5867-CEC5-DE17-450DDD6107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3375" y="3330575"/>
              <a:ext cx="390525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Imagem 27" descr="Diagrama, Esquemático&#10;&#10;Descrição gerada automaticamente">
            <a:extLst>
              <a:ext uri="{FF2B5EF4-FFF2-40B4-BE49-F238E27FC236}">
                <a16:creationId xmlns:a16="http://schemas.microsoft.com/office/drawing/2014/main" id="{2B802B2B-A995-8863-FBB9-D05C5B395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824" y="0"/>
            <a:ext cx="2152176" cy="2190044"/>
          </a:xfrm>
          <a:prstGeom prst="rect">
            <a:avLst/>
          </a:prstGeom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7156B878-4D62-D28F-D8EB-B4213C786FFF}"/>
              </a:ext>
            </a:extLst>
          </p:cNvPr>
          <p:cNvSpPr/>
          <p:nvPr/>
        </p:nvSpPr>
        <p:spPr>
          <a:xfrm>
            <a:off x="7556010" y="682548"/>
            <a:ext cx="402950" cy="40295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697215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Base e Extensões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87588"/>
            <a:ext cx="5734050" cy="1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iagrama, Esquemático&#10;&#10;Descrição gerada automaticamente">
            <a:extLst>
              <a:ext uri="{FF2B5EF4-FFF2-40B4-BE49-F238E27FC236}">
                <a16:creationId xmlns:a16="http://schemas.microsoft.com/office/drawing/2014/main" id="{C9AD90CD-BF97-B3FB-7219-CD17B143E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76" y="0"/>
            <a:ext cx="8438848" cy="51435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A692412-A193-1CB6-D392-EC3F6718F717}"/>
              </a:ext>
            </a:extLst>
          </p:cNvPr>
          <p:cNvSpPr txBox="1"/>
          <p:nvPr/>
        </p:nvSpPr>
        <p:spPr>
          <a:xfrm>
            <a:off x="4518660" y="0"/>
            <a:ext cx="21521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pt-BR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rd, rs2</a:t>
            </a:r>
            <a:endParaRPr lang="pt-BR" sz="24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76CFF2D3-70D1-6AD3-48AB-BD1440D1844E}"/>
              </a:ext>
            </a:extLst>
          </p:cNvPr>
          <p:cNvGrpSpPr/>
          <p:nvPr/>
        </p:nvGrpSpPr>
        <p:grpSpPr>
          <a:xfrm>
            <a:off x="2873375" y="1246981"/>
            <a:ext cx="1184275" cy="3389313"/>
            <a:chOff x="2873375" y="1246981"/>
            <a:chExt cx="1184275" cy="3389313"/>
          </a:xfrm>
        </p:grpSpPr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8A9620F8-6A51-D788-7C7E-F0A819D159E5}"/>
                </a:ext>
              </a:extLst>
            </p:cNvPr>
            <p:cNvCxnSpPr/>
            <p:nvPr/>
          </p:nvCxnSpPr>
          <p:spPr>
            <a:xfrm flipH="1">
              <a:off x="3263900" y="3254375"/>
              <a:ext cx="787400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F417CA3A-8297-6A5F-BF29-1F355EAC592E}"/>
                </a:ext>
              </a:extLst>
            </p:cNvPr>
            <p:cNvCxnSpPr/>
            <p:nvPr/>
          </p:nvCxnSpPr>
          <p:spPr>
            <a:xfrm flipH="1">
              <a:off x="3270250" y="3571875"/>
              <a:ext cx="787400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2952D518-9B30-53F2-1C17-217AE724DAB5}"/>
                </a:ext>
              </a:extLst>
            </p:cNvPr>
            <p:cNvCxnSpPr/>
            <p:nvPr/>
          </p:nvCxnSpPr>
          <p:spPr>
            <a:xfrm flipH="1">
              <a:off x="3263900" y="3813175"/>
              <a:ext cx="787400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5285D96F-88CD-7FE8-7078-DEB3D01932B2}"/>
                </a:ext>
              </a:extLst>
            </p:cNvPr>
            <p:cNvCxnSpPr/>
            <p:nvPr/>
          </p:nvCxnSpPr>
          <p:spPr>
            <a:xfrm flipH="1">
              <a:off x="3263900" y="4610100"/>
              <a:ext cx="787400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DCF08CBC-CD5D-5DE9-E51B-FBD2C2BEF6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0250" y="1499394"/>
              <a:ext cx="306388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7C9A6E42-26D0-D147-9719-AC2D25F3DB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3900" y="1342231"/>
              <a:ext cx="306388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FF5AA27A-AFC0-9A27-08B9-F952F0BBA5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3900" y="1246981"/>
              <a:ext cx="2381" cy="3389313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BC516885-BA37-4C90-227B-24156F8BB5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3375" y="3330575"/>
              <a:ext cx="390525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Imagem 14" descr="Diagrama, Esquemático&#10;&#10;Descrição gerada automaticamente">
            <a:extLst>
              <a:ext uri="{FF2B5EF4-FFF2-40B4-BE49-F238E27FC236}">
                <a16:creationId xmlns:a16="http://schemas.microsoft.com/office/drawing/2014/main" id="{1308F12F-6AFE-D0A4-D3C6-E05F27152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824" y="0"/>
            <a:ext cx="2152176" cy="2190044"/>
          </a:xfrm>
          <a:prstGeom prst="rect">
            <a:avLst/>
          </a:prstGeom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4C053946-2B6A-1B76-C523-ABF91ABB9484}"/>
              </a:ext>
            </a:extLst>
          </p:cNvPr>
          <p:cNvSpPr/>
          <p:nvPr/>
        </p:nvSpPr>
        <p:spPr>
          <a:xfrm>
            <a:off x="8072674" y="1212055"/>
            <a:ext cx="402950" cy="40295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543096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iagrama, Esquemático&#10;&#10;Descrição gerada automaticamente">
            <a:extLst>
              <a:ext uri="{FF2B5EF4-FFF2-40B4-BE49-F238E27FC236}">
                <a16:creationId xmlns:a16="http://schemas.microsoft.com/office/drawing/2014/main" id="{CE3D7B64-00D0-4E4C-DD9A-9CA645358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76" y="0"/>
            <a:ext cx="8438848" cy="51435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968679B4-CEB5-E944-82BB-5075921488B9}"/>
              </a:ext>
            </a:extLst>
          </p:cNvPr>
          <p:cNvSpPr txBox="1"/>
          <p:nvPr/>
        </p:nvSpPr>
        <p:spPr>
          <a:xfrm>
            <a:off x="4518660" y="0"/>
            <a:ext cx="21521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pt-BR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rd, Imm8</a:t>
            </a:r>
            <a:endParaRPr lang="pt-BR" sz="24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pic>
        <p:nvPicPr>
          <p:cNvPr id="6" name="Imagem 5" descr="Diagrama, Esquemático&#10;&#10;Descrição gerada automaticamente">
            <a:extLst>
              <a:ext uri="{FF2B5EF4-FFF2-40B4-BE49-F238E27FC236}">
                <a16:creationId xmlns:a16="http://schemas.microsoft.com/office/drawing/2014/main" id="{8D2FD1FF-13F7-0E36-D05C-2C9385836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824" y="0"/>
            <a:ext cx="2152176" cy="2190044"/>
          </a:xfrm>
          <a:prstGeom prst="rect">
            <a:avLst/>
          </a:prstGeom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D6E66203-F86B-8908-504C-6A8D5BC674BC}"/>
              </a:ext>
            </a:extLst>
          </p:cNvPr>
          <p:cNvSpPr/>
          <p:nvPr/>
        </p:nvSpPr>
        <p:spPr>
          <a:xfrm>
            <a:off x="7339317" y="80963"/>
            <a:ext cx="402950" cy="40295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6229755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iagrama, Esquemático&#10;&#10;Descrição gerada automaticamente">
            <a:extLst>
              <a:ext uri="{FF2B5EF4-FFF2-40B4-BE49-F238E27FC236}">
                <a16:creationId xmlns:a16="http://schemas.microsoft.com/office/drawing/2014/main" id="{D0E3B561-EC67-5CF2-45BC-7AF757AAE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76" y="0"/>
            <a:ext cx="8438848" cy="51435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FB46151-A50A-0E48-0B78-ACD2AD50CAEC}"/>
              </a:ext>
            </a:extLst>
          </p:cNvPr>
          <p:cNvSpPr txBox="1"/>
          <p:nvPr/>
        </p:nvSpPr>
        <p:spPr>
          <a:xfrm>
            <a:off x="4518660" y="0"/>
            <a:ext cx="21521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pt-BR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rd, Imm8</a:t>
            </a:r>
            <a:endParaRPr lang="pt-BR" sz="24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pic>
        <p:nvPicPr>
          <p:cNvPr id="6" name="Imagem 5" descr="Diagrama, Esquemático&#10;&#10;Descrição gerada automaticamente">
            <a:extLst>
              <a:ext uri="{FF2B5EF4-FFF2-40B4-BE49-F238E27FC236}">
                <a16:creationId xmlns:a16="http://schemas.microsoft.com/office/drawing/2014/main" id="{DCFAE54B-7C27-CE83-1531-A1142BE05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824" y="0"/>
            <a:ext cx="2152176" cy="2190044"/>
          </a:xfrm>
          <a:prstGeom prst="rect">
            <a:avLst/>
          </a:prstGeom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E909ADDC-68C3-47D8-6B59-6114C1892E2E}"/>
              </a:ext>
            </a:extLst>
          </p:cNvPr>
          <p:cNvSpPr/>
          <p:nvPr/>
        </p:nvSpPr>
        <p:spPr>
          <a:xfrm>
            <a:off x="7868818" y="80963"/>
            <a:ext cx="402950" cy="40295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0643174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iagrama, Esquemático&#10;&#10;Descrição gerada automaticamente">
            <a:extLst>
              <a:ext uri="{FF2B5EF4-FFF2-40B4-BE49-F238E27FC236}">
                <a16:creationId xmlns:a16="http://schemas.microsoft.com/office/drawing/2014/main" id="{440CFC74-D314-FC8E-A53A-46546E6AC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76" y="0"/>
            <a:ext cx="8438848" cy="51435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D4F8998B-6615-3217-DE50-3439F93E684B}"/>
              </a:ext>
            </a:extLst>
          </p:cNvPr>
          <p:cNvSpPr txBox="1"/>
          <p:nvPr/>
        </p:nvSpPr>
        <p:spPr>
          <a:xfrm>
            <a:off x="4518660" y="0"/>
            <a:ext cx="21521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pt-BR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rd, Imm8</a:t>
            </a:r>
            <a:endParaRPr lang="pt-BR" sz="24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475224B8-5BC1-E083-608E-8C61E0149B79}"/>
              </a:ext>
            </a:extLst>
          </p:cNvPr>
          <p:cNvCxnSpPr/>
          <p:nvPr/>
        </p:nvCxnSpPr>
        <p:spPr>
          <a:xfrm>
            <a:off x="6991824" y="3250406"/>
            <a:ext cx="14240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46AC8EE7-89FB-5AF9-32A7-50FD3DA0E480}"/>
              </a:ext>
            </a:extLst>
          </p:cNvPr>
          <p:cNvCxnSpPr>
            <a:cxnSpLocks/>
          </p:cNvCxnSpPr>
          <p:nvPr/>
        </p:nvCxnSpPr>
        <p:spPr>
          <a:xfrm>
            <a:off x="3417094" y="2316956"/>
            <a:ext cx="371713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88AA9434-4960-B7AF-2DC5-7BBA302D676F}"/>
              </a:ext>
            </a:extLst>
          </p:cNvPr>
          <p:cNvCxnSpPr>
            <a:cxnSpLocks/>
          </p:cNvCxnSpPr>
          <p:nvPr/>
        </p:nvCxnSpPr>
        <p:spPr>
          <a:xfrm>
            <a:off x="7134225" y="2316956"/>
            <a:ext cx="0" cy="9334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D1167B42-050E-5056-155A-74F1E3BE2904}"/>
              </a:ext>
            </a:extLst>
          </p:cNvPr>
          <p:cNvCxnSpPr>
            <a:cxnSpLocks/>
          </p:cNvCxnSpPr>
          <p:nvPr/>
        </p:nvCxnSpPr>
        <p:spPr>
          <a:xfrm>
            <a:off x="3419476" y="2000250"/>
            <a:ext cx="0" cy="31670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D564D37D-E6B7-D32F-551D-FB284BCFBDD7}"/>
              </a:ext>
            </a:extLst>
          </p:cNvPr>
          <p:cNvCxnSpPr>
            <a:cxnSpLocks/>
          </p:cNvCxnSpPr>
          <p:nvPr/>
        </p:nvCxnSpPr>
        <p:spPr>
          <a:xfrm>
            <a:off x="3417094" y="2000250"/>
            <a:ext cx="15954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2B5F9863-EC23-5BE5-9D07-209BEC1BBAC9}"/>
              </a:ext>
            </a:extLst>
          </p:cNvPr>
          <p:cNvGrpSpPr/>
          <p:nvPr/>
        </p:nvGrpSpPr>
        <p:grpSpPr>
          <a:xfrm>
            <a:off x="2873375" y="1246981"/>
            <a:ext cx="1184275" cy="3389313"/>
            <a:chOff x="2873375" y="1246981"/>
            <a:chExt cx="1184275" cy="3389313"/>
          </a:xfrm>
        </p:grpSpPr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847957B0-4480-D2B4-20C0-A60EABB310D0}"/>
                </a:ext>
              </a:extLst>
            </p:cNvPr>
            <p:cNvCxnSpPr/>
            <p:nvPr/>
          </p:nvCxnSpPr>
          <p:spPr>
            <a:xfrm flipH="1">
              <a:off x="3263900" y="3254375"/>
              <a:ext cx="787400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2816CADB-9A32-1953-53A7-9025725E5C2C}"/>
                </a:ext>
              </a:extLst>
            </p:cNvPr>
            <p:cNvCxnSpPr/>
            <p:nvPr/>
          </p:nvCxnSpPr>
          <p:spPr>
            <a:xfrm flipH="1">
              <a:off x="3270250" y="3571875"/>
              <a:ext cx="787400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C09F758F-ABE8-0A7D-C292-45E82647294A}"/>
                </a:ext>
              </a:extLst>
            </p:cNvPr>
            <p:cNvCxnSpPr/>
            <p:nvPr/>
          </p:nvCxnSpPr>
          <p:spPr>
            <a:xfrm flipH="1">
              <a:off x="3263900" y="3813175"/>
              <a:ext cx="787400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7A650586-BD63-487F-2DF1-5BF42E0701D9}"/>
                </a:ext>
              </a:extLst>
            </p:cNvPr>
            <p:cNvCxnSpPr/>
            <p:nvPr/>
          </p:nvCxnSpPr>
          <p:spPr>
            <a:xfrm flipH="1">
              <a:off x="3263900" y="4610100"/>
              <a:ext cx="787400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76AF3538-4116-D95B-4C9A-9834801670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0250" y="1499394"/>
              <a:ext cx="306388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94E8F867-F5DC-9419-8E4A-BED6253886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3900" y="1342231"/>
              <a:ext cx="306388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E8253666-CE90-0C35-A7D3-B5B02DD12A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3900" y="1246981"/>
              <a:ext cx="2381" cy="3389313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F16F07A4-D2AD-A320-CCD5-8F33505F81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3375" y="3330575"/>
              <a:ext cx="390525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Imagem 19" descr="Diagrama, Esquemático&#10;&#10;Descrição gerada automaticamente">
            <a:extLst>
              <a:ext uri="{FF2B5EF4-FFF2-40B4-BE49-F238E27FC236}">
                <a16:creationId xmlns:a16="http://schemas.microsoft.com/office/drawing/2014/main" id="{52CC193E-1C0D-0D24-A07B-C063F7743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824" y="0"/>
            <a:ext cx="2152176" cy="2190044"/>
          </a:xfrm>
          <a:prstGeom prst="rect">
            <a:avLst/>
          </a:prstGeom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3F989FC8-BBD2-B257-BDB9-8CE939F68299}"/>
              </a:ext>
            </a:extLst>
          </p:cNvPr>
          <p:cNvSpPr/>
          <p:nvPr/>
        </p:nvSpPr>
        <p:spPr>
          <a:xfrm>
            <a:off x="8070293" y="680167"/>
            <a:ext cx="402950" cy="40295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2720127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iagrama, Esquemático&#10;&#10;Descrição gerada automaticamente">
            <a:extLst>
              <a:ext uri="{FF2B5EF4-FFF2-40B4-BE49-F238E27FC236}">
                <a16:creationId xmlns:a16="http://schemas.microsoft.com/office/drawing/2014/main" id="{C9AD90CD-BF97-B3FB-7219-CD17B143E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76" y="0"/>
            <a:ext cx="8438848" cy="51435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BDCE947-B3E7-00C3-0681-631B956B37AC}"/>
              </a:ext>
            </a:extLst>
          </p:cNvPr>
          <p:cNvSpPr txBox="1"/>
          <p:nvPr/>
        </p:nvSpPr>
        <p:spPr>
          <a:xfrm>
            <a:off x="4518660" y="0"/>
            <a:ext cx="21521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pt-BR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rd, Imm8</a:t>
            </a:r>
            <a:endParaRPr lang="pt-BR" sz="24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4BFD9C66-D6B1-392E-CF0A-EC2FA6E12230}"/>
              </a:ext>
            </a:extLst>
          </p:cNvPr>
          <p:cNvGrpSpPr/>
          <p:nvPr/>
        </p:nvGrpSpPr>
        <p:grpSpPr>
          <a:xfrm>
            <a:off x="2873375" y="1246981"/>
            <a:ext cx="1184275" cy="3389313"/>
            <a:chOff x="2873375" y="1246981"/>
            <a:chExt cx="1184275" cy="3389313"/>
          </a:xfrm>
        </p:grpSpPr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485434A1-AE0B-926A-9FF5-2378A1AEAFB6}"/>
                </a:ext>
              </a:extLst>
            </p:cNvPr>
            <p:cNvCxnSpPr/>
            <p:nvPr/>
          </p:nvCxnSpPr>
          <p:spPr>
            <a:xfrm flipH="1">
              <a:off x="3263900" y="3254375"/>
              <a:ext cx="787400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85EFD36F-C087-631E-B610-F6B11B0D5E27}"/>
                </a:ext>
              </a:extLst>
            </p:cNvPr>
            <p:cNvCxnSpPr/>
            <p:nvPr/>
          </p:nvCxnSpPr>
          <p:spPr>
            <a:xfrm flipH="1">
              <a:off x="3270250" y="3571875"/>
              <a:ext cx="787400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36401192-A2D6-2286-3B1B-294DE0127B9A}"/>
                </a:ext>
              </a:extLst>
            </p:cNvPr>
            <p:cNvCxnSpPr/>
            <p:nvPr/>
          </p:nvCxnSpPr>
          <p:spPr>
            <a:xfrm flipH="1">
              <a:off x="3263900" y="3813175"/>
              <a:ext cx="787400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709DE281-109F-D045-9F34-53AC471BD490}"/>
                </a:ext>
              </a:extLst>
            </p:cNvPr>
            <p:cNvCxnSpPr/>
            <p:nvPr/>
          </p:nvCxnSpPr>
          <p:spPr>
            <a:xfrm flipH="1">
              <a:off x="3263900" y="4610100"/>
              <a:ext cx="787400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67FC25A8-E7D8-590E-509A-D0D1B74D2E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0250" y="1499394"/>
              <a:ext cx="306388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C171FE96-8F3F-C7E5-3D11-8E8328FBA4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3900" y="1342231"/>
              <a:ext cx="306388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D367462B-FB98-F5C8-BFB5-5085D3E177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3900" y="1246981"/>
              <a:ext cx="2381" cy="3389313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03502976-807F-F1FF-F78F-7C1DBA7952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3375" y="3330575"/>
              <a:ext cx="390525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Imagem 14" descr="Diagrama, Esquemático&#10;&#10;Descrição gerada automaticamente">
            <a:extLst>
              <a:ext uri="{FF2B5EF4-FFF2-40B4-BE49-F238E27FC236}">
                <a16:creationId xmlns:a16="http://schemas.microsoft.com/office/drawing/2014/main" id="{F4F8F8A3-6A98-FF0E-5523-492600131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824" y="0"/>
            <a:ext cx="2152176" cy="2190044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8928724C-3F72-0F70-E5FC-C96B37F5DCC5}"/>
              </a:ext>
            </a:extLst>
          </p:cNvPr>
          <p:cNvSpPr/>
          <p:nvPr/>
        </p:nvSpPr>
        <p:spPr>
          <a:xfrm>
            <a:off x="8067912" y="1214438"/>
            <a:ext cx="402950" cy="40295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0485236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iagrama, Esquemático&#10;&#10;Descrição gerada automaticamente">
            <a:extLst>
              <a:ext uri="{FF2B5EF4-FFF2-40B4-BE49-F238E27FC236}">
                <a16:creationId xmlns:a16="http://schemas.microsoft.com/office/drawing/2014/main" id="{CE3D7B64-00D0-4E4C-DD9A-9CA645358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76" y="0"/>
            <a:ext cx="8438848" cy="51435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403636ED-9097-3B69-2AE6-1DFC60EDF2AE}"/>
              </a:ext>
            </a:extLst>
          </p:cNvPr>
          <p:cNvSpPr txBox="1"/>
          <p:nvPr/>
        </p:nvSpPr>
        <p:spPr>
          <a:xfrm>
            <a:off x="4518660" y="0"/>
            <a:ext cx="21521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bneqz</a:t>
            </a:r>
            <a:r>
              <a:rPr lang="pt-BR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Addr11</a:t>
            </a:r>
            <a:endParaRPr lang="pt-BR" sz="24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pic>
        <p:nvPicPr>
          <p:cNvPr id="6" name="Imagem 5" descr="Diagrama, Esquemático&#10;&#10;Descrição gerada automaticamente">
            <a:extLst>
              <a:ext uri="{FF2B5EF4-FFF2-40B4-BE49-F238E27FC236}">
                <a16:creationId xmlns:a16="http://schemas.microsoft.com/office/drawing/2014/main" id="{A683FFFC-B46A-DFB2-1651-E0C61EB2B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824" y="0"/>
            <a:ext cx="2152176" cy="2190044"/>
          </a:xfrm>
          <a:prstGeom prst="rect">
            <a:avLst/>
          </a:prstGeom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D6E66203-F86B-8908-504C-6A8D5BC674BC}"/>
              </a:ext>
            </a:extLst>
          </p:cNvPr>
          <p:cNvSpPr/>
          <p:nvPr/>
        </p:nvSpPr>
        <p:spPr>
          <a:xfrm>
            <a:off x="7339317" y="80963"/>
            <a:ext cx="402950" cy="40295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0596425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iagrama, Esquemático&#10;&#10;Descrição gerada automaticamente">
            <a:extLst>
              <a:ext uri="{FF2B5EF4-FFF2-40B4-BE49-F238E27FC236}">
                <a16:creationId xmlns:a16="http://schemas.microsoft.com/office/drawing/2014/main" id="{D0E3B561-EC67-5CF2-45BC-7AF757AAE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76" y="0"/>
            <a:ext cx="8438848" cy="51435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40B797F3-4850-909B-3039-ADD44ECB68FF}"/>
              </a:ext>
            </a:extLst>
          </p:cNvPr>
          <p:cNvSpPr txBox="1"/>
          <p:nvPr/>
        </p:nvSpPr>
        <p:spPr>
          <a:xfrm>
            <a:off x="4518660" y="0"/>
            <a:ext cx="21521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bneqz</a:t>
            </a:r>
            <a:r>
              <a:rPr lang="pt-BR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Addr11</a:t>
            </a:r>
            <a:endParaRPr lang="pt-BR" sz="24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pic>
        <p:nvPicPr>
          <p:cNvPr id="6" name="Imagem 5" descr="Diagrama, Esquemático&#10;&#10;Descrição gerada automaticamente">
            <a:extLst>
              <a:ext uri="{FF2B5EF4-FFF2-40B4-BE49-F238E27FC236}">
                <a16:creationId xmlns:a16="http://schemas.microsoft.com/office/drawing/2014/main" id="{FB7CBA56-5FB9-5CC0-4524-F61110F50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824" y="0"/>
            <a:ext cx="2152176" cy="2190044"/>
          </a:xfrm>
          <a:prstGeom prst="rect">
            <a:avLst/>
          </a:prstGeom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E909ADDC-68C3-47D8-6B59-6114C1892E2E}"/>
              </a:ext>
            </a:extLst>
          </p:cNvPr>
          <p:cNvSpPr/>
          <p:nvPr/>
        </p:nvSpPr>
        <p:spPr>
          <a:xfrm>
            <a:off x="7868818" y="80963"/>
            <a:ext cx="402950" cy="40295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5823155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iagrama, Esquemático&#10;&#10;Descrição gerada automaticamente">
            <a:extLst>
              <a:ext uri="{FF2B5EF4-FFF2-40B4-BE49-F238E27FC236}">
                <a16:creationId xmlns:a16="http://schemas.microsoft.com/office/drawing/2014/main" id="{770043AD-FFF5-8489-AC37-ECED4A90C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76" y="0"/>
            <a:ext cx="8438848" cy="51435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660A734-449F-ABFF-3C8A-7FB20A55E95D}"/>
              </a:ext>
            </a:extLst>
          </p:cNvPr>
          <p:cNvSpPr txBox="1"/>
          <p:nvPr/>
        </p:nvSpPr>
        <p:spPr>
          <a:xfrm>
            <a:off x="4518660" y="0"/>
            <a:ext cx="21521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bneqz</a:t>
            </a:r>
            <a:r>
              <a:rPr lang="pt-BR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Addr11</a:t>
            </a:r>
            <a:endParaRPr lang="pt-BR" sz="24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B0520BE1-8132-F59A-BF20-B869C161786A}"/>
              </a:ext>
            </a:extLst>
          </p:cNvPr>
          <p:cNvGrpSpPr/>
          <p:nvPr/>
        </p:nvGrpSpPr>
        <p:grpSpPr>
          <a:xfrm>
            <a:off x="2873375" y="1246981"/>
            <a:ext cx="1184275" cy="3389313"/>
            <a:chOff x="2873375" y="1246981"/>
            <a:chExt cx="1184275" cy="3389313"/>
          </a:xfrm>
        </p:grpSpPr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AA113A12-BF9C-0414-86E1-929D8B339BD6}"/>
                </a:ext>
              </a:extLst>
            </p:cNvPr>
            <p:cNvCxnSpPr/>
            <p:nvPr/>
          </p:nvCxnSpPr>
          <p:spPr>
            <a:xfrm flipH="1">
              <a:off x="3263900" y="3254375"/>
              <a:ext cx="787400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DFD4DD95-272E-7BBE-93EE-F8C43ED0328F}"/>
                </a:ext>
              </a:extLst>
            </p:cNvPr>
            <p:cNvCxnSpPr/>
            <p:nvPr/>
          </p:nvCxnSpPr>
          <p:spPr>
            <a:xfrm flipH="1">
              <a:off x="3270250" y="3571875"/>
              <a:ext cx="787400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A6EF9947-DDB0-B51A-FD2A-91A8FCBEC450}"/>
                </a:ext>
              </a:extLst>
            </p:cNvPr>
            <p:cNvCxnSpPr/>
            <p:nvPr/>
          </p:nvCxnSpPr>
          <p:spPr>
            <a:xfrm flipH="1">
              <a:off x="3263900" y="3813175"/>
              <a:ext cx="787400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35065B70-2647-ABD4-DC4F-8F771FD96878}"/>
                </a:ext>
              </a:extLst>
            </p:cNvPr>
            <p:cNvCxnSpPr/>
            <p:nvPr/>
          </p:nvCxnSpPr>
          <p:spPr>
            <a:xfrm flipH="1">
              <a:off x="3263900" y="4610100"/>
              <a:ext cx="787400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30F45024-AB9F-1081-3BFF-0D03D9A41C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0250" y="1499394"/>
              <a:ext cx="306388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AE79454F-12B4-F6BF-188A-7DF2935AB3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3900" y="1342231"/>
              <a:ext cx="306388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19A7803F-C6C5-6DE3-86A0-61E491BFDA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3900" y="1246981"/>
              <a:ext cx="2381" cy="3389313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0947DA32-B0FE-277F-0541-179B16360F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3375" y="3330575"/>
              <a:ext cx="390525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Imagem 14" descr="Diagrama, Esquemático&#10;&#10;Descrição gerada automaticamente">
            <a:extLst>
              <a:ext uri="{FF2B5EF4-FFF2-40B4-BE49-F238E27FC236}">
                <a16:creationId xmlns:a16="http://schemas.microsoft.com/office/drawing/2014/main" id="{60E9CCBB-13FF-DB86-2C54-370029F7C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824" y="0"/>
            <a:ext cx="2152176" cy="2190044"/>
          </a:xfrm>
          <a:prstGeom prst="rect">
            <a:avLst/>
          </a:prstGeom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4908B645-F909-44A8-84E0-C60A37215D14}"/>
              </a:ext>
            </a:extLst>
          </p:cNvPr>
          <p:cNvSpPr/>
          <p:nvPr/>
        </p:nvSpPr>
        <p:spPr>
          <a:xfrm>
            <a:off x="8601854" y="680167"/>
            <a:ext cx="402950" cy="40295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9028872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iagrama, Esquemático&#10;&#10;Descrição gerada automaticamente">
            <a:extLst>
              <a:ext uri="{FF2B5EF4-FFF2-40B4-BE49-F238E27FC236}">
                <a16:creationId xmlns:a16="http://schemas.microsoft.com/office/drawing/2014/main" id="{CE3D7B64-00D0-4E4C-DD9A-9CA645358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76" y="0"/>
            <a:ext cx="8438848" cy="51435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EE090F3-03A1-7E13-129B-8EE6D24F67FE}"/>
              </a:ext>
            </a:extLst>
          </p:cNvPr>
          <p:cNvSpPr txBox="1"/>
          <p:nvPr/>
        </p:nvSpPr>
        <p:spPr>
          <a:xfrm>
            <a:off x="4518660" y="0"/>
            <a:ext cx="21521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pt-BR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rd, Addr8</a:t>
            </a:r>
            <a:endParaRPr lang="pt-BR" sz="24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pic>
        <p:nvPicPr>
          <p:cNvPr id="6" name="Imagem 5" descr="Diagrama, Esquemático&#10;&#10;Descrição gerada automaticamente">
            <a:extLst>
              <a:ext uri="{FF2B5EF4-FFF2-40B4-BE49-F238E27FC236}">
                <a16:creationId xmlns:a16="http://schemas.microsoft.com/office/drawing/2014/main" id="{6CFD8956-E47C-6C82-0123-5AFB977FE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824" y="0"/>
            <a:ext cx="2152176" cy="2190044"/>
          </a:xfrm>
          <a:prstGeom prst="rect">
            <a:avLst/>
          </a:prstGeom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D6E66203-F86B-8908-504C-6A8D5BC674BC}"/>
              </a:ext>
            </a:extLst>
          </p:cNvPr>
          <p:cNvSpPr/>
          <p:nvPr/>
        </p:nvSpPr>
        <p:spPr>
          <a:xfrm>
            <a:off x="7339317" y="80963"/>
            <a:ext cx="402950" cy="40295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9689708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iagrama, Esquemático&#10;&#10;Descrição gerada automaticamente">
            <a:extLst>
              <a:ext uri="{FF2B5EF4-FFF2-40B4-BE49-F238E27FC236}">
                <a16:creationId xmlns:a16="http://schemas.microsoft.com/office/drawing/2014/main" id="{D0E3B561-EC67-5CF2-45BC-7AF757AAE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76" y="0"/>
            <a:ext cx="8438848" cy="51435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1F19B94-3748-EE88-D166-245574D0530D}"/>
              </a:ext>
            </a:extLst>
          </p:cNvPr>
          <p:cNvSpPr txBox="1"/>
          <p:nvPr/>
        </p:nvSpPr>
        <p:spPr>
          <a:xfrm>
            <a:off x="4518660" y="0"/>
            <a:ext cx="21521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pt-BR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rd, Addr8</a:t>
            </a:r>
            <a:endParaRPr lang="pt-BR" sz="24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pic>
        <p:nvPicPr>
          <p:cNvPr id="6" name="Imagem 5" descr="Diagrama, Esquemático&#10;&#10;Descrição gerada automaticamente">
            <a:extLst>
              <a:ext uri="{FF2B5EF4-FFF2-40B4-BE49-F238E27FC236}">
                <a16:creationId xmlns:a16="http://schemas.microsoft.com/office/drawing/2014/main" id="{6A567EFD-28F6-B8B3-3E61-BE4D86698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824" y="0"/>
            <a:ext cx="2152176" cy="2190044"/>
          </a:xfrm>
          <a:prstGeom prst="rect">
            <a:avLst/>
          </a:prstGeom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E909ADDC-68C3-47D8-6B59-6114C1892E2E}"/>
              </a:ext>
            </a:extLst>
          </p:cNvPr>
          <p:cNvSpPr/>
          <p:nvPr/>
        </p:nvSpPr>
        <p:spPr>
          <a:xfrm>
            <a:off x="7868818" y="80963"/>
            <a:ext cx="402950" cy="40295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772401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Base e Extensões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87588"/>
            <a:ext cx="5734050" cy="14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8750" y="654088"/>
            <a:ext cx="5543550" cy="39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iagrama, Esquemático&#10;&#10;Descrição gerada automaticamente">
            <a:extLst>
              <a:ext uri="{FF2B5EF4-FFF2-40B4-BE49-F238E27FC236}">
                <a16:creationId xmlns:a16="http://schemas.microsoft.com/office/drawing/2014/main" id="{41030FD2-1C5A-ED45-FAFE-8B45B8120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76" y="0"/>
            <a:ext cx="8438848" cy="51435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8BA211F-24B5-76DE-6D1A-D06FBD9EF325}"/>
              </a:ext>
            </a:extLst>
          </p:cNvPr>
          <p:cNvSpPr txBox="1"/>
          <p:nvPr/>
        </p:nvSpPr>
        <p:spPr>
          <a:xfrm>
            <a:off x="4518660" y="0"/>
            <a:ext cx="21521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pt-BR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rd, Addr8</a:t>
            </a:r>
            <a:endParaRPr lang="pt-BR" sz="24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EEBADEFA-6D1A-F336-7EEB-8C801E6FCF36}"/>
              </a:ext>
            </a:extLst>
          </p:cNvPr>
          <p:cNvGrpSpPr/>
          <p:nvPr/>
        </p:nvGrpSpPr>
        <p:grpSpPr>
          <a:xfrm>
            <a:off x="2873375" y="1246981"/>
            <a:ext cx="1184275" cy="3389313"/>
            <a:chOff x="2873375" y="1246981"/>
            <a:chExt cx="1184275" cy="3389313"/>
          </a:xfrm>
        </p:grpSpPr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44391E4A-3705-D5DD-2AD8-CBB06D64ADBE}"/>
                </a:ext>
              </a:extLst>
            </p:cNvPr>
            <p:cNvCxnSpPr/>
            <p:nvPr/>
          </p:nvCxnSpPr>
          <p:spPr>
            <a:xfrm flipH="1">
              <a:off x="3263900" y="3254375"/>
              <a:ext cx="787400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DE4A3089-69B5-6794-ADE5-91728D1379C9}"/>
                </a:ext>
              </a:extLst>
            </p:cNvPr>
            <p:cNvCxnSpPr/>
            <p:nvPr/>
          </p:nvCxnSpPr>
          <p:spPr>
            <a:xfrm flipH="1">
              <a:off x="3270250" y="3571875"/>
              <a:ext cx="787400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753BD1BC-69F5-FBD0-1A1B-7414E6F42695}"/>
                </a:ext>
              </a:extLst>
            </p:cNvPr>
            <p:cNvCxnSpPr/>
            <p:nvPr/>
          </p:nvCxnSpPr>
          <p:spPr>
            <a:xfrm flipH="1">
              <a:off x="3263900" y="3813175"/>
              <a:ext cx="787400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9D1C3CD1-F032-51E6-7EBC-9EC8E1273397}"/>
                </a:ext>
              </a:extLst>
            </p:cNvPr>
            <p:cNvCxnSpPr/>
            <p:nvPr/>
          </p:nvCxnSpPr>
          <p:spPr>
            <a:xfrm flipH="1">
              <a:off x="3263900" y="4610100"/>
              <a:ext cx="787400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ED0762B5-EE34-3F67-C209-3BFD761A58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0250" y="1499394"/>
              <a:ext cx="306388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E456C74F-8A0C-D4F8-F9FF-B1F31E3163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3900" y="1342231"/>
              <a:ext cx="306388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578038D4-5AED-6967-F699-58D07EA0E2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3900" y="1246981"/>
              <a:ext cx="2381" cy="3389313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1776733F-F0B2-62D9-0CD3-2ED8A8919D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3375" y="3330575"/>
              <a:ext cx="390525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Imagem 3" descr="Diagrama, Esquemático&#10;&#10;Descrição gerada automaticamente">
            <a:extLst>
              <a:ext uri="{FF2B5EF4-FFF2-40B4-BE49-F238E27FC236}">
                <a16:creationId xmlns:a16="http://schemas.microsoft.com/office/drawing/2014/main" id="{18B4E40E-BA4C-E5EF-3002-8A73C8AB4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824" y="0"/>
            <a:ext cx="2152176" cy="2190044"/>
          </a:xfrm>
          <a:prstGeom prst="rect">
            <a:avLst/>
          </a:prstGeom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6CCE2C43-B24C-F454-9690-BCB97FB9DDFA}"/>
              </a:ext>
            </a:extLst>
          </p:cNvPr>
          <p:cNvSpPr/>
          <p:nvPr/>
        </p:nvSpPr>
        <p:spPr>
          <a:xfrm>
            <a:off x="7010874" y="675403"/>
            <a:ext cx="402950" cy="40295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2557397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76" y="0"/>
            <a:ext cx="8438848" cy="51435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50E791C-C3CE-6532-04AF-5C1301F88918}"/>
              </a:ext>
            </a:extLst>
          </p:cNvPr>
          <p:cNvSpPr txBox="1"/>
          <p:nvPr/>
        </p:nvSpPr>
        <p:spPr>
          <a:xfrm>
            <a:off x="4518660" y="0"/>
            <a:ext cx="21521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pt-BR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rd, Addr8</a:t>
            </a:r>
            <a:endParaRPr lang="pt-BR" sz="24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B6438059-A953-CF29-A0E2-CCC75A657C4A}"/>
              </a:ext>
            </a:extLst>
          </p:cNvPr>
          <p:cNvGrpSpPr/>
          <p:nvPr/>
        </p:nvGrpSpPr>
        <p:grpSpPr>
          <a:xfrm>
            <a:off x="2873375" y="1246981"/>
            <a:ext cx="1184275" cy="3389313"/>
            <a:chOff x="2873375" y="1246981"/>
            <a:chExt cx="1184275" cy="3389313"/>
          </a:xfrm>
        </p:grpSpPr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B0453E35-54FD-5264-679A-18838D083A2B}"/>
                </a:ext>
              </a:extLst>
            </p:cNvPr>
            <p:cNvCxnSpPr/>
            <p:nvPr/>
          </p:nvCxnSpPr>
          <p:spPr>
            <a:xfrm flipH="1">
              <a:off x="3263900" y="3254375"/>
              <a:ext cx="787400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52D66305-E3A0-33EB-8A4D-8A6EC5EEDA8B}"/>
                </a:ext>
              </a:extLst>
            </p:cNvPr>
            <p:cNvCxnSpPr/>
            <p:nvPr/>
          </p:nvCxnSpPr>
          <p:spPr>
            <a:xfrm flipH="1">
              <a:off x="3270250" y="3571875"/>
              <a:ext cx="787400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A202AF77-124D-783A-241C-4901C268CE94}"/>
                </a:ext>
              </a:extLst>
            </p:cNvPr>
            <p:cNvCxnSpPr/>
            <p:nvPr/>
          </p:nvCxnSpPr>
          <p:spPr>
            <a:xfrm flipH="1">
              <a:off x="3263900" y="3813175"/>
              <a:ext cx="787400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9CE35A9-0BEC-63BB-C8AD-336878299405}"/>
                </a:ext>
              </a:extLst>
            </p:cNvPr>
            <p:cNvCxnSpPr/>
            <p:nvPr/>
          </p:nvCxnSpPr>
          <p:spPr>
            <a:xfrm flipH="1">
              <a:off x="3263900" y="4610100"/>
              <a:ext cx="787400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BD723DF9-D3DD-D695-6D6D-D0666347C0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0250" y="1499394"/>
              <a:ext cx="306388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16F68370-8A71-1B17-32D5-C00558BB75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3900" y="1342231"/>
              <a:ext cx="306388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B06CF6E3-1CA8-6E1A-0F95-ED5C576693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3900" y="1246981"/>
              <a:ext cx="2381" cy="3389313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37AFF991-BFA5-819E-F6BC-F276DBE007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3375" y="3330575"/>
              <a:ext cx="390525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Imagem 14" descr="Diagrama, Esquemático&#10;&#10;Descrição gerada automaticamente">
            <a:extLst>
              <a:ext uri="{FF2B5EF4-FFF2-40B4-BE49-F238E27FC236}">
                <a16:creationId xmlns:a16="http://schemas.microsoft.com/office/drawing/2014/main" id="{0CD473E3-44DB-0887-A19B-867C57A83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824" y="0"/>
            <a:ext cx="2152176" cy="2190044"/>
          </a:xfrm>
          <a:prstGeom prst="rect">
            <a:avLst/>
          </a:prstGeom>
        </p:spPr>
      </p:pic>
      <p:sp>
        <p:nvSpPr>
          <p:cNvPr id="3" name="Elipse 2">
            <a:extLst>
              <a:ext uri="{FF2B5EF4-FFF2-40B4-BE49-F238E27FC236}">
                <a16:creationId xmlns:a16="http://schemas.microsoft.com/office/drawing/2014/main" id="{518A6742-9FA0-F2E8-4FEA-CC01793917A3}"/>
              </a:ext>
            </a:extLst>
          </p:cNvPr>
          <p:cNvSpPr/>
          <p:nvPr/>
        </p:nvSpPr>
        <p:spPr>
          <a:xfrm>
            <a:off x="7013255" y="1207295"/>
            <a:ext cx="402950" cy="40295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3665845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576" y="0"/>
            <a:ext cx="8438848" cy="51435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05E8B31-A3FC-A7BA-66BC-9EC841D10968}"/>
              </a:ext>
            </a:extLst>
          </p:cNvPr>
          <p:cNvSpPr txBox="1"/>
          <p:nvPr/>
        </p:nvSpPr>
        <p:spPr>
          <a:xfrm>
            <a:off x="4518660" y="0"/>
            <a:ext cx="21521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lw</a:t>
            </a:r>
            <a:r>
              <a:rPr lang="pt-BR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rd, Addr8</a:t>
            </a:r>
            <a:endParaRPr lang="pt-BR" sz="24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C7F6EE0E-D319-0E7A-7F50-C12717C4E727}"/>
              </a:ext>
            </a:extLst>
          </p:cNvPr>
          <p:cNvGrpSpPr/>
          <p:nvPr/>
        </p:nvGrpSpPr>
        <p:grpSpPr>
          <a:xfrm>
            <a:off x="2873375" y="1246981"/>
            <a:ext cx="1184275" cy="3389313"/>
            <a:chOff x="2873375" y="1246981"/>
            <a:chExt cx="1184275" cy="3389313"/>
          </a:xfrm>
        </p:grpSpPr>
        <p:cxnSp>
          <p:nvCxnSpPr>
            <p:cNvPr id="6" name="Conector reto 5">
              <a:extLst>
                <a:ext uri="{FF2B5EF4-FFF2-40B4-BE49-F238E27FC236}">
                  <a16:creationId xmlns:a16="http://schemas.microsoft.com/office/drawing/2014/main" id="{CABA3CF5-5B6A-FB2B-F360-9D17AB7942B0}"/>
                </a:ext>
              </a:extLst>
            </p:cNvPr>
            <p:cNvCxnSpPr/>
            <p:nvPr/>
          </p:nvCxnSpPr>
          <p:spPr>
            <a:xfrm flipH="1">
              <a:off x="3263900" y="3254375"/>
              <a:ext cx="787400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D0E6E013-37E6-3A0D-B3AC-B332AE3ED7C8}"/>
                </a:ext>
              </a:extLst>
            </p:cNvPr>
            <p:cNvCxnSpPr/>
            <p:nvPr/>
          </p:nvCxnSpPr>
          <p:spPr>
            <a:xfrm flipH="1">
              <a:off x="3270250" y="3571875"/>
              <a:ext cx="787400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D42A0C59-F34E-996B-D41E-98BAAEB841A4}"/>
                </a:ext>
              </a:extLst>
            </p:cNvPr>
            <p:cNvCxnSpPr/>
            <p:nvPr/>
          </p:nvCxnSpPr>
          <p:spPr>
            <a:xfrm flipH="1">
              <a:off x="3263900" y="3813175"/>
              <a:ext cx="787400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FA5917EA-E257-A8F5-DE5C-7B6A6F43276A}"/>
                </a:ext>
              </a:extLst>
            </p:cNvPr>
            <p:cNvCxnSpPr/>
            <p:nvPr/>
          </p:nvCxnSpPr>
          <p:spPr>
            <a:xfrm flipH="1">
              <a:off x="3263900" y="4610100"/>
              <a:ext cx="787400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2500C8E3-24BC-FA29-A4FB-ACE242D485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0250" y="1499394"/>
              <a:ext cx="306388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1B2EABA3-D234-2883-6A8A-585E75CFDF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3900" y="1342231"/>
              <a:ext cx="306388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65751598-373B-587F-2183-2F0288C39F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3900" y="1246981"/>
              <a:ext cx="2381" cy="3389313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810B33EE-479A-8289-5123-BBF1E675FF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3375" y="3330575"/>
              <a:ext cx="390525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Imagem 14" descr="Diagrama, Esquemático&#10;&#10;Descrição gerada automaticamente">
            <a:extLst>
              <a:ext uri="{FF2B5EF4-FFF2-40B4-BE49-F238E27FC236}">
                <a16:creationId xmlns:a16="http://schemas.microsoft.com/office/drawing/2014/main" id="{6FBAF648-6AF2-E850-AB18-EB796C51D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824" y="0"/>
            <a:ext cx="2152176" cy="2190044"/>
          </a:xfrm>
          <a:prstGeom prst="rect">
            <a:avLst/>
          </a:prstGeom>
        </p:spPr>
      </p:pic>
      <p:sp>
        <p:nvSpPr>
          <p:cNvPr id="3" name="Elipse 2">
            <a:extLst>
              <a:ext uri="{FF2B5EF4-FFF2-40B4-BE49-F238E27FC236}">
                <a16:creationId xmlns:a16="http://schemas.microsoft.com/office/drawing/2014/main" id="{4C629F6F-95F1-9E13-D9BC-2FBE9F53AF96}"/>
              </a:ext>
            </a:extLst>
          </p:cNvPr>
          <p:cNvSpPr/>
          <p:nvPr/>
        </p:nvSpPr>
        <p:spPr>
          <a:xfrm>
            <a:off x="7010874" y="1740695"/>
            <a:ext cx="402950" cy="40295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9317438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iagrama, Esquemático&#10;&#10;Descrição gerada automaticamente">
            <a:extLst>
              <a:ext uri="{FF2B5EF4-FFF2-40B4-BE49-F238E27FC236}">
                <a16:creationId xmlns:a16="http://schemas.microsoft.com/office/drawing/2014/main" id="{CE3D7B64-00D0-4E4C-DD9A-9CA645358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76" y="0"/>
            <a:ext cx="8438848" cy="5143500"/>
          </a:xfrm>
          <a:prstGeom prst="rect">
            <a:avLst/>
          </a:prstGeom>
        </p:spPr>
      </p:pic>
      <p:pic>
        <p:nvPicPr>
          <p:cNvPr id="6" name="Imagem 5" descr="Diagrama, Esquemático&#10;&#10;Descrição gerada automaticamente">
            <a:extLst>
              <a:ext uri="{FF2B5EF4-FFF2-40B4-BE49-F238E27FC236}">
                <a16:creationId xmlns:a16="http://schemas.microsoft.com/office/drawing/2014/main" id="{A2517352-8A5D-E733-ABC9-F869721C1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824" y="0"/>
            <a:ext cx="2152176" cy="2190044"/>
          </a:xfrm>
          <a:prstGeom prst="rect">
            <a:avLst/>
          </a:prstGeom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D6E66203-F86B-8908-504C-6A8D5BC674BC}"/>
              </a:ext>
            </a:extLst>
          </p:cNvPr>
          <p:cNvSpPr/>
          <p:nvPr/>
        </p:nvSpPr>
        <p:spPr>
          <a:xfrm>
            <a:off x="7339317" y="80963"/>
            <a:ext cx="402950" cy="40295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80B8EAD-3343-1477-B03E-1B56BD21A5BD}"/>
              </a:ext>
            </a:extLst>
          </p:cNvPr>
          <p:cNvSpPr txBox="1"/>
          <p:nvPr/>
        </p:nvSpPr>
        <p:spPr>
          <a:xfrm>
            <a:off x="4518660" y="0"/>
            <a:ext cx="21521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pt-BR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rs2, Addr8</a:t>
            </a:r>
            <a:endParaRPr lang="pt-BR" sz="24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2067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iagrama, Esquemático&#10;&#10;Descrição gerada automaticamente">
            <a:extLst>
              <a:ext uri="{FF2B5EF4-FFF2-40B4-BE49-F238E27FC236}">
                <a16:creationId xmlns:a16="http://schemas.microsoft.com/office/drawing/2014/main" id="{D0E3B561-EC67-5CF2-45BC-7AF757AAE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76" y="0"/>
            <a:ext cx="8438848" cy="5143500"/>
          </a:xfrm>
          <a:prstGeom prst="rect">
            <a:avLst/>
          </a:prstGeom>
        </p:spPr>
      </p:pic>
      <p:pic>
        <p:nvPicPr>
          <p:cNvPr id="6" name="Imagem 5" descr="Diagrama, Esquemático&#10;&#10;Descrição gerada automaticamente">
            <a:extLst>
              <a:ext uri="{FF2B5EF4-FFF2-40B4-BE49-F238E27FC236}">
                <a16:creationId xmlns:a16="http://schemas.microsoft.com/office/drawing/2014/main" id="{04E0564F-207C-8351-7495-0BC24E319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824" y="0"/>
            <a:ext cx="2152176" cy="2190044"/>
          </a:xfrm>
          <a:prstGeom prst="rect">
            <a:avLst/>
          </a:prstGeom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E909ADDC-68C3-47D8-6B59-6114C1892E2E}"/>
              </a:ext>
            </a:extLst>
          </p:cNvPr>
          <p:cNvSpPr/>
          <p:nvPr/>
        </p:nvSpPr>
        <p:spPr>
          <a:xfrm>
            <a:off x="7868818" y="80963"/>
            <a:ext cx="402950" cy="40295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C871772-4D38-7988-EC4C-F008850A0491}"/>
              </a:ext>
            </a:extLst>
          </p:cNvPr>
          <p:cNvSpPr txBox="1"/>
          <p:nvPr/>
        </p:nvSpPr>
        <p:spPr>
          <a:xfrm>
            <a:off x="4518660" y="0"/>
            <a:ext cx="21521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pt-BR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rs2, Addr8</a:t>
            </a:r>
            <a:endParaRPr lang="pt-BR" sz="24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8250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iagrama, Esquemático&#10;&#10;Descrição gerada automaticamente">
            <a:extLst>
              <a:ext uri="{FF2B5EF4-FFF2-40B4-BE49-F238E27FC236}">
                <a16:creationId xmlns:a16="http://schemas.microsoft.com/office/drawing/2014/main" id="{41030FD2-1C5A-ED45-FAFE-8B45B8120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76" y="0"/>
            <a:ext cx="8438848" cy="5143500"/>
          </a:xfrm>
          <a:prstGeom prst="rect">
            <a:avLst/>
          </a:prstGeom>
        </p:spPr>
      </p:pic>
      <p:pic>
        <p:nvPicPr>
          <p:cNvPr id="15" name="Imagem 14" descr="Diagrama, Esquemático&#10;&#10;Descrição gerada automaticamente">
            <a:extLst>
              <a:ext uri="{FF2B5EF4-FFF2-40B4-BE49-F238E27FC236}">
                <a16:creationId xmlns:a16="http://schemas.microsoft.com/office/drawing/2014/main" id="{D00E4981-DD10-E3E2-03FF-61AEBEDFF6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824" y="0"/>
            <a:ext cx="2152176" cy="2190044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1EA6462D-51A6-2C3D-425B-8CEAF153C74A}"/>
              </a:ext>
            </a:extLst>
          </p:cNvPr>
          <p:cNvSpPr/>
          <p:nvPr/>
        </p:nvSpPr>
        <p:spPr>
          <a:xfrm>
            <a:off x="7010875" y="677784"/>
            <a:ext cx="402950" cy="40295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FD2D48F-3ECC-6F08-6A93-B82E868B845A}"/>
              </a:ext>
            </a:extLst>
          </p:cNvPr>
          <p:cNvSpPr txBox="1"/>
          <p:nvPr/>
        </p:nvSpPr>
        <p:spPr>
          <a:xfrm>
            <a:off x="4518660" y="0"/>
            <a:ext cx="21521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pt-BR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rs2, Addr8</a:t>
            </a:r>
            <a:endParaRPr lang="pt-BR" sz="24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2718FF86-684B-F1DB-06E8-C1BEEFEA25E7}"/>
              </a:ext>
            </a:extLst>
          </p:cNvPr>
          <p:cNvGrpSpPr/>
          <p:nvPr/>
        </p:nvGrpSpPr>
        <p:grpSpPr>
          <a:xfrm>
            <a:off x="2873375" y="1246981"/>
            <a:ext cx="1184275" cy="3389313"/>
            <a:chOff x="2873375" y="1246981"/>
            <a:chExt cx="1184275" cy="3389313"/>
          </a:xfrm>
        </p:grpSpPr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0CBFCCB6-F847-2E15-292D-23161F2393F9}"/>
                </a:ext>
              </a:extLst>
            </p:cNvPr>
            <p:cNvCxnSpPr/>
            <p:nvPr/>
          </p:nvCxnSpPr>
          <p:spPr>
            <a:xfrm flipH="1">
              <a:off x="3263900" y="3254375"/>
              <a:ext cx="787400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CA8B3B96-9571-FD3C-6F84-8C378FA6BEDE}"/>
                </a:ext>
              </a:extLst>
            </p:cNvPr>
            <p:cNvCxnSpPr/>
            <p:nvPr/>
          </p:nvCxnSpPr>
          <p:spPr>
            <a:xfrm flipH="1">
              <a:off x="3270250" y="3571875"/>
              <a:ext cx="787400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684DAAB6-0973-A26D-AD71-D5580F57E3F6}"/>
                </a:ext>
              </a:extLst>
            </p:cNvPr>
            <p:cNvCxnSpPr/>
            <p:nvPr/>
          </p:nvCxnSpPr>
          <p:spPr>
            <a:xfrm flipH="1">
              <a:off x="3263900" y="3813175"/>
              <a:ext cx="787400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4053E698-4A6E-A704-30B0-D1041C40F361}"/>
                </a:ext>
              </a:extLst>
            </p:cNvPr>
            <p:cNvCxnSpPr/>
            <p:nvPr/>
          </p:nvCxnSpPr>
          <p:spPr>
            <a:xfrm flipH="1">
              <a:off x="3263900" y="4610100"/>
              <a:ext cx="787400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ACC3BE3C-4BC9-3E6E-AFF5-B32A483190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0250" y="1499394"/>
              <a:ext cx="306388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A5A5A79A-B5DF-B5EB-8FFB-A22C5FCA54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3900" y="1342231"/>
              <a:ext cx="306388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601E12D7-B7B0-CB90-F06A-CA772B57EF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3900" y="1246981"/>
              <a:ext cx="2381" cy="3389313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BFB23185-1132-789F-4558-F0D970285D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3375" y="3330575"/>
              <a:ext cx="390525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031037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iagrama, Esquemático&#10;&#10;Descrição gerada automaticamente">
            <a:extLst>
              <a:ext uri="{FF2B5EF4-FFF2-40B4-BE49-F238E27FC236}">
                <a16:creationId xmlns:a16="http://schemas.microsoft.com/office/drawing/2014/main" id="{8F2A3B3E-C9B6-D119-DF30-6ACE11D1A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76" y="0"/>
            <a:ext cx="8438848" cy="5143500"/>
          </a:xfrm>
          <a:prstGeom prst="rect">
            <a:avLst/>
          </a:prstGeom>
        </p:spPr>
      </p:pic>
      <p:pic>
        <p:nvPicPr>
          <p:cNvPr id="15" name="Imagem 14" descr="Diagrama, Esquemático&#10;&#10;Descrição gerada automaticamente">
            <a:extLst>
              <a:ext uri="{FF2B5EF4-FFF2-40B4-BE49-F238E27FC236}">
                <a16:creationId xmlns:a16="http://schemas.microsoft.com/office/drawing/2014/main" id="{AEA895A2-FF08-5DC3-EAC5-98FD74DFA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824" y="0"/>
            <a:ext cx="2152176" cy="2190044"/>
          </a:xfrm>
          <a:prstGeom prst="rect">
            <a:avLst/>
          </a:prstGeom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D0DF9280-5AA0-B163-0D86-63B7C0620AB6}"/>
              </a:ext>
            </a:extLst>
          </p:cNvPr>
          <p:cNvSpPr/>
          <p:nvPr/>
        </p:nvSpPr>
        <p:spPr>
          <a:xfrm>
            <a:off x="7539341" y="1209675"/>
            <a:ext cx="402950" cy="40295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3F66BA5-F5BB-7100-BDF5-83129360E2B3}"/>
              </a:ext>
            </a:extLst>
          </p:cNvPr>
          <p:cNvSpPr txBox="1"/>
          <p:nvPr/>
        </p:nvSpPr>
        <p:spPr>
          <a:xfrm>
            <a:off x="4518660" y="0"/>
            <a:ext cx="21521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r>
              <a:rPr lang="pt-BR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rs2, Addr8</a:t>
            </a:r>
            <a:endParaRPr lang="pt-BR" sz="24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B9819196-98CB-5933-F575-6C1A8DD80C1D}"/>
              </a:ext>
            </a:extLst>
          </p:cNvPr>
          <p:cNvGrpSpPr/>
          <p:nvPr/>
        </p:nvGrpSpPr>
        <p:grpSpPr>
          <a:xfrm>
            <a:off x="2873375" y="1246981"/>
            <a:ext cx="1184275" cy="3389313"/>
            <a:chOff x="2873375" y="1246981"/>
            <a:chExt cx="1184275" cy="3389313"/>
          </a:xfrm>
        </p:grpSpPr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64FC916D-3E87-33D8-00CA-B36C820DBCF5}"/>
                </a:ext>
              </a:extLst>
            </p:cNvPr>
            <p:cNvCxnSpPr/>
            <p:nvPr/>
          </p:nvCxnSpPr>
          <p:spPr>
            <a:xfrm flipH="1">
              <a:off x="3263900" y="3254375"/>
              <a:ext cx="787400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to 7">
              <a:extLst>
                <a:ext uri="{FF2B5EF4-FFF2-40B4-BE49-F238E27FC236}">
                  <a16:creationId xmlns:a16="http://schemas.microsoft.com/office/drawing/2014/main" id="{1095D015-64CF-DA9F-DBA7-147CBF1889BF}"/>
                </a:ext>
              </a:extLst>
            </p:cNvPr>
            <p:cNvCxnSpPr/>
            <p:nvPr/>
          </p:nvCxnSpPr>
          <p:spPr>
            <a:xfrm flipH="1">
              <a:off x="3270250" y="3571875"/>
              <a:ext cx="787400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3146E864-2361-D700-91C7-6ABEA8C2513F}"/>
                </a:ext>
              </a:extLst>
            </p:cNvPr>
            <p:cNvCxnSpPr/>
            <p:nvPr/>
          </p:nvCxnSpPr>
          <p:spPr>
            <a:xfrm flipH="1">
              <a:off x="3263900" y="3813175"/>
              <a:ext cx="787400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8DB5BA50-56EA-60D6-B159-3A90FA8BACEC}"/>
                </a:ext>
              </a:extLst>
            </p:cNvPr>
            <p:cNvCxnSpPr/>
            <p:nvPr/>
          </p:nvCxnSpPr>
          <p:spPr>
            <a:xfrm flipH="1">
              <a:off x="3263900" y="4610100"/>
              <a:ext cx="787400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847E59BA-DE14-0127-5584-A66A495F73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70250" y="1499394"/>
              <a:ext cx="306388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83FB1661-4598-8780-9F62-E3D7D132F7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3900" y="1342231"/>
              <a:ext cx="306388" cy="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48D73F85-2F15-FF4D-DE14-16DE409B2F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63900" y="1246981"/>
              <a:ext cx="2381" cy="3389313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8209AA9D-FBCF-9224-AF1B-C30B34A81E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3375" y="3330575"/>
              <a:ext cx="390525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26995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iagrama, Esquemático&#10;&#10;Descrição gerada automaticamente">
            <a:extLst>
              <a:ext uri="{FF2B5EF4-FFF2-40B4-BE49-F238E27FC236}">
                <a16:creationId xmlns:a16="http://schemas.microsoft.com/office/drawing/2014/main" id="{CE3D7B64-00D0-4E4C-DD9A-9CA645358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76" y="0"/>
            <a:ext cx="8438848" cy="51435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403636ED-9097-3B69-2AE6-1DFC60EDF2AE}"/>
              </a:ext>
            </a:extLst>
          </p:cNvPr>
          <p:cNvSpPr txBox="1"/>
          <p:nvPr/>
        </p:nvSpPr>
        <p:spPr>
          <a:xfrm>
            <a:off x="4518660" y="0"/>
            <a:ext cx="21521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continua...</a:t>
            </a:r>
            <a:endParaRPr lang="pt-BR" sz="24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pic>
        <p:nvPicPr>
          <p:cNvPr id="6" name="Imagem 5" descr="Diagrama, Esquemático&#10;&#10;Descrição gerada automaticamente">
            <a:extLst>
              <a:ext uri="{FF2B5EF4-FFF2-40B4-BE49-F238E27FC236}">
                <a16:creationId xmlns:a16="http://schemas.microsoft.com/office/drawing/2014/main" id="{A683FFFC-B46A-DFB2-1651-E0C61EB2B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824" y="0"/>
            <a:ext cx="2152176" cy="2190044"/>
          </a:xfrm>
          <a:prstGeom prst="rect">
            <a:avLst/>
          </a:prstGeom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D6E66203-F86B-8908-504C-6A8D5BC674BC}"/>
              </a:ext>
            </a:extLst>
          </p:cNvPr>
          <p:cNvSpPr/>
          <p:nvPr/>
        </p:nvSpPr>
        <p:spPr>
          <a:xfrm>
            <a:off x="7339317" y="80963"/>
            <a:ext cx="402950" cy="40295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6375620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Diagrama, Esquemático&#10;&#10;Descrição gerada automaticamente">
            <a:extLst>
              <a:ext uri="{FF2B5EF4-FFF2-40B4-BE49-F238E27FC236}">
                <a16:creationId xmlns:a16="http://schemas.microsoft.com/office/drawing/2014/main" id="{9E366E20-998A-C5A4-3701-D460F7654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718" y="-9939"/>
            <a:ext cx="5054564" cy="5143500"/>
          </a:xfrm>
          <a:prstGeom prst="rect">
            <a:avLst/>
          </a:prstGeom>
        </p:spPr>
      </p:pic>
      <p:pic>
        <p:nvPicPr>
          <p:cNvPr id="3" name="Imagem 2" descr="Diagrama, Esquemático&#10;&#10;Descrição gerada automaticamente">
            <a:extLst>
              <a:ext uri="{FF2B5EF4-FFF2-40B4-BE49-F238E27FC236}">
                <a16:creationId xmlns:a16="http://schemas.microsoft.com/office/drawing/2014/main" id="{BABD3CF0-59A1-E07F-4D68-2E610BD196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4718" y="0"/>
            <a:ext cx="5054563" cy="5143500"/>
          </a:xfrm>
          <a:prstGeom prst="rect">
            <a:avLst/>
          </a:prstGeom>
        </p:spPr>
      </p:pic>
      <p:pic>
        <p:nvPicPr>
          <p:cNvPr id="5" name="Imagem 4" descr="Diagrama, Esquemático&#10;&#10;Descrição gerada automaticamente">
            <a:extLst>
              <a:ext uri="{FF2B5EF4-FFF2-40B4-BE49-F238E27FC236}">
                <a16:creationId xmlns:a16="http://schemas.microsoft.com/office/drawing/2014/main" id="{3FE952A0-4B0C-3329-035A-C26939E97B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4718" y="0"/>
            <a:ext cx="5054563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Formato das instruções - RV32I</a:t>
            </a: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700"/>
            <a:ext cx="8520600" cy="2653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Registradores</a:t>
            </a: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5" y="0"/>
            <a:ext cx="426901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RV32C: Instruções Compactadas</a:t>
            </a:r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0" cy="228570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8704" y="3572925"/>
            <a:ext cx="7306597" cy="76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Opcode 00</a:t>
            </a:r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6929651" cy="1882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/>
          <p:nvPr/>
        </p:nvSpPr>
        <p:spPr>
          <a:xfrm>
            <a:off x="341225" y="2603350"/>
            <a:ext cx="5952300" cy="1770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9"/>
          <p:cNvSpPr/>
          <p:nvPr/>
        </p:nvSpPr>
        <p:spPr>
          <a:xfrm>
            <a:off x="341225" y="1979475"/>
            <a:ext cx="5952300" cy="1770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Opcode</a:t>
            </a:r>
            <a:r>
              <a:rPr lang="pt-BR" dirty="0"/>
              <a:t> 01</a:t>
            </a:r>
            <a:endParaRPr dirty="0"/>
          </a:p>
        </p:txBody>
      </p:sp>
      <p:sp>
        <p:nvSpPr>
          <p:cNvPr id="107" name="Google Shape;10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6276320" cy="3416399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/>
          <p:nvPr/>
        </p:nvSpPr>
        <p:spPr>
          <a:xfrm>
            <a:off x="311700" y="1350025"/>
            <a:ext cx="5952300" cy="177000"/>
          </a:xfrm>
          <a:prstGeom prst="rect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0"/>
          <p:cNvSpPr/>
          <p:nvPr/>
        </p:nvSpPr>
        <p:spPr>
          <a:xfrm>
            <a:off x="311700" y="2936725"/>
            <a:ext cx="5952300" cy="1770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0"/>
          <p:cNvSpPr/>
          <p:nvPr/>
        </p:nvSpPr>
        <p:spPr>
          <a:xfrm>
            <a:off x="311700" y="3546325"/>
            <a:ext cx="5952300" cy="1770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0"/>
          <p:cNvSpPr/>
          <p:nvPr/>
        </p:nvSpPr>
        <p:spPr>
          <a:xfrm>
            <a:off x="311700" y="3113725"/>
            <a:ext cx="5952300" cy="1770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0"/>
          <p:cNvSpPr/>
          <p:nvPr/>
        </p:nvSpPr>
        <p:spPr>
          <a:xfrm>
            <a:off x="311700" y="3723325"/>
            <a:ext cx="5952300" cy="1770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311700" y="3900325"/>
            <a:ext cx="5952300" cy="255600"/>
          </a:xfrm>
          <a:prstGeom prst="rect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0"/>
          <p:cNvSpPr/>
          <p:nvPr/>
        </p:nvSpPr>
        <p:spPr>
          <a:xfrm>
            <a:off x="311700" y="4332925"/>
            <a:ext cx="6019250" cy="1770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0"/>
          <p:cNvSpPr/>
          <p:nvPr/>
        </p:nvSpPr>
        <p:spPr>
          <a:xfrm>
            <a:off x="311700" y="1527025"/>
            <a:ext cx="5952300" cy="1770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0"/>
          <p:cNvSpPr/>
          <p:nvPr/>
        </p:nvSpPr>
        <p:spPr>
          <a:xfrm>
            <a:off x="311700" y="1717525"/>
            <a:ext cx="5952300" cy="177000"/>
          </a:xfrm>
          <a:prstGeom prst="rect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Opcode 10</a:t>
            </a:r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6247201" cy="283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/>
          <p:nvPr/>
        </p:nvSpPr>
        <p:spPr>
          <a:xfrm>
            <a:off x="311700" y="2495550"/>
            <a:ext cx="5952300" cy="177000"/>
          </a:xfrm>
          <a:prstGeom prst="rect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1"/>
          <p:cNvSpPr/>
          <p:nvPr/>
        </p:nvSpPr>
        <p:spPr>
          <a:xfrm>
            <a:off x="311700" y="2318550"/>
            <a:ext cx="5952300" cy="177000"/>
          </a:xfrm>
          <a:prstGeom prst="rect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1"/>
          <p:cNvSpPr/>
          <p:nvPr/>
        </p:nvSpPr>
        <p:spPr>
          <a:xfrm>
            <a:off x="311700" y="2978800"/>
            <a:ext cx="5952300" cy="177000"/>
          </a:xfrm>
          <a:prstGeom prst="rect">
            <a:avLst/>
          </a:prstGeom>
          <a:noFill/>
          <a:ln w="19050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1"/>
          <p:cNvSpPr/>
          <p:nvPr/>
        </p:nvSpPr>
        <p:spPr>
          <a:xfrm>
            <a:off x="311700" y="3155800"/>
            <a:ext cx="5952300" cy="1770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519</Words>
  <Application>Microsoft Office PowerPoint</Application>
  <PresentationFormat>Apresentação na tela (16:9)</PresentationFormat>
  <Paragraphs>294</Paragraphs>
  <Slides>38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38</vt:i4>
      </vt:variant>
    </vt:vector>
  </HeadingPairs>
  <TitlesOfParts>
    <vt:vector size="43" baseType="lpstr">
      <vt:lpstr>Arial</vt:lpstr>
      <vt:lpstr>Courier New</vt:lpstr>
      <vt:lpstr>Symbol</vt:lpstr>
      <vt:lpstr>Times New Roman</vt:lpstr>
      <vt:lpstr>Simple Light</vt:lpstr>
      <vt:lpstr>Máquina de Estados Finitos Unidade de Controle</vt:lpstr>
      <vt:lpstr>Base e Extensões</vt:lpstr>
      <vt:lpstr>Base e Extensões</vt:lpstr>
      <vt:lpstr>Formato das instruções - RV32I</vt:lpstr>
      <vt:lpstr>Registradores</vt:lpstr>
      <vt:lpstr>RV32C: Instruções Compactadas</vt:lpstr>
      <vt:lpstr>Opcode 00</vt:lpstr>
      <vt:lpstr>Opcode 01</vt:lpstr>
      <vt:lpstr>Opcode 10</vt:lpstr>
      <vt:lpstr>Apresentação do PowerPoint</vt:lpstr>
      <vt:lpstr>Apresentação do PowerPoint</vt:lpstr>
      <vt:lpstr>RV16Cm</vt:lpstr>
      <vt:lpstr>RV16Cm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Máquina de Estados Finitos Unidade de Controle</dc:title>
  <dc:creator>informatica</dc:creator>
  <cp:lastModifiedBy>Maximiliam Luppe</cp:lastModifiedBy>
  <cp:revision>8</cp:revision>
  <dcterms:modified xsi:type="dcterms:W3CDTF">2022-12-01T17:25:53Z</dcterms:modified>
</cp:coreProperties>
</file>