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153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F034A-2754-4B74-9B62-D655622C6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425EBE-BFFE-4027-A399-9E5E2A29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597F0A-4239-4C05-A41C-3E3787E2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4CABF-A424-425B-93DE-C545568A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2EE76-2A26-4B02-B322-A48EAD24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0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01895-2ABF-4166-803B-75EF549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FCD77-9154-469A-A572-3F2FE11A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23EB0-14B1-4DDF-A3F5-08A0F97F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BE669-AA01-4507-9CD6-038B2C1C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D7193-3E07-44DB-8170-F02A18DB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0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72D2CD-C6FB-4D9E-B0A8-7DA7CDB28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26E0C-020F-421C-9032-E193F64C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CF427-7DF2-4025-B0A2-BC74053A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F7C5F-4EDC-4D4F-A823-15A82E3F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95267F-554F-4C14-A984-63737F97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3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830C2-9590-483D-8DC5-C1930051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4F522-9C57-4728-946D-45D476FF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E34A7-3F83-408A-9EE9-F54317E7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B44C2-9BB3-46F1-BE1B-D0D3D16F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DCD8C1-D12A-415F-A950-6C75658F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3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CDA9-FEDD-423C-990B-E238A0D5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D81EA-C5E6-48FD-87C1-FC2FD21E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42505-1F98-4E53-873D-9C368E42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A9D2C-06C8-4DB5-9EB2-2059FDAC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FD82B-E5F4-4501-9A4D-B5E8E05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8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61380-DEBE-4981-A016-B4799E08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0E5837-9794-45C0-A064-6DB66268E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2E2F6-7D2B-426E-AEDB-9001575EA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031CB-71F5-439B-ACED-534BEDAB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4495E-C7E2-4CB0-976D-76456AB2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92E2D-81BC-476E-8E42-6D15647C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2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4B77A-4D7C-49AB-A991-E745B918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C66DF-EF13-4412-8115-13BDF76D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0ED13-F39A-41A0-8430-EEBE96A9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616930-922E-4CF4-8DF0-1A5F1EE56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87E79E-2C12-4BFF-B42F-F43332338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246F5B-225E-4F81-B9ED-3BDD417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08AE65-4447-4F76-8DF0-4A1836CF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93F07A-7D76-4030-98C7-EEB07AF1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89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E5F02-8550-4818-89AF-82A47518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6BDCEB-9B83-4B41-BBF4-6D88F2BF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244535-FC32-4336-B76C-1B5F842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3C0668-66EE-41A5-A120-723F64BF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4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84FBE9-C0DF-449C-A201-B5BD8B86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712C8A-3AAD-473A-84DE-394C29E1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B0E446-F3D1-45DF-83DB-7E2A6DAD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62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E1965-5C66-4D1D-AAEF-CD9FD018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80F97-EF46-4448-8697-0283FCC1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579EF-4E99-4D87-BD15-1752E96E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518645-662D-4526-8C56-6343FBD2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284775-0200-4569-9712-2E8AF077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0E5926-9C3C-453B-BE7B-B65C69BB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A5540-EBD1-41B0-BB44-3CAE287F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3C24BB-CD38-4C5C-B075-B79A49A21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FDB9D-A2CF-41CD-8C74-4CD2A70C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68236-0312-4ECB-A1CD-283CB963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A330D-99BF-4C8B-A5AD-24B5D4F4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1A9A0F-B720-45AD-9FA9-F9D21848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3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AD4847-6E1E-4F07-995B-A50BC14B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7F77B-9DD0-4E0D-AE86-AA13D41F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ECEC4-7E00-49CC-92F9-745CBBB63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D169-01F0-4E02-ACC3-D002D58F906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8B18A-7C22-4D4B-9DE4-D08C2FFA9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E7FE5-FABD-4460-A865-A6DA2CECE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9D43-7765-47C6-8A7C-4AAFB488E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hanacademy.or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crimb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codecamp.org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linkedin.com/in/alexandre-massoda" TargetMode="External"/><Relationship Id="rId5" Type="http://schemas.openxmlformats.org/officeDocument/2006/relationships/hyperlink" Target="https://twitter.com/alexandreherv18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A297ADB0-B6BB-4E53-908C-5A7AFB527804}"/>
              </a:ext>
            </a:extLst>
          </p:cNvPr>
          <p:cNvSpPr txBox="1"/>
          <p:nvPr/>
        </p:nvSpPr>
        <p:spPr>
          <a:xfrm>
            <a:off x="10239290" y="1615206"/>
            <a:ext cx="738663" cy="357360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Feedly Dashboard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672DA4E-21A3-458C-9D0A-6B9DB8E8920E}"/>
              </a:ext>
            </a:extLst>
          </p:cNvPr>
          <p:cNvGrpSpPr/>
          <p:nvPr/>
        </p:nvGrpSpPr>
        <p:grpSpPr>
          <a:xfrm>
            <a:off x="-2687267" y="-87170"/>
            <a:ext cx="17041898" cy="6947591"/>
            <a:chOff x="-5230349" y="-108452"/>
            <a:chExt cx="17454993" cy="7063193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2980917-BC9F-444A-AE88-7B70326DFC65}"/>
                </a:ext>
              </a:extLst>
            </p:cNvPr>
            <p:cNvGrpSpPr/>
            <p:nvPr/>
          </p:nvGrpSpPr>
          <p:grpSpPr>
            <a:xfrm>
              <a:off x="12260" y="-94957"/>
              <a:ext cx="12212384" cy="7047914"/>
              <a:chOff x="8052555" y="-3795398"/>
              <a:chExt cx="12212384" cy="704791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62D0B757-A3A3-4A45-AC83-9ED45D0D995D}"/>
                  </a:ext>
                </a:extLst>
              </p:cNvPr>
              <p:cNvGrpSpPr/>
              <p:nvPr/>
            </p:nvGrpSpPr>
            <p:grpSpPr>
              <a:xfrm>
                <a:off x="8052555" y="-3795398"/>
                <a:ext cx="12212384" cy="7047914"/>
                <a:chOff x="0" y="-318565"/>
                <a:chExt cx="10311618" cy="68580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48DE22E-CD82-42E6-8CA2-D615F2DF166F}"/>
                    </a:ext>
                  </a:extLst>
                </p:cNvPr>
                <p:cNvSpPr/>
                <p:nvPr/>
              </p:nvSpPr>
              <p:spPr>
                <a:xfrm>
                  <a:off x="0" y="-318565"/>
                  <a:ext cx="10311618" cy="685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AB09EEF7-9C18-4D5A-AD68-C9699D80742E}"/>
                    </a:ext>
                  </a:extLst>
                </p:cNvPr>
                <p:cNvSpPr/>
                <p:nvPr/>
              </p:nvSpPr>
              <p:spPr>
                <a:xfrm>
                  <a:off x="8587911" y="1119856"/>
                  <a:ext cx="1723707" cy="3954897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  <p:pic>
              <p:nvPicPr>
                <p:cNvPr id="24" name="Image 23">
                  <a:extLst>
                    <a:ext uri="{FF2B5EF4-FFF2-40B4-BE49-F238E27FC236}">
                      <a16:creationId xmlns:a16="http://schemas.microsoft.com/office/drawing/2014/main" id="{2C8FCEA9-B992-414C-B9D2-81523F70B5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672046" y="2701936"/>
                  <a:ext cx="920181" cy="790736"/>
                </a:xfrm>
                <a:prstGeom prst="rect">
                  <a:avLst/>
                </a:prstGeom>
              </p:spPr>
            </p:pic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22379194-05A9-4DB9-97D5-D30D713E052D}"/>
                    </a:ext>
                  </a:extLst>
                </p:cNvPr>
                <p:cNvSpPr txBox="1"/>
                <p:nvPr/>
              </p:nvSpPr>
              <p:spPr>
                <a:xfrm>
                  <a:off x="9503316" y="2659502"/>
                  <a:ext cx="623696" cy="16177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endParaRPr lang="fr-F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F391C43-7903-4420-AB84-1BE9727B58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4316" y="-3285118"/>
                <a:ext cx="2590722" cy="2590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AEED478-781C-4BCE-AF94-394F3EE44034}"/>
                </a:ext>
              </a:extLst>
            </p:cNvPr>
            <p:cNvGrpSpPr/>
            <p:nvPr/>
          </p:nvGrpSpPr>
          <p:grpSpPr>
            <a:xfrm>
              <a:off x="-1080633" y="-108452"/>
              <a:ext cx="12212384" cy="7047914"/>
              <a:chOff x="0" y="0"/>
              <a:chExt cx="10311618" cy="685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26DE01-C6E5-4A2E-B237-271A82DCA2A0}"/>
                  </a:ext>
                </a:extLst>
              </p:cNvPr>
              <p:cNvSpPr/>
              <p:nvPr/>
            </p:nvSpPr>
            <p:spPr>
              <a:xfrm>
                <a:off x="0" y="0"/>
                <a:ext cx="10311618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73935CD2-FC81-4170-B5CC-4C7C21688B1A}"/>
                  </a:ext>
                </a:extLst>
              </p:cNvPr>
              <p:cNvSpPr/>
              <p:nvPr/>
            </p:nvSpPr>
            <p:spPr>
              <a:xfrm>
                <a:off x="8587911" y="1438421"/>
                <a:ext cx="1723707" cy="395489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8CCF8409-8AD3-4E61-A62C-D4B166A53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788955" y="3033632"/>
                <a:ext cx="920181" cy="790736"/>
              </a:xfrm>
              <a:prstGeom prst="rect">
                <a:avLst/>
              </a:prstGeom>
            </p:spPr>
          </p:pic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204ABF0D-4E33-47BF-9BFB-4EDACF4D1EA4}"/>
                </a:ext>
              </a:extLst>
            </p:cNvPr>
            <p:cNvGrpSpPr/>
            <p:nvPr/>
          </p:nvGrpSpPr>
          <p:grpSpPr>
            <a:xfrm>
              <a:off x="-5230349" y="-106768"/>
              <a:ext cx="15641804" cy="7061509"/>
              <a:chOff x="-11795371" y="-3848449"/>
              <a:chExt cx="15641804" cy="7061509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934AE2B0-2C5E-4246-9FCF-8C0ACAB7E904}"/>
                  </a:ext>
                </a:extLst>
              </p:cNvPr>
              <p:cNvGrpSpPr/>
              <p:nvPr/>
            </p:nvGrpSpPr>
            <p:grpSpPr>
              <a:xfrm>
                <a:off x="-8426911" y="-3848449"/>
                <a:ext cx="12273344" cy="7047914"/>
                <a:chOff x="-8426911" y="-3848449"/>
                <a:chExt cx="12273344" cy="704791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A023383-FE16-4CDB-A5C2-3E345938E861}"/>
                    </a:ext>
                  </a:extLst>
                </p:cNvPr>
                <p:cNvSpPr/>
                <p:nvPr/>
              </p:nvSpPr>
              <p:spPr>
                <a:xfrm>
                  <a:off x="-8426911" y="-3848449"/>
                  <a:ext cx="12212384" cy="70479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82AF7B1E-ABED-49A8-89A9-1ED59A5E09C8}"/>
                    </a:ext>
                  </a:extLst>
                </p:cNvPr>
                <p:cNvGrpSpPr/>
                <p:nvPr/>
              </p:nvGrpSpPr>
              <p:grpSpPr>
                <a:xfrm>
                  <a:off x="1744523" y="-2639446"/>
                  <a:ext cx="2101910" cy="4629908"/>
                  <a:chOff x="-4287442" y="-2756204"/>
                  <a:chExt cx="2101910" cy="4629908"/>
                </a:xfrm>
              </p:grpSpPr>
              <p:sp>
                <p:nvSpPr>
                  <p:cNvPr id="11" name="Forme libre : forme 10">
                    <a:extLst>
                      <a:ext uri="{FF2B5EF4-FFF2-40B4-BE49-F238E27FC236}">
                        <a16:creationId xmlns:a16="http://schemas.microsoft.com/office/drawing/2014/main" id="{CAB584B7-CED6-4024-8DD6-2AA9623037FC}"/>
                      </a:ext>
                    </a:extLst>
                  </p:cNvPr>
                  <p:cNvSpPr/>
                  <p:nvPr/>
                </p:nvSpPr>
                <p:spPr>
                  <a:xfrm>
                    <a:off x="-4287442" y="-2473458"/>
                    <a:ext cx="2041442" cy="4064417"/>
                  </a:xfrm>
                  <a:custGeom>
                    <a:avLst/>
                    <a:gdLst>
                      <a:gd name="connsiteX0" fmla="*/ 1484142 w 1484142"/>
                      <a:gd name="connsiteY0" fmla="*/ 0 h 2954216"/>
                      <a:gd name="connsiteX1" fmla="*/ 1484142 w 1484142"/>
                      <a:gd name="connsiteY1" fmla="*/ 2954216 h 2954216"/>
                      <a:gd name="connsiteX2" fmla="*/ 0 w 1484142"/>
                      <a:gd name="connsiteY2" fmla="*/ 1477108 h 2954216"/>
                      <a:gd name="connsiteX3" fmla="*/ 1484142 w 1484142"/>
                      <a:gd name="connsiteY3" fmla="*/ 0 h 2954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4142" h="2954216">
                        <a:moveTo>
                          <a:pt x="1484142" y="0"/>
                        </a:moveTo>
                        <a:lnTo>
                          <a:pt x="1484142" y="2954216"/>
                        </a:lnTo>
                        <a:cubicBezTo>
                          <a:pt x="664473" y="2954216"/>
                          <a:pt x="0" y="2292892"/>
                          <a:pt x="0" y="1477108"/>
                        </a:cubicBezTo>
                        <a:cubicBezTo>
                          <a:pt x="0" y="661324"/>
                          <a:pt x="664473" y="0"/>
                          <a:pt x="148414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fr-FR" dirty="0"/>
                      <a:t> </a:t>
                    </a:r>
                  </a:p>
                </p:txBody>
              </p:sp>
              <p:pic>
                <p:nvPicPr>
                  <p:cNvPr id="13" name="Image 12">
                    <a:extLst>
                      <a:ext uri="{FF2B5EF4-FFF2-40B4-BE49-F238E27FC236}">
                        <a16:creationId xmlns:a16="http://schemas.microsoft.com/office/drawing/2014/main" id="{EA5879F3-5D47-4E06-9BEC-C66DACAEC8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-4001706" y="-909496"/>
                    <a:ext cx="945663" cy="936494"/>
                  </a:xfrm>
                  <a:prstGeom prst="rect">
                    <a:avLst/>
                  </a:prstGeom>
                </p:spPr>
              </p:pic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DD4FB1D4-A310-4C3E-B2DB-3A16FB6DAE8D}"/>
                      </a:ext>
                    </a:extLst>
                  </p:cNvPr>
                  <p:cNvSpPr txBox="1"/>
                  <p:nvPr/>
                </p:nvSpPr>
                <p:spPr>
                  <a:xfrm>
                    <a:off x="-3355083" y="-2756204"/>
                    <a:ext cx="1169551" cy="46299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fr-FR" sz="32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Web sites and links to </a:t>
                    </a:r>
                    <a:r>
                      <a:rPr lang="en-GB" sz="32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search</a:t>
                    </a:r>
                    <a:r>
                      <a:rPr lang="fr-FR" sz="32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 on technologies</a:t>
                    </a:r>
                  </a:p>
                </p:txBody>
              </p: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E2D36F9D-672A-4F15-8628-5B1297DD57C5}"/>
                  </a:ext>
                </a:extLst>
              </p:cNvPr>
              <p:cNvGrpSpPr/>
              <p:nvPr/>
            </p:nvGrpSpPr>
            <p:grpSpPr>
              <a:xfrm>
                <a:off x="-11795371" y="-3848449"/>
                <a:ext cx="14120624" cy="7061509"/>
                <a:chOff x="-7691831" y="-117814"/>
                <a:chExt cx="14120624" cy="7061509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2D800FBF-1A58-4203-A044-F62D6A1D67DE}"/>
                    </a:ext>
                  </a:extLst>
                </p:cNvPr>
                <p:cNvGrpSpPr/>
                <p:nvPr/>
              </p:nvGrpSpPr>
              <p:grpSpPr>
                <a:xfrm>
                  <a:off x="-7691831" y="-117814"/>
                  <a:ext cx="14006073" cy="7061509"/>
                  <a:chOff x="6000771" y="5190734"/>
                  <a:chExt cx="14006073" cy="7061509"/>
                </a:xfrm>
              </p:grpSpPr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687BF64E-1B2E-44CC-BFAB-85437A18CAC5}"/>
                      </a:ext>
                    </a:extLst>
                  </p:cNvPr>
                  <p:cNvGrpSpPr/>
                  <p:nvPr/>
                </p:nvGrpSpPr>
                <p:grpSpPr>
                  <a:xfrm>
                    <a:off x="7794460" y="5190734"/>
                    <a:ext cx="12212384" cy="7047914"/>
                    <a:chOff x="0" y="0"/>
                    <a:chExt cx="10311618" cy="6858000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C4438DBD-5974-4706-9888-6943508BB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0311618" cy="6858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>
                      <a:outerShdw blurRad="215900" dist="38100" sx="101000" sy="101000" algn="ctr" rotWithShape="0">
                        <a:schemeClr val="tx1">
                          <a:lumMod val="65000"/>
                          <a:lumOff val="35000"/>
                          <a:alpha val="3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" name="Forme libre : forme 6">
                      <a:extLst>
                        <a:ext uri="{FF2B5EF4-FFF2-40B4-BE49-F238E27FC236}">
                          <a16:creationId xmlns:a16="http://schemas.microsoft.com/office/drawing/2014/main" id="{AF5FEA09-2514-4852-82D8-A057419F1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7911" y="1438421"/>
                      <a:ext cx="1723707" cy="3954897"/>
                    </a:xfrm>
                    <a:custGeom>
                      <a:avLst/>
                      <a:gdLst>
                        <a:gd name="connsiteX0" fmla="*/ 1484142 w 1484142"/>
                        <a:gd name="connsiteY0" fmla="*/ 0 h 2954216"/>
                        <a:gd name="connsiteX1" fmla="*/ 1484142 w 1484142"/>
                        <a:gd name="connsiteY1" fmla="*/ 2954216 h 2954216"/>
                        <a:gd name="connsiteX2" fmla="*/ 0 w 1484142"/>
                        <a:gd name="connsiteY2" fmla="*/ 1477108 h 2954216"/>
                        <a:gd name="connsiteX3" fmla="*/ 1484142 w 1484142"/>
                        <a:gd name="connsiteY3" fmla="*/ 0 h 2954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4142" h="2954216">
                          <a:moveTo>
                            <a:pt x="1484142" y="0"/>
                          </a:moveTo>
                          <a:lnTo>
                            <a:pt x="1484142" y="2954216"/>
                          </a:lnTo>
                          <a:cubicBezTo>
                            <a:pt x="664473" y="2954216"/>
                            <a:pt x="0" y="2292892"/>
                            <a:pt x="0" y="1477108"/>
                          </a:cubicBezTo>
                          <a:cubicBezTo>
                            <a:pt x="0" y="661324"/>
                            <a:pt x="664473" y="0"/>
                            <a:pt x="1484142" y="0"/>
                          </a:cubicBez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fr-FR" dirty="0"/>
                        <a:t> </a:t>
                      </a:r>
                    </a:p>
                  </p:txBody>
                </p:sp>
                <p:pic>
                  <p:nvPicPr>
                    <p:cNvPr id="12" name="Image 11">
                      <a:extLst>
                        <a:ext uri="{FF2B5EF4-FFF2-40B4-BE49-F238E27FC236}">
                          <a16:creationId xmlns:a16="http://schemas.microsoft.com/office/drawing/2014/main" id="{1A5536AD-FF01-459C-9AC0-125E09500A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8698564" y="3085254"/>
                      <a:ext cx="920181" cy="79073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1FEE9AB-0851-43C2-8968-E31A5B8BB237}"/>
                      </a:ext>
                    </a:extLst>
                  </p:cNvPr>
                  <p:cNvSpPr/>
                  <p:nvPr/>
                </p:nvSpPr>
                <p:spPr>
                  <a:xfrm>
                    <a:off x="6000771" y="5204329"/>
                    <a:ext cx="12212384" cy="704791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8" name="Forme libre : forme 27">
                    <a:extLst>
                      <a:ext uri="{FF2B5EF4-FFF2-40B4-BE49-F238E27FC236}">
                        <a16:creationId xmlns:a16="http://schemas.microsoft.com/office/drawing/2014/main" id="{CEBAE812-1198-43BB-A0BA-A6C052F9EBA2}"/>
                      </a:ext>
                    </a:extLst>
                  </p:cNvPr>
                  <p:cNvSpPr/>
                  <p:nvPr/>
                </p:nvSpPr>
                <p:spPr>
                  <a:xfrm>
                    <a:off x="16171713" y="6849106"/>
                    <a:ext cx="2041442" cy="4064417"/>
                  </a:xfrm>
                  <a:custGeom>
                    <a:avLst/>
                    <a:gdLst>
                      <a:gd name="connsiteX0" fmla="*/ 1484142 w 1484142"/>
                      <a:gd name="connsiteY0" fmla="*/ 0 h 2954216"/>
                      <a:gd name="connsiteX1" fmla="*/ 1484142 w 1484142"/>
                      <a:gd name="connsiteY1" fmla="*/ 2954216 h 2954216"/>
                      <a:gd name="connsiteX2" fmla="*/ 0 w 1484142"/>
                      <a:gd name="connsiteY2" fmla="*/ 1477108 h 2954216"/>
                      <a:gd name="connsiteX3" fmla="*/ 1484142 w 1484142"/>
                      <a:gd name="connsiteY3" fmla="*/ 0 h 2954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4142" h="2954216">
                        <a:moveTo>
                          <a:pt x="1484142" y="0"/>
                        </a:moveTo>
                        <a:lnTo>
                          <a:pt x="1484142" y="2954216"/>
                        </a:lnTo>
                        <a:cubicBezTo>
                          <a:pt x="664473" y="2954216"/>
                          <a:pt x="0" y="2292892"/>
                          <a:pt x="0" y="1477108"/>
                        </a:cubicBezTo>
                        <a:cubicBezTo>
                          <a:pt x="0" y="661324"/>
                          <a:pt x="664473" y="0"/>
                          <a:pt x="1484142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fr-FR" dirty="0"/>
                      <a:t> </a:t>
                    </a:r>
                  </a:p>
                </p:txBody>
              </p:sp>
            </p:grpSp>
            <p:pic>
              <p:nvPicPr>
                <p:cNvPr id="29" name="Image 28">
                  <a:extLst>
                    <a:ext uri="{FF2B5EF4-FFF2-40B4-BE49-F238E27FC236}">
                      <a16:creationId xmlns:a16="http://schemas.microsoft.com/office/drawing/2014/main" id="{099B69C4-28F3-42AE-AFFB-5BBAA97D1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62205" y="2937895"/>
                  <a:ext cx="945663" cy="936494"/>
                </a:xfrm>
                <a:prstGeom prst="rect">
                  <a:avLst/>
                </a:prstGeom>
              </p:spPr>
            </p:pic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84A786E-92FE-4E95-A2FE-7E0191598A3D}"/>
                    </a:ext>
                  </a:extLst>
                </p:cNvPr>
                <p:cNvSpPr txBox="1"/>
                <p:nvPr/>
              </p:nvSpPr>
              <p:spPr>
                <a:xfrm>
                  <a:off x="3376277" y="2086380"/>
                  <a:ext cx="738664" cy="26125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Welcome</a:t>
                  </a:r>
                  <a:r>
                    <a:rPr lang="fr-F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 </a:t>
                  </a:r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42D4AD68-1886-4112-9EE4-0E19E0970377}"/>
                    </a:ext>
                  </a:extLst>
                </p:cNvPr>
                <p:cNvSpPr txBox="1"/>
                <p:nvPr/>
              </p:nvSpPr>
              <p:spPr>
                <a:xfrm>
                  <a:off x="5136131" y="2007384"/>
                  <a:ext cx="1292662" cy="29036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fr-F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List of technologies</a:t>
                  </a:r>
                </a:p>
              </p:txBody>
            </p:sp>
          </p:grpSp>
        </p:grp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575D0D70-8B77-44E2-8644-3EFB3459CB66}"/>
              </a:ext>
            </a:extLst>
          </p:cNvPr>
          <p:cNvSpPr txBox="1"/>
          <p:nvPr/>
        </p:nvSpPr>
        <p:spPr>
          <a:xfrm>
            <a:off x="354996" y="655181"/>
            <a:ext cx="6887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Project 9:</a:t>
            </a:r>
          </a:p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Survey the technology landscape</a:t>
            </a:r>
          </a:p>
          <a:p>
            <a:pPr algn="ctr"/>
            <a:endParaRPr lang="fr-FR" sz="3600" dirty="0">
              <a:latin typeface="Tw Cen MT" panose="020B0602020104020603" pitchFamily="34" charset="0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7424057-8357-4186-BDEF-0288169E1CE0}"/>
              </a:ext>
            </a:extLst>
          </p:cNvPr>
          <p:cNvSpPr/>
          <p:nvPr/>
        </p:nvSpPr>
        <p:spPr>
          <a:xfrm>
            <a:off x="1092826" y="2074817"/>
            <a:ext cx="5996018" cy="272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Alexandre Massoda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currently following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Front-End Developer path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at OpenClassrooms.</a:t>
            </a:r>
            <a:endParaRPr lang="fr-FR" sz="23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6DEEC5F4-2081-406C-A249-D1B0C3C1B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8" y="2084924"/>
            <a:ext cx="2776074" cy="2776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D50A052F-83BE-4128-B62C-D9DC44D09D60}"/>
              </a:ext>
            </a:extLst>
          </p:cNvPr>
          <p:cNvSpPr txBox="1"/>
          <p:nvPr/>
        </p:nvSpPr>
        <p:spPr>
          <a:xfrm>
            <a:off x="12407182" y="1505937"/>
            <a:ext cx="738663" cy="357360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Feedly Dashboard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37E2E9-4731-46CE-A19E-DEED2121FE04}"/>
              </a:ext>
            </a:extLst>
          </p:cNvPr>
          <p:cNvSpPr txBox="1"/>
          <p:nvPr/>
        </p:nvSpPr>
        <p:spPr>
          <a:xfrm>
            <a:off x="13230760" y="1648557"/>
            <a:ext cx="1169551" cy="357360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Follow Me on Twitter and LinkedIn</a:t>
            </a:r>
          </a:p>
        </p:txBody>
      </p:sp>
    </p:spTree>
    <p:extLst>
      <p:ext uri="{BB962C8B-B14F-4D97-AF65-F5344CB8AC3E}">
        <p14:creationId xmlns:p14="http://schemas.microsoft.com/office/powerpoint/2010/main" val="129091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02980917-BC9F-444A-AE88-7B70326DFC65}"/>
              </a:ext>
            </a:extLst>
          </p:cNvPr>
          <p:cNvGrpSpPr/>
          <p:nvPr/>
        </p:nvGrpSpPr>
        <p:grpSpPr>
          <a:xfrm>
            <a:off x="3694364" y="-54181"/>
            <a:ext cx="12212384" cy="7047914"/>
            <a:chOff x="8052555" y="-3795398"/>
            <a:chExt cx="12212384" cy="70479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2D0B757-A3A3-4A45-AC83-9ED45D0D995D}"/>
                </a:ext>
              </a:extLst>
            </p:cNvPr>
            <p:cNvGrpSpPr/>
            <p:nvPr/>
          </p:nvGrpSpPr>
          <p:grpSpPr>
            <a:xfrm>
              <a:off x="8052555" y="-3795398"/>
              <a:ext cx="12212384" cy="7047914"/>
              <a:chOff x="0" y="-318565"/>
              <a:chExt cx="10311618" cy="685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8DE22E-CD82-42E6-8CA2-D615F2DF166F}"/>
                  </a:ext>
                </a:extLst>
              </p:cNvPr>
              <p:cNvSpPr/>
              <p:nvPr/>
            </p:nvSpPr>
            <p:spPr>
              <a:xfrm>
                <a:off x="0" y="-318565"/>
                <a:ext cx="10311618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AB09EEF7-9C18-4D5A-AD68-C9699D80742E}"/>
                  </a:ext>
                </a:extLst>
              </p:cNvPr>
              <p:cNvSpPr/>
              <p:nvPr/>
            </p:nvSpPr>
            <p:spPr>
              <a:xfrm>
                <a:off x="8587911" y="1119856"/>
                <a:ext cx="1723707" cy="395489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2C8FCEA9-B992-414C-B9D2-81523F70B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72046" y="2701936"/>
                <a:ext cx="920181" cy="790736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2379194-05A9-4DB9-97D5-D30D713E052D}"/>
                  </a:ext>
                </a:extLst>
              </p:cNvPr>
              <p:cNvSpPr txBox="1"/>
              <p:nvPr/>
            </p:nvSpPr>
            <p:spPr>
              <a:xfrm>
                <a:off x="9503316" y="2659502"/>
                <a:ext cx="623696" cy="161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endParaRPr lang="fr-F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391C43-7903-4420-AB84-1BE9727B5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4316" y="-3285118"/>
              <a:ext cx="2590722" cy="259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63191D1-DEF4-43E5-8D69-6E45B988DCED}"/>
              </a:ext>
            </a:extLst>
          </p:cNvPr>
          <p:cNvGrpSpPr/>
          <p:nvPr/>
        </p:nvGrpSpPr>
        <p:grpSpPr>
          <a:xfrm>
            <a:off x="1906185" y="-69361"/>
            <a:ext cx="12212384" cy="7047914"/>
            <a:chOff x="1900675" y="-84540"/>
            <a:chExt cx="12212384" cy="704791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AEED478-781C-4BCE-AF94-394F3EE44034}"/>
                </a:ext>
              </a:extLst>
            </p:cNvPr>
            <p:cNvGrpSpPr/>
            <p:nvPr/>
          </p:nvGrpSpPr>
          <p:grpSpPr>
            <a:xfrm>
              <a:off x="1900675" y="-84540"/>
              <a:ext cx="12212384" cy="7047914"/>
              <a:chOff x="0" y="0"/>
              <a:chExt cx="10311618" cy="685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26DE01-C6E5-4A2E-B237-271A82DCA2A0}"/>
                  </a:ext>
                </a:extLst>
              </p:cNvPr>
              <p:cNvSpPr/>
              <p:nvPr/>
            </p:nvSpPr>
            <p:spPr>
              <a:xfrm>
                <a:off x="0" y="0"/>
                <a:ext cx="10311618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73935CD2-FC81-4170-B5CC-4C7C21688B1A}"/>
                  </a:ext>
                </a:extLst>
              </p:cNvPr>
              <p:cNvSpPr/>
              <p:nvPr/>
            </p:nvSpPr>
            <p:spPr>
              <a:xfrm>
                <a:off x="8587911" y="1438421"/>
                <a:ext cx="1723707" cy="395489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8CCF8409-8AD3-4E61-A62C-D4B166A53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788955" y="3033632"/>
                <a:ext cx="920181" cy="790736"/>
              </a:xfrm>
              <a:prstGeom prst="rect">
                <a:avLst/>
              </a:prstGeom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297ADB0-B6BB-4E53-908C-5A7AFB527804}"/>
                </a:ext>
              </a:extLst>
            </p:cNvPr>
            <p:cNvSpPr txBox="1"/>
            <p:nvPr/>
          </p:nvSpPr>
          <p:spPr>
            <a:xfrm>
              <a:off x="13244695" y="1726664"/>
              <a:ext cx="738663" cy="3573608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Feedly Dashboard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34AE2B0-2C5E-4246-9FCF-8C0ACAB7E904}"/>
              </a:ext>
            </a:extLst>
          </p:cNvPr>
          <p:cNvGrpSpPr/>
          <p:nvPr/>
        </p:nvGrpSpPr>
        <p:grpSpPr>
          <a:xfrm>
            <a:off x="118006" y="-69361"/>
            <a:ext cx="12273344" cy="7047914"/>
            <a:chOff x="-8426911" y="-3848449"/>
            <a:chExt cx="12273344" cy="7047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023383-FE16-4CDB-A5C2-3E345938E861}"/>
                </a:ext>
              </a:extLst>
            </p:cNvPr>
            <p:cNvSpPr/>
            <p:nvPr/>
          </p:nvSpPr>
          <p:spPr>
            <a:xfrm>
              <a:off x="-8426911" y="-3848449"/>
              <a:ext cx="12212384" cy="70479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2AF7B1E-ABED-49A8-89A9-1ED59A5E09C8}"/>
                </a:ext>
              </a:extLst>
            </p:cNvPr>
            <p:cNvGrpSpPr/>
            <p:nvPr/>
          </p:nvGrpSpPr>
          <p:grpSpPr>
            <a:xfrm>
              <a:off x="1744523" y="-2639446"/>
              <a:ext cx="2101910" cy="4629908"/>
              <a:chOff x="-4287442" y="-2756204"/>
              <a:chExt cx="2101910" cy="4629908"/>
            </a:xfrm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CAB584B7-CED6-4024-8DD6-2AA9623037FC}"/>
                  </a:ext>
                </a:extLst>
              </p:cNvPr>
              <p:cNvSpPr/>
              <p:nvPr/>
            </p:nvSpPr>
            <p:spPr>
              <a:xfrm>
                <a:off x="-4287442" y="-2473458"/>
                <a:ext cx="2041442" cy="406441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EA5879F3-5D47-4E06-9BEC-C66DACAEC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4001706" y="-909496"/>
                <a:ext cx="945663" cy="936494"/>
              </a:xfrm>
              <a:prstGeom prst="rect">
                <a:avLst/>
              </a:prstGeom>
            </p:spPr>
          </p:pic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D4FB1D4-A310-4C3E-B2DB-3A16FB6DAE8D}"/>
                  </a:ext>
                </a:extLst>
              </p:cNvPr>
              <p:cNvSpPr txBox="1"/>
              <p:nvPr/>
            </p:nvSpPr>
            <p:spPr>
              <a:xfrm>
                <a:off x="-3355083" y="-2756204"/>
                <a:ext cx="1169551" cy="4629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Web sites and links to </a:t>
                </a:r>
                <a:r>
                  <a:rPr lang="en-GB" sz="32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search</a:t>
                </a:r>
                <a:r>
                  <a:rPr lang="fr-FR" sz="32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 on technologies</a:t>
                </a:r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9B024C5-F730-4613-913B-2FA554FC92E0}"/>
              </a:ext>
            </a:extLst>
          </p:cNvPr>
          <p:cNvGrpSpPr/>
          <p:nvPr/>
        </p:nvGrpSpPr>
        <p:grpSpPr>
          <a:xfrm>
            <a:off x="-13161820" y="-69361"/>
            <a:ext cx="23775236" cy="7047914"/>
            <a:chOff x="-13161820" y="-69361"/>
            <a:chExt cx="23775236" cy="704791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2D800FBF-1A58-4203-A044-F62D6A1D67DE}"/>
                </a:ext>
              </a:extLst>
            </p:cNvPr>
            <p:cNvGrpSpPr/>
            <p:nvPr/>
          </p:nvGrpSpPr>
          <p:grpSpPr>
            <a:xfrm>
              <a:off x="-13161820" y="-69361"/>
              <a:ext cx="23775236" cy="7047914"/>
              <a:chOff x="-3768392" y="5190734"/>
              <a:chExt cx="23775236" cy="7047914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687BF64E-1B2E-44CC-BFAB-85437A18CAC5}"/>
                  </a:ext>
                </a:extLst>
              </p:cNvPr>
              <p:cNvGrpSpPr/>
              <p:nvPr/>
            </p:nvGrpSpPr>
            <p:grpSpPr>
              <a:xfrm>
                <a:off x="7794460" y="5190734"/>
                <a:ext cx="12212384" cy="7047914"/>
                <a:chOff x="0" y="0"/>
                <a:chExt cx="10311618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4438DBD-5974-4706-9888-6943508BBF7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311618" cy="685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" name="Forme libre : forme 6">
                  <a:extLst>
                    <a:ext uri="{FF2B5EF4-FFF2-40B4-BE49-F238E27FC236}">
                      <a16:creationId xmlns:a16="http://schemas.microsoft.com/office/drawing/2014/main" id="{AF5FEA09-2514-4852-82D8-A057419F1D2B}"/>
                    </a:ext>
                  </a:extLst>
                </p:cNvPr>
                <p:cNvSpPr/>
                <p:nvPr/>
              </p:nvSpPr>
              <p:spPr>
                <a:xfrm>
                  <a:off x="8587911" y="1438421"/>
                  <a:ext cx="1723707" cy="3954897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1A5536AD-FF01-459C-9AC0-125E09500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698564" y="3085254"/>
                  <a:ext cx="920181" cy="790736"/>
                </a:xfrm>
                <a:prstGeom prst="rect">
                  <a:avLst/>
                </a:prstGeom>
              </p:spPr>
            </p:pic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FEE9AB-0851-43C2-8968-E31A5B8BB237}"/>
                  </a:ext>
                </a:extLst>
              </p:cNvPr>
              <p:cNvSpPr/>
              <p:nvPr/>
            </p:nvSpPr>
            <p:spPr>
              <a:xfrm>
                <a:off x="-3768392" y="5190734"/>
                <a:ext cx="12212384" cy="70479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CEBAE812-1198-43BB-A0BA-A6C052F9EBA2}"/>
                  </a:ext>
                </a:extLst>
              </p:cNvPr>
              <p:cNvSpPr/>
              <p:nvPr/>
            </p:nvSpPr>
            <p:spPr>
              <a:xfrm>
                <a:off x="6420149" y="6771091"/>
                <a:ext cx="2041442" cy="406441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</p:grp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099B69C4-28F3-42AE-AFFB-5BBAA97D1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656147" y="3100323"/>
              <a:ext cx="945663" cy="936494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484A786E-92FE-4E95-A2FE-7E0191598A3D}"/>
                </a:ext>
              </a:extLst>
            </p:cNvPr>
            <p:cNvSpPr txBox="1"/>
            <p:nvPr/>
          </p:nvSpPr>
          <p:spPr>
            <a:xfrm>
              <a:off x="-1735785" y="2346922"/>
              <a:ext cx="738664" cy="2612535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Welcome</a:t>
              </a:r>
              <a:r>
                <a:rPr lang="fr-F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2D4AD68-1886-4112-9EE4-0E19E0970377}"/>
              </a:ext>
            </a:extLst>
          </p:cNvPr>
          <p:cNvSpPr txBox="1"/>
          <p:nvPr/>
        </p:nvSpPr>
        <p:spPr>
          <a:xfrm>
            <a:off x="9436855" y="2017966"/>
            <a:ext cx="1292662" cy="290362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List of technologies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9CA1F0-4380-4BC7-AF4A-C52266298F55}"/>
              </a:ext>
            </a:extLst>
          </p:cNvPr>
          <p:cNvSpPr txBox="1"/>
          <p:nvPr/>
        </p:nvSpPr>
        <p:spPr>
          <a:xfrm>
            <a:off x="1858780" y="1190713"/>
            <a:ext cx="87204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err="1">
                <a:latin typeface="Tw Cen MT" panose="020B0602020104020603" pitchFamily="34" charset="0"/>
              </a:rPr>
              <a:t>I’m</a:t>
            </a:r>
            <a:r>
              <a:rPr lang="fr-FR" sz="2800" b="1" dirty="0">
                <a:latin typeface="Tw Cen MT" panose="020B0602020104020603" pitchFamily="34" charset="0"/>
              </a:rPr>
              <a:t> </a:t>
            </a:r>
            <a:r>
              <a:rPr lang="fr-FR" sz="2800" b="1" dirty="0" err="1">
                <a:latin typeface="Tw Cen MT" panose="020B0602020104020603" pitchFamily="34" charset="0"/>
              </a:rPr>
              <a:t>interested</a:t>
            </a:r>
            <a:r>
              <a:rPr lang="fr-FR" sz="2800" b="1" dirty="0">
                <a:latin typeface="Tw Cen MT" panose="020B0602020104020603" pitchFamily="34" charset="0"/>
              </a:rPr>
              <a:t> in :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HTML, 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CSS,  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Bootstrap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MySQL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JavaScript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React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Flutter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Python (Django Framework)</a:t>
            </a:r>
          </a:p>
          <a:p>
            <a:pPr marL="342900" indent="-342900" algn="just">
              <a:buFontTx/>
              <a:buChar char="-"/>
            </a:pPr>
            <a:r>
              <a:rPr lang="fr-FR" sz="2800" b="1" dirty="0" err="1">
                <a:latin typeface="Tw Cen MT" panose="020B0602020104020603" pitchFamily="34" charset="0"/>
              </a:rPr>
              <a:t>PhP</a:t>
            </a:r>
            <a:endParaRPr lang="fr-FR" sz="2800" b="1" dirty="0">
              <a:latin typeface="Tw Cen MT" panose="020B0602020104020603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fr-FR" sz="2800" b="1" dirty="0">
                <a:latin typeface="Tw Cen MT" panose="020B0602020104020603" pitchFamily="34" charset="0"/>
              </a:rPr>
              <a:t>Ruby and Ruby on Rails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A4E09D0-8232-4571-94A8-E66A79B4BB59}"/>
              </a:ext>
            </a:extLst>
          </p:cNvPr>
          <p:cNvSpPr txBox="1"/>
          <p:nvPr/>
        </p:nvSpPr>
        <p:spPr>
          <a:xfrm>
            <a:off x="14789931" y="1860319"/>
            <a:ext cx="1169551" cy="357360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Follow Me on Twitter and LinkedIn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023AEAF-B628-4531-A601-F353EA5E7BA2}"/>
              </a:ext>
            </a:extLst>
          </p:cNvPr>
          <p:cNvGrpSpPr/>
          <p:nvPr/>
        </p:nvGrpSpPr>
        <p:grpSpPr>
          <a:xfrm>
            <a:off x="-9976870" y="595700"/>
            <a:ext cx="6887490" cy="4221337"/>
            <a:chOff x="-9975098" y="587532"/>
            <a:chExt cx="6887490" cy="4221337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4E62B1E3-394D-4B62-A0FB-CB7A130E54BE}"/>
                </a:ext>
              </a:extLst>
            </p:cNvPr>
            <p:cNvSpPr/>
            <p:nvPr/>
          </p:nvSpPr>
          <p:spPr>
            <a:xfrm>
              <a:off x="-9205144" y="2068456"/>
              <a:ext cx="5996018" cy="2721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300" b="0" i="0" dirty="0">
                  <a:solidFill>
                    <a:schemeClr val="bg1"/>
                  </a:solidFill>
                  <a:effectLst/>
                  <a:latin typeface="Tw Cen MT" panose="020B0602020104020603" pitchFamily="34" charset="0"/>
                </a:rPr>
                <a:t>Alexandre Massoda</a:t>
              </a:r>
            </a:p>
            <a:p>
              <a:pPr algn="r"/>
              <a:r>
                <a:rPr lang="en-US" sz="2300" b="0" i="0" dirty="0">
                  <a:solidFill>
                    <a:schemeClr val="bg1"/>
                  </a:solidFill>
                  <a:effectLst/>
                  <a:latin typeface="Tw Cen MT" panose="020B0602020104020603" pitchFamily="34" charset="0"/>
                </a:rPr>
                <a:t>currently following </a:t>
              </a:r>
            </a:p>
            <a:p>
              <a:pPr algn="r"/>
              <a:r>
                <a:rPr lang="en-US" sz="2300" b="0" i="0" dirty="0">
                  <a:solidFill>
                    <a:schemeClr val="bg1"/>
                  </a:solidFill>
                  <a:effectLst/>
                  <a:latin typeface="Tw Cen MT" panose="020B0602020104020603" pitchFamily="34" charset="0"/>
                </a:rPr>
                <a:t>the Front-End Developer path </a:t>
              </a:r>
            </a:p>
            <a:p>
              <a:pPr algn="r"/>
              <a:r>
                <a:rPr lang="en-US" sz="2300" b="0" i="0" dirty="0">
                  <a:solidFill>
                    <a:schemeClr val="bg1"/>
                  </a:solidFill>
                  <a:effectLst/>
                  <a:latin typeface="Tw Cen MT" panose="020B0602020104020603" pitchFamily="34" charset="0"/>
                </a:rPr>
                <a:t>at OpenClassrooms.</a:t>
              </a:r>
              <a:endParaRPr lang="fr-FR" sz="23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40406E2C-1EBB-4555-B49E-26547DD1E1F3}"/>
                </a:ext>
              </a:extLst>
            </p:cNvPr>
            <p:cNvGrpSpPr/>
            <p:nvPr/>
          </p:nvGrpSpPr>
          <p:grpSpPr>
            <a:xfrm>
              <a:off x="-9975098" y="587532"/>
              <a:ext cx="6887490" cy="4221337"/>
              <a:chOff x="-9975098" y="587532"/>
              <a:chExt cx="6887490" cy="4221337"/>
            </a:xfrm>
          </p:grpSpPr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D7AE0B39-1AA1-422A-9599-385006CD3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829930" y="2032795"/>
                <a:ext cx="2776074" cy="2776074"/>
              </a:xfrm>
              <a:prstGeom prst="ellipse">
                <a:avLst/>
              </a:prstGeom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295D389-C92D-45B6-AA8E-A57FB16C2C36}"/>
                  </a:ext>
                </a:extLst>
              </p:cNvPr>
              <p:cNvSpPr txBox="1"/>
              <p:nvPr/>
            </p:nvSpPr>
            <p:spPr>
              <a:xfrm>
                <a:off x="-9975098" y="587532"/>
                <a:ext cx="688749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i="0" dirty="0">
                    <a:effectLst/>
                    <a:latin typeface="Tw Cen MT" panose="020B0602020104020603" pitchFamily="34" charset="0"/>
                  </a:rPr>
                  <a:t>Project 9:</a:t>
                </a:r>
              </a:p>
              <a:p>
                <a:pPr algn="ctr"/>
                <a:r>
                  <a:rPr lang="fr-FR" sz="3600" b="1" i="0" dirty="0">
                    <a:effectLst/>
                    <a:latin typeface="Tw Cen MT" panose="020B0602020104020603" pitchFamily="34" charset="0"/>
                  </a:rPr>
                  <a:t>Survey the technology landscape</a:t>
                </a:r>
              </a:p>
              <a:p>
                <a:pPr algn="ctr"/>
                <a:endParaRPr lang="fr-FR" sz="3600" dirty="0">
                  <a:latin typeface="Tw Cen MT" panose="020B06020201040206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87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02980917-BC9F-444A-AE88-7B70326DFC65}"/>
              </a:ext>
            </a:extLst>
          </p:cNvPr>
          <p:cNvGrpSpPr/>
          <p:nvPr/>
        </p:nvGrpSpPr>
        <p:grpSpPr>
          <a:xfrm>
            <a:off x="3189546" y="-81845"/>
            <a:ext cx="12212384" cy="7047914"/>
            <a:chOff x="8052555" y="-3795398"/>
            <a:chExt cx="12212384" cy="70479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2D0B757-A3A3-4A45-AC83-9ED45D0D995D}"/>
                </a:ext>
              </a:extLst>
            </p:cNvPr>
            <p:cNvGrpSpPr/>
            <p:nvPr/>
          </p:nvGrpSpPr>
          <p:grpSpPr>
            <a:xfrm>
              <a:off x="8052555" y="-3795398"/>
              <a:ext cx="12212384" cy="7047914"/>
              <a:chOff x="0" y="-318565"/>
              <a:chExt cx="10311618" cy="685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8DE22E-CD82-42E6-8CA2-D615F2DF166F}"/>
                  </a:ext>
                </a:extLst>
              </p:cNvPr>
              <p:cNvSpPr/>
              <p:nvPr/>
            </p:nvSpPr>
            <p:spPr>
              <a:xfrm>
                <a:off x="0" y="-318565"/>
                <a:ext cx="10311618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AB09EEF7-9C18-4D5A-AD68-C9699D80742E}"/>
                  </a:ext>
                </a:extLst>
              </p:cNvPr>
              <p:cNvSpPr/>
              <p:nvPr/>
            </p:nvSpPr>
            <p:spPr>
              <a:xfrm>
                <a:off x="8587911" y="1119856"/>
                <a:ext cx="1723707" cy="395489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2C8FCEA9-B992-414C-B9D2-81523F70B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72046" y="2701936"/>
                <a:ext cx="920181" cy="790736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2379194-05A9-4DB9-97D5-D30D713E052D}"/>
                  </a:ext>
                </a:extLst>
              </p:cNvPr>
              <p:cNvSpPr txBox="1"/>
              <p:nvPr/>
            </p:nvSpPr>
            <p:spPr>
              <a:xfrm>
                <a:off x="9503316" y="2659502"/>
                <a:ext cx="623696" cy="161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endParaRPr lang="fr-F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391C43-7903-4420-AB84-1BE9727B5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4316" y="-3285118"/>
              <a:ext cx="2590722" cy="259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AEED478-781C-4BCE-AF94-394F3EE44034}"/>
              </a:ext>
            </a:extLst>
          </p:cNvPr>
          <p:cNvGrpSpPr/>
          <p:nvPr/>
        </p:nvGrpSpPr>
        <p:grpSpPr>
          <a:xfrm>
            <a:off x="1395857" y="-51486"/>
            <a:ext cx="12212384" cy="7047914"/>
            <a:chOff x="0" y="0"/>
            <a:chExt cx="10311618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26DE01-C6E5-4A2E-B237-271A82DCA2A0}"/>
                </a:ext>
              </a:extLst>
            </p:cNvPr>
            <p:cNvSpPr/>
            <p:nvPr/>
          </p:nvSpPr>
          <p:spPr>
            <a:xfrm>
              <a:off x="0" y="0"/>
              <a:ext cx="10311618" cy="685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73935CD2-FC81-4170-B5CC-4C7C21688B1A}"/>
                </a:ext>
              </a:extLst>
            </p:cNvPr>
            <p:cNvSpPr/>
            <p:nvPr/>
          </p:nvSpPr>
          <p:spPr>
            <a:xfrm>
              <a:off x="8587911" y="1438421"/>
              <a:ext cx="1723707" cy="3954897"/>
            </a:xfrm>
            <a:custGeom>
              <a:avLst/>
              <a:gdLst>
                <a:gd name="connsiteX0" fmla="*/ 1484142 w 1484142"/>
                <a:gd name="connsiteY0" fmla="*/ 0 h 2954216"/>
                <a:gd name="connsiteX1" fmla="*/ 1484142 w 1484142"/>
                <a:gd name="connsiteY1" fmla="*/ 2954216 h 2954216"/>
                <a:gd name="connsiteX2" fmla="*/ 0 w 1484142"/>
                <a:gd name="connsiteY2" fmla="*/ 1477108 h 2954216"/>
                <a:gd name="connsiteX3" fmla="*/ 1484142 w 1484142"/>
                <a:gd name="connsiteY3" fmla="*/ 0 h 295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42" h="2954216">
                  <a:moveTo>
                    <a:pt x="1484142" y="0"/>
                  </a:moveTo>
                  <a:lnTo>
                    <a:pt x="1484142" y="2954216"/>
                  </a:lnTo>
                  <a:cubicBezTo>
                    <a:pt x="664473" y="2954216"/>
                    <a:pt x="0" y="2292892"/>
                    <a:pt x="0" y="1477108"/>
                  </a:cubicBezTo>
                  <a:cubicBezTo>
                    <a:pt x="0" y="661324"/>
                    <a:pt x="664473" y="0"/>
                    <a:pt x="148414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dirty="0"/>
                <a:t> </a:t>
              </a: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CCF8409-8AD3-4E61-A62C-D4B166A53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788955" y="3033632"/>
              <a:ext cx="920181" cy="790736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A297ADB0-B6BB-4E53-908C-5A7AFB527804}"/>
              </a:ext>
            </a:extLst>
          </p:cNvPr>
          <p:cNvSpPr txBox="1"/>
          <p:nvPr/>
        </p:nvSpPr>
        <p:spPr>
          <a:xfrm>
            <a:off x="12649596" y="1685667"/>
            <a:ext cx="738663" cy="357360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Feedly Dashboard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04ABF0D-4E33-47BF-9BFB-4EDACF4D1EA4}"/>
              </a:ext>
            </a:extLst>
          </p:cNvPr>
          <p:cNvGrpSpPr/>
          <p:nvPr/>
        </p:nvGrpSpPr>
        <p:grpSpPr>
          <a:xfrm>
            <a:off x="-11380371" y="-129068"/>
            <a:ext cx="23244261" cy="7095137"/>
            <a:chOff x="-11795371" y="-3878808"/>
            <a:chExt cx="23244261" cy="7095137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34AE2B0-2C5E-4246-9FCF-8C0ACAB7E904}"/>
                </a:ext>
              </a:extLst>
            </p:cNvPr>
            <p:cNvGrpSpPr/>
            <p:nvPr/>
          </p:nvGrpSpPr>
          <p:grpSpPr>
            <a:xfrm>
              <a:off x="-781158" y="-3831585"/>
              <a:ext cx="12230048" cy="7047914"/>
              <a:chOff x="-781158" y="-3831585"/>
              <a:chExt cx="12230048" cy="70479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023383-FE16-4CDB-A5C2-3E345938E861}"/>
                  </a:ext>
                </a:extLst>
              </p:cNvPr>
              <p:cNvSpPr/>
              <p:nvPr/>
            </p:nvSpPr>
            <p:spPr>
              <a:xfrm>
                <a:off x="-781158" y="-3831585"/>
                <a:ext cx="12212384" cy="70479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2AF7B1E-ABED-49A8-89A9-1ED59A5E09C8}"/>
                  </a:ext>
                </a:extLst>
              </p:cNvPr>
              <p:cNvGrpSpPr/>
              <p:nvPr/>
            </p:nvGrpSpPr>
            <p:grpSpPr>
              <a:xfrm>
                <a:off x="9388727" y="-2628319"/>
                <a:ext cx="2060163" cy="4629908"/>
                <a:chOff x="3356762" y="-2745077"/>
                <a:chExt cx="2060163" cy="4629908"/>
              </a:xfrm>
            </p:grpSpPr>
            <p:sp>
              <p:nvSpPr>
                <p:cNvPr id="11" name="Forme libre : forme 10">
                  <a:extLst>
                    <a:ext uri="{FF2B5EF4-FFF2-40B4-BE49-F238E27FC236}">
                      <a16:creationId xmlns:a16="http://schemas.microsoft.com/office/drawing/2014/main" id="{CAB584B7-CED6-4024-8DD6-2AA9623037FC}"/>
                    </a:ext>
                  </a:extLst>
                </p:cNvPr>
                <p:cNvSpPr/>
                <p:nvPr/>
              </p:nvSpPr>
              <p:spPr>
                <a:xfrm>
                  <a:off x="3356762" y="-2420408"/>
                  <a:ext cx="2041442" cy="4064417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  <p:pic>
              <p:nvPicPr>
                <p:cNvPr id="13" name="Image 12">
                  <a:extLst>
                    <a:ext uri="{FF2B5EF4-FFF2-40B4-BE49-F238E27FC236}">
                      <a16:creationId xmlns:a16="http://schemas.microsoft.com/office/drawing/2014/main" id="{EA5879F3-5D47-4E06-9BEC-C66DACAE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471632" y="-909497"/>
                  <a:ext cx="945663" cy="936494"/>
                </a:xfrm>
                <a:prstGeom prst="rect">
                  <a:avLst/>
                </a:prstGeom>
              </p:spPr>
            </p:pic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DD4FB1D4-A310-4C3E-B2DB-3A16FB6DAE8D}"/>
                    </a:ext>
                  </a:extLst>
                </p:cNvPr>
                <p:cNvSpPr txBox="1"/>
                <p:nvPr/>
              </p:nvSpPr>
              <p:spPr>
                <a:xfrm>
                  <a:off x="4247374" y="-2745077"/>
                  <a:ext cx="1169551" cy="4629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fr-FR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Web sites and links to </a:t>
                  </a:r>
                  <a:r>
                    <a:rPr lang="en-GB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search</a:t>
                  </a:r>
                  <a:r>
                    <a:rPr lang="fr-FR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 on technologies</a:t>
                  </a:r>
                </a:p>
              </p:txBody>
            </p:sp>
          </p:grp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2D36F9D-672A-4F15-8628-5B1297DD57C5}"/>
                </a:ext>
              </a:extLst>
            </p:cNvPr>
            <p:cNvGrpSpPr/>
            <p:nvPr/>
          </p:nvGrpSpPr>
          <p:grpSpPr>
            <a:xfrm>
              <a:off x="-11795371" y="-3878808"/>
              <a:ext cx="14006073" cy="7078273"/>
              <a:chOff x="-7691831" y="-148173"/>
              <a:chExt cx="14006073" cy="7078273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2D800FBF-1A58-4203-A044-F62D6A1D67DE}"/>
                  </a:ext>
                </a:extLst>
              </p:cNvPr>
              <p:cNvGrpSpPr/>
              <p:nvPr/>
            </p:nvGrpSpPr>
            <p:grpSpPr>
              <a:xfrm>
                <a:off x="-7691831" y="-148173"/>
                <a:ext cx="14006073" cy="7078273"/>
                <a:chOff x="6000771" y="5160375"/>
                <a:chExt cx="14006073" cy="7078273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687BF64E-1B2E-44CC-BFAB-85437A18CAC5}"/>
                    </a:ext>
                  </a:extLst>
                </p:cNvPr>
                <p:cNvGrpSpPr/>
                <p:nvPr/>
              </p:nvGrpSpPr>
              <p:grpSpPr>
                <a:xfrm>
                  <a:off x="7794460" y="5190734"/>
                  <a:ext cx="12212384" cy="7047914"/>
                  <a:chOff x="0" y="0"/>
                  <a:chExt cx="10311618" cy="685800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4438DBD-5974-4706-9888-6943508BBF7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311618" cy="6858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Forme libre : forme 6">
                    <a:extLst>
                      <a:ext uri="{FF2B5EF4-FFF2-40B4-BE49-F238E27FC236}">
                        <a16:creationId xmlns:a16="http://schemas.microsoft.com/office/drawing/2014/main" id="{AF5FEA09-2514-4852-82D8-A057419F1D2B}"/>
                      </a:ext>
                    </a:extLst>
                  </p:cNvPr>
                  <p:cNvSpPr/>
                  <p:nvPr/>
                </p:nvSpPr>
                <p:spPr>
                  <a:xfrm>
                    <a:off x="8587911" y="1438421"/>
                    <a:ext cx="1723707" cy="3954897"/>
                  </a:xfrm>
                  <a:custGeom>
                    <a:avLst/>
                    <a:gdLst>
                      <a:gd name="connsiteX0" fmla="*/ 1484142 w 1484142"/>
                      <a:gd name="connsiteY0" fmla="*/ 0 h 2954216"/>
                      <a:gd name="connsiteX1" fmla="*/ 1484142 w 1484142"/>
                      <a:gd name="connsiteY1" fmla="*/ 2954216 h 2954216"/>
                      <a:gd name="connsiteX2" fmla="*/ 0 w 1484142"/>
                      <a:gd name="connsiteY2" fmla="*/ 1477108 h 2954216"/>
                      <a:gd name="connsiteX3" fmla="*/ 1484142 w 1484142"/>
                      <a:gd name="connsiteY3" fmla="*/ 0 h 2954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4142" h="2954216">
                        <a:moveTo>
                          <a:pt x="1484142" y="0"/>
                        </a:moveTo>
                        <a:lnTo>
                          <a:pt x="1484142" y="2954216"/>
                        </a:lnTo>
                        <a:cubicBezTo>
                          <a:pt x="664473" y="2954216"/>
                          <a:pt x="0" y="2292892"/>
                          <a:pt x="0" y="1477108"/>
                        </a:cubicBezTo>
                        <a:cubicBezTo>
                          <a:pt x="0" y="661324"/>
                          <a:pt x="664473" y="0"/>
                          <a:pt x="1484142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fr-FR" dirty="0"/>
                      <a:t> </a:t>
                    </a:r>
                  </a:p>
                </p:txBody>
              </p:sp>
              <p:pic>
                <p:nvPicPr>
                  <p:cNvPr id="12" name="Image 11">
                    <a:extLst>
                      <a:ext uri="{FF2B5EF4-FFF2-40B4-BE49-F238E27FC236}">
                        <a16:creationId xmlns:a16="http://schemas.microsoft.com/office/drawing/2014/main" id="{1A5536AD-FF01-459C-9AC0-125E09500A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8698564" y="3085254"/>
                    <a:ext cx="920181" cy="7907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1FEE9AB-0851-43C2-8968-E31A5B8BB237}"/>
                    </a:ext>
                  </a:extLst>
                </p:cNvPr>
                <p:cNvSpPr/>
                <p:nvPr/>
              </p:nvSpPr>
              <p:spPr>
                <a:xfrm>
                  <a:off x="6000771" y="5160375"/>
                  <a:ext cx="12212384" cy="70479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CEBAE812-1198-43BB-A0BA-A6C052F9EBA2}"/>
                    </a:ext>
                  </a:extLst>
                </p:cNvPr>
                <p:cNvSpPr/>
                <p:nvPr/>
              </p:nvSpPr>
              <p:spPr>
                <a:xfrm>
                  <a:off x="16171713" y="6818818"/>
                  <a:ext cx="2041442" cy="4064417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</p:grpSp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099B69C4-28F3-42AE-AFFB-5BBAA97D1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462205" y="2937895"/>
                <a:ext cx="945663" cy="936494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84A786E-92FE-4E95-A2FE-7E0191598A3D}"/>
                  </a:ext>
                </a:extLst>
              </p:cNvPr>
              <p:cNvSpPr txBox="1"/>
              <p:nvPr/>
            </p:nvSpPr>
            <p:spPr>
              <a:xfrm>
                <a:off x="3352625" y="2160431"/>
                <a:ext cx="738664" cy="26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Welcome</a:t>
                </a:r>
                <a:r>
                  <a:rPr lang="fr-F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 </a:t>
                </a:r>
              </a:p>
            </p:txBody>
          </p:sp>
        </p:grp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A98B0100-4841-4362-B3B2-20E8D418A796}"/>
              </a:ext>
            </a:extLst>
          </p:cNvPr>
          <p:cNvSpPr txBox="1"/>
          <p:nvPr/>
        </p:nvSpPr>
        <p:spPr>
          <a:xfrm>
            <a:off x="1435620" y="2030927"/>
            <a:ext cx="1262069" cy="2856097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List of technologies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7433E5-ED6C-4492-8E97-49B345E81A5A}"/>
              </a:ext>
            </a:extLst>
          </p:cNvPr>
          <p:cNvSpPr txBox="1"/>
          <p:nvPr/>
        </p:nvSpPr>
        <p:spPr>
          <a:xfrm>
            <a:off x="3228510" y="123635"/>
            <a:ext cx="619119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2800" dirty="0">
                <a:latin typeface="Tw Cen MT" panose="020B0602020104020603" pitchFamily="34" charset="0"/>
                <a:hlinkClick r:id="rId4"/>
              </a:rPr>
              <a:t>https://openclassrooms.com</a:t>
            </a:r>
          </a:p>
          <a:p>
            <a:pPr marL="285750" indent="-285750" algn="just">
              <a:buFontTx/>
              <a:buChar char="-"/>
            </a:pPr>
            <a:r>
              <a:rPr lang="fr-FR" sz="2800" dirty="0">
                <a:latin typeface="Tw Cen MT" panose="020B0602020104020603" pitchFamily="34" charset="0"/>
                <a:hlinkClick r:id="rId4"/>
              </a:rPr>
              <a:t>https://github.com</a:t>
            </a:r>
            <a:endParaRPr lang="fr-FR" sz="2800" dirty="0">
              <a:latin typeface="Tw Cen MT" panose="020B06020201040206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2800" dirty="0">
                <a:latin typeface="Tw Cen MT" panose="020B0602020104020603" pitchFamily="34" charset="0"/>
                <a:hlinkClick r:id="rId5"/>
              </a:rPr>
              <a:t>https://stackoverflow.com</a:t>
            </a:r>
            <a:endParaRPr lang="fr-FR" sz="2800" dirty="0">
              <a:latin typeface="Tw Cen MT" panose="020B06020201040206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2800" dirty="0">
                <a:latin typeface="Tw Cen MT" panose="020B0602020104020603" pitchFamily="34" charset="0"/>
                <a:hlinkClick r:id="rId6"/>
              </a:rPr>
              <a:t>https://freecodecamp.org</a:t>
            </a:r>
            <a:endParaRPr lang="fr-FR" sz="2800" dirty="0">
              <a:latin typeface="Tw Cen MT" panose="020B06020201040206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2800" dirty="0">
                <a:latin typeface="Tw Cen MT" panose="020B0602020104020603" pitchFamily="34" charset="0"/>
                <a:hlinkClick r:id="rId7"/>
              </a:rPr>
              <a:t>https://scrimba.com</a:t>
            </a:r>
            <a:endParaRPr lang="fr-FR" sz="2800" dirty="0">
              <a:latin typeface="Tw Cen MT" panose="020B06020201040206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2800" dirty="0">
                <a:latin typeface="Tw Cen MT" panose="020B0602020104020603" pitchFamily="34" charset="0"/>
                <a:hlinkClick r:id="rId8"/>
              </a:rPr>
              <a:t>https://khanacademy.org</a:t>
            </a:r>
            <a:endParaRPr lang="fr-FR" sz="2800" dirty="0">
              <a:latin typeface="Tw Cen MT" panose="020B0602020104020603" pitchFamily="34" charset="0"/>
            </a:endParaRPr>
          </a:p>
          <a:p>
            <a:pPr algn="just"/>
            <a:endParaRPr lang="fr-FR" sz="2800" dirty="0">
              <a:latin typeface="Tw Cen MT" panose="020B0602020104020603" pitchFamily="34" charset="0"/>
            </a:endParaRPr>
          </a:p>
          <a:p>
            <a:pPr algn="just"/>
            <a:r>
              <a:rPr lang="fr-FR" sz="2800" dirty="0">
                <a:latin typeface="Tw Cen MT" panose="020B0602020104020603" pitchFamily="34" charset="0"/>
              </a:rPr>
              <a:t>YouTube Channels:</a:t>
            </a:r>
          </a:p>
          <a:p>
            <a:pPr marL="457200" indent="-457200" algn="just">
              <a:buFontTx/>
              <a:buChar char="-"/>
            </a:pPr>
            <a:r>
              <a:rPr lang="fr-FR" sz="2800" dirty="0" err="1">
                <a:latin typeface="Tw Cen MT" panose="020B0602020104020603" pitchFamily="34" charset="0"/>
              </a:rPr>
              <a:t>freeCodeCamp</a:t>
            </a:r>
            <a:endParaRPr lang="fr-FR" sz="2800" dirty="0">
              <a:latin typeface="Tw Cen MT" panose="020B0602020104020603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fr-FR" sz="2800" dirty="0" err="1">
                <a:latin typeface="Tw Cen MT" panose="020B0602020104020603" pitchFamily="34" charset="0"/>
              </a:rPr>
              <a:t>Scrimba</a:t>
            </a:r>
            <a:endParaRPr lang="fr-FR" sz="2800" dirty="0">
              <a:latin typeface="Tw Cen MT" panose="020B0602020104020603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fr-FR" sz="2800" dirty="0" err="1">
                <a:latin typeface="Tw Cen MT" panose="020B0602020104020603" pitchFamily="34" charset="0"/>
              </a:rPr>
              <a:t>Fromscratch</a:t>
            </a:r>
            <a:endParaRPr lang="fr-FR" sz="2800" dirty="0">
              <a:latin typeface="Tw Cen MT" panose="020B0602020104020603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fr-FR" sz="2800" dirty="0">
                <a:latin typeface="Tw Cen MT" panose="020B0602020104020603" pitchFamily="34" charset="0"/>
              </a:rPr>
              <a:t>Khan </a:t>
            </a:r>
            <a:r>
              <a:rPr lang="en-GB" sz="2800" dirty="0">
                <a:latin typeface="Tw Cen MT" panose="020B0602020104020603" pitchFamily="34" charset="0"/>
              </a:rPr>
              <a:t>Academy</a:t>
            </a:r>
          </a:p>
          <a:p>
            <a:pPr marL="457200" indent="-457200" algn="just">
              <a:buFontTx/>
              <a:buChar char="-"/>
            </a:pPr>
            <a:r>
              <a:rPr lang="en-GB" sz="2800" dirty="0">
                <a:latin typeface="Tw Cen MT" panose="020B0602020104020603" pitchFamily="34" charset="0"/>
              </a:rPr>
              <a:t>JavaScript de </a:t>
            </a:r>
            <a:r>
              <a:rPr lang="en-GB" sz="2800" dirty="0" err="1">
                <a:latin typeface="Tw Cen MT" panose="020B0602020104020603" pitchFamily="34" charset="0"/>
              </a:rPr>
              <a:t>Zéro</a:t>
            </a:r>
            <a:endParaRPr lang="en-GB" sz="2800" dirty="0">
              <a:latin typeface="Tw Cen MT" panose="020B0602020104020603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en-GB" sz="2800" dirty="0">
                <a:latin typeface="Tw Cen MT" panose="020B0602020104020603" pitchFamily="34" charset="0"/>
              </a:rPr>
              <a:t>Benjamin Code</a:t>
            </a:r>
          </a:p>
          <a:p>
            <a:pPr marL="457200" indent="-457200" algn="just">
              <a:buFontTx/>
              <a:buChar char="-"/>
            </a:pPr>
            <a:endParaRPr lang="en-GB" sz="2800" dirty="0">
              <a:latin typeface="Tw Cen MT" panose="020B0602020104020603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sz="2800" dirty="0">
              <a:latin typeface="Tw Cen MT" panose="020B0602020104020603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algn="just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B410667-FEC2-4107-8CCF-D3406A3BD864}"/>
              </a:ext>
            </a:extLst>
          </p:cNvPr>
          <p:cNvSpPr txBox="1"/>
          <p:nvPr/>
        </p:nvSpPr>
        <p:spPr>
          <a:xfrm>
            <a:off x="14229187" y="1698999"/>
            <a:ext cx="1169551" cy="357360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Follow Me on Twitter and LinkedIn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8AEF93F5-C93B-4666-A49C-0271E52F6A93}"/>
              </a:ext>
            </a:extLst>
          </p:cNvPr>
          <p:cNvSpPr/>
          <p:nvPr/>
        </p:nvSpPr>
        <p:spPr>
          <a:xfrm>
            <a:off x="-7503744" y="2133136"/>
            <a:ext cx="5996018" cy="272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Alexandre Massoda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currently following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Front-End Developer path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at OpenClassrooms.</a:t>
            </a:r>
            <a:endParaRPr lang="fr-FR" sz="23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E2F12A5B-4215-4A7F-89F0-4352316FB0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3760" y="2110950"/>
            <a:ext cx="2776074" cy="2776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564A6BF4-45FC-4C93-969B-A79DA60178F2}"/>
              </a:ext>
            </a:extLst>
          </p:cNvPr>
          <p:cNvSpPr txBox="1"/>
          <p:nvPr/>
        </p:nvSpPr>
        <p:spPr>
          <a:xfrm>
            <a:off x="-8273698" y="652212"/>
            <a:ext cx="6887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Project 9:</a:t>
            </a:r>
          </a:p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Survey the technology landscape</a:t>
            </a:r>
          </a:p>
          <a:p>
            <a:pPr algn="ctr"/>
            <a:endParaRPr lang="fr-FR" sz="3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02980917-BC9F-444A-AE88-7B70326DFC65}"/>
              </a:ext>
            </a:extLst>
          </p:cNvPr>
          <p:cNvGrpSpPr/>
          <p:nvPr/>
        </p:nvGrpSpPr>
        <p:grpSpPr>
          <a:xfrm>
            <a:off x="12260" y="-94957"/>
            <a:ext cx="12212384" cy="7047914"/>
            <a:chOff x="8052555" y="-3795398"/>
            <a:chExt cx="12212384" cy="70479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2D0B757-A3A3-4A45-AC83-9ED45D0D995D}"/>
                </a:ext>
              </a:extLst>
            </p:cNvPr>
            <p:cNvGrpSpPr/>
            <p:nvPr/>
          </p:nvGrpSpPr>
          <p:grpSpPr>
            <a:xfrm>
              <a:off x="8052555" y="-3795398"/>
              <a:ext cx="12212384" cy="7047914"/>
              <a:chOff x="0" y="-318565"/>
              <a:chExt cx="10311618" cy="685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8DE22E-CD82-42E6-8CA2-D615F2DF166F}"/>
                  </a:ext>
                </a:extLst>
              </p:cNvPr>
              <p:cNvSpPr/>
              <p:nvPr/>
            </p:nvSpPr>
            <p:spPr>
              <a:xfrm>
                <a:off x="0" y="-318565"/>
                <a:ext cx="10311618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AB09EEF7-9C18-4D5A-AD68-C9699D80742E}"/>
                  </a:ext>
                </a:extLst>
              </p:cNvPr>
              <p:cNvSpPr/>
              <p:nvPr/>
            </p:nvSpPr>
            <p:spPr>
              <a:xfrm>
                <a:off x="8587911" y="1119856"/>
                <a:ext cx="1723707" cy="395489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2C8FCEA9-B992-414C-B9D2-81523F70B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72046" y="2701936"/>
                <a:ext cx="920181" cy="790736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2379194-05A9-4DB9-97D5-D30D713E052D}"/>
                  </a:ext>
                </a:extLst>
              </p:cNvPr>
              <p:cNvSpPr txBox="1"/>
              <p:nvPr/>
            </p:nvSpPr>
            <p:spPr>
              <a:xfrm>
                <a:off x="9503316" y="2659502"/>
                <a:ext cx="623696" cy="161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endParaRPr lang="fr-F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391C43-7903-4420-AB84-1BE9727B5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4316" y="-3285118"/>
              <a:ext cx="2590722" cy="259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D884F29-00CE-461E-A650-672741EF9235}"/>
              </a:ext>
            </a:extLst>
          </p:cNvPr>
          <p:cNvGrpSpPr/>
          <p:nvPr/>
        </p:nvGrpSpPr>
        <p:grpSpPr>
          <a:xfrm>
            <a:off x="-1707384" y="-94957"/>
            <a:ext cx="12212384" cy="7047914"/>
            <a:chOff x="-1978574" y="-125316"/>
            <a:chExt cx="12212384" cy="704791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AEED478-781C-4BCE-AF94-394F3EE44034}"/>
                </a:ext>
              </a:extLst>
            </p:cNvPr>
            <p:cNvGrpSpPr/>
            <p:nvPr/>
          </p:nvGrpSpPr>
          <p:grpSpPr>
            <a:xfrm>
              <a:off x="-1978574" y="-125316"/>
              <a:ext cx="12212384" cy="7047914"/>
              <a:chOff x="0" y="0"/>
              <a:chExt cx="10311618" cy="685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26DE01-C6E5-4A2E-B237-271A82DCA2A0}"/>
                  </a:ext>
                </a:extLst>
              </p:cNvPr>
              <p:cNvSpPr/>
              <p:nvPr/>
            </p:nvSpPr>
            <p:spPr>
              <a:xfrm>
                <a:off x="0" y="0"/>
                <a:ext cx="10311618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73935CD2-FC81-4170-B5CC-4C7C21688B1A}"/>
                  </a:ext>
                </a:extLst>
              </p:cNvPr>
              <p:cNvSpPr/>
              <p:nvPr/>
            </p:nvSpPr>
            <p:spPr>
              <a:xfrm>
                <a:off x="8587911" y="1438421"/>
                <a:ext cx="1723707" cy="3954897"/>
              </a:xfrm>
              <a:custGeom>
                <a:avLst/>
                <a:gdLst>
                  <a:gd name="connsiteX0" fmla="*/ 1484142 w 1484142"/>
                  <a:gd name="connsiteY0" fmla="*/ 0 h 2954216"/>
                  <a:gd name="connsiteX1" fmla="*/ 1484142 w 1484142"/>
                  <a:gd name="connsiteY1" fmla="*/ 2954216 h 2954216"/>
                  <a:gd name="connsiteX2" fmla="*/ 0 w 1484142"/>
                  <a:gd name="connsiteY2" fmla="*/ 1477108 h 2954216"/>
                  <a:gd name="connsiteX3" fmla="*/ 1484142 w 1484142"/>
                  <a:gd name="connsiteY3" fmla="*/ 0 h 295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142" h="2954216">
                    <a:moveTo>
                      <a:pt x="1484142" y="0"/>
                    </a:moveTo>
                    <a:lnTo>
                      <a:pt x="1484142" y="2954216"/>
                    </a:lnTo>
                    <a:cubicBezTo>
                      <a:pt x="664473" y="2954216"/>
                      <a:pt x="0" y="2292892"/>
                      <a:pt x="0" y="1477108"/>
                    </a:cubicBezTo>
                    <a:cubicBezTo>
                      <a:pt x="0" y="661324"/>
                      <a:pt x="664473" y="0"/>
                      <a:pt x="1484142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dirty="0"/>
                  <a:t> </a:t>
                </a:r>
              </a:p>
            </p:txBody>
          </p: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8CCF8409-8AD3-4E61-A62C-D4B166A53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788955" y="3033632"/>
                <a:ext cx="920181" cy="790736"/>
              </a:xfrm>
              <a:prstGeom prst="rect">
                <a:avLst/>
              </a:prstGeom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297ADB0-B6BB-4E53-908C-5A7AFB527804}"/>
                </a:ext>
              </a:extLst>
            </p:cNvPr>
            <p:cNvSpPr txBox="1"/>
            <p:nvPr/>
          </p:nvSpPr>
          <p:spPr>
            <a:xfrm>
              <a:off x="9389041" y="1581478"/>
              <a:ext cx="738663" cy="3573608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Feedly Dashboard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04ABF0D-4E33-47BF-9BFB-4EDACF4D1EA4}"/>
              </a:ext>
            </a:extLst>
          </p:cNvPr>
          <p:cNvGrpSpPr/>
          <p:nvPr/>
        </p:nvGrpSpPr>
        <p:grpSpPr>
          <a:xfrm>
            <a:off x="-15545923" y="-125316"/>
            <a:ext cx="15641804" cy="7078273"/>
            <a:chOff x="-11795371" y="-3878808"/>
            <a:chExt cx="15641804" cy="707827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34AE2B0-2C5E-4246-9FCF-8C0ACAB7E904}"/>
                </a:ext>
              </a:extLst>
            </p:cNvPr>
            <p:cNvGrpSpPr/>
            <p:nvPr/>
          </p:nvGrpSpPr>
          <p:grpSpPr>
            <a:xfrm>
              <a:off x="-8426911" y="-3848449"/>
              <a:ext cx="12273344" cy="7047914"/>
              <a:chOff x="-8426911" y="-3848449"/>
              <a:chExt cx="12273344" cy="70479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023383-FE16-4CDB-A5C2-3E345938E861}"/>
                  </a:ext>
                </a:extLst>
              </p:cNvPr>
              <p:cNvSpPr/>
              <p:nvPr/>
            </p:nvSpPr>
            <p:spPr>
              <a:xfrm>
                <a:off x="-8426911" y="-3848449"/>
                <a:ext cx="12212384" cy="70479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2AF7B1E-ABED-49A8-89A9-1ED59A5E09C8}"/>
                  </a:ext>
                </a:extLst>
              </p:cNvPr>
              <p:cNvGrpSpPr/>
              <p:nvPr/>
            </p:nvGrpSpPr>
            <p:grpSpPr>
              <a:xfrm>
                <a:off x="1744523" y="-2639446"/>
                <a:ext cx="2101910" cy="4629908"/>
                <a:chOff x="-4287442" y="-2756204"/>
                <a:chExt cx="2101910" cy="4629908"/>
              </a:xfrm>
            </p:grpSpPr>
            <p:sp>
              <p:nvSpPr>
                <p:cNvPr id="11" name="Forme libre : forme 10">
                  <a:extLst>
                    <a:ext uri="{FF2B5EF4-FFF2-40B4-BE49-F238E27FC236}">
                      <a16:creationId xmlns:a16="http://schemas.microsoft.com/office/drawing/2014/main" id="{CAB584B7-CED6-4024-8DD6-2AA9623037FC}"/>
                    </a:ext>
                  </a:extLst>
                </p:cNvPr>
                <p:cNvSpPr/>
                <p:nvPr/>
              </p:nvSpPr>
              <p:spPr>
                <a:xfrm>
                  <a:off x="-4287442" y="-2473458"/>
                  <a:ext cx="2041442" cy="4064417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  <p:pic>
              <p:nvPicPr>
                <p:cNvPr id="13" name="Image 12">
                  <a:extLst>
                    <a:ext uri="{FF2B5EF4-FFF2-40B4-BE49-F238E27FC236}">
                      <a16:creationId xmlns:a16="http://schemas.microsoft.com/office/drawing/2014/main" id="{EA5879F3-5D47-4E06-9BEC-C66DACAEC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-4001706" y="-909496"/>
                  <a:ext cx="945663" cy="936494"/>
                </a:xfrm>
                <a:prstGeom prst="rect">
                  <a:avLst/>
                </a:prstGeom>
              </p:spPr>
            </p:pic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DD4FB1D4-A310-4C3E-B2DB-3A16FB6DAE8D}"/>
                    </a:ext>
                  </a:extLst>
                </p:cNvPr>
                <p:cNvSpPr txBox="1"/>
                <p:nvPr/>
              </p:nvSpPr>
              <p:spPr>
                <a:xfrm>
                  <a:off x="-3355083" y="-2756204"/>
                  <a:ext cx="1169551" cy="4629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fr-FR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Web sites and links to </a:t>
                  </a:r>
                  <a:r>
                    <a:rPr lang="en-GB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search</a:t>
                  </a:r>
                  <a:r>
                    <a:rPr lang="fr-FR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 on technologies</a:t>
                  </a:r>
                </a:p>
              </p:txBody>
            </p:sp>
          </p:grp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2D36F9D-672A-4F15-8628-5B1297DD57C5}"/>
                </a:ext>
              </a:extLst>
            </p:cNvPr>
            <p:cNvGrpSpPr/>
            <p:nvPr/>
          </p:nvGrpSpPr>
          <p:grpSpPr>
            <a:xfrm>
              <a:off x="-11795371" y="-3878808"/>
              <a:ext cx="14097049" cy="7078273"/>
              <a:chOff x="-7691831" y="-148173"/>
              <a:chExt cx="14097049" cy="7078273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2D800FBF-1A58-4203-A044-F62D6A1D67DE}"/>
                  </a:ext>
                </a:extLst>
              </p:cNvPr>
              <p:cNvGrpSpPr/>
              <p:nvPr/>
            </p:nvGrpSpPr>
            <p:grpSpPr>
              <a:xfrm>
                <a:off x="-7691831" y="-148173"/>
                <a:ext cx="14006073" cy="7078273"/>
                <a:chOff x="6000771" y="5160375"/>
                <a:chExt cx="14006073" cy="7078273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687BF64E-1B2E-44CC-BFAB-85437A18CAC5}"/>
                    </a:ext>
                  </a:extLst>
                </p:cNvPr>
                <p:cNvGrpSpPr/>
                <p:nvPr/>
              </p:nvGrpSpPr>
              <p:grpSpPr>
                <a:xfrm>
                  <a:off x="7794460" y="5190734"/>
                  <a:ext cx="12212384" cy="7047914"/>
                  <a:chOff x="0" y="0"/>
                  <a:chExt cx="10311618" cy="685800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4438DBD-5974-4706-9888-6943508BBF7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311618" cy="6858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Forme libre : forme 6">
                    <a:extLst>
                      <a:ext uri="{FF2B5EF4-FFF2-40B4-BE49-F238E27FC236}">
                        <a16:creationId xmlns:a16="http://schemas.microsoft.com/office/drawing/2014/main" id="{AF5FEA09-2514-4852-82D8-A057419F1D2B}"/>
                      </a:ext>
                    </a:extLst>
                  </p:cNvPr>
                  <p:cNvSpPr/>
                  <p:nvPr/>
                </p:nvSpPr>
                <p:spPr>
                  <a:xfrm>
                    <a:off x="8587911" y="1438421"/>
                    <a:ext cx="1723707" cy="3954897"/>
                  </a:xfrm>
                  <a:custGeom>
                    <a:avLst/>
                    <a:gdLst>
                      <a:gd name="connsiteX0" fmla="*/ 1484142 w 1484142"/>
                      <a:gd name="connsiteY0" fmla="*/ 0 h 2954216"/>
                      <a:gd name="connsiteX1" fmla="*/ 1484142 w 1484142"/>
                      <a:gd name="connsiteY1" fmla="*/ 2954216 h 2954216"/>
                      <a:gd name="connsiteX2" fmla="*/ 0 w 1484142"/>
                      <a:gd name="connsiteY2" fmla="*/ 1477108 h 2954216"/>
                      <a:gd name="connsiteX3" fmla="*/ 1484142 w 1484142"/>
                      <a:gd name="connsiteY3" fmla="*/ 0 h 2954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4142" h="2954216">
                        <a:moveTo>
                          <a:pt x="1484142" y="0"/>
                        </a:moveTo>
                        <a:lnTo>
                          <a:pt x="1484142" y="2954216"/>
                        </a:lnTo>
                        <a:cubicBezTo>
                          <a:pt x="664473" y="2954216"/>
                          <a:pt x="0" y="2292892"/>
                          <a:pt x="0" y="1477108"/>
                        </a:cubicBezTo>
                        <a:cubicBezTo>
                          <a:pt x="0" y="661324"/>
                          <a:pt x="664473" y="0"/>
                          <a:pt x="1484142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fr-FR" dirty="0"/>
                      <a:t> </a:t>
                    </a:r>
                  </a:p>
                </p:txBody>
              </p:sp>
              <p:pic>
                <p:nvPicPr>
                  <p:cNvPr id="12" name="Image 11">
                    <a:extLst>
                      <a:ext uri="{FF2B5EF4-FFF2-40B4-BE49-F238E27FC236}">
                        <a16:creationId xmlns:a16="http://schemas.microsoft.com/office/drawing/2014/main" id="{1A5536AD-FF01-459C-9AC0-125E09500A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8698564" y="3085254"/>
                    <a:ext cx="920181" cy="7907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1FEE9AB-0851-43C2-8968-E31A5B8BB237}"/>
                    </a:ext>
                  </a:extLst>
                </p:cNvPr>
                <p:cNvSpPr/>
                <p:nvPr/>
              </p:nvSpPr>
              <p:spPr>
                <a:xfrm>
                  <a:off x="6000771" y="5160375"/>
                  <a:ext cx="12212384" cy="70479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CEBAE812-1198-43BB-A0BA-A6C052F9EBA2}"/>
                    </a:ext>
                  </a:extLst>
                </p:cNvPr>
                <p:cNvSpPr/>
                <p:nvPr/>
              </p:nvSpPr>
              <p:spPr>
                <a:xfrm>
                  <a:off x="16171713" y="6818818"/>
                  <a:ext cx="2041442" cy="4064417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</p:grpSp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099B69C4-28F3-42AE-AFFB-5BBAA97D1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639125" y="2937896"/>
                <a:ext cx="945663" cy="936494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84A786E-92FE-4E95-A2FE-7E0191598A3D}"/>
                  </a:ext>
                </a:extLst>
              </p:cNvPr>
              <p:cNvSpPr txBox="1"/>
              <p:nvPr/>
            </p:nvSpPr>
            <p:spPr>
              <a:xfrm>
                <a:off x="3499452" y="2143567"/>
                <a:ext cx="738664" cy="26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Welcome</a:t>
                </a:r>
                <a:r>
                  <a:rPr lang="fr-F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 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D4AD68-1886-4112-9EE4-0E19E0970377}"/>
                  </a:ext>
                </a:extLst>
              </p:cNvPr>
              <p:cNvSpPr txBox="1"/>
              <p:nvPr/>
            </p:nvSpPr>
            <p:spPr>
              <a:xfrm>
                <a:off x="5112556" y="1998025"/>
                <a:ext cx="1292662" cy="2903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List of technologies</a:t>
                </a:r>
              </a:p>
            </p:txBody>
          </p:sp>
        </p:grp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69C85279-1C92-40BB-9F7C-DAA45649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22" y="1973004"/>
            <a:ext cx="7740371" cy="37709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94125B-4979-4392-802E-82A0ED13B68C}"/>
              </a:ext>
            </a:extLst>
          </p:cNvPr>
          <p:cNvSpPr txBox="1"/>
          <p:nvPr/>
        </p:nvSpPr>
        <p:spPr>
          <a:xfrm>
            <a:off x="437543" y="829209"/>
            <a:ext cx="774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w Cen MT" panose="020B0602020104020603" pitchFamily="34" charset="0"/>
              </a:rPr>
              <a:t>On Feedly </a:t>
            </a:r>
            <a:r>
              <a:rPr lang="fr-FR" dirty="0" err="1">
                <a:latin typeface="Tw Cen MT" panose="020B0602020104020603" pitchFamily="34" charset="0"/>
              </a:rPr>
              <a:t>i’ll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also</a:t>
            </a:r>
            <a:r>
              <a:rPr lang="fr-FR" dirty="0">
                <a:latin typeface="Tw Cen MT" panose="020B0602020104020603" pitchFamily="34" charset="0"/>
              </a:rPr>
              <a:t> have the news on </a:t>
            </a:r>
            <a:r>
              <a:rPr lang="fr-FR" dirty="0" err="1">
                <a:latin typeface="Tw Cen MT" panose="020B0602020104020603" pitchFamily="34" charset="0"/>
              </a:rPr>
              <a:t>my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focused</a:t>
            </a:r>
            <a:r>
              <a:rPr lang="fr-FR" dirty="0">
                <a:latin typeface="Tw Cen MT" panose="020B0602020104020603" pitchFamily="34" charset="0"/>
              </a:rPr>
              <a:t> technologies (HTML5, CSS3, JavaScript, React,  ) ; on the </a:t>
            </a:r>
            <a:r>
              <a:rPr lang="en-GB" dirty="0">
                <a:latin typeface="Tw Cen MT" panose="020B0602020104020603" pitchFamily="34" charset="0"/>
              </a:rPr>
              <a:t>subjects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throw</a:t>
            </a:r>
            <a:r>
              <a:rPr lang="fr-FR" dirty="0">
                <a:latin typeface="Tw Cen MT" panose="020B0602020104020603" pitchFamily="34" charset="0"/>
              </a:rPr>
              <a:t> OpenClassrooms (and the </a:t>
            </a:r>
            <a:r>
              <a:rPr lang="en-GB" dirty="0">
                <a:latin typeface="Tw Cen MT" panose="020B0602020104020603" pitchFamily="34" charset="0"/>
              </a:rPr>
              <a:t>others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schools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Scrimba</a:t>
            </a:r>
            <a:r>
              <a:rPr lang="fr-FR" dirty="0">
                <a:latin typeface="Tw Cen MT" panose="020B0602020104020603" pitchFamily="34" charset="0"/>
              </a:rPr>
              <a:t>, </a:t>
            </a:r>
            <a:r>
              <a:rPr lang="fr-FR" dirty="0" err="1">
                <a:latin typeface="Tw Cen MT" panose="020B0602020104020603" pitchFamily="34" charset="0"/>
              </a:rPr>
              <a:t>FreeCode</a:t>
            </a:r>
            <a:r>
              <a:rPr lang="fr-FR" dirty="0">
                <a:latin typeface="Tw Cen MT" panose="020B0602020104020603" pitchFamily="34" charset="0"/>
              </a:rPr>
              <a:t> Camp, Khan </a:t>
            </a:r>
            <a:r>
              <a:rPr lang="fr-FR" dirty="0" err="1">
                <a:latin typeface="Tw Cen MT" panose="020B0602020104020603" pitchFamily="34" charset="0"/>
              </a:rPr>
              <a:t>Academy</a:t>
            </a:r>
            <a:r>
              <a:rPr lang="fr-FR" dirty="0">
                <a:latin typeface="Tw Cen MT" panose="020B0602020104020603" pitchFamily="34" charset="0"/>
              </a:rPr>
              <a:t> …) and </a:t>
            </a:r>
            <a:r>
              <a:rPr lang="fr-FR" dirty="0" err="1">
                <a:latin typeface="Tw Cen MT" panose="020B0602020104020603" pitchFamily="34" charset="0"/>
              </a:rPr>
              <a:t>finally</a:t>
            </a:r>
            <a:r>
              <a:rPr lang="fr-FR" dirty="0">
                <a:latin typeface="Tw Cen MT" panose="020B0602020104020603" pitchFamily="34" charset="0"/>
              </a:rPr>
              <a:t> on </a:t>
            </a:r>
            <a:r>
              <a:rPr lang="fr-FR" dirty="0" err="1">
                <a:latin typeface="Tw Cen MT" panose="020B0602020104020603" pitchFamily="34" charset="0"/>
              </a:rPr>
              <a:t>differents</a:t>
            </a:r>
            <a:r>
              <a:rPr lang="fr-FR" dirty="0">
                <a:latin typeface="Tw Cen MT" panose="020B0602020104020603" pitchFamily="34" charset="0"/>
              </a:rPr>
              <a:t> Tech </a:t>
            </a:r>
            <a:r>
              <a:rPr lang="fr-FR" dirty="0" err="1">
                <a:latin typeface="Tw Cen MT" panose="020B0602020104020603" pitchFamily="34" charset="0"/>
              </a:rPr>
              <a:t>Companies</a:t>
            </a:r>
            <a:r>
              <a:rPr lang="fr-FR" dirty="0"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E83B1D0-84DA-490F-925A-7CFA906640D8}"/>
              </a:ext>
            </a:extLst>
          </p:cNvPr>
          <p:cNvSpPr txBox="1"/>
          <p:nvPr/>
        </p:nvSpPr>
        <p:spPr>
          <a:xfrm>
            <a:off x="11100632" y="1778531"/>
            <a:ext cx="1169551" cy="3573608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Follow Me on Twitter and LinkedIn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DF54704-12E3-486C-B3E6-8070D5E90D66}"/>
              </a:ext>
            </a:extLst>
          </p:cNvPr>
          <p:cNvSpPr/>
          <p:nvPr/>
        </p:nvSpPr>
        <p:spPr>
          <a:xfrm>
            <a:off x="-11657101" y="1896247"/>
            <a:ext cx="5996018" cy="272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Alexandre Massoda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currently following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Front-End Developer path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at OpenClassrooms.</a:t>
            </a:r>
            <a:endParaRPr lang="fr-FR" sz="23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ECEAB6D6-2F12-401E-9CA0-B2D51359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19023" y="1887243"/>
            <a:ext cx="2776074" cy="2776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E5D65204-3A23-4C0D-A33F-EA3739A8AEF8}"/>
              </a:ext>
            </a:extLst>
          </p:cNvPr>
          <p:cNvSpPr txBox="1"/>
          <p:nvPr/>
        </p:nvSpPr>
        <p:spPr>
          <a:xfrm>
            <a:off x="-12427055" y="415323"/>
            <a:ext cx="6887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Project 9:</a:t>
            </a:r>
          </a:p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Survey the technology landscape</a:t>
            </a:r>
          </a:p>
          <a:p>
            <a:pPr algn="ctr"/>
            <a:endParaRPr lang="fr-FR" sz="3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5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02980917-BC9F-444A-AE88-7B70326DFC65}"/>
              </a:ext>
            </a:extLst>
          </p:cNvPr>
          <p:cNvGrpSpPr/>
          <p:nvPr/>
        </p:nvGrpSpPr>
        <p:grpSpPr>
          <a:xfrm>
            <a:off x="-19129" y="-9924"/>
            <a:ext cx="12245566" cy="7047914"/>
            <a:chOff x="8033426" y="-3808893"/>
            <a:chExt cx="12245566" cy="7047914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20979DA9-F4B9-446A-8128-BF3E8B8F0018}"/>
                </a:ext>
              </a:extLst>
            </p:cNvPr>
            <p:cNvGrpSpPr/>
            <p:nvPr/>
          </p:nvGrpSpPr>
          <p:grpSpPr>
            <a:xfrm>
              <a:off x="8033426" y="-3808893"/>
              <a:ext cx="12245566" cy="7047914"/>
              <a:chOff x="8387399" y="4555258"/>
              <a:chExt cx="12245566" cy="704791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62D0B757-A3A3-4A45-AC83-9ED45D0D995D}"/>
                  </a:ext>
                </a:extLst>
              </p:cNvPr>
              <p:cNvGrpSpPr/>
              <p:nvPr/>
            </p:nvGrpSpPr>
            <p:grpSpPr>
              <a:xfrm>
                <a:off x="8387399" y="4555258"/>
                <a:ext cx="12212383" cy="7047914"/>
                <a:chOff x="-16152" y="-331696"/>
                <a:chExt cx="10311618" cy="68580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48DE22E-CD82-42E6-8CA2-D615F2DF166F}"/>
                    </a:ext>
                  </a:extLst>
                </p:cNvPr>
                <p:cNvSpPr/>
                <p:nvPr/>
              </p:nvSpPr>
              <p:spPr>
                <a:xfrm>
                  <a:off x="-16152" y="-331696"/>
                  <a:ext cx="10311618" cy="685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AB09EEF7-9C18-4D5A-AD68-C9699D80742E}"/>
                    </a:ext>
                  </a:extLst>
                </p:cNvPr>
                <p:cNvSpPr/>
                <p:nvPr/>
              </p:nvSpPr>
              <p:spPr>
                <a:xfrm>
                  <a:off x="8566466" y="1119856"/>
                  <a:ext cx="1723707" cy="3954897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  <p:pic>
              <p:nvPicPr>
                <p:cNvPr id="24" name="Image 23">
                  <a:extLst>
                    <a:ext uri="{FF2B5EF4-FFF2-40B4-BE49-F238E27FC236}">
                      <a16:creationId xmlns:a16="http://schemas.microsoft.com/office/drawing/2014/main" id="{2C8FCEA9-B992-414C-B9D2-81523F70B5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672046" y="2701936"/>
                  <a:ext cx="920181" cy="790736"/>
                </a:xfrm>
                <a:prstGeom prst="rect">
                  <a:avLst/>
                </a:prstGeom>
              </p:spPr>
            </p:pic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22379194-05A9-4DB9-97D5-D30D713E052D}"/>
                    </a:ext>
                  </a:extLst>
                </p:cNvPr>
                <p:cNvSpPr txBox="1"/>
                <p:nvPr/>
              </p:nvSpPr>
              <p:spPr>
                <a:xfrm>
                  <a:off x="9503316" y="2659502"/>
                  <a:ext cx="623696" cy="16177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endParaRPr lang="fr-F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170A459-A772-4F95-96CB-9D6E1E883568}"/>
                  </a:ext>
                </a:extLst>
              </p:cNvPr>
              <p:cNvSpPr txBox="1"/>
              <p:nvPr/>
            </p:nvSpPr>
            <p:spPr>
              <a:xfrm>
                <a:off x="19463414" y="6367749"/>
                <a:ext cx="1169551" cy="3573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Follow Me on Twitter and LinkedIn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391C43-7903-4420-AB84-1BE9727B5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4316" y="-3285118"/>
              <a:ext cx="2590722" cy="259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4F7617C4-DE41-4425-B299-F7EDF1487136}"/>
              </a:ext>
            </a:extLst>
          </p:cNvPr>
          <p:cNvSpPr txBox="1"/>
          <p:nvPr/>
        </p:nvSpPr>
        <p:spPr>
          <a:xfrm>
            <a:off x="4041894" y="4284096"/>
            <a:ext cx="56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w Cen MT" panose="020B0602020104020603" pitchFamily="34" charset="0"/>
              </a:rPr>
              <a:t>On Twitter </a:t>
            </a:r>
            <a:r>
              <a:rPr lang="fr-FR" dirty="0" err="1">
                <a:latin typeface="Tw Cen MT" panose="020B0602020104020603" pitchFamily="34" charset="0"/>
              </a:rPr>
              <a:t>with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my</a:t>
            </a:r>
            <a:r>
              <a:rPr lang="fr-FR" dirty="0">
                <a:latin typeface="Tw Cen MT" panose="020B0602020104020603" pitchFamily="34" charset="0"/>
              </a:rPr>
              <a:t> twitter </a:t>
            </a:r>
            <a:r>
              <a:rPr lang="fr-FR" dirty="0" err="1">
                <a:latin typeface="Tw Cen MT" panose="020B0602020104020603" pitchFamily="34" charset="0"/>
              </a:rPr>
              <a:t>personal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account</a:t>
            </a:r>
            <a:r>
              <a:rPr lang="fr-FR" dirty="0">
                <a:latin typeface="Tw Cen MT" panose="020B0602020104020603" pitchFamily="34" charset="0"/>
              </a:rPr>
              <a:t> i can follow and </a:t>
            </a:r>
            <a:r>
              <a:rPr lang="fr-FR" dirty="0" err="1">
                <a:latin typeface="Tw Cen MT" panose="020B0602020104020603" pitchFamily="34" charset="0"/>
              </a:rPr>
              <a:t>get</a:t>
            </a:r>
            <a:r>
              <a:rPr lang="fr-FR" dirty="0">
                <a:latin typeface="Tw Cen MT" panose="020B0602020104020603" pitchFamily="34" charset="0"/>
              </a:rPr>
              <a:t> news </a:t>
            </a:r>
            <a:r>
              <a:rPr lang="fr-FR" dirty="0" err="1">
                <a:latin typeface="Tw Cen MT" panose="020B0602020104020603" pitchFamily="34" charset="0"/>
              </a:rPr>
              <a:t>from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many</a:t>
            </a:r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dirty="0" err="1">
                <a:latin typeface="Tw Cen MT" panose="020B0602020104020603" pitchFamily="34" charset="0"/>
              </a:rPr>
              <a:t>schools</a:t>
            </a:r>
            <a:r>
              <a:rPr lang="fr-FR" dirty="0">
                <a:latin typeface="Tw Cen MT" panose="020B0602020104020603" pitchFamily="34" charset="0"/>
              </a:rPr>
              <a:t> (OpenClassrooms, </a:t>
            </a:r>
            <a:r>
              <a:rPr lang="fr-FR" dirty="0" err="1">
                <a:latin typeface="Tw Cen MT" panose="020B0602020104020603" pitchFamily="34" charset="0"/>
              </a:rPr>
              <a:t>Scrimba</a:t>
            </a:r>
            <a:r>
              <a:rPr lang="fr-FR" dirty="0">
                <a:latin typeface="Tw Cen MT" panose="020B0602020104020603" pitchFamily="34" charset="0"/>
              </a:rPr>
              <a:t>, Free Code Camp), Web </a:t>
            </a:r>
            <a:r>
              <a:rPr lang="fr-FR" dirty="0" err="1">
                <a:latin typeface="Tw Cen MT" panose="020B0602020104020603" pitchFamily="34" charset="0"/>
              </a:rPr>
              <a:t>Developers</a:t>
            </a:r>
            <a:r>
              <a:rPr lang="fr-FR" dirty="0">
                <a:latin typeface="Tw Cen MT" panose="020B0602020104020603" pitchFamily="34" charset="0"/>
              </a:rPr>
              <a:t> (Like Bob </a:t>
            </a:r>
            <a:r>
              <a:rPr lang="fr-FR" dirty="0" err="1">
                <a:latin typeface="Tw Cen MT" panose="020B0602020104020603" pitchFamily="34" charset="0"/>
              </a:rPr>
              <a:t>Ziroll</a:t>
            </a:r>
            <a:r>
              <a:rPr lang="fr-FR" dirty="0">
                <a:latin typeface="Tw Cen MT" panose="020B0602020104020603" pitchFamily="34" charset="0"/>
              </a:rPr>
              <a:t> of </a:t>
            </a:r>
            <a:r>
              <a:rPr lang="fr-FR" dirty="0" err="1">
                <a:latin typeface="Tw Cen MT" panose="020B0602020104020603" pitchFamily="34" charset="0"/>
              </a:rPr>
              <a:t>Scrimba</a:t>
            </a:r>
            <a:r>
              <a:rPr lang="fr-FR" dirty="0">
                <a:latin typeface="Tw Cen MT" panose="020B0602020104020603" pitchFamily="34" charset="0"/>
              </a:rPr>
              <a:t>, Quincy Larson of </a:t>
            </a:r>
            <a:r>
              <a:rPr lang="fr-FR" dirty="0" err="1">
                <a:latin typeface="Tw Cen MT" panose="020B0602020104020603" pitchFamily="34" charset="0"/>
              </a:rPr>
              <a:t>freeCodeCamp</a:t>
            </a:r>
            <a:r>
              <a:rPr lang="fr-FR" dirty="0">
                <a:latin typeface="Tw Cen MT" panose="020B0602020104020603" pitchFamily="34" charset="0"/>
              </a:rPr>
              <a:t>, </a:t>
            </a:r>
            <a:r>
              <a:rPr lang="fr-FR" dirty="0" err="1">
                <a:latin typeface="Tw Cen MT" panose="020B0602020104020603" pitchFamily="34" charset="0"/>
              </a:rPr>
              <a:t>Wes</a:t>
            </a:r>
            <a:r>
              <a:rPr lang="fr-FR" dirty="0">
                <a:latin typeface="Tw Cen MT" panose="020B0602020104020603" pitchFamily="34" charset="0"/>
              </a:rPr>
              <a:t> Bos …)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5E07E1-AA2E-46A9-A98A-452FE4B11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380" y="1297180"/>
            <a:ext cx="5630142" cy="277124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C07DF9D-5AA9-4310-A021-0F5ED9A661B8}"/>
              </a:ext>
            </a:extLst>
          </p:cNvPr>
          <p:cNvSpPr txBox="1"/>
          <p:nvPr/>
        </p:nvSpPr>
        <p:spPr>
          <a:xfrm>
            <a:off x="3970879" y="348026"/>
            <a:ext cx="56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>
                <a:latin typeface="Tw Cen MT" panose="020B0602020104020603" pitchFamily="34" charset="0"/>
              </a:rPr>
              <a:t>Twitter’s</a:t>
            </a:r>
            <a:r>
              <a:rPr lang="fr-FR" b="1" u="sng" dirty="0">
                <a:latin typeface="Tw Cen MT" panose="020B0602020104020603" pitchFamily="34" charset="0"/>
              </a:rPr>
              <a:t> Link</a:t>
            </a:r>
            <a:r>
              <a:rPr lang="fr-FR" dirty="0">
                <a:latin typeface="Tw Cen MT" panose="020B0602020104020603" pitchFamily="34" charset="0"/>
              </a:rPr>
              <a:t>: </a:t>
            </a:r>
            <a:endParaRPr lang="sv-SE" dirty="0">
              <a:latin typeface="Tw Cen MT" panose="020B0602020104020603" pitchFamily="34" charset="0"/>
            </a:endParaRPr>
          </a:p>
          <a:p>
            <a:pPr algn="ctr"/>
            <a:r>
              <a:rPr lang="sv-SE" dirty="0">
                <a:latin typeface="Tw Cen MT" panose="020B0602020104020603" pitchFamily="34" charset="0"/>
                <a:hlinkClick r:id="rId5"/>
              </a:rPr>
              <a:t>Massoda Alexandre (@alexandreherv18) / Twitter</a:t>
            </a:r>
            <a:endParaRPr lang="fr-FR" dirty="0">
              <a:latin typeface="Tw Cen MT" panose="020B0602020104020603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3B0FBEA-5B1C-404C-ABA8-29B61126FB85}"/>
              </a:ext>
            </a:extLst>
          </p:cNvPr>
          <p:cNvGrpSpPr/>
          <p:nvPr/>
        </p:nvGrpSpPr>
        <p:grpSpPr>
          <a:xfrm>
            <a:off x="-16499455" y="-40283"/>
            <a:ext cx="17352886" cy="7078273"/>
            <a:chOff x="-5198549" y="0"/>
            <a:chExt cx="17352886" cy="7078273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8E60201-0E8C-44C1-AE19-62C1337A8F64}"/>
                </a:ext>
              </a:extLst>
            </p:cNvPr>
            <p:cNvGrpSpPr/>
            <p:nvPr/>
          </p:nvGrpSpPr>
          <p:grpSpPr>
            <a:xfrm>
              <a:off x="-5198549" y="0"/>
              <a:ext cx="17352886" cy="7078273"/>
              <a:chOff x="-6981396" y="-140716"/>
              <a:chExt cx="17352886" cy="7078273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EED478-781C-4BCE-AF94-394F3EE44034}"/>
                  </a:ext>
                </a:extLst>
              </p:cNvPr>
              <p:cNvGrpSpPr/>
              <p:nvPr/>
            </p:nvGrpSpPr>
            <p:grpSpPr>
              <a:xfrm>
                <a:off x="-1840893" y="-110357"/>
                <a:ext cx="12212383" cy="7047914"/>
                <a:chOff x="0" y="-27744"/>
                <a:chExt cx="10311618" cy="6858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A26DE01-C6E5-4A2E-B237-271A82DCA2A0}"/>
                    </a:ext>
                  </a:extLst>
                </p:cNvPr>
                <p:cNvSpPr/>
                <p:nvPr/>
              </p:nvSpPr>
              <p:spPr>
                <a:xfrm>
                  <a:off x="0" y="-27744"/>
                  <a:ext cx="10311618" cy="685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73935CD2-FC81-4170-B5CC-4C7C21688B1A}"/>
                    </a:ext>
                  </a:extLst>
                </p:cNvPr>
                <p:cNvSpPr/>
                <p:nvPr/>
              </p:nvSpPr>
              <p:spPr>
                <a:xfrm>
                  <a:off x="8584539" y="1402497"/>
                  <a:ext cx="1723707" cy="3894745"/>
                </a:xfrm>
                <a:custGeom>
                  <a:avLst/>
                  <a:gdLst>
                    <a:gd name="connsiteX0" fmla="*/ 1484142 w 1484142"/>
                    <a:gd name="connsiteY0" fmla="*/ 0 h 2954216"/>
                    <a:gd name="connsiteX1" fmla="*/ 1484142 w 1484142"/>
                    <a:gd name="connsiteY1" fmla="*/ 2954216 h 2954216"/>
                    <a:gd name="connsiteX2" fmla="*/ 0 w 1484142"/>
                    <a:gd name="connsiteY2" fmla="*/ 1477108 h 2954216"/>
                    <a:gd name="connsiteX3" fmla="*/ 1484142 w 1484142"/>
                    <a:gd name="connsiteY3" fmla="*/ 0 h 2954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142" h="2954216">
                      <a:moveTo>
                        <a:pt x="1484142" y="0"/>
                      </a:moveTo>
                      <a:lnTo>
                        <a:pt x="1484142" y="2954216"/>
                      </a:lnTo>
                      <a:cubicBezTo>
                        <a:pt x="664473" y="2954216"/>
                        <a:pt x="0" y="2292892"/>
                        <a:pt x="0" y="1477108"/>
                      </a:cubicBezTo>
                      <a:cubicBezTo>
                        <a:pt x="0" y="661324"/>
                        <a:pt x="664473" y="0"/>
                        <a:pt x="1484142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fr-FR" dirty="0"/>
                    <a:t> </a:t>
                  </a:r>
                </a:p>
              </p:txBody>
            </p:sp>
            <p:pic>
              <p:nvPicPr>
                <p:cNvPr id="19" name="Image 18">
                  <a:extLst>
                    <a:ext uri="{FF2B5EF4-FFF2-40B4-BE49-F238E27FC236}">
                      <a16:creationId xmlns:a16="http://schemas.microsoft.com/office/drawing/2014/main" id="{8CCF8409-8AD3-4E61-A62C-D4B166A53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788955" y="3033632"/>
                  <a:ext cx="920181" cy="790736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204ABF0D-4E33-47BF-9BFB-4EDACF4D1EA4}"/>
                  </a:ext>
                </a:extLst>
              </p:cNvPr>
              <p:cNvGrpSpPr/>
              <p:nvPr/>
            </p:nvGrpSpPr>
            <p:grpSpPr>
              <a:xfrm>
                <a:off x="-6981396" y="-140716"/>
                <a:ext cx="15641804" cy="7078273"/>
                <a:chOff x="-11795371" y="-3907320"/>
                <a:chExt cx="15641804" cy="7078273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934AE2B0-2C5E-4246-9FCF-8C0ACAB7E904}"/>
                    </a:ext>
                  </a:extLst>
                </p:cNvPr>
                <p:cNvGrpSpPr/>
                <p:nvPr/>
              </p:nvGrpSpPr>
              <p:grpSpPr>
                <a:xfrm>
                  <a:off x="-8426911" y="-3876961"/>
                  <a:ext cx="12273344" cy="7047914"/>
                  <a:chOff x="-8426911" y="-3876961"/>
                  <a:chExt cx="12273344" cy="7047914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7A023383-FE16-4CDB-A5C2-3E345938E861}"/>
                      </a:ext>
                    </a:extLst>
                  </p:cNvPr>
                  <p:cNvSpPr/>
                  <p:nvPr/>
                </p:nvSpPr>
                <p:spPr>
                  <a:xfrm>
                    <a:off x="-8426911" y="-3876961"/>
                    <a:ext cx="12212384" cy="704791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82AF7B1E-ABED-49A8-89A9-1ED59A5E09C8}"/>
                      </a:ext>
                    </a:extLst>
                  </p:cNvPr>
                  <p:cNvGrpSpPr/>
                  <p:nvPr/>
                </p:nvGrpSpPr>
                <p:grpSpPr>
                  <a:xfrm>
                    <a:off x="1744523" y="-2639446"/>
                    <a:ext cx="2101910" cy="4629908"/>
                    <a:chOff x="-4287442" y="-2756204"/>
                    <a:chExt cx="2101910" cy="4629908"/>
                  </a:xfrm>
                </p:grpSpPr>
                <p:sp>
                  <p:nvSpPr>
                    <p:cNvPr id="11" name="Forme libre : forme 10">
                      <a:extLst>
                        <a:ext uri="{FF2B5EF4-FFF2-40B4-BE49-F238E27FC236}">
                          <a16:creationId xmlns:a16="http://schemas.microsoft.com/office/drawing/2014/main" id="{CAB584B7-CED6-4024-8DD6-2AA962303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87442" y="-2473458"/>
                      <a:ext cx="2041442" cy="4064417"/>
                    </a:xfrm>
                    <a:custGeom>
                      <a:avLst/>
                      <a:gdLst>
                        <a:gd name="connsiteX0" fmla="*/ 1484142 w 1484142"/>
                        <a:gd name="connsiteY0" fmla="*/ 0 h 2954216"/>
                        <a:gd name="connsiteX1" fmla="*/ 1484142 w 1484142"/>
                        <a:gd name="connsiteY1" fmla="*/ 2954216 h 2954216"/>
                        <a:gd name="connsiteX2" fmla="*/ 0 w 1484142"/>
                        <a:gd name="connsiteY2" fmla="*/ 1477108 h 2954216"/>
                        <a:gd name="connsiteX3" fmla="*/ 1484142 w 1484142"/>
                        <a:gd name="connsiteY3" fmla="*/ 0 h 2954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4142" h="2954216">
                          <a:moveTo>
                            <a:pt x="1484142" y="0"/>
                          </a:moveTo>
                          <a:lnTo>
                            <a:pt x="1484142" y="2954216"/>
                          </a:lnTo>
                          <a:cubicBezTo>
                            <a:pt x="664473" y="2954216"/>
                            <a:pt x="0" y="2292892"/>
                            <a:pt x="0" y="1477108"/>
                          </a:cubicBezTo>
                          <a:cubicBezTo>
                            <a:pt x="0" y="661324"/>
                            <a:pt x="664473" y="0"/>
                            <a:pt x="1484142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fr-FR" dirty="0"/>
                        <a:t> </a:t>
                      </a:r>
                    </a:p>
                  </p:txBody>
                </p:sp>
                <p:pic>
                  <p:nvPicPr>
                    <p:cNvPr id="13" name="Image 12">
                      <a:extLst>
                        <a:ext uri="{FF2B5EF4-FFF2-40B4-BE49-F238E27FC236}">
                          <a16:creationId xmlns:a16="http://schemas.microsoft.com/office/drawing/2014/main" id="{EA5879F3-5D47-4E06-9BEC-C66DACAEC8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-4001706" y="-909496"/>
                      <a:ext cx="945663" cy="9364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DD4FB1D4-A310-4C3E-B2DB-3A16FB6DAE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355083" y="-2756204"/>
                      <a:ext cx="1169551" cy="46299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vert270" wrap="square" rtlCol="0">
                      <a:spAutoFit/>
                    </a:bodyPr>
                    <a:lstStyle/>
                    <a:p>
                      <a:pPr algn="ctr"/>
                      <a:r>
                        <a:rPr lang="fr-FR" sz="3200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Web sites and links to </a:t>
                      </a:r>
                      <a:r>
                        <a:rPr lang="en-GB" sz="3200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search</a:t>
                      </a:r>
                      <a:r>
                        <a:rPr lang="fr-FR" sz="3200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on technologies</a:t>
                      </a:r>
                    </a:p>
                  </p:txBody>
                </p:sp>
              </p:grpSp>
            </p:grp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E2D36F9D-672A-4F15-8628-5B1297DD57C5}"/>
                    </a:ext>
                  </a:extLst>
                </p:cNvPr>
                <p:cNvGrpSpPr/>
                <p:nvPr/>
              </p:nvGrpSpPr>
              <p:grpSpPr>
                <a:xfrm>
                  <a:off x="-11795371" y="-3907320"/>
                  <a:ext cx="14178614" cy="7078273"/>
                  <a:chOff x="-7691831" y="-176685"/>
                  <a:chExt cx="14178614" cy="7078273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2D800FBF-1A58-4203-A044-F62D6A1D67DE}"/>
                      </a:ext>
                    </a:extLst>
                  </p:cNvPr>
                  <p:cNvGrpSpPr/>
                  <p:nvPr/>
                </p:nvGrpSpPr>
                <p:grpSpPr>
                  <a:xfrm>
                    <a:off x="-7691831" y="-176685"/>
                    <a:ext cx="14006073" cy="7078273"/>
                    <a:chOff x="6000771" y="5131863"/>
                    <a:chExt cx="14006073" cy="7078273"/>
                  </a:xfrm>
                </p:grpSpPr>
                <p:grpSp>
                  <p:nvGrpSpPr>
                    <p:cNvPr id="15" name="Groupe 14">
                      <a:extLst>
                        <a:ext uri="{FF2B5EF4-FFF2-40B4-BE49-F238E27FC236}">
                          <a16:creationId xmlns:a16="http://schemas.microsoft.com/office/drawing/2014/main" id="{687BF64E-1B2E-44CC-BFAB-85437A18CA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94460" y="5162222"/>
                      <a:ext cx="12212384" cy="7047914"/>
                      <a:chOff x="0" y="-27744"/>
                      <a:chExt cx="10311618" cy="6858000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C4438DBD-5974-4706-9888-6943508BB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-27744"/>
                        <a:ext cx="10311618" cy="6858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>
                        <a:outerShdw blurRad="215900" dist="38100" sx="101000" sy="101000" algn="ctr" rotWithShape="0">
                          <a:schemeClr val="tx1">
                            <a:lumMod val="65000"/>
                            <a:lumOff val="35000"/>
                            <a:alpha val="35000"/>
                          </a:scheme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" name="Forme libre : forme 6">
                        <a:extLst>
                          <a:ext uri="{FF2B5EF4-FFF2-40B4-BE49-F238E27FC236}">
                            <a16:creationId xmlns:a16="http://schemas.microsoft.com/office/drawing/2014/main" id="{AF5FEA09-2514-4852-82D8-A057419F1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87911" y="1438421"/>
                        <a:ext cx="1723707" cy="3954897"/>
                      </a:xfrm>
                      <a:custGeom>
                        <a:avLst/>
                        <a:gdLst>
                          <a:gd name="connsiteX0" fmla="*/ 1484142 w 1484142"/>
                          <a:gd name="connsiteY0" fmla="*/ 0 h 2954216"/>
                          <a:gd name="connsiteX1" fmla="*/ 1484142 w 1484142"/>
                          <a:gd name="connsiteY1" fmla="*/ 2954216 h 2954216"/>
                          <a:gd name="connsiteX2" fmla="*/ 0 w 1484142"/>
                          <a:gd name="connsiteY2" fmla="*/ 1477108 h 2954216"/>
                          <a:gd name="connsiteX3" fmla="*/ 1484142 w 1484142"/>
                          <a:gd name="connsiteY3" fmla="*/ 0 h 29542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84142" h="2954216">
                            <a:moveTo>
                              <a:pt x="1484142" y="0"/>
                            </a:moveTo>
                            <a:lnTo>
                              <a:pt x="1484142" y="2954216"/>
                            </a:lnTo>
                            <a:cubicBezTo>
                              <a:pt x="664473" y="2954216"/>
                              <a:pt x="0" y="2292892"/>
                              <a:pt x="0" y="1477108"/>
                            </a:cubicBezTo>
                            <a:cubicBezTo>
                              <a:pt x="0" y="661324"/>
                              <a:pt x="664473" y="0"/>
                              <a:pt x="1484142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r>
                          <a:rPr lang="fr-FR" dirty="0"/>
                          <a:t> </a:t>
                        </a:r>
                      </a:p>
                    </p:txBody>
                  </p:sp>
                  <p:pic>
                    <p:nvPicPr>
                      <p:cNvPr id="12" name="Image 11">
                        <a:extLst>
                          <a:ext uri="{FF2B5EF4-FFF2-40B4-BE49-F238E27FC236}">
                            <a16:creationId xmlns:a16="http://schemas.microsoft.com/office/drawing/2014/main" id="{1A5536AD-FF01-459C-9AC0-125E09500A6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200000">
                        <a:off x="8698564" y="3085254"/>
                        <a:ext cx="920181" cy="790736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1FEE9AB-0851-43C2-8968-E31A5B8BB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0771" y="5131863"/>
                      <a:ext cx="12212384" cy="704791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>
                      <a:outerShdw blurRad="215900" dist="38100" sx="101000" sy="101000" algn="ctr" rotWithShape="0">
                        <a:schemeClr val="tx1">
                          <a:lumMod val="65000"/>
                          <a:lumOff val="35000"/>
                          <a:alpha val="3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8" name="Forme libre : forme 27">
                      <a:extLst>
                        <a:ext uri="{FF2B5EF4-FFF2-40B4-BE49-F238E27FC236}">
                          <a16:creationId xmlns:a16="http://schemas.microsoft.com/office/drawing/2014/main" id="{CEBAE812-1198-43BB-A0BA-A6C052F9EB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71713" y="6638630"/>
                      <a:ext cx="2041442" cy="4064417"/>
                    </a:xfrm>
                    <a:custGeom>
                      <a:avLst/>
                      <a:gdLst>
                        <a:gd name="connsiteX0" fmla="*/ 1484142 w 1484142"/>
                        <a:gd name="connsiteY0" fmla="*/ 0 h 2954216"/>
                        <a:gd name="connsiteX1" fmla="*/ 1484142 w 1484142"/>
                        <a:gd name="connsiteY1" fmla="*/ 2954216 h 2954216"/>
                        <a:gd name="connsiteX2" fmla="*/ 0 w 1484142"/>
                        <a:gd name="connsiteY2" fmla="*/ 1477108 h 2954216"/>
                        <a:gd name="connsiteX3" fmla="*/ 1484142 w 1484142"/>
                        <a:gd name="connsiteY3" fmla="*/ 0 h 2954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4142" h="2954216">
                          <a:moveTo>
                            <a:pt x="1484142" y="0"/>
                          </a:moveTo>
                          <a:lnTo>
                            <a:pt x="1484142" y="2954216"/>
                          </a:lnTo>
                          <a:cubicBezTo>
                            <a:pt x="664473" y="2954216"/>
                            <a:pt x="0" y="2292892"/>
                            <a:pt x="0" y="1477108"/>
                          </a:cubicBezTo>
                          <a:cubicBezTo>
                            <a:pt x="0" y="661324"/>
                            <a:pt x="664473" y="0"/>
                            <a:pt x="1484142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fr-FR" dirty="0"/>
                        <a:t> </a:t>
                      </a:r>
                    </a:p>
                  </p:txBody>
                </p:sp>
              </p:grpSp>
              <p:pic>
                <p:nvPicPr>
                  <p:cNvPr id="29" name="Image 28">
                    <a:extLst>
                      <a:ext uri="{FF2B5EF4-FFF2-40B4-BE49-F238E27FC236}">
                        <a16:creationId xmlns:a16="http://schemas.microsoft.com/office/drawing/2014/main" id="{099B69C4-28F3-42AE-AFFB-5BBAA97D12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2456998" y="2909385"/>
                    <a:ext cx="945663" cy="936494"/>
                  </a:xfrm>
                  <a:prstGeom prst="rect">
                    <a:avLst/>
                  </a:prstGeom>
                </p:spPr>
              </p:pic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484A786E-92FE-4E95-A2FE-7E0191598A3D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467" y="2068928"/>
                    <a:ext cx="738664" cy="26125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GB" sz="36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Welcome</a:t>
                    </a:r>
                    <a:r>
                      <a:rPr lang="fr-FR" sz="36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2D4AD68-1886-4112-9EE4-0E19E0970377}"/>
                      </a:ext>
                    </a:extLst>
                  </p:cNvPr>
                  <p:cNvSpPr txBox="1"/>
                  <p:nvPr/>
                </p:nvSpPr>
                <p:spPr>
                  <a:xfrm>
                    <a:off x="5194121" y="2007385"/>
                    <a:ext cx="1292662" cy="2903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fr-FR" sz="36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List of technologies</a:t>
                    </a:r>
                  </a:p>
                </p:txBody>
              </p:sp>
            </p:grpSp>
          </p:grp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297ADB0-B6BB-4E53-908C-5A7AFB527804}"/>
                </a:ext>
              </a:extLst>
            </p:cNvPr>
            <p:cNvSpPr txBox="1"/>
            <p:nvPr/>
          </p:nvSpPr>
          <p:spPr>
            <a:xfrm>
              <a:off x="11346339" y="1770124"/>
              <a:ext cx="738663" cy="3573608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Feedly Dashboard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813257A-C0DD-4EEC-AA94-619992A8DB43}"/>
              </a:ext>
            </a:extLst>
          </p:cNvPr>
          <p:cNvSpPr txBox="1"/>
          <p:nvPr/>
        </p:nvSpPr>
        <p:spPr>
          <a:xfrm>
            <a:off x="3963434" y="6043623"/>
            <a:ext cx="5594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latin typeface="Tw Cen MT" panose="020B0602020104020603" pitchFamily="34" charset="0"/>
              </a:rPr>
              <a:t>Thank</a:t>
            </a:r>
            <a:r>
              <a:rPr lang="fr-FR" sz="2800" b="1" dirty="0">
                <a:latin typeface="Tw Cen MT" panose="020B0602020104020603" pitchFamily="34" charset="0"/>
              </a:rPr>
              <a:t> You For </a:t>
            </a:r>
            <a:r>
              <a:rPr lang="fr-FR" sz="2800" b="1" dirty="0" err="1">
                <a:latin typeface="Tw Cen MT" panose="020B0602020104020603" pitchFamily="34" charset="0"/>
              </a:rPr>
              <a:t>Watching</a:t>
            </a:r>
            <a:r>
              <a:rPr lang="fr-FR" sz="2800" b="1" dirty="0">
                <a:latin typeface="Tw Cen MT" panose="020B0602020104020603" pitchFamily="34" charset="0"/>
              </a:rPr>
              <a:t>.</a:t>
            </a:r>
          </a:p>
          <a:p>
            <a:pPr algn="ctr"/>
            <a:r>
              <a:rPr lang="fr-FR" sz="2800" b="1" dirty="0">
                <a:latin typeface="Tw Cen MT" panose="020B0602020104020603" pitchFamily="34" charset="0"/>
              </a:rPr>
              <a:t>☺☺☺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B3D4038-450D-4163-AF47-DB466CB2E545}"/>
              </a:ext>
            </a:extLst>
          </p:cNvPr>
          <p:cNvSpPr txBox="1"/>
          <p:nvPr/>
        </p:nvSpPr>
        <p:spPr>
          <a:xfrm>
            <a:off x="2104544" y="5514433"/>
            <a:ext cx="413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latin typeface="Tw Cen MT" panose="020B0602020104020603" pitchFamily="34" charset="0"/>
              </a:rPr>
              <a:t>You can </a:t>
            </a:r>
            <a:r>
              <a:rPr lang="fr-FR" b="1" u="sng" dirty="0" err="1">
                <a:latin typeface="Tw Cen MT" panose="020B0602020104020603" pitchFamily="34" charset="0"/>
              </a:rPr>
              <a:t>also</a:t>
            </a:r>
            <a:r>
              <a:rPr lang="fr-FR" b="1" u="sng" dirty="0">
                <a:latin typeface="Tw Cen MT" panose="020B0602020104020603" pitchFamily="34" charset="0"/>
              </a:rPr>
              <a:t> </a:t>
            </a:r>
            <a:r>
              <a:rPr lang="fr-FR" b="1" u="sng" dirty="0" err="1">
                <a:latin typeface="Tw Cen MT" panose="020B0602020104020603" pitchFamily="34" charset="0"/>
              </a:rPr>
              <a:t>find</a:t>
            </a:r>
            <a:r>
              <a:rPr lang="fr-FR" b="1" u="sng" dirty="0">
                <a:latin typeface="Tw Cen MT" panose="020B0602020104020603" pitchFamily="34" charset="0"/>
              </a:rPr>
              <a:t> me on LinkedIn:</a:t>
            </a:r>
          </a:p>
          <a:p>
            <a:pPr algn="ctr"/>
            <a:r>
              <a:rPr lang="fr-FR" dirty="0">
                <a:latin typeface="Tw Cen MT" panose="020B0602020104020603" pitchFamily="34" charset="0"/>
              </a:rPr>
              <a:t> </a:t>
            </a:r>
            <a:r>
              <a:rPr lang="fr-FR" b="0" i="0" dirty="0">
                <a:effectLst/>
                <a:latin typeface="-apple-system"/>
                <a:hlinkClick r:id="rId6"/>
              </a:rPr>
              <a:t>www.linkedin.com/in/alexandre-massoda</a:t>
            </a:r>
            <a:r>
              <a:rPr lang="sv-SE" b="0" i="0" dirty="0">
                <a:effectLst/>
                <a:latin typeface="Tw Cen MT" panose="020B0602020104020603" pitchFamily="34" charset="0"/>
              </a:rPr>
              <a:t> </a:t>
            </a:r>
            <a:endParaRPr lang="fr-FR" dirty="0">
              <a:latin typeface="Tw Cen MT" panose="020B0602020104020603" pitchFamily="34" charset="0"/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4572FC9-A563-4AC2-A741-D161C338D5F7}"/>
              </a:ext>
            </a:extLst>
          </p:cNvPr>
          <p:cNvSpPr/>
          <p:nvPr/>
        </p:nvSpPr>
        <p:spPr>
          <a:xfrm>
            <a:off x="-12614205" y="2121444"/>
            <a:ext cx="5996018" cy="272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Alexandre Massoda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currently following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Front-End Developer path </a:t>
            </a:r>
          </a:p>
          <a:p>
            <a:pPr algn="r"/>
            <a:r>
              <a:rPr lang="en-US" sz="23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at OpenClassrooms.</a:t>
            </a:r>
            <a:endParaRPr lang="fr-FR" sz="23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1E3DA99A-4C9D-49C7-BED2-9A6261682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74615" y="2123560"/>
            <a:ext cx="2776074" cy="2776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413FB81-97D6-48AE-A208-E8FA01DDC20C}"/>
              </a:ext>
            </a:extLst>
          </p:cNvPr>
          <p:cNvSpPr txBox="1"/>
          <p:nvPr/>
        </p:nvSpPr>
        <p:spPr>
          <a:xfrm>
            <a:off x="-13384159" y="640520"/>
            <a:ext cx="6887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Project 9:</a:t>
            </a:r>
          </a:p>
          <a:p>
            <a:pPr algn="ctr"/>
            <a:r>
              <a:rPr lang="fr-FR" sz="3600" b="1" i="0" dirty="0">
                <a:effectLst/>
                <a:latin typeface="Tw Cen MT" panose="020B0602020104020603" pitchFamily="34" charset="0"/>
              </a:rPr>
              <a:t>Survey the technology landscape</a:t>
            </a:r>
          </a:p>
          <a:p>
            <a:pPr algn="ctr"/>
            <a:endParaRPr lang="fr-FR" sz="3600" dirty="0">
              <a:latin typeface="Tw Cen MT" panose="020B0602020104020603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742862B-D5B6-4FB8-AF50-F72CCC255E77}"/>
              </a:ext>
            </a:extLst>
          </p:cNvPr>
          <p:cNvSpPr txBox="1"/>
          <p:nvPr/>
        </p:nvSpPr>
        <p:spPr>
          <a:xfrm>
            <a:off x="6595421" y="5499429"/>
            <a:ext cx="413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latin typeface="Tw Cen MT" panose="020B0602020104020603" pitchFamily="34" charset="0"/>
              </a:rPr>
              <a:t>And </a:t>
            </a:r>
            <a:r>
              <a:rPr lang="fr-FR" b="1" u="sng" dirty="0" err="1">
                <a:latin typeface="Tw Cen MT" panose="020B0602020104020603" pitchFamily="34" charset="0"/>
              </a:rPr>
              <a:t>get</a:t>
            </a:r>
            <a:r>
              <a:rPr lang="fr-FR" b="1" u="sng" dirty="0">
                <a:latin typeface="Tw Cen MT" panose="020B0602020104020603" pitchFamily="34" charset="0"/>
              </a:rPr>
              <a:t> me on GitHub To:</a:t>
            </a:r>
          </a:p>
          <a:p>
            <a:pPr algn="ctr"/>
            <a:r>
              <a:rPr lang="fr-FR" u="sng" dirty="0">
                <a:solidFill>
                  <a:srgbClr val="0070C0"/>
                </a:solidFill>
                <a:latin typeface="Tw Cen MT" panose="020B0602020104020603" pitchFamily="34" charset="0"/>
              </a:rPr>
              <a:t> </a:t>
            </a:r>
            <a:r>
              <a:rPr lang="fr-FR" u="sng" dirty="0">
                <a:solidFill>
                  <a:srgbClr val="0070C0"/>
                </a:solidFill>
                <a:latin typeface="-apple-system"/>
              </a:rPr>
              <a:t>https://github.com/Xander1936</a:t>
            </a:r>
            <a:r>
              <a:rPr lang="sv-SE" b="0" i="0" u="sng" dirty="0">
                <a:solidFill>
                  <a:srgbClr val="0070C0"/>
                </a:solidFill>
                <a:effectLst/>
                <a:latin typeface="Tw Cen MT" panose="020B0602020104020603" pitchFamily="34" charset="0"/>
              </a:rPr>
              <a:t> </a:t>
            </a:r>
            <a:endParaRPr lang="fr-FR" u="sng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75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422</Words>
  <Application>Microsoft Office PowerPoint</Application>
  <PresentationFormat>Grand écran</PresentationFormat>
  <Paragraphs>118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Tw Cen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Xander</dc:creator>
  <cp:lastModifiedBy>Xander</cp:lastModifiedBy>
  <cp:revision>138</cp:revision>
  <dcterms:created xsi:type="dcterms:W3CDTF">2020-12-13T23:46:13Z</dcterms:created>
  <dcterms:modified xsi:type="dcterms:W3CDTF">2021-06-20T18:35:52Z</dcterms:modified>
</cp:coreProperties>
</file>