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319" r:id="rId2"/>
    <p:sldId id="320" r:id="rId3"/>
    <p:sldId id="326" r:id="rId4"/>
    <p:sldId id="451" r:id="rId5"/>
    <p:sldId id="447" r:id="rId6"/>
    <p:sldId id="268" r:id="rId7"/>
    <p:sldId id="263" r:id="rId8"/>
    <p:sldId id="266" r:id="rId9"/>
    <p:sldId id="426" r:id="rId10"/>
    <p:sldId id="427" r:id="rId11"/>
    <p:sldId id="428" r:id="rId12"/>
    <p:sldId id="429" r:id="rId13"/>
    <p:sldId id="430" r:id="rId14"/>
    <p:sldId id="431" r:id="rId15"/>
    <p:sldId id="449" r:id="rId16"/>
    <p:sldId id="432" r:id="rId17"/>
    <p:sldId id="433" r:id="rId18"/>
    <p:sldId id="434" r:id="rId19"/>
    <p:sldId id="446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24" r:id="rId28"/>
    <p:sldId id="436" r:id="rId29"/>
    <p:sldId id="450" r:id="rId30"/>
    <p:sldId id="438" r:id="rId31"/>
    <p:sldId id="439" r:id="rId32"/>
    <p:sldId id="458" r:id="rId33"/>
    <p:sldId id="440" r:id="rId34"/>
    <p:sldId id="441" r:id="rId35"/>
    <p:sldId id="336" r:id="rId36"/>
    <p:sldId id="452" r:id="rId37"/>
    <p:sldId id="461" r:id="rId38"/>
    <p:sldId id="337" r:id="rId39"/>
    <p:sldId id="442" r:id="rId40"/>
    <p:sldId id="453" r:id="rId41"/>
    <p:sldId id="454" r:id="rId42"/>
    <p:sldId id="455" r:id="rId43"/>
    <p:sldId id="456" r:id="rId44"/>
    <p:sldId id="459" r:id="rId45"/>
    <p:sldId id="46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36513"/>
    <a:srgbClr val="97FFE4"/>
    <a:srgbClr val="A3FFE7"/>
    <a:srgbClr val="860043"/>
    <a:srgbClr val="00706D"/>
    <a:srgbClr val="007A77"/>
    <a:srgbClr val="0042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50" d="100"/>
          <a:sy n="50" d="100"/>
        </p:scale>
        <p:origin x="-2237" y="-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9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0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0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83A3FCEF-ED3D-4B4B-A468-D4A63937EDA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B27DE4C2-70B3-4AB1-827A-4325B9F481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69EEC-B859-46EC-AE6A-779CB1498C1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7FCFC6F-115D-4328-8957-8537711259A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3917C078-1806-43A6-9442-D4446C02827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13AF28C-F6FA-4BA9-98DC-ABCF3B6451F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E46FADC7-8720-4FFC-AD23-ACDCC356945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7E7998C-2707-479B-946C-DB2E6D0ECCC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3A7BD36-E1A0-416E-B152-DFDF7DF713C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4C31346-FB23-49A3-BE0F-AAB99F8BBB0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8EB56E6-DDFD-41C3-985D-D693303275F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DD5B57B-C94E-4DA9-806B-73F39D9F71D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97BB3E22-01C0-4107-9545-70DBCB4FF39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E6249E74-6731-4C2E-9B8A-A8CD1514988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8025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rgbClr val="004E4C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 b="1">
          <a:solidFill>
            <a:srgbClr val="6600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1744663"/>
          </a:xfrm>
        </p:spPr>
        <p:txBody>
          <a:bodyPr/>
          <a:lstStyle/>
          <a:p>
            <a:r>
              <a:rPr lang="en-US" altLang="zh-CN" sz="5400" u="sng" smtClean="0">
                <a:latin typeface="华文新魏" pitchFamily="2" charset="-122"/>
              </a:rPr>
              <a:t>C++</a:t>
            </a:r>
            <a:r>
              <a:rPr lang="zh-CN" altLang="en-US" sz="5400" u="sng" smtClean="0">
                <a:latin typeface="华文新魏" pitchFamily="2" charset="-122"/>
              </a:rPr>
              <a:t>程序设计</a:t>
            </a:r>
            <a:endParaRPr lang="en-US" altLang="zh-CN" sz="400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076700"/>
            <a:ext cx="3200400" cy="1152525"/>
          </a:xfrm>
        </p:spPr>
        <p:txBody>
          <a:bodyPr/>
          <a:lstStyle/>
          <a:p>
            <a:pPr algn="l"/>
            <a:r>
              <a:rPr lang="zh-CN" altLang="en-US" sz="2000"/>
              <a:t>夏军宝</a:t>
            </a:r>
          </a:p>
          <a:p>
            <a:pPr algn="l"/>
            <a:r>
              <a:rPr lang="en-US" altLang="zh-CN" sz="2000" u="sng"/>
              <a:t>xiajb@cugb.edu.cn</a:t>
            </a:r>
            <a:endParaRPr lang="zh-CN" altLang="en-US" sz="200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694E374-F59E-4533-8899-F7399AD0CF2C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注释</a:t>
            </a:r>
            <a:endParaRPr lang="zh-CN" altLang="en-US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“Hello, World!” &lt;&lt; 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31846" name="AutoShape 6"/>
          <p:cNvSpPr>
            <a:spLocks/>
          </p:cNvSpPr>
          <p:nvPr/>
        </p:nvSpPr>
        <p:spPr bwMode="auto">
          <a:xfrm>
            <a:off x="2771800" y="3789040"/>
            <a:ext cx="4968875" cy="2016125"/>
          </a:xfrm>
          <a:prstGeom prst="borderCallout2">
            <a:avLst>
              <a:gd name="adj1" fmla="val 5671"/>
              <a:gd name="adj2" fmla="val -1532"/>
              <a:gd name="adj3" fmla="val 5671"/>
              <a:gd name="adj4" fmla="val -7921"/>
              <a:gd name="adj5" fmla="val -118974"/>
              <a:gd name="adj6" fmla="val -33125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/>
                <a:latin typeface="微软雅黑" pitchFamily="34" charset="-122"/>
                <a:ea typeface="微软雅黑" pitchFamily="34" charset="-122"/>
              </a:rPr>
              <a:t>单行注释</a:t>
            </a:r>
          </a:p>
          <a:p>
            <a:pPr>
              <a:buFont typeface="Wingdings" pitchFamily="2" charset="2"/>
              <a:buChar char="ü"/>
            </a:pPr>
            <a:r>
              <a:rPr lang="zh-CN" altLang="en-US">
                <a:effectLst/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effectLst/>
                <a:latin typeface="微软雅黑" pitchFamily="34" charset="-122"/>
                <a:ea typeface="微软雅黑" pitchFamily="34" charset="-122"/>
              </a:rPr>
              <a:t>语言风格的多行注释</a:t>
            </a:r>
          </a:p>
          <a:p>
            <a:r>
              <a:rPr lang="en-US" altLang="zh-CN">
                <a:effectLst/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微软雅黑" pitchFamily="34" charset="-122"/>
              </a:rPr>
              <a:t>/*</a:t>
            </a:r>
          </a:p>
          <a:p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微软雅黑" pitchFamily="34" charset="-122"/>
              </a:rPr>
              <a:t>     ...</a:t>
            </a:r>
          </a:p>
          <a:p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微软雅黑" pitchFamily="34" charset="-122"/>
              </a:rPr>
              <a:t>   */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6A1642B-D718-40F9-BA82-82B78008EFF4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预处理</a:t>
            </a:r>
            <a:r>
              <a:rPr lang="zh-CN" altLang="en-US"/>
              <a:t>指令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#include &lt;</a:t>
            </a:r>
            <a:r>
              <a:rPr lang="en-US" altLang="zh-CN" dirty="0" err="1">
                <a:solidFill>
                  <a:srgbClr val="CC0000"/>
                </a:solidFill>
              </a:rPr>
              <a:t>iostream</a:t>
            </a:r>
            <a:r>
              <a:rPr lang="en-US" altLang="zh-CN" dirty="0">
                <a:solidFill>
                  <a:srgbClr val="CC0000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“Hello, World!” &lt;&lt; 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32869" name="AutoShape 5"/>
          <p:cNvSpPr>
            <a:spLocks/>
          </p:cNvSpPr>
          <p:nvPr/>
        </p:nvSpPr>
        <p:spPr bwMode="auto">
          <a:xfrm>
            <a:off x="2484438" y="3500438"/>
            <a:ext cx="5975350" cy="2449512"/>
          </a:xfrm>
          <a:prstGeom prst="borderCallout2">
            <a:avLst>
              <a:gd name="adj1" fmla="val 4667"/>
              <a:gd name="adj2" fmla="val -1273"/>
              <a:gd name="adj3" fmla="val 4667"/>
              <a:gd name="adj4" fmla="val -5102"/>
              <a:gd name="adj5" fmla="val -65329"/>
              <a:gd name="adj6" fmla="val -18782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/>
                <a:ea typeface="微软雅黑" pitchFamily="34" charset="-122"/>
              </a:rPr>
              <a:t>编译过程：</a:t>
            </a:r>
          </a:p>
          <a:p>
            <a:r>
              <a:rPr lang="en-US" altLang="zh-CN">
                <a:effectLst/>
                <a:ea typeface="微软雅黑" pitchFamily="34" charset="-122"/>
              </a:rPr>
              <a:t>   1)preprocess</a:t>
            </a:r>
            <a:r>
              <a:rPr lang="zh-CN" altLang="en-US">
                <a:effectLst/>
                <a:ea typeface="微软雅黑" pitchFamily="34" charset="-122"/>
              </a:rPr>
              <a:t>预处理</a:t>
            </a:r>
          </a:p>
          <a:p>
            <a:r>
              <a:rPr lang="en-US" altLang="zh-CN">
                <a:effectLst/>
                <a:ea typeface="微软雅黑" pitchFamily="34" charset="-122"/>
              </a:rPr>
              <a:t>   2)Compile</a:t>
            </a:r>
            <a:r>
              <a:rPr lang="zh-CN" altLang="en-US">
                <a:effectLst/>
                <a:ea typeface="微软雅黑" pitchFamily="34" charset="-122"/>
              </a:rPr>
              <a:t>编译</a:t>
            </a:r>
          </a:p>
          <a:p>
            <a:r>
              <a:rPr lang="en-US" altLang="zh-CN">
                <a:effectLst/>
                <a:ea typeface="微软雅黑" pitchFamily="34" charset="-122"/>
              </a:rPr>
              <a:t>   3)Link</a:t>
            </a:r>
            <a:r>
              <a:rPr lang="zh-CN" altLang="en-US">
                <a:effectLst/>
                <a:ea typeface="微软雅黑" pitchFamily="34" charset="-122"/>
              </a:rPr>
              <a:t>链接</a:t>
            </a:r>
          </a:p>
          <a:p>
            <a:pPr>
              <a:buFont typeface="Wingdings" pitchFamily="2" charset="2"/>
              <a:buChar char="ü"/>
            </a:pPr>
            <a:r>
              <a:rPr lang="zh-CN" altLang="en-US">
                <a:effectLst/>
                <a:ea typeface="微软雅黑" pitchFamily="34" charset="-122"/>
              </a:rPr>
              <a:t>头文件通常包含函数的声明</a:t>
            </a:r>
          </a:p>
          <a:p>
            <a:pPr>
              <a:buFont typeface="Wingdings" pitchFamily="2" charset="2"/>
              <a:buChar char="ü"/>
            </a:pPr>
            <a:r>
              <a:rPr lang="en-US" altLang="zh-CN">
                <a:solidFill>
                  <a:srgbClr val="CC0000"/>
                </a:solidFill>
                <a:effectLst/>
                <a:ea typeface="微软雅黑" pitchFamily="34" charset="-122"/>
              </a:rPr>
              <a:t>iostream</a:t>
            </a:r>
            <a:r>
              <a:rPr lang="zh-CN" altLang="en-US">
                <a:solidFill>
                  <a:srgbClr val="CC0000"/>
                </a:solidFill>
                <a:effectLst/>
                <a:ea typeface="微软雅黑" pitchFamily="34" charset="-122"/>
              </a:rPr>
              <a:t>包含了输入输出机制的声明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28BB040-4F0A-4C7B-9C12-B2452A28821E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包含头文件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语言中，头文件通常以</a:t>
            </a:r>
            <a:r>
              <a:rPr lang="en-US" altLang="zh-CN"/>
              <a:t>.h</a:t>
            </a:r>
            <a:r>
              <a:rPr lang="zh-CN" altLang="en-US"/>
              <a:t>作为扩展名</a:t>
            </a:r>
          </a:p>
          <a:p>
            <a:pPr lvl="1"/>
            <a:r>
              <a:rPr lang="zh-CN" altLang="en-US"/>
              <a:t>如</a:t>
            </a:r>
            <a:r>
              <a:rPr lang="en-US" altLang="zh-CN"/>
              <a:t>#include &lt;stdio.h&gt;</a:t>
            </a:r>
          </a:p>
          <a:p>
            <a:r>
              <a:rPr lang="en-US" altLang="zh-CN"/>
              <a:t>C++</a:t>
            </a:r>
            <a:r>
              <a:rPr lang="zh-CN" altLang="en-US"/>
              <a:t>中，标准库头文件不包括扩展名</a:t>
            </a:r>
          </a:p>
          <a:p>
            <a:pPr lvl="1"/>
            <a:r>
              <a:rPr lang="zh-CN" altLang="en-US"/>
              <a:t>如</a:t>
            </a:r>
            <a:r>
              <a:rPr lang="en-US" altLang="zh-CN"/>
              <a:t>#include &lt;iostream&gt;</a:t>
            </a:r>
          </a:p>
          <a:p>
            <a:r>
              <a:rPr lang="en-US" altLang="zh-CN"/>
              <a:t>C++</a:t>
            </a:r>
            <a:r>
              <a:rPr lang="zh-CN" altLang="en-US"/>
              <a:t>中，支持</a:t>
            </a:r>
            <a:r>
              <a:rPr lang="en-US" altLang="zh-CN"/>
              <a:t>C</a:t>
            </a:r>
            <a:r>
              <a:rPr lang="zh-CN" altLang="en-US"/>
              <a:t>语言库函数</a:t>
            </a:r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C</a:t>
            </a:r>
            <a:r>
              <a:rPr lang="zh-CN" altLang="en-US"/>
              <a:t>方式，</a:t>
            </a:r>
            <a:r>
              <a:rPr lang="en-US" altLang="zh-CN"/>
              <a:t>#include &lt;stdio.h&gt;</a:t>
            </a:r>
            <a:r>
              <a:rPr lang="zh-CN" altLang="en-US"/>
              <a:t>，不提倡</a:t>
            </a:r>
          </a:p>
          <a:p>
            <a:pPr lvl="1"/>
            <a:r>
              <a:rPr lang="en-US" altLang="zh-CN"/>
              <a:t>C++</a:t>
            </a:r>
            <a:r>
              <a:rPr lang="zh-CN" altLang="en-US"/>
              <a:t>中，</a:t>
            </a:r>
            <a:r>
              <a:rPr lang="en-US" altLang="zh-CN"/>
              <a:t>#include &lt;cstdio&gt;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5297CF-0AB6-4480-BD22-3321E4548362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输入输出</a:t>
            </a:r>
            <a:endParaRPr lang="zh-CN" alt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std::</a:t>
            </a:r>
            <a:r>
              <a:rPr lang="en-US" altLang="zh-CN" dirty="0" err="1">
                <a:solidFill>
                  <a:srgbClr val="CC0000"/>
                </a:solidFill>
              </a:rPr>
              <a:t>cout</a:t>
            </a:r>
            <a:r>
              <a:rPr lang="en-US" altLang="zh-CN" dirty="0"/>
              <a:t> &lt;&lt; “Hello, World!” &lt;&lt; </a:t>
            </a:r>
            <a:r>
              <a:rPr lang="en-US" altLang="zh-CN" dirty="0">
                <a:solidFill>
                  <a:srgbClr val="CC0000"/>
                </a:solidFill>
              </a:rPr>
              <a:t>std::</a:t>
            </a:r>
            <a:r>
              <a:rPr lang="en-US" altLang="zh-CN" dirty="0" err="1">
                <a:solidFill>
                  <a:srgbClr val="CC0000"/>
                </a:solidFill>
              </a:rPr>
              <a:t>endl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33894" name="AutoShape 6"/>
          <p:cNvSpPr>
            <a:spLocks/>
          </p:cNvSpPr>
          <p:nvPr/>
        </p:nvSpPr>
        <p:spPr bwMode="auto">
          <a:xfrm>
            <a:off x="2700338" y="4221163"/>
            <a:ext cx="4679950" cy="1368425"/>
          </a:xfrm>
          <a:prstGeom prst="borderCallout2">
            <a:avLst>
              <a:gd name="adj1" fmla="val 8352"/>
              <a:gd name="adj2" fmla="val -1630"/>
              <a:gd name="adj3" fmla="val 8352"/>
              <a:gd name="adj4" fmla="val -6546"/>
              <a:gd name="adj5" fmla="val -55454"/>
              <a:gd name="adj6" fmla="val -24185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ffectLst/>
                <a:ea typeface="微软雅黑" pitchFamily="34" charset="-122"/>
              </a:rPr>
              <a:t>std::cout</a:t>
            </a:r>
            <a:r>
              <a:rPr lang="zh-CN" altLang="en-US">
                <a:effectLst/>
                <a:ea typeface="微软雅黑" pitchFamily="34" charset="-122"/>
              </a:rPr>
              <a:t>是标准输出设备，可看成指向控制台的数据管道，通过</a:t>
            </a:r>
            <a:r>
              <a:rPr lang="en-US" altLang="zh-CN">
                <a:effectLst/>
                <a:ea typeface="微软雅黑" pitchFamily="34" charset="-122"/>
              </a:rPr>
              <a:t>&lt;&lt;</a:t>
            </a:r>
            <a:r>
              <a:rPr lang="zh-CN" altLang="en-US">
                <a:effectLst/>
                <a:ea typeface="微软雅黑" pitchFamily="34" charset="-122"/>
              </a:rPr>
              <a:t>将数据顺序输出到控制台</a:t>
            </a:r>
          </a:p>
        </p:txBody>
      </p:sp>
      <p:sp>
        <p:nvSpPr>
          <p:cNvPr id="933895" name="AutoShape 7"/>
          <p:cNvSpPr>
            <a:spLocks/>
          </p:cNvSpPr>
          <p:nvPr/>
        </p:nvSpPr>
        <p:spPr bwMode="auto">
          <a:xfrm>
            <a:off x="2700338" y="1052513"/>
            <a:ext cx="2303462" cy="863600"/>
          </a:xfrm>
          <a:prstGeom prst="borderCallout2">
            <a:avLst>
              <a:gd name="adj1" fmla="val 13236"/>
              <a:gd name="adj2" fmla="val 103310"/>
              <a:gd name="adj3" fmla="val 13236"/>
              <a:gd name="adj4" fmla="val 121227"/>
              <a:gd name="adj5" fmla="val 238602"/>
              <a:gd name="adj6" fmla="val 186009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ffectLst/>
                <a:ea typeface="微软雅黑" pitchFamily="34" charset="-122"/>
              </a:rPr>
              <a:t>s</a:t>
            </a:r>
            <a:r>
              <a:rPr lang="en-US" altLang="en-US">
                <a:effectLst/>
                <a:ea typeface="微软雅黑" pitchFamily="34" charset="-122"/>
              </a:rPr>
              <a:t>td::endl表示输出回车换行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41D4AA0-FEBB-47EE-B35D-FF6CFF7DC63A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</a:t>
            </a:r>
            <a:r>
              <a:rPr lang="zh-CN" altLang="en-US"/>
              <a:t>空间</a:t>
            </a:r>
            <a:r>
              <a:rPr lang="en-US" altLang="zh-CN"/>
              <a:t>namespace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命名空间是解决命名冲突的机制</a:t>
            </a:r>
          </a:p>
          <a:p>
            <a:pPr lvl="1"/>
            <a:r>
              <a:rPr lang="zh-CN" altLang="en-US" dirty="0"/>
              <a:t>我们在自己的代码中定义函数</a:t>
            </a:r>
            <a:r>
              <a:rPr lang="en-US" altLang="zh-CN" dirty="0" err="1"/>
              <a:t>foo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我们使用的第三方库中也定义了</a:t>
            </a:r>
            <a:r>
              <a:rPr lang="en-US" altLang="zh-CN" dirty="0" err="1"/>
              <a:t>foo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foo</a:t>
            </a:r>
            <a:r>
              <a:rPr lang="en-US" altLang="zh-CN" dirty="0"/>
              <a:t>()</a:t>
            </a:r>
            <a:r>
              <a:rPr lang="zh-CN" altLang="en-US" dirty="0"/>
              <a:t>时，编译器无法确定相应的版本！</a:t>
            </a:r>
          </a:p>
          <a:p>
            <a:r>
              <a:rPr lang="zh-CN" altLang="en-US"/>
              <a:t>将</a:t>
            </a:r>
            <a:r>
              <a:rPr lang="zh-CN" altLang="en-US" smtClean="0"/>
              <a:t>代码置于</a:t>
            </a:r>
            <a:r>
              <a:rPr lang="zh-CN" altLang="en-US"/>
              <a:t>特定的命名空间中</a:t>
            </a:r>
          </a:p>
          <a:p>
            <a:pPr lvl="1"/>
            <a:r>
              <a:rPr lang="zh-CN" altLang="en-US" dirty="0"/>
              <a:t>调用时通过限定命名空间作为前缀，解决访问冲突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5297CF-0AB6-4480-BD22-3321E4548362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输入输出</a:t>
            </a:r>
            <a:endParaRPr lang="zh-CN" alt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 &lt;&lt; “Hello, World!” &lt;&lt; </a:t>
            </a:r>
            <a:r>
              <a:rPr lang="en-US" altLang="zh-CN" dirty="0">
                <a:solidFill>
                  <a:srgbClr val="CC0000"/>
                </a:solidFill>
              </a:rPr>
              <a:t>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33894" name="AutoShape 6"/>
          <p:cNvSpPr>
            <a:spLocks/>
          </p:cNvSpPr>
          <p:nvPr/>
        </p:nvSpPr>
        <p:spPr bwMode="auto">
          <a:xfrm>
            <a:off x="2339752" y="4221089"/>
            <a:ext cx="4679950" cy="720080"/>
          </a:xfrm>
          <a:prstGeom prst="borderCallout2">
            <a:avLst>
              <a:gd name="adj1" fmla="val 8352"/>
              <a:gd name="adj2" fmla="val -1630"/>
              <a:gd name="adj3" fmla="val 8352"/>
              <a:gd name="adj4" fmla="val -6546"/>
              <a:gd name="adj5" fmla="val -108365"/>
              <a:gd name="adj6" fmla="val -22557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ffectLst/>
                <a:ea typeface="微软雅黑" pitchFamily="34" charset="-122"/>
              </a:rPr>
              <a:t>std</a:t>
            </a:r>
            <a:r>
              <a:rPr lang="zh-CN" altLang="en-US" dirty="0" smtClean="0">
                <a:effectLst/>
                <a:ea typeface="微软雅黑" pitchFamily="34" charset="-122"/>
              </a:rPr>
              <a:t>是标准库所用的命名空间</a:t>
            </a:r>
            <a:endParaRPr lang="zh-CN" altLang="en-US" dirty="0">
              <a:effectLst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566452A-D214-4150-9DA3-FD11DA3A9364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命名空间的使用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将函数声明于命名空间中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dirty="0"/>
              <a:t>// namespaces.h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dirty="0">
                <a:solidFill>
                  <a:srgbClr val="CC0000"/>
                </a:solidFill>
              </a:rPr>
              <a:t>namespace</a:t>
            </a:r>
            <a:r>
              <a:rPr lang="zh-CN" altLang="zh-CN" sz="2000" dirty="0"/>
              <a:t> </a:t>
            </a:r>
            <a:r>
              <a:rPr lang="zh-CN" altLang="zh-CN" sz="2000" dirty="0">
                <a:solidFill>
                  <a:srgbClr val="CC0000"/>
                </a:solidFill>
              </a:rPr>
              <a:t>mycode</a:t>
            </a:r>
            <a:r>
              <a:rPr lang="zh-CN" altLang="zh-CN" sz="2000" dirty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zh-CN" sz="2000" dirty="0"/>
              <a:t>void foo();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dirty="0"/>
              <a:t>}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实现命名空间中的函数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// namespaces.cpp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#include </a:t>
            </a:r>
            <a:r>
              <a:rPr lang="en-US" altLang="zh-CN" sz="2000" dirty="0">
                <a:latin typeface="微软雅黑"/>
              </a:rPr>
              <a:t>“</a:t>
            </a:r>
            <a:r>
              <a:rPr lang="en-US" altLang="zh-CN" sz="2000" dirty="0" err="1"/>
              <a:t>namespaces.h</a:t>
            </a:r>
            <a:r>
              <a:rPr lang="en-US" altLang="zh-CN" sz="2000" dirty="0">
                <a:latin typeface="微软雅黑"/>
              </a:rPr>
              <a:t>”</a:t>
            </a:r>
            <a:endParaRPr lang="en-US" altLang="zh-CN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00"/>
                </a:solidFill>
              </a:rPr>
              <a:t>namespace</a:t>
            </a:r>
            <a:r>
              <a:rPr lang="en-US" altLang="zh-CN" sz="2000" dirty="0"/>
              <a:t> </a:t>
            </a:r>
            <a:r>
              <a:rPr lang="en-US" altLang="zh-CN" sz="2000" err="1">
                <a:solidFill>
                  <a:srgbClr val="CC0000"/>
                </a:solidFill>
              </a:rPr>
              <a:t>mycode</a:t>
            </a:r>
            <a:r>
              <a:rPr lang="en-US" altLang="zh-CN" sz="2000"/>
              <a:t> </a:t>
            </a:r>
            <a:r>
              <a:rPr lang="en-US" altLang="zh-CN" sz="2000" smtClean="0"/>
              <a:t>{</a:t>
            </a:r>
            <a:endParaRPr lang="en-US" altLang="zh-CN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folHlink"/>
                </a:solidFill>
              </a:rPr>
              <a:t>void </a:t>
            </a:r>
            <a:r>
              <a:rPr lang="en-US" altLang="zh-CN" sz="2000" dirty="0" err="1">
                <a:solidFill>
                  <a:schemeClr val="folHlink"/>
                </a:solidFill>
              </a:rPr>
              <a:t>foo</a:t>
            </a:r>
            <a:r>
              <a:rPr lang="en-US" altLang="zh-CN" sz="2000" dirty="0">
                <a:solidFill>
                  <a:schemeClr val="folHlink"/>
                </a:solidFill>
              </a:rPr>
              <a:t>()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		   std::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 dirty="0">
                <a:solidFill>
                  <a:schemeClr val="folHlink"/>
                </a:solidFill>
              </a:rPr>
              <a:t> &lt;&lt; </a:t>
            </a:r>
            <a:r>
              <a:rPr lang="en-US" altLang="zh-CN" sz="2000" dirty="0">
                <a:solidFill>
                  <a:schemeClr val="folHlink"/>
                </a:solidFill>
                <a:latin typeface="微软雅黑"/>
              </a:rPr>
              <a:t>“</a:t>
            </a:r>
            <a:r>
              <a:rPr lang="en-US" altLang="zh-CN" sz="2000" dirty="0" err="1">
                <a:solidFill>
                  <a:schemeClr val="folHlink"/>
                </a:solidFill>
              </a:rPr>
              <a:t>foo</a:t>
            </a:r>
            <a:r>
              <a:rPr lang="en-US" altLang="zh-CN" sz="2000" dirty="0">
                <a:solidFill>
                  <a:schemeClr val="folHlink"/>
                </a:solidFill>
              </a:rPr>
              <a:t>() called in the </a:t>
            </a:r>
            <a:r>
              <a:rPr lang="en-US" altLang="zh-CN" sz="2000" dirty="0" err="1">
                <a:solidFill>
                  <a:schemeClr val="folHlink"/>
                </a:solidFill>
              </a:rPr>
              <a:t>mycode</a:t>
            </a:r>
            <a:r>
              <a:rPr lang="en-US" altLang="zh-CN" sz="2000" dirty="0">
                <a:solidFill>
                  <a:schemeClr val="folHlink"/>
                </a:solidFill>
                <a:latin typeface="微软雅黑"/>
              </a:rPr>
              <a:t>”</a:t>
            </a:r>
            <a:r>
              <a:rPr lang="en-US" altLang="zh-CN" sz="2000" dirty="0">
                <a:solidFill>
                  <a:schemeClr val="folHlink"/>
                </a:solidFill>
              </a:rPr>
              <a:t> &lt;&lt; 	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          std::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 dirty="0">
                <a:solidFill>
                  <a:schemeClr val="folHlink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349BB3D-1DC3-4F06-99E1-78671E34DDDE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命名空间中函数的调用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通过命名空间前缀调用函数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mycode</a:t>
            </a:r>
            <a:r>
              <a:rPr lang="en-US" altLang="zh-CN" dirty="0"/>
              <a:t>::</a:t>
            </a:r>
            <a:r>
              <a:rPr lang="en-US" altLang="zh-CN" dirty="0" err="1"/>
              <a:t>foo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引用命名空间，简化函数调用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#include </a:t>
            </a:r>
            <a:r>
              <a:rPr lang="en-US" altLang="zh-CN" dirty="0">
                <a:latin typeface="微软雅黑"/>
              </a:rPr>
              <a:t>“</a:t>
            </a:r>
            <a:r>
              <a:rPr lang="en-US" altLang="zh-CN" dirty="0" err="1"/>
              <a:t>namespaces.h</a:t>
            </a:r>
            <a:r>
              <a:rPr lang="en-US" altLang="zh-CN" dirty="0">
                <a:latin typeface="微软雅黑"/>
              </a:rPr>
              <a:t>”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using namespace </a:t>
            </a:r>
            <a:r>
              <a:rPr lang="en-US" altLang="zh-CN" dirty="0" err="1">
                <a:solidFill>
                  <a:srgbClr val="CC0000"/>
                </a:solidFill>
              </a:rPr>
              <a:t>mycode</a:t>
            </a:r>
            <a:r>
              <a:rPr lang="en-US" altLang="zh-CN" dirty="0">
                <a:solidFill>
                  <a:srgbClr val="CC00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CC0000"/>
                </a:solidFill>
              </a:rPr>
              <a:t>foo</a:t>
            </a:r>
            <a:r>
              <a:rPr lang="en-US" altLang="zh-CN" dirty="0">
                <a:solidFill>
                  <a:srgbClr val="CC0000"/>
                </a:solidFill>
              </a:rPr>
              <a:t>();</a:t>
            </a:r>
            <a:r>
              <a:rPr lang="en-US" altLang="zh-CN" dirty="0"/>
              <a:t> //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 </a:t>
            </a:r>
            <a:r>
              <a:rPr lang="en-US" altLang="zh-CN" dirty="0" err="1"/>
              <a:t>mycode</a:t>
            </a:r>
            <a:r>
              <a:rPr lang="en-US" altLang="zh-CN" dirty="0"/>
              <a:t>::</a:t>
            </a:r>
            <a:r>
              <a:rPr lang="en-US" altLang="zh-CN" dirty="0" err="1"/>
              <a:t>foo</a:t>
            </a:r>
            <a:r>
              <a:rPr lang="en-US" altLang="zh-CN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B336B5C-218C-4483-8695-18A33CC6D1CC}" type="slidenum">
              <a:rPr lang="en-US" altLang="zh-CN"/>
              <a:pPr/>
              <a:t>18</a:t>
            </a:fld>
            <a:r>
              <a:rPr lang="en-US" altLang="zh-CN"/>
              <a:t>-</a:t>
            </a:r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重写</a:t>
            </a:r>
            <a:r>
              <a:rPr lang="en-US" altLang="zh-CN"/>
              <a:t>HelloWorld</a:t>
            </a:r>
            <a:endParaRPr lang="zh-CN" altLang="en-US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36513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“Hello, World!”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4725144"/>
            <a:ext cx="7344816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不应在头文件中包含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using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指令。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B336B5C-218C-4483-8695-18A33CC6D1CC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引用特定对象</a:t>
            </a:r>
            <a:endParaRPr lang="zh-CN" alt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36513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using std::</a:t>
            </a:r>
            <a:r>
              <a:rPr lang="en-US" altLang="zh-CN" dirty="0" err="1" smtClean="0">
                <a:solidFill>
                  <a:srgbClr val="CC0000"/>
                </a:solidFill>
              </a:rPr>
              <a:t>cout</a:t>
            </a:r>
            <a:r>
              <a:rPr lang="en-US" altLang="zh-CN" dirty="0" smtClean="0">
                <a:solidFill>
                  <a:srgbClr val="CC0000"/>
                </a:solidFill>
              </a:rPr>
              <a:t>;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smtClean="0"/>
              <a:t>( </a:t>
            </a:r>
            <a:r>
              <a:rPr lang="en-US" altLang="zh-CN" smtClean="0"/>
              <a:t>){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&lt;&lt; “Hello, World!” &lt;&lt; </a:t>
            </a:r>
            <a:r>
              <a:rPr lang="en-US" altLang="zh-CN" dirty="0" smtClean="0">
                <a:solidFill>
                  <a:srgbClr val="FF0000"/>
                </a:solidFill>
              </a:rPr>
              <a:t>std::</a:t>
            </a:r>
            <a:r>
              <a:rPr lang="en-US" altLang="zh-CN" dirty="0" err="1" smtClean="0">
                <a:solidFill>
                  <a:srgbClr val="FF0000"/>
                </a:solidFill>
              </a:rPr>
              <a:t>endl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7045B72-CE60-4C40-B041-8EEE1759250E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课程介绍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课时</a:t>
            </a:r>
            <a:r>
              <a:rPr lang="zh-CN" altLang="en-US"/>
              <a:t>：</a:t>
            </a:r>
            <a:r>
              <a:rPr lang="en-US" altLang="zh-CN" smtClean="0"/>
              <a:t>48</a:t>
            </a:r>
            <a:r>
              <a:rPr lang="zh-CN" altLang="en-US" smtClean="0"/>
              <a:t>学时，</a:t>
            </a:r>
            <a:r>
              <a:rPr lang="en-US" altLang="zh-CN" smtClean="0"/>
              <a:t>30</a:t>
            </a:r>
            <a:r>
              <a:rPr lang="zh-CN" altLang="en-US" smtClean="0"/>
              <a:t>授课，</a:t>
            </a:r>
            <a:r>
              <a:rPr lang="en-US" altLang="zh-CN" smtClean="0"/>
              <a:t>18</a:t>
            </a:r>
            <a:r>
              <a:rPr lang="zh-CN" altLang="en-US" smtClean="0"/>
              <a:t>上机</a:t>
            </a:r>
            <a:endParaRPr lang="en-US" altLang="zh-CN" smtClean="0"/>
          </a:p>
          <a:p>
            <a:r>
              <a:rPr lang="zh-CN" altLang="en-US" smtClean="0"/>
              <a:t>配套综合实践课程：</a:t>
            </a:r>
            <a:r>
              <a:rPr lang="en-US" altLang="zh-CN" smtClean="0"/>
              <a:t>2</a:t>
            </a:r>
            <a:r>
              <a:rPr lang="zh-CN" altLang="en-US" smtClean="0"/>
              <a:t>周</a:t>
            </a:r>
            <a:endParaRPr lang="zh-CN" altLang="en-US" dirty="0"/>
          </a:p>
          <a:p>
            <a:r>
              <a:rPr lang="zh-CN" altLang="en-US" smtClean="0"/>
              <a:t>主要</a:t>
            </a:r>
            <a:r>
              <a:rPr lang="zh-CN" altLang="en-US" dirty="0"/>
              <a:t>内容</a:t>
            </a:r>
          </a:p>
          <a:p>
            <a:pPr lvl="1"/>
            <a:r>
              <a:rPr lang="zh-CN" altLang="en-US" dirty="0"/>
              <a:t>目标：面向具备</a:t>
            </a:r>
            <a:r>
              <a:rPr lang="en-US" altLang="zh-CN" dirty="0"/>
              <a:t>C++</a:t>
            </a:r>
            <a:r>
              <a:rPr lang="zh-CN" altLang="en-US" dirty="0"/>
              <a:t>基础知识的同学，介绍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职业技能</a:t>
            </a:r>
            <a:r>
              <a:rPr lang="zh-CN" altLang="en-US" dirty="0"/>
              <a:t>，提升解决实际应用的能力</a:t>
            </a:r>
          </a:p>
          <a:p>
            <a:pPr lvl="1"/>
            <a:r>
              <a:rPr lang="zh-CN" altLang="en-US" dirty="0" smtClean="0"/>
              <a:t>过程化编程：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语言特性、指针、动态内存管理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r>
              <a:rPr lang="zh-CN" altLang="en-US" dirty="0"/>
              <a:t>编程：类与</a:t>
            </a:r>
            <a:r>
              <a:rPr lang="zh-CN" altLang="en-US" dirty="0" smtClean="0"/>
              <a:t>对象、运算符重载、</a:t>
            </a:r>
            <a:r>
              <a:rPr lang="zh-CN" altLang="en-US" dirty="0"/>
              <a:t>继承、</a:t>
            </a:r>
            <a:r>
              <a:rPr lang="zh-CN" altLang="en-US" dirty="0" smtClean="0"/>
              <a:t>多态</a:t>
            </a:r>
            <a:endParaRPr lang="zh-CN" altLang="en-US" dirty="0"/>
          </a:p>
          <a:p>
            <a:pPr lvl="1"/>
            <a:r>
              <a:rPr lang="zh-CN" altLang="en-US" dirty="0" smtClean="0"/>
              <a:t>标准模板库：容器、迭代器、算法</a:t>
            </a:r>
          </a:p>
          <a:p>
            <a:pPr lvl="1"/>
            <a:r>
              <a:rPr lang="zh-CN" altLang="en-US" dirty="0" smtClean="0"/>
              <a:t>高级话题：模板、异常、输入输出流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48F8B832-332E-4503-8E7C-571F5B092D80}" type="slidenum">
              <a:rPr lang="en-US" altLang="zh-CN">
                <a:ea typeface="宋体" charset="-122"/>
              </a:rPr>
              <a:pPr/>
              <a:t>20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输入操作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建议使用</a:t>
            </a:r>
            <a:r>
              <a:rPr lang="en-US" altLang="zh-CN" smtClean="0"/>
              <a:t>cin</a:t>
            </a:r>
            <a:r>
              <a:rPr lang="zh-CN" altLang="en-US" smtClean="0"/>
              <a:t>和</a:t>
            </a:r>
            <a:r>
              <a:rPr lang="en-US" altLang="zh-CN" smtClean="0"/>
              <a:t>cout</a:t>
            </a:r>
            <a:r>
              <a:rPr lang="zh-CN" altLang="en-US" smtClean="0"/>
              <a:t>标准对象</a:t>
            </a:r>
          </a:p>
          <a:p>
            <a:pPr lvl="1" eaLnBrk="1" hangingPunct="1">
              <a:defRPr/>
            </a:pPr>
            <a:r>
              <a:rPr lang="zh-CN" altLang="en-US" smtClean="0"/>
              <a:t>输入操作：</a:t>
            </a:r>
            <a:r>
              <a:rPr lang="en-US" altLang="zh-CN" smtClean="0"/>
              <a:t>&gt;&gt; </a:t>
            </a:r>
            <a:r>
              <a:rPr lang="zh-CN" altLang="en-US" smtClean="0"/>
              <a:t>，是</a:t>
            </a:r>
            <a:r>
              <a:rPr lang="en-US" altLang="zh-CN" smtClean="0"/>
              <a:t>cin</a:t>
            </a:r>
            <a:r>
              <a:rPr lang="zh-CN" altLang="en-US" smtClean="0"/>
              <a:t>的成员函数</a:t>
            </a:r>
          </a:p>
          <a:p>
            <a:pPr lvl="1" eaLnBrk="1" hangingPunct="1">
              <a:defRPr/>
            </a:pPr>
            <a:r>
              <a:rPr lang="zh-CN" altLang="en-US" smtClean="0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double x;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int y;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cin &gt;&gt; x &gt;&gt; y;</a:t>
            </a: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auto">
          <a:xfrm>
            <a:off x="866775" y="3716338"/>
            <a:ext cx="8382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ea typeface="黑体" pitchFamily="2" charset="-122"/>
              </a:rPr>
              <a:t>键盘</a:t>
            </a:r>
          </a:p>
        </p:txBody>
      </p:sp>
      <p:sp>
        <p:nvSpPr>
          <p:cNvPr id="900101" name="Rectangle 5"/>
          <p:cNvSpPr>
            <a:spLocks noChangeArrowheads="1"/>
          </p:cNvSpPr>
          <p:nvPr/>
        </p:nvSpPr>
        <p:spPr bwMode="auto">
          <a:xfrm>
            <a:off x="2771775" y="3716338"/>
            <a:ext cx="8382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ea typeface="黑体" pitchFamily="2" charset="-122"/>
              </a:rPr>
              <a:t>变量</a:t>
            </a:r>
          </a:p>
        </p:txBody>
      </p:sp>
      <p:sp>
        <p:nvSpPr>
          <p:cNvPr id="900102" name="Line 6"/>
          <p:cNvSpPr>
            <a:spLocks noChangeShapeType="1"/>
          </p:cNvSpPr>
          <p:nvPr/>
        </p:nvSpPr>
        <p:spPr bwMode="auto">
          <a:xfrm>
            <a:off x="1781175" y="3944938"/>
            <a:ext cx="914400" cy="1587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0" grpId="0" animBg="1" autoUpdateAnimBg="0"/>
      <p:bldP spid="90010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EF9D7AB2-2B81-43AF-9979-529DD02476DC}" type="slidenum">
              <a:rPr lang="en-US" altLang="zh-CN">
                <a:ea typeface="宋体" charset="-122"/>
              </a:rPr>
              <a:pPr/>
              <a:t>21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输入操作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基本类型数据的输入</a:t>
            </a:r>
          </a:p>
          <a:p>
            <a:pPr lvl="1" eaLnBrk="1" hangingPunct="1">
              <a:defRPr/>
            </a:pPr>
            <a:r>
              <a:rPr lang="zh-CN" altLang="en-US" smtClean="0"/>
              <a:t>整数、浮点数、字符串</a:t>
            </a:r>
          </a:p>
          <a:p>
            <a:pPr lvl="1" eaLnBrk="1" hangingPunct="1">
              <a:defRPr/>
            </a:pPr>
            <a:r>
              <a:rPr lang="zh-CN" altLang="en-US" smtClean="0"/>
              <a:t>数值：跳过空白字符（空格、制表符、回车符），回车后解析数值直至非法字符</a:t>
            </a:r>
          </a:p>
          <a:p>
            <a:pPr lvl="1" eaLnBrk="1" hangingPunct="1">
              <a:defRPr/>
            </a:pPr>
            <a:r>
              <a:rPr lang="zh-CN" altLang="en-US" smtClean="0"/>
              <a:t>字符串：读入字符串直至回车结束。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E7EB81EA-6ADD-41FA-90EC-1783549A4980}" type="slidenum">
              <a:rPr lang="en-US" altLang="zh-CN">
                <a:ea typeface="宋体" charset="-122"/>
              </a:rPr>
              <a:pPr/>
              <a:t>22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输入示例一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81075"/>
            <a:ext cx="7921625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float f;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&gt;&gt;f;</a:t>
            </a:r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auto">
          <a:xfrm>
            <a:off x="3810000" y="1905000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Wingdings" pitchFamily="2" charset="2"/>
              </a:rPr>
              <a:t>(CR)</a:t>
            </a:r>
          </a:p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15.23(CR)</a:t>
            </a: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auto">
          <a:xfrm>
            <a:off x="3810000" y="3962400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i←12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sym typeface="Wingdings" pitchFamily="2" charset="2"/>
            </a:endParaRPr>
          </a:p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f←15.23</a:t>
            </a:r>
          </a:p>
        </p:txBody>
      </p:sp>
      <p:sp>
        <p:nvSpPr>
          <p:cNvPr id="902150" name="AutoShape 6"/>
          <p:cNvSpPr>
            <a:spLocks noChangeArrowheads="1"/>
          </p:cNvSpPr>
          <p:nvPr/>
        </p:nvSpPr>
        <p:spPr bwMode="auto">
          <a:xfrm>
            <a:off x="5105400" y="2971800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animBg="1" autoUpdateAnimBg="0"/>
      <p:bldP spid="902149" grpId="0" animBg="1" autoUpdateAnimBg="0"/>
      <p:bldP spid="9021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FFDD4016-0C2A-400A-A457-CF92733B46BE}" type="slidenum">
              <a:rPr lang="en-US" altLang="zh-CN">
                <a:ea typeface="宋体" charset="-122"/>
              </a:rPr>
              <a:pPr/>
              <a:t>23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输入示例二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981075"/>
            <a:ext cx="741680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i;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cin&gt;&gt;i;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float f;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cin&gt;&gt;f;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3203575" y="1700213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12b23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Wingdings" pitchFamily="2" charset="2"/>
              </a:rPr>
              <a:t>(CR)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xxxxx(CR)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3203575" y="3757613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i←12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sym typeface="Wingdings" pitchFamily="2" charset="2"/>
            </a:endParaRPr>
          </a:p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f←0  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？</a:t>
            </a:r>
          </a:p>
        </p:txBody>
      </p:sp>
      <p:sp>
        <p:nvSpPr>
          <p:cNvPr id="903174" name="AutoShape 6"/>
          <p:cNvSpPr>
            <a:spLocks noChangeArrowheads="1"/>
          </p:cNvSpPr>
          <p:nvPr/>
        </p:nvSpPr>
        <p:spPr bwMode="auto">
          <a:xfrm>
            <a:off x="4498975" y="2767013"/>
            <a:ext cx="304800" cy="976312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03175" name="AutoShape 7"/>
          <p:cNvSpPr>
            <a:spLocks noChangeArrowheads="1"/>
          </p:cNvSpPr>
          <p:nvPr/>
        </p:nvSpPr>
        <p:spPr bwMode="auto">
          <a:xfrm>
            <a:off x="6556375" y="2081213"/>
            <a:ext cx="1752600" cy="1676400"/>
          </a:xfrm>
          <a:prstGeom prst="cloudCallout">
            <a:avLst>
              <a:gd name="adj1" fmla="val -62319"/>
              <a:gd name="adj2" fmla="val 98296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ea typeface="黑体" pitchFamily="2" charset="-122"/>
              </a:rPr>
              <a:t>b</a:t>
            </a:r>
            <a:r>
              <a:rPr lang="zh-CN" altLang="en-US">
                <a:ea typeface="黑体" pitchFamily="2" charset="-122"/>
              </a:rPr>
              <a:t>残留在缓冲区中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2" grpId="0" animBg="1" autoUpdateAnimBg="0"/>
      <p:bldP spid="903173" grpId="0" animBg="1" autoUpdateAnimBg="0"/>
      <p:bldP spid="903174" grpId="0" animBg="1"/>
      <p:bldP spid="90317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E3BE03CB-8618-4FC1-8A47-6965D30D7F07}" type="slidenum">
              <a:rPr lang="en-US" altLang="zh-CN">
                <a:ea typeface="宋体" charset="-122"/>
              </a:rPr>
              <a:pPr/>
              <a:t>24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输入示例三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81075"/>
            <a:ext cx="7921625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i;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cin&gt;&gt;i;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float f;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cin&gt;&gt;f;</a:t>
            </a:r>
          </a:p>
        </p:txBody>
      </p:sp>
      <p:sp>
        <p:nvSpPr>
          <p:cNvPr id="904196" name="Rectangle 4"/>
          <p:cNvSpPr>
            <a:spLocks noChangeArrowheads="1"/>
          </p:cNvSpPr>
          <p:nvPr/>
        </p:nvSpPr>
        <p:spPr bwMode="auto">
          <a:xfrm>
            <a:off x="3276600" y="1628775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12.23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Wingdings" pitchFamily="2" charset="2"/>
              </a:rPr>
              <a:t>(CR)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xxxxx(CR)</a:t>
            </a:r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3276600" y="3686175"/>
            <a:ext cx="2971800" cy="1066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i←12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  <a:sym typeface="Wingdings" pitchFamily="2" charset="2"/>
            </a:endParaRPr>
          </a:p>
          <a:p>
            <a:pPr algn="ctr"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f←0.23  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？</a:t>
            </a:r>
          </a:p>
        </p:txBody>
      </p:sp>
      <p:sp>
        <p:nvSpPr>
          <p:cNvPr id="904198" name="AutoShape 6"/>
          <p:cNvSpPr>
            <a:spLocks noChangeArrowheads="1"/>
          </p:cNvSpPr>
          <p:nvPr/>
        </p:nvSpPr>
        <p:spPr bwMode="auto">
          <a:xfrm>
            <a:off x="4572000" y="2695575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04199" name="AutoShape 7"/>
          <p:cNvSpPr>
            <a:spLocks noChangeArrowheads="1"/>
          </p:cNvSpPr>
          <p:nvPr/>
        </p:nvSpPr>
        <p:spPr bwMode="auto">
          <a:xfrm>
            <a:off x="6660232" y="2276872"/>
            <a:ext cx="2057400" cy="1676400"/>
          </a:xfrm>
          <a:prstGeom prst="cloudCallout">
            <a:avLst>
              <a:gd name="adj1" fmla="val -65434"/>
              <a:gd name="adj2" fmla="val 46023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ea typeface="黑体" pitchFamily="2" charset="-122"/>
              </a:rPr>
              <a:t>i</a:t>
            </a:r>
            <a:r>
              <a:rPr lang="zh-CN" altLang="en-US">
                <a:ea typeface="黑体" pitchFamily="2" charset="-122"/>
              </a:rPr>
              <a:t>解析到小数点时结束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6" grpId="0" animBg="1" autoUpdateAnimBg="0"/>
      <p:bldP spid="904197" grpId="0" animBg="1" autoUpdateAnimBg="0"/>
      <p:bldP spid="904198" grpId="0" animBg="1"/>
      <p:bldP spid="90419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B7DD5A6C-A33A-4802-A768-6BD033D8EA23}" type="slidenum">
              <a:rPr lang="en-US" altLang="zh-CN">
                <a:ea typeface="宋体" charset="-122"/>
              </a:rPr>
              <a:pPr/>
              <a:t>25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输出操作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建议使用</a:t>
            </a:r>
            <a:r>
              <a:rPr lang="en-US" altLang="zh-CN" smtClean="0"/>
              <a:t>cout</a:t>
            </a:r>
            <a:r>
              <a:rPr lang="zh-CN" altLang="en-US" smtClean="0"/>
              <a:t>标准对象进行输出</a:t>
            </a:r>
          </a:p>
          <a:p>
            <a:pPr lvl="1" eaLnBrk="1" hangingPunct="1">
              <a:defRPr/>
            </a:pPr>
            <a:r>
              <a:rPr lang="zh-CN" altLang="en-US" smtClean="0"/>
              <a:t>输入操作：</a:t>
            </a:r>
            <a:r>
              <a:rPr lang="en-US" altLang="zh-CN" smtClean="0"/>
              <a:t>&lt;&lt; </a:t>
            </a:r>
            <a:r>
              <a:rPr lang="zh-CN" altLang="en-US" smtClean="0"/>
              <a:t>，是</a:t>
            </a:r>
            <a:r>
              <a:rPr lang="en-US" altLang="zh-CN" smtClean="0"/>
              <a:t>cout</a:t>
            </a:r>
            <a:r>
              <a:rPr lang="zh-CN" altLang="en-US" smtClean="0"/>
              <a:t>的成员函数</a:t>
            </a:r>
          </a:p>
          <a:p>
            <a:pPr lvl="1" eaLnBrk="1" hangingPunct="1">
              <a:defRPr/>
            </a:pPr>
            <a:r>
              <a:rPr lang="zh-CN" altLang="en-US" smtClean="0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double x,y;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cin&gt;&gt;x&gt;&gt;y;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cout &lt;&lt; “x+y = ”&lt;&lt;x+y&lt;&lt;endl;</a:t>
            </a:r>
          </a:p>
        </p:txBody>
      </p:sp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1171575" y="3852863"/>
            <a:ext cx="12954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ea typeface="黑体" pitchFamily="2" charset="-122"/>
              </a:rPr>
              <a:t>显示器</a:t>
            </a:r>
          </a:p>
        </p:txBody>
      </p:sp>
      <p:sp>
        <p:nvSpPr>
          <p:cNvPr id="905221" name="Rectangle 5"/>
          <p:cNvSpPr>
            <a:spLocks noChangeArrowheads="1"/>
          </p:cNvSpPr>
          <p:nvPr/>
        </p:nvSpPr>
        <p:spPr bwMode="auto">
          <a:xfrm>
            <a:off x="3563938" y="3860800"/>
            <a:ext cx="15240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ea typeface="黑体" pitchFamily="2" charset="-122"/>
              </a:rPr>
              <a:t>表达式</a:t>
            </a:r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 flipH="1">
            <a:off x="2497138" y="4089400"/>
            <a:ext cx="1066800" cy="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0" grpId="0" animBg="1" autoUpdateAnimBg="0"/>
      <p:bldP spid="90522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-</a:t>
            </a:r>
            <a:fld id="{55AAA647-E6D9-4638-889A-57577D9ECD1C}" type="slidenum">
              <a:rPr lang="en-US" altLang="zh-CN">
                <a:ea typeface="宋体" charset="-122"/>
              </a:rPr>
              <a:pPr/>
              <a:t>26</a:t>
            </a:fld>
            <a:r>
              <a:rPr lang="en-US" altLang="zh-CN">
                <a:ea typeface="宋体" charset="-122"/>
              </a:rPr>
              <a:t>-</a:t>
            </a:r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一些建议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建议使用</a:t>
            </a:r>
            <a:r>
              <a:rPr lang="en-US" altLang="zh-CN" smtClean="0"/>
              <a:t>cin</a:t>
            </a:r>
            <a:r>
              <a:rPr lang="zh-CN" altLang="en-US" smtClean="0"/>
              <a:t>和</a:t>
            </a:r>
            <a:r>
              <a:rPr lang="en-US" altLang="zh-CN" smtClean="0"/>
              <a:t>cout</a:t>
            </a:r>
            <a:r>
              <a:rPr lang="zh-CN" altLang="en-US" smtClean="0"/>
              <a:t>进行输入输出</a:t>
            </a:r>
          </a:p>
          <a:p>
            <a:pPr eaLnBrk="1" hangingPunct="1">
              <a:defRPr/>
            </a:pPr>
            <a:r>
              <a:rPr lang="zh-CN" altLang="en-US" smtClean="0"/>
              <a:t>自动识别数据类型，支持转义字符</a:t>
            </a:r>
          </a:p>
          <a:p>
            <a:pPr eaLnBrk="1" hangingPunct="1">
              <a:defRPr/>
            </a:pPr>
            <a:r>
              <a:rPr lang="zh-CN" altLang="en-US" smtClean="0"/>
              <a:t>支持但尽量不要使用</a:t>
            </a:r>
            <a:r>
              <a:rPr lang="en-US" altLang="zh-CN" smtClean="0"/>
              <a:t>printf</a:t>
            </a:r>
            <a:r>
              <a:rPr lang="zh-CN" altLang="en-US" smtClean="0"/>
              <a:t>和</a:t>
            </a:r>
            <a:r>
              <a:rPr lang="en-US" altLang="zh-CN" smtClean="0"/>
              <a:t>scanf</a:t>
            </a:r>
            <a:r>
              <a:rPr lang="zh-CN" altLang="en-US" smtClean="0"/>
              <a:t>，需要使用格式控制符，容易出错。</a:t>
            </a:r>
          </a:p>
          <a:p>
            <a:pPr lvl="1" eaLnBrk="1" hangingPunct="1">
              <a:defRPr/>
            </a:pPr>
            <a:r>
              <a:rPr lang="en-US" altLang="zh-CN" smtClean="0"/>
              <a:t>double x=12.3,y=16.9;</a:t>
            </a:r>
          </a:p>
          <a:p>
            <a:pPr lvl="1" eaLnBrk="1" hangingPunct="1">
              <a:defRPr/>
            </a:pPr>
            <a:r>
              <a:rPr lang="en-US" altLang="zh-CN" smtClean="0"/>
              <a:t>printf(“%d,%f\n”,x,y);</a:t>
            </a:r>
          </a:p>
          <a:p>
            <a:pPr lvl="1" eaLnBrk="1" hangingPunct="1">
              <a:defRPr/>
            </a:pPr>
            <a:endParaRPr lang="en-US" altLang="zh-CN" smtClean="0"/>
          </a:p>
          <a:p>
            <a:pPr lvl="1" eaLnBrk="1" hangingPunct="1">
              <a:defRPr/>
            </a:pPr>
            <a:r>
              <a:rPr lang="en-US" altLang="zh-CN" smtClean="0"/>
              <a:t>scanf(“%f\n ”, &amp;x);</a:t>
            </a:r>
          </a:p>
        </p:txBody>
      </p:sp>
      <p:sp>
        <p:nvSpPr>
          <p:cNvPr id="906244" name="Oval 4"/>
          <p:cNvSpPr>
            <a:spLocks noChangeArrowheads="1"/>
          </p:cNvSpPr>
          <p:nvPr/>
        </p:nvSpPr>
        <p:spPr bwMode="auto">
          <a:xfrm>
            <a:off x="2195513" y="3357563"/>
            <a:ext cx="7620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FF0066"/>
              </a:solidFill>
            </a:endParaRPr>
          </a:p>
        </p:txBody>
      </p:sp>
      <p:sp>
        <p:nvSpPr>
          <p:cNvPr id="906245" name="Oval 5"/>
          <p:cNvSpPr>
            <a:spLocks noChangeArrowheads="1"/>
          </p:cNvSpPr>
          <p:nvPr/>
        </p:nvSpPr>
        <p:spPr bwMode="auto">
          <a:xfrm>
            <a:off x="2822848" y="4149725"/>
            <a:ext cx="381000" cy="685800"/>
          </a:xfrm>
          <a:prstGeom prst="ellips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FF0066"/>
              </a:solidFill>
            </a:endParaRPr>
          </a:p>
        </p:txBody>
      </p:sp>
      <p:sp>
        <p:nvSpPr>
          <p:cNvPr id="906246" name="Oval 6"/>
          <p:cNvSpPr>
            <a:spLocks noChangeArrowheads="1"/>
          </p:cNvSpPr>
          <p:nvPr/>
        </p:nvSpPr>
        <p:spPr bwMode="auto">
          <a:xfrm>
            <a:off x="3563888" y="4221163"/>
            <a:ext cx="304800" cy="533400"/>
          </a:xfrm>
          <a:prstGeom prst="ellips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4" grpId="0" animBg="1" autoUpdateAnimBg="0"/>
      <p:bldP spid="906245" grpId="0" animBg="1" autoUpdateAnimBg="0"/>
      <p:bldP spid="90624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A891493-7E80-453B-BC75-45BAC187E72B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</a:t>
            </a:r>
            <a:r>
              <a:rPr lang="en-US" altLang="zh-CN" smtClean="0"/>
              <a:t>++</a:t>
            </a:r>
            <a:r>
              <a:rPr lang="zh-CN" altLang="en-US" smtClean="0"/>
              <a:t>程序结构</a:t>
            </a:r>
            <a:endParaRPr lang="zh-CN" altLang="en-US"/>
          </a:p>
          <a:p>
            <a:r>
              <a:rPr lang="en-US" altLang="zh-CN" u="sng" smtClean="0">
                <a:solidFill>
                  <a:schemeClr val="hlink"/>
                </a:solidFill>
              </a:rPr>
              <a:t>C++</a:t>
            </a:r>
            <a:r>
              <a:rPr lang="zh-CN" altLang="en-US" u="sng" smtClean="0">
                <a:solidFill>
                  <a:schemeClr val="hlink"/>
                </a:solidFill>
              </a:rPr>
              <a:t>基础语法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en-US" altLang="zh-CN"/>
              <a:t>C</a:t>
            </a:r>
            <a:r>
              <a:rPr lang="en-US" altLang="zh-CN" smtClean="0"/>
              <a:t>++</a:t>
            </a:r>
            <a:r>
              <a:rPr lang="zh-CN" altLang="en-US" smtClean="0"/>
              <a:t>进阶语法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145994A-B749-4DFB-AEAF-43CC54C6D35B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标识符与关键字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标识符避免使用下面的名称</a:t>
            </a:r>
          </a:p>
          <a:p>
            <a:pPr lvl="1"/>
            <a:r>
              <a:rPr lang="en-US" altLang="zh-CN"/>
              <a:t>C++</a:t>
            </a:r>
            <a:r>
              <a:rPr lang="zh-CN" altLang="en-US"/>
              <a:t>语言系统的关键字，如</a:t>
            </a:r>
            <a:r>
              <a:rPr lang="en-US" altLang="zh-CN"/>
              <a:t>double</a:t>
            </a:r>
            <a:r>
              <a:rPr lang="zh-CN" altLang="en-US"/>
              <a:t>、</a:t>
            </a:r>
            <a:r>
              <a:rPr lang="en-US" altLang="zh-CN"/>
              <a:t>void</a:t>
            </a:r>
            <a:r>
              <a:rPr lang="zh-CN" altLang="en-US"/>
              <a:t>等</a:t>
            </a:r>
          </a:p>
          <a:p>
            <a:pPr lvl="1"/>
            <a:r>
              <a:rPr lang="en-US" altLang="zh-CN"/>
              <a:t>C++</a:t>
            </a:r>
            <a:r>
              <a:rPr lang="zh-CN" altLang="en-US"/>
              <a:t>标准类库或对象，如</a:t>
            </a:r>
            <a:r>
              <a:rPr lang="en-US" altLang="zh-CN"/>
              <a:t>cin</a:t>
            </a:r>
            <a:r>
              <a:rPr lang="zh-CN" altLang="en-US"/>
              <a:t>和</a:t>
            </a:r>
            <a:r>
              <a:rPr lang="en-US" altLang="zh-CN"/>
              <a:t>cout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语言中标准库函数名，如</a:t>
            </a:r>
            <a:r>
              <a:rPr lang="en-US" altLang="zh-CN"/>
              <a:t>printf</a:t>
            </a:r>
          </a:p>
          <a:p>
            <a:r>
              <a:rPr lang="en-US" altLang="zh-CN"/>
              <a:t>VC</a:t>
            </a:r>
            <a:r>
              <a:rPr lang="zh-CN" altLang="en-US"/>
              <a:t>规定标识符的名称最长为</a:t>
            </a:r>
            <a:r>
              <a:rPr lang="en-US" altLang="zh-CN"/>
              <a:t>247</a:t>
            </a:r>
            <a:r>
              <a:rPr lang="zh-CN" altLang="en-US"/>
              <a:t>个，最好做到“</a:t>
            </a:r>
            <a:r>
              <a:rPr lang="zh-CN" altLang="en-US">
                <a:solidFill>
                  <a:srgbClr val="FF0066"/>
                </a:solidFill>
              </a:rPr>
              <a:t>见名知义</a:t>
            </a:r>
            <a:r>
              <a:rPr lang="zh-CN" altLang="en-US"/>
              <a:t>”。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45731F5-6038-45E9-8D4F-BB071B2B6ED2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</a:t>
            </a:r>
            <a:r>
              <a:rPr lang="zh-CN" altLang="en-US"/>
              <a:t>数据类型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字符型：</a:t>
            </a:r>
            <a:r>
              <a:rPr lang="en-US" altLang="zh-CN" smtClean="0"/>
              <a:t>char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66"/>
                </a:solidFill>
              </a:rPr>
              <a:t>wchar_t</a:t>
            </a:r>
            <a:r>
              <a:rPr lang="zh-CN" altLang="en-US" smtClean="0">
                <a:solidFill>
                  <a:srgbClr val="FF0066"/>
                </a:solidFill>
              </a:rPr>
              <a:t>、</a:t>
            </a:r>
            <a:r>
              <a:rPr lang="en-US" altLang="zh-CN" smtClean="0">
                <a:solidFill>
                  <a:srgbClr val="FF0066"/>
                </a:solidFill>
              </a:rPr>
              <a:t>char16_t</a:t>
            </a:r>
            <a:r>
              <a:rPr lang="zh-CN" altLang="en-US" smtClean="0">
                <a:solidFill>
                  <a:srgbClr val="FF0066"/>
                </a:solidFill>
              </a:rPr>
              <a:t>、</a:t>
            </a:r>
            <a:r>
              <a:rPr lang="en-US" altLang="zh-CN" smtClean="0">
                <a:solidFill>
                  <a:srgbClr val="FF0066"/>
                </a:solidFill>
              </a:rPr>
              <a:t>char32_t</a:t>
            </a:r>
            <a:endParaRPr lang="en-US" altLang="zh-CN">
              <a:solidFill>
                <a:srgbClr val="FF0066"/>
              </a:solidFill>
            </a:endParaRPr>
          </a:p>
          <a:p>
            <a:r>
              <a:rPr lang="zh-CN" altLang="en-US"/>
              <a:t>整型：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 smtClean="0"/>
              <a:t>long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66"/>
                </a:solidFill>
              </a:rPr>
              <a:t>long long</a:t>
            </a:r>
            <a:endParaRPr lang="zh-CN" altLang="en-US">
              <a:solidFill>
                <a:srgbClr val="FF0066"/>
              </a:solidFill>
            </a:endParaRPr>
          </a:p>
          <a:p>
            <a:r>
              <a:rPr lang="zh-CN" altLang="en-US"/>
              <a:t>无符号型：</a:t>
            </a:r>
            <a:r>
              <a:rPr lang="en-US" altLang="zh-CN"/>
              <a:t>unsigned int</a:t>
            </a:r>
            <a:r>
              <a:rPr lang="zh-CN" altLang="en-US"/>
              <a:t>等</a:t>
            </a:r>
          </a:p>
          <a:p>
            <a:r>
              <a:rPr lang="zh-CN" altLang="en-US"/>
              <a:t>浮点型</a:t>
            </a:r>
          </a:p>
          <a:p>
            <a:pPr lvl="1"/>
            <a:r>
              <a:rPr lang="en-US" altLang="zh-CN"/>
              <a:t>float</a:t>
            </a:r>
          </a:p>
          <a:p>
            <a:pPr lvl="1"/>
            <a:r>
              <a:rPr lang="en-US" altLang="zh-CN"/>
              <a:t>double</a:t>
            </a:r>
          </a:p>
          <a:p>
            <a:pPr lvl="1"/>
            <a:r>
              <a:rPr lang="en-US" altLang="zh-CN">
                <a:solidFill>
                  <a:srgbClr val="FF0066"/>
                </a:solidFill>
              </a:rPr>
              <a:t>long double</a:t>
            </a:r>
          </a:p>
          <a:p>
            <a:r>
              <a:rPr lang="zh-CN" altLang="en-US"/>
              <a:t>布尔型：</a:t>
            </a:r>
            <a:r>
              <a:rPr lang="en-US" altLang="zh-CN"/>
              <a:t>bool</a:t>
            </a:r>
            <a:r>
              <a:rPr lang="zh-CN" altLang="en-US"/>
              <a:t>，取值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字节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99792" y="3140968"/>
            <a:ext cx="4752528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避免无符号和带符号混合运算！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75856" y="4005064"/>
            <a:ext cx="4752528" cy="64807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浮点数不能用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unsigned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修饰。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19675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1F526EF-E1FE-4B25-8631-56A1E1A61F04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教学</a:t>
            </a:r>
            <a:r>
              <a:rPr lang="zh-CN" altLang="en-US" sz="4000" dirty="0" smtClean="0"/>
              <a:t>参考书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基础</a:t>
            </a:r>
            <a:endParaRPr lang="zh-CN" altLang="en-US" sz="4000" dirty="0"/>
          </a:p>
        </p:txBody>
      </p:sp>
      <p:pic>
        <p:nvPicPr>
          <p:cNvPr id="24582" name="Picture 6" descr="http://img3.douban.com/lpic/s26020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052735"/>
            <a:ext cx="3744416" cy="4992555"/>
          </a:xfrm>
          <a:prstGeom prst="rect">
            <a:avLst/>
          </a:prstGeom>
          <a:noFill/>
        </p:spPr>
      </p:pic>
      <p:pic>
        <p:nvPicPr>
          <p:cNvPr id="27650" name="Picture 2" descr="http://c.hiphotos.baidu.com/baike/w%3D268%3Bg%3D0/sign=983f1e5ddff9d72a1764171bec114f09/0ff41bd5ad6eddc4d3a9ce993fdbb6fd526633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2735"/>
            <a:ext cx="4176464" cy="5251749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6FFE506-F061-4EA1-8509-F9EF75EDD470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</a:t>
            </a:r>
            <a:endParaRPr lang="zh-CN" altLang="en-US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字面常量</a:t>
            </a:r>
          </a:p>
          <a:p>
            <a:pPr lvl="1"/>
            <a:r>
              <a:rPr lang="zh-CN" altLang="en-US" dirty="0"/>
              <a:t>整型常量</a:t>
            </a:r>
          </a:p>
          <a:p>
            <a:pPr lvl="2"/>
            <a:r>
              <a:rPr lang="zh-CN" altLang="en-US" dirty="0"/>
              <a:t>十进制：</a:t>
            </a:r>
            <a:r>
              <a:rPr lang="en-US" altLang="zh-CN" dirty="0"/>
              <a:t>34</a:t>
            </a:r>
            <a:r>
              <a:rPr lang="zh-CN" altLang="en-US" dirty="0"/>
              <a:t>、</a:t>
            </a:r>
            <a:r>
              <a:rPr lang="en-US" altLang="zh-CN" dirty="0"/>
              <a:t>-28</a:t>
            </a:r>
          </a:p>
          <a:p>
            <a:pPr lvl="2"/>
            <a:r>
              <a:rPr lang="zh-CN" altLang="en-US" dirty="0"/>
              <a:t>八进制：</a:t>
            </a:r>
            <a:r>
              <a:rPr lang="en-US" altLang="zh-CN" dirty="0"/>
              <a:t>045</a:t>
            </a:r>
          </a:p>
          <a:p>
            <a:pPr lvl="2"/>
            <a:r>
              <a:rPr lang="zh-CN" altLang="en-US" dirty="0"/>
              <a:t>十六进制：</a:t>
            </a:r>
            <a:r>
              <a:rPr lang="en-US" altLang="zh-CN" dirty="0"/>
              <a:t>0x7B</a:t>
            </a:r>
          </a:p>
          <a:p>
            <a:pPr lvl="2"/>
            <a:r>
              <a:rPr lang="zh-CN" altLang="en-US" dirty="0"/>
              <a:t>长整型后缀为</a:t>
            </a:r>
            <a:r>
              <a:rPr lang="en-US" altLang="zh-CN" dirty="0"/>
              <a:t>l</a:t>
            </a:r>
            <a:r>
              <a:rPr lang="zh-CN" altLang="en-US" dirty="0"/>
              <a:t>或</a:t>
            </a:r>
            <a:r>
              <a:rPr lang="en-US" altLang="zh-CN"/>
              <a:t>L</a:t>
            </a:r>
            <a:r>
              <a:rPr lang="zh-CN" altLang="en-US" smtClean="0"/>
              <a:t>，</a:t>
            </a:r>
            <a:r>
              <a:rPr lang="en-US" altLang="zh-CN" smtClean="0"/>
              <a:t>long long</a:t>
            </a:r>
            <a:r>
              <a:rPr lang="zh-CN" altLang="en-US" smtClean="0"/>
              <a:t>类型后缀为</a:t>
            </a:r>
            <a:r>
              <a:rPr lang="en-US" altLang="zh-CN" smtClean="0"/>
              <a:t>ll</a:t>
            </a:r>
            <a:r>
              <a:rPr lang="zh-CN" altLang="en-US" smtClean="0"/>
              <a:t>或</a:t>
            </a:r>
            <a:r>
              <a:rPr lang="en-US" altLang="zh-CN" smtClean="0"/>
              <a:t>LL</a:t>
            </a:r>
            <a:r>
              <a:rPr lang="zh-CN" altLang="en-US" smtClean="0"/>
              <a:t>，无</a:t>
            </a:r>
            <a:r>
              <a:rPr lang="zh-CN" altLang="en-US" dirty="0"/>
              <a:t>符号整型后缀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 lvl="1"/>
            <a:r>
              <a:rPr lang="zh-CN" altLang="en-US" dirty="0"/>
              <a:t>浮点型常量</a:t>
            </a:r>
          </a:p>
          <a:p>
            <a:pPr lvl="2"/>
            <a:r>
              <a:rPr lang="zh-CN" altLang="en-US" dirty="0"/>
              <a:t>十进制形式：</a:t>
            </a:r>
            <a:r>
              <a:rPr lang="en-US" altLang="zh-CN" dirty="0"/>
              <a:t>0.12</a:t>
            </a:r>
            <a:r>
              <a:rPr lang="zh-CN" altLang="en-US" dirty="0"/>
              <a:t>、</a:t>
            </a:r>
            <a:r>
              <a:rPr lang="en-US" altLang="zh-CN" dirty="0"/>
              <a:t>.13</a:t>
            </a:r>
          </a:p>
          <a:p>
            <a:pPr lvl="2"/>
            <a:r>
              <a:rPr lang="zh-CN" altLang="en-US" dirty="0"/>
              <a:t>指数形式：</a:t>
            </a:r>
            <a:r>
              <a:rPr lang="en-US" altLang="zh-CN" dirty="0"/>
              <a:t>1.2e9</a:t>
            </a:r>
          </a:p>
          <a:p>
            <a:pPr lvl="2"/>
            <a:r>
              <a:rPr lang="en-US" altLang="zh-CN" dirty="0"/>
              <a:t>float</a:t>
            </a:r>
            <a:r>
              <a:rPr lang="zh-CN" altLang="en-US" dirty="0"/>
              <a:t>后缀</a:t>
            </a:r>
            <a:r>
              <a:rPr lang="en-US" altLang="zh-CN" dirty="0"/>
              <a:t>f</a:t>
            </a:r>
            <a:r>
              <a:rPr lang="zh-CN" altLang="en-US"/>
              <a:t>或</a:t>
            </a:r>
            <a:r>
              <a:rPr lang="en-US" altLang="zh-CN" smtClean="0"/>
              <a:t>F</a:t>
            </a:r>
            <a:r>
              <a:rPr lang="zh-CN" altLang="en-US" smtClean="0"/>
              <a:t>，默认为</a:t>
            </a:r>
            <a:r>
              <a:rPr lang="en-US" altLang="zh-CN" smtClean="0"/>
              <a:t>double</a:t>
            </a:r>
            <a:r>
              <a:rPr lang="zh-CN" altLang="en-US" smtClean="0"/>
              <a:t>，</a:t>
            </a:r>
            <a:r>
              <a:rPr lang="en-US" altLang="zh-CN" smtClean="0"/>
              <a:t>long double</a:t>
            </a:r>
            <a:r>
              <a:rPr lang="zh-CN" altLang="en-US" smtClean="0"/>
              <a:t>后缀</a:t>
            </a:r>
            <a:r>
              <a:rPr lang="en-US" altLang="zh-CN" smtClean="0"/>
              <a:t>l</a:t>
            </a:r>
            <a:r>
              <a:rPr lang="zh-CN" altLang="en-US" smtClean="0"/>
              <a:t>或</a:t>
            </a:r>
            <a:r>
              <a:rPr lang="en-US" altLang="zh-CN" smtClean="0"/>
              <a:t>L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512C5AC-7DE4-4AB8-8DC0-9ACB1A463238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字面常量</a:t>
            </a:r>
          </a:p>
          <a:p>
            <a:pPr lvl="1"/>
            <a:r>
              <a:rPr lang="zh-CN" altLang="en-US" dirty="0"/>
              <a:t>字符常量</a:t>
            </a:r>
          </a:p>
          <a:p>
            <a:pPr lvl="2"/>
            <a:r>
              <a:rPr lang="zh-CN" altLang="en-US" dirty="0">
                <a:latin typeface="微软雅黑"/>
              </a:rPr>
              <a:t>‘</a:t>
            </a:r>
            <a:r>
              <a:rPr lang="en-US" altLang="zh-CN" dirty="0"/>
              <a:t>A</a:t>
            </a:r>
            <a:r>
              <a:rPr lang="en-US" altLang="zh-CN" dirty="0">
                <a:latin typeface="微软雅黑"/>
              </a:rPr>
              <a:t>’</a:t>
            </a:r>
            <a:r>
              <a:rPr lang="zh-CN" altLang="en-US" dirty="0"/>
              <a:t>、 </a:t>
            </a:r>
            <a:r>
              <a:rPr lang="zh-CN" altLang="en-US" dirty="0">
                <a:latin typeface="微软雅黑"/>
              </a:rPr>
              <a:t>‘</a:t>
            </a:r>
            <a:r>
              <a:rPr lang="en-US" altLang="zh-CN" dirty="0"/>
              <a:t>c</a:t>
            </a:r>
            <a:r>
              <a:rPr lang="en-US" altLang="zh-CN" dirty="0">
                <a:latin typeface="微软雅黑"/>
              </a:rPr>
              <a:t>’</a:t>
            </a:r>
            <a:endParaRPr lang="en-US" altLang="zh-CN" dirty="0"/>
          </a:p>
          <a:p>
            <a:pPr lvl="2"/>
            <a:r>
              <a:rPr lang="zh-CN" altLang="en-US" dirty="0"/>
              <a:t>转义字符：</a:t>
            </a:r>
            <a:r>
              <a:rPr lang="zh-CN" altLang="en-US" dirty="0">
                <a:latin typeface="微软雅黑"/>
              </a:rPr>
              <a:t>‘</a:t>
            </a:r>
            <a:r>
              <a:rPr lang="en-US" altLang="zh-CN" dirty="0"/>
              <a:t>\n</a:t>
            </a:r>
            <a:r>
              <a:rPr lang="en-US" altLang="zh-CN" dirty="0" smtClean="0">
                <a:latin typeface="微软雅黑"/>
              </a:rPr>
              <a:t>’</a:t>
            </a:r>
            <a:r>
              <a:rPr lang="zh-CN" altLang="en-US" dirty="0" smtClean="0">
                <a:latin typeface="微软雅黑"/>
              </a:rPr>
              <a:t>、</a:t>
            </a:r>
            <a:r>
              <a:rPr lang="en-US" altLang="zh-CN" dirty="0" smtClean="0">
                <a:latin typeface="微软雅黑"/>
              </a:rPr>
              <a:t>’\t’</a:t>
            </a:r>
            <a:r>
              <a:rPr lang="zh-CN" altLang="en-US" dirty="0" smtClean="0">
                <a:latin typeface="微软雅黑"/>
              </a:rPr>
              <a:t>等</a:t>
            </a:r>
            <a:endParaRPr lang="en-US" altLang="zh-CN" dirty="0" smtClean="0">
              <a:latin typeface="微软雅黑"/>
            </a:endParaRPr>
          </a:p>
          <a:p>
            <a:pPr lvl="1"/>
            <a:r>
              <a:rPr lang="zh-CN" altLang="en-US" dirty="0" smtClean="0"/>
              <a:t>字符串</a:t>
            </a:r>
            <a:r>
              <a:rPr lang="zh-CN" altLang="en-US" dirty="0"/>
              <a:t>常量</a:t>
            </a:r>
          </a:p>
          <a:p>
            <a:pPr lvl="2"/>
            <a:r>
              <a:rPr lang="zh-CN" altLang="en-US" dirty="0">
                <a:latin typeface="微软雅黑"/>
              </a:rPr>
              <a:t>“</a:t>
            </a:r>
            <a:r>
              <a:rPr lang="en-US" altLang="zh-CN" dirty="0"/>
              <a:t>Hello World</a:t>
            </a:r>
            <a:r>
              <a:rPr lang="en-US" altLang="zh-CN" dirty="0">
                <a:latin typeface="微软雅黑"/>
              </a:rPr>
              <a:t>”</a:t>
            </a:r>
            <a:endParaRPr lang="en-US" altLang="zh-CN" dirty="0"/>
          </a:p>
          <a:p>
            <a:pPr lvl="2"/>
            <a:r>
              <a:rPr lang="zh-CN" altLang="en-US" dirty="0"/>
              <a:t>比较：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/>
              </a:rPr>
              <a:t>‘</a:t>
            </a:r>
            <a:r>
              <a:rPr lang="en-US" altLang="zh-CN" dirty="0"/>
              <a:t>\0</a:t>
            </a:r>
            <a:r>
              <a:rPr lang="en-US" altLang="zh-CN" dirty="0">
                <a:latin typeface="微软雅黑"/>
              </a:rPr>
              <a:t>’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/>
              </a:rPr>
              <a:t>‘</a:t>
            </a:r>
            <a:r>
              <a:rPr lang="en-US" altLang="zh-CN" dirty="0"/>
              <a:t>0</a:t>
            </a:r>
            <a:r>
              <a:rPr lang="en-US" altLang="zh-CN" dirty="0">
                <a:latin typeface="微软雅黑"/>
              </a:rPr>
              <a:t>’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/>
              </a:rPr>
              <a:t>“</a:t>
            </a:r>
            <a:r>
              <a:rPr lang="en-US" altLang="zh-CN"/>
              <a:t>0</a:t>
            </a:r>
            <a:r>
              <a:rPr lang="en-US" altLang="zh-CN" smtClean="0">
                <a:latin typeface="微软雅黑"/>
              </a:rPr>
              <a:t>”</a:t>
            </a:r>
          </a:p>
          <a:p>
            <a:pPr lvl="1"/>
            <a:r>
              <a:rPr lang="zh-CN" altLang="en-US" smtClean="0"/>
              <a:t>修饰前缀</a:t>
            </a:r>
            <a:endParaRPr lang="en-US" altLang="zh-CN" smtClean="0"/>
          </a:p>
          <a:p>
            <a:pPr lvl="2"/>
            <a:r>
              <a:rPr lang="en-US" altLang="zh-CN" smtClean="0"/>
              <a:t>u</a:t>
            </a:r>
            <a:r>
              <a:rPr lang="zh-CN" altLang="en-US" smtClean="0"/>
              <a:t>：</a:t>
            </a:r>
            <a:r>
              <a:rPr lang="en-US" altLang="zh-CN" smtClean="0"/>
              <a:t>Unicode 16</a:t>
            </a:r>
            <a:r>
              <a:rPr lang="zh-CN" altLang="en-US" smtClean="0"/>
              <a:t>字符</a:t>
            </a:r>
            <a:endParaRPr lang="en-US" altLang="zh-CN" smtClean="0"/>
          </a:p>
          <a:p>
            <a:pPr lvl="2"/>
            <a:r>
              <a:rPr lang="en-US" altLang="zh-CN" smtClean="0"/>
              <a:t>U</a:t>
            </a:r>
            <a:r>
              <a:rPr lang="zh-CN" altLang="en-US" smtClean="0"/>
              <a:t>：</a:t>
            </a:r>
            <a:r>
              <a:rPr lang="en-US" altLang="zh-CN" smtClean="0"/>
              <a:t>unicode 32</a:t>
            </a:r>
            <a:r>
              <a:rPr lang="zh-CN" altLang="en-US" smtClean="0"/>
              <a:t>字符</a:t>
            </a:r>
            <a:endParaRPr lang="en-US" altLang="zh-CN" smtClean="0"/>
          </a:p>
          <a:p>
            <a:pPr lvl="2"/>
            <a:r>
              <a:rPr lang="en-US" altLang="zh-CN" smtClean="0"/>
              <a:t>L</a:t>
            </a:r>
            <a:r>
              <a:rPr lang="zh-CN" altLang="en-US" smtClean="0"/>
              <a:t>：宽字符</a:t>
            </a:r>
            <a:endParaRPr lang="en-US" altLang="zh-CN" smtClean="0"/>
          </a:p>
          <a:p>
            <a:pPr lvl="2"/>
            <a:r>
              <a:rPr lang="en-US" altLang="zh-CN" smtClean="0"/>
              <a:t>u8</a:t>
            </a:r>
            <a:r>
              <a:rPr lang="zh-CN" altLang="en-US" smtClean="0"/>
              <a:t>（修饰字符串）：</a:t>
            </a:r>
            <a:r>
              <a:rPr lang="en-US" altLang="zh-CN" smtClean="0"/>
              <a:t>UTF-8</a:t>
            </a:r>
            <a:endParaRPr lang="en-US" altLang="zh-CN" dirty="0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43711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45731F5-6038-45E9-8D4F-BB071B2B6ED2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原始字符串</a:t>
            </a:r>
            <a:endParaRPr lang="zh-CN" alt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\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的传统字符串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“\\\\n”</a:t>
            </a:r>
          </a:p>
          <a:p>
            <a:r>
              <a:rPr lang="zh-CN" altLang="en-US" dirty="0" smtClean="0"/>
              <a:t>原始字符串表达   </a:t>
            </a:r>
            <a:r>
              <a:rPr lang="en-US" altLang="zh-CN" dirty="0" smtClean="0">
                <a:solidFill>
                  <a:srgbClr val="0000FF"/>
                </a:solidFill>
              </a:rPr>
              <a:t>R”(\\n)”</a:t>
            </a:r>
          </a:p>
          <a:p>
            <a:r>
              <a:rPr lang="zh-CN" altLang="en-US" dirty="0" smtClean="0"/>
              <a:t>原始字符串的模式   </a:t>
            </a:r>
            <a:r>
              <a:rPr lang="en-US" altLang="zh-CN" dirty="0" smtClean="0">
                <a:solidFill>
                  <a:srgbClr val="A50021"/>
                </a:solidFill>
              </a:rPr>
              <a:t>R”</a:t>
            </a:r>
            <a:r>
              <a:rPr lang="zh-CN" altLang="en-US" dirty="0" smtClean="0">
                <a:solidFill>
                  <a:srgbClr val="A50021"/>
                </a:solidFill>
              </a:rPr>
              <a:t>分割符</a:t>
            </a:r>
            <a:r>
              <a:rPr lang="en-US" altLang="zh-CN" dirty="0" smtClean="0">
                <a:solidFill>
                  <a:srgbClr val="A50021"/>
                </a:solidFill>
              </a:rPr>
              <a:t>(…)</a:t>
            </a:r>
            <a:r>
              <a:rPr lang="zh-CN" altLang="en-US" dirty="0" smtClean="0">
                <a:solidFill>
                  <a:srgbClr val="A50021"/>
                </a:solidFill>
              </a:rPr>
              <a:t>分割符</a:t>
            </a:r>
            <a:r>
              <a:rPr lang="en-US" altLang="zh-CN" dirty="0" smtClean="0">
                <a:solidFill>
                  <a:srgbClr val="A50021"/>
                </a:solidFill>
              </a:rPr>
              <a:t>”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分割符左右对称，括号不能少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原始字符串不会</a:t>
            </a:r>
            <a:r>
              <a:rPr lang="zh-CN" altLang="en-US" smtClean="0">
                <a:solidFill>
                  <a:srgbClr val="0000FF"/>
                </a:solidFill>
              </a:rPr>
              <a:t>按照转义字符</a:t>
            </a:r>
            <a:r>
              <a:rPr lang="zh-CN" altLang="en-US" dirty="0" smtClean="0">
                <a:solidFill>
                  <a:srgbClr val="0000FF"/>
                </a:solidFill>
              </a:rPr>
              <a:t>解码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6D61A32-8609-442E-A257-C72BC55ED75D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符号常量</a:t>
            </a:r>
          </a:p>
          <a:p>
            <a:pPr lvl="1"/>
            <a:r>
              <a:rPr lang="en-US" altLang="zh-CN"/>
              <a:t>#define PI 3.1415926</a:t>
            </a:r>
          </a:p>
          <a:p>
            <a:r>
              <a:rPr lang="zh-CN" altLang="en-US"/>
              <a:t>命名常量定义：推荐使用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const int</a:t>
            </a:r>
            <a:r>
              <a:rPr lang="en-US" altLang="zh-CN"/>
              <a:t> ArraySize=100;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int array[</a:t>
            </a:r>
            <a:r>
              <a:rPr lang="en-US" altLang="zh-CN">
                <a:solidFill>
                  <a:srgbClr val="FF0066"/>
                </a:solidFill>
              </a:rPr>
              <a:t>ArraySize</a:t>
            </a:r>
            <a:r>
              <a:rPr lang="en-US" altLang="zh-CN"/>
              <a:t>];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……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const float PI=3.1415926;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FD1C583-417E-420B-B32F-FC4C5964684C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常量示例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#define  P 1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int </a:t>
            </a:r>
            <a:r>
              <a:rPr lang="en-US" altLang="zh-CN"/>
              <a:t>main</a:t>
            </a:r>
            <a:r>
              <a:rPr lang="en-US" altLang="zh-CN" smtClean="0"/>
              <a:t>(){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	float f=1.0;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cout&lt;&lt;f+P/2&lt;&lt;endl</a:t>
            </a:r>
            <a:r>
              <a:rPr lang="en-US" altLang="zh-CN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return 0;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5508625" y="981075"/>
            <a:ext cx="1752600" cy="1150938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1.0</a:t>
            </a: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395288" y="908050"/>
            <a:ext cx="3527425" cy="6477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const float P=1;</a:t>
            </a:r>
          </a:p>
        </p:txBody>
      </p:sp>
      <p:sp>
        <p:nvSpPr>
          <p:cNvPr id="941062" name="Rectangle 6"/>
          <p:cNvSpPr>
            <a:spLocks noChangeArrowheads="1"/>
          </p:cNvSpPr>
          <p:nvPr/>
        </p:nvSpPr>
        <p:spPr bwMode="auto">
          <a:xfrm>
            <a:off x="5508625" y="2781300"/>
            <a:ext cx="1752600" cy="1150938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 animBg="1" autoUpdateAnimBg="0"/>
      <p:bldP spid="941061" grpId="0" animBg="1" autoUpdateAnimBg="0"/>
      <p:bldP spid="94106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7B303E-B8D7-4207-B303-607A7A021865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变量定义与初始化</a:t>
            </a:r>
            <a:endParaRPr lang="en-US" altLang="zh-CN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en-US" altLang="zh-CN" sz="2400" smtClean="0"/>
              <a:t>( </a:t>
            </a:r>
            <a:r>
              <a:rPr lang="en-US" altLang="zh-CN" sz="2400" smtClean="0"/>
              <a:t>){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double price=100;</a:t>
            </a:r>
          </a:p>
          <a:p>
            <a:pPr lvl="1"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long saleNum(0);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double discount={0.16};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double totoal{0};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/>
              <a:t>total=price*saleNum*(1-discount);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4E4C"/>
                </a:solidFill>
                <a:ea typeface="方正中倩简体" pitchFamily="65" charset="-122"/>
              </a:rPr>
              <a:t>	 return </a:t>
            </a:r>
            <a:r>
              <a:rPr lang="en-US" altLang="zh-CN" sz="2000" dirty="0" smtClean="0">
                <a:solidFill>
                  <a:srgbClr val="004E4C"/>
                </a:solidFill>
                <a:ea typeface="方正中倩简体" pitchFamily="65" charset="-122"/>
              </a:rPr>
              <a:t>0;</a:t>
            </a:r>
            <a:endParaRPr lang="en-US" altLang="zh-CN" sz="2000" dirty="0">
              <a:solidFill>
                <a:srgbClr val="004E4C"/>
              </a:solidFill>
              <a:ea typeface="方正中倩简体" pitchFamily="65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940036" name="AutoShape 4"/>
          <p:cNvSpPr>
            <a:spLocks/>
          </p:cNvSpPr>
          <p:nvPr/>
        </p:nvSpPr>
        <p:spPr bwMode="auto">
          <a:xfrm>
            <a:off x="4500563" y="1412875"/>
            <a:ext cx="4248150" cy="1296045"/>
          </a:xfrm>
          <a:prstGeom prst="borderCallout2">
            <a:avLst>
              <a:gd name="adj1" fmla="val 7213"/>
              <a:gd name="adj2" fmla="val -1792"/>
              <a:gd name="adj3" fmla="val 7213"/>
              <a:gd name="adj4" fmla="val -8597"/>
              <a:gd name="adj5" fmla="val 108537"/>
              <a:gd name="adj6" fmla="val -37906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变量类型、变量名、变量值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变量定义时尽量初始化；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中支持随地定义变量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；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5013176"/>
            <a:ext cx="6984776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变量初始化与赋值是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个不同的概念。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列表初始化可实现对变量、数组等统一初始化。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92494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7B303E-B8D7-4207-B303-607A7A021865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防止窄化</a:t>
            </a:r>
            <a:endParaRPr lang="en-US" altLang="zh-CN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en-US" altLang="zh-CN" sz="2400" smtClean="0"/>
              <a:t>( </a:t>
            </a:r>
            <a:r>
              <a:rPr lang="en-US" altLang="zh-CN" sz="2400" smtClean="0"/>
              <a:t>){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000" smtClean="0"/>
              <a:t>double price=100;</a:t>
            </a:r>
          </a:p>
          <a:p>
            <a:pPr lvl="1">
              <a:buNone/>
            </a:pPr>
            <a:r>
              <a:rPr lang="en-US" altLang="zh-CN" sz="2000" smtClean="0"/>
              <a:t>int saleNum</a:t>
            </a:r>
            <a:r>
              <a:rPr lang="zh-CN" altLang="en-US" sz="2000" smtClean="0"/>
              <a:t>＝</a:t>
            </a:r>
            <a:r>
              <a:rPr lang="en-US" altLang="zh-CN" sz="2000" smtClean="0"/>
              <a:t>3.2;   //</a:t>
            </a:r>
            <a:r>
              <a:rPr lang="zh-CN" altLang="en-US" sz="2000" smtClean="0"/>
              <a:t>警告但不报错</a:t>
            </a:r>
            <a:endParaRPr lang="en-US" altLang="zh-CN" sz="2000" smtClean="0"/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int test={2.16};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CC0000"/>
                </a:solidFill>
              </a:rPr>
              <a:t>int  other{0.3};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4E4C"/>
                </a:solidFill>
                <a:ea typeface="方正中倩简体" pitchFamily="65" charset="-122"/>
              </a:rPr>
              <a:t>	 return </a:t>
            </a:r>
            <a:r>
              <a:rPr lang="en-US" altLang="zh-CN" sz="2000" dirty="0" smtClean="0">
                <a:solidFill>
                  <a:srgbClr val="004E4C"/>
                </a:solidFill>
                <a:ea typeface="方正中倩简体" pitchFamily="65" charset="-122"/>
              </a:rPr>
              <a:t>0;</a:t>
            </a:r>
            <a:endParaRPr lang="en-US" altLang="zh-CN" sz="2000" dirty="0">
              <a:solidFill>
                <a:srgbClr val="004E4C"/>
              </a:solidFill>
              <a:ea typeface="方正中倩简体" pitchFamily="65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43808" y="3429000"/>
            <a:ext cx="50405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99592" y="4725144"/>
            <a:ext cx="6984776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使用初始化列表时，检测到初始值存在丢失信息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的风险（窄化），编译器报错。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7B303E-B8D7-4207-B303-607A7A021865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数组定义与初始化</a:t>
            </a:r>
            <a:endParaRPr lang="en-US" altLang="zh-CN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int hand[4];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hand[]={3,4,5,6.5};  //</a:t>
            </a:r>
            <a:r>
              <a:rPr lang="zh-CN" altLang="en-US" sz="2400" smtClean="0"/>
              <a:t>警告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hand[4]={0};   //</a:t>
            </a:r>
            <a:r>
              <a:rPr lang="zh-CN" altLang="en-US" sz="2400" smtClean="0"/>
              <a:t>全部初始化为</a:t>
            </a:r>
            <a:r>
              <a:rPr lang="en-US" altLang="zh-CN" sz="2400" smtClean="0"/>
              <a:t>0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int hand[]{2,3,4,5};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int hand[100]{};   //</a:t>
            </a:r>
            <a:r>
              <a:rPr lang="zh-CN" altLang="en-US" sz="2400" smtClean="0">
                <a:solidFill>
                  <a:srgbClr val="CC0000"/>
                </a:solidFill>
              </a:rPr>
              <a:t>全部初始为</a:t>
            </a:r>
            <a:r>
              <a:rPr lang="en-US" altLang="zh-CN" sz="2400" smtClean="0">
                <a:solidFill>
                  <a:srgbClr val="CC0000"/>
                </a:solidFill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int hand[]{2,3,4,5.0}; //</a:t>
            </a:r>
            <a:r>
              <a:rPr lang="zh-CN" altLang="en-US" sz="2400" smtClean="0">
                <a:solidFill>
                  <a:srgbClr val="CC0000"/>
                </a:solidFill>
              </a:rPr>
              <a:t>窄化错误</a:t>
            </a:r>
            <a:endParaRPr lang="en-US" altLang="zh-CN" sz="240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size=sizeof(hand)/sizeof(int);</a:t>
            </a:r>
            <a:endParaRPr lang="zh-CN" altLang="en-US" sz="2400" dirty="0"/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3488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F2BA675-D4D1-412E-8EC7-6C7E53660ECC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</a:t>
            </a:r>
            <a:r>
              <a:rPr lang="zh-CN" altLang="en-US"/>
              <a:t>转换</a:t>
            </a:r>
            <a:endParaRPr lang="en-US" altLang="zh-CN"/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显示转换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bool someBool = (bool)someInt; 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bool someBool = bool(someInt); 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bool someBool = </a:t>
            </a:r>
            <a:r>
              <a:rPr lang="zh-CN" altLang="en-US">
                <a:solidFill>
                  <a:srgbClr val="CC0000"/>
                </a:solidFill>
              </a:rPr>
              <a:t>static_cast&lt;bool&gt;(</a:t>
            </a:r>
            <a:r>
              <a:rPr lang="zh-CN" altLang="en-US"/>
              <a:t>someInt);</a:t>
            </a:r>
          </a:p>
          <a:p>
            <a:r>
              <a:rPr lang="zh-CN" altLang="en-US"/>
              <a:t>隐式转换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long someLong = someShort;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int someInt=someFloat; </a:t>
            </a:r>
            <a:r>
              <a:rPr lang="en-US" altLang="zh-CN">
                <a:solidFill>
                  <a:srgbClr val="036113"/>
                </a:solidFill>
              </a:rPr>
              <a:t>//someFloat</a:t>
            </a:r>
            <a:r>
              <a:rPr lang="zh-CN" altLang="en-US">
                <a:solidFill>
                  <a:srgbClr val="036113"/>
                </a:solidFill>
              </a:rPr>
              <a:t>为浮点类型</a:t>
            </a:r>
          </a:p>
        </p:txBody>
      </p:sp>
      <p:sp>
        <p:nvSpPr>
          <p:cNvPr id="941060" name="AutoShape 4"/>
          <p:cNvSpPr>
            <a:spLocks/>
          </p:cNvSpPr>
          <p:nvPr/>
        </p:nvSpPr>
        <p:spPr bwMode="auto">
          <a:xfrm>
            <a:off x="5292725" y="980728"/>
            <a:ext cx="3240088" cy="576262"/>
          </a:xfrm>
          <a:prstGeom prst="borderCallout2">
            <a:avLst>
              <a:gd name="adj1" fmla="val 19833"/>
              <a:gd name="adj2" fmla="val -2352"/>
              <a:gd name="adj3" fmla="val 19833"/>
              <a:gd name="adj4" fmla="val -7741"/>
              <a:gd name="adj5" fmla="val 253997"/>
              <a:gd name="adj6" fmla="val -29301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static_cast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最清晰</a:t>
            </a:r>
          </a:p>
        </p:txBody>
      </p:sp>
      <p:sp>
        <p:nvSpPr>
          <p:cNvPr id="941061" name="AutoShape 5"/>
          <p:cNvSpPr>
            <a:spLocks/>
          </p:cNvSpPr>
          <p:nvPr/>
        </p:nvSpPr>
        <p:spPr bwMode="auto">
          <a:xfrm>
            <a:off x="3203575" y="4581525"/>
            <a:ext cx="3313113" cy="1223963"/>
          </a:xfrm>
          <a:prstGeom prst="borderCallout2">
            <a:avLst>
              <a:gd name="adj1" fmla="val 9338"/>
              <a:gd name="adj2" fmla="val -2301"/>
              <a:gd name="adj3" fmla="val 9338"/>
              <a:gd name="adj4" fmla="val -5366"/>
              <a:gd name="adj5" fmla="val -41116"/>
              <a:gd name="adj6" fmla="val -16292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有些情况下，隐式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   转换会造成精度损失</a:t>
            </a:r>
          </a:p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编译器通常会警告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 animBg="1"/>
      <p:bldP spid="9410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BA1371B-4DF4-4A85-BD4E-4B9CB6479F42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::</a:t>
            </a:r>
            <a:r>
              <a:rPr lang="zh-CN" altLang="en-US"/>
              <a:t>运算符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全局变量访问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using namespace std;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x=6;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全局变量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en-US" altLang="zh-CN" sz="2400" smtClean="0"/>
              <a:t>( </a:t>
            </a:r>
            <a:r>
              <a:rPr lang="en-US" altLang="zh-CN" sz="2400" smtClean="0"/>
              <a:t>)</a:t>
            </a:r>
            <a:r>
              <a:rPr lang="en-US" altLang="zh-CN" smtClean="0"/>
              <a:t>{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x=1;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&lt;&lt;x&lt;&lt;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访问局部变量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rgbClr val="FF0066"/>
                </a:solidFill>
              </a:rPr>
              <a:t>::x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访问全局变量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011863" y="2060575"/>
            <a:ext cx="1676400" cy="13716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1F526EF-E1FE-4B25-8631-56A1E1A61F04}" type="slidenum">
              <a:rPr lang="en-US" altLang="zh-CN"/>
              <a:pPr/>
              <a:t>4</a:t>
            </a:fld>
            <a:r>
              <a:rPr lang="en-US" altLang="zh-CN"/>
              <a:t>-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教学</a:t>
            </a:r>
            <a:r>
              <a:rPr lang="zh-CN" altLang="en-US" sz="4000" dirty="0" smtClean="0"/>
              <a:t>参考书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提高</a:t>
            </a:r>
            <a:endParaRPr lang="zh-CN" altLang="en-US" sz="4000" dirty="0"/>
          </a:p>
        </p:txBody>
      </p:sp>
      <p:pic>
        <p:nvPicPr>
          <p:cNvPr id="69634" name="Picture 2" descr="http://img3.douban.com/lpic/s244261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3811424" cy="5328592"/>
          </a:xfrm>
          <a:prstGeom prst="rect">
            <a:avLst/>
          </a:prstGeom>
          <a:noFill/>
        </p:spPr>
      </p:pic>
      <p:pic>
        <p:nvPicPr>
          <p:cNvPr id="72706" name="Picture 2" descr="https://img3.doubanio.com/lpic/s28104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836712"/>
            <a:ext cx="4782760" cy="5544616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6D61A32-8609-442E-A257-C72BC55ED75D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类型别名</a:t>
            </a:r>
            <a:endParaRPr lang="zh-CN" altLang="en-US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typedef</a:t>
            </a:r>
            <a:endParaRPr lang="zh-CN" altLang="en-US"/>
          </a:p>
          <a:p>
            <a:pPr lvl="1">
              <a:buNone/>
            </a:pPr>
            <a:r>
              <a:rPr lang="en-US" altLang="zh-CN" smtClean="0"/>
              <a:t>typedef char </a:t>
            </a:r>
            <a:r>
              <a:rPr lang="zh-CN" altLang="en-US" smtClean="0"/>
              <a:t>* </a:t>
            </a:r>
            <a:r>
              <a:rPr lang="en-US" altLang="zh-CN" smtClean="0"/>
              <a:t>StringType;</a:t>
            </a:r>
          </a:p>
          <a:p>
            <a:pPr lvl="1">
              <a:buNone/>
            </a:pPr>
            <a:r>
              <a:rPr lang="en-US" altLang="zh-CN" smtClean="0"/>
              <a:t>StringType str1=0;</a:t>
            </a:r>
            <a:endParaRPr lang="en-US" altLang="zh-CN"/>
          </a:p>
          <a:p>
            <a:r>
              <a:rPr lang="zh-CN" altLang="en-US" smtClean="0"/>
              <a:t>别名声明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using StringType=char *;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StringType str=“hello”;</a:t>
            </a:r>
            <a:endParaRPr lang="en-US" altLang="zh-CN">
              <a:solidFill>
                <a:srgbClr val="CC0000"/>
              </a:solidFill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49289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类型推导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关键词，推测类型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auto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=42;   //</a:t>
            </a:r>
            <a:r>
              <a:rPr lang="zh-CN" altLang="en-US" dirty="0" smtClean="0"/>
              <a:t>推测类型为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double f();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auto d=f();  //</a:t>
            </a:r>
            <a:r>
              <a:rPr lang="zh-CN" altLang="en-US" dirty="0" smtClean="0">
                <a:solidFill>
                  <a:srgbClr val="A50021"/>
                </a:solidFill>
              </a:rPr>
              <a:t>根据</a:t>
            </a:r>
            <a:r>
              <a:rPr lang="en-US" altLang="zh-CN" dirty="0" smtClean="0">
                <a:solidFill>
                  <a:srgbClr val="A50021"/>
                </a:solidFill>
              </a:rPr>
              <a:t>f</a:t>
            </a:r>
            <a:r>
              <a:rPr lang="zh-CN" altLang="en-US" dirty="0" smtClean="0">
                <a:solidFill>
                  <a:srgbClr val="A50021"/>
                </a:solidFill>
              </a:rPr>
              <a:t>的返回值推测</a:t>
            </a:r>
            <a:r>
              <a:rPr lang="en-US" altLang="zh-CN" dirty="0" smtClean="0">
                <a:solidFill>
                  <a:srgbClr val="A50021"/>
                </a:solidFill>
              </a:rPr>
              <a:t>d</a:t>
            </a:r>
            <a:r>
              <a:rPr lang="zh-CN" altLang="en-US" dirty="0" smtClean="0">
                <a:solidFill>
                  <a:srgbClr val="A50021"/>
                </a:solidFill>
              </a:rPr>
              <a:t>为</a:t>
            </a:r>
            <a:r>
              <a:rPr lang="en-US" altLang="zh-CN" dirty="0" smtClean="0">
                <a:solidFill>
                  <a:srgbClr val="A50021"/>
                </a:solidFill>
              </a:rPr>
              <a:t>double</a:t>
            </a:r>
          </a:p>
          <a:p>
            <a:pPr lvl="1">
              <a:buNone/>
            </a:pPr>
            <a:r>
              <a:rPr lang="en-US" altLang="zh-CN" dirty="0" smtClean="0"/>
              <a:t>vector&lt;string&gt; v;</a:t>
            </a:r>
          </a:p>
          <a:p>
            <a:pPr lvl="1">
              <a:buNone/>
            </a:pPr>
            <a:r>
              <a:rPr lang="en-US" altLang="zh-CN" dirty="0" smtClean="0"/>
              <a:t>auto it=</a:t>
            </a:r>
            <a:r>
              <a:rPr lang="en-US" altLang="zh-CN" dirty="0" err="1" smtClean="0"/>
              <a:t>v.begin</a:t>
            </a:r>
            <a:r>
              <a:rPr lang="en-US" altLang="zh-CN" dirty="0" smtClean="0"/>
              <a:t>();  //</a:t>
            </a:r>
            <a:r>
              <a:rPr lang="zh-CN" altLang="en-US" dirty="0" smtClean="0"/>
              <a:t>推测类型为</a:t>
            </a:r>
            <a:r>
              <a:rPr lang="en-US" altLang="zh-CN" dirty="0" smtClean="0"/>
              <a:t>vector&lt;string&gt;::</a:t>
            </a:r>
            <a:r>
              <a:rPr lang="en-US" altLang="zh-CN" dirty="0" err="1" smtClean="0"/>
              <a:t>iterator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auto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</a:t>
            </a:r>
            <a:endParaRPr lang="zh-CN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71600" y="5092594"/>
            <a:ext cx="7416824" cy="92869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在可以推测数据类型的环境下，使用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代替数据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类型，由编译器确定具体的类型。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47664" y="4366046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pic>
        <p:nvPicPr>
          <p:cNvPr id="8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decltype</a:t>
            </a:r>
            <a:r>
              <a:rPr lang="zh-CN" altLang="en-US" dirty="0" smtClean="0"/>
              <a:t>类型推导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decltype</a:t>
            </a:r>
            <a:r>
              <a:rPr lang="zh-CN" altLang="en-US" dirty="0" smtClean="0"/>
              <a:t>可以推测表达式的数据类型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double f();</a:t>
            </a:r>
          </a:p>
          <a:p>
            <a:pPr lvl="1">
              <a:buNone/>
            </a:pPr>
            <a:r>
              <a:rPr lang="en-US" altLang="zh-CN" dirty="0" err="1" smtClean="0"/>
              <a:t>decltype</a:t>
            </a:r>
            <a:r>
              <a:rPr lang="en-US" altLang="zh-CN" dirty="0" smtClean="0"/>
              <a:t>( f())  sum=0; //</a:t>
            </a:r>
            <a:r>
              <a:rPr lang="zh-CN" altLang="en-US" dirty="0" smtClean="0"/>
              <a:t>推导出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double</a:t>
            </a:r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</a:t>
            </a:r>
            <a:r>
              <a:rPr lang="en-US" altLang="zh-CN" dirty="0" err="1" smtClean="0">
                <a:solidFill>
                  <a:srgbClr val="A50021"/>
                </a:solidFill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</a:rPr>
              <a:t>=42;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double d=3.14;</a:t>
            </a:r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</a:rPr>
              <a:t>decltype</a:t>
            </a:r>
            <a:r>
              <a:rPr lang="en-US" altLang="zh-CN" dirty="0" smtClean="0">
                <a:solidFill>
                  <a:srgbClr val="A50021"/>
                </a:solidFill>
              </a:rPr>
              <a:t>(</a:t>
            </a:r>
            <a:r>
              <a:rPr lang="en-US" altLang="zh-CN" dirty="0" err="1" smtClean="0">
                <a:solidFill>
                  <a:srgbClr val="A50021"/>
                </a:solidFill>
              </a:rPr>
              <a:t>i+d</a:t>
            </a:r>
            <a:r>
              <a:rPr lang="en-US" altLang="zh-CN" dirty="0" smtClean="0">
                <a:solidFill>
                  <a:srgbClr val="A50021"/>
                </a:solidFill>
              </a:rPr>
              <a:t>) e;   //</a:t>
            </a:r>
            <a:r>
              <a:rPr lang="zh-CN" altLang="en-US" dirty="0" smtClean="0">
                <a:solidFill>
                  <a:srgbClr val="A50021"/>
                </a:solidFill>
              </a:rPr>
              <a:t>推导出</a:t>
            </a:r>
            <a:r>
              <a:rPr lang="en-US" altLang="zh-CN" dirty="0" err="1" smtClean="0">
                <a:solidFill>
                  <a:srgbClr val="A50021"/>
                </a:solidFill>
              </a:rPr>
              <a:t>i+d</a:t>
            </a:r>
            <a:r>
              <a:rPr lang="zh-CN" altLang="en-US" dirty="0" smtClean="0">
                <a:solidFill>
                  <a:srgbClr val="A50021"/>
                </a:solidFill>
              </a:rPr>
              <a:t>类型为</a:t>
            </a:r>
            <a:r>
              <a:rPr lang="en-US" altLang="zh-CN" dirty="0" smtClean="0">
                <a:solidFill>
                  <a:srgbClr val="A50021"/>
                </a:solidFill>
              </a:rPr>
              <a:t>double</a:t>
            </a:r>
          </a:p>
          <a:p>
            <a:pPr lvl="1">
              <a:buNone/>
            </a:pP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3568" y="4005064"/>
            <a:ext cx="7416824" cy="92869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decltype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推测某个表达式的数据类型。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基于范围的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基于容器或数组的遍历循环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for( 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coll</a:t>
            </a:r>
            <a:r>
              <a:rPr lang="en-US" altLang="zh-CN" dirty="0" smtClean="0"/>
              <a:t> ) {  …   }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a[]={1,3,2,5,6};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for( </a:t>
            </a: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</a:t>
            </a:r>
            <a:r>
              <a:rPr lang="en-US" altLang="zh-CN" dirty="0" err="1" smtClean="0">
                <a:solidFill>
                  <a:srgbClr val="A50021"/>
                </a:solidFill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</a:rPr>
              <a:t> : a)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{  </a:t>
            </a:r>
            <a:r>
              <a:rPr lang="en-US" altLang="zh-CN" dirty="0" err="1" smtClean="0">
                <a:solidFill>
                  <a:srgbClr val="A50021"/>
                </a:solidFill>
              </a:rPr>
              <a:t>cout</a:t>
            </a:r>
            <a:r>
              <a:rPr lang="en-US" altLang="zh-CN" dirty="0" smtClean="0">
                <a:solidFill>
                  <a:srgbClr val="A50021"/>
                </a:solidFill>
              </a:rPr>
              <a:t>&lt;&lt;</a:t>
            </a:r>
            <a:r>
              <a:rPr lang="en-US" altLang="zh-CN" dirty="0" err="1" smtClean="0">
                <a:solidFill>
                  <a:srgbClr val="A50021"/>
                </a:solidFill>
              </a:rPr>
              <a:t>i</a:t>
            </a:r>
            <a:r>
              <a:rPr lang="en-US" altLang="zh-CN" dirty="0" smtClean="0">
                <a:solidFill>
                  <a:srgbClr val="A50021"/>
                </a:solidFill>
              </a:rPr>
              <a:t>&lt;&lt;</a:t>
            </a:r>
            <a:r>
              <a:rPr lang="en-US" altLang="zh-CN" dirty="0" err="1" smtClean="0">
                <a:solidFill>
                  <a:srgbClr val="A50021"/>
                </a:solidFill>
              </a:rPr>
              <a:t>endl</a:t>
            </a:r>
            <a:r>
              <a:rPr lang="en-US" altLang="zh-CN" dirty="0" smtClean="0">
                <a:solidFill>
                  <a:srgbClr val="A50021"/>
                </a:solidFill>
              </a:rPr>
              <a:t>; }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for(auto&amp; 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 : a)</a:t>
            </a:r>
          </a:p>
          <a:p>
            <a:pPr lvl="1">
              <a:buNone/>
            </a:pPr>
            <a:r>
              <a:rPr lang="en-US" altLang="zh-CN" dirty="0" smtClean="0"/>
              <a:t>{   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*=2; 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27984" y="2564904"/>
            <a:ext cx="3132856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遍历数组中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元素，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不能修改元素。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43608" y="5085184"/>
            <a:ext cx="5112568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通过引用，可以修改数组元素。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E355F91-5463-484F-B15F-88DA9FFFEA62}" type="slidenum">
              <a:rPr lang="en-US" altLang="zh-CN"/>
              <a:pPr/>
              <a:t>44</a:t>
            </a:fld>
            <a:r>
              <a:rPr lang="en-US" altLang="zh-CN"/>
              <a:t>-</a:t>
            </a: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r>
              <a:rPr lang="zh-CN" altLang="en-US"/>
              <a:t>的声明和定义</a:t>
            </a:r>
            <a:endParaRPr lang="en-US" altLang="zh-CN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r>
              <a:rPr lang="en-US" altLang="zh-CN" dirty="0"/>
              <a:t>declarations</a:t>
            </a:r>
          </a:p>
          <a:p>
            <a:pPr lvl="1"/>
            <a:r>
              <a:rPr lang="zh-CN" altLang="en-US" dirty="0"/>
              <a:t>也称为函数原型或函数签名，强调函数如何被访问，而不提供函数的实现代码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addNumbers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number1, </a:t>
            </a:r>
            <a:r>
              <a:rPr lang="en-US" altLang="zh-CN" dirty="0" err="1"/>
              <a:t>int</a:t>
            </a:r>
            <a:r>
              <a:rPr lang="en-US" altLang="zh-CN" dirty="0"/>
              <a:t> number2);</a:t>
            </a:r>
          </a:p>
          <a:p>
            <a:r>
              <a:rPr lang="zh-CN" altLang="en-US" dirty="0"/>
              <a:t>函数定义</a:t>
            </a:r>
            <a:r>
              <a:rPr lang="en-US" altLang="zh-CN" dirty="0"/>
              <a:t>definition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addNumbers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number1,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/>
              <a:t>number2</a:t>
            </a:r>
            <a:r>
              <a:rPr lang="en-US" altLang="zh-CN" smtClean="0"/>
              <a:t>){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result = number1 + number2;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return </a:t>
            </a:r>
            <a:r>
              <a:rPr lang="en-US" altLang="zh-CN" dirty="0" smtClean="0"/>
              <a:t> result;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F115E4B-15DC-4B90-8796-70C98F2A7C2E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函数的调用</a:t>
            </a:r>
            <a:endParaRPr lang="en-US" altLang="zh-CN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第三方库的结构</a:t>
            </a:r>
          </a:p>
          <a:p>
            <a:pPr lvl="1"/>
            <a:r>
              <a:rPr lang="zh-CN" altLang="en-US" dirty="0"/>
              <a:t>提供专门的头文件，包含函数原型声明</a:t>
            </a:r>
          </a:p>
          <a:p>
            <a:pPr lvl="1"/>
            <a:r>
              <a:rPr lang="zh-CN" altLang="en-US" dirty="0"/>
              <a:t>库：提供函数实现的二进制目标文件</a:t>
            </a:r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addNumbers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number1,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number2);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addNumbers</a:t>
            </a:r>
            <a:r>
              <a:rPr lang="en-US" altLang="zh-CN" dirty="0"/>
              <a:t>(someInt,15);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solidFill>
                <a:srgbClr val="047A18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#include </a:t>
            </a:r>
            <a:r>
              <a:rPr lang="en-US" altLang="zh-CN" dirty="0">
                <a:solidFill>
                  <a:srgbClr val="FF0000"/>
                </a:solidFill>
                <a:latin typeface="微软雅黑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somelib.h</a:t>
            </a:r>
            <a:r>
              <a:rPr lang="en-US" altLang="zh-CN" dirty="0">
                <a:solidFill>
                  <a:srgbClr val="FF0000"/>
                </a:solidFill>
                <a:latin typeface="微软雅黑"/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addNumbers</a:t>
            </a:r>
            <a:r>
              <a:rPr lang="en-US" altLang="zh-CN" dirty="0"/>
              <a:t>(someInt,15);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5292080" y="4941168"/>
            <a:ext cx="3313112" cy="936253"/>
          </a:xfrm>
          <a:prstGeom prst="borderCallout2">
            <a:avLst>
              <a:gd name="adj1" fmla="val 7213"/>
              <a:gd name="adj2" fmla="val -2301"/>
              <a:gd name="adj3" fmla="val 7213"/>
              <a:gd name="adj4" fmla="val -15093"/>
              <a:gd name="adj5" fmla="val -50405"/>
              <a:gd name="adj6" fmla="val -31051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通常将函数原型声明</a:t>
            </a:r>
            <a:endParaRPr lang="en-US" altLang="zh-CN" smtClean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  <a:p>
            <a:r>
              <a: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   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集中放在头文件中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1F526EF-E1FE-4B25-8631-56A1E1A61F04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教学</a:t>
            </a:r>
            <a:r>
              <a:rPr lang="zh-CN" altLang="en-US" sz="4000" dirty="0" smtClean="0"/>
              <a:t>参考书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提高</a:t>
            </a:r>
            <a:endParaRPr lang="zh-CN" altLang="en-US" sz="4000" dirty="0"/>
          </a:p>
        </p:txBody>
      </p:sp>
      <p:pic>
        <p:nvPicPr>
          <p:cNvPr id="26626" name="Picture 2" descr="https://img1.doubanio.com/lpic/s289849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3528392" cy="5310408"/>
          </a:xfrm>
          <a:prstGeom prst="rect">
            <a:avLst/>
          </a:prstGeom>
          <a:noFill/>
        </p:spPr>
      </p:pic>
      <p:pic>
        <p:nvPicPr>
          <p:cNvPr id="26628" name="Picture 4" descr="https://img3.doubanio.com/lpic/s291149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80728"/>
            <a:ext cx="3528392" cy="5310408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2F93E9A-EAE4-4802-B80E-694214E287A1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课程教学内容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en-US" altLang="zh-CN"/>
              <a:t>C</a:t>
            </a:r>
            <a:r>
              <a:rPr lang="en-US" altLang="zh-CN" smtClean="0"/>
              <a:t>++</a:t>
            </a:r>
            <a:r>
              <a:rPr lang="zh-CN" altLang="en-US" smtClean="0"/>
              <a:t>语言基础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</a:t>
            </a:r>
            <a:r>
              <a:rPr lang="en-US" altLang="zh-CN" smtClean="0"/>
              <a:t>C++</a:t>
            </a:r>
            <a:r>
              <a:rPr lang="zh-CN" altLang="en-US" smtClean="0"/>
              <a:t>语言进阶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zh-CN" altLang="en-US" smtClean="0"/>
              <a:t>类与对象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</a:t>
            </a:r>
            <a:r>
              <a:rPr lang="zh-CN" altLang="en-US" smtClean="0"/>
              <a:t>运算符重载</a:t>
            </a:r>
            <a:endParaRPr lang="zh-CN" altLang="en-US"/>
          </a:p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  继承与多态</a:t>
            </a:r>
          </a:p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  模板泛型编程基础</a:t>
            </a:r>
          </a:p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</a:t>
            </a:r>
            <a:r>
              <a:rPr lang="en-US" altLang="zh-CN" smtClean="0"/>
              <a:t>STL</a:t>
            </a:r>
            <a:r>
              <a:rPr lang="zh-CN" altLang="en-US" smtClean="0"/>
              <a:t>容器与迭代器</a:t>
            </a:r>
          </a:p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  </a:t>
            </a:r>
            <a:r>
              <a:rPr lang="en-US" altLang="zh-CN" smtClean="0"/>
              <a:t>STL</a:t>
            </a:r>
            <a:r>
              <a:rPr lang="zh-CN" altLang="en-US" smtClean="0"/>
              <a:t>算法</a:t>
            </a:r>
            <a:endParaRPr lang="en-US" altLang="zh-CN" smtClean="0"/>
          </a:p>
          <a:p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  输入输出流及异常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84313"/>
            <a:ext cx="8064500" cy="1800225"/>
          </a:xfrm>
        </p:spPr>
        <p:txBody>
          <a:bodyPr/>
          <a:lstStyle/>
          <a:p>
            <a:r>
              <a:rPr lang="zh-CN" altLang="en-US" sz="4800" u="sng"/>
              <a:t>第</a:t>
            </a:r>
            <a:r>
              <a:rPr lang="en-US" altLang="zh-CN" sz="4800" u="sng"/>
              <a:t>01</a:t>
            </a:r>
            <a:r>
              <a:rPr lang="zh-CN" altLang="en-US" sz="4800" u="sng"/>
              <a:t>章</a:t>
            </a:r>
            <a:r>
              <a:rPr lang="en-US" altLang="zh-CN" sz="4800" u="sng"/>
              <a:t>C</a:t>
            </a:r>
            <a:r>
              <a:rPr lang="en-US" altLang="zh-CN" sz="4800" u="sng" smtClean="0"/>
              <a:t>++</a:t>
            </a:r>
            <a:r>
              <a:rPr lang="zh-CN" altLang="en-US" sz="4800" u="sng" smtClean="0"/>
              <a:t>语言基础</a:t>
            </a:r>
            <a:endParaRPr lang="zh-CN" alt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A891493-7E80-453B-BC75-45BAC187E72B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>
                <a:solidFill>
                  <a:schemeClr val="hlink"/>
                </a:solidFill>
              </a:rPr>
              <a:t>C</a:t>
            </a:r>
            <a:r>
              <a:rPr lang="en-US" altLang="zh-CN" u="sng" smtClean="0">
                <a:solidFill>
                  <a:schemeClr val="hlink"/>
                </a:solidFill>
              </a:rPr>
              <a:t>++</a:t>
            </a:r>
            <a:r>
              <a:rPr lang="zh-CN" altLang="en-US" u="sng" smtClean="0">
                <a:solidFill>
                  <a:schemeClr val="hlink"/>
                </a:solidFill>
              </a:rPr>
              <a:t>程序结构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en-US" altLang="zh-CN" smtClean="0"/>
              <a:t>C++</a:t>
            </a:r>
            <a:r>
              <a:rPr lang="zh-CN" altLang="en-US" smtClean="0"/>
              <a:t>基础语法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en-US" altLang="zh-CN" smtClean="0"/>
              <a:t>++</a:t>
            </a:r>
            <a:r>
              <a:rPr lang="zh-CN" altLang="en-US" smtClean="0"/>
              <a:t>进阶语法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3DDA2BC-56D3-491B-858F-10A8620EB6D2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HelloWorld</a:t>
            </a:r>
            <a:r>
              <a:rPr lang="zh-CN" altLang="en-US"/>
              <a:t>－简单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36513"/>
                </a:solidFill>
              </a:rPr>
              <a:t>// helloworld.cpp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en-US" altLang="zh-CN" sz="2400" smtClean="0"/>
              <a:t>( </a:t>
            </a:r>
            <a:r>
              <a:rPr lang="en-US" altLang="zh-CN" sz="2400" smtClean="0"/>
              <a:t>){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std::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“Hello, World!” &lt;&lt; std::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4895</TotalTime>
  <Words>1807</Words>
  <Application>Microsoft Office PowerPoint</Application>
  <PresentationFormat>全屏显示(4:3)</PresentationFormat>
  <Paragraphs>443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csppt01</vt:lpstr>
      <vt:lpstr>C++程序设计</vt:lpstr>
      <vt:lpstr>课程介绍</vt:lpstr>
      <vt:lpstr>教学参考书-基础</vt:lpstr>
      <vt:lpstr>教学参考书-提高</vt:lpstr>
      <vt:lpstr>教学参考书-提高</vt:lpstr>
      <vt:lpstr>课程教学内容</vt:lpstr>
      <vt:lpstr>第01章C++语言基础</vt:lpstr>
      <vt:lpstr>本章内容安排</vt:lpstr>
      <vt:lpstr>HelloWorld－简单C++程序</vt:lpstr>
      <vt:lpstr>注释</vt:lpstr>
      <vt:lpstr>预处理指令</vt:lpstr>
      <vt:lpstr>包含头文件</vt:lpstr>
      <vt:lpstr>输入输出</vt:lpstr>
      <vt:lpstr>命名空间namespace</vt:lpstr>
      <vt:lpstr>输入输出</vt:lpstr>
      <vt:lpstr>命名空间的使用</vt:lpstr>
      <vt:lpstr>命名空间中函数的调用</vt:lpstr>
      <vt:lpstr>重写HelloWorld</vt:lpstr>
      <vt:lpstr>引用特定对象</vt:lpstr>
      <vt:lpstr>输入操作</vt:lpstr>
      <vt:lpstr>输入操作</vt:lpstr>
      <vt:lpstr>输入示例一</vt:lpstr>
      <vt:lpstr>输入示例二</vt:lpstr>
      <vt:lpstr>输入示例三</vt:lpstr>
      <vt:lpstr>输出操作</vt:lpstr>
      <vt:lpstr>一些建议</vt:lpstr>
      <vt:lpstr>本章内容安排</vt:lpstr>
      <vt:lpstr>标识符与关键字</vt:lpstr>
      <vt:lpstr>基本数据类型</vt:lpstr>
      <vt:lpstr>常量</vt:lpstr>
      <vt:lpstr>常量</vt:lpstr>
      <vt:lpstr>原始字符串</vt:lpstr>
      <vt:lpstr>常量</vt:lpstr>
      <vt:lpstr>常量示例</vt:lpstr>
      <vt:lpstr>变量定义与初始化</vt:lpstr>
      <vt:lpstr>防止窄化</vt:lpstr>
      <vt:lpstr>数组定义与初始化</vt:lpstr>
      <vt:lpstr>类型转换</vt:lpstr>
      <vt:lpstr>::运算符</vt:lpstr>
      <vt:lpstr>类型别名</vt:lpstr>
      <vt:lpstr>auto类型推导</vt:lpstr>
      <vt:lpstr>decltype类型推导</vt:lpstr>
      <vt:lpstr>基于范围的for循环</vt:lpstr>
      <vt:lpstr>函数的声明和定义</vt:lpstr>
      <vt:lpstr>函数的调用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871</cp:revision>
  <cp:lastPrinted>1601-01-01T00:00:00Z</cp:lastPrinted>
  <dcterms:created xsi:type="dcterms:W3CDTF">2004-04-26T09:40:58Z</dcterms:created>
  <dcterms:modified xsi:type="dcterms:W3CDTF">2017-07-19T04:28:48Z</dcterms:modified>
</cp:coreProperties>
</file>