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4"/>
  </p:notesMasterIdLst>
  <p:handoutMasterIdLst>
    <p:handoutMasterId r:id="rId75"/>
  </p:handoutMasterIdLst>
  <p:sldIdLst>
    <p:sldId id="263" r:id="rId2"/>
    <p:sldId id="266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501" r:id="rId20"/>
    <p:sldId id="502" r:id="rId21"/>
    <p:sldId id="503" r:id="rId22"/>
    <p:sldId id="49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504" r:id="rId33"/>
    <p:sldId id="506" r:id="rId34"/>
    <p:sldId id="505" r:id="rId35"/>
    <p:sldId id="491" r:id="rId36"/>
    <p:sldId id="470" r:id="rId37"/>
    <p:sldId id="471" r:id="rId38"/>
    <p:sldId id="472" r:id="rId39"/>
    <p:sldId id="473" r:id="rId40"/>
    <p:sldId id="500" r:id="rId41"/>
    <p:sldId id="507" r:id="rId42"/>
    <p:sldId id="508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485" r:id="rId55"/>
    <p:sldId id="486" r:id="rId56"/>
    <p:sldId id="487" r:id="rId57"/>
    <p:sldId id="488" r:id="rId58"/>
    <p:sldId id="489" r:id="rId59"/>
    <p:sldId id="492" r:id="rId60"/>
    <p:sldId id="509" r:id="rId61"/>
    <p:sldId id="510" r:id="rId62"/>
    <p:sldId id="519" r:id="rId63"/>
    <p:sldId id="511" r:id="rId64"/>
    <p:sldId id="521" r:id="rId65"/>
    <p:sldId id="512" r:id="rId66"/>
    <p:sldId id="513" r:id="rId67"/>
    <p:sldId id="517" r:id="rId68"/>
    <p:sldId id="522" r:id="rId69"/>
    <p:sldId id="523" r:id="rId70"/>
    <p:sldId id="524" r:id="rId71"/>
    <p:sldId id="525" r:id="rId72"/>
    <p:sldId id="52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60043"/>
    <a:srgbClr val="CC0000"/>
    <a:srgbClr val="97FFE4"/>
    <a:srgbClr val="A3FFE7"/>
    <a:srgbClr val="036513"/>
    <a:srgbClr val="00706D"/>
    <a:srgbClr val="007A77"/>
    <a:srgbClr val="0042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88" autoAdjust="0"/>
    <p:restoredTop sz="86410" autoAdjust="0"/>
  </p:normalViewPr>
  <p:slideViewPr>
    <p:cSldViewPr>
      <p:cViewPr>
        <p:scale>
          <a:sx n="50" d="100"/>
          <a:sy n="50" d="100"/>
        </p:scale>
        <p:origin x="-2237" y="-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9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61" Type="http://schemas.openxmlformats.org/officeDocument/2006/relationships/slide" Target="slides/slide62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0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0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83A3FCEF-ED3D-4B4B-A468-D4A63937EDA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B27DE4C2-70B3-4AB1-827A-4325B9F481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7FCFC6F-115D-4328-8957-8537711259A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3917C078-1806-43A6-9442-D4446C028272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13AF28C-F6FA-4BA9-98DC-ABCF3B6451F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E46FADC7-8720-4FFC-AD23-ACDCC3569458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7E7998C-2707-479B-946C-DB2E6D0ECCC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23A7BD36-E1A0-416E-B152-DFDF7DF713C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4C31346-FB23-49A3-BE0F-AAB99F8BBB0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8EB56E6-DDFD-41C3-985D-D693303275F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6DD5B57B-C94E-4DA9-806B-73F39D9F71D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97BB3E22-01C0-4107-9545-70DBCB4FF395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E6249E74-6731-4C2E-9B8A-A8CD1514988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8025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rgbClr val="004E4C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 b="1">
          <a:solidFill>
            <a:srgbClr val="660033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484313"/>
            <a:ext cx="8064500" cy="1800225"/>
          </a:xfrm>
        </p:spPr>
        <p:txBody>
          <a:bodyPr/>
          <a:lstStyle/>
          <a:p>
            <a:r>
              <a:rPr lang="zh-CN" altLang="en-US" sz="4800" u="sng"/>
              <a:t>第</a:t>
            </a:r>
            <a:r>
              <a:rPr lang="en-US" altLang="zh-CN" sz="4800" u="sng" smtClean="0"/>
              <a:t>02</a:t>
            </a:r>
            <a:r>
              <a:rPr lang="zh-CN" altLang="en-US" sz="4800" u="sng" smtClean="0"/>
              <a:t>章</a:t>
            </a:r>
            <a:r>
              <a:rPr lang="en-US" altLang="zh-CN" sz="4800" u="sng" smtClean="0"/>
              <a:t>C++</a:t>
            </a:r>
            <a:r>
              <a:rPr lang="zh-CN" altLang="en-US" sz="4800" u="sng" smtClean="0"/>
              <a:t>语言进阶</a:t>
            </a:r>
            <a:endParaRPr lang="zh-CN" alt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4F841254-8105-40F0-A0F4-61549EEB6E31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指针与一维数组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通过数组名访问数组元素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a[10];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for(k=0;k&lt;10;k</a:t>
            </a:r>
            <a:r>
              <a:rPr lang="en-US" altLang="zh-CN" smtClean="0"/>
              <a:t>++){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 </a:t>
            </a:r>
            <a:r>
              <a:rPr lang="en-US" altLang="zh-CN" smtClean="0">
                <a:solidFill>
                  <a:srgbClr val="FF0066"/>
                </a:solidFill>
              </a:rPr>
              <a:t>*(a+k) </a:t>
            </a:r>
            <a:r>
              <a:rPr lang="en-US" altLang="zh-CN" smtClean="0"/>
              <a:t>= 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A21446D6-1E43-46B7-B9BF-3132E1418B14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指针与一维数组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通过指针变量访问数组元素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int a[10];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int k,*p;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>
                <a:solidFill>
                  <a:srgbClr val="FF0066"/>
                </a:solidFill>
              </a:rPr>
              <a:t>p=a;</a:t>
            </a:r>
            <a:r>
              <a:rPr lang="en-US" altLang="zh-CN" sz="2600" smtClean="0"/>
              <a:t>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for(k=0;k&lt;10;k</a:t>
            </a:r>
            <a:r>
              <a:rPr lang="en-US" altLang="zh-CN" sz="2600" smtClean="0"/>
              <a:t>++){</a:t>
            </a:r>
            <a:endParaRPr lang="en-US" altLang="zh-CN" sz="260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	</a:t>
            </a:r>
            <a:r>
              <a:rPr lang="en-US" altLang="zh-CN" sz="2600" smtClean="0">
                <a:solidFill>
                  <a:srgbClr val="FF0066"/>
                </a:solidFill>
              </a:rPr>
              <a:t>*(p+k)=k;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	</a:t>
            </a:r>
          </a:p>
        </p:txBody>
      </p:sp>
      <p:sp>
        <p:nvSpPr>
          <p:cNvPr id="954372" name="Rectangle 4"/>
          <p:cNvSpPr>
            <a:spLocks noChangeArrowheads="1"/>
          </p:cNvSpPr>
          <p:nvPr/>
        </p:nvSpPr>
        <p:spPr bwMode="auto">
          <a:xfrm>
            <a:off x="1908175" y="2420888"/>
            <a:ext cx="2663825" cy="5048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或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p=&amp;a[0];</a:t>
            </a:r>
          </a:p>
        </p:txBody>
      </p:sp>
      <p:sp>
        <p:nvSpPr>
          <p:cNvPr id="954373" name="Rectangle 5"/>
          <p:cNvSpPr>
            <a:spLocks noChangeArrowheads="1"/>
          </p:cNvSpPr>
          <p:nvPr/>
        </p:nvSpPr>
        <p:spPr bwMode="auto">
          <a:xfrm>
            <a:off x="3059832" y="3501008"/>
            <a:ext cx="2663825" cy="5048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或者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p[k]=k;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animBg="1" autoUpdateAnimBg="0"/>
      <p:bldP spid="9543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4EDBEC1F-56CB-43C6-BA8C-0190B5D5C197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指针与一维数组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指针变量和数组名的使用区别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a[k]          p[k]           *(a+k)          *(p+k)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for(k=0;k&lt;10;k</a:t>
            </a:r>
            <a:r>
              <a:rPr lang="en-US" altLang="zh-CN" smtClean="0"/>
              <a:t>++){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*p++=k;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55396" name="AutoShape 4"/>
          <p:cNvSpPr>
            <a:spLocks noChangeArrowheads="1"/>
          </p:cNvSpPr>
          <p:nvPr/>
        </p:nvSpPr>
        <p:spPr bwMode="auto">
          <a:xfrm>
            <a:off x="1691680" y="162880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5397" name="AutoShape 5"/>
          <p:cNvSpPr>
            <a:spLocks noChangeArrowheads="1"/>
          </p:cNvSpPr>
          <p:nvPr/>
        </p:nvSpPr>
        <p:spPr bwMode="auto">
          <a:xfrm>
            <a:off x="3203848" y="162880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5398" name="AutoShape 6"/>
          <p:cNvSpPr>
            <a:spLocks noChangeArrowheads="1"/>
          </p:cNvSpPr>
          <p:nvPr/>
        </p:nvSpPr>
        <p:spPr bwMode="auto">
          <a:xfrm>
            <a:off x="5292080" y="162880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5399" name="AutoShape 7"/>
          <p:cNvSpPr>
            <a:spLocks noChangeArrowheads="1"/>
          </p:cNvSpPr>
          <p:nvPr/>
        </p:nvSpPr>
        <p:spPr bwMode="auto">
          <a:xfrm>
            <a:off x="3203848" y="4149080"/>
            <a:ext cx="3600350" cy="935459"/>
          </a:xfrm>
          <a:prstGeom prst="cloudCallout">
            <a:avLst>
              <a:gd name="adj1" fmla="val -43008"/>
              <a:gd name="adj2" fmla="val -73181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不能被改变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3347864" y="2852936"/>
            <a:ext cx="864046" cy="4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8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8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1187624" y="2852936"/>
            <a:ext cx="2376487" cy="5048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a++=k;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9" grpId="0" animBg="1" autoUpdateAnimBg="0"/>
      <p:bldP spid="955400" grpId="0" autoUpdateAnimBg="0"/>
      <p:bldP spid="95540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346DAC6B-64BE-41C4-8B67-D38578F63209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</a:t>
            </a:r>
            <a:r>
              <a:rPr lang="zh-CN" altLang="en-US" smtClean="0"/>
              <a:t>、指向数组的指针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数据类型 </a:t>
            </a:r>
            <a:r>
              <a:rPr lang="en-US" altLang="zh-CN" smtClean="0"/>
              <a:t>(*</a:t>
            </a:r>
            <a:r>
              <a:rPr lang="zh-CN" altLang="en-US" smtClean="0"/>
              <a:t>指针变量名</a:t>
            </a:r>
            <a:r>
              <a:rPr lang="en-US" altLang="zh-CN" smtClean="0"/>
              <a:t>)[</a:t>
            </a:r>
            <a:r>
              <a:rPr lang="zh-CN" altLang="en-US" smtClean="0"/>
              <a:t>常量表达式</a:t>
            </a:r>
            <a:r>
              <a:rPr lang="en-US" altLang="zh-CN" smtClean="0"/>
              <a:t>]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a[2][3]={……};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</a:t>
            </a:r>
            <a:r>
              <a:rPr lang="en-US" altLang="zh-CN" smtClean="0">
                <a:solidFill>
                  <a:srgbClr val="FF0066"/>
                </a:solidFill>
              </a:rPr>
              <a:t>(*p)[3];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p=a;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for(int i=0;i&lt;2;i++)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for(int j=0;j&lt;3;j++)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 </a:t>
            </a:r>
            <a:r>
              <a:rPr lang="en-US" altLang="zh-CN" smtClean="0">
                <a:solidFill>
                  <a:srgbClr val="FF0066"/>
                </a:solidFill>
              </a:rPr>
              <a:t>p[i][j]</a:t>
            </a:r>
            <a:r>
              <a:rPr lang="en-US" altLang="zh-CN" smtClean="0"/>
              <a:t> =……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956420" name="AutoShape 4"/>
          <p:cNvSpPr>
            <a:spLocks noChangeArrowheads="1"/>
          </p:cNvSpPr>
          <p:nvPr/>
        </p:nvSpPr>
        <p:spPr bwMode="auto">
          <a:xfrm>
            <a:off x="4211638" y="3141663"/>
            <a:ext cx="3743325" cy="1800225"/>
          </a:xfrm>
          <a:prstGeom prst="cloudCallout">
            <a:avLst>
              <a:gd name="adj1" fmla="val -56954"/>
              <a:gd name="adj2" fmla="val 3738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指向数组的指针常用于指向二维数组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4F07D4B6-9CFD-4331-91BC-7F6209B81315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指向数组的指针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访问数组元素的其它方式</a:t>
            </a:r>
          </a:p>
          <a:p>
            <a:pPr lvl="1" eaLnBrk="1" hangingPunct="1">
              <a:defRPr/>
            </a:pPr>
            <a:r>
              <a:rPr lang="en-US" altLang="zh-CN" smtClean="0"/>
              <a:t>a[i][j]               p[i][j]</a:t>
            </a:r>
          </a:p>
          <a:p>
            <a:pPr lvl="1" eaLnBrk="1" hangingPunct="1">
              <a:defRPr/>
            </a:pPr>
            <a:r>
              <a:rPr lang="en-US" altLang="zh-CN" smtClean="0"/>
              <a:t>*(a[i]+j)              *(p[i]+j)</a:t>
            </a:r>
          </a:p>
          <a:p>
            <a:pPr lvl="1" eaLnBrk="1" hangingPunct="1">
              <a:defRPr/>
            </a:pPr>
            <a:r>
              <a:rPr lang="en-US" altLang="zh-CN" smtClean="0"/>
              <a:t>*(*(a+i)+j)              *(*(p+i)+j)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  <p:sp>
        <p:nvSpPr>
          <p:cNvPr id="957444" name="AutoShape 4"/>
          <p:cNvSpPr>
            <a:spLocks noChangeArrowheads="1"/>
          </p:cNvSpPr>
          <p:nvPr/>
        </p:nvSpPr>
        <p:spPr bwMode="auto">
          <a:xfrm>
            <a:off x="2268538" y="1628775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7445" name="AutoShape 5"/>
          <p:cNvSpPr>
            <a:spLocks noChangeArrowheads="1"/>
          </p:cNvSpPr>
          <p:nvPr/>
        </p:nvSpPr>
        <p:spPr bwMode="auto">
          <a:xfrm>
            <a:off x="2915816" y="2060848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7446" name="AutoShape 6"/>
          <p:cNvSpPr>
            <a:spLocks noChangeArrowheads="1"/>
          </p:cNvSpPr>
          <p:nvPr/>
        </p:nvSpPr>
        <p:spPr bwMode="auto">
          <a:xfrm>
            <a:off x="3275856" y="2492896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11452820-4E6A-4CF3-80D2-68F071D5E54D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、指针数组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数据类型 *变量名</a:t>
            </a:r>
            <a:r>
              <a:rPr lang="en-US" altLang="zh-CN" smtClean="0"/>
              <a:t>[</a:t>
            </a:r>
            <a:r>
              <a:rPr lang="zh-CN" altLang="en-US" smtClean="0"/>
              <a:t>常量表达式</a:t>
            </a:r>
            <a:r>
              <a:rPr lang="en-US" altLang="zh-CN" smtClean="0"/>
              <a:t>]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a,b,c,d;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*p[4]={&amp;a,&amp;b,&amp;c,&amp;d};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aa[2][3];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(*pa)[3];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pa=aa;    </a:t>
            </a:r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971550" y="2492375"/>
            <a:ext cx="6551613" cy="5048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定义含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4</a:t>
            </a: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个元素的指针数组，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p</a:t>
            </a: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只是数组名</a:t>
            </a:r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1042988" y="4221163"/>
            <a:ext cx="7559675" cy="57626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pa</a:t>
            </a: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是指针变量，指向含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个</a:t>
            </a:r>
            <a:r>
              <a:rPr lang="en-US" altLang="zh-CN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int</a:t>
            </a: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元素的一维数组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8" grpId="0" animBg="1" autoUpdateAnimBg="0"/>
      <p:bldP spid="9584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76499DEB-5655-4D12-BA05-F3A56CB60E5A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</a:t>
            </a:r>
            <a:r>
              <a:rPr lang="zh-CN" altLang="en-US" smtClean="0"/>
              <a:t>、二级指针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指向指针的指针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a=a;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*</a:t>
            </a:r>
            <a:r>
              <a:rPr lang="en-US" altLang="zh-CN" smtClean="0">
                <a:solidFill>
                  <a:srgbClr val="FF0066"/>
                </a:solidFill>
              </a:rPr>
              <a:t>pa</a:t>
            </a:r>
            <a:r>
              <a:rPr lang="en-US" altLang="zh-CN" smtClean="0"/>
              <a:t>=&amp;a;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**</a:t>
            </a:r>
            <a:r>
              <a:rPr lang="en-US" altLang="zh-CN" smtClean="0">
                <a:solidFill>
                  <a:srgbClr val="FF0066"/>
                </a:solidFill>
              </a:rPr>
              <a:t>ppa</a:t>
            </a:r>
            <a:r>
              <a:rPr lang="en-US" altLang="zh-CN" smtClean="0"/>
              <a:t>=&amp;pa;</a:t>
            </a:r>
          </a:p>
          <a:p>
            <a:pPr lvl="1" eaLnBrk="1" hangingPunct="1"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a=5;             *pa=5;             **ppa=5;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  <p:sp>
        <p:nvSpPr>
          <p:cNvPr id="959492" name="AutoShape 4"/>
          <p:cNvSpPr>
            <a:spLocks noChangeArrowheads="1"/>
          </p:cNvSpPr>
          <p:nvPr/>
        </p:nvSpPr>
        <p:spPr bwMode="auto">
          <a:xfrm>
            <a:off x="1907704" y="3356992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9493" name="AutoShape 5"/>
          <p:cNvSpPr>
            <a:spLocks noChangeArrowheads="1"/>
          </p:cNvSpPr>
          <p:nvPr/>
        </p:nvSpPr>
        <p:spPr bwMode="auto">
          <a:xfrm>
            <a:off x="4139952" y="3356992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4E056C0-ACC5-4C9B-9603-A35241A2E12E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二级指针示例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二级指针经常与指针数组配合使用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char **p;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char *name[]={“hello”, “good”,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“world”, “bye”, “”};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>
              <a:solidFill>
                <a:srgbClr val="FF0066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p=name</a:t>
            </a:r>
            <a:r>
              <a:rPr lang="en-US" altLang="zh-CN" smtClean="0">
                <a:solidFill>
                  <a:srgbClr val="FF0066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while</a:t>
            </a:r>
            <a:r>
              <a:rPr lang="en-US" altLang="zh-CN" smtClean="0">
                <a:solidFill>
                  <a:srgbClr val="FF0066"/>
                </a:solidFill>
              </a:rPr>
              <a:t>(**p!=NULL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cout&lt;&lt; </a:t>
            </a:r>
            <a:r>
              <a:rPr lang="en-US" altLang="zh-CN" smtClean="0">
                <a:solidFill>
                  <a:srgbClr val="FF0066"/>
                </a:solidFill>
              </a:rPr>
              <a:t>*p++</a:t>
            </a:r>
            <a:r>
              <a:rPr lang="en-US" altLang="zh-CN" smtClean="0"/>
              <a:t> 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5795963" y="3860800"/>
            <a:ext cx="1752600" cy="1981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hello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good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world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bye</a:t>
            </a:r>
          </a:p>
        </p:txBody>
      </p:sp>
      <p:sp>
        <p:nvSpPr>
          <p:cNvPr id="960517" name="AutoShape 5"/>
          <p:cNvSpPr>
            <a:spLocks noChangeArrowheads="1"/>
          </p:cNvSpPr>
          <p:nvPr/>
        </p:nvSpPr>
        <p:spPr bwMode="auto">
          <a:xfrm>
            <a:off x="4716016" y="2204864"/>
            <a:ext cx="3887861" cy="1511994"/>
          </a:xfrm>
          <a:prstGeom prst="cloudCallout">
            <a:avLst>
              <a:gd name="adj1" fmla="val -61762"/>
              <a:gd name="adj2" fmla="val 32825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判断第一个字符是否为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黑体" pitchFamily="2" charset="-122"/>
              </a:rPr>
              <a:t>’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\0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ea typeface="黑体" pitchFamily="2" charset="-122"/>
              </a:rPr>
              <a:t>’</a:t>
            </a:r>
            <a:endParaRPr lang="en-US" altLang="zh-CN" sz="2800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6" grpId="0" animBg="1" autoUpdateAnimBg="0"/>
      <p:bldP spid="9605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7</a:t>
            </a:r>
            <a:r>
              <a:rPr lang="zh-CN" altLang="en-US" smtClean="0"/>
              <a:t>、动态内存分配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程序内存结构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代码段</a:t>
            </a:r>
            <a:r>
              <a:rPr lang="zh-CN" altLang="en-US" dirty="0" smtClean="0"/>
              <a:t>：程序代码，由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文件中相应内容载入内存后形成，只读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静态数据区</a:t>
            </a:r>
            <a:r>
              <a:rPr lang="zh-CN" altLang="en-US" dirty="0" smtClean="0">
                <a:solidFill>
                  <a:srgbClr val="FF0066"/>
                </a:solidFill>
              </a:rPr>
              <a:t>：</a:t>
            </a:r>
            <a:r>
              <a:rPr lang="zh-CN" altLang="en-US" dirty="0" smtClean="0">
                <a:solidFill>
                  <a:srgbClr val="006666"/>
                </a:solidFill>
              </a:rPr>
              <a:t>全局变量、静态数据成员和静态局部变量。全局变量在程序启动后占用存储空间；静态局部变量在第一次执行时创建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栈区</a:t>
            </a:r>
            <a:r>
              <a:rPr lang="zh-CN" altLang="en-US" dirty="0" smtClean="0">
                <a:solidFill>
                  <a:srgbClr val="006666"/>
                </a:solidFill>
              </a:rPr>
              <a:t>：局部变量、函数参数与返回值，由操作系统自动维护</a:t>
            </a:r>
            <a:endParaRPr lang="en-US" altLang="zh-CN" dirty="0" smtClean="0">
              <a:solidFill>
                <a:srgbClr val="006666"/>
              </a:solidFill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堆区</a:t>
            </a:r>
            <a:r>
              <a:rPr lang="zh-CN" altLang="en-US" dirty="0" smtClean="0">
                <a:solidFill>
                  <a:srgbClr val="006666"/>
                </a:solidFill>
              </a:rPr>
              <a:t>：由程序员动态请求的数据区，运行时确定，由程序员负责申请和释放</a:t>
            </a:r>
            <a:endParaRPr lang="zh-CN" altLang="en-US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静态数据区：全局数据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 smtClean="0"/>
              <a:t>全局变量、静态数据成员在程序一开始运行便分配存储空间，放在静态数据区。静态局部变量在第一次执行时创建，位于静态数据区。</a:t>
            </a:r>
          </a:p>
          <a:p>
            <a:pPr>
              <a:spcBef>
                <a:spcPct val="10000"/>
              </a:spcBef>
            </a:pPr>
            <a:r>
              <a:rPr lang="zh-CN" altLang="en-US" dirty="0" smtClean="0"/>
              <a:t>如果编程时对这些数据没有初始化，系统自动将其设置为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A891493-7E80-453B-BC75-45BAC187E72B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 smtClean="0">
                <a:solidFill>
                  <a:schemeClr val="hlink"/>
                </a:solidFill>
              </a:rPr>
              <a:t>指针与动态内存分配</a:t>
            </a:r>
            <a:endParaRPr lang="zh-CN" altLang="en-US" u="sng">
              <a:solidFill>
                <a:schemeClr val="hlink"/>
              </a:solidFill>
            </a:endParaRPr>
          </a:p>
          <a:p>
            <a:r>
              <a:rPr lang="zh-CN" altLang="en-US" smtClean="0"/>
              <a:t>函数及参数传递</a:t>
            </a:r>
            <a:endParaRPr lang="en-US" altLang="zh-CN" smtClean="0"/>
          </a:p>
          <a:p>
            <a:r>
              <a:rPr lang="en-US" altLang="zh-CN" smtClean="0"/>
              <a:t>STL</a:t>
            </a:r>
            <a:r>
              <a:rPr lang="zh-CN" altLang="en-US" smtClean="0"/>
              <a:t>基础组件要览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栈区：局部数据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 smtClean="0"/>
              <a:t>局部对象、函数形参、函数返回值存放在内存的栈区，随着函数的调用和参数的传递，在栈中分配内存，调用构造函数初始化对象；函数返回后，清除刚创建的局部数据，回收内存。所有操作由系统自动完成。</a:t>
            </a:r>
          </a:p>
          <a:p>
            <a:pPr>
              <a:spcBef>
                <a:spcPct val="10000"/>
              </a:spcBef>
            </a:pPr>
            <a:r>
              <a:rPr lang="zh-CN" altLang="en-US" dirty="0" smtClean="0"/>
              <a:t>局部数据未初始化，则值为随机值。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堆区：局部数据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dirty="0" smtClean="0"/>
              <a:t>C++</a:t>
            </a:r>
            <a:r>
              <a:rPr lang="zh-CN" altLang="en-US" dirty="0" smtClean="0"/>
              <a:t>支持</a:t>
            </a:r>
            <a:r>
              <a:rPr lang="en-US" altLang="zh-CN" dirty="0" smtClean="0">
                <a:solidFill>
                  <a:srgbClr val="FF0066"/>
                </a:solidFill>
              </a:rPr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66"/>
                </a:solidFill>
              </a:rPr>
              <a:t>delete</a:t>
            </a:r>
            <a:r>
              <a:rPr lang="zh-CN" altLang="en-US" dirty="0" smtClean="0"/>
              <a:t>运算符，用于在堆中动态创建对象和释放对象。堆中的内存由程序员自由请求和分配，但必须由程序员负责使用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释放。</a:t>
            </a:r>
          </a:p>
          <a:p>
            <a:pPr>
              <a:spcBef>
                <a:spcPct val="1000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请求内存时，可能由于内存不足会造成失败，应该随时进行检测。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BA86363E-02AE-49FC-8969-B752858597A3}" type="slidenum">
              <a:rPr lang="en-US" altLang="zh-CN"/>
              <a:pPr/>
              <a:t>22</a:t>
            </a:fld>
            <a:r>
              <a:rPr lang="en-US" altLang="zh-CN"/>
              <a:t>-</a:t>
            </a: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动态内存分配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开辟某种类型的单个空间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if((p=new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== NULL)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2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cout</a:t>
            </a:r>
            <a:r>
              <a:rPr lang="en-US" altLang="zh-CN" sz="2400" dirty="0" smtClean="0">
                <a:solidFill>
                  <a:schemeClr val="tx2"/>
                </a:solidFill>
              </a:rPr>
              <a:t>&lt;&lt;“error”&lt;&lt;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endl</a:t>
            </a:r>
            <a:r>
              <a:rPr lang="en-US" altLang="zh-CN" sz="2400" dirty="0" smtClean="0">
                <a:solidFill>
                  <a:schemeClr val="tx2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		exit(0);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*p=5;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delete p;</a:t>
            </a:r>
          </a:p>
        </p:txBody>
      </p:sp>
      <p:sp>
        <p:nvSpPr>
          <p:cNvPr id="962564" name="AutoShape 4"/>
          <p:cNvSpPr>
            <a:spLocks noChangeArrowheads="1"/>
          </p:cNvSpPr>
          <p:nvPr/>
        </p:nvSpPr>
        <p:spPr bwMode="auto">
          <a:xfrm>
            <a:off x="5219700" y="1268413"/>
            <a:ext cx="3108325" cy="1439862"/>
          </a:xfrm>
          <a:prstGeom prst="cloudCallout">
            <a:avLst>
              <a:gd name="adj1" fmla="val -68913"/>
              <a:gd name="adj2" fmla="val 10972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用相同类型的指针接收</a:t>
            </a:r>
          </a:p>
        </p:txBody>
      </p:sp>
      <p:sp>
        <p:nvSpPr>
          <p:cNvPr id="962565" name="AutoShape 5"/>
          <p:cNvSpPr>
            <a:spLocks noChangeArrowheads="1"/>
          </p:cNvSpPr>
          <p:nvPr/>
        </p:nvSpPr>
        <p:spPr bwMode="auto">
          <a:xfrm>
            <a:off x="5219700" y="3500438"/>
            <a:ext cx="2667000" cy="1447800"/>
          </a:xfrm>
          <a:prstGeom prst="cloudCallout">
            <a:avLst>
              <a:gd name="adj1" fmla="val -20411"/>
              <a:gd name="adj2" fmla="val -9560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malloc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返回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void *</a:t>
            </a:r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755650" y="4941888"/>
            <a:ext cx="16764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1259632" y="1916832"/>
            <a:ext cx="17272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 animBg="1" autoUpdateAnimBg="0"/>
      <p:bldP spid="962565" grpId="0" animBg="1" autoUpdateAnimBg="0"/>
      <p:bldP spid="962566" grpId="0" animBg="1" autoUpdateAnimBg="0"/>
      <p:bldP spid="96256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018D96EF-7BAF-4680-BBA3-156D51D93BB6}" type="slidenum">
              <a:rPr lang="en-US" altLang="zh-CN"/>
              <a:pPr/>
              <a:t>23</a:t>
            </a:fld>
            <a:r>
              <a:rPr lang="en-US" altLang="zh-CN"/>
              <a:t>-</a:t>
            </a:r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开辟带初值的某种类型的单个空间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int *p;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p=new int(5);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cout&lt;&lt;*p&lt;&lt;endl;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delete p;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63588" name="AutoShape 4"/>
          <p:cNvSpPr>
            <a:spLocks noChangeArrowheads="1"/>
          </p:cNvSpPr>
          <p:nvPr/>
        </p:nvSpPr>
        <p:spPr bwMode="auto">
          <a:xfrm>
            <a:off x="4283968" y="1700808"/>
            <a:ext cx="3527425" cy="1249362"/>
          </a:xfrm>
          <a:prstGeom prst="cloudCallout">
            <a:avLst>
              <a:gd name="adj1" fmla="val -71652"/>
              <a:gd name="adj2" fmla="val 1023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分配空间并初始化为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C2AFB66C-91CF-487F-8986-E8A469D39DFA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开辟多个元素的空间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int *p;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p=new int[10];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*p=5;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*(p+1)=6;  </a:t>
            </a:r>
            <a:r>
              <a:rPr lang="en-US" altLang="zh-CN" smtClean="0">
                <a:solidFill>
                  <a:schemeClr val="folHlink"/>
                </a:solidFill>
              </a:rPr>
              <a:t>//</a:t>
            </a:r>
            <a:r>
              <a:rPr lang="zh-CN" altLang="en-US" smtClean="0">
                <a:solidFill>
                  <a:schemeClr val="folHlink"/>
                </a:solidFill>
              </a:rPr>
              <a:t>或</a:t>
            </a:r>
            <a:r>
              <a:rPr lang="en-US" altLang="zh-CN" smtClean="0">
                <a:solidFill>
                  <a:schemeClr val="folHlink"/>
                </a:solidFill>
              </a:rPr>
              <a:t>p[1]=6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delete </a:t>
            </a:r>
            <a:r>
              <a:rPr lang="en-US" altLang="zh-CN" smtClean="0">
                <a:solidFill>
                  <a:srgbClr val="FF0066"/>
                </a:solidFill>
              </a:rPr>
              <a:t>[]</a:t>
            </a:r>
            <a:r>
              <a:rPr lang="en-US" altLang="zh-CN" smtClean="0"/>
              <a:t>p;		</a:t>
            </a:r>
          </a:p>
        </p:txBody>
      </p:sp>
      <p:sp>
        <p:nvSpPr>
          <p:cNvPr id="964612" name="AutoShape 4"/>
          <p:cNvSpPr>
            <a:spLocks noChangeArrowheads="1"/>
          </p:cNvSpPr>
          <p:nvPr/>
        </p:nvSpPr>
        <p:spPr bwMode="auto">
          <a:xfrm>
            <a:off x="4211638" y="981075"/>
            <a:ext cx="3671887" cy="1728788"/>
          </a:xfrm>
          <a:prstGeom prst="cloudCallout">
            <a:avLst>
              <a:gd name="adj1" fmla="val -58602"/>
              <a:gd name="adj2" fmla="val 23005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分配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10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个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int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元素空间</a:t>
            </a:r>
          </a:p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不能初始化</a:t>
            </a:r>
          </a:p>
        </p:txBody>
      </p:sp>
      <p:sp>
        <p:nvSpPr>
          <p:cNvPr id="964613" name="AutoShape 5"/>
          <p:cNvSpPr>
            <a:spLocks noChangeArrowheads="1"/>
          </p:cNvSpPr>
          <p:nvPr/>
        </p:nvSpPr>
        <p:spPr bwMode="auto">
          <a:xfrm>
            <a:off x="1763713" y="4581525"/>
            <a:ext cx="3744912" cy="1604963"/>
          </a:xfrm>
          <a:prstGeom prst="cloudCallout">
            <a:avLst>
              <a:gd name="adj1" fmla="val -25454"/>
              <a:gd name="adj2" fmla="val -6206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删除多个元素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,[]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必不可少</a:t>
            </a:r>
          </a:p>
        </p:txBody>
      </p:sp>
      <p:sp>
        <p:nvSpPr>
          <p:cNvPr id="964614" name="AutoShape 6"/>
          <p:cNvSpPr>
            <a:spLocks noChangeArrowheads="1"/>
          </p:cNvSpPr>
          <p:nvPr/>
        </p:nvSpPr>
        <p:spPr bwMode="auto">
          <a:xfrm>
            <a:off x="4643438" y="2997200"/>
            <a:ext cx="3744912" cy="1604963"/>
          </a:xfrm>
          <a:prstGeom prst="cloudCallout">
            <a:avLst>
              <a:gd name="adj1" fmla="val -56019"/>
              <a:gd name="adj2" fmla="val -2566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绝对不能使用</a:t>
            </a:r>
          </a:p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*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p++=6;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 animBg="1" autoUpdateAnimBg="0"/>
      <p:bldP spid="964613" grpId="0" animBg="1" autoUpdateAnimBg="0"/>
      <p:bldP spid="96461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69B8BF1-195D-439C-8123-298EA36DD2E8}" type="slidenum">
              <a:rPr lang="en-US" altLang="zh-CN"/>
              <a:pPr/>
              <a:t>25</a:t>
            </a:fld>
            <a:r>
              <a:rPr lang="en-US" altLang="zh-CN"/>
              <a:t>-</a:t>
            </a: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动态内存分配注意事项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避免内存泄漏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int *pa,*pb;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pa=new int(5);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pb=new int(10);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pa=pb;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65636" name="AutoShape 4"/>
          <p:cNvSpPr>
            <a:spLocks noChangeArrowheads="1"/>
          </p:cNvSpPr>
          <p:nvPr/>
        </p:nvSpPr>
        <p:spPr bwMode="auto">
          <a:xfrm>
            <a:off x="2987675" y="3068638"/>
            <a:ext cx="3633788" cy="1439862"/>
          </a:xfrm>
          <a:prstGeom prst="cloudCallout">
            <a:avLst>
              <a:gd name="adj1" fmla="val -70926"/>
              <a:gd name="adj2" fmla="val -30486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初值为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5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的空间无法再访问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B3364A4D-0DB0-430F-889A-260E8FB51904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动态内存分配注意事项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普通变量不能通过</a:t>
            </a:r>
            <a:r>
              <a:rPr lang="en-US" altLang="zh-CN" smtClean="0"/>
              <a:t>delete</a:t>
            </a:r>
            <a:r>
              <a:rPr lang="zh-CN" altLang="en-US" smtClean="0"/>
              <a:t>释放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int a=5;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int *pa=&amp;a;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delete pa;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66660" name="AutoShape 4"/>
          <p:cNvSpPr>
            <a:spLocks noChangeArrowheads="1"/>
          </p:cNvSpPr>
          <p:nvPr/>
        </p:nvSpPr>
        <p:spPr bwMode="auto">
          <a:xfrm>
            <a:off x="3563938" y="2997200"/>
            <a:ext cx="3816350" cy="1584325"/>
          </a:xfrm>
          <a:prstGeom prst="cloudCallout">
            <a:avLst>
              <a:gd name="adj1" fmla="val -67184"/>
              <a:gd name="adj2" fmla="val -26755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通过编译，但出现运行错误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F5CAB398-87AA-445F-8FDB-3B0D41202598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动态内存分配注意事项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600" smtClean="0"/>
              <a:t>不能对动态请求的内存连续使用</a:t>
            </a:r>
            <a:r>
              <a:rPr lang="en-US" altLang="zh-CN" sz="2600" smtClean="0"/>
              <a:t>delete</a:t>
            </a:r>
            <a:r>
              <a:rPr lang="zh-CN" altLang="en-US" sz="2600" smtClean="0"/>
              <a:t>释放</a:t>
            </a:r>
            <a:r>
              <a:rPr lang="en-US" altLang="zh-CN" sz="2600" smtClean="0"/>
              <a:t>2</a:t>
            </a:r>
            <a:r>
              <a:rPr lang="zh-CN" altLang="en-US" sz="2600" smtClean="0"/>
              <a:t>次；</a:t>
            </a:r>
          </a:p>
          <a:p>
            <a:pPr eaLnBrk="1" hangingPunct="1">
              <a:defRPr/>
            </a:pPr>
            <a:r>
              <a:rPr lang="zh-CN" altLang="en-US" sz="2600" smtClean="0"/>
              <a:t>注意</a:t>
            </a:r>
            <a:r>
              <a:rPr lang="en-US" altLang="zh-CN" sz="2600" smtClean="0"/>
              <a:t>delete</a:t>
            </a:r>
            <a:r>
              <a:rPr lang="zh-CN" altLang="en-US" sz="2600" smtClean="0"/>
              <a:t>的本质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void fun</a:t>
            </a:r>
            <a:r>
              <a:rPr lang="en-US" altLang="zh-CN" sz="2400" smtClean="0"/>
              <a:t>(){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int *pa=new int(5);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*pa=5;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delete pa;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cout&lt;&lt;pa&lt;&lt;endl;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  <p:sp>
        <p:nvSpPr>
          <p:cNvPr id="967684" name="Line 4"/>
          <p:cNvSpPr>
            <a:spLocks noChangeShapeType="1"/>
          </p:cNvSpPr>
          <p:nvPr/>
        </p:nvSpPr>
        <p:spPr bwMode="auto">
          <a:xfrm>
            <a:off x="5891213" y="2860576"/>
            <a:ext cx="838200" cy="381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05413" y="1412776"/>
            <a:ext cx="1295400" cy="2286000"/>
            <a:chOff x="3648" y="1584"/>
            <a:chExt cx="816" cy="1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48" y="1872"/>
              <a:ext cx="816" cy="1152"/>
              <a:chOff x="3600" y="2208"/>
              <a:chExt cx="816" cy="1152"/>
            </a:xfrm>
          </p:grpSpPr>
          <p:sp>
            <p:nvSpPr>
              <p:cNvPr id="967687" name="Line 7"/>
              <p:cNvSpPr>
                <a:spLocks noChangeShapeType="1"/>
              </p:cNvSpPr>
              <p:nvPr/>
            </p:nvSpPr>
            <p:spPr bwMode="auto">
              <a:xfrm>
                <a:off x="3600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7688" name="Line 8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053" name="Rectangle 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2000</a:t>
                </a:r>
              </a:p>
            </p:txBody>
          </p:sp>
          <p:sp>
            <p:nvSpPr>
              <p:cNvPr id="44054" name="Rectangle 1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r>
                  <a:rPr lang="en-US" altLang="zh-CN" b="0">
                    <a:solidFill>
                      <a:srgbClr val="FF0066"/>
                    </a:solidFill>
                  </a:rPr>
                  <a:t>pa</a:t>
                </a:r>
              </a:p>
            </p:txBody>
          </p:sp>
        </p:grpSp>
        <p:sp>
          <p:nvSpPr>
            <p:cNvPr id="967691" name="Rectangle 11"/>
            <p:cNvSpPr>
              <a:spLocks noChangeArrowheads="1"/>
            </p:cNvSpPr>
            <p:nvPr/>
          </p:nvSpPr>
          <p:spPr bwMode="auto">
            <a:xfrm>
              <a:off x="3744" y="158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栈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729413" y="2174776"/>
            <a:ext cx="1612900" cy="2286000"/>
            <a:chOff x="4608" y="2064"/>
            <a:chExt cx="1016" cy="1440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608" y="2352"/>
              <a:ext cx="1016" cy="1152"/>
              <a:chOff x="4608" y="2208"/>
              <a:chExt cx="1016" cy="1152"/>
            </a:xfrm>
          </p:grpSpPr>
          <p:sp>
            <p:nvSpPr>
              <p:cNvPr id="967694" name="Line 14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7695" name="Line 15"/>
              <p:cNvSpPr>
                <a:spLocks noChangeShapeType="1"/>
              </p:cNvSpPr>
              <p:nvPr/>
            </p:nvSpPr>
            <p:spPr bwMode="auto">
              <a:xfrm>
                <a:off x="5136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047" name="Rectangle 16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5</a:t>
                </a:r>
              </a:p>
            </p:txBody>
          </p:sp>
          <p:sp>
            <p:nvSpPr>
              <p:cNvPr id="44048" name="Rectangle 17"/>
              <p:cNvSpPr>
                <a:spLocks noChangeArrowheads="1"/>
              </p:cNvSpPr>
              <p:nvPr/>
            </p:nvSpPr>
            <p:spPr bwMode="auto">
              <a:xfrm>
                <a:off x="5088" y="2448"/>
                <a:ext cx="5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FF0066"/>
                    </a:solidFill>
                  </a:rPr>
                  <a:t>2000</a:t>
                </a:r>
              </a:p>
            </p:txBody>
          </p:sp>
        </p:grpSp>
        <p:sp>
          <p:nvSpPr>
            <p:cNvPr id="967698" name="Rectangle 18"/>
            <p:cNvSpPr>
              <a:spLocks noChangeArrowheads="1"/>
            </p:cNvSpPr>
            <p:nvPr/>
          </p:nvSpPr>
          <p:spPr bwMode="auto">
            <a:xfrm>
              <a:off x="4752" y="206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堆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411413" y="3241576"/>
            <a:ext cx="5156200" cy="715962"/>
            <a:chOff x="2160" y="2736"/>
            <a:chExt cx="2976" cy="432"/>
          </a:xfrm>
        </p:grpSpPr>
        <p:sp>
          <p:nvSpPr>
            <p:cNvPr id="967700" name="Rectangle 20"/>
            <p:cNvSpPr>
              <a:spLocks noChangeArrowheads="1"/>
            </p:cNvSpPr>
            <p:nvPr/>
          </p:nvSpPr>
          <p:spPr bwMode="auto">
            <a:xfrm>
              <a:off x="4608" y="2736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  <a:sym typeface="Symbol" pitchFamily="18" charset="2"/>
                </a:rPr>
                <a:t>X</a:t>
              </a:r>
              <a:endParaRPr lang="en-US" altLang="zh-CN" sz="3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967701" name="Line 21"/>
            <p:cNvSpPr>
              <a:spLocks noChangeShapeType="1"/>
            </p:cNvSpPr>
            <p:nvPr/>
          </p:nvSpPr>
          <p:spPr bwMode="auto">
            <a:xfrm flipV="1">
              <a:off x="2160" y="2880"/>
              <a:ext cx="2592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B533737B-0BCD-4F90-874A-35132054A474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动态内存分配注意事项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smtClean="0"/>
              <a:t>另外一种形式的内存泄漏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void fun</a:t>
            </a:r>
            <a:r>
              <a:rPr lang="en-US" altLang="zh-CN" sz="2400" smtClean="0"/>
              <a:t>(){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int *pa=new int(5);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	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int main</a:t>
            </a:r>
            <a:r>
              <a:rPr lang="en-US" altLang="zh-CN" sz="2400" smtClean="0"/>
              <a:t>(){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	fun(); ……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    return 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</p:txBody>
      </p:sp>
      <p:sp>
        <p:nvSpPr>
          <p:cNvPr id="968708" name="Line 4"/>
          <p:cNvSpPr>
            <a:spLocks noChangeShapeType="1"/>
          </p:cNvSpPr>
          <p:nvPr/>
        </p:nvSpPr>
        <p:spPr bwMode="auto">
          <a:xfrm>
            <a:off x="6477000" y="2847975"/>
            <a:ext cx="838200" cy="381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8709" name="Rectangle 5"/>
          <p:cNvSpPr>
            <a:spLocks noChangeArrowheads="1"/>
          </p:cNvSpPr>
          <p:nvPr/>
        </p:nvSpPr>
        <p:spPr bwMode="auto">
          <a:xfrm>
            <a:off x="5791200" y="2466975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91200" y="1628775"/>
            <a:ext cx="1295400" cy="2057400"/>
            <a:chOff x="3648" y="1728"/>
            <a:chExt cx="816" cy="12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48" y="1872"/>
              <a:ext cx="816" cy="1152"/>
              <a:chOff x="3600" y="2208"/>
              <a:chExt cx="816" cy="1152"/>
            </a:xfrm>
          </p:grpSpPr>
          <p:sp>
            <p:nvSpPr>
              <p:cNvPr id="968712" name="Line 8"/>
              <p:cNvSpPr>
                <a:spLocks noChangeShapeType="1"/>
              </p:cNvSpPr>
              <p:nvPr/>
            </p:nvSpPr>
            <p:spPr bwMode="auto">
              <a:xfrm>
                <a:off x="3600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8713" name="Line 9"/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077" name="Rectangle 10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2000</a:t>
                </a:r>
              </a:p>
            </p:txBody>
          </p:sp>
          <p:sp>
            <p:nvSpPr>
              <p:cNvPr id="45078" name="Rectangle 11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r>
                  <a:rPr lang="en-US" altLang="zh-CN" b="0">
                    <a:solidFill>
                      <a:srgbClr val="FF0066"/>
                    </a:solidFill>
                  </a:rPr>
                  <a:t>pa</a:t>
                </a:r>
              </a:p>
            </p:txBody>
          </p:sp>
        </p:grpSp>
        <p:sp>
          <p:nvSpPr>
            <p:cNvPr id="968716" name="Rectangle 12"/>
            <p:cNvSpPr>
              <a:spLocks noChangeArrowheads="1"/>
            </p:cNvSpPr>
            <p:nvPr/>
          </p:nvSpPr>
          <p:spPr bwMode="auto">
            <a:xfrm>
              <a:off x="3744" y="172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栈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15200" y="2466975"/>
            <a:ext cx="1612900" cy="1981200"/>
            <a:chOff x="4608" y="2256"/>
            <a:chExt cx="1016" cy="1248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608" y="2352"/>
              <a:ext cx="1016" cy="1152"/>
              <a:chOff x="4608" y="2208"/>
              <a:chExt cx="1016" cy="1152"/>
            </a:xfrm>
          </p:grpSpPr>
          <p:sp>
            <p:nvSpPr>
              <p:cNvPr id="968719" name="Line 15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8720" name="Line 16"/>
              <p:cNvSpPr>
                <a:spLocks noChangeShapeType="1"/>
              </p:cNvSpPr>
              <p:nvPr/>
            </p:nvSpPr>
            <p:spPr bwMode="auto">
              <a:xfrm>
                <a:off x="5136" y="220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071" name="Rectangle 17"/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528" cy="3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5</a:t>
                </a:r>
              </a:p>
            </p:txBody>
          </p:sp>
          <p:sp>
            <p:nvSpPr>
              <p:cNvPr id="45072" name="Rectangle 18"/>
              <p:cNvSpPr>
                <a:spLocks noChangeArrowheads="1"/>
              </p:cNvSpPr>
              <p:nvPr/>
            </p:nvSpPr>
            <p:spPr bwMode="auto">
              <a:xfrm>
                <a:off x="5088" y="2448"/>
                <a:ext cx="5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FF0066"/>
                    </a:solidFill>
                  </a:rPr>
                  <a:t>2000</a:t>
                </a:r>
              </a:p>
            </p:txBody>
          </p:sp>
        </p:grpSp>
        <p:sp>
          <p:nvSpPr>
            <p:cNvPr id="968723" name="Rectangle 19"/>
            <p:cNvSpPr>
              <a:spLocks noChangeArrowheads="1"/>
            </p:cNvSpPr>
            <p:nvPr/>
          </p:nvSpPr>
          <p:spPr bwMode="auto">
            <a:xfrm>
              <a:off x="4704" y="225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堆</a:t>
              </a:r>
            </a:p>
          </p:txBody>
        </p:sp>
      </p:grpSp>
      <p:sp>
        <p:nvSpPr>
          <p:cNvPr id="968724" name="AutoShape 20"/>
          <p:cNvSpPr>
            <a:spLocks/>
          </p:cNvSpPr>
          <p:nvPr/>
        </p:nvSpPr>
        <p:spPr bwMode="auto">
          <a:xfrm>
            <a:off x="2819400" y="4143375"/>
            <a:ext cx="4343400" cy="838200"/>
          </a:xfrm>
          <a:prstGeom prst="borderCallout2">
            <a:avLst>
              <a:gd name="adj1" fmla="val 13634"/>
              <a:gd name="adj2" fmla="val 101755"/>
              <a:gd name="adj3" fmla="val 13634"/>
              <a:gd name="adj4" fmla="val 106616"/>
              <a:gd name="adj5" fmla="val -73296"/>
              <a:gd name="adj6" fmla="val 112282"/>
            </a:avLst>
          </a:prstGeom>
          <a:solidFill>
            <a:schemeClr val="accent1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fun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返回后，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pa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被释放，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所占用的内存不可访问！！</a:t>
            </a:r>
          </a:p>
        </p:txBody>
      </p:sp>
      <p:sp>
        <p:nvSpPr>
          <p:cNvPr id="968725" name="Text Box 21"/>
          <p:cNvSpPr txBox="1">
            <a:spLocks noChangeArrowheads="1"/>
          </p:cNvSpPr>
          <p:nvPr/>
        </p:nvSpPr>
        <p:spPr bwMode="auto">
          <a:xfrm>
            <a:off x="5867400" y="2276475"/>
            <a:ext cx="5667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9" grpId="0" autoUpdateAnimBg="0"/>
      <p:bldP spid="968724" grpId="0" animBg="1" autoUpdateAnimBg="0"/>
      <p:bldP spid="9687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88D76673-0B13-4F6A-815C-9716D1BEAAF0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</a:t>
            </a:r>
            <a:r>
              <a:rPr lang="zh-CN" altLang="en-US" smtClean="0"/>
              <a:t>、常指针和指向常量的指针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指向常量指针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 </a:t>
            </a:r>
            <a:r>
              <a:rPr lang="en-US" altLang="zh-CN" smtClean="0">
                <a:solidFill>
                  <a:srgbClr val="FF0066"/>
                </a:solidFill>
              </a:rPr>
              <a:t>const char *</a:t>
            </a:r>
            <a:r>
              <a:rPr lang="en-US" altLang="zh-CN" smtClean="0"/>
              <a:t>pc=“abcd”;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66"/>
                </a:solidFill>
              </a:rPr>
              <a:t>char const *</a:t>
            </a:r>
            <a:r>
              <a:rPr lang="en-US" altLang="zh-CN" smtClean="0"/>
              <a:t>pc=“abcd”;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pc</a:t>
            </a:r>
            <a:r>
              <a:rPr lang="zh-CN" altLang="en-US" smtClean="0"/>
              <a:t>所指向的字符串不能被修改。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 		</a:t>
            </a:r>
            <a:r>
              <a:rPr lang="en-US" altLang="zh-CN" smtClean="0"/>
              <a:t>pc[3]=‘a’;   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</a:t>
            </a:r>
            <a:r>
              <a:rPr lang="zh-CN" altLang="en-US" smtClean="0"/>
              <a:t>但</a:t>
            </a:r>
            <a:r>
              <a:rPr lang="en-US" altLang="zh-CN" smtClean="0"/>
              <a:t>pc</a:t>
            </a:r>
            <a:r>
              <a:rPr lang="zh-CN" altLang="en-US" smtClean="0"/>
              <a:t>可以指向别的字符串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		</a:t>
            </a:r>
            <a:r>
              <a:rPr lang="en-US" altLang="zh-CN" smtClean="0"/>
              <a:t>char s[]=“hello”;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	</a:t>
            </a:r>
            <a:r>
              <a:rPr lang="en-US" altLang="zh-CN" smtClean="0">
                <a:solidFill>
                  <a:srgbClr val="FF0066"/>
                </a:solidFill>
              </a:rPr>
              <a:t>pc=s</a:t>
            </a:r>
            <a:r>
              <a:rPr lang="en-US" altLang="zh-CN" smtClean="0"/>
              <a:t>;     </a:t>
            </a:r>
          </a:p>
        </p:txBody>
      </p:sp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3059832" y="414908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36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</a:t>
            </a:r>
            <a:endParaRPr lang="zh-CN" altLang="en-US" sz="36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9733" name="Rectangle 5"/>
          <p:cNvSpPr>
            <a:spLocks noChangeArrowheads="1"/>
          </p:cNvSpPr>
          <p:nvPr/>
        </p:nvSpPr>
        <p:spPr bwMode="auto">
          <a:xfrm>
            <a:off x="3563888" y="28277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2" grpId="0" autoUpdateAnimBg="0"/>
      <p:bldP spid="9697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3694796F-1F27-482E-98A8-097E2273CDAC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、指针变量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地址的概念</a:t>
            </a:r>
          </a:p>
          <a:p>
            <a:pPr lvl="1" eaLnBrk="1" hangingPunct="1">
              <a:defRPr/>
            </a:pPr>
            <a:r>
              <a:rPr lang="zh-CN" altLang="en-US" smtClean="0"/>
              <a:t>定义一个变量，程序执行后数据会加载到内存中的某个地方，计算机如何找到这个地方？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66"/>
                </a:solidFill>
              </a:rPr>
              <a:t>地址</a:t>
            </a:r>
            <a:r>
              <a:rPr lang="zh-CN" altLang="en-US" smtClean="0"/>
              <a:t>：内存按字节编号，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2……</a:t>
            </a:r>
          </a:p>
          <a:p>
            <a:pPr lvl="1" eaLnBrk="1" hangingPunct="1">
              <a:defRPr/>
            </a:pPr>
            <a:r>
              <a:rPr lang="zh-CN" altLang="en-US" smtClean="0"/>
              <a:t>存储单元的编号就是该单元的地址，它表明了该存储单元在内存中的</a:t>
            </a:r>
            <a:r>
              <a:rPr lang="zh-CN" altLang="en-US" smtClean="0">
                <a:solidFill>
                  <a:srgbClr val="FF0066"/>
                </a:solidFill>
              </a:rPr>
              <a:t>位置</a:t>
            </a:r>
          </a:p>
          <a:p>
            <a:pPr lvl="1" eaLnBrk="1" hangingPunct="1">
              <a:defRPr/>
            </a:pPr>
            <a:r>
              <a:rPr lang="zh-CN" altLang="en-US" smtClean="0"/>
              <a:t>系统根据变量的地址而不是任何别的东西寻找某个变量。 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66"/>
                </a:solidFill>
              </a:rPr>
              <a:t>变量的地址</a:t>
            </a:r>
            <a:r>
              <a:rPr lang="zh-CN" altLang="en-US" smtClean="0"/>
              <a:t>：变量占用的首个存储单元的地址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B6C8B19C-8E92-44C1-AE61-DEB9622F444B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常指针和指向常量指针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常指针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char * </a:t>
            </a:r>
            <a:r>
              <a:rPr lang="en-US" altLang="zh-CN" smtClean="0">
                <a:solidFill>
                  <a:srgbClr val="FF0066"/>
                </a:solidFill>
              </a:rPr>
              <a:t>const pc</a:t>
            </a:r>
            <a:r>
              <a:rPr lang="en-US" altLang="zh-CN" smtClean="0"/>
              <a:t>=“abcd”;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pc</a:t>
            </a:r>
            <a:r>
              <a:rPr lang="zh-CN" altLang="en-US" smtClean="0"/>
              <a:t>不能指向别的字符串，但可改变指针所指向的内容。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pc[2]=‘a’; 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char s[]=“hello”;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pc=s;      </a:t>
            </a:r>
          </a:p>
        </p:txBody>
      </p:sp>
      <p:sp>
        <p:nvSpPr>
          <p:cNvPr id="970756" name="Rectangle 4"/>
          <p:cNvSpPr>
            <a:spLocks noChangeArrowheads="1"/>
          </p:cNvSpPr>
          <p:nvPr/>
        </p:nvSpPr>
        <p:spPr bwMode="auto">
          <a:xfrm>
            <a:off x="1763688" y="3717032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70757" name="Rectangle 5"/>
          <p:cNvSpPr>
            <a:spLocks noChangeArrowheads="1"/>
          </p:cNvSpPr>
          <p:nvPr/>
        </p:nvSpPr>
        <p:spPr bwMode="auto">
          <a:xfrm>
            <a:off x="2483768" y="24208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zh-CN" altLang="en-US" sz="36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</a:t>
            </a:r>
            <a:endParaRPr lang="zh-CN" altLang="en-US" sz="36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6" grpId="0" autoUpdateAnimBg="0"/>
      <p:bldP spid="97075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E3763680-AE76-4890-B27F-87E7EE3BE650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常指针和指向常量指针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指向常量的常指针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FF0066"/>
                </a:solidFill>
              </a:rPr>
              <a:t>const</a:t>
            </a:r>
            <a:r>
              <a:rPr lang="en-US" altLang="zh-CN" smtClean="0"/>
              <a:t> char * </a:t>
            </a:r>
            <a:r>
              <a:rPr lang="en-US" altLang="zh-CN" smtClean="0">
                <a:solidFill>
                  <a:srgbClr val="FF0066"/>
                </a:solidFill>
              </a:rPr>
              <a:t>const pc</a:t>
            </a:r>
            <a:r>
              <a:rPr lang="en-US" altLang="zh-CN" smtClean="0"/>
              <a:t>=“abcd”;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pc</a:t>
            </a:r>
            <a:r>
              <a:rPr lang="zh-CN" altLang="en-US" smtClean="0"/>
              <a:t>不能指向别的字符串，也不能改变指针所指向的内容。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	</a:t>
            </a:r>
            <a:r>
              <a:rPr lang="en-US" altLang="zh-CN" smtClean="0"/>
              <a:t>pc[2]=‘a’;     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char s[]=“hello”;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pc=s;       </a:t>
            </a:r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2509664" y="239573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1763688" y="328498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0" grpId="0" autoUpdateAnimBg="0"/>
      <p:bldP spid="97178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45731F5-6038-45E9-8D4F-BB071B2B6ED2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constexpr</a:t>
            </a:r>
            <a:endParaRPr lang="zh-CN" alt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常量表达式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const int max=20;  //</a:t>
            </a:r>
            <a:r>
              <a:rPr lang="zh-CN" altLang="en-US" smtClean="0"/>
              <a:t>常量表达式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const int limit</a:t>
            </a:r>
            <a:r>
              <a:rPr lang="zh-CN" altLang="en-US" smtClean="0"/>
              <a:t>＝</a:t>
            </a:r>
            <a:r>
              <a:rPr lang="en-US" altLang="zh-CN" smtClean="0"/>
              <a:t>max+1;  //</a:t>
            </a:r>
            <a:r>
              <a:rPr lang="zh-CN" altLang="en-US" smtClean="0"/>
              <a:t>常量表达式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const int sz=getSize();  //</a:t>
            </a:r>
            <a:r>
              <a:rPr lang="zh-CN" altLang="en-US" smtClean="0"/>
              <a:t>非常量表达式</a:t>
            </a:r>
            <a:endParaRPr lang="en-US" altLang="zh-CN" smtClean="0"/>
          </a:p>
          <a:p>
            <a:r>
              <a:rPr lang="en-US" altLang="zh-CN" smtClean="0"/>
              <a:t>constexpr</a:t>
            </a:r>
            <a:r>
              <a:rPr lang="zh-CN" altLang="en-US" smtClean="0"/>
              <a:t>变量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C0000"/>
                </a:solidFill>
              </a:rPr>
              <a:t>constexpr int mf=20; 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</a:rPr>
              <a:t>constexpr int limit=mf+1; </a:t>
            </a:r>
          </a:p>
          <a:p>
            <a:pPr lvl="1"/>
            <a:r>
              <a:rPr lang="en-US" altLang="zh-CN" smtClean="0">
                <a:solidFill>
                  <a:srgbClr val="CC0000"/>
                </a:solidFill>
              </a:rPr>
              <a:t>constexpr int sz=size();  //</a:t>
            </a:r>
            <a:r>
              <a:rPr lang="zh-CN" altLang="en-US" smtClean="0">
                <a:solidFill>
                  <a:srgbClr val="CC0000"/>
                </a:solidFill>
              </a:rPr>
              <a:t>？</a:t>
            </a:r>
            <a:endParaRPr lang="en-US" altLang="zh-CN" smtClean="0">
              <a:solidFill>
                <a:srgbClr val="CC0000"/>
              </a:solidFill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564904"/>
            <a:ext cx="1533525" cy="1485900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3568" y="4797152"/>
            <a:ext cx="8136904" cy="10081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编译阶段确定初始值的常量可以声明为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constexpr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由编译器在编译阶段进行检查。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45731F5-6038-45E9-8D4F-BB071B2B6ED2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constexpr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0000FF"/>
                </a:solidFill>
              </a:rPr>
              <a:t>constexpr int square(int x</a:t>
            </a:r>
            <a:r>
              <a:rPr lang="en-US" altLang="zh-CN" smtClean="0">
                <a:solidFill>
                  <a:srgbClr val="0000FF"/>
                </a:solidFill>
              </a:rPr>
              <a:t>){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mtClean="0">
                <a:solidFill>
                  <a:srgbClr val="0000FF"/>
                </a:solidFill>
              </a:rPr>
              <a:t>		return x*x;</a:t>
            </a:r>
          </a:p>
          <a:p>
            <a:pPr>
              <a:buNone/>
            </a:pPr>
            <a:r>
              <a:rPr lang="en-US" altLang="zh-CN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mtClean="0">
                <a:solidFill>
                  <a:srgbClr val="A50021"/>
                </a:solidFill>
              </a:rPr>
              <a:t>float  a[square(9)];  </a:t>
            </a:r>
            <a:r>
              <a:rPr lang="zh-CN" altLang="en-US" smtClean="0">
                <a:solidFill>
                  <a:srgbClr val="0000FF"/>
                </a:solidFill>
              </a:rPr>
              <a:t>→ </a:t>
            </a:r>
            <a:r>
              <a:rPr lang="en-US" altLang="zh-CN" smtClean="0">
                <a:solidFill>
                  <a:srgbClr val="0000FF"/>
                </a:solidFill>
              </a:rPr>
              <a:t>float  a[81];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mtClean="0">
              <a:solidFill>
                <a:srgbClr val="CC0000"/>
              </a:solidFill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980728"/>
            <a:ext cx="1533525" cy="148590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9552" y="4077072"/>
            <a:ext cx="7200800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constexpr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方法：如果参数是常量，则返回常量。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45731F5-6038-45E9-8D4F-BB071B2B6ED2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空指针</a:t>
            </a:r>
            <a:endParaRPr lang="zh-CN" altLang="en-US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旧版本中使用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表示空指针，但存在一些隐含的问题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nullptr</a:t>
            </a:r>
            <a:r>
              <a:rPr lang="zh-CN" altLang="en-US" dirty="0" smtClean="0"/>
              <a:t>作为空指针常量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A50021"/>
                </a:solidFill>
              </a:rPr>
              <a:t>	</a:t>
            </a:r>
            <a:r>
              <a:rPr lang="en-US" altLang="zh-CN" dirty="0" err="1" smtClean="0">
                <a:solidFill>
                  <a:srgbClr val="A50021"/>
                </a:solidFill>
              </a:rPr>
              <a:t>int</a:t>
            </a:r>
            <a:r>
              <a:rPr lang="en-US" altLang="zh-CN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</a:rPr>
              <a:t>*</a:t>
            </a:r>
            <a:r>
              <a:rPr lang="en-US" altLang="zh-CN" dirty="0" smtClean="0">
                <a:solidFill>
                  <a:srgbClr val="A50021"/>
                </a:solidFill>
              </a:rPr>
              <a:t>p=</a:t>
            </a:r>
            <a:r>
              <a:rPr lang="en-US" altLang="zh-CN" dirty="0" err="1" smtClean="0">
                <a:solidFill>
                  <a:srgbClr val="A50021"/>
                </a:solidFill>
              </a:rPr>
              <a:t>nullptr</a:t>
            </a:r>
            <a:r>
              <a:rPr lang="en-US" altLang="zh-CN" dirty="0" smtClean="0">
                <a:solidFill>
                  <a:srgbClr val="A50021"/>
                </a:solidFill>
              </a:rPr>
              <a:t>;</a:t>
            </a:r>
          </a:p>
          <a:p>
            <a:pPr>
              <a:buNone/>
            </a:pPr>
            <a:endParaRPr lang="en-US" altLang="zh-CN" dirty="0" smtClean="0">
              <a:solidFill>
                <a:srgbClr val="A50021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void f(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);           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void f(char *); 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</a:rPr>
              <a:t>f(0); 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f(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nullptr</a:t>
            </a:r>
            <a:r>
              <a:rPr lang="en-US" altLang="zh-CN" sz="2400" dirty="0" smtClean="0">
                <a:solidFill>
                  <a:srgbClr val="0000FF"/>
                </a:solidFill>
              </a:rPr>
              <a:t>);   //</a:t>
            </a:r>
            <a:r>
              <a:rPr lang="zh-CN" altLang="en-US" sz="2400" dirty="0" smtClean="0">
                <a:solidFill>
                  <a:srgbClr val="0000FF"/>
                </a:solidFill>
              </a:rPr>
              <a:t>强类型检查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115616" y="4221088"/>
            <a:ext cx="7920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4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3488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A891493-7E80-453B-BC75-45BAC187E72B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指针与动态内存分配</a:t>
            </a:r>
            <a:endParaRPr lang="zh-CN" altLang="en-US"/>
          </a:p>
          <a:p>
            <a:r>
              <a:rPr lang="zh-CN" altLang="en-US" u="sng" smtClean="0">
                <a:solidFill>
                  <a:schemeClr val="hlink"/>
                </a:solidFill>
              </a:rPr>
              <a:t>函数及参数传递</a:t>
            </a:r>
            <a:endParaRPr lang="en-US" altLang="zh-CN" u="sng" smtClean="0">
              <a:solidFill>
                <a:schemeClr val="hlink"/>
              </a:solidFill>
            </a:endParaRPr>
          </a:p>
          <a:p>
            <a:r>
              <a:rPr lang="en-US" altLang="zh-CN" smtClean="0"/>
              <a:t>STL</a:t>
            </a:r>
            <a:r>
              <a:rPr lang="zh-CN" altLang="en-US" smtClean="0"/>
              <a:t>基础组件要览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C5DDA5DA-82DB-44EE-9D95-E6F6DB06DB9F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8263" y="2065338"/>
            <a:ext cx="1524000" cy="2362200"/>
            <a:chOff x="3408" y="1584"/>
            <a:chExt cx="960" cy="1488"/>
          </a:xfrm>
        </p:grpSpPr>
        <p:sp>
          <p:nvSpPr>
            <p:cNvPr id="973827" name="Line 3"/>
            <p:cNvSpPr>
              <a:spLocks noChangeShapeType="1"/>
            </p:cNvSpPr>
            <p:nvPr/>
          </p:nvSpPr>
          <p:spPr bwMode="auto">
            <a:xfrm>
              <a:off x="3552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828" name="Line 4"/>
            <p:cNvSpPr>
              <a:spLocks noChangeShapeType="1"/>
            </p:cNvSpPr>
            <p:nvPr/>
          </p:nvSpPr>
          <p:spPr bwMode="auto">
            <a:xfrm>
              <a:off x="4032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829" name="Line 5"/>
            <p:cNvSpPr>
              <a:spLocks noChangeShapeType="1"/>
            </p:cNvSpPr>
            <p:nvPr/>
          </p:nvSpPr>
          <p:spPr bwMode="auto">
            <a:xfrm>
              <a:off x="3552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830" name="Line 6"/>
            <p:cNvSpPr>
              <a:spLocks noChangeShapeType="1"/>
            </p:cNvSpPr>
            <p:nvPr/>
          </p:nvSpPr>
          <p:spPr bwMode="auto">
            <a:xfrm>
              <a:off x="3552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7" name="Rectangle 7"/>
            <p:cNvSpPr>
              <a:spLocks noChangeArrowheads="1"/>
            </p:cNvSpPr>
            <p:nvPr/>
          </p:nvSpPr>
          <p:spPr bwMode="auto">
            <a:xfrm>
              <a:off x="3552" y="2064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5</a:t>
              </a:r>
            </a:p>
          </p:txBody>
        </p:sp>
        <p:sp>
          <p:nvSpPr>
            <p:cNvPr id="50198" name="Rectangle 8"/>
            <p:cNvSpPr>
              <a:spLocks noChangeArrowheads="1"/>
            </p:cNvSpPr>
            <p:nvPr/>
          </p:nvSpPr>
          <p:spPr bwMode="auto">
            <a:xfrm>
              <a:off x="3552" y="235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4</a:t>
              </a:r>
            </a:p>
          </p:txBody>
        </p:sp>
        <p:sp>
          <p:nvSpPr>
            <p:cNvPr id="973833" name="Rectangle 9"/>
            <p:cNvSpPr>
              <a:spLocks noChangeArrowheads="1"/>
            </p:cNvSpPr>
            <p:nvPr/>
          </p:nvSpPr>
          <p:spPr bwMode="auto">
            <a:xfrm>
              <a:off x="3408" y="1584"/>
              <a:ext cx="768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main</a:t>
              </a:r>
            </a:p>
          </p:txBody>
        </p:sp>
        <p:sp>
          <p:nvSpPr>
            <p:cNvPr id="973834" name="Rectangle 10"/>
            <p:cNvSpPr>
              <a:spLocks noChangeArrowheads="1"/>
            </p:cNvSpPr>
            <p:nvPr/>
          </p:nvSpPr>
          <p:spPr bwMode="auto">
            <a:xfrm>
              <a:off x="3984" y="2064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x</a:t>
              </a:r>
            </a:p>
          </p:txBody>
        </p:sp>
        <p:sp>
          <p:nvSpPr>
            <p:cNvPr id="973835" name="Rectangle 11"/>
            <p:cNvSpPr>
              <a:spLocks noChangeArrowheads="1"/>
            </p:cNvSpPr>
            <p:nvPr/>
          </p:nvSpPr>
          <p:spPr bwMode="auto">
            <a:xfrm>
              <a:off x="3984" y="235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y</a:t>
              </a:r>
            </a:p>
          </p:txBody>
        </p:sp>
      </p:grpSp>
      <p:sp>
        <p:nvSpPr>
          <p:cNvPr id="973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函数的值传递</a:t>
            </a:r>
          </a:p>
        </p:txBody>
      </p:sp>
      <p:sp>
        <p:nvSpPr>
          <p:cNvPr id="97383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函数的参数是局部变量，栈中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sum(int a,int b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return a+b;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int x(5),y(4);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cout&lt;&lt;sum(x,y)&lt;&lt;endl;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900863" y="1989138"/>
            <a:ext cx="1524000" cy="2514600"/>
            <a:chOff x="4512" y="1536"/>
            <a:chExt cx="960" cy="1584"/>
          </a:xfrm>
        </p:grpSpPr>
        <p:sp>
          <p:nvSpPr>
            <p:cNvPr id="973839" name="Line 15"/>
            <p:cNvSpPr>
              <a:spLocks noChangeShapeType="1"/>
            </p:cNvSpPr>
            <p:nvPr/>
          </p:nvSpPr>
          <p:spPr bwMode="auto">
            <a:xfrm>
              <a:off x="4656" y="196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840" name="Line 16"/>
            <p:cNvSpPr>
              <a:spLocks noChangeShapeType="1"/>
            </p:cNvSpPr>
            <p:nvPr/>
          </p:nvSpPr>
          <p:spPr bwMode="auto">
            <a:xfrm>
              <a:off x="5136" y="196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3841" name="Rectangle 17"/>
            <p:cNvSpPr>
              <a:spLocks noChangeArrowheads="1"/>
            </p:cNvSpPr>
            <p:nvPr/>
          </p:nvSpPr>
          <p:spPr bwMode="auto">
            <a:xfrm>
              <a:off x="4512" y="1536"/>
              <a:ext cx="768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sum</a:t>
              </a:r>
            </a:p>
          </p:txBody>
        </p:sp>
        <p:sp>
          <p:nvSpPr>
            <p:cNvPr id="50189" name="Rectangle 18"/>
            <p:cNvSpPr>
              <a:spLocks noChangeArrowheads="1"/>
            </p:cNvSpPr>
            <p:nvPr/>
          </p:nvSpPr>
          <p:spPr bwMode="auto">
            <a:xfrm>
              <a:off x="4656" y="21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5</a:t>
              </a:r>
            </a:p>
          </p:txBody>
        </p:sp>
        <p:sp>
          <p:nvSpPr>
            <p:cNvPr id="50190" name="Rectangle 19"/>
            <p:cNvSpPr>
              <a:spLocks noChangeArrowheads="1"/>
            </p:cNvSpPr>
            <p:nvPr/>
          </p:nvSpPr>
          <p:spPr bwMode="auto">
            <a:xfrm>
              <a:off x="4656" y="240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4</a:t>
              </a:r>
            </a:p>
          </p:txBody>
        </p:sp>
        <p:sp>
          <p:nvSpPr>
            <p:cNvPr id="973844" name="Rectangle 20"/>
            <p:cNvSpPr>
              <a:spLocks noChangeArrowheads="1"/>
            </p:cNvSpPr>
            <p:nvPr/>
          </p:nvSpPr>
          <p:spPr bwMode="auto">
            <a:xfrm>
              <a:off x="5088" y="211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</a:t>
              </a:r>
            </a:p>
          </p:txBody>
        </p:sp>
        <p:sp>
          <p:nvSpPr>
            <p:cNvPr id="973845" name="Rectangle 21"/>
            <p:cNvSpPr>
              <a:spLocks noChangeArrowheads="1"/>
            </p:cNvSpPr>
            <p:nvPr/>
          </p:nvSpPr>
          <p:spPr bwMode="auto">
            <a:xfrm>
              <a:off x="5088" y="2400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973846" name="AutoShape 22"/>
          <p:cNvSpPr>
            <a:spLocks noChangeArrowheads="1"/>
          </p:cNvSpPr>
          <p:nvPr/>
        </p:nvSpPr>
        <p:spPr bwMode="auto">
          <a:xfrm>
            <a:off x="5986463" y="2598738"/>
            <a:ext cx="1524000" cy="457200"/>
          </a:xfrm>
          <a:prstGeom prst="curvedDownArrow">
            <a:avLst>
              <a:gd name="adj1" fmla="val 26142"/>
              <a:gd name="adj2" fmla="val 92809"/>
              <a:gd name="adj3" fmla="val 3616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3847" name="AutoShape 23"/>
          <p:cNvSpPr>
            <a:spLocks noChangeArrowheads="1"/>
          </p:cNvSpPr>
          <p:nvPr/>
        </p:nvSpPr>
        <p:spPr bwMode="auto">
          <a:xfrm flipV="1">
            <a:off x="5986463" y="3665538"/>
            <a:ext cx="1524000" cy="457200"/>
          </a:xfrm>
          <a:prstGeom prst="curvedDownArrow">
            <a:avLst>
              <a:gd name="adj1" fmla="val 26142"/>
              <a:gd name="adj2" fmla="val 92809"/>
              <a:gd name="adj3" fmla="val 3616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3848" name="Rectangle 24"/>
          <p:cNvSpPr>
            <a:spLocks noChangeArrowheads="1"/>
          </p:cNvSpPr>
          <p:nvPr/>
        </p:nvSpPr>
        <p:spPr bwMode="auto">
          <a:xfrm>
            <a:off x="6519863" y="4579938"/>
            <a:ext cx="1676400" cy="9144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46" grpId="0" animBg="1"/>
      <p:bldP spid="973847" grpId="0" animBg="1"/>
      <p:bldP spid="97384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CB2D0791-58D5-4D66-9FD9-E6F1752FB009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140200" y="2674938"/>
            <a:ext cx="2590800" cy="2362200"/>
            <a:chOff x="2832" y="1776"/>
            <a:chExt cx="1632" cy="148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32" y="1776"/>
              <a:ext cx="1440" cy="1488"/>
              <a:chOff x="2832" y="1776"/>
              <a:chExt cx="1440" cy="1488"/>
            </a:xfrm>
          </p:grpSpPr>
          <p:sp>
            <p:nvSpPr>
              <p:cNvPr id="974852" name="Line 4"/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4853" name="Line 5"/>
              <p:cNvSpPr>
                <a:spLocks noChangeShapeType="1"/>
              </p:cNvSpPr>
              <p:nvPr/>
            </p:nvSpPr>
            <p:spPr bwMode="auto">
              <a:xfrm>
                <a:off x="412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4854" name="Line 6"/>
              <p:cNvSpPr>
                <a:spLocks noChangeShapeType="1"/>
              </p:cNvSpPr>
              <p:nvPr/>
            </p:nvSpPr>
            <p:spPr bwMode="auto">
              <a:xfrm>
                <a:off x="3648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4855" name="Line 7"/>
              <p:cNvSpPr>
                <a:spLocks noChangeShapeType="1"/>
              </p:cNvSpPr>
              <p:nvPr/>
            </p:nvSpPr>
            <p:spPr bwMode="auto">
              <a:xfrm>
                <a:off x="3648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4856" name="Rectangle 8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974857" name="Rectangle 9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黑体" pitchFamily="2" charset="-122"/>
                  </a:rPr>
                  <a:t>4</a:t>
                </a:r>
              </a:p>
            </p:txBody>
          </p:sp>
          <p:sp>
            <p:nvSpPr>
              <p:cNvPr id="974858" name="Rectangle 10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main</a:t>
                </a:r>
              </a:p>
            </p:txBody>
          </p:sp>
          <p:sp>
            <p:nvSpPr>
              <p:cNvPr id="974859" name="Rectangle 11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2000</a:t>
                </a:r>
              </a:p>
            </p:txBody>
          </p:sp>
        </p:grpSp>
        <p:sp>
          <p:nvSpPr>
            <p:cNvPr id="974860" name="Rectangle 12"/>
            <p:cNvSpPr>
              <a:spLocks noChangeArrowheads="1"/>
            </p:cNvSpPr>
            <p:nvPr/>
          </p:nvSpPr>
          <p:spPr bwMode="auto">
            <a:xfrm>
              <a:off x="4080" y="2256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x</a:t>
              </a:r>
            </a:p>
          </p:txBody>
        </p:sp>
        <p:sp>
          <p:nvSpPr>
            <p:cNvPr id="974861" name="Rectangle 13"/>
            <p:cNvSpPr>
              <a:spLocks noChangeArrowheads="1"/>
            </p:cNvSpPr>
            <p:nvPr/>
          </p:nvSpPr>
          <p:spPr bwMode="auto">
            <a:xfrm>
              <a:off x="4080" y="2544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59600" y="2598738"/>
            <a:ext cx="1524000" cy="2514600"/>
            <a:chOff x="4608" y="1728"/>
            <a:chExt cx="960" cy="1584"/>
          </a:xfrm>
        </p:grpSpPr>
        <p:sp>
          <p:nvSpPr>
            <p:cNvPr id="974863" name="Line 15"/>
            <p:cNvSpPr>
              <a:spLocks noChangeShapeType="1"/>
            </p:cNvSpPr>
            <p:nvPr/>
          </p:nvSpPr>
          <p:spPr bwMode="auto">
            <a:xfrm>
              <a:off x="475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4864" name="Line 16"/>
            <p:cNvSpPr>
              <a:spLocks noChangeShapeType="1"/>
            </p:cNvSpPr>
            <p:nvPr/>
          </p:nvSpPr>
          <p:spPr bwMode="auto">
            <a:xfrm>
              <a:off x="5232" y="216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4865" name="Rectangle 17"/>
            <p:cNvSpPr>
              <a:spLocks noChangeArrowheads="1"/>
            </p:cNvSpPr>
            <p:nvPr/>
          </p:nvSpPr>
          <p:spPr bwMode="auto">
            <a:xfrm>
              <a:off x="4608" y="1728"/>
              <a:ext cx="768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sum</a:t>
              </a:r>
            </a:p>
          </p:txBody>
        </p:sp>
        <p:sp>
          <p:nvSpPr>
            <p:cNvPr id="974866" name="Rectangle 18"/>
            <p:cNvSpPr>
              <a:spLocks noChangeArrowheads="1"/>
            </p:cNvSpPr>
            <p:nvPr/>
          </p:nvSpPr>
          <p:spPr bwMode="auto">
            <a:xfrm>
              <a:off x="4752" y="2304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2000</a:t>
              </a:r>
            </a:p>
          </p:txBody>
        </p:sp>
        <p:sp>
          <p:nvSpPr>
            <p:cNvPr id="974867" name="Rectangle 19"/>
            <p:cNvSpPr>
              <a:spLocks noChangeArrowheads="1"/>
            </p:cNvSpPr>
            <p:nvPr/>
          </p:nvSpPr>
          <p:spPr bwMode="auto">
            <a:xfrm>
              <a:off x="4752" y="259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4</a:t>
              </a:r>
            </a:p>
          </p:txBody>
        </p:sp>
        <p:sp>
          <p:nvSpPr>
            <p:cNvPr id="974868" name="Rectangle 20"/>
            <p:cNvSpPr>
              <a:spLocks noChangeArrowheads="1"/>
            </p:cNvSpPr>
            <p:nvPr/>
          </p:nvSpPr>
          <p:spPr bwMode="auto">
            <a:xfrm>
              <a:off x="5184" y="2304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</a:t>
              </a:r>
            </a:p>
          </p:txBody>
        </p:sp>
        <p:sp>
          <p:nvSpPr>
            <p:cNvPr id="974869" name="Rectangle 21"/>
            <p:cNvSpPr>
              <a:spLocks noChangeArrowheads="1"/>
            </p:cNvSpPr>
            <p:nvPr/>
          </p:nvSpPr>
          <p:spPr bwMode="auto">
            <a:xfrm>
              <a:off x="5184" y="259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97487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函数的指针传递</a:t>
            </a:r>
          </a:p>
        </p:txBody>
      </p:sp>
      <p:sp>
        <p:nvSpPr>
          <p:cNvPr id="974871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sum(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</a:t>
            </a:r>
            <a:r>
              <a:rPr lang="en-US" altLang="zh-CN" smtClean="0"/>
              <a:t>b</a:t>
            </a:r>
            <a:r>
              <a:rPr lang="en-US" altLang="zh-CN" smtClean="0"/>
              <a:t>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66"/>
                </a:solidFill>
              </a:rPr>
              <a:t>*a+=b;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x(5),y(4);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sum( </a:t>
            </a:r>
            <a:r>
              <a:rPr lang="en-US" altLang="zh-CN" dirty="0" smtClean="0">
                <a:solidFill>
                  <a:srgbClr val="FF0066"/>
                </a:solidFill>
              </a:rPr>
              <a:t>&amp;x</a:t>
            </a:r>
            <a:r>
              <a:rPr lang="en-US" altLang="zh-CN" dirty="0" smtClean="0"/>
              <a:t>, y);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  <p:sp>
        <p:nvSpPr>
          <p:cNvPr id="974872" name="AutoShape 24"/>
          <p:cNvSpPr>
            <a:spLocks noChangeArrowheads="1"/>
          </p:cNvSpPr>
          <p:nvPr/>
        </p:nvSpPr>
        <p:spPr bwMode="auto">
          <a:xfrm>
            <a:off x="5207000" y="3132138"/>
            <a:ext cx="2362200" cy="533400"/>
          </a:xfrm>
          <a:prstGeom prst="curvedDownArrow">
            <a:avLst>
              <a:gd name="adj1" fmla="val 34731"/>
              <a:gd name="adj2" fmla="val 123303"/>
              <a:gd name="adj3" fmla="val 3616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4873" name="AutoShape 25"/>
          <p:cNvSpPr>
            <a:spLocks noChangeArrowheads="1"/>
          </p:cNvSpPr>
          <p:nvPr/>
        </p:nvSpPr>
        <p:spPr bwMode="auto">
          <a:xfrm flipV="1">
            <a:off x="6045200" y="4275138"/>
            <a:ext cx="1524000" cy="457200"/>
          </a:xfrm>
          <a:prstGeom prst="curvedDownArrow">
            <a:avLst>
              <a:gd name="adj1" fmla="val 26142"/>
              <a:gd name="adj2" fmla="val 92809"/>
              <a:gd name="adj3" fmla="val 3616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4874" name="Text Box 26"/>
          <p:cNvSpPr txBox="1">
            <a:spLocks noChangeArrowheads="1"/>
          </p:cNvSpPr>
          <p:nvPr/>
        </p:nvSpPr>
        <p:spPr bwMode="auto">
          <a:xfrm>
            <a:off x="5419725" y="5170488"/>
            <a:ext cx="2039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指针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指向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x</a:t>
            </a:r>
          </a:p>
        </p:txBody>
      </p:sp>
      <p:sp>
        <p:nvSpPr>
          <p:cNvPr id="974875" name="Rectangle 27"/>
          <p:cNvSpPr>
            <a:spLocks noChangeArrowheads="1"/>
          </p:cNvSpPr>
          <p:nvPr/>
        </p:nvSpPr>
        <p:spPr bwMode="auto">
          <a:xfrm>
            <a:off x="5584825" y="1268413"/>
            <a:ext cx="1676400" cy="792162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7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72" grpId="0" animBg="1"/>
      <p:bldP spid="974873" grpId="0" animBg="1"/>
      <p:bldP spid="974874" grpId="0" autoUpdateAnimBg="0"/>
      <p:bldP spid="97487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F3BEB9C6-9608-46C6-A6E2-AF16940C6CAB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函数的指针传递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xhg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*</a:t>
            </a:r>
            <a:r>
              <a:rPr lang="en-US" altLang="zh-CN" smtClean="0"/>
              <a:t>b</a:t>
            </a:r>
            <a:r>
              <a:rPr lang="en-US" altLang="zh-CN" smtClean="0"/>
              <a:t>){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=*b; *b=*a; *a=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x(5),y(4);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xhg</a:t>
            </a:r>
            <a:r>
              <a:rPr lang="en-US" altLang="zh-CN" dirty="0" smtClean="0">
                <a:solidFill>
                  <a:srgbClr val="FF0066"/>
                </a:solidFill>
              </a:rPr>
              <a:t>(&amp;</a:t>
            </a:r>
            <a:r>
              <a:rPr lang="en-US" altLang="zh-CN" dirty="0" err="1" smtClean="0">
                <a:solidFill>
                  <a:srgbClr val="FF0066"/>
                </a:solidFill>
              </a:rPr>
              <a:t>x,&amp;y</a:t>
            </a:r>
            <a:r>
              <a:rPr lang="en-US" altLang="zh-CN" dirty="0" smtClean="0">
                <a:solidFill>
                  <a:srgbClr val="FF0066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&lt;&lt;x&lt;&lt;‘  ‘&lt;&lt;y&lt;&lt;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  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64088" y="2420888"/>
            <a:ext cx="3528392" cy="2514600"/>
            <a:chOff x="5364088" y="2420888"/>
            <a:chExt cx="3528392" cy="2514600"/>
          </a:xfrm>
        </p:grpSpPr>
        <p:grpSp>
          <p:nvGrpSpPr>
            <p:cNvPr id="34" name="组合 33"/>
            <p:cNvGrpSpPr/>
            <p:nvPr/>
          </p:nvGrpSpPr>
          <p:grpSpPr>
            <a:xfrm>
              <a:off x="5364088" y="2497088"/>
              <a:ext cx="1470992" cy="2362200"/>
              <a:chOff x="5364088" y="2497088"/>
              <a:chExt cx="1470992" cy="2362200"/>
            </a:xfrm>
          </p:grpSpPr>
          <p:grpSp>
            <p:nvGrpSpPr>
              <p:cNvPr id="6" name="Group 3"/>
              <p:cNvGrpSpPr>
                <a:grpSpLocks/>
              </p:cNvGrpSpPr>
              <p:nvPr/>
            </p:nvGrpSpPr>
            <p:grpSpPr bwMode="auto">
              <a:xfrm>
                <a:off x="5615880" y="2497088"/>
                <a:ext cx="1219200" cy="2362200"/>
                <a:chOff x="3504" y="1776"/>
                <a:chExt cx="768" cy="1488"/>
              </a:xfrm>
            </p:grpSpPr>
            <p:sp>
              <p:nvSpPr>
                <p:cNvPr id="9" name="Line 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Line 5"/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>
                  <a:off x="3648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8"/>
                <p:cNvSpPr>
                  <a:spLocks noChangeArrowheads="1"/>
                </p:cNvSpPr>
                <p:nvPr/>
              </p:nvSpPr>
              <p:spPr bwMode="auto">
                <a:xfrm>
                  <a:off x="3648" y="2256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14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544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768" cy="288"/>
                </a:xfrm>
                <a:prstGeom prst="rect">
                  <a:avLst/>
                </a:prstGeom>
                <a:noFill/>
                <a:ln w="38100">
                  <a:solidFill>
                    <a:srgbClr val="FF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solidFill>
                        <a:srgbClr val="FF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黑体" pitchFamily="2" charset="-122"/>
                    </a:rPr>
                    <a:t>main</a:t>
                  </a:r>
                </a:p>
              </p:txBody>
            </p:sp>
          </p:grpSp>
          <p:sp>
            <p:nvSpPr>
              <p:cNvPr id="7" name="Rectangle 12"/>
              <p:cNvSpPr>
                <a:spLocks noChangeArrowheads="1"/>
              </p:cNvSpPr>
              <p:nvPr/>
            </p:nvSpPr>
            <p:spPr bwMode="auto">
              <a:xfrm>
                <a:off x="5364088" y="3284984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5364088" y="3717032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y</a:t>
                </a:r>
              </a:p>
            </p:txBody>
          </p:sp>
        </p:grp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7368480" y="2420888"/>
              <a:ext cx="1524000" cy="2514600"/>
              <a:chOff x="4608" y="1728"/>
              <a:chExt cx="960" cy="1584"/>
            </a:xfrm>
          </p:grpSpPr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xhg</a:t>
                </a:r>
                <a:endParaRPr lang="en-US" altLang="zh-CN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184" y="2304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5184" y="259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b</a:t>
                </a:r>
              </a:p>
            </p:txBody>
          </p:sp>
        </p:grpSp>
        <p:cxnSp>
          <p:nvCxnSpPr>
            <p:cNvPr id="29" name="直接箭头连接符 28"/>
            <p:cNvCxnSpPr>
              <a:endCxn id="13" idx="3"/>
            </p:cNvCxnSpPr>
            <p:nvPr/>
          </p:nvCxnSpPr>
          <p:spPr bwMode="auto">
            <a:xfrm flipH="1" flipV="1">
              <a:off x="6606480" y="3487688"/>
              <a:ext cx="1277888" cy="85328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4" idx="3"/>
            </p:cNvCxnSpPr>
            <p:nvPr/>
          </p:nvCxnSpPr>
          <p:spPr bwMode="auto">
            <a:xfrm flipH="1" flipV="1">
              <a:off x="6606480" y="3944888"/>
              <a:ext cx="1277888" cy="60176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7904E30-28CD-495F-927B-CC4E9F732BFA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函数的指针传递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353425" cy="518477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xhg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*</a:t>
            </a:r>
            <a:r>
              <a:rPr lang="en-US" altLang="zh-CN" smtClean="0"/>
              <a:t>b</a:t>
            </a:r>
            <a:r>
              <a:rPr lang="en-US" altLang="zh-CN" smtClean="0"/>
              <a:t>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=b; b=a; a=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x(5),y(4);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xhg</a:t>
            </a:r>
            <a:r>
              <a:rPr lang="en-US" altLang="zh-CN" dirty="0" smtClean="0">
                <a:solidFill>
                  <a:srgbClr val="FF0066"/>
                </a:solidFill>
              </a:rPr>
              <a:t>(&amp;</a:t>
            </a:r>
            <a:r>
              <a:rPr lang="en-US" altLang="zh-CN" dirty="0" err="1" smtClean="0">
                <a:solidFill>
                  <a:srgbClr val="FF0066"/>
                </a:solidFill>
              </a:rPr>
              <a:t>x,&amp;y</a:t>
            </a:r>
            <a:r>
              <a:rPr lang="en-US" altLang="zh-CN" dirty="0" smtClean="0">
                <a:solidFill>
                  <a:srgbClr val="FF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&lt;&lt;x&lt;&lt;‘  ‘&lt;&lt;y&lt;&lt;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220072" y="1412776"/>
            <a:ext cx="3528392" cy="2514600"/>
            <a:chOff x="5220072" y="1412776"/>
            <a:chExt cx="3528392" cy="2514600"/>
          </a:xfrm>
        </p:grpSpPr>
        <p:grpSp>
          <p:nvGrpSpPr>
            <p:cNvPr id="7" name="组合 33"/>
            <p:cNvGrpSpPr/>
            <p:nvPr/>
          </p:nvGrpSpPr>
          <p:grpSpPr>
            <a:xfrm>
              <a:off x="5220072" y="1488976"/>
              <a:ext cx="1470992" cy="2362200"/>
              <a:chOff x="5364088" y="2497088"/>
              <a:chExt cx="1470992" cy="2362200"/>
            </a:xfrm>
          </p:grpSpPr>
          <p:grpSp>
            <p:nvGrpSpPr>
              <p:cNvPr id="18" name="Group 3"/>
              <p:cNvGrpSpPr>
                <a:grpSpLocks/>
              </p:cNvGrpSpPr>
              <p:nvPr/>
            </p:nvGrpSpPr>
            <p:grpSpPr bwMode="auto">
              <a:xfrm>
                <a:off x="5615880" y="2497088"/>
                <a:ext cx="1219200" cy="2362200"/>
                <a:chOff x="3504" y="1776"/>
                <a:chExt cx="768" cy="1488"/>
              </a:xfrm>
            </p:grpSpPr>
            <p:sp>
              <p:nvSpPr>
                <p:cNvPr id="21" name="Line 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Line 5"/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Line 6"/>
                <p:cNvSpPr>
                  <a:spLocks noChangeShapeType="1"/>
                </p:cNvSpPr>
                <p:nvPr/>
              </p:nvSpPr>
              <p:spPr bwMode="auto">
                <a:xfrm>
                  <a:off x="3648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Line 7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8"/>
                <p:cNvSpPr>
                  <a:spLocks noChangeArrowheads="1"/>
                </p:cNvSpPr>
                <p:nvPr/>
              </p:nvSpPr>
              <p:spPr bwMode="auto">
                <a:xfrm>
                  <a:off x="3648" y="2256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26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544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768" cy="288"/>
                </a:xfrm>
                <a:prstGeom prst="rect">
                  <a:avLst/>
                </a:prstGeom>
                <a:noFill/>
                <a:ln w="38100">
                  <a:solidFill>
                    <a:srgbClr val="FF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solidFill>
                        <a:srgbClr val="FF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黑体" pitchFamily="2" charset="-122"/>
                    </a:rPr>
                    <a:t>main</a:t>
                  </a:r>
                </a:p>
              </p:txBody>
            </p:sp>
          </p:grp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5364088" y="3284984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364088" y="3717032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y</a:t>
                </a: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7224464" y="1412776"/>
              <a:ext cx="1524000" cy="2514600"/>
              <a:chOff x="4608" y="1728"/>
              <a:chExt cx="960" cy="1584"/>
            </a:xfrm>
          </p:grpSpPr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xhg</a:t>
                </a:r>
                <a:endParaRPr lang="en-US" altLang="zh-CN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184" y="2304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5184" y="259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b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462464" y="2479576"/>
            <a:ext cx="1277888" cy="517376"/>
            <a:chOff x="6462464" y="2479576"/>
            <a:chExt cx="1277888" cy="517376"/>
          </a:xfrm>
        </p:grpSpPr>
        <p:cxnSp>
          <p:nvCxnSpPr>
            <p:cNvPr id="9" name="直接箭头连接符 8"/>
            <p:cNvCxnSpPr>
              <a:endCxn id="25" idx="3"/>
            </p:cNvCxnSpPr>
            <p:nvPr/>
          </p:nvCxnSpPr>
          <p:spPr bwMode="auto">
            <a:xfrm flipH="1" flipV="1">
              <a:off x="6462464" y="2479576"/>
              <a:ext cx="1277888" cy="85328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 flipH="1" flipV="1">
              <a:off x="6462464" y="2936776"/>
              <a:ext cx="1277888" cy="60176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5147FCE5-92A9-4495-B125-DCF6DB09B4A8}" type="slidenum">
              <a:rPr lang="en-US" altLang="zh-CN"/>
              <a:pPr/>
              <a:t>4</a:t>
            </a:fld>
            <a:r>
              <a:rPr lang="en-US" altLang="zh-CN"/>
              <a:t>-</a:t>
            </a: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变量的地址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4895850" cy="51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变量的地址</a:t>
            </a:r>
          </a:p>
          <a:p>
            <a:pPr lvl="1" eaLnBrk="1" hangingPunct="1">
              <a:defRPr/>
            </a:pPr>
            <a:r>
              <a:rPr lang="zh-CN" altLang="en-US" smtClean="0"/>
              <a:t>变量</a:t>
            </a:r>
            <a:r>
              <a:rPr lang="en-US" altLang="zh-CN" smtClean="0"/>
              <a:t>a</a:t>
            </a:r>
            <a:r>
              <a:rPr lang="zh-CN" altLang="en-US" smtClean="0"/>
              <a:t>占用的是内存的</a:t>
            </a:r>
            <a:r>
              <a:rPr lang="en-US" altLang="zh-CN" smtClean="0"/>
              <a:t>2000</a:t>
            </a:r>
            <a:r>
              <a:rPr lang="zh-CN" altLang="en-US" smtClean="0"/>
              <a:t>～</a:t>
            </a:r>
            <a:r>
              <a:rPr lang="en-US" altLang="zh-CN" smtClean="0"/>
              <a:t>2003</a:t>
            </a:r>
            <a:r>
              <a:rPr lang="zh-CN" altLang="en-US" smtClean="0"/>
              <a:t>四个单元，</a:t>
            </a:r>
            <a:r>
              <a:rPr lang="zh-CN" altLang="en-US" smtClean="0">
                <a:solidFill>
                  <a:srgbClr val="FF0066"/>
                </a:solidFill>
              </a:rPr>
              <a:t>变量</a:t>
            </a:r>
            <a:r>
              <a:rPr lang="en-US" altLang="zh-CN" smtClean="0">
                <a:solidFill>
                  <a:srgbClr val="FF0066"/>
                </a:solidFill>
              </a:rPr>
              <a:t>a</a:t>
            </a:r>
            <a:r>
              <a:rPr lang="zh-CN" altLang="en-US" smtClean="0">
                <a:solidFill>
                  <a:srgbClr val="FF0066"/>
                </a:solidFill>
              </a:rPr>
              <a:t>的地址为</a:t>
            </a:r>
            <a:r>
              <a:rPr lang="en-US" altLang="zh-CN" smtClean="0">
                <a:solidFill>
                  <a:srgbClr val="FF0066"/>
                </a:solidFill>
              </a:rPr>
              <a:t>2000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US" smtClean="0"/>
              <a:t>源代码中写</a:t>
            </a:r>
            <a:r>
              <a:rPr lang="en-US" altLang="zh-CN" smtClean="0"/>
              <a:t>a=5</a:t>
            </a:r>
            <a:r>
              <a:rPr lang="zh-CN" altLang="en-US" smtClean="0"/>
              <a:t>；我们可以理解为将</a:t>
            </a:r>
            <a:r>
              <a:rPr lang="en-US" altLang="zh-CN" smtClean="0"/>
              <a:t>5</a:t>
            </a:r>
            <a:r>
              <a:rPr lang="zh-CN" altLang="en-US" smtClean="0"/>
              <a:t>赋给变量</a:t>
            </a:r>
            <a:r>
              <a:rPr lang="en-US" altLang="zh-CN" smtClean="0"/>
              <a:t>a</a:t>
            </a:r>
            <a:r>
              <a:rPr lang="zh-CN" altLang="en-US" smtClean="0"/>
              <a:t>；而计算机在执行程序时，只是将</a:t>
            </a:r>
            <a:r>
              <a:rPr lang="en-US" altLang="zh-CN" smtClean="0"/>
              <a:t>5</a:t>
            </a:r>
            <a:r>
              <a:rPr lang="zh-CN" altLang="en-US" smtClean="0"/>
              <a:t>送入</a:t>
            </a:r>
            <a:r>
              <a:rPr lang="en-US" altLang="zh-CN" smtClean="0"/>
              <a:t>2000~2003</a:t>
            </a:r>
            <a:r>
              <a:rPr lang="zh-CN" altLang="en-US" smtClean="0"/>
              <a:t>四个存储单元中。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2600" y="2205038"/>
            <a:ext cx="3581400" cy="2590800"/>
            <a:chOff x="3056" y="1473"/>
            <a:chExt cx="2960" cy="2580"/>
          </a:xfrm>
        </p:grpSpPr>
        <p:sp>
          <p:nvSpPr>
            <p:cNvPr id="947205" name="Rectangle 5" descr="深色上对角线"/>
            <p:cNvSpPr>
              <a:spLocks noChangeArrowheads="1"/>
            </p:cNvSpPr>
            <p:nvPr/>
          </p:nvSpPr>
          <p:spPr bwMode="auto">
            <a:xfrm>
              <a:off x="3060" y="2656"/>
              <a:ext cx="541" cy="795"/>
            </a:xfrm>
            <a:prstGeom prst="rect">
              <a:avLst/>
            </a:prstGeom>
            <a:pattFill prst="dkUp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06" name="Line 6"/>
            <p:cNvSpPr>
              <a:spLocks noChangeShapeType="1"/>
            </p:cNvSpPr>
            <p:nvPr/>
          </p:nvSpPr>
          <p:spPr bwMode="auto">
            <a:xfrm>
              <a:off x="3060" y="1557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07" name="Line 7"/>
            <p:cNvSpPr>
              <a:spLocks noChangeShapeType="1"/>
            </p:cNvSpPr>
            <p:nvPr/>
          </p:nvSpPr>
          <p:spPr bwMode="auto">
            <a:xfrm>
              <a:off x="3601" y="1557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08" name="Line 8"/>
            <p:cNvSpPr>
              <a:spLocks noChangeShapeType="1"/>
            </p:cNvSpPr>
            <p:nvPr/>
          </p:nvSpPr>
          <p:spPr bwMode="auto">
            <a:xfrm>
              <a:off x="3056" y="190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09" name="Line 9"/>
            <p:cNvSpPr>
              <a:spLocks noChangeShapeType="1"/>
            </p:cNvSpPr>
            <p:nvPr/>
          </p:nvSpPr>
          <p:spPr bwMode="auto">
            <a:xfrm>
              <a:off x="3056" y="2268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10" name="Line 10"/>
            <p:cNvSpPr>
              <a:spLocks noChangeShapeType="1"/>
            </p:cNvSpPr>
            <p:nvPr/>
          </p:nvSpPr>
          <p:spPr bwMode="auto">
            <a:xfrm>
              <a:off x="3056" y="2659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11" name="Line 11"/>
            <p:cNvSpPr>
              <a:spLocks noChangeShapeType="1"/>
            </p:cNvSpPr>
            <p:nvPr/>
          </p:nvSpPr>
          <p:spPr bwMode="auto">
            <a:xfrm>
              <a:off x="3056" y="3063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7212" name="Line 12"/>
            <p:cNvSpPr>
              <a:spLocks noChangeShapeType="1"/>
            </p:cNvSpPr>
            <p:nvPr/>
          </p:nvSpPr>
          <p:spPr bwMode="auto">
            <a:xfrm>
              <a:off x="3060" y="3452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3678" y="2583"/>
              <a:ext cx="974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algn="just" eaLnBrk="0" hangingPunct="0"/>
              <a:r>
                <a:rPr kumimoji="0" lang="en-US" altLang="zh-CN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3060" y="2265"/>
              <a:ext cx="540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7215" name="Line 15"/>
            <p:cNvSpPr>
              <a:spLocks noChangeShapeType="1"/>
            </p:cNvSpPr>
            <p:nvPr/>
          </p:nvSpPr>
          <p:spPr bwMode="auto">
            <a:xfrm>
              <a:off x="3060" y="1560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3662" y="1473"/>
              <a:ext cx="974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algn="just" eaLnBrk="0" hangingPunct="0"/>
              <a:r>
                <a:rPr kumimoji="0" lang="en-US" altLang="zh-CN" sz="18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3648" y="1803"/>
              <a:ext cx="974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algn="just" eaLnBrk="0" hangingPunct="0"/>
              <a:r>
                <a:rPr kumimoji="0" lang="en-US" altLang="zh-CN" sz="18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3062" y="3450"/>
              <a:ext cx="540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3678" y="2982"/>
              <a:ext cx="974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algn="just" eaLnBrk="0" hangingPunct="0"/>
              <a:r>
                <a:rPr kumimoji="0" lang="en-US" altLang="zh-CN">
                  <a:latin typeface="Times New Roman" pitchFamily="18" charset="0"/>
                </a:rPr>
                <a:t>2002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5042" y="2307"/>
              <a:ext cx="974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bIns="0"/>
            <a:lstStyle/>
            <a:p>
              <a:pPr algn="just" eaLnBrk="0" hangingPunct="0"/>
              <a:r>
                <a:rPr kumimoji="0" lang="en-US" altLang="zh-CN">
                  <a:solidFill>
                    <a:srgbClr val="FF0066"/>
                  </a:solidFill>
                  <a:latin typeface="Times New Roman" pitchFamily="18" charset="0"/>
                </a:rPr>
                <a:t>int a;</a:t>
              </a:r>
            </a:p>
          </p:txBody>
        </p:sp>
        <p:sp>
          <p:nvSpPr>
            <p:cNvPr id="947221" name="AutoShape 21"/>
            <p:cNvSpPr>
              <a:spLocks noChangeArrowheads="1"/>
            </p:cNvSpPr>
            <p:nvPr/>
          </p:nvSpPr>
          <p:spPr bwMode="auto">
            <a:xfrm rot="10628046" flipV="1">
              <a:off x="3098" y="1954"/>
              <a:ext cx="2101" cy="961"/>
            </a:xfrm>
            <a:custGeom>
              <a:avLst/>
              <a:gdLst>
                <a:gd name="G0" fmla="+- 2048946 0 0"/>
                <a:gd name="G1" fmla="+- -11664517 0 0"/>
                <a:gd name="G2" fmla="+- 2048946 0 -11664517"/>
                <a:gd name="G3" fmla="+- 10800 0 0"/>
                <a:gd name="G4" fmla="+- 0 0 204894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803 0 0"/>
                <a:gd name="G9" fmla="+- 0 0 -11664517"/>
                <a:gd name="G10" fmla="+- 9803 0 2700"/>
                <a:gd name="G11" fmla="cos G10 2048946"/>
                <a:gd name="G12" fmla="sin G10 2048946"/>
                <a:gd name="G13" fmla="cos 13500 2048946"/>
                <a:gd name="G14" fmla="sin 13500 2048946"/>
                <a:gd name="G15" fmla="+- G11 10800 0"/>
                <a:gd name="G16" fmla="+- G12 10800 0"/>
                <a:gd name="G17" fmla="+- G13 10800 0"/>
                <a:gd name="G18" fmla="+- G14 10800 0"/>
                <a:gd name="G19" fmla="*/ 9803 1 2"/>
                <a:gd name="G20" fmla="+- G19 5400 0"/>
                <a:gd name="G21" fmla="cos G20 2048946"/>
                <a:gd name="G22" fmla="sin G20 2048946"/>
                <a:gd name="G23" fmla="+- G21 10800 0"/>
                <a:gd name="G24" fmla="+- G12 G23 G22"/>
                <a:gd name="G25" fmla="+- G22 G23 G11"/>
                <a:gd name="G26" fmla="cos 10800 2048946"/>
                <a:gd name="G27" fmla="sin 10800 2048946"/>
                <a:gd name="G28" fmla="cos 9803 2048946"/>
                <a:gd name="G29" fmla="sin 9803 204894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664517"/>
                <a:gd name="G36" fmla="sin G34 -11664517"/>
                <a:gd name="G37" fmla="+/ -11664517 204894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803 G39"/>
                <a:gd name="G43" fmla="sin 980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3892 w 21600"/>
                <a:gd name="T5" fmla="*/ 452 h 21600"/>
                <a:gd name="T6" fmla="*/ 504 w 21600"/>
                <a:gd name="T7" fmla="*/ 10438 h 21600"/>
                <a:gd name="T8" fmla="*/ 13607 w 21600"/>
                <a:gd name="T9" fmla="*/ 1407 h 21600"/>
                <a:gd name="T10" fmla="*/ 22339 w 21600"/>
                <a:gd name="T11" fmla="*/ 17806 h 21600"/>
                <a:gd name="T12" fmla="*/ 17945 w 21600"/>
                <a:gd name="T13" fmla="*/ 18880 h 21600"/>
                <a:gd name="T14" fmla="*/ 16871 w 21600"/>
                <a:gd name="T15" fmla="*/ 1448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179" y="15887"/>
                  </a:moveTo>
                  <a:cubicBezTo>
                    <a:pt x="20110" y="14353"/>
                    <a:pt x="20603" y="12594"/>
                    <a:pt x="20603" y="10800"/>
                  </a:cubicBezTo>
                  <a:cubicBezTo>
                    <a:pt x="20603" y="5385"/>
                    <a:pt x="16214" y="997"/>
                    <a:pt x="10800" y="997"/>
                  </a:cubicBezTo>
                  <a:cubicBezTo>
                    <a:pt x="5520" y="996"/>
                    <a:pt x="1188" y="5178"/>
                    <a:pt x="1003" y="10455"/>
                  </a:cubicBezTo>
                  <a:lnTo>
                    <a:pt x="6" y="10420"/>
                  </a:lnTo>
                  <a:cubicBezTo>
                    <a:pt x="211" y="4607"/>
                    <a:pt x="4983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2776"/>
                    <a:pt x="21057" y="14715"/>
                    <a:pt x="20031" y="16405"/>
                  </a:cubicBezTo>
                  <a:lnTo>
                    <a:pt x="22339" y="17806"/>
                  </a:lnTo>
                  <a:lnTo>
                    <a:pt x="17945" y="18880"/>
                  </a:lnTo>
                  <a:lnTo>
                    <a:pt x="16871" y="14486"/>
                  </a:lnTo>
                  <a:lnTo>
                    <a:pt x="19179" y="158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7904E30-28CD-495F-927B-CC4E9F732BFA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函数的指针传递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353425" cy="518477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xhg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*</a:t>
            </a:r>
            <a:r>
              <a:rPr lang="en-US" altLang="zh-CN" smtClean="0"/>
              <a:t>b</a:t>
            </a:r>
            <a:r>
              <a:rPr lang="en-US" altLang="zh-CN" smtClean="0"/>
              <a:t>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=b; b=a; a=</a:t>
            </a:r>
            <a:r>
              <a:rPr lang="en-US" altLang="zh-CN" dirty="0" err="1" smtClean="0">
                <a:solidFill>
                  <a:srgbClr val="FF0066"/>
                </a:solidFill>
              </a:rPr>
              <a:t>tmp</a:t>
            </a:r>
            <a:r>
              <a:rPr lang="en-US" altLang="zh-CN" dirty="0" smtClean="0">
                <a:solidFill>
                  <a:srgbClr val="FF0066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x(5),y(4);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>
                <a:solidFill>
                  <a:srgbClr val="FF0066"/>
                </a:solidFill>
              </a:rPr>
              <a:t>xhg</a:t>
            </a:r>
            <a:r>
              <a:rPr lang="en-US" altLang="zh-CN" dirty="0" smtClean="0">
                <a:solidFill>
                  <a:srgbClr val="FF0066"/>
                </a:solidFill>
              </a:rPr>
              <a:t>(&amp;</a:t>
            </a:r>
            <a:r>
              <a:rPr lang="en-US" altLang="zh-CN" dirty="0" err="1" smtClean="0">
                <a:solidFill>
                  <a:srgbClr val="FF0066"/>
                </a:solidFill>
              </a:rPr>
              <a:t>x,&amp;y</a:t>
            </a:r>
            <a:r>
              <a:rPr lang="en-US" altLang="zh-CN" dirty="0" smtClean="0">
                <a:solidFill>
                  <a:srgbClr val="FF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&lt;&lt;x&lt;&lt;‘  ‘&lt;&lt;y&lt;&lt;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5220072" y="1412776"/>
            <a:ext cx="3528392" cy="2514600"/>
            <a:chOff x="5220072" y="1412776"/>
            <a:chExt cx="3528392" cy="2514600"/>
          </a:xfrm>
        </p:grpSpPr>
        <p:grpSp>
          <p:nvGrpSpPr>
            <p:cNvPr id="3" name="组合 33"/>
            <p:cNvGrpSpPr/>
            <p:nvPr/>
          </p:nvGrpSpPr>
          <p:grpSpPr>
            <a:xfrm>
              <a:off x="5220072" y="1488976"/>
              <a:ext cx="1470992" cy="2362200"/>
              <a:chOff x="5364088" y="2497088"/>
              <a:chExt cx="1470992" cy="2362200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5615880" y="2497088"/>
                <a:ext cx="1219200" cy="2362200"/>
                <a:chOff x="3504" y="1776"/>
                <a:chExt cx="768" cy="1488"/>
              </a:xfrm>
            </p:grpSpPr>
            <p:sp>
              <p:nvSpPr>
                <p:cNvPr id="21" name="Line 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Line 5"/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Line 6"/>
                <p:cNvSpPr>
                  <a:spLocks noChangeShapeType="1"/>
                </p:cNvSpPr>
                <p:nvPr/>
              </p:nvSpPr>
              <p:spPr bwMode="auto">
                <a:xfrm>
                  <a:off x="3648" y="2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Line 7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8"/>
                <p:cNvSpPr>
                  <a:spLocks noChangeArrowheads="1"/>
                </p:cNvSpPr>
                <p:nvPr/>
              </p:nvSpPr>
              <p:spPr bwMode="auto">
                <a:xfrm>
                  <a:off x="3648" y="2256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26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544"/>
                  <a:ext cx="480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27" name="Rectangle 10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768" cy="288"/>
                </a:xfrm>
                <a:prstGeom prst="rect">
                  <a:avLst/>
                </a:prstGeom>
                <a:noFill/>
                <a:ln w="38100">
                  <a:solidFill>
                    <a:srgbClr val="FF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>
                      <a:solidFill>
                        <a:srgbClr val="FF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黑体" pitchFamily="2" charset="-122"/>
                    </a:rPr>
                    <a:t>main</a:t>
                  </a:r>
                </a:p>
              </p:txBody>
            </p:sp>
          </p:grp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5364088" y="3284984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364088" y="3717032"/>
                <a:ext cx="609600" cy="457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y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7224464" y="1412776"/>
              <a:ext cx="1524000" cy="2514600"/>
              <a:chOff x="4608" y="1728"/>
              <a:chExt cx="960" cy="1584"/>
            </a:xfrm>
          </p:grpSpPr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xhg</a:t>
                </a:r>
                <a:endParaRPr lang="en-US" altLang="zh-CN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5184" y="2304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a</a:t>
                </a:r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5184" y="259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b</a:t>
                </a:r>
              </a:p>
            </p:txBody>
          </p:sp>
        </p:grpSp>
      </p:grpSp>
      <p:grpSp>
        <p:nvGrpSpPr>
          <p:cNvPr id="7" name="组合 34"/>
          <p:cNvGrpSpPr/>
          <p:nvPr/>
        </p:nvGrpSpPr>
        <p:grpSpPr>
          <a:xfrm>
            <a:off x="6444208" y="2492896"/>
            <a:ext cx="1277888" cy="504056"/>
            <a:chOff x="6588224" y="4581128"/>
            <a:chExt cx="1277888" cy="504056"/>
          </a:xfrm>
        </p:grpSpPr>
        <p:cxnSp>
          <p:nvCxnSpPr>
            <p:cNvPr id="31" name="直接箭头连接符 30"/>
            <p:cNvCxnSpPr/>
            <p:nvPr/>
          </p:nvCxnSpPr>
          <p:spPr bwMode="auto">
            <a:xfrm flipH="1">
              <a:off x="6588224" y="4594448"/>
              <a:ext cx="1277888" cy="490736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6588224" y="4581128"/>
              <a:ext cx="1277888" cy="445368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7904E30-28CD-495F-927B-CC4E9F732BFA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指向函数的指针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353425" cy="518477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add(int a, int b){ return a+b;}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sub(int a, int b){return a-b;}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int compute(int a, int b, </a:t>
            </a:r>
            <a:r>
              <a:rPr lang="en-US" altLang="zh-CN" smtClean="0">
                <a:solidFill>
                  <a:srgbClr val="860043"/>
                </a:solidFill>
              </a:rPr>
              <a:t>int (*pf)(int, int) </a:t>
            </a:r>
            <a:r>
              <a:rPr lang="en-US" altLang="zh-CN" smtClean="0">
                <a:solidFill>
                  <a:srgbClr val="0000CC"/>
                </a:solidFill>
              </a:rPr>
              <a:t>){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		return pf(a, b);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compute(3, 5, add);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compute(3,5, sub);</a:t>
            </a:r>
            <a:endParaRPr lang="en-US" altLang="zh-CN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7904E30-28CD-495F-927B-CC4E9F732BFA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函数指针类型别名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353425" cy="518477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add(int a, int b){ return a+b;}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860043"/>
                </a:solidFill>
              </a:rPr>
              <a:t>typedef int FuncType(int, int);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860043"/>
                </a:solidFill>
              </a:rPr>
              <a:t>//using FuncType=int(int,int);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int compute(int a, int b, </a:t>
            </a:r>
            <a:r>
              <a:rPr lang="en-US" altLang="zh-CN" smtClean="0">
                <a:solidFill>
                  <a:srgbClr val="860043"/>
                </a:solidFill>
              </a:rPr>
              <a:t>FuncType pf</a:t>
            </a:r>
            <a:r>
              <a:rPr lang="en-US" altLang="zh-CN" smtClean="0">
                <a:solidFill>
                  <a:srgbClr val="0000CC"/>
                </a:solidFill>
              </a:rPr>
              <a:t>){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		return pf(a, b);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}</a:t>
            </a:r>
          </a:p>
          <a:p>
            <a:pPr lvl="1"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int compute(int a, int b, </a:t>
            </a:r>
            <a:r>
              <a:rPr lang="en-US" altLang="zh-CN" smtClean="0">
                <a:solidFill>
                  <a:srgbClr val="860043"/>
                </a:solidFill>
              </a:rPr>
              <a:t>decltype(add) pf</a:t>
            </a:r>
            <a:r>
              <a:rPr lang="en-US" altLang="zh-CN" smtClean="0">
                <a:solidFill>
                  <a:srgbClr val="0000CC"/>
                </a:solidFill>
              </a:rPr>
              <a:t>){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		return pf(a, b);</a:t>
            </a:r>
          </a:p>
          <a:p>
            <a:pPr lvl="1"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compute(a, b, add);</a:t>
            </a:r>
          </a:p>
        </p:txBody>
      </p:sp>
      <p:pic>
        <p:nvPicPr>
          <p:cNvPr id="5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77281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68B2D67B-48D9-496F-A2F3-4ED17B659EFC}" type="slidenum">
              <a:rPr lang="en-US" altLang="zh-CN"/>
              <a:pPr/>
              <a:t>43</a:t>
            </a:fld>
            <a:r>
              <a:rPr lang="en-US" altLang="zh-CN"/>
              <a:t>-</a:t>
            </a:r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引用的概念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引用是变量或对象的别名，建立引用时必须确定引用的对象，对引用的操作实际上就是对被引用者的操作。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i=1;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&amp;ri=i;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以后对</a:t>
            </a:r>
            <a:r>
              <a:rPr lang="en-US" altLang="zh-CN" smtClean="0">
                <a:solidFill>
                  <a:srgbClr val="006600"/>
                </a:solidFill>
              </a:rPr>
              <a:t>ri</a:t>
            </a:r>
            <a:r>
              <a:rPr lang="zh-CN" altLang="en-US" smtClean="0">
                <a:solidFill>
                  <a:srgbClr val="006600"/>
                </a:solidFill>
              </a:rPr>
              <a:t>的操作，实际上操作的是</a:t>
            </a:r>
            <a:r>
              <a:rPr lang="en-US" altLang="zh-CN" smtClean="0">
                <a:solidFill>
                  <a:srgbClr val="006600"/>
                </a:solidFill>
              </a:rPr>
              <a:t>i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可以认为</a:t>
            </a:r>
            <a:r>
              <a:rPr lang="en-US" altLang="zh-CN" smtClean="0">
                <a:solidFill>
                  <a:srgbClr val="006600"/>
                </a:solidFill>
              </a:rPr>
              <a:t>ri</a:t>
            </a:r>
            <a:r>
              <a:rPr lang="zh-CN" altLang="en-US" smtClean="0">
                <a:solidFill>
                  <a:srgbClr val="006600"/>
                </a:solidFill>
              </a:rPr>
              <a:t>和</a:t>
            </a:r>
            <a:r>
              <a:rPr lang="en-US" altLang="zh-CN" smtClean="0">
                <a:solidFill>
                  <a:srgbClr val="006600"/>
                </a:solidFill>
              </a:rPr>
              <a:t>i</a:t>
            </a:r>
            <a:r>
              <a:rPr lang="zh-CN" altLang="en-US" smtClean="0">
                <a:solidFill>
                  <a:srgbClr val="006600"/>
                </a:solidFill>
              </a:rPr>
              <a:t>在内存中占用相同的单元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691CA31D-54F3-4BC7-A8BF-C7DDDC5E05E1}" type="slidenum">
              <a:rPr lang="en-US" altLang="zh-CN"/>
              <a:pPr/>
              <a:t>44</a:t>
            </a:fld>
            <a:r>
              <a:rPr lang="en-US" altLang="zh-CN"/>
              <a:t>-</a:t>
            </a:r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函数的引用传递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引用只是别名，并不为其分配存储单元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void sum(int </a:t>
            </a:r>
            <a:r>
              <a:rPr lang="en-US" altLang="zh-CN" smtClean="0">
                <a:solidFill>
                  <a:srgbClr val="FF0066"/>
                </a:solidFill>
              </a:rPr>
              <a:t>&amp;a</a:t>
            </a:r>
            <a:r>
              <a:rPr lang="en-US" altLang="zh-CN" smtClean="0"/>
              <a:t>, int b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a+=b;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int x(5),y(4);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 </a:t>
            </a:r>
            <a:r>
              <a:rPr lang="en-US" altLang="zh-CN" smtClean="0">
                <a:solidFill>
                  <a:srgbClr val="FF0066"/>
                </a:solidFill>
              </a:rPr>
              <a:t>sum(x,y);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cout&lt;&lt;</a:t>
            </a:r>
            <a:r>
              <a:rPr lang="en-US" altLang="zh-CN" smtClean="0">
                <a:solidFill>
                  <a:srgbClr val="FF0066"/>
                </a:solidFill>
              </a:rPr>
              <a:t>x</a:t>
            </a:r>
            <a:r>
              <a:rPr lang="en-US" altLang="zh-CN" smtClean="0"/>
              <a:t>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26063" y="1981200"/>
            <a:ext cx="3276600" cy="2514600"/>
            <a:chOff x="3504" y="1584"/>
            <a:chExt cx="2064" cy="15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04" y="1584"/>
              <a:ext cx="1872" cy="1584"/>
              <a:chOff x="3504" y="1584"/>
              <a:chExt cx="1872" cy="1584"/>
            </a:xfrm>
          </p:grpSpPr>
          <p:sp>
            <p:nvSpPr>
              <p:cNvPr id="978950" name="Line 6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51" name="Line 7"/>
              <p:cNvSpPr>
                <a:spLocks noChangeShapeType="1"/>
              </p:cNvSpPr>
              <p:nvPr/>
            </p:nvSpPr>
            <p:spPr bwMode="auto">
              <a:xfrm>
                <a:off x="4128" y="2016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52" name="Line 8"/>
              <p:cNvSpPr>
                <a:spLocks noChangeShapeType="1"/>
              </p:cNvSpPr>
              <p:nvPr/>
            </p:nvSpPr>
            <p:spPr bwMode="auto">
              <a:xfrm>
                <a:off x="4752" y="2016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53" name="Line 9"/>
              <p:cNvSpPr>
                <a:spLocks noChangeShapeType="1"/>
              </p:cNvSpPr>
              <p:nvPr/>
            </p:nvSpPr>
            <p:spPr bwMode="auto">
              <a:xfrm>
                <a:off x="5232" y="2016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54" name="Line 10"/>
              <p:cNvSpPr>
                <a:spLocks noChangeShapeType="1"/>
              </p:cNvSpPr>
              <p:nvPr/>
            </p:nvSpPr>
            <p:spPr bwMode="auto">
              <a:xfrm>
                <a:off x="3648" y="21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55" name="Line 11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311" name="Rectangle 12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5</a:t>
                </a:r>
              </a:p>
            </p:txBody>
          </p:sp>
          <p:sp>
            <p:nvSpPr>
              <p:cNvPr id="55312" name="Rectangle 13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4</a:t>
                </a:r>
              </a:p>
            </p:txBody>
          </p:sp>
          <p:sp>
            <p:nvSpPr>
              <p:cNvPr id="978958" name="Rectangle 1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main</a:t>
                </a:r>
              </a:p>
            </p:txBody>
          </p:sp>
          <p:sp>
            <p:nvSpPr>
              <p:cNvPr id="978959" name="Rectangle 15"/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768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sum</a:t>
                </a:r>
              </a:p>
            </p:txBody>
          </p:sp>
          <p:sp>
            <p:nvSpPr>
              <p:cNvPr id="55315" name="Rectangle 1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0"/>
                  <a:t>4</a:t>
                </a:r>
              </a:p>
            </p:txBody>
          </p:sp>
          <p:sp>
            <p:nvSpPr>
              <p:cNvPr id="978961" name="AutoShape 17"/>
              <p:cNvSpPr>
                <a:spLocks noChangeArrowheads="1"/>
              </p:cNvSpPr>
              <p:nvPr/>
            </p:nvSpPr>
            <p:spPr bwMode="auto">
              <a:xfrm flipV="1">
                <a:off x="4032" y="2640"/>
                <a:ext cx="960" cy="288"/>
              </a:xfrm>
              <a:prstGeom prst="curvedDownArrow">
                <a:avLst>
                  <a:gd name="adj1" fmla="val 26142"/>
                  <a:gd name="adj2" fmla="val 92809"/>
                  <a:gd name="adj3" fmla="val 36162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8962" name="Rectangle 18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x</a:t>
                </a:r>
              </a:p>
            </p:txBody>
          </p:sp>
          <p:sp>
            <p:nvSpPr>
              <p:cNvPr id="978963" name="Rectangle 19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978964" name="Rectangle 20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57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  </a:t>
                </a: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(a)</a:t>
                </a:r>
              </a:p>
            </p:txBody>
          </p:sp>
        </p:grpSp>
        <p:sp>
          <p:nvSpPr>
            <p:cNvPr id="978965" name="Rectangle 21"/>
            <p:cNvSpPr>
              <a:spLocks noChangeArrowheads="1"/>
            </p:cNvSpPr>
            <p:nvPr/>
          </p:nvSpPr>
          <p:spPr bwMode="auto">
            <a:xfrm>
              <a:off x="5184" y="2448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978967" name="Text Box 23"/>
          <p:cNvSpPr txBox="1">
            <a:spLocks noChangeArrowheads="1"/>
          </p:cNvSpPr>
          <p:nvPr/>
        </p:nvSpPr>
        <p:spPr bwMode="auto">
          <a:xfrm>
            <a:off x="4868863" y="4495800"/>
            <a:ext cx="382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和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x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实质是同一个东西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6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A15DB90B-BCC9-4A3F-871C-E5D2F1719B86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函数返回指针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/>
              <a:t>返回指向内存某处的指针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char *</a:t>
            </a:r>
            <a:r>
              <a:rPr lang="en-US" altLang="zh-CN" smtClean="0"/>
              <a:t> elem(char *s, int n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return &amp;s[n];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char str[]=“C++ Program”;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66"/>
                </a:solidFill>
              </a:rPr>
              <a:t>char *pc=elem(str,5);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*pc=‘A’;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cout&lt;&lt;str&lt;&lt;endl;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 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53000" y="5735638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/>
          </a:p>
        </p:txBody>
      </p:sp>
      <p:sp>
        <p:nvSpPr>
          <p:cNvPr id="979973" name="AutoShape 5"/>
          <p:cNvSpPr>
            <a:spLocks noChangeArrowheads="1"/>
          </p:cNvSpPr>
          <p:nvPr/>
        </p:nvSpPr>
        <p:spPr bwMode="auto">
          <a:xfrm>
            <a:off x="4932363" y="1773238"/>
            <a:ext cx="3200400" cy="1828800"/>
          </a:xfrm>
          <a:prstGeom prst="cloudCallout">
            <a:avLst>
              <a:gd name="adj1" fmla="val -52380"/>
              <a:gd name="adj2" fmla="val 5712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需要定义一个指针变量接收返回值</a:t>
            </a:r>
          </a:p>
        </p:txBody>
      </p:sp>
      <p:sp>
        <p:nvSpPr>
          <p:cNvPr id="979974" name="Rectangle 6"/>
          <p:cNvSpPr>
            <a:spLocks noChangeArrowheads="1"/>
          </p:cNvSpPr>
          <p:nvPr/>
        </p:nvSpPr>
        <p:spPr bwMode="auto">
          <a:xfrm>
            <a:off x="5364163" y="4365625"/>
            <a:ext cx="2362200" cy="838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C++ PAogram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3" grpId="0" animBg="1" autoUpdateAnimBg="0"/>
      <p:bldP spid="97997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7B7B5C9F-0194-42E2-A052-17D385952B5D}" type="slidenum">
              <a:rPr lang="en-US" altLang="zh-CN"/>
              <a:pPr/>
              <a:t>46</a:t>
            </a:fld>
            <a:r>
              <a:rPr lang="en-US" altLang="zh-CN"/>
              <a:t>-</a:t>
            </a:r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函数返回引用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返回对某个变量的引用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char &amp;</a:t>
            </a:r>
            <a:r>
              <a:rPr lang="en-US" altLang="zh-CN" smtClean="0"/>
              <a:t> elem(char *s, int n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return s[n];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char str[]=“C++ Program”;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66"/>
                </a:solidFill>
              </a:rPr>
              <a:t>elem(str,5)=‘A’;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cout&lt;&lt;str&lt;&lt;endl;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953000" y="5735638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/>
          </a:p>
        </p:txBody>
      </p:sp>
      <p:sp>
        <p:nvSpPr>
          <p:cNvPr id="980997" name="AutoShape 5"/>
          <p:cNvSpPr>
            <a:spLocks noChangeArrowheads="1"/>
          </p:cNvSpPr>
          <p:nvPr/>
        </p:nvSpPr>
        <p:spPr bwMode="auto">
          <a:xfrm>
            <a:off x="5003800" y="1628775"/>
            <a:ext cx="3200400" cy="1828800"/>
          </a:xfrm>
          <a:prstGeom prst="cloudCallout">
            <a:avLst>
              <a:gd name="adj1" fmla="val -42412"/>
              <a:gd name="adj2" fmla="val 70398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无需定义一个变量接收返回值</a:t>
            </a:r>
          </a:p>
        </p:txBody>
      </p:sp>
      <p:sp>
        <p:nvSpPr>
          <p:cNvPr id="980998" name="Rectangle 6"/>
          <p:cNvSpPr>
            <a:spLocks noChangeArrowheads="1"/>
          </p:cNvSpPr>
          <p:nvPr/>
        </p:nvSpPr>
        <p:spPr bwMode="auto">
          <a:xfrm>
            <a:off x="5364163" y="4437063"/>
            <a:ext cx="2362200" cy="838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C++ PAogram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7" grpId="0" animBg="1" autoUpdateAnimBg="0"/>
      <p:bldP spid="98099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553200"/>
            <a:ext cx="1905000" cy="304800"/>
          </a:xfrm>
          <a:noFill/>
        </p:spPr>
        <p:txBody>
          <a:bodyPr/>
          <a:lstStyle/>
          <a:p>
            <a:r>
              <a:rPr lang="en-US" altLang="zh-CN" dirty="0"/>
              <a:t>-</a:t>
            </a:r>
            <a:fld id="{91F35DE2-430A-47DC-A040-ED140855103A}" type="slidenum">
              <a:rPr lang="en-US" altLang="zh-CN"/>
              <a:pPr/>
              <a:t>47</a:t>
            </a:fld>
            <a:r>
              <a:rPr lang="en-US" altLang="zh-CN" dirty="0"/>
              <a:t>-</a:t>
            </a:r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返回引用和指针的陷阱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不能返回指向局部变量的指针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FF0066"/>
                </a:solidFill>
              </a:rPr>
              <a:t>char 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(char *s,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n</a:t>
            </a:r>
            <a:r>
              <a:rPr lang="en-US" altLang="zh-CN" smtClean="0"/>
              <a:t>){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char c=s[n];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66"/>
                </a:solidFill>
              </a:rPr>
              <a:t>return &amp;c;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[]=“C++ Program”;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66"/>
                </a:solidFill>
              </a:rPr>
              <a:t>char *pc=</a:t>
            </a:r>
            <a:r>
              <a:rPr lang="en-US" altLang="zh-CN" dirty="0" err="1" smtClean="0">
                <a:solidFill>
                  <a:srgbClr val="FF0066"/>
                </a:solidFill>
              </a:rPr>
              <a:t>elem</a:t>
            </a:r>
            <a:r>
              <a:rPr lang="en-US" altLang="zh-CN" dirty="0" smtClean="0">
                <a:solidFill>
                  <a:srgbClr val="FF0066"/>
                </a:solidFill>
              </a:rPr>
              <a:t>(str,5);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FF0066"/>
                </a:solidFill>
              </a:rPr>
              <a:t>		*pc=‘A’;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   return 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  <p:sp>
        <p:nvSpPr>
          <p:cNvPr id="982021" name="AutoShape 5"/>
          <p:cNvSpPr>
            <a:spLocks noChangeArrowheads="1"/>
          </p:cNvSpPr>
          <p:nvPr/>
        </p:nvSpPr>
        <p:spPr bwMode="auto">
          <a:xfrm>
            <a:off x="4932040" y="1196752"/>
            <a:ext cx="3200400" cy="1512168"/>
          </a:xfrm>
          <a:prstGeom prst="cloudCallout">
            <a:avLst>
              <a:gd name="adj1" fmla="val -67784"/>
              <a:gd name="adj2" fmla="val 2250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危险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!!! c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只是局部变量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332140" y="3045296"/>
            <a:ext cx="3255963" cy="3048000"/>
            <a:chOff x="5332140" y="3045296"/>
            <a:chExt cx="3255963" cy="30480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124304" y="3045296"/>
              <a:ext cx="1366838" cy="2286000"/>
              <a:chOff x="3603" y="1584"/>
              <a:chExt cx="861" cy="1440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3648" y="1872"/>
                <a:ext cx="816" cy="1152"/>
                <a:chOff x="3600" y="2208"/>
                <a:chExt cx="816" cy="1152"/>
              </a:xfrm>
            </p:grpSpPr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>
                  <a:off x="3600" y="2208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>
                  <a:off x="4128" y="2208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528" cy="3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0" dirty="0" smtClean="0"/>
                    <a:t>r</a:t>
                  </a:r>
                  <a:endParaRPr lang="en-US" altLang="zh-CN" b="0" dirty="0"/>
                </a:p>
              </p:txBody>
            </p:sp>
            <p:sp>
              <p:nvSpPr>
                <p:cNvPr id="14" name="Rectangle 10"/>
                <p:cNvSpPr>
                  <a:spLocks noChangeArrowheads="1"/>
                </p:cNvSpPr>
                <p:nvPr/>
              </p:nvSpPr>
              <p:spPr bwMode="auto">
                <a:xfrm>
                  <a:off x="4128" y="2525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r>
                    <a:rPr lang="en-US" altLang="zh-CN" b="0" dirty="0" smtClean="0">
                      <a:solidFill>
                        <a:srgbClr val="FF0066"/>
                      </a:solidFill>
                    </a:rPr>
                    <a:t> c</a:t>
                  </a:r>
                  <a:endParaRPr lang="en-US" altLang="zh-CN" b="0" dirty="0">
                    <a:solidFill>
                      <a:srgbClr val="FF0066"/>
                    </a:solidFill>
                  </a:endParaRPr>
                </a:p>
              </p:txBody>
            </p:sp>
          </p:grp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3603" y="1584"/>
                <a:ext cx="59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elem</a:t>
                </a:r>
                <a:endPara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332140" y="3807296"/>
              <a:ext cx="3255963" cy="2286000"/>
              <a:chOff x="3104" y="2064"/>
              <a:chExt cx="2051" cy="1440"/>
            </a:xfrm>
          </p:grpSpPr>
          <p:grpSp>
            <p:nvGrpSpPr>
              <p:cNvPr id="16" name="Group 13"/>
              <p:cNvGrpSpPr>
                <a:grpSpLocks/>
              </p:cNvGrpSpPr>
              <p:nvPr/>
            </p:nvGrpSpPr>
            <p:grpSpPr bwMode="auto">
              <a:xfrm>
                <a:off x="3104" y="2325"/>
                <a:ext cx="2032" cy="1179"/>
                <a:chOff x="3104" y="2181"/>
                <a:chExt cx="2032" cy="1179"/>
              </a:xfrm>
            </p:grpSpPr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4608" y="2208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>
                  <a:off x="5136" y="2208"/>
                  <a:ext cx="0" cy="11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528" cy="336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0"/>
                    <a:t>5</a:t>
                  </a:r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3104" y="2181"/>
                  <a:ext cx="5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0" dirty="0">
                      <a:solidFill>
                        <a:srgbClr val="FF0066"/>
                      </a:solidFill>
                    </a:rPr>
                    <a:t>2000</a:t>
                  </a:r>
                </a:p>
              </p:txBody>
            </p:sp>
          </p:grp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4555" y="2064"/>
                <a:ext cx="60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main</a:t>
                </a:r>
                <a:endParaRPr lang="zh-CN" altLang="en-US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171092" y="4941168"/>
              <a:ext cx="4972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FF0066"/>
                  </a:solidFill>
                </a:rPr>
                <a:t>pc</a:t>
              </a:r>
              <a:endParaRPr lang="en-US" altLang="zh-CN" b="0" dirty="0">
                <a:solidFill>
                  <a:srgbClr val="FF0066"/>
                </a:solidFill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7020271" y="4365104"/>
              <a:ext cx="699467" cy="50899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 type="triangle" w="lg" len="lg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228184" y="4149080"/>
            <a:ext cx="655501" cy="47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3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21" grpId="0" animBg="1" autoUpdateAnimBg="0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5CB32E67-837D-4E0C-833A-77721763D0E6}" type="slidenum">
              <a:rPr lang="en-US" altLang="zh-CN"/>
              <a:pPr/>
              <a:t>48</a:t>
            </a:fld>
            <a:r>
              <a:rPr lang="en-US" altLang="zh-CN"/>
              <a:t>-</a:t>
            </a: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返回引用和指针的陷阱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/>
              <a:t>不能返回对局部变量的引用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char &amp;</a:t>
            </a:r>
            <a:r>
              <a:rPr lang="en-US" altLang="zh-CN" smtClean="0"/>
              <a:t> elem(char *s, int n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char c=s[n];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66"/>
                </a:solidFill>
              </a:rPr>
              <a:t>return  c;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char str[]=“C++ Program”;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</a:t>
            </a:r>
            <a:r>
              <a:rPr lang="en-US" altLang="zh-CN" smtClean="0">
                <a:solidFill>
                  <a:srgbClr val="FF0066"/>
                </a:solidFill>
              </a:rPr>
              <a:t>elem(str,5)=‘A’;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cout&lt;&lt;str&lt;&lt;endl;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 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953000" y="5735638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/>
          </a:p>
        </p:txBody>
      </p:sp>
      <p:sp>
        <p:nvSpPr>
          <p:cNvPr id="983045" name="AutoShape 5"/>
          <p:cNvSpPr>
            <a:spLocks noChangeArrowheads="1"/>
          </p:cNvSpPr>
          <p:nvPr/>
        </p:nvSpPr>
        <p:spPr bwMode="auto">
          <a:xfrm>
            <a:off x="4932040" y="1124744"/>
            <a:ext cx="3200400" cy="1828800"/>
          </a:xfrm>
          <a:prstGeom prst="cloudCallout">
            <a:avLst>
              <a:gd name="adj1" fmla="val -82588"/>
              <a:gd name="adj2" fmla="val 15972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危险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!!! c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只是局部变量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9F4A08A9-688A-420C-B832-57F02092E9FA}" type="slidenum">
              <a:rPr lang="en-US" altLang="zh-CN"/>
              <a:pPr/>
              <a:t>49</a:t>
            </a:fld>
            <a:r>
              <a:rPr lang="en-US" altLang="zh-CN"/>
              <a:t>-</a:t>
            </a:r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函数的递归调用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/>
              <a:t>求阶乘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long fact(int n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if(n==1)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    return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return </a:t>
            </a:r>
            <a:r>
              <a:rPr lang="en-US" altLang="zh-CN" smtClean="0">
                <a:solidFill>
                  <a:srgbClr val="FF0066"/>
                </a:solidFill>
              </a:rPr>
              <a:t>n*fact(n-1);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int a=fact(4);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		cout&lt;&lt;a&lt;&lt;endl;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953000" y="5735638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/>
          </a:p>
        </p:txBody>
      </p:sp>
      <p:sp>
        <p:nvSpPr>
          <p:cNvPr id="985093" name="AutoShape 5"/>
          <p:cNvSpPr>
            <a:spLocks noChangeArrowheads="1"/>
          </p:cNvSpPr>
          <p:nvPr/>
        </p:nvSpPr>
        <p:spPr bwMode="auto">
          <a:xfrm>
            <a:off x="4211638" y="1341438"/>
            <a:ext cx="2811462" cy="1447800"/>
          </a:xfrm>
          <a:prstGeom prst="cloudCallout">
            <a:avLst>
              <a:gd name="adj1" fmla="val -69291"/>
              <a:gd name="adj2" fmla="val 32611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递归的终止条件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3CF80613-2E52-4027-B8FD-CD57A8ED47B2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int a=5;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FF0066"/>
                </a:solidFill>
              </a:rPr>
              <a:t>int *</a:t>
            </a:r>
            <a:r>
              <a:rPr lang="en-US" altLang="zh-CN" smtClean="0">
                <a:solidFill>
                  <a:schemeClr val="folHlink"/>
                </a:solidFill>
              </a:rPr>
              <a:t>pa</a:t>
            </a:r>
            <a:r>
              <a:rPr lang="en-US" altLang="zh-CN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pa=&amp;a;</a:t>
            </a:r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指针变量</a:t>
            </a:r>
            <a:r>
              <a:rPr lang="en-US" altLang="zh-CN" smtClean="0"/>
              <a:t>pa</a:t>
            </a:r>
            <a:r>
              <a:rPr lang="zh-CN" altLang="en-US" smtClean="0"/>
              <a:t>指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向变量</a:t>
            </a:r>
            <a:r>
              <a:rPr lang="en-US" altLang="zh-CN" smtClean="0"/>
              <a:t>a 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341438"/>
            <a:ext cx="32289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2AC99000-48A7-47DC-9BA6-450C37C91C65}" type="slidenum">
              <a:rPr lang="en-US" altLang="zh-CN"/>
              <a:pPr/>
              <a:t>50</a:t>
            </a:fld>
            <a:r>
              <a:rPr lang="en-US" altLang="zh-CN"/>
              <a:t>-</a:t>
            </a:r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函数的递归调用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递归的过程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4953000" y="4981575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/>
          </a:p>
        </p:txBody>
      </p:sp>
      <p:sp>
        <p:nvSpPr>
          <p:cNvPr id="986117" name="Rectangle 5"/>
          <p:cNvSpPr>
            <a:spLocks noChangeArrowheads="1"/>
          </p:cNvSpPr>
          <p:nvPr/>
        </p:nvSpPr>
        <p:spPr bwMode="auto">
          <a:xfrm>
            <a:off x="1295400" y="1989138"/>
            <a:ext cx="10668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fact(4)</a:t>
            </a:r>
          </a:p>
        </p:txBody>
      </p:sp>
      <p:sp>
        <p:nvSpPr>
          <p:cNvPr id="986118" name="Rectangle 6"/>
          <p:cNvSpPr>
            <a:spLocks noChangeArrowheads="1"/>
          </p:cNvSpPr>
          <p:nvPr/>
        </p:nvSpPr>
        <p:spPr bwMode="auto">
          <a:xfrm>
            <a:off x="1295400" y="2751138"/>
            <a:ext cx="1066800" cy="13716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1295400" y="3132138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/>
              <a:t>4</a:t>
            </a:r>
          </a:p>
        </p:txBody>
      </p:sp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914400" y="3055938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/>
              <a:t>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71800" y="1989138"/>
            <a:ext cx="1371600" cy="2133600"/>
            <a:chOff x="1776" y="1728"/>
            <a:chExt cx="864" cy="1344"/>
          </a:xfrm>
        </p:grpSpPr>
        <p:sp>
          <p:nvSpPr>
            <p:cNvPr id="986122" name="Rectangle 10"/>
            <p:cNvSpPr>
              <a:spLocks noChangeArrowheads="1"/>
            </p:cNvSpPr>
            <p:nvPr/>
          </p:nvSpPr>
          <p:spPr bwMode="auto">
            <a:xfrm>
              <a:off x="1968" y="1728"/>
              <a:ext cx="672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fact(3)</a:t>
              </a:r>
            </a:p>
          </p:txBody>
        </p:sp>
        <p:sp>
          <p:nvSpPr>
            <p:cNvPr id="986123" name="Rectangle 11"/>
            <p:cNvSpPr>
              <a:spLocks noChangeArrowheads="1"/>
            </p:cNvSpPr>
            <p:nvPr/>
          </p:nvSpPr>
          <p:spPr bwMode="auto">
            <a:xfrm>
              <a:off x="1968" y="2208"/>
              <a:ext cx="672" cy="86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62500" name="Rectangle 12"/>
            <p:cNvSpPr>
              <a:spLocks noChangeArrowheads="1"/>
            </p:cNvSpPr>
            <p:nvPr/>
          </p:nvSpPr>
          <p:spPr bwMode="auto">
            <a:xfrm>
              <a:off x="1968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3</a:t>
              </a:r>
            </a:p>
          </p:txBody>
        </p:sp>
        <p:sp>
          <p:nvSpPr>
            <p:cNvPr id="62501" name="Text Box 13"/>
            <p:cNvSpPr txBox="1">
              <a:spLocks noChangeArrowheads="1"/>
            </p:cNvSpPr>
            <p:nvPr/>
          </p:nvSpPr>
          <p:spPr bwMode="auto">
            <a:xfrm>
              <a:off x="1776" y="240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/>
                <a:t>n</a:t>
              </a:r>
            </a:p>
          </p:txBody>
        </p:sp>
      </p:grpSp>
      <p:sp>
        <p:nvSpPr>
          <p:cNvPr id="62475" name="Text Box 14"/>
          <p:cNvSpPr txBox="1">
            <a:spLocks noChangeArrowheads="1"/>
          </p:cNvSpPr>
          <p:nvPr/>
        </p:nvSpPr>
        <p:spPr bwMode="auto">
          <a:xfrm>
            <a:off x="1143000" y="4275138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4*fact(3)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1989138"/>
            <a:ext cx="1371600" cy="2133600"/>
            <a:chOff x="1776" y="1728"/>
            <a:chExt cx="864" cy="1344"/>
          </a:xfrm>
        </p:grpSpPr>
        <p:sp>
          <p:nvSpPr>
            <p:cNvPr id="986128" name="Rectangle 16"/>
            <p:cNvSpPr>
              <a:spLocks noChangeArrowheads="1"/>
            </p:cNvSpPr>
            <p:nvPr/>
          </p:nvSpPr>
          <p:spPr bwMode="auto">
            <a:xfrm>
              <a:off x="1968" y="1728"/>
              <a:ext cx="672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fact(2)</a:t>
              </a:r>
            </a:p>
          </p:txBody>
        </p:sp>
        <p:sp>
          <p:nvSpPr>
            <p:cNvPr id="986129" name="Rectangle 17"/>
            <p:cNvSpPr>
              <a:spLocks noChangeArrowheads="1"/>
            </p:cNvSpPr>
            <p:nvPr/>
          </p:nvSpPr>
          <p:spPr bwMode="auto">
            <a:xfrm>
              <a:off x="1968" y="2208"/>
              <a:ext cx="672" cy="86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62496" name="Rectangle 18"/>
            <p:cNvSpPr>
              <a:spLocks noChangeArrowheads="1"/>
            </p:cNvSpPr>
            <p:nvPr/>
          </p:nvSpPr>
          <p:spPr bwMode="auto">
            <a:xfrm>
              <a:off x="1968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2</a:t>
              </a:r>
            </a:p>
          </p:txBody>
        </p:sp>
        <p:sp>
          <p:nvSpPr>
            <p:cNvPr id="62497" name="Text Box 19"/>
            <p:cNvSpPr txBox="1">
              <a:spLocks noChangeArrowheads="1"/>
            </p:cNvSpPr>
            <p:nvPr/>
          </p:nvSpPr>
          <p:spPr bwMode="auto">
            <a:xfrm>
              <a:off x="1776" y="240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/>
                <a:t>n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162800" y="1989138"/>
            <a:ext cx="1371600" cy="2133600"/>
            <a:chOff x="1776" y="1728"/>
            <a:chExt cx="864" cy="1344"/>
          </a:xfrm>
        </p:grpSpPr>
        <p:sp>
          <p:nvSpPr>
            <p:cNvPr id="986133" name="Rectangle 21"/>
            <p:cNvSpPr>
              <a:spLocks noChangeArrowheads="1"/>
            </p:cNvSpPr>
            <p:nvPr/>
          </p:nvSpPr>
          <p:spPr bwMode="auto">
            <a:xfrm>
              <a:off x="1968" y="1728"/>
              <a:ext cx="672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fact(1)</a:t>
              </a:r>
            </a:p>
          </p:txBody>
        </p:sp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1968" y="2208"/>
              <a:ext cx="672" cy="86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62492" name="Rectangle 23"/>
            <p:cNvSpPr>
              <a:spLocks noChangeArrowheads="1"/>
            </p:cNvSpPr>
            <p:nvPr/>
          </p:nvSpPr>
          <p:spPr bwMode="auto">
            <a:xfrm>
              <a:off x="1968" y="244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/>
                <a:t>1</a:t>
              </a:r>
            </a:p>
          </p:txBody>
        </p:sp>
        <p:sp>
          <p:nvSpPr>
            <p:cNvPr id="62493" name="Text Box 24"/>
            <p:cNvSpPr txBox="1">
              <a:spLocks noChangeArrowheads="1"/>
            </p:cNvSpPr>
            <p:nvPr/>
          </p:nvSpPr>
          <p:spPr bwMode="auto">
            <a:xfrm>
              <a:off x="1776" y="240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/>
                <a:t>n</a:t>
              </a:r>
            </a:p>
          </p:txBody>
        </p:sp>
      </p:grpSp>
      <p:sp>
        <p:nvSpPr>
          <p:cNvPr id="62478" name="Text Box 25"/>
          <p:cNvSpPr txBox="1">
            <a:spLocks noChangeArrowheads="1"/>
          </p:cNvSpPr>
          <p:nvPr/>
        </p:nvSpPr>
        <p:spPr bwMode="auto">
          <a:xfrm>
            <a:off x="3124200" y="4275138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3*fact(2)</a:t>
            </a:r>
          </a:p>
        </p:txBody>
      </p:sp>
      <p:sp>
        <p:nvSpPr>
          <p:cNvPr id="62479" name="Text Box 26"/>
          <p:cNvSpPr txBox="1">
            <a:spLocks noChangeArrowheads="1"/>
          </p:cNvSpPr>
          <p:nvPr/>
        </p:nvSpPr>
        <p:spPr bwMode="auto">
          <a:xfrm>
            <a:off x="5181600" y="4275138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2*fact(1)</a:t>
            </a:r>
          </a:p>
        </p:txBody>
      </p:sp>
      <p:sp>
        <p:nvSpPr>
          <p:cNvPr id="62480" name="Text Box 27"/>
          <p:cNvSpPr txBox="1">
            <a:spLocks noChangeArrowheads="1"/>
          </p:cNvSpPr>
          <p:nvPr/>
        </p:nvSpPr>
        <p:spPr bwMode="auto">
          <a:xfrm>
            <a:off x="7239000" y="4275138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/>
              <a:t>return 1</a:t>
            </a:r>
          </a:p>
        </p:txBody>
      </p:sp>
      <p:sp>
        <p:nvSpPr>
          <p:cNvPr id="986140" name="Line 28"/>
          <p:cNvSpPr>
            <a:spLocks noChangeShapeType="1"/>
          </p:cNvSpPr>
          <p:nvPr/>
        </p:nvSpPr>
        <p:spPr bwMode="auto">
          <a:xfrm flipV="1">
            <a:off x="2514600" y="3436938"/>
            <a:ext cx="533400" cy="1143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1" name="Line 29"/>
          <p:cNvSpPr>
            <a:spLocks noChangeShapeType="1"/>
          </p:cNvSpPr>
          <p:nvPr/>
        </p:nvSpPr>
        <p:spPr bwMode="auto">
          <a:xfrm flipV="1">
            <a:off x="4495800" y="3436938"/>
            <a:ext cx="609600" cy="1143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2" name="Line 30"/>
          <p:cNvSpPr>
            <a:spLocks noChangeShapeType="1"/>
          </p:cNvSpPr>
          <p:nvPr/>
        </p:nvSpPr>
        <p:spPr bwMode="auto">
          <a:xfrm flipV="1">
            <a:off x="6553200" y="3360738"/>
            <a:ext cx="6858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3" name="Line 31"/>
          <p:cNvSpPr>
            <a:spLocks noChangeShapeType="1"/>
          </p:cNvSpPr>
          <p:nvPr/>
        </p:nvSpPr>
        <p:spPr bwMode="auto">
          <a:xfrm flipH="1" flipV="1">
            <a:off x="6553200" y="4579938"/>
            <a:ext cx="609600" cy="15240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4" name="Line 32"/>
          <p:cNvSpPr>
            <a:spLocks noChangeShapeType="1"/>
          </p:cNvSpPr>
          <p:nvPr/>
        </p:nvSpPr>
        <p:spPr bwMode="auto">
          <a:xfrm flipH="1" flipV="1">
            <a:off x="4572000" y="4656138"/>
            <a:ext cx="609600" cy="7620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5" name="Line 33"/>
          <p:cNvSpPr>
            <a:spLocks noChangeShapeType="1"/>
          </p:cNvSpPr>
          <p:nvPr/>
        </p:nvSpPr>
        <p:spPr bwMode="auto">
          <a:xfrm flipH="1" flipV="1">
            <a:off x="2514600" y="4656138"/>
            <a:ext cx="533400" cy="7620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146" name="Text Box 34"/>
          <p:cNvSpPr txBox="1">
            <a:spLocks noChangeArrowheads="1"/>
          </p:cNvSpPr>
          <p:nvPr/>
        </p:nvSpPr>
        <p:spPr bwMode="auto">
          <a:xfrm>
            <a:off x="6705600" y="46561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986147" name="Text Box 35"/>
          <p:cNvSpPr txBox="1">
            <a:spLocks noChangeArrowheads="1"/>
          </p:cNvSpPr>
          <p:nvPr/>
        </p:nvSpPr>
        <p:spPr bwMode="auto">
          <a:xfrm>
            <a:off x="4724400" y="47323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986148" name="Text Box 36"/>
          <p:cNvSpPr txBox="1">
            <a:spLocks noChangeArrowheads="1"/>
          </p:cNvSpPr>
          <p:nvPr/>
        </p:nvSpPr>
        <p:spPr bwMode="auto">
          <a:xfrm>
            <a:off x="2590800" y="48085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66"/>
                </a:solidFill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8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8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8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8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8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46" grpId="0" autoUpdateAnimBg="0"/>
      <p:bldP spid="986147" grpId="0" autoUpdateAnimBg="0"/>
      <p:bldP spid="98614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2CBA4330-DF6D-4931-81E1-93B918684DB5}" type="slidenum">
              <a:rPr lang="en-US" altLang="zh-CN"/>
              <a:pPr/>
              <a:t>51</a:t>
            </a:fld>
            <a:r>
              <a:rPr lang="en-US" altLang="zh-CN"/>
              <a:t>-</a:t>
            </a:r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函数参数的默认值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sum( 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66"/>
                </a:solidFill>
              </a:rPr>
              <a:t>a,int</a:t>
            </a:r>
            <a:r>
              <a:rPr lang="en-US" altLang="zh-CN" sz="2400" dirty="0" smtClean="0">
                <a:solidFill>
                  <a:srgbClr val="FF0066"/>
                </a:solidFill>
              </a:rPr>
              <a:t> b=2,int </a:t>
            </a:r>
            <a:r>
              <a:rPr lang="en-US" altLang="zh-CN" sz="2400" smtClean="0">
                <a:solidFill>
                  <a:srgbClr val="FF0066"/>
                </a:solidFill>
              </a:rPr>
              <a:t>c=3</a:t>
            </a:r>
            <a:r>
              <a:rPr lang="en-US" altLang="zh-CN" sz="2400" smtClean="0"/>
              <a:t> </a:t>
            </a:r>
            <a:r>
              <a:rPr lang="en-US" altLang="zh-CN" sz="2400" smtClean="0"/>
              <a:t>){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return 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smtClean="0"/>
              <a:t>main</a:t>
            </a:r>
            <a:r>
              <a:rPr lang="en-US" altLang="zh-CN" sz="2400" smtClean="0"/>
              <a:t>(){</a:t>
            </a:r>
            <a:endParaRPr lang="en-US" altLang="zh-CN" sz="2400" dirty="0" smtClean="0"/>
          </a:p>
          <a:p>
            <a:pPr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 sum(2)&lt;&lt;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 sum(2,5)&lt;&lt;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smtClean="0"/>
              <a:t>&lt;&lt; sum(2,3,6</a:t>
            </a:r>
            <a:r>
              <a:rPr lang="en-US" altLang="zh-CN" sz="2400" dirty="0" smtClean="0"/>
              <a:t>)&lt;&lt;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 return 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987140" name="Rectangle 4"/>
          <p:cNvSpPr>
            <a:spLocks noChangeArrowheads="1"/>
          </p:cNvSpPr>
          <p:nvPr/>
        </p:nvSpPr>
        <p:spPr bwMode="auto">
          <a:xfrm>
            <a:off x="5775920" y="3573463"/>
            <a:ext cx="1676400" cy="1600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7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10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11</a:t>
            </a:r>
          </a:p>
        </p:txBody>
      </p:sp>
      <p:sp>
        <p:nvSpPr>
          <p:cNvPr id="987141" name="AutoShape 5"/>
          <p:cNvSpPr>
            <a:spLocks noChangeArrowheads="1"/>
          </p:cNvSpPr>
          <p:nvPr/>
        </p:nvSpPr>
        <p:spPr bwMode="auto">
          <a:xfrm>
            <a:off x="3708400" y="1412875"/>
            <a:ext cx="4248150" cy="1828800"/>
          </a:xfrm>
          <a:prstGeom prst="cloudCallout">
            <a:avLst>
              <a:gd name="adj1" fmla="val -49963"/>
              <a:gd name="adj2" fmla="val -4522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从某个位置开始，右侧全部参数指定默认值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0" grpId="0" animBg="1" autoUpdateAnimBg="0"/>
      <p:bldP spid="98714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1B6C15E5-0398-47D7-8797-091F331EFCD3}" type="slidenum">
              <a:rPr lang="en-US" altLang="zh-CN"/>
              <a:pPr/>
              <a:t>52</a:t>
            </a:fld>
            <a:r>
              <a:rPr lang="en-US" altLang="zh-CN"/>
              <a:t>-</a:t>
            </a: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内联函数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内联函数的基本思想</a:t>
            </a:r>
          </a:p>
          <a:p>
            <a:pPr lvl="1" eaLnBrk="1" hangingPunct="1">
              <a:defRPr/>
            </a:pPr>
            <a:r>
              <a:rPr lang="zh-CN" altLang="en-US" smtClean="0"/>
              <a:t>函数调用便于模块化设计，程序结构清晰</a:t>
            </a:r>
          </a:p>
          <a:p>
            <a:pPr lvl="1" eaLnBrk="1" hangingPunct="1">
              <a:defRPr/>
            </a:pPr>
            <a:r>
              <a:rPr lang="zh-CN" altLang="en-US" smtClean="0"/>
              <a:t>但函数调用占用一定的系统资源：保护现场、参数入栈</a:t>
            </a:r>
            <a:r>
              <a:rPr lang="en-US" altLang="zh-CN" smtClean="0"/>
              <a:t>……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66"/>
                </a:solidFill>
              </a:rPr>
              <a:t>内联函数</a:t>
            </a:r>
            <a:r>
              <a:rPr lang="zh-CN" altLang="en-US" smtClean="0"/>
              <a:t>：将函数的编译后的模块直接嵌入调用处，避免函数调用的开销。</a:t>
            </a:r>
          </a:p>
          <a:p>
            <a:pPr lvl="1" eaLnBrk="1" hangingPunct="1">
              <a:defRPr/>
            </a:pPr>
            <a:r>
              <a:rPr lang="zh-CN" altLang="en-US" smtClean="0"/>
              <a:t>适用于代码量少的函数，且不能为递归函数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ABB44B76-36B3-4EC5-9008-6B0DB048A14B}" type="slidenum">
              <a:rPr lang="en-US" altLang="zh-CN"/>
              <a:pPr/>
              <a:t>53</a:t>
            </a:fld>
            <a:r>
              <a:rPr lang="en-US" altLang="zh-CN"/>
              <a:t>-</a:t>
            </a:r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内联函数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内联函数的示例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inline int add(int a,int b</a:t>
            </a:r>
            <a:r>
              <a:rPr lang="en-US" altLang="zh-CN" smtClean="0"/>
              <a:t>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return a+b;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		int x=add(2,4);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cout&lt;&lt;x&lt;&lt;endl;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989188" name="AutoShape 4"/>
          <p:cNvSpPr>
            <a:spLocks noChangeArrowheads="1"/>
          </p:cNvSpPr>
          <p:nvPr/>
        </p:nvSpPr>
        <p:spPr bwMode="auto">
          <a:xfrm>
            <a:off x="3563938" y="2276475"/>
            <a:ext cx="3657600" cy="1828800"/>
          </a:xfrm>
          <a:prstGeom prst="cloudCallout">
            <a:avLst>
              <a:gd name="adj1" fmla="val -42273"/>
              <a:gd name="adj2" fmla="val 5763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将编译好的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add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模块替换到此处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E02BD287-74C7-4F8F-A023-7E181ADDD7A3}" type="slidenum">
              <a:rPr lang="en-US" altLang="zh-CN"/>
              <a:pPr/>
              <a:t>54</a:t>
            </a:fld>
            <a:r>
              <a:rPr lang="en-US" altLang="zh-CN"/>
              <a:t>-</a:t>
            </a:r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尽量少用</a:t>
            </a:r>
            <a:r>
              <a:rPr lang="en-US" altLang="zh-CN" smtClean="0"/>
              <a:t>define</a:t>
            </a:r>
            <a:r>
              <a:rPr lang="zh-CN" altLang="en-US" smtClean="0"/>
              <a:t>宏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避免使用</a:t>
            </a:r>
            <a:r>
              <a:rPr lang="en-US" altLang="zh-CN" smtClean="0"/>
              <a:t>#define</a:t>
            </a:r>
            <a:r>
              <a:rPr lang="zh-CN" altLang="en-US" smtClean="0"/>
              <a:t>定义宏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66"/>
                </a:solidFill>
              </a:rPr>
              <a:t>#define DIV(x,y) ((x)/(y))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int x= </a:t>
            </a:r>
            <a:r>
              <a:rPr lang="en-US" altLang="zh-CN" smtClean="0">
                <a:solidFill>
                  <a:srgbClr val="FF0066"/>
                </a:solidFill>
              </a:rPr>
              <a:t>DIV(2,4);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	cout&lt;&lt;x&lt;&lt;endl;</a:t>
            </a:r>
          </a:p>
          <a:p>
            <a:pPr lvl="1">
              <a:buNone/>
              <a:defRPr/>
            </a:pPr>
            <a:r>
              <a:rPr lang="en-US" altLang="zh-CN" smtClean="0"/>
              <a:t>     return 0;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inline float div(float x,float y)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{		return x/y; }</a:t>
            </a:r>
          </a:p>
        </p:txBody>
      </p:sp>
      <p:sp>
        <p:nvSpPr>
          <p:cNvPr id="990212" name="AutoShape 4"/>
          <p:cNvSpPr>
            <a:spLocks noChangeArrowheads="1"/>
          </p:cNvSpPr>
          <p:nvPr/>
        </p:nvSpPr>
        <p:spPr bwMode="auto">
          <a:xfrm>
            <a:off x="4427984" y="2060848"/>
            <a:ext cx="4105275" cy="1825625"/>
          </a:xfrm>
          <a:prstGeom prst="cloudCallout">
            <a:avLst>
              <a:gd name="adj1" fmla="val -62218"/>
              <a:gd name="adj2" fmla="val -25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在编译之前进行源代码替换，无类型检查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048E6C3F-B7B0-43AE-A5DD-7F371F99FB0D}" type="slidenum">
              <a:rPr lang="en-US" altLang="zh-CN"/>
              <a:pPr/>
              <a:t>55</a:t>
            </a:fld>
            <a:r>
              <a:rPr lang="en-US" altLang="zh-CN"/>
              <a:t>-</a:t>
            </a:r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函数重载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重载的概念</a:t>
            </a:r>
          </a:p>
          <a:p>
            <a:pPr lvl="1" eaLnBrk="1" hangingPunct="1">
              <a:defRPr/>
            </a:pPr>
            <a:r>
              <a:rPr lang="zh-CN" altLang="en-US" smtClean="0"/>
              <a:t>多个函数使用相同的函数名，但确保</a:t>
            </a:r>
            <a:r>
              <a:rPr lang="zh-CN" altLang="en-US" smtClean="0">
                <a:solidFill>
                  <a:srgbClr val="FF0066"/>
                </a:solidFill>
              </a:rPr>
              <a:t>函数的参数类型或参数个数不同</a:t>
            </a:r>
            <a:r>
              <a:rPr lang="zh-CN" altLang="en-US" smtClean="0"/>
              <a:t>。</a:t>
            </a:r>
          </a:p>
          <a:p>
            <a:pPr lvl="1" eaLnBrk="1" hangingPunct="1">
              <a:defRPr/>
            </a:pPr>
            <a:r>
              <a:rPr lang="zh-CN" altLang="en-US" smtClean="0"/>
              <a:t>不能仅仅凭函数的返回类型进行重载</a:t>
            </a:r>
          </a:p>
          <a:p>
            <a:pPr lvl="1" eaLnBrk="1" hangingPunct="1">
              <a:defRPr/>
            </a:pPr>
            <a:r>
              <a:rPr lang="zh-CN" altLang="en-US" smtClean="0"/>
              <a:t>通过重载，可实现对不同类型参数进行调用的</a:t>
            </a:r>
            <a:r>
              <a:rPr lang="zh-CN" altLang="en-US" smtClean="0">
                <a:solidFill>
                  <a:srgbClr val="FF0066"/>
                </a:solidFill>
              </a:rPr>
              <a:t>统一版本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F8A48D9E-7E84-4E83-B14F-D65B6B25E4C4}" type="slidenum">
              <a:rPr lang="en-US" altLang="zh-CN"/>
              <a:pPr/>
              <a:t>56</a:t>
            </a:fld>
            <a:r>
              <a:rPr lang="en-US" altLang="zh-CN"/>
              <a:t>-</a:t>
            </a:r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函数重载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重载的应用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square(int i</a:t>
            </a:r>
            <a:r>
              <a:rPr lang="en-US" altLang="zh-CN" smtClean="0"/>
              <a:t>){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  <a:r>
              <a:rPr lang="en-US" altLang="zh-CN" smtClean="0"/>
              <a:t> </a:t>
            </a:r>
            <a:r>
              <a:rPr lang="en-US" altLang="zh-CN" smtClean="0"/>
              <a:t>return </a:t>
            </a:r>
            <a:r>
              <a:rPr lang="en-US" altLang="zh-CN" smtClean="0"/>
              <a:t>i*i; 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long square(long l</a:t>
            </a:r>
            <a:r>
              <a:rPr lang="en-US" altLang="zh-CN" smtClean="0">
                <a:solidFill>
                  <a:srgbClr val="0000CC"/>
                </a:solidFill>
              </a:rPr>
              <a:t>){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 </a:t>
            </a:r>
            <a:r>
              <a:rPr lang="en-US" altLang="zh-CN" smtClean="0">
                <a:solidFill>
                  <a:srgbClr val="0000CC"/>
                </a:solidFill>
              </a:rPr>
              <a:t>  </a:t>
            </a:r>
            <a:r>
              <a:rPr lang="en-US" altLang="zh-CN" smtClean="0">
                <a:solidFill>
                  <a:srgbClr val="0000CC"/>
                </a:solidFill>
              </a:rPr>
              <a:t>return l*l;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0000CC"/>
                </a:solidFill>
              </a:rPr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double square(double d</a:t>
            </a:r>
            <a:r>
              <a:rPr lang="en-US" altLang="zh-CN" smtClean="0"/>
              <a:t>){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  <a:r>
              <a:rPr lang="en-US" altLang="zh-CN" smtClean="0"/>
              <a:t> </a:t>
            </a:r>
            <a:r>
              <a:rPr lang="en-US" altLang="zh-CN" smtClean="0"/>
              <a:t>  </a:t>
            </a:r>
            <a:r>
              <a:rPr lang="en-US" altLang="zh-CN" smtClean="0"/>
              <a:t>return d*d;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  <a:endParaRPr lang="en-US" altLang="zh-CN" smtClean="0">
              <a:solidFill>
                <a:srgbClr val="006666"/>
              </a:solidFill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92260" name="AutoShape 4"/>
          <p:cNvSpPr>
            <a:spLocks noChangeArrowheads="1"/>
          </p:cNvSpPr>
          <p:nvPr/>
        </p:nvSpPr>
        <p:spPr bwMode="auto">
          <a:xfrm>
            <a:off x="4750246" y="1124744"/>
            <a:ext cx="4393754" cy="2592387"/>
          </a:xfrm>
          <a:prstGeom prst="cloudCallout">
            <a:avLst>
              <a:gd name="adj1" fmla="val -58594"/>
              <a:gd name="adj2" fmla="val 29573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黑体" pitchFamily="2" charset="-122"/>
              </a:rPr>
              <a:t>C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黑体" pitchFamily="2" charset="-122"/>
              </a:rPr>
              <a:t>语言中，只能定义多个函数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黑体" pitchFamily="2" charset="-122"/>
              </a:rPr>
              <a:t>Isquare(int i);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黑体" pitchFamily="2" charset="-122"/>
              </a:rPr>
              <a:t>Lsquare(long l);</a:t>
            </a:r>
          </a:p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ea typeface="黑体" pitchFamily="2" charset="-122"/>
              </a:rPr>
              <a:t>Dsquare(double d);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0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41615977-9698-49DC-A8C8-EE95A4DDF30E}" type="slidenum">
              <a:rPr lang="en-US" altLang="zh-CN"/>
              <a:pPr/>
              <a:t>57</a:t>
            </a:fld>
            <a:r>
              <a:rPr lang="en-US" altLang="zh-CN"/>
              <a:t>-</a:t>
            </a:r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函数重载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重载的应用（主函数）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main</a:t>
            </a:r>
            <a:r>
              <a:rPr lang="en-US" altLang="zh-CN" smtClean="0"/>
              <a:t>(){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 cout&lt;&lt;square(3)&lt;&lt;endl;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 cout&lt;&lt;square(5L)&lt;&lt;endl;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cout&lt;&lt;squre(1.2)&lt;&lt;endl;</a:t>
            </a:r>
          </a:p>
          <a:p>
            <a:pPr lvl="1">
              <a:buNone/>
              <a:defRPr/>
            </a:pPr>
            <a:r>
              <a:rPr lang="en-US" altLang="zh-CN" smtClean="0"/>
              <a:t>      return 0;</a:t>
            </a:r>
          </a:p>
          <a:p>
            <a:pPr lvl="1"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</a:t>
            </a:r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5991944" y="2100064"/>
            <a:ext cx="1676400" cy="1905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运行结果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9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25</a:t>
            </a:r>
          </a:p>
          <a:p>
            <a:pPr>
              <a:defRPr/>
            </a:pPr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1.44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88B05264-E19D-4E12-B5C4-2298C19655FC}" type="slidenum">
              <a:rPr lang="en-US" altLang="zh-CN"/>
              <a:pPr/>
              <a:t>58</a:t>
            </a:fld>
            <a:r>
              <a:rPr lang="en-US" altLang="zh-CN"/>
              <a:t>-</a:t>
            </a:r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函数重载的问题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避免二义性问题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b=0);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……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 </a:t>
            </a:r>
            <a:r>
              <a:rPr lang="en-US" altLang="zh-CN" dirty="0" smtClean="0">
                <a:solidFill>
                  <a:srgbClr val="FF0066"/>
                </a:solidFill>
              </a:rPr>
              <a:t>fun(2);</a:t>
            </a:r>
            <a:r>
              <a:rPr lang="en-US" altLang="zh-CN" dirty="0" smtClean="0"/>
              <a:t>        </a:t>
            </a:r>
          </a:p>
          <a:p>
            <a:pPr lvl="1">
              <a:buNone/>
              <a:defRPr/>
            </a:pPr>
            <a:r>
              <a:rPr lang="en-US" altLang="zh-CN" dirty="0" smtClean="0"/>
              <a:t>    return 0;</a:t>
            </a:r>
          </a:p>
          <a:p>
            <a:pPr lvl="1">
              <a:buNone/>
              <a:defRPr/>
            </a:pPr>
            <a:r>
              <a:rPr lang="en-US" altLang="zh-CN" dirty="0" smtClean="0"/>
              <a:t>}	</a:t>
            </a:r>
          </a:p>
        </p:txBody>
      </p:sp>
      <p:sp>
        <p:nvSpPr>
          <p:cNvPr id="994308" name="AutoShape 4"/>
          <p:cNvSpPr>
            <a:spLocks noChangeArrowheads="1"/>
          </p:cNvSpPr>
          <p:nvPr/>
        </p:nvSpPr>
        <p:spPr bwMode="auto">
          <a:xfrm>
            <a:off x="3419475" y="2349500"/>
            <a:ext cx="3657600" cy="1828800"/>
          </a:xfrm>
          <a:prstGeom prst="cloudCallout">
            <a:avLst>
              <a:gd name="adj1" fmla="val -62806"/>
              <a:gd name="adj2" fmla="val 32292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无法确定调用那个版本，出现二义性。</a:t>
            </a:r>
          </a:p>
          <a:p>
            <a:pPr algn="ctr">
              <a:defRPr/>
            </a:pPr>
            <a:endParaRPr lang="zh-CN" altLang="en-US" sz="2800">
              <a:effectLst>
                <a:outerShdw blurRad="38100" dist="38100" dir="2700000" algn="tl">
                  <a:srgbClr val="FFFFFF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A891493-7E80-453B-BC75-45BAC187E72B}" type="slidenum">
              <a:rPr lang="en-US" altLang="zh-CN"/>
              <a:pPr/>
              <a:t>59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指针与动态内存分配</a:t>
            </a:r>
            <a:endParaRPr lang="zh-CN" altLang="en-US"/>
          </a:p>
          <a:p>
            <a:r>
              <a:rPr lang="zh-CN" altLang="en-US" smtClean="0"/>
              <a:t>函数及参数传递</a:t>
            </a:r>
            <a:endParaRPr lang="en-US" altLang="zh-CN" smtClean="0"/>
          </a:p>
          <a:p>
            <a:r>
              <a:rPr lang="en-US" altLang="zh-CN" u="sng" smtClean="0">
                <a:solidFill>
                  <a:schemeClr val="hlink"/>
                </a:solidFill>
              </a:rPr>
              <a:t>STL</a:t>
            </a:r>
            <a:r>
              <a:rPr lang="zh-CN" altLang="en-US" u="sng" smtClean="0">
                <a:solidFill>
                  <a:schemeClr val="hlink"/>
                </a:solidFill>
              </a:rPr>
              <a:t>基础组件要览</a:t>
            </a:r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7BE79FD7-6635-425C-BF46-45A211B6BC5D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、指针变量的使用要点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解析指针前</a:t>
            </a:r>
            <a:r>
              <a:rPr lang="zh-CN" altLang="en-US" dirty="0" smtClean="0"/>
              <a:t>一定要初始化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a=5;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*pa;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rgbClr val="FF0066"/>
                </a:solidFill>
              </a:rPr>
              <a:t>// pa=&amp;a;    </a:t>
            </a:r>
            <a:r>
              <a:rPr lang="zh-CN" altLang="en-US" sz="2800" dirty="0" smtClean="0">
                <a:solidFill>
                  <a:srgbClr val="FF0066"/>
                </a:solidFill>
              </a:rPr>
              <a:t>一定要初始化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*</a:t>
            </a:r>
            <a:r>
              <a:rPr lang="en-US" altLang="zh-CN" sz="2800" dirty="0" smtClean="0"/>
              <a:t>pa=10;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smtClean="0">
                <a:cs typeface="+mj-cs"/>
              </a:rPr>
              <a:t>string</a:t>
            </a:r>
            <a:r>
              <a:rPr lang="zh-CN" altLang="en-US" sz="4000" smtClean="0">
                <a:cs typeface="+mj-cs"/>
              </a:rPr>
              <a:t>字符串处理</a:t>
            </a:r>
            <a:endParaRPr lang="en-US" altLang="zh-CN" sz="4000" dirty="0">
              <a:cs typeface="+mj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封装了字符串的处理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隐藏了所包含字符序列的物理表示，程序员不用关心字符数组的维数以及最后的</a:t>
            </a:r>
            <a:r>
              <a:rPr lang="en-US" altLang="zh-CN" dirty="0" smtClean="0"/>
              <a:t>’\0’</a:t>
            </a:r>
          </a:p>
          <a:p>
            <a:pPr lvl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对象隐含了其自身的状态信息，封装了大量的操作，且更加安全可靠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作为字符容器，支持标准库的众多算法。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 smtClean="0">
                <a:cs typeface="+mj-cs"/>
              </a:rPr>
              <a:t>定义和初始化</a:t>
            </a:r>
            <a:endParaRPr lang="en-US" altLang="zh-CN" sz="4000" dirty="0">
              <a:cs typeface="+mj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#include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using namespace std;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smtClean="0"/>
              <a:t>main</a:t>
            </a:r>
            <a:r>
              <a:rPr lang="en-US" altLang="zh-CN" sz="2200" smtClean="0"/>
              <a:t>(){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empty;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s1=“hello”;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s2(“world”);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s3=s1;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s4(5,’a’); //</a:t>
            </a:r>
            <a:r>
              <a:rPr lang="zh-CN" altLang="en-US" sz="2200" dirty="0" smtClean="0"/>
              <a:t>使用字符</a:t>
            </a:r>
            <a:r>
              <a:rPr lang="en-US" altLang="zh-CN" sz="2200" dirty="0" smtClean="0"/>
              <a:t>’a’</a:t>
            </a:r>
            <a:r>
              <a:rPr lang="zh-CN" altLang="en-US" sz="2200" dirty="0" smtClean="0"/>
              <a:t>重复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次</a:t>
            </a:r>
            <a:r>
              <a:rPr lang="zh-CN" altLang="en-US" sz="2200" smtClean="0"/>
              <a:t>构造</a:t>
            </a:r>
            <a:r>
              <a:rPr lang="en-US" altLang="zh-CN" sz="2200" smtClean="0"/>
              <a:t>s4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>
                <a:solidFill>
                  <a:srgbClr val="860043"/>
                </a:solidFill>
              </a:rPr>
              <a:t>	string s5{“helloworld”};</a:t>
            </a:r>
            <a:endParaRPr lang="en-US" altLang="zh-CN" sz="2200" dirty="0" smtClean="0">
              <a:solidFill>
                <a:srgbClr val="860043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&lt;&lt;s2&lt;&lt;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     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smtClean="0">
                <a:cs typeface="+mj-cs"/>
              </a:rPr>
              <a:t>string</a:t>
            </a:r>
            <a:r>
              <a:rPr lang="zh-CN" altLang="en-US" sz="4000" smtClean="0">
                <a:cs typeface="+mj-cs"/>
              </a:rPr>
              <a:t>基础操作</a:t>
            </a:r>
            <a:endParaRPr lang="en-US" altLang="zh-CN" sz="4000" dirty="0">
              <a:cs typeface="+mj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string s, s2;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cin&gt;&gt;s;   //</a:t>
            </a:r>
            <a:r>
              <a:rPr lang="zh-CN" altLang="en-US" sz="2200" smtClean="0"/>
              <a:t>读取字符串，遇到空白停止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getline(cin, s);   //</a:t>
            </a:r>
            <a:r>
              <a:rPr lang="zh-CN" altLang="en-US" sz="2200" smtClean="0"/>
              <a:t>读取整行，丢弃回车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s.size();  //</a:t>
            </a:r>
            <a:r>
              <a:rPr lang="zh-CN" altLang="en-US" sz="2200" smtClean="0"/>
              <a:t>字符串长度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s.empty(); //</a:t>
            </a:r>
            <a:r>
              <a:rPr lang="zh-CN" altLang="en-US" sz="2200" smtClean="0"/>
              <a:t>返回是否为空 </a:t>
            </a:r>
            <a:r>
              <a:rPr lang="en-US" altLang="zh-CN" sz="2200" smtClean="0"/>
              <a:t>bool</a:t>
            </a:r>
            <a:r>
              <a:rPr lang="zh-CN" altLang="en-US" sz="2200" smtClean="0"/>
              <a:t>型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s[n];  //</a:t>
            </a:r>
            <a:r>
              <a:rPr lang="zh-CN" altLang="en-US" sz="2200" smtClean="0"/>
              <a:t>指定下标处的字符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s+s2; //</a:t>
            </a:r>
            <a:r>
              <a:rPr lang="zh-CN" altLang="en-US" sz="2200" smtClean="0"/>
              <a:t>返回连接</a:t>
            </a:r>
            <a:r>
              <a:rPr lang="en-US" altLang="zh-CN" sz="2200" smtClean="0"/>
              <a:t>s</a:t>
            </a:r>
            <a:r>
              <a:rPr lang="zh-CN" altLang="en-US" sz="2200" smtClean="0"/>
              <a:t>和</a:t>
            </a:r>
            <a:r>
              <a:rPr lang="en-US" altLang="zh-CN" sz="2200" smtClean="0"/>
              <a:t>s2</a:t>
            </a:r>
            <a:r>
              <a:rPr lang="zh-CN" altLang="en-US" sz="2200" smtClean="0"/>
              <a:t>的结果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s2=s;  </a:t>
            </a:r>
            <a:r>
              <a:rPr lang="zh-CN" altLang="en-US" sz="2200" smtClean="0"/>
              <a:t>  </a:t>
            </a:r>
            <a:r>
              <a:rPr lang="en-US" altLang="zh-CN" sz="2200" smtClean="0"/>
              <a:t>//</a:t>
            </a:r>
            <a:r>
              <a:rPr lang="zh-CN" altLang="en-US" sz="2200" smtClean="0"/>
              <a:t>字符串内容赋值</a:t>
            </a:r>
            <a:endParaRPr lang="en-US" altLang="zh-CN" sz="220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==</a:t>
            </a:r>
            <a:r>
              <a:rPr lang="zh-CN" altLang="en-US" sz="2200" smtClean="0"/>
              <a:t>、</a:t>
            </a:r>
            <a:r>
              <a:rPr lang="en-US" altLang="zh-CN" sz="2200" smtClean="0"/>
              <a:t>!=</a:t>
            </a:r>
            <a:r>
              <a:rPr lang="zh-CN" altLang="en-US" sz="2200" smtClean="0"/>
              <a:t>、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、</a:t>
            </a:r>
            <a:r>
              <a:rPr lang="en-US" altLang="zh-CN" sz="2200" smtClean="0"/>
              <a:t>&gt;</a:t>
            </a:r>
            <a:r>
              <a:rPr lang="zh-CN" altLang="en-US" sz="2200" smtClean="0"/>
              <a:t>等运算符重载</a:t>
            </a:r>
            <a:endParaRPr lang="en-US" altLang="zh-CN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>
                <a:cs typeface="+mj-cs"/>
              </a:rPr>
              <a:t>遍历字符串中每个字符</a:t>
            </a:r>
            <a:endParaRPr lang="en-US" altLang="zh-CN" sz="4000" dirty="0">
              <a:cs typeface="+mj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#include &lt;string&gt;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using namespace std;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smtClean="0"/>
              <a:t>main</a:t>
            </a:r>
            <a:r>
              <a:rPr lang="en-US" altLang="zh-CN" sz="2200" smtClean="0"/>
              <a:t>(){</a:t>
            </a:r>
            <a:endParaRPr lang="en-US" altLang="zh-CN" sz="2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	string s1(“world”);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for(int i=0;i&lt;s1.size(); ++i)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	cout&lt;&lt;s1[i]&lt;&lt;endl;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	</a:t>
            </a:r>
            <a:r>
              <a:rPr lang="en-US" altLang="zh-CN" sz="2200" smtClean="0">
                <a:solidFill>
                  <a:srgbClr val="860043"/>
                </a:solidFill>
              </a:rPr>
              <a:t>for(auto c : s1)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>
                <a:solidFill>
                  <a:srgbClr val="860043"/>
                </a:solidFill>
              </a:rPr>
              <a:t>		cout&lt;&lt;c&lt;&lt;endl;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smtClean="0"/>
              <a:t> 	return </a:t>
            </a:r>
            <a:r>
              <a:rPr lang="en-US" altLang="zh-CN" sz="2200" dirty="0" smtClean="0"/>
              <a:t>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200" dirty="0" smtClean="0"/>
              <a:t>}</a:t>
            </a:r>
          </a:p>
        </p:txBody>
      </p:sp>
      <p:pic>
        <p:nvPicPr>
          <p:cNvPr id="4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42900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>
                <a:cs typeface="+mj-cs"/>
              </a:rPr>
              <a:t>字符</a:t>
            </a:r>
            <a:r>
              <a:rPr lang="zh-CN" altLang="en-US" sz="4000" dirty="0" smtClean="0">
                <a:cs typeface="+mj-cs"/>
              </a:rPr>
              <a:t>处理</a:t>
            </a:r>
            <a:endParaRPr lang="en-US" altLang="zh-CN" sz="4000" dirty="0">
              <a:cs typeface="+mj-cs"/>
            </a:endParaRP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在</a:t>
            </a:r>
            <a:r>
              <a:rPr lang="en-US" altLang="zh-CN" sz="2400" smtClean="0"/>
              <a:t>cctype </a:t>
            </a:r>
            <a:r>
              <a:rPr lang="zh-CN" altLang="en-US" sz="2400" dirty="0" smtClean="0"/>
              <a:t>中声明，主要有：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isdigit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是否是数字字符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isalpha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是否是一个字母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isalnum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是否是一个数字或字母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islower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是否是一个小写字母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islower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是否是一个小写字母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isupper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判断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是否是一个大写字母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toupper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如果 </a:t>
            </a:r>
            <a:r>
              <a:rPr lang="en-US" altLang="zh-CN" sz="2400" smtClean="0"/>
              <a:t>c </a:t>
            </a:r>
            <a:r>
              <a:rPr lang="zh-CN" altLang="en-US" sz="2400" smtClean="0"/>
              <a:t>是小写字母</a:t>
            </a:r>
            <a:r>
              <a:rPr lang="zh-CN" altLang="en-US" sz="2400" dirty="0" smtClean="0"/>
              <a:t>，返回其大写字母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tolower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c) </a:t>
            </a:r>
            <a:r>
              <a:rPr lang="zh-CN" altLang="en-US" sz="2400" dirty="0" smtClean="0"/>
              <a:t>如果 </a:t>
            </a:r>
            <a:r>
              <a:rPr lang="en-US" altLang="zh-CN" sz="2400" smtClean="0"/>
              <a:t>c </a:t>
            </a:r>
            <a:r>
              <a:rPr lang="zh-CN" altLang="en-US" sz="2400" smtClean="0"/>
              <a:t>是大写字母</a:t>
            </a:r>
            <a:r>
              <a:rPr lang="zh-CN" altLang="en-US" sz="2400" dirty="0" smtClean="0"/>
              <a:t>，返回其小写字母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 smtClean="0">
                <a:cs typeface="+mj-cs"/>
              </a:rPr>
              <a:t>截取子串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substr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个参数：指定截取子串的开始位置；缺省值为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，表示从头开始截取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个参数：指定截取的字符数量，缺省为截取余下的全部字符。若实际余下的字符数小于指定的参数，截取余下的全部字符。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返回新的字符串。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 smtClean="0">
                <a:cs typeface="+mj-cs"/>
              </a:rPr>
              <a:t>字符串查找</a:t>
            </a:r>
            <a:endParaRPr lang="en-US" altLang="zh-CN" sz="4000" dirty="0">
              <a:cs typeface="+mj-cs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200" dirty="0" smtClean="0"/>
              <a:t>find</a:t>
            </a:r>
            <a:r>
              <a:rPr lang="zh-CN" altLang="en-US" sz="2200" dirty="0" smtClean="0"/>
              <a:t>：在一个字符串中查找指定的字符或子串，若找到，返回首次匹配的位置，若没找到，返回</a:t>
            </a:r>
            <a:r>
              <a:rPr lang="en-US" altLang="zh-CN" sz="2200" dirty="0" smtClean="0"/>
              <a:t>string::</a:t>
            </a:r>
            <a:r>
              <a:rPr lang="en-US" altLang="zh-CN" sz="2200" dirty="0" err="1" smtClean="0"/>
              <a:t>npos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 err="1" smtClean="0"/>
              <a:t>find_first_of</a:t>
            </a:r>
            <a:r>
              <a:rPr lang="zh-CN" altLang="en-US" sz="2200" dirty="0" smtClean="0"/>
              <a:t>：在目标串中查找与指定字符组中任意一个字符匹配的字符位置，若未找到，返回</a:t>
            </a:r>
            <a:r>
              <a:rPr lang="en-US" altLang="zh-CN" sz="2200" dirty="0" err="1" smtClean="0"/>
              <a:t>npos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 err="1" smtClean="0"/>
              <a:t>find_last_of</a:t>
            </a:r>
            <a:r>
              <a:rPr lang="zh-CN" altLang="en-US" sz="2200" dirty="0" smtClean="0"/>
              <a:t>：与</a:t>
            </a:r>
            <a:r>
              <a:rPr lang="en-US" altLang="zh-CN" sz="2200" dirty="0" err="1" smtClean="0"/>
              <a:t>find_first_of</a:t>
            </a:r>
            <a:r>
              <a:rPr lang="zh-CN" altLang="en-US" sz="2200" dirty="0" smtClean="0"/>
              <a:t>类似，只是匹配最后一个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 err="1" smtClean="0"/>
              <a:t>find_first_not_of</a:t>
            </a:r>
            <a:r>
              <a:rPr lang="zh-CN" altLang="en-US" sz="2200" dirty="0" smtClean="0"/>
              <a:t>：在目标串中查找不匹配指定字符组中任何元素的位置，若找不到则返回</a:t>
            </a:r>
            <a:r>
              <a:rPr lang="en-US" altLang="zh-CN" sz="2200" dirty="0" err="1" smtClean="0"/>
              <a:t>npos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 err="1" smtClean="0"/>
              <a:t>find_last_not_of</a:t>
            </a:r>
            <a:r>
              <a:rPr lang="zh-CN" altLang="en-US" sz="2200" dirty="0" smtClean="0"/>
              <a:t>：与上一个函数类似，只是匹配最后一个</a:t>
            </a:r>
            <a:endParaRPr lang="en-US" altLang="zh-CN" sz="2200" dirty="0" smtClean="0"/>
          </a:p>
          <a:p>
            <a:pPr>
              <a:defRPr/>
            </a:pPr>
            <a:r>
              <a:rPr lang="en-US" altLang="zh-CN" sz="2200" dirty="0" err="1" smtClean="0"/>
              <a:t>rfind</a:t>
            </a:r>
            <a:r>
              <a:rPr lang="zh-CN" altLang="en-US" sz="2200" dirty="0" smtClean="0"/>
              <a:t>：与</a:t>
            </a:r>
            <a:r>
              <a:rPr lang="en-US" altLang="zh-CN" sz="2200" dirty="0" smtClean="0"/>
              <a:t>find</a:t>
            </a:r>
            <a:r>
              <a:rPr lang="zh-CN" altLang="en-US" sz="2200" dirty="0" smtClean="0"/>
              <a:t>类似，只是逆序查找，从串尾查找到串首。</a:t>
            </a:r>
            <a:endParaRPr lang="en-US" altLang="zh-CN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 smtClean="0">
                <a:cs typeface="+mj-cs"/>
              </a:rPr>
              <a:t>删除字符：</a:t>
            </a:r>
            <a:r>
              <a:rPr lang="en-US" altLang="zh-CN" sz="4000" dirty="0" smtClean="0">
                <a:cs typeface="+mj-cs"/>
              </a:rPr>
              <a:t>erase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erase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个参数表示开始删除字符的位置，缺省值为</a:t>
            </a:r>
            <a:r>
              <a:rPr lang="en-US" altLang="zh-CN" dirty="0" smtClean="0"/>
              <a:t>0</a:t>
            </a:r>
          </a:p>
          <a:p>
            <a:pPr lvl="1">
              <a:defRPr/>
            </a:pPr>
            <a:r>
              <a:rPr lang="zh-CN" altLang="en-US" dirty="0" smtClean="0"/>
              <a:t>第二个参数表示要删除的字符数，缺省为删除剩下的所有字符。若第二个参数值比实际剩下的字符数多，只删除剩下的所有字符。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smtClean="0">
                <a:cs typeface="+mj-cs"/>
              </a:rPr>
              <a:t>vector</a:t>
            </a:r>
            <a:r>
              <a:rPr lang="zh-CN" altLang="en-US" sz="4000" smtClean="0"/>
              <a:t>简介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vector</a:t>
            </a:r>
            <a:r>
              <a:rPr lang="zh-CN" altLang="en-US" smtClean="0"/>
              <a:t>是</a:t>
            </a:r>
            <a:r>
              <a:rPr lang="en-US" altLang="zh-CN" smtClean="0"/>
              <a:t>STL</a:t>
            </a:r>
            <a:r>
              <a:rPr lang="zh-CN" altLang="en-US" smtClean="0"/>
              <a:t>中的顺序容器，基于模板的可动态扩容的“数组”容器。</a:t>
            </a:r>
            <a:endParaRPr lang="en-US" altLang="zh-CN" smtClean="0"/>
          </a:p>
          <a:p>
            <a:pPr lvl="1">
              <a:buNone/>
              <a:defRPr/>
            </a:pPr>
            <a:r>
              <a:rPr lang="en-US" altLang="zh-CN" smtClean="0"/>
              <a:t>vector&lt;int&gt; a;  //</a:t>
            </a:r>
            <a:r>
              <a:rPr lang="zh-CN" altLang="en-US" smtClean="0"/>
              <a:t>定义空容器</a:t>
            </a:r>
            <a:endParaRPr lang="en-US" altLang="zh-CN" smtClean="0"/>
          </a:p>
          <a:p>
            <a:pPr lvl="1">
              <a:buNone/>
              <a:defRPr/>
            </a:pPr>
            <a:r>
              <a:rPr lang="en-US" altLang="zh-CN" smtClean="0"/>
              <a:t>vector&lt;int&gt; b(4);  //4</a:t>
            </a:r>
            <a:r>
              <a:rPr lang="zh-CN" altLang="en-US" smtClean="0"/>
              <a:t>个元素，默认初始 为</a:t>
            </a:r>
            <a:r>
              <a:rPr lang="en-US" altLang="zh-CN" smtClean="0"/>
              <a:t>0</a:t>
            </a:r>
          </a:p>
          <a:p>
            <a:pPr lvl="1">
              <a:buNone/>
              <a:defRPr/>
            </a:pPr>
            <a:r>
              <a:rPr lang="en-US" altLang="zh-CN" smtClean="0">
                <a:solidFill>
                  <a:srgbClr val="860043"/>
                </a:solidFill>
              </a:rPr>
              <a:t>vector&lt;int&gt; c{4};  //1</a:t>
            </a:r>
            <a:r>
              <a:rPr lang="zh-CN" altLang="en-US" smtClean="0">
                <a:solidFill>
                  <a:srgbClr val="860043"/>
                </a:solidFill>
              </a:rPr>
              <a:t>个元素，值为</a:t>
            </a:r>
            <a:r>
              <a:rPr lang="en-US" altLang="zh-CN" smtClean="0">
                <a:solidFill>
                  <a:srgbClr val="860043"/>
                </a:solidFill>
              </a:rPr>
              <a:t>4</a:t>
            </a:r>
          </a:p>
          <a:p>
            <a:pPr lvl="1">
              <a:buNone/>
              <a:defRPr/>
            </a:pPr>
            <a:r>
              <a:rPr lang="en-US" altLang="zh-CN" smtClean="0"/>
              <a:t>vector&lt;int&gt; d(10, -1);  //10</a:t>
            </a:r>
            <a:r>
              <a:rPr lang="zh-CN" altLang="en-US" smtClean="0"/>
              <a:t>个元素，初始为－</a:t>
            </a:r>
            <a:r>
              <a:rPr lang="en-US" altLang="zh-CN" smtClean="0"/>
              <a:t>1</a:t>
            </a:r>
          </a:p>
          <a:p>
            <a:pPr lvl="1">
              <a:buNone/>
              <a:defRPr/>
            </a:pPr>
            <a:r>
              <a:rPr lang="en-US" altLang="zh-CN" smtClean="0">
                <a:solidFill>
                  <a:srgbClr val="860043"/>
                </a:solidFill>
              </a:rPr>
              <a:t>vector&lt;int&gt; e{2,3,5};  //3</a:t>
            </a:r>
            <a:r>
              <a:rPr lang="zh-CN" altLang="en-US" smtClean="0">
                <a:solidFill>
                  <a:srgbClr val="860043"/>
                </a:solidFill>
              </a:rPr>
              <a:t>个指定初始元素</a:t>
            </a:r>
            <a:endParaRPr lang="en-US" altLang="zh-CN" smtClean="0">
              <a:solidFill>
                <a:srgbClr val="860043"/>
              </a:solidFill>
            </a:endParaRPr>
          </a:p>
          <a:p>
            <a:pPr lvl="1">
              <a:buNone/>
              <a:defRPr/>
            </a:pPr>
            <a:endParaRPr lang="en-US" altLang="zh-CN" smtClean="0"/>
          </a:p>
          <a:p>
            <a:pPr lvl="1">
              <a:buNone/>
              <a:defRPr/>
            </a:pPr>
            <a:r>
              <a:rPr lang="en-US" altLang="zh-CN" smtClean="0"/>
              <a:t>cout&lt;&lt;e[n];  //</a:t>
            </a:r>
            <a:r>
              <a:rPr lang="zh-CN" altLang="en-US" smtClean="0"/>
              <a:t>访问指定下标元素</a:t>
            </a:r>
            <a:endParaRPr lang="en-US" altLang="zh-CN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7544" y="5229200"/>
            <a:ext cx="8136904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下标不能超过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e.size()-1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，不能通过下标运算添加元素。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>
                <a:cs typeface="+mj-cs"/>
              </a:rPr>
              <a:t>遍历元素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sz="2400" smtClean="0"/>
              <a:t>vector&lt;int&gt; v;</a:t>
            </a:r>
          </a:p>
          <a:p>
            <a:pPr>
              <a:buNone/>
              <a:defRPr/>
            </a:pPr>
            <a:r>
              <a:rPr lang="en-US" altLang="zh-CN" sz="2400" smtClean="0"/>
              <a:t>for(int i=0;i&lt;100;++i)</a:t>
            </a:r>
          </a:p>
          <a:p>
            <a:pPr>
              <a:buNone/>
              <a:defRPr/>
            </a:pPr>
            <a:r>
              <a:rPr lang="en-US" altLang="zh-CN" sz="2400" smtClean="0"/>
              <a:t>	v.push_back(i);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for(int i=0; i&lt;v.size(); ++i)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	cout&lt;&lt;v[i]&lt;&lt;endl;</a:t>
            </a:r>
          </a:p>
          <a:p>
            <a:pPr>
              <a:buNone/>
              <a:defRPr/>
            </a:pPr>
            <a:r>
              <a:rPr lang="en-US" altLang="zh-CN" sz="2400" smtClean="0"/>
              <a:t>for(auto e : v)             //</a:t>
            </a:r>
            <a:r>
              <a:rPr lang="zh-CN" altLang="en-US" sz="2400" smtClean="0"/>
              <a:t>只读遍历元素</a:t>
            </a:r>
            <a:endParaRPr lang="en-US" altLang="zh-CN" sz="2400" smtClean="0"/>
          </a:p>
          <a:p>
            <a:pPr>
              <a:buNone/>
              <a:defRPr/>
            </a:pPr>
            <a:r>
              <a:rPr lang="en-US" altLang="zh-CN" sz="2400" smtClean="0"/>
              <a:t>	cout&lt;&lt;e&lt;&lt;endl;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for(auto &amp; e : v)    //</a:t>
            </a:r>
            <a:r>
              <a:rPr lang="zh-CN" altLang="en-US" sz="2400" smtClean="0">
                <a:solidFill>
                  <a:srgbClr val="860043"/>
                </a:solidFill>
              </a:rPr>
              <a:t>修改元素</a:t>
            </a:r>
            <a:endParaRPr lang="en-US" altLang="zh-CN" sz="2400" smtClean="0">
              <a:solidFill>
                <a:srgbClr val="860043"/>
              </a:solidFill>
            </a:endParaRP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	e*=2;</a:t>
            </a:r>
            <a:endParaRPr lang="en-US" altLang="zh-CN" sz="2400" dirty="0" smtClean="0">
              <a:solidFill>
                <a:srgbClr val="86004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7CF3217A-7AF1-46AB-9785-EA242FA6C2CA}" type="slidenum">
              <a:rPr lang="en-US" altLang="zh-CN"/>
              <a:pPr/>
              <a:t>7</a:t>
            </a:fld>
            <a:r>
              <a:rPr lang="en-US" altLang="zh-CN"/>
              <a:t>-</a:t>
            </a: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指针变量的使用要点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数据类型要匹配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0066"/>
                </a:solidFill>
              </a:rPr>
              <a:t>指针变量的数据类型</a:t>
            </a:r>
            <a:r>
              <a:rPr lang="zh-CN" altLang="en-US" dirty="0" smtClean="0"/>
              <a:t>，必须与其所指向的变量的数据类型一致。 </a:t>
            </a:r>
          </a:p>
          <a:p>
            <a:pPr lvl="1" eaLnBrk="1" hangingPunct="1">
              <a:defRPr/>
            </a:pPr>
            <a:r>
              <a:rPr lang="zh-CN" altLang="en-US" dirty="0" smtClean="0"/>
              <a:t>不可以在不同类型指针变量之间赋值。</a:t>
            </a:r>
          </a:p>
          <a:p>
            <a:pPr lvl="1" eaLnBrk="1" hangingPunct="1">
              <a:defRPr/>
            </a:pPr>
            <a:r>
              <a:rPr lang="zh-CN" altLang="en-US" dirty="0" smtClean="0"/>
              <a:t>指针变量中存储的是一个表示地址的整数值，但不可以将一个整数值直接赋给指针变量。</a:t>
            </a:r>
            <a:endParaRPr lang="en-US" altLang="zh-CN" dirty="0" smtClean="0"/>
          </a:p>
          <a:p>
            <a:pPr lvl="1">
              <a:buNone/>
              <a:defRPr/>
            </a:pPr>
            <a:endParaRPr lang="en-US" altLang="zh-CN" dirty="0" smtClean="0"/>
          </a:p>
          <a:p>
            <a:pPr lvl="1">
              <a:buNone/>
              <a:defRPr/>
            </a:pPr>
            <a:r>
              <a:rPr lang="en-US" altLang="zh-CN" dirty="0" err="1" smtClean="0">
                <a:solidFill>
                  <a:srgbClr val="0000CC"/>
                </a:solidFill>
              </a:rPr>
              <a:t>int</a:t>
            </a:r>
            <a:r>
              <a:rPr lang="en-US" altLang="zh-CN" dirty="0" smtClean="0">
                <a:solidFill>
                  <a:srgbClr val="0000CC"/>
                </a:solidFill>
              </a:rPr>
              <a:t> *pa;   double </a:t>
            </a:r>
            <a:r>
              <a:rPr lang="en-US" altLang="zh-CN" dirty="0" err="1" smtClean="0">
                <a:solidFill>
                  <a:srgbClr val="0000CC"/>
                </a:solidFill>
              </a:rPr>
              <a:t>dx</a:t>
            </a:r>
            <a:r>
              <a:rPr lang="en-US" altLang="zh-CN" dirty="0" smtClean="0">
                <a:solidFill>
                  <a:srgbClr val="0000CC"/>
                </a:solidFill>
              </a:rPr>
              <a:t>, *</a:t>
            </a:r>
            <a:r>
              <a:rPr lang="en-US" altLang="zh-CN" dirty="0" err="1" smtClean="0">
                <a:solidFill>
                  <a:srgbClr val="0000CC"/>
                </a:solidFill>
              </a:rPr>
              <a:t>px</a:t>
            </a:r>
            <a:r>
              <a:rPr lang="en-US" altLang="zh-CN" dirty="0" smtClean="0">
                <a:solidFill>
                  <a:srgbClr val="0000CC"/>
                </a:solidFill>
              </a:rPr>
              <a:t>;     </a:t>
            </a:r>
            <a:r>
              <a:rPr lang="en-US" altLang="zh-CN" dirty="0" err="1" smtClean="0">
                <a:solidFill>
                  <a:srgbClr val="0000CC"/>
                </a:solidFill>
              </a:rPr>
              <a:t>px</a:t>
            </a:r>
            <a:r>
              <a:rPr lang="en-US" altLang="zh-CN" dirty="0" smtClean="0">
                <a:solidFill>
                  <a:srgbClr val="0000CC"/>
                </a:solidFill>
              </a:rPr>
              <a:t>=&amp;</a:t>
            </a:r>
            <a:r>
              <a:rPr lang="en-US" altLang="zh-CN" dirty="0" err="1" smtClean="0">
                <a:solidFill>
                  <a:srgbClr val="0000CC"/>
                </a:solidFill>
              </a:rPr>
              <a:t>dx</a:t>
            </a:r>
            <a:r>
              <a:rPr lang="en-US" altLang="zh-CN" dirty="0" smtClean="0">
                <a:solidFill>
                  <a:srgbClr val="0000CC"/>
                </a:solidFill>
              </a:rPr>
              <a:t>;</a:t>
            </a:r>
          </a:p>
          <a:p>
            <a:pPr lvl="1">
              <a:buNone/>
              <a:defRPr/>
            </a:pPr>
            <a:r>
              <a:rPr lang="en-US" altLang="zh-CN" sz="2800" dirty="0" smtClean="0"/>
              <a:t>pa=&amp;</a:t>
            </a:r>
            <a:r>
              <a:rPr lang="en-US" altLang="zh-CN" sz="2800" dirty="0" err="1" smtClean="0"/>
              <a:t>dx</a:t>
            </a:r>
            <a:r>
              <a:rPr lang="en-US" altLang="zh-CN" sz="2800" dirty="0" smtClean="0"/>
              <a:t>;</a:t>
            </a:r>
          </a:p>
          <a:p>
            <a:pPr lvl="1">
              <a:buNone/>
              <a:defRPr/>
            </a:pPr>
            <a:r>
              <a:rPr lang="en-US" altLang="zh-CN" sz="2800" dirty="0" smtClean="0"/>
              <a:t>pa=2024;</a:t>
            </a:r>
          </a:p>
          <a:p>
            <a:pPr lvl="1">
              <a:buNone/>
              <a:defRPr/>
            </a:pPr>
            <a:r>
              <a:rPr lang="en-US" altLang="zh-CN" sz="2800" dirty="0" smtClean="0"/>
              <a:t>pa=</a:t>
            </a:r>
            <a:r>
              <a:rPr lang="en-US" altLang="zh-CN" sz="2800" dirty="0" err="1" smtClean="0"/>
              <a:t>px</a:t>
            </a:r>
            <a:r>
              <a:rPr lang="en-US" altLang="zh-CN" sz="2800" dirty="0" smtClean="0"/>
              <a:t>;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95736" y="4437112"/>
            <a:ext cx="19442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1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>
                <a:cs typeface="+mj-cs"/>
              </a:rPr>
              <a:t>迭代器遍历元素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sz="2400" smtClean="0"/>
              <a:t>vector&lt;int&gt; v;</a:t>
            </a:r>
          </a:p>
          <a:p>
            <a:pPr>
              <a:buNone/>
              <a:defRPr/>
            </a:pPr>
            <a:r>
              <a:rPr lang="en-US" altLang="zh-CN" sz="2400" smtClean="0"/>
              <a:t>for(int i=0;i&lt;100;++i)</a:t>
            </a:r>
          </a:p>
          <a:p>
            <a:pPr>
              <a:buNone/>
              <a:defRPr/>
            </a:pPr>
            <a:r>
              <a:rPr lang="en-US" altLang="zh-CN" sz="2400" smtClean="0"/>
              <a:t>	v.push_back(i);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vector&lt;int&gt;::iterator it;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for(it=v.begin(); it!=v.end(); ++it)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	cout&lt;&lt;*it&lt;&lt;endl;</a:t>
            </a:r>
          </a:p>
          <a:p>
            <a:pPr>
              <a:buNone/>
              <a:defRPr/>
            </a:pPr>
            <a:r>
              <a:rPr lang="en-US" altLang="zh-CN" sz="2400" smtClean="0"/>
              <a:t>for(auto it=v.begin(); it!=v.end(); ++it)</a:t>
            </a:r>
          </a:p>
          <a:p>
            <a:pPr>
              <a:buNone/>
              <a:defRPr/>
            </a:pPr>
            <a:r>
              <a:rPr lang="en-US" altLang="zh-CN" sz="2400" smtClean="0"/>
              <a:t>	cout&lt;&lt;*it&lt;&lt;endl; 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for(auto it=v.cbegin(); it!=v.cend(); ++it)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	cout&lt;&lt;*it&lt;&lt;endl;</a:t>
            </a:r>
          </a:p>
          <a:p>
            <a:pPr>
              <a:buNone/>
              <a:defRPr/>
            </a:pPr>
            <a:endParaRPr lang="en-US" altLang="zh-CN" sz="2400" smtClean="0"/>
          </a:p>
        </p:txBody>
      </p:sp>
      <p:pic>
        <p:nvPicPr>
          <p:cNvPr id="4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284984"/>
            <a:ext cx="1533525" cy="1485900"/>
          </a:xfrm>
          <a:prstGeom prst="rect">
            <a:avLst/>
          </a:prstGeom>
          <a:noFill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5536" y="5445224"/>
            <a:ext cx="8136904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迭代器循环中，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remove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push_back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等操作会导致迭代器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失效。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>
                <a:cs typeface="+mj-cs"/>
              </a:rPr>
              <a:t>数组的迭代器遍历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sz="2400" smtClean="0"/>
              <a:t>int a[]{2,3,6,1,9,0};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int *beg=begin(a);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860043"/>
                </a:solidFill>
              </a:rPr>
              <a:t>int *end=end(a);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0000CC"/>
                </a:solidFill>
              </a:rPr>
              <a:t>for(int *p=beg; p!=end; ++p)</a:t>
            </a:r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0000CC"/>
                </a:solidFill>
              </a:rPr>
              <a:t>	cout&lt;&lt;*p&lt;&lt;endl;</a:t>
            </a:r>
          </a:p>
          <a:p>
            <a:pPr>
              <a:buNone/>
              <a:defRPr/>
            </a:pPr>
            <a:endParaRPr lang="en-US" altLang="zh-CN" sz="2400" smtClean="0">
              <a:solidFill>
                <a:srgbClr val="0000CC"/>
              </a:solidFill>
            </a:endParaRPr>
          </a:p>
          <a:p>
            <a:pPr>
              <a:buNone/>
              <a:defRPr/>
            </a:pPr>
            <a:endParaRPr lang="en-US" altLang="zh-CN" sz="2400" smtClean="0">
              <a:solidFill>
                <a:srgbClr val="0000CC"/>
              </a:solidFill>
            </a:endParaRPr>
          </a:p>
          <a:p>
            <a:pPr>
              <a:buNone/>
              <a:defRPr/>
            </a:pPr>
            <a:endParaRPr lang="en-US" altLang="zh-CN" sz="2400" smtClean="0">
              <a:solidFill>
                <a:srgbClr val="0000CC"/>
              </a:solidFill>
            </a:endParaRPr>
          </a:p>
          <a:p>
            <a:pPr>
              <a:buNone/>
              <a:defRPr/>
            </a:pPr>
            <a:r>
              <a:rPr lang="zh-CN" altLang="en-US" sz="2400" smtClean="0"/>
              <a:t>使用数组初始化</a:t>
            </a:r>
            <a:r>
              <a:rPr lang="en-US" altLang="zh-CN" sz="2400" smtClean="0"/>
              <a:t>vector</a:t>
            </a:r>
          </a:p>
          <a:p>
            <a:pPr>
              <a:buNone/>
              <a:defRPr/>
            </a:pPr>
            <a:r>
              <a:rPr lang="en-US" altLang="zh-CN" sz="2400" smtClean="0"/>
              <a:t>vector&lt;int&gt; v(begin(a), end(a));</a:t>
            </a:r>
            <a:endParaRPr lang="en-US" altLang="zh-CN" sz="2400" dirty="0" smtClean="0"/>
          </a:p>
        </p:txBody>
      </p:sp>
      <p:pic>
        <p:nvPicPr>
          <p:cNvPr id="4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836712"/>
            <a:ext cx="1533525" cy="1485900"/>
          </a:xfrm>
          <a:prstGeom prst="rect">
            <a:avLst/>
          </a:prstGeom>
          <a:noFill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528" y="3284984"/>
            <a:ext cx="8136904" cy="108012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首指针指向数组中的第一个元素。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尾指针指向数组中最后一个元算的下一个位置。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/>
              <a:t>可变参数的实现</a:t>
            </a:r>
            <a:endParaRPr lang="en-US" altLang="zh-CN" sz="4000" dirty="0"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sz="2400" smtClean="0">
                <a:solidFill>
                  <a:srgbClr val="C00000"/>
                </a:solidFill>
              </a:rPr>
              <a:t>int sum(initializer_list&lt;int&gt; ls</a:t>
            </a:r>
            <a:r>
              <a:rPr lang="en-US" altLang="zh-CN" sz="2400" smtClean="0">
                <a:solidFill>
                  <a:srgbClr val="C00000"/>
                </a:solidFill>
              </a:rPr>
              <a:t>)</a:t>
            </a:r>
            <a:r>
              <a:rPr lang="en-US" altLang="zh-CN" sz="2400" smtClean="0"/>
              <a:t>{</a:t>
            </a:r>
            <a:endParaRPr lang="en-US" altLang="zh-CN" sz="2400" smtClean="0"/>
          </a:p>
          <a:p>
            <a:pPr>
              <a:buNone/>
              <a:defRPr/>
            </a:pPr>
            <a:r>
              <a:rPr lang="en-US" altLang="zh-CN" sz="2400" smtClean="0"/>
              <a:t>	int s{0};</a:t>
            </a:r>
          </a:p>
          <a:p>
            <a:pPr>
              <a:buNone/>
              <a:defRPr/>
            </a:pPr>
            <a:r>
              <a:rPr lang="en-US" altLang="zh-CN" sz="2400" smtClean="0"/>
              <a:t>	for(auto it=ls.begin(); it!=ls.end(); ++it)</a:t>
            </a:r>
          </a:p>
          <a:p>
            <a:pPr>
              <a:buNone/>
              <a:defRPr/>
            </a:pPr>
            <a:r>
              <a:rPr lang="en-US" altLang="zh-CN" sz="2400" smtClean="0"/>
              <a:t>		s+=*it;</a:t>
            </a:r>
          </a:p>
          <a:p>
            <a:pPr>
              <a:buNone/>
              <a:defRPr/>
            </a:pPr>
            <a:r>
              <a:rPr lang="en-US" altLang="zh-CN" sz="2400" smtClean="0"/>
              <a:t>	return s;</a:t>
            </a:r>
          </a:p>
          <a:p>
            <a:pPr>
              <a:buNone/>
              <a:defRPr/>
            </a:pPr>
            <a:r>
              <a:rPr lang="en-US" altLang="zh-CN" sz="2400" smtClean="0"/>
              <a:t>}</a:t>
            </a:r>
          </a:p>
          <a:p>
            <a:pPr>
              <a:buNone/>
              <a:defRPr/>
            </a:pPr>
            <a:endParaRPr lang="en-US" altLang="zh-CN" sz="2400" smtClean="0"/>
          </a:p>
          <a:p>
            <a:pPr>
              <a:buNone/>
              <a:defRPr/>
            </a:pPr>
            <a:r>
              <a:rPr lang="en-US" altLang="zh-CN" sz="2400" smtClean="0">
                <a:solidFill>
                  <a:srgbClr val="0000CC"/>
                </a:solidFill>
              </a:rPr>
              <a:t>sum({3,5,6,2});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pic>
        <p:nvPicPr>
          <p:cNvPr id="4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486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D40E6A32-E2BF-41BE-8C8E-2A117AD10736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指针变量的使用要点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void</a:t>
            </a:r>
            <a:r>
              <a:rPr lang="zh-CN" altLang="en-US" dirty="0" smtClean="0"/>
              <a:t>指针及强制类型转换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a=7, *pa=&amp;a;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double b=2.5,*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=&amp;b;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*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FF0066"/>
                </a:solidFill>
              </a:rPr>
              <a:t>pv</a:t>
            </a:r>
            <a:r>
              <a:rPr lang="en-US" altLang="zh-CN" dirty="0" smtClean="0">
                <a:solidFill>
                  <a:srgbClr val="FF0066"/>
                </a:solidFill>
              </a:rPr>
              <a:t>=pa;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 </a:t>
            </a:r>
            <a:r>
              <a:rPr lang="en-US" altLang="zh-CN" dirty="0" smtClean="0">
                <a:solidFill>
                  <a:srgbClr val="FF0066"/>
                </a:solidFill>
              </a:rPr>
              <a:t>*(</a:t>
            </a:r>
            <a:r>
              <a:rPr lang="en-US" altLang="zh-CN" dirty="0" err="1" smtClean="0">
                <a:solidFill>
                  <a:srgbClr val="FF0066"/>
                </a:solidFill>
              </a:rPr>
              <a:t>int</a:t>
            </a:r>
            <a:r>
              <a:rPr lang="en-US" altLang="zh-CN" dirty="0" smtClean="0">
                <a:solidFill>
                  <a:srgbClr val="FF0066"/>
                </a:solidFill>
              </a:rPr>
              <a:t> *)</a:t>
            </a:r>
            <a:r>
              <a:rPr lang="en-US" altLang="zh-CN" dirty="0" err="1" smtClean="0">
                <a:solidFill>
                  <a:srgbClr val="FF0066"/>
                </a:solidFill>
              </a:rPr>
              <a:t>pv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pv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&lt;&lt;*(double *)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</p:txBody>
      </p:sp>
      <p:sp>
        <p:nvSpPr>
          <p:cNvPr id="951300" name="AutoShape 4"/>
          <p:cNvSpPr>
            <a:spLocks noChangeArrowheads="1"/>
          </p:cNvSpPr>
          <p:nvPr/>
        </p:nvSpPr>
        <p:spPr bwMode="auto">
          <a:xfrm>
            <a:off x="3347864" y="2203574"/>
            <a:ext cx="4392612" cy="1441450"/>
          </a:xfrm>
          <a:prstGeom prst="cloudCallout">
            <a:avLst>
              <a:gd name="adj1" fmla="val -72347"/>
              <a:gd name="adj2" fmla="val 4016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任意类型指针都可赋值给</a:t>
            </a:r>
            <a:r>
              <a:rPr lang="en-US" altLang="zh-CN" sz="2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void</a:t>
            </a:r>
            <a:r>
              <a:rPr lang="zh-CN" altLang="en-US" sz="2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类型</a:t>
            </a:r>
          </a:p>
        </p:txBody>
      </p:sp>
      <p:sp>
        <p:nvSpPr>
          <p:cNvPr id="951301" name="AutoShape 5"/>
          <p:cNvSpPr>
            <a:spLocks noChangeArrowheads="1"/>
          </p:cNvSpPr>
          <p:nvPr/>
        </p:nvSpPr>
        <p:spPr bwMode="auto">
          <a:xfrm>
            <a:off x="4355976" y="4995887"/>
            <a:ext cx="2743200" cy="1241425"/>
          </a:xfrm>
          <a:prstGeom prst="cloudCallout">
            <a:avLst>
              <a:gd name="adj1" fmla="val -55067"/>
              <a:gd name="adj2" fmla="val -4314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符合原来的类型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0" grpId="0" animBg="1" autoUpdateAnimBg="0"/>
      <p:bldP spid="95130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/>
              <a:t>-</a:t>
            </a:r>
            <a:fld id="{F30E1741-B146-4890-B804-1EE063DAC65B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</a:t>
            </a:r>
            <a:r>
              <a:rPr lang="zh-CN" altLang="en-US" smtClean="0"/>
              <a:t>、指针与一维数组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通过下标访问数组元素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a[10];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int 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for(k=0;k&lt;10;k</a:t>
            </a:r>
            <a:r>
              <a:rPr lang="en-US" altLang="zh-CN" smtClean="0"/>
              <a:t>++){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	 </a:t>
            </a:r>
            <a:r>
              <a:rPr lang="en-US" altLang="zh-CN" smtClean="0">
                <a:solidFill>
                  <a:srgbClr val="FF0066"/>
                </a:solidFill>
              </a:rPr>
              <a:t>a[k]</a:t>
            </a:r>
            <a:r>
              <a:rPr lang="en-US" altLang="zh-CN" smtClean="0"/>
              <a:t> = k;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}</a:t>
            </a:r>
          </a:p>
          <a:p>
            <a:pPr lvl="1" eaLnBrk="1" hangingPunct="1">
              <a:defRPr/>
            </a:pPr>
            <a:endParaRPr lang="zh-CN" altLang="en-US" smtClean="0"/>
          </a:p>
        </p:txBody>
      </p:sp>
      <p:sp>
        <p:nvSpPr>
          <p:cNvPr id="952324" name="AutoShape 4"/>
          <p:cNvSpPr>
            <a:spLocks noChangeArrowheads="1"/>
          </p:cNvSpPr>
          <p:nvPr/>
        </p:nvSpPr>
        <p:spPr bwMode="auto">
          <a:xfrm>
            <a:off x="2483768" y="3789040"/>
            <a:ext cx="4321175" cy="1524000"/>
          </a:xfrm>
          <a:prstGeom prst="cloudCallout">
            <a:avLst>
              <a:gd name="adj1" fmla="val -48821"/>
              <a:gd name="adj2" fmla="val -57873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程序员负责检查下标是否越界！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4" grpId="0" animBg="1" autoUpdateAnimBg="0"/>
    </p:bld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5943</TotalTime>
  <Words>2939</Words>
  <Application>Microsoft Office PowerPoint</Application>
  <PresentationFormat>全屏显示(4:3)</PresentationFormat>
  <Paragraphs>845</Paragraphs>
  <Slides>72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csppt01</vt:lpstr>
      <vt:lpstr>第02章C++语言进阶</vt:lpstr>
      <vt:lpstr>本章内容安排</vt:lpstr>
      <vt:lpstr>1、指针变量</vt:lpstr>
      <vt:lpstr>变量的地址</vt:lpstr>
      <vt:lpstr>指针变量</vt:lpstr>
      <vt:lpstr>2、指针变量的使用要点</vt:lpstr>
      <vt:lpstr>指针变量的使用要点</vt:lpstr>
      <vt:lpstr>指针变量的使用要点</vt:lpstr>
      <vt:lpstr>3、指针与一维数组</vt:lpstr>
      <vt:lpstr>指针与一维数组</vt:lpstr>
      <vt:lpstr>指针与一维数组</vt:lpstr>
      <vt:lpstr>指针与一维数组</vt:lpstr>
      <vt:lpstr>4、指向数组的指针</vt:lpstr>
      <vt:lpstr>指向数组的指针</vt:lpstr>
      <vt:lpstr>5、指针数组</vt:lpstr>
      <vt:lpstr>6、二级指针</vt:lpstr>
      <vt:lpstr>二级指针示例</vt:lpstr>
      <vt:lpstr>7、动态内存分配</vt:lpstr>
      <vt:lpstr>静态数据区：全局数据</vt:lpstr>
      <vt:lpstr>栈区：局部数据</vt:lpstr>
      <vt:lpstr>堆区：局部数据</vt:lpstr>
      <vt:lpstr>动态内存分配</vt:lpstr>
      <vt:lpstr>动态内存分配</vt:lpstr>
      <vt:lpstr>动态内存分配</vt:lpstr>
      <vt:lpstr>动态内存分配注意事项</vt:lpstr>
      <vt:lpstr>动态内存分配注意事项</vt:lpstr>
      <vt:lpstr>动态内存分配注意事项</vt:lpstr>
      <vt:lpstr>动态内存分配注意事项</vt:lpstr>
      <vt:lpstr>8、常指针和指向常量的指针</vt:lpstr>
      <vt:lpstr>常指针和指向常量指针</vt:lpstr>
      <vt:lpstr>常指针和指向常量指针</vt:lpstr>
      <vt:lpstr>constexpr</vt:lpstr>
      <vt:lpstr>constexpr方法</vt:lpstr>
      <vt:lpstr>空指针</vt:lpstr>
      <vt:lpstr>本章内容安排</vt:lpstr>
      <vt:lpstr>函数的值传递</vt:lpstr>
      <vt:lpstr>函数的指针传递</vt:lpstr>
      <vt:lpstr>函数的指针传递</vt:lpstr>
      <vt:lpstr>函数的指针传递</vt:lpstr>
      <vt:lpstr>函数的指针传递</vt:lpstr>
      <vt:lpstr>指向函数的指针</vt:lpstr>
      <vt:lpstr>函数指针类型别名</vt:lpstr>
      <vt:lpstr>引用的概念</vt:lpstr>
      <vt:lpstr>函数的引用传递</vt:lpstr>
      <vt:lpstr>函数返回指针</vt:lpstr>
      <vt:lpstr>函数返回引用</vt:lpstr>
      <vt:lpstr>返回引用和指针的陷阱</vt:lpstr>
      <vt:lpstr>返回引用和指针的陷阱</vt:lpstr>
      <vt:lpstr>函数的递归调用</vt:lpstr>
      <vt:lpstr>函数的递归调用</vt:lpstr>
      <vt:lpstr>函数参数的默认值</vt:lpstr>
      <vt:lpstr>内联函数</vt:lpstr>
      <vt:lpstr>内联函数</vt:lpstr>
      <vt:lpstr>尽量少用define宏</vt:lpstr>
      <vt:lpstr>函数重载</vt:lpstr>
      <vt:lpstr>函数重载</vt:lpstr>
      <vt:lpstr>函数重载</vt:lpstr>
      <vt:lpstr>函数重载的问题</vt:lpstr>
      <vt:lpstr>本章内容安排</vt:lpstr>
      <vt:lpstr>string字符串处理</vt:lpstr>
      <vt:lpstr>定义和初始化</vt:lpstr>
      <vt:lpstr>string基础操作</vt:lpstr>
      <vt:lpstr>遍历字符串中每个字符</vt:lpstr>
      <vt:lpstr>字符处理</vt:lpstr>
      <vt:lpstr>截取子串</vt:lpstr>
      <vt:lpstr>字符串查找</vt:lpstr>
      <vt:lpstr>删除字符：erase</vt:lpstr>
      <vt:lpstr>vector简介</vt:lpstr>
      <vt:lpstr>遍历元素</vt:lpstr>
      <vt:lpstr>迭代器遍历元素</vt:lpstr>
      <vt:lpstr>数组的迭代器遍历</vt:lpstr>
      <vt:lpstr>可变参数的实现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869</cp:revision>
  <cp:lastPrinted>1601-01-01T00:00:00Z</cp:lastPrinted>
  <dcterms:created xsi:type="dcterms:W3CDTF">2004-04-26T09:40:58Z</dcterms:created>
  <dcterms:modified xsi:type="dcterms:W3CDTF">2017-07-19T04:33:49Z</dcterms:modified>
</cp:coreProperties>
</file>