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116"/>
  </p:notesMasterIdLst>
  <p:sldIdLst>
    <p:sldId id="263" r:id="rId2"/>
    <p:sldId id="282" r:id="rId3"/>
    <p:sldId id="273" r:id="rId4"/>
    <p:sldId id="274" r:id="rId5"/>
    <p:sldId id="275" r:id="rId6"/>
    <p:sldId id="276" r:id="rId7"/>
    <p:sldId id="279" r:id="rId8"/>
    <p:sldId id="280" r:id="rId9"/>
    <p:sldId id="266" r:id="rId10"/>
    <p:sldId id="283" r:id="rId11"/>
    <p:sldId id="284" r:id="rId12"/>
    <p:sldId id="393" r:id="rId13"/>
    <p:sldId id="287" r:id="rId14"/>
    <p:sldId id="394" r:id="rId15"/>
    <p:sldId id="288" r:id="rId16"/>
    <p:sldId id="496" r:id="rId17"/>
    <p:sldId id="497" r:id="rId18"/>
    <p:sldId id="424" r:id="rId19"/>
    <p:sldId id="425" r:id="rId20"/>
    <p:sldId id="427" r:id="rId21"/>
    <p:sldId id="426" r:id="rId22"/>
    <p:sldId id="395" r:id="rId23"/>
    <p:sldId id="511" r:id="rId24"/>
    <p:sldId id="513" r:id="rId25"/>
    <p:sldId id="514" r:id="rId26"/>
    <p:sldId id="515" r:id="rId27"/>
    <p:sldId id="295" r:id="rId28"/>
    <p:sldId id="396" r:id="rId29"/>
    <p:sldId id="397" r:id="rId30"/>
    <p:sldId id="398" r:id="rId31"/>
    <p:sldId id="399" r:id="rId32"/>
    <p:sldId id="410" r:id="rId33"/>
    <p:sldId id="411" r:id="rId34"/>
    <p:sldId id="412" r:id="rId35"/>
    <p:sldId id="519" r:id="rId36"/>
    <p:sldId id="520" r:id="rId37"/>
    <p:sldId id="413" r:id="rId38"/>
    <p:sldId id="403" r:id="rId39"/>
    <p:sldId id="521" r:id="rId40"/>
    <p:sldId id="506" r:id="rId41"/>
    <p:sldId id="414" r:id="rId42"/>
    <p:sldId id="505" r:id="rId43"/>
    <p:sldId id="416" r:id="rId44"/>
    <p:sldId id="417" r:id="rId45"/>
    <p:sldId id="418" r:id="rId46"/>
    <p:sldId id="419" r:id="rId47"/>
    <p:sldId id="420" r:id="rId48"/>
    <p:sldId id="421" r:id="rId49"/>
    <p:sldId id="422" r:id="rId50"/>
    <p:sldId id="503" r:id="rId51"/>
    <p:sldId id="423" r:id="rId52"/>
    <p:sldId id="507" r:id="rId53"/>
    <p:sldId id="522" r:id="rId54"/>
    <p:sldId id="523" r:id="rId55"/>
    <p:sldId id="498" r:id="rId56"/>
    <p:sldId id="499" r:id="rId57"/>
    <p:sldId id="500" r:id="rId58"/>
    <p:sldId id="324" r:id="rId59"/>
    <p:sldId id="325" r:id="rId60"/>
    <p:sldId id="326" r:id="rId61"/>
    <p:sldId id="327" r:id="rId62"/>
    <p:sldId id="428" r:id="rId63"/>
    <p:sldId id="329" r:id="rId64"/>
    <p:sldId id="330" r:id="rId65"/>
    <p:sldId id="429" r:id="rId66"/>
    <p:sldId id="332" r:id="rId67"/>
    <p:sldId id="333" r:id="rId68"/>
    <p:sldId id="338" r:id="rId69"/>
    <p:sldId id="339" r:id="rId70"/>
    <p:sldId id="343" r:id="rId71"/>
    <p:sldId id="345" r:id="rId72"/>
    <p:sldId id="524" r:id="rId73"/>
    <p:sldId id="525" r:id="rId74"/>
    <p:sldId id="526" r:id="rId75"/>
    <p:sldId id="527" r:id="rId76"/>
    <p:sldId id="528" r:id="rId77"/>
    <p:sldId id="529" r:id="rId78"/>
    <p:sldId id="531" r:id="rId79"/>
    <p:sldId id="532" r:id="rId80"/>
    <p:sldId id="347" r:id="rId81"/>
    <p:sldId id="430" r:id="rId82"/>
    <p:sldId id="431" r:id="rId83"/>
    <p:sldId id="432" r:id="rId84"/>
    <p:sldId id="433" r:id="rId85"/>
    <p:sldId id="436" r:id="rId86"/>
    <p:sldId id="437" r:id="rId87"/>
    <p:sldId id="441" r:id="rId88"/>
    <p:sldId id="442" r:id="rId89"/>
    <p:sldId id="443" r:id="rId90"/>
    <p:sldId id="444" r:id="rId91"/>
    <p:sldId id="445" r:id="rId92"/>
    <p:sldId id="446" r:id="rId93"/>
    <p:sldId id="447" r:id="rId94"/>
    <p:sldId id="448" r:id="rId95"/>
    <p:sldId id="493" r:id="rId96"/>
    <p:sldId id="494" r:id="rId97"/>
    <p:sldId id="495" r:id="rId98"/>
    <p:sldId id="508" r:id="rId99"/>
    <p:sldId id="509" r:id="rId100"/>
    <p:sldId id="510" r:id="rId101"/>
    <p:sldId id="471" r:id="rId102"/>
    <p:sldId id="472" r:id="rId103"/>
    <p:sldId id="473" r:id="rId104"/>
    <p:sldId id="474" r:id="rId105"/>
    <p:sldId id="475" r:id="rId106"/>
    <p:sldId id="476" r:id="rId107"/>
    <p:sldId id="477" r:id="rId108"/>
    <p:sldId id="478" r:id="rId109"/>
    <p:sldId id="517" r:id="rId110"/>
    <p:sldId id="518" r:id="rId111"/>
    <p:sldId id="479" r:id="rId112"/>
    <p:sldId id="516" r:id="rId113"/>
    <p:sldId id="480" r:id="rId114"/>
    <p:sldId id="481" r:id="rId1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0066"/>
    <a:srgbClr val="0033CC"/>
    <a:srgbClr val="A50021"/>
    <a:srgbClr val="006600"/>
    <a:srgbClr val="004E4C"/>
    <a:srgbClr val="CC0066"/>
    <a:srgbClr val="0033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06" autoAdjust="0"/>
    <p:restoredTop sz="86416" autoAdjust="0"/>
  </p:normalViewPr>
  <p:slideViewPr>
    <p:cSldViewPr>
      <p:cViewPr>
        <p:scale>
          <a:sx n="50" d="100"/>
          <a:sy n="50" d="100"/>
        </p:scale>
        <p:origin x="-2213" y="-6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  <p:sld r:id="rId64" collapse="1"/>
      <p:sld r:id="rId65" collapse="1"/>
      <p:sld r:id="rId66" collapse="1"/>
      <p:sld r:id="rId67" collapse="1"/>
      <p:sld r:id="rId68" collapse="1"/>
      <p:sld r:id="rId69" collapse="1"/>
      <p:sld r:id="rId70" collapse="1"/>
      <p:sld r:id="rId71" collapse="1"/>
      <p:sld r:id="rId72" collapse="1"/>
      <p:sld r:id="rId73" collapse="1"/>
      <p:sld r:id="rId74" collapse="1"/>
      <p:sld r:id="rId75" collapse="1"/>
      <p:sld r:id="rId76" collapse="1"/>
      <p:sld r:id="rId77" collapse="1"/>
      <p:sld r:id="rId78" collapse="1"/>
      <p:sld r:id="rId79" collapse="1"/>
      <p:sld r:id="rId80" collapse="1"/>
      <p:sld r:id="rId81" collapse="1"/>
      <p:sld r:id="rId82" collapse="1"/>
      <p:sld r:id="rId83" collapse="1"/>
      <p:sld r:id="rId84" collapse="1"/>
      <p:sld r:id="rId85" collapse="1"/>
      <p:sld r:id="rId86" collapse="1"/>
      <p:sld r:id="rId87" collapse="1"/>
      <p:sld r:id="rId88" collapse="1"/>
      <p:sld r:id="rId89" collapse="1"/>
      <p:sld r:id="rId90" collapse="1"/>
      <p:sld r:id="rId91" collapse="1"/>
      <p:sld r:id="rId92" collapse="1"/>
      <p:sld r:id="rId93" collapse="1"/>
      <p:sld r:id="rId94" collapse="1"/>
      <p:sld r:id="rId95" collapse="1"/>
      <p:sld r:id="rId96" collapse="1"/>
      <p:sld r:id="rId97" collapse="1"/>
      <p:sld r:id="rId98" collapse="1"/>
      <p:sld r:id="rId99" collapse="1"/>
      <p:sld r:id="rId100" collapse="1"/>
      <p:sld r:id="rId101" collapse="1"/>
      <p:sld r:id="rId102" collapse="1"/>
      <p:sld r:id="rId103" collapse="1"/>
      <p:sld r:id="rId104" collapse="1"/>
      <p:sld r:id="rId105" collapse="1"/>
      <p:sld r:id="rId106" collapse="1"/>
      <p:sld r:id="rId107" collapse="1"/>
      <p:sld r:id="rId108" collapse="1"/>
      <p:sld r:id="rId109" collapse="1"/>
      <p:sld r:id="rId110" collapse="1"/>
      <p:sld r:id="rId111" collapse="1"/>
      <p:sld r:id="rId112" collapse="1"/>
      <p:sld r:id="rId113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26" Type="http://schemas.openxmlformats.org/officeDocument/2006/relationships/slide" Target="slides/slide27.xml"/><Relationship Id="rId21" Type="http://schemas.openxmlformats.org/officeDocument/2006/relationships/slide" Target="slides/slide22.xml"/><Relationship Id="rId42" Type="http://schemas.openxmlformats.org/officeDocument/2006/relationships/slide" Target="slides/slide43.xml"/><Relationship Id="rId47" Type="http://schemas.openxmlformats.org/officeDocument/2006/relationships/slide" Target="slides/slide48.xml"/><Relationship Id="rId63" Type="http://schemas.openxmlformats.org/officeDocument/2006/relationships/slide" Target="slides/slide64.xml"/><Relationship Id="rId68" Type="http://schemas.openxmlformats.org/officeDocument/2006/relationships/slide" Target="slides/slide69.xml"/><Relationship Id="rId84" Type="http://schemas.openxmlformats.org/officeDocument/2006/relationships/slide" Target="slides/slide85.xml"/><Relationship Id="rId89" Type="http://schemas.openxmlformats.org/officeDocument/2006/relationships/slide" Target="slides/slide90.xml"/><Relationship Id="rId112" Type="http://schemas.openxmlformats.org/officeDocument/2006/relationships/slide" Target="slides/slide113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9" Type="http://schemas.openxmlformats.org/officeDocument/2006/relationships/slide" Target="slides/slide30.xml"/><Relationship Id="rId107" Type="http://schemas.openxmlformats.org/officeDocument/2006/relationships/slide" Target="slides/slide108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37" Type="http://schemas.openxmlformats.org/officeDocument/2006/relationships/slide" Target="slides/slide38.xml"/><Relationship Id="rId40" Type="http://schemas.openxmlformats.org/officeDocument/2006/relationships/slide" Target="slides/slide41.xml"/><Relationship Id="rId45" Type="http://schemas.openxmlformats.org/officeDocument/2006/relationships/slide" Target="slides/slide46.xml"/><Relationship Id="rId53" Type="http://schemas.openxmlformats.org/officeDocument/2006/relationships/slide" Target="slides/slide54.xml"/><Relationship Id="rId58" Type="http://schemas.openxmlformats.org/officeDocument/2006/relationships/slide" Target="slides/slide59.xml"/><Relationship Id="rId66" Type="http://schemas.openxmlformats.org/officeDocument/2006/relationships/slide" Target="slides/slide67.xml"/><Relationship Id="rId74" Type="http://schemas.openxmlformats.org/officeDocument/2006/relationships/slide" Target="slides/slide75.xml"/><Relationship Id="rId79" Type="http://schemas.openxmlformats.org/officeDocument/2006/relationships/slide" Target="slides/slide80.xml"/><Relationship Id="rId87" Type="http://schemas.openxmlformats.org/officeDocument/2006/relationships/slide" Target="slides/slide88.xml"/><Relationship Id="rId102" Type="http://schemas.openxmlformats.org/officeDocument/2006/relationships/slide" Target="slides/slide103.xml"/><Relationship Id="rId110" Type="http://schemas.openxmlformats.org/officeDocument/2006/relationships/slide" Target="slides/slide111.xml"/><Relationship Id="rId5" Type="http://schemas.openxmlformats.org/officeDocument/2006/relationships/slide" Target="slides/slide6.xml"/><Relationship Id="rId61" Type="http://schemas.openxmlformats.org/officeDocument/2006/relationships/slide" Target="slides/slide62.xml"/><Relationship Id="rId82" Type="http://schemas.openxmlformats.org/officeDocument/2006/relationships/slide" Target="slides/slide83.xml"/><Relationship Id="rId90" Type="http://schemas.openxmlformats.org/officeDocument/2006/relationships/slide" Target="slides/slide91.xml"/><Relationship Id="rId95" Type="http://schemas.openxmlformats.org/officeDocument/2006/relationships/slide" Target="slides/slide96.xml"/><Relationship Id="rId19" Type="http://schemas.openxmlformats.org/officeDocument/2006/relationships/slide" Target="slides/slide2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43" Type="http://schemas.openxmlformats.org/officeDocument/2006/relationships/slide" Target="slides/slide44.xml"/><Relationship Id="rId48" Type="http://schemas.openxmlformats.org/officeDocument/2006/relationships/slide" Target="slides/slide49.xml"/><Relationship Id="rId56" Type="http://schemas.openxmlformats.org/officeDocument/2006/relationships/slide" Target="slides/slide57.xml"/><Relationship Id="rId64" Type="http://schemas.openxmlformats.org/officeDocument/2006/relationships/slide" Target="slides/slide65.xml"/><Relationship Id="rId69" Type="http://schemas.openxmlformats.org/officeDocument/2006/relationships/slide" Target="slides/slide70.xml"/><Relationship Id="rId77" Type="http://schemas.openxmlformats.org/officeDocument/2006/relationships/slide" Target="slides/slide78.xml"/><Relationship Id="rId100" Type="http://schemas.openxmlformats.org/officeDocument/2006/relationships/slide" Target="slides/slide101.xml"/><Relationship Id="rId105" Type="http://schemas.openxmlformats.org/officeDocument/2006/relationships/slide" Target="slides/slide106.xml"/><Relationship Id="rId113" Type="http://schemas.openxmlformats.org/officeDocument/2006/relationships/slide" Target="slides/slide114.xml"/><Relationship Id="rId8" Type="http://schemas.openxmlformats.org/officeDocument/2006/relationships/slide" Target="slides/slide9.xml"/><Relationship Id="rId51" Type="http://schemas.openxmlformats.org/officeDocument/2006/relationships/slide" Target="slides/slide52.xml"/><Relationship Id="rId72" Type="http://schemas.openxmlformats.org/officeDocument/2006/relationships/slide" Target="slides/slide73.xml"/><Relationship Id="rId80" Type="http://schemas.openxmlformats.org/officeDocument/2006/relationships/slide" Target="slides/slide81.xml"/><Relationship Id="rId85" Type="http://schemas.openxmlformats.org/officeDocument/2006/relationships/slide" Target="slides/slide86.xml"/><Relationship Id="rId93" Type="http://schemas.openxmlformats.org/officeDocument/2006/relationships/slide" Target="slides/slide94.xml"/><Relationship Id="rId98" Type="http://schemas.openxmlformats.org/officeDocument/2006/relationships/slide" Target="slides/slide99.xml"/><Relationship Id="rId3" Type="http://schemas.openxmlformats.org/officeDocument/2006/relationships/slide" Target="slides/slide4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38" Type="http://schemas.openxmlformats.org/officeDocument/2006/relationships/slide" Target="slides/slide39.xml"/><Relationship Id="rId46" Type="http://schemas.openxmlformats.org/officeDocument/2006/relationships/slide" Target="slides/slide47.xml"/><Relationship Id="rId59" Type="http://schemas.openxmlformats.org/officeDocument/2006/relationships/slide" Target="slides/slide60.xml"/><Relationship Id="rId67" Type="http://schemas.openxmlformats.org/officeDocument/2006/relationships/slide" Target="slides/slide68.xml"/><Relationship Id="rId103" Type="http://schemas.openxmlformats.org/officeDocument/2006/relationships/slide" Target="slides/slide104.xml"/><Relationship Id="rId108" Type="http://schemas.openxmlformats.org/officeDocument/2006/relationships/slide" Target="slides/slide109.xml"/><Relationship Id="rId20" Type="http://schemas.openxmlformats.org/officeDocument/2006/relationships/slide" Target="slides/slide21.xml"/><Relationship Id="rId41" Type="http://schemas.openxmlformats.org/officeDocument/2006/relationships/slide" Target="slides/slide42.xml"/><Relationship Id="rId54" Type="http://schemas.openxmlformats.org/officeDocument/2006/relationships/slide" Target="slides/slide55.xml"/><Relationship Id="rId62" Type="http://schemas.openxmlformats.org/officeDocument/2006/relationships/slide" Target="slides/slide63.xml"/><Relationship Id="rId70" Type="http://schemas.openxmlformats.org/officeDocument/2006/relationships/slide" Target="slides/slide71.xml"/><Relationship Id="rId75" Type="http://schemas.openxmlformats.org/officeDocument/2006/relationships/slide" Target="slides/slide76.xml"/><Relationship Id="rId83" Type="http://schemas.openxmlformats.org/officeDocument/2006/relationships/slide" Target="slides/slide84.xml"/><Relationship Id="rId88" Type="http://schemas.openxmlformats.org/officeDocument/2006/relationships/slide" Target="slides/slide89.xml"/><Relationship Id="rId91" Type="http://schemas.openxmlformats.org/officeDocument/2006/relationships/slide" Target="slides/slide92.xml"/><Relationship Id="rId96" Type="http://schemas.openxmlformats.org/officeDocument/2006/relationships/slide" Target="slides/slide97.xml"/><Relationship Id="rId111" Type="http://schemas.openxmlformats.org/officeDocument/2006/relationships/slide" Target="slides/slide112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7.xml"/><Relationship Id="rId49" Type="http://schemas.openxmlformats.org/officeDocument/2006/relationships/slide" Target="slides/slide50.xml"/><Relationship Id="rId57" Type="http://schemas.openxmlformats.org/officeDocument/2006/relationships/slide" Target="slides/slide58.xml"/><Relationship Id="rId106" Type="http://schemas.openxmlformats.org/officeDocument/2006/relationships/slide" Target="slides/slide107.xml"/><Relationship Id="rId10" Type="http://schemas.openxmlformats.org/officeDocument/2006/relationships/slide" Target="slides/slide11.xml"/><Relationship Id="rId31" Type="http://schemas.openxmlformats.org/officeDocument/2006/relationships/slide" Target="slides/slide32.xml"/><Relationship Id="rId44" Type="http://schemas.openxmlformats.org/officeDocument/2006/relationships/slide" Target="slides/slide45.xml"/><Relationship Id="rId52" Type="http://schemas.openxmlformats.org/officeDocument/2006/relationships/slide" Target="slides/slide53.xml"/><Relationship Id="rId60" Type="http://schemas.openxmlformats.org/officeDocument/2006/relationships/slide" Target="slides/slide61.xml"/><Relationship Id="rId65" Type="http://schemas.openxmlformats.org/officeDocument/2006/relationships/slide" Target="slides/slide66.xml"/><Relationship Id="rId73" Type="http://schemas.openxmlformats.org/officeDocument/2006/relationships/slide" Target="slides/slide74.xml"/><Relationship Id="rId78" Type="http://schemas.openxmlformats.org/officeDocument/2006/relationships/slide" Target="slides/slide79.xml"/><Relationship Id="rId81" Type="http://schemas.openxmlformats.org/officeDocument/2006/relationships/slide" Target="slides/slide82.xml"/><Relationship Id="rId86" Type="http://schemas.openxmlformats.org/officeDocument/2006/relationships/slide" Target="slides/slide87.xml"/><Relationship Id="rId94" Type="http://schemas.openxmlformats.org/officeDocument/2006/relationships/slide" Target="slides/slide95.xml"/><Relationship Id="rId99" Type="http://schemas.openxmlformats.org/officeDocument/2006/relationships/slide" Target="slides/slide100.xml"/><Relationship Id="rId101" Type="http://schemas.openxmlformats.org/officeDocument/2006/relationships/slide" Target="slides/slide10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9" Type="http://schemas.openxmlformats.org/officeDocument/2006/relationships/slide" Target="slides/slide40.xml"/><Relationship Id="rId109" Type="http://schemas.openxmlformats.org/officeDocument/2006/relationships/slide" Target="slides/slide110.xml"/><Relationship Id="rId34" Type="http://schemas.openxmlformats.org/officeDocument/2006/relationships/slide" Target="slides/slide35.xml"/><Relationship Id="rId50" Type="http://schemas.openxmlformats.org/officeDocument/2006/relationships/slide" Target="slides/slide51.xml"/><Relationship Id="rId55" Type="http://schemas.openxmlformats.org/officeDocument/2006/relationships/slide" Target="slides/slide56.xml"/><Relationship Id="rId76" Type="http://schemas.openxmlformats.org/officeDocument/2006/relationships/slide" Target="slides/slide77.xml"/><Relationship Id="rId97" Type="http://schemas.openxmlformats.org/officeDocument/2006/relationships/slide" Target="slides/slide98.xml"/><Relationship Id="rId104" Type="http://schemas.openxmlformats.org/officeDocument/2006/relationships/slide" Target="slides/slide105.xml"/><Relationship Id="rId7" Type="http://schemas.openxmlformats.org/officeDocument/2006/relationships/slide" Target="slides/slide8.xml"/><Relationship Id="rId71" Type="http://schemas.openxmlformats.org/officeDocument/2006/relationships/slide" Target="slides/slide72.xml"/><Relationship Id="rId92" Type="http://schemas.openxmlformats.org/officeDocument/2006/relationships/slide" Target="slides/slide9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57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effectLst/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effectLst/>
                <a:latin typeface="Arial" charset="0"/>
              </a:defRPr>
            </a:lvl1pPr>
          </a:lstStyle>
          <a:p>
            <a:fld id="{30E744D3-BE7A-498E-9620-746DF5153344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44D3-BE7A-498E-9620-746DF5153344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44D3-BE7A-498E-9620-746DF5153344}" type="slidenum">
              <a:rPr lang="zh-CN" altLang="en-US" smtClean="0"/>
              <a:pPr/>
              <a:t>59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5394-5E8E-47C2-8843-2FAB81ADBD43}" type="slidenum">
              <a:rPr lang="zh-CN" altLang="en-US" smtClean="0"/>
              <a:pPr/>
              <a:t>74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E15394-5E8E-47C2-8843-2FAB81ADBD43}" type="slidenum">
              <a:rPr lang="zh-CN" altLang="en-US" smtClean="0"/>
              <a:pPr/>
              <a:t>75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44D3-BE7A-498E-9620-746DF5153344}" type="slidenum">
              <a:rPr lang="zh-CN" altLang="en-US" smtClean="0"/>
              <a:pPr/>
              <a:t>76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E744D3-BE7A-498E-9620-746DF5153344}" type="slidenum">
              <a:rPr lang="zh-CN" altLang="en-US" smtClean="0"/>
              <a:pPr/>
              <a:t>113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55650" y="1844675"/>
            <a:ext cx="7772400" cy="1368425"/>
          </a:xfrm>
        </p:spPr>
        <p:txBody>
          <a:bodyPr/>
          <a:lstStyle>
            <a:lvl1pPr algn="ctr">
              <a:defRPr>
                <a:latin typeface="Monotype Corsiva" pitchFamily="66" charset="0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93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660066"/>
                </a:solidFill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9342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99347" name="Rectangle 19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348" name="Rectangle 20"/>
          <p:cNvSpPr>
            <a:spLocks noChangeArrowheads="1"/>
          </p:cNvSpPr>
          <p:nvPr/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endParaRPr kumimoji="0" lang="en-US" altLang="zh-CN" sz="1400" b="0">
              <a:effectLst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FF2ADAE8-8C24-496A-A7D4-881434FC09C4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1150" y="115888"/>
            <a:ext cx="2087563" cy="60499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5288" y="115888"/>
            <a:ext cx="6113462" cy="60499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75FA676C-A73C-4652-BE2F-F27C19DEE4E6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494D5847-FF59-4F8D-98E2-894DF6F5392D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7717E5C0-727A-4943-A7C0-7304F7C8C1F3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981075"/>
            <a:ext cx="4100512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100513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5774FB75-FA9E-435D-9938-220C60DF801C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D36204AE-52E1-442F-9852-291033C99B8A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15EAE0B6-1919-45A3-AC3B-BBC9844E6FC6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4CBE481B-B248-4A9D-BBFA-AE369B6BB441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12F7C2E9-2193-4AD4-85C3-7EAFB01C50FD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-</a:t>
            </a:r>
            <a:fld id="{C8A35428-991B-432D-8470-128278D2964F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9" name="Rectangle 15"/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gray">
          <a:xfrm>
            <a:off x="179388" y="765175"/>
            <a:ext cx="8785225" cy="7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0">
              <a:effectLst/>
            </a:endParaRPr>
          </a:p>
        </p:txBody>
      </p:sp>
      <p:sp>
        <p:nvSpPr>
          <p:cNvPr id="9831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115888"/>
            <a:ext cx="7977188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831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981075"/>
            <a:ext cx="8353425" cy="51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83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>
                <a:effectLst/>
              </a:defRPr>
            </a:lvl1pPr>
          </a:lstStyle>
          <a:p>
            <a:endParaRPr lang="en-US" altLang="zh-CN"/>
          </a:p>
        </p:txBody>
      </p:sp>
      <p:sp>
        <p:nvSpPr>
          <p:cNvPr id="983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28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>
                <a:effectLst/>
              </a:defRPr>
            </a:lvl1pPr>
          </a:lstStyle>
          <a:p>
            <a:endParaRPr lang="zh-CN" altLang="en-US"/>
          </a:p>
        </p:txBody>
      </p:sp>
      <p:sp>
        <p:nvSpPr>
          <p:cNvPr id="9832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 b="0">
                <a:solidFill>
                  <a:schemeClr val="accent2"/>
                </a:solidFill>
                <a:effectLst/>
              </a:defRPr>
            </a:lvl1pPr>
          </a:lstStyle>
          <a:p>
            <a:r>
              <a:rPr lang="en-US" altLang="zh-CN"/>
              <a:t>-</a:t>
            </a:r>
            <a:fld id="{C1EB0AC6-486E-4536-9185-21F36F4815C7}" type="slidenum">
              <a:rPr lang="en-US" altLang="zh-CN"/>
              <a:pPr/>
              <a:t>‹#›</a:t>
            </a:fld>
            <a:r>
              <a:rPr lang="en-US" altLang="zh-CN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  <a:ea typeface="方正卡通简体" pitchFamily="65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4E4C"/>
        </a:buClr>
        <a:buSzPct val="80000"/>
        <a:buFont typeface="Wingdings" pitchFamily="2" charset="2"/>
        <a:buChar char="&amp;"/>
        <a:defRPr kumimoji="1" sz="2800" b="1">
          <a:solidFill>
            <a:srgbClr val="00525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'"/>
        <a:defRPr kumimoji="1" sz="2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方正中倩简体" pitchFamily="65" charset="-122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60033"/>
        </a:buClr>
        <a:buSzPct val="80000"/>
        <a:buFont typeface="Wingdings" pitchFamily="2" charset="2"/>
        <a:buChar char="1"/>
        <a:defRPr kumimoji="1" sz="2200">
          <a:solidFill>
            <a:srgbClr val="660033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 b="1">
          <a:solidFill>
            <a:schemeClr val="tx1"/>
          </a:solidFill>
          <a:latin typeface="Tahoma" pitchFamily="34" charset="0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628775"/>
            <a:ext cx="8064500" cy="1800225"/>
          </a:xfrm>
        </p:spPr>
        <p:txBody>
          <a:bodyPr/>
          <a:lstStyle/>
          <a:p>
            <a:r>
              <a:rPr lang="zh-CN" altLang="en-US" sz="4800" u="sng"/>
              <a:t>第</a:t>
            </a:r>
            <a:r>
              <a:rPr lang="en-US" altLang="zh-CN" sz="4800" u="sng" smtClean="0"/>
              <a:t>03</a:t>
            </a:r>
            <a:r>
              <a:rPr lang="zh-CN" altLang="en-US" sz="4800" u="sng" smtClean="0"/>
              <a:t>章类</a:t>
            </a:r>
            <a:r>
              <a:rPr lang="zh-CN" altLang="en-US" sz="4800" u="sng"/>
              <a:t>和对象</a:t>
            </a:r>
            <a:endParaRPr lang="zh-CN" altLang="en-US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8D7B1D11-026D-475D-8843-1D1D19E98BAA}" type="slidenum">
              <a:rPr lang="en-US" altLang="zh-CN"/>
              <a:pPr/>
              <a:t>10</a:t>
            </a:fld>
            <a:r>
              <a:rPr lang="en-US" altLang="zh-CN"/>
              <a:t>-</a:t>
            </a:r>
          </a:p>
        </p:txBody>
      </p:sp>
      <p:sp>
        <p:nvSpPr>
          <p:cNvPr id="100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smtClean="0"/>
              <a:t>分数类</a:t>
            </a:r>
            <a:endParaRPr lang="zh-CN" altLang="en-US" sz="4000"/>
          </a:p>
        </p:txBody>
      </p:sp>
      <p:sp>
        <p:nvSpPr>
          <p:cNvPr id="100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面向对象方式描述分数</a:t>
            </a:r>
            <a:endParaRPr lang="en-US" altLang="zh-CN" dirty="0" smtClean="0"/>
          </a:p>
          <a:p>
            <a:r>
              <a:rPr lang="zh-CN" altLang="en-US" dirty="0" smtClean="0"/>
              <a:t>类设计</a:t>
            </a:r>
            <a:endParaRPr lang="zh-CN" altLang="en-US" dirty="0"/>
          </a:p>
          <a:p>
            <a:pPr lvl="1"/>
            <a:r>
              <a:rPr lang="zh-CN" altLang="en-US" dirty="0" smtClean="0"/>
              <a:t>数据成员：分子、分母（整数）</a:t>
            </a:r>
            <a:endParaRPr lang="en-US" altLang="zh-CN" dirty="0"/>
          </a:p>
          <a:p>
            <a:pPr lvl="1"/>
            <a:r>
              <a:rPr lang="zh-CN" altLang="en-US" dirty="0" smtClean="0"/>
              <a:t>成员方法：设置分子、设置分母、获取分子、获取分母、获取小数值、显示分数、分数运算</a:t>
            </a:r>
            <a:r>
              <a:rPr lang="en-US" altLang="zh-CN" dirty="0" smtClean="0"/>
              <a:t>…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-</a:t>
            </a:r>
            <a:fld id="{1F73A2B4-3A61-438C-8AA9-3B1C7DB70BDC}" type="slidenum">
              <a:rPr lang="en-US" altLang="zh-CN" smtClean="0">
                <a:ea typeface="宋体" pitchFamily="2" charset="-122"/>
              </a:rPr>
              <a:pPr/>
              <a:t>100</a:t>
            </a:fld>
            <a:r>
              <a:rPr lang="en-US" altLang="zh-CN" smtClean="0">
                <a:ea typeface="宋体" pitchFamily="2" charset="-122"/>
              </a:rPr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常对象访问控制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dirty="0" smtClean="0">
                <a:effectLst/>
                <a:latin typeface="Tahoma" pitchFamily="34" charset="0"/>
              </a:rPr>
              <a:t>const Array1D a1(…);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dirty="0" smtClean="0">
                <a:effectLst/>
                <a:latin typeface="Tahoma" pitchFamily="34" charset="0"/>
              </a:rPr>
              <a:t>a1.getValue(index);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dirty="0" smtClean="0">
                <a:effectLst/>
                <a:latin typeface="Tahoma" pitchFamily="34" charset="0"/>
              </a:rPr>
              <a:t>a1.setValue(index, value);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endParaRPr lang="en-US" altLang="zh-CN" sz="2400" dirty="0" smtClean="0">
              <a:solidFill>
                <a:srgbClr val="0033CC"/>
              </a:solidFill>
              <a:effectLst/>
              <a:latin typeface="Tahoma" pitchFamily="34" charset="0"/>
            </a:endParaRP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const Array1D *pArray1=&amp;a1;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pArray1-&gt;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setValue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(index, value);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endParaRPr lang="en-US" altLang="zh-CN" sz="2400" dirty="0" smtClean="0">
              <a:effectLst/>
              <a:latin typeface="Tahoma" pitchFamily="34" charset="0"/>
            </a:endParaRP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dirty="0" smtClean="0">
                <a:effectLst/>
                <a:latin typeface="Tahoma" pitchFamily="34" charset="0"/>
              </a:rPr>
              <a:t>Array1D * const pArray2=&amp;a1;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dirty="0" smtClean="0">
                <a:effectLst/>
                <a:latin typeface="Tahoma" pitchFamily="34" charset="0"/>
              </a:rPr>
              <a:t>pArray2-&gt;</a:t>
            </a:r>
            <a:r>
              <a:rPr lang="en-US" altLang="zh-CN" sz="2400" dirty="0" err="1" smtClean="0">
                <a:effectLst/>
                <a:latin typeface="Tahoma" pitchFamily="34" charset="0"/>
              </a:rPr>
              <a:t>setValue</a:t>
            </a:r>
            <a:r>
              <a:rPr lang="en-US" altLang="zh-CN" sz="2400" dirty="0" smtClean="0">
                <a:effectLst/>
                <a:latin typeface="Tahoma" pitchFamily="34" charset="0"/>
              </a:rPr>
              <a:t>(index, value);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563888" y="1340768"/>
            <a:ext cx="5760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</a:t>
            </a:r>
            <a:endParaRPr lang="en-US" altLang="zh-CN" sz="36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499992" y="1772816"/>
            <a:ext cx="5760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X</a:t>
            </a:r>
            <a:endParaRPr lang="en-US" altLang="zh-CN" sz="32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5652120" y="2924944"/>
            <a:ext cx="499864" cy="5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X</a:t>
            </a:r>
            <a:endParaRPr lang="en-US" altLang="zh-CN" sz="32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652120" y="4077072"/>
            <a:ext cx="499864" cy="5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32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</a:t>
            </a:r>
            <a:endParaRPr lang="en-US" altLang="zh-CN" sz="32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8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-</a:t>
            </a:r>
            <a:fld id="{03D76004-51FA-4C00-B5E4-90D898464759}" type="slidenum">
              <a:rPr lang="en-US" altLang="zh-CN" smtClean="0">
                <a:ea typeface="宋体" pitchFamily="2" charset="-122"/>
              </a:rPr>
              <a:pPr/>
              <a:t>101</a:t>
            </a:fld>
            <a:r>
              <a:rPr lang="en-US" altLang="zh-CN" smtClean="0">
                <a:ea typeface="宋体" pitchFamily="2" charset="-122"/>
              </a:rPr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5</a:t>
            </a:r>
            <a:r>
              <a:rPr lang="zh-CN" altLang="en-US" dirty="0" smtClean="0"/>
              <a:t>、对象成员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创建复杂类时，经常将简单类对象作为其成员。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简单类组合构成复合类，构成了“</a:t>
            </a:r>
            <a:r>
              <a:rPr lang="zh-CN" altLang="en-US" smtClean="0">
                <a:solidFill>
                  <a:srgbClr val="000099"/>
                </a:solidFill>
              </a:rPr>
              <a:t>有一个</a:t>
            </a:r>
            <a:r>
              <a:rPr lang="zh-CN" altLang="en-US" smtClean="0"/>
              <a:t>”关系（</a:t>
            </a:r>
            <a:r>
              <a:rPr lang="en-US" altLang="zh-CN" smtClean="0"/>
              <a:t>HAS-A</a:t>
            </a:r>
            <a:r>
              <a:rPr lang="zh-CN" altLang="en-US" smtClean="0"/>
              <a:t>），汽车有发动机、车轮、传动装置等</a:t>
            </a:r>
            <a:endParaRPr lang="en-US" altLang="zh-CN" smtClean="0"/>
          </a:p>
          <a:p>
            <a:r>
              <a:rPr lang="zh-CN" altLang="en-US" smtClean="0"/>
              <a:t>当一个类的对象作为另一个类的成员时，称该对象为对象成员，这种方法称为“</a:t>
            </a:r>
            <a:r>
              <a:rPr lang="zh-CN" altLang="en-US" smtClean="0">
                <a:solidFill>
                  <a:schemeClr val="folHlink"/>
                </a:solidFill>
              </a:rPr>
              <a:t>组合技术</a:t>
            </a:r>
            <a:r>
              <a:rPr lang="zh-CN" altLang="en-US" smtClean="0"/>
              <a:t>”。</a:t>
            </a:r>
          </a:p>
          <a:p>
            <a:r>
              <a:rPr lang="zh-CN" altLang="en-US" smtClean="0"/>
              <a:t>包含对象作为数据成员的类称为</a:t>
            </a:r>
            <a:r>
              <a:rPr lang="zh-CN" altLang="en-US" smtClean="0">
                <a:solidFill>
                  <a:srgbClr val="FF0066"/>
                </a:solidFill>
              </a:rPr>
              <a:t>容器类</a:t>
            </a:r>
            <a:r>
              <a:rPr lang="zh-CN" altLang="en-US" smtClean="0"/>
              <a:t>，当创建容器类对象时，对象成员的初始化由构造函数的</a:t>
            </a:r>
            <a:r>
              <a:rPr lang="zh-CN" altLang="en-US" smtClean="0">
                <a:solidFill>
                  <a:srgbClr val="FF0066"/>
                </a:solidFill>
              </a:rPr>
              <a:t>初始化列表</a:t>
            </a:r>
            <a:r>
              <a:rPr lang="zh-CN" altLang="en-US" smtClean="0"/>
              <a:t>提供。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-</a:t>
            </a:r>
            <a:fld id="{07B95B03-FDE9-4615-AD5A-0CAC3E8375DC}" type="slidenum">
              <a:rPr lang="en-US" altLang="zh-CN" smtClean="0">
                <a:ea typeface="宋体" pitchFamily="2" charset="-122"/>
              </a:rPr>
              <a:pPr/>
              <a:t>102</a:t>
            </a:fld>
            <a:r>
              <a:rPr lang="en-US" altLang="zh-CN" smtClean="0">
                <a:ea typeface="宋体" pitchFamily="2" charset="-122"/>
              </a:rPr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三角形类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三角形由</a:t>
            </a:r>
            <a:r>
              <a:rPr lang="en-US" altLang="zh-CN" smtClean="0"/>
              <a:t>3</a:t>
            </a:r>
            <a:r>
              <a:rPr lang="zh-CN" altLang="en-US" smtClean="0"/>
              <a:t>个点连线后构成，直接设计三角形类可能比较复杂。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先定义并实现点类（</a:t>
            </a:r>
            <a:r>
              <a:rPr lang="en-US" altLang="zh-CN" smtClean="0"/>
              <a:t>Point</a:t>
            </a:r>
            <a:r>
              <a:rPr lang="zh-CN" altLang="en-US" smtClean="0"/>
              <a:t>），用于存储点的</a:t>
            </a:r>
            <a:r>
              <a:rPr lang="en-US" altLang="zh-CN" smtClean="0"/>
              <a:t>x</a:t>
            </a:r>
            <a:r>
              <a:rPr lang="zh-CN" altLang="en-US" smtClean="0"/>
              <a:t>和</a:t>
            </a:r>
            <a:r>
              <a:rPr lang="en-US" altLang="zh-CN" smtClean="0"/>
              <a:t>y</a:t>
            </a:r>
            <a:r>
              <a:rPr lang="zh-CN" altLang="en-US" smtClean="0"/>
              <a:t>坐标，三角形类包含</a:t>
            </a:r>
            <a:r>
              <a:rPr lang="en-US" altLang="zh-CN" smtClean="0"/>
              <a:t>3</a:t>
            </a:r>
            <a:r>
              <a:rPr lang="zh-CN" altLang="en-US" smtClean="0"/>
              <a:t>个</a:t>
            </a:r>
            <a:r>
              <a:rPr lang="en-US" altLang="zh-CN" smtClean="0"/>
              <a:t>Point</a:t>
            </a:r>
            <a:r>
              <a:rPr lang="zh-CN" altLang="en-US" smtClean="0"/>
              <a:t>类对象作为它的数据成员。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-</a:t>
            </a:r>
            <a:fld id="{4639AA15-08BE-4036-93A2-2B6DBD434991}" type="slidenum">
              <a:rPr lang="en-US" altLang="zh-CN" smtClean="0">
                <a:ea typeface="宋体" pitchFamily="2" charset="-122"/>
              </a:rPr>
              <a:pPr/>
              <a:t>103</a:t>
            </a:fld>
            <a:r>
              <a:rPr lang="en-US" altLang="zh-CN" smtClean="0">
                <a:ea typeface="宋体" pitchFamily="2" charset="-122"/>
              </a:rPr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点类定义：</a:t>
            </a:r>
            <a:r>
              <a:rPr lang="en-US" altLang="zh-CN" smtClean="0"/>
              <a:t>point.h</a:t>
            </a:r>
            <a:endParaRPr lang="zh-CN" alt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class </a:t>
            </a:r>
            <a:r>
              <a:rPr lang="en-US" altLang="zh-CN" sz="2200" smtClean="0">
                <a:effectLst/>
                <a:latin typeface="Tahoma" pitchFamily="34" charset="0"/>
              </a:rPr>
              <a:t>Point{</a:t>
            </a:r>
            <a:endParaRPr lang="en-US" altLang="zh-CN" sz="2200" dirty="0" smtClean="0">
              <a:effectLst/>
              <a:latin typeface="Tahoma" pitchFamily="34" charset="0"/>
            </a:endParaRP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public: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  Point(double 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newX</a:t>
            </a:r>
            <a:r>
              <a:rPr lang="en-US" altLang="zh-CN" sz="2200" dirty="0" smtClean="0">
                <a:effectLst/>
                <a:latin typeface="Tahoma" pitchFamily="34" charset="0"/>
              </a:rPr>
              <a:t>, double 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newY</a:t>
            </a:r>
            <a:r>
              <a:rPr lang="en-US" altLang="zh-CN" sz="2200" dirty="0" smtClean="0">
                <a:effectLst/>
                <a:latin typeface="Tahoma" pitchFamily="34" charset="0"/>
              </a:rPr>
              <a:t>);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  double 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getX</a:t>
            </a:r>
            <a:r>
              <a:rPr lang="en-US" altLang="zh-CN" sz="2200" dirty="0" smtClean="0">
                <a:effectLst/>
                <a:latin typeface="Tahoma" pitchFamily="34" charset="0"/>
              </a:rPr>
              <a:t>() const  { return x; }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  double 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getY</a:t>
            </a:r>
            <a:r>
              <a:rPr lang="en-US" altLang="zh-CN" sz="2200" dirty="0" smtClean="0">
                <a:effectLst/>
                <a:latin typeface="Tahoma" pitchFamily="34" charset="0"/>
              </a:rPr>
              <a:t>() const  { return y; }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 void 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setX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( double 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newX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)  { x=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newX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; }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	  void 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setY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( double 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newY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 )  { y=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newY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; }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  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double </a:t>
            </a:r>
            <a:r>
              <a:rPr lang="en-US" altLang="zh-CN" sz="22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getDis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( const Point &amp;p) const;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private: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  double 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x,y</a:t>
            </a:r>
            <a:r>
              <a:rPr lang="en-US" altLang="zh-CN" sz="2200" dirty="0" smtClean="0">
                <a:effectLst/>
                <a:latin typeface="Tahoma" pitchFamily="34" charset="0"/>
              </a:rPr>
              <a:t>;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};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endParaRPr lang="en-US" altLang="zh-CN" sz="2200" dirty="0" smtClean="0">
              <a:effectLst/>
              <a:latin typeface="Tahoma" pitchFamily="34" charset="0"/>
            </a:endParaRP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endParaRPr lang="en-US" altLang="zh-CN" sz="2200" dirty="0" smtClean="0"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-</a:t>
            </a:r>
            <a:fld id="{15FD4434-8429-41F3-8D24-E8A0480916CC}" type="slidenum">
              <a:rPr lang="en-US" altLang="zh-CN" smtClean="0">
                <a:ea typeface="宋体" pitchFamily="2" charset="-122"/>
              </a:rPr>
              <a:pPr/>
              <a:t>104</a:t>
            </a:fld>
            <a:r>
              <a:rPr lang="en-US" altLang="zh-CN" smtClean="0">
                <a:ea typeface="宋体" pitchFamily="2" charset="-122"/>
              </a:rPr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点类成员函数实现：</a:t>
            </a:r>
            <a:r>
              <a:rPr lang="en-US" altLang="zh-CN" smtClean="0"/>
              <a:t>point.cpp</a:t>
            </a:r>
            <a:endParaRPr lang="zh-CN" alt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#include &lt;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cmath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&gt;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#include “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point.h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”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double Point::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getDis</a:t>
            </a:r>
            <a:r>
              <a:rPr lang="en-US" altLang="zh-CN" sz="2200" dirty="0" smtClean="0">
                <a:effectLst/>
                <a:latin typeface="Tahoma" pitchFamily="34" charset="0"/>
              </a:rPr>
              <a:t>( const Point &amp;p</a:t>
            </a:r>
            <a:r>
              <a:rPr lang="en-US" altLang="zh-CN" sz="2200" smtClean="0">
                <a:effectLst/>
                <a:latin typeface="Tahoma" pitchFamily="34" charset="0"/>
              </a:rPr>
              <a:t>) </a:t>
            </a:r>
            <a:r>
              <a:rPr lang="en-US" altLang="zh-CN" sz="2200" smtClean="0">
                <a:effectLst/>
                <a:latin typeface="Tahoma" pitchFamily="34" charset="0"/>
              </a:rPr>
              <a:t>const{</a:t>
            </a:r>
            <a:endParaRPr lang="en-US" altLang="zh-CN" sz="2200" dirty="0" smtClean="0">
              <a:effectLst/>
              <a:latin typeface="Tahoma" pitchFamily="34" charset="0"/>
            </a:endParaRP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double 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dx</a:t>
            </a:r>
            <a:r>
              <a:rPr lang="en-US" altLang="zh-CN" sz="2200" dirty="0" smtClean="0">
                <a:effectLst/>
                <a:latin typeface="Tahoma" pitchFamily="34" charset="0"/>
              </a:rPr>
              <a:t> = 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p.x</a:t>
            </a:r>
            <a:r>
              <a:rPr lang="en-US" altLang="zh-CN" sz="2200" dirty="0" smtClean="0">
                <a:effectLst/>
                <a:latin typeface="Tahoma" pitchFamily="34" charset="0"/>
              </a:rPr>
              <a:t> - x;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double 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dy</a:t>
            </a:r>
            <a:r>
              <a:rPr lang="en-US" altLang="zh-CN" sz="2200" dirty="0" smtClean="0">
                <a:effectLst/>
                <a:latin typeface="Tahoma" pitchFamily="34" charset="0"/>
              </a:rPr>
              <a:t> = 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p.y</a:t>
            </a:r>
            <a:r>
              <a:rPr lang="en-US" altLang="zh-CN" sz="2200" dirty="0" smtClean="0">
                <a:effectLst/>
                <a:latin typeface="Tahoma" pitchFamily="34" charset="0"/>
              </a:rPr>
              <a:t> - y;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double </a:t>
            </a:r>
            <a:r>
              <a:rPr lang="en-US" altLang="zh-CN" sz="22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dis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 = </a:t>
            </a:r>
            <a:r>
              <a:rPr lang="en-US" altLang="zh-CN" sz="22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sqrt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 ( </a:t>
            </a:r>
            <a:r>
              <a:rPr lang="en-US" altLang="zh-CN" sz="22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dx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*</a:t>
            </a:r>
            <a:r>
              <a:rPr lang="en-US" altLang="zh-CN" sz="22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dx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 + </a:t>
            </a:r>
            <a:r>
              <a:rPr lang="en-US" altLang="zh-CN" sz="22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dy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*</a:t>
            </a:r>
            <a:r>
              <a:rPr lang="en-US" altLang="zh-CN" sz="22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dy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 );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return 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dis</a:t>
            </a:r>
            <a:r>
              <a:rPr lang="en-US" altLang="zh-CN" sz="2200" dirty="0" smtClean="0">
                <a:effectLst/>
                <a:latin typeface="Tahoma" pitchFamily="34" charset="0"/>
              </a:rPr>
              <a:t>;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}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endParaRPr lang="en-US" altLang="zh-CN" sz="2200" dirty="0" smtClean="0">
              <a:effectLst/>
              <a:latin typeface="Tahoma" pitchFamily="34" charset="0"/>
            </a:endParaRP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Point::Point(double 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newX</a:t>
            </a:r>
            <a:r>
              <a:rPr lang="en-US" altLang="zh-CN" sz="2200" dirty="0" smtClean="0">
                <a:effectLst/>
                <a:latin typeface="Tahoma" pitchFamily="34" charset="0"/>
              </a:rPr>
              <a:t>, double 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newY</a:t>
            </a:r>
            <a:r>
              <a:rPr lang="en-US" altLang="zh-CN" sz="2200" dirty="0" smtClean="0">
                <a:effectLst/>
                <a:latin typeface="Tahoma" pitchFamily="34" charset="0"/>
              </a:rPr>
              <a:t>)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	: x(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newX</a:t>
            </a:r>
            <a:r>
              <a:rPr lang="en-US" altLang="zh-CN" sz="2200" dirty="0" smtClean="0">
                <a:effectLst/>
                <a:latin typeface="Tahoma" pitchFamily="34" charset="0"/>
              </a:rPr>
              <a:t>), y(</a:t>
            </a:r>
            <a:r>
              <a:rPr lang="en-US" altLang="zh-CN" sz="2200" dirty="0" err="1" smtClean="0">
                <a:effectLst/>
                <a:latin typeface="Tahoma" pitchFamily="34" charset="0"/>
              </a:rPr>
              <a:t>newY</a:t>
            </a:r>
            <a:r>
              <a:rPr lang="en-US" altLang="zh-CN" sz="2200" dirty="0" smtClean="0">
                <a:effectLst/>
                <a:latin typeface="Tahoma" pitchFamily="34" charset="0"/>
              </a:rPr>
              <a:t>)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{    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-</a:t>
            </a:r>
            <a:fld id="{8BA090C3-F9E0-4724-A311-1A29189A7FF5}" type="slidenum">
              <a:rPr lang="en-US" altLang="zh-CN" smtClean="0">
                <a:ea typeface="宋体" pitchFamily="2" charset="-122"/>
              </a:rPr>
              <a:pPr/>
              <a:t>105</a:t>
            </a:fld>
            <a:r>
              <a:rPr lang="en-US" altLang="zh-CN" smtClean="0">
                <a:ea typeface="宋体" pitchFamily="2" charset="-122"/>
              </a:rPr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三角形类定义：</a:t>
            </a:r>
            <a:r>
              <a:rPr lang="en-US" altLang="zh-CN" smtClean="0"/>
              <a:t>triangle.h</a:t>
            </a:r>
            <a:endParaRPr lang="zh-CN" alt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#include "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point.h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"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class </a:t>
            </a:r>
            <a:r>
              <a:rPr lang="en-US" altLang="zh-CN" sz="2200" smtClean="0">
                <a:effectLst/>
                <a:latin typeface="Tahoma" pitchFamily="34" charset="0"/>
              </a:rPr>
              <a:t>Triangle{</a:t>
            </a:r>
            <a:endParaRPr lang="en-US" altLang="zh-CN" sz="2200" dirty="0" smtClean="0">
              <a:effectLst/>
              <a:latin typeface="Tahoma" pitchFamily="34" charset="0"/>
            </a:endParaRP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public:</a:t>
            </a:r>
          </a:p>
          <a:p>
            <a:pPr marL="323850">
              <a:spcBef>
                <a:spcPct val="0"/>
              </a:spcBef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Triangle(double x1, double y1, double x2, </a:t>
            </a:r>
          </a:p>
          <a:p>
            <a:pPr marL="323850">
              <a:spcBef>
                <a:spcPct val="0"/>
              </a:spcBef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			double y2, double x3, double y3);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Point getPoint1() const { return p1; }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Point getPoint2() const { return p2; }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Point getPoint3() const { return p3; }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void setPoint1( const Point &amp;point1 ) { p1=point1; }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	void setPoint2( const Point &amp;point2 ) { p2=point2; }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	void setPoint3( const Point &amp;point3 ) { p3=point3; }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double </a:t>
            </a:r>
            <a:r>
              <a:rPr lang="en-US" altLang="zh-CN" sz="22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getArea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() const;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private: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ffectLst/>
                <a:latin typeface="Tahoma" pitchFamily="34" charset="0"/>
              </a:rPr>
              <a:t>Point p1,p2,p3;  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-</a:t>
            </a:r>
            <a:fld id="{A062ED99-577D-42B6-9971-1266FFEE6AEA}" type="slidenum">
              <a:rPr lang="en-US" altLang="zh-CN" smtClean="0">
                <a:ea typeface="宋体" pitchFamily="2" charset="-122"/>
              </a:rPr>
              <a:pPr/>
              <a:t>106</a:t>
            </a:fld>
            <a:r>
              <a:rPr lang="en-US" altLang="zh-CN" smtClean="0">
                <a:ea typeface="宋体" pitchFamily="2" charset="-122"/>
              </a:rPr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三角形类实现：</a:t>
            </a:r>
            <a:r>
              <a:rPr lang="en-US" altLang="zh-CN" smtClean="0"/>
              <a:t>triangle.cpp</a:t>
            </a:r>
            <a:endParaRPr lang="zh-CN" alt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#include &lt;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cmath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&gt;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#include "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triangle.h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“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Triangle::Triangle(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x1,int y1,int x2,int y2,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x3,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y3)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: p1(x1, y1),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     p2(x2,y2),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     p3(x3,y3)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187624" y="4149080"/>
            <a:ext cx="5616575" cy="936625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通过初始化列表初始化</a:t>
            </a:r>
            <a:r>
              <a:rPr lang="en-US" altLang="zh-CN" dirty="0" smtClean="0"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个点对象。</a:t>
            </a:r>
            <a:endParaRPr lang="en-US" altLang="zh-CN" dirty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-</a:t>
            </a:r>
            <a:fld id="{0A7DA9A1-E40D-4E49-AB17-9622E834673B}" type="slidenum">
              <a:rPr lang="en-US" altLang="zh-CN" smtClean="0">
                <a:ea typeface="宋体" pitchFamily="2" charset="-122"/>
              </a:rPr>
              <a:pPr/>
              <a:t>107</a:t>
            </a:fld>
            <a:r>
              <a:rPr lang="en-US" altLang="zh-CN" smtClean="0">
                <a:ea typeface="宋体" pitchFamily="2" charset="-122"/>
              </a:rPr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三角形类实现：</a:t>
            </a:r>
            <a:r>
              <a:rPr lang="en-US" altLang="zh-CN" smtClean="0"/>
              <a:t>triangle.cpp</a:t>
            </a:r>
            <a:endParaRPr lang="zh-CN" altLang="en-US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double Triangle::getArea() </a:t>
            </a: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const{</a:t>
            </a:r>
            <a:endParaRPr lang="en-US" altLang="zh-CN" sz="220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double edge1,edge2,edge3;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edge1=p1.getDis(p2);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	edge2=p1.getDis(p3);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	edge3=p2.getDis(p3);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double half=(edge1+edge2+edge3)/2;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	double area=sqrt(half*(half-edge1)*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0099"/>
                </a:solidFill>
                <a:effectLst/>
                <a:latin typeface="Tahoma" pitchFamily="34" charset="0"/>
              </a:rPr>
              <a:t>		(half-edge2)*(half-edge3));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return area;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</p:txBody>
      </p:sp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4787900" y="1412875"/>
            <a:ext cx="4105275" cy="1944688"/>
            <a:chOff x="4788024" y="1412776"/>
            <a:chExt cx="4104456" cy="1944216"/>
          </a:xfrm>
        </p:grpSpPr>
        <p:sp>
          <p:nvSpPr>
            <p:cNvPr id="1031" name="Rectangle 9"/>
            <p:cNvSpPr>
              <a:spLocks noChangeArrowheads="1"/>
            </p:cNvSpPr>
            <p:nvPr/>
          </p:nvSpPr>
          <p:spPr bwMode="auto">
            <a:xfrm>
              <a:off x="4788024" y="1412776"/>
              <a:ext cx="4104456" cy="194421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Font typeface="Wingdings" pitchFamily="2" charset="2"/>
                <a:buChar char="p"/>
              </a:pPr>
              <a:r>
                <a:rPr lang="zh-CN" altLang="en-US">
                  <a:latin typeface="楷体_GB2312"/>
                  <a:ea typeface="楷体_GB2312"/>
                  <a:cs typeface="楷体_GB2312"/>
                </a:rPr>
                <a:t>通过海伦公式计算三角形</a:t>
              </a:r>
              <a:endParaRPr lang="en-US" altLang="zh-CN">
                <a:latin typeface="楷体_GB2312"/>
                <a:ea typeface="楷体_GB2312"/>
                <a:cs typeface="楷体_GB2312"/>
              </a:endParaRPr>
            </a:p>
            <a:p>
              <a:r>
                <a:rPr lang="en-US" altLang="zh-CN">
                  <a:latin typeface="楷体_GB2312"/>
                  <a:ea typeface="楷体_GB2312"/>
                  <a:cs typeface="楷体_GB2312"/>
                </a:rPr>
                <a:t>  </a:t>
              </a:r>
              <a:r>
                <a:rPr lang="zh-CN" altLang="en-US">
                  <a:latin typeface="楷体_GB2312"/>
                  <a:ea typeface="楷体_GB2312"/>
                  <a:cs typeface="楷体_GB2312"/>
                </a:rPr>
                <a:t>面积，</a:t>
              </a:r>
              <a:r>
                <a:rPr lang="en-US" altLang="zh-CN">
                  <a:latin typeface="楷体_GB2312"/>
                  <a:ea typeface="楷体_GB2312"/>
                  <a:cs typeface="楷体_GB2312"/>
                </a:rPr>
                <a:t>3</a:t>
              </a:r>
              <a:r>
                <a:rPr lang="zh-CN" altLang="en-US">
                  <a:latin typeface="楷体_GB2312"/>
                  <a:ea typeface="楷体_GB2312"/>
                  <a:cs typeface="楷体_GB2312"/>
                </a:rPr>
                <a:t>个边长为</a:t>
              </a:r>
              <a:r>
                <a:rPr lang="en-US" altLang="zh-CN">
                  <a:latin typeface="楷体_GB2312"/>
                  <a:ea typeface="楷体_GB2312"/>
                  <a:cs typeface="楷体_GB2312"/>
                </a:rPr>
                <a:t>a</a:t>
              </a:r>
              <a:r>
                <a:rPr lang="zh-CN" altLang="en-US">
                  <a:latin typeface="楷体_GB2312"/>
                  <a:ea typeface="楷体_GB2312"/>
                  <a:cs typeface="楷体_GB2312"/>
                </a:rPr>
                <a:t>、</a:t>
              </a:r>
              <a:r>
                <a:rPr lang="en-US" altLang="zh-CN">
                  <a:latin typeface="楷体_GB2312"/>
                  <a:ea typeface="楷体_GB2312"/>
                  <a:cs typeface="楷体_GB2312"/>
                </a:rPr>
                <a:t>b</a:t>
              </a:r>
              <a:r>
                <a:rPr lang="zh-CN" altLang="en-US">
                  <a:latin typeface="楷体_GB2312"/>
                  <a:ea typeface="楷体_GB2312"/>
                  <a:cs typeface="楷体_GB2312"/>
                </a:rPr>
                <a:t>、</a:t>
              </a:r>
              <a:r>
                <a:rPr lang="en-US" altLang="zh-CN">
                  <a:latin typeface="楷体_GB2312"/>
                  <a:ea typeface="楷体_GB2312"/>
                  <a:cs typeface="楷体_GB2312"/>
                </a:rPr>
                <a:t>c</a:t>
              </a:r>
              <a:r>
                <a:rPr lang="zh-CN" altLang="en-US">
                  <a:latin typeface="楷体_GB2312"/>
                  <a:ea typeface="楷体_GB2312"/>
                  <a:cs typeface="楷体_GB2312"/>
                </a:rPr>
                <a:t>，</a:t>
              </a:r>
              <a:endParaRPr lang="en-US" altLang="zh-CN">
                <a:latin typeface="楷体_GB2312"/>
                <a:ea typeface="楷体_GB2312"/>
                <a:cs typeface="楷体_GB2312"/>
              </a:endParaRPr>
            </a:p>
            <a:p>
              <a:r>
                <a:rPr lang="en-US" altLang="zh-CN">
                  <a:latin typeface="楷体_GB2312"/>
                  <a:ea typeface="楷体_GB2312"/>
                  <a:cs typeface="楷体_GB2312"/>
                </a:rPr>
                <a:t>  s=(a+b+c)/2</a:t>
              </a:r>
              <a:r>
                <a:rPr lang="zh-CN" altLang="en-US">
                  <a:latin typeface="楷体_GB2312"/>
                  <a:ea typeface="楷体_GB2312"/>
                  <a:cs typeface="楷体_GB2312"/>
                </a:rPr>
                <a:t>。面积为：</a:t>
              </a:r>
              <a:endParaRPr lang="en-US" altLang="zh-CN">
                <a:latin typeface="楷体_GB2312"/>
                <a:ea typeface="楷体_GB2312"/>
                <a:cs typeface="楷体_GB2312"/>
              </a:endParaRPr>
            </a:p>
            <a:p>
              <a:endParaRPr lang="en-US" altLang="zh-CN">
                <a:latin typeface="楷体_GB2312"/>
                <a:ea typeface="楷体_GB2312"/>
                <a:cs typeface="楷体_GB2312"/>
              </a:endParaRPr>
            </a:p>
            <a:p>
              <a:r>
                <a:rPr lang="en-US" altLang="zh-CN">
                  <a:latin typeface="楷体_GB2312"/>
                  <a:ea typeface="楷体_GB2312"/>
                  <a:cs typeface="楷体_GB2312"/>
                </a:rPr>
                <a:t>  </a:t>
              </a:r>
            </a:p>
          </p:txBody>
        </p: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5076056" y="2636911"/>
            <a:ext cx="3600400" cy="648721"/>
          </p:xfrm>
          <a:graphic>
            <a:graphicData uri="http://schemas.openxmlformats.org/presentationml/2006/ole">
              <p:oleObj spid="_x0000_s1026" name="公式" r:id="rId3" imgW="1409400" imgH="253800" progId="Equation.3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-</a:t>
            </a:r>
            <a:fld id="{4D10ADA2-5617-40B5-BB29-5674CE259EAB}" type="slidenum">
              <a:rPr lang="en-US" altLang="zh-CN" smtClean="0">
                <a:ea typeface="宋体" pitchFamily="2" charset="-122"/>
              </a:rPr>
              <a:pPr/>
              <a:t>108</a:t>
            </a:fld>
            <a:r>
              <a:rPr lang="en-US" altLang="zh-CN" smtClean="0">
                <a:ea typeface="宋体" pitchFamily="2" charset="-122"/>
              </a:rPr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客户程序：</a:t>
            </a:r>
            <a:r>
              <a:rPr lang="en-US" altLang="zh-CN" smtClean="0"/>
              <a:t>main.cpp</a:t>
            </a:r>
            <a:endParaRPr lang="zh-CN" altLang="en-US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#include &lt;</a:t>
            </a:r>
            <a:r>
              <a:rPr lang="en-US" altLang="zh-CN" sz="24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iostream</a:t>
            </a: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&gt;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#include "</a:t>
            </a:r>
            <a:r>
              <a:rPr lang="en-US" altLang="zh-CN" sz="24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triangle.h</a:t>
            </a: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“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err="1" smtClean="0"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effectLst/>
                <a:latin typeface="Tahoma" pitchFamily="34" charset="0"/>
              </a:rPr>
              <a:t> </a:t>
            </a:r>
            <a:r>
              <a:rPr lang="en-US" altLang="zh-CN" sz="2400" smtClean="0">
                <a:effectLst/>
                <a:latin typeface="Tahoma" pitchFamily="34" charset="0"/>
              </a:rPr>
              <a:t>main</a:t>
            </a:r>
            <a:r>
              <a:rPr lang="en-US" altLang="zh-CN" sz="2400" smtClean="0">
                <a:effectLst/>
                <a:latin typeface="Tahoma" pitchFamily="34" charset="0"/>
              </a:rPr>
              <a:t>(){</a:t>
            </a:r>
            <a:endParaRPr lang="en-US" altLang="zh-CN" sz="2400" dirty="0" smtClean="0">
              <a:effectLst/>
              <a:latin typeface="Tahoma" pitchFamily="34" charset="0"/>
            </a:endParaRP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smtClean="0"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Triangle a(0,0,0,3,4,0);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smtClean="0">
                <a:effectLst/>
                <a:latin typeface="Tahoma" pitchFamily="34" charset="0"/>
              </a:rPr>
              <a:t>	</a:t>
            </a:r>
            <a:r>
              <a:rPr lang="en-US" altLang="zh-CN" sz="2400" dirty="0" err="1" smtClean="0">
                <a:effectLst/>
                <a:latin typeface="Tahoma" pitchFamily="34" charset="0"/>
              </a:rPr>
              <a:t>cout</a:t>
            </a:r>
            <a:r>
              <a:rPr lang="en-US" altLang="zh-CN" sz="2400" dirty="0" smtClean="0">
                <a:effectLst/>
                <a:latin typeface="Tahoma" pitchFamily="34" charset="0"/>
              </a:rPr>
              <a:t>&lt;&lt;"The area: ";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smtClean="0">
                <a:effectLst/>
                <a:latin typeface="Tahoma" pitchFamily="34" charset="0"/>
              </a:rPr>
              <a:t>	</a:t>
            </a:r>
            <a:r>
              <a:rPr lang="en-US" altLang="zh-CN" sz="2400" dirty="0" err="1" smtClean="0">
                <a:effectLst/>
                <a:latin typeface="Tahoma" pitchFamily="34" charset="0"/>
              </a:rPr>
              <a:t>cout</a:t>
            </a:r>
            <a:r>
              <a:rPr lang="en-US" altLang="zh-CN" sz="2400" dirty="0" smtClean="0">
                <a:effectLst/>
                <a:latin typeface="Tahoma" pitchFamily="34" charset="0"/>
              </a:rPr>
              <a:t>&lt;&lt; </a:t>
            </a:r>
            <a:r>
              <a:rPr lang="en-US" altLang="zh-CN" sz="24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a.getArea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() </a:t>
            </a:r>
            <a:r>
              <a:rPr lang="en-US" altLang="zh-CN" sz="2400" dirty="0" smtClean="0">
                <a:effectLst/>
                <a:latin typeface="Tahoma" pitchFamily="34" charset="0"/>
              </a:rPr>
              <a:t>&lt;&lt;</a:t>
            </a:r>
            <a:r>
              <a:rPr lang="en-US" altLang="zh-CN" sz="2400" dirty="0" err="1" smtClean="0">
                <a:effectLst/>
                <a:latin typeface="Tahoma" pitchFamily="34" charset="0"/>
              </a:rPr>
              <a:t>endl</a:t>
            </a:r>
            <a:r>
              <a:rPr lang="en-US" altLang="zh-CN" sz="2400" dirty="0" smtClean="0">
                <a:effectLst/>
                <a:latin typeface="Tahoma" pitchFamily="34" charset="0"/>
              </a:rPr>
              <a:t>;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smtClean="0">
                <a:effectLst/>
                <a:latin typeface="Tahoma" pitchFamily="34" charset="0"/>
              </a:rPr>
              <a:t>	return 0;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400" dirty="0" smtClean="0">
                <a:effectLst/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-</a:t>
            </a:r>
            <a:fld id="{15635B40-D390-4C03-A4BC-DF8F920CF7FD}" type="slidenum">
              <a:rPr lang="en-US" altLang="zh-CN" smtClean="0"/>
              <a:pPr/>
              <a:t>109</a:t>
            </a:fld>
            <a:r>
              <a:rPr lang="en-US" altLang="zh-CN" smtClean="0"/>
              <a:t>-</a:t>
            </a:r>
          </a:p>
        </p:txBody>
      </p:sp>
      <p:sp>
        <p:nvSpPr>
          <p:cNvPr id="11223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构造与析构过程</a:t>
            </a:r>
          </a:p>
        </p:txBody>
      </p:sp>
      <p:sp>
        <p:nvSpPr>
          <p:cNvPr id="11223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定义容器类对象时，如</a:t>
            </a:r>
            <a:r>
              <a:rPr lang="en-US" altLang="zh-CN" dirty="0" smtClean="0"/>
              <a:t>Triangle a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66"/>
                </a:solidFill>
              </a:rPr>
              <a:t>先通过初始化列表调用对象成员的构造函数</a:t>
            </a:r>
            <a:r>
              <a:rPr lang="zh-CN" altLang="en-US" dirty="0" smtClean="0"/>
              <a:t>，对于多个对象成员，按类中定义先后调用构造函数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与初始化列表顺序无关</a:t>
            </a:r>
            <a:r>
              <a:rPr lang="en-US" altLang="zh-CN" dirty="0" smtClean="0"/>
              <a:t>)</a:t>
            </a:r>
            <a:r>
              <a:rPr lang="zh-CN" altLang="en-US" dirty="0" smtClean="0"/>
              <a:t>。最后再调用容器类的构造函数。</a:t>
            </a:r>
          </a:p>
          <a:p>
            <a:pPr eaLnBrk="1" hangingPunct="1">
              <a:defRPr/>
            </a:pPr>
            <a:r>
              <a:rPr lang="zh-CN" altLang="en-US" dirty="0" smtClean="0"/>
              <a:t>析构容器类对象时，先调用容器类析构函数，再析构对象成员，与构造的顺序完全相反。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F0395E92-129D-470C-AB39-6BDB1B316BAF}" type="slidenum">
              <a:rPr lang="en-US" altLang="zh-CN"/>
              <a:pPr/>
              <a:t>11</a:t>
            </a:fld>
            <a:r>
              <a:rPr lang="en-US" altLang="zh-CN"/>
              <a:t>-</a:t>
            </a:r>
          </a:p>
        </p:txBody>
      </p:sp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  <a:r>
              <a:rPr lang="zh-CN" altLang="en-US"/>
              <a:t>类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类的声明，通常放在头文件中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200" smtClean="0"/>
              <a:t>class </a:t>
            </a:r>
            <a:r>
              <a:rPr lang="en-US" altLang="zh-CN" sz="2200" smtClean="0"/>
              <a:t>Fraction{</a:t>
            </a:r>
            <a:endParaRPr lang="en-US" altLang="zh-CN" sz="2200" dirty="0"/>
          </a:p>
          <a:p>
            <a:pPr lvl="1">
              <a:buFont typeface="Wingdings" pitchFamily="2" charset="2"/>
              <a:buNone/>
            </a:pPr>
            <a:r>
              <a:rPr lang="en-US" altLang="zh-CN" sz="2200" dirty="0"/>
              <a:t>public: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200" dirty="0"/>
              <a:t>	</a:t>
            </a:r>
            <a:r>
              <a:rPr lang="en-US" altLang="zh-CN" sz="2200" dirty="0">
                <a:solidFill>
                  <a:srgbClr val="006600"/>
                </a:solidFill>
              </a:rPr>
              <a:t>void </a:t>
            </a:r>
            <a:r>
              <a:rPr lang="en-US" altLang="zh-CN" sz="2200" dirty="0" err="1" smtClean="0">
                <a:solidFill>
                  <a:srgbClr val="006600"/>
                </a:solidFill>
              </a:rPr>
              <a:t>setNum</a:t>
            </a:r>
            <a:r>
              <a:rPr lang="en-US" altLang="zh-CN" sz="2200" dirty="0" smtClean="0">
                <a:solidFill>
                  <a:srgbClr val="006600"/>
                </a:solidFill>
              </a:rPr>
              <a:t>(</a:t>
            </a:r>
            <a:r>
              <a:rPr lang="en-US" altLang="zh-CN" sz="2200" dirty="0" err="1" smtClean="0">
                <a:solidFill>
                  <a:srgbClr val="006600"/>
                </a:solidFill>
              </a:rPr>
              <a:t>int</a:t>
            </a:r>
            <a:r>
              <a:rPr lang="en-US" altLang="zh-CN" sz="2200" dirty="0" smtClean="0">
                <a:solidFill>
                  <a:srgbClr val="006600"/>
                </a:solidFill>
              </a:rPr>
              <a:t> num);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6600"/>
                </a:solidFill>
              </a:rPr>
              <a:t>	void </a:t>
            </a:r>
            <a:r>
              <a:rPr lang="en-US" altLang="zh-CN" sz="2200" dirty="0" err="1" smtClean="0">
                <a:solidFill>
                  <a:srgbClr val="006600"/>
                </a:solidFill>
              </a:rPr>
              <a:t>setDen</a:t>
            </a:r>
            <a:r>
              <a:rPr lang="en-US" altLang="zh-CN" sz="2200" dirty="0" smtClean="0">
                <a:solidFill>
                  <a:srgbClr val="006600"/>
                </a:solidFill>
              </a:rPr>
              <a:t>(</a:t>
            </a:r>
            <a:r>
              <a:rPr lang="en-US" altLang="zh-CN" sz="2200" dirty="0" err="1" smtClean="0">
                <a:solidFill>
                  <a:srgbClr val="006600"/>
                </a:solidFill>
              </a:rPr>
              <a:t>int</a:t>
            </a:r>
            <a:r>
              <a:rPr lang="en-US" altLang="zh-CN" sz="2200" dirty="0" smtClean="0">
                <a:solidFill>
                  <a:srgbClr val="006600"/>
                </a:solidFill>
              </a:rPr>
              <a:t> den);</a:t>
            </a:r>
            <a:endParaRPr lang="en-US" altLang="zh-CN" sz="2200" dirty="0">
              <a:solidFill>
                <a:srgbClr val="0066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200" dirty="0">
                <a:solidFill>
                  <a:srgbClr val="006600"/>
                </a:solidFill>
              </a:rPr>
              <a:t>	double </a:t>
            </a:r>
            <a:r>
              <a:rPr lang="en-US" altLang="zh-CN" sz="2200" dirty="0" err="1" smtClean="0">
                <a:solidFill>
                  <a:srgbClr val="006600"/>
                </a:solidFill>
              </a:rPr>
              <a:t>getValue</a:t>
            </a:r>
            <a:r>
              <a:rPr lang="en-US" altLang="zh-CN" sz="2200" dirty="0">
                <a:solidFill>
                  <a:srgbClr val="0066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200" dirty="0" smtClean="0"/>
              <a:t>private:</a:t>
            </a:r>
            <a:endParaRPr lang="en-US" altLang="zh-CN" sz="2200" dirty="0"/>
          </a:p>
          <a:p>
            <a:pPr lvl="1">
              <a:buFont typeface="Wingdings" pitchFamily="2" charset="2"/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 smtClean="0">
                <a:solidFill>
                  <a:srgbClr val="FF0066"/>
                </a:solidFill>
              </a:rPr>
              <a:t>int</a:t>
            </a:r>
            <a:r>
              <a:rPr lang="en-US" altLang="zh-CN" sz="2200" dirty="0" smtClean="0">
                <a:solidFill>
                  <a:srgbClr val="FF0066"/>
                </a:solidFill>
              </a:rPr>
              <a:t> num; </a:t>
            </a:r>
            <a:r>
              <a:rPr lang="en-US" altLang="zh-CN" sz="2200" dirty="0" smtClean="0">
                <a:solidFill>
                  <a:schemeClr val="accent1"/>
                </a:solidFill>
              </a:rPr>
              <a:t>//</a:t>
            </a:r>
            <a:r>
              <a:rPr lang="zh-CN" altLang="en-US" sz="2200" dirty="0" smtClean="0">
                <a:solidFill>
                  <a:schemeClr val="accent1"/>
                </a:solidFill>
              </a:rPr>
              <a:t>分子</a:t>
            </a:r>
            <a:endParaRPr lang="en-US" altLang="zh-CN" sz="2200" dirty="0" smtClean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altLang="zh-CN" sz="2200" dirty="0" smtClean="0"/>
              <a:t>	</a:t>
            </a:r>
            <a:r>
              <a:rPr lang="en-US" altLang="zh-CN" sz="2200" dirty="0" err="1" smtClean="0">
                <a:solidFill>
                  <a:srgbClr val="FF0066"/>
                </a:solidFill>
              </a:rPr>
              <a:t>int</a:t>
            </a:r>
            <a:r>
              <a:rPr lang="en-US" altLang="zh-CN" sz="2200" dirty="0" smtClean="0">
                <a:solidFill>
                  <a:srgbClr val="FF0066"/>
                </a:solidFill>
              </a:rPr>
              <a:t> den; </a:t>
            </a:r>
            <a:r>
              <a:rPr lang="en-US" altLang="zh-CN" sz="2200" dirty="0" smtClean="0">
                <a:solidFill>
                  <a:schemeClr val="accent1"/>
                </a:solidFill>
              </a:rPr>
              <a:t>//</a:t>
            </a:r>
            <a:r>
              <a:rPr lang="zh-CN" altLang="en-US" sz="2200" dirty="0" smtClean="0">
                <a:solidFill>
                  <a:schemeClr val="accent1"/>
                </a:solidFill>
              </a:rPr>
              <a:t>分母</a:t>
            </a:r>
            <a:r>
              <a:rPr lang="en-US" altLang="zh-CN" sz="2200" dirty="0" smtClean="0">
                <a:solidFill>
                  <a:schemeClr val="accent1"/>
                </a:solidFill>
              </a:rPr>
              <a:t>	</a:t>
            </a:r>
            <a:endParaRPr lang="en-US" altLang="zh-CN" sz="2200" dirty="0">
              <a:solidFill>
                <a:schemeClr val="accent1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200" dirty="0"/>
              <a:t>};</a:t>
            </a:r>
            <a:endParaRPr lang="zh-CN" altLang="en-US" sz="2200" dirty="0"/>
          </a:p>
        </p:txBody>
      </p:sp>
      <p:sp>
        <p:nvSpPr>
          <p:cNvPr id="1010693" name="AutoShape 5"/>
          <p:cNvSpPr>
            <a:spLocks/>
          </p:cNvSpPr>
          <p:nvPr/>
        </p:nvSpPr>
        <p:spPr bwMode="auto">
          <a:xfrm>
            <a:off x="4788024" y="1484784"/>
            <a:ext cx="3240087" cy="865187"/>
          </a:xfrm>
          <a:prstGeom prst="borderCallout2">
            <a:avLst>
              <a:gd name="adj1" fmla="val 13213"/>
              <a:gd name="adj2" fmla="val -2352"/>
              <a:gd name="adj3" fmla="val 13213"/>
              <a:gd name="adj4" fmla="val -9602"/>
              <a:gd name="adj5" fmla="val 163486"/>
              <a:gd name="adj6" fmla="val -36014"/>
            </a:avLst>
          </a:prstGeom>
          <a:solidFill>
            <a:srgbClr val="97FFE4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定义类的方法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行为</a:t>
            </a:r>
            <a:r>
              <a:rPr lang="en-US" altLang="zh-CN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zh-CN" altLang="en-US" dirty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所有对象共享方法</a:t>
            </a:r>
          </a:p>
        </p:txBody>
      </p:sp>
      <p:sp>
        <p:nvSpPr>
          <p:cNvPr id="1010694" name="AutoShape 6"/>
          <p:cNvSpPr>
            <a:spLocks/>
          </p:cNvSpPr>
          <p:nvPr/>
        </p:nvSpPr>
        <p:spPr bwMode="auto">
          <a:xfrm>
            <a:off x="4499992" y="3573016"/>
            <a:ext cx="2952750" cy="1296988"/>
          </a:xfrm>
          <a:prstGeom prst="borderCallout2">
            <a:avLst>
              <a:gd name="adj1" fmla="val 8815"/>
              <a:gd name="adj2" fmla="val -2579"/>
              <a:gd name="adj3" fmla="val 8815"/>
              <a:gd name="adj4" fmla="val -10486"/>
              <a:gd name="adj5" fmla="val 63157"/>
              <a:gd name="adj6" fmla="val -39194"/>
            </a:avLst>
          </a:prstGeom>
          <a:solidFill>
            <a:srgbClr val="97FFE4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定义类的数据成员</a:t>
            </a:r>
          </a:p>
          <a:p>
            <a:pPr>
              <a:buFont typeface="Wingdings" pitchFamily="2" charset="2"/>
              <a:buChar char="ü"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每个对象拥有自己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   </a:t>
            </a:r>
            <a:r>
              <a:rPr lang="zh-CN" altLang="en-US" smtClean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的数据成员</a:t>
            </a:r>
            <a:endParaRPr lang="zh-CN" altLang="en-US">
              <a:effectLst>
                <a:outerShdw blurRad="38100" dist="38100" dir="2700000" algn="tl">
                  <a:srgbClr val="FFFFFF"/>
                </a:outerShdw>
              </a:effectLst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1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1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693" grpId="0" animBg="1"/>
      <p:bldP spid="101069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-</a:t>
            </a:r>
            <a:fld id="{A5312538-95DE-453C-8F25-1E4C92D94971}" type="slidenum">
              <a:rPr lang="en-US" altLang="zh-CN" smtClean="0"/>
              <a:pPr/>
              <a:t>110</a:t>
            </a:fld>
            <a:r>
              <a:rPr lang="en-US" altLang="zh-CN" smtClean="0"/>
              <a:t>-</a:t>
            </a:r>
          </a:p>
        </p:txBody>
      </p:sp>
      <p:sp>
        <p:nvSpPr>
          <p:cNvPr id="112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altLang="zh-CN" smtClean="0"/>
              <a:t>class </a:t>
            </a:r>
            <a:r>
              <a:rPr lang="en-US" altLang="zh-CN" smtClean="0"/>
              <a:t>Triangle{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altLang="zh-CN" dirty="0" smtClean="0"/>
              <a:t>	 ……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altLang="zh-CN" dirty="0" smtClean="0"/>
              <a:t>	 </a:t>
            </a:r>
            <a:r>
              <a:rPr lang="en-US" altLang="zh-CN" dirty="0" err="1" smtClean="0">
                <a:solidFill>
                  <a:srgbClr val="FF0066"/>
                </a:solidFill>
              </a:rPr>
              <a:t>CPoint</a:t>
            </a:r>
            <a:r>
              <a:rPr lang="en-US" altLang="zh-CN" dirty="0" smtClean="0">
                <a:solidFill>
                  <a:srgbClr val="FF0066"/>
                </a:solidFill>
              </a:rPr>
              <a:t> p1,p2,p3;</a:t>
            </a:r>
            <a:r>
              <a:rPr lang="en-US" altLang="zh-CN" dirty="0" smtClean="0"/>
              <a:t>  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altLang="zh-CN" dirty="0" smtClean="0"/>
              <a:t>};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altLang="zh-CN" dirty="0" err="1" smtClean="0"/>
              <a:t>CTriangle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CTriangle</a:t>
            </a:r>
            <a:r>
              <a:rPr lang="en-US" altLang="zh-CN" dirty="0" smtClean="0"/>
              <a:t>(</a:t>
            </a:r>
            <a:r>
              <a:rPr lang="en-US" altLang="zh-CN" dirty="0" err="1" smtClean="0">
                <a:solidFill>
                  <a:srgbClr val="000066"/>
                </a:solidFill>
              </a:rPr>
              <a:t>int</a:t>
            </a:r>
            <a:r>
              <a:rPr lang="en-US" altLang="zh-CN" dirty="0" smtClean="0">
                <a:solidFill>
                  <a:srgbClr val="000066"/>
                </a:solidFill>
              </a:rPr>
              <a:t> x1,int y1,int  x2,int y2,int x3,int y3</a:t>
            </a:r>
            <a:r>
              <a:rPr lang="en-US" altLang="zh-CN" dirty="0" smtClean="0"/>
              <a:t>) :   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altLang="zh-CN" dirty="0" smtClean="0"/>
              <a:t>	   </a:t>
            </a:r>
            <a:r>
              <a:rPr lang="en-US" altLang="zh-CN" dirty="0" smtClean="0">
                <a:solidFill>
                  <a:srgbClr val="FF0066"/>
                </a:solidFill>
              </a:rPr>
              <a:t>p1(x1,y1), p3(x3,y3),p2(x2,y2)  </a:t>
            </a:r>
            <a:r>
              <a:rPr lang="en-US" altLang="zh-CN" dirty="0" smtClean="0"/>
              <a:t>{}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  <a:defRPr/>
            </a:pPr>
            <a:r>
              <a:rPr lang="en-US" altLang="zh-CN" dirty="0" err="1" smtClean="0"/>
              <a:t>CTriangle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tx2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a(1,2, 3,5, 3,7);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  <a:defRPr/>
            </a:pPr>
            <a:endParaRPr lang="zh-CN" altLang="en-US" dirty="0" smtClean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413000" y="2241550"/>
            <a:ext cx="673100" cy="2438400"/>
            <a:chOff x="2016" y="1776"/>
            <a:chExt cx="480" cy="15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016" y="1776"/>
              <a:ext cx="480" cy="1536"/>
              <a:chOff x="2016" y="1776"/>
              <a:chExt cx="480" cy="1536"/>
            </a:xfrm>
          </p:grpSpPr>
          <p:sp>
            <p:nvSpPr>
              <p:cNvPr id="1123334" name="Rectangle 6"/>
              <p:cNvSpPr>
                <a:spLocks noChangeArrowheads="1"/>
              </p:cNvSpPr>
              <p:nvPr/>
            </p:nvSpPr>
            <p:spPr bwMode="auto">
              <a:xfrm flipH="1" flipV="1">
                <a:off x="2112" y="3072"/>
                <a:ext cx="384" cy="240"/>
              </a:xfrm>
              <a:prstGeom prst="rect">
                <a:avLst/>
              </a:prstGeom>
              <a:noFill/>
              <a:ln w="38100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rot="10800000" wrap="none" anchor="ctr"/>
              <a:lstStyle/>
              <a:p>
                <a:pPr algn="ctr">
                  <a:defRPr/>
                </a:pPr>
                <a:endParaRPr lang="zh-CN" altLang="en-US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endParaRPr>
              </a:p>
            </p:txBody>
          </p:sp>
          <p:sp>
            <p:nvSpPr>
              <p:cNvPr id="1123335" name="Line 7"/>
              <p:cNvSpPr>
                <a:spLocks noChangeShapeType="1"/>
              </p:cNvSpPr>
              <p:nvPr/>
            </p:nvSpPr>
            <p:spPr bwMode="auto">
              <a:xfrm flipH="1" flipV="1">
                <a:off x="2016" y="1776"/>
                <a:ext cx="288" cy="1296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123336" name="Text Box 8"/>
            <p:cNvSpPr txBox="1">
              <a:spLocks noChangeArrowheads="1"/>
            </p:cNvSpPr>
            <p:nvPr/>
          </p:nvSpPr>
          <p:spPr bwMode="auto">
            <a:xfrm>
              <a:off x="2016" y="2016"/>
              <a:ext cx="3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①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917825" y="2252663"/>
            <a:ext cx="808038" cy="2438400"/>
            <a:chOff x="2352" y="1776"/>
            <a:chExt cx="576" cy="1536"/>
          </a:xfrm>
        </p:grpSpPr>
        <p:sp>
          <p:nvSpPr>
            <p:cNvPr id="1123338" name="Rectangle 10"/>
            <p:cNvSpPr>
              <a:spLocks noChangeArrowheads="1"/>
            </p:cNvSpPr>
            <p:nvPr/>
          </p:nvSpPr>
          <p:spPr bwMode="auto">
            <a:xfrm flipH="1" flipV="1">
              <a:off x="2544" y="3072"/>
              <a:ext cx="384" cy="240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123339" name="Line 11"/>
            <p:cNvSpPr>
              <a:spLocks noChangeShapeType="1"/>
            </p:cNvSpPr>
            <p:nvPr/>
          </p:nvSpPr>
          <p:spPr bwMode="auto">
            <a:xfrm flipH="1" flipV="1">
              <a:off x="2352" y="1776"/>
              <a:ext cx="384" cy="12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3340" name="Text Box 12"/>
            <p:cNvSpPr txBox="1">
              <a:spLocks noChangeArrowheads="1"/>
            </p:cNvSpPr>
            <p:nvPr/>
          </p:nvSpPr>
          <p:spPr bwMode="auto">
            <a:xfrm>
              <a:off x="2352" y="2016"/>
              <a:ext cx="2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②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565525" y="2241550"/>
            <a:ext cx="874713" cy="2438400"/>
            <a:chOff x="2736" y="1776"/>
            <a:chExt cx="624" cy="1536"/>
          </a:xfrm>
        </p:grpSpPr>
        <p:sp>
          <p:nvSpPr>
            <p:cNvPr id="1123342" name="Rectangle 14"/>
            <p:cNvSpPr>
              <a:spLocks noChangeArrowheads="1"/>
            </p:cNvSpPr>
            <p:nvPr/>
          </p:nvSpPr>
          <p:spPr bwMode="auto">
            <a:xfrm flipH="1" flipV="1">
              <a:off x="2976" y="3072"/>
              <a:ext cx="384" cy="240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algn="ctr">
                <a:defRPr/>
              </a:pPr>
              <a:endParaRPr lang="zh-CN" altLang="en-US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123343" name="Line 15"/>
            <p:cNvSpPr>
              <a:spLocks noChangeShapeType="1"/>
            </p:cNvSpPr>
            <p:nvPr/>
          </p:nvSpPr>
          <p:spPr bwMode="auto">
            <a:xfrm flipH="1" flipV="1">
              <a:off x="2736" y="1776"/>
              <a:ext cx="431" cy="129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3344" name="Text Box 16"/>
            <p:cNvSpPr txBox="1">
              <a:spLocks noChangeArrowheads="1"/>
            </p:cNvSpPr>
            <p:nvPr/>
          </p:nvSpPr>
          <p:spPr bwMode="auto">
            <a:xfrm>
              <a:off x="2784" y="1968"/>
              <a:ext cx="3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③</a:t>
              </a:r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4862513" y="4149725"/>
            <a:ext cx="1077912" cy="600075"/>
            <a:chOff x="3063" y="2614"/>
            <a:chExt cx="679" cy="378"/>
          </a:xfrm>
        </p:grpSpPr>
        <p:sp>
          <p:nvSpPr>
            <p:cNvPr id="1123346" name="Line 18"/>
            <p:cNvSpPr>
              <a:spLocks noChangeShapeType="1"/>
            </p:cNvSpPr>
            <p:nvPr/>
          </p:nvSpPr>
          <p:spPr bwMode="auto">
            <a:xfrm flipV="1">
              <a:off x="3063" y="2614"/>
              <a:ext cx="679" cy="314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23347" name="Text Box 19"/>
            <p:cNvSpPr txBox="1">
              <a:spLocks noChangeArrowheads="1"/>
            </p:cNvSpPr>
            <p:nvPr/>
          </p:nvSpPr>
          <p:spPr bwMode="auto">
            <a:xfrm>
              <a:off x="3379" y="2704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④</a:t>
              </a:r>
            </a:p>
          </p:txBody>
        </p:sp>
      </p:grpSp>
      <p:sp>
        <p:nvSpPr>
          <p:cNvPr id="1123349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构造与析构过程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-</a:t>
            </a:r>
            <a:fld id="{B4C0FC18-965B-48A0-8BC8-341F91093117}" type="slidenum">
              <a:rPr lang="en-US" altLang="zh-CN" smtClean="0">
                <a:ea typeface="宋体" pitchFamily="2" charset="-122"/>
              </a:rPr>
              <a:pPr/>
              <a:t>111</a:t>
            </a:fld>
            <a:r>
              <a:rPr lang="en-US" altLang="zh-CN" smtClean="0">
                <a:ea typeface="宋体" pitchFamily="2" charset="-122"/>
              </a:rPr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思考</a:t>
            </a:r>
            <a:endParaRPr lang="zh-CN" altLang="en-US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不定义</a:t>
            </a:r>
            <a:r>
              <a:rPr lang="en-US" altLang="zh-CN" smtClean="0"/>
              <a:t>Point</a:t>
            </a:r>
            <a:r>
              <a:rPr lang="zh-CN" altLang="en-US" smtClean="0"/>
              <a:t>类，直接将</a:t>
            </a:r>
            <a:r>
              <a:rPr lang="en-US" altLang="zh-CN" smtClean="0"/>
              <a:t>6</a:t>
            </a:r>
            <a:r>
              <a:rPr lang="zh-CN" altLang="en-US" smtClean="0"/>
              <a:t>个坐标值</a:t>
            </a:r>
            <a:r>
              <a:rPr lang="en-US" altLang="zh-CN" smtClean="0"/>
              <a:t>(x1</a:t>
            </a:r>
            <a:r>
              <a:rPr lang="zh-CN" altLang="en-US" smtClean="0"/>
              <a:t>、</a:t>
            </a:r>
            <a:r>
              <a:rPr lang="en-US" altLang="zh-CN" smtClean="0"/>
              <a:t>y1</a:t>
            </a:r>
            <a:r>
              <a:rPr lang="zh-CN" altLang="en-US" smtClean="0"/>
              <a:t>、</a:t>
            </a:r>
            <a:r>
              <a:rPr lang="en-US" altLang="zh-CN" smtClean="0"/>
              <a:t>x2</a:t>
            </a:r>
            <a:r>
              <a:rPr lang="zh-CN" altLang="en-US" smtClean="0"/>
              <a:t>、</a:t>
            </a:r>
            <a:r>
              <a:rPr lang="en-US" altLang="zh-CN" smtClean="0"/>
              <a:t>y2</a:t>
            </a:r>
            <a:r>
              <a:rPr lang="zh-CN" altLang="en-US" smtClean="0"/>
              <a:t>、</a:t>
            </a:r>
            <a:r>
              <a:rPr lang="en-US" altLang="zh-CN" smtClean="0"/>
              <a:t>x3</a:t>
            </a:r>
            <a:r>
              <a:rPr lang="zh-CN" altLang="en-US" smtClean="0"/>
              <a:t>、</a:t>
            </a:r>
            <a:r>
              <a:rPr lang="en-US" altLang="zh-CN" smtClean="0"/>
              <a:t>y3)</a:t>
            </a:r>
            <a:r>
              <a:rPr lang="zh-CN" altLang="en-US" smtClean="0"/>
              <a:t>保存到</a:t>
            </a:r>
            <a:r>
              <a:rPr lang="en-US" altLang="zh-CN" smtClean="0"/>
              <a:t>Triangle</a:t>
            </a:r>
            <a:r>
              <a:rPr lang="zh-CN" altLang="en-US" smtClean="0"/>
              <a:t>中，如何？</a:t>
            </a:r>
            <a:endParaRPr lang="en-US" altLang="zh-CN" smtClean="0"/>
          </a:p>
          <a:p>
            <a:pPr eaLnBrk="1" hangingPunct="1">
              <a:defRPr/>
            </a:pPr>
            <a:r>
              <a:rPr lang="zh-CN" altLang="en-US" smtClean="0"/>
              <a:t>存在以下几个方面的问题：</a:t>
            </a:r>
            <a:endParaRPr lang="en-US" altLang="zh-CN" smtClean="0"/>
          </a:p>
          <a:p>
            <a:pPr lvl="1" eaLnBrk="1" hangingPunct="1">
              <a:defRPr/>
            </a:pPr>
            <a:r>
              <a:rPr lang="en-US" altLang="zh-CN" smtClean="0"/>
              <a:t>getArea</a:t>
            </a:r>
            <a:r>
              <a:rPr lang="zh-CN" altLang="en-US" smtClean="0"/>
              <a:t>方法比较复杂；</a:t>
            </a:r>
            <a:endParaRPr lang="en-US" altLang="zh-CN" smtClean="0"/>
          </a:p>
          <a:p>
            <a:pPr lvl="1" eaLnBrk="1" hangingPunct="1">
              <a:defRPr/>
            </a:pPr>
            <a:r>
              <a:rPr lang="zh-CN" altLang="en-US" smtClean="0"/>
              <a:t>点的处理逻辑将来难以复用到其它程序中；</a:t>
            </a:r>
            <a:endParaRPr lang="en-US" altLang="zh-CN" smtClean="0"/>
          </a:p>
          <a:p>
            <a:pPr lvl="1" eaLnBrk="1" hangingPunct="1">
              <a:defRPr/>
            </a:pPr>
            <a:r>
              <a:rPr lang="zh-CN" altLang="en-US" smtClean="0"/>
              <a:t>点的逻辑发生变化（变更为</a:t>
            </a:r>
            <a:r>
              <a:rPr lang="en-US" altLang="zh-CN" smtClean="0"/>
              <a:t>3</a:t>
            </a:r>
            <a:r>
              <a:rPr lang="zh-CN" altLang="en-US" smtClean="0"/>
              <a:t>维点），将影响到</a:t>
            </a:r>
            <a:r>
              <a:rPr lang="en-US" altLang="zh-CN" smtClean="0"/>
              <a:t>getArea</a:t>
            </a:r>
            <a:r>
              <a:rPr lang="zh-CN" altLang="en-US" smtClean="0"/>
              <a:t>的计算。</a:t>
            </a:r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95288" y="4292600"/>
            <a:ext cx="8280400" cy="1350978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>
                <a:latin typeface="楷体_GB2312"/>
                <a:ea typeface="楷体_GB2312"/>
                <a:cs typeface="楷体_GB2312"/>
              </a:rPr>
              <a:t>通过组合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Point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类得到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Triangle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类，对客户代码是透明的，</a:t>
            </a:r>
            <a:endParaRPr lang="en-US" altLang="zh-CN" dirty="0">
              <a:latin typeface="楷体_GB2312"/>
              <a:ea typeface="楷体_GB2312"/>
              <a:cs typeface="楷体_GB2312"/>
            </a:endParaRPr>
          </a:p>
          <a:p>
            <a:r>
              <a:rPr lang="zh-CN" altLang="en-US" dirty="0">
                <a:latin typeface="楷体_GB2312"/>
                <a:ea typeface="楷体_GB2312"/>
                <a:cs typeface="楷体_GB2312"/>
              </a:rPr>
              <a:t>  用户只关心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Triangle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类的接口，而不关心其实现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。</a:t>
            </a:r>
            <a:endParaRPr lang="en-US" altLang="zh-CN" dirty="0" smtClean="0">
              <a:latin typeface="楷体_GB2312"/>
              <a:ea typeface="楷体_GB2312"/>
              <a:cs typeface="楷体_GB231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dirty="0" smtClean="0">
                <a:latin typeface="楷体_GB2312"/>
                <a:ea typeface="楷体_GB2312"/>
                <a:cs typeface="楷体_GB2312"/>
              </a:rPr>
              <a:t>Triangle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只关心</a:t>
            </a:r>
            <a:r>
              <a:rPr lang="en-US" altLang="zh-CN" dirty="0" smtClean="0">
                <a:latin typeface="楷体_GB2312"/>
                <a:ea typeface="楷体_GB2312"/>
                <a:cs typeface="楷体_GB2312"/>
              </a:rPr>
              <a:t>Point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类的接口，而不用关心其实现。</a:t>
            </a:r>
            <a:endParaRPr lang="en-US" altLang="zh-CN" dirty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-</a:t>
            </a:r>
            <a:fld id="{B4C0FC18-965B-48A0-8BC8-341F91093117}" type="slidenum">
              <a:rPr lang="en-US" altLang="zh-CN" smtClean="0">
                <a:ea typeface="宋体" pitchFamily="2" charset="-122"/>
              </a:rPr>
              <a:pPr/>
              <a:t>112</a:t>
            </a:fld>
            <a:r>
              <a:rPr lang="en-US" altLang="zh-CN" smtClean="0">
                <a:ea typeface="宋体" pitchFamily="2" charset="-122"/>
              </a:rPr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问题？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Triangle</a:t>
            </a:r>
            <a:r>
              <a:rPr lang="zh-CN" altLang="en-US" dirty="0" smtClean="0"/>
              <a:t>类构造函数直接传入</a:t>
            </a:r>
            <a:r>
              <a:rPr lang="en-US" altLang="zh-CN" dirty="0" smtClean="0"/>
              <a:t>6</a:t>
            </a:r>
            <a:r>
              <a:rPr lang="zh-CN" altLang="en-US" dirty="0" smtClean="0"/>
              <a:t>个坐标值，存在以下几个方面的问题：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暴露和依赖了点类的实现细节，只能支持平面直角坐标点，无法适用于其他形式的点类实现（如极坐标）；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点的逻辑发生变化（变更为</a:t>
            </a:r>
            <a:r>
              <a:rPr lang="en-US" altLang="zh-CN" dirty="0" smtClean="0"/>
              <a:t>3</a:t>
            </a:r>
            <a:r>
              <a:rPr lang="zh-CN" altLang="en-US" smtClean="0"/>
              <a:t>维点或变更坐标形式），</a:t>
            </a:r>
            <a:r>
              <a:rPr lang="zh-CN" altLang="en-US" dirty="0" smtClean="0"/>
              <a:t>将影响到构造函数的实现。</a:t>
            </a:r>
            <a:endParaRPr lang="zh-CN" altLang="en-US" dirty="0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35004" y="3714752"/>
            <a:ext cx="8280400" cy="85091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dirty="0" smtClean="0">
                <a:latin typeface="楷体_GB2312"/>
                <a:ea typeface="楷体_GB2312"/>
                <a:cs typeface="楷体_GB2312"/>
              </a:rPr>
              <a:t>Triangle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只关心</a:t>
            </a:r>
            <a:r>
              <a:rPr lang="en-US" altLang="zh-CN" dirty="0" smtClean="0">
                <a:latin typeface="楷体_GB2312"/>
                <a:ea typeface="楷体_GB2312"/>
                <a:cs typeface="楷体_GB2312"/>
              </a:rPr>
              <a:t>Point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类的接口，而不用关心其实现。</a:t>
            </a:r>
            <a:endParaRPr lang="en-US" altLang="zh-CN" dirty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-</a:t>
            </a:r>
            <a:fld id="{CE6B7170-0040-472A-ABB8-3BFBCBB95DEF}" type="slidenum">
              <a:rPr lang="en-US" altLang="zh-CN" smtClean="0">
                <a:ea typeface="宋体" pitchFamily="2" charset="-122"/>
              </a:rPr>
              <a:pPr/>
              <a:t>113</a:t>
            </a:fld>
            <a:r>
              <a:rPr lang="en-US" altLang="zh-CN" smtClean="0">
                <a:ea typeface="宋体" pitchFamily="2" charset="-122"/>
              </a:rPr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改造三角形类的构造函数</a:t>
            </a:r>
            <a:endParaRPr lang="zh-CN" alt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#include "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point.h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"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class </a:t>
            </a:r>
            <a:r>
              <a:rPr lang="en-US" altLang="zh-CN" sz="2200" smtClean="0">
                <a:effectLst/>
                <a:latin typeface="Tahoma" pitchFamily="34" charset="0"/>
              </a:rPr>
              <a:t>Triangle{</a:t>
            </a:r>
            <a:endParaRPr lang="en-US" altLang="zh-CN" sz="2200" dirty="0" smtClean="0">
              <a:effectLst/>
              <a:latin typeface="Tahoma" pitchFamily="34" charset="0"/>
            </a:endParaRP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public: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Triangle( const Point &amp;pp1, const Point &amp;pp2, 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		          const Point &amp;pp3);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Point getPoint1() const { return p1; }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Point getPoint2() const { return p2; }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Point getPoint3() const { return p3; }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void setPoint1( const Point &amp;point1 ) { p1=point1; }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	void setPoint2( const Point &amp;point2 ) { p2=point2; }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	void setPoint3( const Point &amp;point3 ) { p3=point3; }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double 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getArea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() const;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private: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C00000"/>
                </a:solidFill>
                <a:effectLst/>
                <a:latin typeface="Tahoma" pitchFamily="34" charset="0"/>
              </a:rPr>
              <a:t>Point p1,p2,p3;  </a:t>
            </a:r>
          </a:p>
          <a:p>
            <a:pPr marL="32385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effectLst/>
                <a:latin typeface="Tahoma" pitchFamily="34" charset="0"/>
              </a:rPr>
              <a:t>};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203575" y="1052513"/>
            <a:ext cx="5040313" cy="936625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构造三角形对象时，只需要传入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3</a:t>
            </a:r>
          </a:p>
          <a:p>
            <a:r>
              <a:rPr lang="en-US" altLang="zh-CN">
                <a:latin typeface="楷体_GB2312"/>
                <a:ea typeface="楷体_GB2312"/>
                <a:cs typeface="楷体_GB2312"/>
              </a:rPr>
              <a:t>  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个点对象，不应该是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6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个坐标值。</a:t>
            </a:r>
            <a:endParaRPr lang="en-US" altLang="zh-CN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-</a:t>
            </a:r>
            <a:fld id="{968BB950-57FB-4BFC-A99A-D35D94E901AA}" type="slidenum">
              <a:rPr lang="en-US" altLang="zh-CN" smtClean="0">
                <a:ea typeface="宋体" pitchFamily="2" charset="-122"/>
              </a:rPr>
              <a:pPr/>
              <a:t>114</a:t>
            </a:fld>
            <a:r>
              <a:rPr lang="en-US" altLang="zh-CN" smtClean="0">
                <a:ea typeface="宋体" pitchFamily="2" charset="-122"/>
              </a:rPr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构造函数的实现</a:t>
            </a:r>
            <a:endParaRPr lang="zh-CN" alt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#include &lt;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cmath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&gt;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#include "</a:t>
            </a:r>
            <a:r>
              <a:rPr lang="en-US" altLang="zh-CN" sz="2200" dirty="0" err="1" smtClean="0">
                <a:solidFill>
                  <a:srgbClr val="000099"/>
                </a:solidFill>
                <a:effectLst/>
                <a:latin typeface="Tahoma" pitchFamily="34" charset="0"/>
              </a:rPr>
              <a:t>triangle.h</a:t>
            </a:r>
            <a:r>
              <a:rPr lang="en-US" altLang="zh-CN" sz="2200" dirty="0" smtClean="0">
                <a:solidFill>
                  <a:srgbClr val="000099"/>
                </a:solidFill>
                <a:effectLst/>
                <a:latin typeface="Tahoma" pitchFamily="34" charset="0"/>
              </a:rPr>
              <a:t>“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Triangle::Triangle( const Point &amp;pp1, 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	const Point &amp;pp2, const Point &amp;pp3)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	: p1(pp1), p2(pp2), p3(pp3)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</a:p>
          <a:p>
            <a:pPr marL="32385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67618" y="4077072"/>
            <a:ext cx="8424862" cy="1584325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>
                <a:latin typeface="楷体_GB2312"/>
                <a:ea typeface="楷体_GB2312"/>
                <a:cs typeface="楷体_GB2312"/>
              </a:rPr>
              <a:t>三角形类中，不需要关心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Point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类的具体实现细节，不用关</a:t>
            </a:r>
            <a:endParaRPr lang="en-US" altLang="zh-CN" dirty="0">
              <a:latin typeface="楷体_GB2312"/>
              <a:ea typeface="楷体_GB2312"/>
              <a:cs typeface="楷体_GB2312"/>
            </a:endParaRPr>
          </a:p>
          <a:p>
            <a:r>
              <a:rPr lang="en-US" altLang="zh-CN" dirty="0">
                <a:latin typeface="楷体_GB2312"/>
                <a:ea typeface="楷体_GB2312"/>
                <a:cs typeface="楷体_GB2312"/>
              </a:rPr>
              <a:t>  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是二维坐标系还是三维空间，只需要知道三角形包含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3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个点</a:t>
            </a:r>
            <a:endParaRPr lang="en-US" altLang="zh-CN" dirty="0">
              <a:latin typeface="楷体_GB2312"/>
              <a:ea typeface="楷体_GB2312"/>
              <a:cs typeface="楷体_GB2312"/>
            </a:endParaRPr>
          </a:p>
          <a:p>
            <a:r>
              <a:rPr lang="en-US" altLang="zh-CN" dirty="0">
                <a:latin typeface="楷体_GB2312"/>
                <a:ea typeface="楷体_GB2312"/>
                <a:cs typeface="楷体_GB2312"/>
              </a:rPr>
              <a:t>  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对象，调用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Point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的</a:t>
            </a:r>
            <a:r>
              <a:rPr lang="en-US" altLang="zh-CN" dirty="0" err="1">
                <a:latin typeface="楷体_GB2312"/>
                <a:ea typeface="楷体_GB2312"/>
                <a:cs typeface="楷体_GB2312"/>
              </a:rPr>
              <a:t>getDis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可以计算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点距离。</a:t>
            </a:r>
            <a:endParaRPr lang="en-US" altLang="zh-CN" dirty="0">
              <a:latin typeface="楷体_GB2312"/>
              <a:ea typeface="楷体_GB2312"/>
              <a:cs typeface="楷体_GB231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dirty="0">
                <a:latin typeface="楷体_GB2312"/>
                <a:ea typeface="楷体_GB2312"/>
                <a:cs typeface="楷体_GB2312"/>
              </a:rPr>
              <a:t>Point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类的任何修改对</a:t>
            </a:r>
            <a:r>
              <a:rPr lang="en-US" altLang="zh-CN" dirty="0">
                <a:latin typeface="楷体_GB2312"/>
                <a:ea typeface="楷体_GB2312"/>
                <a:cs typeface="楷体_GB2312"/>
              </a:rPr>
              <a:t>Triangle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类没有影响。</a:t>
            </a:r>
            <a:endParaRPr lang="en-US" altLang="zh-CN" dirty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F0395E92-129D-470C-AB39-6BDB1B316BAF}" type="slidenum">
              <a:rPr lang="en-US" altLang="zh-CN"/>
              <a:pPr/>
              <a:t>12</a:t>
            </a:fld>
            <a:r>
              <a:rPr lang="en-US" altLang="zh-CN"/>
              <a:t>-</a:t>
            </a:r>
          </a:p>
        </p:txBody>
      </p:sp>
      <p:sp>
        <p:nvSpPr>
          <p:cNvPr id="101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</a:t>
            </a:r>
            <a:r>
              <a:rPr lang="zh-CN" altLang="en-US"/>
              <a:t>类</a:t>
            </a:r>
          </a:p>
        </p:txBody>
      </p:sp>
      <p:sp>
        <p:nvSpPr>
          <p:cNvPr id="101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  <a:r>
              <a:rPr lang="zh-CN" altLang="en-US" dirty="0" smtClean="0"/>
              <a:t>的定义，</a:t>
            </a:r>
            <a:r>
              <a:rPr lang="zh-CN" altLang="en-US" dirty="0"/>
              <a:t>通常放在头文件中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200" smtClean="0"/>
              <a:t>class </a:t>
            </a:r>
            <a:r>
              <a:rPr lang="en-US" altLang="zh-CN" sz="2200" smtClean="0"/>
              <a:t>Fraction{</a:t>
            </a:r>
            <a:endParaRPr lang="en-US" altLang="zh-CN" sz="2200" dirty="0"/>
          </a:p>
          <a:p>
            <a:pPr lvl="1">
              <a:buFont typeface="Wingdings" pitchFamily="2" charset="2"/>
              <a:buNone/>
            </a:pPr>
            <a:r>
              <a:rPr lang="en-US" altLang="zh-CN" sz="2200" dirty="0">
                <a:solidFill>
                  <a:srgbClr val="FF0066"/>
                </a:solidFill>
              </a:rPr>
              <a:t>public: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200" dirty="0"/>
              <a:t>	</a:t>
            </a:r>
            <a:r>
              <a:rPr lang="en-US" altLang="zh-CN" sz="2200" dirty="0">
                <a:solidFill>
                  <a:srgbClr val="006600"/>
                </a:solidFill>
              </a:rPr>
              <a:t>void </a:t>
            </a:r>
            <a:r>
              <a:rPr lang="en-US" altLang="zh-CN" sz="2200" dirty="0" err="1" smtClean="0">
                <a:solidFill>
                  <a:srgbClr val="006600"/>
                </a:solidFill>
              </a:rPr>
              <a:t>setNum</a:t>
            </a:r>
            <a:r>
              <a:rPr lang="en-US" altLang="zh-CN" sz="2200" dirty="0" smtClean="0">
                <a:solidFill>
                  <a:srgbClr val="006600"/>
                </a:solidFill>
              </a:rPr>
              <a:t>(</a:t>
            </a:r>
            <a:r>
              <a:rPr lang="en-US" altLang="zh-CN" sz="2200" dirty="0" err="1" smtClean="0">
                <a:solidFill>
                  <a:srgbClr val="006600"/>
                </a:solidFill>
              </a:rPr>
              <a:t>int</a:t>
            </a:r>
            <a:r>
              <a:rPr lang="en-US" altLang="zh-CN" sz="2200" dirty="0" smtClean="0">
                <a:solidFill>
                  <a:srgbClr val="006600"/>
                </a:solidFill>
              </a:rPr>
              <a:t> </a:t>
            </a:r>
            <a:r>
              <a:rPr lang="en-US" altLang="zh-CN" sz="2200" dirty="0" err="1" smtClean="0">
                <a:solidFill>
                  <a:srgbClr val="006600"/>
                </a:solidFill>
              </a:rPr>
              <a:t>newNum</a:t>
            </a:r>
            <a:r>
              <a:rPr lang="en-US" altLang="zh-CN" sz="2200" dirty="0" smtClean="0">
                <a:solidFill>
                  <a:srgbClr val="006600"/>
                </a:solidFill>
              </a:rPr>
              <a:t>);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6600"/>
                </a:solidFill>
              </a:rPr>
              <a:t>	void </a:t>
            </a:r>
            <a:r>
              <a:rPr lang="en-US" altLang="zh-CN" sz="2200" dirty="0" err="1" smtClean="0">
                <a:solidFill>
                  <a:srgbClr val="006600"/>
                </a:solidFill>
              </a:rPr>
              <a:t>setDen</a:t>
            </a:r>
            <a:r>
              <a:rPr lang="en-US" altLang="zh-CN" sz="2200" dirty="0" smtClean="0">
                <a:solidFill>
                  <a:srgbClr val="006600"/>
                </a:solidFill>
              </a:rPr>
              <a:t>(</a:t>
            </a:r>
            <a:r>
              <a:rPr lang="en-US" altLang="zh-CN" sz="2200" dirty="0" err="1" smtClean="0">
                <a:solidFill>
                  <a:srgbClr val="006600"/>
                </a:solidFill>
              </a:rPr>
              <a:t>int</a:t>
            </a:r>
            <a:r>
              <a:rPr lang="en-US" altLang="zh-CN" sz="2200" dirty="0" smtClean="0">
                <a:solidFill>
                  <a:srgbClr val="006600"/>
                </a:solidFill>
              </a:rPr>
              <a:t> </a:t>
            </a:r>
            <a:r>
              <a:rPr lang="en-US" altLang="zh-CN" sz="2200" dirty="0" err="1" smtClean="0">
                <a:solidFill>
                  <a:srgbClr val="006600"/>
                </a:solidFill>
              </a:rPr>
              <a:t>newDen</a:t>
            </a:r>
            <a:r>
              <a:rPr lang="en-US" altLang="zh-CN" sz="2200" dirty="0" smtClean="0">
                <a:solidFill>
                  <a:srgbClr val="006600"/>
                </a:solidFill>
              </a:rPr>
              <a:t>);</a:t>
            </a:r>
            <a:endParaRPr lang="en-US" altLang="zh-CN" sz="2200" dirty="0">
              <a:solidFill>
                <a:srgbClr val="0066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200" dirty="0">
                <a:solidFill>
                  <a:srgbClr val="006600"/>
                </a:solidFill>
              </a:rPr>
              <a:t>	double </a:t>
            </a:r>
            <a:r>
              <a:rPr lang="en-US" altLang="zh-CN" sz="2200" dirty="0" err="1" smtClean="0">
                <a:solidFill>
                  <a:srgbClr val="006600"/>
                </a:solidFill>
              </a:rPr>
              <a:t>getValue</a:t>
            </a:r>
            <a:r>
              <a:rPr lang="en-US" altLang="zh-CN" sz="2200" dirty="0" smtClean="0">
                <a:solidFill>
                  <a:srgbClr val="006600"/>
                </a:solidFill>
              </a:rPr>
              <a:t>();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006600"/>
                </a:solidFill>
              </a:rPr>
              <a:t>	void output();</a:t>
            </a:r>
            <a:endParaRPr lang="en-US" altLang="zh-CN" sz="2200" dirty="0">
              <a:solidFill>
                <a:srgbClr val="006600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FF0066"/>
                </a:solidFill>
              </a:rPr>
              <a:t>private:</a:t>
            </a:r>
            <a:endParaRPr lang="en-US" altLang="zh-CN" sz="2200" dirty="0">
              <a:solidFill>
                <a:srgbClr val="FF0066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200" dirty="0"/>
              <a:t>	</a:t>
            </a:r>
            <a:r>
              <a:rPr lang="en-US" altLang="zh-CN" sz="2200" dirty="0" err="1" smtClean="0">
                <a:solidFill>
                  <a:srgbClr val="0033CC"/>
                </a:solidFill>
              </a:rPr>
              <a:t>int</a:t>
            </a:r>
            <a:r>
              <a:rPr lang="en-US" altLang="zh-CN" sz="2200" dirty="0" smtClean="0">
                <a:solidFill>
                  <a:srgbClr val="0033CC"/>
                </a:solidFill>
              </a:rPr>
              <a:t> num; //</a:t>
            </a:r>
            <a:r>
              <a:rPr lang="zh-CN" altLang="en-US" sz="2200" dirty="0" smtClean="0">
                <a:solidFill>
                  <a:srgbClr val="0033CC"/>
                </a:solidFill>
              </a:rPr>
              <a:t>分子</a:t>
            </a:r>
            <a:endParaRPr lang="en-US" altLang="zh-CN" sz="2200" dirty="0" smtClean="0">
              <a:solidFill>
                <a:srgbClr val="0033CC"/>
              </a:solidFill>
            </a:endParaRPr>
          </a:p>
          <a:p>
            <a:pPr lvl="1">
              <a:buNone/>
            </a:pPr>
            <a:r>
              <a:rPr lang="en-US" altLang="zh-CN" sz="2200" dirty="0" smtClean="0">
                <a:solidFill>
                  <a:srgbClr val="0033CC"/>
                </a:solidFill>
              </a:rPr>
              <a:t>	</a:t>
            </a:r>
            <a:r>
              <a:rPr lang="en-US" altLang="zh-CN" sz="2200" dirty="0" err="1" smtClean="0">
                <a:solidFill>
                  <a:srgbClr val="0033CC"/>
                </a:solidFill>
              </a:rPr>
              <a:t>int</a:t>
            </a:r>
            <a:r>
              <a:rPr lang="en-US" altLang="zh-CN" sz="2200" dirty="0" smtClean="0">
                <a:solidFill>
                  <a:srgbClr val="0033CC"/>
                </a:solidFill>
              </a:rPr>
              <a:t> den; //</a:t>
            </a:r>
            <a:r>
              <a:rPr lang="zh-CN" altLang="en-US" sz="2200" dirty="0" smtClean="0">
                <a:solidFill>
                  <a:srgbClr val="0033CC"/>
                </a:solidFill>
              </a:rPr>
              <a:t>分母</a:t>
            </a:r>
            <a:r>
              <a:rPr lang="en-US" altLang="zh-CN" sz="2200" dirty="0" smtClean="0">
                <a:solidFill>
                  <a:schemeClr val="accent1"/>
                </a:solidFill>
              </a:rPr>
              <a:t>	</a:t>
            </a:r>
            <a:endParaRPr lang="en-US" altLang="zh-CN" sz="2200" dirty="0">
              <a:solidFill>
                <a:schemeClr val="accent1"/>
              </a:solidFill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sz="2200" dirty="0"/>
              <a:t>};</a:t>
            </a:r>
            <a:endParaRPr lang="zh-CN" altLang="en-US" sz="2200" dirty="0"/>
          </a:p>
        </p:txBody>
      </p:sp>
      <p:sp>
        <p:nvSpPr>
          <p:cNvPr id="8" name="AutoShape 4"/>
          <p:cNvSpPr>
            <a:spLocks/>
          </p:cNvSpPr>
          <p:nvPr/>
        </p:nvSpPr>
        <p:spPr bwMode="auto">
          <a:xfrm>
            <a:off x="3419872" y="1484784"/>
            <a:ext cx="4248150" cy="1151706"/>
          </a:xfrm>
          <a:prstGeom prst="borderCallout2">
            <a:avLst>
              <a:gd name="adj1" fmla="val 8824"/>
              <a:gd name="adj2" fmla="val -1792"/>
              <a:gd name="adj3" fmla="val 8824"/>
              <a:gd name="adj4" fmla="val -8931"/>
              <a:gd name="adj5" fmla="val 78110"/>
              <a:gd name="adj6" fmla="val -36030"/>
            </a:avLst>
          </a:prstGeom>
          <a:solidFill>
            <a:srgbClr val="97FFE4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缺省的访问控制为</a:t>
            </a: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private</a:t>
            </a:r>
          </a:p>
          <a:p>
            <a:pPr>
              <a:buFont typeface="Wingdings" pitchFamily="2" charset="2"/>
              <a:buChar char="ü"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结构体的缺省访问控制为</a:t>
            </a:r>
          </a:p>
          <a:p>
            <a:pPr>
              <a:buFont typeface="Wingdings" pitchFamily="2" charset="2"/>
              <a:buNone/>
            </a:pPr>
            <a:r>
              <a:rPr lang="en-US" altLang="zh-CN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   public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995936" y="3645024"/>
            <a:ext cx="4752975" cy="2304256"/>
          </a:xfrm>
          <a:prstGeom prst="rect">
            <a:avLst/>
          </a:prstGeom>
          <a:solidFill>
            <a:srgbClr val="FFFF99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dirty="0">
                <a:effectLst/>
                <a:latin typeface="楷体_GB2312" pitchFamily="49" charset="-122"/>
                <a:ea typeface="楷体_GB2312" pitchFamily="49" charset="-122"/>
              </a:rPr>
              <a:t>public</a:t>
            </a:r>
            <a:r>
              <a:rPr lang="zh-CN" altLang="en-US" dirty="0">
                <a:effectLst/>
                <a:latin typeface="楷体_GB2312" pitchFamily="49" charset="-122"/>
                <a:ea typeface="楷体_GB2312" pitchFamily="49" charset="-122"/>
              </a:rPr>
              <a:t>：本类或派生类可访问，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effectLst/>
                <a:latin typeface="楷体_GB2312" pitchFamily="49" charset="-122"/>
                <a:ea typeface="楷体_GB2312" pitchFamily="49" charset="-122"/>
              </a:rPr>
              <a:t>   客户通过对象可以访问</a:t>
            </a:r>
          </a:p>
          <a:p>
            <a:pPr>
              <a:buFont typeface="Wingdings" pitchFamily="2" charset="2"/>
              <a:buChar char="p"/>
            </a:pP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private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：只能本类访问</a:t>
            </a:r>
          </a:p>
          <a:p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  不</a:t>
            </a:r>
            <a:r>
              <a:rPr lang="zh-CN" altLang="en-US" dirty="0">
                <a:effectLst/>
                <a:latin typeface="楷体_GB2312" pitchFamily="49" charset="-122"/>
                <a:ea typeface="楷体_GB2312" pitchFamily="49" charset="-122"/>
              </a:rPr>
              <a:t>希望用户或子类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访问</a:t>
            </a:r>
            <a:endParaRPr lang="en-US" altLang="zh-CN" dirty="0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protected</a:t>
            </a: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：本类或子类可访问</a:t>
            </a:r>
          </a:p>
          <a:p>
            <a:pPr>
              <a:buFont typeface="Wingdings" pitchFamily="2" charset="2"/>
              <a:buNone/>
            </a:pPr>
            <a:r>
              <a:rPr lang="zh-CN" altLang="en-US" dirty="0" smtClean="0">
                <a:effectLst/>
                <a:latin typeface="楷体_GB2312" pitchFamily="49" charset="-122"/>
                <a:ea typeface="楷体_GB2312" pitchFamily="49" charset="-122"/>
              </a:rPr>
              <a:t>   不希望客户使用</a:t>
            </a:r>
            <a:endParaRPr lang="zh-CN" altLang="en-US" dirty="0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D27819B-49E8-42DC-AB94-02976B05F086}" type="slidenum">
              <a:rPr lang="en-US" altLang="zh-CN"/>
              <a:pPr/>
              <a:t>13</a:t>
            </a:fld>
            <a:r>
              <a:rPr lang="en-US" altLang="zh-CN"/>
              <a:t>-</a:t>
            </a:r>
          </a:p>
        </p:txBody>
      </p:sp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成员函数实现（定义）</a:t>
            </a:r>
            <a:endParaRPr lang="zh-CN" altLang="en-US" dirty="0"/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#include &lt;</a:t>
            </a:r>
            <a:r>
              <a:rPr lang="en-US" altLang="zh-CN" sz="2200" dirty="0" err="1" smtClean="0">
                <a:solidFill>
                  <a:schemeClr val="folHlink"/>
                </a:solidFill>
                <a:effectLst/>
                <a:latin typeface="Tahoma" pitchFamily="34" charset="0"/>
              </a:rPr>
              <a:t>iostream</a:t>
            </a: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#include "</a:t>
            </a:r>
            <a:r>
              <a:rPr lang="en-US" altLang="zh-CN" sz="2200" dirty="0" err="1" smtClean="0">
                <a:solidFill>
                  <a:schemeClr val="folHlink"/>
                </a:solidFill>
                <a:effectLst/>
                <a:latin typeface="Tahoma" pitchFamily="34" charset="0"/>
              </a:rPr>
              <a:t>fraction.h</a:t>
            </a: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“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void Fraction::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setNum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err="1" smtClean="0">
                <a:solidFill>
                  <a:srgbClr val="004E4C"/>
                </a:solidFill>
                <a:effectLst/>
                <a:latin typeface="Tahoma" pitchFamily="34" charset="0"/>
              </a:rPr>
              <a:t>newNum</a:t>
            </a: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){</a:t>
            </a:r>
            <a:endParaRPr lang="en-US" altLang="zh-CN" sz="22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	num 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=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newNum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en-US" altLang="zh-CN" sz="22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void Fraction::</a:t>
            </a:r>
            <a:r>
              <a:rPr lang="en-US" altLang="zh-CN" sz="2200" dirty="0" err="1" smtClean="0">
                <a:solidFill>
                  <a:schemeClr val="folHlink"/>
                </a:solidFill>
                <a:effectLst/>
                <a:latin typeface="Tahoma" pitchFamily="34" charset="0"/>
              </a:rPr>
              <a:t>setDen</a:t>
            </a: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chemeClr val="folHlink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err="1" smtClean="0">
                <a:solidFill>
                  <a:schemeClr val="folHlink"/>
                </a:solidFill>
                <a:effectLst/>
                <a:latin typeface="Tahoma" pitchFamily="34" charset="0"/>
              </a:rPr>
              <a:t>newDen</a:t>
            </a:r>
            <a:r>
              <a:rPr lang="en-US" altLang="zh-CN" sz="2200" smtClean="0">
                <a:solidFill>
                  <a:schemeClr val="folHlink"/>
                </a:solidFill>
                <a:effectLst/>
                <a:latin typeface="Tahoma" pitchFamily="34" charset="0"/>
              </a:rPr>
              <a:t>){</a:t>
            </a:r>
            <a:endParaRPr lang="en-US" altLang="zh-CN" sz="2200" dirty="0" smtClean="0">
              <a:solidFill>
                <a:schemeClr val="folHlink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    if(</a:t>
            </a:r>
            <a:r>
              <a:rPr lang="en-US" altLang="zh-CN" sz="2200" dirty="0" err="1" smtClean="0">
                <a:solidFill>
                  <a:schemeClr val="folHlink"/>
                </a:solidFill>
                <a:effectLst/>
                <a:latin typeface="Tahoma" pitchFamily="34" charset="0"/>
              </a:rPr>
              <a:t>newDen</a:t>
            </a: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==0)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        return;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	den </a:t>
            </a: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= </a:t>
            </a:r>
            <a:r>
              <a:rPr lang="en-US" altLang="zh-CN" sz="2200" dirty="0" err="1" smtClean="0">
                <a:solidFill>
                  <a:schemeClr val="folHlink"/>
                </a:solidFill>
                <a:effectLst/>
                <a:latin typeface="Tahoma" pitchFamily="34" charset="0"/>
              </a:rPr>
              <a:t>newDen</a:t>
            </a: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}</a:t>
            </a:r>
            <a:endParaRPr lang="en-US" altLang="zh-CN" sz="2200" dirty="0">
              <a:solidFill>
                <a:schemeClr val="folHlink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D27819B-49E8-42DC-AB94-02976B05F086}" type="slidenum">
              <a:rPr lang="en-US" altLang="zh-CN"/>
              <a:pPr/>
              <a:t>14</a:t>
            </a:fld>
            <a:r>
              <a:rPr lang="en-US" altLang="zh-CN"/>
              <a:t>-</a:t>
            </a:r>
          </a:p>
        </p:txBody>
      </p:sp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成员函数实现</a:t>
            </a:r>
            <a:endParaRPr lang="zh-CN" altLang="en-US"/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double Fraction::</a:t>
            </a:r>
            <a:r>
              <a:rPr lang="en-US" altLang="zh-CN" sz="2200" err="1" smtClean="0">
                <a:solidFill>
                  <a:schemeClr val="folHlink"/>
                </a:solidFill>
                <a:effectLst/>
                <a:latin typeface="Tahoma" pitchFamily="34" charset="0"/>
              </a:rPr>
              <a:t>getValue</a:t>
            </a:r>
            <a:r>
              <a:rPr lang="en-US" altLang="zh-CN" sz="2200" smtClean="0">
                <a:solidFill>
                  <a:schemeClr val="folHlink"/>
                </a:solidFill>
                <a:effectLst/>
                <a:latin typeface="Tahoma" pitchFamily="34" charset="0"/>
              </a:rPr>
              <a:t>(){</a:t>
            </a:r>
            <a:endParaRPr lang="en-US" altLang="zh-CN" sz="2200" dirty="0" smtClean="0">
              <a:solidFill>
                <a:schemeClr val="folHlink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	return 1.0*num/den;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smtClean="0">
                <a:solidFill>
                  <a:schemeClr val="folHlink"/>
                </a:solidFill>
                <a:effectLst/>
                <a:latin typeface="Tahoma" pitchFamily="34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en-US" altLang="zh-CN" sz="2200" dirty="0" smtClean="0">
              <a:solidFill>
                <a:schemeClr val="folHlink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void Fraction::</a:t>
            </a: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output</a:t>
            </a: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(){</a:t>
            </a:r>
            <a:endParaRPr lang="en-US" altLang="zh-CN" sz="22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cout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&lt;&lt;num&lt;&lt;'/'&lt;&lt;den&lt;&lt;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endl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  <a:endParaRPr lang="en-US" altLang="zh-CN" sz="2200" dirty="0">
              <a:solidFill>
                <a:srgbClr val="004E4C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#include “</a:t>
            </a:r>
            <a:r>
              <a:rPr lang="en-US" altLang="zh-CN" sz="2400" dirty="0" err="1" smtClean="0">
                <a:solidFill>
                  <a:schemeClr val="folHlink"/>
                </a:solidFill>
                <a:effectLst/>
                <a:latin typeface="Tahoma" pitchFamily="34" charset="0"/>
              </a:rPr>
              <a:t>fraction.h</a:t>
            </a:r>
            <a:r>
              <a:rPr lang="en-US" altLang="zh-CN" sz="24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err="1" smtClean="0">
                <a:solidFill>
                  <a:schemeClr val="folHlink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400" smtClean="0">
                <a:solidFill>
                  <a:schemeClr val="folHlink"/>
                </a:solidFill>
                <a:effectLst/>
                <a:latin typeface="Tahoma" pitchFamily="34" charset="0"/>
              </a:rPr>
              <a:t>main</a:t>
            </a:r>
            <a:r>
              <a:rPr lang="en-US" altLang="zh-CN" sz="2400" smtClean="0">
                <a:solidFill>
                  <a:schemeClr val="folHlink"/>
                </a:solidFill>
                <a:effectLst/>
                <a:latin typeface="Tahoma" pitchFamily="34" charset="0"/>
              </a:rPr>
              <a:t>(){</a:t>
            </a:r>
            <a:endParaRPr lang="en-US" altLang="zh-CN" sz="2400" dirty="0" smtClean="0">
              <a:solidFill>
                <a:schemeClr val="folHlink"/>
              </a:solidFill>
              <a:effectLst/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	Fraction f1, f2;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f1.setNum(8);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	f1.setDen(14);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	f1.output();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f2.setNum(3);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f2.setDen(5);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}</a:t>
            </a:r>
            <a:endParaRPr lang="zh-CN" altLang="en-US" sz="2400" dirty="0">
              <a:solidFill>
                <a:schemeClr val="folHlink"/>
              </a:solidFill>
              <a:effectLst/>
              <a:latin typeface="Tahoma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8EEF970-581F-44AC-AD1E-231B8F0045DA}" type="slidenum">
              <a:rPr lang="en-US" altLang="zh-CN"/>
              <a:pPr/>
              <a:t>15</a:t>
            </a:fld>
            <a:r>
              <a:rPr lang="en-US" altLang="zh-CN"/>
              <a:t>-</a:t>
            </a:r>
          </a:p>
        </p:txBody>
      </p:sp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主程序</a:t>
            </a:r>
            <a:endParaRPr lang="zh-CN" altLang="en-US"/>
          </a:p>
        </p:txBody>
      </p:sp>
      <p:grpSp>
        <p:nvGrpSpPr>
          <p:cNvPr id="35" name="组合 34"/>
          <p:cNvGrpSpPr/>
          <p:nvPr/>
        </p:nvGrpSpPr>
        <p:grpSpPr>
          <a:xfrm>
            <a:off x="3546797" y="1892969"/>
            <a:ext cx="5146626" cy="3048199"/>
            <a:chOff x="3546797" y="1532929"/>
            <a:chExt cx="5146626" cy="3048199"/>
          </a:xfrm>
        </p:grpSpPr>
        <p:sp>
          <p:nvSpPr>
            <p:cNvPr id="31" name="Rectangle 12"/>
            <p:cNvSpPr>
              <a:spLocks noChangeArrowheads="1"/>
            </p:cNvSpPr>
            <p:nvPr/>
          </p:nvSpPr>
          <p:spPr bwMode="auto">
            <a:xfrm>
              <a:off x="3622991" y="2708921"/>
              <a:ext cx="761939" cy="4320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 dirty="0" smtClean="0"/>
                <a:t>14</a:t>
              </a:r>
              <a:endParaRPr lang="en-US" altLang="zh-CN" b="0" dirty="0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3622991" y="2142562"/>
              <a:ext cx="0" cy="1219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5207040" y="2142562"/>
              <a:ext cx="0" cy="1219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5968979" y="2142562"/>
              <a:ext cx="0" cy="1219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3622991" y="2294971"/>
              <a:ext cx="7619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>
              <a:off x="3622991" y="2752196"/>
              <a:ext cx="7619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622991" y="2294971"/>
              <a:ext cx="761939" cy="457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 dirty="0" smtClean="0"/>
                <a:t>8</a:t>
              </a:r>
              <a:endParaRPr lang="en-US" altLang="zh-CN" b="0" dirty="0"/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546797" y="1532929"/>
              <a:ext cx="914400" cy="457200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f1</a:t>
              </a:r>
              <a:endPara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5131122" y="1532929"/>
              <a:ext cx="914400" cy="457200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f2</a:t>
              </a:r>
              <a:endPara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5207040" y="2371175"/>
              <a:ext cx="761939" cy="457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 dirty="0" smtClean="0"/>
                <a:t>3</a:t>
              </a:r>
              <a:endParaRPr lang="en-US" altLang="zh-CN" b="0" dirty="0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4483422" y="2294929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num</a:t>
              </a:r>
              <a:endParaRPr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6066159" y="2371129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num</a:t>
              </a:r>
              <a:endParaRPr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6802176" y="1916654"/>
              <a:ext cx="761939" cy="6096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latin typeface="Times New Roman" pitchFamily="18" charset="0"/>
                </a:rPr>
                <a:t>……</a:t>
              </a:r>
              <a:endParaRPr lang="en-US" altLang="zh-CN" b="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7850385" y="1917104"/>
              <a:ext cx="754063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 err="1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setNum</a:t>
              </a:r>
              <a:endPara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6802176" y="2708786"/>
              <a:ext cx="761939" cy="6096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latin typeface="Times New Roman" pitchFamily="18" charset="0"/>
                </a:rPr>
                <a:t>……</a:t>
              </a:r>
              <a:endParaRPr lang="en-US" altLang="zh-CN" b="0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7922840" y="2788642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 err="1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setDen</a:t>
              </a:r>
              <a:endPara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6787468" y="3467379"/>
              <a:ext cx="776647" cy="6096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>
                  <a:latin typeface="Times New Roman" pitchFamily="18" charset="0"/>
                </a:rPr>
                <a:t>……</a:t>
              </a:r>
              <a:endParaRPr lang="en-US" altLang="zh-CN" b="0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7812360" y="3619872"/>
              <a:ext cx="881063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output</a:t>
              </a:r>
              <a:endPara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>
              <a:off x="6787468" y="1700450"/>
              <a:ext cx="831" cy="28806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19"/>
            <p:cNvSpPr>
              <a:spLocks noChangeShapeType="1"/>
            </p:cNvSpPr>
            <p:nvPr/>
          </p:nvSpPr>
          <p:spPr bwMode="auto">
            <a:xfrm>
              <a:off x="7564681" y="1700450"/>
              <a:ext cx="11571" cy="28086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4384930" y="2142562"/>
              <a:ext cx="0" cy="12192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4427984" y="2708920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den</a:t>
              </a:r>
              <a:endParaRPr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33" name="Rectangle 17"/>
            <p:cNvSpPr>
              <a:spLocks noChangeArrowheads="1"/>
            </p:cNvSpPr>
            <p:nvPr/>
          </p:nvSpPr>
          <p:spPr bwMode="auto">
            <a:xfrm>
              <a:off x="6084168" y="2780928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den</a:t>
              </a:r>
              <a:endParaRPr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34" name="Rectangle 12"/>
            <p:cNvSpPr>
              <a:spLocks noChangeArrowheads="1"/>
            </p:cNvSpPr>
            <p:nvPr/>
          </p:nvSpPr>
          <p:spPr bwMode="auto">
            <a:xfrm>
              <a:off x="5207040" y="2780928"/>
              <a:ext cx="761939" cy="4320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 dirty="0" smtClean="0"/>
                <a:t>5</a:t>
              </a:r>
              <a:endParaRPr lang="en-US" altLang="zh-CN" b="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>
                <a:srgbClr val="006666"/>
              </a:buClr>
              <a:buSzTx/>
            </a:pPr>
            <a:r>
              <a:rPr lang="en-US" altLang="zh-CN" dirty="0" smtClean="0">
                <a:solidFill>
                  <a:srgbClr val="006666"/>
                </a:solidFill>
                <a:latin typeface="Tahoma"/>
                <a:ea typeface="黑体"/>
              </a:rPr>
              <a:t>public</a:t>
            </a:r>
            <a:r>
              <a:rPr lang="zh-CN" altLang="en-US" dirty="0" smtClean="0">
                <a:solidFill>
                  <a:srgbClr val="006666"/>
                </a:solidFill>
                <a:latin typeface="Tahoma"/>
                <a:ea typeface="黑体"/>
              </a:rPr>
              <a:t>：通过对象可以访问的成员，通常将对外开放的成员函数声明在</a:t>
            </a:r>
            <a:r>
              <a:rPr lang="en-US" altLang="zh-CN" dirty="0" smtClean="0">
                <a:solidFill>
                  <a:srgbClr val="006666"/>
                </a:solidFill>
                <a:latin typeface="Tahoma"/>
                <a:ea typeface="黑体"/>
              </a:rPr>
              <a:t>public</a:t>
            </a:r>
            <a:r>
              <a:rPr lang="zh-CN" altLang="en-US" dirty="0" smtClean="0">
                <a:solidFill>
                  <a:srgbClr val="006666"/>
                </a:solidFill>
                <a:latin typeface="Tahoma"/>
                <a:ea typeface="黑体"/>
              </a:rPr>
              <a:t>下；</a:t>
            </a:r>
            <a:endParaRPr lang="en-US" altLang="zh-CN" dirty="0" smtClean="0">
              <a:solidFill>
                <a:srgbClr val="006666"/>
              </a:solidFill>
              <a:latin typeface="Tahoma"/>
              <a:ea typeface="黑体"/>
            </a:endParaRPr>
          </a:p>
          <a:p>
            <a:pPr>
              <a:spcBef>
                <a:spcPct val="10000"/>
              </a:spcBef>
              <a:buClr>
                <a:srgbClr val="006666"/>
              </a:buClr>
              <a:buSzTx/>
            </a:pPr>
            <a:r>
              <a:rPr lang="en-US" altLang="zh-CN" dirty="0" smtClean="0">
                <a:solidFill>
                  <a:srgbClr val="006666"/>
                </a:solidFill>
                <a:latin typeface="Tahoma"/>
                <a:ea typeface="黑体"/>
              </a:rPr>
              <a:t>private</a:t>
            </a:r>
            <a:r>
              <a:rPr lang="zh-CN" altLang="en-US" dirty="0" smtClean="0">
                <a:solidFill>
                  <a:srgbClr val="006666"/>
                </a:solidFill>
                <a:latin typeface="Tahoma"/>
                <a:ea typeface="黑体"/>
              </a:rPr>
              <a:t>：通过对象不能访问的成员，通常将数据成员声明在</a:t>
            </a:r>
            <a:r>
              <a:rPr lang="en-US" altLang="zh-CN" dirty="0" smtClean="0">
                <a:solidFill>
                  <a:srgbClr val="006666"/>
                </a:solidFill>
                <a:latin typeface="Tahoma"/>
                <a:ea typeface="黑体"/>
              </a:rPr>
              <a:t>private</a:t>
            </a:r>
            <a:r>
              <a:rPr lang="zh-CN" altLang="en-US" dirty="0" smtClean="0">
                <a:solidFill>
                  <a:srgbClr val="006666"/>
                </a:solidFill>
                <a:latin typeface="Tahoma"/>
                <a:ea typeface="黑体"/>
              </a:rPr>
              <a:t>下；</a:t>
            </a:r>
          </a:p>
          <a:p>
            <a:pPr lvl="0">
              <a:spcBef>
                <a:spcPct val="10000"/>
              </a:spcBef>
              <a:buClr>
                <a:srgbClr val="006666"/>
              </a:buClr>
              <a:buSzTx/>
              <a:buNone/>
            </a:pPr>
            <a:r>
              <a:rPr lang="en-US" altLang="zh-CN" dirty="0" smtClean="0">
                <a:solidFill>
                  <a:srgbClr val="FF0066"/>
                </a:solidFill>
                <a:latin typeface="Tahoma"/>
                <a:ea typeface="黑体"/>
              </a:rPr>
              <a:t>	Fraction f;</a:t>
            </a:r>
            <a:r>
              <a:rPr lang="zh-CN" altLang="en-US" dirty="0" smtClean="0">
                <a:solidFill>
                  <a:srgbClr val="FF0066"/>
                </a:solidFill>
                <a:latin typeface="Tahoma"/>
                <a:ea typeface="黑体"/>
              </a:rPr>
              <a:t>	</a:t>
            </a:r>
            <a:endParaRPr lang="en-US" altLang="zh-CN" dirty="0" smtClean="0">
              <a:solidFill>
                <a:srgbClr val="FF0066"/>
              </a:solidFill>
              <a:latin typeface="Tahoma"/>
              <a:ea typeface="黑体"/>
            </a:endParaRPr>
          </a:p>
          <a:p>
            <a:pPr lvl="0">
              <a:spcBef>
                <a:spcPct val="10000"/>
              </a:spcBef>
              <a:buClr>
                <a:srgbClr val="006666"/>
              </a:buClr>
              <a:buSzTx/>
              <a:buNone/>
            </a:pPr>
            <a:r>
              <a:rPr lang="en-US" altLang="zh-CN" dirty="0" smtClean="0">
                <a:solidFill>
                  <a:srgbClr val="000066"/>
                </a:solidFill>
                <a:latin typeface="Tahoma"/>
                <a:ea typeface="黑体"/>
              </a:rPr>
              <a:t>	</a:t>
            </a:r>
            <a:r>
              <a:rPr lang="en-US" altLang="zh-CN" dirty="0" err="1" smtClean="0">
                <a:solidFill>
                  <a:srgbClr val="000066"/>
                </a:solidFill>
                <a:latin typeface="Tahoma"/>
                <a:ea typeface="黑体"/>
              </a:rPr>
              <a:t>f</a:t>
            </a:r>
            <a:r>
              <a:rPr lang="en-US" altLang="zh-CN" dirty="0" err="1" smtClean="0">
                <a:solidFill>
                  <a:srgbClr val="FF0066"/>
                </a:solidFill>
                <a:latin typeface="Tahoma"/>
                <a:ea typeface="黑体"/>
              </a:rPr>
              <a:t>.setNum</a:t>
            </a:r>
            <a:r>
              <a:rPr lang="en-US" altLang="zh-CN" dirty="0" smtClean="0">
                <a:solidFill>
                  <a:srgbClr val="FF0066"/>
                </a:solidFill>
                <a:latin typeface="Tahoma"/>
                <a:ea typeface="黑体"/>
              </a:rPr>
              <a:t>(4)</a:t>
            </a:r>
            <a:r>
              <a:rPr lang="en-US" altLang="zh-CN" dirty="0" smtClean="0">
                <a:solidFill>
                  <a:srgbClr val="000066"/>
                </a:solidFill>
                <a:latin typeface="Tahoma"/>
                <a:ea typeface="黑体"/>
              </a:rPr>
              <a:t>; </a:t>
            </a:r>
          </a:p>
          <a:p>
            <a:pPr lvl="0">
              <a:spcBef>
                <a:spcPct val="10000"/>
              </a:spcBef>
              <a:buClr>
                <a:srgbClr val="006666"/>
              </a:buClr>
              <a:buSzTx/>
              <a:buNone/>
            </a:pPr>
            <a:r>
              <a:rPr lang="en-US" altLang="zh-CN" dirty="0" smtClean="0">
                <a:solidFill>
                  <a:srgbClr val="000066"/>
                </a:solidFill>
                <a:latin typeface="Tahoma"/>
                <a:ea typeface="黑体"/>
              </a:rPr>
              <a:t>	f</a:t>
            </a:r>
            <a:r>
              <a:rPr lang="en-US" altLang="zh-CN" dirty="0" smtClean="0">
                <a:solidFill>
                  <a:srgbClr val="FF0066"/>
                </a:solidFill>
                <a:latin typeface="Tahoma"/>
                <a:ea typeface="黑体"/>
              </a:rPr>
              <a:t>.den=5</a:t>
            </a:r>
            <a:r>
              <a:rPr lang="en-US" altLang="zh-CN" dirty="0" smtClean="0">
                <a:solidFill>
                  <a:srgbClr val="000066"/>
                </a:solidFill>
                <a:latin typeface="Tahoma"/>
                <a:ea typeface="黑体"/>
              </a:rPr>
              <a:t>;</a:t>
            </a:r>
          </a:p>
          <a:p>
            <a:pPr lvl="0">
              <a:spcBef>
                <a:spcPct val="10000"/>
              </a:spcBef>
              <a:buClr>
                <a:srgbClr val="006666"/>
              </a:buClr>
              <a:buSzTx/>
              <a:buNone/>
            </a:pPr>
            <a:r>
              <a:rPr lang="en-US" altLang="zh-CN" dirty="0" smtClean="0">
                <a:solidFill>
                  <a:srgbClr val="000066"/>
                </a:solidFill>
                <a:latin typeface="Tahoma"/>
                <a:ea typeface="黑体"/>
              </a:rPr>
              <a:t>	</a:t>
            </a:r>
            <a:r>
              <a:rPr lang="en-US" altLang="zh-CN" dirty="0" err="1" smtClean="0">
                <a:solidFill>
                  <a:srgbClr val="000066"/>
                </a:solidFill>
                <a:latin typeface="Tahoma"/>
                <a:ea typeface="黑体"/>
              </a:rPr>
              <a:t>Fraction</a:t>
            </a:r>
            <a:r>
              <a:rPr lang="en-US" altLang="zh-CN" dirty="0" err="1" smtClean="0">
                <a:solidFill>
                  <a:srgbClr val="FF0066"/>
                </a:solidFill>
                <a:latin typeface="Tahoma"/>
                <a:ea typeface="黑体"/>
              </a:rPr>
              <a:t>.SetNum</a:t>
            </a:r>
            <a:r>
              <a:rPr lang="en-US" altLang="zh-CN" dirty="0" smtClean="0">
                <a:solidFill>
                  <a:srgbClr val="000066"/>
                </a:solidFill>
                <a:latin typeface="Tahoma"/>
                <a:ea typeface="黑体"/>
              </a:rPr>
              <a:t>(4);		</a:t>
            </a:r>
            <a:endParaRPr lang="en-US" altLang="zh-CN" dirty="0">
              <a:solidFill>
                <a:srgbClr val="000066"/>
              </a:solidFill>
              <a:latin typeface="Tahoma"/>
              <a:ea typeface="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8EEF970-581F-44AC-AD1E-231B8F0045DA}" type="slidenum">
              <a:rPr lang="en-US" altLang="zh-CN"/>
              <a:pPr/>
              <a:t>16</a:t>
            </a:fld>
            <a:r>
              <a:rPr lang="en-US" altLang="zh-CN"/>
              <a:t>-</a:t>
            </a:r>
          </a:p>
        </p:txBody>
      </p:sp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成员访问控制</a:t>
            </a:r>
            <a:endParaRPr lang="zh-CN" altLang="en-US" dirty="0"/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3275856" y="3212976"/>
            <a:ext cx="576064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36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</a:t>
            </a:r>
            <a:endParaRPr lang="en-US" altLang="zh-CN" sz="36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2483768" y="3789040"/>
            <a:ext cx="5760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X</a:t>
            </a:r>
            <a:endParaRPr lang="en-US" altLang="zh-CN" sz="32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4427984" y="4221088"/>
            <a:ext cx="499864" cy="5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32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49" charset="-122"/>
                <a:sym typeface="Symbol" pitchFamily="18" charset="2"/>
              </a:rPr>
              <a:t>X</a:t>
            </a:r>
            <a:endParaRPr lang="en-US" altLang="zh-CN" sz="32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35" grpId="0" autoUpdateAnimBg="0"/>
      <p:bldP spid="3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Clr>
                <a:srgbClr val="006666"/>
              </a:buClr>
              <a:buSzTx/>
            </a:pPr>
            <a:r>
              <a:rPr lang="zh-CN" altLang="en-US" dirty="0" smtClean="0"/>
              <a:t>公有成员是对象对外的</a:t>
            </a:r>
            <a:r>
              <a:rPr lang="zh-CN" altLang="en-US" dirty="0" smtClean="0">
                <a:latin typeface="Times New Roman"/>
              </a:rPr>
              <a:t>“</a:t>
            </a:r>
            <a:r>
              <a:rPr lang="zh-CN" altLang="en-US" dirty="0" smtClean="0"/>
              <a:t>接口</a:t>
            </a:r>
            <a:r>
              <a:rPr lang="zh-CN" altLang="en-US" dirty="0" smtClean="0">
                <a:latin typeface="Times New Roman"/>
              </a:rPr>
              <a:t>”</a:t>
            </a:r>
            <a:r>
              <a:rPr lang="zh-CN" altLang="en-US" dirty="0" smtClean="0"/>
              <a:t>，私有数据被隐藏在类内部</a:t>
            </a:r>
            <a:endParaRPr lang="en-US" altLang="zh-CN" dirty="0">
              <a:solidFill>
                <a:srgbClr val="000066"/>
              </a:solidFill>
              <a:latin typeface="Tahoma"/>
              <a:ea typeface="黑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8EEF970-581F-44AC-AD1E-231B8F0045DA}" type="slidenum">
              <a:rPr lang="en-US" altLang="zh-CN"/>
              <a:pPr/>
              <a:t>17</a:t>
            </a:fld>
            <a:r>
              <a:rPr lang="en-US" altLang="zh-CN"/>
              <a:t>-</a:t>
            </a:r>
          </a:p>
        </p:txBody>
      </p:sp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封装与隐藏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2051720" y="2132856"/>
            <a:ext cx="5760640" cy="3384376"/>
            <a:chOff x="1475656" y="2132856"/>
            <a:chExt cx="5760640" cy="3384376"/>
          </a:xfrm>
        </p:grpSpPr>
        <p:sp>
          <p:nvSpPr>
            <p:cNvPr id="8" name="矩形 7"/>
            <p:cNvSpPr/>
            <p:nvPr/>
          </p:nvSpPr>
          <p:spPr bwMode="auto">
            <a:xfrm>
              <a:off x="2699792" y="2204864"/>
              <a:ext cx="4536504" cy="3312368"/>
            </a:xfrm>
            <a:prstGeom prst="rect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宋体" charset="-122"/>
              </a:endParaRP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1475656" y="2132856"/>
              <a:ext cx="1058416" cy="432048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public</a:t>
              </a:r>
              <a:endPara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5652120" y="2420888"/>
              <a:ext cx="1058416" cy="432048"/>
            </a:xfrm>
            <a:prstGeom prst="rect">
              <a:avLst/>
            </a:prstGeom>
            <a:solidFill>
              <a:schemeClr val="bg1"/>
            </a:solidFill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private</a:t>
              </a:r>
              <a:endParaRPr lang="en-US" altLang="zh-CN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5436096" y="3284984"/>
              <a:ext cx="1418456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int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 num</a:t>
              </a: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436096" y="4149080"/>
              <a:ext cx="1418456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int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 den</a:t>
              </a: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051720" y="2780928"/>
              <a:ext cx="1418456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setDen</a:t>
              </a: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051720" y="3573016"/>
              <a:ext cx="1418456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 err="1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setNum</a:t>
              </a: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051720" y="4437112"/>
              <a:ext cx="1418456" cy="43204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 smtClean="0"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output</a:t>
              </a: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</p:grp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972344" y="2924944"/>
            <a:ext cx="12954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tx2"/>
                </a:solidFill>
                <a:ea typeface="黑体" pitchFamily="49" charset="-122"/>
              </a:rPr>
              <a:t>公有成员，对外的</a:t>
            </a:r>
            <a:r>
              <a:rPr lang="zh-CN" altLang="en-US" sz="2800" b="1" dirty="0">
                <a:latin typeface="Times New Roman"/>
                <a:ea typeface="黑体" pitchFamily="49" charset="-122"/>
              </a:rPr>
              <a:t>“</a:t>
            </a:r>
            <a:r>
              <a:rPr lang="zh-CN" altLang="en-US" sz="2800" b="1" dirty="0">
                <a:solidFill>
                  <a:srgbClr val="FF0066"/>
                </a:solidFill>
                <a:ea typeface="黑体" pitchFamily="49" charset="-122"/>
              </a:rPr>
              <a:t>接口</a:t>
            </a:r>
            <a:r>
              <a:rPr lang="zh-CN" altLang="en-US" sz="2800" b="1" dirty="0">
                <a:latin typeface="Times New Roman"/>
                <a:ea typeface="黑体" pitchFamily="49" charset="-122"/>
              </a:rPr>
              <a:t>”</a:t>
            </a:r>
            <a:endParaRPr lang="zh-CN" altLang="en-US" sz="2800" b="1" dirty="0"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45D0C57-CD8A-4C40-A1EF-968045BBF057}" type="slidenum">
              <a:rPr lang="en-US" altLang="zh-CN"/>
              <a:pPr/>
              <a:t>18</a:t>
            </a:fld>
            <a:r>
              <a:rPr lang="en-US" altLang="zh-CN"/>
              <a:t>-</a:t>
            </a:r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实现化简</a:t>
            </a:r>
            <a:endParaRPr lang="zh-CN" altLang="en-US"/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class </a:t>
            </a: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Fraction{</a:t>
            </a:r>
            <a:endParaRPr lang="en-US" altLang="zh-CN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private: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num; </a:t>
            </a:r>
            <a:endParaRPr lang="zh-CN" altLang="en-US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zh-CN" altLang="en-US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den; 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</a:rPr>
              <a:t>void normalize(); //</a:t>
            </a:r>
            <a:r>
              <a:rPr lang="zh-CN" altLang="en-US" sz="2400" dirty="0" smtClean="0">
                <a:solidFill>
                  <a:srgbClr val="A50021"/>
                </a:solidFill>
                <a:effectLst/>
                <a:latin typeface="Tahoma" pitchFamily="34" charset="0"/>
              </a:rPr>
              <a:t>化简，消除异常情况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zh-CN" altLang="en-US" sz="2400" dirty="0" smtClean="0">
                <a:solidFill>
                  <a:srgbClr val="A50021"/>
                </a:solidFill>
                <a:effectLst/>
                <a:latin typeface="Tahoma" pitchFamily="34" charset="0"/>
              </a:rPr>
              <a:t>    </a:t>
            </a:r>
            <a:r>
              <a:rPr lang="en-US" altLang="zh-CN" sz="2400" dirty="0" err="1" smtClean="0">
                <a:solidFill>
                  <a:srgbClr val="A50021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400" dirty="0" err="1" smtClean="0">
                <a:solidFill>
                  <a:srgbClr val="A50021"/>
                </a:solidFill>
                <a:effectLst/>
                <a:latin typeface="Tahoma" pitchFamily="34" charset="0"/>
              </a:rPr>
              <a:t>gcd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400" dirty="0" err="1" smtClean="0">
                <a:solidFill>
                  <a:srgbClr val="A50021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400" dirty="0" err="1" smtClean="0">
                <a:solidFill>
                  <a:srgbClr val="A50021"/>
                </a:solidFill>
                <a:effectLst/>
                <a:latin typeface="Tahoma" pitchFamily="34" charset="0"/>
              </a:rPr>
              <a:t>num,int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</a:rPr>
              <a:t> den); //</a:t>
            </a:r>
            <a:r>
              <a:rPr lang="zh-CN" altLang="en-US" sz="2400" dirty="0" smtClean="0">
                <a:solidFill>
                  <a:srgbClr val="A50021"/>
                </a:solidFill>
                <a:effectLst/>
                <a:latin typeface="Tahoma" pitchFamily="34" charset="0"/>
              </a:rPr>
              <a:t>计算最大公约数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99592" y="4869160"/>
            <a:ext cx="6840760" cy="93610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化简和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gcd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只是内部使用的辅助函数，通常定义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为私有或保护成员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8EEF970-581F-44AC-AD1E-231B8F0045DA}" type="slidenum">
              <a:rPr lang="en-US" altLang="zh-CN"/>
              <a:pPr/>
              <a:t>19</a:t>
            </a:fld>
            <a:r>
              <a:rPr lang="en-US" altLang="zh-CN"/>
              <a:t>-</a:t>
            </a:r>
          </a:p>
        </p:txBody>
      </p:sp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实现化简</a:t>
            </a:r>
            <a:endParaRPr lang="zh-CN" altLang="en-US"/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void Fraction::</a:t>
            </a: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normalize</a:t>
            </a: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(){</a:t>
            </a:r>
            <a:endParaRPr lang="en-US" altLang="zh-CN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if(den==0)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	den=1;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if(den&lt;0</a:t>
            </a: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)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	den*=-1;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	num*=-1;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4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gcdNum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=</a:t>
            </a:r>
            <a:r>
              <a:rPr lang="en-US" altLang="zh-CN" sz="24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gcd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(abs(num),den);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den/=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gcdNum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num/=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gcdNum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131840" y="1844824"/>
            <a:ext cx="5328592" cy="1152128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确保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den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不为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0</a:t>
            </a: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为方便后续计算，规范化分母为正数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消除最大公约数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C058253-34A1-4940-9CF6-11B2368FC3A5}" type="slidenum">
              <a:rPr lang="en-US" altLang="zh-CN"/>
              <a:pPr/>
              <a:t>2</a:t>
            </a:fld>
            <a:r>
              <a:rPr lang="en-US" altLang="zh-CN"/>
              <a:t>-</a:t>
            </a:r>
          </a:p>
        </p:txBody>
      </p:sp>
      <p:sp>
        <p:nvSpPr>
          <p:cNvPr id="100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100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u="sng">
                <a:solidFill>
                  <a:schemeClr val="hlink"/>
                </a:solidFill>
              </a:rPr>
              <a:t>面向对象视点</a:t>
            </a:r>
          </a:p>
          <a:p>
            <a:r>
              <a:rPr lang="zh-CN" altLang="en-US"/>
              <a:t>定义和使用类</a:t>
            </a:r>
          </a:p>
          <a:p>
            <a:r>
              <a:rPr lang="zh-CN" altLang="en-US" smtClean="0"/>
              <a:t>析构与构造函数</a:t>
            </a:r>
            <a:endParaRPr lang="zh-CN" altLang="en-US"/>
          </a:p>
          <a:p>
            <a:r>
              <a:rPr lang="zh-CN" altLang="en-US"/>
              <a:t>动态内存分配</a:t>
            </a:r>
          </a:p>
          <a:p>
            <a:r>
              <a:rPr lang="zh-CN" altLang="en-US" smtClean="0"/>
              <a:t>特殊成员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8EEF970-581F-44AC-AD1E-231B8F0045DA}" type="slidenum">
              <a:rPr lang="en-US" altLang="zh-CN"/>
              <a:pPr/>
              <a:t>20</a:t>
            </a:fld>
            <a:r>
              <a:rPr lang="en-US" altLang="zh-CN"/>
              <a:t>-</a:t>
            </a:r>
          </a:p>
        </p:txBody>
      </p:sp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实现化简：寻找最大公约数</a:t>
            </a:r>
            <a:endParaRPr lang="zh-CN" altLang="en-US"/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int Fraction::gcd(int num,int den</a:t>
            </a: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){</a:t>
            </a:r>
            <a:endParaRPr lang="en-US" altLang="zh-CN" sz="240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	if(den==0)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		return num;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smtClean="0">
                <a:solidFill>
                  <a:srgbClr val="0033CC"/>
                </a:solidFill>
                <a:effectLst/>
                <a:latin typeface="Tahoma" pitchFamily="34" charset="0"/>
              </a:rPr>
              <a:t>return gcd(den,num%den);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8EEF970-581F-44AC-AD1E-231B8F0045DA}" type="slidenum">
              <a:rPr lang="en-US" altLang="zh-CN"/>
              <a:pPr/>
              <a:t>21</a:t>
            </a:fld>
            <a:r>
              <a:rPr lang="en-US" altLang="zh-CN"/>
              <a:t>-</a:t>
            </a:r>
          </a:p>
        </p:txBody>
      </p:sp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完善输出</a:t>
            </a:r>
            <a:endParaRPr lang="zh-CN" altLang="en-US"/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void Fraction::</a:t>
            </a:r>
            <a:r>
              <a:rPr lang="en-US" altLang="zh-CN" sz="2100" smtClean="0">
                <a:solidFill>
                  <a:srgbClr val="004E4C"/>
                </a:solidFill>
                <a:effectLst/>
                <a:latin typeface="Tahoma" pitchFamily="34" charset="0"/>
              </a:rPr>
              <a:t>output</a:t>
            </a:r>
            <a:r>
              <a:rPr lang="en-US" altLang="zh-CN" sz="2100" smtClean="0">
                <a:solidFill>
                  <a:srgbClr val="004E4C"/>
                </a:solidFill>
                <a:effectLst/>
                <a:latin typeface="Tahoma" pitchFamily="34" charset="0"/>
              </a:rPr>
              <a:t>(){</a:t>
            </a:r>
            <a:endParaRPr lang="en-US" altLang="zh-CN" sz="21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if(num==0)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	</a:t>
            </a:r>
            <a:r>
              <a:rPr lang="en-US" altLang="zh-CN" sz="21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cout</a:t>
            </a: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&lt;&lt;0&lt;&lt;</a:t>
            </a:r>
            <a:r>
              <a:rPr lang="en-US" altLang="zh-CN" sz="21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endl</a:t>
            </a: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;  return;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1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if(num&lt;0)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1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	</a:t>
            </a:r>
            <a:r>
              <a:rPr lang="en-US" altLang="zh-CN" sz="21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cout</a:t>
            </a:r>
            <a:r>
              <a:rPr lang="en-US" altLang="zh-CN" sz="21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&lt;&lt;'-';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1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1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numPositive</a:t>
            </a: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=abs(num);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1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1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intPart</a:t>
            </a: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, </a:t>
            </a:r>
            <a:r>
              <a:rPr lang="en-US" altLang="zh-CN" sz="21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restPart</a:t>
            </a: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1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intPart</a:t>
            </a:r>
            <a:r>
              <a:rPr lang="en-US" altLang="zh-CN" sz="21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=</a:t>
            </a:r>
            <a:r>
              <a:rPr lang="en-US" altLang="zh-CN" sz="21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numPositive</a:t>
            </a:r>
            <a:r>
              <a:rPr lang="en-US" altLang="zh-CN" sz="21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/den;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1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1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restPart</a:t>
            </a:r>
            <a:r>
              <a:rPr lang="en-US" altLang="zh-CN" sz="21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=</a:t>
            </a:r>
            <a:r>
              <a:rPr lang="en-US" altLang="zh-CN" sz="21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numPositive%den</a:t>
            </a:r>
            <a:r>
              <a:rPr lang="en-US" altLang="zh-CN" sz="21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100" dirty="0" smtClean="0">
                <a:solidFill>
                  <a:srgbClr val="A50021"/>
                </a:solidFill>
                <a:effectLst/>
                <a:latin typeface="Tahoma" pitchFamily="34" charset="0"/>
              </a:rPr>
              <a:t>if(</a:t>
            </a:r>
            <a:r>
              <a:rPr lang="en-US" altLang="zh-CN" sz="2100" dirty="0" err="1" smtClean="0">
                <a:solidFill>
                  <a:srgbClr val="A50021"/>
                </a:solidFill>
                <a:effectLst/>
                <a:latin typeface="Tahoma" pitchFamily="34" charset="0"/>
              </a:rPr>
              <a:t>intPart</a:t>
            </a:r>
            <a:r>
              <a:rPr lang="en-US" altLang="zh-CN" sz="2100" dirty="0" smtClean="0">
                <a:solidFill>
                  <a:srgbClr val="A50021"/>
                </a:solidFill>
                <a:effectLst/>
                <a:latin typeface="Tahoma" pitchFamily="34" charset="0"/>
              </a:rPr>
              <a:t>&gt;0)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100" dirty="0" smtClean="0">
                <a:solidFill>
                  <a:srgbClr val="A50021"/>
                </a:solidFill>
                <a:effectLst/>
                <a:latin typeface="Tahoma" pitchFamily="34" charset="0"/>
              </a:rPr>
              <a:t>		</a:t>
            </a:r>
            <a:r>
              <a:rPr lang="en-US" altLang="zh-CN" sz="2100" dirty="0" err="1" smtClean="0">
                <a:solidFill>
                  <a:srgbClr val="A50021"/>
                </a:solidFill>
                <a:effectLst/>
                <a:latin typeface="Tahoma" pitchFamily="34" charset="0"/>
              </a:rPr>
              <a:t>cout</a:t>
            </a:r>
            <a:r>
              <a:rPr lang="en-US" altLang="zh-CN" sz="2100" dirty="0" smtClean="0">
                <a:solidFill>
                  <a:srgbClr val="A50021"/>
                </a:solidFill>
                <a:effectLst/>
                <a:latin typeface="Tahoma" pitchFamily="34" charset="0"/>
              </a:rPr>
              <a:t>&lt;&lt;</a:t>
            </a:r>
            <a:r>
              <a:rPr lang="en-US" altLang="zh-CN" sz="2100" dirty="0" err="1" smtClean="0">
                <a:solidFill>
                  <a:srgbClr val="A50021"/>
                </a:solidFill>
                <a:effectLst/>
                <a:latin typeface="Tahoma" pitchFamily="34" charset="0"/>
              </a:rPr>
              <a:t>intPart</a:t>
            </a:r>
            <a:r>
              <a:rPr lang="en-US" altLang="zh-CN" sz="2100" dirty="0" smtClean="0">
                <a:solidFill>
                  <a:srgbClr val="A50021"/>
                </a:solidFill>
                <a:effectLst/>
                <a:latin typeface="Tahoma" pitchFamily="34" charset="0"/>
              </a:rPr>
              <a:t>&lt;&lt;' ';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if(</a:t>
            </a:r>
            <a:r>
              <a:rPr lang="en-US" altLang="zh-CN" sz="21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restPart</a:t>
            </a: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&gt;0)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	</a:t>
            </a:r>
            <a:r>
              <a:rPr lang="en-US" altLang="zh-CN" sz="21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cout</a:t>
            </a: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&lt;&lt;</a:t>
            </a:r>
            <a:r>
              <a:rPr lang="en-US" altLang="zh-CN" sz="21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restPart</a:t>
            </a: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&lt;&lt;'/'&lt;&lt;den&lt;&lt;</a:t>
            </a:r>
            <a:r>
              <a:rPr lang="en-US" altLang="zh-CN" sz="21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endl</a:t>
            </a: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1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8EEF970-581F-44AC-AD1E-231B8F0045DA}" type="slidenum">
              <a:rPr lang="en-US" altLang="zh-CN"/>
              <a:pPr/>
              <a:t>22</a:t>
            </a:fld>
            <a:r>
              <a:rPr lang="en-US" altLang="zh-CN"/>
              <a:t>-</a:t>
            </a:r>
          </a:p>
        </p:txBody>
      </p:sp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在堆中创建对象</a:t>
            </a:r>
            <a:endParaRPr lang="zh-CN" altLang="en-US"/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  <a:effectLst/>
                <a:latin typeface="Tahoma" pitchFamily="34" charset="0"/>
              </a:rPr>
              <a:t>#include “fraction.h”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  <a:effectLst/>
                <a:latin typeface="Tahoma" pitchFamily="34" charset="0"/>
              </a:rPr>
              <a:t>int main</a:t>
            </a:r>
            <a:r>
              <a:rPr lang="en-US" altLang="zh-CN" sz="2400" smtClean="0">
                <a:solidFill>
                  <a:schemeClr val="folHlink"/>
                </a:solidFill>
                <a:effectLst/>
                <a:latin typeface="Tahoma" pitchFamily="34" charset="0"/>
              </a:rPr>
              <a:t>(){</a:t>
            </a:r>
            <a:endParaRPr lang="en-US" altLang="zh-CN" sz="2400" smtClean="0">
              <a:solidFill>
                <a:schemeClr val="folHlink"/>
              </a:solidFill>
              <a:effectLst/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smtClean="0">
                <a:solidFill>
                  <a:srgbClr val="FF0066"/>
                </a:solidFill>
                <a:effectLst/>
                <a:latin typeface="Tahoma" pitchFamily="34" charset="0"/>
              </a:rPr>
              <a:t>Fraction </a:t>
            </a:r>
            <a:r>
              <a:rPr lang="zh-CN" altLang="en-US" sz="2400" smtClean="0">
                <a:solidFill>
                  <a:srgbClr val="FF0066"/>
                </a:solidFill>
                <a:effectLst/>
                <a:latin typeface="Tahoma" pitchFamily="34" charset="0"/>
              </a:rPr>
              <a:t>*</a:t>
            </a:r>
            <a:r>
              <a:rPr lang="en-US" altLang="zh-CN" sz="2400" smtClean="0">
                <a:solidFill>
                  <a:srgbClr val="FF0066"/>
                </a:solidFill>
                <a:effectLst/>
                <a:latin typeface="Tahoma" pitchFamily="34" charset="0"/>
              </a:rPr>
              <a:t>pFraction1=new Fraction;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  <a:effectLst/>
                <a:latin typeface="Tahoma" pitchFamily="34" charset="0"/>
              </a:rPr>
              <a:t>	pFraction1-&gt;setNum(8);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(*pFraction1).setDen(14);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  <a:effectLst/>
                <a:latin typeface="Tahoma" pitchFamily="34" charset="0"/>
              </a:rPr>
              <a:t>	pFraction1-&gt;output();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A50021"/>
                </a:solidFill>
                <a:effectLst/>
                <a:latin typeface="Tahoma" pitchFamily="34" charset="0"/>
              </a:rPr>
              <a:t>	delete pFraction1;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  <a:effectLst/>
                <a:latin typeface="Tahoma" pitchFamily="34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  <a:effectLst/>
                <a:latin typeface="Tahoma" pitchFamily="34" charset="0"/>
              </a:rPr>
              <a:t>}</a:t>
            </a:r>
            <a:endParaRPr lang="zh-CN" altLang="en-US" sz="2400">
              <a:solidFill>
                <a:schemeClr val="folHlink"/>
              </a:solidFill>
              <a:effectLst/>
              <a:latin typeface="Tahoma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43608" y="4509120"/>
            <a:ext cx="6840760" cy="93610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new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动态创建的对象，使用完成后需要使用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delete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运算符显示释放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812360" y="1484784"/>
            <a:ext cx="914400" cy="1828900"/>
            <a:chOff x="7618040" y="1892969"/>
            <a:chExt cx="914400" cy="1828900"/>
          </a:xfrm>
        </p:grpSpPr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7693958" y="2502602"/>
              <a:ext cx="0" cy="1219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8455897" y="2502602"/>
              <a:ext cx="0" cy="1219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7618040" y="1892969"/>
              <a:ext cx="914400" cy="457200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堆</a:t>
              </a:r>
              <a:endPara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7693958" y="2731215"/>
              <a:ext cx="761939" cy="457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 dirty="0" smtClean="0"/>
                <a:t>3</a:t>
              </a:r>
              <a:endParaRPr lang="en-US" altLang="zh-CN" b="0" dirty="0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7693958" y="3140968"/>
              <a:ext cx="761939" cy="4320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 dirty="0" smtClean="0"/>
                <a:t>5</a:t>
              </a:r>
              <a:endParaRPr lang="en-US" altLang="zh-CN" b="0" dirty="0"/>
            </a:p>
          </p:txBody>
        </p:sp>
      </p:grp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6160086" y="3246545"/>
            <a:ext cx="0" cy="10465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6922025" y="3246545"/>
            <a:ext cx="0" cy="1046551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084168" y="2636912"/>
            <a:ext cx="914400" cy="4572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栈</a:t>
            </a:r>
            <a:endParaRPr lang="en-US" altLang="zh-CN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160086" y="3475158"/>
            <a:ext cx="761939" cy="4572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zh-CN" b="0" dirty="0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7380312" y="3573016"/>
            <a:ext cx="914400" cy="457200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pFraction1</a:t>
            </a:r>
            <a:endParaRPr lang="en-US" altLang="zh-CN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 bwMode="auto">
          <a:xfrm flipV="1">
            <a:off x="6660232" y="2348881"/>
            <a:ext cx="1224136" cy="1296143"/>
          </a:xfrm>
          <a:prstGeom prst="straightConnector1">
            <a:avLst/>
          </a:prstGeom>
          <a:ln w="28575"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8EEF970-581F-44AC-AD1E-231B8F0045DA}" type="slidenum">
              <a:rPr lang="en-US" altLang="zh-CN"/>
              <a:pPr/>
              <a:t>23</a:t>
            </a:fld>
            <a:r>
              <a:rPr lang="en-US" altLang="zh-CN"/>
              <a:t>-</a:t>
            </a:r>
          </a:p>
        </p:txBody>
      </p:sp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指针</a:t>
            </a:r>
            <a:endParaRPr lang="zh-CN" altLang="en-US" dirty="0"/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buClr>
                <a:srgbClr val="006666"/>
              </a:buClr>
              <a:buSzTx/>
              <a:buFont typeface="Wingdings" pitchFamily="2" charset="2"/>
              <a:buChar char="J"/>
            </a:pPr>
            <a:r>
              <a:rPr lang="zh-CN" altLang="en-US" dirty="0" smtClean="0">
                <a:solidFill>
                  <a:srgbClr val="006666"/>
                </a:solidFill>
                <a:latin typeface="Tahoma"/>
                <a:ea typeface="黑体"/>
              </a:rPr>
              <a:t>每个类中都</a:t>
            </a:r>
            <a:r>
              <a:rPr lang="zh-CN" altLang="en-US" dirty="0" smtClean="0">
                <a:solidFill>
                  <a:srgbClr val="FF0066"/>
                </a:solidFill>
                <a:latin typeface="Tahoma"/>
                <a:ea typeface="黑体"/>
              </a:rPr>
              <a:t>隐含</a:t>
            </a:r>
            <a:r>
              <a:rPr lang="en-US" altLang="zh-CN" dirty="0" smtClean="0">
                <a:solidFill>
                  <a:srgbClr val="006666"/>
                </a:solidFill>
                <a:latin typeface="Tahoma"/>
                <a:ea typeface="黑体"/>
              </a:rPr>
              <a:t>this</a:t>
            </a:r>
            <a:r>
              <a:rPr lang="zh-CN" altLang="en-US" dirty="0" smtClean="0">
                <a:solidFill>
                  <a:srgbClr val="006666"/>
                </a:solidFill>
                <a:latin typeface="Tahoma"/>
                <a:ea typeface="黑体"/>
              </a:rPr>
              <a:t>指针成员，不用定义；</a:t>
            </a:r>
          </a:p>
          <a:p>
            <a:pPr lvl="0">
              <a:buClr>
                <a:srgbClr val="006666"/>
              </a:buClr>
              <a:buSzTx/>
              <a:buFont typeface="Wingdings" pitchFamily="2" charset="2"/>
              <a:buChar char="J"/>
            </a:pPr>
            <a:r>
              <a:rPr lang="zh-CN" altLang="en-US" dirty="0" smtClean="0">
                <a:solidFill>
                  <a:srgbClr val="006666"/>
                </a:solidFill>
                <a:latin typeface="Tahoma"/>
                <a:ea typeface="黑体"/>
              </a:rPr>
              <a:t>对于所定义的每个对象，</a:t>
            </a:r>
            <a:r>
              <a:rPr lang="en-US" altLang="zh-CN" dirty="0" smtClean="0">
                <a:solidFill>
                  <a:srgbClr val="006666"/>
                </a:solidFill>
                <a:latin typeface="Tahoma"/>
                <a:ea typeface="黑体"/>
              </a:rPr>
              <a:t>this</a:t>
            </a:r>
            <a:r>
              <a:rPr lang="zh-CN" altLang="en-US" dirty="0" smtClean="0">
                <a:solidFill>
                  <a:srgbClr val="006666"/>
                </a:solidFill>
                <a:latin typeface="Tahoma"/>
                <a:ea typeface="黑体"/>
              </a:rPr>
              <a:t>指向当前对象的地址；</a:t>
            </a:r>
          </a:p>
          <a:p>
            <a:pPr lvl="0">
              <a:buClr>
                <a:srgbClr val="006666"/>
              </a:buClr>
              <a:buSzTx/>
              <a:buFont typeface="Wingdings" pitchFamily="2" charset="2"/>
              <a:buChar char="J"/>
            </a:pPr>
            <a:r>
              <a:rPr lang="zh-CN" altLang="en-US" dirty="0" smtClean="0">
                <a:solidFill>
                  <a:srgbClr val="006666"/>
                </a:solidFill>
                <a:latin typeface="Tahoma"/>
                <a:ea typeface="黑体"/>
              </a:rPr>
              <a:t>通过对象调用成员函数时，隐含都要传递</a:t>
            </a:r>
            <a:r>
              <a:rPr lang="en-US" altLang="zh-CN" dirty="0" smtClean="0">
                <a:solidFill>
                  <a:srgbClr val="006666"/>
                </a:solidFill>
                <a:latin typeface="Tahoma"/>
                <a:ea typeface="黑体"/>
              </a:rPr>
              <a:t>this</a:t>
            </a:r>
            <a:r>
              <a:rPr lang="zh-CN" altLang="en-US" dirty="0" smtClean="0">
                <a:solidFill>
                  <a:srgbClr val="006666"/>
                </a:solidFill>
                <a:latin typeface="Tahoma"/>
                <a:ea typeface="黑体"/>
              </a:rPr>
              <a:t>指针作为实参；</a:t>
            </a:r>
          </a:p>
          <a:p>
            <a:pPr lvl="0">
              <a:buClr>
                <a:srgbClr val="006666"/>
              </a:buClr>
              <a:buSzTx/>
              <a:buFont typeface="Wingdings" pitchFamily="2" charset="2"/>
              <a:buChar char="J"/>
            </a:pPr>
            <a:r>
              <a:rPr lang="en-US" altLang="zh-CN" dirty="0" smtClean="0">
                <a:solidFill>
                  <a:srgbClr val="006666"/>
                </a:solidFill>
                <a:latin typeface="Tahoma"/>
                <a:ea typeface="黑体"/>
              </a:rPr>
              <a:t>this</a:t>
            </a:r>
            <a:r>
              <a:rPr lang="zh-CN" altLang="en-US" dirty="0" smtClean="0">
                <a:solidFill>
                  <a:srgbClr val="006666"/>
                </a:solidFill>
                <a:latin typeface="Tahoma"/>
                <a:ea typeface="黑体"/>
              </a:rPr>
              <a:t>指针是</a:t>
            </a:r>
            <a:r>
              <a:rPr lang="zh-CN" altLang="en-US" dirty="0" smtClean="0">
                <a:solidFill>
                  <a:srgbClr val="FF0066"/>
                </a:solidFill>
                <a:latin typeface="Tahoma"/>
                <a:ea typeface="黑体"/>
              </a:rPr>
              <a:t>常量</a:t>
            </a:r>
            <a:r>
              <a:rPr lang="zh-CN" altLang="en-US" dirty="0" smtClean="0">
                <a:solidFill>
                  <a:srgbClr val="006666"/>
                </a:solidFill>
                <a:latin typeface="Tahoma"/>
                <a:ea typeface="黑体"/>
              </a:rPr>
              <a:t>指针，不能再指向别的对象；</a:t>
            </a:r>
          </a:p>
          <a:p>
            <a:pPr lvl="0">
              <a:buClr>
                <a:srgbClr val="006666"/>
              </a:buClr>
              <a:buSzTx/>
              <a:buFont typeface="Wingdings" pitchFamily="2" charset="2"/>
              <a:buChar char="J"/>
            </a:pPr>
            <a:r>
              <a:rPr lang="zh-CN" altLang="en-US" dirty="0" smtClean="0">
                <a:solidFill>
                  <a:srgbClr val="006666"/>
                </a:solidFill>
                <a:latin typeface="Tahoma"/>
                <a:ea typeface="黑体"/>
              </a:rPr>
              <a:t>在成员函数中访问成员数据或其它成员函数，可以通过</a:t>
            </a:r>
            <a:r>
              <a:rPr lang="en-US" altLang="zh-CN" dirty="0" smtClean="0">
                <a:solidFill>
                  <a:srgbClr val="FF0066"/>
                </a:solidFill>
                <a:latin typeface="Tahoma"/>
                <a:ea typeface="黑体"/>
              </a:rPr>
              <a:t>this-&gt;</a:t>
            </a:r>
            <a:r>
              <a:rPr lang="zh-CN" altLang="en-US" dirty="0" smtClean="0">
                <a:solidFill>
                  <a:srgbClr val="006666"/>
                </a:solidFill>
                <a:latin typeface="Tahoma"/>
                <a:ea typeface="黑体"/>
              </a:rPr>
              <a:t>进行限定，但通常可以</a:t>
            </a:r>
            <a:r>
              <a:rPr lang="zh-CN" altLang="en-US" dirty="0" smtClean="0">
                <a:solidFill>
                  <a:srgbClr val="FF0066"/>
                </a:solidFill>
                <a:latin typeface="Tahoma"/>
                <a:ea typeface="黑体"/>
              </a:rPr>
              <a:t>省略</a:t>
            </a:r>
            <a:r>
              <a:rPr lang="zh-CN" altLang="en-US" dirty="0" smtClean="0">
                <a:solidFill>
                  <a:srgbClr val="006666"/>
                </a:solidFill>
                <a:latin typeface="Tahoma"/>
                <a:ea typeface="黑体"/>
              </a:rPr>
              <a:t>。</a:t>
            </a:r>
            <a:endParaRPr lang="zh-CN" altLang="en-US" dirty="0">
              <a:solidFill>
                <a:srgbClr val="006666"/>
              </a:solidFill>
              <a:latin typeface="Tahoma"/>
              <a:ea typeface="黑体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D27819B-49E8-42DC-AB94-02976B05F086}" type="slidenum">
              <a:rPr lang="en-US" altLang="zh-CN"/>
              <a:pPr/>
              <a:t>24</a:t>
            </a:fld>
            <a:r>
              <a:rPr lang="en-US" altLang="zh-CN"/>
              <a:t>-</a:t>
            </a:r>
          </a:p>
        </p:txBody>
      </p:sp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#include &lt;</a:t>
            </a:r>
            <a:r>
              <a:rPr lang="en-US" altLang="zh-CN" sz="2200" dirty="0" err="1" smtClean="0">
                <a:solidFill>
                  <a:schemeClr val="folHlink"/>
                </a:solidFill>
                <a:effectLst/>
                <a:latin typeface="Tahoma" pitchFamily="34" charset="0"/>
              </a:rPr>
              <a:t>iostream</a:t>
            </a: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#include "</a:t>
            </a:r>
            <a:r>
              <a:rPr lang="en-US" altLang="zh-CN" sz="2200" dirty="0" err="1" smtClean="0">
                <a:solidFill>
                  <a:schemeClr val="folHlink"/>
                </a:solidFill>
                <a:effectLst/>
                <a:latin typeface="Tahoma" pitchFamily="34" charset="0"/>
              </a:rPr>
              <a:t>fraction.h</a:t>
            </a: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“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void Fraction::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setNum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num</a:t>
            </a: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){</a:t>
            </a:r>
            <a:endParaRPr lang="en-US" altLang="zh-CN" sz="22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   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this-&gt;num 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= num;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en-US" altLang="zh-CN" sz="22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void Fraction::</a:t>
            </a:r>
            <a:r>
              <a:rPr lang="en-US" altLang="zh-CN" sz="2200" dirty="0" err="1" smtClean="0">
                <a:solidFill>
                  <a:schemeClr val="folHlink"/>
                </a:solidFill>
                <a:effectLst/>
                <a:latin typeface="Tahoma" pitchFamily="34" charset="0"/>
              </a:rPr>
              <a:t>setDen</a:t>
            </a: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chemeClr val="folHlink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smtClean="0">
                <a:solidFill>
                  <a:schemeClr val="folHlink"/>
                </a:solidFill>
                <a:effectLst/>
                <a:latin typeface="Tahoma" pitchFamily="34" charset="0"/>
              </a:rPr>
              <a:t>den</a:t>
            </a:r>
            <a:r>
              <a:rPr lang="en-US" altLang="zh-CN" sz="2200" smtClean="0">
                <a:solidFill>
                  <a:schemeClr val="folHlink"/>
                </a:solidFill>
                <a:effectLst/>
                <a:latin typeface="Tahoma" pitchFamily="34" charset="0"/>
              </a:rPr>
              <a:t>){</a:t>
            </a:r>
            <a:endParaRPr lang="en-US" altLang="zh-CN" sz="2200" dirty="0" smtClean="0">
              <a:solidFill>
                <a:schemeClr val="folHlink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    if(den==0)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        return;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    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this-&gt;den </a:t>
            </a: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= den;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}</a:t>
            </a:r>
            <a:endParaRPr lang="en-US" altLang="zh-CN" sz="2200" dirty="0">
              <a:solidFill>
                <a:schemeClr val="folHlink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D27819B-49E8-42DC-AB94-02976B05F086}" type="slidenum">
              <a:rPr lang="en-US" altLang="zh-CN"/>
              <a:pPr/>
              <a:t>25</a:t>
            </a:fld>
            <a:r>
              <a:rPr lang="en-US" altLang="zh-CN"/>
              <a:t>-</a:t>
            </a:r>
          </a:p>
        </p:txBody>
      </p:sp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3333CC"/>
                </a:solidFill>
                <a:effectLst/>
                <a:latin typeface="Tahoma" pitchFamily="34" charset="0"/>
              </a:rPr>
              <a:t>#include “</a:t>
            </a:r>
            <a:r>
              <a:rPr lang="en-US" altLang="zh-CN" sz="2400" dirty="0" err="1" smtClean="0">
                <a:solidFill>
                  <a:srgbClr val="3333CC"/>
                </a:solidFill>
                <a:effectLst/>
                <a:latin typeface="Tahoma" pitchFamily="34" charset="0"/>
              </a:rPr>
              <a:t>fraction.h</a:t>
            </a:r>
            <a:r>
              <a:rPr lang="en-US" altLang="zh-CN" sz="2400" dirty="0" smtClean="0">
                <a:solidFill>
                  <a:srgbClr val="3333CC"/>
                </a:solidFill>
                <a:effectLst/>
                <a:latin typeface="Tahoma" pitchFamily="34" charset="0"/>
              </a:rPr>
              <a:t>”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CN" sz="2400" dirty="0" err="1" smtClean="0">
                <a:solidFill>
                  <a:srgbClr val="33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3333C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400" smtClean="0">
                <a:solidFill>
                  <a:srgbClr val="3333CC"/>
                </a:solidFill>
                <a:effectLst/>
                <a:latin typeface="Tahoma" pitchFamily="34" charset="0"/>
              </a:rPr>
              <a:t>main</a:t>
            </a:r>
            <a:r>
              <a:rPr lang="en-US" altLang="zh-CN" sz="2400" smtClean="0">
                <a:solidFill>
                  <a:srgbClr val="3333CC"/>
                </a:solidFill>
                <a:effectLst/>
                <a:latin typeface="Tahoma" pitchFamily="34" charset="0"/>
              </a:rPr>
              <a:t>(){</a:t>
            </a:r>
            <a:endParaRPr lang="en-US" altLang="zh-CN" sz="2400" dirty="0" smtClean="0">
              <a:solidFill>
                <a:srgbClr val="3333CC"/>
              </a:solidFill>
              <a:effectLst/>
              <a:latin typeface="Tahoma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3333CC"/>
                </a:solidFill>
                <a:effectLst/>
                <a:latin typeface="Tahoma" pitchFamily="34" charset="0"/>
              </a:rPr>
              <a:t>	Fraction f1, f2;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3333C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f1.setNum(8);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	f1.setDen(14);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	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f2.setNum(3);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f2.setDen(5);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3333CC"/>
                </a:solidFill>
                <a:effectLst/>
                <a:latin typeface="Tahoma" pitchFamily="34" charset="0"/>
              </a:rPr>
              <a:t>	return 0;</a:t>
            </a:r>
          </a:p>
          <a:p>
            <a:pPr lvl="0">
              <a:lnSpc>
                <a:spcPct val="80000"/>
              </a:lnSpc>
              <a:buNone/>
            </a:pPr>
            <a:r>
              <a:rPr lang="en-US" altLang="zh-CN" sz="2400" dirty="0" smtClean="0">
                <a:solidFill>
                  <a:srgbClr val="3333CC"/>
                </a:solidFill>
                <a:effectLst/>
                <a:latin typeface="Tahoma" pitchFamily="34" charset="0"/>
              </a:rPr>
              <a:t>}</a:t>
            </a:r>
            <a:endParaRPr lang="zh-CN" altLang="en-US" sz="2400" dirty="0">
              <a:solidFill>
                <a:srgbClr val="3333CC"/>
              </a:solidFill>
              <a:effectLst/>
              <a:latin typeface="Tahoma" pitchFamily="34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802176" y="2276694"/>
            <a:ext cx="761939" cy="237644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latin typeface="Times New Roman" pitchFamily="18" charset="0"/>
              </a:rPr>
              <a:t>……</a:t>
            </a:r>
            <a:endParaRPr lang="en-US" altLang="zh-CN" b="0" dirty="0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7850385" y="2277144"/>
            <a:ext cx="7540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 err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setNum</a:t>
            </a:r>
            <a:endParaRPr lang="en-US" altLang="zh-CN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6787468" y="2060490"/>
            <a:ext cx="831" cy="288067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7564681" y="2060490"/>
            <a:ext cx="11571" cy="280867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4139952" y="1340768"/>
            <a:ext cx="1490787" cy="1828900"/>
            <a:chOff x="3546797" y="1892969"/>
            <a:chExt cx="1490787" cy="1828900"/>
          </a:xfrm>
        </p:grpSpPr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3622991" y="3068961"/>
              <a:ext cx="761939" cy="4320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 dirty="0" smtClean="0"/>
                <a:t>14</a:t>
              </a:r>
              <a:endParaRPr lang="en-US" altLang="zh-CN" b="0" dirty="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622991" y="2502602"/>
              <a:ext cx="0" cy="1219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622991" y="2655011"/>
              <a:ext cx="7619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622991" y="3112236"/>
              <a:ext cx="7619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2991" y="2655011"/>
              <a:ext cx="761939" cy="457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 dirty="0" smtClean="0"/>
                <a:t>8</a:t>
              </a:r>
              <a:endParaRPr lang="en-US" altLang="zh-CN" b="0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546797" y="1892969"/>
              <a:ext cx="914400" cy="457200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f1</a:t>
              </a:r>
              <a:endPara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410893" y="2654969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num</a:t>
              </a:r>
              <a:endParaRPr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4384930" y="2502602"/>
              <a:ext cx="0" cy="12192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4427984" y="3068960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den</a:t>
              </a:r>
              <a:endParaRPr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139952" y="3933056"/>
            <a:ext cx="1562646" cy="1828900"/>
            <a:chOff x="5131122" y="1892969"/>
            <a:chExt cx="1562646" cy="1828900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5207040" y="2502602"/>
              <a:ext cx="0" cy="1219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5968979" y="2502602"/>
              <a:ext cx="0" cy="1219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131122" y="1892969"/>
              <a:ext cx="914400" cy="457200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f2</a:t>
              </a:r>
              <a:endPara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207040" y="2731215"/>
              <a:ext cx="761939" cy="457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 dirty="0" smtClean="0"/>
                <a:t>3</a:t>
              </a:r>
              <a:endParaRPr lang="en-US" altLang="zh-CN" b="0" dirty="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066159" y="2731169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num</a:t>
              </a:r>
              <a:endParaRPr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29" name="Rectangle 17"/>
            <p:cNvSpPr>
              <a:spLocks noChangeArrowheads="1"/>
            </p:cNvSpPr>
            <p:nvPr/>
          </p:nvSpPr>
          <p:spPr bwMode="auto">
            <a:xfrm>
              <a:off x="6084168" y="3140968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den</a:t>
              </a:r>
              <a:endParaRPr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30" name="Rectangle 12"/>
            <p:cNvSpPr>
              <a:spLocks noChangeArrowheads="1"/>
            </p:cNvSpPr>
            <p:nvPr/>
          </p:nvSpPr>
          <p:spPr bwMode="auto">
            <a:xfrm>
              <a:off x="5207040" y="3140968"/>
              <a:ext cx="761939" cy="4320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 dirty="0" smtClean="0"/>
                <a:t>5</a:t>
              </a:r>
              <a:endParaRPr lang="en-US" altLang="zh-CN" b="0" dirty="0"/>
            </a:p>
          </p:txBody>
        </p:sp>
      </p:grpSp>
      <p:cxnSp>
        <p:nvCxnSpPr>
          <p:cNvPr id="33" name="直接箭头连接符 32"/>
          <p:cNvCxnSpPr>
            <a:stCxn id="14" idx="3"/>
          </p:cNvCxnSpPr>
          <p:nvPr/>
        </p:nvCxnSpPr>
        <p:spPr bwMode="auto">
          <a:xfrm>
            <a:off x="5054352" y="1569368"/>
            <a:ext cx="1677888" cy="635496"/>
          </a:xfrm>
          <a:prstGeom prst="straightConnector1">
            <a:avLst/>
          </a:prstGeom>
          <a:ln w="28575"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5" idx="3"/>
          </p:cNvCxnSpPr>
          <p:nvPr/>
        </p:nvCxnSpPr>
        <p:spPr bwMode="auto">
          <a:xfrm flipV="1">
            <a:off x="5054352" y="2420888"/>
            <a:ext cx="1605880" cy="1740768"/>
          </a:xfrm>
          <a:prstGeom prst="straightConnector1">
            <a:avLst/>
          </a:prstGeom>
          <a:ln w="28575">
            <a:headEnd type="oval" w="lg" len="lg"/>
            <a:tailEnd type="arrow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D27819B-49E8-42DC-AB94-02976B05F086}" type="slidenum">
              <a:rPr lang="en-US" altLang="zh-CN"/>
              <a:pPr/>
              <a:t>26</a:t>
            </a:fld>
            <a:r>
              <a:rPr lang="en-US" altLang="zh-CN"/>
              <a:t>-</a:t>
            </a:r>
          </a:p>
        </p:txBody>
      </p:sp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</a:t>
            </a:r>
            <a:r>
              <a:rPr lang="zh-CN" altLang="en-US" dirty="0" smtClean="0"/>
              <a:t>的作用</a:t>
            </a:r>
            <a:endParaRPr lang="zh-CN" altLang="en-US" dirty="0"/>
          </a:p>
        </p:txBody>
      </p:sp>
      <p:sp>
        <p:nvSpPr>
          <p:cNvPr id="101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80000"/>
              </a:lnSpc>
              <a:buNone/>
            </a:pPr>
            <a:endParaRPr lang="en-US" altLang="zh-CN" dirty="0" smtClean="0">
              <a:solidFill>
                <a:srgbClr val="3333CC"/>
              </a:solidFill>
              <a:effectLst/>
              <a:latin typeface="Tahoma" pitchFamily="34" charset="0"/>
            </a:endParaRPr>
          </a:p>
          <a:p>
            <a:pPr lvl="0">
              <a:lnSpc>
                <a:spcPct val="80000"/>
              </a:lnSpc>
              <a:buNone/>
            </a:pPr>
            <a:endParaRPr lang="en-US" altLang="zh-CN" dirty="0" smtClean="0">
              <a:solidFill>
                <a:srgbClr val="3333CC"/>
              </a:solidFill>
              <a:effectLst/>
              <a:latin typeface="Tahoma" pitchFamily="34" charset="0"/>
            </a:endParaRPr>
          </a:p>
          <a:p>
            <a:pPr lvl="0">
              <a:lnSpc>
                <a:spcPct val="80000"/>
              </a:lnSpc>
              <a:buNone/>
            </a:pPr>
            <a:endParaRPr lang="en-US" altLang="zh-CN" dirty="0" smtClean="0">
              <a:solidFill>
                <a:srgbClr val="3333CC"/>
              </a:solidFill>
              <a:effectLst/>
              <a:latin typeface="Tahoma" pitchFamily="34" charset="0"/>
            </a:endParaRPr>
          </a:p>
          <a:p>
            <a:pPr lvl="0">
              <a:lnSpc>
                <a:spcPct val="80000"/>
              </a:lnSpc>
              <a:buNone/>
            </a:pPr>
            <a:endParaRPr lang="en-US" altLang="zh-CN" dirty="0" smtClean="0">
              <a:solidFill>
                <a:srgbClr val="3333CC"/>
              </a:solidFill>
              <a:effectLst/>
              <a:latin typeface="Tahoma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altLang="zh-CN" dirty="0" smtClean="0">
                <a:solidFill>
                  <a:srgbClr val="FF0066"/>
                </a:solidFill>
                <a:effectLst/>
                <a:latin typeface="Tahoma" pitchFamily="34" charset="0"/>
              </a:rPr>
              <a:t>f1.setNum(8);</a:t>
            </a:r>
          </a:p>
          <a:p>
            <a:pPr lvl="0">
              <a:lnSpc>
                <a:spcPct val="80000"/>
              </a:lnSpc>
              <a:buNone/>
            </a:pPr>
            <a:endParaRPr lang="en-US" altLang="zh-CN" dirty="0" smtClean="0">
              <a:solidFill>
                <a:srgbClr val="3333CC"/>
              </a:solidFill>
              <a:effectLst/>
              <a:latin typeface="Tahoma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altLang="zh-CN" dirty="0" smtClean="0">
                <a:solidFill>
                  <a:srgbClr val="3333CC"/>
                </a:solidFill>
                <a:effectLst/>
                <a:latin typeface="Tahoma" pitchFamily="34" charset="0"/>
              </a:rPr>
              <a:t>f1.setNum(this,8);</a:t>
            </a:r>
          </a:p>
          <a:p>
            <a:pPr lvl="0">
              <a:lnSpc>
                <a:spcPct val="80000"/>
              </a:lnSpc>
              <a:buNone/>
            </a:pPr>
            <a:endParaRPr lang="en-US" altLang="zh-CN" dirty="0" smtClean="0">
              <a:solidFill>
                <a:srgbClr val="3333CC"/>
              </a:solidFill>
              <a:effectLst/>
              <a:latin typeface="Tahoma" pitchFamily="34" charset="0"/>
            </a:endParaRPr>
          </a:p>
          <a:p>
            <a:pPr lvl="0">
              <a:lnSpc>
                <a:spcPct val="80000"/>
              </a:lnSpc>
              <a:buNone/>
            </a:pPr>
            <a:r>
              <a:rPr lang="en-US" altLang="zh-CN" dirty="0" err="1" smtClean="0">
                <a:solidFill>
                  <a:srgbClr val="3333CC"/>
                </a:solidFill>
                <a:effectLst/>
                <a:latin typeface="Tahoma" pitchFamily="34" charset="0"/>
              </a:rPr>
              <a:t>setNum</a:t>
            </a:r>
            <a:r>
              <a:rPr lang="en-US" altLang="zh-CN" dirty="0" smtClean="0">
                <a:solidFill>
                  <a:srgbClr val="3333CC"/>
                </a:solidFill>
                <a:effectLst/>
                <a:latin typeface="Tahoma" pitchFamily="34" charset="0"/>
              </a:rPr>
              <a:t>((Fraction *)&amp;f1, 8);</a:t>
            </a:r>
            <a:endParaRPr lang="zh-CN" altLang="en-US" dirty="0">
              <a:solidFill>
                <a:srgbClr val="3333CC"/>
              </a:solidFill>
              <a:effectLst/>
              <a:latin typeface="Tahoma" pitchFamily="34" charset="0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804248" y="2276694"/>
            <a:ext cx="761939" cy="237644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latin typeface="Times New Roman" pitchFamily="18" charset="0"/>
              </a:rPr>
              <a:t>……</a:t>
            </a:r>
            <a:endParaRPr lang="en-US" altLang="zh-CN" b="0" dirty="0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7850385" y="2277144"/>
            <a:ext cx="754063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dirty="0" err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setNum</a:t>
            </a:r>
            <a:endParaRPr lang="en-US" altLang="zh-CN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6804248" y="2060490"/>
            <a:ext cx="831" cy="288067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7564681" y="2060490"/>
            <a:ext cx="11571" cy="280867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组合 31"/>
          <p:cNvGrpSpPr/>
          <p:nvPr/>
        </p:nvGrpSpPr>
        <p:grpSpPr>
          <a:xfrm>
            <a:off x="4665389" y="1340768"/>
            <a:ext cx="1490787" cy="1828900"/>
            <a:chOff x="3546797" y="1892969"/>
            <a:chExt cx="1490787" cy="1828900"/>
          </a:xfrm>
        </p:grpSpPr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3622991" y="3068961"/>
              <a:ext cx="761939" cy="4320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 dirty="0" smtClean="0"/>
                <a:t>14</a:t>
              </a:r>
              <a:endParaRPr lang="en-US" altLang="zh-CN" b="0" dirty="0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622991" y="2502602"/>
              <a:ext cx="0" cy="1219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622991" y="2655011"/>
              <a:ext cx="7619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622991" y="3112236"/>
              <a:ext cx="7619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622991" y="2655011"/>
              <a:ext cx="761939" cy="457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 dirty="0" smtClean="0"/>
                <a:t>8</a:t>
              </a:r>
              <a:endParaRPr lang="en-US" altLang="zh-CN" b="0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546797" y="1892969"/>
              <a:ext cx="914400" cy="457200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f1</a:t>
              </a:r>
              <a:endPara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4410893" y="2654969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num</a:t>
              </a:r>
              <a:endParaRPr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4384930" y="2502602"/>
              <a:ext cx="0" cy="12192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Rectangle 16"/>
            <p:cNvSpPr>
              <a:spLocks noChangeArrowheads="1"/>
            </p:cNvSpPr>
            <p:nvPr/>
          </p:nvSpPr>
          <p:spPr bwMode="auto">
            <a:xfrm>
              <a:off x="4427984" y="3068960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den</a:t>
              </a:r>
              <a:endParaRPr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</p:grpSp>
      <p:grpSp>
        <p:nvGrpSpPr>
          <p:cNvPr id="31" name="Group 17"/>
          <p:cNvGrpSpPr>
            <a:grpSpLocks/>
          </p:cNvGrpSpPr>
          <p:nvPr/>
        </p:nvGrpSpPr>
        <p:grpSpPr bwMode="auto">
          <a:xfrm>
            <a:off x="6804248" y="1340768"/>
            <a:ext cx="661988" cy="900112"/>
            <a:chOff x="4368" y="1872"/>
            <a:chExt cx="417" cy="567"/>
          </a:xfrm>
        </p:grpSpPr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4368" y="1872"/>
              <a:ext cx="4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this</a:t>
              </a:r>
            </a:p>
          </p:txBody>
        </p:sp>
        <p:sp>
          <p:nvSpPr>
            <p:cNvPr id="34" name="AutoShape 19"/>
            <p:cNvSpPr>
              <a:spLocks noChangeArrowheads="1"/>
            </p:cNvSpPr>
            <p:nvPr/>
          </p:nvSpPr>
          <p:spPr bwMode="auto">
            <a:xfrm>
              <a:off x="4464" y="2112"/>
              <a:ext cx="210" cy="327"/>
            </a:xfrm>
            <a:prstGeom prst="downArrow">
              <a:avLst>
                <a:gd name="adj1" fmla="val 50000"/>
                <a:gd name="adj2" fmla="val 3892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" name="Line 20"/>
          <p:cNvSpPr>
            <a:spLocks noChangeShapeType="1"/>
          </p:cNvSpPr>
          <p:nvPr/>
        </p:nvSpPr>
        <p:spPr bwMode="auto">
          <a:xfrm flipH="1" flipV="1">
            <a:off x="5652120" y="1556792"/>
            <a:ext cx="1358280" cy="424408"/>
          </a:xfrm>
          <a:prstGeom prst="line">
            <a:avLst/>
          </a:prstGeom>
          <a:noFill/>
          <a:ln w="38100">
            <a:solidFill>
              <a:srgbClr val="FF006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24EF53E-E9A4-49A3-8D73-1E16B22F00B3}" type="slidenum">
              <a:rPr lang="en-US" altLang="zh-CN"/>
              <a:pPr/>
              <a:t>27</a:t>
            </a:fld>
            <a:r>
              <a:rPr lang="en-US" altLang="zh-CN"/>
              <a:t>-</a:t>
            </a:r>
          </a:p>
        </p:txBody>
      </p:sp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面向对象视点</a:t>
            </a:r>
          </a:p>
          <a:p>
            <a:r>
              <a:rPr lang="zh-CN" altLang="en-US"/>
              <a:t>定义和使用类</a:t>
            </a:r>
          </a:p>
          <a:p>
            <a:r>
              <a:rPr lang="zh-CN" altLang="en-US" u="sng">
                <a:solidFill>
                  <a:schemeClr val="hlink"/>
                </a:solidFill>
              </a:rPr>
              <a:t>对象生命周期</a:t>
            </a:r>
          </a:p>
          <a:p>
            <a:r>
              <a:rPr lang="zh-CN" altLang="en-US"/>
              <a:t>动态内存分配</a:t>
            </a:r>
          </a:p>
          <a:p>
            <a:r>
              <a:rPr lang="zh-CN" altLang="en-US" smtClean="0"/>
              <a:t>特殊成员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7A4670A-FF0F-43BF-BF7F-1A804716A70B}" type="slidenum">
              <a:rPr lang="en-US" altLang="zh-CN"/>
              <a:pPr/>
              <a:t>28</a:t>
            </a:fld>
            <a:r>
              <a:rPr lang="en-US" altLang="zh-CN"/>
              <a:t>-</a:t>
            </a:r>
          </a:p>
        </p:txBody>
      </p:sp>
      <p:sp>
        <p:nvSpPr>
          <p:cNvPr id="102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</a:t>
            </a:r>
            <a:r>
              <a:rPr lang="zh-CN" altLang="en-US"/>
              <a:t>是构造函数？</a:t>
            </a:r>
          </a:p>
        </p:txBody>
      </p:sp>
      <p:sp>
        <p:nvSpPr>
          <p:cNvPr id="102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000066"/>
                </a:solidFill>
              </a:rPr>
              <a:t>类的特殊成员函数</a:t>
            </a:r>
            <a:r>
              <a:rPr lang="en-US" altLang="zh-CN" dirty="0">
                <a:solidFill>
                  <a:srgbClr val="000066"/>
                </a:solidFill>
              </a:rPr>
              <a:t>;</a:t>
            </a:r>
            <a:r>
              <a:rPr lang="zh-CN" altLang="en-US" dirty="0">
                <a:solidFill>
                  <a:srgbClr val="000066"/>
                </a:solidFill>
              </a:rPr>
              <a:t>函数名与类名相同；</a:t>
            </a: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FF0066"/>
                </a:solidFill>
              </a:rPr>
              <a:t>不能有返回类型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>
                <a:solidFill>
                  <a:srgbClr val="000066"/>
                </a:solidFill>
              </a:rPr>
              <a:t>void</a:t>
            </a:r>
            <a:r>
              <a:rPr lang="zh-CN" altLang="en-US" dirty="0">
                <a:solidFill>
                  <a:srgbClr val="000066"/>
                </a:solidFill>
              </a:rPr>
              <a:t>也不行；</a:t>
            </a: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000066"/>
                </a:solidFill>
              </a:rPr>
              <a:t>构造函数访问</a:t>
            </a:r>
            <a:r>
              <a:rPr lang="zh-CN" altLang="en-US" dirty="0" smtClean="0">
                <a:solidFill>
                  <a:srgbClr val="000066"/>
                </a:solidFill>
              </a:rPr>
              <a:t>权限通常情况下为</a:t>
            </a:r>
            <a:r>
              <a:rPr lang="zh-CN" altLang="en-US" dirty="0">
                <a:solidFill>
                  <a:srgbClr val="FF0066"/>
                </a:solidFill>
              </a:rPr>
              <a:t>公有</a:t>
            </a:r>
            <a:r>
              <a:rPr lang="zh-CN" altLang="en-US" dirty="0">
                <a:solidFill>
                  <a:srgbClr val="000066"/>
                </a:solidFill>
              </a:rPr>
              <a:t>，但不应该被显式调用；</a:t>
            </a: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000066"/>
                </a:solidFill>
              </a:rPr>
              <a:t>构造函数通常会</a:t>
            </a:r>
            <a:r>
              <a:rPr lang="zh-CN" altLang="en-US" dirty="0">
                <a:solidFill>
                  <a:srgbClr val="FF0066"/>
                </a:solidFill>
              </a:rPr>
              <a:t>重载</a:t>
            </a:r>
            <a:r>
              <a:rPr lang="zh-CN" altLang="en-US" dirty="0">
                <a:solidFill>
                  <a:srgbClr val="000066"/>
                </a:solidFill>
              </a:rPr>
              <a:t>，有多个实现版本。</a:t>
            </a: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000066"/>
                </a:solidFill>
              </a:rPr>
              <a:t>构造函数的目的：构建对象时，由系统</a:t>
            </a:r>
            <a:r>
              <a:rPr lang="zh-CN" altLang="en-US" dirty="0">
                <a:solidFill>
                  <a:srgbClr val="FF0066"/>
                </a:solidFill>
              </a:rPr>
              <a:t>自动</a:t>
            </a:r>
            <a:r>
              <a:rPr lang="zh-CN" altLang="en-US" dirty="0">
                <a:solidFill>
                  <a:srgbClr val="000066"/>
                </a:solidFill>
              </a:rPr>
              <a:t>调用，用于</a:t>
            </a:r>
            <a:r>
              <a:rPr lang="zh-CN" altLang="en-US" dirty="0">
                <a:solidFill>
                  <a:srgbClr val="FF0066"/>
                </a:solidFill>
              </a:rPr>
              <a:t>初始化</a:t>
            </a:r>
            <a:r>
              <a:rPr lang="zh-CN" altLang="en-US" dirty="0">
                <a:solidFill>
                  <a:srgbClr val="000066"/>
                </a:solidFill>
              </a:rPr>
              <a:t>对象数据成员。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C4753EF6-296A-4314-A1AC-838FDA8DD324}" type="slidenum">
              <a:rPr lang="en-US" altLang="zh-CN"/>
              <a:pPr/>
              <a:t>29</a:t>
            </a:fld>
            <a:r>
              <a:rPr lang="en-US" altLang="zh-CN"/>
              <a:t>-</a:t>
            </a:r>
          </a:p>
        </p:txBody>
      </p:sp>
      <p:sp>
        <p:nvSpPr>
          <p:cNvPr id="102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Fraction</a:t>
            </a:r>
            <a:r>
              <a:rPr lang="zh-CN" altLang="en-US" smtClean="0"/>
              <a:t>类中</a:t>
            </a:r>
            <a:r>
              <a:rPr lang="zh-CN" altLang="en-US"/>
              <a:t>没有构造函数？</a:t>
            </a:r>
          </a:p>
        </p:txBody>
      </p:sp>
      <p:sp>
        <p:nvSpPr>
          <p:cNvPr id="102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000066"/>
                </a:solidFill>
              </a:rPr>
              <a:t>如果在类定义时没有定义构造函数，编译系统会自动生成一个默认构造函数。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>
                <a:solidFill>
                  <a:srgbClr val="000066"/>
                </a:solidFill>
              </a:rPr>
              <a:t>Class </a:t>
            </a:r>
            <a:r>
              <a:rPr lang="en-US" altLang="zh-CN" smtClean="0">
                <a:solidFill>
                  <a:srgbClr val="000066"/>
                </a:solidFill>
              </a:rPr>
              <a:t>Fraction{</a:t>
            </a:r>
            <a:endParaRPr lang="en-US" altLang="zh-CN" dirty="0">
              <a:solidFill>
                <a:srgbClr val="000066"/>
              </a:solidFill>
            </a:endParaRP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66"/>
                </a:solidFill>
              </a:rPr>
              <a:t>public</a:t>
            </a:r>
            <a:r>
              <a:rPr lang="en-US" altLang="zh-CN" dirty="0">
                <a:solidFill>
                  <a:srgbClr val="000066"/>
                </a:solidFill>
              </a:rPr>
              <a:t>: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rgbClr val="000066"/>
                </a:solidFill>
              </a:rPr>
              <a:t>		</a:t>
            </a:r>
            <a:r>
              <a:rPr lang="en-US" altLang="zh-CN" dirty="0" smtClean="0">
                <a:solidFill>
                  <a:srgbClr val="FF0066"/>
                </a:solidFill>
              </a:rPr>
              <a:t>Fraction() </a:t>
            </a:r>
            <a:r>
              <a:rPr lang="en-US" altLang="zh-CN" dirty="0">
                <a:solidFill>
                  <a:srgbClr val="FF0066"/>
                </a:solidFill>
              </a:rPr>
              <a:t>{  }</a:t>
            </a:r>
          </a:p>
          <a:p>
            <a:pPr lvl="1">
              <a:spcBef>
                <a:spcPct val="10000"/>
              </a:spcBef>
              <a:buNone/>
            </a:pPr>
            <a:r>
              <a:rPr lang="en-US" altLang="zh-CN" dirty="0" smtClean="0">
                <a:solidFill>
                  <a:srgbClr val="000066"/>
                </a:solidFill>
              </a:rPr>
              <a:t>private:		</a:t>
            </a:r>
          </a:p>
          <a:p>
            <a:pPr lvl="1">
              <a:spcBef>
                <a:spcPct val="10000"/>
              </a:spcBef>
              <a:buNone/>
            </a:pPr>
            <a:r>
              <a:rPr lang="en-US" altLang="zh-CN" dirty="0" smtClean="0">
                <a:solidFill>
                  <a:srgbClr val="000066"/>
                </a:solidFill>
              </a:rPr>
              <a:t>	 </a:t>
            </a:r>
            <a:r>
              <a:rPr lang="en-US" altLang="zh-CN" dirty="0" err="1" smtClean="0">
                <a:solidFill>
                  <a:srgbClr val="0033CC"/>
                </a:solidFill>
              </a:rPr>
              <a:t>int</a:t>
            </a:r>
            <a:r>
              <a:rPr lang="en-US" altLang="zh-CN" dirty="0" smtClean="0">
                <a:solidFill>
                  <a:srgbClr val="0033CC"/>
                </a:solidFill>
              </a:rPr>
              <a:t> num;</a:t>
            </a:r>
          </a:p>
          <a:p>
            <a:pPr lvl="1">
              <a:spcBef>
                <a:spcPct val="10000"/>
              </a:spcBef>
              <a:buNone/>
            </a:pPr>
            <a:r>
              <a:rPr lang="en-US" altLang="zh-CN" dirty="0" smtClean="0">
                <a:solidFill>
                  <a:srgbClr val="000066"/>
                </a:solidFill>
              </a:rPr>
              <a:t>		……</a:t>
            </a:r>
          </a:p>
          <a:p>
            <a:pPr lvl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000066"/>
                </a:solidFill>
              </a:rPr>
              <a:t>};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1022980" name="AutoShape 4"/>
          <p:cNvSpPr>
            <a:spLocks noChangeArrowheads="1"/>
          </p:cNvSpPr>
          <p:nvPr/>
        </p:nvSpPr>
        <p:spPr bwMode="auto">
          <a:xfrm>
            <a:off x="3924300" y="2997200"/>
            <a:ext cx="4248150" cy="1881188"/>
          </a:xfrm>
          <a:prstGeom prst="cloudCallout">
            <a:avLst>
              <a:gd name="adj1" fmla="val -57215"/>
              <a:gd name="adj2" fmla="val -26557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编译系统提供的没有实质功能的默认构造函数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0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A936B005-EE8D-4867-B8E3-768EBDC270B1}" type="slidenum">
              <a:rPr lang="en-US" altLang="zh-CN"/>
              <a:pPr/>
              <a:t>3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面向过程</a:t>
            </a:r>
            <a:r>
              <a:rPr lang="zh-CN" altLang="en-US"/>
              <a:t>与面向对象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面向过程</a:t>
            </a:r>
          </a:p>
          <a:p>
            <a:pPr lvl="1"/>
            <a:r>
              <a:rPr lang="en-US" altLang="zh-CN"/>
              <a:t>What does this program do?</a:t>
            </a:r>
          </a:p>
          <a:p>
            <a:pPr lvl="1"/>
            <a:r>
              <a:rPr lang="zh-CN" altLang="en-US"/>
              <a:t>面向过程倾向于将程序分解为</a:t>
            </a:r>
            <a:r>
              <a:rPr lang="zh-CN" altLang="en-US">
                <a:solidFill>
                  <a:srgbClr val="FF0066"/>
                </a:solidFill>
              </a:rPr>
              <a:t>任务</a:t>
            </a:r>
            <a:r>
              <a:rPr lang="en-US" altLang="zh-CN"/>
              <a:t>(task)</a:t>
            </a:r>
          </a:p>
          <a:p>
            <a:r>
              <a:rPr lang="zh-CN" altLang="en-US"/>
              <a:t>面向对象</a:t>
            </a:r>
          </a:p>
          <a:p>
            <a:pPr lvl="1"/>
            <a:r>
              <a:rPr lang="en-US" altLang="zh-CN"/>
              <a:t>What real-world objects am I modeling?</a:t>
            </a:r>
          </a:p>
          <a:p>
            <a:pPr lvl="1"/>
            <a:r>
              <a:rPr lang="zh-CN" altLang="en-US"/>
              <a:t>面向对象将程序分解为物理世界的</a:t>
            </a:r>
            <a:r>
              <a:rPr lang="zh-CN" altLang="en-US">
                <a:solidFill>
                  <a:srgbClr val="FF0066"/>
                </a:solidFill>
              </a:rPr>
              <a:t>模型</a:t>
            </a:r>
            <a:r>
              <a:rPr lang="en-US" altLang="zh-CN"/>
              <a:t>(model)</a:t>
            </a:r>
          </a:p>
          <a:p>
            <a:pPr lvl="1"/>
            <a:r>
              <a:rPr lang="zh-CN" altLang="en-US"/>
              <a:t>通过类</a:t>
            </a:r>
            <a:r>
              <a:rPr lang="en-US" altLang="zh-CN"/>
              <a:t>(class)</a:t>
            </a:r>
            <a:r>
              <a:rPr lang="zh-CN" altLang="en-US"/>
              <a:t>、组件</a:t>
            </a:r>
            <a:r>
              <a:rPr lang="en-US" altLang="zh-CN"/>
              <a:t>(components)</a:t>
            </a:r>
            <a:r>
              <a:rPr lang="zh-CN" altLang="en-US"/>
              <a:t>、属性</a:t>
            </a:r>
            <a:r>
              <a:rPr lang="en-US" altLang="zh-CN"/>
              <a:t>(properties)</a:t>
            </a:r>
            <a:r>
              <a:rPr lang="zh-CN" altLang="en-US"/>
              <a:t>、行为</a:t>
            </a:r>
            <a:r>
              <a:rPr lang="en-US" altLang="zh-CN"/>
              <a:t>(behaviors)</a:t>
            </a:r>
            <a:r>
              <a:rPr lang="zh-CN" altLang="en-US"/>
              <a:t>描述物理对象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7FB0B62F-C641-4364-9C65-E61EF6BBCFB8}" type="slidenum">
              <a:rPr lang="en-US" altLang="zh-CN"/>
              <a:pPr/>
              <a:t>30</a:t>
            </a:fld>
            <a:r>
              <a:rPr lang="en-US" altLang="zh-CN"/>
              <a:t>-</a:t>
            </a:r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写自己的构造函数</a:t>
            </a:r>
          </a:p>
        </p:txBody>
      </p:sp>
      <p:sp>
        <p:nvSpPr>
          <p:cNvPr id="102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在定义类时可以提供多个版本（重载）的构造函数。但只要你实现任意一个版本的构造函数，编译器便不再提供默认构造函数。</a:t>
            </a:r>
          </a:p>
          <a:p>
            <a:r>
              <a:rPr lang="zh-CN" altLang="en-US" dirty="0"/>
              <a:t>一个完整的类通常会实现以下三种构造函数</a:t>
            </a:r>
          </a:p>
          <a:p>
            <a:pPr lvl="1"/>
            <a:r>
              <a:rPr lang="zh-CN" altLang="en-US" dirty="0"/>
              <a:t>无参数构造</a:t>
            </a:r>
            <a:r>
              <a:rPr lang="zh-CN" altLang="en-US" dirty="0" smtClean="0"/>
              <a:t>函数（缺省构造函数）</a:t>
            </a:r>
            <a:endParaRPr lang="zh-CN" altLang="en-US" dirty="0"/>
          </a:p>
          <a:p>
            <a:pPr lvl="1"/>
            <a:r>
              <a:rPr lang="zh-CN" altLang="en-US" dirty="0"/>
              <a:t>带参数构造</a:t>
            </a:r>
            <a:r>
              <a:rPr lang="zh-CN" altLang="en-US" dirty="0" smtClean="0"/>
              <a:t>函数（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个或多个参数）</a:t>
            </a:r>
            <a:endParaRPr lang="zh-CN" altLang="en-US" dirty="0"/>
          </a:p>
          <a:p>
            <a:pPr lvl="1"/>
            <a:r>
              <a:rPr lang="zh-CN" altLang="en-US" dirty="0"/>
              <a:t>拷贝构造函数</a:t>
            </a:r>
          </a:p>
          <a:p>
            <a:r>
              <a:rPr lang="zh-CN" altLang="en-US" smtClean="0"/>
              <a:t>强制生成缺省构造函数</a:t>
            </a:r>
            <a:endParaRPr lang="en-US" altLang="zh-CN" smtClean="0"/>
          </a:p>
          <a:p>
            <a:pPr lvl="1">
              <a:buNone/>
            </a:pPr>
            <a:r>
              <a:rPr lang="en-US" altLang="zh-CN" smtClean="0">
                <a:solidFill>
                  <a:srgbClr val="FF0000"/>
                </a:solidFill>
              </a:rPr>
              <a:t>Fraction()=defualt;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4005064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45D0C57-CD8A-4C40-A1EF-968045BBF057}" type="slidenum">
              <a:rPr lang="en-US" altLang="zh-CN"/>
              <a:pPr/>
              <a:t>31</a:t>
            </a:fld>
            <a:r>
              <a:rPr lang="en-US" altLang="zh-CN"/>
              <a:t>-</a:t>
            </a:r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为分数类提供构造函数</a:t>
            </a:r>
            <a:endParaRPr lang="zh-CN" altLang="en-US"/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class </a:t>
            </a: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Fraction{</a:t>
            </a:r>
            <a:endParaRPr lang="en-US" altLang="zh-CN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Fraction(</a:t>
            </a:r>
            <a:r>
              <a:rPr lang="en-US" altLang="zh-CN" sz="24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 n, </a:t>
            </a:r>
            <a:r>
              <a:rPr lang="en-US" altLang="zh-CN" sz="24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 d);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private: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num; </a:t>
            </a:r>
            <a:endParaRPr lang="zh-CN" altLang="en-US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zh-CN" altLang="en-US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…</a:t>
            </a:r>
            <a:endParaRPr lang="zh-CN" altLang="en-US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endParaRPr lang="en-US" altLang="zh-CN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Fraction::Fraction(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n, 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400" smtClean="0">
                <a:solidFill>
                  <a:srgbClr val="0033CC"/>
                </a:solidFill>
                <a:effectLst/>
                <a:latin typeface="Tahoma" pitchFamily="34" charset="0"/>
              </a:rPr>
              <a:t>d</a:t>
            </a:r>
            <a:r>
              <a:rPr lang="en-US" altLang="zh-CN" sz="2400" smtClean="0">
                <a:solidFill>
                  <a:srgbClr val="0033CC"/>
                </a:solidFill>
                <a:effectLst/>
                <a:latin typeface="Tahoma" pitchFamily="34" charset="0"/>
              </a:rPr>
              <a:t>){</a:t>
            </a:r>
            <a:endParaRPr lang="en-US" altLang="zh-CN" sz="2400" dirty="0" smtClean="0">
              <a:solidFill>
                <a:srgbClr val="0033C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num=n;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den=d;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8EEF970-581F-44AC-AD1E-231B8F0045DA}" type="slidenum">
              <a:rPr lang="en-US" altLang="zh-CN"/>
              <a:pPr/>
              <a:t>32</a:t>
            </a:fld>
            <a:r>
              <a:rPr lang="en-US" altLang="zh-CN"/>
              <a:t>-</a:t>
            </a:r>
          </a:p>
        </p:txBody>
      </p:sp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主程序</a:t>
            </a:r>
            <a:endParaRPr lang="zh-CN" altLang="en-US"/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  <a:effectLst/>
                <a:latin typeface="Tahoma" pitchFamily="34" charset="0"/>
              </a:rPr>
              <a:t>#include “fraction.h”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  <a:effectLst/>
                <a:latin typeface="Tahoma" pitchFamily="34" charset="0"/>
              </a:rPr>
              <a:t>int main</a:t>
            </a:r>
            <a:r>
              <a:rPr lang="en-US" altLang="zh-CN" sz="2400" smtClean="0">
                <a:solidFill>
                  <a:schemeClr val="folHlink"/>
                </a:solidFill>
                <a:effectLst/>
                <a:latin typeface="Tahoma" pitchFamily="34" charset="0"/>
              </a:rPr>
              <a:t>(){</a:t>
            </a:r>
            <a:endParaRPr lang="en-US" altLang="zh-CN" sz="2400" smtClean="0">
              <a:solidFill>
                <a:schemeClr val="folHlink"/>
              </a:solidFill>
              <a:effectLst/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smtClean="0">
                <a:solidFill>
                  <a:srgbClr val="CC0066"/>
                </a:solidFill>
                <a:effectLst/>
                <a:latin typeface="Tahoma" pitchFamily="34" charset="0"/>
              </a:rPr>
              <a:t>Fraction f1(8,14);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  <a:effectLst/>
                <a:latin typeface="Tahoma" pitchFamily="34" charset="0"/>
              </a:rPr>
              <a:t>	f1.output();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9900"/>
                </a:solidFill>
                <a:effectLst/>
                <a:latin typeface="Tahoma" pitchFamily="34" charset="0"/>
              </a:rPr>
              <a:t>	//Fraction f2;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  <a:effectLst/>
                <a:latin typeface="Tahoma" pitchFamily="34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  <a:effectLst/>
                <a:latin typeface="Tahoma" pitchFamily="34" charset="0"/>
              </a:rPr>
              <a:t>}</a:t>
            </a:r>
            <a:endParaRPr lang="zh-CN" altLang="en-US" sz="2400">
              <a:solidFill>
                <a:schemeClr val="folHlink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27584" y="3933056"/>
            <a:ext cx="7056784" cy="172819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通过构造函数，在定义对象时，为其设置初始值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Fraction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定义构造函数时，编译器不再生成缺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省不带参数的构造函数，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Fraction f2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无法通过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编译。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267744" y="2204864"/>
            <a:ext cx="1295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7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2" charset="-122"/>
                <a:sym typeface="Symbol" pitchFamily="18" charset="2"/>
              </a:rPr>
              <a:t>X</a:t>
            </a:r>
            <a:endParaRPr lang="en-US" altLang="zh-CN" sz="720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45D0C57-CD8A-4C40-A1EF-968045BBF057}" type="slidenum">
              <a:rPr lang="en-US" altLang="zh-CN"/>
              <a:pPr/>
              <a:t>33</a:t>
            </a:fld>
            <a:r>
              <a:rPr lang="en-US" altLang="zh-CN"/>
              <a:t>-</a:t>
            </a:r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多个版本的构造函数</a:t>
            </a:r>
            <a:endParaRPr lang="zh-CN" altLang="en-US"/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class </a:t>
            </a: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Fraction{</a:t>
            </a:r>
            <a:endParaRPr lang="en-US" altLang="zh-CN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Fraction(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n, 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d) { num=n; den=d;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	Fraction() { num=0; den=1;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	Fraction(</a:t>
            </a:r>
            <a:r>
              <a:rPr lang="en-US" altLang="zh-CN" sz="24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 n) { num=n; den=1;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private: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num; </a:t>
            </a:r>
            <a:endParaRPr lang="zh-CN" altLang="en-US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zh-CN" altLang="en-US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…</a:t>
            </a:r>
            <a:endParaRPr lang="zh-CN" altLang="en-US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8EEF970-581F-44AC-AD1E-231B8F0045DA}" type="slidenum">
              <a:rPr lang="en-US" altLang="zh-CN"/>
              <a:pPr/>
              <a:t>34</a:t>
            </a:fld>
            <a:r>
              <a:rPr lang="en-US" altLang="zh-CN"/>
              <a:t>-</a:t>
            </a:r>
          </a:p>
        </p:txBody>
      </p:sp>
      <p:sp>
        <p:nvSpPr>
          <p:cNvPr id="101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主程序</a:t>
            </a:r>
            <a:endParaRPr lang="zh-CN" altLang="en-US"/>
          </a:p>
        </p:txBody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#include “fraction.h”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int main</a:t>
            </a: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(){</a:t>
            </a:r>
            <a:endParaRPr lang="en-US" altLang="zh-CN" sz="240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chemeClr val="folHlink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smtClean="0">
                <a:solidFill>
                  <a:srgbClr val="0033CC"/>
                </a:solidFill>
                <a:effectLst/>
                <a:latin typeface="Tahoma" pitchFamily="34" charset="0"/>
              </a:rPr>
              <a:t>Fraction f1(8,14);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CC0066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smtClean="0">
                <a:solidFill>
                  <a:srgbClr val="FF0066"/>
                </a:solidFill>
                <a:effectLst/>
                <a:latin typeface="Tahoma" pitchFamily="34" charset="0"/>
              </a:rPr>
              <a:t>Fraction f2;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FF0066"/>
                </a:solidFill>
                <a:effectLst/>
                <a:latin typeface="Tahoma" pitchFamily="34" charset="0"/>
              </a:rPr>
              <a:t>	Fraction f3(2);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smtClean="0">
                <a:solidFill>
                  <a:schemeClr val="folHlink"/>
                </a:solidFill>
                <a:effectLst/>
                <a:latin typeface="Tahoma" pitchFamily="34" charset="0"/>
              </a:rPr>
              <a:t>	…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smtClean="0">
                <a:solidFill>
                  <a:schemeClr val="folHlink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smtClean="0">
                <a:solidFill>
                  <a:srgbClr val="009900"/>
                </a:solidFill>
                <a:effectLst/>
                <a:latin typeface="Tahoma" pitchFamily="34" charset="0"/>
              </a:rPr>
              <a:t>//Fraction f4();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  <a:endParaRPr lang="zh-CN" altLang="en-US" sz="2400">
              <a:solidFill>
                <a:srgbClr val="004E4C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827584" y="4653136"/>
            <a:ext cx="7416824" cy="136815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多个版本的构造函数形成重载关系，到底调用那个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构造函数，由用户创建对象时指定的参数进行匹配。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构造函数的匹配实际上遵循函数重载的匹配规则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AutoShape 4"/>
          <p:cNvSpPr>
            <a:spLocks/>
          </p:cNvSpPr>
          <p:nvPr/>
        </p:nvSpPr>
        <p:spPr bwMode="auto">
          <a:xfrm>
            <a:off x="4355976" y="2780928"/>
            <a:ext cx="4248150" cy="575642"/>
          </a:xfrm>
          <a:prstGeom prst="borderCallout2">
            <a:avLst>
              <a:gd name="adj1" fmla="val 8824"/>
              <a:gd name="adj2" fmla="val -1792"/>
              <a:gd name="adj3" fmla="val 8824"/>
              <a:gd name="adj4" fmla="val -8931"/>
              <a:gd name="adj5" fmla="val 107255"/>
              <a:gd name="adj6" fmla="val -22679"/>
            </a:avLst>
          </a:prstGeom>
          <a:solidFill>
            <a:srgbClr val="97FFE4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 dirty="0" smtClean="0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被编译器解释为函数声明！</a:t>
            </a:r>
            <a:endParaRPr lang="en-US" altLang="zh-CN" dirty="0">
              <a:effectLst>
                <a:outerShdw blurRad="38100" dist="38100" dir="2700000" algn="tl">
                  <a:srgbClr val="FFFFFF"/>
                </a:outerShdw>
              </a:effectLst>
              <a:ea typeface="微软雅黑" pitchFamily="34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699792" y="3356992"/>
            <a:ext cx="1295400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72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2" charset="-122"/>
                <a:sym typeface="Symbol" pitchFamily="18" charset="2"/>
              </a:rPr>
              <a:t>X</a:t>
            </a:r>
            <a:endParaRPr lang="en-US" altLang="zh-CN" sz="720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45D0C57-CD8A-4C40-A1EF-968045BBF057}" type="slidenum">
              <a:rPr lang="en-US" altLang="zh-CN"/>
              <a:pPr/>
              <a:t>35</a:t>
            </a:fld>
            <a:r>
              <a:rPr lang="en-US" altLang="zh-CN"/>
              <a:t>-</a:t>
            </a:r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类内初始化</a:t>
            </a:r>
            <a:endParaRPr lang="zh-CN" altLang="en-US"/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class </a:t>
            </a: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Fraction{</a:t>
            </a:r>
            <a:endParaRPr lang="en-US" altLang="zh-CN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Fraction(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n, 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d) { num=n; den=d;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smtClean="0">
                <a:solidFill>
                  <a:srgbClr val="FF0066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smtClean="0">
                <a:solidFill>
                  <a:srgbClr val="0033CC"/>
                </a:solidFill>
                <a:effectLst/>
                <a:latin typeface="Tahoma" pitchFamily="34" charset="0"/>
              </a:rPr>
              <a:t>Fraction(int 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n) { num=n; den=1;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private: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err="1" smtClean="0">
                <a:solidFill>
                  <a:srgbClr val="FF0000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smtClean="0">
                <a:solidFill>
                  <a:srgbClr val="FF0000"/>
                </a:solidFill>
                <a:effectLst/>
                <a:latin typeface="Tahoma" pitchFamily="34" charset="0"/>
              </a:rPr>
              <a:t> num=0;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smtClean="0">
                <a:solidFill>
                  <a:srgbClr val="FF0000"/>
                </a:solidFill>
                <a:effectLst/>
                <a:latin typeface="Tahoma" pitchFamily="34" charset="0"/>
              </a:rPr>
              <a:t>	int den=1; </a:t>
            </a:r>
            <a:endParaRPr lang="zh-CN" altLang="en-US" sz="2400" dirty="0" smtClean="0">
              <a:solidFill>
                <a:srgbClr val="FF0000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zh-CN" altLang="en-US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…</a:t>
            </a:r>
            <a:endParaRPr lang="zh-CN" altLang="en-US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3068960"/>
            <a:ext cx="1533525" cy="1485900"/>
          </a:xfrm>
          <a:prstGeom prst="rect">
            <a:avLst/>
          </a:prstGeom>
          <a:noFill/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43608" y="5013176"/>
            <a:ext cx="7200800" cy="86409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老标准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的类成员，定义时不能直接初始化。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45D0C57-CD8A-4C40-A1EF-968045BBF057}" type="slidenum">
              <a:rPr lang="en-US" altLang="zh-CN"/>
              <a:pPr/>
              <a:t>36</a:t>
            </a:fld>
            <a:r>
              <a:rPr lang="en-US" altLang="zh-CN"/>
              <a:t>-</a:t>
            </a:r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委托构造函数</a:t>
            </a:r>
            <a:endParaRPr lang="zh-CN" altLang="en-US"/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class </a:t>
            </a: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Fraction{</a:t>
            </a:r>
            <a:endParaRPr lang="en-US" altLang="zh-CN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Fraction(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n, 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d) { num=n; den=d;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	Fraction</a:t>
            </a:r>
            <a:r>
              <a:rPr lang="en-US" altLang="zh-CN" sz="2400" smtClean="0">
                <a:solidFill>
                  <a:srgbClr val="FF0066"/>
                </a:solidFill>
                <a:effectLst/>
                <a:latin typeface="Tahoma" pitchFamily="34" charset="0"/>
              </a:rPr>
              <a:t>() :Fraction(0,1){ }</a:t>
            </a:r>
            <a:endParaRPr lang="en-US" altLang="zh-CN" sz="2400" dirty="0" smtClean="0">
              <a:solidFill>
                <a:srgbClr val="FF0066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	Fraction(</a:t>
            </a:r>
            <a:r>
              <a:rPr lang="en-US" altLang="zh-CN" sz="24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400" smtClean="0">
                <a:solidFill>
                  <a:srgbClr val="FF0066"/>
                </a:solidFill>
                <a:effectLst/>
                <a:latin typeface="Tahoma" pitchFamily="34" charset="0"/>
              </a:rPr>
              <a:t>n):Fraction(n,1) {}</a:t>
            </a:r>
            <a:endParaRPr lang="en-US" altLang="zh-CN" sz="2400" dirty="0" smtClean="0">
              <a:solidFill>
                <a:srgbClr val="FF0066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private: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num; </a:t>
            </a:r>
            <a:endParaRPr lang="zh-CN" altLang="en-US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zh-CN" altLang="en-US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…</a:t>
            </a:r>
            <a:endParaRPr lang="zh-CN" altLang="en-US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2492896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45D0C57-CD8A-4C40-A1EF-968045BBF057}" type="slidenum">
              <a:rPr lang="en-US" altLang="zh-CN"/>
              <a:pPr/>
              <a:t>37</a:t>
            </a:fld>
            <a:r>
              <a:rPr lang="en-US" altLang="zh-CN"/>
              <a:t>-</a:t>
            </a:r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类型转换</a:t>
            </a:r>
            <a:endParaRPr lang="zh-CN" altLang="en-US"/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class </a:t>
            </a: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Fraction{</a:t>
            </a:r>
            <a:endParaRPr lang="en-US" altLang="zh-CN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Fraction(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n, 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d) { num=n; den=d;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Fraction() { num=0; den=1;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	Fraction(</a:t>
            </a:r>
            <a:r>
              <a:rPr lang="en-US" altLang="zh-CN" sz="2400" dirty="0" err="1" smtClean="0">
                <a:solidFill>
                  <a:srgbClr val="FF0066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 n) { num=n; den=1;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private: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num; </a:t>
            </a:r>
            <a:endParaRPr lang="zh-CN" altLang="en-US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zh-CN" altLang="en-US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…</a:t>
            </a:r>
            <a:endParaRPr lang="zh-CN" altLang="en-US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11760" y="3645024"/>
            <a:ext cx="6336704" cy="136815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只有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个参数的构造函数可以实现类型转换，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又被称为类型转换构造函数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可以实现将整数赋值给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Fraction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对象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A789C6D0-7DB2-42B4-9853-2D440770F5CF}" type="slidenum">
              <a:rPr lang="en-US" altLang="zh-CN"/>
              <a:pPr/>
              <a:t>38</a:t>
            </a:fld>
            <a:r>
              <a:rPr lang="en-US" altLang="zh-CN"/>
              <a:t>-</a:t>
            </a:r>
          </a:p>
        </p:txBody>
      </p:sp>
      <p:sp>
        <p:nvSpPr>
          <p:cNvPr id="102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类型转换构造函数</a:t>
            </a:r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None/>
            </a:pPr>
            <a:r>
              <a:rPr lang="en-US" altLang="zh-CN" dirty="0" smtClean="0">
                <a:solidFill>
                  <a:schemeClr val="folHlink"/>
                </a:solidFill>
                <a:latin typeface="Arial Narrow" pitchFamily="34" charset="0"/>
                <a:ea typeface="Tahoma" pitchFamily="34" charset="0"/>
                <a:cs typeface="Consolas" pitchFamily="49" charset="0"/>
              </a:rPr>
              <a:t>Fraction :: Fraction (</a:t>
            </a:r>
            <a:r>
              <a:rPr lang="en-US" altLang="zh-CN" dirty="0" err="1" smtClean="0">
                <a:solidFill>
                  <a:schemeClr val="folHlink"/>
                </a:solidFill>
                <a:latin typeface="Arial Narrow" pitchFamily="34" charset="0"/>
                <a:ea typeface="Tahoma" pitchFamily="34" charset="0"/>
                <a:cs typeface="Consolas" pitchFamily="49" charset="0"/>
              </a:rPr>
              <a:t>int</a:t>
            </a:r>
            <a:r>
              <a:rPr lang="en-US" altLang="zh-CN" dirty="0" smtClean="0">
                <a:solidFill>
                  <a:schemeClr val="folHlink"/>
                </a:solidFill>
                <a:latin typeface="Arial Narrow" pitchFamily="34" charset="0"/>
                <a:ea typeface="Tahoma" pitchFamily="34" charset="0"/>
                <a:cs typeface="Consolas" pitchFamily="49" charset="0"/>
              </a:rPr>
              <a:t> </a:t>
            </a:r>
            <a:r>
              <a:rPr lang="en-US" altLang="zh-CN" smtClean="0">
                <a:solidFill>
                  <a:schemeClr val="folHlink"/>
                </a:solidFill>
                <a:latin typeface="Arial Narrow" pitchFamily="34" charset="0"/>
                <a:ea typeface="Tahoma" pitchFamily="34" charset="0"/>
                <a:cs typeface="Consolas" pitchFamily="49" charset="0"/>
              </a:rPr>
              <a:t>n</a:t>
            </a:r>
            <a:r>
              <a:rPr lang="en-US" altLang="zh-CN" smtClean="0">
                <a:solidFill>
                  <a:schemeClr val="folHlink"/>
                </a:solidFill>
                <a:latin typeface="Arial Narrow" pitchFamily="34" charset="0"/>
                <a:ea typeface="Tahoma" pitchFamily="34" charset="0"/>
                <a:cs typeface="Consolas" pitchFamily="49" charset="0"/>
              </a:rPr>
              <a:t>){</a:t>
            </a:r>
            <a:endParaRPr lang="en-US" altLang="zh-CN" dirty="0">
              <a:solidFill>
                <a:schemeClr val="folHlink"/>
              </a:solidFill>
              <a:latin typeface="Arial Narrow" pitchFamily="34" charset="0"/>
              <a:ea typeface="Tahoma" pitchFamily="34" charset="0"/>
              <a:cs typeface="Consolas" pitchFamily="49" charset="0"/>
            </a:endParaRP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solidFill>
                  <a:schemeClr val="folHlink"/>
                </a:solidFill>
                <a:latin typeface="Arial Narrow" pitchFamily="34" charset="0"/>
                <a:ea typeface="Tahoma" pitchFamily="34" charset="0"/>
                <a:cs typeface="Consolas" pitchFamily="49" charset="0"/>
              </a:rPr>
              <a:t>  	</a:t>
            </a:r>
            <a:r>
              <a:rPr lang="en-US" altLang="zh-CN" dirty="0" smtClean="0">
                <a:solidFill>
                  <a:schemeClr val="folHlink"/>
                </a:solidFill>
                <a:latin typeface="Arial Narrow" pitchFamily="34" charset="0"/>
                <a:ea typeface="Tahoma" pitchFamily="34" charset="0"/>
                <a:cs typeface="Consolas" pitchFamily="49" charset="0"/>
              </a:rPr>
              <a:t>num=n;  den=0;</a:t>
            </a:r>
            <a:endParaRPr lang="en-US" altLang="zh-CN" dirty="0">
              <a:solidFill>
                <a:schemeClr val="folHlink"/>
              </a:solidFill>
              <a:latin typeface="Arial Narrow" pitchFamily="34" charset="0"/>
              <a:ea typeface="Tahoma" pitchFamily="34" charset="0"/>
              <a:cs typeface="Consolas" pitchFamily="49" charset="0"/>
            </a:endParaRP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chemeClr val="folHlink"/>
                </a:solidFill>
                <a:latin typeface="Arial Narrow" pitchFamily="34" charset="0"/>
                <a:ea typeface="Tahoma" pitchFamily="34" charset="0"/>
                <a:cs typeface="Consolas" pitchFamily="49" charset="0"/>
              </a:rPr>
              <a:t>}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endParaRPr lang="en-US" altLang="zh-CN" dirty="0">
              <a:solidFill>
                <a:schemeClr val="folHlink"/>
              </a:solidFill>
              <a:latin typeface="Arial Narrow" pitchFamily="34" charset="0"/>
              <a:ea typeface="Tahoma" pitchFamily="34" charset="0"/>
              <a:cs typeface="Consolas" pitchFamily="49" charset="0"/>
            </a:endParaRP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err="1" smtClean="0">
                <a:latin typeface="Arial Narrow" pitchFamily="34" charset="0"/>
                <a:ea typeface="Tahoma" pitchFamily="34" charset="0"/>
                <a:cs typeface="Consolas" pitchFamily="49" charset="0"/>
              </a:rPr>
              <a:t>int</a:t>
            </a:r>
            <a:r>
              <a:rPr lang="en-US" altLang="zh-CN" dirty="0" smtClean="0">
                <a:latin typeface="Arial Narrow" pitchFamily="34" charset="0"/>
                <a:ea typeface="Tahoma" pitchFamily="34" charset="0"/>
                <a:cs typeface="Consolas" pitchFamily="49" charset="0"/>
              </a:rPr>
              <a:t> </a:t>
            </a:r>
            <a:r>
              <a:rPr lang="en-US" altLang="zh-CN">
                <a:latin typeface="Arial Narrow" pitchFamily="34" charset="0"/>
                <a:ea typeface="Tahoma" pitchFamily="34" charset="0"/>
                <a:cs typeface="Consolas" pitchFamily="49" charset="0"/>
              </a:rPr>
              <a:t>main</a:t>
            </a:r>
            <a:r>
              <a:rPr lang="en-US" altLang="zh-CN" smtClean="0">
                <a:latin typeface="Arial Narrow" pitchFamily="34" charset="0"/>
                <a:ea typeface="Tahoma" pitchFamily="34" charset="0"/>
                <a:cs typeface="Consolas" pitchFamily="49" charset="0"/>
              </a:rPr>
              <a:t>(){ </a:t>
            </a:r>
            <a:r>
              <a:rPr lang="en-US" altLang="zh-CN" dirty="0">
                <a:latin typeface="Arial Narrow" pitchFamily="34" charset="0"/>
                <a:ea typeface="Tahoma" pitchFamily="34" charset="0"/>
                <a:cs typeface="Consolas" pitchFamily="49" charset="0"/>
              </a:rPr>
              <a:t>	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latin typeface="Arial Narrow" pitchFamily="34" charset="0"/>
                <a:ea typeface="Tahoma" pitchFamily="34" charset="0"/>
                <a:cs typeface="Consolas" pitchFamily="49" charset="0"/>
              </a:rPr>
              <a:t>        </a:t>
            </a:r>
            <a:r>
              <a:rPr lang="en-US" altLang="zh-CN" dirty="0" smtClean="0">
                <a:latin typeface="Arial Narrow" pitchFamily="34" charset="0"/>
                <a:ea typeface="Tahoma" pitchFamily="34" charset="0"/>
                <a:cs typeface="Consolas" pitchFamily="49" charset="0"/>
              </a:rPr>
              <a:t>Fraction </a:t>
            </a:r>
            <a:r>
              <a:rPr lang="en-US" altLang="zh-CN" dirty="0">
                <a:latin typeface="Arial Narrow" pitchFamily="34" charset="0"/>
                <a:ea typeface="Tahoma" pitchFamily="34" charset="0"/>
                <a:cs typeface="Consolas" pitchFamily="49" charset="0"/>
              </a:rPr>
              <a:t>c;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latin typeface="Arial Narrow" pitchFamily="34" charset="0"/>
                <a:ea typeface="Tahoma" pitchFamily="34" charset="0"/>
                <a:cs typeface="Consolas" pitchFamily="49" charset="0"/>
              </a:rPr>
              <a:t>	    </a:t>
            </a:r>
            <a:r>
              <a:rPr lang="en-US" altLang="zh-CN" dirty="0" smtClean="0">
                <a:solidFill>
                  <a:schemeClr val="folHlink"/>
                </a:solidFill>
                <a:latin typeface="Arial Narrow" pitchFamily="34" charset="0"/>
                <a:ea typeface="Tahoma" pitchFamily="34" charset="0"/>
                <a:cs typeface="Consolas" pitchFamily="49" charset="0"/>
              </a:rPr>
              <a:t>c</a:t>
            </a:r>
            <a:r>
              <a:rPr lang="en-US" altLang="zh-CN" dirty="0" smtClean="0">
                <a:latin typeface="Arial Narrow" pitchFamily="34" charset="0"/>
                <a:ea typeface="Tahoma" pitchFamily="34" charset="0"/>
                <a:cs typeface="Consolas" pitchFamily="49" charset="0"/>
              </a:rPr>
              <a:t> </a:t>
            </a:r>
            <a:r>
              <a:rPr lang="en-US" altLang="zh-CN" dirty="0">
                <a:latin typeface="Arial Narrow" pitchFamily="34" charset="0"/>
                <a:ea typeface="Tahoma" pitchFamily="34" charset="0"/>
                <a:cs typeface="Consolas" pitchFamily="49" charset="0"/>
              </a:rPr>
              <a:t>= </a:t>
            </a:r>
            <a:r>
              <a:rPr lang="en-US" altLang="zh-CN" dirty="0">
                <a:solidFill>
                  <a:srgbClr val="FF0066"/>
                </a:solidFill>
                <a:latin typeface="Arial Narrow" pitchFamily="34" charset="0"/>
                <a:ea typeface="Tahoma" pitchFamily="34" charset="0"/>
                <a:cs typeface="Consolas" pitchFamily="49" charset="0"/>
              </a:rPr>
              <a:t>4</a:t>
            </a:r>
            <a:r>
              <a:rPr lang="en-US" altLang="zh-CN" dirty="0" smtClean="0">
                <a:latin typeface="Arial Narrow" pitchFamily="34" charset="0"/>
                <a:ea typeface="Tahoma" pitchFamily="34" charset="0"/>
                <a:cs typeface="Consolas" pitchFamily="49" charset="0"/>
              </a:rPr>
              <a:t>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>
                <a:latin typeface="Arial Narrow" pitchFamily="34" charset="0"/>
                <a:ea typeface="Tahoma" pitchFamily="34" charset="0"/>
                <a:cs typeface="Consolas" pitchFamily="49" charset="0"/>
              </a:rPr>
              <a:t>	    return 0;</a:t>
            </a:r>
            <a:endParaRPr lang="en-US" altLang="zh-CN" dirty="0">
              <a:latin typeface="Arial Narrow" pitchFamily="34" charset="0"/>
              <a:ea typeface="Tahoma" pitchFamily="34" charset="0"/>
              <a:cs typeface="Consolas" pitchFamily="49" charset="0"/>
            </a:endParaRP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>
                <a:latin typeface="Arial Narrow" pitchFamily="34" charset="0"/>
                <a:ea typeface="Tahoma" pitchFamily="34" charset="0"/>
                <a:cs typeface="Consolas" pitchFamily="49" charset="0"/>
              </a:rPr>
              <a:t>}</a:t>
            </a:r>
          </a:p>
        </p:txBody>
      </p:sp>
      <p:sp>
        <p:nvSpPr>
          <p:cNvPr id="1029124" name="Line 4"/>
          <p:cNvSpPr>
            <a:spLocks noChangeShapeType="1"/>
          </p:cNvSpPr>
          <p:nvPr/>
        </p:nvSpPr>
        <p:spPr bwMode="auto">
          <a:xfrm>
            <a:off x="1907704" y="4149080"/>
            <a:ext cx="2951634" cy="503883"/>
          </a:xfrm>
          <a:prstGeom prst="line">
            <a:avLst/>
          </a:prstGeom>
          <a:noFill/>
          <a:ln w="38100">
            <a:solidFill>
              <a:srgbClr val="FF006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859339" y="4292600"/>
            <a:ext cx="1787525" cy="1371600"/>
            <a:chOff x="3072" y="2976"/>
            <a:chExt cx="1126" cy="864"/>
          </a:xfrm>
        </p:grpSpPr>
        <p:sp>
          <p:nvSpPr>
            <p:cNvPr id="1029126" name="Line 6"/>
            <p:cNvSpPr>
              <a:spLocks noChangeShapeType="1"/>
            </p:cNvSpPr>
            <p:nvPr/>
          </p:nvSpPr>
          <p:spPr bwMode="auto">
            <a:xfrm>
              <a:off x="3072" y="2976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127" name="Line 7"/>
            <p:cNvSpPr>
              <a:spLocks noChangeShapeType="1"/>
            </p:cNvSpPr>
            <p:nvPr/>
          </p:nvSpPr>
          <p:spPr bwMode="auto">
            <a:xfrm>
              <a:off x="3600" y="2976"/>
              <a:ext cx="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9128" name="Rectangle 8"/>
            <p:cNvSpPr>
              <a:spLocks noChangeArrowheads="1"/>
            </p:cNvSpPr>
            <p:nvPr/>
          </p:nvSpPr>
          <p:spPr bwMode="auto">
            <a:xfrm>
              <a:off x="3072" y="3168"/>
              <a:ext cx="528" cy="24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4</a:t>
              </a:r>
            </a:p>
          </p:txBody>
        </p:sp>
        <p:sp>
          <p:nvSpPr>
            <p:cNvPr id="1029129" name="Rectangle 9"/>
            <p:cNvSpPr>
              <a:spLocks noChangeArrowheads="1"/>
            </p:cNvSpPr>
            <p:nvPr/>
          </p:nvSpPr>
          <p:spPr bwMode="auto">
            <a:xfrm>
              <a:off x="3072" y="3408"/>
              <a:ext cx="528" cy="24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mtClean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1</a:t>
              </a:r>
              <a:endParaRPr lang="en-US" altLang="zh-CN">
                <a:effectLst>
                  <a:outerShdw blurRad="38100" dist="38100" dir="2700000" algn="tl">
                    <a:srgbClr val="FFFFFF"/>
                  </a:outerShdw>
                </a:effectLst>
              </a:endParaRPr>
            </a:p>
          </p:txBody>
        </p:sp>
        <p:sp>
          <p:nvSpPr>
            <p:cNvPr id="1029130" name="Text Box 10"/>
            <p:cNvSpPr txBox="1">
              <a:spLocks noChangeArrowheads="1"/>
            </p:cNvSpPr>
            <p:nvPr/>
          </p:nvSpPr>
          <p:spPr bwMode="auto">
            <a:xfrm>
              <a:off x="3648" y="3120"/>
              <a:ext cx="550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num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29131" name="Text Box 11"/>
            <p:cNvSpPr txBox="1">
              <a:spLocks noChangeArrowheads="1"/>
            </p:cNvSpPr>
            <p:nvPr/>
          </p:nvSpPr>
          <p:spPr bwMode="auto">
            <a:xfrm>
              <a:off x="3648" y="3408"/>
              <a:ext cx="478" cy="29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den</a:t>
              </a:r>
              <a:endParaRPr lang="en-US" altLang="zh-CN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1029132" name="Line 12"/>
          <p:cNvSpPr>
            <a:spLocks noChangeShapeType="1"/>
          </p:cNvSpPr>
          <p:nvPr/>
        </p:nvSpPr>
        <p:spPr bwMode="auto">
          <a:xfrm flipH="1">
            <a:off x="3851920" y="1412776"/>
            <a:ext cx="0" cy="3095625"/>
          </a:xfrm>
          <a:prstGeom prst="line">
            <a:avLst/>
          </a:prstGeom>
          <a:noFill/>
          <a:ln w="38100">
            <a:solidFill>
              <a:srgbClr val="FF006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1029133" name="Line 13"/>
          <p:cNvSpPr>
            <a:spLocks noChangeShapeType="1"/>
          </p:cNvSpPr>
          <p:nvPr/>
        </p:nvSpPr>
        <p:spPr bwMode="auto">
          <a:xfrm flipH="1" flipV="1">
            <a:off x="1331640" y="4221088"/>
            <a:ext cx="3527698" cy="9367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9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9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29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4" grpId="0" animBg="1"/>
      <p:bldP spid="1029132" grpId="0" animBg="1"/>
      <p:bldP spid="102913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45D0C57-CD8A-4C40-A1EF-968045BBF057}" type="slidenum">
              <a:rPr lang="en-US" altLang="zh-CN"/>
              <a:pPr/>
              <a:t>39</a:t>
            </a:fld>
            <a:r>
              <a:rPr lang="en-US" altLang="zh-CN"/>
              <a:t>-</a:t>
            </a:r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拒绝隐式转换</a:t>
            </a:r>
            <a:endParaRPr lang="zh-CN" altLang="en-US"/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class </a:t>
            </a: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Fraction{</a:t>
            </a:r>
            <a:endParaRPr lang="en-US" altLang="zh-CN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Fraction(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n, 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d) { num=n; den=d;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Fraction() { num=0; den=1;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smtClean="0">
                <a:solidFill>
                  <a:srgbClr val="FF0066"/>
                </a:solidFill>
                <a:effectLst/>
                <a:latin typeface="Tahoma" pitchFamily="34" charset="0"/>
              </a:rPr>
              <a:t>	explicit Fraction(int 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n) { num=n; den=1;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private: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num; </a:t>
            </a:r>
            <a:endParaRPr lang="zh-CN" altLang="en-US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zh-CN" altLang="en-US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…</a:t>
            </a:r>
            <a:endParaRPr lang="zh-CN" altLang="en-US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</a:p>
          <a:p>
            <a:pPr lvl="0">
              <a:spcBef>
                <a:spcPct val="10000"/>
              </a:spcBef>
              <a:buNone/>
            </a:pPr>
            <a:r>
              <a:rPr lang="en-US" altLang="zh-CN" smtClean="0">
                <a:latin typeface="Arial Narrow" pitchFamily="34" charset="0"/>
                <a:ea typeface="Tahoma" pitchFamily="34" charset="0"/>
                <a:cs typeface="Consolas" pitchFamily="49" charset="0"/>
              </a:rPr>
              <a:t>Fraction c;</a:t>
            </a:r>
          </a:p>
          <a:p>
            <a:pPr lvl="0">
              <a:spcBef>
                <a:spcPct val="10000"/>
              </a:spcBef>
              <a:buNone/>
            </a:pPr>
            <a:r>
              <a:rPr lang="en-US" altLang="zh-CN" smtClean="0">
                <a:solidFill>
                  <a:srgbClr val="3333CC"/>
                </a:solidFill>
                <a:latin typeface="Arial Narrow" pitchFamily="34" charset="0"/>
                <a:ea typeface="Tahoma" pitchFamily="34" charset="0"/>
                <a:cs typeface="Consolas" pitchFamily="49" charset="0"/>
              </a:rPr>
              <a:t>c</a:t>
            </a:r>
            <a:r>
              <a:rPr lang="en-US" altLang="zh-CN" smtClean="0">
                <a:latin typeface="Arial Narrow" pitchFamily="34" charset="0"/>
                <a:ea typeface="Tahoma" pitchFamily="34" charset="0"/>
                <a:cs typeface="Consolas" pitchFamily="49" charset="0"/>
              </a:rPr>
              <a:t> = </a:t>
            </a:r>
            <a:r>
              <a:rPr lang="en-US" altLang="zh-CN" smtClean="0">
                <a:solidFill>
                  <a:srgbClr val="FF0066"/>
                </a:solidFill>
                <a:latin typeface="Arial Narrow" pitchFamily="34" charset="0"/>
                <a:ea typeface="Tahoma" pitchFamily="34" charset="0"/>
                <a:cs typeface="Consolas" pitchFamily="49" charset="0"/>
              </a:rPr>
              <a:t>4</a:t>
            </a:r>
            <a:r>
              <a:rPr lang="en-US" altLang="zh-CN" smtClean="0">
                <a:latin typeface="Arial Narrow" pitchFamily="34" charset="0"/>
                <a:ea typeface="Tahoma" pitchFamily="34" charset="0"/>
                <a:cs typeface="Consolas" pitchFamily="49" charset="0"/>
              </a:rPr>
              <a:t>;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endParaRPr lang="en-US" altLang="zh-CN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483768" y="4293096"/>
            <a:ext cx="6336704" cy="1368152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explicit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要求显示调用这种类型转换。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c=Fraction(4);</a:t>
            </a: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c=static_cast&lt;Fraction&gt;(4);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A872136-985D-4C71-9CC7-84F4266A2AAD}" type="slidenum">
              <a:rPr lang="en-US" altLang="zh-CN"/>
              <a:pPr/>
              <a:t>4</a:t>
            </a:fld>
            <a:r>
              <a:rPr lang="en-US" altLang="zh-CN"/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类与对象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类是对象分类的依据，对象是类的实例</a:t>
            </a:r>
            <a:r>
              <a:rPr lang="en-US" altLang="zh-CN"/>
              <a:t>(instance)</a:t>
            </a:r>
          </a:p>
          <a:p>
            <a:pPr lvl="1"/>
            <a:r>
              <a:rPr lang="zh-CN" altLang="en-US"/>
              <a:t>类是抽象概念，以</a:t>
            </a:r>
            <a:r>
              <a:rPr lang="en-US" altLang="zh-CN"/>
              <a:t>orange</a:t>
            </a:r>
            <a:r>
              <a:rPr lang="zh-CN" altLang="en-US"/>
              <a:t>为例，当回答</a:t>
            </a:r>
            <a:r>
              <a:rPr lang="en-US" altLang="zh-CN"/>
              <a:t>What are oranges?</a:t>
            </a:r>
            <a:r>
              <a:rPr lang="zh-CN" altLang="en-US"/>
              <a:t>时，我们讨论的是一类被称为</a:t>
            </a:r>
            <a:r>
              <a:rPr lang="en-US" altLang="zh-CN"/>
              <a:t>orange</a:t>
            </a:r>
            <a:r>
              <a:rPr lang="zh-CN" altLang="en-US"/>
              <a:t>的事物，它们多汁、生长在树上</a:t>
            </a:r>
            <a:r>
              <a:rPr lang="en-US" altLang="zh-CN"/>
              <a:t>……</a:t>
            </a:r>
          </a:p>
          <a:p>
            <a:pPr lvl="1"/>
            <a:r>
              <a:rPr lang="zh-CN" altLang="en-US"/>
              <a:t>当讨论某一个具体的</a:t>
            </a:r>
            <a:r>
              <a:rPr lang="en-US" altLang="zh-CN"/>
              <a:t>orange</a:t>
            </a:r>
            <a:r>
              <a:rPr lang="zh-CN" altLang="en-US"/>
              <a:t>（你正在吃的那一个）时，它是一个对象，它属于</a:t>
            </a:r>
            <a:r>
              <a:rPr lang="en-US" altLang="zh-CN"/>
              <a:t>orange</a:t>
            </a:r>
            <a:r>
              <a:rPr lang="zh-CN" altLang="en-US"/>
              <a:t>类，是</a:t>
            </a:r>
            <a:r>
              <a:rPr lang="en-US" altLang="zh-CN"/>
              <a:t>orange</a:t>
            </a:r>
            <a:r>
              <a:rPr lang="zh-CN" altLang="en-US"/>
              <a:t>类的一个实例。</a:t>
            </a:r>
          </a:p>
          <a:p>
            <a:pPr lvl="1"/>
            <a:r>
              <a:rPr lang="zh-CN" altLang="en-US"/>
              <a:t>不同的对象具有不同的特征，以区别同类的其他对象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89634A6A-B183-4819-83F6-ACA17CACC8C4}" type="slidenum">
              <a:rPr lang="en-US" altLang="zh-CN"/>
              <a:pPr/>
              <a:t>40</a:t>
            </a:fld>
            <a:r>
              <a:rPr lang="en-US" altLang="zh-CN"/>
              <a:t>-</a:t>
            </a:r>
          </a:p>
        </p:txBody>
      </p:sp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隐蔽的缺省</a:t>
            </a:r>
            <a:r>
              <a:rPr lang="zh-CN" altLang="en-US"/>
              <a:t>构造函数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定义对象数组</a:t>
            </a:r>
          </a:p>
          <a:p>
            <a:pPr lvl="1"/>
            <a:r>
              <a:rPr lang="en-US" altLang="zh-CN" dirty="0" smtClean="0"/>
              <a:t>Fraction fractions[3</a:t>
            </a:r>
            <a:r>
              <a:rPr lang="en-US" altLang="zh-CN" dirty="0"/>
              <a:t>];</a:t>
            </a:r>
          </a:p>
          <a:p>
            <a:pPr lvl="1"/>
            <a:r>
              <a:rPr lang="en-US" altLang="zh-CN" dirty="0" smtClean="0"/>
              <a:t>Fraction* </a:t>
            </a:r>
            <a:r>
              <a:rPr lang="en-US" altLang="zh-CN" dirty="0" err="1" smtClean="0"/>
              <a:t>pFraction</a:t>
            </a:r>
            <a:r>
              <a:rPr lang="en-US" altLang="zh-CN" dirty="0" smtClean="0"/>
              <a:t>= </a:t>
            </a:r>
            <a:r>
              <a:rPr lang="en-US" altLang="zh-CN" dirty="0"/>
              <a:t>new </a:t>
            </a:r>
            <a:r>
              <a:rPr lang="en-US" altLang="zh-CN" dirty="0" smtClean="0"/>
              <a:t>Fraction[10</a:t>
            </a:r>
            <a:r>
              <a:rPr lang="en-US" altLang="zh-CN" dirty="0"/>
              <a:t>];</a:t>
            </a:r>
          </a:p>
          <a:p>
            <a:r>
              <a:rPr lang="zh-CN" altLang="en-US" dirty="0" smtClean="0"/>
              <a:t>做为</a:t>
            </a:r>
            <a:r>
              <a:rPr lang="zh-CN" altLang="en-US" dirty="0"/>
              <a:t>另一个类</a:t>
            </a:r>
            <a:r>
              <a:rPr lang="zh-CN" altLang="en-US" dirty="0" smtClean="0"/>
              <a:t>的数据成员</a:t>
            </a:r>
            <a:endParaRPr lang="zh-CN" altLang="en-US" dirty="0"/>
          </a:p>
          <a:p>
            <a:pPr lvl="1"/>
            <a:r>
              <a:rPr lang="zh-CN" altLang="en-US" dirty="0" smtClean="0"/>
              <a:t>未通过</a:t>
            </a:r>
            <a:r>
              <a:rPr lang="zh-CN" altLang="en-US" dirty="0"/>
              <a:t>初始化</a:t>
            </a:r>
            <a:r>
              <a:rPr lang="zh-CN" altLang="en-US" dirty="0" smtClean="0"/>
              <a:t>列表显示完成</a:t>
            </a:r>
            <a:r>
              <a:rPr lang="zh-CN" altLang="en-US" dirty="0"/>
              <a:t>初始化</a:t>
            </a:r>
          </a:p>
          <a:p>
            <a:r>
              <a:rPr lang="zh-CN" altLang="en-US" dirty="0"/>
              <a:t>作为其他类的基类</a:t>
            </a:r>
          </a:p>
          <a:p>
            <a:pPr lvl="1"/>
            <a:r>
              <a:rPr lang="zh-CN" altLang="en-US" dirty="0" smtClean="0"/>
              <a:t>未通过初始化列表显示初始化数据</a:t>
            </a:r>
            <a:r>
              <a:rPr lang="zh-CN" altLang="en-US" dirty="0"/>
              <a:t>成员</a:t>
            </a:r>
          </a:p>
        </p:txBody>
      </p:sp>
      <p:sp>
        <p:nvSpPr>
          <p:cNvPr id="1032196" name="Rectangle 4"/>
          <p:cNvSpPr>
            <a:spLocks noChangeArrowheads="1"/>
          </p:cNvSpPr>
          <p:nvPr/>
        </p:nvSpPr>
        <p:spPr bwMode="auto">
          <a:xfrm>
            <a:off x="467544" y="4509120"/>
            <a:ext cx="7993063" cy="158417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>
                <a:effectLst/>
                <a:latin typeface="楷体_GB2312" pitchFamily="49" charset="-122"/>
                <a:ea typeface="楷体_GB2312" pitchFamily="49" charset="-122"/>
              </a:rPr>
              <a:t>对象数组的非缺省构造初始化方法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dirty="0" smtClean="0">
                <a:effectLst/>
                <a:latin typeface="楷体_GB2312" pitchFamily="49" charset="-122"/>
                <a:ea typeface="楷体_GB2312" pitchFamily="49" charset="-122"/>
              </a:rPr>
              <a:t>Fraction </a:t>
            </a:r>
            <a:r>
              <a:rPr lang="en-US" altLang="zh-CN" err="1" smtClean="0">
                <a:effectLst/>
                <a:latin typeface="楷体_GB2312" pitchFamily="49" charset="-122"/>
                <a:ea typeface="楷体_GB2312" pitchFamily="49" charset="-122"/>
              </a:rPr>
              <a:t>arrs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[3] {{3,5},{2},{1,5}};</a:t>
            </a:r>
            <a:endParaRPr lang="en-US" altLang="zh-CN" dirty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dirty="0">
                <a:effectLst/>
                <a:latin typeface="楷体_GB2312" pitchFamily="49" charset="-122"/>
                <a:ea typeface="楷体_GB2312" pitchFamily="49" charset="-122"/>
              </a:rPr>
              <a:t>堆中通过</a:t>
            </a:r>
            <a:r>
              <a:rPr lang="en-US" altLang="zh-CN">
                <a:effectLst/>
                <a:latin typeface="楷体_GB2312" pitchFamily="49" charset="-122"/>
                <a:ea typeface="楷体_GB2312" pitchFamily="49" charset="-122"/>
              </a:rPr>
              <a:t>new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创建对象的初始化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Fraction *p=new Fraction[3] {{3,5},{2},{1,5}};</a:t>
            </a:r>
            <a:endParaRPr lang="zh-CN" altLang="en-US" dirty="0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19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45D0C57-CD8A-4C40-A1EF-968045BBF057}" type="slidenum">
              <a:rPr lang="en-US" altLang="zh-CN"/>
              <a:pPr/>
              <a:t>41</a:t>
            </a:fld>
            <a:r>
              <a:rPr lang="en-US" altLang="zh-CN"/>
              <a:t>-</a:t>
            </a:r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初始化列表</a:t>
            </a:r>
            <a:endParaRPr lang="zh-CN" altLang="en-US" dirty="0"/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class </a:t>
            </a: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Fraction{</a:t>
            </a:r>
            <a:endParaRPr lang="en-US" altLang="zh-CN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Fraction(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n, 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d);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private: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num; </a:t>
            </a:r>
            <a:endParaRPr lang="zh-CN" altLang="en-US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zh-CN" altLang="en-US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…</a:t>
            </a:r>
            <a:endParaRPr lang="zh-CN" altLang="en-US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Fraction::Fraction(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n, 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d): </a:t>
            </a: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num(n), den(d)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{   }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851920" y="2060848"/>
            <a:ext cx="4752528" cy="1800225"/>
          </a:xfrm>
          <a:prstGeom prst="cloudCallout">
            <a:avLst>
              <a:gd name="adj1" fmla="val -9631"/>
              <a:gd name="adj2" fmla="val 75575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构造对象时</a:t>
            </a:r>
            <a:r>
              <a:rPr lang="zh-CN" alt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初始化数据成员，</a:t>
            </a: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与在函数体内赋值不同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C14F9D8D-B286-4F83-BBE6-40785A78ABB4}" type="slidenum">
              <a:rPr lang="en-US" altLang="zh-CN"/>
              <a:pPr/>
              <a:t>42</a:t>
            </a:fld>
            <a:r>
              <a:rPr lang="en-US" altLang="zh-CN"/>
              <a:t>-</a:t>
            </a:r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初始化列表：真正初始化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>
                <a:latin typeface="Tahoma" pitchFamily="34" charset="0"/>
              </a:rPr>
              <a:t>class </a:t>
            </a:r>
            <a:r>
              <a:rPr lang="en-US" altLang="zh-CN" sz="2200" smtClean="0">
                <a:latin typeface="Tahoma" pitchFamily="34" charset="0"/>
              </a:rPr>
              <a:t>Fraction{</a:t>
            </a:r>
            <a:endParaRPr lang="en-US" altLang="zh-CN" sz="22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latin typeface="Tahoma" pitchFamily="34" charset="0"/>
              </a:rPr>
              <a:t>public: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solidFill>
                  <a:srgbClr val="600000"/>
                </a:solidFill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600000"/>
                </a:solidFill>
                <a:latin typeface="Tahoma" pitchFamily="34" charset="0"/>
              </a:rPr>
              <a:t>Fraction();</a:t>
            </a:r>
            <a:endParaRPr lang="en-US" altLang="zh-CN" sz="2200" dirty="0">
              <a:solidFill>
                <a:srgbClr val="600000"/>
              </a:solidFill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latin typeface="Tahoma" pitchFamily="34" charset="0"/>
              </a:rPr>
              <a:t>	.......</a:t>
            </a:r>
            <a:endParaRPr lang="zh-CN" altLang="en-US" sz="2200" dirty="0">
              <a:latin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latin typeface="Tahoma" pitchFamily="34" charset="0"/>
              </a:rPr>
              <a:t>private :</a:t>
            </a:r>
            <a:endParaRPr lang="en-US" altLang="zh-CN" sz="2200" dirty="0"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latin typeface="Tahoma" pitchFamily="34" charset="0"/>
              </a:rPr>
              <a:t>	……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latin typeface="Tahoma" pitchFamily="34" charset="0"/>
              </a:rPr>
              <a:t>};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chemeClr val="folHlink"/>
                </a:solidFill>
                <a:latin typeface="Tahoma" pitchFamily="34" charset="0"/>
              </a:rPr>
              <a:t>Fraction:: Fraction() </a:t>
            </a:r>
            <a:r>
              <a:rPr lang="en-US" altLang="zh-CN" sz="2200" dirty="0">
                <a:solidFill>
                  <a:srgbClr val="CC0066"/>
                </a:solidFill>
                <a:latin typeface="Tahoma" pitchFamily="34" charset="0"/>
              </a:rPr>
              <a:t>: </a:t>
            </a:r>
            <a:r>
              <a:rPr lang="en-US" altLang="zh-CN" sz="2200" dirty="0" smtClean="0">
                <a:solidFill>
                  <a:srgbClr val="CC0066"/>
                </a:solidFill>
                <a:latin typeface="Tahoma" pitchFamily="34" charset="0"/>
              </a:rPr>
              <a:t>num(0), den(1)</a:t>
            </a:r>
            <a:endParaRPr lang="en-US" altLang="zh-CN" sz="2200" dirty="0">
              <a:solidFill>
                <a:srgbClr val="CC0066"/>
              </a:solidFill>
              <a:latin typeface="Tahoma" pitchFamily="34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200" dirty="0">
                <a:solidFill>
                  <a:schemeClr val="folHlink"/>
                </a:solidFill>
                <a:latin typeface="Tahoma" pitchFamily="34" charset="0"/>
              </a:rPr>
              <a:t>{   }</a:t>
            </a:r>
            <a:endParaRPr lang="zh-CN" altLang="en-US" sz="2200" dirty="0">
              <a:solidFill>
                <a:schemeClr val="folHlink"/>
              </a:solidFill>
              <a:latin typeface="Tahoma" pitchFamily="34" charset="0"/>
            </a:endParaRPr>
          </a:p>
        </p:txBody>
      </p:sp>
      <p:sp>
        <p:nvSpPr>
          <p:cNvPr id="1033220" name="Rectangle 4"/>
          <p:cNvSpPr>
            <a:spLocks noChangeArrowheads="1"/>
          </p:cNvSpPr>
          <p:nvPr/>
        </p:nvSpPr>
        <p:spPr bwMode="auto">
          <a:xfrm>
            <a:off x="428596" y="4429132"/>
            <a:ext cx="8064500" cy="19431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>
                <a:effectLst/>
                <a:latin typeface="楷体_GB2312" pitchFamily="49" charset="-122"/>
                <a:ea typeface="楷体_GB2312" pitchFamily="49" charset="-122"/>
              </a:rPr>
              <a:t>创建对象时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，要创建</a:t>
            </a:r>
            <a:r>
              <a:rPr lang="zh-CN" altLang="en-US">
                <a:effectLst/>
                <a:latin typeface="楷体_GB2312" pitchFamily="49" charset="-122"/>
                <a:ea typeface="楷体_GB2312" pitchFamily="49" charset="-122"/>
              </a:rPr>
              <a:t>对象的所有数据成员</a:t>
            </a:r>
            <a:r>
              <a:rPr lang="en-US" altLang="zh-CN">
                <a:effectLst/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effectLst/>
                <a:latin typeface="楷体_GB2312" pitchFamily="49" charset="-122"/>
                <a:ea typeface="楷体_GB2312" pitchFamily="49" charset="-122"/>
              </a:rPr>
              <a:t>分配内存</a:t>
            </a:r>
            <a:r>
              <a:rPr lang="en-US" altLang="zh-CN">
                <a:effectLst/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buFont typeface="Wingdings" pitchFamily="2" charset="2"/>
              <a:buChar char="p"/>
            </a:pPr>
            <a:r>
              <a:rPr lang="zh-CN" altLang="en-US">
                <a:effectLst/>
                <a:latin typeface="楷体_GB2312" pitchFamily="49" charset="-122"/>
                <a:ea typeface="楷体_GB2312" pitchFamily="49" charset="-122"/>
              </a:rPr>
              <a:t>构造函数体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：创建时赋缺省值，之后再修改</a:t>
            </a:r>
            <a:r>
              <a:rPr lang="zh-CN" altLang="en-US">
                <a:effectLst/>
                <a:latin typeface="楷体_GB2312" pitchFamily="49" charset="-122"/>
                <a:ea typeface="楷体_GB2312" pitchFamily="49" charset="-122"/>
              </a:rPr>
              <a:t>数据的值</a:t>
            </a:r>
          </a:p>
          <a:p>
            <a:pPr>
              <a:buFont typeface="Wingdings" pitchFamily="2" charset="2"/>
              <a:buChar char="p"/>
            </a:pPr>
            <a:r>
              <a:rPr lang="zh-CN" altLang="en-US">
                <a:effectLst/>
                <a:latin typeface="楷体_GB2312" pitchFamily="49" charset="-122"/>
                <a:ea typeface="楷体_GB2312" pitchFamily="49" charset="-122"/>
              </a:rPr>
              <a:t>初始化列表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：创建数据成员的</a:t>
            </a:r>
            <a:r>
              <a:rPr lang="zh-CN" altLang="en-US">
                <a:effectLst/>
                <a:latin typeface="楷体_GB2312" pitchFamily="49" charset="-122"/>
                <a:ea typeface="楷体_GB2312" pitchFamily="49" charset="-122"/>
              </a:rPr>
              <a:t>同时初始化，效率更高，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effectLst/>
                <a:latin typeface="楷体_GB2312" pitchFamily="49" charset="-122"/>
                <a:ea typeface="楷体_GB2312" pitchFamily="49" charset="-122"/>
              </a:rPr>
              <a:t>  尤其是包含对象成员时，最好使用初始化列表；简单数</a:t>
            </a:r>
          </a:p>
          <a:p>
            <a:pPr>
              <a:buFont typeface="Wingdings" pitchFamily="2" charset="2"/>
              <a:buNone/>
            </a:pPr>
            <a:r>
              <a:rPr lang="zh-CN" altLang="en-US">
                <a:effectLst/>
                <a:latin typeface="楷体_GB2312" pitchFamily="49" charset="-122"/>
                <a:ea typeface="楷体_GB2312" pitchFamily="49" charset="-122"/>
              </a:rPr>
              <a:t>  据类型，可用初始化列表或在构造函数体内赋值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3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3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2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A47A0B86-88F0-455F-A6A8-3DE5D17E74F2}" type="slidenum">
              <a:rPr lang="en-US" altLang="zh-CN"/>
              <a:pPr/>
              <a:t>43</a:t>
            </a:fld>
            <a:r>
              <a:rPr lang="en-US" altLang="zh-CN"/>
              <a:t>-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拷贝构造函数</a:t>
            </a:r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/>
              <a:t>拷贝构造函数是一种特殊的构造函数，形参是本类对象的引用（常引用）</a:t>
            </a:r>
          </a:p>
          <a:p>
            <a:r>
              <a:rPr lang="zh-CN" altLang="en-US" sz="2400">
                <a:solidFill>
                  <a:schemeClr val="tx2"/>
                </a:solidFill>
              </a:rPr>
              <a:t>用途：建立新对象时，用一个已经存在的同类型对象去</a:t>
            </a:r>
            <a:r>
              <a:rPr lang="zh-CN" altLang="en-US" sz="2400">
                <a:solidFill>
                  <a:srgbClr val="FF0066"/>
                </a:solidFill>
              </a:rPr>
              <a:t>初始化</a:t>
            </a:r>
            <a:r>
              <a:rPr lang="zh-CN" altLang="en-US" sz="2400">
                <a:solidFill>
                  <a:schemeClr val="tx2"/>
                </a:solidFill>
              </a:rPr>
              <a:t>这个新对象</a:t>
            </a:r>
          </a:p>
          <a:p>
            <a:r>
              <a:rPr lang="zh-CN" altLang="en-US" sz="2400"/>
              <a:t>每个类必须有一个拷贝构造函数，可以自定义，若未定义</a:t>
            </a:r>
            <a:r>
              <a:rPr lang="zh-CN" altLang="en-US" sz="2400">
                <a:solidFill>
                  <a:srgbClr val="FF0066"/>
                </a:solidFill>
              </a:rPr>
              <a:t>拷贝构造函数</a:t>
            </a:r>
            <a:r>
              <a:rPr lang="zh-CN" altLang="en-US" sz="2400"/>
              <a:t>，系统会自动生成缺省的拷贝构造函数，用于复制数据成员完全相同的新对象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0555AE80-9BC6-4F38-AAE2-C0B1DE4259FC}" type="slidenum">
              <a:rPr lang="en-US" altLang="zh-CN"/>
              <a:pPr/>
              <a:t>44</a:t>
            </a:fld>
            <a:r>
              <a:rPr lang="en-US" altLang="zh-CN"/>
              <a:t>-</a:t>
            </a:r>
          </a:p>
        </p:txBody>
      </p:sp>
      <p:sp>
        <p:nvSpPr>
          <p:cNvPr id="105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拷贝构造函数示例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class </a:t>
            </a:r>
            <a:r>
              <a:rPr lang="en-US" altLang="zh-CN" sz="2400" smtClean="0"/>
              <a:t>Fraction{</a:t>
            </a:r>
            <a:endParaRPr lang="en-US" altLang="zh-CN" sz="2400" dirty="0" smtClean="0"/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 smtClean="0"/>
              <a:t>public</a:t>
            </a:r>
            <a:r>
              <a:rPr lang="en-US" altLang="zh-CN" sz="2400" dirty="0"/>
              <a:t>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/>
              <a:t>	 </a:t>
            </a:r>
            <a:r>
              <a:rPr lang="en-US" altLang="zh-CN" sz="2400" dirty="0" smtClean="0"/>
              <a:t>Fraction(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n,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d)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/>
              <a:t>	 {</a:t>
            </a:r>
            <a:endParaRPr lang="en-US" altLang="zh-CN" sz="2400" dirty="0"/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/>
              <a:t>	</a:t>
            </a:r>
            <a:r>
              <a:rPr lang="en-US" altLang="zh-CN" sz="2400" smtClean="0"/>
              <a:t>num=n; den=d;</a:t>
            </a:r>
            <a:endParaRPr lang="en-US" altLang="zh-CN" sz="2400" dirty="0"/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&lt;&lt;“constructor 1”&lt;&lt;</a:t>
            </a:r>
            <a:r>
              <a:rPr lang="en-US" altLang="zh-CN" sz="2400" dirty="0" err="1"/>
              <a:t>endl</a:t>
            </a:r>
            <a:r>
              <a:rPr lang="en-US" altLang="zh-CN" sz="2400" dirty="0" smtClean="0"/>
              <a:t>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 smtClean="0"/>
              <a:t>	 }</a:t>
            </a:r>
            <a:endParaRPr lang="en-US" altLang="zh-CN" sz="2400" dirty="0"/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/>
              <a:t>	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Fraction( </a:t>
            </a:r>
            <a:r>
              <a:rPr lang="en-US" altLang="zh-CN" sz="2400" dirty="0">
                <a:solidFill>
                  <a:srgbClr val="FF0066"/>
                </a:solidFill>
              </a:rPr>
              <a:t>const </a:t>
            </a:r>
            <a:r>
              <a:rPr lang="en-US" altLang="zh-CN" sz="2400" dirty="0" smtClean="0">
                <a:solidFill>
                  <a:srgbClr val="FF0066"/>
                </a:solidFill>
              </a:rPr>
              <a:t>Fraction&amp; f</a:t>
            </a:r>
            <a:r>
              <a:rPr lang="en-US" altLang="zh-CN" sz="2400" dirty="0" smtClean="0">
                <a:solidFill>
                  <a:schemeClr val="folHlink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folHlink"/>
                </a:solidFill>
              </a:rPr>
              <a:t>	 { 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	  	</a:t>
            </a:r>
            <a:r>
              <a:rPr lang="en-US" altLang="zh-CN" sz="2400" dirty="0" smtClean="0">
                <a:solidFill>
                  <a:srgbClr val="A50021"/>
                </a:solidFill>
              </a:rPr>
              <a:t>num=f.num;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A50021"/>
                </a:solidFill>
              </a:rPr>
              <a:t>   		den=f.den;</a:t>
            </a:r>
            <a:endParaRPr lang="en-US" altLang="zh-CN" sz="2400" dirty="0">
              <a:solidFill>
                <a:srgbClr val="A50021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chemeClr val="folHlink"/>
                </a:solidFill>
              </a:rPr>
              <a:t>	 	</a:t>
            </a:r>
            <a:r>
              <a:rPr lang="en-US" altLang="zh-CN" sz="2400" dirty="0" err="1">
                <a:solidFill>
                  <a:schemeClr val="folHlink"/>
                </a:solidFill>
              </a:rPr>
              <a:t>cout</a:t>
            </a:r>
            <a:r>
              <a:rPr lang="en-US" altLang="zh-CN" sz="2400" dirty="0">
                <a:solidFill>
                  <a:schemeClr val="folHlink"/>
                </a:solidFill>
              </a:rPr>
              <a:t>&lt;&lt;“constructor 2”&lt;&lt;</a:t>
            </a:r>
            <a:r>
              <a:rPr lang="en-US" altLang="zh-CN" sz="2400" dirty="0" err="1">
                <a:solidFill>
                  <a:schemeClr val="folHlink"/>
                </a:solidFill>
              </a:rPr>
              <a:t>endl</a:t>
            </a:r>
            <a:r>
              <a:rPr lang="en-US" altLang="zh-CN" sz="2400" dirty="0" smtClean="0">
                <a:solidFill>
                  <a:schemeClr val="folHlink"/>
                </a:solidFill>
              </a:rPr>
              <a:t>;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folHlink"/>
                </a:solidFill>
              </a:rPr>
              <a:t>	}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/>
              <a:t>	 </a:t>
            </a:r>
            <a:r>
              <a:rPr lang="en-US" altLang="zh-CN" sz="2400" dirty="0" smtClean="0"/>
              <a:t>….</a:t>
            </a:r>
            <a:endParaRPr lang="en-US" altLang="zh-CN" sz="2400" dirty="0"/>
          </a:p>
          <a:p>
            <a:pPr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 smtClean="0"/>
              <a:t>};</a:t>
            </a:r>
            <a:endParaRPr lang="en-US" altLang="zh-CN" sz="2400" dirty="0"/>
          </a:p>
        </p:txBody>
      </p:sp>
      <p:sp>
        <p:nvSpPr>
          <p:cNvPr id="1059844" name="Rectangle 4"/>
          <p:cNvSpPr>
            <a:spLocks noChangeArrowheads="1"/>
          </p:cNvSpPr>
          <p:nvPr/>
        </p:nvSpPr>
        <p:spPr bwMode="auto">
          <a:xfrm>
            <a:off x="4139952" y="1052736"/>
            <a:ext cx="4319836" cy="15113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使用</a:t>
            </a:r>
            <a:r>
              <a: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const</a:t>
            </a:r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，</a:t>
            </a:r>
            <a:r>
              <a:rPr lang="zh-CN" alt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防止传入的</a:t>
            </a:r>
            <a:r>
              <a:rPr lang="en-US" altLang="zh-CN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</a:t>
            </a:r>
            <a:r>
              <a:rPr lang="zh-CN" altLang="en-US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被</a:t>
            </a:r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意</a:t>
            </a:r>
          </a:p>
          <a:p>
            <a:r>
              <a:rPr lang="zh-CN" altLang="en-US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外修改；</a:t>
            </a:r>
          </a:p>
          <a:p>
            <a:r>
              <a:rPr lang="zh-CN" altLang="en-US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在构造函数中可以</a:t>
            </a:r>
            <a:r>
              <a:rPr lang="zh-CN" altLang="en-US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通过</a:t>
            </a:r>
            <a:r>
              <a:rPr lang="en-US" altLang="zh-CN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</a:t>
            </a:r>
            <a:r>
              <a:rPr lang="zh-CN" altLang="en-US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对象</a:t>
            </a:r>
            <a:endParaRPr lang="en-US" altLang="zh-CN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r>
              <a:rPr lang="zh-CN" altLang="en-US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访问</a:t>
            </a:r>
            <a:r>
              <a:rPr lang="zh-CN" altLang="en-US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私有</a:t>
            </a:r>
            <a:r>
              <a:rPr lang="zh-CN" altLang="en-US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成员</a:t>
            </a:r>
            <a:r>
              <a:rPr lang="en-US" altLang="zh-CN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num</a:t>
            </a:r>
            <a:r>
              <a:rPr lang="zh-CN" altLang="en-US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和</a:t>
            </a:r>
            <a:r>
              <a:rPr lang="en-US" altLang="zh-CN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den</a:t>
            </a:r>
            <a:endParaRPr lang="en-US" altLang="zh-CN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5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844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D3F23735-345E-4171-BBDE-67CEEE14839E}" type="slidenum">
              <a:rPr lang="en-US" altLang="zh-CN"/>
              <a:pPr/>
              <a:t>45</a:t>
            </a:fld>
            <a:r>
              <a:rPr lang="en-US" altLang="zh-CN"/>
              <a:t>-</a:t>
            </a:r>
          </a:p>
        </p:txBody>
      </p:sp>
      <p:sp>
        <p:nvSpPr>
          <p:cNvPr id="106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定义相同状态的分数</a:t>
            </a:r>
            <a:endParaRPr lang="en-US" altLang="zh-CN"/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/>
              <a:t>int </a:t>
            </a:r>
            <a:r>
              <a:rPr lang="en-US" altLang="zh-CN" sz="2400"/>
              <a:t>main</a:t>
            </a:r>
            <a:r>
              <a:rPr lang="en-US" altLang="zh-CN" sz="2400" smtClean="0"/>
              <a:t>(){</a:t>
            </a:r>
            <a:endParaRPr lang="en-US" altLang="zh-CN" sz="2400"/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Fraction</a:t>
            </a:r>
            <a:r>
              <a:rPr lang="en-US" altLang="zh-CN" sz="2400" smtClean="0">
                <a:solidFill>
                  <a:srgbClr val="000066"/>
                </a:solidFill>
              </a:rPr>
              <a:t> f1(8, 14);</a:t>
            </a:r>
            <a:endParaRPr lang="en-US" altLang="zh-CN" sz="2400">
              <a:solidFill>
                <a:srgbClr val="000066"/>
              </a:solidFill>
            </a:endParaRP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f1.output();</a:t>
            </a:r>
            <a:endParaRPr lang="en-US" altLang="zh-CN" sz="2400"/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>
                <a:solidFill>
                  <a:srgbClr val="FF0066"/>
                </a:solidFill>
              </a:rPr>
              <a:t>Fraction f2(f1);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	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endParaRPr lang="en-US" altLang="zh-CN" sz="2400"/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endParaRPr lang="en-US" altLang="zh-CN" sz="2400"/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f2.output();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smtClean="0"/>
              <a:t>	return 0;</a:t>
            </a:r>
            <a:endParaRPr lang="en-US" altLang="zh-CN" sz="2400"/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/>
              <a:t>}</a:t>
            </a:r>
          </a:p>
        </p:txBody>
      </p:sp>
      <p:sp>
        <p:nvSpPr>
          <p:cNvPr id="1060869" name="Text Box 5"/>
          <p:cNvSpPr txBox="1">
            <a:spLocks noChangeArrowheads="1"/>
          </p:cNvSpPr>
          <p:nvPr/>
        </p:nvSpPr>
        <p:spPr bwMode="auto">
          <a:xfrm>
            <a:off x="827584" y="2852936"/>
            <a:ext cx="4176464" cy="86793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buClr>
                <a:srgbClr val="006666"/>
              </a:buClr>
              <a:buFont typeface="Wingdings" pitchFamily="2" charset="2"/>
              <a:buNone/>
            </a:pPr>
            <a:r>
              <a:rPr lang="en-US" altLang="zh-CN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Fraction f2= Fraction(f1</a:t>
            </a:r>
            <a:r>
              <a:rPr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);</a:t>
            </a:r>
          </a:p>
          <a:p>
            <a:pPr>
              <a:spcBef>
                <a:spcPct val="10000"/>
              </a:spcBef>
              <a:buClr>
                <a:srgbClr val="006666"/>
              </a:buClr>
              <a:buFont typeface="Wingdings" pitchFamily="2" charset="2"/>
              <a:buNone/>
            </a:pPr>
            <a:r>
              <a:rPr lang="en-US" altLang="zh-CN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Fraction f2=f1</a:t>
            </a:r>
            <a:r>
              <a:rPr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;</a:t>
            </a:r>
            <a:endParaRPr lang="en-US" altLang="zh-CN" b="0">
              <a:solidFill>
                <a:srgbClr val="0000CC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6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0869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746D6DEF-0E59-4691-9C0D-09141F07CF30}" type="slidenum">
              <a:rPr lang="en-US" altLang="zh-CN"/>
              <a:pPr/>
              <a:t>46</a:t>
            </a:fld>
            <a:r>
              <a:rPr lang="en-US" altLang="zh-CN"/>
              <a:t>-</a:t>
            </a:r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默认拷贝构造函数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zh-CN" altLang="en-US"/>
              <a:t>如果没有定义拷贝构造函数，编译系统自动生成一个默认拷贝构造函数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/>
              <a:t>class </a:t>
            </a:r>
            <a:r>
              <a:rPr lang="en-US" altLang="zh-CN" smtClean="0"/>
              <a:t>Fraction{</a:t>
            </a:r>
            <a:endParaRPr lang="en-US" altLang="zh-CN"/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/>
              <a:t>public: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/>
              <a:t>		</a:t>
            </a:r>
            <a:r>
              <a:rPr lang="en-US" altLang="zh-CN" smtClean="0"/>
              <a:t> Fraction(const Fraction &amp; f)</a:t>
            </a:r>
            <a:endParaRPr lang="en-US" altLang="zh-CN"/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/>
              <a:t>		{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/>
              <a:t>		     </a:t>
            </a:r>
            <a:r>
              <a:rPr lang="en-US" altLang="zh-CN" smtClean="0"/>
              <a:t>num=f.num;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/>
              <a:t>		     den=f.den;</a:t>
            </a:r>
            <a:endParaRPr lang="en-US" altLang="zh-CN"/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/>
              <a:t>		}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/>
              <a:t>		……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/>
              <a:t>};</a:t>
            </a:r>
          </a:p>
        </p:txBody>
      </p:sp>
      <p:sp>
        <p:nvSpPr>
          <p:cNvPr id="1061892" name="AutoShape 4"/>
          <p:cNvSpPr>
            <a:spLocks noChangeArrowheads="1"/>
          </p:cNvSpPr>
          <p:nvPr/>
        </p:nvSpPr>
        <p:spPr bwMode="auto">
          <a:xfrm>
            <a:off x="3995936" y="3861048"/>
            <a:ext cx="4176712" cy="2160588"/>
          </a:xfrm>
          <a:prstGeom prst="cloudCallout">
            <a:avLst>
              <a:gd name="adj1" fmla="val -51255"/>
              <a:gd name="adj2" fmla="val -46694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依次为所有数据成员赋值，当含指针成员时，容易出问题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6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1892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1154BE0-389E-41C0-AB6B-2C937BF68FA4}" type="slidenum">
              <a:rPr lang="en-US" altLang="zh-CN"/>
              <a:pPr/>
              <a:t>47</a:t>
            </a:fld>
            <a:r>
              <a:rPr lang="en-US" altLang="zh-CN"/>
              <a:t>-</a:t>
            </a:r>
          </a:p>
        </p:txBody>
      </p:sp>
      <p:sp>
        <p:nvSpPr>
          <p:cNvPr id="106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拷贝构造函数的调用时机</a:t>
            </a:r>
          </a:p>
        </p:txBody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/>
              <a:t>掌握构造函数的难点－何时调用？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使用现有对象</a:t>
            </a:r>
            <a:r>
              <a:rPr lang="zh-CN" altLang="en-US" smtClean="0"/>
              <a:t>初始化新</a:t>
            </a:r>
            <a:r>
              <a:rPr lang="zh-CN" altLang="en-US"/>
              <a:t>对象</a:t>
            </a:r>
          </a:p>
          <a:p>
            <a:pPr lvl="1">
              <a:spcBef>
                <a:spcPct val="10000"/>
              </a:spcBef>
              <a:buNone/>
            </a:pPr>
            <a:r>
              <a:rPr lang="zh-CN" altLang="en-US"/>
              <a:t>	</a:t>
            </a:r>
            <a:r>
              <a:rPr lang="en-US" altLang="zh-CN" smtClean="0"/>
              <a:t> Fraction </a:t>
            </a:r>
            <a:r>
              <a:rPr lang="en-US" altLang="zh-CN" smtClean="0">
                <a:solidFill>
                  <a:srgbClr val="FF0066"/>
                </a:solidFill>
              </a:rPr>
              <a:t>f2=f1</a:t>
            </a:r>
            <a:r>
              <a:rPr lang="en-US" altLang="zh-CN"/>
              <a:t>;</a:t>
            </a:r>
          </a:p>
          <a:p>
            <a:pPr lvl="1">
              <a:spcBef>
                <a:spcPct val="10000"/>
              </a:spcBef>
              <a:buNone/>
            </a:pPr>
            <a:r>
              <a:rPr lang="en-US" altLang="zh-CN"/>
              <a:t>	</a:t>
            </a:r>
            <a:r>
              <a:rPr lang="en-US" altLang="zh-CN" smtClean="0"/>
              <a:t> Fraction </a:t>
            </a:r>
            <a:r>
              <a:rPr lang="en-US" altLang="zh-CN" smtClean="0">
                <a:solidFill>
                  <a:srgbClr val="FF0066"/>
                </a:solidFill>
              </a:rPr>
              <a:t>f2(f1</a:t>
            </a:r>
            <a:r>
              <a:rPr lang="en-US" altLang="zh-CN">
                <a:solidFill>
                  <a:srgbClr val="FF0066"/>
                </a:solidFill>
              </a:rPr>
              <a:t>);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调用函数，</a:t>
            </a:r>
            <a:r>
              <a:rPr lang="zh-CN" altLang="en-US" smtClean="0"/>
              <a:t>对象按值</a:t>
            </a:r>
            <a:r>
              <a:rPr lang="zh-CN" altLang="en-US"/>
              <a:t>传递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函数返回对象</a:t>
            </a:r>
            <a:r>
              <a:rPr lang="zh-CN" altLang="en-US" smtClean="0"/>
              <a:t>，对象按值</a:t>
            </a:r>
            <a:r>
              <a:rPr lang="zh-CN" altLang="en-US"/>
              <a:t>传递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087A9591-8BC3-482A-BBB2-421D2BCB27FE}" type="slidenum">
              <a:rPr lang="en-US" altLang="zh-CN"/>
              <a:pPr/>
              <a:t>48</a:t>
            </a:fld>
            <a:r>
              <a:rPr lang="en-US" altLang="zh-CN"/>
              <a:t>-</a:t>
            </a:r>
          </a:p>
        </p:txBody>
      </p:sp>
      <p:sp>
        <p:nvSpPr>
          <p:cNvPr id="106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对象作为函数参数</a:t>
            </a:r>
          </a:p>
        </p:txBody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zh-CN" altLang="en-US"/>
              <a:t>到底调用几次构造函数？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/>
              <a:t>void fun( </a:t>
            </a:r>
            <a:r>
              <a:rPr lang="en-US" altLang="zh-CN" smtClean="0">
                <a:solidFill>
                  <a:srgbClr val="FF0066"/>
                </a:solidFill>
              </a:rPr>
              <a:t>Fraction f</a:t>
            </a:r>
            <a:r>
              <a:rPr lang="en-US" altLang="zh-CN" smtClean="0"/>
              <a:t>){</a:t>
            </a:r>
            <a:endParaRPr lang="en-US" altLang="zh-CN"/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/>
              <a:t>		</a:t>
            </a:r>
            <a:r>
              <a:rPr lang="en-US" altLang="zh-CN" smtClean="0"/>
              <a:t>f.output();</a:t>
            </a:r>
            <a:endParaRPr lang="en-US" altLang="zh-CN"/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/>
              <a:t>}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endParaRPr lang="en-US" altLang="zh-CN"/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/>
              <a:t>int </a:t>
            </a:r>
            <a:r>
              <a:rPr lang="en-US" altLang="zh-CN"/>
              <a:t>main</a:t>
            </a:r>
            <a:r>
              <a:rPr lang="en-US" altLang="zh-CN" smtClean="0"/>
              <a:t>(){</a:t>
            </a:r>
            <a:endParaRPr lang="en-US" altLang="zh-CN"/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/>
              <a:t>		</a:t>
            </a:r>
            <a:r>
              <a:rPr lang="en-US" altLang="zh-CN" smtClean="0">
                <a:solidFill>
                  <a:srgbClr val="FF0066"/>
                </a:solidFill>
              </a:rPr>
              <a:t>Fraction f1</a:t>
            </a:r>
            <a:r>
              <a:rPr lang="en-US" altLang="zh-CN"/>
              <a:t>;      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/>
              <a:t>		</a:t>
            </a:r>
            <a:r>
              <a:rPr lang="en-US" altLang="zh-CN" smtClean="0"/>
              <a:t>fun(f1</a:t>
            </a:r>
            <a:r>
              <a:rPr lang="en-US" altLang="zh-CN"/>
              <a:t>);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mtClean="0"/>
              <a:t>     return 0;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mtClean="0"/>
              <a:t>}</a:t>
            </a:r>
            <a:endParaRPr lang="en-US" altLang="zh-CN"/>
          </a:p>
        </p:txBody>
      </p:sp>
      <p:sp>
        <p:nvSpPr>
          <p:cNvPr id="1063940" name="Rectangle 4"/>
          <p:cNvSpPr>
            <a:spLocks noChangeArrowheads="1"/>
          </p:cNvSpPr>
          <p:nvPr/>
        </p:nvSpPr>
        <p:spPr bwMode="auto">
          <a:xfrm>
            <a:off x="4211638" y="38608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卡通简体" pitchFamily="65" charset="-122"/>
                <a:ea typeface="方正卡通简体" pitchFamily="65" charset="-122"/>
                <a:sym typeface="Wingdings" pitchFamily="2" charset="2"/>
              </a:rPr>
              <a:t>第</a:t>
            </a:r>
            <a:r>
              <a:rPr lang="en-US" altLang="zh-CN" sz="36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卡通简体" pitchFamily="65" charset="-122"/>
                <a:ea typeface="方正卡通简体" pitchFamily="65" charset="-122"/>
                <a:sym typeface="Wingdings" pitchFamily="2" charset="2"/>
              </a:rPr>
              <a:t>1</a:t>
            </a:r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卡通简体" pitchFamily="65" charset="-122"/>
                <a:ea typeface="方正卡通简体" pitchFamily="65" charset="-122"/>
                <a:sym typeface="Wingdings" pitchFamily="2" charset="2"/>
              </a:rPr>
              <a:t>次：定义对象</a:t>
            </a:r>
            <a:endParaRPr lang="zh-CN" altLang="en-US" sz="28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卡通简体" pitchFamily="65" charset="-122"/>
              <a:ea typeface="方正卡通简体" pitchFamily="65" charset="-122"/>
            </a:endParaRPr>
          </a:p>
        </p:txBody>
      </p:sp>
      <p:sp>
        <p:nvSpPr>
          <p:cNvPr id="1063941" name="Rectangle 5"/>
          <p:cNvSpPr>
            <a:spLocks noChangeArrowheads="1"/>
          </p:cNvSpPr>
          <p:nvPr/>
        </p:nvSpPr>
        <p:spPr bwMode="auto">
          <a:xfrm>
            <a:off x="4211638" y="43180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卡通简体" pitchFamily="65" charset="-122"/>
                <a:ea typeface="方正卡通简体" pitchFamily="65" charset="-122"/>
                <a:sym typeface="Wingdings" pitchFamily="2" charset="2"/>
              </a:rPr>
              <a:t>第</a:t>
            </a:r>
            <a:r>
              <a:rPr lang="en-US" altLang="zh-CN" sz="36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卡通简体" pitchFamily="65" charset="-122"/>
                <a:ea typeface="方正卡通简体" pitchFamily="65" charset="-122"/>
                <a:sym typeface="Wingdings" pitchFamily="2" charset="2"/>
              </a:rPr>
              <a:t>2</a:t>
            </a:r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卡通简体" pitchFamily="65" charset="-122"/>
                <a:ea typeface="方正卡通简体" pitchFamily="65" charset="-122"/>
                <a:sym typeface="Wingdings" pitchFamily="2" charset="2"/>
              </a:rPr>
              <a:t>次：实参与形参结合</a:t>
            </a:r>
            <a:endParaRPr lang="zh-CN" altLang="en-US" sz="28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卡通简体" pitchFamily="65" charset="-122"/>
              <a:ea typeface="方正卡通简体" pitchFamily="65" charset="-122"/>
            </a:endParaRPr>
          </a:p>
        </p:txBody>
      </p:sp>
      <p:sp>
        <p:nvSpPr>
          <p:cNvPr id="1063942" name="AutoShape 6"/>
          <p:cNvSpPr>
            <a:spLocks noChangeArrowheads="1"/>
          </p:cNvSpPr>
          <p:nvPr/>
        </p:nvSpPr>
        <p:spPr bwMode="auto">
          <a:xfrm>
            <a:off x="5003800" y="1196975"/>
            <a:ext cx="3455988" cy="1727200"/>
          </a:xfrm>
          <a:prstGeom prst="cloudCallout">
            <a:avLst>
              <a:gd name="adj1" fmla="val -64625"/>
              <a:gd name="adj2" fmla="val -12546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每次调用相当于定义局部变量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6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6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6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40" grpId="0" autoUpdateAnimBg="0"/>
      <p:bldP spid="1063941" grpId="0" autoUpdateAnimBg="0"/>
      <p:bldP spid="1063942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81D8B0E1-3C36-41AA-BFB1-1CFD23754EC7}" type="slidenum">
              <a:rPr lang="en-US" altLang="zh-CN"/>
              <a:pPr/>
              <a:t>49</a:t>
            </a:fld>
            <a:r>
              <a:rPr lang="en-US" altLang="zh-CN"/>
              <a:t>-</a:t>
            </a:r>
          </a:p>
        </p:txBody>
      </p:sp>
      <p:sp>
        <p:nvSpPr>
          <p:cNvPr id="106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对象作为函数返回值</a:t>
            </a:r>
          </a:p>
        </p:txBody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/>
              <a:t>Fraction </a:t>
            </a:r>
            <a:r>
              <a:rPr lang="en-US" altLang="zh-CN" dirty="0"/>
              <a:t>Copy(  </a:t>
            </a:r>
            <a:r>
              <a:rPr lang="en-US" altLang="zh-CN" dirty="0" smtClean="0">
                <a:solidFill>
                  <a:srgbClr val="FF0066"/>
                </a:solidFill>
              </a:rPr>
              <a:t>Fraction </a:t>
            </a:r>
            <a:r>
              <a:rPr lang="en-US" altLang="zh-CN" smtClean="0">
                <a:solidFill>
                  <a:srgbClr val="FF0066"/>
                </a:solidFill>
              </a:rPr>
              <a:t>f</a:t>
            </a:r>
            <a:r>
              <a:rPr lang="en-US" altLang="zh-CN" smtClean="0"/>
              <a:t>){</a:t>
            </a:r>
            <a:endParaRPr lang="en-US" altLang="zh-CN" dirty="0"/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Fraction </a:t>
            </a:r>
            <a:r>
              <a:rPr lang="en-US" altLang="zh-CN" dirty="0" smtClean="0">
                <a:solidFill>
                  <a:srgbClr val="FF0066"/>
                </a:solidFill>
              </a:rPr>
              <a:t>f1</a:t>
            </a:r>
            <a:r>
              <a:rPr lang="en-US" altLang="zh-CN" dirty="0"/>
              <a:t>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f1=f;</a:t>
            </a:r>
            <a:endParaRPr lang="en-US" altLang="zh-CN" dirty="0"/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66"/>
                </a:solidFill>
              </a:rPr>
              <a:t>return f1</a:t>
            </a:r>
            <a:r>
              <a:rPr lang="en-US" altLang="zh-CN" dirty="0">
                <a:solidFill>
                  <a:srgbClr val="FF0066"/>
                </a:solidFill>
              </a:rPr>
              <a:t>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mtClean="0"/>
              <a:t>}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endParaRPr lang="en-US" altLang="zh-CN" dirty="0"/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smtClean="0"/>
              <a:t>main</a:t>
            </a:r>
            <a:r>
              <a:rPr lang="en-US" altLang="zh-CN" smtClean="0"/>
              <a:t>(){</a:t>
            </a:r>
            <a:endParaRPr lang="en-US" altLang="zh-CN" dirty="0"/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FF0066"/>
                </a:solidFill>
              </a:rPr>
              <a:t> Fraction f2(4</a:t>
            </a:r>
            <a:r>
              <a:rPr lang="en-US" altLang="zh-CN" dirty="0">
                <a:solidFill>
                  <a:srgbClr val="FF0066"/>
                </a:solidFill>
              </a:rPr>
              <a:t>);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FF0066"/>
                </a:solidFill>
              </a:rPr>
              <a:t> Fraction f3</a:t>
            </a:r>
            <a:r>
              <a:rPr lang="en-US" altLang="zh-CN" dirty="0">
                <a:solidFill>
                  <a:srgbClr val="FF0066"/>
                </a:solidFill>
              </a:rPr>
              <a:t>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f3=Copy(f2</a:t>
            </a:r>
            <a:r>
              <a:rPr lang="en-US" altLang="zh-CN" dirty="0"/>
              <a:t>);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f3.output();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 smtClean="0"/>
              <a:t>    return 0;</a:t>
            </a:r>
            <a:endParaRPr lang="en-US" altLang="zh-CN" dirty="0"/>
          </a:p>
          <a:p>
            <a:pPr lvl="1">
              <a:lnSpc>
                <a:spcPct val="9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/>
              <a:t>}</a:t>
            </a:r>
          </a:p>
        </p:txBody>
      </p:sp>
      <p:sp>
        <p:nvSpPr>
          <p:cNvPr id="1064964" name="Rectangle 4"/>
          <p:cNvSpPr>
            <a:spLocks noChangeArrowheads="1"/>
          </p:cNvSpPr>
          <p:nvPr/>
        </p:nvSpPr>
        <p:spPr bwMode="auto">
          <a:xfrm>
            <a:off x="4211638" y="3716338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卡通简体" pitchFamily="65" charset="-122"/>
                <a:ea typeface="方正卡通简体" pitchFamily="65" charset="-122"/>
                <a:sym typeface="Wingdings" pitchFamily="2" charset="2"/>
              </a:rPr>
              <a:t>第</a:t>
            </a:r>
            <a:r>
              <a:rPr lang="en-US" altLang="zh-CN" sz="36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卡通简体" pitchFamily="65" charset="-122"/>
                <a:ea typeface="方正卡通简体" pitchFamily="65" charset="-122"/>
                <a:sym typeface="Wingdings" pitchFamily="2" charset="2"/>
              </a:rPr>
              <a:t>1</a:t>
            </a:r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卡通简体" pitchFamily="65" charset="-122"/>
                <a:ea typeface="方正卡通简体" pitchFamily="65" charset="-122"/>
                <a:sym typeface="Wingdings" pitchFamily="2" charset="2"/>
              </a:rPr>
              <a:t>次：定义对象</a:t>
            </a:r>
            <a:endParaRPr lang="zh-CN" altLang="en-US" sz="28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卡通简体" pitchFamily="65" charset="-122"/>
              <a:ea typeface="方正卡通简体" pitchFamily="65" charset="-122"/>
            </a:endParaRPr>
          </a:p>
        </p:txBody>
      </p:sp>
      <p:sp>
        <p:nvSpPr>
          <p:cNvPr id="1064965" name="Rectangle 5"/>
          <p:cNvSpPr>
            <a:spLocks noChangeArrowheads="1"/>
          </p:cNvSpPr>
          <p:nvPr/>
        </p:nvSpPr>
        <p:spPr bwMode="auto">
          <a:xfrm>
            <a:off x="4211638" y="4173538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卡通简体" pitchFamily="65" charset="-122"/>
                <a:ea typeface="方正卡通简体" pitchFamily="65" charset="-122"/>
                <a:sym typeface="Wingdings" pitchFamily="2" charset="2"/>
              </a:rPr>
              <a:t>第</a:t>
            </a:r>
            <a:r>
              <a:rPr lang="en-US" altLang="zh-CN" sz="36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卡通简体" pitchFamily="65" charset="-122"/>
                <a:ea typeface="方正卡通简体" pitchFamily="65" charset="-122"/>
                <a:sym typeface="Wingdings" pitchFamily="2" charset="2"/>
              </a:rPr>
              <a:t>2</a:t>
            </a:r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卡通简体" pitchFamily="65" charset="-122"/>
                <a:ea typeface="方正卡通简体" pitchFamily="65" charset="-122"/>
                <a:sym typeface="Wingdings" pitchFamily="2" charset="2"/>
              </a:rPr>
              <a:t>次：定义对象</a:t>
            </a:r>
            <a:endParaRPr lang="zh-CN" altLang="en-US" sz="28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卡通简体" pitchFamily="65" charset="-122"/>
              <a:ea typeface="方正卡通简体" pitchFamily="65" charset="-122"/>
            </a:endParaRPr>
          </a:p>
        </p:txBody>
      </p:sp>
      <p:sp>
        <p:nvSpPr>
          <p:cNvPr id="1064966" name="Rectangle 6"/>
          <p:cNvSpPr>
            <a:spLocks noChangeArrowheads="1"/>
          </p:cNvSpPr>
          <p:nvPr/>
        </p:nvSpPr>
        <p:spPr bwMode="auto">
          <a:xfrm>
            <a:off x="4211638" y="4630738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卡通简体" pitchFamily="65" charset="-122"/>
                <a:ea typeface="方正卡通简体" pitchFamily="65" charset="-122"/>
                <a:sym typeface="Wingdings" pitchFamily="2" charset="2"/>
              </a:rPr>
              <a:t>第</a:t>
            </a:r>
            <a:r>
              <a:rPr lang="en-US" altLang="zh-CN" sz="36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卡通简体" pitchFamily="65" charset="-122"/>
                <a:ea typeface="方正卡通简体" pitchFamily="65" charset="-122"/>
                <a:sym typeface="Wingdings" pitchFamily="2" charset="2"/>
              </a:rPr>
              <a:t>3</a:t>
            </a:r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卡通简体" pitchFamily="65" charset="-122"/>
                <a:ea typeface="方正卡通简体" pitchFamily="65" charset="-122"/>
                <a:sym typeface="Wingdings" pitchFamily="2" charset="2"/>
              </a:rPr>
              <a:t>次：参数传递</a:t>
            </a:r>
            <a:endParaRPr lang="zh-CN" altLang="en-US" sz="28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卡通简体" pitchFamily="65" charset="-122"/>
              <a:ea typeface="方正卡通简体" pitchFamily="65" charset="-122"/>
            </a:endParaRPr>
          </a:p>
        </p:txBody>
      </p:sp>
      <p:sp>
        <p:nvSpPr>
          <p:cNvPr id="1064967" name="Rectangle 7"/>
          <p:cNvSpPr>
            <a:spLocks noChangeArrowheads="1"/>
          </p:cNvSpPr>
          <p:nvPr/>
        </p:nvSpPr>
        <p:spPr bwMode="auto">
          <a:xfrm>
            <a:off x="4140200" y="1700213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卡通简体" pitchFamily="65" charset="-122"/>
                <a:ea typeface="方正卡通简体" pitchFamily="65" charset="-122"/>
                <a:sym typeface="Wingdings" pitchFamily="2" charset="2"/>
              </a:rPr>
              <a:t>第</a:t>
            </a:r>
            <a:r>
              <a:rPr lang="en-US" altLang="zh-CN" sz="36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卡通简体" pitchFamily="65" charset="-122"/>
                <a:ea typeface="方正卡通简体" pitchFamily="65" charset="-122"/>
                <a:sym typeface="Wingdings" pitchFamily="2" charset="2"/>
              </a:rPr>
              <a:t>4</a:t>
            </a:r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卡通简体" pitchFamily="65" charset="-122"/>
                <a:ea typeface="方正卡通简体" pitchFamily="65" charset="-122"/>
                <a:sym typeface="Wingdings" pitchFamily="2" charset="2"/>
              </a:rPr>
              <a:t>次：定义对象</a:t>
            </a:r>
            <a:endParaRPr lang="zh-CN" altLang="en-US" sz="28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卡通简体" pitchFamily="65" charset="-122"/>
              <a:ea typeface="方正卡通简体" pitchFamily="65" charset="-122"/>
            </a:endParaRPr>
          </a:p>
        </p:txBody>
      </p:sp>
      <p:sp>
        <p:nvSpPr>
          <p:cNvPr id="1064968" name="Rectangle 8"/>
          <p:cNvSpPr>
            <a:spLocks noChangeArrowheads="1"/>
          </p:cNvSpPr>
          <p:nvPr/>
        </p:nvSpPr>
        <p:spPr bwMode="auto">
          <a:xfrm>
            <a:off x="4067175" y="2420938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卡通简体" pitchFamily="65" charset="-122"/>
                <a:ea typeface="方正卡通简体" pitchFamily="65" charset="-122"/>
                <a:sym typeface="Wingdings" pitchFamily="2" charset="2"/>
              </a:rPr>
              <a:t>第</a:t>
            </a:r>
            <a:r>
              <a:rPr lang="en-US" altLang="zh-CN" sz="36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卡通简体" pitchFamily="65" charset="-122"/>
                <a:ea typeface="方正卡通简体" pitchFamily="65" charset="-122"/>
                <a:sym typeface="Wingdings" pitchFamily="2" charset="2"/>
              </a:rPr>
              <a:t>5</a:t>
            </a:r>
            <a:r>
              <a:rPr lang="zh-CN" altLang="en-US" sz="280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卡通简体" pitchFamily="65" charset="-122"/>
                <a:ea typeface="方正卡通简体" pitchFamily="65" charset="-122"/>
                <a:sym typeface="Wingdings" pitchFamily="2" charset="2"/>
              </a:rPr>
              <a:t>次：返回临时对象</a:t>
            </a:r>
            <a:endParaRPr lang="zh-CN" altLang="en-US" sz="2800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方正卡通简体" pitchFamily="65" charset="-122"/>
              <a:ea typeface="方正卡通简体" pitchFamily="65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6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6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6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6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6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64" grpId="0" autoUpdateAnimBg="0"/>
      <p:bldP spid="1064965" grpId="0" autoUpdateAnimBg="0"/>
      <p:bldP spid="1064966" grpId="0" autoUpdateAnimBg="0"/>
      <p:bldP spid="1064967" grpId="0" autoUpdateAnimBg="0"/>
      <p:bldP spid="106496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81384C3-9762-4DA5-B3D2-8475CAB8BA18}" type="slidenum">
              <a:rPr lang="en-US" altLang="zh-CN"/>
              <a:pPr/>
              <a:t>5</a:t>
            </a:fld>
            <a:r>
              <a:rPr lang="en-US" altLang="zh-CN"/>
              <a:t>-</a:t>
            </a: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部件</a:t>
            </a:r>
            <a:r>
              <a:rPr lang="en-US" altLang="zh-CN"/>
              <a:t>component</a:t>
            </a:r>
          </a:p>
        </p:txBody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复杂对象往往由小的构成部件组成</a:t>
            </a:r>
          </a:p>
          <a:p>
            <a:pPr lvl="1"/>
            <a:r>
              <a:rPr lang="zh-CN" altLang="en-US"/>
              <a:t>飞机：机身、控制系统、引擎、起落架</a:t>
            </a:r>
            <a:r>
              <a:rPr lang="en-US" altLang="zh-CN"/>
              <a:t>……</a:t>
            </a:r>
          </a:p>
          <a:p>
            <a:pPr lvl="1"/>
            <a:r>
              <a:rPr lang="zh-CN" altLang="en-US"/>
              <a:t>可以通过</a:t>
            </a:r>
            <a:r>
              <a:rPr lang="en-US" altLang="zh-CN"/>
              <a:t>AirPlane</a:t>
            </a:r>
            <a:r>
              <a:rPr lang="zh-CN" altLang="en-US"/>
              <a:t>类来描述飞机，若所有功能均放在该类中，将变得复杂并难以控制、维护。</a:t>
            </a:r>
          </a:p>
          <a:p>
            <a:pPr lvl="1"/>
            <a:r>
              <a:rPr lang="zh-CN" altLang="en-US"/>
              <a:t>将大的对象分解为小的组件，是</a:t>
            </a:r>
            <a:r>
              <a:rPr lang="en-US" altLang="zh-CN"/>
              <a:t>OOP</a:t>
            </a:r>
            <a:r>
              <a:rPr lang="zh-CN" altLang="en-US"/>
              <a:t>的基本思维方式，组件还可以继续分解成更小的组件。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777447C4-0560-4160-9DAA-9B98F60DB55D}" type="slidenum">
              <a:rPr lang="en-US" altLang="zh-CN"/>
              <a:pPr/>
              <a:t>50</a:t>
            </a:fld>
            <a:r>
              <a:rPr lang="en-US" altLang="zh-CN"/>
              <a:t>-</a:t>
            </a:r>
          </a:p>
        </p:txBody>
      </p:sp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对象的赋值</a:t>
            </a:r>
          </a:p>
        </p:txBody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同类型的对象之间可以执行赋值操作。</a:t>
            </a:r>
          </a:p>
          <a:p>
            <a:pPr>
              <a:buFont typeface="Wingdings" pitchFamily="2" charset="2"/>
              <a:buNone/>
            </a:pPr>
            <a:r>
              <a:rPr lang="zh-CN" altLang="en-US"/>
              <a:t>	</a:t>
            </a:r>
            <a:r>
              <a:rPr lang="en-US" altLang="zh-CN" smtClean="0"/>
              <a:t>Fraction f</a:t>
            </a:r>
            <a:r>
              <a:rPr lang="en-US" altLang="zh-CN" sz="2400" smtClean="0"/>
              <a:t>1(2</a:t>
            </a:r>
            <a:r>
              <a:rPr lang="en-US" altLang="zh-CN" sz="2400"/>
              <a:t>);</a:t>
            </a:r>
          </a:p>
          <a:p>
            <a:pPr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 Fraction f2;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 smtClean="0"/>
              <a:t> f2 = f1;</a:t>
            </a:r>
            <a:endParaRPr lang="en-US" altLang="zh-CN" sz="2400"/>
          </a:p>
          <a:p>
            <a:r>
              <a:rPr lang="zh-CN" altLang="en-US" sz="2400"/>
              <a:t>说明：</a:t>
            </a:r>
          </a:p>
          <a:p>
            <a:pPr lvl="1"/>
            <a:r>
              <a:rPr lang="zh-CN" altLang="en-US" sz="2200"/>
              <a:t>对象的赋值是使对象的</a:t>
            </a:r>
            <a:r>
              <a:rPr lang="zh-CN" altLang="en-US" sz="2200">
                <a:solidFill>
                  <a:srgbClr val="FF0066"/>
                </a:solidFill>
              </a:rPr>
              <a:t>数据成员</a:t>
            </a:r>
            <a:r>
              <a:rPr lang="zh-CN" altLang="en-US" sz="2200"/>
              <a:t>相同，两个对象仍然是各自分离的</a:t>
            </a:r>
          </a:p>
          <a:p>
            <a:pPr lvl="1"/>
            <a:r>
              <a:rPr lang="zh-CN" altLang="en-US" sz="2200"/>
              <a:t>对象赋值</a:t>
            </a:r>
            <a:r>
              <a:rPr lang="zh-CN" altLang="en-US" sz="2200" smtClean="0"/>
              <a:t>通过</a:t>
            </a:r>
            <a:r>
              <a:rPr lang="zh-CN" altLang="en-US" sz="2200" smtClean="0">
                <a:solidFill>
                  <a:srgbClr val="FF0066"/>
                </a:solidFill>
              </a:rPr>
              <a:t>赋值</a:t>
            </a:r>
            <a:r>
              <a:rPr lang="zh-CN" altLang="en-US" sz="2200">
                <a:solidFill>
                  <a:srgbClr val="FF0066"/>
                </a:solidFill>
              </a:rPr>
              <a:t>运算符</a:t>
            </a:r>
            <a:r>
              <a:rPr lang="zh-CN" altLang="en-US" sz="2200"/>
              <a:t>实现的</a:t>
            </a:r>
          </a:p>
          <a:p>
            <a:pPr lvl="1"/>
            <a:r>
              <a:rPr lang="zh-CN" altLang="en-US" sz="2200"/>
              <a:t>当类中存在指针等复杂成员时，直接赋值会产生错误，应该通过重载赋值运算符解决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DB1265D-78F1-4209-9BAA-DD8661926356}" type="slidenum">
              <a:rPr lang="en-US" altLang="zh-CN"/>
              <a:pPr/>
              <a:t>51</a:t>
            </a:fld>
            <a:r>
              <a:rPr lang="en-US" altLang="zh-CN"/>
              <a:t>-</a:t>
            </a:r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66"/>
                </a:solidFill>
              </a:rPr>
              <a:t>“</a:t>
            </a:r>
            <a:r>
              <a:rPr lang="en-US" altLang="zh-CN">
                <a:solidFill>
                  <a:srgbClr val="FF0066"/>
                </a:solidFill>
              </a:rPr>
              <a:t>=” </a:t>
            </a:r>
            <a:r>
              <a:rPr lang="zh-CN" altLang="en-US"/>
              <a:t>赋值还是初始化？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/>
              <a:t>	① </a:t>
            </a:r>
            <a:r>
              <a:rPr lang="en-US" altLang="zh-CN" sz="2400" dirty="0" smtClean="0"/>
              <a:t>Fraction f2=f1</a:t>
            </a:r>
            <a:r>
              <a:rPr lang="en-US" altLang="zh-CN" sz="2400" dirty="0"/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/>
              <a:t>	② </a:t>
            </a:r>
            <a:r>
              <a:rPr lang="en-US" altLang="zh-CN" sz="2400" dirty="0" smtClean="0"/>
              <a:t>Fraction f2(f1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/>
              <a:t>	③ </a:t>
            </a:r>
            <a:r>
              <a:rPr lang="en-US" altLang="zh-CN" sz="2400" dirty="0" smtClean="0"/>
              <a:t>Fraction f2= Fraction(f1</a:t>
            </a:r>
            <a:r>
              <a:rPr lang="en-US" altLang="zh-CN" sz="2400" dirty="0"/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/>
              <a:t>	④ </a:t>
            </a:r>
            <a:r>
              <a:rPr lang="en-US" altLang="zh-CN" sz="2400" dirty="0" smtClean="0"/>
              <a:t>Fraction f2= Fraction(4,14);</a:t>
            </a:r>
            <a:endParaRPr lang="en-US" altLang="zh-CN" sz="2400" dirty="0"/>
          </a:p>
          <a:p>
            <a:pPr>
              <a:spcBef>
                <a:spcPct val="0"/>
              </a:spcBef>
              <a:buNone/>
            </a:pPr>
            <a:r>
              <a:rPr lang="en-US" altLang="zh-CN" sz="2400" dirty="0"/>
              <a:t>	⑤ </a:t>
            </a:r>
            <a:r>
              <a:rPr lang="en-US" altLang="zh-CN" sz="2400" dirty="0" smtClean="0"/>
              <a:t>Fraction f2</a:t>
            </a:r>
            <a:r>
              <a:rPr lang="en-US" altLang="zh-CN" sz="2400" dirty="0"/>
              <a:t>;  </a:t>
            </a:r>
            <a:r>
              <a:rPr lang="en-US" altLang="zh-CN" sz="2400" dirty="0" smtClean="0"/>
              <a:t>f2=f1</a:t>
            </a:r>
            <a:r>
              <a:rPr lang="en-US" altLang="zh-CN" sz="2400" dirty="0"/>
              <a:t>;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400" dirty="0"/>
              <a:t>	⑥ </a:t>
            </a:r>
            <a:r>
              <a:rPr lang="en-US" altLang="zh-CN" sz="2400" dirty="0" smtClean="0"/>
              <a:t>Fraction f2</a:t>
            </a:r>
            <a:r>
              <a:rPr lang="en-US" altLang="zh-CN" sz="2400" dirty="0"/>
              <a:t>;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f2=Fraction(4, 14);</a:t>
            </a:r>
            <a:endParaRPr lang="en-US" altLang="zh-CN" sz="2400" dirty="0">
              <a:solidFill>
                <a:schemeClr val="folHlink"/>
              </a:solidFill>
            </a:endParaRPr>
          </a:p>
          <a:p>
            <a:pPr>
              <a:spcBef>
                <a:spcPct val="0"/>
              </a:spcBef>
              <a:buFont typeface="Wingdings" pitchFamily="2" charset="2"/>
              <a:buNone/>
            </a:pPr>
            <a:endParaRPr lang="zh-CN" altLang="en-US" sz="2400" dirty="0"/>
          </a:p>
        </p:txBody>
      </p:sp>
      <p:sp>
        <p:nvSpPr>
          <p:cNvPr id="1065988" name="Rectangle 4"/>
          <p:cNvSpPr>
            <a:spLocks noChangeArrowheads="1"/>
          </p:cNvSpPr>
          <p:nvPr/>
        </p:nvSpPr>
        <p:spPr bwMode="auto">
          <a:xfrm>
            <a:off x="1258888" y="3573463"/>
            <a:ext cx="4419600" cy="22098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① 构造函数调用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次</a:t>
            </a:r>
          </a:p>
          <a:p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② 构造函数调用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次</a:t>
            </a:r>
          </a:p>
          <a:p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③ 构造函数调用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次</a:t>
            </a:r>
          </a:p>
          <a:p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④ 构造函数调用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1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次</a:t>
            </a:r>
          </a:p>
          <a:p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⑤ 赋值，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让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f2</a:t>
            </a:r>
            <a:r>
              <a:rPr lang="zh-CN" altLang="en-US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与</a:t>
            </a:r>
            <a:r>
              <a:rPr lang="en-US" altLang="zh-CN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f1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一样</a:t>
            </a:r>
          </a:p>
          <a:p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⑥ 赋值，构造函数调用</a:t>
            </a: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2</a:t>
            </a:r>
            <a:r>
              <a:rPr lang="zh-CN" altLang="en-US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次</a:t>
            </a:r>
            <a:endParaRPr lang="zh-CN" altLang="en-US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1065989" name="AutoShape 5"/>
          <p:cNvSpPr>
            <a:spLocks/>
          </p:cNvSpPr>
          <p:nvPr/>
        </p:nvSpPr>
        <p:spPr bwMode="auto">
          <a:xfrm>
            <a:off x="4915272" y="1052736"/>
            <a:ext cx="304800" cy="1295400"/>
          </a:xfrm>
          <a:prstGeom prst="rightBrace">
            <a:avLst>
              <a:gd name="adj1" fmla="val 35417"/>
              <a:gd name="adj2" fmla="val 50000"/>
            </a:avLst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0">
              <a:solidFill>
                <a:srgbClr val="FF0066"/>
              </a:solidFill>
              <a:effectLst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6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6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988" grpId="0" animBg="1" autoUpdateAnimBg="0"/>
      <p:bldP spid="1065989" grpId="0" animBg="1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E09F57A2-6B50-46DA-9D66-5887FBDF3616}" type="slidenum">
              <a:rPr lang="en-US" altLang="zh-CN"/>
              <a:pPr/>
              <a:t>52</a:t>
            </a:fld>
            <a:r>
              <a:rPr lang="en-US" altLang="zh-CN"/>
              <a:t>-</a:t>
            </a:r>
          </a:p>
        </p:txBody>
      </p:sp>
      <p:sp>
        <p:nvSpPr>
          <p:cNvPr id="103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构造</a:t>
            </a:r>
            <a:r>
              <a:rPr lang="zh-CN" altLang="en-US"/>
              <a:t>函数的调用时机</a:t>
            </a:r>
          </a:p>
        </p:txBody>
      </p:sp>
      <p:sp>
        <p:nvSpPr>
          <p:cNvPr id="103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/>
              <a:t>掌握构造函数的难点－－何时调用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定义对象</a:t>
            </a:r>
          </a:p>
          <a:p>
            <a:pPr lvl="1">
              <a:spcBef>
                <a:spcPct val="10000"/>
              </a:spcBef>
            </a:pPr>
            <a:r>
              <a:rPr lang="en-US" altLang="zh-CN"/>
              <a:t>new</a:t>
            </a:r>
            <a:r>
              <a:rPr lang="zh-CN" altLang="en-US"/>
              <a:t>动态创建对象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调用函数，对象进行值传递</a:t>
            </a:r>
          </a:p>
          <a:p>
            <a:pPr lvl="1">
              <a:spcBef>
                <a:spcPct val="10000"/>
              </a:spcBef>
            </a:pPr>
            <a:r>
              <a:rPr lang="zh-CN" altLang="en-US"/>
              <a:t>函数返回对象，进行值传递</a:t>
            </a:r>
          </a:p>
          <a:p>
            <a:pPr>
              <a:spcBef>
                <a:spcPct val="10000"/>
              </a:spcBef>
            </a:pPr>
            <a:r>
              <a:rPr lang="zh-CN" altLang="en-US"/>
              <a:t>要点：构造函数由系统自动调用。全局对象的构造函数在</a:t>
            </a:r>
            <a:r>
              <a:rPr lang="en-US" altLang="zh-CN"/>
              <a:t>main</a:t>
            </a:r>
            <a:r>
              <a:rPr lang="zh-CN" altLang="en-US"/>
              <a:t>函数之前调用！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45D0C57-CD8A-4C40-A1EF-968045BBF057}" type="slidenum">
              <a:rPr lang="en-US" altLang="zh-CN"/>
              <a:pPr/>
              <a:t>53</a:t>
            </a:fld>
            <a:r>
              <a:rPr lang="en-US" altLang="zh-CN"/>
              <a:t>-</a:t>
            </a:r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阻止拷贝构造函数</a:t>
            </a:r>
            <a:endParaRPr lang="zh-CN" altLang="en-US"/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zh-CN" altLang="en-US" sz="2400" smtClean="0">
                <a:solidFill>
                  <a:srgbClr val="004E4C"/>
                </a:solidFill>
                <a:effectLst/>
                <a:latin typeface="Tahoma" pitchFamily="34" charset="0"/>
              </a:rPr>
              <a:t>传统做法</a:t>
            </a:r>
            <a:endParaRPr lang="en-US" altLang="zh-CN" sz="240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class </a:t>
            </a: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Fraction{</a:t>
            </a:r>
            <a:endParaRPr lang="en-US" altLang="zh-CN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Fraction(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n, 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d) { num=n; den=d;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Fraction</a:t>
            </a:r>
            <a:r>
              <a:rPr lang="en-US" altLang="zh-CN" sz="2400" smtClean="0">
                <a:solidFill>
                  <a:srgbClr val="0033CC"/>
                </a:solidFill>
                <a:effectLst/>
                <a:latin typeface="Tahoma" pitchFamily="34" charset="0"/>
              </a:rPr>
              <a:t>() :Fraction(0,1){ }</a:t>
            </a:r>
            <a:endParaRPr lang="en-US" altLang="zh-CN" sz="2400" dirty="0" smtClean="0">
              <a:solidFill>
                <a:srgbClr val="0033C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Fraction(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400" smtClean="0">
                <a:solidFill>
                  <a:srgbClr val="0033CC"/>
                </a:solidFill>
                <a:effectLst/>
                <a:latin typeface="Tahoma" pitchFamily="34" charset="0"/>
              </a:rPr>
              <a:t>n):Fraction(n,1) {}</a:t>
            </a:r>
            <a:endParaRPr lang="en-US" altLang="zh-CN" sz="2400" dirty="0" smtClean="0">
              <a:solidFill>
                <a:srgbClr val="0033C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private: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smtClean="0">
                <a:solidFill>
                  <a:srgbClr val="FF0000"/>
                </a:solidFill>
                <a:effectLst/>
                <a:latin typeface="Tahoma" pitchFamily="34" charset="0"/>
              </a:rPr>
              <a:t>Fraction(const Fraction&amp; f);   //</a:t>
            </a:r>
            <a:r>
              <a:rPr lang="zh-CN" altLang="en-US" sz="2400" smtClean="0">
                <a:solidFill>
                  <a:srgbClr val="FF0000"/>
                </a:solidFill>
                <a:effectLst/>
                <a:latin typeface="Tahoma" pitchFamily="34" charset="0"/>
              </a:rPr>
              <a:t>声明私有</a:t>
            </a:r>
            <a:endParaRPr lang="en-US" altLang="zh-CN" sz="2400" dirty="0" smtClean="0">
              <a:solidFill>
                <a:srgbClr val="FF0000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num; </a:t>
            </a:r>
            <a:endParaRPr lang="zh-CN" altLang="en-US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zh-CN" altLang="en-US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…</a:t>
            </a:r>
            <a:endParaRPr lang="zh-CN" altLang="en-US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45D0C57-CD8A-4C40-A1EF-968045BBF057}" type="slidenum">
              <a:rPr lang="en-US" altLang="zh-CN"/>
              <a:pPr/>
              <a:t>54</a:t>
            </a:fld>
            <a:r>
              <a:rPr lang="en-US" altLang="zh-CN"/>
              <a:t>-</a:t>
            </a:r>
          </a:p>
        </p:txBody>
      </p:sp>
      <p:sp>
        <p:nvSpPr>
          <p:cNvPr id="102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阻止拷贝构造函数</a:t>
            </a:r>
            <a:endParaRPr lang="zh-CN" altLang="en-US"/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zh-CN" altLang="en-US" sz="2400" smtClean="0">
                <a:solidFill>
                  <a:srgbClr val="004E4C"/>
                </a:solidFill>
                <a:effectLst/>
                <a:latin typeface="Tahoma" pitchFamily="34" charset="0"/>
              </a:rPr>
              <a:t>新的</a:t>
            </a: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C++11</a:t>
            </a:r>
            <a:r>
              <a:rPr lang="zh-CN" altLang="en-US" sz="2400" smtClean="0">
                <a:solidFill>
                  <a:srgbClr val="004E4C"/>
                </a:solidFill>
                <a:effectLst/>
                <a:latin typeface="Tahoma" pitchFamily="34" charset="0"/>
              </a:rPr>
              <a:t>做法</a:t>
            </a:r>
            <a:endParaRPr lang="en-US" altLang="zh-CN" sz="240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class Fraction{</a:t>
            </a:r>
            <a:endParaRPr lang="en-US" altLang="zh-CN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Fraction(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n, 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d) { num=n; den=d; }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Fraction</a:t>
            </a:r>
            <a:r>
              <a:rPr lang="en-US" altLang="zh-CN" sz="2400" smtClean="0">
                <a:solidFill>
                  <a:srgbClr val="0033CC"/>
                </a:solidFill>
                <a:effectLst/>
                <a:latin typeface="Tahoma" pitchFamily="34" charset="0"/>
              </a:rPr>
              <a:t>() :Fraction(0,1){ }</a:t>
            </a:r>
            <a:endParaRPr lang="en-US" altLang="zh-CN" sz="2400" dirty="0" smtClean="0">
              <a:solidFill>
                <a:srgbClr val="0033C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Fraction(</a:t>
            </a:r>
            <a:r>
              <a:rPr lang="en-US" altLang="zh-CN" sz="24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400" smtClean="0">
                <a:solidFill>
                  <a:srgbClr val="0033CC"/>
                </a:solidFill>
                <a:effectLst/>
                <a:latin typeface="Tahoma" pitchFamily="34" charset="0"/>
              </a:rPr>
              <a:t>n):Fraction(n,1) {}</a:t>
            </a:r>
            <a:endParaRPr lang="en-US" altLang="zh-CN" sz="2400" dirty="0" smtClean="0">
              <a:solidFill>
                <a:srgbClr val="0033C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…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private:</a:t>
            </a: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smtClean="0">
                <a:solidFill>
                  <a:srgbClr val="FF0000"/>
                </a:solidFill>
                <a:effectLst/>
                <a:latin typeface="Tahoma" pitchFamily="34" charset="0"/>
              </a:rPr>
              <a:t>Fraction(const Fraction&amp; f)</a:t>
            </a:r>
            <a:r>
              <a:rPr lang="zh-CN" altLang="en-US" sz="2400" smtClean="0">
                <a:solidFill>
                  <a:srgbClr val="FF0000"/>
                </a:solidFill>
                <a:effectLst/>
                <a:latin typeface="Tahoma" pitchFamily="34" charset="0"/>
              </a:rPr>
              <a:t>＝</a:t>
            </a:r>
            <a:r>
              <a:rPr lang="en-US" altLang="zh-CN" sz="2400" smtClean="0">
                <a:solidFill>
                  <a:srgbClr val="FF0000"/>
                </a:solidFill>
                <a:effectLst/>
                <a:latin typeface="Tahoma" pitchFamily="34" charset="0"/>
              </a:rPr>
              <a:t>delete;   </a:t>
            </a:r>
            <a:endParaRPr lang="en-US" altLang="zh-CN" sz="2400" dirty="0" smtClean="0">
              <a:solidFill>
                <a:srgbClr val="FF0000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num; </a:t>
            </a:r>
            <a:endParaRPr lang="zh-CN" altLang="en-US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zh-CN" altLang="en-US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…</a:t>
            </a:r>
            <a:endParaRPr lang="zh-CN" altLang="en-US" sz="24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z="24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3573016"/>
            <a:ext cx="1533525" cy="1485900"/>
          </a:xfrm>
          <a:prstGeom prst="rect">
            <a:avLst/>
          </a:prstGeom>
          <a:noFill/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79500" y="5085184"/>
            <a:ext cx="7452940" cy="122413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default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：强制生成缺省版本的函数，包括缺省构造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  函数、析构函数、拷贝构造函数、赋值运算符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delete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：禁止生成缺省版本的函数。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3E70FDAB-6211-4B54-B2B4-815FFB4B1F40}" type="slidenum">
              <a:rPr lang="en-US" altLang="zh-CN"/>
              <a:pPr/>
              <a:t>55</a:t>
            </a:fld>
            <a:r>
              <a:rPr lang="en-US" altLang="zh-CN"/>
              <a:t>-</a:t>
            </a:r>
          </a:p>
        </p:txBody>
      </p:sp>
      <p:sp>
        <p:nvSpPr>
          <p:cNvPr id="103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什么</a:t>
            </a:r>
            <a:r>
              <a:rPr lang="zh-CN" altLang="en-US"/>
              <a:t>是析构函数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000066"/>
                </a:solidFill>
              </a:rPr>
              <a:t>类的特殊成员函数；函数名为</a:t>
            </a:r>
            <a:r>
              <a:rPr lang="en-US" altLang="zh-CN" dirty="0">
                <a:solidFill>
                  <a:srgbClr val="FF0066"/>
                </a:solidFill>
              </a:rPr>
              <a:t>~</a:t>
            </a:r>
            <a:r>
              <a:rPr lang="zh-CN" altLang="en-US" dirty="0">
                <a:solidFill>
                  <a:srgbClr val="FF0066"/>
                </a:solidFill>
              </a:rPr>
              <a:t>类名称</a:t>
            </a:r>
            <a:r>
              <a:rPr lang="zh-CN" altLang="en-US" dirty="0">
                <a:solidFill>
                  <a:srgbClr val="000066"/>
                </a:solidFill>
              </a:rPr>
              <a:t>；</a:t>
            </a: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FF0066"/>
                </a:solidFill>
              </a:rPr>
              <a:t>不能有返回类型</a:t>
            </a:r>
            <a:r>
              <a:rPr lang="zh-CN" altLang="en-US" dirty="0">
                <a:solidFill>
                  <a:srgbClr val="000066"/>
                </a:solidFill>
              </a:rPr>
              <a:t>，</a:t>
            </a:r>
            <a:r>
              <a:rPr lang="en-US" altLang="zh-CN" dirty="0">
                <a:solidFill>
                  <a:srgbClr val="000066"/>
                </a:solidFill>
              </a:rPr>
              <a:t>void</a:t>
            </a:r>
            <a:r>
              <a:rPr lang="zh-CN" altLang="en-US" dirty="0">
                <a:solidFill>
                  <a:srgbClr val="000066"/>
                </a:solidFill>
              </a:rPr>
              <a:t>也不行；</a:t>
            </a: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000066"/>
                </a:solidFill>
              </a:rPr>
              <a:t>析构函数不能有参数，析构函数只能有一个版本，</a:t>
            </a:r>
            <a:r>
              <a:rPr lang="zh-CN" altLang="en-US" dirty="0">
                <a:solidFill>
                  <a:srgbClr val="FF0066"/>
                </a:solidFill>
              </a:rPr>
              <a:t>不能重载</a:t>
            </a:r>
            <a:r>
              <a:rPr lang="zh-CN" altLang="en-US" dirty="0">
                <a:solidFill>
                  <a:srgbClr val="000066"/>
                </a:solidFill>
              </a:rPr>
              <a:t>。</a:t>
            </a: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000066"/>
                </a:solidFill>
              </a:rPr>
              <a:t>析构</a:t>
            </a:r>
            <a:r>
              <a:rPr lang="zh-CN" altLang="en-US" dirty="0" smtClean="0">
                <a:solidFill>
                  <a:srgbClr val="000066"/>
                </a:solidFill>
              </a:rPr>
              <a:t>函数通常是</a:t>
            </a:r>
            <a:r>
              <a:rPr lang="en-US" altLang="zh-CN" dirty="0">
                <a:solidFill>
                  <a:srgbClr val="FF0066"/>
                </a:solidFill>
              </a:rPr>
              <a:t>public</a:t>
            </a:r>
            <a:r>
              <a:rPr lang="zh-CN" altLang="en-US" dirty="0">
                <a:solidFill>
                  <a:srgbClr val="000066"/>
                </a:solidFill>
              </a:rPr>
              <a:t>类型。</a:t>
            </a:r>
          </a:p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000066"/>
                </a:solidFill>
              </a:rPr>
              <a:t>析构函数的目的：在删除对象或对象超出生存期时，由系统</a:t>
            </a:r>
            <a:r>
              <a:rPr lang="zh-CN" altLang="en-US" dirty="0">
                <a:solidFill>
                  <a:srgbClr val="FF0066"/>
                </a:solidFill>
              </a:rPr>
              <a:t>自动</a:t>
            </a:r>
            <a:r>
              <a:rPr lang="zh-CN" altLang="en-US" dirty="0">
                <a:solidFill>
                  <a:srgbClr val="000066"/>
                </a:solidFill>
              </a:rPr>
              <a:t>调用，完成</a:t>
            </a:r>
            <a:r>
              <a:rPr lang="zh-CN" altLang="en-US" dirty="0">
                <a:solidFill>
                  <a:srgbClr val="FF0066"/>
                </a:solidFill>
              </a:rPr>
              <a:t>清理</a:t>
            </a:r>
            <a:r>
              <a:rPr lang="zh-CN" altLang="en-US" dirty="0">
                <a:solidFill>
                  <a:srgbClr val="000066"/>
                </a:solidFill>
              </a:rPr>
              <a:t>工作。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3FBA0F73-169F-4667-A7E1-CF5950383B10}" type="slidenum">
              <a:rPr lang="en-US" altLang="zh-CN"/>
              <a:pPr/>
              <a:t>56</a:t>
            </a:fld>
            <a:r>
              <a:rPr lang="en-US" altLang="zh-CN"/>
              <a:t>-</a:t>
            </a:r>
          </a:p>
        </p:txBody>
      </p:sp>
      <p:sp>
        <p:nvSpPr>
          <p:cNvPr id="103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Fraction</a:t>
            </a:r>
            <a:r>
              <a:rPr lang="zh-CN" altLang="en-US" smtClean="0"/>
              <a:t>中</a:t>
            </a:r>
            <a:r>
              <a:rPr lang="zh-CN" altLang="en-US"/>
              <a:t>没有析构函数？</a:t>
            </a:r>
          </a:p>
        </p:txBody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 dirty="0">
                <a:solidFill>
                  <a:srgbClr val="000066"/>
                </a:solidFill>
              </a:rPr>
              <a:t>如果在类定义时没有定义析构函数，编译系统会自动生成一个默认析构函数。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smtClean="0">
                <a:solidFill>
                  <a:srgbClr val="004E4C"/>
                </a:solidFill>
                <a:effectLst/>
                <a:latin typeface="Tahoma" pitchFamily="34" charset="0"/>
              </a:rPr>
              <a:t>class </a:t>
            </a:r>
            <a:r>
              <a:rPr lang="en-US" altLang="zh-CN" smtClean="0">
                <a:solidFill>
                  <a:srgbClr val="004E4C"/>
                </a:solidFill>
                <a:effectLst/>
                <a:latin typeface="Tahoma" pitchFamily="34" charset="0"/>
              </a:rPr>
              <a:t>Fraction{</a:t>
            </a:r>
            <a:endParaRPr lang="en-US" altLang="zh-CN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dirty="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dirty="0" smtClean="0">
                <a:solidFill>
                  <a:srgbClr val="0033CC"/>
                </a:solidFill>
                <a:effectLst/>
                <a:latin typeface="Tahoma" pitchFamily="34" charset="0"/>
              </a:rPr>
              <a:t>Fraction(</a:t>
            </a:r>
            <a:r>
              <a:rPr lang="en-US" altLang="zh-CN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dirty="0" smtClean="0">
                <a:solidFill>
                  <a:srgbClr val="0033CC"/>
                </a:solidFill>
                <a:effectLst/>
                <a:latin typeface="Tahoma" pitchFamily="34" charset="0"/>
              </a:rPr>
              <a:t> n, </a:t>
            </a:r>
            <a:r>
              <a:rPr lang="en-US" altLang="zh-CN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dirty="0" smtClean="0">
                <a:solidFill>
                  <a:srgbClr val="0033CC"/>
                </a:solidFill>
                <a:effectLst/>
                <a:latin typeface="Tahoma" pitchFamily="34" charset="0"/>
              </a:rPr>
              <a:t> d);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dirty="0" smtClean="0">
                <a:solidFill>
                  <a:srgbClr val="0033CC"/>
                </a:solidFill>
                <a:effectLst/>
              </a:rPr>
              <a:t>	</a:t>
            </a:r>
            <a:r>
              <a:rPr lang="en-US" altLang="zh-CN" dirty="0" smtClean="0">
                <a:solidFill>
                  <a:srgbClr val="FF0066"/>
                </a:solidFill>
                <a:effectLst/>
              </a:rPr>
              <a:t>~Fraction(){ }</a:t>
            </a:r>
            <a:endParaRPr lang="en-US" altLang="zh-CN" dirty="0" smtClean="0">
              <a:solidFill>
                <a:srgbClr val="FF0066"/>
              </a:solidFill>
              <a:effectLst/>
              <a:latin typeface="Tahoma" pitchFamily="34" charset="0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dirty="0" smtClean="0">
                <a:solidFill>
                  <a:srgbClr val="004E4C"/>
                </a:solidFill>
                <a:effectLst/>
                <a:latin typeface="Tahoma" pitchFamily="34" charset="0"/>
              </a:rPr>
              <a:t>	…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dirty="0" smtClean="0">
                <a:solidFill>
                  <a:srgbClr val="004E4C"/>
                </a:solidFill>
                <a:effectLst/>
              </a:rPr>
              <a:t>private :</a:t>
            </a:r>
            <a:endParaRPr lang="en-US" altLang="zh-CN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dirty="0" smtClean="0">
                <a:solidFill>
                  <a:srgbClr val="004E4C"/>
                </a:solidFill>
                <a:effectLst/>
                <a:latin typeface="Tahoma" pitchFamily="34" charset="0"/>
              </a:rPr>
              <a:t> num; </a:t>
            </a:r>
            <a:endParaRPr lang="zh-CN" altLang="en-US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zh-CN" altLang="en-US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dirty="0" smtClean="0">
                <a:solidFill>
                  <a:srgbClr val="004E4C"/>
                </a:solidFill>
                <a:effectLst/>
                <a:latin typeface="Tahoma" pitchFamily="34" charset="0"/>
              </a:rPr>
              <a:t>…</a:t>
            </a:r>
            <a:endParaRPr lang="zh-CN" altLang="en-US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 lvl="1">
              <a:lnSpc>
                <a:spcPct val="90000"/>
              </a:lnSpc>
              <a:spcBef>
                <a:spcPct val="10000"/>
              </a:spcBef>
              <a:buNone/>
            </a:pPr>
            <a:r>
              <a:rPr lang="en-US" altLang="zh-CN" dirty="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1033220" name="AutoShape 4"/>
          <p:cNvSpPr>
            <a:spLocks noChangeArrowheads="1"/>
          </p:cNvSpPr>
          <p:nvPr/>
        </p:nvSpPr>
        <p:spPr bwMode="auto">
          <a:xfrm>
            <a:off x="3707904" y="3356992"/>
            <a:ext cx="4248150" cy="1944688"/>
          </a:xfrm>
          <a:prstGeom prst="cloudCallout">
            <a:avLst>
              <a:gd name="adj1" fmla="val -54787"/>
              <a:gd name="adj2" fmla="val -34477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编译系统提供的没有实质功能的默认析构函数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3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220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FE03008-4D04-4DD9-9064-43E225EF2A32}" type="slidenum">
              <a:rPr lang="en-US" altLang="zh-CN"/>
              <a:pPr/>
              <a:t>57</a:t>
            </a:fld>
            <a:r>
              <a:rPr lang="en-US" altLang="zh-CN"/>
              <a:t>-</a:t>
            </a:r>
          </a:p>
        </p:txBody>
      </p:sp>
      <p:sp>
        <p:nvSpPr>
          <p:cNvPr id="103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写自己的析构函数</a:t>
            </a:r>
          </a:p>
        </p:txBody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在定义类时，可以自己定义析构函数，以完成特定的释放清理工作，通常情况下在构造函数中使用</a:t>
            </a:r>
            <a:r>
              <a:rPr lang="en-US" altLang="zh-CN"/>
              <a:t>new</a:t>
            </a:r>
            <a:r>
              <a:rPr lang="zh-CN" altLang="en-US"/>
              <a:t>分配内存空间，析构函数中需要用</a:t>
            </a:r>
            <a:r>
              <a:rPr lang="en-US" altLang="zh-CN"/>
              <a:t>delete</a:t>
            </a:r>
            <a:r>
              <a:rPr lang="zh-CN" altLang="en-US"/>
              <a:t>释放。</a:t>
            </a:r>
          </a:p>
          <a:p>
            <a:pPr lvl="1">
              <a:buNone/>
            </a:pPr>
            <a:r>
              <a:rPr lang="zh-CN" altLang="en-US"/>
              <a:t>	</a:t>
            </a:r>
            <a:r>
              <a:rPr lang="en-US" altLang="zh-CN" smtClean="0"/>
              <a:t>Fraction::~ Fraction()</a:t>
            </a:r>
            <a:endParaRPr lang="en-US" altLang="zh-CN"/>
          </a:p>
          <a:p>
            <a:pPr lvl="1">
              <a:buFont typeface="Wingdings" pitchFamily="2" charset="2"/>
              <a:buNone/>
            </a:pPr>
            <a:r>
              <a:rPr lang="en-US" altLang="zh-CN"/>
              <a:t>	{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		  cout&lt;&lt;"Destructor"&lt;&lt;endl;</a:t>
            </a:r>
          </a:p>
          <a:p>
            <a:pPr lvl="1">
              <a:buFont typeface="Wingdings" pitchFamily="2" charset="2"/>
              <a:buNone/>
            </a:pPr>
            <a:r>
              <a:rPr lang="en-US" altLang="zh-CN"/>
              <a:t>	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24C719C-D095-488E-AEEF-B00A3A73C2A6}" type="slidenum">
              <a:rPr lang="en-US" altLang="zh-CN"/>
              <a:pPr/>
              <a:t>58</a:t>
            </a:fld>
            <a:r>
              <a:rPr lang="en-US" altLang="zh-CN"/>
              <a:t>-</a:t>
            </a:r>
          </a:p>
        </p:txBody>
      </p:sp>
      <p:sp>
        <p:nvSpPr>
          <p:cNvPr id="105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面向对象视点</a:t>
            </a:r>
          </a:p>
          <a:p>
            <a:r>
              <a:rPr lang="zh-CN" altLang="en-US"/>
              <a:t>定义和使用类</a:t>
            </a:r>
          </a:p>
          <a:p>
            <a:r>
              <a:rPr lang="zh-CN" altLang="en-US"/>
              <a:t>对象生命周期</a:t>
            </a:r>
          </a:p>
          <a:p>
            <a:r>
              <a:rPr lang="zh-CN" altLang="en-US" u="sng">
                <a:solidFill>
                  <a:schemeClr val="hlink"/>
                </a:solidFill>
              </a:rPr>
              <a:t>动态内存分配</a:t>
            </a:r>
          </a:p>
          <a:p>
            <a:r>
              <a:rPr lang="zh-CN" altLang="en-US" smtClean="0"/>
              <a:t>特殊成员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FA02FFE3-4643-4E4D-B60B-8EC2AD50CA08}" type="slidenum">
              <a:rPr lang="en-US" altLang="zh-CN" smtClean="0"/>
              <a:pPr/>
              <a:t>59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</a:t>
            </a:r>
            <a:r>
              <a:rPr lang="zh-CN" altLang="en-US" smtClean="0"/>
              <a:t>、引入</a:t>
            </a:r>
            <a:r>
              <a:rPr lang="en-US" altLang="zh-CN" smtClean="0"/>
              <a:t>1</a:t>
            </a:r>
            <a:r>
              <a:rPr lang="zh-CN" altLang="en-US" smtClean="0"/>
              <a:t>维数组类（版本</a:t>
            </a:r>
            <a:r>
              <a:rPr lang="en-US" altLang="zh-CN" smtClean="0"/>
              <a:t>1</a:t>
            </a:r>
            <a:r>
              <a:rPr lang="zh-CN" altLang="en-US" smtClean="0"/>
              <a:t>）</a:t>
            </a:r>
            <a:endParaRPr lang="zh-CN" altLang="en-US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class </a:t>
            </a: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Array1D{</a:t>
            </a:r>
            <a:endParaRPr lang="en-US" altLang="zh-CN" sz="220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Array1D(int *p,int s);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Array1D();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Array1D(int s);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~Array1D();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int getValue(int index);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void setValue(int index,int value);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private: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int *pData;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	int size;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bool validIndex(int index);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  <a:endParaRPr lang="en-US" altLang="zh-CN" sz="2200">
              <a:solidFill>
                <a:srgbClr val="004E4C"/>
              </a:solidFill>
              <a:effectLst/>
              <a:latin typeface="Tahoma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067945" y="1268760"/>
            <a:ext cx="4464496" cy="1152525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数据成员为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类型。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构造函数初始化数组。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读取和设置指定元素的值。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A5E15F77-6732-431C-8A25-3618E3BC195A}" type="slidenum">
              <a:rPr lang="en-US" altLang="zh-CN"/>
              <a:pPr/>
              <a:t>6</a:t>
            </a:fld>
            <a:r>
              <a:rPr lang="en-US" altLang="zh-CN"/>
              <a:t>-</a:t>
            </a:r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属性和行为</a:t>
            </a:r>
          </a:p>
        </p:txBody>
      </p:sp>
      <p:sp>
        <p:nvSpPr>
          <p:cNvPr id="100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属性</a:t>
            </a:r>
          </a:p>
          <a:p>
            <a:pPr lvl="1"/>
            <a:r>
              <a:rPr lang="zh-CN" altLang="en-US"/>
              <a:t>描述对象的静态特征，对象通过不同的属性值相互区分</a:t>
            </a:r>
          </a:p>
          <a:p>
            <a:r>
              <a:rPr lang="zh-CN" altLang="en-US"/>
              <a:t>行为</a:t>
            </a:r>
          </a:p>
          <a:p>
            <a:pPr lvl="1"/>
            <a:r>
              <a:rPr lang="zh-CN" altLang="en-US"/>
              <a:t>描述对象的动态特征</a:t>
            </a:r>
          </a:p>
          <a:p>
            <a:pPr lvl="1"/>
            <a:r>
              <a:rPr lang="en-US" altLang="zh-CN"/>
              <a:t>What does this object do? </a:t>
            </a:r>
          </a:p>
          <a:p>
            <a:pPr lvl="1"/>
            <a:r>
              <a:rPr lang="en-US" altLang="zh-CN"/>
              <a:t>What can I do to this object?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81C6C119-7B7B-4F54-8E0A-E35A5E7C937B}" type="slidenum">
              <a:rPr lang="en-US" altLang="zh-CN"/>
              <a:pPr/>
              <a:t>60</a:t>
            </a:fld>
            <a:r>
              <a:rPr lang="en-US" altLang="zh-CN"/>
              <a:t>-</a:t>
            </a:r>
          </a:p>
        </p:txBody>
      </p:sp>
      <p:sp>
        <p:nvSpPr>
          <p:cNvPr id="1054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Array1D</a:t>
            </a:r>
            <a:r>
              <a:rPr lang="zh-CN" altLang="en-US" smtClean="0"/>
              <a:t>类分析</a:t>
            </a:r>
            <a:endParaRPr lang="zh-CN" altLang="en-US"/>
          </a:p>
        </p:txBody>
      </p:sp>
      <p:sp>
        <p:nvSpPr>
          <p:cNvPr id="105472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动态内存分配的需要</a:t>
            </a:r>
          </a:p>
          <a:p>
            <a:pPr lvl="1"/>
            <a:r>
              <a:rPr lang="en-US" altLang="zh-CN" dirty="0" smtClean="0"/>
              <a:t>Array1D</a:t>
            </a:r>
            <a:r>
              <a:rPr lang="zh-CN" altLang="en-US" dirty="0" smtClean="0"/>
              <a:t>的元素数量不确定</a:t>
            </a:r>
            <a:r>
              <a:rPr lang="zh-CN" altLang="en-US" dirty="0"/>
              <a:t>，需要根据用户指定的参数</a:t>
            </a:r>
            <a:r>
              <a:rPr lang="zh-CN" altLang="en-US" dirty="0" smtClean="0"/>
              <a:t>动态分配数组</a:t>
            </a:r>
            <a:endParaRPr lang="zh-CN" altLang="en-US" dirty="0"/>
          </a:p>
          <a:p>
            <a:pPr lvl="1"/>
            <a:r>
              <a:rPr lang="zh-CN" altLang="en-US" dirty="0"/>
              <a:t>可以</a:t>
            </a:r>
            <a:r>
              <a:rPr lang="zh-CN" altLang="en-US" dirty="0" smtClean="0"/>
              <a:t>通过索引下标引用某个单元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1749845-12B9-4E37-B663-9B673E77A30C}" type="slidenum">
              <a:rPr lang="en-US" altLang="zh-CN"/>
              <a:pPr/>
              <a:t>61</a:t>
            </a:fld>
            <a:r>
              <a:rPr lang="en-US" altLang="zh-CN"/>
              <a:t>-</a:t>
            </a:r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构造函数－动态分配内存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smtClean="0">
                <a:effectLst/>
                <a:latin typeface="Tahoma" pitchFamily="34" charset="0"/>
              </a:rPr>
              <a:t>#include &lt;iostream&gt;</a:t>
            </a:r>
          </a:p>
          <a:p>
            <a:pPr>
              <a:buNone/>
            </a:pPr>
            <a:r>
              <a:rPr lang="en-US" altLang="zh-CN" sz="2400" smtClean="0">
                <a:effectLst/>
                <a:latin typeface="Tahoma" pitchFamily="34" charset="0"/>
              </a:rPr>
              <a:t>#include "array.h"</a:t>
            </a:r>
          </a:p>
          <a:p>
            <a:pPr>
              <a:buNone/>
            </a:pPr>
            <a:r>
              <a:rPr lang="en-US" altLang="zh-CN" sz="2400" smtClean="0">
                <a:effectLst/>
                <a:latin typeface="Tahoma" pitchFamily="34" charset="0"/>
              </a:rPr>
              <a:t>Array1D::Array1D(int s</a:t>
            </a:r>
            <a:r>
              <a:rPr lang="en-US" altLang="zh-CN" sz="2400" smtClean="0">
                <a:effectLst/>
                <a:latin typeface="Tahoma" pitchFamily="34" charset="0"/>
              </a:rPr>
              <a:t>){</a:t>
            </a:r>
            <a:endParaRPr lang="en-US" altLang="zh-CN" sz="2400" smtClean="0">
              <a:effectLst/>
              <a:latin typeface="Tahoma" pitchFamily="34" charset="0"/>
            </a:endParaRPr>
          </a:p>
          <a:p>
            <a:pPr>
              <a:buNone/>
            </a:pPr>
            <a:r>
              <a:rPr lang="en-US" altLang="zh-CN" sz="2400" smtClean="0">
                <a:effectLst/>
                <a:latin typeface="Tahoma" pitchFamily="34" charset="0"/>
              </a:rPr>
              <a:t>	</a:t>
            </a:r>
            <a:r>
              <a:rPr lang="en-US" altLang="zh-CN" sz="2400" smtClean="0">
                <a:solidFill>
                  <a:srgbClr val="FF0066"/>
                </a:solidFill>
                <a:effectLst/>
                <a:latin typeface="Tahoma" pitchFamily="34" charset="0"/>
              </a:rPr>
              <a:t>pData=new int[s];</a:t>
            </a:r>
          </a:p>
          <a:p>
            <a:pPr>
              <a:buNone/>
            </a:pPr>
            <a:r>
              <a:rPr lang="en-US" altLang="zh-CN" sz="2400" smtClean="0">
                <a:effectLst/>
                <a:latin typeface="Tahoma" pitchFamily="34" charset="0"/>
              </a:rPr>
              <a:t>	size=s;</a:t>
            </a:r>
          </a:p>
          <a:p>
            <a:pPr>
              <a:buNone/>
            </a:pPr>
            <a:r>
              <a:rPr lang="en-US" altLang="zh-CN" sz="2400" smtClean="0">
                <a:effectLst/>
                <a:latin typeface="Tahoma" pitchFamily="34" charset="0"/>
              </a:rPr>
              <a:t>	</a:t>
            </a:r>
            <a:r>
              <a:rPr lang="en-US" altLang="zh-CN" sz="2400" smtClean="0">
                <a:solidFill>
                  <a:srgbClr val="0033CC"/>
                </a:solidFill>
                <a:effectLst/>
                <a:latin typeface="Tahoma" pitchFamily="34" charset="0"/>
              </a:rPr>
              <a:t>for(int i=0;i&lt;size;++i)</a:t>
            </a:r>
          </a:p>
          <a:p>
            <a:pPr>
              <a:buNone/>
            </a:pPr>
            <a:r>
              <a:rPr lang="en-US" altLang="zh-CN" sz="2400" smtClean="0">
                <a:solidFill>
                  <a:srgbClr val="0033CC"/>
                </a:solidFill>
                <a:effectLst/>
                <a:latin typeface="Tahoma" pitchFamily="34" charset="0"/>
              </a:rPr>
              <a:t>	{</a:t>
            </a:r>
          </a:p>
          <a:p>
            <a:pPr>
              <a:buNone/>
            </a:pPr>
            <a:r>
              <a:rPr lang="en-US" altLang="zh-CN" sz="2400" smtClean="0">
                <a:solidFill>
                  <a:srgbClr val="0033CC"/>
                </a:solidFill>
                <a:effectLst/>
                <a:latin typeface="Tahoma" pitchFamily="34" charset="0"/>
              </a:rPr>
              <a:t>		pData[i]=0;</a:t>
            </a:r>
          </a:p>
          <a:p>
            <a:pPr>
              <a:buNone/>
            </a:pPr>
            <a:r>
              <a:rPr lang="en-US" altLang="zh-CN" sz="2400" smtClean="0">
                <a:solidFill>
                  <a:srgbClr val="0033CC"/>
                </a:solidFill>
                <a:effectLst/>
                <a:latin typeface="Tahoma" pitchFamily="34" charset="0"/>
              </a:rPr>
              <a:t>	}</a:t>
            </a:r>
          </a:p>
          <a:p>
            <a:pPr>
              <a:buNone/>
            </a:pPr>
            <a:r>
              <a:rPr lang="en-US" altLang="zh-CN" sz="2400" smtClean="0">
                <a:effectLst/>
                <a:latin typeface="Tahoma" pitchFamily="34" charset="0"/>
              </a:rPr>
              <a:t>}</a:t>
            </a:r>
            <a:endParaRPr lang="zh-CN" altLang="en-US" sz="2400">
              <a:effectLst/>
              <a:latin typeface="Tahoma" pitchFamily="34" charset="0"/>
            </a:endParaRPr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7650088" y="1812776"/>
            <a:ext cx="762000" cy="3200400"/>
            <a:chOff x="4992" y="1728"/>
            <a:chExt cx="480" cy="2016"/>
          </a:xfrm>
        </p:grpSpPr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4992" y="1728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5472" y="1728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4992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4992" y="18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>
              <a:off x="4992" y="211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20" name="Rectangle 26"/>
            <p:cNvSpPr>
              <a:spLocks noChangeArrowheads="1"/>
            </p:cNvSpPr>
            <p:nvPr/>
          </p:nvSpPr>
          <p:spPr bwMode="auto">
            <a:xfrm>
              <a:off x="4992" y="235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auto">
            <a:xfrm>
              <a:off x="4992" y="259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4992" y="283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23" name="Rectangle 29"/>
            <p:cNvSpPr>
              <a:spLocks noChangeArrowheads="1"/>
            </p:cNvSpPr>
            <p:nvPr/>
          </p:nvSpPr>
          <p:spPr bwMode="auto">
            <a:xfrm>
              <a:off x="4992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24" name="Rectangle 30"/>
            <p:cNvSpPr>
              <a:spLocks noChangeArrowheads="1"/>
            </p:cNvSpPr>
            <p:nvPr/>
          </p:nvSpPr>
          <p:spPr bwMode="auto">
            <a:xfrm>
              <a:off x="4992" y="331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364088" y="3108176"/>
            <a:ext cx="1689100" cy="1828800"/>
            <a:chOff x="5364088" y="3108176"/>
            <a:chExt cx="1689100" cy="1828800"/>
          </a:xfrm>
        </p:grpSpPr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5364088" y="3108176"/>
              <a:ext cx="1689100" cy="1828800"/>
              <a:chOff x="3648" y="1296"/>
              <a:chExt cx="1064" cy="1152"/>
            </a:xfrm>
          </p:grpSpPr>
          <p:sp>
            <p:nvSpPr>
              <p:cNvPr id="7" name="Rectangle 13"/>
              <p:cNvSpPr>
                <a:spLocks noChangeArrowheads="1"/>
              </p:cNvSpPr>
              <p:nvPr/>
            </p:nvSpPr>
            <p:spPr bwMode="auto">
              <a:xfrm>
                <a:off x="3648" y="1296"/>
                <a:ext cx="576" cy="288"/>
              </a:xfrm>
              <a:prstGeom prst="rect">
                <a:avLst/>
              </a:prstGeom>
              <a:noFill/>
              <a:ln w="38100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 smtClean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a</a:t>
                </a:r>
                <a:endParaRPr lang="en-US" altLang="zh-CN" b="1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endParaRPr>
              </a:p>
            </p:txBody>
          </p:sp>
          <p:sp>
            <p:nvSpPr>
              <p:cNvPr id="8" name="Line 14"/>
              <p:cNvSpPr>
                <a:spLocks noChangeShapeType="1"/>
              </p:cNvSpPr>
              <p:nvPr/>
            </p:nvSpPr>
            <p:spPr bwMode="auto">
              <a:xfrm>
                <a:off x="3693" y="1680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15"/>
              <p:cNvSpPr>
                <a:spLocks noChangeShapeType="1"/>
              </p:cNvSpPr>
              <p:nvPr/>
            </p:nvSpPr>
            <p:spPr bwMode="auto">
              <a:xfrm>
                <a:off x="4176" y="1680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16"/>
              <p:cNvSpPr>
                <a:spLocks noChangeShapeType="1"/>
              </p:cNvSpPr>
              <p:nvPr/>
            </p:nvSpPr>
            <p:spPr bwMode="auto">
              <a:xfrm>
                <a:off x="3696" y="177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17"/>
              <p:cNvSpPr>
                <a:spLocks noChangeShapeType="1"/>
              </p:cNvSpPr>
              <p:nvPr/>
            </p:nvSpPr>
            <p:spPr bwMode="auto">
              <a:xfrm>
                <a:off x="3696" y="20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3693" y="177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13" name="Rectangle 19"/>
              <p:cNvSpPr>
                <a:spLocks noChangeArrowheads="1"/>
              </p:cNvSpPr>
              <p:nvPr/>
            </p:nvSpPr>
            <p:spPr bwMode="auto">
              <a:xfrm>
                <a:off x="4328" y="1632"/>
                <a:ext cx="38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 dirty="0" err="1" smtClean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pData</a:t>
                </a:r>
                <a:endParaRPr lang="en-US" altLang="zh-CN" b="1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endParaRPr>
              </a:p>
            </p:txBody>
          </p:sp>
        </p:grp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5436096" y="4293096"/>
              <a:ext cx="762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7</a:t>
              </a:r>
              <a:endParaRPr lang="zh-CN" altLang="zh-CN" dirty="0"/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6300192" y="4293096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size</a:t>
              </a:r>
              <a:endParaRPr lang="en-US" altLang="zh-CN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</p:grp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4572000" y="1412776"/>
            <a:ext cx="2376537" cy="504229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Array1D </a:t>
            </a:r>
            <a:r>
              <a:rPr lang="en-US" altLang="zh-CN" smtClean="0">
                <a:solidFill>
                  <a:srgbClr val="0033CC"/>
                </a:solidFill>
                <a:effectLst/>
                <a:latin typeface="楷体_GB2312" pitchFamily="49" charset="-122"/>
                <a:ea typeface="楷体_GB2312" pitchFamily="49" charset="-122"/>
              </a:rPr>
              <a:t>a(7)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;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" name="Line 31"/>
          <p:cNvSpPr>
            <a:spLocks noChangeShapeType="1"/>
          </p:cNvSpPr>
          <p:nvPr/>
        </p:nvSpPr>
        <p:spPr bwMode="auto">
          <a:xfrm flipV="1">
            <a:off x="5973688" y="2193776"/>
            <a:ext cx="1676400" cy="1905000"/>
          </a:xfrm>
          <a:prstGeom prst="line">
            <a:avLst/>
          </a:prstGeom>
          <a:noFill/>
          <a:ln w="38100">
            <a:solidFill>
              <a:srgbClr val="FF006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1749845-12B9-4E37-B663-9B673E77A30C}" type="slidenum">
              <a:rPr lang="en-US" altLang="zh-CN"/>
              <a:pPr/>
              <a:t>62</a:t>
            </a:fld>
            <a:r>
              <a:rPr lang="en-US" altLang="zh-CN"/>
              <a:t>-</a:t>
            </a:r>
          </a:p>
        </p:txBody>
      </p:sp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构造函数－动态分配内存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Array1D::Array1D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(){</a:t>
            </a:r>
            <a:endParaRPr lang="en-US" altLang="zh-CN" sz="2200" smtClean="0">
              <a:solidFill>
                <a:srgbClr val="0033CC"/>
              </a:solidFill>
              <a:effectLst/>
              <a:latin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pData=NULL;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size=0;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}</a:t>
            </a:r>
          </a:p>
          <a:p>
            <a:pPr>
              <a:buNone/>
            </a:pPr>
            <a:endParaRPr lang="en-US" altLang="zh-CN" sz="2200" smtClean="0">
              <a:solidFill>
                <a:srgbClr val="0033CC"/>
              </a:solidFill>
              <a:effectLst/>
              <a:latin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Array1D::Array1D(int *p,int s</a:t>
            </a:r>
            <a:r>
              <a:rPr lang="en-US" altLang="zh-CN" sz="2200" smtClean="0">
                <a:effectLst/>
                <a:latin typeface="Tahoma" pitchFamily="34" charset="0"/>
              </a:rPr>
              <a:t>){</a:t>
            </a:r>
            <a:endParaRPr lang="en-US" altLang="zh-CN" sz="2200" smtClean="0">
              <a:effectLst/>
              <a:latin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</a:rPr>
              <a:t>pData=new int[s];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</a:rPr>
              <a:t>	size=s;</a:t>
            </a: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6600"/>
                </a:solidFill>
                <a:effectLst/>
                <a:latin typeface="Tahoma" pitchFamily="34" charset="0"/>
              </a:rPr>
              <a:t>for(int i=0;i&lt;size;++i)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6600"/>
                </a:solidFill>
                <a:effectLst/>
                <a:latin typeface="Tahoma" pitchFamily="34" charset="0"/>
              </a:rPr>
              <a:t>	{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6600"/>
                </a:solidFill>
                <a:effectLst/>
                <a:latin typeface="Tahoma" pitchFamily="34" charset="0"/>
              </a:rPr>
              <a:t>		pData[i]=p[i];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006600"/>
                </a:solidFill>
                <a:effectLst/>
                <a:latin typeface="Tahoma" pitchFamily="34" charset="0"/>
              </a:rPr>
              <a:t>	}</a:t>
            </a: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}</a:t>
            </a:r>
            <a:endParaRPr lang="zh-CN" altLang="en-US" sz="2200">
              <a:effectLst/>
              <a:latin typeface="Tahoma" pitchFamily="34" charset="0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7650088" y="2172816"/>
            <a:ext cx="762000" cy="3200400"/>
            <a:chOff x="4992" y="1728"/>
            <a:chExt cx="480" cy="2016"/>
          </a:xfrm>
        </p:grpSpPr>
        <p:sp>
          <p:nvSpPr>
            <p:cNvPr id="7" name="Line 21"/>
            <p:cNvSpPr>
              <a:spLocks noChangeShapeType="1"/>
            </p:cNvSpPr>
            <p:nvPr/>
          </p:nvSpPr>
          <p:spPr bwMode="auto">
            <a:xfrm>
              <a:off x="4992" y="1728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" name="Line 22"/>
            <p:cNvSpPr>
              <a:spLocks noChangeShapeType="1"/>
            </p:cNvSpPr>
            <p:nvPr/>
          </p:nvSpPr>
          <p:spPr bwMode="auto">
            <a:xfrm>
              <a:off x="5472" y="1728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23"/>
            <p:cNvSpPr>
              <a:spLocks noChangeShapeType="1"/>
            </p:cNvSpPr>
            <p:nvPr/>
          </p:nvSpPr>
          <p:spPr bwMode="auto">
            <a:xfrm>
              <a:off x="4992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Rectangle 24"/>
            <p:cNvSpPr>
              <a:spLocks noChangeArrowheads="1"/>
            </p:cNvSpPr>
            <p:nvPr/>
          </p:nvSpPr>
          <p:spPr bwMode="auto">
            <a:xfrm>
              <a:off x="4992" y="18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1</a:t>
              </a:r>
              <a:endParaRPr lang="en-US" altLang="zh-CN" b="1"/>
            </a:p>
          </p:txBody>
        </p:sp>
        <p:sp>
          <p:nvSpPr>
            <p:cNvPr id="11" name="Rectangle 25"/>
            <p:cNvSpPr>
              <a:spLocks noChangeArrowheads="1"/>
            </p:cNvSpPr>
            <p:nvPr/>
          </p:nvSpPr>
          <p:spPr bwMode="auto">
            <a:xfrm>
              <a:off x="4992" y="211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3</a:t>
              </a:r>
              <a:endParaRPr lang="en-US" altLang="zh-CN" b="1"/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4992" y="235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7</a:t>
              </a:r>
              <a:endParaRPr lang="en-US" altLang="zh-CN" b="1"/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4992" y="259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2</a:t>
              </a:r>
              <a:endParaRPr lang="en-US" altLang="zh-CN" b="1"/>
            </a:p>
          </p:txBody>
        </p: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4992" y="283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4</a:t>
              </a:r>
              <a:endParaRPr lang="en-US" altLang="zh-CN" b="1"/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4992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6</a:t>
              </a:r>
              <a:endParaRPr lang="en-US" altLang="zh-CN" b="1"/>
            </a:p>
          </p:txBody>
        </p: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4992" y="331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364088" y="3468216"/>
            <a:ext cx="1600200" cy="1828800"/>
            <a:chOff x="5364088" y="3108176"/>
            <a:chExt cx="1600200" cy="1828800"/>
          </a:xfrm>
        </p:grpSpPr>
        <p:grpSp>
          <p:nvGrpSpPr>
            <p:cNvPr id="18" name="Group 12"/>
            <p:cNvGrpSpPr>
              <a:grpSpLocks/>
            </p:cNvGrpSpPr>
            <p:nvPr/>
          </p:nvGrpSpPr>
          <p:grpSpPr bwMode="auto">
            <a:xfrm>
              <a:off x="5364088" y="3108176"/>
              <a:ext cx="1600200" cy="1828800"/>
              <a:chOff x="3648" y="1296"/>
              <a:chExt cx="1008" cy="1152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3648" y="1296"/>
                <a:ext cx="576" cy="288"/>
              </a:xfrm>
              <a:prstGeom prst="rect">
                <a:avLst/>
              </a:prstGeom>
              <a:noFill/>
              <a:ln w="38100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 smtClean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a</a:t>
                </a:r>
                <a:endParaRPr lang="en-US" altLang="zh-CN" b="1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endParaRPr>
              </a:p>
            </p:txBody>
          </p: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>
                <a:off x="3693" y="1680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15"/>
              <p:cNvSpPr>
                <a:spLocks noChangeShapeType="1"/>
              </p:cNvSpPr>
              <p:nvPr/>
            </p:nvSpPr>
            <p:spPr bwMode="auto">
              <a:xfrm>
                <a:off x="4176" y="1680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Line 16"/>
              <p:cNvSpPr>
                <a:spLocks noChangeShapeType="1"/>
              </p:cNvSpPr>
              <p:nvPr/>
            </p:nvSpPr>
            <p:spPr bwMode="auto">
              <a:xfrm>
                <a:off x="3696" y="177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" name="Line 17"/>
              <p:cNvSpPr>
                <a:spLocks noChangeShapeType="1"/>
              </p:cNvSpPr>
              <p:nvPr/>
            </p:nvSpPr>
            <p:spPr bwMode="auto">
              <a:xfrm>
                <a:off x="3696" y="20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6" name="Rectangle 18"/>
              <p:cNvSpPr>
                <a:spLocks noChangeArrowheads="1"/>
              </p:cNvSpPr>
              <p:nvPr/>
            </p:nvSpPr>
            <p:spPr bwMode="auto">
              <a:xfrm>
                <a:off x="3693" y="177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27" name="Rectangle 19"/>
              <p:cNvSpPr>
                <a:spLocks noChangeArrowheads="1"/>
              </p:cNvSpPr>
              <p:nvPr/>
            </p:nvSpPr>
            <p:spPr bwMode="auto">
              <a:xfrm>
                <a:off x="4272" y="1632"/>
                <a:ext cx="38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  </a:t>
                </a:r>
                <a:r>
                  <a:rPr lang="en-US" altLang="zh-CN" b="1" dirty="0" err="1" smtClean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pData</a:t>
                </a:r>
                <a:endParaRPr lang="en-US" altLang="zh-CN" b="1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endParaRPr>
              </a:p>
            </p:txBody>
          </p:sp>
        </p:grp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5436096" y="4293096"/>
              <a:ext cx="762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mtClean="0"/>
                <a:t>7</a:t>
              </a:r>
              <a:endParaRPr lang="zh-CN" altLang="zh-CN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300192" y="4293096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size</a:t>
              </a:r>
              <a:endParaRPr lang="en-US" altLang="zh-CN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</p:grp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3995936" y="1124744"/>
            <a:ext cx="4896544" cy="792088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int data[7]={1,3,7,2,4,6,0};</a:t>
            </a: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Array1D </a:t>
            </a:r>
            <a:r>
              <a:rPr lang="en-US" altLang="zh-CN" smtClean="0">
                <a:solidFill>
                  <a:srgbClr val="0033CC"/>
                </a:solidFill>
                <a:effectLst/>
                <a:latin typeface="楷体_GB2312" pitchFamily="49" charset="-122"/>
                <a:ea typeface="楷体_GB2312" pitchFamily="49" charset="-122"/>
              </a:rPr>
              <a:t>a(data,7)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;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 flipV="1">
            <a:off x="5973688" y="2553816"/>
            <a:ext cx="1676400" cy="1905000"/>
          </a:xfrm>
          <a:prstGeom prst="line">
            <a:avLst/>
          </a:prstGeom>
          <a:noFill/>
          <a:ln w="38100">
            <a:solidFill>
              <a:srgbClr val="FF006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1C856C5-A9F8-4390-B713-3160B9C846A9}" type="slidenum">
              <a:rPr lang="en-US" altLang="zh-CN"/>
              <a:pPr/>
              <a:t>63</a:t>
            </a:fld>
            <a:r>
              <a:rPr lang="en-US" altLang="zh-CN"/>
              <a:t>-</a:t>
            </a:r>
          </a:p>
        </p:txBody>
      </p:sp>
      <p:sp>
        <p:nvSpPr>
          <p:cNvPr id="105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析构函数</a:t>
            </a:r>
            <a:endParaRPr lang="zh-CN" altLang="en-US"/>
          </a:p>
        </p:txBody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400" smtClean="0">
                <a:effectLst/>
                <a:latin typeface="Tahoma" pitchFamily="34" charset="0"/>
              </a:rPr>
              <a:t>Array1D::~Array1D()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smtClean="0">
                <a:effectLst/>
                <a:latin typeface="Tahoma" pitchFamily="34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smtClean="0">
                <a:effectLst/>
                <a:latin typeface="Tahoma" pitchFamily="34" charset="0"/>
              </a:rPr>
              <a:t>	</a:t>
            </a:r>
            <a:r>
              <a:rPr lang="en-US" altLang="zh-CN" sz="2400" smtClean="0">
                <a:solidFill>
                  <a:srgbClr val="0033CC"/>
                </a:solidFill>
                <a:effectLst/>
                <a:latin typeface="Tahoma" pitchFamily="34" charset="0"/>
              </a:rPr>
              <a:t>delete[] pData;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400" smtClean="0">
                <a:effectLst/>
                <a:latin typeface="Tahoma" pitchFamily="34" charset="0"/>
              </a:rPr>
              <a:t>}</a:t>
            </a:r>
            <a:endParaRPr lang="en-US" altLang="zh-CN" sz="2400">
              <a:effectLst/>
              <a:latin typeface="Tahoma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3528" y="2852936"/>
            <a:ext cx="8208962" cy="935037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>
                <a:effectLst/>
                <a:latin typeface="楷体_GB2312" pitchFamily="49" charset="-122"/>
                <a:ea typeface="楷体_GB2312" pitchFamily="49" charset="-122"/>
              </a:rPr>
              <a:t>构造函数中动态分配的内存，需要通过析构函数释放</a:t>
            </a:r>
          </a:p>
          <a:p>
            <a:pPr>
              <a:buFont typeface="Wingdings" pitchFamily="2" charset="2"/>
              <a:buChar char="p"/>
            </a:pPr>
            <a:r>
              <a:rPr lang="zh-CN" altLang="en-US">
                <a:effectLst/>
                <a:latin typeface="楷体_GB2312" pitchFamily="49" charset="-122"/>
                <a:ea typeface="楷体_GB2312" pitchFamily="49" charset="-122"/>
              </a:rPr>
              <a:t>编译器确保对象被销毁时调用析构函数。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84437D6-EBD4-4705-AB4B-E491860AF609}" type="slidenum">
              <a:rPr lang="en-US" altLang="zh-CN"/>
              <a:pPr/>
              <a:t>64</a:t>
            </a:fld>
            <a:r>
              <a:rPr lang="en-US" altLang="zh-CN"/>
              <a:t>-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其它成员函数</a:t>
            </a:r>
            <a:endParaRPr lang="zh-CN" altLang="en-US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353425" cy="4824189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bool Array1D::validIndex(int index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){</a:t>
            </a:r>
            <a:endParaRPr lang="en-US" altLang="zh-CN" sz="2200" smtClean="0">
              <a:solidFill>
                <a:srgbClr val="0033C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if(index&lt;0 || index&gt;=size)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	return false;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return true;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}</a:t>
            </a:r>
          </a:p>
          <a:p>
            <a:pPr>
              <a:lnSpc>
                <a:spcPct val="90000"/>
              </a:lnSpc>
              <a:buNone/>
            </a:pPr>
            <a:endParaRPr lang="en-US" altLang="zh-CN" sz="2200" smtClean="0">
              <a:solidFill>
                <a:srgbClr val="0033C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void Array1D::setValue(int index,int value</a:t>
            </a: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){</a:t>
            </a:r>
            <a:endParaRPr lang="en-US" altLang="zh-CN" sz="220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if(validIndex(index)==false)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		return;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pData[index]=value;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  <a:endParaRPr lang="en-US" altLang="zh-CN" sz="2200">
              <a:solidFill>
                <a:srgbClr val="004E4C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84437D6-EBD4-4705-AB4B-E491860AF609}" type="slidenum">
              <a:rPr lang="en-US" altLang="zh-CN"/>
              <a:pPr/>
              <a:t>65</a:t>
            </a:fld>
            <a:r>
              <a:rPr lang="en-US" altLang="zh-CN"/>
              <a:t>-</a:t>
            </a:r>
          </a:p>
        </p:txBody>
      </p:sp>
      <p:sp>
        <p:nvSpPr>
          <p:cNvPr id="105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其它成员函数</a:t>
            </a:r>
            <a:endParaRPr lang="zh-CN" altLang="en-US"/>
          </a:p>
        </p:txBody>
      </p:sp>
      <p:sp>
        <p:nvSpPr>
          <p:cNvPr id="105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353425" cy="4824189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Array1D::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getValue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</a:t>
            </a: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index</a:t>
            </a: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){</a:t>
            </a:r>
            <a:endParaRPr lang="en-US" altLang="zh-CN" sz="22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if(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validIndex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(index)==false)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	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cout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&lt;&lt;"error: Invalid index!\n";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exit(0);</a:t>
            </a:r>
            <a:endParaRPr lang="en-US" altLang="zh-CN" sz="2200" dirty="0" smtClean="0">
              <a:solidFill>
                <a:srgbClr val="0033C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return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pData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[index];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621BEE24-DB07-4530-9AF1-F14D115672D1}" type="slidenum">
              <a:rPr lang="en-US" altLang="zh-CN"/>
              <a:pPr/>
              <a:t>66</a:t>
            </a:fld>
            <a:r>
              <a:rPr lang="en-US" altLang="zh-CN"/>
              <a:t>-</a:t>
            </a:r>
          </a:p>
        </p:txBody>
      </p:sp>
      <p:sp>
        <p:nvSpPr>
          <p:cNvPr id="10608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</a:t>
            </a:r>
            <a:r>
              <a:rPr lang="zh-CN" altLang="en-US"/>
              <a:t>、拷贝与赋值的问题</a:t>
            </a:r>
          </a:p>
        </p:txBody>
      </p:sp>
      <p:sp>
        <p:nvSpPr>
          <p:cNvPr id="106086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浅拷贝</a:t>
            </a:r>
          </a:p>
          <a:p>
            <a:pPr lvl="1"/>
            <a:r>
              <a:rPr lang="zh-CN" altLang="en-US"/>
              <a:t>若没有编写拷贝构造函数和赋值运算符，编译器会写缺省的拷贝构造函数和赋值运算符，用源对象中的数据成员一一初始化或赋值目标对象。</a:t>
            </a:r>
          </a:p>
          <a:p>
            <a:pPr lvl="1"/>
            <a:r>
              <a:rPr lang="zh-CN" altLang="en-US"/>
              <a:t>若</a:t>
            </a:r>
            <a:r>
              <a:rPr lang="zh-CN" altLang="en-US" smtClean="0"/>
              <a:t>类动态分配</a:t>
            </a:r>
            <a:r>
              <a:rPr lang="zh-CN" altLang="en-US"/>
              <a:t>内存，缺省的拷贝构造函数和赋值运算符仅仅初始化或赋值指针</a:t>
            </a:r>
            <a:r>
              <a:rPr lang="zh-CN" altLang="en-US" smtClean="0"/>
              <a:t>，而没有分配内存，会导致</a:t>
            </a:r>
            <a:r>
              <a:rPr lang="zh-CN" altLang="en-US"/>
              <a:t>内存的问题，称之为浅拷贝。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3534A2D0-C81A-4115-A257-DC1B4E4CDD76}" type="slidenum">
              <a:rPr lang="en-US" altLang="zh-CN"/>
              <a:pPr/>
              <a:t>67</a:t>
            </a:fld>
            <a:r>
              <a:rPr lang="en-US" altLang="zh-CN"/>
              <a:t>-</a:t>
            </a:r>
          </a:p>
        </p:txBody>
      </p:sp>
      <p:sp>
        <p:nvSpPr>
          <p:cNvPr id="106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缺省拷贝构造的问题</a:t>
            </a:r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 dirty="0">
                <a:effectLst/>
                <a:latin typeface="Tahoma" pitchFamily="34" charset="0"/>
              </a:rPr>
              <a:t>#include </a:t>
            </a:r>
            <a:r>
              <a:rPr lang="en-US" altLang="zh-CN" sz="2400" dirty="0" smtClean="0">
                <a:effectLst/>
                <a:latin typeface="Tahoma" pitchFamily="34" charset="0"/>
              </a:rPr>
              <a:t>“</a:t>
            </a:r>
            <a:r>
              <a:rPr lang="en-US" altLang="zh-CN" sz="2400" dirty="0" err="1" smtClean="0">
                <a:effectLst/>
                <a:latin typeface="Tahoma" pitchFamily="34" charset="0"/>
              </a:rPr>
              <a:t>array.h</a:t>
            </a:r>
            <a:r>
              <a:rPr lang="en-US" altLang="zh-CN" sz="2400" dirty="0">
                <a:effectLst/>
                <a:latin typeface="Tahoma" pitchFamily="34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effectLst/>
                <a:latin typeface="Tahoma" pitchFamily="34" charset="0"/>
              </a:rPr>
              <a:t>void </a:t>
            </a:r>
            <a:r>
              <a:rPr lang="en-US" altLang="zh-CN" sz="2400" dirty="0" err="1" smtClean="0">
                <a:effectLst/>
                <a:latin typeface="Tahoma" pitchFamily="34" charset="0"/>
              </a:rPr>
              <a:t>printArray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</a:rPr>
              <a:t>(Array1D a)</a:t>
            </a:r>
            <a:endParaRPr lang="en-US" altLang="zh-CN" sz="2400" dirty="0">
              <a:solidFill>
                <a:srgbClr val="A50021"/>
              </a:solidFill>
              <a:effectLst/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effectLst/>
                <a:latin typeface="Tahoma" pitchFamily="34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effectLst/>
                <a:latin typeface="Tahoma" pitchFamily="34" charset="0"/>
              </a:rPr>
              <a:t>	</a:t>
            </a:r>
            <a:r>
              <a:rPr lang="en-US" altLang="zh-CN" sz="2400" dirty="0">
                <a:solidFill>
                  <a:srgbClr val="009900"/>
                </a:solidFill>
                <a:effectLst/>
                <a:latin typeface="Tahoma" pitchFamily="34" charset="0"/>
              </a:rPr>
              <a:t>// </a:t>
            </a:r>
            <a:r>
              <a:rPr lang="en-US" altLang="zh-CN" sz="2400" dirty="0" smtClean="0">
                <a:solidFill>
                  <a:srgbClr val="009900"/>
                </a:solidFill>
                <a:effectLst/>
                <a:latin typeface="Tahoma" pitchFamily="34" charset="0"/>
              </a:rPr>
              <a:t>...</a:t>
            </a:r>
            <a:endParaRPr lang="en-US" altLang="zh-CN" sz="2400" dirty="0">
              <a:solidFill>
                <a:srgbClr val="009900"/>
              </a:solidFill>
              <a:effectLst/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smtClean="0">
                <a:effectLst/>
                <a:latin typeface="Tahoma" pitchFamily="34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2400" dirty="0">
              <a:effectLst/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 err="1">
                <a:effectLst/>
                <a:latin typeface="Tahoma" pitchFamily="34" charset="0"/>
              </a:rPr>
              <a:t>int</a:t>
            </a:r>
            <a:r>
              <a:rPr lang="en-US" altLang="zh-CN" sz="2400" dirty="0">
                <a:effectLst/>
                <a:latin typeface="Tahoma" pitchFamily="34" charset="0"/>
              </a:rPr>
              <a:t> </a:t>
            </a:r>
            <a:r>
              <a:rPr lang="en-US" altLang="zh-CN" sz="2400" dirty="0" smtClean="0">
                <a:effectLst/>
                <a:latin typeface="Tahoma" pitchFamily="34" charset="0"/>
              </a:rPr>
              <a:t>main</a:t>
            </a:r>
            <a:r>
              <a:rPr lang="en-US" altLang="zh-CN" sz="2400" smtClean="0">
                <a:effectLst/>
                <a:latin typeface="Tahoma" pitchFamily="34" charset="0"/>
              </a:rPr>
              <a:t>( </a:t>
            </a:r>
            <a:r>
              <a:rPr lang="en-US" altLang="zh-CN" sz="2400" smtClean="0">
                <a:effectLst/>
                <a:latin typeface="Tahoma" pitchFamily="34" charset="0"/>
              </a:rPr>
              <a:t>){</a:t>
            </a:r>
            <a:endParaRPr lang="en-US" altLang="zh-CN" sz="2400" dirty="0">
              <a:effectLst/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Array1D a1(8);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>
                <a:solidFill>
                  <a:schemeClr val="folHlink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400" dirty="0" smtClean="0">
                <a:effectLst/>
                <a:latin typeface="Tahoma" pitchFamily="34" charset="0"/>
              </a:rPr>
              <a:t>….</a:t>
            </a:r>
          </a:p>
          <a:p>
            <a:pPr>
              <a:buNone/>
            </a:pPr>
            <a:r>
              <a:rPr lang="en-US" altLang="zh-CN" sz="2400" dirty="0">
                <a:effectLst/>
                <a:latin typeface="Tahoma" pitchFamily="34" charset="0"/>
              </a:rPr>
              <a:t>	</a:t>
            </a:r>
            <a:r>
              <a:rPr lang="en-US" altLang="zh-CN" sz="2400" dirty="0" err="1" smtClean="0">
                <a:effectLst/>
                <a:latin typeface="Tahoma" pitchFamily="34" charset="0"/>
              </a:rPr>
              <a:t>printArray</a:t>
            </a:r>
            <a:r>
              <a:rPr lang="en-US" altLang="zh-CN" sz="2400" dirty="0" smtClean="0">
                <a:effectLst/>
                <a:latin typeface="Tahoma" pitchFamily="34" charset="0"/>
              </a:rPr>
              <a:t>(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</a:rPr>
              <a:t>a1</a:t>
            </a:r>
            <a:r>
              <a:rPr lang="en-US" altLang="zh-CN" sz="2400" dirty="0">
                <a:effectLst/>
                <a:latin typeface="Tahoma" pitchFamily="34" charset="0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effectLst/>
                <a:latin typeface="Tahoma" pitchFamily="34" charset="0"/>
              </a:rPr>
              <a:t>	return </a:t>
            </a:r>
            <a:r>
              <a:rPr lang="en-US" altLang="zh-CN" sz="2400" dirty="0" smtClean="0">
                <a:effectLst/>
                <a:latin typeface="Tahoma" pitchFamily="34" charset="0"/>
              </a:rPr>
              <a:t>0;</a:t>
            </a:r>
            <a:endParaRPr lang="en-US" altLang="zh-CN" sz="2400" dirty="0">
              <a:effectLst/>
              <a:latin typeface="Tahoma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effectLst/>
                <a:latin typeface="Tahoma" pitchFamily="34" charset="0"/>
              </a:rPr>
              <a:t>}</a:t>
            </a:r>
            <a:endParaRPr lang="zh-CN" altLang="en-US" sz="2400" dirty="0">
              <a:effectLst/>
              <a:latin typeface="Tahoma" pitchFamily="34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5638800" y="1270992"/>
            <a:ext cx="1600200" cy="1828800"/>
            <a:chOff x="3648" y="1296"/>
            <a:chExt cx="1008" cy="1152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648" y="1296"/>
              <a:ext cx="576" cy="288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a</a:t>
              </a:r>
              <a:endParaRPr lang="en-US" altLang="zh-CN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696" y="16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4176" y="16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696" y="17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696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3696" y="177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272" y="1632"/>
              <a:ext cx="38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pData</a:t>
              </a:r>
              <a:endParaRPr lang="en-US" altLang="zh-CN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5638800" y="3252192"/>
            <a:ext cx="1600200" cy="1828800"/>
            <a:chOff x="3648" y="1296"/>
            <a:chExt cx="1008" cy="1152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648" y="1296"/>
              <a:ext cx="576" cy="288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a1</a:t>
              </a:r>
              <a:endParaRPr lang="en-US" altLang="zh-CN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696" y="16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176" y="1680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696" y="17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696" y="206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696" y="177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4272" y="1632"/>
              <a:ext cx="38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pData</a:t>
              </a:r>
              <a:endParaRPr lang="en-US" altLang="zh-CN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7924800" y="1956792"/>
            <a:ext cx="762000" cy="3200400"/>
            <a:chOff x="4992" y="1728"/>
            <a:chExt cx="480" cy="2016"/>
          </a:xfrm>
        </p:grpSpPr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992" y="1728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5472" y="1728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4992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4992" y="18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15</a:t>
              </a:r>
              <a:endParaRPr lang="en-US" altLang="zh-CN" b="1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992" y="211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5</a:t>
              </a:r>
              <a:endParaRPr lang="en-US" altLang="zh-CN" b="1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992" y="235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33</a:t>
              </a:r>
              <a:endParaRPr lang="en-US" altLang="zh-CN" b="1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4992" y="259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2</a:t>
              </a:r>
              <a:endParaRPr lang="en-US" altLang="zh-CN" b="1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992" y="283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6</a:t>
              </a:r>
              <a:endParaRPr lang="en-US" altLang="zh-CN" b="1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992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9</a:t>
              </a:r>
              <a:endParaRPr lang="en-US" altLang="zh-CN" b="1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4992" y="331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…</a:t>
              </a:r>
              <a:endParaRPr lang="en-US" altLang="zh-CN" b="1"/>
            </a:p>
          </p:txBody>
        </p:sp>
      </p:grp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6248400" y="2337792"/>
            <a:ext cx="1676400" cy="1905000"/>
          </a:xfrm>
          <a:prstGeom prst="line">
            <a:avLst/>
          </a:prstGeom>
          <a:noFill/>
          <a:ln w="38100">
            <a:solidFill>
              <a:srgbClr val="FF006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6248400" y="2261592"/>
            <a:ext cx="1676400" cy="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5" name="Group 33"/>
          <p:cNvGrpSpPr>
            <a:grpSpLocks/>
          </p:cNvGrpSpPr>
          <p:nvPr/>
        </p:nvGrpSpPr>
        <p:grpSpPr bwMode="auto">
          <a:xfrm>
            <a:off x="7543800" y="2060848"/>
            <a:ext cx="1371600" cy="2438400"/>
            <a:chOff x="4752" y="2160"/>
            <a:chExt cx="864" cy="1536"/>
          </a:xfrm>
        </p:grpSpPr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H="1">
              <a:off x="4752" y="2160"/>
              <a:ext cx="864" cy="1536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4800" y="2352"/>
              <a:ext cx="816" cy="120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008AFC3-6D6C-4CE1-B752-E11E453C368E}" type="slidenum">
              <a:rPr lang="en-US" altLang="zh-CN"/>
              <a:pPr/>
              <a:t>68</a:t>
            </a:fld>
            <a:r>
              <a:rPr lang="en-US" altLang="zh-CN"/>
              <a:t>-</a:t>
            </a:r>
          </a:p>
        </p:txBody>
      </p:sp>
      <p:sp>
        <p:nvSpPr>
          <p:cNvPr id="106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编写拷贝构造函数</a:t>
            </a:r>
          </a:p>
        </p:txBody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class </a:t>
            </a: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Array1D{</a:t>
            </a:r>
            <a:endParaRPr lang="en-US" altLang="zh-CN" sz="220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Array1D(int *p,int s);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Array1D();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Array1D(int s);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Array1D(const Array1D&amp; a);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~Array1D();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int getValue(int index);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void setValue(int index,int value);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private: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int *pData;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	int size;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	bool validIndex(int index);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  <a:endParaRPr lang="en-US" altLang="zh-CN" sz="2200">
              <a:solidFill>
                <a:srgbClr val="004E4C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11960" y="1052736"/>
            <a:ext cx="4752528" cy="158417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拷贝构造函数使用已经存在的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对象初始化当前构建对象。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使用引用：提高效率，防止递归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使用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const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：防止意外修改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1B791DAC-0F27-4AE0-A34F-A5E6C1342618}" type="slidenum">
              <a:rPr lang="en-US" altLang="zh-CN"/>
              <a:pPr/>
              <a:t>69</a:t>
            </a:fld>
            <a:r>
              <a:rPr lang="en-US" altLang="zh-CN"/>
              <a:t>-</a:t>
            </a: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编写拷贝构造函数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353425" cy="5543550"/>
          </a:xfrm>
        </p:spPr>
        <p:txBody>
          <a:bodyPr/>
          <a:lstStyle/>
          <a:p>
            <a:pPr>
              <a:buNone/>
            </a:pP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Array1D::Array1D(const Array1D&amp; a</a:t>
            </a:r>
            <a:r>
              <a:rPr lang="en-US" altLang="zh-CN" sz="2200" smtClean="0">
                <a:solidFill>
                  <a:srgbClr val="0033CC"/>
                </a:solidFill>
                <a:effectLst/>
                <a:latin typeface="Tahoma" pitchFamily="34" charset="0"/>
              </a:rPr>
              <a:t>)</a:t>
            </a:r>
            <a:r>
              <a:rPr lang="en-US" altLang="zh-CN" sz="2200" smtClean="0">
                <a:effectLst/>
                <a:latin typeface="Tahoma" pitchFamily="34" charset="0"/>
              </a:rPr>
              <a:t>{</a:t>
            </a:r>
            <a:endParaRPr lang="en-US" altLang="zh-CN" sz="2200" smtClean="0">
              <a:effectLst/>
              <a:latin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size=a.size;</a:t>
            </a: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pData=new int[size];</a:t>
            </a: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</a:t>
            </a: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</a:rPr>
              <a:t>for(int i=0;i&lt;size;++i)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</a:rPr>
              <a:t>	{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</a:rPr>
              <a:t>		pData[i]=a.pData[i];</a:t>
            </a:r>
          </a:p>
          <a:p>
            <a:pPr>
              <a:buNone/>
            </a:pPr>
            <a:r>
              <a:rPr lang="en-US" altLang="zh-CN" sz="2200" smtClean="0">
                <a:solidFill>
                  <a:srgbClr val="A50021"/>
                </a:solidFill>
                <a:effectLst/>
                <a:latin typeface="Tahoma" pitchFamily="34" charset="0"/>
              </a:rPr>
              <a:t>	}</a:t>
            </a: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}</a:t>
            </a:r>
            <a:endParaRPr lang="zh-CN" altLang="en-US" sz="2200">
              <a:effectLst/>
              <a:latin typeface="Tahoma" pitchFamily="34" charset="0"/>
            </a:endParaRPr>
          </a:p>
        </p:txBody>
      </p:sp>
      <p:sp>
        <p:nvSpPr>
          <p:cNvPr id="1068036" name="Rectangle 4"/>
          <p:cNvSpPr>
            <a:spLocks noChangeArrowheads="1"/>
          </p:cNvSpPr>
          <p:nvPr/>
        </p:nvSpPr>
        <p:spPr bwMode="auto">
          <a:xfrm>
            <a:off x="683568" y="4725144"/>
            <a:ext cx="6877050" cy="865187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使用已经存在的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初始化当前正要构造的对象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a.pData[i]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也可以使用</a:t>
            </a:r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a.getValue(i)</a:t>
            </a:r>
            <a:endParaRPr lang="zh-CN" altLang="en-US">
              <a:effectLst/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8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8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0749F4CC-7D95-476D-B06D-1C4C53E2FE52}" type="slidenum">
              <a:rPr lang="en-US" altLang="zh-CN"/>
              <a:pPr/>
              <a:t>7</a:t>
            </a:fld>
            <a:r>
              <a:rPr lang="en-US" altLang="zh-CN"/>
              <a:t>-</a:t>
            </a:r>
          </a:p>
        </p:txBody>
      </p:sp>
      <p:sp>
        <p:nvSpPr>
          <p:cNvPr id="100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对象</a:t>
            </a:r>
            <a:r>
              <a:rPr lang="zh-CN" altLang="en-US"/>
              <a:t>关系－</a:t>
            </a:r>
            <a:r>
              <a:rPr lang="en-US" altLang="zh-CN"/>
              <a:t>HAS-A</a:t>
            </a:r>
            <a:r>
              <a:rPr lang="zh-CN" altLang="en-US"/>
              <a:t>关系</a:t>
            </a:r>
          </a:p>
        </p:txBody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HAS-A</a:t>
            </a:r>
            <a:r>
              <a:rPr lang="zh-CN" altLang="en-US"/>
              <a:t>关系，或聚合</a:t>
            </a:r>
            <a:r>
              <a:rPr lang="en-US" altLang="zh-CN"/>
              <a:t>(aggregation)</a:t>
            </a:r>
          </a:p>
          <a:p>
            <a:pPr lvl="1"/>
            <a:r>
              <a:rPr lang="en-US" altLang="zh-CN"/>
              <a:t>HAS-A</a:t>
            </a:r>
            <a:r>
              <a:rPr lang="zh-CN" altLang="en-US"/>
              <a:t>符合的模式：</a:t>
            </a:r>
            <a:r>
              <a:rPr lang="en-US" altLang="zh-CN"/>
              <a:t>A</a:t>
            </a:r>
            <a:r>
              <a:rPr lang="zh-CN" altLang="en-US"/>
              <a:t>拥有</a:t>
            </a:r>
            <a:r>
              <a:rPr lang="en-US" altLang="zh-CN"/>
              <a:t>B</a:t>
            </a:r>
            <a:r>
              <a:rPr lang="zh-CN" altLang="en-US"/>
              <a:t>或</a:t>
            </a:r>
            <a:r>
              <a:rPr lang="en-US" altLang="zh-CN"/>
              <a:t>A</a:t>
            </a:r>
            <a:r>
              <a:rPr lang="zh-CN" altLang="en-US"/>
              <a:t>包含</a:t>
            </a:r>
            <a:r>
              <a:rPr lang="en-US" altLang="zh-CN"/>
              <a:t>B</a:t>
            </a:r>
          </a:p>
          <a:p>
            <a:pPr lvl="1"/>
            <a:r>
              <a:rPr lang="zh-CN" altLang="en-US"/>
              <a:t>一个对象是另一个对象的一部分，被包含的对象是容器对象的部件</a:t>
            </a:r>
            <a:r>
              <a:rPr lang="en-US" altLang="zh-CN"/>
              <a:t>(component)</a:t>
            </a:r>
          </a:p>
        </p:txBody>
      </p:sp>
      <p:pic>
        <p:nvPicPr>
          <p:cNvPr id="10055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357563"/>
            <a:ext cx="396081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5573" name="AutoShape 5"/>
          <p:cNvSpPr>
            <a:spLocks/>
          </p:cNvSpPr>
          <p:nvPr/>
        </p:nvSpPr>
        <p:spPr bwMode="auto">
          <a:xfrm>
            <a:off x="5219700" y="2852738"/>
            <a:ext cx="2663825" cy="504825"/>
          </a:xfrm>
          <a:prstGeom prst="borderCallout2">
            <a:avLst>
              <a:gd name="adj1" fmla="val 22644"/>
              <a:gd name="adj2" fmla="val -2861"/>
              <a:gd name="adj3" fmla="val 22644"/>
              <a:gd name="adj4" fmla="val -9417"/>
              <a:gd name="adj5" fmla="val 165093"/>
              <a:gd name="adj6" fmla="val -33194"/>
            </a:avLst>
          </a:prstGeom>
          <a:solidFill>
            <a:srgbClr val="97FFE4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CN" altLang="en-US">
                <a:effectLst>
                  <a:outerShdw blurRad="38100" dist="38100" dir="2700000" algn="tl">
                    <a:srgbClr val="FFFFFF"/>
                  </a:outerShdw>
                </a:effectLst>
                <a:ea typeface="微软雅黑" pitchFamily="34" charset="-122"/>
              </a:rPr>
              <a:t>窗口包含按钮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0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5489ED9-882E-4EB8-9327-0A6BF51EDD67}" type="slidenum">
              <a:rPr lang="en-US" altLang="zh-CN"/>
              <a:pPr/>
              <a:t>70</a:t>
            </a:fld>
            <a:r>
              <a:rPr lang="en-US" altLang="zh-CN"/>
              <a:t>-</a:t>
            </a:r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3</a:t>
            </a:r>
            <a:r>
              <a:rPr lang="zh-CN" altLang="en-US"/>
              <a:t>、重构－提取重复代码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000" smtClean="0">
                <a:effectLst/>
                <a:latin typeface="Tahoma" pitchFamily="34" charset="0"/>
              </a:rPr>
              <a:t>void Array1D::copyData(int *data,int s</a:t>
            </a:r>
            <a:r>
              <a:rPr lang="en-US" altLang="zh-CN" sz="2000" smtClean="0">
                <a:effectLst/>
                <a:latin typeface="Tahoma" pitchFamily="34" charset="0"/>
              </a:rPr>
              <a:t>){</a:t>
            </a:r>
            <a:endParaRPr lang="en-US" altLang="zh-CN" sz="2000" smtClean="0">
              <a:effectLst/>
              <a:latin typeface="Tahoma" pitchFamily="34" charset="0"/>
            </a:endParaRPr>
          </a:p>
          <a:p>
            <a:pPr>
              <a:buNone/>
            </a:pPr>
            <a:r>
              <a:rPr lang="en-US" altLang="zh-CN" sz="2000" smtClean="0">
                <a:effectLst/>
                <a:latin typeface="Tahoma" pitchFamily="34" charset="0"/>
              </a:rPr>
              <a:t>	int i;</a:t>
            </a:r>
          </a:p>
          <a:p>
            <a:pPr>
              <a:buNone/>
            </a:pPr>
            <a:r>
              <a:rPr lang="en-US" altLang="zh-CN" sz="2000" smtClean="0">
                <a:effectLst/>
                <a:latin typeface="Tahoma" pitchFamily="34" charset="0"/>
              </a:rPr>
              <a:t>	</a:t>
            </a:r>
            <a:r>
              <a:rPr lang="en-US" altLang="zh-CN" sz="2000" smtClean="0">
                <a:solidFill>
                  <a:srgbClr val="0033CC"/>
                </a:solidFill>
                <a:effectLst/>
                <a:latin typeface="Tahoma" pitchFamily="34" charset="0"/>
              </a:rPr>
              <a:t>pData=new int[s];</a:t>
            </a:r>
          </a:p>
          <a:p>
            <a:pPr>
              <a:buNone/>
            </a:pPr>
            <a:r>
              <a:rPr lang="en-US" altLang="zh-CN" sz="2000" smtClean="0">
                <a:solidFill>
                  <a:srgbClr val="0033CC"/>
                </a:solidFill>
                <a:effectLst/>
                <a:latin typeface="Tahoma" pitchFamily="34" charset="0"/>
              </a:rPr>
              <a:t>	size=s;</a:t>
            </a:r>
          </a:p>
          <a:p>
            <a:pPr>
              <a:buNone/>
            </a:pPr>
            <a:r>
              <a:rPr lang="en-US" altLang="zh-CN" sz="2000" smtClean="0">
                <a:effectLst/>
                <a:latin typeface="Tahoma" pitchFamily="34" charset="0"/>
              </a:rPr>
              <a:t>	for(i=0;i&lt;size;++i)</a:t>
            </a:r>
          </a:p>
          <a:p>
            <a:pPr>
              <a:buNone/>
            </a:pPr>
            <a:r>
              <a:rPr lang="en-US" altLang="zh-CN" sz="2000" smtClean="0">
                <a:effectLst/>
                <a:latin typeface="Tahoma" pitchFamily="34" charset="0"/>
              </a:rPr>
              <a:t>	{</a:t>
            </a:r>
          </a:p>
          <a:p>
            <a:pPr>
              <a:buNone/>
            </a:pPr>
            <a:r>
              <a:rPr lang="en-US" altLang="zh-CN" sz="2000" smtClean="0">
                <a:effectLst/>
                <a:latin typeface="Tahoma" pitchFamily="34" charset="0"/>
              </a:rPr>
              <a:t>		pData[i]=data[i];</a:t>
            </a:r>
          </a:p>
          <a:p>
            <a:pPr>
              <a:buNone/>
            </a:pPr>
            <a:r>
              <a:rPr lang="en-US" altLang="zh-CN" sz="2000" smtClean="0">
                <a:effectLst/>
                <a:latin typeface="Tahoma" pitchFamily="34" charset="0"/>
              </a:rPr>
              <a:t>	}</a:t>
            </a:r>
          </a:p>
          <a:p>
            <a:pPr>
              <a:buNone/>
            </a:pPr>
            <a:r>
              <a:rPr lang="en-US" altLang="zh-CN" sz="2000" smtClean="0">
                <a:effectLst/>
                <a:latin typeface="Tahoma" pitchFamily="34" charset="0"/>
              </a:rPr>
              <a:t>}</a:t>
            </a:r>
            <a:endParaRPr lang="zh-CN" altLang="en-US" sz="2000">
              <a:effectLst/>
              <a:latin typeface="Tahoma" pitchFamily="34" charset="0"/>
            </a:endParaRPr>
          </a:p>
        </p:txBody>
      </p:sp>
      <p:sp>
        <p:nvSpPr>
          <p:cNvPr id="1072132" name="Rectangle 4"/>
          <p:cNvSpPr>
            <a:spLocks noChangeArrowheads="1"/>
          </p:cNvSpPr>
          <p:nvPr/>
        </p:nvSpPr>
        <p:spPr bwMode="auto">
          <a:xfrm>
            <a:off x="755576" y="4653136"/>
            <a:ext cx="7704856" cy="122413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>
                <a:effectLst/>
                <a:latin typeface="楷体_GB2312" pitchFamily="49" charset="-122"/>
                <a:ea typeface="楷体_GB2312" pitchFamily="49" charset="-122"/>
              </a:rPr>
              <a:t>要点：将拷贝构造函数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和构造函数中重复</a:t>
            </a:r>
            <a:r>
              <a:rPr lang="zh-CN" altLang="en-US">
                <a:effectLst/>
                <a:latin typeface="楷体_GB2312" pitchFamily="49" charset="-122"/>
                <a:ea typeface="楷体_GB2312" pitchFamily="49" charset="-122"/>
              </a:rPr>
              <a:t>出现的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代码</a:t>
            </a:r>
            <a:endParaRPr lang="en-US" altLang="zh-CN" smtClean="0">
              <a:effectLst/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mtClean="0">
                <a:effectLst/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mtClean="0">
                <a:effectLst/>
                <a:latin typeface="楷体_GB2312" pitchFamily="49" charset="-122"/>
                <a:ea typeface="楷体_GB2312" pitchFamily="49" charset="-122"/>
              </a:rPr>
              <a:t>提炼</a:t>
            </a:r>
            <a:r>
              <a:rPr lang="zh-CN" altLang="en-US">
                <a:effectLst/>
                <a:latin typeface="楷体_GB2312" pitchFamily="49" charset="-122"/>
                <a:ea typeface="楷体_GB2312" pitchFamily="49" charset="-122"/>
              </a:rPr>
              <a:t>成辅助函数。</a:t>
            </a:r>
          </a:p>
          <a:p>
            <a:pPr>
              <a:buFont typeface="Wingdings" pitchFamily="2" charset="2"/>
              <a:buChar char="p"/>
            </a:pPr>
            <a:r>
              <a:rPr lang="zh-CN" altLang="en-US">
                <a:effectLst/>
                <a:latin typeface="楷体_GB2312" pitchFamily="49" charset="-122"/>
                <a:ea typeface="楷体_GB2312" pitchFamily="49" charset="-122"/>
              </a:rPr>
              <a:t>通常将访问权限设置为保护或私有。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2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2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213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18B831F2-90AD-4F85-98CE-22AFACF30502}" type="slidenum">
              <a:rPr lang="en-US" altLang="zh-CN"/>
              <a:pPr/>
              <a:t>71</a:t>
            </a:fld>
            <a:r>
              <a:rPr lang="en-US" altLang="zh-CN"/>
              <a:t>-</a:t>
            </a:r>
          </a:p>
        </p:txBody>
      </p:sp>
      <p:sp>
        <p:nvSpPr>
          <p:cNvPr id="107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重构－调用辅助函数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200" smtClean="0">
                <a:solidFill>
                  <a:schemeClr val="tx2"/>
                </a:solidFill>
                <a:effectLst/>
                <a:latin typeface="Tahoma" pitchFamily="34" charset="0"/>
              </a:rPr>
              <a:t>Array1D::Array1D(int *p,int s</a:t>
            </a:r>
            <a:r>
              <a:rPr lang="en-US" altLang="zh-CN" sz="2200" smtClean="0">
                <a:solidFill>
                  <a:schemeClr val="tx2"/>
                </a:solidFill>
                <a:effectLst/>
                <a:latin typeface="Tahoma" pitchFamily="34" charset="0"/>
              </a:rPr>
              <a:t>){</a:t>
            </a:r>
            <a:endParaRPr lang="en-US" altLang="zh-CN" sz="2200" smtClean="0">
              <a:solidFill>
                <a:schemeClr val="tx2"/>
              </a:solidFill>
              <a:effectLst/>
              <a:latin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solidFill>
                  <a:schemeClr val="tx2"/>
                </a:solidFill>
                <a:effectLst/>
                <a:latin typeface="Tahoma" pitchFamily="34" charset="0"/>
              </a:rPr>
              <a:t>	copyData(p,s);</a:t>
            </a:r>
          </a:p>
          <a:p>
            <a:pPr>
              <a:buNone/>
            </a:pPr>
            <a:r>
              <a:rPr lang="en-US" altLang="zh-CN" sz="2200" smtClean="0">
                <a:solidFill>
                  <a:schemeClr val="tx2"/>
                </a:solidFill>
                <a:effectLst/>
                <a:latin typeface="Tahoma" pitchFamily="34" charset="0"/>
              </a:rPr>
              <a:t>}</a:t>
            </a:r>
          </a:p>
          <a:p>
            <a:pPr>
              <a:buNone/>
            </a:pPr>
            <a:endParaRPr lang="en-US" altLang="zh-CN" sz="2200" smtClean="0">
              <a:solidFill>
                <a:schemeClr val="tx2"/>
              </a:solidFill>
              <a:effectLst/>
              <a:latin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Array1D::Array1D(const Array1D&amp; a</a:t>
            </a:r>
            <a:r>
              <a:rPr lang="en-US" altLang="zh-CN" sz="2200" smtClean="0">
                <a:effectLst/>
                <a:latin typeface="Tahoma" pitchFamily="34" charset="0"/>
              </a:rPr>
              <a:t>){</a:t>
            </a:r>
            <a:endParaRPr lang="en-US" altLang="zh-CN" sz="2200" smtClean="0">
              <a:effectLst/>
              <a:latin typeface="Tahoma" pitchFamily="34" charset="0"/>
            </a:endParaRP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	copyData(a.pData,a.size);</a:t>
            </a:r>
          </a:p>
          <a:p>
            <a:pPr>
              <a:buNone/>
            </a:pPr>
            <a:r>
              <a:rPr lang="en-US" altLang="zh-CN" sz="2200" smtClean="0">
                <a:effectLst/>
                <a:latin typeface="Tahoma" pitchFamily="34" charset="0"/>
              </a:rPr>
              <a:t>}</a:t>
            </a:r>
            <a:endParaRPr lang="zh-CN" altLang="en-US" sz="2200"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72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右值引用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右值引用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C++</a:t>
            </a:r>
            <a:r>
              <a:rPr lang="zh-CN" altLang="en-US" dirty="0" smtClean="0"/>
              <a:t>中的引用必须绑定到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个左值，无法定义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个常量、表达式的引用</a:t>
            </a:r>
            <a:endParaRPr lang="en-US" altLang="zh-CN" dirty="0" smtClean="0"/>
          </a:p>
          <a:p>
            <a:pPr lvl="1">
              <a:buNone/>
            </a:pPr>
            <a:r>
              <a:rPr lang="en-US" altLang="zh-CN" dirty="0" smtClean="0"/>
              <a:t>	void fun(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&amp; a);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b=2, c=4;</a:t>
            </a:r>
          </a:p>
          <a:p>
            <a:pPr lvl="1">
              <a:spcBef>
                <a:spcPts val="1200"/>
              </a:spcBef>
              <a:buNone/>
            </a:pPr>
            <a:r>
              <a:rPr lang="en-US" altLang="zh-CN" dirty="0" smtClean="0"/>
              <a:t>	fun(b);  </a:t>
            </a:r>
          </a:p>
          <a:p>
            <a:pPr lvl="1">
              <a:spcBef>
                <a:spcPts val="1200"/>
              </a:spcBef>
              <a:buNone/>
            </a:pPr>
            <a:r>
              <a:rPr lang="en-US" altLang="zh-CN" dirty="0" smtClean="0"/>
              <a:t>	fun(</a:t>
            </a:r>
            <a:r>
              <a:rPr lang="en-US" altLang="zh-CN" dirty="0" err="1" smtClean="0"/>
              <a:t>b+c</a:t>
            </a:r>
            <a:r>
              <a:rPr lang="en-US" altLang="zh-CN" dirty="0" smtClean="0"/>
              <a:t>);</a:t>
            </a:r>
          </a:p>
          <a:p>
            <a:pPr lvl="1">
              <a:spcBef>
                <a:spcPts val="1200"/>
              </a:spcBef>
              <a:buNone/>
            </a:pPr>
            <a:r>
              <a:rPr lang="en-US" altLang="zh-CN" dirty="0" smtClean="0"/>
              <a:t>	</a:t>
            </a:r>
          </a:p>
          <a:p>
            <a:pPr lvl="1"/>
            <a:endParaRPr lang="en-US" altLang="zh-CN" dirty="0" smtClean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259632" y="4437112"/>
            <a:ext cx="6912768" cy="792088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函数参数修改为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const 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&amp;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后，可以传递参数，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但无法修改该参数。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267744" y="3140968"/>
            <a:ext cx="43204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zh-CN" altLang="en-US" sz="4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2" charset="-122"/>
                <a:sym typeface="Symbol" pitchFamily="18" charset="2"/>
              </a:rPr>
              <a:t>√</a:t>
            </a:r>
            <a:endParaRPr lang="en-US" altLang="zh-CN" sz="4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黑体" pitchFamily="2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483768" y="3717032"/>
            <a:ext cx="432048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4000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2" charset="-122"/>
              </a:rPr>
              <a:t>×</a:t>
            </a:r>
            <a:endParaRPr lang="en-US" altLang="zh-CN" sz="4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utoUpdateAnimBg="0"/>
      <p:bldP spid="11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73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move</a:t>
            </a:r>
            <a:r>
              <a:rPr lang="zh-CN" altLang="en-US" dirty="0" smtClean="0"/>
              <a:t>的动机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复制的高昂代价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当对象非常庞大，如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数组类，复制构造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个数组的开销非差大。复制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个临时数组时，可以考虑使用移动的策略，将临时数组的“内部数据”直接移动到目标对象，而不是重新构建目标对象。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移动复制是一种</a:t>
            </a:r>
            <a:r>
              <a:rPr lang="zh-CN" altLang="en-US" dirty="0" smtClean="0">
                <a:solidFill>
                  <a:srgbClr val="A50021"/>
                </a:solidFill>
              </a:rPr>
              <a:t>破坏性复制</a:t>
            </a:r>
            <a:r>
              <a:rPr lang="zh-CN" altLang="en-US" dirty="0" smtClean="0"/>
              <a:t>，源对象的数据和状态被转移到目标对象，复制后，源对象不再有效。</a:t>
            </a: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74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高昂的复制代价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Array1D </a:t>
            </a:r>
            <a:r>
              <a:rPr lang="en-US" altLang="zh-CN" sz="2400" smtClean="0">
                <a:solidFill>
                  <a:srgbClr val="0000FF"/>
                </a:solidFill>
              </a:rPr>
              <a:t>ff</a:t>
            </a:r>
            <a:r>
              <a:rPr lang="en-US" altLang="zh-CN" sz="2400" smtClean="0">
                <a:solidFill>
                  <a:srgbClr val="0000FF"/>
                </a:solidFill>
              </a:rPr>
              <a:t>(){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….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Array1D temp(100);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return temp;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</a:p>
          <a:p>
            <a:pPr>
              <a:buNone/>
            </a:pPr>
            <a:r>
              <a:rPr lang="en-US" altLang="zh-CN" sz="2400" dirty="0" smtClean="0"/>
              <a:t>Array1D s=ff();</a:t>
            </a:r>
          </a:p>
          <a:p>
            <a:pPr>
              <a:buNone/>
            </a:pPr>
            <a:endParaRPr lang="en-US" altLang="zh-CN" dirty="0" smtClean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650088" y="476672"/>
            <a:ext cx="762000" cy="3200400"/>
            <a:chOff x="4992" y="1728"/>
            <a:chExt cx="480" cy="2016"/>
          </a:xfrm>
        </p:grpSpPr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4992" y="1728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5472" y="1728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4992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4992" y="18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4992" y="211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4992" y="235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4992" y="259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4992" y="283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4992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4992" y="331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…</a:t>
              </a:r>
              <a:endParaRPr lang="en-US" altLang="zh-CN" b="1" dirty="0"/>
            </a:p>
          </p:txBody>
        </p:sp>
      </p:grpSp>
      <p:grpSp>
        <p:nvGrpSpPr>
          <p:cNvPr id="3" name="组合 20"/>
          <p:cNvGrpSpPr/>
          <p:nvPr/>
        </p:nvGrpSpPr>
        <p:grpSpPr>
          <a:xfrm>
            <a:off x="5148064" y="980728"/>
            <a:ext cx="1689100" cy="1828800"/>
            <a:chOff x="5364088" y="3108176"/>
            <a:chExt cx="1689100" cy="1828800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5364088" y="3108176"/>
              <a:ext cx="1689100" cy="1828800"/>
              <a:chOff x="3648" y="1296"/>
              <a:chExt cx="1064" cy="1152"/>
            </a:xfrm>
          </p:grpSpPr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648" y="1296"/>
                <a:ext cx="576" cy="288"/>
              </a:xfrm>
              <a:prstGeom prst="rect">
                <a:avLst/>
              </a:prstGeom>
              <a:noFill/>
              <a:ln w="38100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temp</a:t>
                </a:r>
                <a:endParaRPr lang="en-US" altLang="zh-CN" b="1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endParaRPr>
              </a:p>
            </p:txBody>
          </p:sp>
          <p:sp>
            <p:nvSpPr>
              <p:cNvPr id="26" name="Line 14"/>
              <p:cNvSpPr>
                <a:spLocks noChangeShapeType="1"/>
              </p:cNvSpPr>
              <p:nvPr/>
            </p:nvSpPr>
            <p:spPr bwMode="auto">
              <a:xfrm>
                <a:off x="3693" y="1680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15"/>
              <p:cNvSpPr>
                <a:spLocks noChangeShapeType="1"/>
              </p:cNvSpPr>
              <p:nvPr/>
            </p:nvSpPr>
            <p:spPr bwMode="auto">
              <a:xfrm>
                <a:off x="4176" y="1680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16"/>
              <p:cNvSpPr>
                <a:spLocks noChangeShapeType="1"/>
              </p:cNvSpPr>
              <p:nvPr/>
            </p:nvSpPr>
            <p:spPr bwMode="auto">
              <a:xfrm>
                <a:off x="3696" y="177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17"/>
              <p:cNvSpPr>
                <a:spLocks noChangeShapeType="1"/>
              </p:cNvSpPr>
              <p:nvPr/>
            </p:nvSpPr>
            <p:spPr bwMode="auto">
              <a:xfrm>
                <a:off x="3696" y="20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Rectangle 18"/>
              <p:cNvSpPr>
                <a:spLocks noChangeArrowheads="1"/>
              </p:cNvSpPr>
              <p:nvPr/>
            </p:nvSpPr>
            <p:spPr bwMode="auto">
              <a:xfrm>
                <a:off x="3693" y="177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31" name="Rectangle 19"/>
              <p:cNvSpPr>
                <a:spLocks noChangeArrowheads="1"/>
              </p:cNvSpPr>
              <p:nvPr/>
            </p:nvSpPr>
            <p:spPr bwMode="auto">
              <a:xfrm>
                <a:off x="4328" y="1632"/>
                <a:ext cx="38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 dirty="0" err="1" smtClean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pData</a:t>
                </a:r>
                <a:endParaRPr lang="en-US" altLang="zh-CN" b="1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endParaRPr>
              </a:p>
            </p:txBody>
          </p:sp>
        </p:grp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5436096" y="4293096"/>
              <a:ext cx="762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100</a:t>
              </a:r>
              <a:endParaRPr lang="zh-CN" altLang="zh-CN" dirty="0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6300192" y="4293096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size</a:t>
              </a:r>
              <a:endParaRPr lang="en-US" altLang="zh-CN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</p:grp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5868144" y="692696"/>
            <a:ext cx="1800200" cy="1296144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588224" y="2636912"/>
            <a:ext cx="762000" cy="3200400"/>
            <a:chOff x="4992" y="1728"/>
            <a:chExt cx="480" cy="2016"/>
          </a:xfrm>
        </p:grpSpPr>
        <p:sp>
          <p:nvSpPr>
            <p:cNvPr id="35" name="Line 21"/>
            <p:cNvSpPr>
              <a:spLocks noChangeShapeType="1"/>
            </p:cNvSpPr>
            <p:nvPr/>
          </p:nvSpPr>
          <p:spPr bwMode="auto">
            <a:xfrm>
              <a:off x="4992" y="1728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>
              <a:off x="5472" y="1728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23"/>
            <p:cNvSpPr>
              <a:spLocks noChangeShapeType="1"/>
            </p:cNvSpPr>
            <p:nvPr/>
          </p:nvSpPr>
          <p:spPr bwMode="auto">
            <a:xfrm>
              <a:off x="4992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4992" y="18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39" name="Rectangle 25"/>
            <p:cNvSpPr>
              <a:spLocks noChangeArrowheads="1"/>
            </p:cNvSpPr>
            <p:nvPr/>
          </p:nvSpPr>
          <p:spPr bwMode="auto">
            <a:xfrm>
              <a:off x="4992" y="211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40" name="Rectangle 26"/>
            <p:cNvSpPr>
              <a:spLocks noChangeArrowheads="1"/>
            </p:cNvSpPr>
            <p:nvPr/>
          </p:nvSpPr>
          <p:spPr bwMode="auto">
            <a:xfrm>
              <a:off x="4992" y="235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41" name="Rectangle 27"/>
            <p:cNvSpPr>
              <a:spLocks noChangeArrowheads="1"/>
            </p:cNvSpPr>
            <p:nvPr/>
          </p:nvSpPr>
          <p:spPr bwMode="auto">
            <a:xfrm>
              <a:off x="4992" y="259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42" name="Rectangle 28"/>
            <p:cNvSpPr>
              <a:spLocks noChangeArrowheads="1"/>
            </p:cNvSpPr>
            <p:nvPr/>
          </p:nvSpPr>
          <p:spPr bwMode="auto">
            <a:xfrm>
              <a:off x="4992" y="283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43" name="Rectangle 29"/>
            <p:cNvSpPr>
              <a:spLocks noChangeArrowheads="1"/>
            </p:cNvSpPr>
            <p:nvPr/>
          </p:nvSpPr>
          <p:spPr bwMode="auto">
            <a:xfrm>
              <a:off x="4992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44" name="Rectangle 30"/>
            <p:cNvSpPr>
              <a:spLocks noChangeArrowheads="1"/>
            </p:cNvSpPr>
            <p:nvPr/>
          </p:nvSpPr>
          <p:spPr bwMode="auto">
            <a:xfrm>
              <a:off x="4992" y="331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…</a:t>
              </a:r>
              <a:endParaRPr lang="en-US" altLang="zh-CN" b="1" dirty="0"/>
            </a:p>
          </p:txBody>
        </p:sp>
      </p:grpSp>
      <p:grpSp>
        <p:nvGrpSpPr>
          <p:cNvPr id="7" name="组合 44"/>
          <p:cNvGrpSpPr/>
          <p:nvPr/>
        </p:nvGrpSpPr>
        <p:grpSpPr>
          <a:xfrm>
            <a:off x="4211960" y="3140968"/>
            <a:ext cx="1689100" cy="1828800"/>
            <a:chOff x="5364088" y="3108176"/>
            <a:chExt cx="1689100" cy="1828800"/>
          </a:xfrm>
        </p:grpSpPr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5364088" y="3108176"/>
              <a:ext cx="1689100" cy="1828800"/>
              <a:chOff x="3648" y="1296"/>
              <a:chExt cx="1064" cy="1152"/>
            </a:xfrm>
          </p:grpSpPr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3648" y="1296"/>
                <a:ext cx="576" cy="288"/>
              </a:xfrm>
              <a:prstGeom prst="rect">
                <a:avLst/>
              </a:prstGeom>
              <a:noFill/>
              <a:ln w="38100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s</a:t>
                </a:r>
                <a:endParaRPr lang="en-US" altLang="zh-CN" b="1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endParaRPr>
              </a:p>
            </p:txBody>
          </p:sp>
          <p:sp>
            <p:nvSpPr>
              <p:cNvPr id="50" name="Line 14"/>
              <p:cNvSpPr>
                <a:spLocks noChangeShapeType="1"/>
              </p:cNvSpPr>
              <p:nvPr/>
            </p:nvSpPr>
            <p:spPr bwMode="auto">
              <a:xfrm>
                <a:off x="3693" y="1680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15"/>
              <p:cNvSpPr>
                <a:spLocks noChangeShapeType="1"/>
              </p:cNvSpPr>
              <p:nvPr/>
            </p:nvSpPr>
            <p:spPr bwMode="auto">
              <a:xfrm>
                <a:off x="4176" y="1680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16"/>
              <p:cNvSpPr>
                <a:spLocks noChangeShapeType="1"/>
              </p:cNvSpPr>
              <p:nvPr/>
            </p:nvSpPr>
            <p:spPr bwMode="auto">
              <a:xfrm>
                <a:off x="3696" y="177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Line 17"/>
              <p:cNvSpPr>
                <a:spLocks noChangeShapeType="1"/>
              </p:cNvSpPr>
              <p:nvPr/>
            </p:nvSpPr>
            <p:spPr bwMode="auto">
              <a:xfrm>
                <a:off x="3696" y="20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3693" y="177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4328" y="1632"/>
                <a:ext cx="38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 dirty="0" err="1" smtClean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pData</a:t>
                </a:r>
                <a:endParaRPr lang="en-US" altLang="zh-CN" b="1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endParaRPr>
              </a:p>
            </p:txBody>
          </p:sp>
        </p:grp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5436096" y="4293096"/>
              <a:ext cx="762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100</a:t>
              </a:r>
              <a:endParaRPr lang="zh-CN" altLang="zh-CN" dirty="0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6300192" y="4293096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size</a:t>
              </a:r>
              <a:endParaRPr lang="en-US" altLang="zh-CN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</p:grpSp>
      <p:sp>
        <p:nvSpPr>
          <p:cNvPr id="56" name="Line 31"/>
          <p:cNvSpPr>
            <a:spLocks noChangeShapeType="1"/>
          </p:cNvSpPr>
          <p:nvPr/>
        </p:nvSpPr>
        <p:spPr bwMode="auto">
          <a:xfrm flipV="1">
            <a:off x="4932040" y="2924944"/>
            <a:ext cx="1656184" cy="122413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323528" y="5085184"/>
            <a:ext cx="6048672" cy="93610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虽然随着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ff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的返回，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temp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已经没有用处，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但仍然执行了内存分配与释放过程。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56" grpId="0" animBg="1"/>
      <p:bldP spid="5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75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新的期望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Array1D </a:t>
            </a:r>
            <a:r>
              <a:rPr lang="en-US" altLang="zh-CN" sz="2400" smtClean="0">
                <a:solidFill>
                  <a:srgbClr val="0000FF"/>
                </a:solidFill>
              </a:rPr>
              <a:t>ff</a:t>
            </a:r>
            <a:r>
              <a:rPr lang="en-US" altLang="zh-CN" sz="2400" smtClean="0">
                <a:solidFill>
                  <a:srgbClr val="0000FF"/>
                </a:solidFill>
              </a:rPr>
              <a:t>(){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….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Array1D temp(100);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return temp;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}</a:t>
            </a:r>
          </a:p>
          <a:p>
            <a:pPr>
              <a:buNone/>
            </a:pPr>
            <a:r>
              <a:rPr lang="en-US" altLang="zh-CN" sz="2400" dirty="0" smtClean="0"/>
              <a:t>Array1D s=ff();</a:t>
            </a:r>
          </a:p>
          <a:p>
            <a:pPr>
              <a:buNone/>
            </a:pPr>
            <a:endParaRPr lang="en-US" altLang="zh-CN" dirty="0" smtClean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650088" y="476672"/>
            <a:ext cx="762000" cy="3200400"/>
            <a:chOff x="4992" y="1728"/>
            <a:chExt cx="480" cy="2016"/>
          </a:xfrm>
        </p:grpSpPr>
        <p:sp>
          <p:nvSpPr>
            <p:cNvPr id="9" name="Line 21"/>
            <p:cNvSpPr>
              <a:spLocks noChangeShapeType="1"/>
            </p:cNvSpPr>
            <p:nvPr/>
          </p:nvSpPr>
          <p:spPr bwMode="auto">
            <a:xfrm>
              <a:off x="4992" y="1728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5472" y="1728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4992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4992" y="18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4992" y="211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4992" y="235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4992" y="259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4992" y="283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4992" y="307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/>
                <a:t>0</a:t>
              </a:r>
              <a:endParaRPr lang="en-US" altLang="zh-CN" b="1"/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4992" y="3312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…</a:t>
              </a:r>
              <a:endParaRPr lang="en-US" altLang="zh-CN" b="1" dirty="0"/>
            </a:p>
          </p:txBody>
        </p:sp>
      </p:grpSp>
      <p:grpSp>
        <p:nvGrpSpPr>
          <p:cNvPr id="3" name="组合 20"/>
          <p:cNvGrpSpPr/>
          <p:nvPr/>
        </p:nvGrpSpPr>
        <p:grpSpPr>
          <a:xfrm>
            <a:off x="5148064" y="980728"/>
            <a:ext cx="1689100" cy="1828800"/>
            <a:chOff x="5364088" y="3108176"/>
            <a:chExt cx="1689100" cy="1828800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5364088" y="3108176"/>
              <a:ext cx="1689100" cy="1828800"/>
              <a:chOff x="3648" y="1296"/>
              <a:chExt cx="1064" cy="1152"/>
            </a:xfrm>
          </p:grpSpPr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3648" y="1296"/>
                <a:ext cx="576" cy="288"/>
              </a:xfrm>
              <a:prstGeom prst="rect">
                <a:avLst/>
              </a:prstGeom>
              <a:noFill/>
              <a:ln w="38100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temp</a:t>
                </a:r>
                <a:endParaRPr lang="en-US" altLang="zh-CN" b="1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endParaRPr>
              </a:p>
            </p:txBody>
          </p:sp>
          <p:sp>
            <p:nvSpPr>
              <p:cNvPr id="26" name="Line 14"/>
              <p:cNvSpPr>
                <a:spLocks noChangeShapeType="1"/>
              </p:cNvSpPr>
              <p:nvPr/>
            </p:nvSpPr>
            <p:spPr bwMode="auto">
              <a:xfrm>
                <a:off x="3693" y="1680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7" name="Line 15"/>
              <p:cNvSpPr>
                <a:spLocks noChangeShapeType="1"/>
              </p:cNvSpPr>
              <p:nvPr/>
            </p:nvSpPr>
            <p:spPr bwMode="auto">
              <a:xfrm>
                <a:off x="4176" y="1680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16"/>
              <p:cNvSpPr>
                <a:spLocks noChangeShapeType="1"/>
              </p:cNvSpPr>
              <p:nvPr/>
            </p:nvSpPr>
            <p:spPr bwMode="auto">
              <a:xfrm>
                <a:off x="3696" y="177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17"/>
              <p:cNvSpPr>
                <a:spLocks noChangeShapeType="1"/>
              </p:cNvSpPr>
              <p:nvPr/>
            </p:nvSpPr>
            <p:spPr bwMode="auto">
              <a:xfrm>
                <a:off x="3696" y="20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Rectangle 18"/>
              <p:cNvSpPr>
                <a:spLocks noChangeArrowheads="1"/>
              </p:cNvSpPr>
              <p:nvPr/>
            </p:nvSpPr>
            <p:spPr bwMode="auto">
              <a:xfrm>
                <a:off x="3693" y="177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 dirty="0"/>
              </a:p>
            </p:txBody>
          </p:sp>
          <p:sp>
            <p:nvSpPr>
              <p:cNvPr id="31" name="Rectangle 19"/>
              <p:cNvSpPr>
                <a:spLocks noChangeArrowheads="1"/>
              </p:cNvSpPr>
              <p:nvPr/>
            </p:nvSpPr>
            <p:spPr bwMode="auto">
              <a:xfrm>
                <a:off x="4328" y="1632"/>
                <a:ext cx="38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 dirty="0" err="1" smtClean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pData</a:t>
                </a:r>
                <a:endParaRPr lang="en-US" altLang="zh-CN" b="1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endParaRPr>
              </a:p>
            </p:txBody>
          </p:sp>
        </p:grp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5436096" y="4293096"/>
              <a:ext cx="762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100</a:t>
              </a:r>
              <a:endParaRPr lang="zh-CN" altLang="zh-CN" dirty="0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6300192" y="4293096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size</a:t>
              </a:r>
              <a:endParaRPr lang="en-US" altLang="zh-CN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</p:grpSp>
      <p:grpSp>
        <p:nvGrpSpPr>
          <p:cNvPr id="6" name="组合 44"/>
          <p:cNvGrpSpPr/>
          <p:nvPr/>
        </p:nvGrpSpPr>
        <p:grpSpPr>
          <a:xfrm>
            <a:off x="5148064" y="2924944"/>
            <a:ext cx="1689100" cy="1828800"/>
            <a:chOff x="5364088" y="3108176"/>
            <a:chExt cx="1689100" cy="1828800"/>
          </a:xfrm>
        </p:grpSpPr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5364088" y="3108176"/>
              <a:ext cx="1689100" cy="1828800"/>
              <a:chOff x="3648" y="1296"/>
              <a:chExt cx="1064" cy="1152"/>
            </a:xfrm>
          </p:grpSpPr>
          <p:sp>
            <p:nvSpPr>
              <p:cNvPr id="49" name="Rectangle 13"/>
              <p:cNvSpPr>
                <a:spLocks noChangeArrowheads="1"/>
              </p:cNvSpPr>
              <p:nvPr/>
            </p:nvSpPr>
            <p:spPr bwMode="auto">
              <a:xfrm>
                <a:off x="3648" y="1296"/>
                <a:ext cx="576" cy="288"/>
              </a:xfrm>
              <a:prstGeom prst="rect">
                <a:avLst/>
              </a:prstGeom>
              <a:noFill/>
              <a:ln w="38100">
                <a:solidFill>
                  <a:srgbClr val="FF0066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 dirty="0" smtClean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s</a:t>
                </a:r>
                <a:endParaRPr lang="en-US" altLang="zh-CN" b="1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endParaRPr>
              </a:p>
            </p:txBody>
          </p:sp>
          <p:sp>
            <p:nvSpPr>
              <p:cNvPr id="50" name="Line 14"/>
              <p:cNvSpPr>
                <a:spLocks noChangeShapeType="1"/>
              </p:cNvSpPr>
              <p:nvPr/>
            </p:nvSpPr>
            <p:spPr bwMode="auto">
              <a:xfrm>
                <a:off x="3693" y="1680"/>
                <a:ext cx="0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15"/>
              <p:cNvSpPr>
                <a:spLocks noChangeShapeType="1"/>
              </p:cNvSpPr>
              <p:nvPr/>
            </p:nvSpPr>
            <p:spPr bwMode="auto">
              <a:xfrm>
                <a:off x="4176" y="1680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16"/>
              <p:cNvSpPr>
                <a:spLocks noChangeShapeType="1"/>
              </p:cNvSpPr>
              <p:nvPr/>
            </p:nvSpPr>
            <p:spPr bwMode="auto">
              <a:xfrm>
                <a:off x="3696" y="177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Line 17"/>
              <p:cNvSpPr>
                <a:spLocks noChangeShapeType="1"/>
              </p:cNvSpPr>
              <p:nvPr/>
            </p:nvSpPr>
            <p:spPr bwMode="auto">
              <a:xfrm>
                <a:off x="3696" y="20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" name="Rectangle 18"/>
              <p:cNvSpPr>
                <a:spLocks noChangeArrowheads="1"/>
              </p:cNvSpPr>
              <p:nvPr/>
            </p:nvSpPr>
            <p:spPr bwMode="auto">
              <a:xfrm>
                <a:off x="3693" y="1776"/>
                <a:ext cx="48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zh-CN" altLang="zh-CN"/>
              </a:p>
            </p:txBody>
          </p:sp>
          <p:sp>
            <p:nvSpPr>
              <p:cNvPr id="55" name="Rectangle 19"/>
              <p:cNvSpPr>
                <a:spLocks noChangeArrowheads="1"/>
              </p:cNvSpPr>
              <p:nvPr/>
            </p:nvSpPr>
            <p:spPr bwMode="auto">
              <a:xfrm>
                <a:off x="4328" y="1632"/>
                <a:ext cx="384" cy="288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altLang="zh-CN" b="1" dirty="0" err="1" smtClean="0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itchFamily="2" charset="-122"/>
                  </a:rPr>
                  <a:t>pData</a:t>
                </a:r>
                <a:endParaRPr lang="en-US" altLang="zh-CN" b="1" dirty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endParaRPr>
              </a:p>
            </p:txBody>
          </p:sp>
        </p:grp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5436096" y="4293096"/>
              <a:ext cx="7620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dirty="0" smtClean="0"/>
                <a:t>100</a:t>
              </a:r>
              <a:endParaRPr lang="zh-CN" altLang="zh-CN" dirty="0"/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6300192" y="4293096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b="1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size</a:t>
              </a:r>
              <a:endParaRPr lang="en-US" altLang="zh-CN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</p:grpSp>
      <p:sp>
        <p:nvSpPr>
          <p:cNvPr id="56" name="Line 31"/>
          <p:cNvSpPr>
            <a:spLocks noChangeShapeType="1"/>
          </p:cNvSpPr>
          <p:nvPr/>
        </p:nvSpPr>
        <p:spPr bwMode="auto">
          <a:xfrm flipV="1">
            <a:off x="5940152" y="764704"/>
            <a:ext cx="1800200" cy="3024336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Rectangle 7"/>
          <p:cNvSpPr>
            <a:spLocks noChangeArrowheads="1"/>
          </p:cNvSpPr>
          <p:nvPr/>
        </p:nvSpPr>
        <p:spPr bwMode="auto">
          <a:xfrm>
            <a:off x="539552" y="4869160"/>
            <a:ext cx="7848872" cy="93610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移动的目标：让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s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pData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直接指向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temp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原来的内存，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“接管”其内部数据，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temp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en-US" altLang="zh-CN" dirty="0" err="1" smtClean="0">
                <a:latin typeface="楷体_GB2312" pitchFamily="49" charset="-122"/>
                <a:ea typeface="楷体_GB2312" pitchFamily="49" charset="-122"/>
              </a:rPr>
              <a:t>pData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不再有效。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5220072" y="1700808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CN" dirty="0" smtClean="0"/>
              <a:t>NULL</a:t>
            </a:r>
            <a:endParaRPr lang="zh-CN" altLang="zh-CN" dirty="0"/>
          </a:p>
        </p:txBody>
      </p:sp>
      <p:sp>
        <p:nvSpPr>
          <p:cNvPr id="41" name="Line 31"/>
          <p:cNvSpPr>
            <a:spLocks noChangeShapeType="1"/>
          </p:cNvSpPr>
          <p:nvPr/>
        </p:nvSpPr>
        <p:spPr bwMode="auto">
          <a:xfrm flipV="1">
            <a:off x="6012160" y="764704"/>
            <a:ext cx="1728192" cy="1008112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Line 31"/>
          <p:cNvSpPr>
            <a:spLocks noChangeShapeType="1"/>
          </p:cNvSpPr>
          <p:nvPr/>
        </p:nvSpPr>
        <p:spPr bwMode="auto">
          <a:xfrm flipV="1">
            <a:off x="6012160" y="764704"/>
            <a:ext cx="1728192" cy="1008112"/>
          </a:xfrm>
          <a:prstGeom prst="line">
            <a:avLst/>
          </a:prstGeom>
          <a:noFill/>
          <a:ln w="38100">
            <a:solidFill>
              <a:schemeClr val="bg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40" grpId="0" animBg="1"/>
      <p:bldP spid="41" grpId="0" animBg="1"/>
      <p:bldP spid="42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-</a:t>
            </a:r>
            <a:fld id="{FA02FFE3-4643-4E4D-B60B-8EC2AD50CA08}" type="slidenum">
              <a:rPr lang="en-US" altLang="zh-CN" smtClean="0"/>
              <a:pPr/>
              <a:t>76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增加右值引用和</a:t>
            </a:r>
            <a:r>
              <a:rPr lang="en-US" altLang="zh-CN" dirty="0" smtClean="0"/>
              <a:t>Move</a:t>
            </a:r>
            <a:r>
              <a:rPr lang="zh-CN" altLang="en-US" dirty="0" smtClean="0"/>
              <a:t>语义</a:t>
            </a:r>
            <a:endParaRPr lang="zh-CN" altLang="en-US" dirty="0"/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class </a:t>
            </a: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Array1D{</a:t>
            </a:r>
            <a:endParaRPr lang="en-US" altLang="zh-CN" sz="22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public: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00FF"/>
                </a:solidFill>
                <a:effectLst/>
                <a:latin typeface="Tahoma" pitchFamily="34" charset="0"/>
              </a:rPr>
              <a:t>Array1D(const Array1D&amp; a);  //</a:t>
            </a:r>
            <a:r>
              <a:rPr lang="zh-CN" altLang="en-US" sz="2200" dirty="0" smtClean="0">
                <a:solidFill>
                  <a:srgbClr val="0000FF"/>
                </a:solidFill>
                <a:effectLst/>
                <a:latin typeface="Tahoma" pitchFamily="34" charset="0"/>
              </a:rPr>
              <a:t>拷贝构造</a:t>
            </a:r>
            <a:endParaRPr lang="en-US" altLang="zh-CN" sz="2200" dirty="0" smtClean="0">
              <a:solidFill>
                <a:srgbClr val="0000FF"/>
              </a:solidFill>
              <a:effectLst/>
              <a:latin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Array1D(Array1D&amp;&amp; a);  //</a:t>
            </a:r>
            <a:r>
              <a:rPr lang="zh-CN" altLang="en-US" sz="2200" dirty="0" smtClean="0">
                <a:solidFill>
                  <a:srgbClr val="FF0066"/>
                </a:solidFill>
                <a:effectLst/>
                <a:latin typeface="Tahoma" pitchFamily="34" charset="0"/>
              </a:rPr>
              <a:t>移动构造</a:t>
            </a:r>
            <a:endParaRPr lang="en-US" altLang="zh-CN" sz="2200" dirty="0" smtClean="0">
              <a:solidFill>
                <a:srgbClr val="FF0066"/>
              </a:solidFill>
              <a:effectLst/>
              <a:latin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00FF"/>
                </a:solidFill>
                <a:effectLst/>
                <a:latin typeface="Tahoma" pitchFamily="34" charset="0"/>
              </a:rPr>
              <a:t>	Array1D&amp; operator=(const Array1D&amp; a);  //</a:t>
            </a:r>
            <a:r>
              <a:rPr lang="zh-CN" altLang="en-US" sz="2200" dirty="0" smtClean="0">
                <a:solidFill>
                  <a:srgbClr val="0000FF"/>
                </a:solidFill>
                <a:effectLst/>
                <a:latin typeface="Tahoma" pitchFamily="34" charset="0"/>
              </a:rPr>
              <a:t>拷贝赋值</a:t>
            </a:r>
            <a:endParaRPr lang="en-US" altLang="zh-CN" sz="2200" dirty="0" smtClean="0">
              <a:solidFill>
                <a:srgbClr val="0000FF"/>
              </a:solidFill>
              <a:effectLst/>
              <a:latin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A50021"/>
                </a:solidFill>
                <a:effectLst/>
                <a:latin typeface="Tahoma" pitchFamily="34" charset="0"/>
              </a:rPr>
              <a:t>	Array1D&amp; operator=(Array1D&amp;&amp; a);  //</a:t>
            </a:r>
            <a:r>
              <a:rPr lang="zh-CN" altLang="en-US" sz="2200" dirty="0" smtClean="0">
                <a:solidFill>
                  <a:srgbClr val="A50021"/>
                </a:solidFill>
                <a:effectLst/>
                <a:latin typeface="Tahoma" pitchFamily="34" charset="0"/>
              </a:rPr>
              <a:t>移动赋值</a:t>
            </a:r>
            <a:endParaRPr lang="en-US" altLang="zh-CN" sz="2200" dirty="0" smtClean="0">
              <a:solidFill>
                <a:srgbClr val="A50021"/>
              </a:solidFill>
              <a:effectLst/>
              <a:latin typeface="Tahoma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…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};</a:t>
            </a:r>
            <a:endParaRPr lang="en-US" altLang="zh-CN" sz="2200" dirty="0">
              <a:solidFill>
                <a:srgbClr val="004E4C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39552" y="4293096"/>
            <a:ext cx="7848872" cy="1224136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如果要增加右值引用和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move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语义，在原来正常拷贝构造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与拷贝赋值的基础上，增加移动构造和移动赋值方法。</a:t>
            </a:r>
            <a:endParaRPr lang="en-US" altLang="zh-CN" dirty="0" smtClean="0">
              <a:latin typeface="楷体_GB2312" pitchFamily="49" charset="-122"/>
              <a:ea typeface="楷体_GB2312" pitchFamily="49" charset="-122"/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编译器根据上下文环境，选择不同的函数。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260648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77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移动构造函数实现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Array1D::Array1D(Array1D &amp;&amp;</a:t>
            </a:r>
            <a:r>
              <a:rPr lang="en-US" altLang="zh-CN" sz="2400" smtClean="0">
                <a:effectLst/>
                <a:latin typeface="Tahoma" pitchFamily="34" charset="0"/>
                <a:cs typeface="Tahoma" pitchFamily="34" charset="0"/>
              </a:rPr>
              <a:t>a</a:t>
            </a:r>
            <a:r>
              <a:rPr lang="en-US" altLang="zh-CN" sz="2400" smtClean="0">
                <a:effectLst/>
                <a:latin typeface="Tahoma" pitchFamily="34" charset="0"/>
                <a:cs typeface="Tahoma" pitchFamily="34" charset="0"/>
              </a:rPr>
              <a:t>){</a:t>
            </a:r>
            <a:endParaRPr lang="en-US" altLang="zh-CN" sz="2400" dirty="0" smtClean="0">
              <a:effectLst/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size=</a:t>
            </a:r>
            <a:r>
              <a:rPr lang="en-US" altLang="zh-CN" sz="2400" dirty="0" err="1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a.size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pData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=</a:t>
            </a:r>
            <a:r>
              <a:rPr lang="en-US" altLang="zh-CN" sz="2400" dirty="0" err="1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a.pData</a:t>
            </a:r>
            <a:r>
              <a:rPr lang="en-US" altLang="zh-CN" sz="2400" dirty="0" smtClean="0">
                <a:solidFill>
                  <a:srgbClr val="A50021"/>
                </a:solidFill>
                <a:effectLst/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effectLst/>
                <a:latin typeface="Tahoma" pitchFamily="34" charset="0"/>
                <a:cs typeface="Tahoma" pitchFamily="34" charset="0"/>
              </a:rPr>
              <a:t>a.size</a:t>
            </a: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=0;</a:t>
            </a:r>
          </a:p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	</a:t>
            </a:r>
            <a:r>
              <a:rPr lang="en-US" altLang="zh-CN" sz="2400" dirty="0" err="1" smtClean="0">
                <a:effectLst/>
                <a:latin typeface="Tahoma" pitchFamily="34" charset="0"/>
                <a:cs typeface="Tahoma" pitchFamily="34" charset="0"/>
              </a:rPr>
              <a:t>a.pData</a:t>
            </a: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=null;</a:t>
            </a:r>
          </a:p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39552" y="4293096"/>
            <a:ext cx="7848872" cy="720080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移动时直接接管参数对象的数据，然后将其成员置空。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6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18864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78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普通拷贝和移动的示例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Array1D a(100);</a:t>
            </a:r>
          </a:p>
          <a:p>
            <a:pPr>
              <a:buNone/>
            </a:pPr>
            <a:r>
              <a:rPr lang="en-US" altLang="zh-CN" sz="2400" dirty="0" smtClean="0">
                <a:effectLst/>
                <a:latin typeface="Tahoma" pitchFamily="34" charset="0"/>
                <a:cs typeface="Tahoma" pitchFamily="34" charset="0"/>
              </a:rPr>
              <a:t>Array1D b(a);     //</a:t>
            </a:r>
            <a:r>
              <a:rPr lang="zh-CN" altLang="en-US" sz="2400" dirty="0" smtClean="0">
                <a:effectLst/>
                <a:latin typeface="Tahoma" pitchFamily="34" charset="0"/>
                <a:cs typeface="Tahoma" pitchFamily="34" charset="0"/>
              </a:rPr>
              <a:t>普通拷贝构造，需要内存分配</a:t>
            </a:r>
            <a:endParaRPr lang="en-US" altLang="zh-CN" sz="2400" dirty="0" smtClean="0">
              <a:effectLst/>
              <a:latin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Array1D </a:t>
            </a:r>
            <a:r>
              <a:rPr lang="en-US" altLang="zh-CN" sz="2400" smtClean="0">
                <a:solidFill>
                  <a:srgbClr val="0000FF"/>
                </a:solidFill>
              </a:rPr>
              <a:t>ff</a:t>
            </a:r>
            <a:r>
              <a:rPr lang="en-US" altLang="zh-CN" sz="2400" smtClean="0">
                <a:solidFill>
                  <a:srgbClr val="0000FF"/>
                </a:solidFill>
              </a:rPr>
              <a:t>(){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Array1D temp(100);</a:t>
            </a:r>
          </a:p>
          <a:p>
            <a:pPr>
              <a:buNone/>
            </a:pPr>
            <a:r>
              <a:rPr lang="en-US" altLang="zh-CN" sz="2400" dirty="0" smtClean="0">
                <a:solidFill>
                  <a:srgbClr val="0000FF"/>
                </a:solidFill>
              </a:rPr>
              <a:t>	return temp;</a:t>
            </a:r>
          </a:p>
          <a:p>
            <a:pPr>
              <a:buNone/>
            </a:pPr>
            <a:r>
              <a:rPr lang="en-US" altLang="zh-CN" sz="2400" smtClean="0">
                <a:solidFill>
                  <a:srgbClr val="0000FF"/>
                </a:solidFill>
              </a:rPr>
              <a:t>}</a:t>
            </a:r>
          </a:p>
          <a:p>
            <a:pPr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A50021"/>
                </a:solidFill>
              </a:rPr>
              <a:t>b=ff();</a:t>
            </a:r>
          </a:p>
          <a:p>
            <a:pPr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altLang="zh-CN" sz="2400" dirty="0" smtClean="0"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7544" y="4653136"/>
            <a:ext cx="7848872" cy="93610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temp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数组内部的数据将被移动，赋值给对象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2348880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DB79EF8-18E4-4601-84F1-0B0476BE5929}" type="slidenum">
              <a:rPr lang="en-US" altLang="zh-CN"/>
              <a:pPr/>
              <a:t>79</a:t>
            </a:fld>
            <a:r>
              <a:rPr lang="en-US" altLang="zh-CN"/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强制移动的示例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2400" dirty="0" smtClean="0">
                <a:solidFill>
                  <a:srgbClr val="A50021"/>
                </a:solidFill>
              </a:rPr>
              <a:t>Array1D a(100);</a:t>
            </a:r>
          </a:p>
          <a:p>
            <a:pPr>
              <a:buNone/>
            </a:pPr>
            <a:r>
              <a:rPr lang="en-US" altLang="zh-CN" sz="2400" smtClean="0">
                <a:solidFill>
                  <a:srgbClr val="A50021"/>
                </a:solidFill>
              </a:rPr>
              <a:t>Array1D b( move(a) );</a:t>
            </a:r>
            <a:endParaRPr lang="en-US" altLang="zh-CN" sz="2400" dirty="0" smtClean="0">
              <a:solidFill>
                <a:srgbClr val="A50021"/>
              </a:solidFill>
            </a:endParaRPr>
          </a:p>
          <a:p>
            <a:pPr>
              <a:buNone/>
            </a:pPr>
            <a:endParaRPr lang="en-US" altLang="zh-CN" sz="24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altLang="zh-CN" sz="2400" dirty="0" smtClean="0">
              <a:effectLst/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39552" y="2420888"/>
            <a:ext cx="7200800" cy="936104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move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操作，强制将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移动并移动构造对象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b</a:t>
            </a:r>
          </a:p>
          <a:p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移动后，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对象不再有效，其数据已经被移走。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4" descr="C:\Users\xiajb\Pictures\c++11标记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692696"/>
            <a:ext cx="1533525" cy="14859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3C93B414-5907-41E5-A603-F892406CA8BD}" type="slidenum">
              <a:rPr lang="en-US" altLang="zh-CN"/>
              <a:pPr/>
              <a:t>8</a:t>
            </a:fld>
            <a:r>
              <a:rPr lang="en-US" altLang="zh-CN"/>
              <a:t>-</a:t>
            </a:r>
          </a:p>
        </p:txBody>
      </p:sp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对象关系－</a:t>
            </a:r>
            <a:r>
              <a:rPr lang="en-US" altLang="zh-CN"/>
              <a:t>IS-A</a:t>
            </a:r>
            <a:r>
              <a:rPr lang="zh-CN" altLang="en-US"/>
              <a:t>关系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IS-A</a:t>
            </a:r>
            <a:r>
              <a:rPr lang="zh-CN" altLang="en-US"/>
              <a:t>关系，或继承</a:t>
            </a:r>
            <a:r>
              <a:rPr lang="en-US" altLang="zh-CN"/>
              <a:t>(Inheritance)</a:t>
            </a:r>
          </a:p>
          <a:p>
            <a:pPr lvl="1"/>
            <a:r>
              <a:rPr lang="zh-CN" altLang="en-US"/>
              <a:t>类为现实世界中拥有属性和行为的对象建模</a:t>
            </a:r>
          </a:p>
          <a:p>
            <a:pPr lvl="1"/>
            <a:r>
              <a:rPr lang="zh-CN" altLang="en-US"/>
              <a:t>继承为现实世界中对象的层次关系建模</a:t>
            </a:r>
          </a:p>
          <a:p>
            <a:pPr lvl="1"/>
            <a:r>
              <a:rPr lang="en-US" altLang="zh-CN"/>
              <a:t>IS-A</a:t>
            </a:r>
            <a:r>
              <a:rPr lang="zh-CN" altLang="en-US"/>
              <a:t>符合的模式：</a:t>
            </a:r>
            <a:r>
              <a:rPr lang="en-US" altLang="zh-CN"/>
              <a:t>A</a:t>
            </a:r>
            <a:r>
              <a:rPr lang="zh-CN" altLang="en-US"/>
              <a:t>是一种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A</a:t>
            </a:r>
            <a:r>
              <a:rPr lang="zh-CN" altLang="en-US"/>
              <a:t>非常像</a:t>
            </a:r>
            <a:r>
              <a:rPr lang="en-US" altLang="zh-CN"/>
              <a:t>B</a:t>
            </a:r>
          </a:p>
        </p:txBody>
      </p:sp>
      <p:pic>
        <p:nvPicPr>
          <p:cNvPr id="100659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2275" y="2781300"/>
            <a:ext cx="5803900" cy="343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906D24F-5ABE-41B6-B514-C435641AC144}" type="slidenum">
              <a:rPr lang="en-US" altLang="zh-CN"/>
              <a:pPr/>
              <a:t>80</a:t>
            </a:fld>
            <a:r>
              <a:rPr lang="en-US" altLang="zh-CN"/>
              <a:t>-</a:t>
            </a:r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面向对象视点</a:t>
            </a:r>
          </a:p>
          <a:p>
            <a:r>
              <a:rPr lang="zh-CN" altLang="en-US"/>
              <a:t>定义和使用类</a:t>
            </a:r>
          </a:p>
          <a:p>
            <a:r>
              <a:rPr lang="zh-CN" altLang="en-US"/>
              <a:t>对象生命周期</a:t>
            </a:r>
          </a:p>
          <a:p>
            <a:r>
              <a:rPr lang="zh-CN" altLang="en-US"/>
              <a:t>动态内存分配</a:t>
            </a:r>
          </a:p>
          <a:p>
            <a:r>
              <a:rPr lang="zh-CN" altLang="en-US" u="sng" smtClean="0">
                <a:solidFill>
                  <a:schemeClr val="hlink"/>
                </a:solidFill>
              </a:rPr>
              <a:t>特殊成员</a:t>
            </a:r>
            <a:endParaRPr lang="en-US" altLang="zh-CN" u="sng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FD219991-9B6D-4AAE-B2AE-16D623F51EB7}" type="slidenum">
              <a:rPr lang="en-US" altLang="zh-CN"/>
              <a:pPr/>
              <a:t>81</a:t>
            </a:fld>
            <a:r>
              <a:rPr lang="en-US" altLang="zh-CN"/>
              <a:t>-</a:t>
            </a:r>
          </a:p>
        </p:txBody>
      </p:sp>
      <p:sp>
        <p:nvSpPr>
          <p:cNvPr id="109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、静态数据</a:t>
            </a:r>
            <a:r>
              <a:rPr lang="zh-CN" altLang="en-US" smtClean="0"/>
              <a:t>成员</a:t>
            </a:r>
            <a:endParaRPr lang="zh-CN" altLang="en-US"/>
          </a:p>
        </p:txBody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/>
              <a:t>class </a:t>
            </a:r>
            <a:r>
              <a:rPr lang="en-US" altLang="zh-CN" sz="2400" smtClean="0"/>
              <a:t>Dog{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private: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int age;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rgbClr val="FF0066"/>
                </a:solidFill>
              </a:rPr>
              <a:t>static</a:t>
            </a:r>
            <a:r>
              <a:rPr lang="en-US" altLang="zh-CN" sz="2400"/>
              <a:t> int counter;</a:t>
            </a:r>
          </a:p>
          <a:p>
            <a:pPr>
              <a:buFont typeface="Wingdings" pitchFamily="2" charset="2"/>
              <a:buNone/>
            </a:pPr>
            <a:r>
              <a:rPr lang="en-US" altLang="zh-CN" sz="2400">
                <a:solidFill>
                  <a:srgbClr val="006600"/>
                </a:solidFill>
              </a:rPr>
              <a:t>	……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};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int </a:t>
            </a:r>
            <a:r>
              <a:rPr lang="en-US" altLang="zh-CN" sz="2400" smtClean="0">
                <a:solidFill>
                  <a:srgbClr val="FF0066"/>
                </a:solidFill>
              </a:rPr>
              <a:t>Dog</a:t>
            </a:r>
            <a:r>
              <a:rPr lang="en-US" altLang="zh-CN" sz="2400"/>
              <a:t>::counter=0;   </a:t>
            </a:r>
            <a:endParaRPr lang="en-US" altLang="zh-CN" sz="2400">
              <a:solidFill>
                <a:srgbClr val="000066"/>
              </a:solidFill>
            </a:endParaRPr>
          </a:p>
        </p:txBody>
      </p:sp>
      <p:sp>
        <p:nvSpPr>
          <p:cNvPr id="1091588" name="AutoShape 4"/>
          <p:cNvSpPr>
            <a:spLocks noChangeArrowheads="1"/>
          </p:cNvSpPr>
          <p:nvPr/>
        </p:nvSpPr>
        <p:spPr bwMode="auto">
          <a:xfrm>
            <a:off x="4211638" y="3213100"/>
            <a:ext cx="2449512" cy="1165225"/>
          </a:xfrm>
          <a:prstGeom prst="cloudCallout">
            <a:avLst>
              <a:gd name="adj1" fmla="val -69639"/>
              <a:gd name="adj2" fmla="val 31880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定义并初始化</a:t>
            </a:r>
          </a:p>
        </p:txBody>
      </p:sp>
      <p:sp>
        <p:nvSpPr>
          <p:cNvPr id="1091589" name="AutoShape 5"/>
          <p:cNvSpPr>
            <a:spLocks noChangeArrowheads="1"/>
          </p:cNvSpPr>
          <p:nvPr/>
        </p:nvSpPr>
        <p:spPr bwMode="auto">
          <a:xfrm>
            <a:off x="3851275" y="1773238"/>
            <a:ext cx="2449513" cy="804862"/>
          </a:xfrm>
          <a:prstGeom prst="cloudCallout">
            <a:avLst>
              <a:gd name="adj1" fmla="val -54213"/>
              <a:gd name="adj2" fmla="val 79389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声明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9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9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588" grpId="0" animBg="1" autoUpdateAnimBg="0"/>
      <p:bldP spid="1091589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B4FDA567-4EAA-4F7B-A627-0FB355B0947B}" type="slidenum">
              <a:rPr lang="en-US" altLang="zh-CN"/>
              <a:pPr/>
              <a:t>82</a:t>
            </a:fld>
            <a:r>
              <a:rPr lang="en-US" altLang="zh-CN"/>
              <a:t>-</a:t>
            </a:r>
          </a:p>
        </p:txBody>
      </p:sp>
      <p:sp>
        <p:nvSpPr>
          <p:cNvPr id="109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静态</a:t>
            </a:r>
            <a:r>
              <a:rPr lang="zh-CN" altLang="en-US"/>
              <a:t>数据成员的特点</a:t>
            </a:r>
          </a:p>
        </p:txBody>
      </p:sp>
      <p:sp>
        <p:nvSpPr>
          <p:cNvPr id="1092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>
                <a:solidFill>
                  <a:srgbClr val="000066"/>
                </a:solidFill>
              </a:rPr>
              <a:t>静态数据成员在内存中只有一份，不管内存中是否存在</a:t>
            </a:r>
            <a:r>
              <a:rPr lang="zh-CN" altLang="en-US" sz="2400">
                <a:solidFill>
                  <a:srgbClr val="FF0066"/>
                </a:solidFill>
              </a:rPr>
              <a:t>对象</a:t>
            </a:r>
            <a:r>
              <a:rPr lang="zh-CN" altLang="en-US" sz="2400">
                <a:solidFill>
                  <a:srgbClr val="000066"/>
                </a:solidFill>
              </a:rPr>
              <a:t>或者存在多少个对象，静态数据成员只有</a:t>
            </a:r>
            <a:r>
              <a:rPr lang="zh-CN" altLang="en-US" sz="2400">
                <a:solidFill>
                  <a:srgbClr val="FF0066"/>
                </a:solidFill>
              </a:rPr>
              <a:t>一份</a:t>
            </a:r>
            <a:r>
              <a:rPr lang="zh-CN" altLang="en-US" sz="2400">
                <a:solidFill>
                  <a:srgbClr val="000066"/>
                </a:solidFill>
              </a:rPr>
              <a:t>。</a:t>
            </a:r>
          </a:p>
          <a:p>
            <a:r>
              <a:rPr lang="zh-CN" altLang="en-US" sz="2400">
                <a:solidFill>
                  <a:srgbClr val="FF0066"/>
                </a:solidFill>
              </a:rPr>
              <a:t>公有静态成员</a:t>
            </a:r>
            <a:r>
              <a:rPr lang="zh-CN" altLang="en-US" sz="2400">
                <a:solidFill>
                  <a:srgbClr val="000066"/>
                </a:solidFill>
              </a:rPr>
              <a:t>：可以在成员函数中随意访问，也可以通过类名称访问；</a:t>
            </a:r>
          </a:p>
          <a:p>
            <a:r>
              <a:rPr lang="zh-CN" altLang="en-US" sz="2400">
                <a:solidFill>
                  <a:srgbClr val="FF0066"/>
                </a:solidFill>
              </a:rPr>
              <a:t>私有静态成员</a:t>
            </a:r>
            <a:r>
              <a:rPr lang="zh-CN" altLang="en-US" sz="2400">
                <a:solidFill>
                  <a:srgbClr val="000066"/>
                </a:solidFill>
              </a:rPr>
              <a:t>：不能通过类名访问，但可以借助对象调用公有成员函数间接访问。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1D3002D2-F53D-4988-9153-FBA078917DDC}" type="slidenum">
              <a:rPr lang="en-US" altLang="zh-CN"/>
              <a:pPr/>
              <a:t>83</a:t>
            </a:fld>
            <a:r>
              <a:rPr lang="en-US" altLang="zh-CN"/>
              <a:t>-</a:t>
            </a:r>
          </a:p>
        </p:txBody>
      </p:sp>
      <p:sp>
        <p:nvSpPr>
          <p:cNvPr id="109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记录小狗的条数</a:t>
            </a:r>
          </a:p>
        </p:txBody>
      </p:sp>
      <p:sp>
        <p:nvSpPr>
          <p:cNvPr id="109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class </a:t>
            </a:r>
            <a:r>
              <a:rPr lang="en-US" altLang="zh-CN" sz="2400" smtClean="0"/>
              <a:t>Dog{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66"/>
                </a:solidFill>
              </a:rPr>
              <a:t>static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counter;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Dog() {  </a:t>
            </a:r>
            <a:r>
              <a:rPr lang="en-US" altLang="zh-CN" sz="2400" dirty="0"/>
              <a:t>counter++;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~Dog</a:t>
            </a:r>
            <a:r>
              <a:rPr lang="en-US" altLang="zh-CN" sz="2400" dirty="0"/>
              <a:t>() { counter--; </a:t>
            </a:r>
            <a:r>
              <a:rPr lang="en-US" altLang="zh-CN" sz="2400" dirty="0" smtClean="0"/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	string </a:t>
            </a:r>
            <a:r>
              <a:rPr lang="en-US" altLang="zh-CN" sz="2400" dirty="0" err="1" smtClean="0"/>
              <a:t>getName</a:t>
            </a:r>
            <a:r>
              <a:rPr lang="en-US" altLang="zh-CN" sz="2400" dirty="0" smtClean="0"/>
              <a:t>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	void </a:t>
            </a:r>
            <a:r>
              <a:rPr lang="en-US" altLang="zh-CN" sz="2400" dirty="0" err="1" smtClean="0"/>
              <a:t>setName</a:t>
            </a:r>
            <a:r>
              <a:rPr lang="en-US" altLang="zh-CN" sz="2400" dirty="0" smtClean="0"/>
              <a:t>(string name);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……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private: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/>
              <a:t>	string name;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smtClean="0">
                <a:solidFill>
                  <a:srgbClr val="FF0066"/>
                </a:solidFill>
              </a:rPr>
              <a:t>Dog</a:t>
            </a:r>
            <a:r>
              <a:rPr lang="en-US" altLang="zh-CN" sz="2400" dirty="0"/>
              <a:t>::counter=0;   </a:t>
            </a:r>
            <a:endParaRPr lang="en-US" altLang="zh-CN" sz="2400" dirty="0">
              <a:solidFill>
                <a:srgbClr val="000066"/>
              </a:solidFill>
            </a:endParaRPr>
          </a:p>
        </p:txBody>
      </p:sp>
      <p:sp>
        <p:nvSpPr>
          <p:cNvPr id="1093636" name="AutoShape 4"/>
          <p:cNvSpPr>
            <a:spLocks noChangeArrowheads="1"/>
          </p:cNvSpPr>
          <p:nvPr/>
        </p:nvSpPr>
        <p:spPr bwMode="auto">
          <a:xfrm>
            <a:off x="3707904" y="4581128"/>
            <a:ext cx="3889375" cy="1165225"/>
          </a:xfrm>
          <a:prstGeom prst="cloudCallout">
            <a:avLst>
              <a:gd name="adj1" fmla="val -61838"/>
              <a:gd name="adj2" fmla="val 64167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初始时没有小狗对象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9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636" grpId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A916FC7F-E201-4587-8AC5-63EA32B8DB2D}" type="slidenum">
              <a:rPr lang="en-US" altLang="zh-CN"/>
              <a:pPr/>
              <a:t>84</a:t>
            </a:fld>
            <a:r>
              <a:rPr lang="en-US" altLang="zh-CN"/>
              <a:t>-</a:t>
            </a:r>
          </a:p>
        </p:txBody>
      </p:sp>
      <p:sp>
        <p:nvSpPr>
          <p:cNvPr id="109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记录小狗的条数</a:t>
            </a:r>
          </a:p>
        </p:txBody>
      </p:sp>
      <p:sp>
        <p:nvSpPr>
          <p:cNvPr id="109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sz="2400" dirty="0" smtClean="0"/>
          </a:p>
          <a:p>
            <a:pPr>
              <a:buFont typeface="Wingdings" pitchFamily="2" charset="2"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/>
              <a:t>main</a:t>
            </a:r>
            <a:r>
              <a:rPr lang="en-US" altLang="zh-CN" sz="2400" smtClean="0"/>
              <a:t>(){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Dog </a:t>
            </a:r>
            <a:r>
              <a:rPr lang="en-US" altLang="zh-CN" sz="2400" dirty="0">
                <a:solidFill>
                  <a:schemeClr val="folHlink"/>
                </a:solidFill>
              </a:rPr>
              <a:t>dog1</a:t>
            </a:r>
            <a:r>
              <a:rPr lang="en-US" altLang="zh-CN" sz="2400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</a:t>
            </a:r>
            <a:r>
              <a:rPr lang="en-US" altLang="zh-CN" sz="2400" dirty="0">
                <a:solidFill>
                  <a:srgbClr val="FF0066"/>
                </a:solidFill>
              </a:rPr>
              <a:t>dog1.</a:t>
            </a:r>
            <a:r>
              <a:rPr lang="en-US" altLang="zh-CN" sz="2400" dirty="0"/>
              <a:t>counter&lt;&lt;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Dog </a:t>
            </a:r>
            <a:r>
              <a:rPr lang="en-US" altLang="zh-CN" sz="2400" dirty="0"/>
              <a:t>*dog2= </a:t>
            </a:r>
            <a:r>
              <a:rPr lang="en-US" altLang="zh-CN" sz="2400" dirty="0">
                <a:solidFill>
                  <a:schemeClr val="folHlink"/>
                </a:solidFill>
              </a:rPr>
              <a:t>new </a:t>
            </a:r>
            <a:r>
              <a:rPr lang="en-US" altLang="zh-CN" sz="2400" dirty="0" smtClean="0">
                <a:solidFill>
                  <a:schemeClr val="folHlink"/>
                </a:solidFill>
              </a:rPr>
              <a:t>Dog</a:t>
            </a:r>
            <a:r>
              <a:rPr lang="en-US" altLang="zh-CN" sz="2400" dirty="0">
                <a:solidFill>
                  <a:schemeClr val="folHlink"/>
                </a:solidFill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 </a:t>
            </a:r>
            <a:r>
              <a:rPr lang="en-US" altLang="zh-CN" sz="2400" dirty="0">
                <a:solidFill>
                  <a:srgbClr val="FF0066"/>
                </a:solidFill>
              </a:rPr>
              <a:t>dog2-&gt;</a:t>
            </a:r>
            <a:r>
              <a:rPr lang="en-US" altLang="zh-CN" sz="2400" dirty="0"/>
              <a:t>counter&lt;&lt;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chemeClr val="folHlink"/>
                </a:solidFill>
              </a:rPr>
              <a:t>delete dog2;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 smtClean="0"/>
              <a:t>&lt;&lt;</a:t>
            </a:r>
            <a:r>
              <a:rPr lang="en-US" altLang="zh-CN" sz="2400" dirty="0" smtClean="0">
                <a:solidFill>
                  <a:srgbClr val="FF0066"/>
                </a:solidFill>
              </a:rPr>
              <a:t>Dog</a:t>
            </a:r>
            <a:r>
              <a:rPr lang="en-US" altLang="zh-CN" sz="2400" dirty="0">
                <a:solidFill>
                  <a:srgbClr val="FF0066"/>
                </a:solidFill>
              </a:rPr>
              <a:t>::</a:t>
            </a:r>
            <a:r>
              <a:rPr lang="en-US" altLang="zh-CN" sz="2400" dirty="0"/>
              <a:t>counter&lt;&lt;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>
              <a:buNone/>
            </a:pPr>
            <a:r>
              <a:rPr lang="en-US" altLang="zh-CN" sz="2400" dirty="0" smtClean="0"/>
              <a:t>     return 0;</a:t>
            </a:r>
          </a:p>
          <a:p>
            <a:pPr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grpSp>
        <p:nvGrpSpPr>
          <p:cNvPr id="48" name="组合 47"/>
          <p:cNvGrpSpPr/>
          <p:nvPr/>
        </p:nvGrpSpPr>
        <p:grpSpPr>
          <a:xfrm>
            <a:off x="3171230" y="1028873"/>
            <a:ext cx="5576923" cy="4272335"/>
            <a:chOff x="3171230" y="1028873"/>
            <a:chExt cx="5576923" cy="4272335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247424" y="1638507"/>
              <a:ext cx="0" cy="9984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6804248" y="1832236"/>
              <a:ext cx="0" cy="1070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7566187" y="1832236"/>
              <a:ext cx="0" cy="1070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247424" y="1790915"/>
              <a:ext cx="7619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247424" y="2248140"/>
              <a:ext cx="7619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247424" y="1790915"/>
              <a:ext cx="761939" cy="457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 dirty="0" smtClean="0"/>
                <a:t>…</a:t>
              </a:r>
              <a:endParaRPr lang="en-US" altLang="zh-CN" b="0" dirty="0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3171230" y="1028873"/>
              <a:ext cx="914400" cy="457200"/>
            </a:xfrm>
            <a:prstGeom prst="rect">
              <a:avLst/>
            </a:prstGeom>
            <a:noFill/>
            <a:ln w="38100">
              <a:solidFill>
                <a:srgbClr val="FF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dog1</a:t>
              </a:r>
              <a:endPara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4860032" y="1052736"/>
              <a:ext cx="914400" cy="457200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dog2</a:t>
              </a:r>
              <a:endPara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6804248" y="2060848"/>
              <a:ext cx="761939" cy="457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 dirty="0" smtClean="0"/>
                <a:t>…</a:t>
              </a:r>
              <a:endParaRPr lang="en-US" altLang="zh-CN" b="0" dirty="0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067944" y="1772816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name</a:t>
              </a:r>
              <a:endParaRPr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7706816" y="2060848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name</a:t>
              </a:r>
              <a:endParaRPr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6804248" y="3356814"/>
              <a:ext cx="792088" cy="6096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 dirty="0">
                  <a:latin typeface="Times New Roman" pitchFamily="18" charset="0"/>
                </a:rPr>
                <a:t>……</a:t>
              </a:r>
              <a:endParaRPr lang="en-US" altLang="zh-CN" b="0" dirty="0"/>
            </a:p>
          </p:txBody>
        </p:sp>
        <p:sp>
          <p:nvSpPr>
            <p:cNvPr id="21" name="Rectangle 21"/>
            <p:cNvSpPr>
              <a:spLocks noChangeArrowheads="1"/>
            </p:cNvSpPr>
            <p:nvPr/>
          </p:nvSpPr>
          <p:spPr bwMode="auto">
            <a:xfrm>
              <a:off x="7994090" y="3357264"/>
              <a:ext cx="754063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 err="1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setName</a:t>
              </a:r>
              <a:endPara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22" name="Rectangle 22"/>
            <p:cNvSpPr>
              <a:spLocks noChangeArrowheads="1"/>
            </p:cNvSpPr>
            <p:nvPr/>
          </p:nvSpPr>
          <p:spPr bwMode="auto">
            <a:xfrm>
              <a:off x="6804248" y="4148946"/>
              <a:ext cx="792088" cy="60963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 dirty="0">
                  <a:latin typeface="Times New Roman" pitchFamily="18" charset="0"/>
                </a:rPr>
                <a:t>……</a:t>
              </a:r>
              <a:endParaRPr lang="en-US" altLang="zh-CN" b="0" dirty="0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8066545" y="4228802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dirty="0" err="1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getName</a:t>
              </a:r>
              <a:endParaRPr lang="en-US" altLang="zh-CN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6804249" y="3140610"/>
              <a:ext cx="0" cy="20885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auto">
            <a:xfrm>
              <a:off x="7584765" y="3140610"/>
              <a:ext cx="8901" cy="21605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7"/>
            <p:cNvSpPr>
              <a:spLocks noChangeShapeType="1"/>
            </p:cNvSpPr>
            <p:nvPr/>
          </p:nvSpPr>
          <p:spPr bwMode="auto">
            <a:xfrm>
              <a:off x="4009363" y="1638507"/>
              <a:ext cx="0" cy="10704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5407537" y="3717032"/>
              <a:ext cx="0" cy="1070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6169476" y="3717032"/>
              <a:ext cx="0" cy="1070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Rectangle 15"/>
            <p:cNvSpPr>
              <a:spLocks noChangeArrowheads="1"/>
            </p:cNvSpPr>
            <p:nvPr/>
          </p:nvSpPr>
          <p:spPr bwMode="auto">
            <a:xfrm>
              <a:off x="5407537" y="3945644"/>
              <a:ext cx="761939" cy="457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 dirty="0" smtClean="0"/>
                <a:t>…</a:t>
              </a:r>
              <a:endParaRPr lang="en-US" altLang="zh-CN" b="0" dirty="0"/>
            </a:p>
          </p:txBody>
        </p:sp>
        <p:sp>
          <p:nvSpPr>
            <p:cNvPr id="35" name="Rectangle 17"/>
            <p:cNvSpPr>
              <a:spLocks noChangeArrowheads="1"/>
            </p:cNvSpPr>
            <p:nvPr/>
          </p:nvSpPr>
          <p:spPr bwMode="auto">
            <a:xfrm>
              <a:off x="5508104" y="3212976"/>
              <a:ext cx="6096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altLang="zh-CN" sz="2000" dirty="0" smtClean="0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黑体" pitchFamily="2" charset="-122"/>
                </a:rPr>
                <a:t>counter</a:t>
              </a:r>
              <a:endParaRPr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endParaRPr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4937017" y="1616258"/>
              <a:ext cx="0" cy="1070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5698956" y="1616258"/>
              <a:ext cx="0" cy="10704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auto">
            <a:xfrm>
              <a:off x="4937017" y="1844870"/>
              <a:ext cx="761939" cy="4572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b="0" dirty="0" smtClean="0"/>
                <a:t>…</a:t>
              </a:r>
              <a:endParaRPr lang="en-US" altLang="zh-CN" b="0" dirty="0"/>
            </a:p>
          </p:txBody>
        </p:sp>
        <p:cxnSp>
          <p:nvCxnSpPr>
            <p:cNvPr id="40" name="直接箭头连接符 39"/>
            <p:cNvCxnSpPr>
              <a:endCxn id="17" idx="1"/>
            </p:cNvCxnSpPr>
            <p:nvPr/>
          </p:nvCxnSpPr>
          <p:spPr bwMode="auto">
            <a:xfrm>
              <a:off x="5436096" y="2060848"/>
              <a:ext cx="1368152" cy="228613"/>
            </a:xfrm>
            <a:prstGeom prst="straightConnector1">
              <a:avLst/>
            </a:prstGeom>
            <a:ln w="28575">
              <a:headEnd type="oval" w="lg" len="lg"/>
              <a:tailEnd type="arrow" w="lg" len="lg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9D38DADE-9B0D-4BD9-9487-58EF2BF93ADA}" type="slidenum">
              <a:rPr lang="en-US" altLang="zh-CN"/>
              <a:pPr/>
              <a:t>85</a:t>
            </a:fld>
            <a:r>
              <a:rPr lang="en-US" altLang="zh-CN"/>
              <a:t>-</a:t>
            </a:r>
          </a:p>
        </p:txBody>
      </p:sp>
      <p:sp>
        <p:nvSpPr>
          <p:cNvPr id="109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引入</a:t>
            </a:r>
            <a:r>
              <a:rPr lang="zh-CN" altLang="en-US"/>
              <a:t>静态成员函数</a:t>
            </a:r>
          </a:p>
        </p:txBody>
      </p:sp>
      <p:sp>
        <p:nvSpPr>
          <p:cNvPr id="109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smtClean="0"/>
              <a:t>多</a:t>
            </a:r>
            <a:r>
              <a:rPr lang="zh-CN" altLang="en-US" sz="2400"/>
              <a:t>个对象“共享”同一个静态数据成员，可以随意访问，容易造成混乱→</a:t>
            </a:r>
            <a:r>
              <a:rPr lang="en-US" altLang="zh-CN" sz="2400"/>
              <a:t>C</a:t>
            </a:r>
            <a:r>
              <a:rPr lang="zh-CN" altLang="en-US" sz="2400"/>
              <a:t>中的全局变量</a:t>
            </a:r>
          </a:p>
          <a:p>
            <a:pPr lvl="1"/>
            <a:r>
              <a:rPr lang="zh-CN" altLang="en-US"/>
              <a:t>解决办法：定义静态成员函数，通过静态成员函数访问静态数据成员，通常声明为</a:t>
            </a:r>
            <a:r>
              <a:rPr lang="en-US" altLang="zh-CN">
                <a:solidFill>
                  <a:srgbClr val="FF0066"/>
                </a:solidFill>
              </a:rPr>
              <a:t>public</a:t>
            </a:r>
            <a:r>
              <a:rPr lang="zh-CN" altLang="en-US"/>
              <a:t>。</a:t>
            </a:r>
          </a:p>
          <a:p>
            <a:r>
              <a:rPr lang="zh-CN" altLang="en-US" sz="2400">
                <a:solidFill>
                  <a:schemeClr val="folHlink"/>
                </a:solidFill>
              </a:rPr>
              <a:t>注意</a:t>
            </a:r>
            <a:r>
              <a:rPr lang="zh-CN" altLang="en-US" sz="2400"/>
              <a:t>：系统不为静态成员函数传递隐含的</a:t>
            </a:r>
            <a:r>
              <a:rPr lang="en-US" altLang="zh-CN" sz="2400"/>
              <a:t>this</a:t>
            </a:r>
            <a:r>
              <a:rPr lang="zh-CN" altLang="en-US" sz="2400"/>
              <a:t>指针；静态成员函数</a:t>
            </a:r>
            <a:r>
              <a:rPr lang="zh-CN" altLang="en-US" sz="2400">
                <a:solidFill>
                  <a:srgbClr val="FF0066"/>
                </a:solidFill>
              </a:rPr>
              <a:t>不能访问普通成员函数</a:t>
            </a:r>
            <a:r>
              <a:rPr lang="zh-CN" altLang="en-US" sz="2400"/>
              <a:t>，只能访问静态数据成员。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D9005825-7B2F-45F7-8648-56475447F2ED}" type="slidenum">
              <a:rPr lang="en-US" altLang="zh-CN"/>
              <a:pPr/>
              <a:t>86</a:t>
            </a:fld>
            <a:r>
              <a:rPr lang="en-US" altLang="zh-CN"/>
              <a:t>-</a:t>
            </a:r>
          </a:p>
        </p:txBody>
      </p:sp>
      <p:sp>
        <p:nvSpPr>
          <p:cNvPr id="109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静态成员函数的使用</a:t>
            </a:r>
          </a:p>
        </p:txBody>
      </p:sp>
      <p:sp>
        <p:nvSpPr>
          <p:cNvPr id="1098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/>
              <a:t>class </a:t>
            </a:r>
            <a:r>
              <a:rPr lang="en-US" altLang="zh-CN" sz="2400" smtClean="0"/>
              <a:t>Test{</a:t>
            </a:r>
            <a:endParaRPr lang="en-US" altLang="zh-CN" sz="2400"/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rgbClr val="FF0066"/>
                </a:solidFill>
              </a:rPr>
              <a:t>static</a:t>
            </a:r>
            <a:r>
              <a:rPr lang="en-US" altLang="zh-CN" sz="2400"/>
              <a:t> int x,y,z;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public: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……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	</a:t>
            </a:r>
            <a:r>
              <a:rPr lang="en-US" altLang="zh-CN" sz="2400">
                <a:solidFill>
                  <a:srgbClr val="FF0066"/>
                </a:solidFill>
              </a:rPr>
              <a:t>static</a:t>
            </a:r>
            <a:r>
              <a:rPr lang="en-US" altLang="zh-CN" sz="2400"/>
              <a:t> int sum() { return x+y+z; }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}; </a:t>
            </a:r>
          </a:p>
          <a:p>
            <a:pPr>
              <a:buFont typeface="Wingdings" pitchFamily="2" charset="2"/>
              <a:buNone/>
            </a:pPr>
            <a:r>
              <a:rPr lang="en-US" altLang="zh-CN" sz="2400"/>
              <a:t>……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A2DEF160-9FD6-4CDA-8158-17EE2070C076}" type="slidenum">
              <a:rPr lang="en-US" altLang="zh-CN"/>
              <a:pPr/>
              <a:t>87</a:t>
            </a:fld>
            <a:r>
              <a:rPr lang="en-US" altLang="zh-CN"/>
              <a:t>-</a:t>
            </a:r>
          </a:p>
        </p:txBody>
      </p:sp>
      <p:sp>
        <p:nvSpPr>
          <p:cNvPr id="110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r>
              <a:rPr lang="zh-CN" altLang="en-US" smtClean="0"/>
              <a:t>、使用友元</a:t>
            </a:r>
            <a:endParaRPr lang="zh-CN" altLang="en-US"/>
          </a:p>
        </p:txBody>
      </p:sp>
      <p:sp>
        <p:nvSpPr>
          <p:cNvPr id="1102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通过私有类型，实现了封装与隐藏，提高了软件的可靠性、可重用性和可维护性，但牺牲了性能。因为增加了函数调用带来的</a:t>
            </a:r>
            <a:r>
              <a:rPr lang="zh-CN" altLang="en-US">
                <a:solidFill>
                  <a:srgbClr val="000066"/>
                </a:solidFill>
              </a:rPr>
              <a:t>系统开销</a:t>
            </a:r>
            <a:r>
              <a:rPr lang="zh-CN" altLang="en-US"/>
              <a:t>。</a:t>
            </a:r>
          </a:p>
          <a:p>
            <a:r>
              <a:rPr lang="zh-CN" altLang="en-US"/>
              <a:t>友元是出于执行效率的考虑，</a:t>
            </a:r>
            <a:r>
              <a:rPr lang="zh-CN" altLang="en-US">
                <a:solidFill>
                  <a:srgbClr val="000066"/>
                </a:solidFill>
              </a:rPr>
              <a:t>允许类外部的</a:t>
            </a:r>
            <a:r>
              <a:rPr lang="zh-CN" altLang="en-US">
                <a:solidFill>
                  <a:srgbClr val="FF0066"/>
                </a:solidFill>
              </a:rPr>
              <a:t>函数</a:t>
            </a:r>
            <a:r>
              <a:rPr lang="zh-CN" altLang="en-US">
                <a:solidFill>
                  <a:srgbClr val="000066"/>
                </a:solidFill>
              </a:rPr>
              <a:t>或</a:t>
            </a:r>
            <a:r>
              <a:rPr lang="zh-CN" altLang="en-US">
                <a:solidFill>
                  <a:srgbClr val="FF0066"/>
                </a:solidFill>
              </a:rPr>
              <a:t>其它的类</a:t>
            </a:r>
            <a:r>
              <a:rPr lang="zh-CN" altLang="en-US">
                <a:solidFill>
                  <a:srgbClr val="000066"/>
                </a:solidFill>
              </a:rPr>
              <a:t>直接访问本类的私有成员，</a:t>
            </a:r>
            <a:r>
              <a:rPr lang="zh-CN" altLang="en-US"/>
              <a:t>称为</a:t>
            </a:r>
            <a:r>
              <a:rPr lang="zh-CN" altLang="en-US">
                <a:solidFill>
                  <a:schemeClr val="folHlink"/>
                </a:solidFill>
              </a:rPr>
              <a:t>友元函数</a:t>
            </a:r>
            <a:r>
              <a:rPr lang="zh-CN" altLang="en-US"/>
              <a:t>或</a:t>
            </a:r>
            <a:r>
              <a:rPr lang="zh-CN" altLang="en-US">
                <a:solidFill>
                  <a:schemeClr val="folHlink"/>
                </a:solidFill>
              </a:rPr>
              <a:t>友元类</a:t>
            </a:r>
            <a:r>
              <a:rPr lang="zh-CN" altLang="en-US"/>
              <a:t>。</a:t>
            </a:r>
          </a:p>
          <a:p>
            <a:r>
              <a:rPr lang="zh-CN" altLang="en-US"/>
              <a:t>友元打破了封装和数据隐藏，除非一些特殊场合，应该慎用。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734A3C9-45AA-44D5-AFC0-E4F7862D7FD5}" type="slidenum">
              <a:rPr lang="en-US" altLang="zh-CN"/>
              <a:pPr/>
              <a:t>88</a:t>
            </a:fld>
            <a:r>
              <a:rPr lang="en-US" altLang="zh-CN"/>
              <a:t>-</a:t>
            </a:r>
          </a:p>
        </p:txBody>
      </p:sp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计算两点距离：普通函数版本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/>
              <a:t>class </a:t>
            </a:r>
            <a:r>
              <a:rPr lang="en-US" altLang="zh-CN" sz="2400" smtClean="0"/>
              <a:t>Point{</a:t>
            </a:r>
          </a:p>
          <a:p>
            <a:pPr>
              <a:buFont typeface="Wingdings" pitchFamily="2" charset="2"/>
              <a:buNone/>
            </a:pPr>
            <a:r>
              <a:rPr lang="en-US" altLang="zh-CN" sz="2400" smtClean="0"/>
              <a:t>private</a:t>
            </a:r>
            <a:r>
              <a:rPr lang="en-US" altLang="zh-CN" sz="2400" smtClean="0"/>
              <a:t>: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double 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public:</a:t>
            </a:r>
          </a:p>
          <a:p>
            <a:pPr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Point(double xx=0, double </a:t>
            </a:r>
            <a:r>
              <a:rPr lang="en-US" altLang="zh-CN" sz="2400" dirty="0" err="1"/>
              <a:t>yy</a:t>
            </a:r>
            <a:r>
              <a:rPr lang="en-US" altLang="zh-CN" sz="2400" dirty="0"/>
              <a:t>=0)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{ x=xx; y=</a:t>
            </a:r>
            <a:r>
              <a:rPr lang="en-US" altLang="zh-CN" sz="2400" dirty="0" err="1"/>
              <a:t>yy</a:t>
            </a:r>
            <a:r>
              <a:rPr lang="en-US" altLang="zh-CN" sz="2400" dirty="0"/>
              <a:t>; }</a:t>
            </a:r>
          </a:p>
          <a:p>
            <a:pPr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 double </a:t>
            </a:r>
            <a:r>
              <a:rPr lang="en-US" altLang="zh-CN" sz="2400" dirty="0" err="1" smtClean="0"/>
              <a:t>getX</a:t>
            </a:r>
            <a:r>
              <a:rPr lang="en-US" altLang="zh-CN" sz="2400" dirty="0"/>
              <a:t>() </a:t>
            </a:r>
            <a:r>
              <a:rPr lang="en-US" altLang="zh-CN" sz="2400" dirty="0" smtClean="0"/>
              <a:t>{ return </a:t>
            </a:r>
            <a:r>
              <a:rPr lang="en-US" altLang="zh-CN" sz="2400" dirty="0"/>
              <a:t>x; }</a:t>
            </a:r>
          </a:p>
          <a:p>
            <a:pPr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 double </a:t>
            </a:r>
            <a:r>
              <a:rPr lang="en-US" altLang="zh-CN" sz="2400" dirty="0" err="1" smtClean="0"/>
              <a:t>getY</a:t>
            </a:r>
            <a:r>
              <a:rPr lang="en-US" altLang="zh-CN" sz="2400" dirty="0"/>
              <a:t>() { return y; }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0D9C27A-B98D-4EA1-9E78-B38E3D52C1EE}" type="slidenum">
              <a:rPr lang="en-US" altLang="zh-CN"/>
              <a:pPr/>
              <a:t>89</a:t>
            </a:fld>
            <a:r>
              <a:rPr lang="en-US" altLang="zh-CN"/>
              <a:t>-</a:t>
            </a:r>
          </a:p>
        </p:txBody>
      </p:sp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计算两点距离：普通函数版本</a:t>
            </a:r>
          </a:p>
        </p:txBody>
      </p:sp>
      <p:sp>
        <p:nvSpPr>
          <p:cNvPr id="110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double 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getDis</a:t>
            </a:r>
            <a:r>
              <a:rPr lang="en-US" altLang="zh-CN" sz="2400" dirty="0" smtClean="0">
                <a:solidFill>
                  <a:srgbClr val="000066"/>
                </a:solidFill>
              </a:rPr>
              <a:t>( const Point </a:t>
            </a:r>
            <a:r>
              <a:rPr lang="en-US" altLang="zh-CN" sz="2400" dirty="0">
                <a:solidFill>
                  <a:srgbClr val="000066"/>
                </a:solidFill>
              </a:rPr>
              <a:t>&amp;a, </a:t>
            </a:r>
            <a:r>
              <a:rPr lang="en-US" altLang="zh-CN" sz="2400" dirty="0" smtClean="0">
                <a:solidFill>
                  <a:srgbClr val="000066"/>
                </a:solidFill>
              </a:rPr>
              <a:t>const Point </a:t>
            </a:r>
            <a:r>
              <a:rPr lang="en-US" altLang="zh-CN" sz="2400" dirty="0">
                <a:solidFill>
                  <a:srgbClr val="000066"/>
                </a:solidFill>
              </a:rPr>
              <a:t>&amp;</a:t>
            </a:r>
            <a:r>
              <a:rPr lang="en-US" altLang="zh-CN" sz="2400">
                <a:solidFill>
                  <a:srgbClr val="000066"/>
                </a:solidFill>
              </a:rPr>
              <a:t>b</a:t>
            </a:r>
            <a:r>
              <a:rPr lang="en-US" altLang="zh-CN" sz="2400" smtClean="0">
                <a:solidFill>
                  <a:srgbClr val="000066"/>
                </a:solidFill>
              </a:rPr>
              <a:t>){</a:t>
            </a:r>
            <a:endParaRPr lang="en-US" altLang="zh-CN" sz="2400" dirty="0" smtClean="0">
              <a:solidFill>
                <a:srgbClr val="000066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	</a:t>
            </a:r>
            <a:r>
              <a:rPr lang="en-US" altLang="zh-CN" sz="2400" dirty="0" smtClean="0">
                <a:solidFill>
                  <a:srgbClr val="000066"/>
                </a:solidFill>
              </a:rPr>
              <a:t>double </a:t>
            </a:r>
            <a:r>
              <a:rPr lang="en-US" altLang="zh-CN" sz="2400" dirty="0" err="1">
                <a:solidFill>
                  <a:srgbClr val="000066"/>
                </a:solidFill>
              </a:rPr>
              <a:t>dx,dy</a:t>
            </a:r>
            <a:r>
              <a:rPr lang="en-US" altLang="zh-CN" sz="2400" dirty="0">
                <a:solidFill>
                  <a:srgbClr val="000066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	</a:t>
            </a:r>
            <a:r>
              <a:rPr lang="en-US" altLang="zh-CN" sz="2400" dirty="0" err="1">
                <a:solidFill>
                  <a:srgbClr val="000066"/>
                </a:solidFill>
              </a:rPr>
              <a:t>dx</a:t>
            </a:r>
            <a:r>
              <a:rPr lang="en-US" altLang="zh-CN" sz="2400" dirty="0">
                <a:solidFill>
                  <a:srgbClr val="000066"/>
                </a:solidFill>
              </a:rPr>
              <a:t>= </a:t>
            </a:r>
            <a:r>
              <a:rPr lang="en-US" altLang="zh-CN" sz="2400" dirty="0" err="1">
                <a:solidFill>
                  <a:srgbClr val="FF0066"/>
                </a:solidFill>
              </a:rPr>
              <a:t>b.getX</a:t>
            </a:r>
            <a:r>
              <a:rPr lang="en-US" altLang="zh-CN" sz="2400" dirty="0">
                <a:solidFill>
                  <a:srgbClr val="FF0066"/>
                </a:solidFill>
              </a:rPr>
              <a:t>()-</a:t>
            </a:r>
            <a:r>
              <a:rPr lang="en-US" altLang="zh-CN" sz="2400" dirty="0" err="1">
                <a:solidFill>
                  <a:srgbClr val="FF0066"/>
                </a:solidFill>
              </a:rPr>
              <a:t>a.getX</a:t>
            </a:r>
            <a:r>
              <a:rPr lang="en-US" altLang="zh-CN" sz="2400" dirty="0">
                <a:solidFill>
                  <a:srgbClr val="FF0066"/>
                </a:solidFill>
              </a:rPr>
              <a:t>()</a:t>
            </a:r>
            <a:r>
              <a:rPr lang="en-US" altLang="zh-CN" sz="2400" dirty="0">
                <a:solidFill>
                  <a:srgbClr val="000066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	</a:t>
            </a:r>
            <a:r>
              <a:rPr lang="en-US" altLang="zh-CN" sz="2400" dirty="0" err="1">
                <a:solidFill>
                  <a:srgbClr val="000066"/>
                </a:solidFill>
              </a:rPr>
              <a:t>dy</a:t>
            </a:r>
            <a:r>
              <a:rPr lang="en-US" altLang="zh-CN" sz="2400" dirty="0">
                <a:solidFill>
                  <a:srgbClr val="000066"/>
                </a:solidFill>
              </a:rPr>
              <a:t>=</a:t>
            </a:r>
            <a:r>
              <a:rPr lang="en-US" altLang="zh-CN" sz="2400" dirty="0" err="1">
                <a:solidFill>
                  <a:srgbClr val="FF0066"/>
                </a:solidFill>
              </a:rPr>
              <a:t>b.getY</a:t>
            </a:r>
            <a:r>
              <a:rPr lang="en-US" altLang="zh-CN" sz="2400" dirty="0">
                <a:solidFill>
                  <a:srgbClr val="FF0066"/>
                </a:solidFill>
              </a:rPr>
              <a:t>()-</a:t>
            </a:r>
            <a:r>
              <a:rPr lang="en-US" altLang="zh-CN" sz="2400" dirty="0" err="1">
                <a:solidFill>
                  <a:srgbClr val="FF0066"/>
                </a:solidFill>
              </a:rPr>
              <a:t>a.getY</a:t>
            </a:r>
            <a:r>
              <a:rPr lang="en-US" altLang="zh-CN" sz="2400" dirty="0">
                <a:solidFill>
                  <a:srgbClr val="FF0066"/>
                </a:solidFill>
              </a:rPr>
              <a:t>()</a:t>
            </a:r>
            <a:r>
              <a:rPr lang="en-US" altLang="zh-CN" sz="2400" dirty="0">
                <a:solidFill>
                  <a:srgbClr val="000066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	return </a:t>
            </a:r>
            <a:r>
              <a:rPr lang="en-US" altLang="zh-CN" sz="2400" dirty="0" err="1">
                <a:solidFill>
                  <a:srgbClr val="000066"/>
                </a:solidFill>
              </a:rPr>
              <a:t>sqrt</a:t>
            </a:r>
            <a:r>
              <a:rPr lang="en-US" altLang="zh-CN" sz="2400" dirty="0">
                <a:solidFill>
                  <a:srgbClr val="000066"/>
                </a:solidFill>
              </a:rPr>
              <a:t>(</a:t>
            </a:r>
            <a:r>
              <a:rPr lang="en-US" altLang="zh-CN" sz="2400" dirty="0" err="1">
                <a:solidFill>
                  <a:srgbClr val="000066"/>
                </a:solidFill>
              </a:rPr>
              <a:t>dx</a:t>
            </a:r>
            <a:r>
              <a:rPr lang="en-US" altLang="zh-CN" sz="2400" dirty="0">
                <a:solidFill>
                  <a:srgbClr val="000066"/>
                </a:solidFill>
              </a:rPr>
              <a:t>*</a:t>
            </a:r>
            <a:r>
              <a:rPr lang="en-US" altLang="zh-CN" sz="2400" dirty="0" err="1">
                <a:solidFill>
                  <a:srgbClr val="000066"/>
                </a:solidFill>
              </a:rPr>
              <a:t>dx+dy</a:t>
            </a:r>
            <a:r>
              <a:rPr lang="en-US" altLang="zh-CN" sz="2400" dirty="0">
                <a:solidFill>
                  <a:srgbClr val="000066"/>
                </a:solidFill>
              </a:rPr>
              <a:t>*</a:t>
            </a:r>
            <a:r>
              <a:rPr lang="en-US" altLang="zh-CN" sz="2400" dirty="0" err="1">
                <a:solidFill>
                  <a:srgbClr val="000066"/>
                </a:solidFill>
              </a:rPr>
              <a:t>dy</a:t>
            </a:r>
            <a:r>
              <a:rPr lang="en-US" altLang="zh-CN" sz="2400" dirty="0">
                <a:solidFill>
                  <a:srgbClr val="000066"/>
                </a:solidFill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66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solidFill>
                <a:srgbClr val="000066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/>
              <a:t>main</a:t>
            </a:r>
            <a:r>
              <a:rPr lang="en-US" altLang="zh-CN" sz="2400" smtClean="0"/>
              <a:t>(){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Point </a:t>
            </a:r>
            <a:r>
              <a:rPr lang="en-US" altLang="zh-CN" sz="2400" dirty="0"/>
              <a:t>p1(1,2),p2(4,6);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&lt;&lt;“distance: ”&lt;&lt;</a:t>
            </a:r>
            <a:r>
              <a:rPr lang="en-US" altLang="zh-CN" sz="2400" dirty="0" err="1">
                <a:solidFill>
                  <a:srgbClr val="FF0066"/>
                </a:solidFill>
              </a:rPr>
              <a:t>getDis</a:t>
            </a:r>
            <a:r>
              <a:rPr lang="en-US" altLang="zh-CN" sz="2400" dirty="0">
                <a:solidFill>
                  <a:srgbClr val="FF0066"/>
                </a:solidFill>
              </a:rPr>
              <a:t>(p1,p2)</a:t>
            </a:r>
            <a:r>
              <a:rPr lang="en-US" altLang="zh-CN" sz="2400" dirty="0"/>
              <a:t> 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/>
              <a:t>     return 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1104901" name="AutoShape 5"/>
          <p:cNvSpPr>
            <a:spLocks noChangeArrowheads="1"/>
          </p:cNvSpPr>
          <p:nvPr/>
        </p:nvSpPr>
        <p:spPr bwMode="auto">
          <a:xfrm>
            <a:off x="4716016" y="1556792"/>
            <a:ext cx="3095625" cy="1439862"/>
          </a:xfrm>
          <a:prstGeom prst="cloudCallout">
            <a:avLst>
              <a:gd name="adj1" fmla="val -75539"/>
              <a:gd name="adj2" fmla="val 10090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不能直接访问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b.x</a:t>
            </a: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0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490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E8A25572-D00E-4771-906A-81C61FF222A3}" type="slidenum">
              <a:rPr lang="en-US" altLang="zh-CN"/>
              <a:pPr/>
              <a:t>9</a:t>
            </a:fld>
            <a:r>
              <a:rPr lang="en-US" altLang="zh-CN"/>
              <a:t>-</a:t>
            </a:r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本章内容安排</a:t>
            </a:r>
            <a:endParaRPr lang="en-US" altLang="zh-CN"/>
          </a:p>
        </p:txBody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面向对象视点</a:t>
            </a:r>
          </a:p>
          <a:p>
            <a:r>
              <a:rPr lang="zh-CN" altLang="en-US" u="sng">
                <a:solidFill>
                  <a:schemeClr val="hlink"/>
                </a:solidFill>
              </a:rPr>
              <a:t>定义和使用类</a:t>
            </a:r>
          </a:p>
          <a:p>
            <a:r>
              <a:rPr lang="zh-CN" altLang="en-US"/>
              <a:t>对象生命周期</a:t>
            </a:r>
          </a:p>
          <a:p>
            <a:r>
              <a:rPr lang="zh-CN" altLang="en-US"/>
              <a:t>动态内存</a:t>
            </a:r>
            <a:r>
              <a:rPr lang="zh-CN" altLang="en-US" smtClean="0"/>
              <a:t>分配</a:t>
            </a:r>
            <a:endParaRPr lang="en-US" altLang="zh-CN" smtClean="0"/>
          </a:p>
          <a:p>
            <a:r>
              <a:rPr lang="zh-CN" altLang="en-US" smtClean="0"/>
              <a:t>特殊成员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5CBF0D2B-AE59-4751-91F9-E44F37906D35}" type="slidenum">
              <a:rPr lang="en-US" altLang="zh-CN"/>
              <a:pPr/>
              <a:t>90</a:t>
            </a:fld>
            <a:r>
              <a:rPr lang="en-US" altLang="zh-CN"/>
              <a:t>-</a:t>
            </a:r>
          </a:p>
        </p:txBody>
      </p:sp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计算两点距离：友元函数版本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400"/>
              <a:t>class </a:t>
            </a:r>
            <a:r>
              <a:rPr lang="en-US" altLang="zh-CN" sz="2400" smtClean="0"/>
              <a:t>Point{</a:t>
            </a:r>
            <a:endParaRPr lang="en-US" altLang="zh-CN" sz="2400" dirty="0"/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double 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public:</a:t>
            </a:r>
          </a:p>
          <a:p>
            <a:pPr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Point(double </a:t>
            </a:r>
            <a:r>
              <a:rPr lang="en-US" altLang="zh-CN" sz="2400" dirty="0"/>
              <a:t>xx=0</a:t>
            </a:r>
            <a:r>
              <a:rPr lang="en-US" altLang="zh-CN" sz="2400" dirty="0" smtClean="0"/>
              <a:t>, double </a:t>
            </a:r>
            <a:r>
              <a:rPr lang="en-US" altLang="zh-CN" sz="2400" dirty="0" err="1"/>
              <a:t>yy</a:t>
            </a:r>
            <a:r>
              <a:rPr lang="en-US" altLang="zh-CN" sz="2400" dirty="0"/>
              <a:t>=0)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{ x=xx; y=</a:t>
            </a:r>
            <a:r>
              <a:rPr lang="en-US" altLang="zh-CN" sz="2400" dirty="0" err="1"/>
              <a:t>yy</a:t>
            </a:r>
            <a:r>
              <a:rPr lang="en-US" altLang="zh-CN" sz="2400" dirty="0"/>
              <a:t>; }</a:t>
            </a:r>
          </a:p>
          <a:p>
            <a:pPr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double </a:t>
            </a:r>
            <a:r>
              <a:rPr lang="en-US" altLang="zh-CN" sz="2400" dirty="0" err="1"/>
              <a:t>getX</a:t>
            </a:r>
            <a:r>
              <a:rPr lang="en-US" altLang="zh-CN" sz="2400" dirty="0"/>
              <a:t>() </a:t>
            </a:r>
            <a:r>
              <a:rPr lang="en-US" altLang="zh-CN" sz="2400" dirty="0" smtClean="0"/>
              <a:t>{ return </a:t>
            </a:r>
            <a:r>
              <a:rPr lang="en-US" altLang="zh-CN" sz="2400" dirty="0"/>
              <a:t>x; }</a:t>
            </a:r>
          </a:p>
          <a:p>
            <a:pPr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double </a:t>
            </a:r>
            <a:r>
              <a:rPr lang="en-US" altLang="zh-CN" sz="2400" dirty="0" err="1"/>
              <a:t>getY</a:t>
            </a:r>
            <a:r>
              <a:rPr lang="en-US" altLang="zh-CN" sz="2400" dirty="0"/>
              <a:t>() { return y; }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FF0066"/>
                </a:solidFill>
              </a:rPr>
              <a:t>friend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66"/>
                </a:solidFill>
              </a:rPr>
              <a:t>double 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getDis</a:t>
            </a:r>
            <a:r>
              <a:rPr lang="en-US" altLang="zh-CN" sz="2400" dirty="0" smtClean="0">
                <a:solidFill>
                  <a:srgbClr val="000066"/>
                </a:solidFill>
              </a:rPr>
              <a:t>( const Point </a:t>
            </a:r>
            <a:r>
              <a:rPr lang="en-US" altLang="zh-CN" sz="2400" dirty="0">
                <a:solidFill>
                  <a:srgbClr val="000066"/>
                </a:solidFill>
              </a:rPr>
              <a:t>&amp;</a:t>
            </a:r>
            <a:r>
              <a:rPr lang="en-US" altLang="zh-CN" sz="2400" dirty="0" smtClean="0">
                <a:solidFill>
                  <a:srgbClr val="000066"/>
                </a:solidFill>
              </a:rPr>
              <a:t>a, const Point </a:t>
            </a:r>
            <a:r>
              <a:rPr lang="en-US" altLang="zh-CN" sz="2400" dirty="0">
                <a:solidFill>
                  <a:srgbClr val="000066"/>
                </a:solidFill>
              </a:rPr>
              <a:t>&amp;b);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};</a:t>
            </a:r>
          </a:p>
        </p:txBody>
      </p:sp>
      <p:sp>
        <p:nvSpPr>
          <p:cNvPr id="1105924" name="AutoShape 4"/>
          <p:cNvSpPr>
            <a:spLocks noChangeArrowheads="1"/>
          </p:cNvSpPr>
          <p:nvPr/>
        </p:nvSpPr>
        <p:spPr bwMode="auto">
          <a:xfrm>
            <a:off x="5148064" y="2348880"/>
            <a:ext cx="3429000" cy="1752600"/>
          </a:xfrm>
          <a:prstGeom prst="cloudCallout">
            <a:avLst>
              <a:gd name="adj1" fmla="val -40000"/>
              <a:gd name="adj2" fmla="val 74639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声明</a:t>
            </a:r>
            <a:r>
              <a:rPr lang="en-US" altLang="zh-CN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getDis</a:t>
            </a:r>
            <a:r>
              <a:rPr lang="zh-CN" altLang="en-US" sz="2800" smtClean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是</a:t>
            </a:r>
            <a:r>
              <a:rPr lang="en-US" altLang="zh-CN" sz="2800" smtClean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Point</a:t>
            </a:r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的友元函数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0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4" grpId="0" animBg="1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339D970C-AB23-45B9-B519-9208DA749072}" type="slidenum">
              <a:rPr lang="en-US" altLang="zh-CN"/>
              <a:pPr/>
              <a:t>91</a:t>
            </a:fld>
            <a:r>
              <a:rPr lang="en-US" altLang="zh-CN"/>
              <a:t>-</a:t>
            </a:r>
          </a:p>
        </p:txBody>
      </p:sp>
      <p:sp>
        <p:nvSpPr>
          <p:cNvPr id="110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计算两点距离：友元函数版本</a:t>
            </a:r>
          </a:p>
        </p:txBody>
      </p:sp>
      <p:sp>
        <p:nvSpPr>
          <p:cNvPr id="110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double 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getDis</a:t>
            </a:r>
            <a:r>
              <a:rPr lang="en-US" altLang="zh-CN" sz="2400" dirty="0" smtClean="0">
                <a:solidFill>
                  <a:srgbClr val="000066"/>
                </a:solidFill>
              </a:rPr>
              <a:t>(const Point </a:t>
            </a:r>
            <a:r>
              <a:rPr lang="en-US" altLang="zh-CN" sz="2400" dirty="0">
                <a:solidFill>
                  <a:srgbClr val="000066"/>
                </a:solidFill>
              </a:rPr>
              <a:t>&amp;a, </a:t>
            </a:r>
            <a:r>
              <a:rPr lang="en-US" altLang="zh-CN" sz="2400" dirty="0" smtClean="0">
                <a:solidFill>
                  <a:srgbClr val="000066"/>
                </a:solidFill>
              </a:rPr>
              <a:t>const Point </a:t>
            </a:r>
            <a:r>
              <a:rPr lang="en-US" altLang="zh-CN" sz="2400" dirty="0">
                <a:solidFill>
                  <a:srgbClr val="000066"/>
                </a:solidFill>
              </a:rPr>
              <a:t>&amp;</a:t>
            </a:r>
            <a:r>
              <a:rPr lang="en-US" altLang="zh-CN" sz="2400">
                <a:solidFill>
                  <a:srgbClr val="000066"/>
                </a:solidFill>
              </a:rPr>
              <a:t>b</a:t>
            </a:r>
            <a:r>
              <a:rPr lang="en-US" altLang="zh-CN" sz="2400" smtClean="0">
                <a:solidFill>
                  <a:srgbClr val="000066"/>
                </a:solidFill>
              </a:rPr>
              <a:t>){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66"/>
                </a:solidFill>
              </a:rPr>
              <a:t> </a:t>
            </a:r>
            <a:r>
              <a:rPr lang="en-US" altLang="zh-CN" sz="2400" smtClean="0">
                <a:solidFill>
                  <a:srgbClr val="000066"/>
                </a:solidFill>
              </a:rPr>
              <a:t>    double </a:t>
            </a:r>
            <a:r>
              <a:rPr lang="en-US" altLang="zh-CN" sz="2400" dirty="0" err="1">
                <a:solidFill>
                  <a:srgbClr val="000066"/>
                </a:solidFill>
              </a:rPr>
              <a:t>dx,dy</a:t>
            </a:r>
            <a:r>
              <a:rPr lang="en-US" altLang="zh-CN" sz="2400" dirty="0">
                <a:solidFill>
                  <a:srgbClr val="000066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	</a:t>
            </a:r>
            <a:r>
              <a:rPr lang="en-US" altLang="zh-CN" sz="2400" dirty="0" err="1">
                <a:solidFill>
                  <a:srgbClr val="000066"/>
                </a:solidFill>
              </a:rPr>
              <a:t>dx</a:t>
            </a:r>
            <a:r>
              <a:rPr lang="en-US" altLang="zh-CN" sz="2400" dirty="0">
                <a:solidFill>
                  <a:srgbClr val="000066"/>
                </a:solidFill>
              </a:rPr>
              <a:t>=</a:t>
            </a:r>
            <a:r>
              <a:rPr lang="en-US" altLang="zh-CN" sz="2400" dirty="0" err="1">
                <a:solidFill>
                  <a:srgbClr val="FF0066"/>
                </a:solidFill>
              </a:rPr>
              <a:t>b.x-a.x</a:t>
            </a:r>
            <a:r>
              <a:rPr lang="en-US" altLang="zh-CN" sz="2400" dirty="0">
                <a:solidFill>
                  <a:srgbClr val="000066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	</a:t>
            </a:r>
            <a:r>
              <a:rPr lang="en-US" altLang="zh-CN" sz="2400" dirty="0" err="1">
                <a:solidFill>
                  <a:srgbClr val="000066"/>
                </a:solidFill>
              </a:rPr>
              <a:t>dy</a:t>
            </a:r>
            <a:r>
              <a:rPr lang="en-US" altLang="zh-CN" sz="2400" dirty="0">
                <a:solidFill>
                  <a:srgbClr val="000066"/>
                </a:solidFill>
              </a:rPr>
              <a:t>=</a:t>
            </a:r>
            <a:r>
              <a:rPr lang="en-US" altLang="zh-CN" sz="2400" dirty="0" err="1">
                <a:solidFill>
                  <a:srgbClr val="FF0066"/>
                </a:solidFill>
              </a:rPr>
              <a:t>b.y-a.y</a:t>
            </a:r>
            <a:r>
              <a:rPr lang="en-US" altLang="zh-CN" sz="2400" dirty="0">
                <a:solidFill>
                  <a:srgbClr val="000066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	return </a:t>
            </a:r>
            <a:r>
              <a:rPr lang="en-US" altLang="zh-CN" sz="2400" dirty="0" err="1">
                <a:solidFill>
                  <a:srgbClr val="000066"/>
                </a:solidFill>
              </a:rPr>
              <a:t>sqrt</a:t>
            </a:r>
            <a:r>
              <a:rPr lang="en-US" altLang="zh-CN" sz="2400" dirty="0">
                <a:solidFill>
                  <a:srgbClr val="000066"/>
                </a:solidFill>
              </a:rPr>
              <a:t>(</a:t>
            </a:r>
            <a:r>
              <a:rPr lang="en-US" altLang="zh-CN" sz="2400" dirty="0" err="1">
                <a:solidFill>
                  <a:srgbClr val="000066"/>
                </a:solidFill>
              </a:rPr>
              <a:t>dx</a:t>
            </a:r>
            <a:r>
              <a:rPr lang="en-US" altLang="zh-CN" sz="2400" dirty="0">
                <a:solidFill>
                  <a:srgbClr val="000066"/>
                </a:solidFill>
              </a:rPr>
              <a:t>*</a:t>
            </a:r>
            <a:r>
              <a:rPr lang="en-US" altLang="zh-CN" sz="2400" dirty="0" err="1">
                <a:solidFill>
                  <a:srgbClr val="000066"/>
                </a:solidFill>
              </a:rPr>
              <a:t>dx+dy</a:t>
            </a:r>
            <a:r>
              <a:rPr lang="en-US" altLang="zh-CN" sz="2400" dirty="0">
                <a:solidFill>
                  <a:srgbClr val="000066"/>
                </a:solidFill>
              </a:rPr>
              <a:t>*</a:t>
            </a:r>
            <a:r>
              <a:rPr lang="en-US" altLang="zh-CN" sz="2400" dirty="0" err="1">
                <a:solidFill>
                  <a:srgbClr val="000066"/>
                </a:solidFill>
              </a:rPr>
              <a:t>dy</a:t>
            </a:r>
            <a:r>
              <a:rPr lang="en-US" altLang="zh-CN" sz="2400" dirty="0">
                <a:solidFill>
                  <a:srgbClr val="000066"/>
                </a:solidFill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66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solidFill>
                <a:srgbClr val="000066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/>
              <a:t>main</a:t>
            </a:r>
            <a:r>
              <a:rPr lang="en-US" altLang="zh-CN" sz="2400" smtClean="0"/>
              <a:t>(){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Point </a:t>
            </a:r>
            <a:r>
              <a:rPr lang="en-US" altLang="zh-CN" sz="2400" dirty="0"/>
              <a:t>p1(1,2),p2(4,6);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&lt;&lt;“distance: “&lt;&lt;</a:t>
            </a:r>
            <a:r>
              <a:rPr lang="en-US" altLang="zh-CN" sz="2400" dirty="0" err="1">
                <a:solidFill>
                  <a:srgbClr val="FF0066"/>
                </a:solidFill>
              </a:rPr>
              <a:t>getDis</a:t>
            </a:r>
            <a:r>
              <a:rPr lang="en-US" altLang="zh-CN" sz="2400" dirty="0">
                <a:solidFill>
                  <a:srgbClr val="FF0066"/>
                </a:solidFill>
              </a:rPr>
              <a:t>(p1,p2);</a:t>
            </a:r>
            <a:r>
              <a:rPr lang="en-US" altLang="zh-CN" sz="2400" dirty="0"/>
              <a:t> 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/>
              <a:t>     return 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1106948" name="AutoShape 4"/>
          <p:cNvSpPr>
            <a:spLocks noChangeArrowheads="1"/>
          </p:cNvSpPr>
          <p:nvPr/>
        </p:nvSpPr>
        <p:spPr bwMode="auto">
          <a:xfrm>
            <a:off x="4572000" y="1341438"/>
            <a:ext cx="3816350" cy="1752600"/>
          </a:xfrm>
          <a:prstGeom prst="cloudCallout">
            <a:avLst>
              <a:gd name="adj1" fmla="val -67431"/>
              <a:gd name="adj2" fmla="val -1810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友元函数中可以通过对象访问私有成员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0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948" grpId="0" animBg="1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4236EC0C-3C40-45C6-8FAE-4A08125092E3}" type="slidenum">
              <a:rPr lang="en-US" altLang="zh-CN"/>
              <a:pPr/>
              <a:t>92</a:t>
            </a:fld>
            <a:r>
              <a:rPr lang="en-US" altLang="zh-CN"/>
              <a:t>-</a:t>
            </a:r>
          </a:p>
        </p:txBody>
      </p:sp>
      <p:sp>
        <p:nvSpPr>
          <p:cNvPr id="110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友元函数说明</a:t>
            </a:r>
          </a:p>
        </p:txBody>
      </p:sp>
      <p:sp>
        <p:nvSpPr>
          <p:cNvPr id="110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/>
              <a:t>友元函数不是类的成员函数，只是类之外的一个普通函数。</a:t>
            </a:r>
          </a:p>
          <a:p>
            <a:r>
              <a:rPr lang="zh-CN" altLang="en-US" sz="2400" dirty="0"/>
              <a:t>一旦普通函数被声明为某个类的友元函数，在函数体内便可以</a:t>
            </a:r>
            <a:r>
              <a:rPr lang="zh-CN" altLang="en-US" sz="2400" dirty="0">
                <a:solidFill>
                  <a:srgbClr val="FF0066"/>
                </a:solidFill>
              </a:rPr>
              <a:t>通过对象</a:t>
            </a:r>
            <a:r>
              <a:rPr lang="zh-CN" altLang="en-US" sz="2400" dirty="0"/>
              <a:t>访问类的私有成员，而不是直接访问成员。不能在函数名前</a:t>
            </a:r>
            <a:r>
              <a:rPr lang="zh-CN" altLang="en-US" sz="2400" dirty="0" smtClean="0"/>
              <a:t>加</a:t>
            </a:r>
            <a:r>
              <a:rPr lang="en-US" altLang="zh-CN" sz="2400" dirty="0" smtClean="0">
                <a:solidFill>
                  <a:srgbClr val="FF0066"/>
                </a:solidFill>
              </a:rPr>
              <a:t>Point</a:t>
            </a:r>
            <a:r>
              <a:rPr lang="en-US" altLang="zh-CN" sz="2400" dirty="0">
                <a:solidFill>
                  <a:srgbClr val="FF0066"/>
                </a:solidFill>
              </a:rPr>
              <a:t>::</a:t>
            </a:r>
            <a:r>
              <a:rPr lang="zh-CN" altLang="en-US" sz="2400" dirty="0">
                <a:solidFill>
                  <a:srgbClr val="FF0066"/>
                </a:solidFill>
              </a:rPr>
              <a:t>前缀。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double </a:t>
            </a:r>
            <a:r>
              <a:rPr lang="en-US" altLang="zh-CN" sz="2400" dirty="0" smtClean="0">
                <a:solidFill>
                  <a:srgbClr val="FF0066"/>
                </a:solidFill>
              </a:rPr>
              <a:t>Point</a:t>
            </a:r>
            <a:r>
              <a:rPr lang="en-US" altLang="zh-CN" sz="2400" dirty="0">
                <a:solidFill>
                  <a:srgbClr val="FF0066"/>
                </a:solidFill>
              </a:rPr>
              <a:t>::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getDis</a:t>
            </a:r>
            <a:r>
              <a:rPr lang="en-US" altLang="zh-CN" sz="2400" dirty="0" smtClean="0">
                <a:solidFill>
                  <a:srgbClr val="000066"/>
                </a:solidFill>
              </a:rPr>
              <a:t>( const Point </a:t>
            </a:r>
            <a:r>
              <a:rPr lang="en-US" altLang="zh-CN" sz="2400" dirty="0">
                <a:solidFill>
                  <a:srgbClr val="000066"/>
                </a:solidFill>
              </a:rPr>
              <a:t>&amp;a, </a:t>
            </a:r>
            <a:r>
              <a:rPr lang="en-US" altLang="zh-CN" sz="2400" dirty="0" smtClean="0">
                <a:solidFill>
                  <a:srgbClr val="000066"/>
                </a:solidFill>
              </a:rPr>
              <a:t>const Point </a:t>
            </a:r>
            <a:r>
              <a:rPr lang="en-US" altLang="zh-CN" sz="2400" dirty="0">
                <a:solidFill>
                  <a:srgbClr val="000066"/>
                </a:solidFill>
              </a:rPr>
              <a:t>&amp;</a:t>
            </a:r>
            <a:r>
              <a:rPr lang="en-US" altLang="zh-CN" sz="2400">
                <a:solidFill>
                  <a:srgbClr val="000066"/>
                </a:solidFill>
              </a:rPr>
              <a:t>b</a:t>
            </a:r>
            <a:r>
              <a:rPr lang="en-US" altLang="zh-CN" sz="2400" smtClean="0">
                <a:solidFill>
                  <a:srgbClr val="000066"/>
                </a:solidFill>
              </a:rPr>
              <a:t>){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	</a:t>
            </a:r>
            <a:r>
              <a:rPr lang="en-US" altLang="zh-CN" sz="2400" dirty="0" smtClean="0">
                <a:solidFill>
                  <a:srgbClr val="000066"/>
                </a:solidFill>
              </a:rPr>
              <a:t>double </a:t>
            </a:r>
            <a:r>
              <a:rPr lang="en-US" altLang="zh-CN" sz="2400" dirty="0" err="1">
                <a:solidFill>
                  <a:srgbClr val="000066"/>
                </a:solidFill>
              </a:rPr>
              <a:t>dx,dy</a:t>
            </a:r>
            <a:r>
              <a:rPr lang="en-US" altLang="zh-CN" sz="2400" dirty="0">
                <a:solidFill>
                  <a:srgbClr val="000066"/>
                </a:solidFill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	</a:t>
            </a:r>
            <a:r>
              <a:rPr lang="en-US" altLang="zh-CN" sz="2400" dirty="0" err="1">
                <a:solidFill>
                  <a:srgbClr val="000066"/>
                </a:solidFill>
              </a:rPr>
              <a:t>dx</a:t>
            </a:r>
            <a:r>
              <a:rPr lang="en-US" altLang="zh-CN" sz="2400" dirty="0">
                <a:solidFill>
                  <a:srgbClr val="000066"/>
                </a:solidFill>
              </a:rPr>
              <a:t>=</a:t>
            </a:r>
            <a:r>
              <a:rPr lang="en-US" altLang="zh-CN" sz="2400" dirty="0" err="1">
                <a:solidFill>
                  <a:srgbClr val="000066"/>
                </a:solidFill>
              </a:rPr>
              <a:t>b.x</a:t>
            </a:r>
            <a:r>
              <a:rPr lang="en-US" altLang="zh-CN" sz="2400" dirty="0">
                <a:solidFill>
                  <a:srgbClr val="000066"/>
                </a:solidFill>
              </a:rPr>
              <a:t>-</a:t>
            </a:r>
            <a:r>
              <a:rPr lang="en-US" altLang="zh-CN" sz="2400" dirty="0">
                <a:solidFill>
                  <a:srgbClr val="FF0066"/>
                </a:solidFill>
              </a:rPr>
              <a:t>x</a:t>
            </a:r>
            <a:r>
              <a:rPr lang="en-US" altLang="zh-CN" sz="2400" dirty="0">
                <a:solidFill>
                  <a:srgbClr val="000066"/>
                </a:solidFill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	</a:t>
            </a:r>
            <a:r>
              <a:rPr lang="en-US" altLang="zh-CN" sz="2400" dirty="0" err="1">
                <a:solidFill>
                  <a:srgbClr val="000066"/>
                </a:solidFill>
              </a:rPr>
              <a:t>dy</a:t>
            </a:r>
            <a:r>
              <a:rPr lang="en-US" altLang="zh-CN" sz="2400" dirty="0">
                <a:solidFill>
                  <a:srgbClr val="000066"/>
                </a:solidFill>
              </a:rPr>
              <a:t>=</a:t>
            </a:r>
            <a:r>
              <a:rPr lang="en-US" altLang="zh-CN" sz="2400" dirty="0" err="1">
                <a:solidFill>
                  <a:srgbClr val="000066"/>
                </a:solidFill>
              </a:rPr>
              <a:t>b.y</a:t>
            </a:r>
            <a:r>
              <a:rPr lang="en-US" altLang="zh-CN" sz="2400" dirty="0">
                <a:solidFill>
                  <a:srgbClr val="000066"/>
                </a:solidFill>
              </a:rPr>
              <a:t>-</a:t>
            </a:r>
            <a:r>
              <a:rPr lang="en-US" altLang="zh-CN" sz="2400" dirty="0">
                <a:solidFill>
                  <a:srgbClr val="FF0066"/>
                </a:solidFill>
              </a:rPr>
              <a:t>y</a:t>
            </a:r>
            <a:r>
              <a:rPr lang="en-US" altLang="zh-CN" sz="2400" dirty="0">
                <a:solidFill>
                  <a:srgbClr val="000066"/>
                </a:solidFill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	return </a:t>
            </a:r>
            <a:r>
              <a:rPr lang="en-US" altLang="zh-CN" sz="2400" dirty="0" err="1">
                <a:solidFill>
                  <a:srgbClr val="000066"/>
                </a:solidFill>
              </a:rPr>
              <a:t>sqrt</a:t>
            </a:r>
            <a:r>
              <a:rPr lang="en-US" altLang="zh-CN" sz="2400" dirty="0">
                <a:solidFill>
                  <a:srgbClr val="000066"/>
                </a:solidFill>
              </a:rPr>
              <a:t>(</a:t>
            </a:r>
            <a:r>
              <a:rPr lang="en-US" altLang="zh-CN" sz="2400" dirty="0" err="1">
                <a:solidFill>
                  <a:srgbClr val="000066"/>
                </a:solidFill>
              </a:rPr>
              <a:t>dx</a:t>
            </a:r>
            <a:r>
              <a:rPr lang="en-US" altLang="zh-CN" sz="2400" dirty="0">
                <a:solidFill>
                  <a:srgbClr val="000066"/>
                </a:solidFill>
              </a:rPr>
              <a:t>*</a:t>
            </a:r>
            <a:r>
              <a:rPr lang="en-US" altLang="zh-CN" sz="2400" dirty="0" err="1">
                <a:solidFill>
                  <a:srgbClr val="000066"/>
                </a:solidFill>
              </a:rPr>
              <a:t>dx+dy</a:t>
            </a:r>
            <a:r>
              <a:rPr lang="en-US" altLang="zh-CN" sz="2400" dirty="0">
                <a:solidFill>
                  <a:srgbClr val="000066"/>
                </a:solidFill>
              </a:rPr>
              <a:t>*</a:t>
            </a:r>
            <a:r>
              <a:rPr lang="en-US" altLang="zh-CN" sz="2400" dirty="0" err="1">
                <a:solidFill>
                  <a:srgbClr val="000066"/>
                </a:solidFill>
              </a:rPr>
              <a:t>dy</a:t>
            </a:r>
            <a:r>
              <a:rPr lang="en-US" altLang="zh-CN" sz="2400" dirty="0">
                <a:solidFill>
                  <a:srgbClr val="000066"/>
                </a:solidFill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}</a:t>
            </a:r>
            <a:endParaRPr lang="en-US" altLang="zh-CN" sz="2400" dirty="0"/>
          </a:p>
        </p:txBody>
      </p:sp>
      <p:sp>
        <p:nvSpPr>
          <p:cNvPr id="1107972" name="Rectangle 4"/>
          <p:cNvSpPr>
            <a:spLocks noChangeArrowheads="1"/>
          </p:cNvSpPr>
          <p:nvPr/>
        </p:nvSpPr>
        <p:spPr bwMode="auto">
          <a:xfrm>
            <a:off x="1979712" y="3645024"/>
            <a:ext cx="72008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80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Symbol" pitchFamily="18" charset="2"/>
              </a:rPr>
              <a:t>X</a:t>
            </a:r>
            <a:endParaRPr lang="en-US" altLang="zh-CN" sz="80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sp>
        <p:nvSpPr>
          <p:cNvPr id="1107973" name="Rectangle 5"/>
          <p:cNvSpPr>
            <a:spLocks noChangeArrowheads="1"/>
          </p:cNvSpPr>
          <p:nvPr/>
        </p:nvSpPr>
        <p:spPr bwMode="auto">
          <a:xfrm>
            <a:off x="1475656" y="2636912"/>
            <a:ext cx="9874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zh-CN" sz="720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  <a:ea typeface="黑体" pitchFamily="2" charset="-122"/>
                <a:sym typeface="Symbol" pitchFamily="18" charset="2"/>
              </a:rPr>
              <a:t>X</a:t>
            </a:r>
            <a:endParaRPr lang="en-US" altLang="zh-CN" sz="720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itchFamily="66" charset="0"/>
              <a:ea typeface="黑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07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107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972" grpId="0" autoUpdateAnimBg="0"/>
      <p:bldP spid="1107973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2006E09D-8C8D-4A98-AF4D-0DF4D72BEADD}" type="slidenum">
              <a:rPr lang="en-US" altLang="zh-CN"/>
              <a:pPr/>
              <a:t>93</a:t>
            </a:fld>
            <a:r>
              <a:rPr lang="en-US" altLang="zh-CN"/>
              <a:t>-</a:t>
            </a:r>
          </a:p>
        </p:txBody>
      </p:sp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计算两点距离：成员函数版本</a:t>
            </a:r>
          </a:p>
        </p:txBody>
      </p:sp>
      <p:sp>
        <p:nvSpPr>
          <p:cNvPr id="110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/>
              <a:t>class </a:t>
            </a:r>
            <a:r>
              <a:rPr lang="en-US" altLang="zh-CN" sz="2400" smtClean="0"/>
              <a:t>Point{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double </a:t>
            </a:r>
            <a:r>
              <a:rPr lang="en-US" altLang="zh-CN" sz="2400" dirty="0" err="1" smtClean="0"/>
              <a:t>x,y</a:t>
            </a:r>
            <a:r>
              <a:rPr lang="en-US" altLang="zh-CN" sz="24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public: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Point(double xx=0,double </a:t>
            </a:r>
            <a:r>
              <a:rPr lang="en-US" altLang="zh-CN" sz="2400" dirty="0" err="1"/>
              <a:t>yy</a:t>
            </a:r>
            <a:r>
              <a:rPr lang="en-US" altLang="zh-CN" sz="2400" dirty="0"/>
              <a:t>=0)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{ x=xx; y=</a:t>
            </a:r>
            <a:r>
              <a:rPr lang="en-US" altLang="zh-CN" sz="2400" dirty="0" err="1"/>
              <a:t>yy</a:t>
            </a:r>
            <a:r>
              <a:rPr lang="en-US" altLang="zh-CN" sz="2400" dirty="0"/>
              <a:t>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double </a:t>
            </a:r>
            <a:r>
              <a:rPr lang="en-US" altLang="zh-CN" sz="2400" dirty="0" err="1"/>
              <a:t>getX</a:t>
            </a:r>
            <a:r>
              <a:rPr lang="en-US" altLang="zh-CN" sz="2400" dirty="0"/>
              <a:t>() {return x;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double </a:t>
            </a:r>
            <a:r>
              <a:rPr lang="en-US" altLang="zh-CN" sz="2400" dirty="0" err="1"/>
              <a:t>getY</a:t>
            </a:r>
            <a:r>
              <a:rPr lang="en-US" altLang="zh-CN" sz="2400" dirty="0"/>
              <a:t>() { return y;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66"/>
                </a:solidFill>
              </a:rPr>
              <a:t>double 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getDis</a:t>
            </a:r>
            <a:r>
              <a:rPr lang="en-US" altLang="zh-CN" sz="2400" dirty="0" smtClean="0">
                <a:solidFill>
                  <a:srgbClr val="000066"/>
                </a:solidFill>
              </a:rPr>
              <a:t>(const Point </a:t>
            </a:r>
            <a:r>
              <a:rPr lang="en-US" altLang="zh-CN" sz="2400" dirty="0">
                <a:solidFill>
                  <a:srgbClr val="000066"/>
                </a:solidFill>
              </a:rPr>
              <a:t>&amp;a);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};</a:t>
            </a:r>
          </a:p>
        </p:txBody>
      </p:sp>
      <p:sp>
        <p:nvSpPr>
          <p:cNvPr id="1108996" name="AutoShape 4"/>
          <p:cNvSpPr>
            <a:spLocks noChangeArrowheads="1"/>
          </p:cNvSpPr>
          <p:nvPr/>
        </p:nvSpPr>
        <p:spPr bwMode="auto">
          <a:xfrm>
            <a:off x="4788024" y="2780928"/>
            <a:ext cx="2514600" cy="1441450"/>
          </a:xfrm>
          <a:prstGeom prst="cloudCallout">
            <a:avLst>
              <a:gd name="adj1" fmla="val -64079"/>
              <a:gd name="adj2" fmla="val 51319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声明类的成员函数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0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6" grpId="0" animBg="1" autoUpdateAnimBg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-</a:t>
            </a:r>
            <a:fld id="{C0EC658E-4FED-4225-A9A6-297BE968997C}" type="slidenum">
              <a:rPr lang="en-US" altLang="zh-CN"/>
              <a:pPr/>
              <a:t>94</a:t>
            </a:fld>
            <a:r>
              <a:rPr lang="en-US" altLang="zh-CN"/>
              <a:t>-</a:t>
            </a:r>
          </a:p>
        </p:txBody>
      </p:sp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计算两点距离：成员函数版本</a:t>
            </a:r>
          </a:p>
        </p:txBody>
      </p:sp>
      <p:sp>
        <p:nvSpPr>
          <p:cNvPr id="111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double </a:t>
            </a:r>
            <a:r>
              <a:rPr lang="en-US" altLang="zh-CN" sz="2400" dirty="0" smtClean="0">
                <a:solidFill>
                  <a:srgbClr val="000066"/>
                </a:solidFill>
              </a:rPr>
              <a:t>Point</a:t>
            </a:r>
            <a:r>
              <a:rPr lang="en-US" altLang="zh-CN" sz="2400" dirty="0">
                <a:solidFill>
                  <a:srgbClr val="000066"/>
                </a:solidFill>
              </a:rPr>
              <a:t>::</a:t>
            </a:r>
            <a:r>
              <a:rPr lang="en-US" altLang="zh-CN" sz="2400" dirty="0" err="1" smtClean="0">
                <a:solidFill>
                  <a:srgbClr val="000066"/>
                </a:solidFill>
              </a:rPr>
              <a:t>getDis</a:t>
            </a:r>
            <a:r>
              <a:rPr lang="en-US" altLang="zh-CN" sz="2400" dirty="0" smtClean="0">
                <a:solidFill>
                  <a:srgbClr val="000066"/>
                </a:solidFill>
              </a:rPr>
              <a:t>( const Point </a:t>
            </a:r>
            <a:r>
              <a:rPr lang="en-US" altLang="zh-CN" sz="2400" dirty="0">
                <a:solidFill>
                  <a:srgbClr val="000066"/>
                </a:solidFill>
              </a:rPr>
              <a:t>&amp;</a:t>
            </a:r>
            <a:r>
              <a:rPr lang="en-US" altLang="zh-CN" sz="2400">
                <a:solidFill>
                  <a:srgbClr val="000066"/>
                </a:solidFill>
              </a:rPr>
              <a:t>a</a:t>
            </a:r>
            <a:r>
              <a:rPr lang="en-US" altLang="zh-CN" sz="2400" smtClean="0">
                <a:solidFill>
                  <a:srgbClr val="000066"/>
                </a:solidFill>
              </a:rPr>
              <a:t>){</a:t>
            </a:r>
            <a:endParaRPr lang="en-US" altLang="zh-CN" sz="2400" dirty="0">
              <a:solidFill>
                <a:srgbClr val="000066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	</a:t>
            </a:r>
            <a:r>
              <a:rPr lang="en-US" altLang="zh-CN" sz="2400" dirty="0" smtClean="0">
                <a:solidFill>
                  <a:srgbClr val="000066"/>
                </a:solidFill>
              </a:rPr>
              <a:t>double </a:t>
            </a:r>
            <a:r>
              <a:rPr lang="en-US" altLang="zh-CN" sz="2400" dirty="0" err="1">
                <a:solidFill>
                  <a:srgbClr val="000066"/>
                </a:solidFill>
              </a:rPr>
              <a:t>dx,dy</a:t>
            </a:r>
            <a:r>
              <a:rPr lang="en-US" altLang="zh-CN" sz="2400" dirty="0">
                <a:solidFill>
                  <a:srgbClr val="000066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	</a:t>
            </a:r>
            <a:r>
              <a:rPr lang="en-US" altLang="zh-CN" sz="2400" dirty="0" err="1">
                <a:solidFill>
                  <a:srgbClr val="000066"/>
                </a:solidFill>
              </a:rPr>
              <a:t>dx</a:t>
            </a:r>
            <a:r>
              <a:rPr lang="en-US" altLang="zh-CN" sz="2400" dirty="0">
                <a:solidFill>
                  <a:srgbClr val="000066"/>
                </a:solidFill>
              </a:rPr>
              <a:t>=</a:t>
            </a:r>
            <a:r>
              <a:rPr lang="en-US" altLang="zh-CN" sz="2400" dirty="0">
                <a:solidFill>
                  <a:srgbClr val="FF0066"/>
                </a:solidFill>
              </a:rPr>
              <a:t>x-</a:t>
            </a:r>
            <a:r>
              <a:rPr lang="en-US" altLang="zh-CN" sz="2400" dirty="0" err="1">
                <a:solidFill>
                  <a:srgbClr val="FF0066"/>
                </a:solidFill>
              </a:rPr>
              <a:t>a.x</a:t>
            </a:r>
            <a:r>
              <a:rPr lang="en-US" altLang="zh-CN" sz="2400" dirty="0">
                <a:solidFill>
                  <a:srgbClr val="000066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	</a:t>
            </a:r>
            <a:r>
              <a:rPr lang="en-US" altLang="zh-CN" sz="2400" dirty="0" err="1">
                <a:solidFill>
                  <a:srgbClr val="000066"/>
                </a:solidFill>
              </a:rPr>
              <a:t>dy</a:t>
            </a:r>
            <a:r>
              <a:rPr lang="en-US" altLang="zh-CN" sz="2400" dirty="0">
                <a:solidFill>
                  <a:srgbClr val="000066"/>
                </a:solidFill>
              </a:rPr>
              <a:t>=</a:t>
            </a:r>
            <a:r>
              <a:rPr lang="en-US" altLang="zh-CN" sz="2400" dirty="0">
                <a:solidFill>
                  <a:srgbClr val="FF0066"/>
                </a:solidFill>
              </a:rPr>
              <a:t>y-</a:t>
            </a:r>
            <a:r>
              <a:rPr lang="en-US" altLang="zh-CN" sz="2400" dirty="0" err="1">
                <a:solidFill>
                  <a:srgbClr val="FF0066"/>
                </a:solidFill>
              </a:rPr>
              <a:t>a.y</a:t>
            </a:r>
            <a:r>
              <a:rPr lang="en-US" altLang="zh-CN" sz="2400" dirty="0">
                <a:solidFill>
                  <a:srgbClr val="000066"/>
                </a:solidFill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66"/>
                </a:solidFill>
              </a:rPr>
              <a:t>	return </a:t>
            </a:r>
            <a:r>
              <a:rPr lang="en-US" altLang="zh-CN" sz="2400" dirty="0" err="1">
                <a:solidFill>
                  <a:srgbClr val="000066"/>
                </a:solidFill>
              </a:rPr>
              <a:t>sqrt</a:t>
            </a:r>
            <a:r>
              <a:rPr lang="en-US" altLang="zh-CN" sz="2400" dirty="0">
                <a:solidFill>
                  <a:srgbClr val="000066"/>
                </a:solidFill>
              </a:rPr>
              <a:t>(</a:t>
            </a:r>
            <a:r>
              <a:rPr lang="en-US" altLang="zh-CN" sz="2400" dirty="0" err="1">
                <a:solidFill>
                  <a:srgbClr val="000066"/>
                </a:solidFill>
              </a:rPr>
              <a:t>dx</a:t>
            </a:r>
            <a:r>
              <a:rPr lang="en-US" altLang="zh-CN" sz="2400" dirty="0">
                <a:solidFill>
                  <a:srgbClr val="000066"/>
                </a:solidFill>
              </a:rPr>
              <a:t>*</a:t>
            </a:r>
            <a:r>
              <a:rPr lang="en-US" altLang="zh-CN" sz="2400" dirty="0" err="1">
                <a:solidFill>
                  <a:srgbClr val="000066"/>
                </a:solidFill>
              </a:rPr>
              <a:t>dx+dy</a:t>
            </a:r>
            <a:r>
              <a:rPr lang="en-US" altLang="zh-CN" sz="2400" dirty="0">
                <a:solidFill>
                  <a:srgbClr val="000066"/>
                </a:solidFill>
              </a:rPr>
              <a:t>*</a:t>
            </a:r>
            <a:r>
              <a:rPr lang="en-US" altLang="zh-CN" sz="2400" dirty="0" err="1">
                <a:solidFill>
                  <a:srgbClr val="000066"/>
                </a:solidFill>
              </a:rPr>
              <a:t>dy</a:t>
            </a:r>
            <a:r>
              <a:rPr lang="en-US" altLang="zh-CN" sz="2400" dirty="0">
                <a:solidFill>
                  <a:srgbClr val="000066"/>
                </a:solidFill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66"/>
                </a:solidFill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>
              <a:solidFill>
                <a:srgbClr val="000066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/>
              <a:t>main</a:t>
            </a:r>
            <a:r>
              <a:rPr lang="en-US" altLang="zh-CN" sz="2400" smtClean="0"/>
              <a:t>(){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smtClean="0"/>
              <a:t>Point </a:t>
            </a:r>
            <a:r>
              <a:rPr lang="en-US" altLang="zh-CN" sz="2400" dirty="0"/>
              <a:t>p1(1,2),p2(4,6);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&lt;&lt;“distance: “&lt;&lt; </a:t>
            </a:r>
            <a:r>
              <a:rPr lang="en-US" altLang="zh-CN" sz="2400" dirty="0">
                <a:solidFill>
                  <a:srgbClr val="FF0066"/>
                </a:solidFill>
              </a:rPr>
              <a:t>p1.getDis(p2);</a:t>
            </a:r>
            <a:r>
              <a:rPr lang="en-US" altLang="zh-CN" sz="2400" dirty="0"/>
              <a:t> 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/>
              <a:t>     return 0;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1110020" name="AutoShape 4"/>
          <p:cNvSpPr>
            <a:spLocks noChangeArrowheads="1"/>
          </p:cNvSpPr>
          <p:nvPr/>
        </p:nvSpPr>
        <p:spPr bwMode="auto">
          <a:xfrm>
            <a:off x="4572000" y="1268413"/>
            <a:ext cx="4103688" cy="1512515"/>
          </a:xfrm>
          <a:prstGeom prst="cloudCallout">
            <a:avLst>
              <a:gd name="adj1" fmla="val -66362"/>
              <a:gd name="adj2" fmla="val 19489"/>
            </a:avLst>
          </a:prstGeom>
          <a:solidFill>
            <a:schemeClr val="accent1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成员函数内部可以访问私有成员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11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20" grpId="0" animBg="1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-</a:t>
            </a:r>
            <a:fld id="{4A3AE292-469D-48D0-9A2D-9E98E6905A96}" type="slidenum">
              <a:rPr lang="en-US" altLang="zh-CN" smtClean="0">
                <a:ea typeface="宋体" pitchFamily="2" charset="-122"/>
              </a:rPr>
              <a:pPr/>
              <a:t>95</a:t>
            </a:fld>
            <a:r>
              <a:rPr lang="en-US" altLang="zh-CN" smtClean="0">
                <a:ea typeface="宋体" pitchFamily="2" charset="-122"/>
              </a:rPr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const</a:t>
            </a:r>
            <a:r>
              <a:rPr lang="zh-CN" altLang="en-US" dirty="0" smtClean="0"/>
              <a:t>成员函数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类中某些函数只会读取数据成员，而不会修改数据成员，作为一种契约和良好习惯，应该将该成员函数声明为</a:t>
            </a:r>
            <a:r>
              <a:rPr lang="zh-CN" altLang="en-US" dirty="0" smtClean="0">
                <a:solidFill>
                  <a:srgbClr val="000099"/>
                </a:solidFill>
              </a:rPr>
              <a:t>常成员函数</a:t>
            </a:r>
            <a:r>
              <a:rPr lang="zh-CN" altLang="en-US" dirty="0" smtClean="0"/>
              <a:t>。 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方法：在函数头的结尾加上</a:t>
            </a:r>
            <a:r>
              <a:rPr lang="en-US" altLang="zh-CN" dirty="0" smtClean="0">
                <a:solidFill>
                  <a:srgbClr val="FF0066"/>
                </a:solidFill>
              </a:rPr>
              <a:t>const</a:t>
            </a:r>
          </a:p>
          <a:p>
            <a:pPr eaLnBrk="1" hangingPunct="1">
              <a:defRPr/>
            </a:pPr>
            <a:r>
              <a:rPr lang="zh-CN" altLang="en-US" dirty="0" smtClean="0"/>
              <a:t>在常成员函数中，如果修改数据成员（或调用非常成员函数以间接修改），编译器将报错。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静态成员函数不能声明为常成员函数。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-</a:t>
            </a:r>
            <a:fld id="{1F73A2B4-3A61-438C-8AA9-3B1C7DB70BDC}" type="slidenum">
              <a:rPr lang="en-US" altLang="zh-CN" smtClean="0">
                <a:ea typeface="宋体" pitchFamily="2" charset="-122"/>
              </a:rPr>
              <a:pPr/>
              <a:t>96</a:t>
            </a:fld>
            <a:r>
              <a:rPr lang="en-US" altLang="zh-CN" smtClean="0">
                <a:ea typeface="宋体" pitchFamily="2" charset="-122"/>
              </a:rPr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常成员函数声明</a:t>
            </a:r>
            <a:endParaRPr lang="zh-CN" alt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smtClean="0">
                <a:effectLst/>
                <a:latin typeface="Tahoma" pitchFamily="34" charset="0"/>
              </a:rPr>
              <a:t>#include  &lt;iostream&gt;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smtClean="0">
                <a:effectLst/>
                <a:latin typeface="Tahoma" pitchFamily="34" charset="0"/>
              </a:rPr>
              <a:t>class </a:t>
            </a:r>
            <a:r>
              <a:rPr lang="en-US" altLang="zh-CN" sz="2400" smtClean="0">
                <a:effectLst/>
                <a:latin typeface="Tahoma" pitchFamily="34" charset="0"/>
              </a:rPr>
              <a:t>Array1D{</a:t>
            </a:r>
            <a:endParaRPr lang="en-US" altLang="zh-CN" sz="2400" smtClean="0">
              <a:effectLst/>
              <a:latin typeface="Tahoma" pitchFamily="34" charset="0"/>
            </a:endParaRP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99"/>
                </a:solidFill>
                <a:effectLst/>
                <a:latin typeface="Tahoma" pitchFamily="34" charset="0"/>
              </a:rPr>
              <a:t>public: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99"/>
                </a:solidFill>
                <a:effectLst/>
                <a:latin typeface="Tahoma" pitchFamily="34" charset="0"/>
              </a:rPr>
              <a:t>	……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99"/>
                </a:solidFill>
                <a:effectLst/>
                <a:latin typeface="Tahoma" pitchFamily="34" charset="0"/>
              </a:rPr>
              <a:t>	int getValue(int index) </a:t>
            </a:r>
            <a:r>
              <a:rPr lang="en-US" altLang="zh-CN" sz="2400" smtClean="0">
                <a:solidFill>
                  <a:srgbClr val="FF0066"/>
                </a:solidFill>
                <a:effectLst/>
                <a:latin typeface="Tahoma" pitchFamily="34" charset="0"/>
              </a:rPr>
              <a:t>const</a:t>
            </a:r>
            <a:r>
              <a:rPr lang="en-US" altLang="zh-CN" sz="2400" smtClean="0">
                <a:solidFill>
                  <a:srgbClr val="000099"/>
                </a:solidFill>
                <a:effectLst/>
                <a:latin typeface="Tahoma" pitchFamily="34" charset="0"/>
              </a:rPr>
              <a:t>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99"/>
                </a:solidFill>
                <a:effectLst/>
                <a:latin typeface="Tahoma" pitchFamily="34" charset="0"/>
              </a:rPr>
              <a:t>	void setValue(int index, int value);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private: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	…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smtClean="0">
                <a:effectLst/>
                <a:latin typeface="Tahoma" pitchFamily="34" charset="0"/>
              </a:rPr>
              <a:t>};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endParaRPr lang="en-US" altLang="zh-CN" sz="2400" smtClean="0">
              <a:effectLst/>
              <a:latin typeface="Tahoma" pitchFamily="34" charset="0"/>
            </a:endParaRP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endParaRPr lang="en-US" altLang="zh-CN" sz="2400" smtClean="0">
              <a:effectLst/>
              <a:latin typeface="Tahoma" pitchFamily="34" charset="0"/>
            </a:endParaRP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endParaRPr lang="en-US" altLang="zh-CN" sz="2400" smtClean="0">
              <a:effectLst/>
              <a:latin typeface="Tahoma" pitchFamily="34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900113" y="4868862"/>
            <a:ext cx="7704137" cy="1224433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en-US" altLang="zh-CN" dirty="0" err="1" smtClean="0">
                <a:latin typeface="楷体_GB2312"/>
                <a:ea typeface="楷体_GB2312"/>
                <a:cs typeface="楷体_GB2312"/>
              </a:rPr>
              <a:t>setValue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要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修改数据成员，不能声明为常成员函数。</a:t>
            </a:r>
            <a:endParaRPr lang="en-US" altLang="zh-CN" dirty="0">
              <a:latin typeface="楷体_GB2312"/>
              <a:ea typeface="楷体_GB2312"/>
              <a:cs typeface="楷体_GB231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dirty="0" err="1" smtClean="0">
                <a:latin typeface="楷体_GB2312"/>
                <a:ea typeface="楷体_GB2312"/>
                <a:cs typeface="楷体_GB2312"/>
              </a:rPr>
              <a:t>getValue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只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读取数据成员，应该声明为常成员函数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。</a:t>
            </a:r>
            <a:endParaRPr lang="en-US" altLang="zh-CN" dirty="0" smtClean="0">
              <a:latin typeface="楷体_GB2312"/>
              <a:ea typeface="楷体_GB2312"/>
              <a:cs typeface="楷体_GB2312"/>
            </a:endParaRPr>
          </a:p>
          <a:p>
            <a:pPr>
              <a:buFont typeface="Wingdings" pitchFamily="2" charset="2"/>
              <a:buChar char="p"/>
            </a:pPr>
            <a:r>
              <a:rPr lang="en-US" altLang="zh-CN" dirty="0" smtClean="0">
                <a:latin typeface="楷体_GB2312"/>
                <a:ea typeface="楷体_GB2312"/>
                <a:cs typeface="楷体_GB2312"/>
              </a:rPr>
              <a:t>Const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本质上修饰的</a:t>
            </a:r>
            <a:r>
              <a:rPr lang="en-US" altLang="zh-CN" dirty="0" smtClean="0">
                <a:latin typeface="楷体_GB2312"/>
                <a:ea typeface="楷体_GB2312"/>
                <a:cs typeface="楷体_GB2312"/>
              </a:rPr>
              <a:t>this</a:t>
            </a:r>
            <a:r>
              <a:rPr lang="zh-CN" altLang="en-US" dirty="0" smtClean="0">
                <a:latin typeface="楷体_GB2312"/>
                <a:ea typeface="楷体_GB2312"/>
                <a:cs typeface="楷体_GB2312"/>
              </a:rPr>
              <a:t>指针。</a:t>
            </a:r>
            <a:endParaRPr lang="zh-CN" altLang="en-US" dirty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-</a:t>
            </a:r>
            <a:fld id="{95B92FA8-7043-41F1-90BF-00B267334331}" type="slidenum">
              <a:rPr lang="en-US" altLang="zh-CN" smtClean="0">
                <a:ea typeface="宋体" pitchFamily="2" charset="-122"/>
              </a:rPr>
              <a:pPr/>
              <a:t>97</a:t>
            </a:fld>
            <a:r>
              <a:rPr lang="en-US" altLang="zh-CN" smtClean="0">
                <a:ea typeface="宋体" pitchFamily="2" charset="-122"/>
              </a:rPr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常成员函数的定义</a:t>
            </a:r>
            <a:endParaRPr lang="zh-CN" altLang="en-US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Array1D::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getValue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(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int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 index</a:t>
            </a: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) </a:t>
            </a:r>
            <a:r>
              <a:rPr lang="en-US" altLang="zh-CN" sz="2200" smtClean="0">
                <a:solidFill>
                  <a:srgbClr val="FF0066"/>
                </a:solidFill>
                <a:effectLst/>
                <a:latin typeface="Tahoma" pitchFamily="34" charset="0"/>
              </a:rPr>
              <a:t>const</a:t>
            </a:r>
            <a:r>
              <a:rPr lang="en-US" altLang="zh-CN" sz="2200" smtClean="0">
                <a:solidFill>
                  <a:srgbClr val="004E4C"/>
                </a:solidFill>
                <a:effectLst/>
                <a:latin typeface="Tahoma" pitchFamily="34" charset="0"/>
              </a:rPr>
              <a:t>{</a:t>
            </a:r>
            <a:endParaRPr lang="en-US" altLang="zh-CN" sz="2200" dirty="0" smtClean="0">
              <a:solidFill>
                <a:srgbClr val="004E4C"/>
              </a:solidFill>
              <a:effectLst/>
              <a:latin typeface="Tahoma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if(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validIndex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(index)==false)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	</a:t>
            </a:r>
            <a:r>
              <a:rPr lang="en-US" altLang="zh-CN" sz="2200" dirty="0" err="1" smtClean="0">
                <a:solidFill>
                  <a:srgbClr val="0033CC"/>
                </a:solidFill>
                <a:effectLst/>
                <a:latin typeface="Tahoma" pitchFamily="34" charset="0"/>
              </a:rPr>
              <a:t>cout</a:t>
            </a: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&lt;&lt;"error: Invalid index!\n";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	exit(0);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33CC"/>
                </a:solidFill>
                <a:effectLst/>
                <a:latin typeface="Tahoma" pitchFamily="34" charset="0"/>
              </a:rPr>
              <a:t>	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	return </a:t>
            </a:r>
            <a:r>
              <a:rPr lang="en-US" altLang="zh-CN" sz="2200" dirty="0" err="1" smtClean="0">
                <a:solidFill>
                  <a:srgbClr val="004E4C"/>
                </a:solidFill>
                <a:effectLst/>
                <a:latin typeface="Tahoma" pitchFamily="34" charset="0"/>
              </a:rPr>
              <a:t>pData</a:t>
            </a: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[index];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solidFill>
                  <a:srgbClr val="004E4C"/>
                </a:solidFill>
                <a:effectLst/>
                <a:latin typeface="Tahoma" pitchFamily="34" charset="0"/>
              </a:rPr>
              <a:t>}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11560" y="4581128"/>
            <a:ext cx="7705725" cy="1152525"/>
          </a:xfrm>
          <a:prstGeom prst="rect">
            <a:avLst/>
          </a:prstGeom>
          <a:solidFill>
            <a:srgbClr val="CC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Font typeface="Wingdings" pitchFamily="2" charset="2"/>
              <a:buChar char="p"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常成员函数声明和定义时都要加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const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关键词。</a:t>
            </a:r>
            <a:endParaRPr lang="en-US" altLang="zh-CN">
              <a:latin typeface="楷体_GB2312"/>
              <a:ea typeface="楷体_GB2312"/>
              <a:cs typeface="楷体_GB2312"/>
            </a:endParaRPr>
          </a:p>
          <a:p>
            <a:pPr>
              <a:buFont typeface="Wingdings" pitchFamily="2" charset="2"/>
              <a:buChar char="p"/>
            </a:pPr>
            <a:r>
              <a:rPr lang="zh-CN" altLang="en-US">
                <a:latin typeface="楷体_GB2312"/>
                <a:ea typeface="楷体_GB2312"/>
                <a:cs typeface="楷体_GB2312"/>
              </a:rPr>
              <a:t>良好编程习惯：尽可能将成员函数声明为常成员函数，</a:t>
            </a:r>
            <a:endParaRPr lang="en-US" altLang="zh-CN">
              <a:latin typeface="楷体_GB2312"/>
              <a:ea typeface="楷体_GB2312"/>
              <a:cs typeface="楷体_GB2312"/>
            </a:endParaRPr>
          </a:p>
          <a:p>
            <a:r>
              <a:rPr lang="en-US" altLang="zh-CN">
                <a:latin typeface="楷体_GB2312"/>
                <a:ea typeface="楷体_GB2312"/>
                <a:cs typeface="楷体_GB2312"/>
              </a:rPr>
              <a:t>  </a:t>
            </a:r>
            <a:r>
              <a:rPr lang="zh-CN" altLang="en-US">
                <a:latin typeface="楷体_GB2312"/>
                <a:ea typeface="楷体_GB2312"/>
                <a:cs typeface="楷体_GB2312"/>
              </a:rPr>
              <a:t>防止对数据成员的意外修改。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-</a:t>
            </a:r>
            <a:fld id="{4A3AE292-469D-48D0-9A2D-9E98E6905A96}" type="slidenum">
              <a:rPr lang="en-US" altLang="zh-CN" smtClean="0">
                <a:ea typeface="宋体" pitchFamily="2" charset="-122"/>
              </a:rPr>
              <a:pPr/>
              <a:t>98</a:t>
            </a:fld>
            <a:r>
              <a:rPr lang="en-US" altLang="zh-CN" smtClean="0">
                <a:ea typeface="宋体" pitchFamily="2" charset="-122"/>
              </a:rPr>
              <a:t>-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4</a:t>
            </a:r>
            <a:r>
              <a:rPr lang="zh-CN" altLang="en-US" dirty="0" smtClean="0"/>
              <a:t>、常对象</a:t>
            </a:r>
            <a:endParaRPr lang="zh-CN" altLang="en-US" dirty="0"/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声明为常量的对象，其数据成员不能被修改。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通过常对象只能访问常成员函数，不能调用非常成员函数，可以调用公有静态成员函数。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通过常引用和指向常对象的指针，也不能修改对象数据成员。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-</a:t>
            </a:r>
            <a:fld id="{1F73A2B4-3A61-438C-8AA9-3B1C7DB70BDC}" type="slidenum">
              <a:rPr lang="en-US" altLang="zh-CN" smtClean="0">
                <a:ea typeface="宋体" pitchFamily="2" charset="-122"/>
              </a:rPr>
              <a:pPr/>
              <a:t>99</a:t>
            </a:fld>
            <a:r>
              <a:rPr lang="en-US" altLang="zh-CN" smtClean="0">
                <a:ea typeface="宋体" pitchFamily="2" charset="-122"/>
              </a:rPr>
              <a:t>-</a:t>
            </a:r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常成员函数声明</a:t>
            </a:r>
            <a:endParaRPr lang="zh-CN" altLang="en-US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smtClean="0">
                <a:effectLst/>
                <a:latin typeface="Tahoma" pitchFamily="34" charset="0"/>
              </a:rPr>
              <a:t>#include  &lt;iostream&gt;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smtClean="0">
                <a:effectLst/>
                <a:latin typeface="Tahoma" pitchFamily="34" charset="0"/>
              </a:rPr>
              <a:t>class </a:t>
            </a:r>
            <a:r>
              <a:rPr lang="en-US" altLang="zh-CN" sz="2400" smtClean="0">
                <a:effectLst/>
                <a:latin typeface="Tahoma" pitchFamily="34" charset="0"/>
              </a:rPr>
              <a:t>Array1D{</a:t>
            </a:r>
            <a:endParaRPr lang="en-US" altLang="zh-CN" sz="2400" smtClean="0">
              <a:effectLst/>
              <a:latin typeface="Tahoma" pitchFamily="34" charset="0"/>
            </a:endParaRP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99"/>
                </a:solidFill>
                <a:effectLst/>
                <a:latin typeface="Tahoma" pitchFamily="34" charset="0"/>
              </a:rPr>
              <a:t>public: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99"/>
                </a:solidFill>
                <a:effectLst/>
                <a:latin typeface="Tahoma" pitchFamily="34" charset="0"/>
              </a:rPr>
              <a:t>	……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99"/>
                </a:solidFill>
                <a:effectLst/>
                <a:latin typeface="Tahoma" pitchFamily="34" charset="0"/>
              </a:rPr>
              <a:t>	int getValue(int index) </a:t>
            </a:r>
            <a:r>
              <a:rPr lang="en-US" altLang="zh-CN" sz="2400" smtClean="0">
                <a:solidFill>
                  <a:srgbClr val="FF0066"/>
                </a:solidFill>
                <a:effectLst/>
                <a:latin typeface="Tahoma" pitchFamily="34" charset="0"/>
              </a:rPr>
              <a:t>const</a:t>
            </a:r>
            <a:r>
              <a:rPr lang="en-US" altLang="zh-CN" sz="2400" smtClean="0">
                <a:solidFill>
                  <a:srgbClr val="000099"/>
                </a:solidFill>
                <a:effectLst/>
                <a:latin typeface="Tahoma" pitchFamily="34" charset="0"/>
              </a:rPr>
              <a:t>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0099"/>
                </a:solidFill>
                <a:effectLst/>
                <a:latin typeface="Tahoma" pitchFamily="34" charset="0"/>
              </a:rPr>
              <a:t>	void setValue(int index, int value);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private: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004E4C"/>
                </a:solidFill>
                <a:effectLst/>
                <a:latin typeface="Tahoma" pitchFamily="34" charset="0"/>
              </a:rPr>
              <a:t>	…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r>
              <a:rPr lang="en-US" altLang="zh-CN" sz="2400" smtClean="0">
                <a:effectLst/>
                <a:latin typeface="Tahoma" pitchFamily="34" charset="0"/>
              </a:rPr>
              <a:t>};</a:t>
            </a: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endParaRPr lang="en-US" altLang="zh-CN" sz="2400" smtClean="0">
              <a:effectLst/>
              <a:latin typeface="Tahoma" pitchFamily="34" charset="0"/>
            </a:endParaRP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endParaRPr lang="en-US" altLang="zh-CN" sz="2400" smtClean="0">
              <a:effectLst/>
              <a:latin typeface="Tahoma" pitchFamily="34" charset="0"/>
            </a:endParaRPr>
          </a:p>
          <a:p>
            <a:pPr eaLnBrk="1" hangingPunct="1">
              <a:spcBef>
                <a:spcPts val="200"/>
              </a:spcBef>
              <a:buFont typeface="Wingdings" pitchFamily="2" charset="2"/>
              <a:buNone/>
            </a:pPr>
            <a:endParaRPr lang="en-US" altLang="zh-CN" sz="2400" smtClean="0"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sppt01">
  <a:themeElements>
    <a:clrScheme name="csppt01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sppt01">
      <a:majorFont>
        <a:latin typeface="Comic Sans MS"/>
        <a:ea typeface="方正卡通简体"/>
        <a:cs typeface=""/>
      </a:majorFont>
      <a:minorFont>
        <a:latin typeface="Book Antiqu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csppt0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ppt0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ppt0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csppt01</Template>
  <TotalTime>5654</TotalTime>
  <Words>4858</Words>
  <Application>Microsoft Office PowerPoint</Application>
  <PresentationFormat>全屏显示(4:3)</PresentationFormat>
  <Paragraphs>1415</Paragraphs>
  <Slides>114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114</vt:i4>
      </vt:variant>
    </vt:vector>
  </HeadingPairs>
  <TitlesOfParts>
    <vt:vector size="116" baseType="lpstr">
      <vt:lpstr>csppt01</vt:lpstr>
      <vt:lpstr>公式</vt:lpstr>
      <vt:lpstr>第03章类和对象</vt:lpstr>
      <vt:lpstr>本章内容安排</vt:lpstr>
      <vt:lpstr>面向过程与面向对象</vt:lpstr>
      <vt:lpstr>类与对象</vt:lpstr>
      <vt:lpstr>部件component</vt:lpstr>
      <vt:lpstr>属性和行为</vt:lpstr>
      <vt:lpstr>对象关系－HAS-A关系</vt:lpstr>
      <vt:lpstr>对象关系－IS-A关系</vt:lpstr>
      <vt:lpstr>本章内容安排</vt:lpstr>
      <vt:lpstr>分数类</vt:lpstr>
      <vt:lpstr>定义类</vt:lpstr>
      <vt:lpstr>定义类</vt:lpstr>
      <vt:lpstr>成员函数实现（定义）</vt:lpstr>
      <vt:lpstr>成员函数实现</vt:lpstr>
      <vt:lpstr>主程序</vt:lpstr>
      <vt:lpstr>成员访问控制</vt:lpstr>
      <vt:lpstr>封装与隐藏</vt:lpstr>
      <vt:lpstr>实现化简</vt:lpstr>
      <vt:lpstr>实现化简</vt:lpstr>
      <vt:lpstr>实现化简：寻找最大公约数</vt:lpstr>
      <vt:lpstr>完善输出</vt:lpstr>
      <vt:lpstr>在堆中创建对象</vt:lpstr>
      <vt:lpstr>this指针</vt:lpstr>
      <vt:lpstr>this的作用</vt:lpstr>
      <vt:lpstr>this的作用</vt:lpstr>
      <vt:lpstr>this的作用</vt:lpstr>
      <vt:lpstr>本章内容安排</vt:lpstr>
      <vt:lpstr>什么是构造函数？</vt:lpstr>
      <vt:lpstr>Fraction类中没有构造函数？</vt:lpstr>
      <vt:lpstr>写自己的构造函数</vt:lpstr>
      <vt:lpstr>为分数类提供构造函数</vt:lpstr>
      <vt:lpstr>主程序</vt:lpstr>
      <vt:lpstr>多个版本的构造函数</vt:lpstr>
      <vt:lpstr>主程序</vt:lpstr>
      <vt:lpstr>类内初始化</vt:lpstr>
      <vt:lpstr>委托构造函数</vt:lpstr>
      <vt:lpstr>类型转换</vt:lpstr>
      <vt:lpstr>类型转换构造函数</vt:lpstr>
      <vt:lpstr>拒绝隐式转换</vt:lpstr>
      <vt:lpstr>隐蔽的缺省构造函数</vt:lpstr>
      <vt:lpstr>初始化列表</vt:lpstr>
      <vt:lpstr>初始化列表：真正初始化</vt:lpstr>
      <vt:lpstr>拷贝构造函数</vt:lpstr>
      <vt:lpstr>拷贝构造函数示例</vt:lpstr>
      <vt:lpstr>定义相同状态的分数</vt:lpstr>
      <vt:lpstr>默认拷贝构造函数</vt:lpstr>
      <vt:lpstr>拷贝构造函数的调用时机</vt:lpstr>
      <vt:lpstr>对象作为函数参数</vt:lpstr>
      <vt:lpstr>对象作为函数返回值</vt:lpstr>
      <vt:lpstr>对象的赋值</vt:lpstr>
      <vt:lpstr>“=” 赋值还是初始化？</vt:lpstr>
      <vt:lpstr>构造函数的调用时机</vt:lpstr>
      <vt:lpstr>阻止拷贝构造函数</vt:lpstr>
      <vt:lpstr>阻止拷贝构造函数</vt:lpstr>
      <vt:lpstr>什么是析构函数</vt:lpstr>
      <vt:lpstr>Fraction中没有析构函数？</vt:lpstr>
      <vt:lpstr>写自己的析构函数</vt:lpstr>
      <vt:lpstr>本章内容安排</vt:lpstr>
      <vt:lpstr>1、引入1维数组类（版本1）</vt:lpstr>
      <vt:lpstr>Array1D类分析</vt:lpstr>
      <vt:lpstr>构造函数－动态分配内存</vt:lpstr>
      <vt:lpstr>构造函数－动态分配内存</vt:lpstr>
      <vt:lpstr>析构函数</vt:lpstr>
      <vt:lpstr>其它成员函数</vt:lpstr>
      <vt:lpstr>其它成员函数</vt:lpstr>
      <vt:lpstr>2、拷贝与赋值的问题</vt:lpstr>
      <vt:lpstr>缺省拷贝构造的问题</vt:lpstr>
      <vt:lpstr>编写拷贝构造函数</vt:lpstr>
      <vt:lpstr>编写拷贝构造函数</vt:lpstr>
      <vt:lpstr>3、重构－提取重复代码</vt:lpstr>
      <vt:lpstr>重构－调用辅助函数</vt:lpstr>
      <vt:lpstr>右值引用</vt:lpstr>
      <vt:lpstr>move的动机</vt:lpstr>
      <vt:lpstr>高昂的复制代价</vt:lpstr>
      <vt:lpstr>新的期望</vt:lpstr>
      <vt:lpstr>增加右值引用和Move语义</vt:lpstr>
      <vt:lpstr>移动构造函数实现</vt:lpstr>
      <vt:lpstr>普通拷贝和移动的示例</vt:lpstr>
      <vt:lpstr>强制移动的示例</vt:lpstr>
      <vt:lpstr>本章内容安排</vt:lpstr>
      <vt:lpstr>1、静态数据成员</vt:lpstr>
      <vt:lpstr>静态数据成员的特点</vt:lpstr>
      <vt:lpstr>记录小狗的条数</vt:lpstr>
      <vt:lpstr>记录小狗的条数</vt:lpstr>
      <vt:lpstr>引入静态成员函数</vt:lpstr>
      <vt:lpstr>静态成员函数的使用</vt:lpstr>
      <vt:lpstr>2、使用友元</vt:lpstr>
      <vt:lpstr>计算两点距离：普通函数版本</vt:lpstr>
      <vt:lpstr>计算两点距离：普通函数版本</vt:lpstr>
      <vt:lpstr>计算两点距离：友元函数版本</vt:lpstr>
      <vt:lpstr>计算两点距离：友元函数版本</vt:lpstr>
      <vt:lpstr>友元函数说明</vt:lpstr>
      <vt:lpstr>计算两点距离：成员函数版本</vt:lpstr>
      <vt:lpstr>计算两点距离：成员函数版本</vt:lpstr>
      <vt:lpstr>3、const成员函数</vt:lpstr>
      <vt:lpstr>常成员函数声明</vt:lpstr>
      <vt:lpstr>常成员函数的定义</vt:lpstr>
      <vt:lpstr>4、常对象</vt:lpstr>
      <vt:lpstr>常成员函数声明</vt:lpstr>
      <vt:lpstr>常对象访问控制</vt:lpstr>
      <vt:lpstr>5、对象成员</vt:lpstr>
      <vt:lpstr>三角形类</vt:lpstr>
      <vt:lpstr>点类定义：point.h</vt:lpstr>
      <vt:lpstr>点类成员函数实现：point.cpp</vt:lpstr>
      <vt:lpstr>三角形类定义：triangle.h</vt:lpstr>
      <vt:lpstr>三角形类实现：triangle.cpp</vt:lpstr>
      <vt:lpstr>三角形类实现：triangle.cpp</vt:lpstr>
      <vt:lpstr>客户程序：main.cpp</vt:lpstr>
      <vt:lpstr>构造与析构过程</vt:lpstr>
      <vt:lpstr>构造与析构过程</vt:lpstr>
      <vt:lpstr>思考</vt:lpstr>
      <vt:lpstr>问题？</vt:lpstr>
      <vt:lpstr>改造三角形类的构造函数</vt:lpstr>
      <vt:lpstr>构造函数的实现</vt:lpstr>
    </vt:vector>
  </TitlesOfParts>
  <Company>buaa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面向对象技术</dc:title>
  <dc:subject>01.An Approach to the Object-Oriented</dc:subject>
  <dc:creator>thbin</dc:creator>
  <cp:lastModifiedBy>xiajb</cp:lastModifiedBy>
  <cp:revision>1034</cp:revision>
  <cp:lastPrinted>1601-01-01T00:00:00Z</cp:lastPrinted>
  <dcterms:created xsi:type="dcterms:W3CDTF">2004-04-26T09:40:58Z</dcterms:created>
  <dcterms:modified xsi:type="dcterms:W3CDTF">2017-07-19T04:40:25Z</dcterms:modified>
</cp:coreProperties>
</file>