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77"/>
  </p:notesMasterIdLst>
  <p:sldIdLst>
    <p:sldId id="263" r:id="rId2"/>
    <p:sldId id="430" r:id="rId3"/>
    <p:sldId id="431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507" r:id="rId23"/>
    <p:sldId id="508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70" r:id="rId35"/>
    <p:sldId id="471" r:id="rId36"/>
    <p:sldId id="472" r:id="rId37"/>
    <p:sldId id="473" r:id="rId38"/>
    <p:sldId id="474" r:id="rId39"/>
    <p:sldId id="475" r:id="rId40"/>
    <p:sldId id="476" r:id="rId41"/>
    <p:sldId id="509" r:id="rId42"/>
    <p:sldId id="510" r:id="rId43"/>
    <p:sldId id="511" r:id="rId44"/>
    <p:sldId id="480" r:id="rId45"/>
    <p:sldId id="481" r:id="rId46"/>
    <p:sldId id="482" r:id="rId47"/>
    <p:sldId id="483" r:id="rId48"/>
    <p:sldId id="484" r:id="rId49"/>
    <p:sldId id="485" r:id="rId50"/>
    <p:sldId id="514" r:id="rId51"/>
    <p:sldId id="512" r:id="rId52"/>
    <p:sldId id="513" r:id="rId53"/>
    <p:sldId id="486" r:id="rId54"/>
    <p:sldId id="478" r:id="rId55"/>
    <p:sldId id="487" r:id="rId56"/>
    <p:sldId id="479" r:id="rId57"/>
    <p:sldId id="489" r:id="rId58"/>
    <p:sldId id="490" r:id="rId59"/>
    <p:sldId id="491" r:id="rId60"/>
    <p:sldId id="492" r:id="rId61"/>
    <p:sldId id="493" r:id="rId62"/>
    <p:sldId id="494" r:id="rId63"/>
    <p:sldId id="495" r:id="rId64"/>
    <p:sldId id="496" r:id="rId65"/>
    <p:sldId id="488" r:id="rId66"/>
    <p:sldId id="497" r:id="rId67"/>
    <p:sldId id="498" r:id="rId68"/>
    <p:sldId id="499" r:id="rId69"/>
    <p:sldId id="500" r:id="rId70"/>
    <p:sldId id="501" r:id="rId71"/>
    <p:sldId id="502" r:id="rId72"/>
    <p:sldId id="503" r:id="rId73"/>
    <p:sldId id="504" r:id="rId74"/>
    <p:sldId id="505" r:id="rId75"/>
    <p:sldId id="506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F0066"/>
    <a:srgbClr val="003300"/>
    <a:srgbClr val="A50021"/>
    <a:srgbClr val="006600"/>
    <a:srgbClr val="004E4C"/>
    <a:srgbClr val="009900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06" autoAdjust="0"/>
    <p:restoredTop sz="86416" autoAdjust="0"/>
  </p:normalViewPr>
  <p:slideViewPr>
    <p:cSldViewPr>
      <p:cViewPr>
        <p:scale>
          <a:sx n="50" d="100"/>
          <a:sy n="50" d="100"/>
        </p:scale>
        <p:origin x="-730" y="-5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42" Type="http://schemas.openxmlformats.org/officeDocument/2006/relationships/slide" Target="slides/slide43.xml"/><Relationship Id="rId47" Type="http://schemas.openxmlformats.org/officeDocument/2006/relationships/slide" Target="slides/slide48.xml"/><Relationship Id="rId50" Type="http://schemas.openxmlformats.org/officeDocument/2006/relationships/slide" Target="slides/slide51.xml"/><Relationship Id="rId55" Type="http://schemas.openxmlformats.org/officeDocument/2006/relationships/slide" Target="slides/slide56.xml"/><Relationship Id="rId63" Type="http://schemas.openxmlformats.org/officeDocument/2006/relationships/slide" Target="slides/slide64.xml"/><Relationship Id="rId68" Type="http://schemas.openxmlformats.org/officeDocument/2006/relationships/slide" Target="slides/slide69.xml"/><Relationship Id="rId7" Type="http://schemas.openxmlformats.org/officeDocument/2006/relationships/slide" Target="slides/slide8.xml"/><Relationship Id="rId71" Type="http://schemas.openxmlformats.org/officeDocument/2006/relationships/slide" Target="slides/slide72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9" Type="http://schemas.openxmlformats.org/officeDocument/2006/relationships/slide" Target="slides/slide30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53" Type="http://schemas.openxmlformats.org/officeDocument/2006/relationships/slide" Target="slides/slide54.xml"/><Relationship Id="rId58" Type="http://schemas.openxmlformats.org/officeDocument/2006/relationships/slide" Target="slides/slide59.xml"/><Relationship Id="rId66" Type="http://schemas.openxmlformats.org/officeDocument/2006/relationships/slide" Target="slides/slide67.xml"/><Relationship Id="rId74" Type="http://schemas.openxmlformats.org/officeDocument/2006/relationships/slide" Target="slides/slide75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49" Type="http://schemas.openxmlformats.org/officeDocument/2006/relationships/slide" Target="slides/slide50.xml"/><Relationship Id="rId57" Type="http://schemas.openxmlformats.org/officeDocument/2006/relationships/slide" Target="slides/slide58.xml"/><Relationship Id="rId61" Type="http://schemas.openxmlformats.org/officeDocument/2006/relationships/slide" Target="slides/slide62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52" Type="http://schemas.openxmlformats.org/officeDocument/2006/relationships/slide" Target="slides/slide53.xml"/><Relationship Id="rId60" Type="http://schemas.openxmlformats.org/officeDocument/2006/relationships/slide" Target="slides/slide61.xml"/><Relationship Id="rId65" Type="http://schemas.openxmlformats.org/officeDocument/2006/relationships/slide" Target="slides/slide66.xml"/><Relationship Id="rId73" Type="http://schemas.openxmlformats.org/officeDocument/2006/relationships/slide" Target="slides/slide74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Relationship Id="rId48" Type="http://schemas.openxmlformats.org/officeDocument/2006/relationships/slide" Target="slides/slide49.xml"/><Relationship Id="rId56" Type="http://schemas.openxmlformats.org/officeDocument/2006/relationships/slide" Target="slides/slide57.xml"/><Relationship Id="rId64" Type="http://schemas.openxmlformats.org/officeDocument/2006/relationships/slide" Target="slides/slide65.xml"/><Relationship Id="rId69" Type="http://schemas.openxmlformats.org/officeDocument/2006/relationships/slide" Target="slides/slide70.xml"/><Relationship Id="rId8" Type="http://schemas.openxmlformats.org/officeDocument/2006/relationships/slide" Target="slides/slide9.xml"/><Relationship Id="rId51" Type="http://schemas.openxmlformats.org/officeDocument/2006/relationships/slide" Target="slides/slide52.xml"/><Relationship Id="rId72" Type="http://schemas.openxmlformats.org/officeDocument/2006/relationships/slide" Target="slides/slide73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46" Type="http://schemas.openxmlformats.org/officeDocument/2006/relationships/slide" Target="slides/slide47.xml"/><Relationship Id="rId59" Type="http://schemas.openxmlformats.org/officeDocument/2006/relationships/slide" Target="slides/slide60.xml"/><Relationship Id="rId67" Type="http://schemas.openxmlformats.org/officeDocument/2006/relationships/slide" Target="slides/slide68.xml"/><Relationship Id="rId20" Type="http://schemas.openxmlformats.org/officeDocument/2006/relationships/slide" Target="slides/slide21.xml"/><Relationship Id="rId41" Type="http://schemas.openxmlformats.org/officeDocument/2006/relationships/slide" Target="slides/slide42.xml"/><Relationship Id="rId54" Type="http://schemas.openxmlformats.org/officeDocument/2006/relationships/slide" Target="slides/slide55.xml"/><Relationship Id="rId62" Type="http://schemas.openxmlformats.org/officeDocument/2006/relationships/slide" Target="slides/slide63.xml"/><Relationship Id="rId70" Type="http://schemas.openxmlformats.org/officeDocument/2006/relationships/slide" Target="slides/slide71.xml"/><Relationship Id="rId1" Type="http://schemas.openxmlformats.org/officeDocument/2006/relationships/slide" Target="slides/slide2.xml"/><Relationship Id="rId6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fld id="{30E744D3-BE7A-498E-9620-746DF515334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44D3-BE7A-498E-9620-746DF5153344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44D3-BE7A-498E-9620-746DF5153344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772400" cy="1368425"/>
          </a:xfrm>
        </p:spPr>
        <p:txBody>
          <a:bodyPr/>
          <a:lstStyle>
            <a:lvl1pPr algn="ctr">
              <a:defRPr>
                <a:latin typeface="Monotype Corsiva" pitchFamily="66" charset="0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660066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934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endParaRPr kumimoji="0" lang="en-US" altLang="zh-CN" sz="1400" b="0">
              <a:effectLst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FF2ADAE8-8C24-496A-A7D4-881434FC09C4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115888"/>
            <a:ext cx="2087563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113462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75FA676C-A73C-4652-BE2F-F27C19DEE4E6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494D5847-FF59-4F8D-98E2-894DF6F5392D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7717E5C0-727A-4943-A7C0-7304F7C8C1F3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981075"/>
            <a:ext cx="410051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10051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5774FB75-FA9E-435D-9938-220C60DF801C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D36204AE-52E1-442F-9852-291033C99B8A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15EAE0B6-1919-45A3-AC3B-BBC9844E6FC6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4CBE481B-B248-4A9D-BBFA-AE369B6BB441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12F7C2E9-2193-4AD4-85C3-7EAFB01C50FD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C8A35428-991B-432D-8470-128278D2964F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gray">
          <a:xfrm>
            <a:off x="179388" y="765175"/>
            <a:ext cx="8785225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0">
              <a:effectLst/>
            </a:endParaRP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5888"/>
            <a:ext cx="79771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81075"/>
            <a:ext cx="83534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983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9832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b="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altLang="zh-CN"/>
              <a:t>-</a:t>
            </a:r>
            <a:fld id="{C1EB0AC6-486E-4536-9185-21F36F4815C7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4E4C"/>
        </a:buClr>
        <a:buSzPct val="80000"/>
        <a:buFont typeface="Wingdings" pitchFamily="2" charset="2"/>
        <a:buChar char="&amp;"/>
        <a:defRPr kumimoji="1" sz="2800" b="1">
          <a:solidFill>
            <a:srgbClr val="00525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'"/>
        <a:defRPr kumimoji="1"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方正中倩简体" pitchFamily="65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buSzPct val="80000"/>
        <a:buFont typeface="Wingdings" pitchFamily="2" charset="2"/>
        <a:buChar char="1"/>
        <a:defRPr kumimoji="1" sz="220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28775"/>
            <a:ext cx="8064500" cy="1800225"/>
          </a:xfrm>
        </p:spPr>
        <p:txBody>
          <a:bodyPr/>
          <a:lstStyle/>
          <a:p>
            <a:r>
              <a:rPr lang="zh-CN" altLang="en-US" sz="4800" u="sng"/>
              <a:t>第</a:t>
            </a:r>
            <a:r>
              <a:rPr lang="en-US" altLang="zh-CN" sz="4800" u="sng" smtClean="0"/>
              <a:t>04</a:t>
            </a:r>
            <a:r>
              <a:rPr lang="zh-CN" altLang="en-US" sz="4800" u="sng" smtClean="0"/>
              <a:t>章运算符重载</a:t>
            </a:r>
            <a:endParaRPr lang="zh-CN" alt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2670679-2A09-425F-BA8A-5A33735F6535}" type="slidenum">
              <a:rPr lang="en-US" altLang="zh-CN"/>
              <a:pPr/>
              <a:t>10</a:t>
            </a:fld>
            <a:r>
              <a:rPr lang="en-US" altLang="zh-CN"/>
              <a:t>-</a:t>
            </a:r>
          </a:p>
        </p:txBody>
      </p:sp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运算符重载的概念</a:t>
            </a:r>
          </a:p>
          <a:p>
            <a:r>
              <a:rPr lang="zh-CN" altLang="en-US" u="sng">
                <a:solidFill>
                  <a:schemeClr val="hlink"/>
                </a:solidFill>
              </a:rPr>
              <a:t>成员函数和友元函数重载</a:t>
            </a:r>
          </a:p>
          <a:p>
            <a:r>
              <a:rPr lang="zh-CN" altLang="en-US"/>
              <a:t>常用运算符</a:t>
            </a:r>
            <a:r>
              <a:rPr lang="zh-CN" altLang="en-US" smtClean="0"/>
              <a:t>重载</a:t>
            </a:r>
            <a:endParaRPr lang="en-US" altLang="zh-CN" smtClean="0"/>
          </a:p>
          <a:p>
            <a:r>
              <a:rPr lang="zh-CN" altLang="en-US" smtClean="0"/>
              <a:t>完善</a:t>
            </a:r>
            <a:r>
              <a:rPr lang="en-US" altLang="zh-CN" smtClean="0"/>
              <a:t>1</a:t>
            </a:r>
            <a:r>
              <a:rPr lang="zh-CN" altLang="en-US" smtClean="0"/>
              <a:t>维数组类</a:t>
            </a:r>
            <a:endParaRPr lang="en-US" altLang="zh-CN" smtClean="0"/>
          </a:p>
          <a:p>
            <a:r>
              <a:rPr lang="zh-CN" altLang="en-US" smtClean="0"/>
              <a:t>二维数组类的实现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017239F8-2A5E-4D3A-B196-3E5F2F90A568}" type="slidenum">
              <a:rPr lang="en-US" altLang="zh-CN"/>
              <a:pPr/>
              <a:t>11</a:t>
            </a:fld>
            <a:r>
              <a:rPr lang="en-US" altLang="zh-CN"/>
              <a:t>-</a:t>
            </a:r>
          </a:p>
        </p:txBody>
      </p:sp>
      <p:sp>
        <p:nvSpPr>
          <p:cNvPr id="129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class Fraction{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private: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int num,den;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public: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Fraction() :Fraction(0,1){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 (int n):Fraction(n,1){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Fraction(int n,int d):num(n),den(d){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Fraction(const Fraction&amp; f);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void output()const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Fraction</a:t>
            </a: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rgbClr val="FF0066"/>
                </a:solidFill>
              </a:rPr>
              <a:t>operator</a:t>
            </a:r>
            <a:r>
              <a:rPr lang="en-US" altLang="zh-CN" sz="2400">
                <a:solidFill>
                  <a:srgbClr val="FF0066"/>
                </a:solidFill>
              </a:rPr>
              <a:t>+</a:t>
            </a:r>
            <a:r>
              <a:rPr lang="en-US" altLang="zh-CN" sz="2400">
                <a:solidFill>
                  <a:schemeClr val="folHlink"/>
                </a:solidFill>
              </a:rPr>
              <a:t>(const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&amp;f);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};	</a:t>
            </a:r>
          </a:p>
        </p:txBody>
      </p:sp>
      <p:sp>
        <p:nvSpPr>
          <p:cNvPr id="129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、成员函数重载</a:t>
            </a:r>
            <a:r>
              <a:rPr lang="en-US" altLang="zh-CN"/>
              <a:t>+</a:t>
            </a:r>
          </a:p>
        </p:txBody>
      </p:sp>
      <p:sp>
        <p:nvSpPr>
          <p:cNvPr id="1298436" name="AutoShape 4"/>
          <p:cNvSpPr>
            <a:spLocks/>
          </p:cNvSpPr>
          <p:nvPr/>
        </p:nvSpPr>
        <p:spPr bwMode="auto">
          <a:xfrm>
            <a:off x="6659563" y="1052513"/>
            <a:ext cx="1295400" cy="990600"/>
          </a:xfrm>
          <a:prstGeom prst="borderCallout2">
            <a:avLst>
              <a:gd name="adj1" fmla="val 11537"/>
              <a:gd name="adj2" fmla="val -5884"/>
              <a:gd name="adj3" fmla="val 11537"/>
              <a:gd name="adj4" fmla="val -42403"/>
              <a:gd name="adj5" fmla="val 330769"/>
              <a:gd name="adj6" fmla="val -191421"/>
            </a:avLst>
          </a:prstGeom>
          <a:solidFill>
            <a:schemeClr val="accent1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相当于函数名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9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43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C9DDA5A2-B047-4409-940F-78BC9D6A6662}" type="slidenum">
              <a:rPr lang="en-US" altLang="zh-CN"/>
              <a:pPr/>
              <a:t>12</a:t>
            </a:fld>
            <a:r>
              <a:rPr lang="en-US" altLang="zh-CN"/>
              <a:t>-</a:t>
            </a:r>
          </a:p>
        </p:txBody>
      </p:sp>
      <p:sp>
        <p:nvSpPr>
          <p:cNvPr id="129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/>
              <a:t>Fraction::</a:t>
            </a:r>
            <a:r>
              <a:rPr lang="en-US" altLang="zh-CN" sz="2400">
                <a:solidFill>
                  <a:srgbClr val="FF0066"/>
                </a:solidFill>
              </a:rPr>
              <a:t>operator +</a:t>
            </a:r>
            <a:r>
              <a:rPr lang="en-US" altLang="zh-CN" sz="2400"/>
              <a:t> (const </a:t>
            </a:r>
            <a:r>
              <a:rPr lang="en-US" altLang="zh-CN" sz="2400" smtClean="0"/>
              <a:t>Fraction&amp; f){</a:t>
            </a:r>
            <a:endParaRPr lang="en-US" altLang="zh-CN" sz="2400"/>
          </a:p>
          <a:p>
            <a:pPr>
              <a:buNone/>
            </a:pPr>
            <a:r>
              <a:rPr lang="en-US" altLang="zh-CN" sz="2400"/>
              <a:t>	return </a:t>
            </a:r>
            <a:r>
              <a:rPr lang="en-US" altLang="zh-CN" sz="2400" smtClean="0"/>
              <a:t>Fraction(num*f.den+den*f.num,den*f.den);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int main(){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Fraction a(3,4</a:t>
            </a:r>
            <a:r>
              <a:rPr lang="en-US" altLang="zh-CN" sz="2400"/>
              <a:t>),b(5,6),c;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folHlink"/>
                </a:solidFill>
              </a:rPr>
              <a:t>c=a+b;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c.output();</a:t>
            </a:r>
          </a:p>
          <a:p>
            <a:pPr>
              <a:buNone/>
            </a:pPr>
            <a:r>
              <a:rPr lang="en-US" altLang="zh-CN" sz="2400" smtClean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}</a:t>
            </a:r>
            <a:endParaRPr lang="en-US" altLang="zh-CN" sz="2400"/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成员函数重载</a:t>
            </a:r>
            <a:r>
              <a:rPr lang="en-US" altLang="zh-CN"/>
              <a:t>+</a:t>
            </a:r>
          </a:p>
        </p:txBody>
      </p:sp>
      <p:sp>
        <p:nvSpPr>
          <p:cNvPr id="1299460" name="AutoShape 4"/>
          <p:cNvSpPr>
            <a:spLocks noChangeArrowheads="1"/>
          </p:cNvSpPr>
          <p:nvPr/>
        </p:nvSpPr>
        <p:spPr bwMode="auto">
          <a:xfrm>
            <a:off x="2484438" y="4581525"/>
            <a:ext cx="5329237" cy="1371600"/>
          </a:xfrm>
          <a:prstGeom prst="cloudCallout">
            <a:avLst>
              <a:gd name="adj1" fmla="val -53662"/>
              <a:gd name="adj2" fmla="val -64699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更自然、更简洁</a:t>
            </a:r>
          </a:p>
          <a:p>
            <a:pPr algn="ctr"/>
            <a:r>
              <a:rPr lang="en-US" altLang="zh-CN" sz="26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= a.operator+ (b);</a:t>
            </a:r>
            <a:endParaRPr lang="en-US" altLang="zh-CN" sz="26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1299461" name="Rectangle 5"/>
          <p:cNvSpPr>
            <a:spLocks noChangeArrowheads="1"/>
          </p:cNvSpPr>
          <p:nvPr/>
        </p:nvSpPr>
        <p:spPr bwMode="auto">
          <a:xfrm>
            <a:off x="5580063" y="2708275"/>
            <a:ext cx="1447800" cy="9906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输出结果</a:t>
            </a:r>
          </a:p>
          <a:p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8+10i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9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9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9460" grpId="0" animBg="1" autoUpdateAnimBg="0"/>
      <p:bldP spid="129946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E8464D17-F813-474B-B829-ABCA8C1EC1A3}" type="slidenum">
              <a:rPr lang="en-US" altLang="zh-CN"/>
              <a:pPr/>
              <a:t>13</a:t>
            </a:fld>
            <a:r>
              <a:rPr lang="en-US" altLang="zh-CN"/>
              <a:t>-</a:t>
            </a:r>
          </a:p>
        </p:txBody>
      </p:sp>
      <p:sp>
        <p:nvSpPr>
          <p:cNvPr id="130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83058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Fraction&amp;</a:t>
            </a:r>
            <a:r>
              <a:rPr lang="en-US" altLang="zh-CN" sz="2400" smtClean="0"/>
              <a:t> Fraction::</a:t>
            </a:r>
            <a:r>
              <a:rPr lang="en-US" altLang="zh-CN" sz="2400">
                <a:solidFill>
                  <a:srgbClr val="FF0066"/>
                </a:solidFill>
              </a:rPr>
              <a:t>operator +</a:t>
            </a:r>
            <a:r>
              <a:rPr lang="en-US" altLang="zh-CN" sz="2400"/>
              <a:t> (const </a:t>
            </a:r>
            <a:r>
              <a:rPr lang="en-US" altLang="zh-CN" sz="2400" smtClean="0"/>
              <a:t>Fraction&amp; f)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None/>
            </a:pPr>
            <a:r>
              <a:rPr lang="en-US" altLang="zh-CN" sz="2400"/>
              <a:t>	return </a:t>
            </a:r>
            <a:r>
              <a:rPr lang="en-US" altLang="zh-CN" sz="2400" smtClean="0">
                <a:solidFill>
                  <a:schemeClr val="folHlink"/>
                </a:solidFill>
              </a:rPr>
              <a:t>Fraction(num*f.den+den*f.num,den*f.den);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int main()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Fraction a(3,4</a:t>
            </a:r>
            <a:r>
              <a:rPr lang="en-US" altLang="zh-CN" sz="2400"/>
              <a:t>),b(5,6),c;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folHlink"/>
                </a:solidFill>
              </a:rPr>
              <a:t>c=a+b;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c.output();</a:t>
            </a:r>
          </a:p>
          <a:p>
            <a:pPr>
              <a:buNone/>
            </a:pPr>
            <a:r>
              <a:rPr lang="en-US" altLang="zh-CN" sz="2400" smtClean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}</a:t>
            </a:r>
            <a:endParaRPr lang="en-US" altLang="zh-CN" sz="2400"/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成员函数重载</a:t>
            </a:r>
            <a:r>
              <a:rPr lang="en-US" altLang="zh-CN"/>
              <a:t>+</a:t>
            </a:r>
            <a:r>
              <a:rPr lang="zh-CN" altLang="en-US"/>
              <a:t>：小问题</a:t>
            </a:r>
          </a:p>
        </p:txBody>
      </p:sp>
      <p:sp>
        <p:nvSpPr>
          <p:cNvPr id="1300484" name="AutoShape 4"/>
          <p:cNvSpPr>
            <a:spLocks noChangeArrowheads="1"/>
          </p:cNvSpPr>
          <p:nvPr/>
        </p:nvSpPr>
        <p:spPr bwMode="auto">
          <a:xfrm>
            <a:off x="5508625" y="2852738"/>
            <a:ext cx="2819400" cy="1905000"/>
          </a:xfrm>
          <a:prstGeom prst="cloudCallout">
            <a:avLst>
              <a:gd name="adj1" fmla="val -38681"/>
              <a:gd name="adj2" fmla="val -67917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构造临时对象，返回后释放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24075" y="1484313"/>
            <a:ext cx="2447925" cy="2881312"/>
            <a:chOff x="864" y="1728"/>
            <a:chExt cx="1296" cy="1200"/>
          </a:xfrm>
        </p:grpSpPr>
        <p:sp>
          <p:nvSpPr>
            <p:cNvPr id="1300486" name="Line 6"/>
            <p:cNvSpPr>
              <a:spLocks noChangeShapeType="1"/>
            </p:cNvSpPr>
            <p:nvPr/>
          </p:nvSpPr>
          <p:spPr bwMode="auto">
            <a:xfrm flipV="1">
              <a:off x="864" y="1728"/>
              <a:ext cx="1296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487" name="Rectangle 7"/>
            <p:cNvSpPr>
              <a:spLocks noChangeArrowheads="1"/>
            </p:cNvSpPr>
            <p:nvPr/>
          </p:nvSpPr>
          <p:spPr bwMode="auto">
            <a:xfrm>
              <a:off x="1488" y="2112"/>
              <a:ext cx="43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460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?</a:t>
              </a:r>
            </a:p>
          </p:txBody>
        </p:sp>
      </p:grpSp>
      <p:sp>
        <p:nvSpPr>
          <p:cNvPr id="1300488" name="AutoShape 8"/>
          <p:cNvSpPr>
            <a:spLocks/>
          </p:cNvSpPr>
          <p:nvPr/>
        </p:nvSpPr>
        <p:spPr bwMode="auto">
          <a:xfrm>
            <a:off x="3962400" y="5029200"/>
            <a:ext cx="1295400" cy="847725"/>
          </a:xfrm>
          <a:prstGeom prst="borderCallout2">
            <a:avLst>
              <a:gd name="adj1" fmla="val 13481"/>
              <a:gd name="adj2" fmla="val -5884"/>
              <a:gd name="adj3" fmla="val 13481"/>
              <a:gd name="adj4" fmla="val -36273"/>
              <a:gd name="adj5" fmla="val -415731"/>
              <a:gd name="adj6" fmla="val -175000"/>
            </a:avLst>
          </a:prstGeom>
          <a:solidFill>
            <a:schemeClr val="accent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避免使用引用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0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0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484" grpId="0" animBg="1" autoUpdateAnimBg="0"/>
      <p:bldP spid="130048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B4257C8-FE21-47F2-BDA9-C8F988237BA1}" type="slidenum">
              <a:rPr lang="en-US" altLang="zh-CN"/>
              <a:pPr/>
              <a:t>14</a:t>
            </a:fld>
            <a:r>
              <a:rPr lang="en-US" altLang="zh-CN"/>
              <a:t>-</a:t>
            </a:r>
          </a:p>
        </p:txBody>
      </p:sp>
      <p:sp>
        <p:nvSpPr>
          <p:cNvPr id="130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class Fraction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private: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int num,den;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public: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Fraction() :Fraction(0,1){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 (int n):Fraction(n,1){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Fraction(int n,int d):num(n),den(d){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Fraction(const Fraction&amp; f);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void output()const ;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>
                <a:solidFill>
                  <a:srgbClr val="FF0066"/>
                </a:solidFill>
              </a:rPr>
              <a:t>operator</a:t>
            </a:r>
            <a:r>
              <a:rPr lang="en-US" altLang="zh-CN" sz="2400">
                <a:solidFill>
                  <a:srgbClr val="FF0066"/>
                </a:solidFill>
              </a:rPr>
              <a:t>+</a:t>
            </a:r>
            <a:r>
              <a:rPr lang="en-US" altLang="zh-CN" sz="2400">
                <a:solidFill>
                  <a:schemeClr val="folHlink"/>
                </a:solidFill>
              </a:rPr>
              <a:t>(const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&amp;f);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>
                <a:solidFill>
                  <a:srgbClr val="FF0066"/>
                </a:solidFill>
              </a:rPr>
              <a:t>friend</a:t>
            </a: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>
                <a:solidFill>
                  <a:srgbClr val="FF0066"/>
                </a:solidFill>
              </a:rPr>
              <a:t>operator-</a:t>
            </a:r>
            <a:r>
              <a:rPr lang="en-US" altLang="zh-CN" sz="2400" smtClean="0">
                <a:solidFill>
                  <a:schemeClr val="folHlink"/>
                </a:solidFill>
              </a:rPr>
              <a:t> 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	(const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Fraction&amp; a,cosnt Fraction&amp; b);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};	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、友元函数重载</a:t>
            </a:r>
            <a:r>
              <a:rPr lang="en-US" altLang="zh-CN"/>
              <a:t>-</a:t>
            </a:r>
          </a:p>
        </p:txBody>
      </p:sp>
      <p:sp>
        <p:nvSpPr>
          <p:cNvPr id="1301508" name="AutoShape 4"/>
          <p:cNvSpPr>
            <a:spLocks/>
          </p:cNvSpPr>
          <p:nvPr/>
        </p:nvSpPr>
        <p:spPr bwMode="auto">
          <a:xfrm>
            <a:off x="6516688" y="1052513"/>
            <a:ext cx="1295400" cy="990600"/>
          </a:xfrm>
          <a:prstGeom prst="borderCallout2">
            <a:avLst>
              <a:gd name="adj1" fmla="val 11537"/>
              <a:gd name="adj2" fmla="val -5884"/>
              <a:gd name="adj3" fmla="val 11537"/>
              <a:gd name="adj4" fmla="val -35537"/>
              <a:gd name="adj5" fmla="val 349519"/>
              <a:gd name="adj6" fmla="val -156495"/>
            </a:avLst>
          </a:prstGeom>
          <a:solidFill>
            <a:schemeClr val="accent1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相当于函数名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0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50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C1A33BA5-9530-473C-8744-5EE9611E088D}" type="slidenum">
              <a:rPr lang="en-US" altLang="zh-CN"/>
              <a:pPr/>
              <a:t>15</a:t>
            </a:fld>
            <a:r>
              <a:rPr lang="en-US" altLang="zh-CN"/>
              <a:t>-</a:t>
            </a:r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>
                <a:solidFill>
                  <a:srgbClr val="FF0066"/>
                </a:solidFill>
              </a:rPr>
              <a:t>operator </a:t>
            </a:r>
            <a:r>
              <a:rPr lang="en-US" altLang="zh-CN" sz="2400">
                <a:solidFill>
                  <a:srgbClr val="FF0066"/>
                </a:solidFill>
              </a:rPr>
              <a:t>-</a:t>
            </a:r>
            <a:r>
              <a:rPr lang="en-US" altLang="zh-CN" sz="2400"/>
              <a:t> </a:t>
            </a:r>
            <a:r>
              <a:rPr lang="en-US" altLang="zh-CN" sz="2400" smtClean="0"/>
              <a:t>(const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Fraction&amp; </a:t>
            </a:r>
            <a:r>
              <a:rPr lang="en-US" altLang="zh-CN" sz="2400">
                <a:solidFill>
                  <a:schemeClr val="folHlink"/>
                </a:solidFill>
              </a:rPr>
              <a:t>a</a:t>
            </a:r>
            <a:r>
              <a:rPr lang="en-US" altLang="zh-CN" sz="2400" smtClean="0">
                <a:solidFill>
                  <a:schemeClr val="folHlink"/>
                </a:solidFill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				const Fraction&amp; </a:t>
            </a:r>
            <a:r>
              <a:rPr lang="en-US" altLang="zh-CN" sz="2400">
                <a:solidFill>
                  <a:schemeClr val="folHlink"/>
                </a:solidFill>
              </a:rPr>
              <a:t>b</a:t>
            </a:r>
            <a:r>
              <a:rPr lang="en-US" altLang="zh-CN" sz="2400"/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None/>
            </a:pPr>
            <a:r>
              <a:rPr lang="en-US" altLang="zh-CN" sz="2400"/>
              <a:t>	return </a:t>
            </a:r>
            <a:r>
              <a:rPr lang="en-US" altLang="zh-CN" sz="2400" smtClean="0"/>
              <a:t>Fraction(</a:t>
            </a:r>
            <a:r>
              <a:rPr lang="en-US" altLang="zh-CN" sz="2400" smtClean="0">
                <a:solidFill>
                  <a:schemeClr val="folHlink"/>
                </a:solidFill>
              </a:rPr>
              <a:t>a.num*b.den-a.den*b.num,a.den*b.den</a:t>
            </a:r>
            <a:r>
              <a:rPr lang="en-US" altLang="zh-CN" sz="2400" smtClean="0"/>
              <a:t>);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int main()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Fraction a(3,4</a:t>
            </a:r>
            <a:r>
              <a:rPr lang="en-US" altLang="zh-CN" sz="2400"/>
              <a:t>),b(5,6),c;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folHlink"/>
                </a:solidFill>
              </a:rPr>
              <a:t>c=a-b;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c.output</a:t>
            </a:r>
            <a:r>
              <a:rPr lang="en-US" altLang="zh-CN" sz="2400" smtClean="0"/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return 0;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友元函数重载</a:t>
            </a:r>
            <a:r>
              <a:rPr lang="en-US" altLang="zh-CN"/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E59F8C1-C5D8-4E34-BDD0-9F2D25C68A45}" type="slidenum">
              <a:rPr lang="en-US" altLang="zh-CN"/>
              <a:pPr/>
              <a:t>16</a:t>
            </a:fld>
            <a:r>
              <a:rPr lang="en-US" altLang="zh-CN"/>
              <a:t>-</a:t>
            </a:r>
          </a:p>
        </p:txBody>
      </p:sp>
      <p:sp>
        <p:nvSpPr>
          <p:cNvPr id="139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运算符重载的概念</a:t>
            </a:r>
          </a:p>
          <a:p>
            <a:r>
              <a:rPr lang="zh-CN" altLang="en-US"/>
              <a:t>成员函数和友元函数重载</a:t>
            </a:r>
          </a:p>
          <a:p>
            <a:r>
              <a:rPr lang="zh-CN" altLang="en-US" u="sng">
                <a:solidFill>
                  <a:schemeClr val="hlink"/>
                </a:solidFill>
              </a:rPr>
              <a:t>常用运算符</a:t>
            </a:r>
            <a:r>
              <a:rPr lang="zh-CN" altLang="en-US" u="sng" smtClean="0">
                <a:solidFill>
                  <a:schemeClr val="hlink"/>
                </a:solidFill>
              </a:rPr>
              <a:t>重载</a:t>
            </a:r>
            <a:endParaRPr lang="en-US" altLang="zh-CN" u="sng" smtClean="0">
              <a:solidFill>
                <a:schemeClr val="hlink"/>
              </a:solidFill>
            </a:endParaRPr>
          </a:p>
          <a:p>
            <a:r>
              <a:rPr lang="zh-CN" altLang="en-US" smtClean="0"/>
              <a:t>完善</a:t>
            </a:r>
            <a:r>
              <a:rPr lang="en-US" altLang="zh-CN" smtClean="0"/>
              <a:t>1</a:t>
            </a:r>
            <a:r>
              <a:rPr lang="zh-CN" altLang="en-US" smtClean="0"/>
              <a:t>维数组类</a:t>
            </a:r>
            <a:endParaRPr lang="en-US" altLang="zh-CN" smtClean="0"/>
          </a:p>
          <a:p>
            <a:r>
              <a:rPr lang="zh-CN" altLang="en-US" smtClean="0"/>
              <a:t>二维数组类的实现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44C0F9A-B471-474E-AE78-B9A23EF479EA}" type="slidenum">
              <a:rPr lang="en-US" altLang="zh-CN"/>
              <a:pPr/>
              <a:t>17</a:t>
            </a:fld>
            <a:r>
              <a:rPr lang="en-US" altLang="zh-CN"/>
              <a:t>-</a:t>
            </a:r>
          </a:p>
        </p:txBody>
      </p:sp>
      <p:sp>
        <p:nvSpPr>
          <p:cNvPr id="130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class Fraction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{	int num,den;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public: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Fraction() :Fraction(0,1){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 (int n):Fraction(n,1){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Fraction(int n,int d):num(n),den(d){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Fraction(const Fraction&amp; f);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void output()const 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>
                <a:solidFill>
                  <a:srgbClr val="FF0066"/>
                </a:solidFill>
              </a:rPr>
              <a:t>operator</a:t>
            </a:r>
            <a:r>
              <a:rPr lang="en-US" altLang="zh-CN" sz="2400">
                <a:solidFill>
                  <a:srgbClr val="FF0066"/>
                </a:solidFill>
              </a:rPr>
              <a:t>+</a:t>
            </a:r>
            <a:r>
              <a:rPr lang="en-US" altLang="zh-CN" sz="2400">
                <a:solidFill>
                  <a:schemeClr val="folHlink"/>
                </a:solidFill>
              </a:rPr>
              <a:t>(const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&amp;f);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friend </a:t>
            </a: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>
                <a:solidFill>
                  <a:srgbClr val="FF0066"/>
                </a:solidFill>
              </a:rPr>
              <a:t>operator-</a:t>
            </a:r>
            <a:r>
              <a:rPr lang="en-US" altLang="zh-CN" sz="2400" smtClean="0">
                <a:solidFill>
                  <a:schemeClr val="folHlink"/>
                </a:solidFill>
              </a:rPr>
              <a:t> </a:t>
            </a:r>
            <a:r>
              <a:rPr lang="en-US" altLang="zh-CN" sz="2400">
                <a:solidFill>
                  <a:schemeClr val="folHlink"/>
                </a:solidFill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	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Fraction&amp;,</a:t>
            </a:r>
            <a:r>
              <a:rPr lang="en-US" altLang="zh-CN" sz="2400">
                <a:solidFill>
                  <a:schemeClr val="folHlink"/>
                </a:solidFill>
              </a:rPr>
              <a:t>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Fraction&amp;);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void </a:t>
            </a:r>
            <a:r>
              <a:rPr lang="en-US" altLang="zh-CN" sz="2400">
                <a:solidFill>
                  <a:srgbClr val="FF0066"/>
                </a:solidFill>
              </a:rPr>
              <a:t>operator=</a:t>
            </a:r>
            <a:r>
              <a:rPr lang="en-US" altLang="zh-CN" sz="2400">
                <a:solidFill>
                  <a:schemeClr val="folHlink"/>
                </a:solidFill>
              </a:rPr>
              <a:t>(const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&amp;f);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/>
              <a:t>};	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、重载赋值运算符：成员函数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367A8DD3-2E6E-4650-A304-C96C0C027B95}" type="slidenum">
              <a:rPr lang="en-US" altLang="zh-CN"/>
              <a:pPr/>
              <a:t>18</a:t>
            </a:fld>
            <a:r>
              <a:rPr lang="en-US" altLang="zh-CN"/>
              <a:t>-</a:t>
            </a:r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void</a:t>
            </a:r>
            <a:r>
              <a:rPr lang="en-US" altLang="zh-CN" sz="2400"/>
              <a:t> </a:t>
            </a:r>
            <a:r>
              <a:rPr lang="en-US" altLang="zh-CN" sz="2400" smtClean="0"/>
              <a:t>Fraction::</a:t>
            </a:r>
            <a:r>
              <a:rPr lang="en-US" altLang="zh-CN" sz="2400">
                <a:solidFill>
                  <a:srgbClr val="FF0066"/>
                </a:solidFill>
              </a:rPr>
              <a:t>operator =</a:t>
            </a:r>
            <a:r>
              <a:rPr lang="en-US" altLang="zh-CN" sz="2400"/>
              <a:t> (const </a:t>
            </a:r>
            <a:r>
              <a:rPr lang="en-US" altLang="zh-CN" sz="2400" smtClean="0"/>
              <a:t>Fraction&amp; f)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num=f.num;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den=f.den;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int </a:t>
            </a:r>
            <a:r>
              <a:rPr lang="en-US" altLang="zh-CN" sz="2400"/>
              <a:t>main()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Fraction a(3,4</a:t>
            </a:r>
            <a:r>
              <a:rPr lang="en-US" altLang="zh-CN" sz="2400"/>
              <a:t>),b,c;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folHlink"/>
                </a:solidFill>
              </a:rPr>
              <a:t>c=a;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c.output</a:t>
            </a:r>
            <a:r>
              <a:rPr lang="en-US" altLang="zh-CN" sz="2400" smtClean="0"/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return 0;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重载赋值运算符：成员函数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FB6D3B9B-4B3D-44C3-882E-83B77D4F99A5}" type="slidenum">
              <a:rPr lang="en-US" altLang="zh-CN"/>
              <a:pPr/>
              <a:t>19</a:t>
            </a:fld>
            <a:r>
              <a:rPr lang="en-US" altLang="zh-CN"/>
              <a:t>-</a:t>
            </a:r>
          </a:p>
        </p:txBody>
      </p:sp>
      <p:sp>
        <p:nvSpPr>
          <p:cNvPr id="130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void</a:t>
            </a:r>
            <a:r>
              <a:rPr lang="en-US" altLang="zh-CN" sz="2400"/>
              <a:t> </a:t>
            </a:r>
            <a:r>
              <a:rPr lang="en-US" altLang="zh-CN" sz="2400" smtClean="0"/>
              <a:t>Fraction::</a:t>
            </a:r>
            <a:r>
              <a:rPr lang="en-US" altLang="zh-CN" sz="2400">
                <a:solidFill>
                  <a:srgbClr val="FF0066"/>
                </a:solidFill>
              </a:rPr>
              <a:t>operator =</a:t>
            </a:r>
            <a:r>
              <a:rPr lang="en-US" altLang="zh-CN" sz="2400"/>
              <a:t> (const </a:t>
            </a:r>
            <a:r>
              <a:rPr lang="en-US" altLang="zh-CN" sz="2400" smtClean="0"/>
              <a:t>Fraction&amp; f)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num=f.num;</a:t>
            </a:r>
          </a:p>
          <a:p>
            <a:pPr>
              <a:buNone/>
            </a:pPr>
            <a:r>
              <a:rPr lang="en-US" altLang="zh-CN" sz="2400" smtClean="0"/>
              <a:t>	den=f.den;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}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int </a:t>
            </a:r>
            <a:r>
              <a:rPr lang="en-US" altLang="zh-CN" sz="2400"/>
              <a:t>main()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Fraction a(3,4</a:t>
            </a:r>
            <a:r>
              <a:rPr lang="en-US" altLang="zh-CN" sz="2400"/>
              <a:t>),b,c;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folHlink"/>
                </a:solidFill>
              </a:rPr>
              <a:t>c=b=a;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c.output</a:t>
            </a:r>
            <a:r>
              <a:rPr lang="en-US" altLang="zh-CN" sz="2400" smtClean="0"/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return 0;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重载赋值运算符：问题</a:t>
            </a:r>
          </a:p>
        </p:txBody>
      </p:sp>
      <p:sp>
        <p:nvSpPr>
          <p:cNvPr id="1305604" name="AutoShape 4"/>
          <p:cNvSpPr>
            <a:spLocks/>
          </p:cNvSpPr>
          <p:nvPr/>
        </p:nvSpPr>
        <p:spPr bwMode="auto">
          <a:xfrm>
            <a:off x="4356100" y="2781300"/>
            <a:ext cx="1295400" cy="990600"/>
          </a:xfrm>
          <a:prstGeom prst="borderCallout2">
            <a:avLst>
              <a:gd name="adj1" fmla="val 11537"/>
              <a:gd name="adj2" fmla="val -5884"/>
              <a:gd name="adj3" fmla="val 11537"/>
              <a:gd name="adj4" fmla="val -42403"/>
              <a:gd name="adj5" fmla="val 179648"/>
              <a:gd name="adj6" fmla="val -208213"/>
            </a:avLst>
          </a:prstGeom>
          <a:solidFill>
            <a:schemeClr val="accent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出现语法错误</a:t>
            </a:r>
          </a:p>
        </p:txBody>
      </p:sp>
      <p:sp>
        <p:nvSpPr>
          <p:cNvPr id="1305605" name="Text Box 5"/>
          <p:cNvSpPr txBox="1">
            <a:spLocks noChangeArrowheads="1"/>
          </p:cNvSpPr>
          <p:nvPr/>
        </p:nvSpPr>
        <p:spPr bwMode="auto">
          <a:xfrm>
            <a:off x="5867400" y="2492375"/>
            <a:ext cx="2300288" cy="15906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=</a:t>
            </a:r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运算符右结合</a:t>
            </a:r>
          </a:p>
          <a:p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先执行</a:t>
            </a: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b=a</a:t>
            </a:r>
          </a:p>
          <a:p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返回值为</a:t>
            </a: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void</a:t>
            </a:r>
          </a:p>
          <a:p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无法赋给</a:t>
            </a: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a</a:t>
            </a:r>
          </a:p>
        </p:txBody>
      </p:sp>
      <p:sp>
        <p:nvSpPr>
          <p:cNvPr id="1305606" name="Rectangle 6"/>
          <p:cNvSpPr>
            <a:spLocks noChangeArrowheads="1"/>
          </p:cNvSpPr>
          <p:nvPr/>
        </p:nvSpPr>
        <p:spPr bwMode="auto">
          <a:xfrm>
            <a:off x="1619250" y="4437063"/>
            <a:ext cx="83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X</a:t>
            </a:r>
            <a:endParaRPr lang="en-US" altLang="zh-CN" sz="320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0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0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0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04" grpId="0" animBg="1" autoUpdateAnimBg="0"/>
      <p:bldP spid="1305605" grpId="0" animBg="1" autoUpdateAnimBg="0"/>
      <p:bldP spid="130560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3AB5C216-1E51-4611-80C0-AAE88FD855B6}" type="slidenum">
              <a:rPr lang="en-US" altLang="zh-CN"/>
              <a:pPr/>
              <a:t>2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u="sng">
                <a:solidFill>
                  <a:schemeClr val="hlink"/>
                </a:solidFill>
              </a:rPr>
              <a:t>运算符重载的概念</a:t>
            </a:r>
          </a:p>
          <a:p>
            <a:r>
              <a:rPr lang="zh-CN" altLang="en-US"/>
              <a:t>成员函数和友元函数重载</a:t>
            </a:r>
          </a:p>
          <a:p>
            <a:r>
              <a:rPr lang="zh-CN" altLang="en-US"/>
              <a:t>常用运算符</a:t>
            </a:r>
            <a:r>
              <a:rPr lang="zh-CN" altLang="en-US" smtClean="0"/>
              <a:t>重载</a:t>
            </a:r>
            <a:endParaRPr lang="en-US" altLang="zh-CN" smtClean="0"/>
          </a:p>
          <a:p>
            <a:r>
              <a:rPr lang="zh-CN" altLang="en-US" smtClean="0"/>
              <a:t>完善</a:t>
            </a:r>
            <a:r>
              <a:rPr lang="en-US" altLang="zh-CN" smtClean="0"/>
              <a:t>1</a:t>
            </a:r>
            <a:r>
              <a:rPr lang="zh-CN" altLang="en-US" smtClean="0"/>
              <a:t>维数组类</a:t>
            </a:r>
            <a:endParaRPr lang="en-US" altLang="zh-CN" smtClean="0"/>
          </a:p>
          <a:p>
            <a:r>
              <a:rPr lang="zh-CN" altLang="en-US" smtClean="0"/>
              <a:t>二维数组类的实现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7C718D1-1908-4498-957C-4E6C23E53052}" type="slidenum">
              <a:rPr lang="en-US" altLang="zh-CN"/>
              <a:pPr/>
              <a:t>20</a:t>
            </a:fld>
            <a:r>
              <a:rPr lang="en-US" altLang="zh-CN"/>
              <a:t>-</a:t>
            </a:r>
          </a:p>
        </p:txBody>
      </p:sp>
      <p:sp>
        <p:nvSpPr>
          <p:cNvPr id="13066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class </a:t>
            </a:r>
            <a:r>
              <a:rPr lang="en-US" altLang="zh-CN" sz="2400" smtClean="0">
                <a:solidFill>
                  <a:schemeClr val="folHlink"/>
                </a:solidFill>
              </a:rPr>
              <a:t>Fraction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{	……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>
                <a:solidFill>
                  <a:srgbClr val="FF0066"/>
                </a:solidFill>
              </a:rPr>
              <a:t>operator</a:t>
            </a:r>
            <a:r>
              <a:rPr lang="en-US" altLang="zh-CN" sz="2400">
                <a:solidFill>
                  <a:srgbClr val="FF0066"/>
                </a:solidFill>
              </a:rPr>
              <a:t>=</a:t>
            </a:r>
            <a:r>
              <a:rPr lang="en-US" altLang="zh-CN" sz="2400">
                <a:solidFill>
                  <a:schemeClr val="folHlink"/>
                </a:solidFill>
              </a:rPr>
              <a:t>(const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&amp;f);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/>
              <a:t>Fraction::</a:t>
            </a:r>
            <a:r>
              <a:rPr lang="en-US" altLang="zh-CN" sz="2400">
                <a:solidFill>
                  <a:srgbClr val="FF0066"/>
                </a:solidFill>
              </a:rPr>
              <a:t>operator =</a:t>
            </a:r>
            <a:r>
              <a:rPr lang="en-US" altLang="zh-CN" sz="2400"/>
              <a:t> (const </a:t>
            </a:r>
            <a:r>
              <a:rPr lang="en-US" altLang="zh-CN" sz="2400" smtClean="0"/>
              <a:t>Fraction&amp; f)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None/>
            </a:pPr>
            <a:r>
              <a:rPr lang="en-US" altLang="zh-CN" sz="2400" smtClean="0"/>
              <a:t>	num=f.num;</a:t>
            </a:r>
          </a:p>
          <a:p>
            <a:pPr>
              <a:buNone/>
            </a:pPr>
            <a:r>
              <a:rPr lang="en-US" altLang="zh-CN" sz="2400" smtClean="0"/>
              <a:t>	den=f.den;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FF0066"/>
                </a:solidFill>
              </a:rPr>
              <a:t>return </a:t>
            </a:r>
            <a:r>
              <a:rPr lang="en-US" altLang="zh-CN" sz="2400" smtClean="0">
                <a:solidFill>
                  <a:srgbClr val="FF0066"/>
                </a:solidFill>
              </a:rPr>
              <a:t>Fraction(num, den);</a:t>
            </a:r>
            <a:endParaRPr lang="en-US" altLang="zh-CN" sz="2400">
              <a:solidFill>
                <a:srgbClr val="FF0066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重载赋值运算符：问题的解决</a:t>
            </a:r>
          </a:p>
        </p:txBody>
      </p:sp>
      <p:sp>
        <p:nvSpPr>
          <p:cNvPr id="1306628" name="AutoShape 4"/>
          <p:cNvSpPr>
            <a:spLocks/>
          </p:cNvSpPr>
          <p:nvPr/>
        </p:nvSpPr>
        <p:spPr bwMode="auto">
          <a:xfrm>
            <a:off x="5651500" y="3141663"/>
            <a:ext cx="1524000" cy="609600"/>
          </a:xfrm>
          <a:prstGeom prst="borderCallout2">
            <a:avLst>
              <a:gd name="adj1" fmla="val 18750"/>
              <a:gd name="adj2" fmla="val -5000"/>
              <a:gd name="adj3" fmla="val 18750"/>
              <a:gd name="adj4" fmla="val -22708"/>
              <a:gd name="adj5" fmla="val 194634"/>
              <a:gd name="adj6" fmla="val -108750"/>
            </a:avLst>
          </a:prstGeom>
          <a:solidFill>
            <a:schemeClr val="accent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效率太低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0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17AD5342-5420-4F6A-B134-B65052553378}" type="slidenum">
              <a:rPr lang="en-US" altLang="zh-CN"/>
              <a:pPr/>
              <a:t>21</a:t>
            </a:fld>
            <a:r>
              <a:rPr lang="en-US" altLang="zh-CN"/>
              <a:t>-</a:t>
            </a:r>
          </a:p>
        </p:txBody>
      </p:sp>
      <p:sp>
        <p:nvSpPr>
          <p:cNvPr id="130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class </a:t>
            </a:r>
            <a:r>
              <a:rPr lang="en-US" altLang="zh-CN" sz="2400" smtClean="0">
                <a:solidFill>
                  <a:schemeClr val="folHlink"/>
                </a:solidFill>
              </a:rPr>
              <a:t>Fraction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{	……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smtClean="0">
                <a:solidFill>
                  <a:srgbClr val="FF0066"/>
                </a:solidFill>
              </a:rPr>
              <a:t>Fraction&amp;</a:t>
            </a:r>
            <a:r>
              <a:rPr lang="en-US" altLang="zh-CN" sz="2400" smtClean="0">
                <a:solidFill>
                  <a:schemeClr val="folHlink"/>
                </a:solidFill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</a:rPr>
              <a:t>operator=(</a:t>
            </a:r>
            <a:r>
              <a:rPr lang="en-US" altLang="zh-CN" sz="2400">
                <a:solidFill>
                  <a:schemeClr val="folHlink"/>
                </a:solidFill>
              </a:rPr>
              <a:t>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&amp;f);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Fraction&amp;</a:t>
            </a:r>
            <a:r>
              <a:rPr lang="en-US" altLang="zh-CN" sz="2400" smtClean="0"/>
              <a:t> Fraction::</a:t>
            </a:r>
            <a:r>
              <a:rPr lang="en-US" altLang="zh-CN" sz="2400">
                <a:solidFill>
                  <a:srgbClr val="FF0066"/>
                </a:solidFill>
              </a:rPr>
              <a:t>operator </a:t>
            </a:r>
            <a:r>
              <a:rPr lang="en-US" altLang="zh-CN" sz="2400" smtClean="0">
                <a:solidFill>
                  <a:srgbClr val="FF0066"/>
                </a:solidFill>
              </a:rPr>
              <a:t>=</a:t>
            </a:r>
            <a:r>
              <a:rPr lang="en-US" altLang="zh-CN" sz="2400" smtClean="0"/>
              <a:t>(Fraction&amp; f)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{</a:t>
            </a:r>
          </a:p>
          <a:p>
            <a:pPr>
              <a:buNone/>
            </a:pPr>
            <a:r>
              <a:rPr lang="en-US" altLang="zh-CN" sz="2400" smtClean="0"/>
              <a:t>	num=f.num;</a:t>
            </a:r>
          </a:p>
          <a:p>
            <a:pPr>
              <a:buNone/>
            </a:pPr>
            <a:r>
              <a:rPr lang="en-US" altLang="zh-CN" sz="2400" smtClean="0"/>
              <a:t>	den=f.den;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66"/>
                </a:solidFill>
              </a:rPr>
              <a:t>return *this;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重载赋值运算符：问题的解决</a:t>
            </a:r>
          </a:p>
        </p:txBody>
      </p:sp>
      <p:sp>
        <p:nvSpPr>
          <p:cNvPr id="1307652" name="Text Box 4"/>
          <p:cNvSpPr txBox="1">
            <a:spLocks noChangeArrowheads="1"/>
          </p:cNvSpPr>
          <p:nvPr/>
        </p:nvSpPr>
        <p:spPr bwMode="auto">
          <a:xfrm>
            <a:off x="5076825" y="3213100"/>
            <a:ext cx="2819400" cy="232092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c=b=a;</a:t>
            </a:r>
          </a:p>
          <a:p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先执行</a:t>
            </a: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b=a</a:t>
            </a:r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，</a:t>
            </a:r>
          </a:p>
          <a:p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b</a:t>
            </a:r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被赋值后，</a:t>
            </a:r>
          </a:p>
          <a:p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返回</a:t>
            </a: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b</a:t>
            </a:r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的引用，</a:t>
            </a:r>
          </a:p>
          <a:p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再赋值给</a:t>
            </a: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</a:t>
            </a:r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，</a:t>
            </a:r>
          </a:p>
          <a:p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最后的返回值丢弃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0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F200024F-B6A0-40CA-85BA-BB220C8198D5}" type="slidenum">
              <a:rPr lang="en-US" altLang="zh-CN" smtClean="0">
                <a:ea typeface="宋体" pitchFamily="2" charset="-122"/>
              </a:rPr>
              <a:pPr/>
              <a:t>22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class Fraction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{	int num,den;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public: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Fraction() :Fraction(0,1){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 (int n):Fraction(n,1){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Fraction(int n,int d):num(n),den(d){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Fraction(const Fraction&amp; f);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void output()const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Fraction operator+(const Fraction &amp;f) const;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99"/>
                </a:solidFill>
                <a:effectLst/>
                <a:latin typeface="Tahoma" pitchFamily="34" charset="0"/>
                <a:cs typeface="Tahoma" pitchFamily="34" charset="0"/>
              </a:rPr>
              <a:t>	Fraction&amp; operator=(const Fraction&amp; f);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66"/>
                </a:solidFill>
                <a:effectLst/>
                <a:latin typeface="Tahoma" pitchFamily="34" charset="0"/>
                <a:cs typeface="Tahoma" pitchFamily="34" charset="0"/>
              </a:rPr>
              <a:t>	Fraction&amp; operator+=(const Fraction&amp; f);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effectLst/>
                <a:latin typeface="Tahoma" pitchFamily="34" charset="0"/>
                <a:cs typeface="Tahoma" pitchFamily="34" charset="0"/>
              </a:rPr>
              <a:t>};	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、重载</a:t>
            </a:r>
            <a:r>
              <a:rPr lang="en-US" altLang="zh-CN" smtClean="0"/>
              <a:t>+=</a:t>
            </a:r>
            <a:r>
              <a:rPr lang="zh-CN" altLang="en-US" smtClean="0"/>
              <a:t>运算符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A6C8D4FC-8E63-48AE-947F-F941CB943B59}" type="slidenum">
              <a:rPr lang="en-US" altLang="zh-CN" smtClean="0">
                <a:ea typeface="宋体" pitchFamily="2" charset="-122"/>
              </a:rPr>
              <a:pPr/>
              <a:t>23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130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chemeClr val="folHlink"/>
                </a:solidFill>
              </a:rPr>
              <a:t>class </a:t>
            </a:r>
            <a:r>
              <a:rPr lang="en-US" altLang="zh-CN" sz="2400" smtClean="0">
                <a:solidFill>
                  <a:schemeClr val="folHlink"/>
                </a:solidFill>
              </a:rPr>
              <a:t>Fraction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folHlink"/>
                </a:solidFill>
              </a:rPr>
              <a:t>{	……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smtClean="0">
                <a:solidFill>
                  <a:srgbClr val="FF0066"/>
                </a:solidFill>
              </a:rPr>
              <a:t>Fraction&amp;</a:t>
            </a:r>
            <a:r>
              <a:rPr lang="en-US" altLang="zh-CN" sz="2400" smtClean="0">
                <a:solidFill>
                  <a:schemeClr val="folHlink"/>
                </a:solidFill>
              </a:rPr>
              <a:t> operator+=(</a:t>
            </a:r>
            <a:r>
              <a:rPr lang="en-US" altLang="zh-CN" sz="2400">
                <a:solidFill>
                  <a:schemeClr val="folHlink"/>
                </a:solidFill>
              </a:rPr>
              <a:t>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&amp;f);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folHlink"/>
                </a:solidFill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chemeClr val="folHlink"/>
                </a:solidFill>
              </a:rPr>
              <a:t>Fraction&amp;</a:t>
            </a:r>
            <a:r>
              <a:rPr lang="en-US" altLang="zh-CN" sz="2400" smtClean="0"/>
              <a:t> Fraction::</a:t>
            </a:r>
            <a:r>
              <a:rPr lang="en-US" altLang="zh-CN" sz="2400" smtClean="0">
                <a:solidFill>
                  <a:srgbClr val="FF0066"/>
                </a:solidFill>
              </a:rPr>
              <a:t>operator+=</a:t>
            </a:r>
            <a:r>
              <a:rPr lang="en-US" altLang="zh-CN" sz="2400" smtClean="0"/>
              <a:t>(Fraction&amp; f)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/>
              <a:t>	</a:t>
            </a:r>
            <a:r>
              <a:rPr lang="en-US" altLang="zh-CN" sz="2400" smtClean="0"/>
              <a:t>num=num*f.den+f.num*den;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/>
              <a:t>	</a:t>
            </a:r>
            <a:r>
              <a:rPr lang="en-US" altLang="zh-CN" sz="2400" smtClean="0"/>
              <a:t>den=den*f.den;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normalize();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66"/>
                </a:solidFill>
              </a:rPr>
              <a:t>return *this;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}</a:t>
            </a:r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重载</a:t>
            </a:r>
            <a:r>
              <a:rPr lang="en-US" altLang="zh-CN" smtClean="0"/>
              <a:t>+=</a:t>
            </a:r>
            <a:r>
              <a:rPr lang="zh-CN" altLang="en-US" smtClean="0"/>
              <a:t>运算符</a:t>
            </a:r>
            <a:endParaRPr lang="zh-CN" alt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059832" y="4653136"/>
            <a:ext cx="4679950" cy="1366837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Fraction f1(3,4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),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f2(2,3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f1+=f2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f1.output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();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3B66FC7-1C9E-4B8F-9D12-6E7F4589ED63}" type="slidenum">
              <a:rPr lang="en-US" altLang="zh-CN"/>
              <a:pPr/>
              <a:t>24</a:t>
            </a:fld>
            <a:r>
              <a:rPr lang="en-US" altLang="zh-CN"/>
              <a:t>-</a:t>
            </a:r>
          </a:p>
        </p:txBody>
      </p:sp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/>
              <a:t>-(</a:t>
            </a:r>
            <a:r>
              <a:rPr lang="zh-CN" altLang="en-US"/>
              <a:t>负号</a:t>
            </a:r>
            <a:r>
              <a:rPr lang="en-US" altLang="zh-CN"/>
              <a:t>)</a:t>
            </a:r>
            <a:r>
              <a:rPr lang="zh-CN" altLang="en-US"/>
              <a:t>运算符：成员函数</a:t>
            </a:r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class Fraction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{	int num,den;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public: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Fraction() :Fraction(0,1){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 (int n):Fraction(n,1){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Fraction(int n,int d):num(n),den(d){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Fraction(const Fraction&amp; f);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void output()const ;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>
                <a:solidFill>
                  <a:srgbClr val="FF0066"/>
                </a:solidFill>
              </a:rPr>
              <a:t>operator</a:t>
            </a:r>
            <a:r>
              <a:rPr lang="en-US" altLang="zh-CN" sz="2400" dirty="0">
                <a:solidFill>
                  <a:srgbClr val="FF0066"/>
                </a:solidFill>
              </a:rPr>
              <a:t>+</a:t>
            </a:r>
            <a:r>
              <a:rPr lang="en-US" altLang="zh-CN" sz="2400" dirty="0">
                <a:solidFill>
                  <a:schemeClr val="folHlink"/>
                </a:solidFill>
              </a:rPr>
              <a:t>(</a:t>
            </a:r>
            <a:r>
              <a:rPr lang="en-US" altLang="zh-CN" sz="2400">
                <a:solidFill>
                  <a:schemeClr val="folHlink"/>
                </a:solidFill>
              </a:rPr>
              <a:t>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</a:t>
            </a:r>
            <a:r>
              <a:rPr lang="en-US" altLang="zh-CN" sz="2400" dirty="0">
                <a:solidFill>
                  <a:schemeClr val="folHlink"/>
                </a:solidFill>
              </a:rPr>
              <a:t>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</a:t>
            </a:r>
            <a:r>
              <a:rPr lang="en-US" altLang="zh-CN" sz="2400">
                <a:solidFill>
                  <a:schemeClr val="folHlink"/>
                </a:solidFill>
              </a:rPr>
              <a:t>friend </a:t>
            </a: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>
                <a:solidFill>
                  <a:srgbClr val="FF0066"/>
                </a:solidFill>
              </a:rPr>
              <a:t>operator-</a:t>
            </a:r>
            <a:r>
              <a:rPr lang="en-US" altLang="zh-CN" sz="2400" smtClean="0">
                <a:solidFill>
                  <a:schemeClr val="folHlink"/>
                </a:solidFill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</a:rPr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	</a:t>
            </a:r>
            <a:r>
              <a:rPr lang="en-US" altLang="zh-CN" sz="2400">
                <a:solidFill>
                  <a:schemeClr val="folHlink"/>
                </a:solidFill>
              </a:rPr>
              <a:t>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Fraction&amp;,</a:t>
            </a:r>
            <a:r>
              <a:rPr lang="en-US" altLang="zh-CN" sz="2400" err="1">
                <a:solidFill>
                  <a:schemeClr val="folHlink"/>
                </a:solidFill>
              </a:rPr>
              <a:t>const</a:t>
            </a: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 smtClean="0">
                <a:solidFill>
                  <a:schemeClr val="folHlink"/>
                </a:solidFill>
              </a:rPr>
              <a:t>Fraction&amp;);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</a:t>
            </a:r>
            <a:r>
              <a:rPr lang="en-US" altLang="zh-CN" sz="2400" smtClean="0">
                <a:solidFill>
                  <a:srgbClr val="FF0066"/>
                </a:solidFill>
              </a:rPr>
              <a:t> </a:t>
            </a:r>
            <a:r>
              <a:rPr lang="en-US" altLang="zh-CN" sz="2400" smtClean="0">
                <a:solidFill>
                  <a:schemeClr val="folHlink"/>
                </a:solidFill>
              </a:rPr>
              <a:t>Fraction&amp; </a:t>
            </a:r>
            <a:r>
              <a:rPr lang="en-US" altLang="zh-CN" sz="2400" dirty="0" smtClean="0">
                <a:solidFill>
                  <a:srgbClr val="FF0066"/>
                </a:solidFill>
              </a:rPr>
              <a:t>operator</a:t>
            </a:r>
            <a:r>
              <a:rPr lang="en-US" altLang="zh-CN" sz="2400" dirty="0">
                <a:solidFill>
                  <a:srgbClr val="FF0066"/>
                </a:solidFill>
              </a:rPr>
              <a:t>=</a:t>
            </a:r>
            <a:r>
              <a:rPr lang="en-US" altLang="zh-CN" sz="2400" dirty="0">
                <a:solidFill>
                  <a:schemeClr val="folHlink"/>
                </a:solidFill>
              </a:rPr>
              <a:t>(</a:t>
            </a:r>
            <a:r>
              <a:rPr lang="en-US" altLang="zh-CN" sz="2400">
                <a:solidFill>
                  <a:schemeClr val="folHlink"/>
                </a:solidFill>
              </a:rPr>
              <a:t>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</a:t>
            </a:r>
            <a:r>
              <a:rPr lang="en-US" altLang="zh-CN" sz="2400" dirty="0">
                <a:solidFill>
                  <a:schemeClr val="folHlink"/>
                </a:solidFill>
              </a:rPr>
              <a:t>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smtClean="0">
                <a:solidFill>
                  <a:srgbClr val="FF0066"/>
                </a:solidFill>
              </a:rPr>
              <a:t>Fraction operator-</a:t>
            </a:r>
            <a:r>
              <a:rPr lang="en-US" altLang="zh-CN" sz="2400" dirty="0">
                <a:solidFill>
                  <a:srgbClr val="FF0066"/>
                </a:solidFill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4074B90-A1EB-459F-B851-609D94C532A6}" type="slidenum">
              <a:rPr lang="en-US" altLang="zh-CN"/>
              <a:pPr/>
              <a:t>25</a:t>
            </a:fld>
            <a:r>
              <a:rPr lang="en-US" altLang="zh-CN"/>
              <a:t>-</a:t>
            </a:r>
          </a:p>
        </p:txBody>
      </p:sp>
      <p:sp>
        <p:nvSpPr>
          <p:cNvPr id="130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/>
              <a:t>Fraction::</a:t>
            </a:r>
            <a:r>
              <a:rPr lang="en-US" altLang="zh-CN" sz="2400">
                <a:solidFill>
                  <a:srgbClr val="FF0066"/>
                </a:solidFill>
              </a:rPr>
              <a:t>operator -</a:t>
            </a:r>
            <a:r>
              <a:rPr lang="en-US" altLang="zh-CN" sz="2400"/>
              <a:t> 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return </a:t>
            </a:r>
            <a:r>
              <a:rPr lang="en-US" altLang="zh-CN" sz="2400" smtClean="0"/>
              <a:t>Fraction</a:t>
            </a:r>
            <a:r>
              <a:rPr lang="en-US" altLang="zh-CN" sz="2400" smtClean="0">
                <a:solidFill>
                  <a:srgbClr val="FF0066"/>
                </a:solidFill>
              </a:rPr>
              <a:t>(-num, den)</a:t>
            </a:r>
            <a:r>
              <a:rPr lang="en-US" altLang="zh-CN" sz="2400" smtClean="0"/>
              <a:t>;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int </a:t>
            </a:r>
            <a:r>
              <a:rPr lang="en-US" altLang="zh-CN" sz="2400"/>
              <a:t>main()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Fraction a(3,4</a:t>
            </a:r>
            <a:r>
              <a:rPr lang="en-US" altLang="zh-CN" sz="2400"/>
              <a:t>),b(5,6),c;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folHlink"/>
                </a:solidFill>
              </a:rPr>
              <a:t>c=-b;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c.output</a:t>
            </a:r>
            <a:r>
              <a:rPr lang="en-US" altLang="zh-CN" sz="2400" smtClean="0"/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return 0;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-</a:t>
            </a:r>
            <a:r>
              <a:rPr lang="zh-CN" altLang="en-US"/>
              <a:t>（负号）运算符：成员函数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03240" y="2492896"/>
            <a:ext cx="6157192" cy="93610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负号运算符返回临时对象（分子取负），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而不应该修改当前对象。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0D3713AB-AD99-4516-B653-414EF4A2D1F8}" type="slidenum">
              <a:rPr lang="en-US" altLang="zh-CN"/>
              <a:pPr/>
              <a:t>26</a:t>
            </a:fld>
            <a:r>
              <a:rPr lang="en-US" altLang="zh-CN"/>
              <a:t>-</a:t>
            </a:r>
          </a:p>
        </p:txBody>
      </p:sp>
      <p:sp>
        <p:nvSpPr>
          <p:cNvPr id="13107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class Fraction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{	int num,den;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public: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Fraction() :Fraction(0,1){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 (int n):Fraction(n,1){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Fraction(int n,int d):num(n),den(d){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Fraction(const Fraction&amp; f);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void output()const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>
                <a:solidFill>
                  <a:srgbClr val="FF0066"/>
                </a:solidFill>
              </a:rPr>
              <a:t>operator</a:t>
            </a:r>
            <a:r>
              <a:rPr lang="en-US" altLang="zh-CN" sz="2400" dirty="0">
                <a:solidFill>
                  <a:srgbClr val="FF0066"/>
                </a:solidFill>
              </a:rPr>
              <a:t>+</a:t>
            </a:r>
            <a:r>
              <a:rPr lang="en-US" altLang="zh-CN" sz="2400" dirty="0">
                <a:solidFill>
                  <a:schemeClr val="folHlink"/>
                </a:solidFill>
              </a:rPr>
              <a:t>(</a:t>
            </a:r>
            <a:r>
              <a:rPr lang="en-US" altLang="zh-CN" sz="2400">
                <a:solidFill>
                  <a:schemeClr val="folHlink"/>
                </a:solidFill>
              </a:rPr>
              <a:t>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</a:t>
            </a:r>
            <a:r>
              <a:rPr lang="en-US" altLang="zh-CN" sz="2400" dirty="0">
                <a:solidFill>
                  <a:schemeClr val="folHlink"/>
                </a:solidFill>
              </a:rPr>
              <a:t>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</a:t>
            </a:r>
            <a:r>
              <a:rPr lang="en-US" altLang="zh-CN" sz="2400">
                <a:solidFill>
                  <a:schemeClr val="folHlink"/>
                </a:solidFill>
              </a:rPr>
              <a:t>friend </a:t>
            </a: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>
                <a:solidFill>
                  <a:srgbClr val="FF0066"/>
                </a:solidFill>
              </a:rPr>
              <a:t>operator-</a:t>
            </a:r>
            <a:r>
              <a:rPr lang="en-US" altLang="zh-CN" sz="2400" smtClean="0">
                <a:solidFill>
                  <a:schemeClr val="folHlink"/>
                </a:solidFill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</a:rPr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	</a:t>
            </a:r>
            <a:r>
              <a:rPr lang="en-US" altLang="zh-CN" sz="2400">
                <a:solidFill>
                  <a:schemeClr val="folHlink"/>
                </a:solidFill>
              </a:rPr>
              <a:t>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Fraction&amp;,</a:t>
            </a:r>
            <a:r>
              <a:rPr lang="en-US" altLang="zh-CN" sz="2400" err="1">
                <a:solidFill>
                  <a:schemeClr val="folHlink"/>
                </a:solidFill>
              </a:rPr>
              <a:t>const</a:t>
            </a: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 smtClean="0">
                <a:solidFill>
                  <a:schemeClr val="folHlink"/>
                </a:solidFill>
              </a:rPr>
              <a:t>Fraction&amp;);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 Fraction&amp; </a:t>
            </a:r>
            <a:r>
              <a:rPr lang="en-US" altLang="zh-CN" sz="2400" dirty="0" smtClean="0">
                <a:solidFill>
                  <a:srgbClr val="FF0066"/>
                </a:solidFill>
              </a:rPr>
              <a:t>operator</a:t>
            </a:r>
            <a:r>
              <a:rPr lang="en-US" altLang="zh-CN" sz="2400" dirty="0">
                <a:solidFill>
                  <a:srgbClr val="FF0066"/>
                </a:solidFill>
              </a:rPr>
              <a:t>=</a:t>
            </a:r>
            <a:r>
              <a:rPr lang="en-US" altLang="zh-CN" sz="2400" dirty="0">
                <a:solidFill>
                  <a:schemeClr val="folHlink"/>
                </a:solidFill>
              </a:rPr>
              <a:t>(</a:t>
            </a:r>
            <a:r>
              <a:rPr lang="en-US" altLang="zh-CN" sz="2400">
                <a:solidFill>
                  <a:schemeClr val="folHlink"/>
                </a:solidFill>
              </a:rPr>
              <a:t>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</a:t>
            </a:r>
            <a:r>
              <a:rPr lang="en-US" altLang="zh-CN" sz="2400" dirty="0">
                <a:solidFill>
                  <a:schemeClr val="folHlink"/>
                </a:solidFill>
              </a:rPr>
              <a:t>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</a:t>
            </a:r>
            <a:r>
              <a:rPr lang="en-US" altLang="zh-CN" sz="2400">
                <a:solidFill>
                  <a:schemeClr val="folHlink"/>
                </a:solidFill>
              </a:rPr>
              <a:t>friend </a:t>
            </a:r>
            <a:r>
              <a:rPr lang="en-US" altLang="zh-CN" sz="2400" smtClean="0">
                <a:solidFill>
                  <a:srgbClr val="FF0066"/>
                </a:solidFill>
              </a:rPr>
              <a:t>Fraction operator-</a:t>
            </a:r>
            <a:r>
              <a:rPr lang="en-US" altLang="zh-CN" sz="2400" dirty="0">
                <a:solidFill>
                  <a:srgbClr val="FF0066"/>
                </a:solidFill>
              </a:rPr>
              <a:t>(</a:t>
            </a:r>
            <a:r>
              <a:rPr lang="en-US" altLang="zh-CN" sz="2400">
                <a:solidFill>
                  <a:srgbClr val="FF0066"/>
                </a:solidFill>
              </a:rPr>
              <a:t>const </a:t>
            </a:r>
            <a:r>
              <a:rPr lang="en-US" altLang="zh-CN" sz="2400" smtClean="0">
                <a:solidFill>
                  <a:srgbClr val="FF0066"/>
                </a:solidFill>
              </a:rPr>
              <a:t>Fraction&amp;);</a:t>
            </a:r>
            <a:endParaRPr lang="en-US" altLang="zh-CN" sz="2400" dirty="0">
              <a:solidFill>
                <a:srgbClr val="FF0066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};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-</a:t>
            </a:r>
            <a:r>
              <a:rPr lang="zh-CN" altLang="en-US"/>
              <a:t>（负号）运算符：友元函数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07C3EA16-FE1C-4C53-B00B-40F69700D020}" type="slidenum">
              <a:rPr lang="en-US" altLang="zh-CN"/>
              <a:pPr/>
              <a:t>27</a:t>
            </a:fld>
            <a:r>
              <a:rPr lang="en-US" altLang="zh-CN"/>
              <a:t>-</a:t>
            </a:r>
          </a:p>
        </p:txBody>
      </p:sp>
      <p:sp>
        <p:nvSpPr>
          <p:cNvPr id="1311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>
                <a:solidFill>
                  <a:srgbClr val="FF0066"/>
                </a:solidFill>
              </a:rPr>
              <a:t>operator </a:t>
            </a:r>
            <a:r>
              <a:rPr lang="en-US" altLang="zh-CN" sz="2400">
                <a:solidFill>
                  <a:srgbClr val="FF0066"/>
                </a:solidFill>
              </a:rPr>
              <a:t>-</a:t>
            </a:r>
            <a:r>
              <a:rPr lang="en-US" altLang="zh-CN" sz="2400"/>
              <a:t> (const </a:t>
            </a:r>
            <a:r>
              <a:rPr lang="en-US" altLang="zh-CN" sz="2400" smtClean="0"/>
              <a:t>Fraction&amp; f)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return </a:t>
            </a:r>
            <a:r>
              <a:rPr lang="en-US" altLang="zh-CN" sz="2400" smtClean="0"/>
              <a:t>Fraction</a:t>
            </a:r>
            <a:r>
              <a:rPr lang="en-US" altLang="zh-CN" sz="2400" smtClean="0">
                <a:solidFill>
                  <a:srgbClr val="FF0066"/>
                </a:solidFill>
              </a:rPr>
              <a:t>(-f.num, f.den)</a:t>
            </a:r>
            <a:r>
              <a:rPr lang="en-US" altLang="zh-CN" sz="2400" smtClean="0"/>
              <a:t>;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int </a:t>
            </a:r>
            <a:r>
              <a:rPr lang="en-US" altLang="zh-CN" sz="2400"/>
              <a:t>main()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Fraction a(3,4</a:t>
            </a:r>
            <a:r>
              <a:rPr lang="en-US" altLang="zh-CN" sz="2400"/>
              <a:t>),b(5,6),c;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folHlink"/>
                </a:solidFill>
              </a:rPr>
              <a:t>c=-b;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c.output</a:t>
            </a:r>
            <a:r>
              <a:rPr lang="en-US" altLang="zh-CN" sz="2400" smtClean="0"/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return 0;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-</a:t>
            </a:r>
            <a:r>
              <a:rPr lang="zh-CN" altLang="en-US"/>
              <a:t>（负号）运算符：友元函数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38D85C2-142D-4342-BAAB-D2A6C8BF3197}" type="slidenum">
              <a:rPr lang="en-US" altLang="zh-CN"/>
              <a:pPr/>
              <a:t>28</a:t>
            </a:fld>
            <a:r>
              <a:rPr lang="en-US" altLang="zh-CN"/>
              <a:t>-</a:t>
            </a:r>
          </a:p>
        </p:txBody>
      </p:sp>
      <p:sp>
        <p:nvSpPr>
          <p:cNvPr id="13127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>
                <a:solidFill>
                  <a:srgbClr val="FF0066"/>
                </a:solidFill>
              </a:rPr>
              <a:t>operator </a:t>
            </a:r>
            <a:r>
              <a:rPr lang="en-US" altLang="zh-CN" sz="2400">
                <a:solidFill>
                  <a:srgbClr val="FF0066"/>
                </a:solidFill>
              </a:rPr>
              <a:t>-</a:t>
            </a:r>
            <a:r>
              <a:rPr lang="en-US" altLang="zh-CN" sz="2400"/>
              <a:t> </a:t>
            </a:r>
            <a:r>
              <a:rPr lang="en-US" altLang="zh-CN" sz="2400" smtClean="0"/>
              <a:t>(Fraction&amp; f)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>
                <a:solidFill>
                  <a:srgbClr val="FF0066"/>
                </a:solidFill>
              </a:rPr>
              <a:t>f.real=-f.real</a:t>
            </a:r>
            <a:r>
              <a:rPr lang="en-US" altLang="zh-CN" sz="2400">
                <a:solidFill>
                  <a:srgbClr val="FF0066"/>
                </a:solidFill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FF0066"/>
                </a:solidFill>
              </a:rPr>
              <a:t>	</a:t>
            </a:r>
            <a:r>
              <a:rPr lang="en-US" altLang="zh-CN" sz="2400" smtClean="0"/>
              <a:t>return f;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int </a:t>
            </a:r>
            <a:r>
              <a:rPr lang="en-US" altLang="zh-CN" sz="2400"/>
              <a:t>main()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Fraction a(3,4</a:t>
            </a:r>
            <a:r>
              <a:rPr lang="en-US" altLang="zh-CN" sz="2400"/>
              <a:t>),b(5,6),c;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folHlink"/>
                </a:solidFill>
              </a:rPr>
              <a:t>c=-b;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c.output</a:t>
            </a:r>
            <a:r>
              <a:rPr lang="en-US" altLang="zh-CN" sz="2400" smtClean="0"/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return 0;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131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-</a:t>
            </a:r>
            <a:r>
              <a:rPr lang="zh-CN" altLang="en-US"/>
              <a:t>（负号）运算符的错误</a:t>
            </a:r>
          </a:p>
        </p:txBody>
      </p:sp>
      <p:sp>
        <p:nvSpPr>
          <p:cNvPr id="1312773" name="AutoShape 5"/>
          <p:cNvSpPr>
            <a:spLocks/>
          </p:cNvSpPr>
          <p:nvPr/>
        </p:nvSpPr>
        <p:spPr bwMode="auto">
          <a:xfrm>
            <a:off x="4859338" y="1484313"/>
            <a:ext cx="2879725" cy="865187"/>
          </a:xfrm>
          <a:prstGeom prst="borderCallout2">
            <a:avLst>
              <a:gd name="adj1" fmla="val 13213"/>
              <a:gd name="adj2" fmla="val -2648"/>
              <a:gd name="adj3" fmla="val 13213"/>
              <a:gd name="adj4" fmla="val -12625"/>
              <a:gd name="adj5" fmla="val 98898"/>
              <a:gd name="adj6" fmla="val -58157"/>
            </a:avLst>
          </a:prstGeom>
          <a:solidFill>
            <a:schemeClr val="accent1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负号运算符不应改变传入参数的值！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1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7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134337A9-0C74-4521-A28E-15E627EC70F3}" type="slidenum">
              <a:rPr lang="en-US" altLang="zh-CN"/>
              <a:pPr/>
              <a:t>29</a:t>
            </a:fld>
            <a:r>
              <a:rPr lang="en-US" altLang="zh-CN"/>
              <a:t>-</a:t>
            </a:r>
          </a:p>
        </p:txBody>
      </p:sp>
      <p:sp>
        <p:nvSpPr>
          <p:cNvPr id="131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class Fraction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{	int num,den;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public: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Fraction() :Fraction(0,1){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</a:t>
            </a:r>
            <a:r>
              <a:rPr lang="en-US" altLang="zh-CN" sz="2400" smtClean="0">
                <a:solidFill>
                  <a:srgbClr val="FF0000"/>
                </a:solidFill>
              </a:rPr>
              <a:t>Fraction (int n):Fraction(n,1){ }    //</a:t>
            </a:r>
            <a:r>
              <a:rPr lang="zh-CN" altLang="en-US" sz="2400" smtClean="0">
                <a:solidFill>
                  <a:srgbClr val="FF0000"/>
                </a:solidFill>
              </a:rPr>
              <a:t>类型转换构造函数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Fraction(int n,int d):num(n),den(d){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Fraction(const Fraction&amp; f);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void output()const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>
                <a:solidFill>
                  <a:srgbClr val="FF0066"/>
                </a:solidFill>
              </a:rPr>
              <a:t>operator</a:t>
            </a:r>
            <a:r>
              <a:rPr lang="en-US" altLang="zh-CN" sz="2400" dirty="0">
                <a:solidFill>
                  <a:srgbClr val="FF0066"/>
                </a:solidFill>
              </a:rPr>
              <a:t>+</a:t>
            </a:r>
            <a:r>
              <a:rPr lang="en-US" altLang="zh-CN" sz="2400" dirty="0">
                <a:solidFill>
                  <a:schemeClr val="folHlink"/>
                </a:solidFill>
              </a:rPr>
              <a:t>(</a:t>
            </a:r>
            <a:r>
              <a:rPr lang="en-US" altLang="zh-CN" sz="2400">
                <a:solidFill>
                  <a:schemeClr val="folHlink"/>
                </a:solidFill>
              </a:rPr>
              <a:t>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</a:t>
            </a:r>
            <a:r>
              <a:rPr lang="en-US" altLang="zh-CN" sz="2400" dirty="0">
                <a:solidFill>
                  <a:schemeClr val="folHlink"/>
                </a:solidFill>
              </a:rPr>
              <a:t>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</a:t>
            </a:r>
            <a:r>
              <a:rPr lang="en-US" altLang="zh-CN" sz="2400">
                <a:solidFill>
                  <a:schemeClr val="folHlink"/>
                </a:solidFill>
              </a:rPr>
              <a:t>friend </a:t>
            </a: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>
                <a:solidFill>
                  <a:srgbClr val="FF0066"/>
                </a:solidFill>
              </a:rPr>
              <a:t>operator-</a:t>
            </a:r>
            <a:r>
              <a:rPr lang="en-US" altLang="zh-CN" sz="2400" smtClean="0">
                <a:solidFill>
                  <a:schemeClr val="folHlink"/>
                </a:solidFill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</a:rPr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	</a:t>
            </a:r>
            <a:r>
              <a:rPr lang="en-US" altLang="zh-CN" sz="2400">
                <a:solidFill>
                  <a:schemeClr val="folHlink"/>
                </a:solidFill>
              </a:rPr>
              <a:t>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Fraction&amp;,</a:t>
            </a:r>
            <a:r>
              <a:rPr lang="en-US" altLang="zh-CN" sz="2400" err="1">
                <a:solidFill>
                  <a:schemeClr val="folHlink"/>
                </a:solidFill>
              </a:rPr>
              <a:t>const</a:t>
            </a: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 smtClean="0">
                <a:solidFill>
                  <a:schemeClr val="folHlink"/>
                </a:solidFill>
              </a:rPr>
              <a:t>Fraction&amp;);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 Fraction&amp; </a:t>
            </a:r>
            <a:r>
              <a:rPr lang="en-US" altLang="zh-CN" sz="2400" dirty="0" smtClean="0">
                <a:solidFill>
                  <a:srgbClr val="FF0066"/>
                </a:solidFill>
              </a:rPr>
              <a:t>operator</a:t>
            </a:r>
            <a:r>
              <a:rPr lang="en-US" altLang="zh-CN" sz="2400" dirty="0">
                <a:solidFill>
                  <a:srgbClr val="FF0066"/>
                </a:solidFill>
              </a:rPr>
              <a:t>=</a:t>
            </a:r>
            <a:r>
              <a:rPr lang="en-US" altLang="zh-CN" sz="2400" dirty="0">
                <a:solidFill>
                  <a:schemeClr val="folHlink"/>
                </a:solidFill>
              </a:rPr>
              <a:t>(</a:t>
            </a:r>
            <a:r>
              <a:rPr lang="en-US" altLang="zh-CN" sz="2400">
                <a:solidFill>
                  <a:schemeClr val="folHlink"/>
                </a:solidFill>
              </a:rPr>
              <a:t>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</a:t>
            </a:r>
            <a:r>
              <a:rPr lang="en-US" altLang="zh-CN" sz="2400" dirty="0">
                <a:solidFill>
                  <a:schemeClr val="folHlink"/>
                </a:solidFill>
              </a:rPr>
              <a:t>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};	</a:t>
            </a:r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zh-CN" altLang="en-US"/>
              <a:t>复数</a:t>
            </a:r>
            <a:r>
              <a:rPr lang="zh-CN" altLang="en-US" smtClean="0"/>
              <a:t>与分数运算</a:t>
            </a:r>
            <a:r>
              <a:rPr lang="zh-CN" altLang="en-US"/>
              <a:t>：类型转换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E11DB3AA-7B49-4C97-8560-9598BED61152}" type="slidenum">
              <a:rPr lang="en-US" altLang="zh-CN"/>
              <a:pPr/>
              <a:t>3</a:t>
            </a:fld>
            <a:r>
              <a:rPr lang="en-US" altLang="zh-CN"/>
              <a:t>-</a:t>
            </a:r>
          </a:p>
        </p:txBody>
      </p:sp>
      <p:sp>
        <p:nvSpPr>
          <p:cNvPr id="129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class </a:t>
            </a:r>
            <a:r>
              <a:rPr lang="en-US" altLang="zh-CN" sz="2400" smtClean="0"/>
              <a:t>Fraction{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private: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int num,den;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Fraction() :Fraction(0,1){  </a:t>
            </a:r>
            <a:r>
              <a:rPr lang="en-US" altLang="zh-CN" sz="2400"/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Fraction (int n):Fraction(n,1){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	Fraction(int n,int d):num(n),den(d){ }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Fraction(const Fraction&amp; f);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void output</a:t>
            </a:r>
            <a:r>
              <a:rPr lang="en-US" altLang="zh-CN" sz="2400" smtClean="0"/>
              <a:t>()const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	double getValue()const;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void copy(const </a:t>
            </a:r>
            <a:r>
              <a:rPr lang="en-US" altLang="zh-CN" sz="2400" smtClean="0"/>
              <a:t>Fraction&amp; f);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…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};	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 smtClean="0"/>
              <a:t>、回顾分数类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169FB284-9ECE-44FE-A601-33D083E415E8}" type="slidenum">
              <a:rPr lang="en-US" altLang="zh-CN"/>
              <a:pPr/>
              <a:t>30</a:t>
            </a:fld>
            <a:r>
              <a:rPr lang="en-US" altLang="zh-CN"/>
              <a:t>-</a:t>
            </a:r>
          </a:p>
        </p:txBody>
      </p:sp>
      <p:sp>
        <p:nvSpPr>
          <p:cNvPr id="13148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Fraction::Fraction(int  n)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folHlink"/>
                </a:solidFill>
              </a:rPr>
              <a:t>：</a:t>
            </a:r>
            <a:r>
              <a:rPr lang="en-US" altLang="zh-CN" sz="2400" smtClean="0">
                <a:solidFill>
                  <a:schemeClr val="folHlink"/>
                </a:solidFill>
              </a:rPr>
              <a:t>Fraction(n, 1) { }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int </a:t>
            </a:r>
            <a:r>
              <a:rPr lang="en-US" altLang="zh-CN" sz="2400"/>
              <a:t>main()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Fraction a(3,4</a:t>
            </a:r>
            <a:r>
              <a:rPr lang="en-US" altLang="zh-CN" sz="2400"/>
              <a:t>),b,c;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FF0066"/>
                </a:solidFill>
              </a:rPr>
              <a:t>b=a+2;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b.output();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folHlink"/>
                </a:solidFill>
              </a:rPr>
              <a:t>//c=2+a;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}</a:t>
            </a:r>
            <a:endParaRPr lang="en-US" altLang="zh-CN" sz="2400"/>
          </a:p>
        </p:txBody>
      </p:sp>
      <p:sp>
        <p:nvSpPr>
          <p:cNvPr id="131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复数与实数运算：类型转换</a:t>
            </a:r>
          </a:p>
        </p:txBody>
      </p:sp>
      <p:sp>
        <p:nvSpPr>
          <p:cNvPr id="1314820" name="AutoShape 4"/>
          <p:cNvSpPr>
            <a:spLocks/>
          </p:cNvSpPr>
          <p:nvPr/>
        </p:nvSpPr>
        <p:spPr bwMode="auto">
          <a:xfrm>
            <a:off x="4787900" y="1773238"/>
            <a:ext cx="2986088" cy="2003425"/>
          </a:xfrm>
          <a:prstGeom prst="borderCallout2">
            <a:avLst>
              <a:gd name="adj1" fmla="val 5704"/>
              <a:gd name="adj2" fmla="val -2551"/>
              <a:gd name="adj3" fmla="val 5704"/>
              <a:gd name="adj4" fmla="val -20630"/>
              <a:gd name="adj5" fmla="val 82407"/>
              <a:gd name="adj6" fmla="val -94204"/>
            </a:avLst>
          </a:prstGeom>
          <a:solidFill>
            <a:schemeClr val="accent1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57200" indent="-457200"/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① 先将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转换为</a:t>
            </a:r>
          </a:p>
          <a:p>
            <a:pPr marL="457200" indent="-457200"/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     </a:t>
            </a:r>
            <a:r>
              <a:rPr lang="en-US" altLang="zh-CN" smtClean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Fraction</a:t>
            </a:r>
            <a:r>
              <a:rPr lang="zh-CN" altLang="en-US" smtClean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对象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；</a:t>
            </a:r>
          </a:p>
          <a:p>
            <a:pPr marL="457200" indent="-457200">
              <a:buFontTx/>
              <a:buAutoNum type="circleNumDbPlain" startAt="2"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将转换后的对象</a:t>
            </a:r>
          </a:p>
          <a:p>
            <a:pPr marL="457200" indent="-457200"/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     与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a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相加</a:t>
            </a:r>
          </a:p>
          <a:p>
            <a:pPr marL="457200" indent="-457200"/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③  结果赋给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b</a:t>
            </a:r>
          </a:p>
        </p:txBody>
      </p:sp>
      <p:sp>
        <p:nvSpPr>
          <p:cNvPr id="1314821" name="Rectangle 5"/>
          <p:cNvSpPr>
            <a:spLocks noChangeArrowheads="1"/>
          </p:cNvSpPr>
          <p:nvPr/>
        </p:nvSpPr>
        <p:spPr bwMode="auto">
          <a:xfrm>
            <a:off x="1908175" y="4076700"/>
            <a:ext cx="83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X</a:t>
            </a:r>
            <a:endParaRPr lang="en-US" altLang="zh-CN" sz="320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1314822" name="AutoShape 6"/>
          <p:cNvSpPr>
            <a:spLocks noChangeArrowheads="1"/>
          </p:cNvSpPr>
          <p:nvPr/>
        </p:nvSpPr>
        <p:spPr bwMode="auto">
          <a:xfrm>
            <a:off x="2987675" y="4149725"/>
            <a:ext cx="2971800" cy="1371600"/>
          </a:xfrm>
          <a:prstGeom prst="cloudCallout">
            <a:avLst>
              <a:gd name="adj1" fmla="val -62181"/>
              <a:gd name="adj2" fmla="val -25810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a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不能转换为整数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1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1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20" grpId="0" animBg="1" autoUpdateAnimBg="0"/>
      <p:bldP spid="1314821" grpId="0" autoUpdateAnimBg="0"/>
      <p:bldP spid="1314822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9EAB605-E757-40D6-ACD0-E002CB8E784C}" type="slidenum">
              <a:rPr lang="en-US" altLang="zh-CN"/>
              <a:pPr/>
              <a:t>31</a:t>
            </a:fld>
            <a:r>
              <a:rPr lang="en-US" altLang="zh-CN"/>
              <a:t>-</a:t>
            </a:r>
          </a:p>
        </p:txBody>
      </p:sp>
      <p:sp>
        <p:nvSpPr>
          <p:cNvPr id="131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class Fraction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{	int num,den;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public: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Fraction() :Fraction(0,1){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</a:t>
            </a:r>
            <a:r>
              <a:rPr lang="en-US" altLang="zh-CN" sz="2400" smtClean="0">
                <a:solidFill>
                  <a:srgbClr val="FF0000"/>
                </a:solidFill>
              </a:rPr>
              <a:t>Fraction (int n):Fraction(n,1){ }    //</a:t>
            </a:r>
            <a:r>
              <a:rPr lang="zh-CN" altLang="en-US" sz="2400" smtClean="0">
                <a:solidFill>
                  <a:srgbClr val="FF0000"/>
                </a:solidFill>
              </a:rPr>
              <a:t>类型转换构造函数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Fraction(int n,int d):num(n),den(d){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Fraction(const Fraction&amp; f);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void output()const 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</a:t>
            </a:r>
            <a:r>
              <a:rPr lang="en-US" altLang="zh-CN" sz="2400">
                <a:solidFill>
                  <a:schemeClr val="folHlink"/>
                </a:solidFill>
              </a:rPr>
              <a:t>friend </a:t>
            </a: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>
                <a:solidFill>
                  <a:srgbClr val="FF0066"/>
                </a:solidFill>
              </a:rPr>
              <a:t>operator</a:t>
            </a:r>
            <a:r>
              <a:rPr lang="en-US" altLang="zh-CN" sz="2400" dirty="0">
                <a:solidFill>
                  <a:srgbClr val="FF0066"/>
                </a:solidFill>
              </a:rPr>
              <a:t>+ </a:t>
            </a:r>
            <a:r>
              <a:rPr lang="en-US" altLang="zh-CN" sz="2400" dirty="0">
                <a:solidFill>
                  <a:schemeClr val="folHlink"/>
                </a:solidFill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	</a:t>
            </a:r>
            <a:r>
              <a:rPr lang="en-US" altLang="zh-CN" sz="2400">
                <a:solidFill>
                  <a:schemeClr val="folHlink"/>
                </a:solidFill>
              </a:rPr>
              <a:t>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&amp;, </a:t>
            </a:r>
            <a:r>
              <a:rPr lang="en-US" altLang="zh-CN" sz="2400">
                <a:solidFill>
                  <a:schemeClr val="folHlink"/>
                </a:solidFill>
              </a:rPr>
              <a:t>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&amp;);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</a:t>
            </a:r>
            <a:r>
              <a:rPr lang="en-US" altLang="zh-CN" sz="2400">
                <a:solidFill>
                  <a:schemeClr val="folHlink"/>
                </a:solidFill>
              </a:rPr>
              <a:t>friend </a:t>
            </a:r>
            <a:r>
              <a:rPr lang="en-US" altLang="zh-CN" sz="2400" smtClean="0">
                <a:solidFill>
                  <a:schemeClr val="folHlink"/>
                </a:solidFill>
              </a:rPr>
              <a:t>Fraction </a:t>
            </a:r>
            <a:r>
              <a:rPr lang="en-US" altLang="zh-CN" sz="2400" smtClean="0">
                <a:solidFill>
                  <a:srgbClr val="FF0066"/>
                </a:solidFill>
              </a:rPr>
              <a:t>operator-</a:t>
            </a:r>
            <a:r>
              <a:rPr lang="en-US" altLang="zh-CN" sz="2400" smtClean="0">
                <a:solidFill>
                  <a:schemeClr val="folHlink"/>
                </a:solidFill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	</a:t>
            </a:r>
            <a:r>
              <a:rPr lang="en-US" altLang="zh-CN" sz="2400">
                <a:solidFill>
                  <a:schemeClr val="folHlink"/>
                </a:solidFill>
              </a:rPr>
              <a:t>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Fraction&amp;, </a:t>
            </a:r>
            <a:r>
              <a:rPr lang="en-US" altLang="zh-CN" sz="2400">
                <a:solidFill>
                  <a:schemeClr val="folHlink"/>
                </a:solidFill>
              </a:rPr>
              <a:t>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Fraction&amp;);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 Fraction&amp; </a:t>
            </a:r>
            <a:r>
              <a:rPr lang="en-US" altLang="zh-CN" sz="2400" dirty="0" smtClean="0">
                <a:solidFill>
                  <a:srgbClr val="FF0066"/>
                </a:solidFill>
              </a:rPr>
              <a:t>operator</a:t>
            </a:r>
            <a:r>
              <a:rPr lang="en-US" altLang="zh-CN" sz="2400" dirty="0">
                <a:solidFill>
                  <a:srgbClr val="FF0066"/>
                </a:solidFill>
              </a:rPr>
              <a:t>=</a:t>
            </a:r>
            <a:r>
              <a:rPr lang="en-US" altLang="zh-CN" sz="2400" dirty="0">
                <a:solidFill>
                  <a:schemeClr val="folHlink"/>
                </a:solidFill>
              </a:rPr>
              <a:t>(</a:t>
            </a:r>
            <a:r>
              <a:rPr lang="en-US" altLang="zh-CN" sz="2400">
                <a:solidFill>
                  <a:schemeClr val="folHlink"/>
                </a:solidFill>
              </a:rPr>
              <a:t>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</a:t>
            </a:r>
            <a:r>
              <a:rPr lang="en-US" altLang="zh-CN" sz="2400" dirty="0">
                <a:solidFill>
                  <a:schemeClr val="folHlink"/>
                </a:solidFill>
              </a:rPr>
              <a:t>c);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};	</a:t>
            </a:r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351837" cy="647700"/>
          </a:xfrm>
        </p:spPr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、</a:t>
            </a:r>
            <a:r>
              <a:rPr lang="zh-CN" altLang="en-US"/>
              <a:t>复数与实数运算：使用友元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7939D8D-FBE1-47AD-8601-453E1DF94A23}" type="slidenum">
              <a:rPr lang="en-US" altLang="zh-CN"/>
              <a:pPr/>
              <a:t>32</a:t>
            </a:fld>
            <a:r>
              <a:rPr lang="en-US" altLang="zh-CN"/>
              <a:t>-</a:t>
            </a:r>
          </a:p>
        </p:txBody>
      </p:sp>
      <p:sp>
        <p:nvSpPr>
          <p:cNvPr id="13168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smtClean="0"/>
              <a:t>Fraction::Fraction(int  n)</a:t>
            </a:r>
          </a:p>
          <a:p>
            <a:pPr>
              <a:buNone/>
            </a:pPr>
            <a:r>
              <a:rPr lang="zh-CN" altLang="en-US" sz="2400" smtClean="0"/>
              <a:t>：</a:t>
            </a:r>
            <a:r>
              <a:rPr lang="en-US" altLang="zh-CN" sz="2400" smtClean="0"/>
              <a:t>Fraction(n, 1) {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Fraction operator</a:t>
            </a:r>
            <a:r>
              <a:rPr lang="en-US" altLang="zh-CN" sz="2400">
                <a:solidFill>
                  <a:schemeClr val="folHlink"/>
                </a:solidFill>
              </a:rPr>
              <a:t>+(const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&amp;a, 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	  const </a:t>
            </a:r>
            <a:r>
              <a:rPr lang="en-US" altLang="zh-CN" sz="2400" smtClean="0">
                <a:solidFill>
                  <a:schemeClr val="folHlink"/>
                </a:solidFill>
              </a:rPr>
              <a:t>Fraction &amp;b)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return </a:t>
            </a:r>
            <a:r>
              <a:rPr lang="en-US" altLang="zh-CN" sz="2400" smtClean="0">
                <a:solidFill>
                  <a:schemeClr val="folHlink"/>
                </a:solidFill>
              </a:rPr>
              <a:t>Fraction(a.num*b.den+a.den*b.num,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			a.den*b.den);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</a:p>
        </p:txBody>
      </p:sp>
      <p:sp>
        <p:nvSpPr>
          <p:cNvPr id="131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121650" cy="649287"/>
          </a:xfrm>
        </p:spPr>
        <p:txBody>
          <a:bodyPr/>
          <a:lstStyle/>
          <a:p>
            <a:r>
              <a:rPr lang="zh-CN" altLang="en-US"/>
              <a:t>复数与实数运算：最好使用友元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91D34B2-D767-419F-9285-D585CFC2D0EF}" type="slidenum">
              <a:rPr lang="en-US" altLang="zh-CN"/>
              <a:pPr/>
              <a:t>33</a:t>
            </a:fld>
            <a:r>
              <a:rPr lang="en-US" altLang="zh-CN"/>
              <a:t>-</a:t>
            </a:r>
          </a:p>
        </p:txBody>
      </p:sp>
      <p:sp>
        <p:nvSpPr>
          <p:cNvPr id="131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int </a:t>
            </a:r>
            <a:r>
              <a:rPr lang="en-US" altLang="zh-CN" sz="2400"/>
              <a:t>main()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Fraction a(3,4</a:t>
            </a:r>
            <a:r>
              <a:rPr lang="en-US" altLang="zh-CN" sz="2400"/>
              <a:t>),b,c;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FF0066"/>
                </a:solidFill>
              </a:rPr>
              <a:t>b=a+2;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b.output();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folHlink"/>
                </a:solidFill>
              </a:rPr>
              <a:t>c=2+a;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c.output();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}</a:t>
            </a:r>
            <a:endParaRPr lang="en-US" altLang="zh-CN" sz="2400"/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分数</a:t>
            </a:r>
            <a:r>
              <a:rPr lang="zh-CN" altLang="en-US"/>
              <a:t>与实数运算</a:t>
            </a:r>
          </a:p>
        </p:txBody>
      </p:sp>
      <p:sp>
        <p:nvSpPr>
          <p:cNvPr id="1317893" name="AutoShape 5"/>
          <p:cNvSpPr>
            <a:spLocks noChangeArrowheads="1"/>
          </p:cNvSpPr>
          <p:nvPr/>
        </p:nvSpPr>
        <p:spPr bwMode="auto">
          <a:xfrm>
            <a:off x="2843213" y="3644900"/>
            <a:ext cx="4176712" cy="1800225"/>
          </a:xfrm>
          <a:prstGeom prst="cloudCallout">
            <a:avLst>
              <a:gd name="adj1" fmla="val -58667"/>
              <a:gd name="adj2" fmla="val -31569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方正中倩简体" pitchFamily="65" charset="-122"/>
                <a:ea typeface="方正中倩简体" pitchFamily="65" charset="-122"/>
              </a:rPr>
              <a:t>为什么不是</a:t>
            </a:r>
            <a:r>
              <a:rPr lang="en-US" altLang="zh-CN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方正中倩简体" pitchFamily="65" charset="-122"/>
              </a:rPr>
              <a:t>cout&lt;&lt;c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方正中倩简体" pitchFamily="65" charset="-122"/>
                <a:ea typeface="方正中倩简体" pitchFamily="65" charset="-122"/>
              </a:rPr>
              <a:t>？</a:t>
            </a:r>
            <a:r>
              <a:rPr lang="zh-CN" alt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方正中倩简体" pitchFamily="65" charset="-122"/>
                <a:ea typeface="方正中倩简体" pitchFamily="65" charset="-122"/>
              </a:rPr>
              <a:t>留待后续章节解决</a:t>
            </a: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latin typeface="方正中倩简体" pitchFamily="65" charset="-122"/>
              <a:ea typeface="方正中倩简体" pitchFamily="65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1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7893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2DC3741-7198-462B-8085-6591C197CBF5}" type="slidenum">
              <a:rPr lang="en-US" altLang="zh-CN"/>
              <a:pPr/>
              <a:t>34</a:t>
            </a:fld>
            <a:r>
              <a:rPr lang="en-US" altLang="zh-CN"/>
              <a:t>-</a:t>
            </a:r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r>
              <a:rPr lang="zh-CN" altLang="en-US" smtClean="0"/>
              <a:t>、</a:t>
            </a:r>
            <a:r>
              <a:rPr lang="zh-CN" altLang="en-US"/>
              <a:t>前置、后置</a:t>
            </a:r>
            <a:r>
              <a:rPr lang="en-US" altLang="zh-CN"/>
              <a:t>++</a:t>
            </a:r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++</a:t>
            </a:r>
            <a:r>
              <a:rPr lang="zh-CN" altLang="en-US"/>
              <a:t>和</a:t>
            </a:r>
            <a:r>
              <a:rPr lang="en-US" altLang="zh-CN"/>
              <a:t>--</a:t>
            </a:r>
            <a:r>
              <a:rPr lang="zh-CN" altLang="en-US"/>
              <a:t>运算符也可以重载，但为了区分前置和后置之分。</a:t>
            </a:r>
            <a:r>
              <a:rPr lang="en-US" altLang="zh-CN"/>
              <a:t>C++</a:t>
            </a:r>
            <a:r>
              <a:rPr lang="zh-CN" altLang="en-US"/>
              <a:t>约定把前置运算符重载为</a:t>
            </a:r>
            <a:r>
              <a:rPr lang="zh-CN" altLang="en-US">
                <a:solidFill>
                  <a:srgbClr val="FF0066"/>
                </a:solidFill>
              </a:rPr>
              <a:t>单目</a:t>
            </a:r>
            <a:r>
              <a:rPr lang="zh-CN" altLang="en-US"/>
              <a:t>运算符函数，即表达式</a:t>
            </a:r>
            <a:r>
              <a:rPr lang="en-US" altLang="zh-CN"/>
              <a:t>++a</a:t>
            </a:r>
            <a:r>
              <a:rPr lang="zh-CN" altLang="en-US"/>
              <a:t>；解释为</a:t>
            </a:r>
            <a:r>
              <a:rPr lang="en-US" altLang="zh-CN"/>
              <a:t>a.operator++()</a:t>
            </a:r>
          </a:p>
          <a:p>
            <a:r>
              <a:rPr lang="zh-CN" altLang="en-US"/>
              <a:t>把后置运算符看成</a:t>
            </a:r>
            <a:r>
              <a:rPr lang="zh-CN" altLang="en-US">
                <a:solidFill>
                  <a:schemeClr val="folHlink"/>
                </a:solidFill>
              </a:rPr>
              <a:t>双目</a:t>
            </a:r>
            <a:r>
              <a:rPr lang="zh-CN" altLang="en-US"/>
              <a:t>运算符，在参数表内放置一个整型参数，该参数没有任何作用，只是用来区分前置和后置。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a++</a:t>
            </a:r>
            <a:r>
              <a:rPr lang="zh-CN" altLang="en-US"/>
              <a:t>；解释为</a:t>
            </a:r>
            <a:r>
              <a:rPr lang="en-US" altLang="zh-CN"/>
              <a:t>a.operator++(int)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119F804-C783-4E8A-86CF-EF23E4DEE237}" type="slidenum">
              <a:rPr lang="en-US" altLang="zh-CN"/>
              <a:pPr/>
              <a:t>35</a:t>
            </a:fld>
            <a:r>
              <a:rPr lang="en-US" altLang="zh-CN"/>
              <a:t>-</a:t>
            </a:r>
          </a:p>
        </p:txBody>
      </p:sp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成员函数实现</a:t>
            </a:r>
            <a:r>
              <a:rPr lang="en-US" altLang="zh-CN"/>
              <a:t>++</a:t>
            </a: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class Fraction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{	int num,den;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public: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Fraction() :Fraction(0,1){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 (int n):Fraction(n,1){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Fraction(int n,int d):num(n),den(d){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Fraction(const Fraction&amp; f);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void output()const 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	Fraction&amp; operator++(void);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	Fraction operator++(int);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/>
              <a:t>};	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E72A992-111B-4C1A-B293-D9F67249E007}" type="slidenum">
              <a:rPr lang="en-US" altLang="zh-CN"/>
              <a:pPr/>
              <a:t>36</a:t>
            </a:fld>
            <a:r>
              <a:rPr lang="en-US" altLang="zh-CN"/>
              <a:t>-</a:t>
            </a:r>
          </a:p>
        </p:txBody>
      </p:sp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成员函数实现</a:t>
            </a:r>
            <a:r>
              <a:rPr lang="en-US" altLang="zh-CN"/>
              <a:t>++</a:t>
            </a:r>
          </a:p>
        </p:txBody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66"/>
                </a:solidFill>
              </a:rPr>
              <a:t>Fraction&amp;</a:t>
            </a:r>
            <a:r>
              <a:rPr lang="en-US" altLang="zh-CN" sz="2400" smtClean="0"/>
              <a:t> Fraction::</a:t>
            </a:r>
            <a:r>
              <a:rPr lang="en-US" altLang="zh-CN" sz="2400" dirty="0"/>
              <a:t>operator++(void)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num+=den;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66"/>
                </a:solidFill>
              </a:rPr>
              <a:t>return *this;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Fraction Fraction::</a:t>
            </a:r>
            <a:r>
              <a:rPr lang="en-US" altLang="zh-CN" sz="2400" dirty="0">
                <a:solidFill>
                  <a:schemeClr val="folHlink"/>
                </a:solidFill>
              </a:rPr>
              <a:t>operator++(</a:t>
            </a: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 dirty="0">
                <a:solidFill>
                  <a:schemeClr val="folHlink"/>
                </a:solidFill>
              </a:rPr>
              <a:t> a)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Fraction f(*</a:t>
            </a:r>
            <a:r>
              <a:rPr lang="en-US" altLang="zh-CN" sz="2400" dirty="0" smtClean="0">
                <a:solidFill>
                  <a:schemeClr val="folHlink"/>
                </a:solidFill>
              </a:rPr>
              <a:t>this);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num+=den;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</a:t>
            </a:r>
            <a:r>
              <a:rPr lang="en-US" altLang="zh-CN" sz="2400">
                <a:solidFill>
                  <a:schemeClr val="folHlink"/>
                </a:solidFill>
              </a:rPr>
              <a:t>return </a:t>
            </a:r>
            <a:r>
              <a:rPr lang="en-US" altLang="zh-CN" sz="2400" smtClean="0">
                <a:solidFill>
                  <a:schemeClr val="folHlink"/>
                </a:solidFill>
              </a:rPr>
              <a:t>f;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F3221805-247C-4E92-9188-FFFD7887E32D}" type="slidenum">
              <a:rPr lang="en-US" altLang="zh-CN"/>
              <a:pPr/>
              <a:t>37</a:t>
            </a:fld>
            <a:r>
              <a:rPr lang="en-US" altLang="zh-CN"/>
              <a:t>-</a:t>
            </a:r>
          </a:p>
        </p:txBody>
      </p:sp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成员函数实现</a:t>
            </a:r>
            <a:r>
              <a:rPr lang="en-US" altLang="zh-CN"/>
              <a:t>++</a:t>
            </a:r>
          </a:p>
        </p:txBody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int main</a:t>
            </a:r>
            <a:r>
              <a:rPr lang="en-US" altLang="zh-CN"/>
              <a:t>()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 smtClean="0"/>
              <a:t>Fraction f(3,4);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 smtClean="0">
                <a:solidFill>
                  <a:schemeClr val="folHlink"/>
                </a:solidFill>
              </a:rPr>
              <a:t>(f++).</a:t>
            </a:r>
            <a:r>
              <a:rPr lang="en-US" altLang="zh-CN">
                <a:solidFill>
                  <a:schemeClr val="folHlink"/>
                </a:solidFill>
              </a:rPr>
              <a:t>output();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	</a:t>
            </a:r>
            <a:r>
              <a:rPr lang="en-US" altLang="zh-CN" smtClean="0">
                <a:solidFill>
                  <a:schemeClr val="folHlink"/>
                </a:solidFill>
              </a:rPr>
              <a:t>(++f).</a:t>
            </a:r>
            <a:r>
              <a:rPr lang="en-US" altLang="zh-CN">
                <a:solidFill>
                  <a:schemeClr val="folHlink"/>
                </a:solidFill>
              </a:rPr>
              <a:t>output();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}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284C9F4-731D-4442-AE25-519A4F210200}" type="slidenum">
              <a:rPr lang="en-US" altLang="zh-CN"/>
              <a:pPr/>
              <a:t>38</a:t>
            </a:fld>
            <a:r>
              <a:rPr lang="en-US" altLang="zh-CN"/>
              <a:t>-</a:t>
            </a:r>
          </a:p>
        </p:txBody>
      </p:sp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友元函数实现</a:t>
            </a:r>
            <a:r>
              <a:rPr lang="en-US" altLang="zh-CN"/>
              <a:t>++</a:t>
            </a:r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class Fraction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{	int num,den;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public: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Fraction() :Fraction(0,1){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 (int n):Fraction(n,1){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Fraction(int n,int d):num(n),den(d){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Fraction(const Fraction&amp; f);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void output()const 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	friend Fraction&amp; operator++(Fraction&amp; f);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	friend Fraction operator++(Fraction&amp; f, int);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/>
              <a:t>};	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E8C360DC-195C-409C-B549-FA393EFAE9C2}" type="slidenum">
              <a:rPr lang="en-US" altLang="zh-CN"/>
              <a:pPr/>
              <a:t>39</a:t>
            </a:fld>
            <a:r>
              <a:rPr lang="en-US" altLang="zh-CN"/>
              <a:t>-</a:t>
            </a:r>
          </a:p>
        </p:txBody>
      </p:sp>
      <p:sp>
        <p:nvSpPr>
          <p:cNvPr id="133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友元函数实现</a:t>
            </a:r>
            <a:r>
              <a:rPr lang="en-US" altLang="zh-CN"/>
              <a:t>++</a:t>
            </a:r>
          </a:p>
        </p:txBody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66"/>
                </a:solidFill>
              </a:rPr>
              <a:t>Fraction&amp;</a:t>
            </a:r>
            <a:r>
              <a:rPr lang="en-US" altLang="zh-CN" sz="2400" smtClean="0"/>
              <a:t> </a:t>
            </a:r>
            <a:r>
              <a:rPr lang="en-US" altLang="zh-CN" sz="2400" dirty="0"/>
              <a:t>operator++(Counter</a:t>
            </a:r>
            <a:r>
              <a:rPr lang="en-US" altLang="zh-CN" sz="2400"/>
              <a:t>&amp; </a:t>
            </a:r>
            <a:r>
              <a:rPr lang="en-US" altLang="zh-CN" sz="2400" smtClean="0"/>
              <a:t>f)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f.num+=f.den;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/>
              <a:t>return </a:t>
            </a:r>
            <a:r>
              <a:rPr lang="en-US" altLang="zh-CN" sz="2400" smtClean="0"/>
              <a:t>f;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66"/>
                </a:solidFill>
              </a:rPr>
              <a:t>Fraction </a:t>
            </a:r>
            <a:r>
              <a:rPr lang="en-US" altLang="zh-CN" sz="2400" smtClean="0">
                <a:solidFill>
                  <a:schemeClr val="folHlink"/>
                </a:solidFill>
              </a:rPr>
              <a:t>operator</a:t>
            </a:r>
            <a:r>
              <a:rPr lang="en-US" altLang="zh-CN" sz="2400" dirty="0">
                <a:solidFill>
                  <a:schemeClr val="folHlink"/>
                </a:solidFill>
              </a:rPr>
              <a:t>++(Counter</a:t>
            </a:r>
            <a:r>
              <a:rPr lang="en-US" altLang="zh-CN" sz="2400">
                <a:solidFill>
                  <a:schemeClr val="folHlink"/>
                </a:solidFill>
              </a:rPr>
              <a:t>&amp; </a:t>
            </a:r>
            <a:r>
              <a:rPr lang="en-US" altLang="zh-CN" sz="2400" smtClean="0">
                <a:solidFill>
                  <a:schemeClr val="folHlink"/>
                </a:solidFill>
              </a:rPr>
              <a:t>f,int </a:t>
            </a:r>
            <a:r>
              <a:rPr lang="en-US" altLang="zh-CN" sz="2400" dirty="0">
                <a:solidFill>
                  <a:schemeClr val="folHlink"/>
                </a:solidFill>
              </a:rPr>
              <a:t>a)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Fraction temp(f);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f.num+=f.den;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return 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3CF3F07-1422-48EB-8EF0-1BA609F03DFF}" type="slidenum">
              <a:rPr lang="en-US" altLang="zh-CN"/>
              <a:pPr/>
              <a:t>4</a:t>
            </a:fld>
            <a:r>
              <a:rPr lang="en-US" altLang="zh-CN"/>
              <a:t>-</a:t>
            </a:r>
          </a:p>
        </p:txBody>
      </p:sp>
      <p:sp>
        <p:nvSpPr>
          <p:cNvPr id="129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600" smtClean="0"/>
              <a:t>int main(){</a:t>
            </a:r>
            <a:endParaRPr lang="en-US" altLang="zh-CN" sz="2600"/>
          </a:p>
          <a:p>
            <a:pPr>
              <a:buFont typeface="Wingdings" pitchFamily="2" charset="2"/>
              <a:buNone/>
            </a:pPr>
            <a:r>
              <a:rPr lang="en-US" altLang="zh-CN" sz="2600"/>
              <a:t>	</a:t>
            </a:r>
            <a:r>
              <a:rPr lang="en-US" altLang="zh-CN" sz="2600" smtClean="0"/>
              <a:t>Fraction a(3,4</a:t>
            </a:r>
            <a:r>
              <a:rPr lang="en-US" altLang="zh-CN" sz="2600"/>
              <a:t>),b(4,5);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	</a:t>
            </a:r>
            <a:r>
              <a:rPr lang="en-US" altLang="zh-CN" sz="2600">
                <a:solidFill>
                  <a:schemeClr val="folHlink"/>
                </a:solidFill>
              </a:rPr>
              <a:t>a.output();</a:t>
            </a:r>
          </a:p>
          <a:p>
            <a:pPr>
              <a:buFont typeface="Wingdings" pitchFamily="2" charset="2"/>
              <a:buNone/>
            </a:pPr>
            <a:r>
              <a:rPr lang="en-US" altLang="zh-CN" sz="2600">
                <a:solidFill>
                  <a:schemeClr val="folHlink"/>
                </a:solidFill>
              </a:rPr>
              <a:t>	a.copy(b);</a:t>
            </a:r>
          </a:p>
          <a:p>
            <a:pPr>
              <a:buFont typeface="Wingdings" pitchFamily="2" charset="2"/>
              <a:buNone/>
            </a:pPr>
            <a:r>
              <a:rPr lang="en-US" altLang="zh-CN" sz="2600">
                <a:solidFill>
                  <a:schemeClr val="folHlink"/>
                </a:solidFill>
              </a:rPr>
              <a:t>	a.output();</a:t>
            </a:r>
          </a:p>
          <a:p>
            <a:pPr>
              <a:buNone/>
            </a:pPr>
            <a:r>
              <a:rPr lang="en-US" altLang="zh-CN" sz="2400" smtClean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600" smtClean="0"/>
              <a:t>}</a:t>
            </a:r>
            <a:endParaRPr lang="en-US" altLang="zh-CN" sz="2600"/>
          </a:p>
        </p:txBody>
      </p:sp>
      <p:sp>
        <p:nvSpPr>
          <p:cNvPr id="129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分数</a:t>
            </a:r>
            <a:r>
              <a:rPr lang="zh-CN" altLang="en-US"/>
              <a:t>类的应用</a:t>
            </a:r>
          </a:p>
        </p:txBody>
      </p:sp>
      <p:sp>
        <p:nvSpPr>
          <p:cNvPr id="1292293" name="AutoShape 5"/>
          <p:cNvSpPr>
            <a:spLocks/>
          </p:cNvSpPr>
          <p:nvPr/>
        </p:nvSpPr>
        <p:spPr bwMode="auto">
          <a:xfrm>
            <a:off x="2484438" y="2636838"/>
            <a:ext cx="304800" cy="12192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2294" name="AutoShape 6"/>
          <p:cNvSpPr>
            <a:spLocks noChangeArrowheads="1"/>
          </p:cNvSpPr>
          <p:nvPr/>
        </p:nvSpPr>
        <p:spPr bwMode="auto">
          <a:xfrm>
            <a:off x="2700338" y="3429000"/>
            <a:ext cx="4267200" cy="1828800"/>
          </a:xfrm>
          <a:prstGeom prst="cloudCallout">
            <a:avLst>
              <a:gd name="adj1" fmla="val -42819"/>
              <a:gd name="adj2" fmla="val -62500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仅有的成员函数还远远不够，加法、减法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ea typeface="黑体" pitchFamily="2" charset="-122"/>
              </a:rPr>
              <a:t>……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9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293" grpId="0" animBg="1"/>
      <p:bldP spid="1292294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DF28C41-192B-4E5C-992F-01F64897FCC1}" type="slidenum">
              <a:rPr lang="en-US" altLang="zh-CN"/>
              <a:pPr/>
              <a:t>40</a:t>
            </a:fld>
            <a:r>
              <a:rPr lang="en-US" altLang="zh-CN"/>
              <a:t>-</a:t>
            </a:r>
          </a:p>
        </p:txBody>
      </p:sp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友元函数实现</a:t>
            </a:r>
            <a:r>
              <a:rPr lang="en-US" altLang="zh-CN"/>
              <a:t>++</a:t>
            </a:r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int </a:t>
            </a:r>
            <a:r>
              <a:rPr lang="en-US" altLang="zh-CN"/>
              <a:t>main()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 smtClean="0"/>
              <a:t>Fraction f(3, 4);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 smtClean="0">
                <a:solidFill>
                  <a:schemeClr val="folHlink"/>
                </a:solidFill>
              </a:rPr>
              <a:t>(f++).</a:t>
            </a:r>
            <a:r>
              <a:rPr lang="en-US" altLang="zh-CN">
                <a:solidFill>
                  <a:schemeClr val="folHlink"/>
                </a:solidFill>
              </a:rPr>
              <a:t>output();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	</a:t>
            </a:r>
            <a:r>
              <a:rPr lang="en-US" altLang="zh-CN" smtClean="0">
                <a:solidFill>
                  <a:schemeClr val="folHlink"/>
                </a:solidFill>
              </a:rPr>
              <a:t>(++f).</a:t>
            </a:r>
            <a:r>
              <a:rPr lang="en-US" altLang="zh-CN">
                <a:solidFill>
                  <a:schemeClr val="folHlink"/>
                </a:solidFill>
              </a:rPr>
              <a:t>output();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}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2DC3741-7198-462B-8085-6591C197CBF5}" type="slidenum">
              <a:rPr lang="en-US" altLang="zh-CN"/>
              <a:pPr/>
              <a:t>41</a:t>
            </a:fld>
            <a:r>
              <a:rPr lang="en-US" altLang="zh-CN"/>
              <a:t>-</a:t>
            </a:r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</a:t>
            </a:r>
            <a:r>
              <a:rPr lang="zh-CN" altLang="en-US" smtClean="0"/>
              <a:t>、类型转换运算符</a:t>
            </a:r>
            <a:endParaRPr lang="en-US" altLang="zh-CN"/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支持将对象转换为其它类型的类型转换运算符，如将</a:t>
            </a:r>
            <a:r>
              <a:rPr lang="en-US" altLang="zh-CN" smtClean="0"/>
              <a:t>Fraction</a:t>
            </a:r>
            <a:r>
              <a:rPr lang="zh-CN" altLang="en-US" smtClean="0"/>
              <a:t>对象转换为</a:t>
            </a:r>
            <a:r>
              <a:rPr lang="en-US" altLang="zh-CN" smtClean="0"/>
              <a:t>double</a:t>
            </a:r>
            <a:r>
              <a:rPr lang="zh-CN" altLang="en-US" smtClean="0"/>
              <a:t>类型。</a:t>
            </a:r>
            <a:endParaRPr lang="en-US" altLang="zh-CN" smtClean="0"/>
          </a:p>
          <a:p>
            <a:pPr lvl="1"/>
            <a:r>
              <a:rPr lang="zh-CN" altLang="en-US" smtClean="0"/>
              <a:t>类型转换构造函数：通过单一参数将其它类型数据构造为对象</a:t>
            </a:r>
            <a:endParaRPr lang="en-US" altLang="zh-CN" smtClean="0"/>
          </a:p>
          <a:p>
            <a:pPr lvl="1"/>
            <a:r>
              <a:rPr lang="zh-CN" altLang="en-US" smtClean="0"/>
              <a:t>类型转换运算符，将对象转换为其它类型值</a:t>
            </a:r>
            <a:endParaRPr lang="en-US" altLang="zh-CN" smtClean="0"/>
          </a:p>
          <a:p>
            <a:pPr lvl="1"/>
            <a:r>
              <a:rPr lang="zh-CN" altLang="en-US" smtClean="0"/>
              <a:t>避免</a:t>
            </a:r>
            <a:r>
              <a:rPr lang="en-US" altLang="zh-CN" smtClean="0"/>
              <a:t>2</a:t>
            </a:r>
            <a:r>
              <a:rPr lang="zh-CN" altLang="en-US" smtClean="0"/>
              <a:t>者同时使用</a:t>
            </a:r>
            <a:endParaRPr lang="zh-CN" altLang="en-US"/>
          </a:p>
          <a:p>
            <a:pPr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en-US" altLang="zh-CN" smtClean="0"/>
              <a:t>class Fraction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{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	operator double()const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	{ return getValue(); }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}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DF28C41-192B-4E5C-992F-01F64897FCC1}" type="slidenum">
              <a:rPr lang="en-US" altLang="zh-CN"/>
              <a:pPr/>
              <a:t>42</a:t>
            </a:fld>
            <a:r>
              <a:rPr lang="en-US" altLang="zh-CN"/>
              <a:t>-</a:t>
            </a:r>
          </a:p>
        </p:txBody>
      </p:sp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将对象转换为</a:t>
            </a:r>
            <a:r>
              <a:rPr lang="en-US" altLang="zh-CN" smtClean="0"/>
              <a:t>double</a:t>
            </a:r>
            <a:endParaRPr lang="en-US" altLang="zh-CN"/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int </a:t>
            </a:r>
            <a:r>
              <a:rPr lang="en-US" altLang="zh-CN"/>
              <a:t>main()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 smtClean="0"/>
              <a:t>Fraction f(3,4);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 smtClean="0">
                <a:solidFill>
                  <a:schemeClr val="folHlink"/>
                </a:solidFill>
              </a:rPr>
              <a:t>f.output</a:t>
            </a:r>
            <a:r>
              <a:rPr lang="en-US" altLang="zh-CN">
                <a:solidFill>
                  <a:schemeClr val="folHlink"/>
                </a:solidFill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	</a:t>
            </a:r>
            <a:r>
              <a:rPr lang="en-US" altLang="zh-CN" smtClean="0">
                <a:solidFill>
                  <a:schemeClr val="folHlink"/>
                </a:solidFill>
              </a:rPr>
              <a:t>cout&lt;&lt;3.5+f&lt;&lt;endl;</a:t>
            </a:r>
            <a:endParaRPr lang="en-US" altLang="zh-CN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}</a:t>
            </a:r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600" y="4077072"/>
            <a:ext cx="7848872" cy="18002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在没定义类型转换构造函数和定义分数和实数混合运算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情况下，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转换为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double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类型。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类型转换构造函数和类型转换运算符都定义的情况下，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出现二义性错误。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2DC3741-7198-462B-8085-6591C197CBF5}" type="slidenum">
              <a:rPr lang="en-US" altLang="zh-CN"/>
              <a:pPr/>
              <a:t>43</a:t>
            </a:fld>
            <a:r>
              <a:rPr lang="en-US" altLang="zh-CN"/>
              <a:t>-</a:t>
            </a:r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显式</a:t>
            </a:r>
            <a:r>
              <a:rPr lang="zh-CN" altLang="en-US" smtClean="0"/>
              <a:t>类型</a:t>
            </a:r>
            <a:r>
              <a:rPr lang="zh-CN" altLang="en-US" smtClean="0"/>
              <a:t>转换运算符</a:t>
            </a:r>
            <a:endParaRPr lang="en-US" altLang="zh-CN"/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en-US" altLang="zh-CN" smtClean="0"/>
              <a:t>class Fraction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{	…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	</a:t>
            </a:r>
            <a:r>
              <a:rPr lang="en-US" altLang="zh-CN" smtClean="0">
                <a:solidFill>
                  <a:srgbClr val="FF0000"/>
                </a:solidFill>
              </a:rPr>
              <a:t>explicit</a:t>
            </a:r>
            <a:r>
              <a:rPr lang="en-US" altLang="zh-CN" smtClean="0"/>
              <a:t> operator double()const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		{ return getValue(); }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	}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Fraction f(3,4);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0033CC"/>
                </a:solidFill>
              </a:rPr>
              <a:t>cout&lt;&lt;3.5+double(f)&lt;&lt;endl;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0033CC"/>
                </a:solidFill>
              </a:rPr>
              <a:t>cout&lt;&lt;3.5+static_cast&lt;double&gt;(f)&lt;&lt;endl;</a:t>
            </a: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836712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E59F8C1-C5D8-4E34-BDD0-9F2D25C68A45}" type="slidenum">
              <a:rPr lang="en-US" altLang="zh-CN"/>
              <a:pPr/>
              <a:t>44</a:t>
            </a:fld>
            <a:r>
              <a:rPr lang="en-US" altLang="zh-CN"/>
              <a:t>-</a:t>
            </a:r>
          </a:p>
        </p:txBody>
      </p:sp>
      <p:sp>
        <p:nvSpPr>
          <p:cNvPr id="139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运算符重载的概念</a:t>
            </a:r>
          </a:p>
          <a:p>
            <a:r>
              <a:rPr lang="zh-CN" altLang="en-US"/>
              <a:t>成员函数和友元函数重载</a:t>
            </a:r>
          </a:p>
          <a:p>
            <a:r>
              <a:rPr lang="zh-CN" altLang="en-US"/>
              <a:t>常用运算符</a:t>
            </a:r>
            <a:r>
              <a:rPr lang="zh-CN" altLang="en-US" smtClean="0"/>
              <a:t>重载</a:t>
            </a:r>
            <a:endParaRPr lang="en-US" altLang="zh-CN" smtClean="0"/>
          </a:p>
          <a:p>
            <a:r>
              <a:rPr lang="zh-CN" altLang="en-US" u="sng" smtClean="0">
                <a:solidFill>
                  <a:schemeClr val="hlink"/>
                </a:solidFill>
              </a:rPr>
              <a:t>完善</a:t>
            </a:r>
            <a:r>
              <a:rPr lang="en-US" altLang="zh-CN" u="sng" smtClean="0">
                <a:solidFill>
                  <a:schemeClr val="hlink"/>
                </a:solidFill>
              </a:rPr>
              <a:t>1</a:t>
            </a:r>
            <a:r>
              <a:rPr lang="zh-CN" altLang="en-US" u="sng" smtClean="0">
                <a:solidFill>
                  <a:schemeClr val="hlink"/>
                </a:solidFill>
              </a:rPr>
              <a:t>维数组类</a:t>
            </a:r>
            <a:endParaRPr lang="en-US" altLang="zh-CN" u="sng" smtClean="0">
              <a:solidFill>
                <a:schemeClr val="hlink"/>
              </a:solidFill>
            </a:endParaRPr>
          </a:p>
          <a:p>
            <a:r>
              <a:rPr lang="zh-CN" altLang="en-US" smtClean="0"/>
              <a:t>二维数组类的实现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008AFC3-6D6C-4CE1-B752-E11E453C368E}" type="slidenum">
              <a:rPr lang="en-US" altLang="zh-CN"/>
              <a:pPr/>
              <a:t>45</a:t>
            </a:fld>
            <a:r>
              <a:rPr lang="en-US" altLang="zh-CN"/>
              <a:t>-</a:t>
            </a:r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r>
              <a:rPr lang="en-US" altLang="zh-CN" smtClean="0"/>
              <a:t>Array1D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521"/>
            <a:ext cx="8353425" cy="518477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class Array1D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Array1D(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*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p,int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s);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Array1D();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Array1D(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s);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Array1D(const Array1D&amp; a);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~Array1D();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getValue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index) const;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void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setValue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index,int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value);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void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getSize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() const { return size;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*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pData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size;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bool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validIndex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index) const;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    void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copyData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*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data,int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s);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  <a:endParaRPr lang="en-US" altLang="zh-CN" sz="2200" dirty="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4"/>
          <p:cNvGrpSpPr>
            <a:grpSpLocks/>
          </p:cNvGrpSpPr>
          <p:nvPr/>
        </p:nvGrpSpPr>
        <p:grpSpPr bwMode="auto">
          <a:xfrm>
            <a:off x="7419975" y="692150"/>
            <a:ext cx="838200" cy="3365500"/>
            <a:chOff x="4416" y="1048"/>
            <a:chExt cx="528" cy="2120"/>
          </a:xfrm>
        </p:grpSpPr>
        <p:sp>
          <p:nvSpPr>
            <p:cNvPr id="40" name="Line 5"/>
            <p:cNvSpPr>
              <a:spLocks noChangeShapeType="1"/>
            </p:cNvSpPr>
            <p:nvPr/>
          </p:nvSpPr>
          <p:spPr bwMode="auto">
            <a:xfrm>
              <a:off x="4464" y="1344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4944" y="134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>
              <a:off x="4464" y="18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464" y="1488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mtClean="0">
                  <a:effectLst/>
                </a:rPr>
                <a:t>1</a:t>
              </a:r>
              <a:endParaRPr lang="en-US" altLang="zh-CN">
                <a:effectLst/>
              </a:endParaRPr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4464" y="1728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mtClean="0">
                  <a:effectLst/>
                </a:rPr>
                <a:t>2</a:t>
              </a:r>
              <a:endParaRPr lang="en-US" altLang="zh-CN">
                <a:effectLst/>
              </a:endParaRP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4464" y="1968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mtClean="0">
                  <a:effectLst/>
                </a:rPr>
                <a:t>3</a:t>
              </a:r>
              <a:endParaRPr lang="en-US" altLang="zh-CN">
                <a:effectLst/>
              </a:endParaRPr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4464" y="2208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mtClean="0">
                  <a:effectLst/>
                </a:rPr>
                <a:t>4</a:t>
              </a:r>
              <a:endParaRPr lang="en-US" altLang="zh-CN">
                <a:effectLst/>
              </a:endParaRPr>
            </a:p>
          </p:txBody>
        </p:sp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4464" y="2448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mtClean="0">
                  <a:effectLst/>
                </a:rPr>
                <a:t>5</a:t>
              </a:r>
              <a:endParaRPr lang="en-US" altLang="zh-CN">
                <a:effectLst/>
              </a:endParaRPr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4464" y="2688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CN">
                <a:effectLst/>
              </a:endParaRPr>
            </a:p>
          </p:txBody>
        </p: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4416" y="1048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008AFC3-6D6C-4CE1-B752-E11E453C368E}" type="slidenum">
              <a:rPr lang="en-US" altLang="zh-CN"/>
              <a:pPr/>
              <a:t>46</a:t>
            </a:fld>
            <a:r>
              <a:rPr lang="en-US" altLang="zh-CN"/>
              <a:t>-</a:t>
            </a:r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、赋值的问题－－浅拷贝</a:t>
            </a:r>
            <a:endParaRPr lang="zh-CN" altLang="en-US"/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int main()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int a[5]={1,2,3,4,5};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Array1D array1(a,5);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int b[5]={6,7,8,9,10};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Array1D array2(b,5);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array1=array2;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210175" y="1466850"/>
            <a:ext cx="1600200" cy="1828800"/>
            <a:chOff x="3648" y="1296"/>
            <a:chExt cx="1008" cy="1152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3648" y="1296"/>
              <a:ext cx="576" cy="288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array1</a:t>
              </a:r>
              <a:endPara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3696" y="16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4176" y="16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3696" y="17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3696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3696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b="0">
                <a:effectLst/>
              </a:endParaRPr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4272" y="1632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pData</a:t>
              </a:r>
              <a:endPara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</p:grpSp>
      <p:grpSp>
        <p:nvGrpSpPr>
          <p:cNvPr id="14" name="Group 23"/>
          <p:cNvGrpSpPr>
            <a:grpSpLocks/>
          </p:cNvGrpSpPr>
          <p:nvPr/>
        </p:nvGrpSpPr>
        <p:grpSpPr bwMode="auto">
          <a:xfrm>
            <a:off x="6505575" y="2762250"/>
            <a:ext cx="838200" cy="3365500"/>
            <a:chOff x="4416" y="1048"/>
            <a:chExt cx="528" cy="2120"/>
          </a:xfrm>
        </p:grpSpPr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4464" y="1344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4944" y="134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64" y="18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4464" y="1488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mtClean="0">
                  <a:effectLst/>
                </a:rPr>
                <a:t>6</a:t>
              </a:r>
              <a:endParaRPr lang="en-US" altLang="zh-CN">
                <a:effectLst/>
              </a:endParaRPr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4464" y="1728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mtClean="0">
                  <a:effectLst/>
                </a:rPr>
                <a:t>7</a:t>
              </a:r>
              <a:endParaRPr lang="en-US" altLang="zh-CN">
                <a:effectLst/>
              </a:endParaRPr>
            </a:p>
          </p:txBody>
        </p: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4464" y="1968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mtClean="0">
                  <a:effectLst/>
                </a:rPr>
                <a:t>8</a:t>
              </a:r>
              <a:endParaRPr lang="en-US" altLang="zh-CN">
                <a:effectLst/>
              </a:endParaRPr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4464" y="2208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mtClean="0">
                  <a:effectLst/>
                </a:rPr>
                <a:t>9</a:t>
              </a:r>
              <a:endParaRPr lang="en-US" altLang="zh-CN">
                <a:effectLst/>
              </a:endParaRPr>
            </a:p>
          </p:txBody>
        </p:sp>
        <p:sp>
          <p:nvSpPr>
            <p:cNvPr id="22" name="Rectangle 31"/>
            <p:cNvSpPr>
              <a:spLocks noChangeArrowheads="1"/>
            </p:cNvSpPr>
            <p:nvPr/>
          </p:nvSpPr>
          <p:spPr bwMode="auto">
            <a:xfrm>
              <a:off x="4464" y="2448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mtClean="0">
                  <a:effectLst/>
                </a:rPr>
                <a:t>10</a:t>
              </a:r>
              <a:endParaRPr lang="en-US" altLang="zh-CN">
                <a:effectLst/>
              </a:endParaRP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4464" y="2688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CN">
                <a:effectLst/>
              </a:endParaRP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4416" y="1048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25" name="Group 34"/>
          <p:cNvGrpSpPr>
            <a:grpSpLocks/>
          </p:cNvGrpSpPr>
          <p:nvPr/>
        </p:nvGrpSpPr>
        <p:grpSpPr bwMode="auto">
          <a:xfrm>
            <a:off x="4829175" y="3600450"/>
            <a:ext cx="1600200" cy="1828800"/>
            <a:chOff x="3648" y="1296"/>
            <a:chExt cx="1008" cy="1152"/>
          </a:xfrm>
        </p:grpSpPr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3648" y="1296"/>
              <a:ext cx="576" cy="288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array2</a:t>
              </a:r>
              <a:endPara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>
              <a:off x="3696" y="16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>
              <a:off x="4176" y="16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>
              <a:off x="3696" y="17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>
              <a:off x="3696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Rectangle 40"/>
            <p:cNvSpPr>
              <a:spLocks noChangeArrowheads="1"/>
            </p:cNvSpPr>
            <p:nvPr/>
          </p:nvSpPr>
          <p:spPr bwMode="auto">
            <a:xfrm>
              <a:off x="3696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b="0">
                <a:effectLst/>
              </a:endParaRPr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4272" y="1632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pData</a:t>
              </a:r>
              <a:endPara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</p:grpSp>
      <p:sp>
        <p:nvSpPr>
          <p:cNvPr id="33" name="Line 42"/>
          <p:cNvSpPr>
            <a:spLocks noChangeShapeType="1"/>
          </p:cNvSpPr>
          <p:nvPr/>
        </p:nvSpPr>
        <p:spPr bwMode="auto">
          <a:xfrm flipV="1">
            <a:off x="5743575" y="1466850"/>
            <a:ext cx="1752600" cy="9906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5362575" y="3524250"/>
            <a:ext cx="1295400" cy="9906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5" name="Group 44"/>
          <p:cNvGrpSpPr>
            <a:grpSpLocks/>
          </p:cNvGrpSpPr>
          <p:nvPr/>
        </p:nvGrpSpPr>
        <p:grpSpPr bwMode="auto">
          <a:xfrm>
            <a:off x="5743575" y="1466850"/>
            <a:ext cx="1752600" cy="2057400"/>
            <a:chOff x="3840" y="1104"/>
            <a:chExt cx="1104" cy="1296"/>
          </a:xfrm>
        </p:grpSpPr>
        <p:sp>
          <p:nvSpPr>
            <p:cNvPr id="36" name="Line 45"/>
            <p:cNvSpPr>
              <a:spLocks noChangeShapeType="1"/>
            </p:cNvSpPr>
            <p:nvPr/>
          </p:nvSpPr>
          <p:spPr bwMode="auto">
            <a:xfrm flipV="1">
              <a:off x="3840" y="1104"/>
              <a:ext cx="1104" cy="62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3840" y="1728"/>
              <a:ext cx="576" cy="67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" name="AutoShape 47"/>
          <p:cNvSpPr>
            <a:spLocks/>
          </p:cNvSpPr>
          <p:nvPr/>
        </p:nvSpPr>
        <p:spPr bwMode="auto">
          <a:xfrm>
            <a:off x="1476375" y="4437112"/>
            <a:ext cx="2590800" cy="936104"/>
          </a:xfrm>
          <a:prstGeom prst="borderCallout2">
            <a:avLst>
              <a:gd name="adj1" fmla="val 12500"/>
              <a:gd name="adj2" fmla="val 102940"/>
              <a:gd name="adj3" fmla="val 12500"/>
              <a:gd name="adj4" fmla="val 128616"/>
              <a:gd name="adj5" fmla="val -286981"/>
              <a:gd name="adj6" fmla="val 233028"/>
            </a:avLst>
          </a:prstGeom>
          <a:solidFill>
            <a:schemeClr val="accent1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57200" indent="-457200"/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 编程迷失的不可</a:t>
            </a:r>
          </a:p>
          <a:p>
            <a:pPr marL="457200" indent="-457200"/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 访问的内存！！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8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008AFC3-6D6C-4CE1-B752-E11E453C368E}" type="slidenum">
              <a:rPr lang="en-US" altLang="zh-CN"/>
              <a:pPr/>
              <a:t>47</a:t>
            </a:fld>
            <a:r>
              <a:rPr lang="en-US" altLang="zh-CN"/>
              <a:t>-</a:t>
            </a:r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缺省的赋值运算符（版本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class Array1D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Array1D&amp; operator=(const Array1D&amp; a);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</a:p>
          <a:p>
            <a:pPr>
              <a:lnSpc>
                <a:spcPct val="80000"/>
              </a:lnSpc>
              <a:buNone/>
            </a:pPr>
            <a:endParaRPr lang="en-US" altLang="zh-CN" sz="220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Array1D&amp; Array1D::operator=(const Array1D&amp; a)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pData=a.pData;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size=a.size;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}</a:t>
            </a:r>
            <a:endParaRPr lang="en-US" altLang="zh-CN" sz="2200">
              <a:solidFill>
                <a:srgbClr val="0033CC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99592" y="4869160"/>
            <a:ext cx="7200800" cy="100811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/>
                <a:ea typeface="楷体_GB2312"/>
                <a:cs typeface="楷体_GB2312"/>
              </a:rPr>
              <a:t>如果类中包含指针成员，缺省赋值运算符直接在</a:t>
            </a:r>
            <a:endParaRPr lang="en-US" altLang="zh-CN" smtClean="0">
              <a:effectLst/>
              <a:latin typeface="楷体_GB2312"/>
              <a:ea typeface="楷体_GB2312"/>
              <a:cs typeface="楷体_GB2312"/>
            </a:endParaRPr>
          </a:p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  </a:t>
            </a:r>
            <a:r>
              <a:rPr lang="zh-CN" altLang="en-US" smtClean="0">
                <a:effectLst/>
                <a:latin typeface="楷体_GB2312"/>
                <a:ea typeface="楷体_GB2312"/>
                <a:cs typeface="楷体_GB2312"/>
              </a:rPr>
              <a:t>指针之间赋值，导致内存问题。</a:t>
            </a:r>
            <a:endParaRPr lang="zh-CN" altLang="en-US">
              <a:effectLst/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008AFC3-6D6C-4CE1-B752-E11E453C368E}" type="slidenum">
              <a:rPr lang="en-US" altLang="zh-CN"/>
              <a:pPr/>
              <a:t>48</a:t>
            </a:fld>
            <a:r>
              <a:rPr lang="en-US" altLang="zh-CN"/>
              <a:t>-</a:t>
            </a:r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重载赋值运算符</a:t>
            </a:r>
            <a:endParaRPr lang="zh-CN" altLang="en-US"/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class Array1D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Array1D(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*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p,int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s);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Array1D();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Array1D(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s);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Array1D(const Array1D&amp; a);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~Array1D();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Array1D&amp; operator=(const Array1D&amp; a);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getValue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index) const;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void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setValue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index,int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value);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void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getSize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() const { return size; }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*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pData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size;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bool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validIndex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index) const;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   void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copyData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*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data,int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s);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  <a:endParaRPr lang="en-US" altLang="zh-CN" sz="2200" dirty="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008AFC3-6D6C-4CE1-B752-E11E453C368E}" type="slidenum">
              <a:rPr lang="en-US" altLang="zh-CN"/>
              <a:pPr/>
              <a:t>49</a:t>
            </a:fld>
            <a:r>
              <a:rPr lang="en-US" altLang="zh-CN"/>
              <a:t>-</a:t>
            </a:r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重载赋值运算符</a:t>
            </a:r>
            <a:endParaRPr lang="zh-CN" altLang="en-US"/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Array1D&amp; Array1D::operator=(const Array1D&amp; a)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if(this==&amp;a)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	return *this;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</a:rPr>
              <a:t>delete[] pData;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</a:rPr>
              <a:t>copyData(a.pData, a.getSize());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return *this;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536" y="3861048"/>
            <a:ext cx="8208912" cy="122413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/>
                <a:ea typeface="楷体_GB2312"/>
                <a:cs typeface="楷体_GB2312"/>
              </a:rPr>
              <a:t>通过</a:t>
            </a:r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this==&amp;a</a:t>
            </a:r>
            <a:r>
              <a:rPr lang="zh-CN" altLang="en-US" smtClean="0">
                <a:effectLst/>
                <a:latin typeface="楷体_GB2312"/>
                <a:ea typeface="楷体_GB2312"/>
                <a:cs typeface="楷体_GB2312"/>
              </a:rPr>
              <a:t>，判断是否是自我赋值。</a:t>
            </a:r>
            <a:endParaRPr lang="en-US" altLang="zh-CN" smtClean="0">
              <a:effectLst/>
              <a:latin typeface="楷体_GB2312"/>
              <a:ea typeface="楷体_GB2312"/>
              <a:cs typeface="楷体_GB231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/>
                <a:ea typeface="楷体_GB2312"/>
                <a:cs typeface="楷体_GB2312"/>
              </a:rPr>
              <a:t>赋值时，先释放当前内存，重新开辟内存，并赋值传入</a:t>
            </a:r>
            <a:endParaRPr lang="en-US" altLang="zh-CN" smtClean="0">
              <a:effectLst/>
              <a:latin typeface="楷体_GB2312"/>
              <a:ea typeface="楷体_GB2312"/>
              <a:cs typeface="楷体_GB2312"/>
            </a:endParaRPr>
          </a:p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  </a:t>
            </a:r>
            <a:r>
              <a:rPr lang="zh-CN" altLang="en-US" smtClean="0">
                <a:effectLst/>
                <a:latin typeface="楷体_GB2312"/>
                <a:ea typeface="楷体_GB2312"/>
                <a:cs typeface="楷体_GB2312"/>
              </a:rPr>
              <a:t>数组中的内容。</a:t>
            </a:r>
            <a:endParaRPr lang="zh-CN" altLang="en-US">
              <a:effectLst/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E7523354-E1E3-45C8-8D92-F9EDAB6CDD25}" type="slidenum">
              <a:rPr lang="en-US" altLang="zh-CN"/>
              <a:pPr/>
              <a:t>5</a:t>
            </a:fld>
            <a:r>
              <a:rPr lang="en-US" altLang="zh-CN"/>
              <a:t>-</a:t>
            </a:r>
          </a:p>
        </p:txBody>
      </p:sp>
      <p:sp>
        <p:nvSpPr>
          <p:cNvPr id="129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class Fraction{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private: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int num,den;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public: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Fraction() :Fraction(0,1){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 (int n):Fraction(n,1){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Fraction(int n,int d):num(n),den(d){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Fraction(const Fraction&amp; f);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	void output()const ;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>
                <a:solidFill>
                  <a:srgbClr val="FF0066"/>
                </a:solidFill>
              </a:rPr>
              <a:t>Fraction add(const Fraction&amp; f);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66"/>
                </a:solidFill>
              </a:rPr>
              <a:t>	</a:t>
            </a:r>
            <a:r>
              <a:rPr lang="en-US" altLang="zh-CN" sz="2400" smtClean="0"/>
              <a:t>…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};	</a:t>
            </a:r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smtClean="0"/>
              <a:t>实现分数</a:t>
            </a:r>
            <a:r>
              <a:rPr lang="zh-CN" altLang="en-US"/>
              <a:t>相加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008AFC3-6D6C-4CE1-B752-E11E453C368E}" type="slidenum">
              <a:rPr lang="en-US" altLang="zh-CN"/>
              <a:pPr/>
              <a:t>50</a:t>
            </a:fld>
            <a:r>
              <a:rPr lang="en-US" altLang="zh-CN"/>
              <a:t>-</a:t>
            </a:r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禁止赋值与拷贝</a:t>
            </a:r>
            <a:endParaRPr lang="zh-CN" altLang="en-US"/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class Array1D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Array1D(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*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p,int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s);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Array1D();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Array1D(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s);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Array1D(const Array1D&amp; 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a)</a:t>
            </a:r>
            <a:r>
              <a:rPr lang="zh-CN" altLang="en-US" sz="2200" smtClean="0">
                <a:solidFill>
                  <a:srgbClr val="0033CC"/>
                </a:solidFill>
                <a:effectLst/>
                <a:latin typeface="Tahoma" pitchFamily="34" charset="0"/>
              </a:rPr>
              <a:t>＝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delete;</a:t>
            </a:r>
            <a:endParaRPr lang="en-US" altLang="zh-CN" sz="2200" dirty="0" smtClean="0">
              <a:solidFill>
                <a:srgbClr val="0033CC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~Array1D();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Array1D&amp; operator=(const Array1D&amp; 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a)</a:t>
            </a:r>
            <a:r>
              <a:rPr lang="zh-CN" altLang="en-US" sz="2200" smtClean="0">
                <a:solidFill>
                  <a:srgbClr val="FF0066"/>
                </a:solidFill>
                <a:effectLst/>
                <a:latin typeface="Tahoma" pitchFamily="34" charset="0"/>
              </a:rPr>
              <a:t>＝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delete;</a:t>
            </a:r>
            <a:endParaRPr lang="en-US" altLang="zh-CN" sz="2200" dirty="0" smtClean="0">
              <a:solidFill>
                <a:srgbClr val="FF0066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getValue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index) const;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void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setValue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index,int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value);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void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getSize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() const { return size; }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*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pData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size;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bool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validIndex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index) const;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   void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copyData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*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data,int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s);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  <a:endParaRPr lang="en-US" altLang="zh-CN" sz="2200" dirty="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196752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FA02FFE3-4643-4E4D-B60B-8EC2AD50CA08}" type="slidenum">
              <a:rPr lang="en-US" altLang="zh-CN" smtClean="0"/>
              <a:pPr/>
              <a:t>51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增加右值引用和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语义</a:t>
            </a:r>
            <a:endParaRPr lang="zh-CN" altLang="en-US" dirty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class Array1D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FF"/>
                </a:solidFill>
                <a:effectLst/>
                <a:latin typeface="Tahoma" pitchFamily="34" charset="0"/>
              </a:rPr>
              <a:t>Array1D(const Array1D&amp; a);  //</a:t>
            </a:r>
            <a:r>
              <a:rPr lang="zh-CN" altLang="en-US" sz="2200" dirty="0" smtClean="0">
                <a:solidFill>
                  <a:srgbClr val="0000FF"/>
                </a:solidFill>
                <a:effectLst/>
                <a:latin typeface="Tahoma" pitchFamily="34" charset="0"/>
              </a:rPr>
              <a:t>拷贝构造</a:t>
            </a:r>
            <a:endParaRPr lang="en-US" altLang="zh-CN" sz="2200" dirty="0" smtClean="0">
              <a:solidFill>
                <a:srgbClr val="0000FF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Array1D(Array1D&amp;&amp; a);  //</a:t>
            </a:r>
            <a:r>
              <a:rPr lang="zh-CN" altLang="en-US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移动构造</a:t>
            </a:r>
            <a:endParaRPr lang="en-US" altLang="zh-CN" sz="2200" dirty="0" smtClean="0">
              <a:solidFill>
                <a:srgbClr val="FF0066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00FF"/>
                </a:solidFill>
                <a:effectLst/>
                <a:latin typeface="Tahoma" pitchFamily="34" charset="0"/>
              </a:rPr>
              <a:t>	Array1D&amp; operator=(const Array1D&amp; a);  //</a:t>
            </a:r>
            <a:r>
              <a:rPr lang="zh-CN" altLang="en-US" sz="2200" dirty="0" smtClean="0">
                <a:solidFill>
                  <a:srgbClr val="0000FF"/>
                </a:solidFill>
                <a:effectLst/>
                <a:latin typeface="Tahoma" pitchFamily="34" charset="0"/>
              </a:rPr>
              <a:t>拷贝赋值</a:t>
            </a:r>
            <a:endParaRPr lang="en-US" altLang="zh-CN" sz="2200" dirty="0" smtClean="0">
              <a:solidFill>
                <a:srgbClr val="0000FF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	Array1D&amp; operator=(Array1D&amp;&amp; a);  //</a:t>
            </a:r>
            <a:r>
              <a:rPr lang="zh-CN" altLang="en-US" sz="22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移动赋值</a:t>
            </a:r>
            <a:endParaRPr lang="en-US" altLang="zh-CN" sz="2200" dirty="0" smtClean="0">
              <a:solidFill>
                <a:srgbClr val="A50021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  <a:endParaRPr lang="en-US" altLang="zh-CN" sz="2200" dirty="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39552" y="4293096"/>
            <a:ext cx="7848872" cy="122413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如果要增加右值引用和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move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语义，在原来正常拷贝构造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与拷贝赋值的基础上，增加移动构造和移动赋值方法。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编译器根据上下文环境，选择不同的函数。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54868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52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移动赋值运算符函数实现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Array1D&amp; Array1D::operator=(Array1D &amp;&amp;a)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	if(this==&amp;a)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		return *this;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delete []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pData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size=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a.size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pData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=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a.pData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effectLst/>
                <a:latin typeface="Tahoma" pitchFamily="34" charset="0"/>
                <a:cs typeface="Tahoma" pitchFamily="34" charset="0"/>
              </a:rPr>
              <a:t>a.size</a:t>
            </a: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=0;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effectLst/>
                <a:latin typeface="Tahoma" pitchFamily="34" charset="0"/>
                <a:cs typeface="Tahoma" pitchFamily="34" charset="0"/>
              </a:rPr>
              <a:t>a.pData</a:t>
            </a: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=null;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99592" y="5085184"/>
            <a:ext cx="7848872" cy="93610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需要编写移动构造函数的类，往往也需要提供移动赋值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运算符，实现赋值时的移动。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0475" y="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008AFC3-6D6C-4CE1-B752-E11E453C368E}" type="slidenum">
              <a:rPr lang="en-US" altLang="zh-CN"/>
              <a:pPr/>
              <a:t>53</a:t>
            </a:fld>
            <a:r>
              <a:rPr lang="en-US" altLang="zh-CN"/>
              <a:t>-</a:t>
            </a:r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、重载下标运算符</a:t>
            </a:r>
            <a:endParaRPr lang="zh-CN" altLang="en-US"/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class Array1D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{public: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Array1D(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*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p,int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s);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Array1D();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Array1D(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s);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Array1D(const Array1D&amp; a);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~Array1D();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Array1D&amp; operator=(const Array1D&amp; a);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getValue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index) const;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void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setValue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index,int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value);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&amp; operator[] (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const 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&amp; operator[](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)const;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void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getSize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() const { return size; }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*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pData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size;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bool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validIndex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index) const;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    void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copyData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*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data,int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s);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  <a:endParaRPr lang="en-US" altLang="zh-CN" sz="2200" dirty="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95936" y="908720"/>
            <a:ext cx="4536504" cy="158417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/>
                <a:ea typeface="楷体_GB2312"/>
                <a:cs typeface="楷体_GB2312"/>
              </a:rPr>
              <a:t>对常引用或常大小执行</a:t>
            </a:r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[]</a:t>
            </a:r>
            <a:r>
              <a:rPr lang="zh-CN" altLang="en-US" smtClean="0">
                <a:effectLst/>
                <a:latin typeface="楷体_GB2312"/>
                <a:ea typeface="楷体_GB2312"/>
                <a:cs typeface="楷体_GB2312"/>
              </a:rPr>
              <a:t>运算</a:t>
            </a:r>
            <a:endParaRPr lang="en-US" altLang="zh-CN" smtClean="0">
              <a:effectLst/>
              <a:latin typeface="楷体_GB2312"/>
              <a:ea typeface="楷体_GB2312"/>
              <a:cs typeface="楷体_GB2312"/>
            </a:endParaRPr>
          </a:p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   </a:t>
            </a:r>
            <a:r>
              <a:rPr lang="zh-CN" altLang="en-US" smtClean="0">
                <a:effectLst/>
                <a:latin typeface="楷体_GB2312"/>
                <a:ea typeface="楷体_GB2312"/>
                <a:cs typeface="楷体_GB2312"/>
              </a:rPr>
              <a:t>调用常成员函数。</a:t>
            </a:r>
            <a:endParaRPr lang="en-US" altLang="zh-CN" smtClean="0">
              <a:effectLst/>
              <a:latin typeface="楷体_GB2312"/>
              <a:ea typeface="楷体_GB2312"/>
              <a:cs typeface="楷体_GB231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/>
                <a:ea typeface="楷体_GB2312"/>
                <a:cs typeface="楷体_GB2312"/>
              </a:rPr>
              <a:t>其它对象执行</a:t>
            </a:r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[]</a:t>
            </a:r>
            <a:r>
              <a:rPr lang="zh-CN" altLang="en-US" smtClean="0">
                <a:effectLst/>
                <a:latin typeface="楷体_GB2312"/>
                <a:ea typeface="楷体_GB2312"/>
                <a:cs typeface="楷体_GB2312"/>
              </a:rPr>
              <a:t>运算，调用非</a:t>
            </a:r>
            <a:endParaRPr lang="en-US" altLang="zh-CN" smtClean="0">
              <a:effectLst/>
              <a:latin typeface="楷体_GB2312"/>
              <a:ea typeface="楷体_GB2312"/>
              <a:cs typeface="楷体_GB2312"/>
            </a:endParaRPr>
          </a:p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   </a:t>
            </a:r>
            <a:r>
              <a:rPr lang="zh-CN" altLang="en-US" smtClean="0">
                <a:effectLst/>
                <a:latin typeface="楷体_GB2312"/>
                <a:ea typeface="楷体_GB2312"/>
                <a:cs typeface="楷体_GB2312"/>
              </a:rPr>
              <a:t>常成员函数。</a:t>
            </a:r>
            <a:endParaRPr lang="zh-CN" altLang="en-US">
              <a:effectLst/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FEE16F3-62B5-45D3-AF1B-C893E08F02E7}" type="slidenum">
              <a:rPr lang="en-US" altLang="zh-CN"/>
              <a:pPr/>
              <a:t>54</a:t>
            </a:fld>
            <a:r>
              <a:rPr lang="en-US" altLang="zh-CN"/>
              <a:t>-</a:t>
            </a: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重载下标运算符</a:t>
            </a:r>
            <a:r>
              <a:rPr lang="en-US" altLang="zh-CN"/>
              <a:t>[]</a:t>
            </a:r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Array1D::</a:t>
            </a:r>
            <a:r>
              <a:rPr lang="en-US" altLang="zh-CN" sz="24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operator[](</a:t>
            </a:r>
            <a:r>
              <a:rPr lang="en-US" altLang="zh-CN" sz="24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4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dirty="0" err="1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4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if(</a:t>
            </a:r>
            <a:r>
              <a:rPr lang="en-US" altLang="zh-CN" sz="24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validIndex</a:t>
            </a: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4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)==false)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4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&lt;&lt;"error: Invalid index!\n";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	exit(0);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return 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pData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  <a:endParaRPr lang="en-US" altLang="zh-CN" sz="24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FEE16F3-62B5-45D3-AF1B-C893E08F02E7}" type="slidenum">
              <a:rPr lang="en-US" altLang="zh-CN"/>
              <a:pPr/>
              <a:t>55</a:t>
            </a:fld>
            <a:r>
              <a:rPr lang="en-US" altLang="zh-CN"/>
              <a:t>-</a:t>
            </a: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重载下标运算符</a:t>
            </a:r>
            <a:r>
              <a:rPr lang="en-US" altLang="zh-CN"/>
              <a:t>[]</a:t>
            </a:r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const 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&amp; Array1D::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operator[](</a:t>
            </a:r>
            <a:r>
              <a:rPr lang="en-US" altLang="zh-CN" sz="2400" dirty="0" err="1">
                <a:solidFill>
                  <a:srgbClr val="0033CC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400" dirty="0">
                <a:solidFill>
                  <a:srgbClr val="0033CC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)const</a:t>
            </a:r>
            <a:endParaRPr lang="en-US" altLang="zh-CN" sz="2400" dirty="0">
              <a:solidFill>
                <a:srgbClr val="0033CC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if(</a:t>
            </a:r>
            <a:r>
              <a:rPr lang="en-US" altLang="zh-CN" sz="24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validIndex</a:t>
            </a: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4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)==false)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400" dirty="0" err="1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&lt;&lt;"error: Invalid index!\n";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	exit(0);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return 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pData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  <a:endParaRPr lang="en-US" altLang="zh-CN" sz="24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FEE16F3-62B5-45D3-AF1B-C893E08F02E7}" type="slidenum">
              <a:rPr lang="en-US" altLang="zh-CN"/>
              <a:pPr/>
              <a:t>56</a:t>
            </a:fld>
            <a:r>
              <a:rPr lang="en-US" altLang="zh-CN"/>
              <a:t>-</a:t>
            </a: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重载下标运算符</a:t>
            </a:r>
            <a:r>
              <a:rPr lang="en-US" altLang="zh-CN"/>
              <a:t>[]</a:t>
            </a:r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main()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a[5]={1,2,3,4,5};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Array1D array1(a,5);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Array1D array2=array1;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array2[2]=10;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for(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=0;i&lt;array1.getSize();++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	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&lt;&lt;array2[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]&lt;&lt;' ';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&lt;&lt;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endl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  <a:endParaRPr lang="en-US" altLang="zh-CN" sz="2200" dirty="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2DC3741-7198-462B-8085-6591C197CBF5}" type="slidenum">
              <a:rPr lang="en-US" altLang="zh-CN"/>
              <a:pPr/>
              <a:t>57</a:t>
            </a:fld>
            <a:r>
              <a:rPr lang="en-US" altLang="zh-CN"/>
              <a:t>-</a:t>
            </a:r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、动态维护</a:t>
            </a:r>
            <a:r>
              <a:rPr lang="en-US" altLang="zh-CN" smtClean="0"/>
              <a:t>1</a:t>
            </a:r>
            <a:r>
              <a:rPr lang="zh-CN" altLang="en-US" smtClean="0"/>
              <a:t>维数组（版本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之前的数组类通过构造函数，确定初始元素个数</a:t>
            </a:r>
            <a:endParaRPr lang="en-US" altLang="zh-CN" smtClean="0"/>
          </a:p>
          <a:p>
            <a:pPr lvl="1"/>
            <a:r>
              <a:rPr lang="zh-CN" altLang="en-US" smtClean="0"/>
              <a:t>动态分配内存，一旦分配内存后，不能修改元素个数</a:t>
            </a:r>
            <a:endParaRPr lang="en-US" altLang="zh-CN" smtClean="0"/>
          </a:p>
          <a:p>
            <a:pPr lvl="1"/>
            <a:r>
              <a:rPr lang="zh-CN" altLang="en-US" smtClean="0"/>
              <a:t>无法实现动态添加和删除数据元素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FEE16F3-62B5-45D3-AF1B-C893E08F02E7}" type="slidenum">
              <a:rPr lang="en-US" altLang="zh-CN"/>
              <a:pPr/>
              <a:t>58</a:t>
            </a:fld>
            <a:r>
              <a:rPr lang="en-US" altLang="zh-CN"/>
              <a:t>-</a:t>
            </a: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类声明</a:t>
            </a:r>
            <a:endParaRPr lang="en-US" altLang="zh-CN"/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class Array1D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{public: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Array1D(int maxSize=1);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Array1D(const Array1D&amp; a);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… //</a:t>
            </a:r>
            <a:r>
              <a:rPr lang="zh-CN" altLang="en-US" sz="2200" smtClean="0">
                <a:solidFill>
                  <a:srgbClr val="004E4C"/>
                </a:solidFill>
                <a:effectLst/>
                <a:latin typeface="Tahoma" pitchFamily="34" charset="0"/>
              </a:rPr>
              <a:t>其它方法保持不变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void pushData(int data);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void removeData();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void removeData(int index);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int *pData;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int size;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int maxSize;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bool validIndex(int index)const;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</a:rPr>
              <a:t>void copyData(int *data,int maxSize,int curSize);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</a:rPr>
              <a:t>	void reAllocMemory();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  <a:endParaRPr lang="en-US" altLang="zh-CN" sz="220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FEE16F3-62B5-45D3-AF1B-C893E08F02E7}" type="slidenum">
              <a:rPr lang="en-US" altLang="zh-CN"/>
              <a:pPr/>
              <a:t>59</a:t>
            </a:fld>
            <a:r>
              <a:rPr lang="en-US" altLang="zh-CN"/>
              <a:t>-</a:t>
            </a: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成员函数实现</a:t>
            </a:r>
            <a:endParaRPr lang="en-US" altLang="zh-CN"/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Array1D::Array1D(int maxSize)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this-&gt;maxSize=maxSize;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pData=new int[maxSize];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size=0;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endParaRPr lang="en-US" altLang="zh-CN" sz="220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Array1D::~Array1D()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delete[] pData;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endParaRPr lang="en-US" altLang="zh-CN" sz="220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endParaRPr lang="en-US" altLang="zh-CN" sz="2200" smtClean="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B62979A-43D9-41BF-A762-C2A36D418222}" type="slidenum">
              <a:rPr lang="en-US" altLang="zh-CN"/>
              <a:pPr/>
              <a:t>6</a:t>
            </a:fld>
            <a:r>
              <a:rPr lang="en-US" altLang="zh-CN"/>
              <a:t>-</a:t>
            </a:r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smtClean="0"/>
              <a:t>Fraction Fraction ::</a:t>
            </a:r>
            <a:r>
              <a:rPr lang="en-US" altLang="zh-CN" sz="2400"/>
              <a:t>add(const </a:t>
            </a:r>
            <a:r>
              <a:rPr lang="en-US" altLang="zh-CN" sz="2400" smtClean="0"/>
              <a:t>Fraction &amp;f){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int x,y;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>
                <a:solidFill>
                  <a:srgbClr val="FF0066"/>
                </a:solidFill>
              </a:rPr>
              <a:t>x=num*f.den+den*f.num;</a:t>
            </a:r>
            <a:endParaRPr lang="en-US" altLang="zh-CN" sz="2400">
              <a:solidFill>
                <a:srgbClr val="FF0066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FF0066"/>
                </a:solidFill>
              </a:rPr>
              <a:t>	</a:t>
            </a:r>
            <a:r>
              <a:rPr lang="en-US" altLang="zh-CN" sz="2400" smtClean="0">
                <a:solidFill>
                  <a:srgbClr val="FF0066"/>
                </a:solidFill>
              </a:rPr>
              <a:t>y=den*f.den;</a:t>
            </a:r>
            <a:endParaRPr lang="en-US" altLang="zh-CN" sz="2400">
              <a:solidFill>
                <a:srgbClr val="FF0066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Fraction temp(x,y</a:t>
            </a:r>
            <a:r>
              <a:rPr lang="en-US" altLang="zh-CN" sz="2400">
                <a:solidFill>
                  <a:schemeClr val="folHlink"/>
                </a:solidFill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return temp;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实现分数</a:t>
            </a:r>
            <a:r>
              <a:rPr lang="zh-CN" altLang="en-US"/>
              <a:t>相加</a:t>
            </a:r>
          </a:p>
        </p:txBody>
      </p:sp>
      <p:sp>
        <p:nvSpPr>
          <p:cNvPr id="1294340" name="AutoShape 4"/>
          <p:cNvSpPr>
            <a:spLocks noChangeArrowheads="1"/>
          </p:cNvSpPr>
          <p:nvPr/>
        </p:nvSpPr>
        <p:spPr bwMode="auto">
          <a:xfrm>
            <a:off x="3275856" y="4005064"/>
            <a:ext cx="3600400" cy="1371600"/>
          </a:xfrm>
          <a:prstGeom prst="cloudCallout">
            <a:avLst>
              <a:gd name="adj1" fmla="val -62556"/>
              <a:gd name="adj2" fmla="val -70023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创建并返回临时对象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9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40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FEE16F3-62B5-45D3-AF1B-C893E08F02E7}" type="slidenum">
              <a:rPr lang="en-US" altLang="zh-CN"/>
              <a:pPr/>
              <a:t>60</a:t>
            </a:fld>
            <a:r>
              <a:rPr lang="en-US" altLang="zh-CN"/>
              <a:t>-</a:t>
            </a: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成员函数实现</a:t>
            </a:r>
            <a:endParaRPr lang="en-US" altLang="zh-CN"/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void Array1D::copyData(int *data,int maxSize,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		int curSize)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int i;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</a:rPr>
              <a:t>this-&gt;maxSize=maxSize;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</a:rPr>
              <a:t>	size=curSize;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</a:rPr>
              <a:t>	pData=new int[maxSize];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for(i=0;i&lt;size;++i)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	pData[i]=data[i];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}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FEE16F3-62B5-45D3-AF1B-C893E08F02E7}" type="slidenum">
              <a:rPr lang="en-US" altLang="zh-CN"/>
              <a:pPr/>
              <a:t>61</a:t>
            </a:fld>
            <a:r>
              <a:rPr lang="en-US" altLang="zh-CN"/>
              <a:t>-</a:t>
            </a: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成员函数实现</a:t>
            </a:r>
            <a:endParaRPr lang="en-US" altLang="zh-CN"/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Array1D::Array1D(const Array1D&amp; a)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copyData(a.pData,a.maxSize,a.size);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Array1D&amp; Array1D::operator =(const Array1D&amp; a)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if(this==&amp;a)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	return *this;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delete []pData;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</a:rPr>
              <a:t>copyData(a.pData,a.maxSize,a.size);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return *this;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FEE16F3-62B5-45D3-AF1B-C893E08F02E7}" type="slidenum">
              <a:rPr lang="en-US" altLang="zh-CN"/>
              <a:pPr/>
              <a:t>62</a:t>
            </a:fld>
            <a:r>
              <a:rPr lang="en-US" altLang="zh-CN"/>
              <a:t>-</a:t>
            </a: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成员函数实现</a:t>
            </a:r>
            <a:endParaRPr lang="en-US" altLang="zh-CN"/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void Array1D::pushData(int data)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if(size==maxSize)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	reAllocMemory();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</a:rPr>
              <a:t>pData[size]=data;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size++;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void Array1D::reAllocMemory()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int *temp=pData;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copyData(pData,maxSize*2,size);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delete[]temp;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FEE16F3-62B5-45D3-AF1B-C893E08F02E7}" type="slidenum">
              <a:rPr lang="en-US" altLang="zh-CN"/>
              <a:pPr/>
              <a:t>63</a:t>
            </a:fld>
            <a:r>
              <a:rPr lang="en-US" altLang="zh-CN"/>
              <a:t>-</a:t>
            </a: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成员函数实现</a:t>
            </a:r>
            <a:endParaRPr lang="en-US" altLang="zh-CN"/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void Array1D::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removeData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if(size==0)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{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&lt;&lt;"No data!\n";  return;  }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size--;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void Array1D::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removeData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index)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if(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validIndex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(index)==false || size==0)  	return;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size--;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for(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=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index;i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&lt;size;++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	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pData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[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]=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pData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[i+1];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}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FEE16F3-62B5-45D3-AF1B-C893E08F02E7}" type="slidenum">
              <a:rPr lang="en-US" altLang="zh-CN"/>
              <a:pPr/>
              <a:t>64</a:t>
            </a:fld>
            <a:r>
              <a:rPr lang="en-US" altLang="zh-CN"/>
              <a:t>-</a:t>
            </a: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主程序</a:t>
            </a:r>
            <a:endParaRPr lang="en-US" altLang="zh-CN"/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Array1D array1(5);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array1.pushData(1);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array1.pushData(2);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array1.pushData(3);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array1.pushData(4);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array1.pushData(5);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array1.pushData(6); 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for(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=0;i&lt;array1.getSize();++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	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&lt;&lt;array1[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]&lt;&lt;' ';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&lt;&lt;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endl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E59F8C1-C5D8-4E34-BDD0-9F2D25C68A45}" type="slidenum">
              <a:rPr lang="en-US" altLang="zh-CN"/>
              <a:pPr/>
              <a:t>65</a:t>
            </a:fld>
            <a:r>
              <a:rPr lang="en-US" altLang="zh-CN"/>
              <a:t>-</a:t>
            </a:r>
          </a:p>
        </p:txBody>
      </p:sp>
      <p:sp>
        <p:nvSpPr>
          <p:cNvPr id="139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运算符重载的概念</a:t>
            </a:r>
          </a:p>
          <a:p>
            <a:r>
              <a:rPr lang="zh-CN" altLang="en-US"/>
              <a:t>成员函数和友元函数重载</a:t>
            </a:r>
          </a:p>
          <a:p>
            <a:r>
              <a:rPr lang="zh-CN" altLang="en-US"/>
              <a:t>常用运算符</a:t>
            </a:r>
            <a:r>
              <a:rPr lang="zh-CN" altLang="en-US" smtClean="0"/>
              <a:t>重载</a:t>
            </a:r>
            <a:endParaRPr lang="en-US" altLang="zh-CN" smtClean="0"/>
          </a:p>
          <a:p>
            <a:r>
              <a:rPr lang="zh-CN" altLang="en-US" smtClean="0"/>
              <a:t>完善</a:t>
            </a:r>
            <a:r>
              <a:rPr lang="en-US" altLang="zh-CN" smtClean="0"/>
              <a:t>1</a:t>
            </a:r>
            <a:r>
              <a:rPr lang="zh-CN" altLang="en-US" smtClean="0"/>
              <a:t>维数组类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二维数组类的实现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2DC3741-7198-462B-8085-6591C197CBF5}" type="slidenum">
              <a:rPr lang="en-US" altLang="zh-CN"/>
              <a:pPr/>
              <a:t>66</a:t>
            </a:fld>
            <a:r>
              <a:rPr lang="en-US" altLang="zh-CN"/>
              <a:t>-</a:t>
            </a:r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一维数组和指针</a:t>
            </a:r>
            <a:endParaRPr lang="en-US" altLang="zh-CN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755576" y="1412776"/>
            <a:ext cx="2376264" cy="129614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int  a[6];</a:t>
            </a:r>
          </a:p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int *p=a;</a:t>
            </a:r>
            <a:endParaRPr lang="zh-CN" altLang="en-US">
              <a:effectLst/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499992" y="1412776"/>
            <a:ext cx="3532554" cy="1512168"/>
            <a:chOff x="4499992" y="1412776"/>
            <a:chExt cx="3532554" cy="1512168"/>
          </a:xfrm>
        </p:grpSpPr>
        <p:grpSp>
          <p:nvGrpSpPr>
            <p:cNvPr id="14" name="组合 13"/>
            <p:cNvGrpSpPr/>
            <p:nvPr/>
          </p:nvGrpSpPr>
          <p:grpSpPr>
            <a:xfrm>
              <a:off x="5868144" y="1916832"/>
              <a:ext cx="2164402" cy="461665"/>
              <a:chOff x="2411760" y="2420888"/>
              <a:chExt cx="2164402" cy="4616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411760" y="242088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771800" y="242088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131840" y="242088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87718" y="242088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847758" y="242088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211960" y="242088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 bwMode="auto">
            <a:xfrm flipV="1">
              <a:off x="4788024" y="2132856"/>
              <a:ext cx="1224136" cy="144016"/>
            </a:xfrm>
            <a:prstGeom prst="straightConnector1">
              <a:avLst/>
            </a:prstGeom>
            <a:ln w="28575"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4499992" y="1556792"/>
              <a:ext cx="576064" cy="1368152"/>
              <a:chOff x="4499992" y="1556792"/>
              <a:chExt cx="576064" cy="136815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9992" y="1988840"/>
                <a:ext cx="576064" cy="461665"/>
              </a:xfrm>
              <a:prstGeom prst="rect">
                <a:avLst/>
              </a:prstGeom>
              <a:noFill/>
              <a:ln w="28575">
                <a:solidFill>
                  <a:srgbClr val="A5002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cxnSp>
            <p:nvCxnSpPr>
              <p:cNvPr id="19" name="直接连接符 18"/>
              <p:cNvCxnSpPr/>
              <p:nvPr/>
            </p:nvCxnSpPr>
            <p:spPr bwMode="auto">
              <a:xfrm>
                <a:off x="4499992" y="1556792"/>
                <a:ext cx="0" cy="13681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A5002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5076056" y="1556792"/>
                <a:ext cx="0" cy="13681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A5002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TextBox 21"/>
            <p:cNvSpPr txBox="1"/>
            <p:nvPr/>
          </p:nvSpPr>
          <p:spPr>
            <a:xfrm>
              <a:off x="4644008" y="1412776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A50021"/>
                  </a:solidFill>
                </a:rPr>
                <a:t>p</a:t>
              </a:r>
              <a:endParaRPr lang="zh-CN" altLang="en-US">
                <a:solidFill>
                  <a:srgbClr val="A5002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084168" y="2132857"/>
            <a:ext cx="864096" cy="1953507"/>
            <a:chOff x="6084168" y="2132857"/>
            <a:chExt cx="864096" cy="1953507"/>
          </a:xfrm>
        </p:grpSpPr>
        <p:cxnSp>
          <p:nvCxnSpPr>
            <p:cNvPr id="25" name="直接箭头连接符 24"/>
            <p:cNvCxnSpPr/>
            <p:nvPr/>
          </p:nvCxnSpPr>
          <p:spPr bwMode="auto">
            <a:xfrm flipV="1">
              <a:off x="6516216" y="2132857"/>
              <a:ext cx="326117" cy="1152127"/>
            </a:xfrm>
            <a:prstGeom prst="straightConnector1">
              <a:avLst/>
            </a:prstGeom>
            <a:ln w="28575"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84168" y="3255367"/>
              <a:ext cx="8640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A50021"/>
                  </a:solidFill>
                </a:rPr>
                <a:t>p+2</a:t>
              </a:r>
            </a:p>
            <a:p>
              <a:r>
                <a:rPr lang="en-US" altLang="zh-CN" smtClean="0">
                  <a:solidFill>
                    <a:srgbClr val="A50021"/>
                  </a:solidFill>
                </a:rPr>
                <a:t>a+2</a:t>
              </a:r>
              <a:endParaRPr lang="zh-CN" altLang="en-US">
                <a:solidFill>
                  <a:srgbClr val="A5002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2DC3741-7198-462B-8085-6591C197CBF5}" type="slidenum">
              <a:rPr lang="en-US" altLang="zh-CN"/>
              <a:pPr/>
              <a:t>67</a:t>
            </a:fld>
            <a:r>
              <a:rPr lang="en-US" altLang="zh-CN"/>
              <a:t>-</a:t>
            </a:r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280722" cy="649287"/>
          </a:xfrm>
        </p:spPr>
        <p:txBody>
          <a:bodyPr/>
          <a:lstStyle/>
          <a:p>
            <a:r>
              <a:rPr lang="zh-CN" altLang="en-US" smtClean="0"/>
              <a:t>二维数组和指向一维数组的指针</a:t>
            </a:r>
            <a:endParaRPr lang="en-US" altLang="zh-CN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755576" y="1412776"/>
            <a:ext cx="2376264" cy="129614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int  a[3][4];</a:t>
            </a:r>
          </a:p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int (*p)[4]=a;</a:t>
            </a:r>
            <a:endParaRPr lang="zh-CN" altLang="en-US">
              <a:effectLst/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55576" y="3140968"/>
            <a:ext cx="1444322" cy="1440160"/>
            <a:chOff x="755576" y="3140968"/>
            <a:chExt cx="1444322" cy="1440160"/>
          </a:xfrm>
        </p:grpSpPr>
        <p:grpSp>
          <p:nvGrpSpPr>
            <p:cNvPr id="28" name="组合 27"/>
            <p:cNvGrpSpPr/>
            <p:nvPr/>
          </p:nvGrpSpPr>
          <p:grpSpPr>
            <a:xfrm>
              <a:off x="755576" y="3140968"/>
              <a:ext cx="1444322" cy="461665"/>
              <a:chOff x="755576" y="3140968"/>
              <a:chExt cx="1444322" cy="46166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5557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1561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7565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83569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755576" y="3615407"/>
              <a:ext cx="1444322" cy="461665"/>
              <a:chOff x="755576" y="3140968"/>
              <a:chExt cx="1444322" cy="46166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5557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1561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47565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83569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755576" y="4119463"/>
              <a:ext cx="1444322" cy="461665"/>
              <a:chOff x="755576" y="3140968"/>
              <a:chExt cx="1444322" cy="46166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5557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1561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47565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3569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3271694" y="2636912"/>
            <a:ext cx="5404762" cy="2385555"/>
            <a:chOff x="3271694" y="2636912"/>
            <a:chExt cx="5404762" cy="2385555"/>
          </a:xfrm>
        </p:grpSpPr>
        <p:sp>
          <p:nvSpPr>
            <p:cNvPr id="6" name="TextBox 5"/>
            <p:cNvSpPr txBox="1"/>
            <p:nvPr/>
          </p:nvSpPr>
          <p:spPr>
            <a:xfrm>
              <a:off x="4351814" y="2636912"/>
              <a:ext cx="364202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00B0F0"/>
                  </a:solidFill>
                </a:rPr>
                <a:t>  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1854" y="2636912"/>
              <a:ext cx="364202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00B0F0"/>
                  </a:solidFill>
                </a:rPr>
                <a:t>  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1894" y="2636912"/>
              <a:ext cx="364202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00B0F0"/>
                  </a:solidFill>
                </a:rPr>
                <a:t>  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7772" y="2636912"/>
              <a:ext cx="364202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00B0F0"/>
                  </a:solidFill>
                </a:rPr>
                <a:t>  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87812" y="2636912"/>
              <a:ext cx="364202" cy="46166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  </a:t>
              </a: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52014" y="2636912"/>
              <a:ext cx="364202" cy="46166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  </a:t>
              </a:r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V="1">
              <a:off x="3635896" y="3068960"/>
              <a:ext cx="715918" cy="864096"/>
            </a:xfrm>
            <a:prstGeom prst="straightConnector1">
              <a:avLst/>
            </a:prstGeom>
            <a:ln w="28575"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组合 20"/>
            <p:cNvGrpSpPr/>
            <p:nvPr/>
          </p:nvGrpSpPr>
          <p:grpSpPr>
            <a:xfrm>
              <a:off x="3271694" y="3284984"/>
              <a:ext cx="576064" cy="1368152"/>
              <a:chOff x="4499992" y="1556792"/>
              <a:chExt cx="576064" cy="136815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9992" y="1988840"/>
                <a:ext cx="576064" cy="461665"/>
              </a:xfrm>
              <a:prstGeom prst="rect">
                <a:avLst/>
              </a:prstGeom>
              <a:noFill/>
              <a:ln w="28575">
                <a:solidFill>
                  <a:srgbClr val="A5002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cxnSp>
            <p:nvCxnSpPr>
              <p:cNvPr id="19" name="直接连接符 18"/>
              <p:cNvCxnSpPr/>
              <p:nvPr/>
            </p:nvCxnSpPr>
            <p:spPr bwMode="auto">
              <a:xfrm>
                <a:off x="4499992" y="1556792"/>
                <a:ext cx="0" cy="13681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A5002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5076056" y="1556792"/>
                <a:ext cx="0" cy="13681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A5002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TextBox 21"/>
            <p:cNvSpPr txBox="1"/>
            <p:nvPr/>
          </p:nvSpPr>
          <p:spPr>
            <a:xfrm>
              <a:off x="3415710" y="3140968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A50021"/>
                  </a:solidFill>
                </a:rPr>
                <a:t>p</a:t>
              </a:r>
              <a:endParaRPr lang="zh-CN" altLang="en-US">
                <a:solidFill>
                  <a:srgbClr val="A50021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 flipV="1">
              <a:off x="6944102" y="3068960"/>
              <a:ext cx="326117" cy="1152127"/>
            </a:xfrm>
            <a:prstGeom prst="straightConnector1">
              <a:avLst/>
            </a:prstGeom>
            <a:ln w="28575"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512054" y="4191470"/>
              <a:ext cx="8640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A50021"/>
                  </a:solidFill>
                </a:rPr>
                <a:t>p+2</a:t>
              </a:r>
            </a:p>
            <a:p>
              <a:r>
                <a:rPr lang="en-US" altLang="zh-CN" smtClean="0">
                  <a:solidFill>
                    <a:srgbClr val="A50021"/>
                  </a:solidFill>
                </a:rPr>
                <a:t>a+2</a:t>
              </a:r>
              <a:endParaRPr lang="zh-CN" altLang="en-US">
                <a:solidFill>
                  <a:srgbClr val="A5002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12054" y="2636912"/>
              <a:ext cx="364202" cy="46166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  </a:t>
              </a:r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72094" y="2636912"/>
              <a:ext cx="364202" cy="46166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  </a:t>
              </a:r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32134" y="2636912"/>
              <a:ext cx="364202" cy="461665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  </a:t>
              </a:r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88012" y="2636912"/>
              <a:ext cx="364202" cy="461665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  </a:t>
              </a:r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48052" y="2636912"/>
              <a:ext cx="364202" cy="461665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  </a:t>
              </a:r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12254" y="2636912"/>
              <a:ext cx="364202" cy="461665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  </a:t>
              </a:r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788024" y="1196752"/>
            <a:ext cx="1800200" cy="1517867"/>
            <a:chOff x="4788024" y="1196752"/>
            <a:chExt cx="1800200" cy="1517867"/>
          </a:xfrm>
        </p:grpSpPr>
        <p:cxnSp>
          <p:nvCxnSpPr>
            <p:cNvPr id="50" name="直接箭头连接符 49"/>
            <p:cNvCxnSpPr>
              <a:stCxn id="54" idx="2"/>
            </p:cNvCxnSpPr>
            <p:nvPr/>
          </p:nvCxnSpPr>
          <p:spPr bwMode="auto">
            <a:xfrm rot="16200000" flipH="1">
              <a:off x="5608164" y="2107709"/>
              <a:ext cx="686871" cy="526950"/>
            </a:xfrm>
            <a:prstGeom prst="straightConnector1">
              <a:avLst/>
            </a:prstGeom>
            <a:ln w="28575"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88024" y="1196752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A50021"/>
                  </a:solidFill>
                </a:rPr>
                <a:t>p[1]+1</a:t>
              </a:r>
            </a:p>
            <a:p>
              <a:r>
                <a:rPr lang="en-US" altLang="zh-CN" dirty="0" smtClean="0">
                  <a:solidFill>
                    <a:srgbClr val="A50021"/>
                  </a:solidFill>
                </a:rPr>
                <a:t>a[1]+1</a:t>
              </a:r>
              <a:endParaRPr lang="zh-CN" altLang="en-US" dirty="0">
                <a:solidFill>
                  <a:srgbClr val="A5002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2DC3741-7198-462B-8085-6591C197CBF5}" type="slidenum">
              <a:rPr lang="en-US" altLang="zh-CN"/>
              <a:pPr/>
              <a:t>68</a:t>
            </a:fld>
            <a:r>
              <a:rPr lang="en-US" altLang="zh-CN"/>
              <a:t>-</a:t>
            </a:r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280722" cy="649287"/>
          </a:xfrm>
        </p:spPr>
        <p:txBody>
          <a:bodyPr/>
          <a:lstStyle/>
          <a:p>
            <a:r>
              <a:rPr lang="zh-CN" altLang="en-US" smtClean="0"/>
              <a:t>一维数组模拟二维数组</a:t>
            </a:r>
            <a:endParaRPr lang="en-US" altLang="zh-CN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83568" y="1196752"/>
            <a:ext cx="3312368" cy="144016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int *p=new int[3*4];</a:t>
            </a:r>
          </a:p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//</a:t>
            </a:r>
            <a:r>
              <a:rPr lang="zh-CN" altLang="en-US" smtClean="0">
                <a:effectLst/>
                <a:latin typeface="楷体_GB2312"/>
                <a:ea typeface="楷体_GB2312"/>
                <a:cs typeface="楷体_GB2312"/>
              </a:rPr>
              <a:t>下标</a:t>
            </a:r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(i,j)</a:t>
            </a:r>
            <a:r>
              <a:rPr lang="zh-CN" altLang="en-US" smtClean="0">
                <a:effectLst/>
                <a:latin typeface="楷体_GB2312"/>
                <a:ea typeface="楷体_GB2312"/>
                <a:cs typeface="楷体_GB2312"/>
              </a:rPr>
              <a:t>处的元素</a:t>
            </a:r>
            <a:endParaRPr lang="en-US" altLang="zh-CN" smtClean="0">
              <a:effectLst/>
              <a:latin typeface="楷体_GB2312"/>
              <a:ea typeface="楷体_GB2312"/>
              <a:cs typeface="楷体_GB2312"/>
            </a:endParaRPr>
          </a:p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p[4*i+j]</a:t>
            </a:r>
            <a:endParaRPr lang="zh-CN" altLang="en-US">
              <a:effectLst/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2" name="组合 58"/>
          <p:cNvGrpSpPr/>
          <p:nvPr/>
        </p:nvGrpSpPr>
        <p:grpSpPr>
          <a:xfrm>
            <a:off x="899592" y="3645024"/>
            <a:ext cx="1444322" cy="1397769"/>
            <a:chOff x="755576" y="3140968"/>
            <a:chExt cx="1444322" cy="1397769"/>
          </a:xfrm>
        </p:grpSpPr>
        <p:grpSp>
          <p:nvGrpSpPr>
            <p:cNvPr id="3" name="组合 27"/>
            <p:cNvGrpSpPr/>
            <p:nvPr/>
          </p:nvGrpSpPr>
          <p:grpSpPr>
            <a:xfrm>
              <a:off x="755576" y="3140968"/>
              <a:ext cx="1444322" cy="461665"/>
              <a:chOff x="755576" y="3140968"/>
              <a:chExt cx="1444322" cy="46166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5557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1561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7565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83569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</p:grpSp>
        <p:grpSp>
          <p:nvGrpSpPr>
            <p:cNvPr id="4" name="组合 29"/>
            <p:cNvGrpSpPr/>
            <p:nvPr/>
          </p:nvGrpSpPr>
          <p:grpSpPr>
            <a:xfrm>
              <a:off x="755576" y="3615407"/>
              <a:ext cx="1444322" cy="461665"/>
              <a:chOff x="755576" y="3140968"/>
              <a:chExt cx="1444322" cy="46166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5557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15616" y="3140968"/>
                <a:ext cx="364202" cy="461665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47565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835696" y="3140968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</p:grpSp>
        <p:grpSp>
          <p:nvGrpSpPr>
            <p:cNvPr id="12" name="组合 34"/>
            <p:cNvGrpSpPr/>
            <p:nvPr/>
          </p:nvGrpSpPr>
          <p:grpSpPr>
            <a:xfrm>
              <a:off x="755576" y="4077072"/>
              <a:ext cx="1444322" cy="461665"/>
              <a:chOff x="755576" y="3098577"/>
              <a:chExt cx="1444322" cy="46166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55576" y="3098577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15616" y="3098577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475656" y="3098577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35696" y="3098577"/>
                <a:ext cx="364202" cy="461665"/>
              </a:xfrm>
              <a:prstGeom prst="rect">
                <a:avLst/>
              </a:prstGeom>
              <a:noFill/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3271694" y="3131677"/>
            <a:ext cx="5404762" cy="2385555"/>
            <a:chOff x="3271694" y="3131677"/>
            <a:chExt cx="5404762" cy="2385555"/>
          </a:xfrm>
        </p:grpSpPr>
        <p:sp>
          <p:nvSpPr>
            <p:cNvPr id="6" name="TextBox 5"/>
            <p:cNvSpPr txBox="1"/>
            <p:nvPr/>
          </p:nvSpPr>
          <p:spPr>
            <a:xfrm>
              <a:off x="4351814" y="3131677"/>
              <a:ext cx="364202" cy="461665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00B0F0"/>
                  </a:solidFill>
                </a:rPr>
                <a:t>  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1854" y="3131677"/>
              <a:ext cx="364202" cy="461665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00B0F0"/>
                  </a:solidFill>
                </a:rPr>
                <a:t>  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1894" y="3131677"/>
              <a:ext cx="364202" cy="461665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00B0F0"/>
                  </a:solidFill>
                </a:rPr>
                <a:t>  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7772" y="3131677"/>
              <a:ext cx="364202" cy="461665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00B0F0"/>
                  </a:solidFill>
                </a:rPr>
                <a:t>  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87812" y="3131677"/>
              <a:ext cx="364202" cy="46166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  </a:t>
              </a: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52014" y="3131677"/>
              <a:ext cx="364202" cy="46166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  </a:t>
              </a:r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V="1">
              <a:off x="3635896" y="3429000"/>
              <a:ext cx="936104" cy="998821"/>
            </a:xfrm>
            <a:prstGeom prst="straightConnector1">
              <a:avLst/>
            </a:prstGeom>
            <a:ln w="28575"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组合 20"/>
            <p:cNvGrpSpPr/>
            <p:nvPr/>
          </p:nvGrpSpPr>
          <p:grpSpPr>
            <a:xfrm>
              <a:off x="3271694" y="3779749"/>
              <a:ext cx="576064" cy="1368152"/>
              <a:chOff x="4499992" y="1556792"/>
              <a:chExt cx="576064" cy="136815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9992" y="1988840"/>
                <a:ext cx="576064" cy="461665"/>
              </a:xfrm>
              <a:prstGeom prst="rect">
                <a:avLst/>
              </a:prstGeom>
              <a:noFill/>
              <a:ln w="28575">
                <a:solidFill>
                  <a:srgbClr val="A5002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cxnSp>
            <p:nvCxnSpPr>
              <p:cNvPr id="19" name="直接连接符 18"/>
              <p:cNvCxnSpPr/>
              <p:nvPr/>
            </p:nvCxnSpPr>
            <p:spPr bwMode="auto">
              <a:xfrm>
                <a:off x="4499992" y="1556792"/>
                <a:ext cx="0" cy="13681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A5002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5076056" y="1556792"/>
                <a:ext cx="0" cy="13681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A5002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TextBox 21"/>
            <p:cNvSpPr txBox="1"/>
            <p:nvPr/>
          </p:nvSpPr>
          <p:spPr>
            <a:xfrm>
              <a:off x="3415710" y="3635733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A50021"/>
                  </a:solidFill>
                </a:rPr>
                <a:t>p</a:t>
              </a:r>
              <a:endParaRPr lang="zh-CN" altLang="en-US">
                <a:solidFill>
                  <a:srgbClr val="A50021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 flipH="1" flipV="1">
              <a:off x="6300192" y="3429000"/>
              <a:ext cx="643910" cy="1286853"/>
            </a:xfrm>
            <a:prstGeom prst="straightConnector1">
              <a:avLst/>
            </a:prstGeom>
            <a:ln w="28575"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84168" y="4686235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A50021"/>
                  </a:solidFill>
                </a:rPr>
                <a:t>p+5</a:t>
              </a:r>
            </a:p>
            <a:p>
              <a:pPr algn="ctr"/>
              <a:r>
                <a:rPr lang="en-US" altLang="zh-CN" smtClean="0">
                  <a:solidFill>
                    <a:srgbClr val="A50021"/>
                  </a:solidFill>
                </a:rPr>
                <a:t>p+4*1+1</a:t>
              </a:r>
              <a:endParaRPr lang="zh-CN" altLang="en-US">
                <a:solidFill>
                  <a:srgbClr val="A5002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12054" y="3131677"/>
              <a:ext cx="364202" cy="46166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  </a:t>
              </a:r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72094" y="3131677"/>
              <a:ext cx="364202" cy="46166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  </a:t>
              </a:r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32134" y="3131677"/>
              <a:ext cx="364202" cy="4616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  </a:t>
              </a:r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88012" y="3131677"/>
              <a:ext cx="364202" cy="4616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  </a:t>
              </a:r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48052" y="3131677"/>
              <a:ext cx="364202" cy="4616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  </a:t>
              </a:r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12254" y="3131677"/>
              <a:ext cx="364202" cy="4616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  </a:t>
              </a:r>
              <a:endParaRPr lang="zh-CN" altLang="en-US"/>
            </a:p>
          </p:txBody>
        </p:sp>
      </p:grpSp>
      <p:cxnSp>
        <p:nvCxnSpPr>
          <p:cNvPr id="47" name="直接箭头连接符 46"/>
          <p:cNvCxnSpPr/>
          <p:nvPr/>
        </p:nvCxnSpPr>
        <p:spPr bwMode="auto">
          <a:xfrm flipH="1" flipV="1">
            <a:off x="1403648" y="4437113"/>
            <a:ext cx="5112568" cy="504055"/>
          </a:xfrm>
          <a:prstGeom prst="straightConnector1">
            <a:avLst/>
          </a:prstGeom>
          <a:ln w="28575"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2DC3741-7198-462B-8085-6591C197CBF5}" type="slidenum">
              <a:rPr lang="en-US" altLang="zh-CN"/>
              <a:pPr/>
              <a:t>69</a:t>
            </a:fld>
            <a:r>
              <a:rPr lang="en-US" altLang="zh-CN"/>
              <a:t>-</a:t>
            </a:r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280722" cy="649287"/>
          </a:xfrm>
        </p:spPr>
        <p:txBody>
          <a:bodyPr/>
          <a:lstStyle/>
          <a:p>
            <a:r>
              <a:rPr lang="zh-CN" altLang="en-US" smtClean="0"/>
              <a:t>真正的二维数组</a:t>
            </a:r>
            <a:endParaRPr lang="en-US" altLang="zh-CN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83568" y="1196752"/>
            <a:ext cx="3888432" cy="187220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int **p;</a:t>
            </a:r>
          </a:p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p=new int*[row];</a:t>
            </a:r>
          </a:p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for(i=0;i&lt;row;++i)</a:t>
            </a:r>
          </a:p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    p[i]=new int[col];</a:t>
            </a:r>
            <a:endParaRPr lang="zh-CN" altLang="en-US">
              <a:effectLst/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611348" y="3654315"/>
            <a:ext cx="2092394" cy="1934925"/>
            <a:chOff x="1475656" y="3284984"/>
            <a:chExt cx="2092394" cy="1934925"/>
          </a:xfrm>
        </p:grpSpPr>
        <p:cxnSp>
          <p:nvCxnSpPr>
            <p:cNvPr id="16" name="直接箭头连接符 15"/>
            <p:cNvCxnSpPr/>
            <p:nvPr/>
          </p:nvCxnSpPr>
          <p:spPr bwMode="auto">
            <a:xfrm flipV="1">
              <a:off x="1763688" y="3501008"/>
              <a:ext cx="1440160" cy="1008112"/>
            </a:xfrm>
            <a:prstGeom prst="straightConnector1">
              <a:avLst/>
            </a:prstGeom>
            <a:ln w="28575"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组合 20"/>
            <p:cNvGrpSpPr/>
            <p:nvPr/>
          </p:nvGrpSpPr>
          <p:grpSpPr>
            <a:xfrm>
              <a:off x="1475656" y="3851757"/>
              <a:ext cx="576064" cy="1368152"/>
              <a:chOff x="4499992" y="1556792"/>
              <a:chExt cx="576064" cy="136815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9992" y="1988840"/>
                <a:ext cx="576064" cy="461665"/>
              </a:xfrm>
              <a:prstGeom prst="rect">
                <a:avLst/>
              </a:prstGeom>
              <a:noFill/>
              <a:ln w="28575">
                <a:solidFill>
                  <a:srgbClr val="A5002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cxnSp>
            <p:nvCxnSpPr>
              <p:cNvPr id="19" name="直接连接符 18"/>
              <p:cNvCxnSpPr/>
              <p:nvPr/>
            </p:nvCxnSpPr>
            <p:spPr bwMode="auto">
              <a:xfrm>
                <a:off x="4499992" y="1556792"/>
                <a:ext cx="0" cy="13681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A5002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5076056" y="1556792"/>
                <a:ext cx="0" cy="13681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A5002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TextBox 21"/>
            <p:cNvSpPr txBox="1"/>
            <p:nvPr/>
          </p:nvSpPr>
          <p:spPr>
            <a:xfrm>
              <a:off x="1619672" y="3707741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A50021"/>
                  </a:solidFill>
                </a:rPr>
                <a:t>p</a:t>
              </a:r>
              <a:endParaRPr lang="zh-CN" altLang="en-US">
                <a:solidFill>
                  <a:srgbClr val="A5002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03848" y="3501008"/>
              <a:ext cx="364202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00B0F0"/>
                  </a:solidFill>
                </a:rPr>
                <a:t>  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03848" y="3933056"/>
              <a:ext cx="364202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00B0F0"/>
                  </a:solidFill>
                </a:rPr>
                <a:t>  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99686" y="4365104"/>
              <a:ext cx="364202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00B0F0"/>
                  </a:solidFill>
                </a:rPr>
                <a:t>  </a:t>
              </a:r>
              <a:endParaRPr lang="zh-CN" altLang="en-US">
                <a:solidFill>
                  <a:srgbClr val="00B0F0"/>
                </a:solidFill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3203848" y="3284984"/>
              <a:ext cx="0" cy="18722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33CC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3563888" y="3284984"/>
              <a:ext cx="0" cy="18722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33CC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3491880" y="3438291"/>
            <a:ext cx="3816424" cy="2117849"/>
            <a:chOff x="3347863" y="3068960"/>
            <a:chExt cx="3824749" cy="2117849"/>
          </a:xfrm>
        </p:grpSpPr>
        <p:grpSp>
          <p:nvGrpSpPr>
            <p:cNvPr id="49" name="组合 48"/>
            <p:cNvGrpSpPr/>
            <p:nvPr/>
          </p:nvGrpSpPr>
          <p:grpSpPr>
            <a:xfrm>
              <a:off x="5724128" y="3068960"/>
              <a:ext cx="1440160" cy="461665"/>
              <a:chOff x="4351814" y="3131677"/>
              <a:chExt cx="1440160" cy="4616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351814" y="3131677"/>
                <a:ext cx="364202" cy="461665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B0F0"/>
                    </a:solidFill>
                  </a:rPr>
                  <a:t>  </a:t>
                </a:r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711854" y="3131677"/>
                <a:ext cx="364202" cy="461665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B0F0"/>
                    </a:solidFill>
                  </a:rPr>
                  <a:t>  </a:t>
                </a:r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71894" y="3131677"/>
                <a:ext cx="364202" cy="461665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B0F0"/>
                    </a:solidFill>
                  </a:rPr>
                  <a:t>  </a:t>
                </a:r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27772" y="3131677"/>
                <a:ext cx="364202" cy="461665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B0F0"/>
                    </a:solidFill>
                  </a:rPr>
                  <a:t>  </a:t>
                </a:r>
                <a:endParaRPr lang="zh-CN" altLang="en-US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5724128" y="3861048"/>
              <a:ext cx="1448484" cy="461665"/>
              <a:chOff x="5787812" y="3131677"/>
              <a:chExt cx="1448484" cy="4616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787812" y="3131677"/>
                <a:ext cx="364202" cy="461665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152014" y="3131677"/>
                <a:ext cx="364202" cy="461665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512054" y="3131677"/>
                <a:ext cx="364202" cy="461665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872094" y="3131677"/>
                <a:ext cx="364202" cy="461665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719966" y="4725144"/>
              <a:ext cx="1444322" cy="461665"/>
              <a:chOff x="7232134" y="3131677"/>
              <a:chExt cx="1444322" cy="46166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7232134" y="3131677"/>
                <a:ext cx="364202" cy="4616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588012" y="3131677"/>
                <a:ext cx="364202" cy="4616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48052" y="3131677"/>
                <a:ext cx="364202" cy="4616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312254" y="3131677"/>
                <a:ext cx="364202" cy="4616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rgbClr val="0033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  </a:t>
                </a:r>
                <a:endParaRPr lang="zh-CN" altLang="en-US"/>
              </a:p>
            </p:txBody>
          </p:sp>
        </p:grpSp>
        <p:cxnSp>
          <p:nvCxnSpPr>
            <p:cNvPr id="58" name="直接箭头连接符 57"/>
            <p:cNvCxnSpPr>
              <a:endCxn id="6" idx="1"/>
            </p:cNvCxnSpPr>
            <p:nvPr/>
          </p:nvCxnSpPr>
          <p:spPr bwMode="auto">
            <a:xfrm flipV="1">
              <a:off x="3419872" y="3299793"/>
              <a:ext cx="2304256" cy="417239"/>
            </a:xfrm>
            <a:prstGeom prst="straightConnector1">
              <a:avLst/>
            </a:prstGeom>
            <a:ln w="28575">
              <a:solidFill>
                <a:srgbClr val="FF0066"/>
              </a:solidFill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10" idx="1"/>
            </p:cNvCxnSpPr>
            <p:nvPr/>
          </p:nvCxnSpPr>
          <p:spPr bwMode="auto">
            <a:xfrm flipV="1">
              <a:off x="3347864" y="4091881"/>
              <a:ext cx="2376264" cy="57199"/>
            </a:xfrm>
            <a:prstGeom prst="straightConnector1">
              <a:avLst/>
            </a:prstGeom>
            <a:ln w="28575">
              <a:solidFill>
                <a:srgbClr val="FF0066"/>
              </a:solidFill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43" idx="1"/>
            </p:cNvCxnSpPr>
            <p:nvPr/>
          </p:nvCxnSpPr>
          <p:spPr bwMode="auto">
            <a:xfrm>
              <a:off x="3419872" y="4581128"/>
              <a:ext cx="2300094" cy="374849"/>
            </a:xfrm>
            <a:prstGeom prst="straightConnector1">
              <a:avLst/>
            </a:prstGeom>
            <a:ln w="28575">
              <a:solidFill>
                <a:srgbClr val="FF0066"/>
              </a:solidFill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5004048" y="980728"/>
            <a:ext cx="3312368" cy="187220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// </a:t>
            </a:r>
            <a:r>
              <a:rPr lang="zh-CN" altLang="en-US" smtClean="0">
                <a:effectLst/>
                <a:latin typeface="楷体_GB2312"/>
                <a:ea typeface="楷体_GB2312"/>
                <a:cs typeface="楷体_GB2312"/>
              </a:rPr>
              <a:t>释放内存</a:t>
            </a:r>
            <a:endParaRPr lang="en-US" altLang="zh-CN" smtClean="0">
              <a:effectLst/>
              <a:latin typeface="楷体_GB2312"/>
              <a:ea typeface="楷体_GB2312"/>
              <a:cs typeface="楷体_GB2312"/>
            </a:endParaRPr>
          </a:p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for(i=0;i&lt;row;++i)</a:t>
            </a:r>
          </a:p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    delete[] p[i];</a:t>
            </a:r>
          </a:p>
          <a:p>
            <a:r>
              <a:rPr lang="en-US" altLang="zh-CN" smtClean="0">
                <a:effectLst/>
                <a:latin typeface="楷体_GB2312"/>
                <a:ea typeface="楷体_GB2312"/>
                <a:cs typeface="楷体_GB2312"/>
              </a:rPr>
              <a:t>delete []p;</a:t>
            </a:r>
            <a:endParaRPr lang="zh-CN" altLang="en-US">
              <a:effectLst/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E44D77-5F1B-43FF-8ACD-C70D9CF0034D}" type="slidenum">
              <a:rPr lang="en-US" altLang="zh-CN"/>
              <a:pPr/>
              <a:t>7</a:t>
            </a:fld>
            <a:r>
              <a:rPr lang="en-US" altLang="zh-CN"/>
              <a:t>-</a:t>
            </a:r>
          </a:p>
        </p:txBody>
      </p:sp>
      <p:sp>
        <p:nvSpPr>
          <p:cNvPr id="129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600" smtClean="0"/>
              <a:t>int main(){</a:t>
            </a:r>
            <a:endParaRPr lang="en-US" altLang="zh-CN" sz="2600"/>
          </a:p>
          <a:p>
            <a:pPr>
              <a:buFont typeface="Wingdings" pitchFamily="2" charset="2"/>
              <a:buNone/>
            </a:pPr>
            <a:r>
              <a:rPr lang="en-US" altLang="zh-CN" sz="2600"/>
              <a:t>	</a:t>
            </a:r>
            <a:r>
              <a:rPr lang="en-US" altLang="zh-CN" sz="2600" smtClean="0"/>
              <a:t>Fraction </a:t>
            </a:r>
            <a:r>
              <a:rPr lang="en-US" altLang="zh-CN" sz="2600"/>
              <a:t>a(3,4),b(4,5),c(0,0);</a:t>
            </a:r>
          </a:p>
          <a:p>
            <a:pPr>
              <a:buFont typeface="Wingdings" pitchFamily="2" charset="2"/>
              <a:buNone/>
            </a:pPr>
            <a:r>
              <a:rPr lang="en-US" altLang="zh-CN" sz="2600"/>
              <a:t>	</a:t>
            </a:r>
            <a:r>
              <a:rPr lang="en-US" altLang="zh-CN" sz="2600">
                <a:solidFill>
                  <a:schemeClr val="folHlink"/>
                </a:solidFill>
              </a:rPr>
              <a:t>a.output();</a:t>
            </a:r>
          </a:p>
          <a:p>
            <a:pPr>
              <a:buFont typeface="Wingdings" pitchFamily="2" charset="2"/>
              <a:buNone/>
            </a:pPr>
            <a:r>
              <a:rPr lang="en-US" altLang="zh-CN" sz="2600">
                <a:solidFill>
                  <a:schemeClr val="folHlink"/>
                </a:solidFill>
              </a:rPr>
              <a:t>	a.copy(b);</a:t>
            </a:r>
          </a:p>
          <a:p>
            <a:pPr>
              <a:buFont typeface="Wingdings" pitchFamily="2" charset="2"/>
              <a:buNone/>
            </a:pPr>
            <a:r>
              <a:rPr lang="en-US" altLang="zh-CN" sz="2600">
                <a:solidFill>
                  <a:schemeClr val="folHlink"/>
                </a:solidFill>
              </a:rPr>
              <a:t>	a.output();</a:t>
            </a:r>
          </a:p>
          <a:p>
            <a:pPr>
              <a:buFont typeface="Wingdings" pitchFamily="2" charset="2"/>
              <a:buNone/>
            </a:pPr>
            <a:r>
              <a:rPr lang="en-US" altLang="zh-CN" sz="2600">
                <a:solidFill>
                  <a:schemeClr val="folHlink"/>
                </a:solidFill>
              </a:rPr>
              <a:t>	</a:t>
            </a:r>
            <a:r>
              <a:rPr lang="en-US" altLang="zh-CN" sz="2600">
                <a:solidFill>
                  <a:srgbClr val="FF0066"/>
                </a:solidFill>
              </a:rPr>
              <a:t>c=a.add(b);</a:t>
            </a:r>
          </a:p>
          <a:p>
            <a:pPr>
              <a:buFont typeface="Wingdings" pitchFamily="2" charset="2"/>
              <a:buNone/>
            </a:pPr>
            <a:r>
              <a:rPr lang="en-US" altLang="zh-CN" sz="2600">
                <a:solidFill>
                  <a:schemeClr val="folHlink"/>
                </a:solidFill>
              </a:rPr>
              <a:t>	c.output();</a:t>
            </a:r>
          </a:p>
          <a:p>
            <a:pPr>
              <a:buNone/>
            </a:pPr>
            <a:r>
              <a:rPr lang="en-US" altLang="zh-CN" sz="2400" smtClean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600" smtClean="0"/>
              <a:t>}</a:t>
            </a:r>
            <a:endParaRPr lang="en-US" altLang="zh-CN" sz="2600"/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分数</a:t>
            </a:r>
            <a:r>
              <a:rPr lang="zh-CN" altLang="en-US"/>
              <a:t>类的应用</a:t>
            </a:r>
          </a:p>
        </p:txBody>
      </p:sp>
      <p:sp>
        <p:nvSpPr>
          <p:cNvPr id="1295365" name="AutoShape 5"/>
          <p:cNvSpPr>
            <a:spLocks noChangeArrowheads="1"/>
          </p:cNvSpPr>
          <p:nvPr/>
        </p:nvSpPr>
        <p:spPr bwMode="auto">
          <a:xfrm>
            <a:off x="3276600" y="4076700"/>
            <a:ext cx="3810000" cy="1371600"/>
          </a:xfrm>
          <a:prstGeom prst="cloudCallout">
            <a:avLst>
              <a:gd name="adj1" fmla="val -62083"/>
              <a:gd name="adj2" fmla="val -34375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不直观，为什么不是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a+b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9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365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FEE16F3-62B5-45D3-AF1B-C893E08F02E7}" type="slidenum">
              <a:rPr lang="en-US" altLang="zh-CN"/>
              <a:pPr/>
              <a:t>70</a:t>
            </a:fld>
            <a:r>
              <a:rPr lang="en-US" altLang="zh-CN"/>
              <a:t>-</a:t>
            </a: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二维数组类定义</a:t>
            </a:r>
            <a:endParaRPr lang="en-US" altLang="zh-CN"/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class Array2D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Array2D(int row, int col);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~Array2D();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int getValue(int i, int j)const;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void setValue(int i, int j, int value);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… //</a:t>
            </a:r>
            <a:r>
              <a:rPr lang="zh-CN" altLang="en-US" sz="2200" smtClean="0">
                <a:solidFill>
                  <a:srgbClr val="004E4C"/>
                </a:solidFill>
                <a:effectLst/>
                <a:latin typeface="Tahoma" pitchFamily="34" charset="0"/>
              </a:rPr>
              <a:t>其它方法省略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int **pData;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int row,col;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  <a:endParaRPr lang="en-US" altLang="zh-CN" sz="220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FEE16F3-62B5-45D3-AF1B-C893E08F02E7}" type="slidenum">
              <a:rPr lang="en-US" altLang="zh-CN"/>
              <a:pPr/>
              <a:t>71</a:t>
            </a:fld>
            <a:r>
              <a:rPr lang="en-US" altLang="zh-CN"/>
              <a:t>-</a:t>
            </a: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成员函数实现</a:t>
            </a:r>
            <a:endParaRPr lang="en-US" altLang="zh-CN"/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Array2D::Array2D(int r,intc): row(r), col(c)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pData=new int*[row];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int i;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for(i=0;i&lt;row;++i)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	pData[i]=new int[col];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Array2D::~Array2D()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for(int i=0;i&lt;row;++i)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	delete[] pData[i];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delete []pData;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endParaRPr lang="en-US" altLang="zh-CN" sz="2200" smtClean="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FEE16F3-62B5-45D3-AF1B-C893E08F02E7}" type="slidenum">
              <a:rPr lang="en-US" altLang="zh-CN"/>
              <a:pPr/>
              <a:t>72</a:t>
            </a:fld>
            <a:r>
              <a:rPr lang="en-US" altLang="zh-CN"/>
              <a:t>-</a:t>
            </a: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成员函数实现</a:t>
            </a:r>
            <a:endParaRPr lang="en-US" altLang="zh-CN"/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int Array2D::getValue(int i, j)const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// </a:t>
            </a:r>
            <a:r>
              <a:rPr lang="zh-CN" altLang="en-US" sz="2200" smtClean="0">
                <a:solidFill>
                  <a:srgbClr val="004E4C"/>
                </a:solidFill>
                <a:effectLst/>
                <a:latin typeface="Tahoma" pitchFamily="34" charset="0"/>
              </a:rPr>
              <a:t>容错代码忽略</a:t>
            </a:r>
            <a:endParaRPr lang="en-US" altLang="zh-CN" sz="220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return pData[i][j];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void Array2D::setValue(int i, int j, int value)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//</a:t>
            </a:r>
            <a:r>
              <a:rPr lang="zh-CN" altLang="en-US" sz="2200" smtClean="0">
                <a:solidFill>
                  <a:srgbClr val="004E4C"/>
                </a:solidFill>
                <a:effectLst/>
                <a:latin typeface="Tahoma" pitchFamily="34" charset="0"/>
              </a:rPr>
              <a:t>容错代码忽略</a:t>
            </a:r>
            <a:endParaRPr lang="en-US" altLang="zh-CN" sz="220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pData[i][j]=value;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endParaRPr lang="en-US" altLang="zh-CN" sz="2200" smtClean="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FEE16F3-62B5-45D3-AF1B-C893E08F02E7}" type="slidenum">
              <a:rPr lang="en-US" altLang="zh-CN"/>
              <a:pPr/>
              <a:t>73</a:t>
            </a:fld>
            <a:r>
              <a:rPr lang="en-US" altLang="zh-CN"/>
              <a:t>-</a:t>
            </a: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二维数组更好的实现</a:t>
            </a:r>
            <a:endParaRPr lang="en-US" altLang="zh-CN"/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class Array2D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Array2D(int row, int col);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~Array2D();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Array1D&amp; operator[](int index);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… //</a:t>
            </a:r>
            <a:r>
              <a:rPr lang="zh-CN" altLang="en-US" sz="2200" smtClean="0">
                <a:solidFill>
                  <a:srgbClr val="004E4C"/>
                </a:solidFill>
                <a:effectLst/>
                <a:latin typeface="Tahoma" pitchFamily="34" charset="0"/>
              </a:rPr>
              <a:t>其它方法省略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Array1D *pData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int row, col;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  <a:endParaRPr lang="en-US" altLang="zh-CN" sz="220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FEE16F3-62B5-45D3-AF1B-C893E08F02E7}" type="slidenum">
              <a:rPr lang="en-US" altLang="zh-CN"/>
              <a:pPr/>
              <a:t>74</a:t>
            </a:fld>
            <a:r>
              <a:rPr lang="en-US" altLang="zh-CN"/>
              <a:t>-</a:t>
            </a: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成员函数实现</a:t>
            </a:r>
            <a:endParaRPr lang="en-US" altLang="zh-CN"/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Array2D::Array2D(int r,intc): row(r), col(c)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pData=new Array1D[row];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for(int i=0;i&lt;row;++i)  //1</a:t>
            </a:r>
            <a:r>
              <a:rPr lang="zh-CN" altLang="en-US" sz="2200" smtClean="0">
                <a:solidFill>
                  <a:srgbClr val="0033CC"/>
                </a:solidFill>
                <a:effectLst/>
                <a:latin typeface="Tahoma" pitchFamily="34" charset="0"/>
              </a:rPr>
              <a:t>维数组类需要增加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ReSize</a:t>
            </a:r>
            <a:r>
              <a:rPr lang="zh-CN" altLang="en-US" sz="2200" smtClean="0">
                <a:solidFill>
                  <a:srgbClr val="0033CC"/>
                </a:solidFill>
                <a:effectLst/>
                <a:latin typeface="Tahoma" pitchFamily="34" charset="0"/>
              </a:rPr>
              <a:t>方法</a:t>
            </a:r>
            <a:endParaRPr lang="en-US" altLang="zh-CN" sz="2200" smtClean="0">
              <a:solidFill>
                <a:srgbClr val="0033C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	pData[i].ReSize(col); 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Array2D::~Array2D()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delete []pData;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endParaRPr lang="en-US" altLang="zh-CN" sz="2200" smtClean="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FEE16F3-62B5-45D3-AF1B-C893E08F02E7}" type="slidenum">
              <a:rPr lang="en-US" altLang="zh-CN"/>
              <a:pPr/>
              <a:t>75</a:t>
            </a:fld>
            <a:r>
              <a:rPr lang="en-US" altLang="zh-CN"/>
              <a:t>-</a:t>
            </a: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成员函数实现</a:t>
            </a:r>
            <a:endParaRPr lang="en-US" altLang="zh-CN"/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Array1D&amp; Array2D::operator[](int index)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// </a:t>
            </a:r>
            <a:r>
              <a:rPr lang="zh-CN" altLang="en-US" sz="2200" smtClean="0">
                <a:solidFill>
                  <a:srgbClr val="004E4C"/>
                </a:solidFill>
                <a:effectLst/>
                <a:latin typeface="Tahoma" pitchFamily="34" charset="0"/>
              </a:rPr>
              <a:t>容错代码忽略</a:t>
            </a:r>
            <a:endParaRPr lang="en-US" altLang="zh-CN" sz="220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return pData[index];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int main()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Array2D a(3,4);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a[2][1]=5;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B42E7B8-56BA-4795-A0BD-4F528155398C}" type="slidenum">
              <a:rPr lang="en-US" altLang="zh-CN"/>
              <a:pPr/>
              <a:t>8</a:t>
            </a:fld>
            <a:r>
              <a:rPr lang="en-US" altLang="zh-CN"/>
              <a:t>-</a:t>
            </a:r>
          </a:p>
        </p:txBody>
      </p:sp>
      <p:sp>
        <p:nvSpPr>
          <p:cNvPr id="129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/>
              <a:t>从简单数据类型开始思考</a:t>
            </a:r>
            <a:r>
              <a:rPr lang="zh-CN" altLang="en-US" sz="2600">
                <a:solidFill>
                  <a:schemeClr val="folHlink"/>
                </a:solidFill>
              </a:rPr>
              <a:t>运算符</a:t>
            </a:r>
            <a:r>
              <a:rPr lang="zh-CN" altLang="en-US" sz="2600"/>
              <a:t>的实质？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/>
              <a:t>	表达式 </a:t>
            </a:r>
            <a:r>
              <a:rPr lang="en-US" altLang="zh-CN" sz="2600"/>
              <a:t>9/2=4</a:t>
            </a:r>
            <a:r>
              <a:rPr lang="zh-CN" altLang="en-US" sz="2600"/>
              <a:t>，而</a:t>
            </a:r>
            <a:r>
              <a:rPr lang="en-US" altLang="zh-CN" sz="2600"/>
              <a:t>9.0/2.0=4.5 </a:t>
            </a:r>
            <a:r>
              <a:rPr lang="zh-CN" altLang="en-US" sz="2600"/>
              <a:t>。这里的同一个运算符“</a:t>
            </a:r>
            <a:r>
              <a:rPr lang="en-US" altLang="zh-CN" sz="2600"/>
              <a:t>/ ”</a:t>
            </a:r>
            <a:r>
              <a:rPr lang="zh-CN" altLang="en-US" sz="2600"/>
              <a:t>，由于所操作的数据不同而具有不同的意义，为什么？如何实现的？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C ++</a:t>
            </a:r>
            <a:r>
              <a:rPr lang="zh-CN" altLang="en-US" sz="2600"/>
              <a:t>是由函数组成的，在</a:t>
            </a:r>
            <a:r>
              <a:rPr lang="en-US" altLang="zh-CN" sz="2600"/>
              <a:t>C++</a:t>
            </a:r>
            <a:r>
              <a:rPr lang="zh-CN" altLang="en-US" sz="2600"/>
              <a:t>内部，任何运算都是通过函数来实现的。在处理表达式 </a:t>
            </a:r>
            <a:r>
              <a:rPr lang="en-US" altLang="zh-CN" sz="2600"/>
              <a:t>8+7</a:t>
            </a:r>
            <a:r>
              <a:rPr lang="zh-CN" altLang="en-US" sz="2600"/>
              <a:t>时，</a:t>
            </a:r>
            <a:r>
              <a:rPr lang="en-US" altLang="zh-CN" sz="2600"/>
              <a:t>C ++</a:t>
            </a:r>
            <a:r>
              <a:rPr lang="zh-CN" altLang="en-US" sz="2600"/>
              <a:t>将这个表达式解释成如下的函数调用表达式：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/>
              <a:t>             </a:t>
            </a:r>
            <a:r>
              <a:rPr lang="en-US" altLang="zh-CN" sz="2600">
                <a:solidFill>
                  <a:srgbClr val="FF0066"/>
                </a:solidFill>
              </a:rPr>
              <a:t>operator +</a:t>
            </a:r>
            <a:r>
              <a:rPr lang="en-US" altLang="zh-CN" sz="2600"/>
              <a:t> ( 8, 7 );</a:t>
            </a:r>
          </a:p>
          <a:p>
            <a:pPr>
              <a:lnSpc>
                <a:spcPct val="90000"/>
              </a:lnSpc>
            </a:pPr>
            <a:r>
              <a:rPr lang="zh-CN" altLang="en-US" sz="2600">
                <a:solidFill>
                  <a:schemeClr val="folHlink"/>
                </a:solidFill>
              </a:rPr>
              <a:t>相同的运算符对不同数据有不同的操作，实质上是函数的重载！</a:t>
            </a: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、引入运算符重载的概念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0804B9A-6404-4902-83EE-4A5021528E07}" type="slidenum">
              <a:rPr lang="en-US" altLang="zh-CN"/>
              <a:pPr/>
              <a:t>9</a:t>
            </a:fld>
            <a:r>
              <a:rPr lang="en-US" altLang="zh-CN"/>
              <a:t>-</a:t>
            </a:r>
          </a:p>
        </p:txBody>
      </p:sp>
      <p:sp>
        <p:nvSpPr>
          <p:cNvPr id="129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>
                <a:solidFill>
                  <a:srgbClr val="FF0066"/>
                </a:solidFill>
              </a:rPr>
              <a:t>C++</a:t>
            </a:r>
            <a:r>
              <a:rPr lang="zh-CN" altLang="en-US" sz="2600">
                <a:solidFill>
                  <a:srgbClr val="FF0066"/>
                </a:solidFill>
              </a:rPr>
              <a:t>已经为各种基本数据类型定义了可能的运算符函数</a:t>
            </a:r>
            <a:r>
              <a:rPr lang="zh-CN" altLang="en-US" sz="2600"/>
              <a:t>，如</a:t>
            </a:r>
          </a:p>
          <a:p>
            <a:pPr>
              <a:buFont typeface="Wingdings" pitchFamily="2" charset="2"/>
              <a:buNone/>
            </a:pPr>
            <a:r>
              <a:rPr lang="zh-CN" altLang="en-US" sz="2600"/>
              <a:t>	</a:t>
            </a:r>
            <a:r>
              <a:rPr lang="en-US" altLang="zh-CN" sz="2600">
                <a:solidFill>
                  <a:schemeClr val="folHlink"/>
                </a:solidFill>
              </a:rPr>
              <a:t>operator+ (int,int)</a:t>
            </a:r>
          </a:p>
          <a:p>
            <a:pPr>
              <a:buFont typeface="Wingdings" pitchFamily="2" charset="2"/>
              <a:buNone/>
            </a:pPr>
            <a:r>
              <a:rPr lang="en-US" altLang="zh-CN" sz="2600">
                <a:solidFill>
                  <a:schemeClr val="folHlink"/>
                </a:solidFill>
              </a:rPr>
              <a:t>	operator- (int,int)</a:t>
            </a:r>
          </a:p>
          <a:p>
            <a:pPr>
              <a:buFont typeface="Wingdings" pitchFamily="2" charset="2"/>
              <a:buNone/>
            </a:pPr>
            <a:r>
              <a:rPr lang="en-US" altLang="zh-CN" sz="2600">
                <a:solidFill>
                  <a:schemeClr val="folHlink"/>
                </a:solidFill>
              </a:rPr>
              <a:t>	operator/(int,int);</a:t>
            </a:r>
          </a:p>
          <a:p>
            <a:pPr>
              <a:buFont typeface="Wingdings" pitchFamily="2" charset="2"/>
              <a:buNone/>
            </a:pPr>
            <a:r>
              <a:rPr lang="en-US" altLang="zh-CN" sz="2600">
                <a:solidFill>
                  <a:schemeClr val="folHlink"/>
                </a:solidFill>
              </a:rPr>
              <a:t>	operator/(double, double);</a:t>
            </a:r>
          </a:p>
          <a:p>
            <a:r>
              <a:rPr lang="zh-CN" altLang="en-US" sz="2600"/>
              <a:t>如果想让类的</a:t>
            </a:r>
            <a:r>
              <a:rPr lang="zh-CN" altLang="en-US" sz="2600">
                <a:solidFill>
                  <a:srgbClr val="FF0066"/>
                </a:solidFill>
              </a:rPr>
              <a:t>对象</a:t>
            </a:r>
            <a:r>
              <a:rPr lang="zh-CN" altLang="en-US" sz="2600"/>
              <a:t>也能使用这些运算符，就需要重载对应的运算符。可以使用</a:t>
            </a:r>
            <a:r>
              <a:rPr lang="zh-CN" altLang="en-US" sz="2600">
                <a:solidFill>
                  <a:srgbClr val="FF0066"/>
                </a:solidFill>
              </a:rPr>
              <a:t>友元函数</a:t>
            </a:r>
            <a:r>
              <a:rPr lang="zh-CN" altLang="en-US" sz="2600"/>
              <a:t>和</a:t>
            </a:r>
            <a:r>
              <a:rPr lang="zh-CN" altLang="en-US" sz="2600">
                <a:solidFill>
                  <a:srgbClr val="FF0066"/>
                </a:solidFill>
              </a:rPr>
              <a:t>成员函数</a:t>
            </a:r>
            <a:r>
              <a:rPr lang="zh-CN" altLang="en-US" sz="2600"/>
              <a:t>两种方法实现运算符重载。</a:t>
            </a:r>
          </a:p>
        </p:txBody>
      </p:sp>
      <p:sp>
        <p:nvSpPr>
          <p:cNvPr id="129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引入运算符重载的概念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ppt01">
  <a:themeElements>
    <a:clrScheme name="csppt0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1">
      <a:majorFont>
        <a:latin typeface="Comic Sans MS"/>
        <a:ea typeface="方正卡通简体"/>
        <a:cs typeface=""/>
      </a:majorFont>
      <a:minorFont>
        <a:latin typeface="Book Antiqu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csppt0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csppt01</Template>
  <TotalTime>6101</TotalTime>
  <Words>1799</Words>
  <Application>Microsoft Office PowerPoint</Application>
  <PresentationFormat>全屏显示(4:3)</PresentationFormat>
  <Paragraphs>1062</Paragraphs>
  <Slides>75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6" baseType="lpstr">
      <vt:lpstr>csppt01</vt:lpstr>
      <vt:lpstr>第04章运算符重载</vt:lpstr>
      <vt:lpstr>本章内容安排</vt:lpstr>
      <vt:lpstr>1、回顾分数类</vt:lpstr>
      <vt:lpstr>分数类的应用</vt:lpstr>
      <vt:lpstr>2、实现分数相加</vt:lpstr>
      <vt:lpstr>实现分数相加</vt:lpstr>
      <vt:lpstr>分数类的应用</vt:lpstr>
      <vt:lpstr>3、引入运算符重载的概念</vt:lpstr>
      <vt:lpstr>引入运算符重载的概念</vt:lpstr>
      <vt:lpstr>本章内容安排</vt:lpstr>
      <vt:lpstr>1、成员函数重载+</vt:lpstr>
      <vt:lpstr>成员函数重载+</vt:lpstr>
      <vt:lpstr>成员函数重载+：小问题</vt:lpstr>
      <vt:lpstr>2、友元函数重载-</vt:lpstr>
      <vt:lpstr>友元函数重载-</vt:lpstr>
      <vt:lpstr>本章内容安排</vt:lpstr>
      <vt:lpstr>1、重载赋值运算符：成员函数</vt:lpstr>
      <vt:lpstr>重载赋值运算符：成员函数</vt:lpstr>
      <vt:lpstr>重载赋值运算符：问题</vt:lpstr>
      <vt:lpstr>重载赋值运算符：问题的解决</vt:lpstr>
      <vt:lpstr>重载赋值运算符：问题的解决</vt:lpstr>
      <vt:lpstr>2、重载+=运算符</vt:lpstr>
      <vt:lpstr>重载+=运算符</vt:lpstr>
      <vt:lpstr>3、-(负号)运算符：成员函数</vt:lpstr>
      <vt:lpstr>-（负号）运算符：成员函数</vt:lpstr>
      <vt:lpstr>-（负号）运算符：友元函数</vt:lpstr>
      <vt:lpstr>-（负号）运算符：友元函数</vt:lpstr>
      <vt:lpstr>-（负号）运算符的错误</vt:lpstr>
      <vt:lpstr>4、复数与分数运算：类型转换</vt:lpstr>
      <vt:lpstr>复数与实数运算：类型转换</vt:lpstr>
      <vt:lpstr>5、复数与实数运算：使用友元</vt:lpstr>
      <vt:lpstr>复数与实数运算：最好使用友元</vt:lpstr>
      <vt:lpstr>分数与实数运算</vt:lpstr>
      <vt:lpstr>6、前置、后置++</vt:lpstr>
      <vt:lpstr>成员函数实现++</vt:lpstr>
      <vt:lpstr>成员函数实现++</vt:lpstr>
      <vt:lpstr>成员函数实现++</vt:lpstr>
      <vt:lpstr>友元函数实现++</vt:lpstr>
      <vt:lpstr>友元函数实现++</vt:lpstr>
      <vt:lpstr>友元函数实现++</vt:lpstr>
      <vt:lpstr>7、类型转换运算符</vt:lpstr>
      <vt:lpstr>将对象转换为double</vt:lpstr>
      <vt:lpstr>显式类型转换运算符</vt:lpstr>
      <vt:lpstr>本章内容安排</vt:lpstr>
      <vt:lpstr>回顾Array1D类</vt:lpstr>
      <vt:lpstr>1、赋值的问题－－浅拷贝</vt:lpstr>
      <vt:lpstr>缺省的赋值运算符（版本2）</vt:lpstr>
      <vt:lpstr>重载赋值运算符</vt:lpstr>
      <vt:lpstr>重载赋值运算符</vt:lpstr>
      <vt:lpstr>禁止赋值与拷贝</vt:lpstr>
      <vt:lpstr>增加右值引用和Move语义</vt:lpstr>
      <vt:lpstr>移动赋值运算符函数实现</vt:lpstr>
      <vt:lpstr>2、重载下标运算符</vt:lpstr>
      <vt:lpstr>重载下标运算符[]</vt:lpstr>
      <vt:lpstr>重载下标运算符[]</vt:lpstr>
      <vt:lpstr>重载下标运算符[]</vt:lpstr>
      <vt:lpstr>3、动态维护1维数组（版本3）</vt:lpstr>
      <vt:lpstr>类声明</vt:lpstr>
      <vt:lpstr>成员函数实现</vt:lpstr>
      <vt:lpstr>成员函数实现</vt:lpstr>
      <vt:lpstr>成员函数实现</vt:lpstr>
      <vt:lpstr>成员函数实现</vt:lpstr>
      <vt:lpstr>成员函数实现</vt:lpstr>
      <vt:lpstr>主程序</vt:lpstr>
      <vt:lpstr>本章内容安排</vt:lpstr>
      <vt:lpstr>一维数组和指针</vt:lpstr>
      <vt:lpstr>二维数组和指向一维数组的指针</vt:lpstr>
      <vt:lpstr>一维数组模拟二维数组</vt:lpstr>
      <vt:lpstr>真正的二维数组</vt:lpstr>
      <vt:lpstr>二维数组类定义</vt:lpstr>
      <vt:lpstr>成员函数实现</vt:lpstr>
      <vt:lpstr>成员函数实现</vt:lpstr>
      <vt:lpstr>二维数组更好的实现</vt:lpstr>
      <vt:lpstr>成员函数实现</vt:lpstr>
      <vt:lpstr>成员函数实现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面向对象技术</dc:title>
  <dc:subject>01.An Approach to the Object-Oriented</dc:subject>
  <dc:creator>thbin</dc:creator>
  <cp:lastModifiedBy>xiajb</cp:lastModifiedBy>
  <cp:revision>1051</cp:revision>
  <cp:lastPrinted>1601-01-01T00:00:00Z</cp:lastPrinted>
  <dcterms:created xsi:type="dcterms:W3CDTF">2004-04-26T09:40:58Z</dcterms:created>
  <dcterms:modified xsi:type="dcterms:W3CDTF">2017-09-16T08:17:37Z</dcterms:modified>
</cp:coreProperties>
</file>