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09"/>
  </p:notesMasterIdLst>
  <p:sldIdLst>
    <p:sldId id="263" r:id="rId2"/>
    <p:sldId id="266" r:id="rId3"/>
    <p:sldId id="358" r:id="rId4"/>
    <p:sldId id="357" r:id="rId5"/>
    <p:sldId id="359" r:id="rId6"/>
    <p:sldId id="360" r:id="rId7"/>
    <p:sldId id="361" r:id="rId8"/>
    <p:sldId id="362" r:id="rId9"/>
    <p:sldId id="363" r:id="rId10"/>
    <p:sldId id="364" r:id="rId11"/>
    <p:sldId id="483" r:id="rId12"/>
    <p:sldId id="365" r:id="rId13"/>
    <p:sldId id="473" r:id="rId14"/>
    <p:sldId id="368" r:id="rId15"/>
    <p:sldId id="369" r:id="rId16"/>
    <p:sldId id="370" r:id="rId17"/>
    <p:sldId id="371" r:id="rId18"/>
    <p:sldId id="372" r:id="rId19"/>
    <p:sldId id="373" r:id="rId20"/>
    <p:sldId id="374" r:id="rId21"/>
    <p:sldId id="383" r:id="rId22"/>
    <p:sldId id="384" r:id="rId23"/>
    <p:sldId id="385" r:id="rId24"/>
    <p:sldId id="386" r:id="rId25"/>
    <p:sldId id="387" r:id="rId26"/>
    <p:sldId id="388" r:id="rId27"/>
    <p:sldId id="389" r:id="rId28"/>
    <p:sldId id="474" r:id="rId29"/>
    <p:sldId id="475" r:id="rId30"/>
    <p:sldId id="391" r:id="rId31"/>
    <p:sldId id="392" r:id="rId32"/>
    <p:sldId id="393" r:id="rId33"/>
    <p:sldId id="394" r:id="rId34"/>
    <p:sldId id="395" r:id="rId35"/>
    <p:sldId id="396" r:id="rId36"/>
    <p:sldId id="397" r:id="rId37"/>
    <p:sldId id="489" r:id="rId38"/>
    <p:sldId id="476"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4" r:id="rId54"/>
    <p:sldId id="415" r:id="rId55"/>
    <p:sldId id="416" r:id="rId56"/>
    <p:sldId id="417" r:id="rId57"/>
    <p:sldId id="477" r:id="rId58"/>
    <p:sldId id="423" r:id="rId59"/>
    <p:sldId id="424" r:id="rId60"/>
    <p:sldId id="425" r:id="rId61"/>
    <p:sldId id="427" r:id="rId62"/>
    <p:sldId id="428" r:id="rId63"/>
    <p:sldId id="429" r:id="rId64"/>
    <p:sldId id="430" r:id="rId65"/>
    <p:sldId id="485" r:id="rId66"/>
    <p:sldId id="486" r:id="rId67"/>
    <p:sldId id="487" r:id="rId68"/>
    <p:sldId id="488" r:id="rId69"/>
    <p:sldId id="491" r:id="rId70"/>
    <p:sldId id="492" r:id="rId71"/>
    <p:sldId id="493" r:id="rId72"/>
    <p:sldId id="484" r:id="rId73"/>
    <p:sldId id="431" r:id="rId74"/>
    <p:sldId id="432" r:id="rId75"/>
    <p:sldId id="433" r:id="rId76"/>
    <p:sldId id="434" r:id="rId77"/>
    <p:sldId id="435" r:id="rId78"/>
    <p:sldId id="478" r:id="rId79"/>
    <p:sldId id="437" r:id="rId80"/>
    <p:sldId id="438" r:id="rId81"/>
    <p:sldId id="439" r:id="rId82"/>
    <p:sldId id="440" r:id="rId83"/>
    <p:sldId id="441" r:id="rId84"/>
    <p:sldId id="442" r:id="rId85"/>
    <p:sldId id="443" r:id="rId86"/>
    <p:sldId id="444" r:id="rId87"/>
    <p:sldId id="445" r:id="rId88"/>
    <p:sldId id="446" r:id="rId89"/>
    <p:sldId id="490" r:id="rId90"/>
    <p:sldId id="454" r:id="rId91"/>
    <p:sldId id="455" r:id="rId92"/>
    <p:sldId id="456" r:id="rId93"/>
    <p:sldId id="457" r:id="rId94"/>
    <p:sldId id="458" r:id="rId95"/>
    <p:sldId id="459" r:id="rId96"/>
    <p:sldId id="460" r:id="rId97"/>
    <p:sldId id="461" r:id="rId98"/>
    <p:sldId id="462" r:id="rId99"/>
    <p:sldId id="463" r:id="rId100"/>
    <p:sldId id="464" r:id="rId101"/>
    <p:sldId id="465" r:id="rId102"/>
    <p:sldId id="467" r:id="rId103"/>
    <p:sldId id="468" r:id="rId104"/>
    <p:sldId id="469" r:id="rId105"/>
    <p:sldId id="470" r:id="rId106"/>
    <p:sldId id="471" r:id="rId107"/>
    <p:sldId id="472" r:id="rId108"/>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charset="-122"/>
        <a:cs typeface="+mn-cs"/>
      </a:defRPr>
    </a:lvl5pPr>
    <a:lvl6pPr marL="2286000" algn="l" defTabSz="914400" rtl="0" eaLnBrk="1" latinLnBrk="0" hangingPunct="1">
      <a:defRPr kumimoji="1" sz="2400" b="1" kern="1200">
        <a:solidFill>
          <a:schemeClr val="tx1"/>
        </a:solidFill>
        <a:latin typeface="Tahoma" pitchFamily="34" charset="0"/>
        <a:ea typeface="宋体" charset="-122"/>
        <a:cs typeface="+mn-cs"/>
      </a:defRPr>
    </a:lvl6pPr>
    <a:lvl7pPr marL="2743200" algn="l" defTabSz="914400" rtl="0" eaLnBrk="1" latinLnBrk="0" hangingPunct="1">
      <a:defRPr kumimoji="1" sz="2400" b="1" kern="1200">
        <a:solidFill>
          <a:schemeClr val="tx1"/>
        </a:solidFill>
        <a:latin typeface="Tahoma" pitchFamily="34" charset="0"/>
        <a:ea typeface="宋体" charset="-122"/>
        <a:cs typeface="+mn-cs"/>
      </a:defRPr>
    </a:lvl7pPr>
    <a:lvl8pPr marL="3200400" algn="l" defTabSz="914400" rtl="0" eaLnBrk="1" latinLnBrk="0" hangingPunct="1">
      <a:defRPr kumimoji="1" sz="2400" b="1" kern="1200">
        <a:solidFill>
          <a:schemeClr val="tx1"/>
        </a:solidFill>
        <a:latin typeface="Tahoma" pitchFamily="34" charset="0"/>
        <a:ea typeface="宋体" charset="-122"/>
        <a:cs typeface="+mn-cs"/>
      </a:defRPr>
    </a:lvl8pPr>
    <a:lvl9pPr marL="3657600" algn="l" defTabSz="914400" rtl="0" eaLnBrk="1" latinLnBrk="0" hangingPunct="1">
      <a:defRPr kumimoji="1" sz="2400" b="1"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66"/>
    <a:srgbClr val="336600"/>
    <a:srgbClr val="339933"/>
    <a:srgbClr val="004E4C"/>
    <a:srgbClr val="001E1D"/>
    <a:srgbClr val="005250"/>
    <a:srgbClr val="006666"/>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88" autoAdjust="0"/>
    <p:restoredTop sz="86416" autoAdjust="0"/>
  </p:normalViewPr>
  <p:slideViewPr>
    <p:cSldViewPr>
      <p:cViewPr>
        <p:scale>
          <a:sx n="50" d="100"/>
          <a:sy n="50" d="100"/>
        </p:scale>
        <p:origin x="-2213" y="-6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26" Type="http://schemas.openxmlformats.org/officeDocument/2006/relationships/slide" Target="slides/slide32.xml"/><Relationship Id="rId21" Type="http://schemas.openxmlformats.org/officeDocument/2006/relationships/slide" Target="slides/slide25.xml"/><Relationship Id="rId34" Type="http://schemas.openxmlformats.org/officeDocument/2006/relationships/slide" Target="slides/slide40.xml"/><Relationship Id="rId42" Type="http://schemas.openxmlformats.org/officeDocument/2006/relationships/slide" Target="slides/slide48.xml"/><Relationship Id="rId47" Type="http://schemas.openxmlformats.org/officeDocument/2006/relationships/slide" Target="slides/slide53.xml"/><Relationship Id="rId50" Type="http://schemas.openxmlformats.org/officeDocument/2006/relationships/slide" Target="slides/slide56.xml"/><Relationship Id="rId55" Type="http://schemas.openxmlformats.org/officeDocument/2006/relationships/slide" Target="slides/slide61.xml"/><Relationship Id="rId63" Type="http://schemas.openxmlformats.org/officeDocument/2006/relationships/slide" Target="slides/slide69.xml"/><Relationship Id="rId68" Type="http://schemas.openxmlformats.org/officeDocument/2006/relationships/slide" Target="slides/slide74.xml"/><Relationship Id="rId76" Type="http://schemas.openxmlformats.org/officeDocument/2006/relationships/slide" Target="slides/slide82.xml"/><Relationship Id="rId84" Type="http://schemas.openxmlformats.org/officeDocument/2006/relationships/slide" Target="slides/slide90.xml"/><Relationship Id="rId89" Type="http://schemas.openxmlformats.org/officeDocument/2006/relationships/slide" Target="slides/slide95.xml"/><Relationship Id="rId97" Type="http://schemas.openxmlformats.org/officeDocument/2006/relationships/slide" Target="slides/slide103.xml"/><Relationship Id="rId7" Type="http://schemas.openxmlformats.org/officeDocument/2006/relationships/slide" Target="slides/slide9.xml"/><Relationship Id="rId71" Type="http://schemas.openxmlformats.org/officeDocument/2006/relationships/slide" Target="slides/slide77.xml"/><Relationship Id="rId92" Type="http://schemas.openxmlformats.org/officeDocument/2006/relationships/slide" Target="slides/slide98.xml"/><Relationship Id="rId2" Type="http://schemas.openxmlformats.org/officeDocument/2006/relationships/slide" Target="slides/slide3.xml"/><Relationship Id="rId16" Type="http://schemas.openxmlformats.org/officeDocument/2006/relationships/slide" Target="slides/slide18.xml"/><Relationship Id="rId29" Type="http://schemas.openxmlformats.org/officeDocument/2006/relationships/slide" Target="slides/slide35.xml"/><Relationship Id="rId11" Type="http://schemas.openxmlformats.org/officeDocument/2006/relationships/slide" Target="slides/slide13.xml"/><Relationship Id="rId24" Type="http://schemas.openxmlformats.org/officeDocument/2006/relationships/slide" Target="slides/slide30.xml"/><Relationship Id="rId32" Type="http://schemas.openxmlformats.org/officeDocument/2006/relationships/slide" Target="slides/slide38.xml"/><Relationship Id="rId37" Type="http://schemas.openxmlformats.org/officeDocument/2006/relationships/slide" Target="slides/slide43.xml"/><Relationship Id="rId40" Type="http://schemas.openxmlformats.org/officeDocument/2006/relationships/slide" Target="slides/slide46.xml"/><Relationship Id="rId45" Type="http://schemas.openxmlformats.org/officeDocument/2006/relationships/slide" Target="slides/slide51.xml"/><Relationship Id="rId53" Type="http://schemas.openxmlformats.org/officeDocument/2006/relationships/slide" Target="slides/slide59.xml"/><Relationship Id="rId58" Type="http://schemas.openxmlformats.org/officeDocument/2006/relationships/slide" Target="slides/slide64.xml"/><Relationship Id="rId66" Type="http://schemas.openxmlformats.org/officeDocument/2006/relationships/slide" Target="slides/slide72.xml"/><Relationship Id="rId74" Type="http://schemas.openxmlformats.org/officeDocument/2006/relationships/slide" Target="slides/slide80.xml"/><Relationship Id="rId79" Type="http://schemas.openxmlformats.org/officeDocument/2006/relationships/slide" Target="slides/slide85.xml"/><Relationship Id="rId87" Type="http://schemas.openxmlformats.org/officeDocument/2006/relationships/slide" Target="slides/slide93.xml"/><Relationship Id="rId5" Type="http://schemas.openxmlformats.org/officeDocument/2006/relationships/slide" Target="slides/slide7.xml"/><Relationship Id="rId61" Type="http://schemas.openxmlformats.org/officeDocument/2006/relationships/slide" Target="slides/slide67.xml"/><Relationship Id="rId82" Type="http://schemas.openxmlformats.org/officeDocument/2006/relationships/slide" Target="slides/slide88.xml"/><Relationship Id="rId90" Type="http://schemas.openxmlformats.org/officeDocument/2006/relationships/slide" Target="slides/slide96.xml"/><Relationship Id="rId95" Type="http://schemas.openxmlformats.org/officeDocument/2006/relationships/slide" Target="slides/slide101.xml"/><Relationship Id="rId19" Type="http://schemas.openxmlformats.org/officeDocument/2006/relationships/slide" Target="slides/slide23.xml"/><Relationship Id="rId14" Type="http://schemas.openxmlformats.org/officeDocument/2006/relationships/slide" Target="slides/slide16.xml"/><Relationship Id="rId22" Type="http://schemas.openxmlformats.org/officeDocument/2006/relationships/slide" Target="slides/slide28.xml"/><Relationship Id="rId27" Type="http://schemas.openxmlformats.org/officeDocument/2006/relationships/slide" Target="slides/slide33.xml"/><Relationship Id="rId30" Type="http://schemas.openxmlformats.org/officeDocument/2006/relationships/slide" Target="slides/slide36.xml"/><Relationship Id="rId35" Type="http://schemas.openxmlformats.org/officeDocument/2006/relationships/slide" Target="slides/slide41.xml"/><Relationship Id="rId43" Type="http://schemas.openxmlformats.org/officeDocument/2006/relationships/slide" Target="slides/slide49.xml"/><Relationship Id="rId48" Type="http://schemas.openxmlformats.org/officeDocument/2006/relationships/slide" Target="slides/slide54.xml"/><Relationship Id="rId56" Type="http://schemas.openxmlformats.org/officeDocument/2006/relationships/slide" Target="slides/slide62.xml"/><Relationship Id="rId64" Type="http://schemas.openxmlformats.org/officeDocument/2006/relationships/slide" Target="slides/slide70.xml"/><Relationship Id="rId69" Type="http://schemas.openxmlformats.org/officeDocument/2006/relationships/slide" Target="slides/slide75.xml"/><Relationship Id="rId77" Type="http://schemas.openxmlformats.org/officeDocument/2006/relationships/slide" Target="slides/slide83.xml"/><Relationship Id="rId100" Type="http://schemas.openxmlformats.org/officeDocument/2006/relationships/slide" Target="slides/slide106.xml"/><Relationship Id="rId8" Type="http://schemas.openxmlformats.org/officeDocument/2006/relationships/slide" Target="slides/slide10.xml"/><Relationship Id="rId51" Type="http://schemas.openxmlformats.org/officeDocument/2006/relationships/slide" Target="slides/slide57.xml"/><Relationship Id="rId72" Type="http://schemas.openxmlformats.org/officeDocument/2006/relationships/slide" Target="slides/slide78.xml"/><Relationship Id="rId80" Type="http://schemas.openxmlformats.org/officeDocument/2006/relationships/slide" Target="slides/slide86.xml"/><Relationship Id="rId85" Type="http://schemas.openxmlformats.org/officeDocument/2006/relationships/slide" Target="slides/slide91.xml"/><Relationship Id="rId93" Type="http://schemas.openxmlformats.org/officeDocument/2006/relationships/slide" Target="slides/slide99.xml"/><Relationship Id="rId98" Type="http://schemas.openxmlformats.org/officeDocument/2006/relationships/slide" Target="slides/slide104.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1.xml"/><Relationship Id="rId33" Type="http://schemas.openxmlformats.org/officeDocument/2006/relationships/slide" Target="slides/slide39.xml"/><Relationship Id="rId38" Type="http://schemas.openxmlformats.org/officeDocument/2006/relationships/slide" Target="slides/slide44.xml"/><Relationship Id="rId46" Type="http://schemas.openxmlformats.org/officeDocument/2006/relationships/slide" Target="slides/slide52.xml"/><Relationship Id="rId59" Type="http://schemas.openxmlformats.org/officeDocument/2006/relationships/slide" Target="slides/slide65.xml"/><Relationship Id="rId67" Type="http://schemas.openxmlformats.org/officeDocument/2006/relationships/slide" Target="slides/slide73.xml"/><Relationship Id="rId20" Type="http://schemas.openxmlformats.org/officeDocument/2006/relationships/slide" Target="slides/slide24.xml"/><Relationship Id="rId41" Type="http://schemas.openxmlformats.org/officeDocument/2006/relationships/slide" Target="slides/slide47.xml"/><Relationship Id="rId54" Type="http://schemas.openxmlformats.org/officeDocument/2006/relationships/slide" Target="slides/slide60.xml"/><Relationship Id="rId62" Type="http://schemas.openxmlformats.org/officeDocument/2006/relationships/slide" Target="slides/slide68.xml"/><Relationship Id="rId70" Type="http://schemas.openxmlformats.org/officeDocument/2006/relationships/slide" Target="slides/slide76.xml"/><Relationship Id="rId75" Type="http://schemas.openxmlformats.org/officeDocument/2006/relationships/slide" Target="slides/slide81.xml"/><Relationship Id="rId83" Type="http://schemas.openxmlformats.org/officeDocument/2006/relationships/slide" Target="slides/slide89.xml"/><Relationship Id="rId88" Type="http://schemas.openxmlformats.org/officeDocument/2006/relationships/slide" Target="slides/slide94.xml"/><Relationship Id="rId91" Type="http://schemas.openxmlformats.org/officeDocument/2006/relationships/slide" Target="slides/slide97.xml"/><Relationship Id="rId96" Type="http://schemas.openxmlformats.org/officeDocument/2006/relationships/slide" Target="slides/slide102.xml"/><Relationship Id="rId1" Type="http://schemas.openxmlformats.org/officeDocument/2006/relationships/slide" Target="slides/slide2.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9.xml"/><Relationship Id="rId28" Type="http://schemas.openxmlformats.org/officeDocument/2006/relationships/slide" Target="slides/slide34.xml"/><Relationship Id="rId36" Type="http://schemas.openxmlformats.org/officeDocument/2006/relationships/slide" Target="slides/slide42.xml"/><Relationship Id="rId49" Type="http://schemas.openxmlformats.org/officeDocument/2006/relationships/slide" Target="slides/slide55.xml"/><Relationship Id="rId57" Type="http://schemas.openxmlformats.org/officeDocument/2006/relationships/slide" Target="slides/slide63.xml"/><Relationship Id="rId10" Type="http://schemas.openxmlformats.org/officeDocument/2006/relationships/slide" Target="slides/slide12.xml"/><Relationship Id="rId31" Type="http://schemas.openxmlformats.org/officeDocument/2006/relationships/slide" Target="slides/slide37.xml"/><Relationship Id="rId44" Type="http://schemas.openxmlformats.org/officeDocument/2006/relationships/slide" Target="slides/slide50.xml"/><Relationship Id="rId52" Type="http://schemas.openxmlformats.org/officeDocument/2006/relationships/slide" Target="slides/slide58.xml"/><Relationship Id="rId60" Type="http://schemas.openxmlformats.org/officeDocument/2006/relationships/slide" Target="slides/slide66.xml"/><Relationship Id="rId65" Type="http://schemas.openxmlformats.org/officeDocument/2006/relationships/slide" Target="slides/slide71.xml"/><Relationship Id="rId73" Type="http://schemas.openxmlformats.org/officeDocument/2006/relationships/slide" Target="slides/slide79.xml"/><Relationship Id="rId78" Type="http://schemas.openxmlformats.org/officeDocument/2006/relationships/slide" Target="slides/slide84.xml"/><Relationship Id="rId81" Type="http://schemas.openxmlformats.org/officeDocument/2006/relationships/slide" Target="slides/slide87.xml"/><Relationship Id="rId86" Type="http://schemas.openxmlformats.org/officeDocument/2006/relationships/slide" Target="slides/slide92.xml"/><Relationship Id="rId94" Type="http://schemas.openxmlformats.org/officeDocument/2006/relationships/slide" Target="slides/slide100.xml"/><Relationship Id="rId99" Type="http://schemas.openxmlformats.org/officeDocument/2006/relationships/slide" Target="slides/slide105.xml"/><Relationship Id="rId101" Type="http://schemas.openxmlformats.org/officeDocument/2006/relationships/slide" Target="slides/slide107.xml"/><Relationship Id="rId4" Type="http://schemas.openxmlformats.org/officeDocument/2006/relationships/slide" Target="slides/slide6.xml"/><Relationship Id="rId9" Type="http://schemas.openxmlformats.org/officeDocument/2006/relationships/slide" Target="slides/slide11.xml"/><Relationship Id="rId13" Type="http://schemas.openxmlformats.org/officeDocument/2006/relationships/slide" Target="slides/slide15.xml"/><Relationship Id="rId18" Type="http://schemas.openxmlformats.org/officeDocument/2006/relationships/slide" Target="slides/slide22.xml"/><Relationship Id="rId3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endParaRPr lang="en-US" altLang="zh-CN"/>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endParaRPr lang="en-US" altLang="zh-CN"/>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3536A316-A19C-4095-A8FC-1308D6BB921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宋体" charset="-122"/>
        <a:cs typeface="+mn-cs"/>
      </a:defRPr>
    </a:lvl1pPr>
    <a:lvl2pPr marL="457200" algn="l" rtl="0" fontAlgn="base">
      <a:spcBef>
        <a:spcPct val="30000"/>
      </a:spcBef>
      <a:spcAft>
        <a:spcPct val="0"/>
      </a:spcAft>
      <a:defRPr kumimoji="1" sz="1200" kern="1200">
        <a:solidFill>
          <a:schemeClr val="tx1"/>
        </a:solidFill>
        <a:latin typeface="Arial" charset="0"/>
        <a:ea typeface="宋体" charset="-122"/>
        <a:cs typeface="+mn-cs"/>
      </a:defRPr>
    </a:lvl2pPr>
    <a:lvl3pPr marL="914400" algn="l" rtl="0" fontAlgn="base">
      <a:spcBef>
        <a:spcPct val="30000"/>
      </a:spcBef>
      <a:spcAft>
        <a:spcPct val="0"/>
      </a:spcAft>
      <a:defRPr kumimoji="1" sz="1200" kern="1200">
        <a:solidFill>
          <a:schemeClr val="tx1"/>
        </a:solidFill>
        <a:latin typeface="Arial" charset="0"/>
        <a:ea typeface="宋体" charset="-122"/>
        <a:cs typeface="+mn-cs"/>
      </a:defRPr>
    </a:lvl3pPr>
    <a:lvl4pPr marL="1371600" algn="l" rtl="0" fontAlgn="base">
      <a:spcBef>
        <a:spcPct val="30000"/>
      </a:spcBef>
      <a:spcAft>
        <a:spcPct val="0"/>
      </a:spcAft>
      <a:defRPr kumimoji="1" sz="1200" kern="1200">
        <a:solidFill>
          <a:schemeClr val="tx1"/>
        </a:solidFill>
        <a:latin typeface="Arial" charset="0"/>
        <a:ea typeface="宋体" charset="-122"/>
        <a:cs typeface="+mn-cs"/>
      </a:defRPr>
    </a:lvl4pPr>
    <a:lvl5pPr marL="1828800" algn="l" rtl="0" fontAlgn="base">
      <a:spcBef>
        <a:spcPct val="30000"/>
      </a:spcBef>
      <a:spcAft>
        <a:spcPct val="0"/>
      </a:spcAft>
      <a:defRPr kumimoji="1"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536A316-A19C-4095-A8FC-1308D6BB921C}" type="slidenum">
              <a:rPr lang="zh-CN" altLang="en-US" smtClean="0"/>
              <a:pPr/>
              <a:t>62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9340" name="Rectangle 12"/>
          <p:cNvSpPr>
            <a:spLocks noGrp="1" noChangeArrowheads="1"/>
          </p:cNvSpPr>
          <p:nvPr>
            <p:ph type="ctrTitle"/>
          </p:nvPr>
        </p:nvSpPr>
        <p:spPr>
          <a:xfrm>
            <a:off x="755650" y="1844675"/>
            <a:ext cx="7772400" cy="1368425"/>
          </a:xfrm>
        </p:spPr>
        <p:txBody>
          <a:bodyPr/>
          <a:lstStyle>
            <a:lvl1pPr algn="ctr">
              <a:defRPr>
                <a:latin typeface="Monotype Corsiva" pitchFamily="66" charset="0"/>
                <a:ea typeface="华文新魏" pitchFamily="2" charset="-122"/>
              </a:defRPr>
            </a:lvl1pPr>
          </a:lstStyle>
          <a:p>
            <a:r>
              <a:rPr lang="zh-CN" altLang="en-US"/>
              <a:t>单击此处编辑母版标题样式</a:t>
            </a:r>
          </a:p>
        </p:txBody>
      </p:sp>
      <p:sp>
        <p:nvSpPr>
          <p:cNvPr id="993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660066"/>
                </a:solidFill>
              </a:defRPr>
            </a:lvl1pPr>
          </a:lstStyle>
          <a:p>
            <a:r>
              <a:rPr lang="zh-CN" altLang="en-US"/>
              <a:t>单击此处编辑母版副标题样式</a:t>
            </a:r>
          </a:p>
        </p:txBody>
      </p:sp>
      <p:sp>
        <p:nvSpPr>
          <p:cNvPr id="9934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99347" name="Rectangle 19"/>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99348" name="Rectangle 20"/>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endParaRPr kumimoji="0" lang="en-US" altLang="zh-CN" sz="1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r>
              <a:rPr lang="en-US" altLang="zh-CN"/>
              <a:t>-</a:t>
            </a:r>
            <a:fld id="{67204F9B-FB04-4697-9FBB-9C37BFA8CCA9}" type="slidenum">
              <a:rPr lang="en-US" altLang="zh-CN"/>
              <a:pPr/>
              <a:t>‹#›</a:t>
            </a:fld>
            <a:r>
              <a:rPr lang="en-US" altLang="zh-CN"/>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115888"/>
            <a:ext cx="2087563"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15888"/>
            <a:ext cx="6113462" cy="6049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r>
              <a:rPr lang="en-US" altLang="zh-CN"/>
              <a:t>-</a:t>
            </a:r>
            <a:fld id="{698DEEEA-49A8-4539-A789-7859427722E7}" type="slidenum">
              <a:rPr lang="en-US" altLang="zh-CN"/>
              <a:pPr/>
              <a:t>‹#›</a:t>
            </a:fld>
            <a:r>
              <a:rPr lang="en-US" altLang="zh-CN"/>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115888"/>
            <a:ext cx="7977188" cy="6492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981075"/>
            <a:ext cx="4100512"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100513"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286000" cy="4572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019925" y="6553200"/>
            <a:ext cx="1905000" cy="304800"/>
          </a:xfrm>
        </p:spPr>
        <p:txBody>
          <a:bodyPr/>
          <a:lstStyle>
            <a:lvl1pPr>
              <a:defRPr/>
            </a:lvl1pPr>
          </a:lstStyle>
          <a:p>
            <a:r>
              <a:rPr lang="en-US" altLang="zh-CN"/>
              <a:t>-</a:t>
            </a:r>
            <a:fld id="{49E7BB3F-50C3-46BB-A21F-E0F844B8D7BD}" type="slidenum">
              <a:rPr lang="en-US" altLang="zh-CN"/>
              <a:pPr/>
              <a:t>‹#›</a:t>
            </a:fld>
            <a:r>
              <a:rPr lang="en-US" altLang="zh-CN"/>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r>
              <a:rPr lang="en-US" altLang="zh-CN"/>
              <a:t>-</a:t>
            </a:r>
            <a:fld id="{45B445A1-70E7-4044-84E8-31F616D69354}" type="slidenum">
              <a:rPr lang="en-US" altLang="zh-CN"/>
              <a:pPr/>
              <a:t>‹#›</a:t>
            </a:fld>
            <a:r>
              <a:rPr lang="en-US" altLang="zh-CN"/>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r>
              <a:rPr lang="en-US" altLang="zh-CN"/>
              <a:t>-</a:t>
            </a:r>
            <a:fld id="{98614DAF-9839-43F8-BB4D-2D03EE5A4CE5}" type="slidenum">
              <a:rPr lang="en-US" altLang="zh-CN"/>
              <a:pPr/>
              <a:t>‹#›</a:t>
            </a:fld>
            <a:r>
              <a:rPr lang="en-US" altLang="zh-CN"/>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981075"/>
            <a:ext cx="410051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10051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r>
              <a:rPr lang="en-US" altLang="zh-CN"/>
              <a:t>-</a:t>
            </a:r>
            <a:fld id="{571C3775-67A7-4FF5-A2BF-74BE7D288C97}" type="slidenum">
              <a:rPr lang="en-US" altLang="zh-CN"/>
              <a:pPr/>
              <a:t>‹#›</a:t>
            </a:fld>
            <a:r>
              <a:rPr lang="en-US" altLang="zh-CN"/>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r>
              <a:rPr lang="en-US" altLang="zh-CN"/>
              <a:t>-</a:t>
            </a:r>
            <a:fld id="{F3B91379-A722-4004-AA0D-F82DF6B1B21B}" type="slidenum">
              <a:rPr lang="en-US" altLang="zh-CN"/>
              <a:pPr/>
              <a:t>‹#›</a:t>
            </a:fld>
            <a:r>
              <a:rPr lang="en-US" altLang="zh-CN"/>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r>
              <a:rPr lang="en-US" altLang="zh-CN"/>
              <a:t>-</a:t>
            </a:r>
            <a:fld id="{5E557403-E846-4BE4-B02E-FF398F658841}" type="slidenum">
              <a:rPr lang="en-US" altLang="zh-CN"/>
              <a:pPr/>
              <a:t>‹#›</a:t>
            </a:fld>
            <a:r>
              <a:rPr lang="en-US" altLang="zh-CN"/>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r>
              <a:rPr lang="en-US" altLang="zh-CN"/>
              <a:t>-</a:t>
            </a:r>
            <a:fld id="{6948017B-9236-4CBB-8ED0-B58B76BF8D6F}" type="slidenum">
              <a:rPr lang="en-US" altLang="zh-CN"/>
              <a:pPr/>
              <a:t>‹#›</a:t>
            </a:fld>
            <a:r>
              <a:rPr lang="en-US" altLang="zh-CN"/>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r>
              <a:rPr lang="en-US" altLang="zh-CN"/>
              <a:t>-</a:t>
            </a:r>
            <a:fld id="{2C8AA95C-A425-42EF-AC8E-81108C436339}" type="slidenum">
              <a:rPr lang="en-US" altLang="zh-CN"/>
              <a:pPr/>
              <a:t>‹#›</a:t>
            </a:fld>
            <a:r>
              <a:rPr lang="en-US" altLang="zh-CN"/>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r>
              <a:rPr lang="en-US" altLang="zh-CN"/>
              <a:t>-</a:t>
            </a:r>
            <a:fld id="{582CDE1A-01DE-4C93-B8A2-1316F80B2B28}" type="slidenum">
              <a:rPr lang="en-US" altLang="zh-CN"/>
              <a:pPr/>
              <a:t>‹#›</a:t>
            </a:fld>
            <a:r>
              <a:rPr lang="en-US" altLang="zh-CN"/>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19"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98312" name="Rectangle 8"/>
          <p:cNvSpPr>
            <a:spLocks noChangeArrowheads="1"/>
          </p:cNvSpPr>
          <p:nvPr/>
        </p:nvSpPr>
        <p:spPr bwMode="gray">
          <a:xfrm>
            <a:off x="179388" y="765175"/>
            <a:ext cx="8785225" cy="71438"/>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lang="zh-CN" altLang="en-US" b="0"/>
          </a:p>
        </p:txBody>
      </p:sp>
      <p:sp>
        <p:nvSpPr>
          <p:cNvPr id="98313" name="Rectangle 9"/>
          <p:cNvSpPr>
            <a:spLocks noGrp="1" noChangeArrowheads="1"/>
          </p:cNvSpPr>
          <p:nvPr>
            <p:ph type="title"/>
          </p:nvPr>
        </p:nvSpPr>
        <p:spPr bwMode="auto">
          <a:xfrm>
            <a:off x="539750" y="115888"/>
            <a:ext cx="7977188" cy="6492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98314" name="Rectangle 10"/>
          <p:cNvSpPr>
            <a:spLocks noGrp="1" noChangeArrowheads="1"/>
          </p:cNvSpPr>
          <p:nvPr>
            <p:ph type="body" idx="1"/>
          </p:nvPr>
        </p:nvSpPr>
        <p:spPr bwMode="auto">
          <a:xfrm>
            <a:off x="395288" y="981075"/>
            <a:ext cx="8353425"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lvl1pPr>
          </a:lstStyle>
          <a:p>
            <a:endParaRPr lang="en-US" altLang="zh-CN"/>
          </a:p>
        </p:txBody>
      </p:sp>
      <p:sp>
        <p:nvSpPr>
          <p:cNvPr id="98316" name="Rectangle 12"/>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lvl1pPr>
          </a:lstStyle>
          <a:p>
            <a:endParaRPr lang="zh-CN" altLang="en-US"/>
          </a:p>
        </p:txBody>
      </p:sp>
      <p:sp>
        <p:nvSpPr>
          <p:cNvPr id="98320" name="Rectangle 16"/>
          <p:cNvSpPr>
            <a:spLocks noGrp="1" noChangeArrowheads="1"/>
          </p:cNvSpPr>
          <p:nvPr>
            <p:ph type="sldNum" sz="quarter" idx="4"/>
          </p:nvPr>
        </p:nvSpPr>
        <p:spPr bwMode="auto">
          <a:xfrm>
            <a:off x="7019925"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400" b="0">
                <a:solidFill>
                  <a:schemeClr val="accent2"/>
                </a:solidFill>
              </a:defRPr>
            </a:lvl1pPr>
          </a:lstStyle>
          <a:p>
            <a:r>
              <a:rPr lang="en-US" altLang="zh-CN"/>
              <a:t>-</a:t>
            </a:r>
            <a:fld id="{8A3E75AB-DA21-44A0-AA2D-2748FF05D6A2}" type="slidenum">
              <a:rPr lang="en-US" altLang="zh-CN"/>
              <a:pPr/>
              <a:t>‹#›</a:t>
            </a:fld>
            <a:r>
              <a:rPr lang="en-US" altLang="zh-CN"/>
              <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fontAlgn="base">
        <a:spcBef>
          <a:spcPct val="0"/>
        </a:spcBef>
        <a:spcAft>
          <a:spcPct val="0"/>
        </a:spcAft>
        <a:defRPr kumimoji="1" sz="4400" b="1">
          <a:solidFill>
            <a:srgbClr val="660033"/>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2pPr>
      <a:lvl3pPr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3pPr>
      <a:lvl4pPr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4pPr>
      <a:lvl5pPr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5pPr>
      <a:lvl6pPr marL="457200"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6pPr>
      <a:lvl7pPr marL="914400"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7pPr>
      <a:lvl8pPr marL="1371600"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8pPr>
      <a:lvl9pPr marL="1828800" algn="l" rtl="0" fontAlgn="base">
        <a:spcBef>
          <a:spcPct val="0"/>
        </a:spcBef>
        <a:spcAft>
          <a:spcPct val="0"/>
        </a:spcAft>
        <a:defRPr kumimoji="1" sz="4400" b="1">
          <a:solidFill>
            <a:srgbClr val="660033"/>
          </a:solidFill>
          <a:effectLst>
            <a:outerShdw blurRad="38100" dist="38100" dir="2700000" algn="tl">
              <a:srgbClr val="C0C0C0"/>
            </a:outerShdw>
          </a:effectLst>
          <a:latin typeface="Comic Sans MS" pitchFamily="66" charset="0"/>
          <a:ea typeface="方正卡通简体" pitchFamily="65" charset="-122"/>
        </a:defRPr>
      </a:lvl9pPr>
    </p:titleStyle>
    <p:bodyStyle>
      <a:lvl1pPr marL="342900" indent="-342900" algn="l" rtl="0" fontAlgn="base">
        <a:spcBef>
          <a:spcPct val="20000"/>
        </a:spcBef>
        <a:spcAft>
          <a:spcPct val="0"/>
        </a:spcAft>
        <a:buClr>
          <a:srgbClr val="004E4C"/>
        </a:buClr>
        <a:buSzPct val="80000"/>
        <a:buFont typeface="Wingdings" pitchFamily="2" charset="2"/>
        <a:buChar char="&amp;"/>
        <a:defRPr kumimoji="1" sz="2800" b="1">
          <a:solidFill>
            <a:srgbClr val="005250"/>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2"/>
        </a:buClr>
        <a:buFont typeface="Wingdings" pitchFamily="2" charset="2"/>
        <a:buChar char="'"/>
        <a:defRPr kumimoji="1" sz="2400" b="1">
          <a:solidFill>
            <a:schemeClr val="tx2"/>
          </a:solidFill>
          <a:effectLst>
            <a:outerShdw blurRad="38100" dist="38100" dir="2700000" algn="tl">
              <a:srgbClr val="C0C0C0"/>
            </a:outerShdw>
          </a:effectLst>
          <a:latin typeface="Tahoma" pitchFamily="34" charset="0"/>
          <a:ea typeface="+mn-ea"/>
        </a:defRPr>
      </a:lvl2pPr>
      <a:lvl3pPr marL="1143000" indent="-228600" algn="l" rtl="0" fontAlgn="base">
        <a:spcBef>
          <a:spcPct val="20000"/>
        </a:spcBef>
        <a:spcAft>
          <a:spcPct val="0"/>
        </a:spcAft>
        <a:buClr>
          <a:srgbClr val="660033"/>
        </a:buClr>
        <a:buSzPct val="80000"/>
        <a:buFont typeface="Wingdings" pitchFamily="2" charset="2"/>
        <a:buChar char="1"/>
        <a:defRPr kumimoji="1" sz="2200">
          <a:solidFill>
            <a:srgbClr val="660033"/>
          </a:solidFill>
          <a:effectLst>
            <a:outerShdw blurRad="38100" dist="38100" dir="2700000" algn="tl">
              <a:srgbClr val="C0C0C0"/>
            </a:outerShdw>
          </a:effectLst>
          <a:latin typeface="Tahoma" pitchFamily="34" charset="0"/>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b="1">
          <a:solidFill>
            <a:schemeClr val="tx1"/>
          </a:solidFill>
          <a:latin typeface="Tahoma" pitchFamily="34" charset="0"/>
          <a:ea typeface="宋体" charset="-122"/>
        </a:defRPr>
      </a:lvl4pPr>
      <a:lvl5pPr marL="20574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ctrTitle"/>
          </p:nvPr>
        </p:nvSpPr>
        <p:spPr>
          <a:xfrm>
            <a:off x="611188" y="1773238"/>
            <a:ext cx="8064500" cy="1727200"/>
          </a:xfrm>
        </p:spPr>
        <p:txBody>
          <a:bodyPr/>
          <a:lstStyle/>
          <a:p>
            <a:r>
              <a:rPr lang="zh-CN" altLang="en-US" sz="4800" u="sng"/>
              <a:t>第</a:t>
            </a:r>
            <a:r>
              <a:rPr lang="en-US" altLang="zh-CN" sz="4800" u="sng" smtClean="0"/>
              <a:t>05</a:t>
            </a:r>
            <a:r>
              <a:rPr lang="zh-CN" altLang="en-US" sz="4800" u="sng" smtClean="0"/>
              <a:t>章</a:t>
            </a:r>
            <a:r>
              <a:rPr lang="zh-CN" altLang="en-US" sz="4800" u="sng"/>
              <a:t>继承</a:t>
            </a:r>
            <a:r>
              <a:rPr lang="zh-CN" altLang="en-US" sz="4800" u="sng" smtClean="0"/>
              <a:t>与多态</a:t>
            </a:r>
            <a:endParaRPr lang="zh-CN" altLang="en-US" sz="4800" u="sng"/>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r>
              <a:rPr lang="en-US" altLang="zh-CN"/>
              <a:t>-</a:t>
            </a:r>
            <a:fld id="{94DA1946-3E2F-44BC-9CAC-E1420B40EE91}" type="slidenum">
              <a:rPr lang="en-US" altLang="zh-CN"/>
              <a:pPr/>
              <a:t>10</a:t>
            </a:fld>
            <a:r>
              <a:rPr lang="en-US" altLang="zh-CN"/>
              <a:t>-</a:t>
            </a:r>
          </a:p>
        </p:txBody>
      </p:sp>
      <p:sp>
        <p:nvSpPr>
          <p:cNvPr id="1181698" name="Rectangle 2"/>
          <p:cNvSpPr>
            <a:spLocks noGrp="1" noChangeArrowheads="1"/>
          </p:cNvSpPr>
          <p:nvPr>
            <p:ph type="title"/>
          </p:nvPr>
        </p:nvSpPr>
        <p:spPr/>
        <p:txBody>
          <a:bodyPr/>
          <a:lstStyle/>
          <a:p>
            <a:pPr eaLnBrk="1" hangingPunct="1">
              <a:defRPr/>
            </a:pPr>
            <a:r>
              <a:rPr lang="zh-CN" altLang="en-US" smtClean="0"/>
              <a:t>派生类示例说明</a:t>
            </a:r>
          </a:p>
        </p:txBody>
      </p:sp>
      <p:sp>
        <p:nvSpPr>
          <p:cNvPr id="1181699" name="Rectangle 3"/>
          <p:cNvSpPr>
            <a:spLocks noGrp="1" noChangeArrowheads="1"/>
          </p:cNvSpPr>
          <p:nvPr>
            <p:ph type="body" idx="1"/>
          </p:nvPr>
        </p:nvSpPr>
        <p:spPr/>
        <p:txBody>
          <a:bodyPr/>
          <a:lstStyle/>
          <a:p>
            <a:pPr eaLnBrk="1" hangingPunct="1">
              <a:lnSpc>
                <a:spcPct val="90000"/>
              </a:lnSpc>
              <a:spcBef>
                <a:spcPct val="25000"/>
              </a:spcBef>
              <a:defRPr/>
            </a:pPr>
            <a:r>
              <a:rPr lang="zh-CN" altLang="en-US" dirty="0" smtClean="0">
                <a:solidFill>
                  <a:schemeClr val="tx2"/>
                </a:solidFill>
              </a:rPr>
              <a:t>派生类构造函数必须提供</a:t>
            </a:r>
            <a:r>
              <a:rPr lang="zh-CN" altLang="en-US" dirty="0" smtClean="0">
                <a:solidFill>
                  <a:srgbClr val="FF0066"/>
                </a:solidFill>
              </a:rPr>
              <a:t>初始化</a:t>
            </a:r>
            <a:r>
              <a:rPr lang="zh-CN" altLang="en-US" dirty="0" smtClean="0">
                <a:solidFill>
                  <a:schemeClr val="tx2"/>
                </a:solidFill>
              </a:rPr>
              <a:t>从基类继承来的数据成员的机制</a:t>
            </a:r>
          </a:p>
          <a:p>
            <a:pPr>
              <a:lnSpc>
                <a:spcPct val="90000"/>
              </a:lnSpc>
              <a:spcBef>
                <a:spcPct val="25000"/>
              </a:spcBef>
              <a:buNone/>
              <a:defRPr/>
            </a:pPr>
            <a:r>
              <a:rPr lang="en-US" altLang="zh-CN" sz="2400" dirty="0" smtClean="0">
                <a:solidFill>
                  <a:schemeClr val="tx2"/>
                </a:solidFill>
              </a:rPr>
              <a:t>Circle::Circle(double a, double </a:t>
            </a:r>
            <a:r>
              <a:rPr lang="en-US" altLang="zh-CN" sz="2400" dirty="0" err="1" smtClean="0">
                <a:solidFill>
                  <a:schemeClr val="tx2"/>
                </a:solidFill>
              </a:rPr>
              <a:t>b,double</a:t>
            </a:r>
            <a:r>
              <a:rPr lang="en-US" altLang="zh-CN" sz="2400" dirty="0" smtClean="0">
                <a:solidFill>
                  <a:schemeClr val="tx2"/>
                </a:solidFill>
              </a:rPr>
              <a:t> r )</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radius=r;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a:p>
            <a:pPr eaLnBrk="1" hangingPunct="1">
              <a:lnSpc>
                <a:spcPct val="90000"/>
              </a:lnSpc>
              <a:spcBef>
                <a:spcPct val="25000"/>
              </a:spcBef>
              <a:buFont typeface="Wingdings" pitchFamily="2" charset="2"/>
              <a:buNone/>
              <a:defRPr/>
            </a:pPr>
            <a:endParaRPr lang="en-US" altLang="zh-CN" sz="2400" dirty="0" smtClean="0">
              <a:solidFill>
                <a:schemeClr val="tx2"/>
              </a:solidFill>
            </a:endParaRPr>
          </a:p>
          <a:p>
            <a:pPr eaLnBrk="1" hangingPunct="1">
              <a:lnSpc>
                <a:spcPct val="90000"/>
              </a:lnSpc>
              <a:spcBef>
                <a:spcPct val="25000"/>
              </a:spcBef>
              <a:defRPr/>
            </a:pPr>
            <a:r>
              <a:rPr lang="zh-CN" altLang="en-US" dirty="0" smtClean="0">
                <a:solidFill>
                  <a:srgbClr val="006666"/>
                </a:solidFill>
              </a:rPr>
              <a:t>公有派生类对象，可以访问基类的公有成员，就像访问本类的公有成员函数一样。</a:t>
            </a:r>
          </a:p>
        </p:txBody>
      </p:sp>
      <p:sp>
        <p:nvSpPr>
          <p:cNvPr id="1181700" name="AutoShape 4"/>
          <p:cNvSpPr>
            <a:spLocks noChangeArrowheads="1"/>
          </p:cNvSpPr>
          <p:nvPr/>
        </p:nvSpPr>
        <p:spPr bwMode="auto">
          <a:xfrm>
            <a:off x="4284663" y="2565400"/>
            <a:ext cx="4287837" cy="1252538"/>
          </a:xfrm>
          <a:prstGeom prst="cloudCallout">
            <a:avLst>
              <a:gd name="adj1" fmla="val -17093"/>
              <a:gd name="adj2" fmla="val -70912"/>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若不提供，调用无参构造函数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1700"/>
                                        </p:tgtEl>
                                        <p:attrNameLst>
                                          <p:attrName>style.visibility</p:attrName>
                                        </p:attrNameLst>
                                      </p:cBhvr>
                                      <p:to>
                                        <p:strVal val="visible"/>
                                      </p:to>
                                    </p:set>
                                    <p:animEffect transition="in" filter="strips(downRight)">
                                      <p:cBhvr>
                                        <p:cTn id="7" dur="500"/>
                                        <p:tgtEl>
                                          <p:spTgt spid="118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0"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r>
              <a:rPr lang="en-US" altLang="zh-CN"/>
              <a:t>-</a:t>
            </a:r>
            <a:fld id="{7801F411-F2ED-4047-A8EA-78874CBE5CAD}" type="slidenum">
              <a:rPr lang="en-US" altLang="zh-CN"/>
              <a:pPr/>
              <a:t>100</a:t>
            </a:fld>
            <a:r>
              <a:rPr lang="en-US" altLang="zh-CN"/>
              <a:t>-</a:t>
            </a:r>
          </a:p>
        </p:txBody>
      </p:sp>
      <p:sp>
        <p:nvSpPr>
          <p:cNvPr id="1366018" name="Rectangle 2"/>
          <p:cNvSpPr>
            <a:spLocks noGrp="1" noChangeArrowheads="1"/>
          </p:cNvSpPr>
          <p:nvPr>
            <p:ph type="title"/>
          </p:nvPr>
        </p:nvSpPr>
        <p:spPr/>
        <p:txBody>
          <a:bodyPr/>
          <a:lstStyle/>
          <a:p>
            <a:r>
              <a:rPr lang="zh-CN" altLang="en-US"/>
              <a:t>虚析构函数：原因</a:t>
            </a:r>
          </a:p>
        </p:txBody>
      </p:sp>
      <p:sp>
        <p:nvSpPr>
          <p:cNvPr id="1366019" name="Rectangle 3"/>
          <p:cNvSpPr>
            <a:spLocks noGrp="1" noChangeArrowheads="1"/>
          </p:cNvSpPr>
          <p:nvPr>
            <p:ph type="body" idx="1"/>
          </p:nvPr>
        </p:nvSpPr>
        <p:spPr/>
        <p:txBody>
          <a:bodyPr/>
          <a:lstStyle/>
          <a:p>
            <a:pPr>
              <a:spcBef>
                <a:spcPct val="25000"/>
              </a:spcBef>
              <a:buFont typeface="Wingdings" pitchFamily="2" charset="2"/>
              <a:buNone/>
            </a:pPr>
            <a:r>
              <a:rPr lang="zh-CN" altLang="en-US" sz="2400"/>
              <a:t>如果不采用虚析构函数</a:t>
            </a:r>
          </a:p>
          <a:p>
            <a:pPr>
              <a:spcBef>
                <a:spcPct val="25000"/>
              </a:spcBef>
              <a:buFont typeface="Wingdings" pitchFamily="2" charset="2"/>
              <a:buNone/>
            </a:pPr>
            <a:r>
              <a:rPr lang="en-US" altLang="zh-CN" sz="2400">
                <a:solidFill>
                  <a:srgbClr val="FF0066"/>
                </a:solidFill>
              </a:rPr>
              <a:t>Shape</a:t>
            </a:r>
            <a:r>
              <a:rPr lang="en-US" altLang="zh-CN" sz="2400"/>
              <a:t> *p=</a:t>
            </a:r>
            <a:r>
              <a:rPr lang="en-US" altLang="zh-CN" sz="2400">
                <a:solidFill>
                  <a:schemeClr val="folHlink"/>
                </a:solidFill>
              </a:rPr>
              <a:t>new Circle (3,5,2);</a:t>
            </a:r>
          </a:p>
          <a:p>
            <a:pPr>
              <a:spcBef>
                <a:spcPct val="25000"/>
              </a:spcBef>
              <a:buFont typeface="Wingdings" pitchFamily="2" charset="2"/>
              <a:buNone/>
            </a:pPr>
            <a:r>
              <a:rPr lang="en-US" altLang="zh-CN" sz="2400"/>
              <a:t>……</a:t>
            </a:r>
          </a:p>
          <a:p>
            <a:pPr>
              <a:spcBef>
                <a:spcPct val="25000"/>
              </a:spcBef>
              <a:buFont typeface="Wingdings" pitchFamily="2" charset="2"/>
              <a:buNone/>
            </a:pPr>
            <a:r>
              <a:rPr lang="en-US" altLang="zh-CN" sz="2400">
                <a:solidFill>
                  <a:schemeClr val="folHlink"/>
                </a:solidFill>
              </a:rPr>
              <a:t>delete p</a:t>
            </a:r>
            <a:r>
              <a:rPr lang="en-US" altLang="zh-CN" sz="2400"/>
              <a:t>;</a:t>
            </a:r>
          </a:p>
          <a:p>
            <a:pPr>
              <a:spcBef>
                <a:spcPct val="25000"/>
              </a:spcBef>
              <a:buFont typeface="Wingdings" pitchFamily="2" charset="2"/>
              <a:buNone/>
            </a:pPr>
            <a:endParaRPr lang="en-US" altLang="zh-CN" sz="2400"/>
          </a:p>
          <a:p>
            <a:pPr>
              <a:spcBef>
                <a:spcPct val="25000"/>
              </a:spcBef>
              <a:buFont typeface="Wingdings" pitchFamily="2" charset="2"/>
              <a:buNone/>
            </a:pPr>
            <a:endParaRPr lang="zh-CN" altLang="en-US" sz="2400"/>
          </a:p>
        </p:txBody>
      </p:sp>
      <p:grpSp>
        <p:nvGrpSpPr>
          <p:cNvPr id="2" name="Group 4"/>
          <p:cNvGrpSpPr>
            <a:grpSpLocks/>
          </p:cNvGrpSpPr>
          <p:nvPr/>
        </p:nvGrpSpPr>
        <p:grpSpPr bwMode="auto">
          <a:xfrm>
            <a:off x="5580063" y="1916113"/>
            <a:ext cx="2057400" cy="1219200"/>
            <a:chOff x="3168" y="1152"/>
            <a:chExt cx="912" cy="624"/>
          </a:xfrm>
        </p:grpSpPr>
        <p:sp>
          <p:nvSpPr>
            <p:cNvPr id="1366021" name="Rectangle 5"/>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Shape::~</a:t>
              </a:r>
            </a:p>
          </p:txBody>
        </p:sp>
        <p:sp>
          <p:nvSpPr>
            <p:cNvPr id="1366022" name="Line 6"/>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6023" name="Line 7"/>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6024" name="Rectangle 8"/>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latin typeface="Times New Roman"/>
                </a:rPr>
                <a:t>……</a:t>
              </a:r>
              <a:endParaRPr lang="en-US" altLang="zh-CN" b="0">
                <a:effectLst/>
              </a:endParaRPr>
            </a:p>
          </p:txBody>
        </p:sp>
      </p:grpSp>
      <p:grpSp>
        <p:nvGrpSpPr>
          <p:cNvPr id="3" name="Group 9"/>
          <p:cNvGrpSpPr>
            <a:grpSpLocks/>
          </p:cNvGrpSpPr>
          <p:nvPr/>
        </p:nvGrpSpPr>
        <p:grpSpPr bwMode="auto">
          <a:xfrm>
            <a:off x="5580063" y="3440113"/>
            <a:ext cx="2057400" cy="1219200"/>
            <a:chOff x="3168" y="1152"/>
            <a:chExt cx="912" cy="624"/>
          </a:xfrm>
        </p:grpSpPr>
        <p:sp>
          <p:nvSpPr>
            <p:cNvPr id="1366026" name="Rectangle 10"/>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Circle::~</a:t>
              </a:r>
            </a:p>
          </p:txBody>
        </p:sp>
        <p:sp>
          <p:nvSpPr>
            <p:cNvPr id="1366027" name="Line 11"/>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6028" name="Line 12"/>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6029" name="Rectangle 13"/>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latin typeface="Times New Roman"/>
                </a:rPr>
                <a:t>……</a:t>
              </a:r>
              <a:endParaRPr lang="en-US" altLang="zh-CN" b="0">
                <a:effectLst/>
              </a:endParaRPr>
            </a:p>
          </p:txBody>
        </p:sp>
      </p:grpSp>
      <p:sp>
        <p:nvSpPr>
          <p:cNvPr id="1366030" name="Line 14"/>
          <p:cNvSpPr>
            <a:spLocks noChangeShapeType="1"/>
          </p:cNvSpPr>
          <p:nvPr/>
        </p:nvSpPr>
        <p:spPr bwMode="auto">
          <a:xfrm flipV="1">
            <a:off x="1835150" y="2420938"/>
            <a:ext cx="3744913" cy="2159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6031" name="AutoShape 15"/>
          <p:cNvSpPr>
            <a:spLocks noChangeArrowheads="1"/>
          </p:cNvSpPr>
          <p:nvPr/>
        </p:nvSpPr>
        <p:spPr bwMode="auto">
          <a:xfrm>
            <a:off x="900113" y="3716338"/>
            <a:ext cx="4227512" cy="1905000"/>
          </a:xfrm>
          <a:prstGeom prst="cloudCallout">
            <a:avLst>
              <a:gd name="adj1" fmla="val 7755"/>
              <a:gd name="adj2" fmla="val -102333"/>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由于静态联编，</a:t>
            </a:r>
            <a:r>
              <a:rPr lang="en-US" altLang="zh-CN" sz="2800">
                <a:effectLst>
                  <a:outerShdw blurRad="38100" dist="38100" dir="2700000" algn="tl">
                    <a:srgbClr val="FFFFFF"/>
                  </a:outerShdw>
                </a:effectLst>
                <a:ea typeface="黑体" pitchFamily="2" charset="-122"/>
              </a:rPr>
              <a:t>Circle</a:t>
            </a:r>
            <a:r>
              <a:rPr lang="zh-CN" altLang="en-US" sz="2800">
                <a:effectLst>
                  <a:outerShdw blurRad="38100" dist="38100" dir="2700000" algn="tl">
                    <a:srgbClr val="FFFFFF"/>
                  </a:outerShdw>
                </a:effectLst>
                <a:ea typeface="黑体" pitchFamily="2" charset="-122"/>
              </a:rPr>
              <a:t>类析构函数被跳过去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6030"/>
                                        </p:tgtEl>
                                        <p:attrNameLst>
                                          <p:attrName>style.visibility</p:attrName>
                                        </p:attrNameLst>
                                      </p:cBhvr>
                                      <p:to>
                                        <p:strVal val="visible"/>
                                      </p:to>
                                    </p:set>
                                    <p:animEffect transition="in" filter="strips(downRight)">
                                      <p:cBhvr>
                                        <p:cTn id="17" dur="500"/>
                                        <p:tgtEl>
                                          <p:spTgt spid="136603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6031"/>
                                        </p:tgtEl>
                                        <p:attrNameLst>
                                          <p:attrName>style.visibility</p:attrName>
                                        </p:attrNameLst>
                                      </p:cBhvr>
                                      <p:to>
                                        <p:strVal val="visible"/>
                                      </p:to>
                                    </p:set>
                                    <p:animEffect transition="in" filter="strips(downRight)">
                                      <p:cBhvr>
                                        <p:cTn id="22" dur="500"/>
                                        <p:tgtEl>
                                          <p:spTgt spid="1366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30" grpId="0" animBg="1"/>
      <p:bldP spid="1366031"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r>
              <a:rPr lang="en-US" altLang="zh-CN"/>
              <a:t>-</a:t>
            </a:r>
            <a:fld id="{0BFDF353-B05F-4E38-AD7B-1E46553B5CBA}" type="slidenum">
              <a:rPr lang="en-US" altLang="zh-CN"/>
              <a:pPr/>
              <a:t>101</a:t>
            </a:fld>
            <a:r>
              <a:rPr lang="en-US" altLang="zh-CN"/>
              <a:t>-</a:t>
            </a:r>
          </a:p>
        </p:txBody>
      </p:sp>
      <p:sp>
        <p:nvSpPr>
          <p:cNvPr id="1367042" name="Rectangle 2"/>
          <p:cNvSpPr>
            <a:spLocks noGrp="1" noChangeArrowheads="1"/>
          </p:cNvSpPr>
          <p:nvPr>
            <p:ph type="title"/>
          </p:nvPr>
        </p:nvSpPr>
        <p:spPr/>
        <p:txBody>
          <a:bodyPr/>
          <a:lstStyle/>
          <a:p>
            <a:r>
              <a:rPr lang="zh-CN" altLang="en-US"/>
              <a:t>虚析构函数：原因</a:t>
            </a:r>
          </a:p>
        </p:txBody>
      </p:sp>
      <p:sp>
        <p:nvSpPr>
          <p:cNvPr id="1367043" name="Rectangle 3"/>
          <p:cNvSpPr>
            <a:spLocks noGrp="1" noChangeArrowheads="1"/>
          </p:cNvSpPr>
          <p:nvPr>
            <p:ph type="body" idx="1"/>
          </p:nvPr>
        </p:nvSpPr>
        <p:spPr/>
        <p:txBody>
          <a:bodyPr/>
          <a:lstStyle/>
          <a:p>
            <a:pPr>
              <a:spcBef>
                <a:spcPct val="25000"/>
              </a:spcBef>
              <a:buFont typeface="Wingdings" pitchFamily="2" charset="2"/>
              <a:buNone/>
            </a:pPr>
            <a:r>
              <a:rPr lang="zh-CN" altLang="en-US" sz="2400"/>
              <a:t>如果使用虚析构函数</a:t>
            </a:r>
          </a:p>
          <a:p>
            <a:pPr>
              <a:spcBef>
                <a:spcPct val="25000"/>
              </a:spcBef>
              <a:buFont typeface="Wingdings" pitchFamily="2" charset="2"/>
              <a:buNone/>
            </a:pPr>
            <a:r>
              <a:rPr lang="en-US" altLang="zh-CN" sz="2400">
                <a:solidFill>
                  <a:srgbClr val="FF0066"/>
                </a:solidFill>
              </a:rPr>
              <a:t>Shape</a:t>
            </a:r>
            <a:r>
              <a:rPr lang="en-US" altLang="zh-CN" sz="2400"/>
              <a:t> *p=</a:t>
            </a:r>
            <a:r>
              <a:rPr lang="en-US" altLang="zh-CN" sz="2400">
                <a:solidFill>
                  <a:schemeClr val="folHlink"/>
                </a:solidFill>
              </a:rPr>
              <a:t>new Circle (3,5,2);</a:t>
            </a:r>
          </a:p>
          <a:p>
            <a:pPr>
              <a:spcBef>
                <a:spcPct val="25000"/>
              </a:spcBef>
              <a:buFont typeface="Wingdings" pitchFamily="2" charset="2"/>
              <a:buNone/>
            </a:pPr>
            <a:r>
              <a:rPr lang="en-US" altLang="zh-CN" sz="2400"/>
              <a:t>……</a:t>
            </a:r>
          </a:p>
          <a:p>
            <a:pPr>
              <a:spcBef>
                <a:spcPct val="25000"/>
              </a:spcBef>
              <a:buFont typeface="Wingdings" pitchFamily="2" charset="2"/>
              <a:buNone/>
            </a:pPr>
            <a:r>
              <a:rPr lang="en-US" altLang="zh-CN" sz="2400">
                <a:solidFill>
                  <a:schemeClr val="folHlink"/>
                </a:solidFill>
              </a:rPr>
              <a:t>delete p</a:t>
            </a:r>
            <a:r>
              <a:rPr lang="en-US" altLang="zh-CN" sz="2400"/>
              <a:t>;</a:t>
            </a:r>
          </a:p>
          <a:p>
            <a:pPr>
              <a:spcBef>
                <a:spcPct val="25000"/>
              </a:spcBef>
              <a:buFont typeface="Wingdings" pitchFamily="2" charset="2"/>
              <a:buNone/>
            </a:pPr>
            <a:endParaRPr lang="en-US" altLang="zh-CN" sz="2400"/>
          </a:p>
          <a:p>
            <a:pPr>
              <a:spcBef>
                <a:spcPct val="25000"/>
              </a:spcBef>
              <a:buFont typeface="Wingdings" pitchFamily="2" charset="2"/>
              <a:buNone/>
            </a:pPr>
            <a:endParaRPr lang="zh-CN" altLang="en-US" sz="2400"/>
          </a:p>
        </p:txBody>
      </p:sp>
      <p:grpSp>
        <p:nvGrpSpPr>
          <p:cNvPr id="2" name="Group 4"/>
          <p:cNvGrpSpPr>
            <a:grpSpLocks/>
          </p:cNvGrpSpPr>
          <p:nvPr/>
        </p:nvGrpSpPr>
        <p:grpSpPr bwMode="auto">
          <a:xfrm>
            <a:off x="4859338" y="2349500"/>
            <a:ext cx="2057400" cy="1219200"/>
            <a:chOff x="3168" y="1152"/>
            <a:chExt cx="912" cy="624"/>
          </a:xfrm>
        </p:grpSpPr>
        <p:sp>
          <p:nvSpPr>
            <p:cNvPr id="1367045" name="Rectangle 5"/>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Shape::~</a:t>
              </a:r>
            </a:p>
          </p:txBody>
        </p:sp>
        <p:sp>
          <p:nvSpPr>
            <p:cNvPr id="1367046" name="Line 6"/>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7047" name="Line 7"/>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7048" name="Rectangle 8"/>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latin typeface="Times New Roman"/>
                </a:rPr>
                <a:t>……</a:t>
              </a:r>
              <a:endParaRPr lang="en-US" altLang="zh-CN" b="0">
                <a:effectLst/>
              </a:endParaRPr>
            </a:p>
          </p:txBody>
        </p:sp>
      </p:grpSp>
      <p:grpSp>
        <p:nvGrpSpPr>
          <p:cNvPr id="3" name="Group 9"/>
          <p:cNvGrpSpPr>
            <a:grpSpLocks/>
          </p:cNvGrpSpPr>
          <p:nvPr/>
        </p:nvGrpSpPr>
        <p:grpSpPr bwMode="auto">
          <a:xfrm>
            <a:off x="4859338" y="3873500"/>
            <a:ext cx="2057400" cy="1219200"/>
            <a:chOff x="3168" y="1152"/>
            <a:chExt cx="912" cy="624"/>
          </a:xfrm>
        </p:grpSpPr>
        <p:sp>
          <p:nvSpPr>
            <p:cNvPr id="1367050" name="Rectangle 10"/>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Circle::~</a:t>
              </a:r>
            </a:p>
          </p:txBody>
        </p:sp>
        <p:sp>
          <p:nvSpPr>
            <p:cNvPr id="1367051" name="Line 11"/>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7052" name="Line 12"/>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7053" name="Rectangle 13"/>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latin typeface="Times New Roman"/>
                </a:rPr>
                <a:t>……</a:t>
              </a:r>
              <a:endParaRPr lang="en-US" altLang="zh-CN" b="0">
                <a:effectLst/>
              </a:endParaRPr>
            </a:p>
          </p:txBody>
        </p:sp>
      </p:grpSp>
      <p:sp>
        <p:nvSpPr>
          <p:cNvPr id="1367054" name="Line 14"/>
          <p:cNvSpPr>
            <a:spLocks noChangeShapeType="1"/>
          </p:cNvSpPr>
          <p:nvPr/>
        </p:nvSpPr>
        <p:spPr bwMode="auto">
          <a:xfrm>
            <a:off x="1835150" y="2708275"/>
            <a:ext cx="3097213" cy="1584325"/>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7055" name="AutoShape 15"/>
          <p:cNvSpPr>
            <a:spLocks noChangeArrowheads="1"/>
          </p:cNvSpPr>
          <p:nvPr/>
        </p:nvSpPr>
        <p:spPr bwMode="auto">
          <a:xfrm>
            <a:off x="838200" y="4038600"/>
            <a:ext cx="3200400" cy="1981200"/>
          </a:xfrm>
          <a:prstGeom prst="cloudCallout">
            <a:avLst>
              <a:gd name="adj1" fmla="val 37750"/>
              <a:gd name="adj2" fmla="val -53926"/>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动态联编，调用</a:t>
            </a:r>
            <a:r>
              <a:rPr lang="en-US" altLang="zh-CN" sz="2800">
                <a:effectLst>
                  <a:outerShdw blurRad="38100" dist="38100" dir="2700000" algn="tl">
                    <a:srgbClr val="FFFFFF"/>
                  </a:outerShdw>
                </a:effectLst>
                <a:ea typeface="黑体" pitchFamily="2" charset="-122"/>
              </a:rPr>
              <a:t>Circle</a:t>
            </a:r>
            <a:r>
              <a:rPr lang="zh-CN" altLang="en-US" sz="2800">
                <a:effectLst>
                  <a:outerShdw blurRad="38100" dist="38100" dir="2700000" algn="tl">
                    <a:srgbClr val="FFFFFF"/>
                  </a:outerShdw>
                </a:effectLst>
                <a:ea typeface="黑体" pitchFamily="2" charset="-122"/>
              </a:rPr>
              <a:t>类析构函数</a:t>
            </a:r>
          </a:p>
        </p:txBody>
      </p:sp>
      <p:grpSp>
        <p:nvGrpSpPr>
          <p:cNvPr id="4" name="Group 16"/>
          <p:cNvGrpSpPr>
            <a:grpSpLocks/>
          </p:cNvGrpSpPr>
          <p:nvPr/>
        </p:nvGrpSpPr>
        <p:grpSpPr bwMode="auto">
          <a:xfrm>
            <a:off x="6764338" y="2806700"/>
            <a:ext cx="1920875" cy="1524000"/>
            <a:chOff x="4320" y="1968"/>
            <a:chExt cx="1210" cy="960"/>
          </a:xfrm>
        </p:grpSpPr>
        <p:grpSp>
          <p:nvGrpSpPr>
            <p:cNvPr id="5" name="Group 17"/>
            <p:cNvGrpSpPr>
              <a:grpSpLocks/>
            </p:cNvGrpSpPr>
            <p:nvPr/>
          </p:nvGrpSpPr>
          <p:grpSpPr bwMode="auto">
            <a:xfrm>
              <a:off x="4320" y="1968"/>
              <a:ext cx="432" cy="960"/>
              <a:chOff x="4320" y="1968"/>
              <a:chExt cx="432" cy="960"/>
            </a:xfrm>
          </p:grpSpPr>
          <p:sp>
            <p:nvSpPr>
              <p:cNvPr id="1367058" name="Line 18"/>
              <p:cNvSpPr>
                <a:spLocks noChangeShapeType="1"/>
              </p:cNvSpPr>
              <p:nvPr/>
            </p:nvSpPr>
            <p:spPr bwMode="auto">
              <a:xfrm>
                <a:off x="4368" y="2928"/>
                <a:ext cx="384" cy="0"/>
              </a:xfrm>
              <a:prstGeom prst="line">
                <a:avLst/>
              </a:prstGeom>
              <a:noFill/>
              <a:ln w="38100">
                <a:solidFill>
                  <a:srgbClr val="FF0066"/>
                </a:solidFill>
                <a:miter lim="800000"/>
                <a:headEnd/>
                <a:tailEnd/>
              </a:ln>
              <a:effectLst/>
            </p:spPr>
            <p:txBody>
              <a:bodyPr wrap="none"/>
              <a:lstStyle/>
              <a:p>
                <a:endParaRPr lang="zh-CN" altLang="en-US"/>
              </a:p>
            </p:txBody>
          </p:sp>
          <p:sp>
            <p:nvSpPr>
              <p:cNvPr id="1367059" name="Line 19"/>
              <p:cNvSpPr>
                <a:spLocks noChangeShapeType="1"/>
              </p:cNvSpPr>
              <p:nvPr/>
            </p:nvSpPr>
            <p:spPr bwMode="auto">
              <a:xfrm flipV="1">
                <a:off x="4752" y="1968"/>
                <a:ext cx="0" cy="960"/>
              </a:xfrm>
              <a:prstGeom prst="line">
                <a:avLst/>
              </a:prstGeom>
              <a:noFill/>
              <a:ln w="38100">
                <a:solidFill>
                  <a:srgbClr val="FF0066"/>
                </a:solidFill>
                <a:miter lim="800000"/>
                <a:headEnd/>
                <a:tailEnd/>
              </a:ln>
              <a:effectLst/>
            </p:spPr>
            <p:txBody>
              <a:bodyPr wrap="none"/>
              <a:lstStyle/>
              <a:p>
                <a:endParaRPr lang="zh-CN" altLang="en-US"/>
              </a:p>
            </p:txBody>
          </p:sp>
          <p:sp>
            <p:nvSpPr>
              <p:cNvPr id="1367060" name="Line 20"/>
              <p:cNvSpPr>
                <a:spLocks noChangeShapeType="1"/>
              </p:cNvSpPr>
              <p:nvPr/>
            </p:nvSpPr>
            <p:spPr bwMode="auto">
              <a:xfrm flipH="1">
                <a:off x="4320" y="1968"/>
                <a:ext cx="432" cy="0"/>
              </a:xfrm>
              <a:prstGeom prst="line">
                <a:avLst/>
              </a:prstGeom>
              <a:noFill/>
              <a:ln w="38100">
                <a:solidFill>
                  <a:srgbClr val="FF0066"/>
                </a:solidFill>
                <a:miter lim="800000"/>
                <a:headEnd/>
                <a:tailEnd type="triangle" w="med" len="med"/>
              </a:ln>
              <a:effectLst/>
            </p:spPr>
            <p:txBody>
              <a:bodyPr wrap="none"/>
              <a:lstStyle/>
              <a:p>
                <a:endParaRPr lang="zh-CN" altLang="en-US"/>
              </a:p>
            </p:txBody>
          </p:sp>
        </p:grpSp>
        <p:sp>
          <p:nvSpPr>
            <p:cNvPr id="1367061" name="Text Box 21"/>
            <p:cNvSpPr txBox="1">
              <a:spLocks noChangeArrowheads="1"/>
            </p:cNvSpPr>
            <p:nvPr/>
          </p:nvSpPr>
          <p:spPr bwMode="auto">
            <a:xfrm>
              <a:off x="4838" y="2036"/>
              <a:ext cx="692" cy="748"/>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C0C0C0"/>
                    </a:outerShdw>
                  </a:effectLst>
                  <a:ea typeface="黑体" pitchFamily="2" charset="-122"/>
                </a:rPr>
                <a:t>再调用</a:t>
              </a:r>
            </a:p>
            <a:p>
              <a:r>
                <a:rPr lang="zh-CN" altLang="en-US">
                  <a:effectLst>
                    <a:outerShdw blurRad="38100" dist="38100" dir="2700000" algn="tl">
                      <a:srgbClr val="C0C0C0"/>
                    </a:outerShdw>
                  </a:effectLst>
                  <a:ea typeface="黑体" pitchFamily="2" charset="-122"/>
                </a:rPr>
                <a:t>基类析</a:t>
              </a:r>
            </a:p>
            <a:p>
              <a:r>
                <a:rPr lang="zh-CN" altLang="en-US">
                  <a:effectLst>
                    <a:outerShdw blurRad="38100" dist="38100" dir="2700000" algn="tl">
                      <a:srgbClr val="C0C0C0"/>
                    </a:outerShdw>
                  </a:effectLst>
                  <a:ea typeface="黑体" pitchFamily="2" charset="-122"/>
                </a:rPr>
                <a:t>构函数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7054"/>
                                        </p:tgtEl>
                                        <p:attrNameLst>
                                          <p:attrName>style.visibility</p:attrName>
                                        </p:attrNameLst>
                                      </p:cBhvr>
                                      <p:to>
                                        <p:strVal val="visible"/>
                                      </p:to>
                                    </p:set>
                                    <p:animEffect transition="in" filter="strips(downRight)">
                                      <p:cBhvr>
                                        <p:cTn id="17" dur="500"/>
                                        <p:tgtEl>
                                          <p:spTgt spid="136705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7055"/>
                                        </p:tgtEl>
                                        <p:attrNameLst>
                                          <p:attrName>style.visibility</p:attrName>
                                        </p:attrNameLst>
                                      </p:cBhvr>
                                      <p:to>
                                        <p:strVal val="visible"/>
                                      </p:to>
                                    </p:set>
                                    <p:animEffect transition="in" filter="strips(downRight)">
                                      <p:cBhvr>
                                        <p:cTn id="22" dur="500"/>
                                        <p:tgtEl>
                                          <p:spTgt spid="136705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54" grpId="0" animBg="1"/>
      <p:bldP spid="1367055"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en-US" altLang="zh-CN"/>
              <a:t>-</a:t>
            </a:r>
            <a:fld id="{A97E8FD6-D2C7-4A70-9BA2-84AC33588353}" type="slidenum">
              <a:rPr lang="en-US" altLang="zh-CN"/>
              <a:pPr/>
              <a:t>102</a:t>
            </a:fld>
            <a:r>
              <a:rPr lang="en-US" altLang="zh-CN"/>
              <a:t>-</a:t>
            </a:r>
          </a:p>
        </p:txBody>
      </p:sp>
      <p:sp>
        <p:nvSpPr>
          <p:cNvPr id="1368066" name="Rectangle 2"/>
          <p:cNvSpPr>
            <a:spLocks noGrp="1" noChangeArrowheads="1"/>
          </p:cNvSpPr>
          <p:nvPr>
            <p:ph type="title"/>
          </p:nvPr>
        </p:nvSpPr>
        <p:spPr/>
        <p:txBody>
          <a:bodyPr/>
          <a:lstStyle/>
          <a:p>
            <a:r>
              <a:rPr lang="en-US" altLang="zh-CN" smtClean="0"/>
              <a:t>7</a:t>
            </a:r>
            <a:r>
              <a:rPr lang="zh-CN" altLang="en-US" smtClean="0"/>
              <a:t>、定义</a:t>
            </a:r>
            <a:r>
              <a:rPr lang="zh-CN" altLang="en-US"/>
              <a:t>纯虚函数</a:t>
            </a:r>
          </a:p>
        </p:txBody>
      </p:sp>
      <p:sp>
        <p:nvSpPr>
          <p:cNvPr id="1368067" name="Rectangle 3"/>
          <p:cNvSpPr>
            <a:spLocks noGrp="1" noChangeArrowheads="1"/>
          </p:cNvSpPr>
          <p:nvPr>
            <p:ph type="body" idx="1"/>
          </p:nvPr>
        </p:nvSpPr>
        <p:spPr/>
        <p:txBody>
          <a:bodyPr/>
          <a:lstStyle/>
          <a:p>
            <a:pPr>
              <a:lnSpc>
                <a:spcPct val="90000"/>
              </a:lnSpc>
              <a:spcBef>
                <a:spcPct val="25000"/>
              </a:spcBef>
            </a:pPr>
            <a:r>
              <a:rPr lang="zh-CN" altLang="en-US" sz="2400" dirty="0"/>
              <a:t>纯虚函数是一种特殊的虚函数，在基类中声明为虚函数，但不提供实现部分，而要求各派生类提供该虚函数的不同版本实现。</a:t>
            </a:r>
          </a:p>
          <a:p>
            <a:pPr>
              <a:lnSpc>
                <a:spcPct val="90000"/>
              </a:lnSpc>
              <a:spcBef>
                <a:spcPct val="25000"/>
              </a:spcBef>
              <a:buFont typeface="Wingdings" pitchFamily="2" charset="2"/>
              <a:buNone/>
            </a:pPr>
            <a:r>
              <a:rPr lang="en-US" altLang="zh-CN" sz="2400" dirty="0"/>
              <a:t>class Shape</a:t>
            </a:r>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double </a:t>
            </a:r>
            <a:r>
              <a:rPr lang="en-US" altLang="zh-CN" sz="2400" dirty="0" err="1"/>
              <a:t>x,y</a:t>
            </a:r>
            <a:r>
              <a:rPr lang="en-US" altLang="zh-CN" sz="2400" dirty="0"/>
              <a:t>;  </a:t>
            </a:r>
            <a:r>
              <a:rPr lang="en-US" altLang="zh-CN" sz="2400" dirty="0">
                <a:solidFill>
                  <a:schemeClr val="folHlink"/>
                </a:solidFill>
              </a:rPr>
              <a:t>// </a:t>
            </a:r>
            <a:r>
              <a:rPr lang="zh-CN" altLang="en-US" sz="2400" dirty="0">
                <a:solidFill>
                  <a:schemeClr val="folHlink"/>
                </a:solidFill>
              </a:rPr>
              <a:t>基点坐标</a:t>
            </a:r>
          </a:p>
          <a:p>
            <a:pPr>
              <a:lnSpc>
                <a:spcPct val="90000"/>
              </a:lnSpc>
              <a:spcBef>
                <a:spcPct val="25000"/>
              </a:spcBef>
              <a:buFont typeface="Wingdings" pitchFamily="2" charset="2"/>
              <a:buNone/>
            </a:pPr>
            <a:r>
              <a:rPr lang="en-US" altLang="zh-CN" sz="2400" dirty="0"/>
              <a:t>public:</a:t>
            </a:r>
          </a:p>
          <a:p>
            <a:pPr>
              <a:lnSpc>
                <a:spcPct val="90000"/>
              </a:lnSpc>
              <a:spcBef>
                <a:spcPct val="25000"/>
              </a:spcBef>
              <a:buFont typeface="Wingdings" pitchFamily="2" charset="2"/>
              <a:buNone/>
            </a:pPr>
            <a:r>
              <a:rPr lang="en-US" altLang="zh-CN" sz="2400" dirty="0"/>
              <a:t>	Shape(double </a:t>
            </a:r>
            <a:r>
              <a:rPr lang="en-US" altLang="zh-CN" sz="2400" dirty="0" err="1"/>
              <a:t>a,double</a:t>
            </a:r>
            <a:r>
              <a:rPr lang="en-US" altLang="zh-CN" sz="2400" dirty="0"/>
              <a:t> b) </a:t>
            </a:r>
            <a:r>
              <a:rPr lang="en-US" altLang="zh-CN" sz="2400" dirty="0" smtClean="0"/>
              <a:t>{ x=a</a:t>
            </a:r>
            <a:r>
              <a:rPr lang="en-US" altLang="zh-CN" sz="2400" dirty="0"/>
              <a:t>; y=b; }</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virtual </a:t>
            </a:r>
            <a:r>
              <a:rPr lang="en-US" altLang="zh-CN" sz="2400" dirty="0">
                <a:solidFill>
                  <a:schemeClr val="folHlink"/>
                </a:solidFill>
              </a:rPr>
              <a:t>double </a:t>
            </a:r>
            <a:r>
              <a:rPr lang="en-US" altLang="zh-CN" sz="2400" dirty="0" err="1">
                <a:solidFill>
                  <a:schemeClr val="folHlink"/>
                </a:solidFill>
              </a:rPr>
              <a:t>getArea</a:t>
            </a:r>
            <a:r>
              <a:rPr lang="en-US" altLang="zh-CN" sz="2400" dirty="0">
                <a:solidFill>
                  <a:schemeClr val="folHlink"/>
                </a:solidFill>
              </a:rPr>
              <a:t>()</a:t>
            </a:r>
            <a:r>
              <a:rPr lang="en-US" altLang="zh-CN" sz="2400" dirty="0">
                <a:solidFill>
                  <a:srgbClr val="FF0066"/>
                </a:solidFill>
              </a:rPr>
              <a:t> =0;</a:t>
            </a:r>
          </a:p>
          <a:p>
            <a:pPr>
              <a:lnSpc>
                <a:spcPct val="90000"/>
              </a:lnSpc>
              <a:spcBef>
                <a:spcPct val="25000"/>
              </a:spcBef>
              <a:buFont typeface="Wingdings" pitchFamily="2" charset="2"/>
              <a:buNone/>
            </a:pPr>
            <a:r>
              <a:rPr lang="en-US" altLang="zh-CN" sz="2400" dirty="0"/>
              <a:t>};</a:t>
            </a:r>
          </a:p>
        </p:txBody>
      </p:sp>
      <p:sp>
        <p:nvSpPr>
          <p:cNvPr id="1368068" name="Rectangle 4"/>
          <p:cNvSpPr>
            <a:spLocks noChangeArrowheads="1"/>
          </p:cNvSpPr>
          <p:nvPr/>
        </p:nvSpPr>
        <p:spPr bwMode="auto">
          <a:xfrm>
            <a:off x="4140200" y="4797425"/>
            <a:ext cx="2743200" cy="762000"/>
          </a:xfrm>
          <a:prstGeom prst="rect">
            <a:avLst/>
          </a:prstGeom>
          <a:noFill/>
          <a:ln w="38100">
            <a:solidFill>
              <a:srgbClr val="FF0066"/>
            </a:solidFill>
            <a:miter lim="800000"/>
            <a:headEnd/>
            <a:tailEnd/>
          </a:ln>
          <a:effectLst/>
        </p:spPr>
        <p:txBody>
          <a:bodyPr wrap="none" anchor="ctr"/>
          <a:lstStyle/>
          <a:p>
            <a:r>
              <a:rPr lang="zh-CN" altLang="en-US">
                <a:solidFill>
                  <a:srgbClr val="FF0066"/>
                </a:solidFill>
                <a:effectLst>
                  <a:outerShdw blurRad="38100" dist="38100" dir="2700000" algn="tl">
                    <a:srgbClr val="C0C0C0"/>
                  </a:outerShdw>
                </a:effectLst>
                <a:ea typeface="黑体" pitchFamily="2" charset="-122"/>
              </a:rPr>
              <a:t>纯虚函数只有定义</a:t>
            </a:r>
          </a:p>
          <a:p>
            <a:r>
              <a:rPr lang="zh-CN" altLang="en-US">
                <a:solidFill>
                  <a:srgbClr val="FF0066"/>
                </a:solidFill>
                <a:effectLst>
                  <a:outerShdw blurRad="38100" dist="38100" dir="2700000" algn="tl">
                    <a:srgbClr val="C0C0C0"/>
                  </a:outerShdw>
                </a:effectLst>
                <a:ea typeface="黑体" pitchFamily="2" charset="-122"/>
              </a:rPr>
              <a:t>没有实现！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68068"/>
                                        </p:tgtEl>
                                        <p:attrNameLst>
                                          <p:attrName>style.visibility</p:attrName>
                                        </p:attrNameLst>
                                      </p:cBhvr>
                                      <p:to>
                                        <p:strVal val="visible"/>
                                      </p:to>
                                    </p:set>
                                    <p:animEffect transition="in" filter="strips(upRight)">
                                      <p:cBhvr>
                                        <p:cTn id="7" dur="500"/>
                                        <p:tgtEl>
                                          <p:spTgt spid="136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BD84170D-9D99-4504-917A-FA0E6BE4BF64}" type="slidenum">
              <a:rPr lang="en-US" altLang="zh-CN"/>
              <a:pPr/>
              <a:t>103</a:t>
            </a:fld>
            <a:r>
              <a:rPr lang="en-US" altLang="zh-CN"/>
              <a:t>-</a:t>
            </a:r>
          </a:p>
        </p:txBody>
      </p:sp>
      <p:sp>
        <p:nvSpPr>
          <p:cNvPr id="1369090" name="Rectangle 2"/>
          <p:cNvSpPr>
            <a:spLocks noGrp="1" noChangeArrowheads="1"/>
          </p:cNvSpPr>
          <p:nvPr>
            <p:ph type="title"/>
          </p:nvPr>
        </p:nvSpPr>
        <p:spPr/>
        <p:txBody>
          <a:bodyPr/>
          <a:lstStyle/>
          <a:p>
            <a:r>
              <a:rPr lang="zh-CN" altLang="en-US"/>
              <a:t>派生类实现纯虚函数</a:t>
            </a:r>
          </a:p>
        </p:txBody>
      </p:sp>
      <p:sp>
        <p:nvSpPr>
          <p:cNvPr id="1369091"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const double PI=3.1415926;</a:t>
            </a:r>
          </a:p>
          <a:p>
            <a:pPr>
              <a:lnSpc>
                <a:spcPct val="90000"/>
              </a:lnSpc>
              <a:spcBef>
                <a:spcPct val="25000"/>
              </a:spcBef>
              <a:buFont typeface="Wingdings" pitchFamily="2" charset="2"/>
              <a:buNone/>
            </a:pPr>
            <a:r>
              <a:rPr lang="en-US" altLang="zh-CN" sz="2400" dirty="0"/>
              <a:t>class Circle : public Shape</a:t>
            </a:r>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double radius;</a:t>
            </a:r>
          </a:p>
          <a:p>
            <a:pPr>
              <a:lnSpc>
                <a:spcPct val="90000"/>
              </a:lnSpc>
              <a:spcBef>
                <a:spcPct val="25000"/>
              </a:spcBef>
              <a:buFont typeface="Wingdings" pitchFamily="2" charset="2"/>
              <a:buNone/>
            </a:pPr>
            <a:r>
              <a:rPr lang="en-US" altLang="zh-CN" sz="2400" dirty="0"/>
              <a:t>public:</a:t>
            </a:r>
          </a:p>
          <a:p>
            <a:pPr>
              <a:lnSpc>
                <a:spcPct val="90000"/>
              </a:lnSpc>
              <a:spcBef>
                <a:spcPct val="25000"/>
              </a:spcBef>
              <a:buFont typeface="Wingdings" pitchFamily="2" charset="2"/>
              <a:buNone/>
            </a:pPr>
            <a:r>
              <a:rPr lang="en-US" altLang="zh-CN" sz="2400" dirty="0"/>
              <a:t>	</a:t>
            </a:r>
            <a:r>
              <a:rPr lang="en-US" altLang="zh-CN" sz="2400" dirty="0">
                <a:solidFill>
                  <a:schemeClr val="folHlink"/>
                </a:solidFill>
              </a:rPr>
              <a:t>Circle(double </a:t>
            </a:r>
            <a:r>
              <a:rPr lang="en-US" altLang="zh-CN" sz="2400" dirty="0" err="1">
                <a:solidFill>
                  <a:schemeClr val="folHlink"/>
                </a:solidFill>
              </a:rPr>
              <a:t>x,double</a:t>
            </a:r>
            <a:r>
              <a:rPr lang="en-US" altLang="zh-CN" sz="2400" dirty="0">
                <a:solidFill>
                  <a:schemeClr val="folHlink"/>
                </a:solidFill>
              </a:rPr>
              <a:t> </a:t>
            </a:r>
            <a:r>
              <a:rPr lang="en-US" altLang="zh-CN" sz="2400" dirty="0" err="1">
                <a:solidFill>
                  <a:schemeClr val="folHlink"/>
                </a:solidFill>
              </a:rPr>
              <a:t>y,double</a:t>
            </a:r>
            <a:r>
              <a:rPr lang="en-US" altLang="zh-CN" sz="2400" dirty="0">
                <a:solidFill>
                  <a:schemeClr val="folHlink"/>
                </a:solidFill>
              </a:rPr>
              <a:t> z)</a:t>
            </a:r>
          </a:p>
          <a:p>
            <a:pPr>
              <a:lnSpc>
                <a:spcPct val="90000"/>
              </a:lnSpc>
              <a:spcBef>
                <a:spcPct val="25000"/>
              </a:spcBef>
              <a:buFont typeface="Wingdings" pitchFamily="2" charset="2"/>
              <a:buNone/>
            </a:pPr>
            <a:r>
              <a:rPr lang="en-US" altLang="zh-CN" sz="2400" dirty="0">
                <a:solidFill>
                  <a:schemeClr val="folHlink"/>
                </a:solidFill>
              </a:rPr>
              <a:t>		: Shape(</a:t>
            </a:r>
            <a:r>
              <a:rPr lang="en-US" altLang="zh-CN" sz="2400" dirty="0" err="1">
                <a:solidFill>
                  <a:schemeClr val="folHlink"/>
                </a:solidFill>
              </a:rPr>
              <a:t>x,y</a:t>
            </a:r>
            <a:r>
              <a:rPr lang="en-US" altLang="zh-CN" sz="2400" dirty="0">
                <a:solidFill>
                  <a:schemeClr val="folHlink"/>
                </a:solidFill>
              </a:rPr>
              <a:t>) </a:t>
            </a:r>
            <a:r>
              <a:rPr lang="en-US" altLang="zh-CN" sz="2400" dirty="0" smtClean="0">
                <a:solidFill>
                  <a:schemeClr val="folHlink"/>
                </a:solidFill>
              </a:rPr>
              <a:t>{ radius=z</a:t>
            </a:r>
            <a:r>
              <a:rPr lang="en-US" altLang="zh-CN" sz="2400" dirty="0">
                <a:solidFill>
                  <a:schemeClr val="folHlink"/>
                </a:solidFill>
              </a:rPr>
              <a:t>; }</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double </a:t>
            </a:r>
            <a:r>
              <a:rPr lang="en-US" altLang="zh-CN" sz="2400" dirty="0" err="1">
                <a:solidFill>
                  <a:srgbClr val="FF0066"/>
                </a:solidFill>
              </a:rPr>
              <a:t>getArea</a:t>
            </a:r>
            <a:r>
              <a:rPr lang="en-US" altLang="zh-CN" sz="2400" dirty="0">
                <a:solidFill>
                  <a:srgbClr val="FF0066"/>
                </a:solidFill>
              </a:rPr>
              <a:t>() </a:t>
            </a:r>
          </a:p>
          <a:p>
            <a:pPr>
              <a:lnSpc>
                <a:spcPct val="90000"/>
              </a:lnSpc>
              <a:spcBef>
                <a:spcPct val="25000"/>
              </a:spcBef>
              <a:buFont typeface="Wingdings" pitchFamily="2" charset="2"/>
              <a:buNone/>
            </a:pPr>
            <a:r>
              <a:rPr lang="en-US" altLang="zh-CN" sz="2400" dirty="0">
                <a:solidFill>
                  <a:srgbClr val="FF0066"/>
                </a:solidFill>
              </a:rPr>
              <a:t>	{ return PI*radius*radius; }</a:t>
            </a:r>
          </a:p>
          <a:p>
            <a:pPr>
              <a:lnSpc>
                <a:spcPct val="90000"/>
              </a:lnSpc>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B056318F-8EBC-4A3F-AFD8-9304EE558BB0}" type="slidenum">
              <a:rPr lang="en-US" altLang="zh-CN"/>
              <a:pPr/>
              <a:t>104</a:t>
            </a:fld>
            <a:r>
              <a:rPr lang="en-US" altLang="zh-CN"/>
              <a:t>-</a:t>
            </a:r>
          </a:p>
        </p:txBody>
      </p:sp>
      <p:sp>
        <p:nvSpPr>
          <p:cNvPr id="1370114" name="Rectangle 2"/>
          <p:cNvSpPr>
            <a:spLocks noGrp="1" noChangeArrowheads="1"/>
          </p:cNvSpPr>
          <p:nvPr>
            <p:ph type="title"/>
          </p:nvPr>
        </p:nvSpPr>
        <p:spPr/>
        <p:txBody>
          <a:bodyPr/>
          <a:lstStyle/>
          <a:p>
            <a:r>
              <a:rPr lang="zh-CN" altLang="en-US"/>
              <a:t>派生类实现纯虚函数</a:t>
            </a:r>
          </a:p>
        </p:txBody>
      </p:sp>
      <p:sp>
        <p:nvSpPr>
          <p:cNvPr id="1370115"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t>class Rectangle : public Shape</a:t>
            </a:r>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	double </a:t>
            </a:r>
            <a:r>
              <a:rPr lang="en-US" altLang="zh-CN" sz="2400" dirty="0" err="1"/>
              <a:t>length,width</a:t>
            </a:r>
            <a:r>
              <a:rPr lang="en-US" altLang="zh-CN" sz="2400" dirty="0"/>
              <a:t>;</a:t>
            </a:r>
          </a:p>
          <a:p>
            <a:pPr>
              <a:spcBef>
                <a:spcPct val="25000"/>
              </a:spcBef>
              <a:buFont typeface="Wingdings" pitchFamily="2" charset="2"/>
              <a:buNone/>
            </a:pPr>
            <a:r>
              <a:rPr lang="en-US" altLang="zh-CN" sz="2400" dirty="0"/>
              <a:t>public:</a:t>
            </a:r>
          </a:p>
          <a:p>
            <a:pPr>
              <a:spcBef>
                <a:spcPct val="25000"/>
              </a:spcBef>
              <a:buFont typeface="Wingdings" pitchFamily="2" charset="2"/>
              <a:buNone/>
            </a:pPr>
            <a:r>
              <a:rPr lang="en-US" altLang="zh-CN" sz="2400" dirty="0"/>
              <a:t>	</a:t>
            </a:r>
            <a:r>
              <a:rPr lang="en-US" altLang="zh-CN" sz="2400" dirty="0">
                <a:solidFill>
                  <a:schemeClr val="folHlink"/>
                </a:solidFill>
              </a:rPr>
              <a:t>Rectangle(double </a:t>
            </a:r>
            <a:r>
              <a:rPr lang="en-US" altLang="zh-CN" sz="2400" dirty="0" err="1">
                <a:solidFill>
                  <a:schemeClr val="folHlink"/>
                </a:solidFill>
              </a:rPr>
              <a:t>x,double</a:t>
            </a:r>
            <a:r>
              <a:rPr lang="en-US" altLang="zh-CN" sz="2400" dirty="0">
                <a:solidFill>
                  <a:schemeClr val="folHlink"/>
                </a:solidFill>
              </a:rPr>
              <a:t> y,</a:t>
            </a:r>
          </a:p>
          <a:p>
            <a:pPr>
              <a:spcBef>
                <a:spcPct val="25000"/>
              </a:spcBef>
              <a:buFont typeface="Wingdings" pitchFamily="2" charset="2"/>
              <a:buNone/>
            </a:pPr>
            <a:r>
              <a:rPr lang="en-US" altLang="zh-CN" sz="2400" dirty="0">
                <a:solidFill>
                  <a:schemeClr val="folHlink"/>
                </a:solidFill>
              </a:rPr>
              <a:t>		double </a:t>
            </a:r>
            <a:r>
              <a:rPr lang="en-US" altLang="zh-CN" sz="2400" dirty="0" err="1">
                <a:solidFill>
                  <a:schemeClr val="folHlink"/>
                </a:solidFill>
              </a:rPr>
              <a:t>z,double</a:t>
            </a:r>
            <a:r>
              <a:rPr lang="en-US" altLang="zh-CN" sz="2400" dirty="0">
                <a:solidFill>
                  <a:schemeClr val="folHlink"/>
                </a:solidFill>
              </a:rPr>
              <a:t> w) : Shape(</a:t>
            </a:r>
            <a:r>
              <a:rPr lang="en-US" altLang="zh-CN" sz="2400" dirty="0" err="1">
                <a:solidFill>
                  <a:schemeClr val="folHlink"/>
                </a:solidFill>
              </a:rPr>
              <a:t>x,y</a:t>
            </a:r>
            <a:r>
              <a:rPr lang="en-US" altLang="zh-CN" sz="2400" dirty="0">
                <a:solidFill>
                  <a:schemeClr val="folHlink"/>
                </a:solidFill>
              </a:rPr>
              <a:t>)</a:t>
            </a:r>
          </a:p>
          <a:p>
            <a:pPr>
              <a:spcBef>
                <a:spcPct val="25000"/>
              </a:spcBef>
              <a:buFont typeface="Wingdings" pitchFamily="2" charset="2"/>
              <a:buNone/>
            </a:pPr>
            <a:r>
              <a:rPr lang="en-US" altLang="zh-CN" sz="2400" dirty="0">
                <a:solidFill>
                  <a:schemeClr val="folHlink"/>
                </a:solidFill>
              </a:rPr>
              <a:t>	    </a:t>
            </a:r>
            <a:r>
              <a:rPr lang="en-US" altLang="zh-CN" sz="2400" dirty="0" smtClean="0">
                <a:solidFill>
                  <a:schemeClr val="folHlink"/>
                </a:solidFill>
              </a:rPr>
              <a:t>{ length=z</a:t>
            </a:r>
            <a:r>
              <a:rPr lang="en-US" altLang="zh-CN" sz="2400" dirty="0">
                <a:solidFill>
                  <a:schemeClr val="folHlink"/>
                </a:solidFill>
              </a:rPr>
              <a:t>; width=w; }</a:t>
            </a:r>
          </a:p>
          <a:p>
            <a:pPr>
              <a:spcBef>
                <a:spcPct val="25000"/>
              </a:spcBef>
              <a:buFont typeface="Wingdings" pitchFamily="2" charset="2"/>
              <a:buNone/>
            </a:pPr>
            <a:r>
              <a:rPr lang="en-US" altLang="zh-CN" sz="2400" dirty="0"/>
              <a:t>	</a:t>
            </a:r>
            <a:r>
              <a:rPr lang="en-US" altLang="zh-CN" sz="2400" dirty="0">
                <a:solidFill>
                  <a:srgbClr val="FF0066"/>
                </a:solidFill>
              </a:rPr>
              <a:t>double </a:t>
            </a:r>
            <a:r>
              <a:rPr lang="en-US" altLang="zh-CN" sz="2400" dirty="0" err="1">
                <a:solidFill>
                  <a:srgbClr val="FF0066"/>
                </a:solidFill>
              </a:rPr>
              <a:t>getArea</a:t>
            </a:r>
            <a:r>
              <a:rPr lang="en-US" altLang="zh-CN" sz="2400" dirty="0">
                <a:solidFill>
                  <a:srgbClr val="FF0066"/>
                </a:solidFill>
              </a:rPr>
              <a:t>() </a:t>
            </a:r>
            <a:r>
              <a:rPr lang="en-US" altLang="zh-CN" sz="2400" dirty="0" smtClean="0">
                <a:solidFill>
                  <a:srgbClr val="FF0066"/>
                </a:solidFill>
              </a:rPr>
              <a:t>{ return </a:t>
            </a:r>
            <a:r>
              <a:rPr lang="en-US" altLang="zh-CN" sz="2400" dirty="0">
                <a:solidFill>
                  <a:srgbClr val="FF0066"/>
                </a:solidFill>
              </a:rPr>
              <a:t>width*length; }</a:t>
            </a:r>
          </a:p>
          <a:p>
            <a:pPr>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en-US" altLang="zh-CN"/>
              <a:t>-</a:t>
            </a:r>
            <a:fld id="{1D8BD4E6-091C-4A59-860F-44F6466D1666}" type="slidenum">
              <a:rPr lang="en-US" altLang="zh-CN"/>
              <a:pPr/>
              <a:t>105</a:t>
            </a:fld>
            <a:r>
              <a:rPr lang="en-US" altLang="zh-CN"/>
              <a:t>-</a:t>
            </a:r>
          </a:p>
        </p:txBody>
      </p:sp>
      <p:sp>
        <p:nvSpPr>
          <p:cNvPr id="1371138" name="Rectangle 2"/>
          <p:cNvSpPr>
            <a:spLocks noGrp="1" noChangeArrowheads="1"/>
          </p:cNvSpPr>
          <p:nvPr>
            <p:ph type="title"/>
          </p:nvPr>
        </p:nvSpPr>
        <p:spPr/>
        <p:txBody>
          <a:bodyPr/>
          <a:lstStyle/>
          <a:p>
            <a:r>
              <a:rPr lang="zh-CN" altLang="en-US"/>
              <a:t>基于引用的多态</a:t>
            </a:r>
          </a:p>
        </p:txBody>
      </p:sp>
      <p:sp>
        <p:nvSpPr>
          <p:cNvPr id="1371139"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solidFill>
                  <a:schemeClr val="folHlink"/>
                </a:solidFill>
              </a:rPr>
              <a:t>double </a:t>
            </a:r>
            <a:r>
              <a:rPr lang="en-US" altLang="zh-CN" sz="2400" dirty="0" err="1">
                <a:solidFill>
                  <a:schemeClr val="folHlink"/>
                </a:solidFill>
              </a:rPr>
              <a:t>calArea</a:t>
            </a:r>
            <a:r>
              <a:rPr lang="en-US" altLang="zh-CN" sz="2400" dirty="0">
                <a:solidFill>
                  <a:schemeClr val="folHlink"/>
                </a:solidFill>
              </a:rPr>
              <a:t>(</a:t>
            </a:r>
            <a:r>
              <a:rPr lang="en-US" altLang="zh-CN" sz="2400" dirty="0">
                <a:solidFill>
                  <a:srgbClr val="FF0066"/>
                </a:solidFill>
              </a:rPr>
              <a:t>Shape &amp;</a:t>
            </a:r>
            <a:r>
              <a:rPr lang="en-US" altLang="zh-CN" sz="2400" dirty="0" err="1">
                <a:solidFill>
                  <a:srgbClr val="FF0066"/>
                </a:solidFill>
              </a:rPr>
              <a:t>sh</a:t>
            </a:r>
            <a:r>
              <a:rPr lang="en-US" altLang="zh-CN" sz="2400" dirty="0">
                <a:solidFill>
                  <a:schemeClr val="folHlink"/>
                </a:solidFill>
              </a:rPr>
              <a:t>)</a:t>
            </a:r>
          </a:p>
          <a:p>
            <a:pPr>
              <a:spcBef>
                <a:spcPct val="25000"/>
              </a:spcBef>
              <a:buFont typeface="Wingdings" pitchFamily="2" charset="2"/>
              <a:buNone/>
            </a:pPr>
            <a:r>
              <a:rPr lang="en-US" altLang="zh-CN" sz="2400" dirty="0">
                <a:solidFill>
                  <a:schemeClr val="folHlink"/>
                </a:solidFill>
              </a:rPr>
              <a:t>{</a:t>
            </a:r>
          </a:p>
          <a:p>
            <a:pPr>
              <a:spcBef>
                <a:spcPct val="25000"/>
              </a:spcBef>
              <a:buFont typeface="Wingdings" pitchFamily="2" charset="2"/>
              <a:buNone/>
            </a:pPr>
            <a:r>
              <a:rPr lang="en-US" altLang="zh-CN" sz="2400" dirty="0">
                <a:solidFill>
                  <a:schemeClr val="folHlink"/>
                </a:solidFill>
              </a:rPr>
              <a:t>	return </a:t>
            </a:r>
            <a:r>
              <a:rPr lang="en-US" altLang="zh-CN" sz="2400" dirty="0" err="1">
                <a:solidFill>
                  <a:schemeClr val="folHlink"/>
                </a:solidFill>
              </a:rPr>
              <a:t>sh.getArea</a:t>
            </a:r>
            <a:r>
              <a:rPr lang="en-US" altLang="zh-CN" sz="2400" dirty="0">
                <a:solidFill>
                  <a:schemeClr val="folHlink"/>
                </a:solidFill>
              </a:rPr>
              <a:t>();</a:t>
            </a:r>
          </a:p>
          <a:p>
            <a:pPr>
              <a:spcBef>
                <a:spcPct val="25000"/>
              </a:spcBef>
              <a:buFont typeface="Wingdings" pitchFamily="2" charset="2"/>
              <a:buNone/>
            </a:pPr>
            <a:r>
              <a:rPr lang="en-US" altLang="zh-CN" sz="2400" dirty="0">
                <a:solidFill>
                  <a:schemeClr val="folHlink"/>
                </a:solidFill>
              </a:rPr>
              <a:t>}</a:t>
            </a:r>
          </a:p>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	Circle c(3,4,5);</a:t>
            </a:r>
          </a:p>
          <a:p>
            <a:pPr>
              <a:spcBef>
                <a:spcPct val="25000"/>
              </a:spcBef>
              <a:buFont typeface="Wingdings" pitchFamily="2" charset="2"/>
              <a:buNone/>
            </a:pPr>
            <a:r>
              <a:rPr lang="en-US" altLang="zh-CN" sz="2400" dirty="0"/>
              <a:t>	</a:t>
            </a:r>
            <a:r>
              <a:rPr lang="en-US" altLang="zh-CN" sz="2400" dirty="0" err="1"/>
              <a:t>cout</a:t>
            </a:r>
            <a:r>
              <a:rPr lang="en-US" altLang="zh-CN" sz="2400" dirty="0"/>
              <a:t>&lt;&lt;“Circle area:”&lt;&lt;</a:t>
            </a:r>
            <a:r>
              <a:rPr lang="en-US" altLang="zh-CN" sz="2400" dirty="0" err="1">
                <a:solidFill>
                  <a:srgbClr val="FF0066"/>
                </a:solidFill>
              </a:rPr>
              <a:t>calArea</a:t>
            </a:r>
            <a:r>
              <a:rPr lang="en-US" altLang="zh-CN" sz="2400" dirty="0">
                <a:solidFill>
                  <a:srgbClr val="FF0066"/>
                </a:solidFill>
              </a:rPr>
              <a:t>(c)</a:t>
            </a:r>
            <a:r>
              <a:rPr lang="en-US" altLang="zh-CN" sz="2400" dirty="0"/>
              <a:t>&lt;&lt;</a:t>
            </a:r>
            <a:r>
              <a:rPr lang="en-US" altLang="zh-CN" sz="2400" dirty="0" err="1"/>
              <a:t>endl</a:t>
            </a:r>
            <a:r>
              <a:rPr lang="en-US" altLang="zh-CN" sz="2400" dirty="0"/>
              <a:t>;</a:t>
            </a:r>
          </a:p>
          <a:p>
            <a:pPr>
              <a:spcBef>
                <a:spcPct val="25000"/>
              </a:spcBef>
              <a:buFont typeface="Wingdings" pitchFamily="2" charset="2"/>
              <a:buNone/>
            </a:pPr>
            <a:r>
              <a:rPr lang="en-US" altLang="zh-CN" sz="2400" dirty="0"/>
              <a:t>	Rectangle r(3,4,5,6);</a:t>
            </a:r>
          </a:p>
          <a:p>
            <a:pPr>
              <a:spcBef>
                <a:spcPct val="25000"/>
              </a:spcBef>
              <a:buFont typeface="Wingdings" pitchFamily="2" charset="2"/>
              <a:buNone/>
            </a:pPr>
            <a:r>
              <a:rPr lang="en-US" altLang="zh-CN" sz="2400" dirty="0"/>
              <a:t>	</a:t>
            </a:r>
            <a:r>
              <a:rPr lang="en-US" altLang="zh-CN" sz="2400" dirty="0" err="1"/>
              <a:t>cout</a:t>
            </a:r>
            <a:r>
              <a:rPr lang="en-US" altLang="zh-CN" sz="2400" dirty="0"/>
              <a:t>&lt;&lt;“Rectangle area:”&lt;&lt;</a:t>
            </a:r>
            <a:r>
              <a:rPr lang="en-US" altLang="zh-CN" sz="2400" dirty="0" err="1">
                <a:solidFill>
                  <a:srgbClr val="FF0066"/>
                </a:solidFill>
              </a:rPr>
              <a:t>calArea</a:t>
            </a:r>
            <a:r>
              <a:rPr lang="en-US" altLang="zh-CN" sz="2400" dirty="0">
                <a:solidFill>
                  <a:srgbClr val="FF0066"/>
                </a:solidFill>
              </a:rPr>
              <a:t>(r)</a:t>
            </a:r>
            <a:r>
              <a:rPr lang="en-US" altLang="zh-CN" sz="2400" dirty="0"/>
              <a:t>&lt;&lt;</a:t>
            </a:r>
            <a:r>
              <a:rPr lang="en-US" altLang="zh-CN" sz="2400" dirty="0" err="1"/>
              <a:t>endl</a:t>
            </a:r>
            <a:r>
              <a:rPr lang="en-US" altLang="zh-CN" sz="2400" dirty="0"/>
              <a:t>;</a:t>
            </a:r>
          </a:p>
          <a:p>
            <a:pPr>
              <a:spcBef>
                <a:spcPct val="25000"/>
              </a:spcBef>
              <a:buFont typeface="Wingdings" pitchFamily="2" charset="2"/>
              <a:buNone/>
            </a:pPr>
            <a:r>
              <a:rPr lang="en-US" altLang="zh-CN" sz="2400" dirty="0"/>
              <a:t>}</a:t>
            </a:r>
          </a:p>
        </p:txBody>
      </p:sp>
      <p:sp>
        <p:nvSpPr>
          <p:cNvPr id="1371140" name="Rectangle 4"/>
          <p:cNvSpPr>
            <a:spLocks noChangeArrowheads="1"/>
          </p:cNvSpPr>
          <p:nvPr/>
        </p:nvSpPr>
        <p:spPr bwMode="auto">
          <a:xfrm>
            <a:off x="4356100" y="2060575"/>
            <a:ext cx="3276600" cy="11430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输出结果</a:t>
            </a:r>
          </a:p>
          <a:p>
            <a:r>
              <a:rPr lang="en-US" altLang="zh-CN">
                <a:solidFill>
                  <a:srgbClr val="FF0066"/>
                </a:solidFill>
                <a:effectLst>
                  <a:outerShdw blurRad="38100" dist="38100" dir="2700000" algn="tl">
                    <a:srgbClr val="C0C0C0"/>
                  </a:outerShdw>
                </a:effectLst>
                <a:ea typeface="黑体" pitchFamily="2" charset="-122"/>
              </a:rPr>
              <a:t>Circle area:78.5398</a:t>
            </a:r>
          </a:p>
          <a:p>
            <a:r>
              <a:rPr lang="en-US" altLang="zh-CN">
                <a:solidFill>
                  <a:srgbClr val="FF0066"/>
                </a:solidFill>
                <a:effectLst>
                  <a:outerShdw blurRad="38100" dist="38100" dir="2700000" algn="tl">
                    <a:srgbClr val="C0C0C0"/>
                  </a:outerShdw>
                </a:effectLst>
                <a:ea typeface="黑体" pitchFamily="2" charset="-122"/>
              </a:rPr>
              <a:t>Rectangle area:30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71140"/>
                                        </p:tgtEl>
                                        <p:attrNameLst>
                                          <p:attrName>style.visibility</p:attrName>
                                        </p:attrNameLst>
                                      </p:cBhvr>
                                      <p:to>
                                        <p:strVal val="visible"/>
                                      </p:to>
                                    </p:set>
                                    <p:animEffect transition="in" filter="strips(upRight)">
                                      <p:cBhvr>
                                        <p:cTn id="7" dur="500"/>
                                        <p:tgtEl>
                                          <p:spTgt spid="137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40"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E0DCAE5B-FE1F-4A12-B165-714C42150D16}" type="slidenum">
              <a:rPr lang="en-US" altLang="zh-CN"/>
              <a:pPr/>
              <a:t>106</a:t>
            </a:fld>
            <a:r>
              <a:rPr lang="en-US" altLang="zh-CN"/>
              <a:t>-</a:t>
            </a:r>
          </a:p>
        </p:txBody>
      </p:sp>
      <p:sp>
        <p:nvSpPr>
          <p:cNvPr id="1372162" name="Rectangle 2"/>
          <p:cNvSpPr>
            <a:spLocks noGrp="1" noChangeArrowheads="1"/>
          </p:cNvSpPr>
          <p:nvPr>
            <p:ph type="title"/>
          </p:nvPr>
        </p:nvSpPr>
        <p:spPr/>
        <p:txBody>
          <a:bodyPr/>
          <a:lstStyle/>
          <a:p>
            <a:r>
              <a:rPr lang="zh-CN" altLang="en-US"/>
              <a:t>抽象类</a:t>
            </a:r>
          </a:p>
        </p:txBody>
      </p:sp>
      <p:sp>
        <p:nvSpPr>
          <p:cNvPr id="1372163" name="Rectangle 3"/>
          <p:cNvSpPr>
            <a:spLocks noGrp="1" noChangeArrowheads="1"/>
          </p:cNvSpPr>
          <p:nvPr>
            <p:ph type="body" idx="1"/>
          </p:nvPr>
        </p:nvSpPr>
        <p:spPr/>
        <p:txBody>
          <a:bodyPr/>
          <a:lstStyle/>
          <a:p>
            <a:pPr>
              <a:spcBef>
                <a:spcPct val="25000"/>
              </a:spcBef>
            </a:pPr>
            <a:r>
              <a:rPr lang="zh-CN" altLang="en-US" sz="2400">
                <a:solidFill>
                  <a:schemeClr val="folHlink"/>
                </a:solidFill>
              </a:rPr>
              <a:t>凡是含有纯虚函数的类称为抽象类。</a:t>
            </a:r>
            <a:r>
              <a:rPr lang="zh-CN" altLang="en-US" sz="2400"/>
              <a:t>抽象类往往描述的是一般抽象概念，如形状类、动物类，其中的纯虚函数如</a:t>
            </a:r>
            <a:r>
              <a:rPr lang="en-US" altLang="zh-CN" sz="2400"/>
              <a:t>area</a:t>
            </a:r>
            <a:r>
              <a:rPr lang="zh-CN" altLang="en-US" sz="2400"/>
              <a:t>没有实际意义，不能提供实现代码。要求派生类如</a:t>
            </a:r>
            <a:r>
              <a:rPr lang="en-US" altLang="zh-CN" sz="2400"/>
              <a:t>Circle</a:t>
            </a:r>
            <a:r>
              <a:rPr lang="zh-CN" altLang="en-US" sz="2400"/>
              <a:t>类提供自己版本的</a:t>
            </a:r>
            <a:r>
              <a:rPr lang="en-US" altLang="zh-CN" sz="2400"/>
              <a:t>area</a:t>
            </a:r>
            <a:r>
              <a:rPr lang="zh-CN" altLang="en-US" sz="2400"/>
              <a:t>实现。</a:t>
            </a:r>
          </a:p>
          <a:p>
            <a:pPr>
              <a:spcBef>
                <a:spcPct val="25000"/>
              </a:spcBef>
            </a:pPr>
            <a:r>
              <a:rPr lang="en-US" altLang="zh-CN" sz="2400"/>
              <a:t>C++</a:t>
            </a:r>
            <a:r>
              <a:rPr lang="zh-CN" altLang="en-US" sz="2400"/>
              <a:t>规定，</a:t>
            </a:r>
            <a:r>
              <a:rPr lang="zh-CN" altLang="en-US" sz="2400">
                <a:solidFill>
                  <a:srgbClr val="FF0066"/>
                </a:solidFill>
              </a:rPr>
              <a:t>不能在内存中创建抽象类对象</a:t>
            </a:r>
            <a:r>
              <a:rPr lang="zh-CN" altLang="en-US" sz="2400"/>
              <a:t>，无论是定义抽象类对象、作为形参或返回值，还是动态创建抽象类对象都是非法的。</a:t>
            </a:r>
            <a:r>
              <a:rPr lang="zh-CN" altLang="en-US" sz="2400">
                <a:solidFill>
                  <a:schemeClr val="folHlink"/>
                </a:solidFill>
              </a:rPr>
              <a:t>但可以定义一个抽象类指针</a:t>
            </a:r>
            <a:r>
              <a:rPr lang="en-US" altLang="zh-CN" sz="2400">
                <a:solidFill>
                  <a:schemeClr val="folHlink"/>
                </a:solidFill>
              </a:rPr>
              <a:t>(</a:t>
            </a:r>
            <a:r>
              <a:rPr lang="zh-CN" altLang="en-US" sz="2400">
                <a:solidFill>
                  <a:schemeClr val="folHlink"/>
                </a:solidFill>
              </a:rPr>
              <a:t>引用</a:t>
            </a:r>
            <a:r>
              <a:rPr lang="en-US" altLang="zh-CN" sz="2400">
                <a:solidFill>
                  <a:schemeClr val="folHlink"/>
                </a:solidFill>
              </a:rPr>
              <a:t>)</a:t>
            </a:r>
            <a:r>
              <a:rPr lang="zh-CN" altLang="en-US" sz="2400">
                <a:solidFill>
                  <a:schemeClr val="folHlink"/>
                </a:solidFill>
              </a:rPr>
              <a:t>，并用该指针指向不同的派生类对象，以实现多态性。</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en-US" altLang="zh-CN"/>
              <a:t>-</a:t>
            </a:r>
            <a:fld id="{89CCFBD8-19B4-4412-873C-737B5F52C751}" type="slidenum">
              <a:rPr lang="en-US" altLang="zh-CN"/>
              <a:pPr/>
              <a:t>107</a:t>
            </a:fld>
            <a:r>
              <a:rPr lang="en-US" altLang="zh-CN"/>
              <a:t>-</a:t>
            </a:r>
          </a:p>
        </p:txBody>
      </p:sp>
      <p:sp>
        <p:nvSpPr>
          <p:cNvPr id="1373186" name="Rectangle 2"/>
          <p:cNvSpPr>
            <a:spLocks noGrp="1" noChangeArrowheads="1"/>
          </p:cNvSpPr>
          <p:nvPr>
            <p:ph type="title"/>
          </p:nvPr>
        </p:nvSpPr>
        <p:spPr/>
        <p:txBody>
          <a:bodyPr/>
          <a:lstStyle/>
          <a:p>
            <a:r>
              <a:rPr lang="zh-CN" altLang="en-US"/>
              <a:t>抽象类</a:t>
            </a:r>
          </a:p>
        </p:txBody>
      </p:sp>
      <p:sp>
        <p:nvSpPr>
          <p:cNvPr id="1373187"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solidFill>
                  <a:schemeClr val="folHlink"/>
                </a:solidFill>
              </a:rPr>
              <a:t>double </a:t>
            </a:r>
            <a:r>
              <a:rPr lang="en-US" altLang="zh-CN" sz="2400" dirty="0" err="1">
                <a:solidFill>
                  <a:schemeClr val="folHlink"/>
                </a:solidFill>
              </a:rPr>
              <a:t>calArea</a:t>
            </a:r>
            <a:r>
              <a:rPr lang="en-US" altLang="zh-CN" sz="2400" dirty="0">
                <a:solidFill>
                  <a:schemeClr val="folHlink"/>
                </a:solidFill>
              </a:rPr>
              <a:t>(</a:t>
            </a:r>
            <a:r>
              <a:rPr lang="en-US" altLang="zh-CN" sz="2400" dirty="0">
                <a:solidFill>
                  <a:srgbClr val="FF0066"/>
                </a:solidFill>
              </a:rPr>
              <a:t>Shape *p</a:t>
            </a:r>
            <a:r>
              <a:rPr lang="en-US" altLang="zh-CN" sz="2400" dirty="0">
                <a:solidFill>
                  <a:schemeClr val="folHlink"/>
                </a:solidFill>
              </a:rPr>
              <a:t>)</a:t>
            </a:r>
          </a:p>
          <a:p>
            <a:pPr>
              <a:lnSpc>
                <a:spcPct val="90000"/>
              </a:lnSpc>
              <a:spcBef>
                <a:spcPct val="25000"/>
              </a:spcBef>
              <a:buFont typeface="Wingdings" pitchFamily="2" charset="2"/>
              <a:buNone/>
            </a:pPr>
            <a:r>
              <a:rPr lang="en-US" altLang="zh-CN" sz="2400" dirty="0">
                <a:solidFill>
                  <a:schemeClr val="folHlink"/>
                </a:solidFill>
              </a:rPr>
              <a:t>{ </a:t>
            </a:r>
          </a:p>
          <a:p>
            <a:pPr>
              <a:lnSpc>
                <a:spcPct val="90000"/>
              </a:lnSpc>
              <a:spcBef>
                <a:spcPct val="25000"/>
              </a:spcBef>
              <a:buFont typeface="Wingdings" pitchFamily="2" charset="2"/>
              <a:buNone/>
            </a:pPr>
            <a:r>
              <a:rPr lang="en-US" altLang="zh-CN" sz="2400" dirty="0">
                <a:solidFill>
                  <a:schemeClr val="folHlink"/>
                </a:solidFill>
              </a:rPr>
              <a:t> 	return p-&gt;</a:t>
            </a:r>
            <a:r>
              <a:rPr lang="en-US" altLang="zh-CN" sz="2400" dirty="0" err="1">
                <a:solidFill>
                  <a:schemeClr val="folHlink"/>
                </a:solidFill>
              </a:rPr>
              <a:t>getArea</a:t>
            </a:r>
            <a:r>
              <a:rPr lang="en-US" altLang="zh-CN" sz="2400" dirty="0">
                <a:solidFill>
                  <a:schemeClr val="folHlink"/>
                </a:solidFill>
              </a:rPr>
              <a:t>();</a:t>
            </a:r>
          </a:p>
          <a:p>
            <a:pPr>
              <a:lnSpc>
                <a:spcPct val="90000"/>
              </a:lnSpc>
              <a:spcBef>
                <a:spcPct val="25000"/>
              </a:spcBef>
              <a:buFont typeface="Wingdings" pitchFamily="2" charset="2"/>
              <a:buNone/>
            </a:pPr>
            <a:r>
              <a:rPr lang="en-US" altLang="zh-CN" sz="2400" dirty="0">
                <a:solidFill>
                  <a:schemeClr val="folHlink"/>
                </a:solidFill>
              </a:rPr>
              <a:t>}</a:t>
            </a:r>
          </a:p>
          <a:p>
            <a:pPr>
              <a:lnSpc>
                <a:spcPct val="90000"/>
              </a:lnSpc>
              <a:spcBef>
                <a:spcPct val="25000"/>
              </a:spcBef>
              <a:buFont typeface="Wingdings" pitchFamily="2" charset="2"/>
              <a:buNone/>
            </a:pPr>
            <a:r>
              <a:rPr lang="en-US" altLang="zh-CN" sz="2400" smtClean="0"/>
              <a:t>int </a:t>
            </a:r>
            <a:r>
              <a:rPr lang="en-US" altLang="zh-CN" sz="2400" dirty="0" smtClean="0"/>
              <a:t>main()</a:t>
            </a:r>
            <a:endParaRPr lang="en-US" altLang="zh-CN" sz="2400" dirty="0"/>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Circle c(3,4,5);</a:t>
            </a:r>
          </a:p>
          <a:p>
            <a:pPr>
              <a:lnSpc>
                <a:spcPct val="90000"/>
              </a:lnSpc>
              <a:spcBef>
                <a:spcPct val="25000"/>
              </a:spcBef>
              <a:buFont typeface="Wingdings" pitchFamily="2" charset="2"/>
              <a:buNone/>
            </a:pPr>
            <a:r>
              <a:rPr lang="en-US" altLang="zh-CN" sz="2400" dirty="0"/>
              <a:t>	</a:t>
            </a:r>
            <a:r>
              <a:rPr lang="en-US" altLang="zh-CN" sz="2400" dirty="0" err="1"/>
              <a:t>cout</a:t>
            </a:r>
            <a:r>
              <a:rPr lang="en-US" altLang="zh-CN" sz="2400" dirty="0"/>
              <a:t>&lt;&lt;</a:t>
            </a:r>
            <a:r>
              <a:rPr lang="en-US" altLang="zh-CN" sz="2400" dirty="0" err="1">
                <a:solidFill>
                  <a:schemeClr val="folHlink"/>
                </a:solidFill>
              </a:rPr>
              <a:t>calArea</a:t>
            </a:r>
            <a:r>
              <a:rPr lang="en-US" altLang="zh-CN" sz="2400" dirty="0">
                <a:solidFill>
                  <a:schemeClr val="folHlink"/>
                </a:solidFill>
              </a:rPr>
              <a:t>(&amp;c)</a:t>
            </a:r>
            <a:r>
              <a:rPr lang="en-US" altLang="zh-CN" sz="2400" dirty="0"/>
              <a:t>&lt;&lt;</a:t>
            </a:r>
            <a:r>
              <a:rPr lang="en-US" altLang="zh-CN" sz="2400" dirty="0" err="1"/>
              <a:t>endl</a:t>
            </a:r>
            <a:r>
              <a:rPr lang="en-US" altLang="zh-CN" sz="2400" dirty="0"/>
              <a:t>;</a:t>
            </a:r>
          </a:p>
          <a:p>
            <a:pPr>
              <a:lnSpc>
                <a:spcPct val="90000"/>
              </a:lnSpc>
              <a:spcBef>
                <a:spcPct val="25000"/>
              </a:spcBef>
              <a:buFont typeface="Wingdings" pitchFamily="2" charset="2"/>
              <a:buNone/>
            </a:pPr>
            <a:r>
              <a:rPr lang="en-US" altLang="zh-CN" sz="2400" dirty="0"/>
              <a:t>	Rectangle r(3,4,5,6);</a:t>
            </a:r>
          </a:p>
          <a:p>
            <a:pPr>
              <a:lnSpc>
                <a:spcPct val="90000"/>
              </a:lnSpc>
              <a:spcBef>
                <a:spcPct val="25000"/>
              </a:spcBef>
              <a:buFont typeface="Wingdings" pitchFamily="2" charset="2"/>
              <a:buNone/>
            </a:pPr>
            <a:r>
              <a:rPr lang="en-US" altLang="zh-CN" sz="2400" dirty="0"/>
              <a:t>	</a:t>
            </a:r>
            <a:r>
              <a:rPr lang="en-US" altLang="zh-CN" sz="2400" dirty="0" err="1"/>
              <a:t>cout</a:t>
            </a:r>
            <a:r>
              <a:rPr lang="en-US" altLang="zh-CN" sz="2400" dirty="0"/>
              <a:t>&lt;&lt;</a:t>
            </a:r>
            <a:r>
              <a:rPr lang="en-US" altLang="zh-CN" sz="2400" dirty="0" err="1">
                <a:solidFill>
                  <a:schemeClr val="folHlink"/>
                </a:solidFill>
              </a:rPr>
              <a:t>calArea</a:t>
            </a:r>
            <a:r>
              <a:rPr lang="en-US" altLang="zh-CN" sz="2400" dirty="0">
                <a:solidFill>
                  <a:schemeClr val="folHlink"/>
                </a:solidFill>
              </a:rPr>
              <a:t>(&amp;r)</a:t>
            </a:r>
            <a:r>
              <a:rPr lang="en-US" altLang="zh-CN" sz="2400" dirty="0"/>
              <a:t>&lt;&lt;</a:t>
            </a:r>
            <a:r>
              <a:rPr lang="en-US" altLang="zh-CN" sz="2400" dirty="0" err="1"/>
              <a:t>endl</a:t>
            </a:r>
            <a:r>
              <a:rPr lang="en-US" altLang="zh-CN" sz="2400" dirty="0"/>
              <a:t>;</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Shape </a:t>
            </a:r>
            <a:r>
              <a:rPr lang="en-US" altLang="zh-CN" sz="2400" dirty="0" err="1">
                <a:solidFill>
                  <a:srgbClr val="FF0066"/>
                </a:solidFill>
              </a:rPr>
              <a:t>sh</a:t>
            </a:r>
            <a:r>
              <a:rPr lang="en-US" altLang="zh-CN" sz="2400" dirty="0">
                <a:solidFill>
                  <a:srgbClr val="FF0066"/>
                </a:solidFill>
              </a:rPr>
              <a:t>(3,4);  </a:t>
            </a:r>
          </a:p>
          <a:p>
            <a:pPr>
              <a:lnSpc>
                <a:spcPct val="90000"/>
              </a:lnSpc>
              <a:spcBef>
                <a:spcPct val="25000"/>
              </a:spcBef>
              <a:buNone/>
            </a:pPr>
            <a:r>
              <a:rPr lang="en-US" altLang="zh-CN" sz="2400" dirty="0" smtClean="0"/>
              <a:t>	return 0;</a:t>
            </a:r>
          </a:p>
          <a:p>
            <a:pPr>
              <a:lnSpc>
                <a:spcPct val="90000"/>
              </a:lnSpc>
              <a:spcBef>
                <a:spcPct val="25000"/>
              </a:spcBef>
              <a:buFont typeface="Wingdings" pitchFamily="2" charset="2"/>
              <a:buNone/>
            </a:pPr>
            <a:r>
              <a:rPr lang="en-US" altLang="zh-CN" sz="2400" dirty="0" smtClean="0"/>
              <a:t>}</a:t>
            </a:r>
            <a:endParaRPr lang="en-US" altLang="zh-CN" sz="2400" dirty="0"/>
          </a:p>
        </p:txBody>
      </p:sp>
      <p:sp>
        <p:nvSpPr>
          <p:cNvPr id="1373188" name="Rectangle 4"/>
          <p:cNvSpPr>
            <a:spLocks noChangeArrowheads="1"/>
          </p:cNvSpPr>
          <p:nvPr/>
        </p:nvSpPr>
        <p:spPr bwMode="auto">
          <a:xfrm>
            <a:off x="2771775" y="5157788"/>
            <a:ext cx="720725" cy="431800"/>
          </a:xfrm>
          <a:prstGeom prst="rect">
            <a:avLst/>
          </a:prstGeom>
          <a:noFill/>
          <a:ln w="9525">
            <a:noFill/>
            <a:miter lim="800000"/>
            <a:headEnd/>
            <a:tailEnd/>
          </a:ln>
          <a:effectLst/>
        </p:spPr>
        <p:txBody>
          <a:bodyPr wrap="none" lIns="0" tIns="0" rIns="0" bIns="0" anchor="ctr"/>
          <a:lstStyle/>
          <a:p>
            <a:pPr algn="ctr"/>
            <a:r>
              <a:rPr lang="en-US" altLang="zh-CN" sz="4000">
                <a:solidFill>
                  <a:srgbClr val="FF0066"/>
                </a:solidFill>
                <a:effectLst>
                  <a:outerShdw blurRad="38100" dist="38100" dir="2700000" algn="tl">
                    <a:srgbClr val="C0C0C0"/>
                  </a:outerShdw>
                </a:effectLst>
                <a:ea typeface="黑体" pitchFamily="2" charset="-122"/>
                <a:sym typeface="Symbol" pitchFamily="18" charset="2"/>
              </a:rPr>
              <a:t>X</a:t>
            </a:r>
            <a:endParaRPr lang="en-US" altLang="zh-CN" sz="4000">
              <a:solidFill>
                <a:srgbClr val="FF0066"/>
              </a:solidFill>
              <a:effectLst>
                <a:outerShdw blurRad="38100" dist="38100" dir="2700000" algn="tl">
                  <a:srgbClr val="C0C0C0"/>
                </a:outerShdw>
              </a:effectLst>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73188"/>
                                        </p:tgtEl>
                                        <p:attrNameLst>
                                          <p:attrName>style.visibility</p:attrName>
                                        </p:attrNameLst>
                                      </p:cBhvr>
                                      <p:to>
                                        <p:strVal val="visible"/>
                                      </p:to>
                                    </p:set>
                                    <p:animEffect transition="in" filter="strips(downRight)">
                                      <p:cBhvr>
                                        <p:cTn id="7" dur="500"/>
                                        <p:tgtEl>
                                          <p:spTgt spid="137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8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r>
              <a:rPr lang="en-US" altLang="zh-CN"/>
              <a:t>-</a:t>
            </a:r>
            <a:fld id="{205C203A-8BC4-4C7A-81A9-9747D684E5D6}" type="slidenum">
              <a:rPr lang="en-US" altLang="zh-CN"/>
              <a:pPr/>
              <a:t>11</a:t>
            </a:fld>
            <a:r>
              <a:rPr lang="en-US" altLang="zh-CN"/>
              <a:t>-</a:t>
            </a:r>
          </a:p>
        </p:txBody>
      </p:sp>
      <p:sp>
        <p:nvSpPr>
          <p:cNvPr id="1180674" name="Rectangle 2"/>
          <p:cNvSpPr>
            <a:spLocks noGrp="1" noChangeArrowheads="1"/>
          </p:cNvSpPr>
          <p:nvPr>
            <p:ph type="title"/>
          </p:nvPr>
        </p:nvSpPr>
        <p:spPr/>
        <p:txBody>
          <a:bodyPr/>
          <a:lstStyle/>
          <a:p>
            <a:pPr eaLnBrk="1" hangingPunct="1">
              <a:defRPr/>
            </a:pPr>
            <a:r>
              <a:rPr lang="zh-CN" altLang="en-US" dirty="0" smtClean="0"/>
              <a:t>派生类对象的内存结构</a:t>
            </a:r>
            <a:endParaRPr lang="en-US" altLang="zh-CN" dirty="0" smtClean="0"/>
          </a:p>
        </p:txBody>
      </p:sp>
      <p:sp>
        <p:nvSpPr>
          <p:cNvPr id="1180675" name="Rectangle 3"/>
          <p:cNvSpPr>
            <a:spLocks noGrp="1" noChangeArrowheads="1"/>
          </p:cNvSpPr>
          <p:nvPr>
            <p:ph type="body" idx="1"/>
          </p:nvPr>
        </p:nvSpPr>
        <p:spPr/>
        <p:txBody>
          <a:bodyPr/>
          <a:lstStyle/>
          <a:p>
            <a:pPr>
              <a:spcBef>
                <a:spcPct val="25000"/>
              </a:spcBef>
              <a:buNone/>
            </a:pPr>
            <a:r>
              <a:rPr lang="en-US" altLang="zh-CN" dirty="0" smtClean="0">
                <a:solidFill>
                  <a:schemeClr val="tx2"/>
                </a:solidFill>
              </a:rPr>
              <a:t>class Circle : public Point</a:t>
            </a:r>
          </a:p>
          <a:p>
            <a:pPr>
              <a:spcBef>
                <a:spcPct val="25000"/>
              </a:spcBef>
              <a:buNone/>
            </a:pPr>
            <a:r>
              <a:rPr lang="en-US" altLang="zh-CN" dirty="0" smtClean="0">
                <a:solidFill>
                  <a:schemeClr val="tx2"/>
                </a:solidFill>
              </a:rPr>
              <a:t>{</a:t>
            </a:r>
          </a:p>
          <a:p>
            <a:pPr>
              <a:spcBef>
                <a:spcPct val="25000"/>
              </a:spcBef>
              <a:buNone/>
            </a:pPr>
            <a:r>
              <a:rPr lang="en-US" altLang="zh-CN" dirty="0" smtClean="0">
                <a:solidFill>
                  <a:schemeClr val="tx2"/>
                </a:solidFill>
              </a:rPr>
              <a:t>	</a:t>
            </a:r>
            <a:r>
              <a:rPr lang="en-US" altLang="zh-CN" dirty="0" err="1" smtClean="0">
                <a:solidFill>
                  <a:srgbClr val="FF0066"/>
                </a:solidFill>
              </a:rPr>
              <a:t>int</a:t>
            </a:r>
            <a:r>
              <a:rPr lang="en-US" altLang="zh-CN" dirty="0" smtClean="0">
                <a:solidFill>
                  <a:srgbClr val="FF0066"/>
                </a:solidFill>
              </a:rPr>
              <a:t> radius;</a:t>
            </a:r>
          </a:p>
          <a:p>
            <a:pPr>
              <a:spcBef>
                <a:spcPct val="25000"/>
              </a:spcBef>
              <a:buNone/>
            </a:pPr>
            <a:r>
              <a:rPr lang="en-US" altLang="zh-CN" dirty="0" smtClean="0">
                <a:solidFill>
                  <a:schemeClr val="tx2"/>
                </a:solidFill>
              </a:rPr>
              <a:t>public:</a:t>
            </a:r>
          </a:p>
          <a:p>
            <a:pPr>
              <a:spcBef>
                <a:spcPct val="25000"/>
              </a:spcBef>
              <a:buNone/>
            </a:pPr>
            <a:r>
              <a:rPr lang="en-US" altLang="zh-CN" dirty="0" smtClean="0">
                <a:solidFill>
                  <a:schemeClr val="tx2"/>
                </a:solidFill>
              </a:rPr>
              <a:t>	</a:t>
            </a:r>
            <a:r>
              <a:rPr lang="en-US" altLang="zh-CN" dirty="0" smtClean="0">
                <a:solidFill>
                  <a:schemeClr val="tx2"/>
                </a:solidFill>
                <a:latin typeface="Times New Roman"/>
              </a:rPr>
              <a:t>……</a:t>
            </a:r>
            <a:endParaRPr lang="en-US" altLang="zh-CN" dirty="0" smtClean="0">
              <a:solidFill>
                <a:schemeClr val="tx2"/>
              </a:solidFill>
            </a:endParaRPr>
          </a:p>
          <a:p>
            <a:pPr>
              <a:spcBef>
                <a:spcPct val="25000"/>
              </a:spcBef>
              <a:buNone/>
            </a:pPr>
            <a:r>
              <a:rPr lang="en-US" altLang="zh-CN" dirty="0" smtClean="0">
                <a:solidFill>
                  <a:schemeClr val="tx2"/>
                </a:solidFill>
              </a:rPr>
              <a:t>};</a:t>
            </a:r>
          </a:p>
          <a:p>
            <a:pPr>
              <a:spcBef>
                <a:spcPct val="25000"/>
              </a:spcBef>
              <a:buNone/>
            </a:pPr>
            <a:endParaRPr lang="en-US" altLang="zh-CN" dirty="0" smtClean="0">
              <a:solidFill>
                <a:schemeClr val="tx2"/>
              </a:solidFill>
            </a:endParaRPr>
          </a:p>
          <a:p>
            <a:pPr>
              <a:spcBef>
                <a:spcPct val="25000"/>
              </a:spcBef>
              <a:buNone/>
            </a:pPr>
            <a:r>
              <a:rPr lang="en-US" altLang="zh-CN" dirty="0" smtClean="0">
                <a:solidFill>
                  <a:schemeClr val="tx2"/>
                </a:solidFill>
              </a:rPr>
              <a:t>Circle c(3,4,5);</a:t>
            </a:r>
            <a:endParaRPr lang="en-US" altLang="zh-CN" dirty="0">
              <a:solidFill>
                <a:schemeClr val="tx2"/>
              </a:solidFill>
            </a:endParaRPr>
          </a:p>
        </p:txBody>
      </p:sp>
      <p:grpSp>
        <p:nvGrpSpPr>
          <p:cNvPr id="5" name="Group 28"/>
          <p:cNvGrpSpPr>
            <a:grpSpLocks/>
          </p:cNvGrpSpPr>
          <p:nvPr/>
        </p:nvGrpSpPr>
        <p:grpSpPr bwMode="auto">
          <a:xfrm>
            <a:off x="5417096" y="2479576"/>
            <a:ext cx="1828800" cy="2667000"/>
            <a:chOff x="4032" y="1824"/>
            <a:chExt cx="1152" cy="1680"/>
          </a:xfrm>
        </p:grpSpPr>
        <p:sp>
          <p:nvSpPr>
            <p:cNvPr id="6" name="Rectangle 15"/>
            <p:cNvSpPr>
              <a:spLocks noChangeArrowheads="1"/>
            </p:cNvSpPr>
            <p:nvPr/>
          </p:nvSpPr>
          <p:spPr bwMode="auto">
            <a:xfrm>
              <a:off x="4032" y="1824"/>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c</a:t>
              </a:r>
            </a:p>
          </p:txBody>
        </p:sp>
        <p:sp>
          <p:nvSpPr>
            <p:cNvPr id="7" name="Line 19"/>
            <p:cNvSpPr>
              <a:spLocks noChangeShapeType="1"/>
            </p:cNvSpPr>
            <p:nvPr/>
          </p:nvSpPr>
          <p:spPr bwMode="auto">
            <a:xfrm>
              <a:off x="403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8" name="Line 20"/>
            <p:cNvSpPr>
              <a:spLocks noChangeShapeType="1"/>
            </p:cNvSpPr>
            <p:nvPr/>
          </p:nvSpPr>
          <p:spPr bwMode="auto">
            <a:xfrm>
              <a:off x="451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9" name="Rectangle 21"/>
            <p:cNvSpPr>
              <a:spLocks noChangeArrowheads="1"/>
            </p:cNvSpPr>
            <p:nvPr/>
          </p:nvSpPr>
          <p:spPr bwMode="auto">
            <a:xfrm>
              <a:off x="4032" y="2352"/>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sp>
          <p:nvSpPr>
            <p:cNvPr id="10" name="Rectangle 22"/>
            <p:cNvSpPr>
              <a:spLocks noChangeArrowheads="1"/>
            </p:cNvSpPr>
            <p:nvPr/>
          </p:nvSpPr>
          <p:spPr bwMode="auto">
            <a:xfrm>
              <a:off x="4560" y="2352"/>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11" name="Rectangle 24"/>
            <p:cNvSpPr>
              <a:spLocks noChangeArrowheads="1"/>
            </p:cNvSpPr>
            <p:nvPr/>
          </p:nvSpPr>
          <p:spPr bwMode="auto">
            <a:xfrm>
              <a:off x="4560" y="2640"/>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12" name="Rectangle 25"/>
            <p:cNvSpPr>
              <a:spLocks noChangeArrowheads="1"/>
            </p:cNvSpPr>
            <p:nvPr/>
          </p:nvSpPr>
          <p:spPr bwMode="auto">
            <a:xfrm>
              <a:off x="4032" y="2640"/>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4</a:t>
              </a:r>
            </a:p>
          </p:txBody>
        </p:sp>
        <p:sp>
          <p:nvSpPr>
            <p:cNvPr id="13" name="Rectangle 26"/>
            <p:cNvSpPr>
              <a:spLocks noChangeArrowheads="1"/>
            </p:cNvSpPr>
            <p:nvPr/>
          </p:nvSpPr>
          <p:spPr bwMode="auto">
            <a:xfrm>
              <a:off x="4032" y="2928"/>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5</a:t>
              </a:r>
            </a:p>
          </p:txBody>
        </p:sp>
        <p:sp>
          <p:nvSpPr>
            <p:cNvPr id="14" name="Rectangle 27"/>
            <p:cNvSpPr>
              <a:spLocks noChangeArrowheads="1"/>
            </p:cNvSpPr>
            <p:nvPr/>
          </p:nvSpPr>
          <p:spPr bwMode="auto">
            <a:xfrm>
              <a:off x="4560" y="2928"/>
              <a:ext cx="62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radius</a:t>
              </a:r>
            </a:p>
          </p:txBody>
        </p:sp>
      </p:grpSp>
      <p:sp>
        <p:nvSpPr>
          <p:cNvPr id="15" name="Line 29"/>
          <p:cNvSpPr>
            <a:spLocks noChangeShapeType="1"/>
          </p:cNvSpPr>
          <p:nvPr/>
        </p:nvSpPr>
        <p:spPr bwMode="auto">
          <a:xfrm>
            <a:off x="2051720" y="2492896"/>
            <a:ext cx="3441576" cy="196788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6" name="Line 30"/>
          <p:cNvSpPr>
            <a:spLocks noChangeShapeType="1"/>
          </p:cNvSpPr>
          <p:nvPr/>
        </p:nvSpPr>
        <p:spPr bwMode="auto">
          <a:xfrm>
            <a:off x="4502696" y="1412776"/>
            <a:ext cx="990600" cy="27432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7" name="Line 31"/>
          <p:cNvSpPr>
            <a:spLocks noChangeShapeType="1"/>
          </p:cNvSpPr>
          <p:nvPr/>
        </p:nvSpPr>
        <p:spPr bwMode="auto">
          <a:xfrm>
            <a:off x="4502696" y="1412776"/>
            <a:ext cx="1066800" cy="2133600"/>
          </a:xfrm>
          <a:prstGeom prst="line">
            <a:avLst/>
          </a:prstGeom>
          <a:noFill/>
          <a:ln w="38100">
            <a:solidFill>
              <a:srgbClr val="FF0066"/>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downRigh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r>
              <a:rPr lang="en-US" altLang="zh-CN"/>
              <a:t>-</a:t>
            </a:r>
            <a:fld id="{411507D0-A275-4D3B-BCB7-BADAE7F13B7E}" type="slidenum">
              <a:rPr lang="en-US" altLang="zh-CN"/>
              <a:pPr/>
              <a:t>12</a:t>
            </a:fld>
            <a:r>
              <a:rPr lang="en-US" altLang="zh-CN"/>
              <a:t>-</a:t>
            </a:r>
          </a:p>
        </p:txBody>
      </p:sp>
      <p:sp>
        <p:nvSpPr>
          <p:cNvPr id="1182722" name="Rectangle 2"/>
          <p:cNvSpPr>
            <a:spLocks noGrp="1" noChangeArrowheads="1"/>
          </p:cNvSpPr>
          <p:nvPr>
            <p:ph type="title"/>
          </p:nvPr>
        </p:nvSpPr>
        <p:spPr/>
        <p:txBody>
          <a:bodyPr/>
          <a:lstStyle/>
          <a:p>
            <a:pPr eaLnBrk="1" hangingPunct="1">
              <a:defRPr/>
            </a:pPr>
            <a:r>
              <a:rPr lang="en-US" altLang="zh-CN" smtClean="0"/>
              <a:t>4</a:t>
            </a:r>
            <a:r>
              <a:rPr lang="zh-CN" altLang="en-US" smtClean="0"/>
              <a:t>、派生类对基类的扩充</a:t>
            </a:r>
          </a:p>
        </p:txBody>
      </p:sp>
      <p:sp>
        <p:nvSpPr>
          <p:cNvPr id="1182723" name="Rectangle 3"/>
          <p:cNvSpPr>
            <a:spLocks noGrp="1" noChangeArrowheads="1"/>
          </p:cNvSpPr>
          <p:nvPr>
            <p:ph type="body" idx="1"/>
          </p:nvPr>
        </p:nvSpPr>
        <p:spPr/>
        <p:txBody>
          <a:bodyPr/>
          <a:lstStyle/>
          <a:p>
            <a:pPr eaLnBrk="1" hangingPunct="1">
              <a:spcBef>
                <a:spcPct val="25000"/>
              </a:spcBef>
              <a:defRPr/>
            </a:pPr>
            <a:r>
              <a:rPr lang="zh-CN" altLang="en-US" sz="2400" dirty="0" smtClean="0"/>
              <a:t>派生类继承了基类除构造函数、析构函数以外所有的数据成员和成员函数，实现了</a:t>
            </a:r>
            <a:r>
              <a:rPr lang="zh-CN" altLang="en-US" sz="2400" dirty="0" smtClean="0">
                <a:solidFill>
                  <a:srgbClr val="FF0066"/>
                </a:solidFill>
              </a:rPr>
              <a:t>代码重用</a:t>
            </a:r>
            <a:r>
              <a:rPr lang="zh-CN" altLang="en-US" sz="2400" dirty="0" smtClean="0"/>
              <a:t>。</a:t>
            </a:r>
          </a:p>
          <a:p>
            <a:pPr eaLnBrk="1" hangingPunct="1">
              <a:spcBef>
                <a:spcPct val="25000"/>
              </a:spcBef>
              <a:defRPr/>
            </a:pPr>
            <a:r>
              <a:rPr lang="zh-CN" altLang="en-US" sz="2400" dirty="0" smtClean="0"/>
              <a:t>派生类必然具有某些和基类不同的属性和行为，需要对基类进行扩充和改造。</a:t>
            </a:r>
          </a:p>
          <a:p>
            <a:pPr lvl="1" eaLnBrk="1" hangingPunct="1">
              <a:spcBef>
                <a:spcPct val="25000"/>
              </a:spcBef>
              <a:defRPr/>
            </a:pPr>
            <a:r>
              <a:rPr lang="zh-CN" altLang="en-US" dirty="0" smtClean="0">
                <a:solidFill>
                  <a:srgbClr val="FF0066"/>
                </a:solidFill>
              </a:rPr>
              <a:t>扩充</a:t>
            </a:r>
            <a:r>
              <a:rPr lang="zh-CN" altLang="en-US" dirty="0" smtClean="0"/>
              <a:t>：在派生类中增加新的成员函数和数据成员。</a:t>
            </a:r>
          </a:p>
          <a:p>
            <a:pPr lvl="1" eaLnBrk="1" hangingPunct="1">
              <a:spcBef>
                <a:spcPct val="25000"/>
              </a:spcBef>
              <a:defRPr/>
            </a:pPr>
            <a:r>
              <a:rPr lang="zh-CN" altLang="en-US" dirty="0" smtClean="0"/>
              <a:t>改造：当继承而来的成员不能满足需要时，可以进行</a:t>
            </a:r>
            <a:r>
              <a:rPr lang="zh-CN" altLang="en-US" dirty="0" smtClean="0">
                <a:solidFill>
                  <a:srgbClr val="FF0066"/>
                </a:solidFill>
              </a:rPr>
              <a:t>覆盖</a:t>
            </a:r>
            <a:r>
              <a:rPr lang="zh-CN" altLang="en-US" dirty="0" smtClean="0"/>
              <a:t>。覆盖是在派生类中定义与基类同名的函数，覆盖也可针对数据成员。</a:t>
            </a:r>
            <a:r>
              <a:rPr lang="zh-CN" altLang="en-US" dirty="0" smtClean="0">
                <a:solidFill>
                  <a:srgbClr val="FF0066"/>
                </a:solidFill>
              </a:rPr>
              <a:t>慎用！</a:t>
            </a:r>
          </a:p>
          <a:p>
            <a:pPr lvl="1" eaLnBrk="1" hangingPunct="1">
              <a:spcBef>
                <a:spcPct val="25000"/>
              </a:spcBef>
              <a:defRPr/>
            </a:pPr>
            <a:r>
              <a:rPr lang="zh-CN" altLang="en-US" dirty="0" smtClean="0">
                <a:solidFill>
                  <a:srgbClr val="FF0066"/>
                </a:solidFill>
              </a:rPr>
              <a:t>区分重载</a:t>
            </a:r>
            <a:r>
              <a:rPr lang="zh-CN" altLang="en-US" dirty="0" smtClean="0"/>
              <a:t>：在同一个类中定义同名函数但参数不同。</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13</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a:t>继承概览</a:t>
            </a:r>
            <a:endParaRPr lang="en-US" altLang="zh-CN"/>
          </a:p>
          <a:p>
            <a:r>
              <a:rPr lang="zh-CN" altLang="en-US" u="sng" smtClean="0">
                <a:solidFill>
                  <a:schemeClr val="hlink"/>
                </a:solidFill>
              </a:rPr>
              <a:t>继承方式</a:t>
            </a:r>
            <a:endParaRPr lang="zh-CN" altLang="en-US" u="sng">
              <a:solidFill>
                <a:schemeClr val="hlink"/>
              </a:solidFill>
            </a:endParaRPr>
          </a:p>
          <a:p>
            <a:r>
              <a:rPr lang="zh-CN" altLang="en-US" smtClean="0"/>
              <a:t>构造与析构</a:t>
            </a:r>
            <a:endParaRPr lang="en-US" altLang="zh-CN" smtClean="0"/>
          </a:p>
          <a:p>
            <a:r>
              <a:rPr lang="zh-CN" altLang="en-US" smtClean="0"/>
              <a:t>多重继承</a:t>
            </a:r>
            <a:endParaRPr lang="zh-CN" altLang="en-US"/>
          </a:p>
          <a:p>
            <a:r>
              <a:rPr lang="zh-CN" altLang="en-US" smtClean="0"/>
              <a:t>多态概述</a:t>
            </a:r>
            <a:endParaRPr lang="en-US" altLang="zh-CN" smtClean="0"/>
          </a:p>
          <a:p>
            <a:r>
              <a:rPr lang="zh-CN" altLang="en-US" smtClean="0"/>
              <a:t>虚函数与运行时多态</a:t>
            </a: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r>
              <a:rPr lang="en-US" altLang="zh-CN"/>
              <a:t>-</a:t>
            </a:r>
            <a:fld id="{EB008D5F-6579-498B-817E-C71416C3EBB5}" type="slidenum">
              <a:rPr lang="en-US" altLang="zh-CN"/>
              <a:pPr/>
              <a:t>14</a:t>
            </a:fld>
            <a:r>
              <a:rPr lang="en-US" altLang="zh-CN"/>
              <a:t>-</a:t>
            </a:r>
          </a:p>
        </p:txBody>
      </p:sp>
      <p:sp>
        <p:nvSpPr>
          <p:cNvPr id="1185794" name="Rectangle 2"/>
          <p:cNvSpPr>
            <a:spLocks noGrp="1" noChangeArrowheads="1"/>
          </p:cNvSpPr>
          <p:nvPr>
            <p:ph type="title"/>
          </p:nvPr>
        </p:nvSpPr>
        <p:spPr/>
        <p:txBody>
          <a:bodyPr/>
          <a:lstStyle/>
          <a:p>
            <a:pPr eaLnBrk="1" hangingPunct="1">
              <a:defRPr/>
            </a:pPr>
            <a:r>
              <a:rPr lang="en-US" altLang="zh-CN" smtClean="0"/>
              <a:t>1</a:t>
            </a:r>
            <a:r>
              <a:rPr lang="zh-CN" altLang="en-US" smtClean="0"/>
              <a:t>、继承方式</a:t>
            </a:r>
          </a:p>
        </p:txBody>
      </p:sp>
      <p:sp>
        <p:nvSpPr>
          <p:cNvPr id="1185795" name="Rectangle 3"/>
          <p:cNvSpPr>
            <a:spLocks noGrp="1" noChangeArrowheads="1"/>
          </p:cNvSpPr>
          <p:nvPr>
            <p:ph type="body" idx="1"/>
          </p:nvPr>
        </p:nvSpPr>
        <p:spPr/>
        <p:txBody>
          <a:bodyPr/>
          <a:lstStyle/>
          <a:p>
            <a:pPr eaLnBrk="1" hangingPunct="1">
              <a:lnSpc>
                <a:spcPct val="90000"/>
              </a:lnSpc>
              <a:spcBef>
                <a:spcPct val="25000"/>
              </a:spcBef>
              <a:defRPr/>
            </a:pPr>
            <a:r>
              <a:rPr lang="zh-CN" altLang="en-US" smtClean="0">
                <a:solidFill>
                  <a:schemeClr val="tx2"/>
                </a:solidFill>
              </a:rPr>
              <a:t>继承方式决定了基类成员在派生类中的访问属性。</a:t>
            </a:r>
          </a:p>
          <a:p>
            <a:pPr lvl="1" eaLnBrk="1" hangingPunct="1">
              <a:lnSpc>
                <a:spcPct val="90000"/>
              </a:lnSpc>
              <a:spcBef>
                <a:spcPct val="25000"/>
              </a:spcBef>
              <a:defRPr/>
            </a:pPr>
            <a:r>
              <a:rPr lang="zh-CN" altLang="en-US" smtClean="0">
                <a:solidFill>
                  <a:srgbClr val="FF0066"/>
                </a:solidFill>
              </a:rPr>
              <a:t>派生类</a:t>
            </a:r>
            <a:r>
              <a:rPr lang="zh-CN" altLang="en-US" smtClean="0"/>
              <a:t>中新增成员函数→基类成员？</a:t>
            </a:r>
          </a:p>
          <a:p>
            <a:pPr lvl="1" eaLnBrk="1" hangingPunct="1">
              <a:lnSpc>
                <a:spcPct val="90000"/>
              </a:lnSpc>
              <a:spcBef>
                <a:spcPct val="25000"/>
              </a:spcBef>
              <a:defRPr/>
            </a:pPr>
            <a:r>
              <a:rPr lang="zh-CN" altLang="en-US" smtClean="0">
                <a:solidFill>
                  <a:srgbClr val="FF0066"/>
                </a:solidFill>
              </a:rPr>
              <a:t>派生类对象</a:t>
            </a:r>
            <a:r>
              <a:rPr lang="zh-CN" altLang="en-US" smtClean="0"/>
              <a:t>→基类成员？</a:t>
            </a:r>
          </a:p>
          <a:p>
            <a:pPr eaLnBrk="1" hangingPunct="1">
              <a:lnSpc>
                <a:spcPct val="90000"/>
              </a:lnSpc>
              <a:spcBef>
                <a:spcPct val="25000"/>
              </a:spcBef>
              <a:defRPr/>
            </a:pPr>
            <a:r>
              <a:rPr lang="zh-CN" altLang="en-US" smtClean="0">
                <a:solidFill>
                  <a:schemeClr val="tx2"/>
                </a:solidFill>
              </a:rPr>
              <a:t>三种访问方式</a:t>
            </a:r>
          </a:p>
          <a:p>
            <a:pPr lvl="1" eaLnBrk="1" hangingPunct="1">
              <a:lnSpc>
                <a:spcPct val="90000"/>
              </a:lnSpc>
              <a:spcBef>
                <a:spcPct val="25000"/>
              </a:spcBef>
              <a:defRPr/>
            </a:pPr>
            <a:r>
              <a:rPr lang="zh-CN" altLang="en-US" smtClean="0"/>
              <a:t>公有继承：</a:t>
            </a:r>
            <a:r>
              <a:rPr lang="en-US" altLang="zh-CN" smtClean="0"/>
              <a:t>public</a:t>
            </a:r>
          </a:p>
          <a:p>
            <a:pPr lvl="1" eaLnBrk="1" hangingPunct="1">
              <a:lnSpc>
                <a:spcPct val="90000"/>
              </a:lnSpc>
              <a:spcBef>
                <a:spcPct val="25000"/>
              </a:spcBef>
              <a:defRPr/>
            </a:pPr>
            <a:r>
              <a:rPr lang="zh-CN" altLang="en-US" smtClean="0"/>
              <a:t>保护继承：</a:t>
            </a:r>
            <a:r>
              <a:rPr lang="en-US" altLang="zh-CN" smtClean="0"/>
              <a:t>protected</a:t>
            </a:r>
          </a:p>
          <a:p>
            <a:pPr lvl="1" eaLnBrk="1" hangingPunct="1">
              <a:lnSpc>
                <a:spcPct val="90000"/>
              </a:lnSpc>
              <a:spcBef>
                <a:spcPct val="25000"/>
              </a:spcBef>
              <a:defRPr/>
            </a:pPr>
            <a:r>
              <a:rPr lang="zh-CN" altLang="en-US" smtClean="0"/>
              <a:t>私有继承：</a:t>
            </a:r>
            <a:r>
              <a:rPr lang="en-US" altLang="zh-CN" smtClean="0"/>
              <a:t>private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r>
              <a:rPr lang="en-US" altLang="zh-CN"/>
              <a:t>-</a:t>
            </a:r>
            <a:fld id="{EB46001E-0891-42CB-8813-6AA01A812F74}" type="slidenum">
              <a:rPr lang="en-US" altLang="zh-CN"/>
              <a:pPr/>
              <a:t>15</a:t>
            </a:fld>
            <a:r>
              <a:rPr lang="en-US" altLang="zh-CN"/>
              <a:t>-</a:t>
            </a:r>
          </a:p>
        </p:txBody>
      </p:sp>
      <p:sp>
        <p:nvSpPr>
          <p:cNvPr id="1186818" name="Rectangle 2"/>
          <p:cNvSpPr>
            <a:spLocks noGrp="1" noChangeArrowheads="1"/>
          </p:cNvSpPr>
          <p:nvPr>
            <p:ph type="title"/>
          </p:nvPr>
        </p:nvSpPr>
        <p:spPr/>
        <p:txBody>
          <a:bodyPr/>
          <a:lstStyle/>
          <a:p>
            <a:pPr eaLnBrk="1" hangingPunct="1">
              <a:defRPr/>
            </a:pPr>
            <a:r>
              <a:rPr lang="en-US" altLang="zh-CN" smtClean="0"/>
              <a:t>2</a:t>
            </a:r>
            <a:r>
              <a:rPr lang="zh-CN" altLang="en-US" smtClean="0"/>
              <a:t>、公有继承：</a:t>
            </a:r>
            <a:r>
              <a:rPr lang="en-US" altLang="zh-CN" smtClean="0"/>
              <a:t>public</a:t>
            </a:r>
          </a:p>
        </p:txBody>
      </p:sp>
      <p:sp>
        <p:nvSpPr>
          <p:cNvPr id="1186819" name="Rectangle 3"/>
          <p:cNvSpPr>
            <a:spLocks noGrp="1" noChangeArrowheads="1"/>
          </p:cNvSpPr>
          <p:nvPr>
            <p:ph type="body" idx="1"/>
          </p:nvPr>
        </p:nvSpPr>
        <p:spPr/>
        <p:txBody>
          <a:bodyPr/>
          <a:lstStyle/>
          <a:p>
            <a:pPr eaLnBrk="1" hangingPunct="1">
              <a:lnSpc>
                <a:spcPct val="90000"/>
              </a:lnSpc>
              <a:spcBef>
                <a:spcPct val="25000"/>
              </a:spcBef>
              <a:defRPr/>
            </a:pPr>
            <a:r>
              <a:rPr lang="zh-CN" altLang="en-US" smtClean="0">
                <a:solidFill>
                  <a:schemeClr val="tx2"/>
                </a:solidFill>
              </a:rPr>
              <a:t>基类的公有成员在派生类中仍然是公有成员；</a:t>
            </a:r>
            <a:r>
              <a:rPr lang="zh-CN" altLang="en-US" smtClean="0">
                <a:solidFill>
                  <a:srgbClr val="FF0066"/>
                </a:solidFill>
              </a:rPr>
              <a:t>派生类中可以访问</a:t>
            </a:r>
            <a:r>
              <a:rPr lang="zh-CN" altLang="en-US" smtClean="0">
                <a:solidFill>
                  <a:schemeClr val="tx2"/>
                </a:solidFill>
              </a:rPr>
              <a:t>；</a:t>
            </a:r>
            <a:r>
              <a:rPr lang="zh-CN" altLang="en-US" smtClean="0">
                <a:solidFill>
                  <a:srgbClr val="FF0066"/>
                </a:solidFill>
              </a:rPr>
              <a:t>通过派生类对象可以访问</a:t>
            </a:r>
            <a:r>
              <a:rPr lang="zh-CN" altLang="en-US" smtClean="0">
                <a:solidFill>
                  <a:schemeClr val="tx2"/>
                </a:solidFill>
              </a:rPr>
              <a:t>。</a:t>
            </a:r>
          </a:p>
          <a:p>
            <a:pPr eaLnBrk="1" hangingPunct="1">
              <a:lnSpc>
                <a:spcPct val="90000"/>
              </a:lnSpc>
              <a:spcBef>
                <a:spcPct val="25000"/>
              </a:spcBef>
              <a:defRPr/>
            </a:pPr>
            <a:r>
              <a:rPr lang="zh-CN" altLang="en-US" smtClean="0">
                <a:solidFill>
                  <a:schemeClr val="tx2"/>
                </a:solidFill>
              </a:rPr>
              <a:t>基类的保护成员在派生类中仍然是保护成员；</a:t>
            </a:r>
            <a:r>
              <a:rPr lang="zh-CN" altLang="en-US" smtClean="0">
                <a:solidFill>
                  <a:srgbClr val="FF0066"/>
                </a:solidFill>
              </a:rPr>
              <a:t>派生类中可以访问</a:t>
            </a:r>
            <a:r>
              <a:rPr lang="zh-CN" altLang="en-US" smtClean="0">
                <a:solidFill>
                  <a:schemeClr val="tx2"/>
                </a:solidFill>
              </a:rPr>
              <a:t>；</a:t>
            </a:r>
            <a:r>
              <a:rPr lang="zh-CN" altLang="en-US" smtClean="0">
                <a:solidFill>
                  <a:srgbClr val="FF0066"/>
                </a:solidFill>
              </a:rPr>
              <a:t>通过派生类对象不可以访问</a:t>
            </a:r>
            <a:r>
              <a:rPr lang="zh-CN" altLang="en-US" smtClean="0">
                <a:solidFill>
                  <a:schemeClr val="tx2"/>
                </a:solidFill>
              </a:rPr>
              <a:t>。</a:t>
            </a:r>
          </a:p>
          <a:p>
            <a:pPr eaLnBrk="1" hangingPunct="1">
              <a:lnSpc>
                <a:spcPct val="90000"/>
              </a:lnSpc>
              <a:spcBef>
                <a:spcPct val="25000"/>
              </a:spcBef>
              <a:defRPr/>
            </a:pPr>
            <a:r>
              <a:rPr lang="zh-CN" altLang="en-US" smtClean="0">
                <a:solidFill>
                  <a:schemeClr val="tx2"/>
                </a:solidFill>
              </a:rPr>
              <a:t>基类的私有的成员在派生类中不可访问，即在派生类成员函数中</a:t>
            </a:r>
            <a:r>
              <a:rPr lang="zh-CN" altLang="en-US" smtClean="0">
                <a:solidFill>
                  <a:srgbClr val="FF0066"/>
                </a:solidFill>
              </a:rPr>
              <a:t>，不能访问从基类继承过来的私有成员</a:t>
            </a:r>
            <a:r>
              <a:rPr lang="zh-CN" altLang="en-US" smtClean="0">
                <a:solidFill>
                  <a:schemeClr val="tx2"/>
                </a:solidFill>
              </a:rPr>
              <a:t>，虽然它们存在于内存中；通过</a:t>
            </a:r>
            <a:r>
              <a:rPr lang="zh-CN" altLang="en-US" smtClean="0">
                <a:solidFill>
                  <a:srgbClr val="FF0066"/>
                </a:solidFill>
              </a:rPr>
              <a:t>派生类对象更不能访问</a:t>
            </a:r>
            <a:r>
              <a:rPr lang="zh-CN" altLang="en-US" smtClean="0">
                <a:solidFill>
                  <a:schemeClr val="tx2"/>
                </a:solidFill>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r>
              <a:rPr lang="en-US" altLang="zh-CN"/>
              <a:t>-</a:t>
            </a:r>
            <a:fld id="{E2EFB976-011E-42A1-A58C-3DA04AA7E920}" type="slidenum">
              <a:rPr lang="en-US" altLang="zh-CN"/>
              <a:pPr/>
              <a:t>16</a:t>
            </a:fld>
            <a:r>
              <a:rPr lang="en-US" altLang="zh-CN"/>
              <a:t>-</a:t>
            </a:r>
          </a:p>
        </p:txBody>
      </p:sp>
      <p:sp>
        <p:nvSpPr>
          <p:cNvPr id="1187842" name="Rectangle 2"/>
          <p:cNvSpPr>
            <a:spLocks noGrp="1" noChangeArrowheads="1"/>
          </p:cNvSpPr>
          <p:nvPr>
            <p:ph type="title"/>
          </p:nvPr>
        </p:nvSpPr>
        <p:spPr/>
        <p:txBody>
          <a:bodyPr/>
          <a:lstStyle/>
          <a:p>
            <a:pPr eaLnBrk="1" hangingPunct="1">
              <a:defRPr/>
            </a:pPr>
            <a:r>
              <a:rPr lang="zh-CN" altLang="en-US" smtClean="0"/>
              <a:t>公有继承：</a:t>
            </a:r>
            <a:r>
              <a:rPr lang="en-US" altLang="zh-CN" smtClean="0"/>
              <a:t>public</a:t>
            </a:r>
            <a:r>
              <a:rPr lang="zh-CN" altLang="en-US" smtClean="0"/>
              <a:t>示例</a:t>
            </a:r>
          </a:p>
        </p:txBody>
      </p:sp>
      <p:sp>
        <p:nvSpPr>
          <p:cNvPr id="1187843"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smtClean="0">
                <a:solidFill>
                  <a:srgbClr val="000066"/>
                </a:solidFill>
              </a:rPr>
              <a:t>class Point</a:t>
            </a:r>
            <a:endParaRPr lang="en-US" altLang="zh-CN" sz="2400" dirty="0" smtClean="0">
              <a:solidFill>
                <a:srgbClr val="000066"/>
              </a:solidFill>
            </a:endParaRPr>
          </a:p>
          <a:p>
            <a:pPr eaLnBrk="1" hangingPunct="1">
              <a:lnSpc>
                <a:spcPct val="90000"/>
              </a:lnSpc>
              <a:spcBef>
                <a:spcPct val="25000"/>
              </a:spcBef>
              <a:buFont typeface="Wingdings" pitchFamily="2" charset="2"/>
              <a:buNone/>
              <a:defRPr/>
            </a:pPr>
            <a:r>
              <a:rPr lang="en-US" altLang="zh-CN" sz="2400" dirty="0" smtClean="0">
                <a:solidFill>
                  <a:srgbClr val="000066"/>
                </a:solidFill>
              </a:rPr>
              <a:t>{</a:t>
            </a:r>
          </a:p>
          <a:p>
            <a:pPr eaLnBrk="1" hangingPunct="1">
              <a:lnSpc>
                <a:spcPct val="90000"/>
              </a:lnSpc>
              <a:spcBef>
                <a:spcPct val="25000"/>
              </a:spcBef>
              <a:buFont typeface="Wingdings" pitchFamily="2" charset="2"/>
              <a:buNone/>
              <a:defRPr/>
            </a:pPr>
            <a:r>
              <a:rPr lang="en-US" altLang="zh-CN" sz="2400" dirty="0" smtClean="0">
                <a:solidFill>
                  <a:srgbClr val="000066"/>
                </a:solidFill>
              </a:rPr>
              <a:t>	double x;    </a:t>
            </a:r>
            <a:r>
              <a:rPr lang="en-US" altLang="zh-CN" sz="2400" dirty="0" smtClean="0">
                <a:solidFill>
                  <a:schemeClr val="folHlink"/>
                </a:solidFill>
              </a:rPr>
              <a:t>//</a:t>
            </a:r>
            <a:r>
              <a:rPr lang="zh-CN" altLang="en-US" sz="2400" dirty="0" smtClean="0">
                <a:solidFill>
                  <a:schemeClr val="folHlink"/>
                </a:solidFill>
              </a:rPr>
              <a:t>私有成员</a:t>
            </a:r>
          </a:p>
          <a:p>
            <a:pPr eaLnBrk="1" hangingPunct="1">
              <a:lnSpc>
                <a:spcPct val="90000"/>
              </a:lnSpc>
              <a:spcBef>
                <a:spcPct val="25000"/>
              </a:spcBef>
              <a:buFont typeface="Wingdings" pitchFamily="2" charset="2"/>
              <a:buNone/>
              <a:defRPr/>
            </a:pPr>
            <a:r>
              <a:rPr lang="en-US" altLang="zh-CN" sz="2400" dirty="0" smtClean="0">
                <a:solidFill>
                  <a:srgbClr val="FF0066"/>
                </a:solidFill>
              </a:rPr>
              <a:t>protected:</a:t>
            </a:r>
          </a:p>
          <a:p>
            <a:pPr eaLnBrk="1" hangingPunct="1">
              <a:lnSpc>
                <a:spcPct val="90000"/>
              </a:lnSpc>
              <a:spcBef>
                <a:spcPct val="25000"/>
              </a:spcBef>
              <a:buFont typeface="Wingdings" pitchFamily="2" charset="2"/>
              <a:buNone/>
              <a:defRPr/>
            </a:pPr>
            <a:r>
              <a:rPr lang="en-US" altLang="zh-CN" sz="2400" dirty="0" smtClean="0">
                <a:solidFill>
                  <a:srgbClr val="FF0066"/>
                </a:solidFill>
              </a:rPr>
              <a:t>	double y;</a:t>
            </a:r>
            <a:r>
              <a:rPr lang="en-US" altLang="zh-CN" sz="2400" dirty="0" smtClean="0">
                <a:solidFill>
                  <a:srgbClr val="000066"/>
                </a:solidFill>
              </a:rPr>
              <a:t>    </a:t>
            </a:r>
            <a:r>
              <a:rPr lang="en-US" altLang="zh-CN" sz="2400" dirty="0" smtClean="0">
                <a:solidFill>
                  <a:schemeClr val="folHlink"/>
                </a:solidFill>
              </a:rPr>
              <a:t>//</a:t>
            </a:r>
            <a:r>
              <a:rPr lang="zh-CN" altLang="en-US" sz="2400" dirty="0" smtClean="0">
                <a:solidFill>
                  <a:schemeClr val="folHlink"/>
                </a:solidFill>
              </a:rPr>
              <a:t>保护成员</a:t>
            </a:r>
          </a:p>
          <a:p>
            <a:pPr eaLnBrk="1" hangingPunct="1">
              <a:lnSpc>
                <a:spcPct val="90000"/>
              </a:lnSpc>
              <a:spcBef>
                <a:spcPct val="25000"/>
              </a:spcBef>
              <a:buFont typeface="Wingdings" pitchFamily="2" charset="2"/>
              <a:buNone/>
              <a:defRPr/>
            </a:pPr>
            <a:r>
              <a:rPr lang="en-US" altLang="zh-CN" sz="2400" dirty="0" smtClean="0">
                <a:solidFill>
                  <a:srgbClr val="000066"/>
                </a:solidFill>
              </a:rPr>
              <a:t>public:</a:t>
            </a:r>
          </a:p>
          <a:p>
            <a:pPr eaLnBrk="1" hangingPunct="1">
              <a:lnSpc>
                <a:spcPct val="90000"/>
              </a:lnSpc>
              <a:spcBef>
                <a:spcPct val="25000"/>
              </a:spcBef>
              <a:buFont typeface="Wingdings" pitchFamily="2" charset="2"/>
              <a:buNone/>
              <a:defRPr/>
            </a:pPr>
            <a:r>
              <a:rPr lang="en-US" altLang="zh-CN" sz="2400" smtClean="0">
                <a:solidFill>
                  <a:srgbClr val="000066"/>
                </a:solidFill>
              </a:rPr>
              <a:t>	Point( </a:t>
            </a:r>
            <a:r>
              <a:rPr lang="en-US" altLang="zh-CN" sz="2400" dirty="0" smtClean="0">
                <a:solidFill>
                  <a:srgbClr val="000066"/>
                </a:solidFill>
              </a:rPr>
              <a:t>double a, double b) { x=a; y=b; }</a:t>
            </a:r>
          </a:p>
          <a:p>
            <a:pPr eaLnBrk="1" hangingPunct="1">
              <a:lnSpc>
                <a:spcPct val="90000"/>
              </a:lnSpc>
              <a:spcBef>
                <a:spcPct val="25000"/>
              </a:spcBef>
              <a:buFont typeface="Wingdings" pitchFamily="2" charset="2"/>
              <a:buNone/>
              <a:defRPr/>
            </a:pPr>
            <a:r>
              <a:rPr lang="en-US" altLang="zh-CN" sz="2400" dirty="0" smtClean="0">
                <a:solidFill>
                  <a:srgbClr val="000066"/>
                </a:solidFill>
              </a:rPr>
              <a:t>	void </a:t>
            </a:r>
            <a:r>
              <a:rPr lang="en-US" altLang="zh-CN" sz="2400" dirty="0" err="1" smtClean="0">
                <a:solidFill>
                  <a:srgbClr val="000066"/>
                </a:solidFill>
              </a:rPr>
              <a:t>setX</a:t>
            </a:r>
            <a:r>
              <a:rPr lang="en-US" altLang="zh-CN" sz="2400" dirty="0" smtClean="0">
                <a:solidFill>
                  <a:srgbClr val="000066"/>
                </a:solidFill>
              </a:rPr>
              <a:t>( double a) {x=a;}</a:t>
            </a:r>
          </a:p>
          <a:p>
            <a:pPr eaLnBrk="1" hangingPunct="1">
              <a:lnSpc>
                <a:spcPct val="90000"/>
              </a:lnSpc>
              <a:spcBef>
                <a:spcPct val="25000"/>
              </a:spcBef>
              <a:buFont typeface="Wingdings" pitchFamily="2" charset="2"/>
              <a:buNone/>
              <a:defRPr/>
            </a:pPr>
            <a:r>
              <a:rPr lang="en-US" altLang="zh-CN" sz="2400" dirty="0" smtClean="0">
                <a:solidFill>
                  <a:srgbClr val="000066"/>
                </a:solidFill>
              </a:rPr>
              <a:t>	double </a:t>
            </a:r>
            <a:r>
              <a:rPr lang="en-US" altLang="zh-CN" sz="2400" dirty="0" err="1" smtClean="0">
                <a:solidFill>
                  <a:srgbClr val="000066"/>
                </a:solidFill>
              </a:rPr>
              <a:t>getX</a:t>
            </a:r>
            <a:r>
              <a:rPr lang="en-US" altLang="zh-CN" sz="2400" dirty="0" smtClean="0">
                <a:solidFill>
                  <a:srgbClr val="000066"/>
                </a:solidFill>
              </a:rPr>
              <a:t>() {return x; }</a:t>
            </a:r>
          </a:p>
          <a:p>
            <a:pPr eaLnBrk="1" hangingPunct="1">
              <a:lnSpc>
                <a:spcPct val="90000"/>
              </a:lnSpc>
              <a:spcBef>
                <a:spcPct val="25000"/>
              </a:spcBef>
              <a:buFont typeface="Wingdings" pitchFamily="2" charset="2"/>
              <a:buNone/>
              <a:defRPr/>
            </a:pPr>
            <a:r>
              <a:rPr lang="en-US" altLang="zh-CN" sz="2400" dirty="0" smtClean="0">
                <a:solidFill>
                  <a:srgbClr val="000066"/>
                </a:solidFill>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r>
              <a:rPr lang="en-US" altLang="zh-CN"/>
              <a:t>-</a:t>
            </a:r>
            <a:fld id="{B81ABF8C-7E2D-4A3A-8541-FDAC7AB4D94F}" type="slidenum">
              <a:rPr lang="en-US" altLang="zh-CN"/>
              <a:pPr/>
              <a:t>17</a:t>
            </a:fld>
            <a:r>
              <a:rPr lang="en-US" altLang="zh-CN"/>
              <a:t>-</a:t>
            </a:r>
          </a:p>
        </p:txBody>
      </p:sp>
      <p:sp>
        <p:nvSpPr>
          <p:cNvPr id="1188866" name="Rectangle 2"/>
          <p:cNvSpPr>
            <a:spLocks noGrp="1" noChangeArrowheads="1"/>
          </p:cNvSpPr>
          <p:nvPr>
            <p:ph type="title"/>
          </p:nvPr>
        </p:nvSpPr>
        <p:spPr/>
        <p:txBody>
          <a:bodyPr/>
          <a:lstStyle/>
          <a:p>
            <a:pPr eaLnBrk="1" hangingPunct="1">
              <a:defRPr/>
            </a:pPr>
            <a:r>
              <a:rPr lang="zh-CN" altLang="en-US" smtClean="0"/>
              <a:t>不能访问基类私有成员！</a:t>
            </a:r>
          </a:p>
        </p:txBody>
      </p:sp>
      <p:sp>
        <p:nvSpPr>
          <p:cNvPr id="1188867"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solidFill>
                  <a:srgbClr val="FF0066"/>
                </a:solidFill>
              </a:rPr>
              <a:t>class Circle : public Point</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radius;</a:t>
            </a: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dirty="0" smtClean="0">
                <a:solidFill>
                  <a:schemeClr val="tx2"/>
                </a:solidFill>
              </a:rPr>
              <a:t>	Circle(double </a:t>
            </a:r>
            <a:r>
              <a:rPr lang="en-US" altLang="zh-CN" sz="2400" dirty="0" err="1" smtClean="0">
                <a:solidFill>
                  <a:schemeClr val="tx2"/>
                </a:solidFill>
              </a:rPr>
              <a:t>a,double</a:t>
            </a:r>
            <a:r>
              <a:rPr lang="en-US" altLang="zh-CN" sz="2400" dirty="0" smtClean="0">
                <a:solidFill>
                  <a:schemeClr val="tx2"/>
                </a:solidFill>
              </a:rPr>
              <a:t> </a:t>
            </a:r>
            <a:r>
              <a:rPr lang="en-US" altLang="zh-CN" sz="2400" dirty="0" err="1" smtClean="0">
                <a:solidFill>
                  <a:schemeClr val="tx2"/>
                </a:solidFill>
              </a:rPr>
              <a:t>b,double</a:t>
            </a:r>
            <a:r>
              <a:rPr lang="en-US" altLang="zh-CN" sz="2400" dirty="0" smtClean="0">
                <a:solidFill>
                  <a:schemeClr val="tx2"/>
                </a:solidFill>
              </a:rPr>
              <a:t> r)</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a:t>
            </a:r>
            <a:r>
              <a:rPr lang="en-US" altLang="zh-CN" sz="2400" dirty="0" smtClean="0">
                <a:solidFill>
                  <a:schemeClr val="folHlink"/>
                </a:solidFill>
              </a:rPr>
              <a:t>,radius(r)</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void </a:t>
            </a:r>
            <a:r>
              <a:rPr lang="en-US" altLang="zh-CN" sz="2400" dirty="0" err="1" smtClean="0">
                <a:solidFill>
                  <a:schemeClr val="tx2"/>
                </a:solidFill>
              </a:rPr>
              <a:t>setXYR</a:t>
            </a:r>
            <a:r>
              <a:rPr lang="en-US" altLang="zh-CN" sz="2400" dirty="0" smtClean="0">
                <a:solidFill>
                  <a:schemeClr val="tx2"/>
                </a:solidFill>
              </a:rPr>
              <a:t>( double </a:t>
            </a:r>
            <a:r>
              <a:rPr lang="en-US" altLang="zh-CN" sz="2400" dirty="0" err="1" smtClean="0">
                <a:solidFill>
                  <a:schemeClr val="tx2"/>
                </a:solidFill>
              </a:rPr>
              <a:t>a,double</a:t>
            </a:r>
            <a:r>
              <a:rPr lang="en-US" altLang="zh-CN" sz="2400" dirty="0" smtClean="0">
                <a:solidFill>
                  <a:schemeClr val="tx2"/>
                </a:solidFill>
              </a:rPr>
              <a:t> </a:t>
            </a:r>
            <a:r>
              <a:rPr lang="en-US" altLang="zh-CN" sz="2400" dirty="0" err="1" smtClean="0">
                <a:solidFill>
                  <a:schemeClr val="tx2"/>
                </a:solidFill>
              </a:rPr>
              <a:t>b,double</a:t>
            </a:r>
            <a:r>
              <a:rPr lang="en-US" altLang="zh-CN" sz="2400" dirty="0" smtClean="0">
                <a:solidFill>
                  <a:schemeClr val="tx2"/>
                </a:solidFill>
              </a:rPr>
              <a:t> r) </a:t>
            </a:r>
          </a:p>
          <a:p>
            <a:pPr eaLnBrk="1" hangingPunct="1">
              <a:lnSpc>
                <a:spcPct val="90000"/>
              </a:lnSpc>
              <a:spcBef>
                <a:spcPct val="25000"/>
              </a:spcBef>
              <a:buFont typeface="Wingdings" pitchFamily="2" charset="2"/>
              <a:buNone/>
              <a:defRPr/>
            </a:pPr>
            <a:r>
              <a:rPr lang="en-US" altLang="zh-CN" sz="2400" dirty="0" smtClean="0">
                <a:solidFill>
                  <a:schemeClr val="tx2"/>
                </a:solidFill>
              </a:rPr>
              <a:t>	{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smtClean="0">
                <a:solidFill>
                  <a:srgbClr val="FF0066"/>
                </a:solidFill>
              </a:rPr>
              <a:t>x=a; </a:t>
            </a:r>
          </a:p>
          <a:p>
            <a:pPr eaLnBrk="1" hangingPunct="1">
              <a:lnSpc>
                <a:spcPct val="90000"/>
              </a:lnSpc>
              <a:spcBef>
                <a:spcPct val="25000"/>
              </a:spcBef>
              <a:buFont typeface="Wingdings" pitchFamily="2" charset="2"/>
              <a:buNone/>
              <a:defRPr/>
            </a:pPr>
            <a:r>
              <a:rPr lang="en-US" altLang="zh-CN" sz="2400" dirty="0" smtClean="0">
                <a:solidFill>
                  <a:srgbClr val="FF0066"/>
                </a:solidFill>
              </a:rPr>
              <a:t>		y=b;</a:t>
            </a: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radius=r;</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p:txBody>
      </p:sp>
      <p:sp>
        <p:nvSpPr>
          <p:cNvPr id="1188868" name="Rectangle 4"/>
          <p:cNvSpPr>
            <a:spLocks noChangeArrowheads="1"/>
          </p:cNvSpPr>
          <p:nvPr/>
        </p:nvSpPr>
        <p:spPr bwMode="auto">
          <a:xfrm>
            <a:off x="2051720" y="3907904"/>
            <a:ext cx="381000" cy="457200"/>
          </a:xfrm>
          <a:prstGeom prst="rect">
            <a:avLst/>
          </a:prstGeom>
          <a:noFill/>
          <a:ln w="9525">
            <a:noFill/>
            <a:miter lim="800000"/>
            <a:headEnd/>
            <a:tailEnd/>
          </a:ln>
          <a:effectLst/>
        </p:spPr>
        <p:txBody>
          <a:bodyPr wrap="none" lIns="0" tIns="0" rIns="0" bIns="0" anchor="ctr"/>
          <a:lstStyle/>
          <a:p>
            <a:pPr algn="ctr">
              <a:defRPr/>
            </a:pPr>
            <a:r>
              <a:rPr lang="en-US" altLang="zh-CN" sz="4400" dirty="0">
                <a:solidFill>
                  <a:srgbClr val="FF0066"/>
                </a:solidFill>
                <a:effectLst>
                  <a:outerShdw blurRad="38100" dist="38100" dir="2700000" algn="tl">
                    <a:srgbClr val="C0C0C0"/>
                  </a:outerShdw>
                </a:effectLst>
                <a:sym typeface="Wingdings" pitchFamily="2" charset="2"/>
              </a:rPr>
              <a:t>X</a:t>
            </a:r>
            <a:endParaRPr lang="en-US" altLang="zh-CN" sz="4400" dirty="0">
              <a:solidFill>
                <a:srgbClr val="FF0066"/>
              </a:solidFill>
              <a:effectLst>
                <a:outerShdw blurRad="38100" dist="38100" dir="2700000" algn="tl">
                  <a:srgbClr val="C0C0C0"/>
                </a:outerShdw>
              </a:effectLst>
            </a:endParaRPr>
          </a:p>
        </p:txBody>
      </p:sp>
      <p:sp>
        <p:nvSpPr>
          <p:cNvPr id="1188869" name="AutoShape 5"/>
          <p:cNvSpPr>
            <a:spLocks noChangeArrowheads="1"/>
          </p:cNvSpPr>
          <p:nvPr/>
        </p:nvSpPr>
        <p:spPr bwMode="auto">
          <a:xfrm>
            <a:off x="3491880" y="3789363"/>
            <a:ext cx="4114800" cy="1828800"/>
          </a:xfrm>
          <a:prstGeom prst="cloudCallout">
            <a:avLst>
              <a:gd name="adj1" fmla="val -67824"/>
              <a:gd name="adj2" fmla="val -9546"/>
            </a:avLst>
          </a:prstGeom>
          <a:solidFill>
            <a:schemeClr val="accent1"/>
          </a:solidFill>
          <a:ln w="38100">
            <a:solidFill>
              <a:schemeClr val="hlink"/>
            </a:solidFill>
            <a:miter lim="800000"/>
            <a:headEnd/>
            <a:tailEnd/>
          </a:ln>
          <a:effectLst/>
        </p:spPr>
        <p:txBody>
          <a:bodyPr/>
          <a:lstStyle/>
          <a:p>
            <a:pPr algn="ctr">
              <a:defRPr/>
            </a:pPr>
            <a:r>
              <a:rPr lang="zh-CN" altLang="en-US" sz="2800" dirty="0">
                <a:effectLst>
                  <a:outerShdw blurRad="38100" dist="38100" dir="2700000" algn="tl">
                    <a:srgbClr val="FFFFFF"/>
                  </a:outerShdw>
                </a:effectLst>
                <a:ea typeface="黑体" pitchFamily="2" charset="-122"/>
              </a:rPr>
              <a:t>不可访问基类私有成员，但能访问保护成员</a:t>
            </a:r>
          </a:p>
        </p:txBody>
      </p:sp>
      <p:sp>
        <p:nvSpPr>
          <p:cNvPr id="1188870" name="Rectangle 6"/>
          <p:cNvSpPr>
            <a:spLocks noChangeArrowheads="1"/>
          </p:cNvSpPr>
          <p:nvPr/>
        </p:nvSpPr>
        <p:spPr bwMode="auto">
          <a:xfrm>
            <a:off x="1907704" y="4335760"/>
            <a:ext cx="609600" cy="533400"/>
          </a:xfrm>
          <a:prstGeom prst="rect">
            <a:avLst/>
          </a:prstGeom>
          <a:noFill/>
          <a:ln w="9525">
            <a:noFill/>
            <a:miter lim="800000"/>
            <a:headEnd/>
            <a:tailEnd/>
          </a:ln>
          <a:effectLst/>
        </p:spPr>
        <p:txBody>
          <a:bodyPr wrap="none" lIns="0" tIns="0" rIns="0" bIns="0" anchor="ctr"/>
          <a:lstStyle/>
          <a:p>
            <a:pPr algn="ctr">
              <a:defRPr/>
            </a:pPr>
            <a:r>
              <a:rPr lang="zh-CN" altLang="en-US" sz="4400" dirty="0">
                <a:solidFill>
                  <a:srgbClr val="FF0066"/>
                </a:solidFill>
                <a:effectLst>
                  <a:outerShdw blurRad="38100" dist="38100" dir="2700000" algn="tl">
                    <a:srgbClr val="C0C0C0"/>
                  </a:outerShdw>
                </a:effectLst>
                <a:sym typeface="Wingdings" pitchFamily="2" charset="2"/>
              </a:rPr>
              <a:t></a:t>
            </a:r>
            <a:endParaRPr lang="zh-CN" altLang="en-US" sz="4400" dirty="0">
              <a:solidFill>
                <a:srgbClr val="FF0066"/>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8868"/>
                                        </p:tgtEl>
                                        <p:attrNameLst>
                                          <p:attrName>style.visibility</p:attrName>
                                        </p:attrNameLst>
                                      </p:cBhvr>
                                      <p:to>
                                        <p:strVal val="visible"/>
                                      </p:to>
                                    </p:set>
                                    <p:animEffect transition="in" filter="strips(downRight)">
                                      <p:cBhvr>
                                        <p:cTn id="7" dur="500"/>
                                        <p:tgtEl>
                                          <p:spTgt spid="118886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8870"/>
                                        </p:tgtEl>
                                        <p:attrNameLst>
                                          <p:attrName>style.visibility</p:attrName>
                                        </p:attrNameLst>
                                      </p:cBhvr>
                                      <p:to>
                                        <p:strVal val="visible"/>
                                      </p:to>
                                    </p:set>
                                    <p:animEffect transition="in" filter="strips(downRight)">
                                      <p:cBhvr>
                                        <p:cTn id="12" dur="500"/>
                                        <p:tgtEl>
                                          <p:spTgt spid="118887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8869"/>
                                        </p:tgtEl>
                                        <p:attrNameLst>
                                          <p:attrName>style.visibility</p:attrName>
                                        </p:attrNameLst>
                                      </p:cBhvr>
                                      <p:to>
                                        <p:strVal val="visible"/>
                                      </p:to>
                                    </p:set>
                                    <p:animEffect transition="in" filter="strips(downRight)">
                                      <p:cBhvr>
                                        <p:cTn id="17" dur="500"/>
                                        <p:tgtEl>
                                          <p:spTgt spid="1188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8" grpId="0" autoUpdateAnimBg="0"/>
      <p:bldP spid="1188869" grpId="0" animBg="1" autoUpdateAnimBg="0"/>
      <p:bldP spid="11888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r>
              <a:rPr lang="en-US" altLang="zh-CN"/>
              <a:t>-</a:t>
            </a:r>
            <a:fld id="{9CD1779F-F102-42D1-B632-E603E1C5A667}" type="slidenum">
              <a:rPr lang="en-US" altLang="zh-CN"/>
              <a:pPr/>
              <a:t>18</a:t>
            </a:fld>
            <a:r>
              <a:rPr lang="en-US" altLang="zh-CN"/>
              <a:t>-</a:t>
            </a:r>
          </a:p>
        </p:txBody>
      </p:sp>
      <p:sp>
        <p:nvSpPr>
          <p:cNvPr id="1189890" name="Rectangle 2"/>
          <p:cNvSpPr>
            <a:spLocks noGrp="1" noChangeArrowheads="1"/>
          </p:cNvSpPr>
          <p:nvPr>
            <p:ph type="title"/>
          </p:nvPr>
        </p:nvSpPr>
        <p:spPr/>
        <p:txBody>
          <a:bodyPr/>
          <a:lstStyle/>
          <a:p>
            <a:pPr eaLnBrk="1" hangingPunct="1">
              <a:defRPr/>
            </a:pPr>
            <a:r>
              <a:rPr lang="zh-CN" altLang="en-US" smtClean="0"/>
              <a:t>解决办法：调用基类公有接口</a:t>
            </a:r>
          </a:p>
        </p:txBody>
      </p:sp>
      <p:sp>
        <p:nvSpPr>
          <p:cNvPr id="1189891" name="Rectangle 3"/>
          <p:cNvSpPr>
            <a:spLocks noGrp="1" noChangeArrowheads="1"/>
          </p:cNvSpPr>
          <p:nvPr>
            <p:ph type="body" idx="1"/>
          </p:nvPr>
        </p:nvSpPr>
        <p:spPr/>
        <p:txBody>
          <a:bodyPr/>
          <a:lstStyle/>
          <a:p>
            <a:pPr eaLnBrk="1" hangingPunct="1">
              <a:lnSpc>
                <a:spcPct val="80000"/>
              </a:lnSpc>
              <a:spcBef>
                <a:spcPct val="25000"/>
              </a:spcBef>
              <a:buFont typeface="Wingdings" pitchFamily="2" charset="2"/>
              <a:buNone/>
              <a:defRPr/>
            </a:pPr>
            <a:r>
              <a:rPr lang="en-US" altLang="zh-CN" sz="2400" dirty="0" smtClean="0">
                <a:solidFill>
                  <a:srgbClr val="006666"/>
                </a:solidFill>
              </a:rPr>
              <a:t>class Circle : public Point</a:t>
            </a:r>
          </a:p>
          <a:p>
            <a:pPr eaLnBrk="1" hangingPunct="1">
              <a:lnSpc>
                <a:spcPct val="80000"/>
              </a:lnSpc>
              <a:spcBef>
                <a:spcPct val="25000"/>
              </a:spcBef>
              <a:buFont typeface="Wingdings" pitchFamily="2" charset="2"/>
              <a:buNone/>
              <a:defRPr/>
            </a:pPr>
            <a:r>
              <a:rPr lang="en-US" altLang="zh-CN" sz="2400" dirty="0" smtClean="0">
                <a:solidFill>
                  <a:schemeClr val="tx2"/>
                </a:solidFill>
              </a:rPr>
              <a:t>{</a:t>
            </a:r>
            <a:r>
              <a:rPr lang="en-US" altLang="zh-CN" sz="2400" smtClean="0">
                <a:solidFill>
                  <a:schemeClr val="tx2"/>
                </a:solidFill>
              </a:rPr>
              <a:t>	double radius;</a:t>
            </a:r>
            <a:endParaRPr lang="en-US" altLang="zh-CN" sz="2400" dirty="0" smtClean="0">
              <a:solidFill>
                <a:schemeClr val="tx2"/>
              </a:solidFill>
            </a:endParaRPr>
          </a:p>
          <a:p>
            <a:pPr eaLnBrk="1" hangingPunct="1">
              <a:lnSpc>
                <a:spcPct val="80000"/>
              </a:lnSpc>
              <a:spcBef>
                <a:spcPct val="25000"/>
              </a:spcBef>
              <a:buFont typeface="Wingdings" pitchFamily="2" charset="2"/>
              <a:buNone/>
              <a:defRPr/>
            </a:pPr>
            <a:r>
              <a:rPr lang="en-US" altLang="zh-CN" sz="2400" dirty="0" smtClean="0">
                <a:solidFill>
                  <a:schemeClr val="tx2"/>
                </a:solidFill>
              </a:rPr>
              <a:t>public:</a:t>
            </a:r>
          </a:p>
          <a:p>
            <a:pPr eaLnBrk="1" hangingPunct="1">
              <a:lnSpc>
                <a:spcPct val="80000"/>
              </a:lnSpc>
              <a:spcBef>
                <a:spcPct val="25000"/>
              </a:spcBef>
              <a:buFont typeface="Wingdings" pitchFamily="2" charset="2"/>
              <a:buNone/>
              <a:defRPr/>
            </a:pPr>
            <a:r>
              <a:rPr lang="en-US" altLang="zh-CN" sz="2400" smtClean="0">
                <a:solidFill>
                  <a:schemeClr val="tx2"/>
                </a:solidFill>
              </a:rPr>
              <a:t>	Circle(double a,double b,double r)</a:t>
            </a:r>
            <a:r>
              <a:rPr lang="en-US" altLang="zh-CN" sz="2400" smtClean="0">
                <a:solidFill>
                  <a:srgbClr val="FF0066"/>
                </a:solidFill>
              </a:rPr>
              <a:t>:</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 )</a:t>
            </a:r>
            <a:r>
              <a:rPr lang="en-US" altLang="zh-CN" sz="2400" dirty="0" smtClean="0">
                <a:solidFill>
                  <a:schemeClr val="folHlink"/>
                </a:solidFill>
              </a:rPr>
              <a:t>,radius(r)</a:t>
            </a:r>
            <a:endParaRPr lang="en-US" altLang="zh-CN" sz="2400" dirty="0" smtClean="0">
              <a:solidFill>
                <a:srgbClr val="FF0066"/>
              </a:solidFill>
            </a:endParaRPr>
          </a:p>
          <a:p>
            <a:pPr eaLnBrk="1" hangingPunct="1">
              <a:lnSpc>
                <a:spcPct val="80000"/>
              </a:lnSpc>
              <a:spcBef>
                <a:spcPct val="25000"/>
              </a:spcBef>
              <a:buFont typeface="Wingdings" pitchFamily="2" charset="2"/>
              <a:buNone/>
              <a:defRPr/>
            </a:pP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r>
              <a:rPr lang="en-US" altLang="zh-CN" sz="2400" smtClean="0">
                <a:solidFill>
                  <a:schemeClr val="tx2"/>
                </a:solidFill>
              </a:rPr>
              <a:t>void setXYR(double a,double b,double r) </a:t>
            </a:r>
            <a:endParaRPr lang="en-US" altLang="zh-CN" sz="2400" dirty="0" smtClean="0">
              <a:solidFill>
                <a:schemeClr val="tx2"/>
              </a:solidFill>
            </a:endParaRPr>
          </a:p>
          <a:p>
            <a:pPr eaLnBrk="1" hangingPunct="1">
              <a:lnSpc>
                <a:spcPct val="80000"/>
              </a:lnSpc>
              <a:spcBef>
                <a:spcPct val="25000"/>
              </a:spcBef>
              <a:buFont typeface="Wingdings" pitchFamily="2" charset="2"/>
              <a:buNone/>
              <a:defRPr/>
            </a:pP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r>
              <a:rPr lang="en-US" altLang="zh-CN" sz="2400" dirty="0" err="1" smtClean="0">
                <a:solidFill>
                  <a:srgbClr val="FF0066"/>
                </a:solidFill>
              </a:rPr>
              <a:t>setX</a:t>
            </a:r>
            <a:r>
              <a:rPr lang="en-US" altLang="zh-CN" sz="2400" dirty="0" smtClean="0">
                <a:solidFill>
                  <a:srgbClr val="FF0066"/>
                </a:solidFill>
              </a:rPr>
              <a:t>(a);</a:t>
            </a: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y=b; </a:t>
            </a:r>
          </a:p>
          <a:p>
            <a:pPr eaLnBrk="1" hangingPunct="1">
              <a:lnSpc>
                <a:spcPct val="80000"/>
              </a:lnSpc>
              <a:spcBef>
                <a:spcPct val="25000"/>
              </a:spcBef>
              <a:buFont typeface="Wingdings" pitchFamily="2" charset="2"/>
              <a:buNone/>
              <a:defRPr/>
            </a:pPr>
            <a:r>
              <a:rPr lang="en-US" altLang="zh-CN" sz="2400" dirty="0" smtClean="0">
                <a:solidFill>
                  <a:schemeClr val="tx2"/>
                </a:solidFill>
              </a:rPr>
              <a:t>		radius=r;</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a:t>
            </a:r>
          </a:p>
        </p:txBody>
      </p:sp>
      <p:sp>
        <p:nvSpPr>
          <p:cNvPr id="1189892" name="AutoShape 4"/>
          <p:cNvSpPr>
            <a:spLocks noChangeArrowheads="1"/>
          </p:cNvSpPr>
          <p:nvPr/>
        </p:nvSpPr>
        <p:spPr bwMode="auto">
          <a:xfrm>
            <a:off x="3348038" y="3500438"/>
            <a:ext cx="3743325" cy="1752600"/>
          </a:xfrm>
          <a:prstGeom prst="cloudCallout">
            <a:avLst>
              <a:gd name="adj1" fmla="val -67046"/>
              <a:gd name="adj2" fmla="val -25727"/>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通过基类的公有成员函数间接访问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9892"/>
                                        </p:tgtEl>
                                        <p:attrNameLst>
                                          <p:attrName>style.visibility</p:attrName>
                                        </p:attrNameLst>
                                      </p:cBhvr>
                                      <p:to>
                                        <p:strVal val="visible"/>
                                      </p:to>
                                    </p:set>
                                    <p:animEffect transition="in" filter="strips(downRight)">
                                      <p:cBhvr>
                                        <p:cTn id="7" dur="500"/>
                                        <p:tgtEl>
                                          <p:spTgt spid="118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r>
              <a:rPr lang="en-US" altLang="zh-CN"/>
              <a:t>-</a:t>
            </a:r>
            <a:fld id="{BE0959F8-9735-4640-917D-C2606D08310B}" type="slidenum">
              <a:rPr lang="en-US" altLang="zh-CN"/>
              <a:pPr/>
              <a:t>19</a:t>
            </a:fld>
            <a:r>
              <a:rPr lang="en-US" altLang="zh-CN"/>
              <a:t>-</a:t>
            </a:r>
          </a:p>
        </p:txBody>
      </p:sp>
      <p:sp>
        <p:nvSpPr>
          <p:cNvPr id="1190914" name="Rectangle 2"/>
          <p:cNvSpPr>
            <a:spLocks noGrp="1" noChangeArrowheads="1"/>
          </p:cNvSpPr>
          <p:nvPr>
            <p:ph type="title"/>
          </p:nvPr>
        </p:nvSpPr>
        <p:spPr/>
        <p:txBody>
          <a:bodyPr/>
          <a:lstStyle/>
          <a:p>
            <a:pPr eaLnBrk="1" hangingPunct="1">
              <a:defRPr/>
            </a:pPr>
            <a:r>
              <a:rPr lang="zh-CN" altLang="en-US" smtClean="0"/>
              <a:t>小结：公有继承访问权限</a:t>
            </a:r>
          </a:p>
        </p:txBody>
      </p:sp>
      <p:grpSp>
        <p:nvGrpSpPr>
          <p:cNvPr id="2" name="Group 3"/>
          <p:cNvGrpSpPr>
            <a:grpSpLocks/>
          </p:cNvGrpSpPr>
          <p:nvPr/>
        </p:nvGrpSpPr>
        <p:grpSpPr bwMode="auto">
          <a:xfrm>
            <a:off x="3705225" y="1646238"/>
            <a:ext cx="1447800" cy="2590800"/>
            <a:chOff x="3600" y="1872"/>
            <a:chExt cx="912" cy="1632"/>
          </a:xfrm>
        </p:grpSpPr>
        <p:sp>
          <p:nvSpPr>
            <p:cNvPr id="1190916" name="Rectangle 4"/>
            <p:cNvSpPr>
              <a:spLocks noChangeArrowheads="1"/>
            </p:cNvSpPr>
            <p:nvPr/>
          </p:nvSpPr>
          <p:spPr bwMode="auto">
            <a:xfrm>
              <a:off x="3696" y="1872"/>
              <a:ext cx="672" cy="288"/>
            </a:xfrm>
            <a:prstGeom prst="rect">
              <a:avLst/>
            </a:prstGeom>
            <a:noFill/>
            <a:ln w="38100">
              <a:solidFill>
                <a:srgbClr val="FF0066"/>
              </a:solid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基类</a:t>
              </a:r>
              <a:r>
                <a:rPr lang="en-US" altLang="zh-CN">
                  <a:solidFill>
                    <a:srgbClr val="FF0066"/>
                  </a:solidFill>
                  <a:effectLst>
                    <a:outerShdw blurRad="38100" dist="38100" dir="2700000" algn="tl">
                      <a:srgbClr val="C0C0C0"/>
                    </a:outerShdw>
                  </a:effectLst>
                  <a:ea typeface="黑体" pitchFamily="2" charset="-122"/>
                </a:rPr>
                <a:t>A</a:t>
              </a:r>
            </a:p>
          </p:txBody>
        </p:sp>
        <p:sp>
          <p:nvSpPr>
            <p:cNvPr id="1190917" name="Line 5"/>
            <p:cNvSpPr>
              <a:spLocks noChangeShapeType="1"/>
            </p:cNvSpPr>
            <p:nvPr/>
          </p:nvSpPr>
          <p:spPr bwMode="auto">
            <a:xfrm>
              <a:off x="3600"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0918" name="Line 6"/>
            <p:cNvSpPr>
              <a:spLocks noChangeShapeType="1"/>
            </p:cNvSpPr>
            <p:nvPr/>
          </p:nvSpPr>
          <p:spPr bwMode="auto">
            <a:xfrm>
              <a:off x="4512"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0919" name="Rectangle 7"/>
            <p:cNvSpPr>
              <a:spLocks noChangeArrowheads="1"/>
            </p:cNvSpPr>
            <p:nvPr/>
          </p:nvSpPr>
          <p:spPr bwMode="auto">
            <a:xfrm>
              <a:off x="3600" y="2352"/>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公有成员</a:t>
              </a:r>
            </a:p>
          </p:txBody>
        </p:sp>
        <p:sp>
          <p:nvSpPr>
            <p:cNvPr id="1190920" name="Rectangle 8"/>
            <p:cNvSpPr>
              <a:spLocks noChangeArrowheads="1"/>
            </p:cNvSpPr>
            <p:nvPr/>
          </p:nvSpPr>
          <p:spPr bwMode="auto">
            <a:xfrm>
              <a:off x="3600" y="2640"/>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私有成员</a:t>
              </a:r>
            </a:p>
          </p:txBody>
        </p:sp>
        <p:sp>
          <p:nvSpPr>
            <p:cNvPr id="1190921" name="Rectangle 9"/>
            <p:cNvSpPr>
              <a:spLocks noChangeArrowheads="1"/>
            </p:cNvSpPr>
            <p:nvPr/>
          </p:nvSpPr>
          <p:spPr bwMode="auto">
            <a:xfrm>
              <a:off x="3600" y="2928"/>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保护成员</a:t>
              </a:r>
            </a:p>
          </p:txBody>
        </p:sp>
      </p:grpSp>
      <p:sp>
        <p:nvSpPr>
          <p:cNvPr id="1190922" name="Oval 10"/>
          <p:cNvSpPr>
            <a:spLocks noChangeArrowheads="1"/>
          </p:cNvSpPr>
          <p:nvPr/>
        </p:nvSpPr>
        <p:spPr bwMode="auto">
          <a:xfrm>
            <a:off x="5991225" y="2560638"/>
            <a:ext cx="1752600" cy="9144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190923" name="Oval 11"/>
          <p:cNvSpPr>
            <a:spLocks noChangeArrowheads="1"/>
          </p:cNvSpPr>
          <p:nvPr/>
        </p:nvSpPr>
        <p:spPr bwMode="auto">
          <a:xfrm>
            <a:off x="885825" y="2484438"/>
            <a:ext cx="1752600" cy="11430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190924" name="Line 12"/>
          <p:cNvSpPr>
            <a:spLocks noChangeShapeType="1"/>
          </p:cNvSpPr>
          <p:nvPr/>
        </p:nvSpPr>
        <p:spPr bwMode="auto">
          <a:xfrm flipH="1" flipV="1">
            <a:off x="5076825" y="2636838"/>
            <a:ext cx="10668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0925" name="Line 13"/>
          <p:cNvSpPr>
            <a:spLocks noChangeShapeType="1"/>
          </p:cNvSpPr>
          <p:nvPr/>
        </p:nvSpPr>
        <p:spPr bwMode="auto">
          <a:xfrm flipV="1">
            <a:off x="2486025" y="2636838"/>
            <a:ext cx="1371600" cy="3810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0926" name="Line 14"/>
          <p:cNvSpPr>
            <a:spLocks noChangeShapeType="1"/>
          </p:cNvSpPr>
          <p:nvPr/>
        </p:nvSpPr>
        <p:spPr bwMode="auto">
          <a:xfrm>
            <a:off x="2562225" y="3017838"/>
            <a:ext cx="1295400" cy="76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0927" name="Line 15"/>
          <p:cNvSpPr>
            <a:spLocks noChangeShapeType="1"/>
          </p:cNvSpPr>
          <p:nvPr/>
        </p:nvSpPr>
        <p:spPr bwMode="auto">
          <a:xfrm>
            <a:off x="2486025" y="3017838"/>
            <a:ext cx="1371600" cy="6096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0923"/>
                                        </p:tgtEl>
                                        <p:attrNameLst>
                                          <p:attrName>style.visibility</p:attrName>
                                        </p:attrNameLst>
                                      </p:cBhvr>
                                      <p:to>
                                        <p:strVal val="visible"/>
                                      </p:to>
                                    </p:set>
                                    <p:animEffect transition="in" filter="strips(downRight)">
                                      <p:cBhvr>
                                        <p:cTn id="12" dur="500"/>
                                        <p:tgtEl>
                                          <p:spTgt spid="119092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90925"/>
                                        </p:tgtEl>
                                        <p:attrNameLst>
                                          <p:attrName>style.visibility</p:attrName>
                                        </p:attrNameLst>
                                      </p:cBhvr>
                                      <p:to>
                                        <p:strVal val="visible"/>
                                      </p:to>
                                    </p:set>
                                    <p:animEffect transition="in" filter="strips(downRight)">
                                      <p:cBhvr>
                                        <p:cTn id="17" dur="500"/>
                                        <p:tgtEl>
                                          <p:spTgt spid="119092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90926"/>
                                        </p:tgtEl>
                                        <p:attrNameLst>
                                          <p:attrName>style.visibility</p:attrName>
                                        </p:attrNameLst>
                                      </p:cBhvr>
                                      <p:to>
                                        <p:strVal val="visible"/>
                                      </p:to>
                                    </p:set>
                                    <p:animEffect transition="in" filter="strips(downRight)">
                                      <p:cBhvr>
                                        <p:cTn id="22" dur="500"/>
                                        <p:tgtEl>
                                          <p:spTgt spid="119092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90927"/>
                                        </p:tgtEl>
                                        <p:attrNameLst>
                                          <p:attrName>style.visibility</p:attrName>
                                        </p:attrNameLst>
                                      </p:cBhvr>
                                      <p:to>
                                        <p:strVal val="visible"/>
                                      </p:to>
                                    </p:set>
                                    <p:animEffect transition="in" filter="strips(downRight)">
                                      <p:cBhvr>
                                        <p:cTn id="27" dur="500"/>
                                        <p:tgtEl>
                                          <p:spTgt spid="119092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90922"/>
                                        </p:tgtEl>
                                        <p:attrNameLst>
                                          <p:attrName>style.visibility</p:attrName>
                                        </p:attrNameLst>
                                      </p:cBhvr>
                                      <p:to>
                                        <p:strVal val="visible"/>
                                      </p:to>
                                    </p:set>
                                    <p:animEffect transition="in" filter="strips(downRight)">
                                      <p:cBhvr>
                                        <p:cTn id="32" dur="500"/>
                                        <p:tgtEl>
                                          <p:spTgt spid="119092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90924"/>
                                        </p:tgtEl>
                                        <p:attrNameLst>
                                          <p:attrName>style.visibility</p:attrName>
                                        </p:attrNameLst>
                                      </p:cBhvr>
                                      <p:to>
                                        <p:strVal val="visible"/>
                                      </p:to>
                                    </p:set>
                                    <p:animEffect transition="in" filter="strips(downRight)">
                                      <p:cBhvr>
                                        <p:cTn id="37" dur="500"/>
                                        <p:tgtEl>
                                          <p:spTgt spid="1190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22" grpId="0" animBg="1" autoUpdateAnimBg="0"/>
      <p:bldP spid="119092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2</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u="sng">
                <a:solidFill>
                  <a:schemeClr val="hlink"/>
                </a:solidFill>
              </a:rPr>
              <a:t>继承概览</a:t>
            </a:r>
            <a:endParaRPr lang="en-US" altLang="zh-CN" u="sng">
              <a:solidFill>
                <a:schemeClr val="hlink"/>
              </a:solidFill>
            </a:endParaRPr>
          </a:p>
          <a:p>
            <a:r>
              <a:rPr lang="zh-CN" altLang="en-US" smtClean="0"/>
              <a:t>继承方式</a:t>
            </a:r>
            <a:endParaRPr lang="zh-CN" altLang="en-US"/>
          </a:p>
          <a:p>
            <a:r>
              <a:rPr lang="zh-CN" altLang="en-US" smtClean="0"/>
              <a:t>构造与析构</a:t>
            </a:r>
            <a:endParaRPr lang="en-US" altLang="zh-CN" smtClean="0"/>
          </a:p>
          <a:p>
            <a:r>
              <a:rPr lang="zh-CN" altLang="en-US" smtClean="0"/>
              <a:t>多重继承</a:t>
            </a:r>
            <a:endParaRPr lang="zh-CN" altLang="en-US"/>
          </a:p>
          <a:p>
            <a:r>
              <a:rPr lang="zh-CN" altLang="en-US" smtClean="0"/>
              <a:t>多态概述</a:t>
            </a:r>
            <a:endParaRPr lang="en-US" altLang="zh-CN" smtClean="0"/>
          </a:p>
          <a:p>
            <a:r>
              <a:rPr lang="zh-CN" altLang="en-US" smtClean="0"/>
              <a:t>虚函数与运行时多态</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r>
              <a:rPr lang="en-US" altLang="zh-CN"/>
              <a:t>-</a:t>
            </a:r>
            <a:fld id="{0BBC6EEE-C49D-41FB-B4B8-0B40C6D8B2F1}" type="slidenum">
              <a:rPr lang="en-US" altLang="zh-CN"/>
              <a:pPr/>
              <a:t>20</a:t>
            </a:fld>
            <a:r>
              <a:rPr lang="en-US" altLang="zh-CN"/>
              <a:t>-</a:t>
            </a:r>
          </a:p>
        </p:txBody>
      </p:sp>
      <p:sp>
        <p:nvSpPr>
          <p:cNvPr id="1191938" name="Rectangle 2"/>
          <p:cNvSpPr>
            <a:spLocks noGrp="1" noChangeArrowheads="1"/>
          </p:cNvSpPr>
          <p:nvPr>
            <p:ph type="title"/>
          </p:nvPr>
        </p:nvSpPr>
        <p:spPr/>
        <p:txBody>
          <a:bodyPr/>
          <a:lstStyle/>
          <a:p>
            <a:pPr eaLnBrk="1" hangingPunct="1">
              <a:defRPr/>
            </a:pPr>
            <a:r>
              <a:rPr lang="zh-CN" altLang="en-US" smtClean="0"/>
              <a:t>小结：公有继承访问权限</a:t>
            </a:r>
          </a:p>
        </p:txBody>
      </p:sp>
      <p:grpSp>
        <p:nvGrpSpPr>
          <p:cNvPr id="2" name="Group 3"/>
          <p:cNvGrpSpPr>
            <a:grpSpLocks/>
          </p:cNvGrpSpPr>
          <p:nvPr/>
        </p:nvGrpSpPr>
        <p:grpSpPr bwMode="auto">
          <a:xfrm>
            <a:off x="1116013" y="1125538"/>
            <a:ext cx="6858000" cy="2209800"/>
            <a:chOff x="864" y="912"/>
            <a:chExt cx="4320" cy="1392"/>
          </a:xfrm>
        </p:grpSpPr>
        <p:sp>
          <p:nvSpPr>
            <p:cNvPr id="1191940" name="Rectangle 4"/>
            <p:cNvSpPr>
              <a:spLocks noChangeArrowheads="1"/>
            </p:cNvSpPr>
            <p:nvPr/>
          </p:nvSpPr>
          <p:spPr bwMode="auto">
            <a:xfrm>
              <a:off x="2928" y="1536"/>
              <a:ext cx="384" cy="336"/>
            </a:xfrm>
            <a:prstGeom prst="rect">
              <a:avLst/>
            </a:prstGeom>
            <a:noFill/>
            <a:ln w="9525">
              <a:noFill/>
              <a:miter lim="800000"/>
              <a:headEnd/>
              <a:tailEnd/>
            </a:ln>
            <a:effectLst/>
          </p:spPr>
          <p:txBody>
            <a:bodyPr wrap="none" lIns="0" tIns="0" rIns="0" bIns="0" anchor="ctr"/>
            <a:lstStyle/>
            <a:p>
              <a:pPr algn="ctr">
                <a:defRPr/>
              </a:pPr>
              <a:r>
                <a:rPr lang="zh-CN" altLang="en-US" sz="5600">
                  <a:solidFill>
                    <a:srgbClr val="FF0066"/>
                  </a:solidFill>
                  <a:effectLst>
                    <a:outerShdw blurRad="38100" dist="38100" dir="2700000" algn="tl">
                      <a:srgbClr val="C0C0C0"/>
                    </a:outerShdw>
                  </a:effectLst>
                  <a:sym typeface="Wingdings" pitchFamily="2" charset="2"/>
                </a:rPr>
                <a:t></a:t>
              </a:r>
              <a:endParaRPr lang="zh-CN" altLang="en-US" sz="5600">
                <a:solidFill>
                  <a:srgbClr val="FF0066"/>
                </a:solidFill>
                <a:effectLst>
                  <a:outerShdw blurRad="38100" dist="38100" dir="2700000" algn="tl">
                    <a:srgbClr val="C0C0C0"/>
                  </a:outerShdw>
                </a:effectLst>
              </a:endParaRPr>
            </a:p>
          </p:txBody>
        </p:sp>
        <p:grpSp>
          <p:nvGrpSpPr>
            <p:cNvPr id="3" name="Group 5"/>
            <p:cNvGrpSpPr>
              <a:grpSpLocks/>
            </p:cNvGrpSpPr>
            <p:nvPr/>
          </p:nvGrpSpPr>
          <p:grpSpPr bwMode="auto">
            <a:xfrm>
              <a:off x="2640" y="912"/>
              <a:ext cx="912" cy="1392"/>
              <a:chOff x="3600" y="1872"/>
              <a:chExt cx="912" cy="1632"/>
            </a:xfrm>
          </p:grpSpPr>
          <p:sp>
            <p:nvSpPr>
              <p:cNvPr id="1191942" name="Rectangle 6"/>
              <p:cNvSpPr>
                <a:spLocks noChangeArrowheads="1"/>
              </p:cNvSpPr>
              <p:nvPr/>
            </p:nvSpPr>
            <p:spPr bwMode="auto">
              <a:xfrm>
                <a:off x="3696" y="1872"/>
                <a:ext cx="672" cy="288"/>
              </a:xfrm>
              <a:prstGeom prst="rect">
                <a:avLst/>
              </a:prstGeom>
              <a:noFill/>
              <a:ln w="38100">
                <a:solidFill>
                  <a:srgbClr val="FF0066"/>
                </a:solid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基类</a:t>
                </a:r>
                <a:r>
                  <a:rPr lang="en-US" altLang="zh-CN">
                    <a:solidFill>
                      <a:srgbClr val="FF0066"/>
                    </a:solidFill>
                    <a:effectLst>
                      <a:outerShdw blurRad="38100" dist="38100" dir="2700000" algn="tl">
                        <a:srgbClr val="C0C0C0"/>
                      </a:outerShdw>
                    </a:effectLst>
                    <a:ea typeface="黑体" pitchFamily="2" charset="-122"/>
                  </a:rPr>
                  <a:t>A</a:t>
                </a:r>
              </a:p>
            </p:txBody>
          </p:sp>
          <p:sp>
            <p:nvSpPr>
              <p:cNvPr id="1191943" name="Line 7"/>
              <p:cNvSpPr>
                <a:spLocks noChangeShapeType="1"/>
              </p:cNvSpPr>
              <p:nvPr/>
            </p:nvSpPr>
            <p:spPr bwMode="auto">
              <a:xfrm>
                <a:off x="3600"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44" name="Line 8"/>
              <p:cNvSpPr>
                <a:spLocks noChangeShapeType="1"/>
              </p:cNvSpPr>
              <p:nvPr/>
            </p:nvSpPr>
            <p:spPr bwMode="auto">
              <a:xfrm>
                <a:off x="4512"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45" name="Rectangle 9"/>
              <p:cNvSpPr>
                <a:spLocks noChangeArrowheads="1"/>
              </p:cNvSpPr>
              <p:nvPr/>
            </p:nvSpPr>
            <p:spPr bwMode="auto">
              <a:xfrm>
                <a:off x="3600" y="2352"/>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公有成员</a:t>
                </a:r>
              </a:p>
            </p:txBody>
          </p:sp>
          <p:sp>
            <p:nvSpPr>
              <p:cNvPr id="1191946" name="Rectangle 10"/>
              <p:cNvSpPr>
                <a:spLocks noChangeArrowheads="1"/>
              </p:cNvSpPr>
              <p:nvPr/>
            </p:nvSpPr>
            <p:spPr bwMode="auto">
              <a:xfrm>
                <a:off x="3600" y="2640"/>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私有成员</a:t>
                </a:r>
              </a:p>
            </p:txBody>
          </p:sp>
          <p:sp>
            <p:nvSpPr>
              <p:cNvPr id="1191947" name="Rectangle 11"/>
              <p:cNvSpPr>
                <a:spLocks noChangeArrowheads="1"/>
              </p:cNvSpPr>
              <p:nvPr/>
            </p:nvSpPr>
            <p:spPr bwMode="auto">
              <a:xfrm>
                <a:off x="3600" y="2928"/>
                <a:ext cx="912" cy="287"/>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保护成员</a:t>
                </a:r>
              </a:p>
            </p:txBody>
          </p:sp>
        </p:grpSp>
        <p:sp>
          <p:nvSpPr>
            <p:cNvPr id="1191948" name="Oval 12"/>
            <p:cNvSpPr>
              <a:spLocks noChangeArrowheads="1"/>
            </p:cNvSpPr>
            <p:nvPr/>
          </p:nvSpPr>
          <p:spPr bwMode="auto">
            <a:xfrm>
              <a:off x="4080" y="1392"/>
              <a:ext cx="1104" cy="576"/>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191949" name="Oval 13"/>
            <p:cNvSpPr>
              <a:spLocks noChangeArrowheads="1"/>
            </p:cNvSpPr>
            <p:nvPr/>
          </p:nvSpPr>
          <p:spPr bwMode="auto">
            <a:xfrm>
              <a:off x="864" y="1344"/>
              <a:ext cx="1104" cy="72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191950" name="Line 14"/>
            <p:cNvSpPr>
              <a:spLocks noChangeShapeType="1"/>
            </p:cNvSpPr>
            <p:nvPr/>
          </p:nvSpPr>
          <p:spPr bwMode="auto">
            <a:xfrm flipH="1" flipV="1">
              <a:off x="3504" y="1440"/>
              <a:ext cx="672" cy="28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51" name="Line 15"/>
            <p:cNvSpPr>
              <a:spLocks noChangeShapeType="1"/>
            </p:cNvSpPr>
            <p:nvPr/>
          </p:nvSpPr>
          <p:spPr bwMode="auto">
            <a:xfrm flipV="1">
              <a:off x="1872" y="1440"/>
              <a:ext cx="864" cy="24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52" name="Line 16"/>
            <p:cNvSpPr>
              <a:spLocks noChangeShapeType="1"/>
            </p:cNvSpPr>
            <p:nvPr/>
          </p:nvSpPr>
          <p:spPr bwMode="auto">
            <a:xfrm>
              <a:off x="1920" y="1680"/>
              <a:ext cx="816" cy="4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53" name="Line 17"/>
            <p:cNvSpPr>
              <a:spLocks noChangeShapeType="1"/>
            </p:cNvSpPr>
            <p:nvPr/>
          </p:nvSpPr>
          <p:spPr bwMode="auto">
            <a:xfrm>
              <a:off x="1872" y="1680"/>
              <a:ext cx="864" cy="28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4" name="Group 18"/>
          <p:cNvGrpSpPr>
            <a:grpSpLocks/>
          </p:cNvGrpSpPr>
          <p:nvPr/>
        </p:nvGrpSpPr>
        <p:grpSpPr bwMode="auto">
          <a:xfrm>
            <a:off x="3783013" y="3487738"/>
            <a:ext cx="1828800" cy="2438400"/>
            <a:chOff x="2544" y="2496"/>
            <a:chExt cx="1152" cy="1632"/>
          </a:xfrm>
        </p:grpSpPr>
        <p:sp>
          <p:nvSpPr>
            <p:cNvPr id="1191955" name="Rectangle 19"/>
            <p:cNvSpPr>
              <a:spLocks noChangeArrowheads="1"/>
            </p:cNvSpPr>
            <p:nvPr/>
          </p:nvSpPr>
          <p:spPr bwMode="auto">
            <a:xfrm>
              <a:off x="2544" y="2496"/>
              <a:ext cx="1152" cy="288"/>
            </a:xfrm>
            <a:prstGeom prst="rect">
              <a:avLst/>
            </a:prstGeom>
            <a:noFill/>
            <a:ln w="38100">
              <a:solidFill>
                <a:srgbClr val="FF0066"/>
              </a:solid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公有派生类</a:t>
              </a:r>
              <a:r>
                <a:rPr lang="en-US" altLang="zh-CN">
                  <a:solidFill>
                    <a:srgbClr val="FF0066"/>
                  </a:solidFill>
                  <a:effectLst>
                    <a:outerShdw blurRad="38100" dist="38100" dir="2700000" algn="tl">
                      <a:srgbClr val="C0C0C0"/>
                    </a:outerShdw>
                  </a:effectLst>
                  <a:ea typeface="黑体" pitchFamily="2" charset="-122"/>
                </a:rPr>
                <a:t>B</a:t>
              </a:r>
            </a:p>
          </p:txBody>
        </p:sp>
        <p:sp>
          <p:nvSpPr>
            <p:cNvPr id="1191956" name="Line 20"/>
            <p:cNvSpPr>
              <a:spLocks noChangeShapeType="1"/>
            </p:cNvSpPr>
            <p:nvPr/>
          </p:nvSpPr>
          <p:spPr bwMode="auto">
            <a:xfrm>
              <a:off x="2640" y="2832"/>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57" name="Line 21"/>
            <p:cNvSpPr>
              <a:spLocks noChangeShapeType="1"/>
            </p:cNvSpPr>
            <p:nvPr/>
          </p:nvSpPr>
          <p:spPr bwMode="auto">
            <a:xfrm>
              <a:off x="3552" y="2832"/>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58" name="Rectangle 22"/>
            <p:cNvSpPr>
              <a:spLocks noChangeArrowheads="1"/>
            </p:cNvSpPr>
            <p:nvPr/>
          </p:nvSpPr>
          <p:spPr bwMode="auto">
            <a:xfrm>
              <a:off x="2640" y="2976"/>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公有成员</a:t>
              </a:r>
            </a:p>
          </p:txBody>
        </p:sp>
        <p:sp>
          <p:nvSpPr>
            <p:cNvPr id="1191959" name="Rectangle 23"/>
            <p:cNvSpPr>
              <a:spLocks noChangeArrowheads="1"/>
            </p:cNvSpPr>
            <p:nvPr/>
          </p:nvSpPr>
          <p:spPr bwMode="auto">
            <a:xfrm>
              <a:off x="2640" y="3264"/>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私有成员</a:t>
              </a:r>
            </a:p>
          </p:txBody>
        </p:sp>
        <p:sp>
          <p:nvSpPr>
            <p:cNvPr id="1191960" name="Rectangle 24"/>
            <p:cNvSpPr>
              <a:spLocks noChangeArrowheads="1"/>
            </p:cNvSpPr>
            <p:nvPr/>
          </p:nvSpPr>
          <p:spPr bwMode="auto">
            <a:xfrm>
              <a:off x="2640" y="3552"/>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保护成员</a:t>
              </a:r>
            </a:p>
          </p:txBody>
        </p:sp>
      </p:grpSp>
      <p:sp>
        <p:nvSpPr>
          <p:cNvPr id="1191961" name="Oval 25"/>
          <p:cNvSpPr>
            <a:spLocks noChangeArrowheads="1"/>
          </p:cNvSpPr>
          <p:nvPr/>
        </p:nvSpPr>
        <p:spPr bwMode="auto">
          <a:xfrm>
            <a:off x="6069013" y="4325938"/>
            <a:ext cx="2057400" cy="9144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191962" name="Oval 26"/>
          <p:cNvSpPr>
            <a:spLocks noChangeArrowheads="1"/>
          </p:cNvSpPr>
          <p:nvPr/>
        </p:nvSpPr>
        <p:spPr bwMode="auto">
          <a:xfrm>
            <a:off x="1116013" y="4249738"/>
            <a:ext cx="1905000" cy="11430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191963" name="Line 27"/>
          <p:cNvSpPr>
            <a:spLocks noChangeShapeType="1"/>
          </p:cNvSpPr>
          <p:nvPr/>
        </p:nvSpPr>
        <p:spPr bwMode="auto">
          <a:xfrm flipV="1">
            <a:off x="2944813" y="4402138"/>
            <a:ext cx="11430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4" name="Line 28"/>
          <p:cNvSpPr>
            <a:spLocks noChangeShapeType="1"/>
          </p:cNvSpPr>
          <p:nvPr/>
        </p:nvSpPr>
        <p:spPr bwMode="auto">
          <a:xfrm>
            <a:off x="2944813" y="4859338"/>
            <a:ext cx="1143000" cy="76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5" name="Line 29"/>
          <p:cNvSpPr>
            <a:spLocks noChangeShapeType="1"/>
          </p:cNvSpPr>
          <p:nvPr/>
        </p:nvSpPr>
        <p:spPr bwMode="auto">
          <a:xfrm>
            <a:off x="2944813" y="4859338"/>
            <a:ext cx="10668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6" name="Line 30"/>
          <p:cNvSpPr>
            <a:spLocks noChangeShapeType="1"/>
          </p:cNvSpPr>
          <p:nvPr/>
        </p:nvSpPr>
        <p:spPr bwMode="auto">
          <a:xfrm flipV="1">
            <a:off x="2944813" y="1887538"/>
            <a:ext cx="1066800" cy="29718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7" name="Line 31"/>
          <p:cNvSpPr>
            <a:spLocks noChangeShapeType="1"/>
          </p:cNvSpPr>
          <p:nvPr/>
        </p:nvSpPr>
        <p:spPr bwMode="auto">
          <a:xfrm flipV="1">
            <a:off x="2944813" y="2801938"/>
            <a:ext cx="1066800" cy="20574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8" name="Line 32"/>
          <p:cNvSpPr>
            <a:spLocks noChangeShapeType="1"/>
          </p:cNvSpPr>
          <p:nvPr/>
        </p:nvSpPr>
        <p:spPr bwMode="auto">
          <a:xfrm flipH="1" flipV="1">
            <a:off x="5230813" y="4402138"/>
            <a:ext cx="9906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91969" name="Line 33"/>
          <p:cNvSpPr>
            <a:spLocks noChangeShapeType="1"/>
          </p:cNvSpPr>
          <p:nvPr/>
        </p:nvSpPr>
        <p:spPr bwMode="auto">
          <a:xfrm flipH="1" flipV="1">
            <a:off x="5307013" y="1963738"/>
            <a:ext cx="914400" cy="28956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1962"/>
                                        </p:tgtEl>
                                        <p:attrNameLst>
                                          <p:attrName>style.visibility</p:attrName>
                                        </p:attrNameLst>
                                      </p:cBhvr>
                                      <p:to>
                                        <p:strVal val="visible"/>
                                      </p:to>
                                    </p:set>
                                    <p:animEffect transition="in" filter="strips(downRight)">
                                      <p:cBhvr>
                                        <p:cTn id="17" dur="500"/>
                                        <p:tgtEl>
                                          <p:spTgt spid="119196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91963"/>
                                        </p:tgtEl>
                                        <p:attrNameLst>
                                          <p:attrName>style.visibility</p:attrName>
                                        </p:attrNameLst>
                                      </p:cBhvr>
                                      <p:to>
                                        <p:strVal val="visible"/>
                                      </p:to>
                                    </p:set>
                                    <p:animEffect transition="in" filter="strips(downRight)">
                                      <p:cBhvr>
                                        <p:cTn id="22" dur="500"/>
                                        <p:tgtEl>
                                          <p:spTgt spid="119196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91964"/>
                                        </p:tgtEl>
                                        <p:attrNameLst>
                                          <p:attrName>style.visibility</p:attrName>
                                        </p:attrNameLst>
                                      </p:cBhvr>
                                      <p:to>
                                        <p:strVal val="visible"/>
                                      </p:to>
                                    </p:set>
                                    <p:animEffect transition="in" filter="strips(downRight)">
                                      <p:cBhvr>
                                        <p:cTn id="27" dur="500"/>
                                        <p:tgtEl>
                                          <p:spTgt spid="119196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91965"/>
                                        </p:tgtEl>
                                        <p:attrNameLst>
                                          <p:attrName>style.visibility</p:attrName>
                                        </p:attrNameLst>
                                      </p:cBhvr>
                                      <p:to>
                                        <p:strVal val="visible"/>
                                      </p:to>
                                    </p:set>
                                    <p:animEffect transition="in" filter="strips(downRight)">
                                      <p:cBhvr>
                                        <p:cTn id="32" dur="500"/>
                                        <p:tgtEl>
                                          <p:spTgt spid="119196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91966"/>
                                        </p:tgtEl>
                                        <p:attrNameLst>
                                          <p:attrName>style.visibility</p:attrName>
                                        </p:attrNameLst>
                                      </p:cBhvr>
                                      <p:to>
                                        <p:strVal val="visible"/>
                                      </p:to>
                                    </p:set>
                                    <p:animEffect transition="in" filter="strips(downRight)">
                                      <p:cBhvr>
                                        <p:cTn id="37" dur="500"/>
                                        <p:tgtEl>
                                          <p:spTgt spid="119196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91967"/>
                                        </p:tgtEl>
                                        <p:attrNameLst>
                                          <p:attrName>style.visibility</p:attrName>
                                        </p:attrNameLst>
                                      </p:cBhvr>
                                      <p:to>
                                        <p:strVal val="visible"/>
                                      </p:to>
                                    </p:set>
                                    <p:animEffect transition="in" filter="strips(downRight)">
                                      <p:cBhvr>
                                        <p:cTn id="42" dur="500"/>
                                        <p:tgtEl>
                                          <p:spTgt spid="119196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91961"/>
                                        </p:tgtEl>
                                        <p:attrNameLst>
                                          <p:attrName>style.visibility</p:attrName>
                                        </p:attrNameLst>
                                      </p:cBhvr>
                                      <p:to>
                                        <p:strVal val="visible"/>
                                      </p:to>
                                    </p:set>
                                    <p:animEffect transition="in" filter="strips(downRight)">
                                      <p:cBhvr>
                                        <p:cTn id="47" dur="500"/>
                                        <p:tgtEl>
                                          <p:spTgt spid="119196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191968"/>
                                        </p:tgtEl>
                                        <p:attrNameLst>
                                          <p:attrName>style.visibility</p:attrName>
                                        </p:attrNameLst>
                                      </p:cBhvr>
                                      <p:to>
                                        <p:strVal val="visible"/>
                                      </p:to>
                                    </p:set>
                                    <p:animEffect transition="in" filter="strips(downRight)">
                                      <p:cBhvr>
                                        <p:cTn id="52" dur="500"/>
                                        <p:tgtEl>
                                          <p:spTgt spid="119196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191969"/>
                                        </p:tgtEl>
                                        <p:attrNameLst>
                                          <p:attrName>style.visibility</p:attrName>
                                        </p:attrNameLst>
                                      </p:cBhvr>
                                      <p:to>
                                        <p:strVal val="visible"/>
                                      </p:to>
                                    </p:set>
                                    <p:animEffect transition="in" filter="strips(downRight)">
                                      <p:cBhvr>
                                        <p:cTn id="57" dur="500"/>
                                        <p:tgtEl>
                                          <p:spTgt spid="119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61" grpId="0" animBg="1" autoUpdateAnimBg="0"/>
      <p:bldP spid="119196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r>
              <a:rPr lang="en-US" altLang="zh-CN"/>
              <a:t>-</a:t>
            </a:r>
            <a:fld id="{318BF1A2-2983-4A9E-88D3-E587A5D0108B}" type="slidenum">
              <a:rPr lang="en-US" altLang="zh-CN"/>
              <a:pPr/>
              <a:t>21</a:t>
            </a:fld>
            <a:r>
              <a:rPr lang="en-US" altLang="zh-CN"/>
              <a:t>-</a:t>
            </a:r>
          </a:p>
        </p:txBody>
      </p:sp>
      <p:sp>
        <p:nvSpPr>
          <p:cNvPr id="1201154" name="Rectangle 2"/>
          <p:cNvSpPr>
            <a:spLocks noGrp="1" noChangeArrowheads="1"/>
          </p:cNvSpPr>
          <p:nvPr>
            <p:ph type="title"/>
          </p:nvPr>
        </p:nvSpPr>
        <p:spPr/>
        <p:txBody>
          <a:bodyPr/>
          <a:lstStyle/>
          <a:p>
            <a:pPr eaLnBrk="1" hangingPunct="1">
              <a:defRPr/>
            </a:pPr>
            <a:r>
              <a:rPr lang="en-US" altLang="zh-CN" smtClean="0"/>
              <a:t>3</a:t>
            </a:r>
            <a:r>
              <a:rPr lang="zh-CN" altLang="en-US" smtClean="0"/>
              <a:t>、保护继承：</a:t>
            </a:r>
            <a:r>
              <a:rPr lang="en-US" altLang="zh-CN" smtClean="0"/>
              <a:t>protected</a:t>
            </a:r>
          </a:p>
        </p:txBody>
      </p:sp>
      <p:sp>
        <p:nvSpPr>
          <p:cNvPr id="1201155" name="Rectangle 3"/>
          <p:cNvSpPr>
            <a:spLocks noGrp="1" noChangeArrowheads="1"/>
          </p:cNvSpPr>
          <p:nvPr>
            <p:ph type="body" idx="1"/>
          </p:nvPr>
        </p:nvSpPr>
        <p:spPr/>
        <p:txBody>
          <a:bodyPr/>
          <a:lstStyle/>
          <a:p>
            <a:pPr eaLnBrk="1" hangingPunct="1">
              <a:spcBef>
                <a:spcPct val="25000"/>
              </a:spcBef>
              <a:defRPr/>
            </a:pPr>
            <a:r>
              <a:rPr lang="zh-CN" altLang="en-US" smtClean="0">
                <a:solidFill>
                  <a:schemeClr val="tx2"/>
                </a:solidFill>
              </a:rPr>
              <a:t>基类的</a:t>
            </a:r>
            <a:r>
              <a:rPr lang="zh-CN" altLang="en-US" smtClean="0">
                <a:solidFill>
                  <a:srgbClr val="FF0066"/>
                </a:solidFill>
              </a:rPr>
              <a:t>私有成员</a:t>
            </a:r>
            <a:r>
              <a:rPr lang="zh-CN" altLang="en-US" smtClean="0">
                <a:solidFill>
                  <a:schemeClr val="tx2"/>
                </a:solidFill>
              </a:rPr>
              <a:t>在派生类中是</a:t>
            </a:r>
            <a:r>
              <a:rPr lang="zh-CN" altLang="en-US" smtClean="0">
                <a:solidFill>
                  <a:srgbClr val="FF0066"/>
                </a:solidFill>
              </a:rPr>
              <a:t>不可访问</a:t>
            </a:r>
            <a:r>
              <a:rPr lang="zh-CN" altLang="en-US" smtClean="0">
                <a:solidFill>
                  <a:schemeClr val="tx2"/>
                </a:solidFill>
              </a:rPr>
              <a:t>的，而</a:t>
            </a:r>
            <a:r>
              <a:rPr lang="zh-CN" altLang="en-US" smtClean="0">
                <a:solidFill>
                  <a:srgbClr val="FF0066"/>
                </a:solidFill>
              </a:rPr>
              <a:t>公有和保护成员成为派生类的保护成员</a:t>
            </a:r>
            <a:r>
              <a:rPr lang="zh-CN" altLang="en-US" smtClean="0">
                <a:solidFill>
                  <a:schemeClr val="tx2"/>
                </a:solidFill>
              </a:rPr>
              <a:t>。</a:t>
            </a:r>
          </a:p>
          <a:p>
            <a:pPr eaLnBrk="1" hangingPunct="1">
              <a:spcBef>
                <a:spcPct val="25000"/>
              </a:spcBef>
              <a:defRPr/>
            </a:pPr>
            <a:r>
              <a:rPr lang="zh-CN" altLang="en-US" smtClean="0">
                <a:solidFill>
                  <a:schemeClr val="tx2"/>
                </a:solidFill>
              </a:rPr>
              <a:t>通过</a:t>
            </a:r>
            <a:r>
              <a:rPr lang="zh-CN" altLang="en-US" smtClean="0">
                <a:solidFill>
                  <a:srgbClr val="FF0066"/>
                </a:solidFill>
              </a:rPr>
              <a:t>派生类的对象不能访问基类的任何成员</a:t>
            </a:r>
            <a:r>
              <a:rPr lang="zh-CN" altLang="en-US" smtClean="0">
                <a:solidFill>
                  <a:schemeClr val="tx2"/>
                </a:solidFill>
              </a:rPr>
              <a:t>，需要在派生类中定义公有接口。</a:t>
            </a:r>
          </a:p>
          <a:p>
            <a:pPr eaLnBrk="1" hangingPunct="1">
              <a:spcBef>
                <a:spcPct val="25000"/>
              </a:spcBef>
              <a:defRPr/>
            </a:pPr>
            <a:r>
              <a:rPr lang="zh-CN" altLang="en-US" smtClean="0">
                <a:solidFill>
                  <a:schemeClr val="tx2"/>
                </a:solidFill>
              </a:rPr>
              <a:t>通过保护继承，基类中的保护和公有成员变成派生类的保护成员，将该派生类作为基类再继续派生时，只要不使用私有继承，它们在派生类中可以继续访问。</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r>
              <a:rPr lang="en-US" altLang="zh-CN"/>
              <a:t>-</a:t>
            </a:r>
            <a:fld id="{5A961B6D-76DB-4412-83E8-BCE82101047E}" type="slidenum">
              <a:rPr lang="en-US" altLang="zh-CN"/>
              <a:pPr/>
              <a:t>22</a:t>
            </a:fld>
            <a:r>
              <a:rPr lang="en-US" altLang="zh-CN"/>
              <a:t>-</a:t>
            </a:r>
          </a:p>
        </p:txBody>
      </p:sp>
      <p:sp>
        <p:nvSpPr>
          <p:cNvPr id="1202178" name="Rectangle 2"/>
          <p:cNvSpPr>
            <a:spLocks noGrp="1" noChangeArrowheads="1"/>
          </p:cNvSpPr>
          <p:nvPr>
            <p:ph type="title"/>
          </p:nvPr>
        </p:nvSpPr>
        <p:spPr/>
        <p:txBody>
          <a:bodyPr/>
          <a:lstStyle/>
          <a:p>
            <a:pPr eaLnBrk="1" hangingPunct="1">
              <a:defRPr/>
            </a:pPr>
            <a:r>
              <a:rPr lang="zh-CN" altLang="en-US" smtClean="0"/>
              <a:t>保护继承：</a:t>
            </a:r>
            <a:r>
              <a:rPr lang="en-US" altLang="zh-CN" smtClean="0"/>
              <a:t>protected</a:t>
            </a:r>
            <a:r>
              <a:rPr lang="zh-CN" altLang="en-US" smtClean="0"/>
              <a:t>示例</a:t>
            </a:r>
          </a:p>
        </p:txBody>
      </p:sp>
      <p:sp>
        <p:nvSpPr>
          <p:cNvPr id="1202179"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solidFill>
                  <a:srgbClr val="000066"/>
                </a:solidFill>
              </a:rPr>
              <a:t>class Point</a:t>
            </a:r>
          </a:p>
          <a:p>
            <a:pPr eaLnBrk="1" hangingPunct="1">
              <a:lnSpc>
                <a:spcPct val="90000"/>
              </a:lnSpc>
              <a:spcBef>
                <a:spcPct val="25000"/>
              </a:spcBef>
              <a:buFont typeface="Wingdings" pitchFamily="2" charset="2"/>
              <a:buNone/>
              <a:defRPr/>
            </a:pPr>
            <a:r>
              <a:rPr lang="en-US" altLang="zh-CN" sz="2400" dirty="0" smtClean="0">
                <a:solidFill>
                  <a:srgbClr val="000066"/>
                </a:solidFill>
              </a:rPr>
              <a:t>{</a:t>
            </a:r>
          </a:p>
          <a:p>
            <a:pPr eaLnBrk="1" hangingPunct="1">
              <a:lnSpc>
                <a:spcPct val="90000"/>
              </a:lnSpc>
              <a:spcBef>
                <a:spcPct val="25000"/>
              </a:spcBef>
              <a:buFont typeface="Wingdings" pitchFamily="2" charset="2"/>
              <a:buNone/>
              <a:defRPr/>
            </a:pPr>
            <a:r>
              <a:rPr lang="en-US" altLang="zh-CN" sz="2400" dirty="0" smtClean="0">
                <a:solidFill>
                  <a:srgbClr val="000066"/>
                </a:solidFill>
              </a:rPr>
              <a:t>	double x;    </a:t>
            </a:r>
            <a:r>
              <a:rPr lang="en-US" altLang="zh-CN" sz="2400" dirty="0" smtClean="0">
                <a:solidFill>
                  <a:schemeClr val="folHlink"/>
                </a:solidFill>
              </a:rPr>
              <a:t>//</a:t>
            </a:r>
            <a:r>
              <a:rPr lang="zh-CN" altLang="en-US" sz="2400" dirty="0" smtClean="0">
                <a:solidFill>
                  <a:schemeClr val="folHlink"/>
                </a:solidFill>
              </a:rPr>
              <a:t>私有成员</a:t>
            </a:r>
          </a:p>
          <a:p>
            <a:pPr eaLnBrk="1" hangingPunct="1">
              <a:lnSpc>
                <a:spcPct val="90000"/>
              </a:lnSpc>
              <a:spcBef>
                <a:spcPct val="25000"/>
              </a:spcBef>
              <a:buFont typeface="Wingdings" pitchFamily="2" charset="2"/>
              <a:buNone/>
              <a:defRPr/>
            </a:pPr>
            <a:r>
              <a:rPr lang="en-US" altLang="zh-CN" sz="2400" dirty="0" smtClean="0">
                <a:solidFill>
                  <a:srgbClr val="FF0066"/>
                </a:solidFill>
              </a:rPr>
              <a:t>protected:</a:t>
            </a:r>
          </a:p>
          <a:p>
            <a:pPr eaLnBrk="1" hangingPunct="1">
              <a:lnSpc>
                <a:spcPct val="90000"/>
              </a:lnSpc>
              <a:spcBef>
                <a:spcPct val="25000"/>
              </a:spcBef>
              <a:buFont typeface="Wingdings" pitchFamily="2" charset="2"/>
              <a:buNone/>
              <a:defRPr/>
            </a:pPr>
            <a:r>
              <a:rPr lang="en-US" altLang="zh-CN" sz="2400" dirty="0" smtClean="0">
                <a:solidFill>
                  <a:srgbClr val="FF0066"/>
                </a:solidFill>
              </a:rPr>
              <a:t>	double y;</a:t>
            </a:r>
            <a:r>
              <a:rPr lang="en-US" altLang="zh-CN" sz="2400" dirty="0" smtClean="0">
                <a:solidFill>
                  <a:srgbClr val="000066"/>
                </a:solidFill>
              </a:rPr>
              <a:t>    </a:t>
            </a:r>
            <a:r>
              <a:rPr lang="en-US" altLang="zh-CN" sz="2400" dirty="0" smtClean="0">
                <a:solidFill>
                  <a:schemeClr val="folHlink"/>
                </a:solidFill>
              </a:rPr>
              <a:t>//</a:t>
            </a:r>
            <a:r>
              <a:rPr lang="zh-CN" altLang="en-US" sz="2400" dirty="0" smtClean="0">
                <a:solidFill>
                  <a:schemeClr val="folHlink"/>
                </a:solidFill>
              </a:rPr>
              <a:t>保护成员</a:t>
            </a:r>
          </a:p>
          <a:p>
            <a:pPr eaLnBrk="1" hangingPunct="1">
              <a:lnSpc>
                <a:spcPct val="90000"/>
              </a:lnSpc>
              <a:spcBef>
                <a:spcPct val="25000"/>
              </a:spcBef>
              <a:buFont typeface="Wingdings" pitchFamily="2" charset="2"/>
              <a:buNone/>
              <a:defRPr/>
            </a:pPr>
            <a:r>
              <a:rPr lang="en-US" altLang="zh-CN" sz="2400" dirty="0" smtClean="0">
                <a:solidFill>
                  <a:srgbClr val="000066"/>
                </a:solidFill>
              </a:rPr>
              <a:t>public:</a:t>
            </a:r>
          </a:p>
          <a:p>
            <a:pPr eaLnBrk="1" hangingPunct="1">
              <a:lnSpc>
                <a:spcPct val="90000"/>
              </a:lnSpc>
              <a:spcBef>
                <a:spcPct val="25000"/>
              </a:spcBef>
              <a:buFont typeface="Wingdings" pitchFamily="2" charset="2"/>
              <a:buNone/>
              <a:defRPr/>
            </a:pPr>
            <a:r>
              <a:rPr lang="en-US" altLang="zh-CN" sz="2400" dirty="0" smtClean="0">
                <a:solidFill>
                  <a:srgbClr val="000066"/>
                </a:solidFill>
              </a:rPr>
              <a:t>	Point(double </a:t>
            </a:r>
            <a:r>
              <a:rPr lang="en-US" altLang="zh-CN" sz="2400" dirty="0" err="1" smtClean="0">
                <a:solidFill>
                  <a:srgbClr val="000066"/>
                </a:solidFill>
              </a:rPr>
              <a:t>a,double</a:t>
            </a:r>
            <a:r>
              <a:rPr lang="en-US" altLang="zh-CN" sz="2400" dirty="0" smtClean="0">
                <a:solidFill>
                  <a:srgbClr val="000066"/>
                </a:solidFill>
              </a:rPr>
              <a:t> b) { x=a; y=b; }</a:t>
            </a:r>
          </a:p>
          <a:p>
            <a:pPr eaLnBrk="1" hangingPunct="1">
              <a:lnSpc>
                <a:spcPct val="90000"/>
              </a:lnSpc>
              <a:spcBef>
                <a:spcPct val="25000"/>
              </a:spcBef>
              <a:buFont typeface="Wingdings" pitchFamily="2" charset="2"/>
              <a:buNone/>
              <a:defRPr/>
            </a:pPr>
            <a:r>
              <a:rPr lang="en-US" altLang="zh-CN" sz="2400" dirty="0" smtClean="0">
                <a:solidFill>
                  <a:srgbClr val="000066"/>
                </a:solidFill>
              </a:rPr>
              <a:t>	void </a:t>
            </a:r>
            <a:r>
              <a:rPr lang="en-US" altLang="zh-CN" sz="2400" dirty="0" err="1" smtClean="0">
                <a:solidFill>
                  <a:srgbClr val="000066"/>
                </a:solidFill>
              </a:rPr>
              <a:t>setX</a:t>
            </a:r>
            <a:r>
              <a:rPr lang="en-US" altLang="zh-CN" sz="2400" dirty="0" smtClean="0">
                <a:solidFill>
                  <a:srgbClr val="000066"/>
                </a:solidFill>
              </a:rPr>
              <a:t>(double a) {x=a;}</a:t>
            </a:r>
          </a:p>
          <a:p>
            <a:pPr eaLnBrk="1" hangingPunct="1">
              <a:lnSpc>
                <a:spcPct val="90000"/>
              </a:lnSpc>
              <a:spcBef>
                <a:spcPct val="25000"/>
              </a:spcBef>
              <a:buFont typeface="Wingdings" pitchFamily="2" charset="2"/>
              <a:buNone/>
              <a:defRPr/>
            </a:pPr>
            <a:r>
              <a:rPr lang="en-US" altLang="zh-CN" sz="2400" dirty="0" smtClean="0">
                <a:solidFill>
                  <a:srgbClr val="000066"/>
                </a:solidFill>
              </a:rPr>
              <a:t>	</a:t>
            </a:r>
            <a:r>
              <a:rPr lang="en-US" altLang="zh-CN" sz="2400" dirty="0" err="1" smtClean="0">
                <a:solidFill>
                  <a:srgbClr val="000066"/>
                </a:solidFill>
              </a:rPr>
              <a:t>int</a:t>
            </a:r>
            <a:r>
              <a:rPr lang="en-US" altLang="zh-CN" sz="2400" dirty="0" smtClean="0">
                <a:solidFill>
                  <a:srgbClr val="000066"/>
                </a:solidFill>
              </a:rPr>
              <a:t> </a:t>
            </a:r>
            <a:r>
              <a:rPr lang="en-US" altLang="zh-CN" sz="2400" dirty="0" err="1" smtClean="0">
                <a:solidFill>
                  <a:srgbClr val="000066"/>
                </a:solidFill>
              </a:rPr>
              <a:t>getX</a:t>
            </a:r>
            <a:r>
              <a:rPr lang="en-US" altLang="zh-CN" sz="2400" dirty="0" smtClean="0">
                <a:solidFill>
                  <a:srgbClr val="000066"/>
                </a:solidFill>
              </a:rPr>
              <a:t>() { return x; }</a:t>
            </a:r>
          </a:p>
          <a:p>
            <a:pPr eaLnBrk="1" hangingPunct="1">
              <a:lnSpc>
                <a:spcPct val="90000"/>
              </a:lnSpc>
              <a:spcBef>
                <a:spcPct val="25000"/>
              </a:spcBef>
              <a:buFont typeface="Wingdings" pitchFamily="2" charset="2"/>
              <a:buNone/>
              <a:defRPr/>
            </a:pPr>
            <a:r>
              <a:rPr lang="en-US" altLang="zh-CN" sz="2400" dirty="0" smtClean="0">
                <a:solidFill>
                  <a:srgbClr val="000066"/>
                </a:solidFill>
              </a:rPr>
              <a:t>};</a:t>
            </a:r>
            <a:endParaRPr lang="en-US" altLang="zh-CN" sz="2400" dirty="0" smtClean="0">
              <a:solidFill>
                <a:schemeClr val="tx2"/>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r>
              <a:rPr lang="en-US" altLang="zh-CN"/>
              <a:t>-</a:t>
            </a:r>
            <a:fld id="{ECAA8072-00DC-48DC-8B22-92575FA211C1}" type="slidenum">
              <a:rPr lang="en-US" altLang="zh-CN"/>
              <a:pPr/>
              <a:t>23</a:t>
            </a:fld>
            <a:r>
              <a:rPr lang="en-US" altLang="zh-CN"/>
              <a:t>-</a:t>
            </a:r>
          </a:p>
        </p:txBody>
      </p:sp>
      <p:sp>
        <p:nvSpPr>
          <p:cNvPr id="1203202" name="Rectangle 2"/>
          <p:cNvSpPr>
            <a:spLocks noGrp="1" noChangeArrowheads="1"/>
          </p:cNvSpPr>
          <p:nvPr>
            <p:ph type="title"/>
          </p:nvPr>
        </p:nvSpPr>
        <p:spPr/>
        <p:txBody>
          <a:bodyPr/>
          <a:lstStyle/>
          <a:p>
            <a:pPr eaLnBrk="1" hangingPunct="1">
              <a:defRPr/>
            </a:pPr>
            <a:r>
              <a:rPr lang="zh-CN" altLang="en-US" smtClean="0"/>
              <a:t>基类私有成员不能访问</a:t>
            </a:r>
          </a:p>
        </p:txBody>
      </p:sp>
      <p:sp>
        <p:nvSpPr>
          <p:cNvPr id="1203203"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t>class Circle : </a:t>
            </a:r>
            <a:r>
              <a:rPr lang="en-US" altLang="zh-CN" sz="2400" dirty="0" smtClean="0">
                <a:solidFill>
                  <a:srgbClr val="FF0066"/>
                </a:solidFill>
              </a:rPr>
              <a:t>protected</a:t>
            </a:r>
            <a:r>
              <a:rPr lang="en-US" altLang="zh-CN" sz="2400" dirty="0" smtClean="0"/>
              <a:t> Point</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r>
              <a:rPr lang="en-US" altLang="zh-CN" sz="2400" smtClean="0">
                <a:solidFill>
                  <a:schemeClr val="tx2"/>
                </a:solidFill>
              </a:rPr>
              <a:t>	double radius;</a:t>
            </a:r>
            <a:endParaRPr lang="en-US" altLang="zh-CN" sz="2400" dirty="0" smtClean="0">
              <a:solidFill>
                <a:schemeClr val="tx2"/>
              </a:solidFill>
            </a:endParaRP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smtClean="0">
                <a:solidFill>
                  <a:schemeClr val="tx2"/>
                </a:solidFill>
              </a:rPr>
              <a:t>	Circle(double a,double b,double r)</a:t>
            </a:r>
            <a:r>
              <a:rPr lang="en-US" altLang="zh-CN" sz="2400" smtClean="0">
                <a:solidFill>
                  <a:srgbClr val="FF0066"/>
                </a:solidFill>
              </a:rPr>
              <a:t>:</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 radius=r;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smtClean="0">
                <a:solidFill>
                  <a:schemeClr val="tx2"/>
                </a:solidFill>
              </a:rPr>
              <a:t>void setXYR(double a,double b,double r) </a:t>
            </a:r>
            <a:endParaRPr lang="en-US" altLang="zh-CN" sz="2400" dirty="0" smtClean="0">
              <a:solidFill>
                <a:schemeClr val="tx2"/>
              </a:solidFill>
            </a:endParaRPr>
          </a:p>
          <a:p>
            <a:pPr eaLnBrk="1" hangingPunct="1">
              <a:lnSpc>
                <a:spcPct val="90000"/>
              </a:lnSpc>
              <a:spcBef>
                <a:spcPct val="25000"/>
              </a:spcBef>
              <a:buFont typeface="Wingdings" pitchFamily="2" charset="2"/>
              <a:buNone/>
              <a:defRPr/>
            </a:pPr>
            <a:r>
              <a:rPr lang="en-US" altLang="zh-CN" sz="2400" dirty="0" smtClean="0">
                <a:solidFill>
                  <a:schemeClr val="tx2"/>
                </a:solidFill>
              </a:rPr>
              <a:t>	{	</a:t>
            </a:r>
            <a:r>
              <a:rPr lang="en-US" altLang="zh-CN" sz="2400" dirty="0" smtClean="0">
                <a:solidFill>
                  <a:srgbClr val="FF0066"/>
                </a:solidFill>
              </a:rPr>
              <a:t>x=a; </a:t>
            </a:r>
          </a:p>
          <a:p>
            <a:pPr eaLnBrk="1" hangingPunct="1">
              <a:lnSpc>
                <a:spcPct val="90000"/>
              </a:lnSpc>
              <a:spcBef>
                <a:spcPct val="25000"/>
              </a:spcBef>
              <a:buFont typeface="Wingdings" pitchFamily="2" charset="2"/>
              <a:buNone/>
              <a:defRPr/>
            </a:pPr>
            <a:r>
              <a:rPr lang="en-US" altLang="zh-CN" sz="2400" dirty="0" smtClean="0">
                <a:solidFill>
                  <a:srgbClr val="FF0066"/>
                </a:solidFill>
              </a:rPr>
              <a:t>		y=b;</a:t>
            </a: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radius=r;</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rgbClr val="006666"/>
                </a:solidFill>
              </a:rPr>
              <a:t>     </a:t>
            </a:r>
            <a:r>
              <a:rPr lang="en-US" altLang="zh-CN" sz="2400" smtClean="0">
                <a:solidFill>
                  <a:srgbClr val="006666"/>
                </a:solidFill>
              </a:rPr>
              <a:t>void setRadius(double r)</a:t>
            </a:r>
            <a:endParaRPr lang="en-US" altLang="zh-CN" sz="2400" dirty="0" smtClean="0">
              <a:solidFill>
                <a:srgbClr val="006666"/>
              </a:solidFill>
            </a:endParaRPr>
          </a:p>
          <a:p>
            <a:pPr eaLnBrk="1" hangingPunct="1">
              <a:lnSpc>
                <a:spcPct val="90000"/>
              </a:lnSpc>
              <a:spcBef>
                <a:spcPct val="25000"/>
              </a:spcBef>
              <a:buFont typeface="Wingdings" pitchFamily="2" charset="2"/>
              <a:buNone/>
              <a:defRPr/>
            </a:pPr>
            <a:r>
              <a:rPr lang="en-US" altLang="zh-CN" sz="2400" dirty="0" smtClean="0">
                <a:solidFill>
                  <a:srgbClr val="006666"/>
                </a:solidFill>
              </a:rPr>
              <a:t>	{   radius=r;  }</a:t>
            </a:r>
            <a:endParaRPr lang="en-US" altLang="zh-CN" sz="2400" dirty="0" smtClean="0">
              <a:solidFill>
                <a:schemeClr val="tx2"/>
              </a:solidFill>
            </a:endParaRPr>
          </a:p>
          <a:p>
            <a:pPr eaLnBrk="1" hangingPunct="1">
              <a:lnSpc>
                <a:spcPct val="90000"/>
              </a:lnSpc>
              <a:spcBef>
                <a:spcPct val="25000"/>
              </a:spcBef>
              <a:buFont typeface="Wingdings" pitchFamily="2" charset="2"/>
              <a:buNone/>
              <a:defRPr/>
            </a:pPr>
            <a:r>
              <a:rPr lang="en-US" altLang="zh-CN" sz="2400" dirty="0" smtClean="0">
                <a:solidFill>
                  <a:schemeClr val="tx2"/>
                </a:solidFill>
              </a:rPr>
              <a:t>};</a:t>
            </a:r>
          </a:p>
        </p:txBody>
      </p:sp>
      <p:sp>
        <p:nvSpPr>
          <p:cNvPr id="1203204" name="Rectangle 4"/>
          <p:cNvSpPr>
            <a:spLocks noChangeArrowheads="1"/>
          </p:cNvSpPr>
          <p:nvPr/>
        </p:nvSpPr>
        <p:spPr bwMode="auto">
          <a:xfrm>
            <a:off x="2124075" y="3573463"/>
            <a:ext cx="381000" cy="457200"/>
          </a:xfrm>
          <a:prstGeom prst="rect">
            <a:avLst/>
          </a:prstGeom>
          <a:noFill/>
          <a:ln w="9525">
            <a:noFill/>
            <a:miter lim="800000"/>
            <a:headEnd/>
            <a:tailEnd/>
          </a:ln>
          <a:effectLst/>
        </p:spPr>
        <p:txBody>
          <a:bodyPr wrap="none" lIns="0" tIns="0" rIns="0" bIns="0" anchor="ctr"/>
          <a:lstStyle/>
          <a:p>
            <a:pPr algn="ctr">
              <a:defRPr/>
            </a:pPr>
            <a:r>
              <a:rPr lang="en-US" altLang="zh-CN" sz="4400">
                <a:solidFill>
                  <a:srgbClr val="FF0066"/>
                </a:solidFill>
                <a:effectLst>
                  <a:outerShdw blurRad="38100" dist="38100" dir="2700000" algn="tl">
                    <a:srgbClr val="C0C0C0"/>
                  </a:outerShdw>
                </a:effectLst>
                <a:sym typeface="Wingdings" pitchFamily="2" charset="2"/>
              </a:rPr>
              <a:t>X</a:t>
            </a:r>
            <a:endParaRPr lang="en-US" altLang="zh-CN" sz="4400">
              <a:solidFill>
                <a:srgbClr val="FF0066"/>
              </a:solidFill>
              <a:effectLst>
                <a:outerShdw blurRad="38100" dist="38100" dir="2700000" algn="tl">
                  <a:srgbClr val="C0C0C0"/>
                </a:outerShdw>
              </a:effectLst>
            </a:endParaRPr>
          </a:p>
        </p:txBody>
      </p:sp>
      <p:sp>
        <p:nvSpPr>
          <p:cNvPr id="1203205" name="AutoShape 5"/>
          <p:cNvSpPr>
            <a:spLocks noChangeArrowheads="1"/>
          </p:cNvSpPr>
          <p:nvPr/>
        </p:nvSpPr>
        <p:spPr bwMode="auto">
          <a:xfrm>
            <a:off x="3635375" y="3429000"/>
            <a:ext cx="4114800" cy="1828800"/>
          </a:xfrm>
          <a:prstGeom prst="cloudCallout">
            <a:avLst>
              <a:gd name="adj1" fmla="val -67824"/>
              <a:gd name="adj2" fmla="val -9546"/>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不可访问基类私有成员，但能访问保护成员</a:t>
            </a:r>
          </a:p>
        </p:txBody>
      </p:sp>
      <p:sp>
        <p:nvSpPr>
          <p:cNvPr id="1203206" name="Rectangle 6"/>
          <p:cNvSpPr>
            <a:spLocks noChangeArrowheads="1"/>
          </p:cNvSpPr>
          <p:nvPr/>
        </p:nvSpPr>
        <p:spPr bwMode="auto">
          <a:xfrm>
            <a:off x="1979613" y="4005263"/>
            <a:ext cx="609600" cy="533400"/>
          </a:xfrm>
          <a:prstGeom prst="rect">
            <a:avLst/>
          </a:prstGeom>
          <a:noFill/>
          <a:ln w="9525">
            <a:noFill/>
            <a:miter lim="800000"/>
            <a:headEnd/>
            <a:tailEnd/>
          </a:ln>
          <a:effectLst/>
        </p:spPr>
        <p:txBody>
          <a:bodyPr wrap="none" lIns="0" tIns="0" rIns="0" bIns="0" anchor="ctr"/>
          <a:lstStyle/>
          <a:p>
            <a:pPr algn="ctr">
              <a:defRPr/>
            </a:pPr>
            <a:r>
              <a:rPr lang="zh-CN" altLang="en-US" sz="4400">
                <a:solidFill>
                  <a:srgbClr val="FF0066"/>
                </a:solidFill>
                <a:effectLst>
                  <a:outerShdw blurRad="38100" dist="38100" dir="2700000" algn="tl">
                    <a:srgbClr val="C0C0C0"/>
                  </a:outerShdw>
                </a:effectLst>
                <a:sym typeface="Wingdings" pitchFamily="2" charset="2"/>
              </a:rPr>
              <a:t></a:t>
            </a:r>
            <a:endParaRPr lang="zh-CN" altLang="en-US" sz="4400">
              <a:solidFill>
                <a:srgbClr val="FF0066"/>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3204"/>
                                        </p:tgtEl>
                                        <p:attrNameLst>
                                          <p:attrName>style.visibility</p:attrName>
                                        </p:attrNameLst>
                                      </p:cBhvr>
                                      <p:to>
                                        <p:strVal val="visible"/>
                                      </p:to>
                                    </p:set>
                                    <p:animEffect transition="in" filter="strips(downRight)">
                                      <p:cBhvr>
                                        <p:cTn id="7" dur="500"/>
                                        <p:tgtEl>
                                          <p:spTgt spid="12032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03206"/>
                                        </p:tgtEl>
                                        <p:attrNameLst>
                                          <p:attrName>style.visibility</p:attrName>
                                        </p:attrNameLst>
                                      </p:cBhvr>
                                      <p:to>
                                        <p:strVal val="visible"/>
                                      </p:to>
                                    </p:set>
                                    <p:animEffect transition="in" filter="strips(downRight)">
                                      <p:cBhvr>
                                        <p:cTn id="12" dur="500"/>
                                        <p:tgtEl>
                                          <p:spTgt spid="120320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03205"/>
                                        </p:tgtEl>
                                        <p:attrNameLst>
                                          <p:attrName>style.visibility</p:attrName>
                                        </p:attrNameLst>
                                      </p:cBhvr>
                                      <p:to>
                                        <p:strVal val="visible"/>
                                      </p:to>
                                    </p:set>
                                    <p:animEffect transition="in" filter="strips(downRight)">
                                      <p:cBhvr>
                                        <p:cTn id="17" dur="500"/>
                                        <p:tgtEl>
                                          <p:spTgt spid="1203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4" grpId="0" autoUpdateAnimBg="0"/>
      <p:bldP spid="1203205" grpId="0" animBg="1" autoUpdateAnimBg="0"/>
      <p:bldP spid="12032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r>
              <a:rPr lang="en-US" altLang="zh-CN"/>
              <a:t>-</a:t>
            </a:r>
            <a:fld id="{5567DEC6-FC00-4156-81D1-A1EBA90819D1}" type="slidenum">
              <a:rPr lang="en-US" altLang="zh-CN"/>
              <a:pPr/>
              <a:t>24</a:t>
            </a:fld>
            <a:r>
              <a:rPr lang="en-US" altLang="zh-CN"/>
              <a:t>-</a:t>
            </a:r>
          </a:p>
        </p:txBody>
      </p:sp>
      <p:sp>
        <p:nvSpPr>
          <p:cNvPr id="1204226" name="Rectangle 2"/>
          <p:cNvSpPr>
            <a:spLocks noGrp="1" noChangeArrowheads="1"/>
          </p:cNvSpPr>
          <p:nvPr>
            <p:ph type="title"/>
          </p:nvPr>
        </p:nvSpPr>
        <p:spPr/>
        <p:txBody>
          <a:bodyPr/>
          <a:lstStyle/>
          <a:p>
            <a:pPr eaLnBrk="1" hangingPunct="1">
              <a:defRPr/>
            </a:pPr>
            <a:r>
              <a:rPr lang="zh-CN" altLang="en-US" smtClean="0"/>
              <a:t>解决办法：调用基类公有接口</a:t>
            </a:r>
          </a:p>
        </p:txBody>
      </p:sp>
      <p:sp>
        <p:nvSpPr>
          <p:cNvPr id="1204227" name="Rectangle 3"/>
          <p:cNvSpPr>
            <a:spLocks noGrp="1" noChangeArrowheads="1"/>
          </p:cNvSpPr>
          <p:nvPr>
            <p:ph type="body" idx="1"/>
          </p:nvPr>
        </p:nvSpPr>
        <p:spPr/>
        <p:txBody>
          <a:bodyPr/>
          <a:lstStyle/>
          <a:p>
            <a:pPr eaLnBrk="1" hangingPunct="1">
              <a:lnSpc>
                <a:spcPct val="80000"/>
              </a:lnSpc>
              <a:spcBef>
                <a:spcPct val="25000"/>
              </a:spcBef>
              <a:buFont typeface="Wingdings" pitchFamily="2" charset="2"/>
              <a:buNone/>
              <a:defRPr/>
            </a:pPr>
            <a:r>
              <a:rPr lang="en-US" altLang="zh-CN" sz="2400" dirty="0" smtClean="0"/>
              <a:t>class Circle : </a:t>
            </a:r>
            <a:r>
              <a:rPr lang="en-US" altLang="zh-CN" sz="2400" dirty="0" smtClean="0">
                <a:solidFill>
                  <a:srgbClr val="FF0066"/>
                </a:solidFill>
              </a:rPr>
              <a:t>protected</a:t>
            </a:r>
            <a:r>
              <a:rPr lang="en-US" altLang="zh-CN" sz="2400" dirty="0" smtClean="0"/>
              <a:t> Point</a:t>
            </a:r>
          </a:p>
          <a:p>
            <a:pPr eaLnBrk="1" hangingPunct="1">
              <a:lnSpc>
                <a:spcPct val="80000"/>
              </a:lnSpc>
              <a:spcBef>
                <a:spcPct val="25000"/>
              </a:spcBef>
              <a:buFont typeface="Wingdings" pitchFamily="2" charset="2"/>
              <a:buNone/>
              <a:defRPr/>
            </a:pPr>
            <a:r>
              <a:rPr lang="en-US" altLang="zh-CN" sz="2400" dirty="0" smtClean="0">
                <a:solidFill>
                  <a:schemeClr val="tx2"/>
                </a:solidFill>
              </a:rPr>
              <a:t>{</a:t>
            </a:r>
            <a:r>
              <a:rPr lang="en-US" altLang="zh-CN" sz="2400" smtClean="0">
                <a:solidFill>
                  <a:schemeClr val="tx2"/>
                </a:solidFill>
              </a:rPr>
              <a:t>	double radius;</a:t>
            </a:r>
            <a:endParaRPr lang="en-US" altLang="zh-CN" sz="2400" dirty="0" smtClean="0">
              <a:solidFill>
                <a:schemeClr val="tx2"/>
              </a:solidFill>
            </a:endParaRPr>
          </a:p>
          <a:p>
            <a:pPr eaLnBrk="1" hangingPunct="1">
              <a:lnSpc>
                <a:spcPct val="80000"/>
              </a:lnSpc>
              <a:spcBef>
                <a:spcPct val="25000"/>
              </a:spcBef>
              <a:buFont typeface="Wingdings" pitchFamily="2" charset="2"/>
              <a:buNone/>
              <a:defRPr/>
            </a:pPr>
            <a:r>
              <a:rPr lang="en-US" altLang="zh-CN" sz="2400" dirty="0" smtClean="0">
                <a:solidFill>
                  <a:schemeClr val="tx2"/>
                </a:solidFill>
              </a:rPr>
              <a:t>public:</a:t>
            </a:r>
          </a:p>
          <a:p>
            <a:pPr eaLnBrk="1" hangingPunct="1">
              <a:lnSpc>
                <a:spcPct val="80000"/>
              </a:lnSpc>
              <a:spcBef>
                <a:spcPct val="25000"/>
              </a:spcBef>
              <a:buFont typeface="Wingdings" pitchFamily="2" charset="2"/>
              <a:buNone/>
              <a:defRPr/>
            </a:pPr>
            <a:r>
              <a:rPr lang="en-US" altLang="zh-CN" sz="2400" smtClean="0">
                <a:solidFill>
                  <a:schemeClr val="tx2"/>
                </a:solidFill>
              </a:rPr>
              <a:t>	Circle(double a,double b,double r)</a:t>
            </a:r>
            <a:r>
              <a:rPr lang="en-US" altLang="zh-CN" sz="2400" smtClean="0">
                <a:solidFill>
                  <a:srgbClr val="FF0066"/>
                </a:solidFill>
              </a:rPr>
              <a:t>:</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a:t>
            </a:r>
          </a:p>
          <a:p>
            <a:pPr eaLnBrk="1" hangingPunct="1">
              <a:lnSpc>
                <a:spcPct val="80000"/>
              </a:lnSpc>
              <a:spcBef>
                <a:spcPct val="25000"/>
              </a:spcBef>
              <a:buFont typeface="Wingdings" pitchFamily="2" charset="2"/>
              <a:buNone/>
              <a:defRPr/>
            </a:pPr>
            <a:r>
              <a:rPr lang="en-US" altLang="zh-CN" sz="2400" dirty="0" smtClean="0">
                <a:solidFill>
                  <a:schemeClr val="tx2"/>
                </a:solidFill>
              </a:rPr>
              <a:t>	     { radius=r;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r>
              <a:rPr lang="en-US" altLang="zh-CN" sz="2400" smtClean="0">
                <a:solidFill>
                  <a:schemeClr val="tx2"/>
                </a:solidFill>
              </a:rPr>
              <a:t>void setXYR(double a,double b,double r) </a:t>
            </a:r>
            <a:endParaRPr lang="en-US" altLang="zh-CN" sz="2400" dirty="0" smtClean="0">
              <a:solidFill>
                <a:schemeClr val="tx2"/>
              </a:solidFill>
            </a:endParaRPr>
          </a:p>
          <a:p>
            <a:pPr eaLnBrk="1" hangingPunct="1">
              <a:lnSpc>
                <a:spcPct val="80000"/>
              </a:lnSpc>
              <a:spcBef>
                <a:spcPct val="25000"/>
              </a:spcBef>
              <a:buFont typeface="Wingdings" pitchFamily="2" charset="2"/>
              <a:buNone/>
              <a:defRPr/>
            </a:pP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r>
              <a:rPr lang="en-US" altLang="zh-CN" sz="2400" dirty="0" err="1" smtClean="0">
                <a:solidFill>
                  <a:srgbClr val="FF0066"/>
                </a:solidFill>
              </a:rPr>
              <a:t>setX</a:t>
            </a:r>
            <a:r>
              <a:rPr lang="en-US" altLang="zh-CN" sz="2400" dirty="0" smtClean="0">
                <a:solidFill>
                  <a:srgbClr val="FF0066"/>
                </a:solidFill>
              </a:rPr>
              <a:t>(a);</a:t>
            </a: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y=b;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p>
          <a:p>
            <a:pPr eaLnBrk="1" hangingPunct="1">
              <a:lnSpc>
                <a:spcPct val="80000"/>
              </a:lnSpc>
              <a:spcBef>
                <a:spcPct val="25000"/>
              </a:spcBef>
              <a:buFont typeface="Wingdings" pitchFamily="2" charset="2"/>
              <a:buNone/>
              <a:defRPr/>
            </a:pPr>
            <a:r>
              <a:rPr lang="en-US" altLang="zh-CN" sz="2400" dirty="0" smtClean="0">
                <a:solidFill>
                  <a:schemeClr val="tx2"/>
                </a:solidFill>
              </a:rPr>
              <a:t>	</a:t>
            </a:r>
            <a:r>
              <a:rPr lang="en-US" altLang="zh-CN" sz="2400" smtClean="0">
                <a:solidFill>
                  <a:srgbClr val="006666"/>
                </a:solidFill>
              </a:rPr>
              <a:t>void setRadius(double r)</a:t>
            </a:r>
            <a:endParaRPr lang="en-US" altLang="zh-CN" sz="2400" dirty="0" smtClean="0">
              <a:solidFill>
                <a:srgbClr val="006666"/>
              </a:solidFill>
            </a:endParaRPr>
          </a:p>
          <a:p>
            <a:pPr eaLnBrk="1" hangingPunct="1">
              <a:lnSpc>
                <a:spcPct val="80000"/>
              </a:lnSpc>
              <a:spcBef>
                <a:spcPct val="25000"/>
              </a:spcBef>
              <a:buFont typeface="Wingdings" pitchFamily="2" charset="2"/>
              <a:buNone/>
              <a:defRPr/>
            </a:pPr>
            <a:r>
              <a:rPr lang="en-US" altLang="zh-CN" sz="2400" dirty="0" smtClean="0">
                <a:solidFill>
                  <a:srgbClr val="006666"/>
                </a:solidFill>
              </a:rPr>
              <a:t>	{   radius=r;  }</a:t>
            </a:r>
          </a:p>
          <a:p>
            <a:pPr eaLnBrk="1" hangingPunct="1">
              <a:lnSpc>
                <a:spcPct val="80000"/>
              </a:lnSpc>
              <a:spcBef>
                <a:spcPct val="25000"/>
              </a:spcBef>
              <a:buFont typeface="Wingdings" pitchFamily="2" charset="2"/>
              <a:buNone/>
              <a:defRPr/>
            </a:pPr>
            <a:r>
              <a:rPr lang="en-US" altLang="zh-CN" sz="2400" dirty="0" smtClean="0">
                <a:solidFill>
                  <a:schemeClr val="tx2"/>
                </a:solidFill>
              </a:rPr>
              <a:t>};</a:t>
            </a:r>
          </a:p>
        </p:txBody>
      </p:sp>
      <p:sp>
        <p:nvSpPr>
          <p:cNvPr id="1204228" name="AutoShape 4"/>
          <p:cNvSpPr>
            <a:spLocks noChangeArrowheads="1"/>
          </p:cNvSpPr>
          <p:nvPr/>
        </p:nvSpPr>
        <p:spPr bwMode="auto">
          <a:xfrm>
            <a:off x="3492500" y="3068638"/>
            <a:ext cx="3556000" cy="1752600"/>
          </a:xfrm>
          <a:prstGeom prst="cloudCallout">
            <a:avLst>
              <a:gd name="adj1" fmla="val -66519"/>
              <a:gd name="adj2" fmla="val -3894"/>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通过基类的公有成员函数间接访问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4228"/>
                                        </p:tgtEl>
                                        <p:attrNameLst>
                                          <p:attrName>style.visibility</p:attrName>
                                        </p:attrNameLst>
                                      </p:cBhvr>
                                      <p:to>
                                        <p:strVal val="visible"/>
                                      </p:to>
                                    </p:set>
                                    <p:animEffect transition="in" filter="strips(downRight)">
                                      <p:cBhvr>
                                        <p:cTn id="7" dur="500"/>
                                        <p:tgtEl>
                                          <p:spTgt spid="120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r>
              <a:rPr lang="en-US" altLang="zh-CN"/>
              <a:t>-</a:t>
            </a:r>
            <a:fld id="{7622A85C-9166-4C85-AE2F-0100D378120A}" type="slidenum">
              <a:rPr lang="en-US" altLang="zh-CN"/>
              <a:pPr/>
              <a:t>25</a:t>
            </a:fld>
            <a:r>
              <a:rPr lang="en-US" altLang="zh-CN"/>
              <a:t>-</a:t>
            </a:r>
          </a:p>
        </p:txBody>
      </p:sp>
      <p:sp>
        <p:nvSpPr>
          <p:cNvPr id="1205250" name="Rectangle 2"/>
          <p:cNvSpPr>
            <a:spLocks noGrp="1" noChangeArrowheads="1"/>
          </p:cNvSpPr>
          <p:nvPr>
            <p:ph type="title"/>
          </p:nvPr>
        </p:nvSpPr>
        <p:spPr/>
        <p:txBody>
          <a:bodyPr/>
          <a:lstStyle/>
          <a:p>
            <a:pPr eaLnBrk="1" hangingPunct="1">
              <a:defRPr/>
            </a:pPr>
            <a:r>
              <a:rPr lang="zh-CN" altLang="en-US" smtClean="0"/>
              <a:t>多次继承，保护属性不变</a:t>
            </a:r>
          </a:p>
        </p:txBody>
      </p:sp>
      <p:sp>
        <p:nvSpPr>
          <p:cNvPr id="1205251"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t>class Test : </a:t>
            </a:r>
            <a:r>
              <a:rPr lang="en-US" altLang="zh-CN" sz="2400" dirty="0" smtClean="0">
                <a:solidFill>
                  <a:srgbClr val="FF0066"/>
                </a:solidFill>
              </a:rPr>
              <a:t>protected</a:t>
            </a:r>
            <a:r>
              <a:rPr lang="en-US" altLang="zh-CN" sz="2400" dirty="0" smtClean="0"/>
              <a:t> Circle</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err="1" smtClean="0">
                <a:solidFill>
                  <a:schemeClr val="tx2"/>
                </a:solidFill>
              </a:rPr>
              <a:t>int</a:t>
            </a:r>
            <a:r>
              <a:rPr lang="en-US" altLang="zh-CN" sz="2400" dirty="0" smtClean="0">
                <a:solidFill>
                  <a:schemeClr val="tx2"/>
                </a:solidFill>
              </a:rPr>
              <a:t> color;</a:t>
            </a: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smtClean="0">
                <a:solidFill>
                  <a:schemeClr val="tx2"/>
                </a:solidFill>
              </a:rPr>
              <a:t>	Test(double a,double b,double r,int </a:t>
            </a:r>
            <a:r>
              <a:rPr lang="en-US" altLang="zh-CN" sz="2400" dirty="0" smtClean="0">
                <a:solidFill>
                  <a:schemeClr val="tx2"/>
                </a:solidFill>
              </a:rPr>
              <a:t>c) : Circle(</a:t>
            </a:r>
            <a:r>
              <a:rPr lang="en-US" altLang="zh-CN" sz="2400" dirty="0" err="1" smtClean="0">
                <a:solidFill>
                  <a:schemeClr val="tx2"/>
                </a:solidFill>
              </a:rPr>
              <a:t>a,b,r</a:t>
            </a:r>
            <a:r>
              <a:rPr lang="en-US" altLang="zh-CN" sz="2400" dirty="0" smtClean="0">
                <a:solidFill>
                  <a:schemeClr val="tx2"/>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  color=c;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smtClean="0">
                <a:solidFill>
                  <a:schemeClr val="tx2"/>
                </a:solidFill>
              </a:rPr>
              <a:t>void setXYRC(double a,double b,double r,int </a:t>
            </a:r>
            <a:r>
              <a:rPr lang="en-US" altLang="zh-CN" sz="2400" dirty="0" smtClean="0">
                <a:solidFill>
                  <a:schemeClr val="tx2"/>
                </a:solidFill>
              </a:rPr>
              <a:t>c)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err="1" smtClean="0">
                <a:solidFill>
                  <a:srgbClr val="FF0066"/>
                </a:solidFill>
              </a:rPr>
              <a:t>setX</a:t>
            </a:r>
            <a:r>
              <a:rPr lang="en-US" altLang="zh-CN" sz="2400" dirty="0" smtClean="0">
                <a:solidFill>
                  <a:srgbClr val="FF0066"/>
                </a:solidFill>
              </a:rPr>
              <a:t>(a);</a:t>
            </a: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smtClean="0">
                <a:solidFill>
                  <a:srgbClr val="FF0066"/>
                </a:solidFill>
              </a:rPr>
              <a:t>y=b;</a:t>
            </a: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err="1" smtClean="0">
                <a:solidFill>
                  <a:schemeClr val="tx2"/>
                </a:solidFill>
              </a:rPr>
              <a:t>setRadius</a:t>
            </a:r>
            <a:r>
              <a:rPr lang="en-US" altLang="zh-CN" sz="2400" dirty="0" smtClean="0">
                <a:solidFill>
                  <a:schemeClr val="tx2"/>
                </a:solidFill>
              </a:rPr>
              <a:t>(r);</a:t>
            </a:r>
          </a:p>
          <a:p>
            <a:pPr eaLnBrk="1" hangingPunct="1">
              <a:lnSpc>
                <a:spcPct val="90000"/>
              </a:lnSpc>
              <a:spcBef>
                <a:spcPct val="25000"/>
              </a:spcBef>
              <a:buFont typeface="Wingdings" pitchFamily="2" charset="2"/>
              <a:buNone/>
              <a:defRPr/>
            </a:pPr>
            <a:r>
              <a:rPr lang="en-US" altLang="zh-CN" sz="2400" dirty="0" smtClean="0">
                <a:solidFill>
                  <a:schemeClr val="tx2"/>
                </a:solidFill>
              </a:rPr>
              <a:t>		color=c;</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p:txBody>
      </p:sp>
      <p:sp>
        <p:nvSpPr>
          <p:cNvPr id="1205252" name="AutoShape 4"/>
          <p:cNvSpPr>
            <a:spLocks noChangeArrowheads="1"/>
          </p:cNvSpPr>
          <p:nvPr/>
        </p:nvSpPr>
        <p:spPr bwMode="auto">
          <a:xfrm>
            <a:off x="3635375" y="3789363"/>
            <a:ext cx="4038600" cy="1905000"/>
          </a:xfrm>
          <a:prstGeom prst="cloudCallout">
            <a:avLst>
              <a:gd name="adj1" fmla="val -61634"/>
              <a:gd name="adj2" fmla="val -13500"/>
            </a:avLst>
          </a:prstGeom>
          <a:solidFill>
            <a:schemeClr val="accent1"/>
          </a:solidFill>
          <a:ln w="38100">
            <a:solidFill>
              <a:schemeClr val="hlink"/>
            </a:solidFill>
            <a:miter lim="800000"/>
            <a:headEnd/>
            <a:tailEnd/>
          </a:ln>
          <a:effectLst/>
        </p:spPr>
        <p:txBody>
          <a:bodyPr/>
          <a:lstStyle/>
          <a:p>
            <a:pPr algn="ctr">
              <a:defRPr/>
            </a:pPr>
            <a:r>
              <a:rPr lang="zh-CN" altLang="en-US" sz="2800" dirty="0">
                <a:effectLst>
                  <a:outerShdw blurRad="38100" dist="38100" dir="2700000" algn="tl">
                    <a:srgbClr val="FFFFFF"/>
                  </a:outerShdw>
                </a:effectLst>
                <a:ea typeface="黑体" pitchFamily="2" charset="-122"/>
              </a:rPr>
              <a:t>它们都</a:t>
            </a:r>
            <a:r>
              <a:rPr lang="zh-CN" altLang="en-US" sz="2800" dirty="0" smtClean="0">
                <a:effectLst>
                  <a:outerShdw blurRad="38100" dist="38100" dir="2700000" algn="tl">
                    <a:srgbClr val="FFFFFF"/>
                  </a:outerShdw>
                </a:effectLst>
                <a:ea typeface="黑体" pitchFamily="2" charset="-122"/>
              </a:rPr>
              <a:t>相当于</a:t>
            </a:r>
            <a:r>
              <a:rPr lang="en-US" altLang="zh-CN" sz="2800" smtClean="0">
                <a:effectLst>
                  <a:outerShdw blurRad="38100" dist="38100" dir="2700000" algn="tl">
                    <a:srgbClr val="FFFFFF"/>
                  </a:outerShdw>
                </a:effectLst>
                <a:ea typeface="黑体" pitchFamily="2" charset="-122"/>
              </a:rPr>
              <a:t>Test</a:t>
            </a:r>
            <a:r>
              <a:rPr lang="zh-CN" altLang="en-US" sz="2800" smtClean="0">
                <a:effectLst>
                  <a:outerShdw blurRad="38100" dist="38100" dir="2700000" algn="tl">
                    <a:srgbClr val="FFFFFF"/>
                  </a:outerShdw>
                </a:effectLst>
                <a:ea typeface="黑体" pitchFamily="2" charset="-122"/>
              </a:rPr>
              <a:t>的</a:t>
            </a:r>
            <a:r>
              <a:rPr lang="zh-CN" altLang="en-US" sz="2800" dirty="0">
                <a:effectLst>
                  <a:outerShdw blurRad="38100" dist="38100" dir="2700000" algn="tl">
                    <a:srgbClr val="FFFFFF"/>
                  </a:outerShdw>
                </a:effectLst>
                <a:ea typeface="黑体" pitchFamily="2" charset="-122"/>
              </a:rPr>
              <a:t>保护成员，可以访问</a:t>
            </a:r>
          </a:p>
        </p:txBody>
      </p:sp>
      <p:sp>
        <p:nvSpPr>
          <p:cNvPr id="1205253" name="Rectangle 5"/>
          <p:cNvSpPr>
            <a:spLocks noChangeArrowheads="1"/>
          </p:cNvSpPr>
          <p:nvPr/>
        </p:nvSpPr>
        <p:spPr bwMode="auto">
          <a:xfrm>
            <a:off x="2339975" y="4221163"/>
            <a:ext cx="649288" cy="647700"/>
          </a:xfrm>
          <a:prstGeom prst="rect">
            <a:avLst/>
          </a:prstGeom>
          <a:noFill/>
          <a:ln w="9525">
            <a:noFill/>
            <a:miter lim="800000"/>
            <a:headEnd/>
            <a:tailEnd/>
          </a:ln>
          <a:effectLst/>
        </p:spPr>
        <p:txBody>
          <a:bodyPr wrap="none" lIns="0" tIns="0" rIns="0" bIns="0" anchor="ctr"/>
          <a:lstStyle/>
          <a:p>
            <a:pPr algn="ctr">
              <a:defRPr/>
            </a:pPr>
            <a:r>
              <a:rPr lang="zh-CN" altLang="en-US" sz="6400">
                <a:solidFill>
                  <a:srgbClr val="FF0066"/>
                </a:solidFill>
                <a:effectLst>
                  <a:outerShdw blurRad="38100" dist="38100" dir="2700000" algn="tl">
                    <a:srgbClr val="C0C0C0"/>
                  </a:outerShdw>
                </a:effectLst>
                <a:sym typeface="Wingdings" pitchFamily="2" charset="2"/>
              </a:rPr>
              <a:t></a:t>
            </a:r>
            <a:endParaRPr lang="zh-CN" altLang="en-US" sz="6400">
              <a:solidFill>
                <a:srgbClr val="FF0066"/>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5253"/>
                                        </p:tgtEl>
                                        <p:attrNameLst>
                                          <p:attrName>style.visibility</p:attrName>
                                        </p:attrNameLst>
                                      </p:cBhvr>
                                      <p:to>
                                        <p:strVal val="visible"/>
                                      </p:to>
                                    </p:set>
                                    <p:animEffect transition="in" filter="strips(downRight)">
                                      <p:cBhvr>
                                        <p:cTn id="7" dur="500"/>
                                        <p:tgtEl>
                                          <p:spTgt spid="12052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05252"/>
                                        </p:tgtEl>
                                        <p:attrNameLst>
                                          <p:attrName>style.visibility</p:attrName>
                                        </p:attrNameLst>
                                      </p:cBhvr>
                                      <p:to>
                                        <p:strVal val="visible"/>
                                      </p:to>
                                    </p:set>
                                    <p:animEffect transition="in" filter="strips(downRight)">
                                      <p:cBhvr>
                                        <p:cTn id="12" dur="500"/>
                                        <p:tgtEl>
                                          <p:spTgt spid="1205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2" grpId="0" animBg="1" autoUpdateAnimBg="0"/>
      <p:bldP spid="120525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r>
              <a:rPr lang="en-US" altLang="zh-CN"/>
              <a:t>-</a:t>
            </a:r>
            <a:fld id="{30E267AB-7021-4E69-95D3-B3611410E952}" type="slidenum">
              <a:rPr lang="en-US" altLang="zh-CN"/>
              <a:pPr/>
              <a:t>26</a:t>
            </a:fld>
            <a:r>
              <a:rPr lang="en-US" altLang="zh-CN"/>
              <a:t>-</a:t>
            </a:r>
          </a:p>
        </p:txBody>
      </p:sp>
      <p:sp>
        <p:nvSpPr>
          <p:cNvPr id="1206274" name="Rectangle 2"/>
          <p:cNvSpPr>
            <a:spLocks noGrp="1" noChangeArrowheads="1"/>
          </p:cNvSpPr>
          <p:nvPr>
            <p:ph type="title"/>
          </p:nvPr>
        </p:nvSpPr>
        <p:spPr/>
        <p:txBody>
          <a:bodyPr/>
          <a:lstStyle/>
          <a:p>
            <a:pPr eaLnBrk="1" hangingPunct="1">
              <a:defRPr/>
            </a:pPr>
            <a:r>
              <a:rPr lang="zh-CN" altLang="en-US" smtClean="0"/>
              <a:t>小结：保护继承访问权限</a:t>
            </a:r>
          </a:p>
        </p:txBody>
      </p:sp>
      <p:grpSp>
        <p:nvGrpSpPr>
          <p:cNvPr id="2" name="Group 3"/>
          <p:cNvGrpSpPr>
            <a:grpSpLocks/>
          </p:cNvGrpSpPr>
          <p:nvPr/>
        </p:nvGrpSpPr>
        <p:grpSpPr bwMode="auto">
          <a:xfrm>
            <a:off x="1371600" y="1052513"/>
            <a:ext cx="6858000" cy="2209800"/>
            <a:chOff x="864" y="912"/>
            <a:chExt cx="4320" cy="1392"/>
          </a:xfrm>
        </p:grpSpPr>
        <p:sp>
          <p:nvSpPr>
            <p:cNvPr id="1206276" name="Rectangle 4"/>
            <p:cNvSpPr>
              <a:spLocks noChangeArrowheads="1"/>
            </p:cNvSpPr>
            <p:nvPr/>
          </p:nvSpPr>
          <p:spPr bwMode="auto">
            <a:xfrm>
              <a:off x="2928" y="1536"/>
              <a:ext cx="384" cy="336"/>
            </a:xfrm>
            <a:prstGeom prst="rect">
              <a:avLst/>
            </a:prstGeom>
            <a:noFill/>
            <a:ln w="9525">
              <a:noFill/>
              <a:miter lim="800000"/>
              <a:headEnd/>
              <a:tailEnd/>
            </a:ln>
            <a:effectLst/>
          </p:spPr>
          <p:txBody>
            <a:bodyPr wrap="none" lIns="0" tIns="0" rIns="0" bIns="0" anchor="ctr"/>
            <a:lstStyle/>
            <a:p>
              <a:pPr algn="ctr">
                <a:defRPr/>
              </a:pPr>
              <a:r>
                <a:rPr lang="zh-CN" altLang="en-US" sz="5600">
                  <a:solidFill>
                    <a:srgbClr val="FF0066"/>
                  </a:solidFill>
                  <a:effectLst>
                    <a:outerShdw blurRad="38100" dist="38100" dir="2700000" algn="tl">
                      <a:srgbClr val="C0C0C0"/>
                    </a:outerShdw>
                  </a:effectLst>
                  <a:sym typeface="Wingdings" pitchFamily="2" charset="2"/>
                </a:rPr>
                <a:t></a:t>
              </a:r>
              <a:endParaRPr lang="zh-CN" altLang="en-US" sz="5600">
                <a:solidFill>
                  <a:srgbClr val="FF0066"/>
                </a:solidFill>
                <a:effectLst>
                  <a:outerShdw blurRad="38100" dist="38100" dir="2700000" algn="tl">
                    <a:srgbClr val="C0C0C0"/>
                  </a:outerShdw>
                </a:effectLst>
              </a:endParaRPr>
            </a:p>
          </p:txBody>
        </p:sp>
        <p:grpSp>
          <p:nvGrpSpPr>
            <p:cNvPr id="3" name="Group 5"/>
            <p:cNvGrpSpPr>
              <a:grpSpLocks/>
            </p:cNvGrpSpPr>
            <p:nvPr/>
          </p:nvGrpSpPr>
          <p:grpSpPr bwMode="auto">
            <a:xfrm>
              <a:off x="2640" y="912"/>
              <a:ext cx="912" cy="1392"/>
              <a:chOff x="3600" y="1872"/>
              <a:chExt cx="912" cy="1632"/>
            </a:xfrm>
          </p:grpSpPr>
          <p:sp>
            <p:nvSpPr>
              <p:cNvPr id="1206278" name="Rectangle 6"/>
              <p:cNvSpPr>
                <a:spLocks noChangeArrowheads="1"/>
              </p:cNvSpPr>
              <p:nvPr/>
            </p:nvSpPr>
            <p:spPr bwMode="auto">
              <a:xfrm>
                <a:off x="3696" y="1872"/>
                <a:ext cx="672" cy="288"/>
              </a:xfrm>
              <a:prstGeom prst="rect">
                <a:avLst/>
              </a:prstGeom>
              <a:noFill/>
              <a:ln w="38100">
                <a:solidFill>
                  <a:srgbClr val="FF0066"/>
                </a:solid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基类</a:t>
                </a:r>
                <a:r>
                  <a:rPr lang="en-US" altLang="zh-CN">
                    <a:solidFill>
                      <a:srgbClr val="FF0066"/>
                    </a:solidFill>
                    <a:effectLst>
                      <a:outerShdw blurRad="38100" dist="38100" dir="2700000" algn="tl">
                        <a:srgbClr val="C0C0C0"/>
                      </a:outerShdw>
                    </a:effectLst>
                    <a:ea typeface="黑体" pitchFamily="2" charset="-122"/>
                  </a:rPr>
                  <a:t>A</a:t>
                </a:r>
              </a:p>
            </p:txBody>
          </p:sp>
          <p:sp>
            <p:nvSpPr>
              <p:cNvPr id="1206279" name="Line 7"/>
              <p:cNvSpPr>
                <a:spLocks noChangeShapeType="1"/>
              </p:cNvSpPr>
              <p:nvPr/>
            </p:nvSpPr>
            <p:spPr bwMode="auto">
              <a:xfrm>
                <a:off x="3600"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80" name="Line 8"/>
              <p:cNvSpPr>
                <a:spLocks noChangeShapeType="1"/>
              </p:cNvSpPr>
              <p:nvPr/>
            </p:nvSpPr>
            <p:spPr bwMode="auto">
              <a:xfrm>
                <a:off x="4512" y="2208"/>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81" name="Rectangle 9"/>
              <p:cNvSpPr>
                <a:spLocks noChangeArrowheads="1"/>
              </p:cNvSpPr>
              <p:nvPr/>
            </p:nvSpPr>
            <p:spPr bwMode="auto">
              <a:xfrm>
                <a:off x="3600" y="2352"/>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公有成员</a:t>
                </a:r>
              </a:p>
            </p:txBody>
          </p:sp>
          <p:sp>
            <p:nvSpPr>
              <p:cNvPr id="1206282" name="Rectangle 10"/>
              <p:cNvSpPr>
                <a:spLocks noChangeArrowheads="1"/>
              </p:cNvSpPr>
              <p:nvPr/>
            </p:nvSpPr>
            <p:spPr bwMode="auto">
              <a:xfrm>
                <a:off x="3600" y="2640"/>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私有成员</a:t>
                </a:r>
              </a:p>
            </p:txBody>
          </p:sp>
          <p:sp>
            <p:nvSpPr>
              <p:cNvPr id="1206283" name="Rectangle 11"/>
              <p:cNvSpPr>
                <a:spLocks noChangeArrowheads="1"/>
              </p:cNvSpPr>
              <p:nvPr/>
            </p:nvSpPr>
            <p:spPr bwMode="auto">
              <a:xfrm>
                <a:off x="3600" y="2928"/>
                <a:ext cx="912" cy="287"/>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保护成员</a:t>
                </a:r>
              </a:p>
            </p:txBody>
          </p:sp>
        </p:grpSp>
        <p:sp>
          <p:nvSpPr>
            <p:cNvPr id="1206284" name="Oval 12"/>
            <p:cNvSpPr>
              <a:spLocks noChangeArrowheads="1"/>
            </p:cNvSpPr>
            <p:nvPr/>
          </p:nvSpPr>
          <p:spPr bwMode="auto">
            <a:xfrm>
              <a:off x="4080" y="1392"/>
              <a:ext cx="1104" cy="576"/>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206285" name="Oval 13"/>
            <p:cNvSpPr>
              <a:spLocks noChangeArrowheads="1"/>
            </p:cNvSpPr>
            <p:nvPr/>
          </p:nvSpPr>
          <p:spPr bwMode="auto">
            <a:xfrm>
              <a:off x="864" y="1344"/>
              <a:ext cx="1104" cy="72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206286" name="Line 14"/>
            <p:cNvSpPr>
              <a:spLocks noChangeShapeType="1"/>
            </p:cNvSpPr>
            <p:nvPr/>
          </p:nvSpPr>
          <p:spPr bwMode="auto">
            <a:xfrm flipH="1" flipV="1">
              <a:off x="3504" y="1440"/>
              <a:ext cx="672" cy="28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87" name="Line 15"/>
            <p:cNvSpPr>
              <a:spLocks noChangeShapeType="1"/>
            </p:cNvSpPr>
            <p:nvPr/>
          </p:nvSpPr>
          <p:spPr bwMode="auto">
            <a:xfrm flipV="1">
              <a:off x="1872" y="1440"/>
              <a:ext cx="864" cy="24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88" name="Line 16"/>
            <p:cNvSpPr>
              <a:spLocks noChangeShapeType="1"/>
            </p:cNvSpPr>
            <p:nvPr/>
          </p:nvSpPr>
          <p:spPr bwMode="auto">
            <a:xfrm>
              <a:off x="1920" y="1680"/>
              <a:ext cx="816" cy="4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89" name="Line 17"/>
            <p:cNvSpPr>
              <a:spLocks noChangeShapeType="1"/>
            </p:cNvSpPr>
            <p:nvPr/>
          </p:nvSpPr>
          <p:spPr bwMode="auto">
            <a:xfrm>
              <a:off x="1872" y="1680"/>
              <a:ext cx="864" cy="28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4" name="Group 18"/>
          <p:cNvGrpSpPr>
            <a:grpSpLocks/>
          </p:cNvGrpSpPr>
          <p:nvPr/>
        </p:nvGrpSpPr>
        <p:grpSpPr bwMode="auto">
          <a:xfrm>
            <a:off x="4038600" y="3414713"/>
            <a:ext cx="1828800" cy="2438400"/>
            <a:chOff x="2544" y="2496"/>
            <a:chExt cx="1152" cy="1632"/>
          </a:xfrm>
        </p:grpSpPr>
        <p:sp>
          <p:nvSpPr>
            <p:cNvPr id="1206291" name="Rectangle 19"/>
            <p:cNvSpPr>
              <a:spLocks noChangeArrowheads="1"/>
            </p:cNvSpPr>
            <p:nvPr/>
          </p:nvSpPr>
          <p:spPr bwMode="auto">
            <a:xfrm>
              <a:off x="2544" y="2496"/>
              <a:ext cx="1152" cy="288"/>
            </a:xfrm>
            <a:prstGeom prst="rect">
              <a:avLst/>
            </a:prstGeom>
            <a:noFill/>
            <a:ln w="38100">
              <a:solidFill>
                <a:srgbClr val="FF0066"/>
              </a:solid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保护派生类</a:t>
              </a:r>
              <a:r>
                <a:rPr lang="en-US" altLang="zh-CN">
                  <a:solidFill>
                    <a:srgbClr val="FF0066"/>
                  </a:solidFill>
                  <a:effectLst>
                    <a:outerShdw blurRad="38100" dist="38100" dir="2700000" algn="tl">
                      <a:srgbClr val="C0C0C0"/>
                    </a:outerShdw>
                  </a:effectLst>
                  <a:ea typeface="黑体" pitchFamily="2" charset="-122"/>
                </a:rPr>
                <a:t>B</a:t>
              </a:r>
            </a:p>
          </p:txBody>
        </p:sp>
        <p:sp>
          <p:nvSpPr>
            <p:cNvPr id="1206292" name="Line 20"/>
            <p:cNvSpPr>
              <a:spLocks noChangeShapeType="1"/>
            </p:cNvSpPr>
            <p:nvPr/>
          </p:nvSpPr>
          <p:spPr bwMode="auto">
            <a:xfrm>
              <a:off x="2640" y="2832"/>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93" name="Line 21"/>
            <p:cNvSpPr>
              <a:spLocks noChangeShapeType="1"/>
            </p:cNvSpPr>
            <p:nvPr/>
          </p:nvSpPr>
          <p:spPr bwMode="auto">
            <a:xfrm>
              <a:off x="3552" y="2832"/>
              <a:ext cx="0" cy="1296"/>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294" name="Rectangle 22"/>
            <p:cNvSpPr>
              <a:spLocks noChangeArrowheads="1"/>
            </p:cNvSpPr>
            <p:nvPr/>
          </p:nvSpPr>
          <p:spPr bwMode="auto">
            <a:xfrm>
              <a:off x="2640" y="2976"/>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公有成员</a:t>
              </a:r>
            </a:p>
          </p:txBody>
        </p:sp>
        <p:sp>
          <p:nvSpPr>
            <p:cNvPr id="1206295" name="Rectangle 23"/>
            <p:cNvSpPr>
              <a:spLocks noChangeArrowheads="1"/>
            </p:cNvSpPr>
            <p:nvPr/>
          </p:nvSpPr>
          <p:spPr bwMode="auto">
            <a:xfrm>
              <a:off x="2640" y="3264"/>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私有成员</a:t>
              </a:r>
            </a:p>
          </p:txBody>
        </p:sp>
        <p:sp>
          <p:nvSpPr>
            <p:cNvPr id="1206296" name="Rectangle 24"/>
            <p:cNvSpPr>
              <a:spLocks noChangeArrowheads="1"/>
            </p:cNvSpPr>
            <p:nvPr/>
          </p:nvSpPr>
          <p:spPr bwMode="auto">
            <a:xfrm>
              <a:off x="2640" y="3552"/>
              <a:ext cx="912" cy="288"/>
            </a:xfrm>
            <a:prstGeom prst="rect">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保护成员</a:t>
              </a:r>
            </a:p>
          </p:txBody>
        </p:sp>
      </p:grpSp>
      <p:sp>
        <p:nvSpPr>
          <p:cNvPr id="1206297" name="Oval 25"/>
          <p:cNvSpPr>
            <a:spLocks noChangeArrowheads="1"/>
          </p:cNvSpPr>
          <p:nvPr/>
        </p:nvSpPr>
        <p:spPr bwMode="auto">
          <a:xfrm>
            <a:off x="6324600" y="4252913"/>
            <a:ext cx="2057400" cy="9144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206298" name="Oval 26"/>
          <p:cNvSpPr>
            <a:spLocks noChangeArrowheads="1"/>
          </p:cNvSpPr>
          <p:nvPr/>
        </p:nvSpPr>
        <p:spPr bwMode="auto">
          <a:xfrm>
            <a:off x="1371600" y="4176713"/>
            <a:ext cx="1905000" cy="11430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206299" name="Line 27"/>
          <p:cNvSpPr>
            <a:spLocks noChangeShapeType="1"/>
          </p:cNvSpPr>
          <p:nvPr/>
        </p:nvSpPr>
        <p:spPr bwMode="auto">
          <a:xfrm flipV="1">
            <a:off x="3200400" y="4329113"/>
            <a:ext cx="11430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300" name="Line 28"/>
          <p:cNvSpPr>
            <a:spLocks noChangeShapeType="1"/>
          </p:cNvSpPr>
          <p:nvPr/>
        </p:nvSpPr>
        <p:spPr bwMode="auto">
          <a:xfrm>
            <a:off x="3200400" y="4786313"/>
            <a:ext cx="1143000" cy="76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301" name="Line 29"/>
          <p:cNvSpPr>
            <a:spLocks noChangeShapeType="1"/>
          </p:cNvSpPr>
          <p:nvPr/>
        </p:nvSpPr>
        <p:spPr bwMode="auto">
          <a:xfrm>
            <a:off x="3200400" y="4786313"/>
            <a:ext cx="10668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302" name="Line 30"/>
          <p:cNvSpPr>
            <a:spLocks noChangeShapeType="1"/>
          </p:cNvSpPr>
          <p:nvPr/>
        </p:nvSpPr>
        <p:spPr bwMode="auto">
          <a:xfrm flipV="1">
            <a:off x="3200400" y="1814513"/>
            <a:ext cx="1066800" cy="29718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303" name="Line 31"/>
          <p:cNvSpPr>
            <a:spLocks noChangeShapeType="1"/>
          </p:cNvSpPr>
          <p:nvPr/>
        </p:nvSpPr>
        <p:spPr bwMode="auto">
          <a:xfrm flipV="1">
            <a:off x="3200400" y="2728913"/>
            <a:ext cx="1066800" cy="20574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6304" name="Line 32"/>
          <p:cNvSpPr>
            <a:spLocks noChangeShapeType="1"/>
          </p:cNvSpPr>
          <p:nvPr/>
        </p:nvSpPr>
        <p:spPr bwMode="auto">
          <a:xfrm flipH="1" flipV="1">
            <a:off x="5486400" y="4329113"/>
            <a:ext cx="990600" cy="4572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06298"/>
                                        </p:tgtEl>
                                        <p:attrNameLst>
                                          <p:attrName>style.visibility</p:attrName>
                                        </p:attrNameLst>
                                      </p:cBhvr>
                                      <p:to>
                                        <p:strVal val="visible"/>
                                      </p:to>
                                    </p:set>
                                    <p:animEffect transition="in" filter="strips(downRight)">
                                      <p:cBhvr>
                                        <p:cTn id="17" dur="500"/>
                                        <p:tgtEl>
                                          <p:spTgt spid="120629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06299"/>
                                        </p:tgtEl>
                                        <p:attrNameLst>
                                          <p:attrName>style.visibility</p:attrName>
                                        </p:attrNameLst>
                                      </p:cBhvr>
                                      <p:to>
                                        <p:strVal val="visible"/>
                                      </p:to>
                                    </p:set>
                                    <p:animEffect transition="in" filter="strips(downRight)">
                                      <p:cBhvr>
                                        <p:cTn id="22" dur="500"/>
                                        <p:tgtEl>
                                          <p:spTgt spid="120629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06300"/>
                                        </p:tgtEl>
                                        <p:attrNameLst>
                                          <p:attrName>style.visibility</p:attrName>
                                        </p:attrNameLst>
                                      </p:cBhvr>
                                      <p:to>
                                        <p:strVal val="visible"/>
                                      </p:to>
                                    </p:set>
                                    <p:animEffect transition="in" filter="strips(downRight)">
                                      <p:cBhvr>
                                        <p:cTn id="27" dur="500"/>
                                        <p:tgtEl>
                                          <p:spTgt spid="120630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06301"/>
                                        </p:tgtEl>
                                        <p:attrNameLst>
                                          <p:attrName>style.visibility</p:attrName>
                                        </p:attrNameLst>
                                      </p:cBhvr>
                                      <p:to>
                                        <p:strVal val="visible"/>
                                      </p:to>
                                    </p:set>
                                    <p:animEffect transition="in" filter="strips(downRight)">
                                      <p:cBhvr>
                                        <p:cTn id="32" dur="500"/>
                                        <p:tgtEl>
                                          <p:spTgt spid="120630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06302"/>
                                        </p:tgtEl>
                                        <p:attrNameLst>
                                          <p:attrName>style.visibility</p:attrName>
                                        </p:attrNameLst>
                                      </p:cBhvr>
                                      <p:to>
                                        <p:strVal val="visible"/>
                                      </p:to>
                                    </p:set>
                                    <p:animEffect transition="in" filter="strips(downRight)">
                                      <p:cBhvr>
                                        <p:cTn id="37" dur="500"/>
                                        <p:tgtEl>
                                          <p:spTgt spid="120630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206303"/>
                                        </p:tgtEl>
                                        <p:attrNameLst>
                                          <p:attrName>style.visibility</p:attrName>
                                        </p:attrNameLst>
                                      </p:cBhvr>
                                      <p:to>
                                        <p:strVal val="visible"/>
                                      </p:to>
                                    </p:set>
                                    <p:animEffect transition="in" filter="strips(downRight)">
                                      <p:cBhvr>
                                        <p:cTn id="42" dur="500"/>
                                        <p:tgtEl>
                                          <p:spTgt spid="120630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206297"/>
                                        </p:tgtEl>
                                        <p:attrNameLst>
                                          <p:attrName>style.visibility</p:attrName>
                                        </p:attrNameLst>
                                      </p:cBhvr>
                                      <p:to>
                                        <p:strVal val="visible"/>
                                      </p:to>
                                    </p:set>
                                    <p:animEffect transition="in" filter="strips(downRight)">
                                      <p:cBhvr>
                                        <p:cTn id="47" dur="500"/>
                                        <p:tgtEl>
                                          <p:spTgt spid="1206297"/>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206304"/>
                                        </p:tgtEl>
                                        <p:attrNameLst>
                                          <p:attrName>style.visibility</p:attrName>
                                        </p:attrNameLst>
                                      </p:cBhvr>
                                      <p:to>
                                        <p:strVal val="visible"/>
                                      </p:to>
                                    </p:set>
                                    <p:animEffect transition="in" filter="strips(downRight)">
                                      <p:cBhvr>
                                        <p:cTn id="52" dur="500"/>
                                        <p:tgtEl>
                                          <p:spTgt spid="1206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97" grpId="0" animBg="1" autoUpdateAnimBg="0"/>
      <p:bldP spid="120629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r>
              <a:rPr lang="en-US" altLang="zh-CN"/>
              <a:t>-</a:t>
            </a:r>
            <a:fld id="{5CF719A3-4755-4AC8-ADED-B536A7C1E00D}" type="slidenum">
              <a:rPr lang="en-US" altLang="zh-CN"/>
              <a:pPr/>
              <a:t>27</a:t>
            </a:fld>
            <a:r>
              <a:rPr lang="en-US" altLang="zh-CN"/>
              <a:t>-</a:t>
            </a:r>
          </a:p>
        </p:txBody>
      </p:sp>
      <p:sp>
        <p:nvSpPr>
          <p:cNvPr id="1207298" name="Rectangle 2"/>
          <p:cNvSpPr>
            <a:spLocks noGrp="1" noChangeArrowheads="1"/>
          </p:cNvSpPr>
          <p:nvPr>
            <p:ph type="title"/>
          </p:nvPr>
        </p:nvSpPr>
        <p:spPr/>
        <p:txBody>
          <a:bodyPr/>
          <a:lstStyle/>
          <a:p>
            <a:pPr eaLnBrk="1" hangingPunct="1">
              <a:defRPr/>
            </a:pPr>
            <a:r>
              <a:rPr lang="zh-CN" altLang="en-US" smtClean="0"/>
              <a:t>小结：保护继承访问权限</a:t>
            </a:r>
          </a:p>
        </p:txBody>
      </p:sp>
      <p:grpSp>
        <p:nvGrpSpPr>
          <p:cNvPr id="2" name="Group 3"/>
          <p:cNvGrpSpPr>
            <a:grpSpLocks/>
          </p:cNvGrpSpPr>
          <p:nvPr/>
        </p:nvGrpSpPr>
        <p:grpSpPr bwMode="auto">
          <a:xfrm>
            <a:off x="1042988" y="1196975"/>
            <a:ext cx="2057400" cy="4876800"/>
            <a:chOff x="720" y="864"/>
            <a:chExt cx="1296" cy="3072"/>
          </a:xfrm>
        </p:grpSpPr>
        <p:grpSp>
          <p:nvGrpSpPr>
            <p:cNvPr id="3" name="Group 4"/>
            <p:cNvGrpSpPr>
              <a:grpSpLocks/>
            </p:cNvGrpSpPr>
            <p:nvPr/>
          </p:nvGrpSpPr>
          <p:grpSpPr bwMode="auto">
            <a:xfrm>
              <a:off x="720" y="1968"/>
              <a:ext cx="1296" cy="912"/>
              <a:chOff x="864" y="2064"/>
              <a:chExt cx="1296" cy="912"/>
            </a:xfrm>
          </p:grpSpPr>
          <p:sp>
            <p:nvSpPr>
              <p:cNvPr id="1207301" name="Line 5"/>
              <p:cNvSpPr>
                <a:spLocks noChangeShapeType="1"/>
              </p:cNvSpPr>
              <p:nvPr/>
            </p:nvSpPr>
            <p:spPr bwMode="auto">
              <a:xfrm>
                <a:off x="864" y="2064"/>
                <a:ext cx="1296"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02" name="Line 6"/>
              <p:cNvSpPr>
                <a:spLocks noChangeShapeType="1"/>
              </p:cNvSpPr>
              <p:nvPr/>
            </p:nvSpPr>
            <p:spPr bwMode="auto">
              <a:xfrm>
                <a:off x="912" y="2976"/>
                <a:ext cx="1248"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03" name="Text Box 7"/>
              <p:cNvSpPr txBox="1">
                <a:spLocks noChangeArrowheads="1"/>
              </p:cNvSpPr>
              <p:nvPr/>
            </p:nvSpPr>
            <p:spPr bwMode="auto">
              <a:xfrm>
                <a:off x="10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私有成员</a:t>
                </a:r>
              </a:p>
            </p:txBody>
          </p:sp>
          <p:sp>
            <p:nvSpPr>
              <p:cNvPr id="1207304" name="Text Box 8"/>
              <p:cNvSpPr txBox="1">
                <a:spLocks noChangeArrowheads="1"/>
              </p:cNvSpPr>
              <p:nvPr/>
            </p:nvSpPr>
            <p:spPr bwMode="auto">
              <a:xfrm>
                <a:off x="13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保护成员</a:t>
                </a:r>
              </a:p>
            </p:txBody>
          </p:sp>
          <p:sp>
            <p:nvSpPr>
              <p:cNvPr id="1207305" name="Text Box 9"/>
              <p:cNvSpPr txBox="1">
                <a:spLocks noChangeArrowheads="1"/>
              </p:cNvSpPr>
              <p:nvPr/>
            </p:nvSpPr>
            <p:spPr bwMode="auto">
              <a:xfrm>
                <a:off x="1680"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公有成员</a:t>
                </a:r>
              </a:p>
            </p:txBody>
          </p:sp>
        </p:grpSp>
        <p:sp>
          <p:nvSpPr>
            <p:cNvPr id="1207306" name="Oval 10"/>
            <p:cNvSpPr>
              <a:spLocks noChangeArrowheads="1"/>
            </p:cNvSpPr>
            <p:nvPr/>
          </p:nvSpPr>
          <p:spPr bwMode="auto">
            <a:xfrm>
              <a:off x="864" y="3360"/>
              <a:ext cx="1104" cy="576"/>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207307" name="Oval 11"/>
            <p:cNvSpPr>
              <a:spLocks noChangeArrowheads="1"/>
            </p:cNvSpPr>
            <p:nvPr/>
          </p:nvSpPr>
          <p:spPr bwMode="auto">
            <a:xfrm>
              <a:off x="816" y="864"/>
              <a:ext cx="1104" cy="72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基类</a:t>
              </a:r>
              <a:r>
                <a:rPr lang="en-US" altLang="zh-CN">
                  <a:effectLst>
                    <a:outerShdw blurRad="38100" dist="38100" dir="2700000" algn="tl">
                      <a:srgbClr val="FFFFFF"/>
                    </a:outerShdw>
                  </a:effectLst>
                  <a:latin typeface="黑体" pitchFamily="2" charset="-122"/>
                  <a:ea typeface="黑体" pitchFamily="2" charset="-122"/>
                </a:rPr>
                <a:t>A</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207308" name="Line 12"/>
            <p:cNvSpPr>
              <a:spLocks noChangeShapeType="1"/>
            </p:cNvSpPr>
            <p:nvPr/>
          </p:nvSpPr>
          <p:spPr bwMode="auto">
            <a:xfrm flipV="1">
              <a:off x="1344" y="2784"/>
              <a:ext cx="336" cy="72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09" name="Line 13"/>
            <p:cNvSpPr>
              <a:spLocks noChangeShapeType="1"/>
            </p:cNvSpPr>
            <p:nvPr/>
          </p:nvSpPr>
          <p:spPr bwMode="auto">
            <a:xfrm>
              <a:off x="1392" y="1488"/>
              <a:ext cx="288" cy="52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10" name="Line 14"/>
            <p:cNvSpPr>
              <a:spLocks noChangeShapeType="1"/>
            </p:cNvSpPr>
            <p:nvPr/>
          </p:nvSpPr>
          <p:spPr bwMode="auto">
            <a:xfrm>
              <a:off x="1392" y="1488"/>
              <a:ext cx="0" cy="52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11" name="Line 15"/>
            <p:cNvSpPr>
              <a:spLocks noChangeShapeType="1"/>
            </p:cNvSpPr>
            <p:nvPr/>
          </p:nvSpPr>
          <p:spPr bwMode="auto">
            <a:xfrm flipH="1">
              <a:off x="1104" y="1488"/>
              <a:ext cx="288" cy="528"/>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4" name="Group 16"/>
          <p:cNvGrpSpPr>
            <a:grpSpLocks/>
          </p:cNvGrpSpPr>
          <p:nvPr/>
        </p:nvGrpSpPr>
        <p:grpSpPr bwMode="auto">
          <a:xfrm>
            <a:off x="2109788" y="1196975"/>
            <a:ext cx="3825875" cy="4876800"/>
            <a:chOff x="1440" y="864"/>
            <a:chExt cx="2410" cy="3072"/>
          </a:xfrm>
        </p:grpSpPr>
        <p:grpSp>
          <p:nvGrpSpPr>
            <p:cNvPr id="5" name="Group 17"/>
            <p:cNvGrpSpPr>
              <a:grpSpLocks/>
            </p:cNvGrpSpPr>
            <p:nvPr/>
          </p:nvGrpSpPr>
          <p:grpSpPr bwMode="auto">
            <a:xfrm>
              <a:off x="2160" y="1968"/>
              <a:ext cx="1690" cy="912"/>
              <a:chOff x="2160" y="1968"/>
              <a:chExt cx="1690" cy="912"/>
            </a:xfrm>
          </p:grpSpPr>
          <p:grpSp>
            <p:nvGrpSpPr>
              <p:cNvPr id="6" name="Group 18"/>
              <p:cNvGrpSpPr>
                <a:grpSpLocks/>
              </p:cNvGrpSpPr>
              <p:nvPr/>
            </p:nvGrpSpPr>
            <p:grpSpPr bwMode="auto">
              <a:xfrm>
                <a:off x="2160" y="1968"/>
                <a:ext cx="1296" cy="912"/>
                <a:chOff x="864" y="2064"/>
                <a:chExt cx="1296" cy="912"/>
              </a:xfrm>
            </p:grpSpPr>
            <p:sp>
              <p:nvSpPr>
                <p:cNvPr id="1207315" name="Line 19"/>
                <p:cNvSpPr>
                  <a:spLocks noChangeShapeType="1"/>
                </p:cNvSpPr>
                <p:nvPr/>
              </p:nvSpPr>
              <p:spPr bwMode="auto">
                <a:xfrm>
                  <a:off x="864" y="2064"/>
                  <a:ext cx="1296"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16" name="Line 20"/>
                <p:cNvSpPr>
                  <a:spLocks noChangeShapeType="1"/>
                </p:cNvSpPr>
                <p:nvPr/>
              </p:nvSpPr>
              <p:spPr bwMode="auto">
                <a:xfrm>
                  <a:off x="912" y="2976"/>
                  <a:ext cx="1248"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17" name="Text Box 21"/>
                <p:cNvSpPr txBox="1">
                  <a:spLocks noChangeArrowheads="1"/>
                </p:cNvSpPr>
                <p:nvPr/>
              </p:nvSpPr>
              <p:spPr bwMode="auto">
                <a:xfrm>
                  <a:off x="10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私有成员</a:t>
                  </a:r>
                </a:p>
              </p:txBody>
            </p:sp>
            <p:sp>
              <p:nvSpPr>
                <p:cNvPr id="1207318" name="Text Box 22"/>
                <p:cNvSpPr txBox="1">
                  <a:spLocks noChangeArrowheads="1"/>
                </p:cNvSpPr>
                <p:nvPr/>
              </p:nvSpPr>
              <p:spPr bwMode="auto">
                <a:xfrm>
                  <a:off x="13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保护成员</a:t>
                  </a:r>
                </a:p>
              </p:txBody>
            </p:sp>
            <p:sp>
              <p:nvSpPr>
                <p:cNvPr id="1207319" name="Text Box 23"/>
                <p:cNvSpPr txBox="1">
                  <a:spLocks noChangeArrowheads="1"/>
                </p:cNvSpPr>
                <p:nvPr/>
              </p:nvSpPr>
              <p:spPr bwMode="auto">
                <a:xfrm>
                  <a:off x="1680"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公有成员</a:t>
                  </a:r>
                </a:p>
              </p:txBody>
            </p:sp>
          </p:grpSp>
          <p:sp>
            <p:nvSpPr>
              <p:cNvPr id="1207320" name="Text Box 24"/>
              <p:cNvSpPr txBox="1">
                <a:spLocks noChangeArrowheads="1"/>
              </p:cNvSpPr>
              <p:nvPr/>
            </p:nvSpPr>
            <p:spPr bwMode="auto">
              <a:xfrm>
                <a:off x="3480" y="1968"/>
                <a:ext cx="370" cy="834"/>
              </a:xfrm>
              <a:prstGeom prst="rect">
                <a:avLst/>
              </a:prstGeom>
              <a:noFill/>
              <a:ln w="38100">
                <a:solidFill>
                  <a:schemeClr val="tx1"/>
                </a:solidFill>
                <a:miter lim="800000"/>
                <a:headEnd/>
                <a:tailEnd/>
              </a:ln>
              <a:effectLst/>
            </p:spPr>
            <p:txBody>
              <a:bodyPr vert="eaVert" wrap="none">
                <a:spAutoFit/>
              </a:bodyPr>
              <a:lstStyle/>
              <a:p>
                <a:pPr>
                  <a:defRPr/>
                </a:pPr>
                <a:r>
                  <a:rPr lang="zh-CN" altLang="en-US">
                    <a:solidFill>
                      <a:srgbClr val="FF0066"/>
                    </a:solidFill>
                    <a:effectLst>
                      <a:outerShdw blurRad="38100" dist="38100" dir="2700000" algn="tl">
                        <a:srgbClr val="C0C0C0"/>
                      </a:outerShdw>
                    </a:effectLst>
                    <a:ea typeface="黑体" pitchFamily="2" charset="-122"/>
                  </a:rPr>
                  <a:t>保护继承</a:t>
                </a:r>
              </a:p>
            </p:txBody>
          </p:sp>
        </p:grpSp>
        <p:sp>
          <p:nvSpPr>
            <p:cNvPr id="1207321" name="Oval 25"/>
            <p:cNvSpPr>
              <a:spLocks noChangeArrowheads="1"/>
            </p:cNvSpPr>
            <p:nvPr/>
          </p:nvSpPr>
          <p:spPr bwMode="auto">
            <a:xfrm>
              <a:off x="2352" y="3360"/>
              <a:ext cx="1296" cy="576"/>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207322" name="Line 26"/>
            <p:cNvSpPr>
              <a:spLocks noChangeShapeType="1"/>
            </p:cNvSpPr>
            <p:nvPr/>
          </p:nvSpPr>
          <p:spPr bwMode="auto">
            <a:xfrm flipV="1">
              <a:off x="3072" y="2832"/>
              <a:ext cx="96" cy="672"/>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23" name="Oval 27"/>
            <p:cNvSpPr>
              <a:spLocks noChangeArrowheads="1"/>
            </p:cNvSpPr>
            <p:nvPr/>
          </p:nvSpPr>
          <p:spPr bwMode="auto">
            <a:xfrm>
              <a:off x="2400" y="864"/>
              <a:ext cx="1200" cy="72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B</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207324" name="Line 28"/>
            <p:cNvSpPr>
              <a:spLocks noChangeShapeType="1"/>
            </p:cNvSpPr>
            <p:nvPr/>
          </p:nvSpPr>
          <p:spPr bwMode="auto">
            <a:xfrm flipH="1">
              <a:off x="2832" y="1488"/>
              <a:ext cx="240" cy="528"/>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25" name="Line 29"/>
            <p:cNvSpPr>
              <a:spLocks noChangeShapeType="1"/>
            </p:cNvSpPr>
            <p:nvPr/>
          </p:nvSpPr>
          <p:spPr bwMode="auto">
            <a:xfrm>
              <a:off x="3072" y="1488"/>
              <a:ext cx="48" cy="528"/>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26" name="Line 30"/>
            <p:cNvSpPr>
              <a:spLocks noChangeShapeType="1"/>
            </p:cNvSpPr>
            <p:nvPr/>
          </p:nvSpPr>
          <p:spPr bwMode="auto">
            <a:xfrm flipH="1">
              <a:off x="1440" y="1488"/>
              <a:ext cx="1632" cy="528"/>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27" name="Line 31"/>
            <p:cNvSpPr>
              <a:spLocks noChangeShapeType="1"/>
            </p:cNvSpPr>
            <p:nvPr/>
          </p:nvSpPr>
          <p:spPr bwMode="auto">
            <a:xfrm flipH="1">
              <a:off x="2544" y="1488"/>
              <a:ext cx="528" cy="528"/>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28" name="Line 32"/>
            <p:cNvSpPr>
              <a:spLocks noChangeShapeType="1"/>
            </p:cNvSpPr>
            <p:nvPr/>
          </p:nvSpPr>
          <p:spPr bwMode="auto">
            <a:xfrm flipH="1">
              <a:off x="1776" y="1488"/>
              <a:ext cx="1296" cy="576"/>
            </a:xfrm>
            <a:prstGeom prst="line">
              <a:avLst/>
            </a:prstGeom>
            <a:noFill/>
            <a:ln w="38100">
              <a:solidFill>
                <a:schemeClr val="tx1"/>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7" name="Group 33"/>
          <p:cNvGrpSpPr>
            <a:grpSpLocks/>
          </p:cNvGrpSpPr>
          <p:nvPr/>
        </p:nvGrpSpPr>
        <p:grpSpPr bwMode="auto">
          <a:xfrm>
            <a:off x="6148388" y="2949575"/>
            <a:ext cx="2682875" cy="1447800"/>
            <a:chOff x="2160" y="1968"/>
            <a:chExt cx="1690" cy="912"/>
          </a:xfrm>
        </p:grpSpPr>
        <p:grpSp>
          <p:nvGrpSpPr>
            <p:cNvPr id="8" name="Group 34"/>
            <p:cNvGrpSpPr>
              <a:grpSpLocks/>
            </p:cNvGrpSpPr>
            <p:nvPr/>
          </p:nvGrpSpPr>
          <p:grpSpPr bwMode="auto">
            <a:xfrm>
              <a:off x="2160" y="1968"/>
              <a:ext cx="1296" cy="912"/>
              <a:chOff x="864" y="2064"/>
              <a:chExt cx="1296" cy="912"/>
            </a:xfrm>
          </p:grpSpPr>
          <p:sp>
            <p:nvSpPr>
              <p:cNvPr id="1207331" name="Line 35"/>
              <p:cNvSpPr>
                <a:spLocks noChangeShapeType="1"/>
              </p:cNvSpPr>
              <p:nvPr/>
            </p:nvSpPr>
            <p:spPr bwMode="auto">
              <a:xfrm>
                <a:off x="864" y="2064"/>
                <a:ext cx="1296"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32" name="Line 36"/>
              <p:cNvSpPr>
                <a:spLocks noChangeShapeType="1"/>
              </p:cNvSpPr>
              <p:nvPr/>
            </p:nvSpPr>
            <p:spPr bwMode="auto">
              <a:xfrm>
                <a:off x="912" y="2976"/>
                <a:ext cx="1248" cy="0"/>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33" name="Text Box 37"/>
              <p:cNvSpPr txBox="1">
                <a:spLocks noChangeArrowheads="1"/>
              </p:cNvSpPr>
              <p:nvPr/>
            </p:nvSpPr>
            <p:spPr bwMode="auto">
              <a:xfrm>
                <a:off x="10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私有成员</a:t>
                </a:r>
              </a:p>
            </p:txBody>
          </p:sp>
          <p:sp>
            <p:nvSpPr>
              <p:cNvPr id="1207334" name="Text Box 38"/>
              <p:cNvSpPr txBox="1">
                <a:spLocks noChangeArrowheads="1"/>
              </p:cNvSpPr>
              <p:nvPr/>
            </p:nvSpPr>
            <p:spPr bwMode="auto">
              <a:xfrm>
                <a:off x="1392"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保护成员</a:t>
                </a:r>
              </a:p>
            </p:txBody>
          </p:sp>
          <p:sp>
            <p:nvSpPr>
              <p:cNvPr id="1207335" name="Text Box 39"/>
              <p:cNvSpPr txBox="1">
                <a:spLocks noChangeArrowheads="1"/>
              </p:cNvSpPr>
              <p:nvPr/>
            </p:nvSpPr>
            <p:spPr bwMode="auto">
              <a:xfrm>
                <a:off x="1680" y="2064"/>
                <a:ext cx="300" cy="912"/>
              </a:xfrm>
              <a:prstGeom prst="rect">
                <a:avLst/>
              </a:prstGeom>
              <a:solidFill>
                <a:schemeClr val="accent1"/>
              </a:solidFill>
              <a:ln w="38100">
                <a:solidFill>
                  <a:schemeClr val="tx1"/>
                </a:solidFill>
                <a:miter lim="800000"/>
                <a:headEnd/>
                <a:tailEnd/>
              </a:ln>
              <a:effectLst/>
            </p:spPr>
            <p:txBody>
              <a:bodyPr vert="eaVert" lIns="36000" tIns="36000" rIns="36000" bIns="36000">
                <a:spAutoFit/>
              </a:bodyPr>
              <a:lstStyle/>
              <a:p>
                <a:pPr algn="ctr">
                  <a:spcBef>
                    <a:spcPct val="50000"/>
                  </a:spcBef>
                  <a:defRPr/>
                </a:pPr>
                <a:r>
                  <a:rPr lang="zh-CN" altLang="en-US">
                    <a:effectLst>
                      <a:outerShdw blurRad="38100" dist="38100" dir="2700000" algn="tl">
                        <a:srgbClr val="FFFFFF"/>
                      </a:outerShdw>
                    </a:effectLst>
                    <a:ea typeface="黑体" pitchFamily="2" charset="-122"/>
                  </a:rPr>
                  <a:t>公有成员</a:t>
                </a:r>
              </a:p>
            </p:txBody>
          </p:sp>
        </p:grpSp>
        <p:sp>
          <p:nvSpPr>
            <p:cNvPr id="1207336" name="Text Box 40"/>
            <p:cNvSpPr txBox="1">
              <a:spLocks noChangeArrowheads="1"/>
            </p:cNvSpPr>
            <p:nvPr/>
          </p:nvSpPr>
          <p:spPr bwMode="auto">
            <a:xfrm>
              <a:off x="3480" y="1968"/>
              <a:ext cx="370" cy="834"/>
            </a:xfrm>
            <a:prstGeom prst="rect">
              <a:avLst/>
            </a:prstGeom>
            <a:noFill/>
            <a:ln w="38100">
              <a:solidFill>
                <a:srgbClr val="FF0066"/>
              </a:solidFill>
              <a:miter lim="800000"/>
              <a:headEnd/>
              <a:tailEnd/>
            </a:ln>
            <a:effectLst/>
          </p:spPr>
          <p:txBody>
            <a:bodyPr vert="eaVert" wrap="none">
              <a:spAutoFit/>
            </a:bodyPr>
            <a:lstStyle/>
            <a:p>
              <a:pPr>
                <a:defRPr/>
              </a:pPr>
              <a:r>
                <a:rPr lang="zh-CN" altLang="en-US">
                  <a:solidFill>
                    <a:srgbClr val="FF0066"/>
                  </a:solidFill>
                  <a:effectLst>
                    <a:outerShdw blurRad="38100" dist="38100" dir="2700000" algn="tl">
                      <a:srgbClr val="C0C0C0"/>
                    </a:outerShdw>
                  </a:effectLst>
                  <a:ea typeface="黑体" pitchFamily="2" charset="-122"/>
                </a:rPr>
                <a:t>保护继承</a:t>
              </a:r>
            </a:p>
          </p:txBody>
        </p:sp>
      </p:grpSp>
      <p:sp>
        <p:nvSpPr>
          <p:cNvPr id="1207337" name="Oval 41"/>
          <p:cNvSpPr>
            <a:spLocks noChangeArrowheads="1"/>
          </p:cNvSpPr>
          <p:nvPr/>
        </p:nvSpPr>
        <p:spPr bwMode="auto">
          <a:xfrm>
            <a:off x="6529388" y="5159375"/>
            <a:ext cx="2057400" cy="9144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C</a:t>
            </a:r>
            <a:r>
              <a:rPr lang="zh-CN" altLang="en-US">
                <a:effectLst>
                  <a:outerShdw blurRad="38100" dist="38100" dir="2700000" algn="tl">
                    <a:srgbClr val="FFFFFF"/>
                  </a:outerShdw>
                </a:effectLst>
                <a:latin typeface="黑体" pitchFamily="2" charset="-122"/>
                <a:ea typeface="黑体" pitchFamily="2" charset="-122"/>
              </a:rPr>
              <a:t>对象</a:t>
            </a:r>
          </a:p>
        </p:txBody>
      </p:sp>
      <p:sp>
        <p:nvSpPr>
          <p:cNvPr id="1207338" name="Oval 42"/>
          <p:cNvSpPr>
            <a:spLocks noChangeArrowheads="1"/>
          </p:cNvSpPr>
          <p:nvPr/>
        </p:nvSpPr>
        <p:spPr bwMode="auto">
          <a:xfrm>
            <a:off x="6453188" y="1196975"/>
            <a:ext cx="1905000" cy="1143000"/>
          </a:xfrm>
          <a:prstGeom prst="ellipse">
            <a:avLst/>
          </a:prstGeom>
          <a:solidFill>
            <a:schemeClr val="accent1"/>
          </a:solidFill>
          <a:ln w="38100">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latin typeface="黑体" pitchFamily="2" charset="-122"/>
                <a:ea typeface="黑体" pitchFamily="2" charset="-122"/>
              </a:rPr>
              <a:t>派生类</a:t>
            </a:r>
            <a:r>
              <a:rPr lang="en-US" altLang="zh-CN">
                <a:effectLst>
                  <a:outerShdw blurRad="38100" dist="38100" dir="2700000" algn="tl">
                    <a:srgbClr val="FFFFFF"/>
                  </a:outerShdw>
                </a:effectLst>
                <a:latin typeface="黑体" pitchFamily="2" charset="-122"/>
                <a:ea typeface="黑体" pitchFamily="2" charset="-122"/>
              </a:rPr>
              <a:t>C</a:t>
            </a:r>
            <a:r>
              <a:rPr lang="zh-CN" altLang="en-US">
                <a:effectLst>
                  <a:outerShdw blurRad="38100" dist="38100" dir="2700000" algn="tl">
                    <a:srgbClr val="FFFFFF"/>
                  </a:outerShdw>
                </a:effectLst>
                <a:latin typeface="黑体" pitchFamily="2" charset="-122"/>
                <a:ea typeface="黑体" pitchFamily="2" charset="-122"/>
              </a:rPr>
              <a:t>的</a:t>
            </a:r>
          </a:p>
          <a:p>
            <a:pPr algn="ctr">
              <a:defRPr/>
            </a:pPr>
            <a:r>
              <a:rPr lang="zh-CN" altLang="en-US">
                <a:effectLst>
                  <a:outerShdw blurRad="38100" dist="38100" dir="2700000" algn="tl">
                    <a:srgbClr val="FFFFFF"/>
                  </a:outerShdw>
                </a:effectLst>
                <a:latin typeface="黑体" pitchFamily="2" charset="-122"/>
                <a:ea typeface="黑体" pitchFamily="2" charset="-122"/>
              </a:rPr>
              <a:t>成员函数</a:t>
            </a:r>
          </a:p>
        </p:txBody>
      </p:sp>
      <p:sp>
        <p:nvSpPr>
          <p:cNvPr id="1207339" name="Line 43"/>
          <p:cNvSpPr>
            <a:spLocks noChangeShapeType="1"/>
          </p:cNvSpPr>
          <p:nvPr/>
        </p:nvSpPr>
        <p:spPr bwMode="auto">
          <a:xfrm flipH="1">
            <a:off x="6834188" y="2187575"/>
            <a:ext cx="609600" cy="9144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0" name="Line 44"/>
          <p:cNvSpPr>
            <a:spLocks noChangeShapeType="1"/>
          </p:cNvSpPr>
          <p:nvPr/>
        </p:nvSpPr>
        <p:spPr bwMode="auto">
          <a:xfrm flipH="1">
            <a:off x="7215188" y="2187575"/>
            <a:ext cx="228600" cy="9144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1" name="Line 45"/>
          <p:cNvSpPr>
            <a:spLocks noChangeShapeType="1"/>
          </p:cNvSpPr>
          <p:nvPr/>
        </p:nvSpPr>
        <p:spPr bwMode="auto">
          <a:xfrm>
            <a:off x="7443788" y="2187575"/>
            <a:ext cx="228600" cy="8382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2" name="Line 46"/>
          <p:cNvSpPr>
            <a:spLocks noChangeShapeType="1"/>
          </p:cNvSpPr>
          <p:nvPr/>
        </p:nvSpPr>
        <p:spPr bwMode="auto">
          <a:xfrm flipH="1">
            <a:off x="4776788" y="2187575"/>
            <a:ext cx="2667000" cy="8382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3" name="Line 47"/>
          <p:cNvSpPr>
            <a:spLocks noChangeShapeType="1"/>
          </p:cNvSpPr>
          <p:nvPr/>
        </p:nvSpPr>
        <p:spPr bwMode="auto">
          <a:xfrm flipH="1">
            <a:off x="4319588" y="2187575"/>
            <a:ext cx="3124200" cy="8382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4" name="Line 48"/>
          <p:cNvSpPr>
            <a:spLocks noChangeShapeType="1"/>
          </p:cNvSpPr>
          <p:nvPr/>
        </p:nvSpPr>
        <p:spPr bwMode="auto">
          <a:xfrm flipV="1">
            <a:off x="7519988" y="4244975"/>
            <a:ext cx="152400" cy="1143000"/>
          </a:xfrm>
          <a:prstGeom prst="line">
            <a:avLst/>
          </a:prstGeom>
          <a:noFill/>
          <a:ln w="38100">
            <a:solidFill>
              <a:schemeClr val="tx2"/>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5" name="Line 49"/>
          <p:cNvSpPr>
            <a:spLocks noChangeShapeType="1"/>
          </p:cNvSpPr>
          <p:nvPr/>
        </p:nvSpPr>
        <p:spPr bwMode="auto">
          <a:xfrm flipH="1">
            <a:off x="2719388" y="2187575"/>
            <a:ext cx="4724400" cy="9906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07346" name="Line 50"/>
          <p:cNvSpPr>
            <a:spLocks noChangeShapeType="1"/>
          </p:cNvSpPr>
          <p:nvPr/>
        </p:nvSpPr>
        <p:spPr bwMode="auto">
          <a:xfrm flipH="1">
            <a:off x="2109788" y="2187575"/>
            <a:ext cx="5334000" cy="91440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07338"/>
                                        </p:tgtEl>
                                        <p:attrNameLst>
                                          <p:attrName>style.visibility</p:attrName>
                                        </p:attrNameLst>
                                      </p:cBhvr>
                                      <p:to>
                                        <p:strVal val="visible"/>
                                      </p:to>
                                    </p:set>
                                    <p:animEffect transition="in" filter="strips(downRight)">
                                      <p:cBhvr>
                                        <p:cTn id="22" dur="500"/>
                                        <p:tgtEl>
                                          <p:spTgt spid="120733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07339"/>
                                        </p:tgtEl>
                                        <p:attrNameLst>
                                          <p:attrName>style.visibility</p:attrName>
                                        </p:attrNameLst>
                                      </p:cBhvr>
                                      <p:to>
                                        <p:strVal val="visible"/>
                                      </p:to>
                                    </p:set>
                                    <p:animEffect transition="in" filter="strips(downRight)">
                                      <p:cBhvr>
                                        <p:cTn id="27" dur="500"/>
                                        <p:tgtEl>
                                          <p:spTgt spid="120733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07340"/>
                                        </p:tgtEl>
                                        <p:attrNameLst>
                                          <p:attrName>style.visibility</p:attrName>
                                        </p:attrNameLst>
                                      </p:cBhvr>
                                      <p:to>
                                        <p:strVal val="visible"/>
                                      </p:to>
                                    </p:set>
                                    <p:animEffect transition="in" filter="strips(downRight)">
                                      <p:cBhvr>
                                        <p:cTn id="32" dur="500"/>
                                        <p:tgtEl>
                                          <p:spTgt spid="120734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07341"/>
                                        </p:tgtEl>
                                        <p:attrNameLst>
                                          <p:attrName>style.visibility</p:attrName>
                                        </p:attrNameLst>
                                      </p:cBhvr>
                                      <p:to>
                                        <p:strVal val="visible"/>
                                      </p:to>
                                    </p:set>
                                    <p:animEffect transition="in" filter="strips(downRight)">
                                      <p:cBhvr>
                                        <p:cTn id="37" dur="500"/>
                                        <p:tgtEl>
                                          <p:spTgt spid="120734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207342"/>
                                        </p:tgtEl>
                                        <p:attrNameLst>
                                          <p:attrName>style.visibility</p:attrName>
                                        </p:attrNameLst>
                                      </p:cBhvr>
                                      <p:to>
                                        <p:strVal val="visible"/>
                                      </p:to>
                                    </p:set>
                                    <p:animEffect transition="in" filter="strips(downRight)">
                                      <p:cBhvr>
                                        <p:cTn id="42" dur="500"/>
                                        <p:tgtEl>
                                          <p:spTgt spid="120734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207343"/>
                                        </p:tgtEl>
                                        <p:attrNameLst>
                                          <p:attrName>style.visibility</p:attrName>
                                        </p:attrNameLst>
                                      </p:cBhvr>
                                      <p:to>
                                        <p:strVal val="visible"/>
                                      </p:to>
                                    </p:set>
                                    <p:animEffect transition="in" filter="strips(downRight)">
                                      <p:cBhvr>
                                        <p:cTn id="47" dur="500"/>
                                        <p:tgtEl>
                                          <p:spTgt spid="120734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207345"/>
                                        </p:tgtEl>
                                        <p:attrNameLst>
                                          <p:attrName>style.visibility</p:attrName>
                                        </p:attrNameLst>
                                      </p:cBhvr>
                                      <p:to>
                                        <p:strVal val="visible"/>
                                      </p:to>
                                    </p:set>
                                    <p:animEffect transition="in" filter="strips(downRight)">
                                      <p:cBhvr>
                                        <p:cTn id="52" dur="500"/>
                                        <p:tgtEl>
                                          <p:spTgt spid="120734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1207346"/>
                                        </p:tgtEl>
                                        <p:attrNameLst>
                                          <p:attrName>style.visibility</p:attrName>
                                        </p:attrNameLst>
                                      </p:cBhvr>
                                      <p:to>
                                        <p:strVal val="visible"/>
                                      </p:to>
                                    </p:set>
                                    <p:animEffect transition="in" filter="strips(downRight)">
                                      <p:cBhvr>
                                        <p:cTn id="57" dur="500"/>
                                        <p:tgtEl>
                                          <p:spTgt spid="120734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207337"/>
                                        </p:tgtEl>
                                        <p:attrNameLst>
                                          <p:attrName>style.visibility</p:attrName>
                                        </p:attrNameLst>
                                      </p:cBhvr>
                                      <p:to>
                                        <p:strVal val="visible"/>
                                      </p:to>
                                    </p:set>
                                    <p:animEffect transition="in" filter="strips(downRight)">
                                      <p:cBhvr>
                                        <p:cTn id="62" dur="500"/>
                                        <p:tgtEl>
                                          <p:spTgt spid="1207337"/>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1207344"/>
                                        </p:tgtEl>
                                        <p:attrNameLst>
                                          <p:attrName>style.visibility</p:attrName>
                                        </p:attrNameLst>
                                      </p:cBhvr>
                                      <p:to>
                                        <p:strVal val="visible"/>
                                      </p:to>
                                    </p:set>
                                    <p:animEffect transition="in" filter="strips(downRight)">
                                      <p:cBhvr>
                                        <p:cTn id="67" dur="500"/>
                                        <p:tgtEl>
                                          <p:spTgt spid="120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337" grpId="0" animBg="1" autoUpdateAnimBg="0"/>
      <p:bldP spid="120733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r>
              <a:rPr lang="en-US" altLang="zh-CN"/>
              <a:t>-</a:t>
            </a:r>
            <a:fld id="{43D8519A-0855-4750-9991-7CE354E8B597}" type="slidenum">
              <a:rPr lang="en-US" altLang="zh-CN"/>
              <a:pPr/>
              <a:t>28</a:t>
            </a:fld>
            <a:r>
              <a:rPr lang="en-US" altLang="zh-CN"/>
              <a:t>-</a:t>
            </a:r>
          </a:p>
        </p:txBody>
      </p:sp>
      <p:sp>
        <p:nvSpPr>
          <p:cNvPr id="1192962" name="Rectangle 2"/>
          <p:cNvSpPr>
            <a:spLocks noGrp="1" noChangeArrowheads="1"/>
          </p:cNvSpPr>
          <p:nvPr>
            <p:ph type="title"/>
          </p:nvPr>
        </p:nvSpPr>
        <p:spPr/>
        <p:txBody>
          <a:bodyPr/>
          <a:lstStyle/>
          <a:p>
            <a:pPr eaLnBrk="1" hangingPunct="1">
              <a:defRPr/>
            </a:pPr>
            <a:r>
              <a:rPr lang="en-US" altLang="zh-CN" smtClean="0"/>
              <a:t>4</a:t>
            </a:r>
            <a:r>
              <a:rPr lang="zh-CN" altLang="en-US" smtClean="0"/>
              <a:t>、私有继承：</a:t>
            </a:r>
            <a:r>
              <a:rPr lang="en-US" altLang="zh-CN" smtClean="0"/>
              <a:t>private</a:t>
            </a:r>
          </a:p>
        </p:txBody>
      </p:sp>
      <p:sp>
        <p:nvSpPr>
          <p:cNvPr id="1192963" name="Rectangle 3"/>
          <p:cNvSpPr>
            <a:spLocks noGrp="1" noChangeArrowheads="1"/>
          </p:cNvSpPr>
          <p:nvPr>
            <p:ph type="body" idx="1"/>
          </p:nvPr>
        </p:nvSpPr>
        <p:spPr/>
        <p:txBody>
          <a:bodyPr/>
          <a:lstStyle/>
          <a:p>
            <a:pPr eaLnBrk="1" hangingPunct="1">
              <a:lnSpc>
                <a:spcPct val="90000"/>
              </a:lnSpc>
              <a:spcBef>
                <a:spcPct val="25000"/>
              </a:spcBef>
              <a:defRPr/>
            </a:pPr>
            <a:r>
              <a:rPr lang="zh-CN" altLang="en-US" smtClean="0">
                <a:solidFill>
                  <a:schemeClr val="tx2"/>
                </a:solidFill>
              </a:rPr>
              <a:t>基类的</a:t>
            </a:r>
            <a:r>
              <a:rPr lang="zh-CN" altLang="en-US" smtClean="0">
                <a:solidFill>
                  <a:srgbClr val="FF0066"/>
                </a:solidFill>
              </a:rPr>
              <a:t>私有成员</a:t>
            </a:r>
            <a:r>
              <a:rPr lang="zh-CN" altLang="en-US" smtClean="0">
                <a:solidFill>
                  <a:schemeClr val="tx2"/>
                </a:solidFill>
              </a:rPr>
              <a:t>在派生类中是</a:t>
            </a:r>
            <a:r>
              <a:rPr lang="zh-CN" altLang="en-US" smtClean="0">
                <a:solidFill>
                  <a:srgbClr val="FF0066"/>
                </a:solidFill>
              </a:rPr>
              <a:t>不可访问</a:t>
            </a:r>
            <a:r>
              <a:rPr lang="zh-CN" altLang="en-US" smtClean="0">
                <a:solidFill>
                  <a:schemeClr val="tx2"/>
                </a:solidFill>
              </a:rPr>
              <a:t>的，而</a:t>
            </a:r>
            <a:r>
              <a:rPr lang="zh-CN" altLang="en-US" smtClean="0">
                <a:solidFill>
                  <a:srgbClr val="FF0066"/>
                </a:solidFill>
              </a:rPr>
              <a:t>公有和保护成员成为派生类的私有成员</a:t>
            </a:r>
            <a:r>
              <a:rPr lang="zh-CN" altLang="en-US" smtClean="0">
                <a:solidFill>
                  <a:schemeClr val="tx2"/>
                </a:solidFill>
              </a:rPr>
              <a:t>。</a:t>
            </a:r>
          </a:p>
          <a:p>
            <a:pPr eaLnBrk="1" hangingPunct="1">
              <a:lnSpc>
                <a:spcPct val="90000"/>
              </a:lnSpc>
              <a:spcBef>
                <a:spcPct val="25000"/>
              </a:spcBef>
              <a:defRPr/>
            </a:pPr>
            <a:r>
              <a:rPr lang="zh-CN" altLang="en-US" smtClean="0">
                <a:solidFill>
                  <a:schemeClr val="tx2"/>
                </a:solidFill>
              </a:rPr>
              <a:t>通过</a:t>
            </a:r>
            <a:r>
              <a:rPr lang="zh-CN" altLang="en-US" smtClean="0">
                <a:solidFill>
                  <a:srgbClr val="FF0066"/>
                </a:solidFill>
              </a:rPr>
              <a:t>派生类的对象不能访问基类的任何成员</a:t>
            </a:r>
            <a:r>
              <a:rPr lang="zh-CN" altLang="en-US" smtClean="0">
                <a:solidFill>
                  <a:schemeClr val="tx2"/>
                </a:solidFill>
              </a:rPr>
              <a:t>，需要在派生类中定义公有接口。</a:t>
            </a:r>
          </a:p>
          <a:p>
            <a:pPr eaLnBrk="1" hangingPunct="1">
              <a:lnSpc>
                <a:spcPct val="90000"/>
              </a:lnSpc>
              <a:spcBef>
                <a:spcPct val="25000"/>
              </a:spcBef>
              <a:defRPr/>
            </a:pPr>
            <a:r>
              <a:rPr lang="zh-CN" altLang="en-US" smtClean="0">
                <a:solidFill>
                  <a:schemeClr val="tx2"/>
                </a:solidFill>
              </a:rPr>
              <a:t>通过私有继承，基类中的所有成员变成派生类的私有成员，将该派生类作为基类再继续派生时，这时即使使用公有派生，原基类公有成员在新的派生类中也将是不可访问的。</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29</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a:t>继承概览</a:t>
            </a:r>
            <a:endParaRPr lang="en-US" altLang="zh-CN"/>
          </a:p>
          <a:p>
            <a:r>
              <a:rPr lang="zh-CN" altLang="en-US" smtClean="0"/>
              <a:t>继承方式</a:t>
            </a:r>
          </a:p>
          <a:p>
            <a:r>
              <a:rPr lang="zh-CN" altLang="en-US" u="sng" smtClean="0">
                <a:solidFill>
                  <a:schemeClr val="hlink"/>
                </a:solidFill>
              </a:rPr>
              <a:t>构造与析构</a:t>
            </a:r>
            <a:endParaRPr lang="en-US" altLang="zh-CN" u="sng" smtClean="0">
              <a:solidFill>
                <a:schemeClr val="hlink"/>
              </a:solidFill>
            </a:endParaRPr>
          </a:p>
          <a:p>
            <a:r>
              <a:rPr lang="zh-CN" altLang="en-US" smtClean="0"/>
              <a:t>多重继承</a:t>
            </a:r>
            <a:endParaRPr lang="zh-CN" altLang="en-US"/>
          </a:p>
          <a:p>
            <a:r>
              <a:rPr lang="zh-CN" altLang="en-US" smtClean="0"/>
              <a:t>多态概述</a:t>
            </a:r>
            <a:endParaRPr lang="en-US" altLang="zh-CN" smtClean="0"/>
          </a:p>
          <a:p>
            <a:r>
              <a:rPr lang="zh-CN" altLang="en-US" smtClean="0"/>
              <a:t>虚函数与运行时多态</a:t>
            </a: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r>
              <a:rPr lang="en-US" altLang="zh-CN"/>
              <a:t>-</a:t>
            </a:r>
            <a:fld id="{1A2F2488-68A1-4202-AB05-2E06958AFC7D}" type="slidenum">
              <a:rPr lang="en-US" altLang="zh-CN"/>
              <a:pPr/>
              <a:t>3</a:t>
            </a:fld>
            <a:r>
              <a:rPr lang="en-US" altLang="zh-CN"/>
              <a:t>-</a:t>
            </a:r>
          </a:p>
        </p:txBody>
      </p:sp>
      <p:sp>
        <p:nvSpPr>
          <p:cNvPr id="1175554" name="Rectangle 2"/>
          <p:cNvSpPr>
            <a:spLocks noGrp="1" noChangeArrowheads="1"/>
          </p:cNvSpPr>
          <p:nvPr>
            <p:ph type="title"/>
          </p:nvPr>
        </p:nvSpPr>
        <p:spPr/>
        <p:txBody>
          <a:bodyPr/>
          <a:lstStyle/>
          <a:p>
            <a:pPr eaLnBrk="1" hangingPunct="1">
              <a:defRPr/>
            </a:pPr>
            <a:r>
              <a:rPr lang="en-US" altLang="zh-CN" smtClean="0"/>
              <a:t>1</a:t>
            </a:r>
            <a:r>
              <a:rPr lang="zh-CN" altLang="en-US" smtClean="0"/>
              <a:t>、面向对象中的继承和派生</a:t>
            </a:r>
          </a:p>
        </p:txBody>
      </p:sp>
      <p:sp>
        <p:nvSpPr>
          <p:cNvPr id="1175555" name="Rectangle 3"/>
          <p:cNvSpPr>
            <a:spLocks noGrp="1" noChangeArrowheads="1"/>
          </p:cNvSpPr>
          <p:nvPr>
            <p:ph type="body" idx="1"/>
          </p:nvPr>
        </p:nvSpPr>
        <p:spPr/>
        <p:txBody>
          <a:bodyPr/>
          <a:lstStyle/>
          <a:p>
            <a:pPr eaLnBrk="1" hangingPunct="1">
              <a:spcBef>
                <a:spcPct val="25000"/>
              </a:spcBef>
              <a:defRPr/>
            </a:pPr>
            <a:r>
              <a:rPr lang="zh-CN" altLang="en-US" smtClean="0">
                <a:solidFill>
                  <a:srgbClr val="FF0066"/>
                </a:solidFill>
              </a:rPr>
              <a:t>继承</a:t>
            </a:r>
            <a:r>
              <a:rPr lang="zh-CN" altLang="en-US" smtClean="0"/>
              <a:t>和派生：一个新类可以从现有的类继承特征（属性和方法）；从现有的类产生新类的过程称为</a:t>
            </a:r>
            <a:r>
              <a:rPr lang="zh-CN" altLang="en-US" smtClean="0">
                <a:solidFill>
                  <a:srgbClr val="FF0066"/>
                </a:solidFill>
              </a:rPr>
              <a:t>派生</a:t>
            </a:r>
            <a:r>
              <a:rPr lang="zh-CN" altLang="en-US" smtClean="0"/>
              <a:t>。</a:t>
            </a:r>
          </a:p>
          <a:p>
            <a:pPr eaLnBrk="1" hangingPunct="1">
              <a:spcBef>
                <a:spcPct val="25000"/>
              </a:spcBef>
              <a:defRPr/>
            </a:pPr>
            <a:r>
              <a:rPr lang="zh-CN" altLang="en-US" smtClean="0"/>
              <a:t>现有的用来派生新类的类称为</a:t>
            </a:r>
            <a:r>
              <a:rPr lang="zh-CN" altLang="en-US" smtClean="0">
                <a:solidFill>
                  <a:srgbClr val="FF0066"/>
                </a:solidFill>
              </a:rPr>
              <a:t>基类或父类</a:t>
            </a:r>
            <a:r>
              <a:rPr lang="zh-CN" altLang="en-US" smtClean="0"/>
              <a:t>，派生出来的类称为</a:t>
            </a:r>
            <a:r>
              <a:rPr lang="zh-CN" altLang="en-US" smtClean="0">
                <a:solidFill>
                  <a:srgbClr val="FF0066"/>
                </a:solidFill>
              </a:rPr>
              <a:t>派生类或子类</a:t>
            </a:r>
            <a:r>
              <a:rPr lang="zh-CN" altLang="en-US" smtClean="0"/>
              <a:t>。</a:t>
            </a:r>
          </a:p>
          <a:p>
            <a:pPr eaLnBrk="1" hangingPunct="1">
              <a:spcBef>
                <a:spcPct val="25000"/>
              </a:spcBef>
              <a:defRPr/>
            </a:pPr>
            <a:r>
              <a:rPr lang="zh-CN" altLang="en-US" smtClean="0"/>
              <a:t>派生类可以作为基类继续派生新的类，从而形成类的层次结构。</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r>
              <a:rPr lang="en-US" altLang="zh-CN"/>
              <a:t>-</a:t>
            </a:r>
            <a:fld id="{96F84861-2D02-49AB-8463-54B3C0E83C31}" type="slidenum">
              <a:rPr lang="en-US" altLang="zh-CN"/>
              <a:pPr/>
              <a:t>30</a:t>
            </a:fld>
            <a:r>
              <a:rPr lang="en-US" altLang="zh-CN"/>
              <a:t>-</a:t>
            </a:r>
          </a:p>
        </p:txBody>
      </p:sp>
      <p:sp>
        <p:nvSpPr>
          <p:cNvPr id="1211394" name="Rectangle 2"/>
          <p:cNvSpPr>
            <a:spLocks noGrp="1" noChangeArrowheads="1"/>
          </p:cNvSpPr>
          <p:nvPr>
            <p:ph type="title"/>
          </p:nvPr>
        </p:nvSpPr>
        <p:spPr/>
        <p:txBody>
          <a:bodyPr/>
          <a:lstStyle/>
          <a:p>
            <a:pPr eaLnBrk="1" hangingPunct="1">
              <a:defRPr/>
            </a:pPr>
            <a:r>
              <a:rPr lang="en-US" altLang="zh-CN" smtClean="0"/>
              <a:t>1</a:t>
            </a:r>
            <a:r>
              <a:rPr lang="zh-CN" altLang="en-US" smtClean="0"/>
              <a:t>、构造基类成员</a:t>
            </a:r>
          </a:p>
        </p:txBody>
      </p:sp>
      <p:sp>
        <p:nvSpPr>
          <p:cNvPr id="1211395" name="Rectangle 3"/>
          <p:cNvSpPr>
            <a:spLocks noGrp="1" noChangeArrowheads="1"/>
          </p:cNvSpPr>
          <p:nvPr>
            <p:ph type="body" idx="1"/>
          </p:nvPr>
        </p:nvSpPr>
        <p:spPr/>
        <p:txBody>
          <a:bodyPr/>
          <a:lstStyle/>
          <a:p>
            <a:pPr eaLnBrk="1" hangingPunct="1">
              <a:spcBef>
                <a:spcPct val="25000"/>
              </a:spcBef>
              <a:defRPr/>
            </a:pPr>
            <a:r>
              <a:rPr lang="zh-CN" altLang="en-US" smtClean="0"/>
              <a:t>由于派生类继承了基类的所有成员，</a:t>
            </a:r>
            <a:r>
              <a:rPr lang="zh-CN" altLang="en-US" smtClean="0">
                <a:solidFill>
                  <a:schemeClr val="folHlink"/>
                </a:solidFill>
              </a:rPr>
              <a:t>派生类的每一个对象都包含基类数据成员的值，</a:t>
            </a:r>
            <a:r>
              <a:rPr lang="zh-CN" altLang="en-US" smtClean="0"/>
              <a:t>在派生类构造函数中应该提供初始化基类数据成员的机制。</a:t>
            </a:r>
          </a:p>
          <a:p>
            <a:pPr eaLnBrk="1" hangingPunct="1">
              <a:spcBef>
                <a:spcPct val="25000"/>
              </a:spcBef>
              <a:defRPr/>
            </a:pPr>
            <a:r>
              <a:rPr lang="zh-CN" altLang="en-US" smtClean="0"/>
              <a:t>与容器类</a:t>
            </a:r>
            <a:r>
              <a:rPr lang="zh-CN" altLang="en-US" smtClean="0">
                <a:solidFill>
                  <a:schemeClr val="folHlink"/>
                </a:solidFill>
              </a:rPr>
              <a:t>初始化对象成员</a:t>
            </a:r>
            <a:r>
              <a:rPr lang="zh-CN" altLang="en-US" smtClean="0"/>
              <a:t>类似，派生类也必须</a:t>
            </a:r>
            <a:r>
              <a:rPr lang="zh-CN" altLang="en-US" smtClean="0">
                <a:solidFill>
                  <a:srgbClr val="FF0066"/>
                </a:solidFill>
              </a:rPr>
              <a:t>通过初始化列表初始化基类数据成员。</a:t>
            </a:r>
            <a:r>
              <a:rPr lang="zh-CN" altLang="en-US" smtClean="0"/>
              <a:t>对本类的数据成员，可以用初始化列表，也可以放在构造函数体内赋值。</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r>
              <a:rPr lang="en-US" altLang="zh-CN"/>
              <a:t>-</a:t>
            </a:r>
            <a:fld id="{90BA87C7-6A33-4866-A804-CAAFCDE5AD36}" type="slidenum">
              <a:rPr lang="en-US" altLang="zh-CN"/>
              <a:pPr/>
              <a:t>31</a:t>
            </a:fld>
            <a:r>
              <a:rPr lang="en-US" altLang="zh-CN"/>
              <a:t>-</a:t>
            </a:r>
          </a:p>
        </p:txBody>
      </p:sp>
      <p:sp>
        <p:nvSpPr>
          <p:cNvPr id="1212418" name="Rectangle 2"/>
          <p:cNvSpPr>
            <a:spLocks noGrp="1" noChangeArrowheads="1"/>
          </p:cNvSpPr>
          <p:nvPr>
            <p:ph type="title"/>
          </p:nvPr>
        </p:nvSpPr>
        <p:spPr/>
        <p:txBody>
          <a:bodyPr/>
          <a:lstStyle/>
          <a:p>
            <a:pPr eaLnBrk="1" hangingPunct="1">
              <a:defRPr/>
            </a:pPr>
            <a:r>
              <a:rPr lang="zh-CN" altLang="en-US" smtClean="0"/>
              <a:t>构造函数调用顺序</a:t>
            </a:r>
          </a:p>
        </p:txBody>
      </p:sp>
      <p:sp>
        <p:nvSpPr>
          <p:cNvPr id="1212419" name="Rectangle 3"/>
          <p:cNvSpPr>
            <a:spLocks noGrp="1" noChangeArrowheads="1"/>
          </p:cNvSpPr>
          <p:nvPr>
            <p:ph type="body" idx="1"/>
          </p:nvPr>
        </p:nvSpPr>
        <p:spPr/>
        <p:txBody>
          <a:bodyPr/>
          <a:lstStyle/>
          <a:p>
            <a:pPr eaLnBrk="1" hangingPunct="1">
              <a:spcBef>
                <a:spcPct val="25000"/>
              </a:spcBef>
              <a:defRPr/>
            </a:pPr>
            <a:r>
              <a:rPr lang="zh-CN" altLang="en-US" smtClean="0"/>
              <a:t>创建派生类对象时，</a:t>
            </a:r>
            <a:r>
              <a:rPr lang="en-US" altLang="zh-CN" smtClean="0"/>
              <a:t>A→B(A</a:t>
            </a:r>
            <a:r>
              <a:rPr lang="zh-CN" altLang="en-US" smtClean="0"/>
              <a:t>派生</a:t>
            </a:r>
            <a:r>
              <a:rPr lang="en-US" altLang="zh-CN" smtClean="0"/>
              <a:t>B)</a:t>
            </a:r>
            <a:r>
              <a:rPr lang="zh-CN" altLang="en-US" smtClean="0"/>
              <a:t>。</a:t>
            </a:r>
          </a:p>
          <a:p>
            <a:pPr lvl="1" eaLnBrk="1" hangingPunct="1">
              <a:spcBef>
                <a:spcPct val="25000"/>
              </a:spcBef>
              <a:defRPr/>
            </a:pPr>
            <a:r>
              <a:rPr lang="zh-CN" altLang="en-US" smtClean="0"/>
              <a:t>调用</a:t>
            </a:r>
            <a:r>
              <a:rPr lang="en-US" altLang="zh-CN" smtClean="0"/>
              <a:t>A</a:t>
            </a:r>
            <a:r>
              <a:rPr lang="zh-CN" altLang="en-US" smtClean="0"/>
              <a:t>中对象成员</a:t>
            </a:r>
            <a:r>
              <a:rPr lang="en-US" altLang="zh-CN" smtClean="0"/>
              <a:t>(</a:t>
            </a:r>
            <a:r>
              <a:rPr lang="zh-CN" altLang="en-US" smtClean="0"/>
              <a:t>如果有</a:t>
            </a:r>
            <a:r>
              <a:rPr lang="en-US" altLang="zh-CN" smtClean="0"/>
              <a:t>)</a:t>
            </a:r>
            <a:r>
              <a:rPr lang="zh-CN" altLang="en-US" smtClean="0"/>
              <a:t>对应的构造函数</a:t>
            </a:r>
          </a:p>
          <a:p>
            <a:pPr lvl="1" eaLnBrk="1" hangingPunct="1">
              <a:spcBef>
                <a:spcPct val="25000"/>
              </a:spcBef>
              <a:defRPr/>
            </a:pPr>
            <a:r>
              <a:rPr lang="zh-CN" altLang="en-US" smtClean="0"/>
              <a:t>调用基类</a:t>
            </a:r>
            <a:r>
              <a:rPr lang="en-US" altLang="zh-CN" smtClean="0"/>
              <a:t>A</a:t>
            </a:r>
            <a:r>
              <a:rPr lang="zh-CN" altLang="en-US" smtClean="0"/>
              <a:t>构造函数</a:t>
            </a:r>
          </a:p>
          <a:p>
            <a:pPr lvl="1" eaLnBrk="1" hangingPunct="1">
              <a:spcBef>
                <a:spcPct val="25000"/>
              </a:spcBef>
              <a:defRPr/>
            </a:pPr>
            <a:r>
              <a:rPr lang="zh-CN" altLang="en-US" smtClean="0"/>
              <a:t>调用</a:t>
            </a:r>
            <a:r>
              <a:rPr lang="en-US" altLang="zh-CN" smtClean="0"/>
              <a:t>B</a:t>
            </a:r>
            <a:r>
              <a:rPr lang="zh-CN" altLang="en-US" smtClean="0"/>
              <a:t>中对象成员</a:t>
            </a:r>
            <a:r>
              <a:rPr lang="en-US" altLang="zh-CN" smtClean="0"/>
              <a:t>(</a:t>
            </a:r>
            <a:r>
              <a:rPr lang="zh-CN" altLang="en-US" smtClean="0"/>
              <a:t>如果有</a:t>
            </a:r>
            <a:r>
              <a:rPr lang="en-US" altLang="zh-CN" smtClean="0"/>
              <a:t>)</a:t>
            </a:r>
            <a:r>
              <a:rPr lang="zh-CN" altLang="en-US" smtClean="0"/>
              <a:t>对应的构造函数</a:t>
            </a:r>
          </a:p>
          <a:p>
            <a:pPr lvl="1" eaLnBrk="1" hangingPunct="1">
              <a:spcBef>
                <a:spcPct val="25000"/>
              </a:spcBef>
              <a:defRPr/>
            </a:pPr>
            <a:r>
              <a:rPr lang="zh-CN" altLang="en-US" smtClean="0"/>
              <a:t>调用派生类</a:t>
            </a:r>
            <a:r>
              <a:rPr lang="en-US" altLang="zh-CN" smtClean="0"/>
              <a:t>B</a:t>
            </a:r>
            <a:r>
              <a:rPr lang="zh-CN" altLang="en-US" smtClean="0"/>
              <a:t>的构造函数</a:t>
            </a:r>
          </a:p>
          <a:p>
            <a:pPr eaLnBrk="1" hangingPunct="1">
              <a:spcBef>
                <a:spcPct val="25000"/>
              </a:spcBef>
              <a:defRPr/>
            </a:pPr>
            <a:r>
              <a:rPr lang="en-US" altLang="zh-CN" smtClean="0"/>
              <a:t>A→B→C(A</a:t>
            </a:r>
            <a:r>
              <a:rPr lang="zh-CN" altLang="en-US" smtClean="0"/>
              <a:t>派生</a:t>
            </a:r>
            <a:r>
              <a:rPr lang="en-US" altLang="zh-CN" smtClean="0"/>
              <a:t>B</a:t>
            </a:r>
            <a:r>
              <a:rPr lang="zh-CN" altLang="en-US" smtClean="0"/>
              <a:t>，</a:t>
            </a:r>
            <a:r>
              <a:rPr lang="en-US" altLang="zh-CN" smtClean="0"/>
              <a:t>B</a:t>
            </a:r>
            <a:r>
              <a:rPr lang="zh-CN" altLang="en-US" smtClean="0"/>
              <a:t>再派生</a:t>
            </a:r>
            <a:r>
              <a:rPr lang="en-US" altLang="zh-CN" smtClean="0"/>
              <a:t>C)</a:t>
            </a:r>
          </a:p>
          <a:p>
            <a:pPr lvl="1" eaLnBrk="1" hangingPunct="1">
              <a:spcBef>
                <a:spcPct val="25000"/>
              </a:spcBef>
              <a:defRPr/>
            </a:pPr>
            <a:r>
              <a:rPr lang="zh-CN" altLang="en-US" smtClean="0"/>
              <a:t>调用基类</a:t>
            </a:r>
            <a:r>
              <a:rPr lang="en-US" altLang="zh-CN" smtClean="0"/>
              <a:t>A</a:t>
            </a:r>
            <a:r>
              <a:rPr lang="zh-CN" altLang="en-US" smtClean="0"/>
              <a:t>的构造函数</a:t>
            </a:r>
          </a:p>
          <a:p>
            <a:pPr lvl="1" eaLnBrk="1" hangingPunct="1">
              <a:spcBef>
                <a:spcPct val="25000"/>
              </a:spcBef>
              <a:defRPr/>
            </a:pPr>
            <a:r>
              <a:rPr lang="zh-CN" altLang="en-US" smtClean="0"/>
              <a:t>调用直接派生类</a:t>
            </a:r>
            <a:r>
              <a:rPr lang="en-US" altLang="zh-CN" smtClean="0"/>
              <a:t>B</a:t>
            </a:r>
            <a:r>
              <a:rPr lang="zh-CN" altLang="en-US" smtClean="0"/>
              <a:t>的构造函数</a:t>
            </a:r>
          </a:p>
          <a:p>
            <a:pPr lvl="1" eaLnBrk="1" hangingPunct="1">
              <a:spcBef>
                <a:spcPct val="25000"/>
              </a:spcBef>
              <a:defRPr/>
            </a:pPr>
            <a:r>
              <a:rPr lang="zh-CN" altLang="en-US" smtClean="0"/>
              <a:t>调用间接派生类</a:t>
            </a:r>
            <a:r>
              <a:rPr lang="en-US" altLang="zh-CN" smtClean="0"/>
              <a:t>C</a:t>
            </a:r>
            <a:r>
              <a:rPr lang="zh-CN" altLang="en-US" smtClean="0"/>
              <a:t>的构造函数</a:t>
            </a:r>
          </a:p>
        </p:txBody>
      </p:sp>
      <p:sp>
        <p:nvSpPr>
          <p:cNvPr id="1212420" name="AutoShape 4"/>
          <p:cNvSpPr>
            <a:spLocks noChangeArrowheads="1"/>
          </p:cNvSpPr>
          <p:nvPr/>
        </p:nvSpPr>
        <p:spPr bwMode="auto">
          <a:xfrm>
            <a:off x="1619250" y="1412875"/>
            <a:ext cx="7129214" cy="2879725"/>
          </a:xfrm>
          <a:prstGeom prst="cloudCallout">
            <a:avLst>
              <a:gd name="adj1" fmla="val -43407"/>
              <a:gd name="adj2" fmla="val -4134"/>
            </a:avLst>
          </a:prstGeom>
          <a:solidFill>
            <a:schemeClr val="accent1"/>
          </a:solidFill>
          <a:ln w="38100">
            <a:solidFill>
              <a:schemeClr val="hlink"/>
            </a:solidFill>
            <a:miter lim="800000"/>
            <a:headEnd/>
            <a:tailEnd/>
          </a:ln>
          <a:effectLst/>
        </p:spPr>
        <p:txBody>
          <a:bodyPr/>
          <a:lstStyle/>
          <a:p>
            <a:pPr>
              <a:defRPr/>
            </a:pPr>
            <a:r>
              <a:rPr lang="zh-CN" altLang="en-US" sz="2800">
                <a:solidFill>
                  <a:srgbClr val="FF0066"/>
                </a:solidFill>
                <a:effectLst>
                  <a:outerShdw blurRad="38100" dist="38100" dir="2700000" algn="tl">
                    <a:srgbClr val="000000"/>
                  </a:outerShdw>
                </a:effectLst>
                <a:ea typeface="黑体" pitchFamily="2" charset="-122"/>
              </a:rPr>
              <a:t>原则</a:t>
            </a:r>
            <a:r>
              <a:rPr lang="en-US" altLang="zh-CN" sz="2800">
                <a:solidFill>
                  <a:srgbClr val="FF0066"/>
                </a:solidFill>
                <a:effectLst>
                  <a:outerShdw blurRad="38100" dist="38100" dir="2700000" algn="tl">
                    <a:srgbClr val="000000"/>
                  </a:outerShdw>
                </a:effectLst>
                <a:ea typeface="黑体" pitchFamily="2" charset="-122"/>
              </a:rPr>
              <a:t>1</a:t>
            </a:r>
            <a:r>
              <a:rPr lang="zh-CN" altLang="en-US" sz="2800">
                <a:effectLst>
                  <a:outerShdw blurRad="38100" dist="38100" dir="2700000" algn="tl">
                    <a:srgbClr val="FFFFFF"/>
                  </a:outerShdw>
                </a:effectLst>
                <a:ea typeface="黑体" pitchFamily="2" charset="-122"/>
              </a:rPr>
              <a:t>：父子类之间，先基类构造，再派生类构造；</a:t>
            </a:r>
          </a:p>
          <a:p>
            <a:pPr>
              <a:defRPr/>
            </a:pPr>
            <a:r>
              <a:rPr lang="zh-CN" altLang="en-US" sz="2800">
                <a:solidFill>
                  <a:srgbClr val="FF0066"/>
                </a:solidFill>
                <a:effectLst>
                  <a:outerShdw blurRad="38100" dist="38100" dir="2700000" algn="tl">
                    <a:srgbClr val="000000"/>
                  </a:outerShdw>
                </a:effectLst>
                <a:ea typeface="黑体" pitchFamily="2" charset="-122"/>
              </a:rPr>
              <a:t>原则</a:t>
            </a:r>
            <a:r>
              <a:rPr lang="en-US" altLang="zh-CN" sz="2800">
                <a:solidFill>
                  <a:srgbClr val="FF0066"/>
                </a:solidFill>
                <a:effectLst>
                  <a:outerShdw blurRad="38100" dist="38100" dir="2700000" algn="tl">
                    <a:srgbClr val="000000"/>
                  </a:outerShdw>
                </a:effectLst>
                <a:ea typeface="黑体" pitchFamily="2" charset="-122"/>
              </a:rPr>
              <a:t>2</a:t>
            </a:r>
            <a:r>
              <a:rPr lang="zh-CN" altLang="en-US" sz="2800">
                <a:effectLst>
                  <a:outerShdw blurRad="38100" dist="38100" dir="2700000" algn="tl">
                    <a:srgbClr val="FFFFFF"/>
                  </a:outerShdw>
                </a:effectLst>
                <a:ea typeface="黑体" pitchFamily="2" charset="-122"/>
              </a:rPr>
              <a:t>：同一个类中，先对象成员，再本类构造函数体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2420"/>
                                        </p:tgtEl>
                                        <p:attrNameLst>
                                          <p:attrName>style.visibility</p:attrName>
                                        </p:attrNameLst>
                                      </p:cBhvr>
                                      <p:to>
                                        <p:strVal val="visible"/>
                                      </p:to>
                                    </p:set>
                                    <p:animEffect transition="in" filter="strips(downRight)">
                                      <p:cBhvr>
                                        <p:cTn id="7" dur="500"/>
                                        <p:tgtEl>
                                          <p:spTgt spid="121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2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r>
              <a:rPr lang="en-US" altLang="zh-CN"/>
              <a:t>-</a:t>
            </a:r>
            <a:fld id="{19CE6FDB-153A-4F95-941B-D65842E96B9F}" type="slidenum">
              <a:rPr lang="en-US" altLang="zh-CN"/>
              <a:pPr/>
              <a:t>32</a:t>
            </a:fld>
            <a:r>
              <a:rPr lang="en-US" altLang="zh-CN"/>
              <a:t>-</a:t>
            </a:r>
          </a:p>
        </p:txBody>
      </p:sp>
      <p:sp>
        <p:nvSpPr>
          <p:cNvPr id="1213442" name="Rectangle 2"/>
          <p:cNvSpPr>
            <a:spLocks noGrp="1" noChangeArrowheads="1"/>
          </p:cNvSpPr>
          <p:nvPr>
            <p:ph type="title"/>
          </p:nvPr>
        </p:nvSpPr>
        <p:spPr/>
        <p:txBody>
          <a:bodyPr/>
          <a:lstStyle/>
          <a:p>
            <a:pPr eaLnBrk="1" hangingPunct="1">
              <a:defRPr/>
            </a:pPr>
            <a:r>
              <a:rPr lang="zh-CN" altLang="en-US" smtClean="0"/>
              <a:t>析构函数的调用顺序</a:t>
            </a:r>
          </a:p>
        </p:txBody>
      </p:sp>
      <p:sp>
        <p:nvSpPr>
          <p:cNvPr id="1213443" name="Rectangle 3"/>
          <p:cNvSpPr>
            <a:spLocks noGrp="1" noChangeArrowheads="1"/>
          </p:cNvSpPr>
          <p:nvPr>
            <p:ph type="body" idx="1"/>
          </p:nvPr>
        </p:nvSpPr>
        <p:spPr/>
        <p:txBody>
          <a:bodyPr/>
          <a:lstStyle/>
          <a:p>
            <a:pPr eaLnBrk="1" hangingPunct="1">
              <a:spcBef>
                <a:spcPct val="25000"/>
              </a:spcBef>
              <a:defRPr/>
            </a:pPr>
            <a:r>
              <a:rPr lang="zh-CN" altLang="en-US" smtClean="0"/>
              <a:t>创建派生类对象时</a:t>
            </a:r>
            <a:r>
              <a:rPr lang="en-US" altLang="zh-CN" smtClean="0"/>
              <a:t>A→B(A</a:t>
            </a:r>
            <a:r>
              <a:rPr lang="zh-CN" altLang="en-US" smtClean="0"/>
              <a:t>派生</a:t>
            </a:r>
            <a:r>
              <a:rPr lang="en-US" altLang="zh-CN" smtClean="0"/>
              <a:t>B)</a:t>
            </a:r>
            <a:r>
              <a:rPr lang="zh-CN" altLang="en-US" smtClean="0"/>
              <a:t>。</a:t>
            </a:r>
          </a:p>
          <a:p>
            <a:pPr lvl="1" eaLnBrk="1" hangingPunct="1">
              <a:spcBef>
                <a:spcPct val="25000"/>
              </a:spcBef>
              <a:defRPr/>
            </a:pPr>
            <a:r>
              <a:rPr lang="zh-CN" altLang="en-US" smtClean="0"/>
              <a:t>调用派生类</a:t>
            </a:r>
            <a:r>
              <a:rPr lang="en-US" altLang="zh-CN" smtClean="0"/>
              <a:t>B</a:t>
            </a:r>
            <a:r>
              <a:rPr lang="zh-CN" altLang="en-US" smtClean="0"/>
              <a:t>的析构函数</a:t>
            </a:r>
          </a:p>
          <a:p>
            <a:pPr lvl="1" eaLnBrk="1" hangingPunct="1">
              <a:spcBef>
                <a:spcPct val="25000"/>
              </a:spcBef>
              <a:defRPr/>
            </a:pPr>
            <a:r>
              <a:rPr lang="zh-CN" altLang="en-US" smtClean="0"/>
              <a:t>调用</a:t>
            </a:r>
            <a:r>
              <a:rPr lang="en-US" altLang="zh-CN" smtClean="0"/>
              <a:t>B</a:t>
            </a:r>
            <a:r>
              <a:rPr lang="zh-CN" altLang="en-US" smtClean="0"/>
              <a:t>中对象成员</a:t>
            </a:r>
            <a:r>
              <a:rPr lang="en-US" altLang="zh-CN" smtClean="0"/>
              <a:t>(</a:t>
            </a:r>
            <a:r>
              <a:rPr lang="zh-CN" altLang="en-US" smtClean="0"/>
              <a:t>如果有</a:t>
            </a:r>
            <a:r>
              <a:rPr lang="en-US" altLang="zh-CN" smtClean="0"/>
              <a:t>)</a:t>
            </a:r>
            <a:r>
              <a:rPr lang="zh-CN" altLang="en-US" smtClean="0"/>
              <a:t>对应的析构函数</a:t>
            </a:r>
          </a:p>
          <a:p>
            <a:pPr lvl="1" eaLnBrk="1" hangingPunct="1">
              <a:spcBef>
                <a:spcPct val="25000"/>
              </a:spcBef>
              <a:defRPr/>
            </a:pPr>
            <a:r>
              <a:rPr lang="zh-CN" altLang="en-US" smtClean="0"/>
              <a:t>调用基类</a:t>
            </a:r>
            <a:r>
              <a:rPr lang="en-US" altLang="zh-CN" smtClean="0"/>
              <a:t>A</a:t>
            </a:r>
            <a:r>
              <a:rPr lang="zh-CN" altLang="en-US" smtClean="0"/>
              <a:t>析构函数</a:t>
            </a:r>
          </a:p>
          <a:p>
            <a:pPr lvl="1" eaLnBrk="1" hangingPunct="1">
              <a:spcBef>
                <a:spcPct val="25000"/>
              </a:spcBef>
              <a:defRPr/>
            </a:pPr>
            <a:r>
              <a:rPr lang="zh-CN" altLang="en-US" smtClean="0"/>
              <a:t>调用</a:t>
            </a:r>
            <a:r>
              <a:rPr lang="en-US" altLang="zh-CN" smtClean="0"/>
              <a:t>A</a:t>
            </a:r>
            <a:r>
              <a:rPr lang="zh-CN" altLang="en-US" smtClean="0"/>
              <a:t>中对象成员</a:t>
            </a:r>
            <a:r>
              <a:rPr lang="en-US" altLang="zh-CN" smtClean="0"/>
              <a:t>(</a:t>
            </a:r>
            <a:r>
              <a:rPr lang="zh-CN" altLang="en-US" smtClean="0"/>
              <a:t>如果有</a:t>
            </a:r>
            <a:r>
              <a:rPr lang="en-US" altLang="zh-CN" smtClean="0"/>
              <a:t>)</a:t>
            </a:r>
            <a:r>
              <a:rPr lang="zh-CN" altLang="en-US" smtClean="0"/>
              <a:t>对应的析构函数</a:t>
            </a:r>
          </a:p>
          <a:p>
            <a:pPr eaLnBrk="1" hangingPunct="1">
              <a:spcBef>
                <a:spcPct val="25000"/>
              </a:spcBef>
              <a:defRPr/>
            </a:pPr>
            <a:r>
              <a:rPr lang="en-US" altLang="zh-CN" smtClean="0"/>
              <a:t>A→B→C(A</a:t>
            </a:r>
            <a:r>
              <a:rPr lang="zh-CN" altLang="en-US" smtClean="0"/>
              <a:t>派生</a:t>
            </a:r>
            <a:r>
              <a:rPr lang="en-US" altLang="zh-CN" smtClean="0"/>
              <a:t>B</a:t>
            </a:r>
            <a:r>
              <a:rPr lang="zh-CN" altLang="en-US" smtClean="0"/>
              <a:t>，</a:t>
            </a:r>
            <a:r>
              <a:rPr lang="en-US" altLang="zh-CN" smtClean="0"/>
              <a:t>B</a:t>
            </a:r>
            <a:r>
              <a:rPr lang="zh-CN" altLang="en-US" smtClean="0"/>
              <a:t>再派生</a:t>
            </a:r>
            <a:r>
              <a:rPr lang="en-US" altLang="zh-CN" smtClean="0"/>
              <a:t>C)</a:t>
            </a:r>
          </a:p>
          <a:p>
            <a:pPr lvl="1" eaLnBrk="1" hangingPunct="1">
              <a:spcBef>
                <a:spcPct val="25000"/>
              </a:spcBef>
              <a:defRPr/>
            </a:pPr>
            <a:r>
              <a:rPr lang="zh-CN" altLang="en-US" smtClean="0"/>
              <a:t>调用间接派生类</a:t>
            </a:r>
            <a:r>
              <a:rPr lang="en-US" altLang="zh-CN" smtClean="0"/>
              <a:t>C</a:t>
            </a:r>
            <a:r>
              <a:rPr lang="zh-CN" altLang="en-US" smtClean="0"/>
              <a:t>的析构函数</a:t>
            </a:r>
          </a:p>
          <a:p>
            <a:pPr lvl="1" eaLnBrk="1" hangingPunct="1">
              <a:spcBef>
                <a:spcPct val="25000"/>
              </a:spcBef>
              <a:defRPr/>
            </a:pPr>
            <a:r>
              <a:rPr lang="zh-CN" altLang="en-US" smtClean="0"/>
              <a:t>调用直接派生类</a:t>
            </a:r>
            <a:r>
              <a:rPr lang="en-US" altLang="zh-CN" smtClean="0"/>
              <a:t>B</a:t>
            </a:r>
            <a:r>
              <a:rPr lang="zh-CN" altLang="en-US" smtClean="0"/>
              <a:t>的析构函数</a:t>
            </a:r>
          </a:p>
          <a:p>
            <a:pPr lvl="1" eaLnBrk="1" hangingPunct="1">
              <a:spcBef>
                <a:spcPct val="25000"/>
              </a:spcBef>
              <a:defRPr/>
            </a:pPr>
            <a:r>
              <a:rPr lang="zh-CN" altLang="en-US" smtClean="0"/>
              <a:t>调用基类</a:t>
            </a:r>
            <a:r>
              <a:rPr lang="en-US" altLang="zh-CN" smtClean="0"/>
              <a:t>A</a:t>
            </a:r>
            <a:r>
              <a:rPr lang="zh-CN" altLang="en-US" smtClean="0"/>
              <a:t>的析构函数</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r>
              <a:rPr lang="en-US" altLang="zh-CN"/>
              <a:t>-</a:t>
            </a:r>
            <a:fld id="{C9CF19D3-A588-43D4-979D-DC16A7991297}" type="slidenum">
              <a:rPr lang="en-US" altLang="zh-CN"/>
              <a:pPr/>
              <a:t>33</a:t>
            </a:fld>
            <a:r>
              <a:rPr lang="en-US" altLang="zh-CN"/>
              <a:t>-</a:t>
            </a:r>
          </a:p>
        </p:txBody>
      </p:sp>
      <p:sp>
        <p:nvSpPr>
          <p:cNvPr id="1214466" name="Rectangle 2"/>
          <p:cNvSpPr>
            <a:spLocks noGrp="1" noChangeArrowheads="1"/>
          </p:cNvSpPr>
          <p:nvPr>
            <p:ph type="title"/>
          </p:nvPr>
        </p:nvSpPr>
        <p:spPr/>
        <p:txBody>
          <a:bodyPr/>
          <a:lstStyle/>
          <a:p>
            <a:pPr eaLnBrk="1" hangingPunct="1">
              <a:defRPr/>
            </a:pPr>
            <a:r>
              <a:rPr lang="en-US" altLang="zh-CN" sz="4000" smtClean="0"/>
              <a:t>2</a:t>
            </a:r>
            <a:r>
              <a:rPr lang="zh-CN" altLang="en-US" sz="4000" smtClean="0"/>
              <a:t>、构造函数的调用顺序示例</a:t>
            </a:r>
          </a:p>
        </p:txBody>
      </p:sp>
      <p:sp>
        <p:nvSpPr>
          <p:cNvPr id="1214467"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solidFill>
                  <a:schemeClr val="tx2"/>
                </a:solidFill>
              </a:rPr>
              <a:t>class Point</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a:t>
            </a:r>
            <a:r>
              <a:rPr lang="en-US" altLang="zh-CN" sz="2400" dirty="0" err="1" smtClean="0">
                <a:solidFill>
                  <a:schemeClr val="tx2"/>
                </a:solidFill>
              </a:rPr>
              <a:t>x,y</a:t>
            </a:r>
            <a:r>
              <a:rPr lang="en-US" altLang="zh-CN" sz="2400" dirty="0" smtClean="0">
                <a:solidFill>
                  <a:schemeClr val="tx2"/>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dirty="0" smtClean="0">
                <a:solidFill>
                  <a:schemeClr val="tx2"/>
                </a:solidFill>
              </a:rPr>
              <a:t>	Point(){ x=0; y=0; }</a:t>
            </a:r>
          </a:p>
          <a:p>
            <a:pPr eaLnBrk="1" hangingPunct="1">
              <a:lnSpc>
                <a:spcPct val="90000"/>
              </a:lnSpc>
              <a:spcBef>
                <a:spcPct val="25000"/>
              </a:spcBef>
              <a:buFont typeface="Wingdings" pitchFamily="2" charset="2"/>
              <a:buNone/>
              <a:defRPr/>
            </a:pPr>
            <a:r>
              <a:rPr lang="en-US" altLang="zh-CN" sz="2400" dirty="0" smtClean="0">
                <a:solidFill>
                  <a:schemeClr val="tx2"/>
                </a:solidFill>
              </a:rPr>
              <a:t>	Point(double </a:t>
            </a:r>
            <a:r>
              <a:rPr lang="en-US" altLang="zh-CN" sz="2400" dirty="0" err="1" smtClean="0">
                <a:solidFill>
                  <a:schemeClr val="tx2"/>
                </a:solidFill>
              </a:rPr>
              <a:t>a,double</a:t>
            </a:r>
            <a:r>
              <a:rPr lang="en-US" altLang="zh-CN" sz="2400" dirty="0" smtClean="0">
                <a:solidFill>
                  <a:schemeClr val="tx2"/>
                </a:solidFill>
              </a:rPr>
              <a:t> b) { x=a; y=b; }</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endParaRPr lang="en-US" altLang="zh-CN" sz="2400"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r>
              <a:rPr lang="en-US" altLang="zh-CN"/>
              <a:t>-</a:t>
            </a:r>
            <a:fld id="{25CFB00C-6F4A-4C48-9EEA-3D787D960A93}" type="slidenum">
              <a:rPr lang="en-US" altLang="zh-CN"/>
              <a:pPr/>
              <a:t>34</a:t>
            </a:fld>
            <a:r>
              <a:rPr lang="en-US" altLang="zh-CN"/>
              <a:t>-</a:t>
            </a:r>
          </a:p>
        </p:txBody>
      </p:sp>
      <p:sp>
        <p:nvSpPr>
          <p:cNvPr id="1215490" name="Rectangle 2"/>
          <p:cNvSpPr>
            <a:spLocks noGrp="1" noChangeArrowheads="1"/>
          </p:cNvSpPr>
          <p:nvPr>
            <p:ph type="title"/>
          </p:nvPr>
        </p:nvSpPr>
        <p:spPr/>
        <p:txBody>
          <a:bodyPr/>
          <a:lstStyle/>
          <a:p>
            <a:pPr eaLnBrk="1" hangingPunct="1">
              <a:defRPr/>
            </a:pPr>
            <a:r>
              <a:rPr lang="zh-CN" altLang="en-US" smtClean="0"/>
              <a:t>构造函数的调用顺序示例</a:t>
            </a:r>
          </a:p>
        </p:txBody>
      </p:sp>
      <p:sp>
        <p:nvSpPr>
          <p:cNvPr id="1215491"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t>class Circle : </a:t>
            </a:r>
            <a:r>
              <a:rPr lang="en-US" altLang="zh-CN" sz="2400" dirty="0" smtClean="0">
                <a:solidFill>
                  <a:srgbClr val="FF0066"/>
                </a:solidFill>
              </a:rPr>
              <a:t>public</a:t>
            </a:r>
            <a:r>
              <a:rPr lang="en-US" altLang="zh-CN" sz="2400" dirty="0" smtClean="0"/>
              <a:t> Point</a:t>
            </a:r>
          </a:p>
          <a:p>
            <a:pPr eaLnBrk="1" hangingPunct="1">
              <a:lnSpc>
                <a:spcPct val="90000"/>
              </a:lnSpc>
              <a:spcBef>
                <a:spcPct val="25000"/>
              </a:spcBef>
              <a:buFont typeface="Wingdings" pitchFamily="2" charset="2"/>
              <a:buNone/>
              <a:defRPr/>
            </a:pPr>
            <a:r>
              <a:rPr lang="en-US" altLang="zh-CN" sz="2400" dirty="0" smtClean="0"/>
              <a:t>{	</a:t>
            </a:r>
          </a:p>
          <a:p>
            <a:pPr eaLnBrk="1" hangingPunct="1">
              <a:lnSpc>
                <a:spcPct val="90000"/>
              </a:lnSpc>
              <a:spcBef>
                <a:spcPct val="25000"/>
              </a:spcBef>
              <a:buFont typeface="Wingdings" pitchFamily="2" charset="2"/>
              <a:buNone/>
              <a:defRPr/>
            </a:pPr>
            <a:r>
              <a:rPr lang="en-US" altLang="zh-CN" sz="2400" dirty="0" smtClean="0"/>
              <a:t>private:</a:t>
            </a:r>
          </a:p>
          <a:p>
            <a:pPr eaLnBrk="1" hangingPunct="1">
              <a:lnSpc>
                <a:spcPct val="90000"/>
              </a:lnSpc>
              <a:spcBef>
                <a:spcPct val="25000"/>
              </a:spcBef>
              <a:buFont typeface="Wingdings" pitchFamily="2" charset="2"/>
              <a:buNone/>
              <a:defRPr/>
            </a:pPr>
            <a:r>
              <a:rPr lang="en-US" altLang="zh-CN" sz="2400" dirty="0" smtClean="0"/>
              <a:t>	double radius;</a:t>
            </a:r>
          </a:p>
          <a:p>
            <a:pPr eaLnBrk="1" hangingPunct="1">
              <a:lnSpc>
                <a:spcPct val="90000"/>
              </a:lnSpc>
              <a:spcBef>
                <a:spcPct val="25000"/>
              </a:spcBef>
              <a:buFont typeface="Wingdings" pitchFamily="2" charset="2"/>
              <a:buNone/>
              <a:defRPr/>
            </a:pPr>
            <a:r>
              <a:rPr lang="en-US" altLang="zh-CN" sz="2400" dirty="0" smtClean="0"/>
              <a:t>	</a:t>
            </a:r>
            <a:r>
              <a:rPr lang="en-US" altLang="zh-CN" sz="2400" dirty="0" smtClean="0">
                <a:solidFill>
                  <a:srgbClr val="FF0066"/>
                </a:solidFill>
              </a:rPr>
              <a:t>Point p;</a:t>
            </a:r>
          </a:p>
          <a:p>
            <a:pPr eaLnBrk="1" hangingPunct="1">
              <a:lnSpc>
                <a:spcPct val="90000"/>
              </a:lnSpc>
              <a:spcBef>
                <a:spcPct val="25000"/>
              </a:spcBef>
              <a:buFont typeface="Wingdings" pitchFamily="2" charset="2"/>
              <a:buNone/>
              <a:defRPr/>
            </a:pPr>
            <a:r>
              <a:rPr lang="en-US" altLang="zh-CN" sz="2400" dirty="0" smtClean="0"/>
              <a:t>public:</a:t>
            </a:r>
          </a:p>
          <a:p>
            <a:pPr eaLnBrk="1" hangingPunct="1">
              <a:lnSpc>
                <a:spcPct val="90000"/>
              </a:lnSpc>
              <a:spcBef>
                <a:spcPct val="25000"/>
              </a:spcBef>
              <a:buFont typeface="Wingdings" pitchFamily="2" charset="2"/>
              <a:buNone/>
              <a:defRPr/>
            </a:pPr>
            <a:r>
              <a:rPr lang="en-US" altLang="zh-CN" sz="2400" dirty="0" smtClean="0">
                <a:solidFill>
                  <a:srgbClr val="FF0066"/>
                </a:solidFill>
              </a:rPr>
              <a:t>	Circle(double </a:t>
            </a:r>
            <a:r>
              <a:rPr lang="en-US" altLang="zh-CN" sz="2400" dirty="0" err="1" smtClean="0">
                <a:solidFill>
                  <a:srgbClr val="FF0066"/>
                </a:solidFill>
              </a:rPr>
              <a:t>a,double</a:t>
            </a:r>
            <a:r>
              <a:rPr lang="en-US" altLang="zh-CN" sz="2400" dirty="0" smtClean="0">
                <a:solidFill>
                  <a:srgbClr val="FF0066"/>
                </a:solidFill>
              </a:rPr>
              <a:t> </a:t>
            </a:r>
            <a:r>
              <a:rPr lang="en-US" altLang="zh-CN" sz="2400" dirty="0" err="1" smtClean="0">
                <a:solidFill>
                  <a:srgbClr val="FF0066"/>
                </a:solidFill>
              </a:rPr>
              <a:t>b,double</a:t>
            </a:r>
            <a:r>
              <a:rPr lang="en-US" altLang="zh-CN" sz="2400" dirty="0" smtClean="0">
                <a:solidFill>
                  <a:srgbClr val="FF0066"/>
                </a:solidFill>
              </a:rPr>
              <a:t> </a:t>
            </a:r>
            <a:r>
              <a:rPr lang="en-US" altLang="zh-CN" sz="2400" dirty="0" err="1" smtClean="0">
                <a:solidFill>
                  <a:srgbClr val="FF0066"/>
                </a:solidFill>
              </a:rPr>
              <a:t>aa,double</a:t>
            </a:r>
            <a:r>
              <a:rPr lang="en-US" altLang="zh-CN" sz="2400" dirty="0" smtClean="0">
                <a:solidFill>
                  <a:srgbClr val="FF0066"/>
                </a:solidFill>
              </a:rPr>
              <a:t> </a:t>
            </a:r>
            <a:r>
              <a:rPr lang="en-US" altLang="zh-CN" sz="2400" dirty="0" err="1" smtClean="0">
                <a:solidFill>
                  <a:srgbClr val="FF0066"/>
                </a:solidFill>
              </a:rPr>
              <a:t>bb,double</a:t>
            </a:r>
            <a:r>
              <a:rPr lang="en-US" altLang="zh-CN" sz="2400" dirty="0" smtClean="0">
                <a:solidFill>
                  <a:srgbClr val="FF0066"/>
                </a:solidFill>
              </a:rPr>
              <a:t> r);</a:t>
            </a:r>
          </a:p>
          <a:p>
            <a:pPr eaLnBrk="1" hangingPunct="1">
              <a:lnSpc>
                <a:spcPct val="90000"/>
              </a:lnSpc>
              <a:spcBef>
                <a:spcPct val="25000"/>
              </a:spcBef>
              <a:buFont typeface="Wingdings" pitchFamily="2" charset="2"/>
              <a:buNone/>
              <a:defRPr/>
            </a:pPr>
            <a:r>
              <a:rPr lang="en-US" altLang="zh-CN" sz="2400" dirty="0" smtClean="0"/>
              <a:t>	…	</a:t>
            </a:r>
          </a:p>
          <a:p>
            <a:pPr eaLnBrk="1" hangingPunct="1">
              <a:lnSpc>
                <a:spcPct val="90000"/>
              </a:lnSpc>
              <a:spcBef>
                <a:spcPct val="25000"/>
              </a:spcBef>
              <a:buFont typeface="Wingdings" pitchFamily="2" charset="2"/>
              <a:buNone/>
              <a:defRPr/>
            </a:pPr>
            <a:r>
              <a:rPr lang="en-US" altLang="zh-CN" sz="2400" dirty="0" smtClean="0"/>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r>
              <a:rPr lang="en-US" altLang="zh-CN"/>
              <a:t>-</a:t>
            </a:r>
            <a:fld id="{B2EC0660-E7A9-4483-B146-B8DC28EDEEE5}" type="slidenum">
              <a:rPr lang="en-US" altLang="zh-CN"/>
              <a:pPr/>
              <a:t>35</a:t>
            </a:fld>
            <a:r>
              <a:rPr lang="en-US" altLang="zh-CN"/>
              <a:t>-</a:t>
            </a:r>
          </a:p>
        </p:txBody>
      </p:sp>
      <p:sp>
        <p:nvSpPr>
          <p:cNvPr id="1216514" name="Rectangle 2"/>
          <p:cNvSpPr>
            <a:spLocks noGrp="1" noChangeArrowheads="1"/>
          </p:cNvSpPr>
          <p:nvPr>
            <p:ph type="title"/>
          </p:nvPr>
        </p:nvSpPr>
        <p:spPr/>
        <p:txBody>
          <a:bodyPr/>
          <a:lstStyle/>
          <a:p>
            <a:pPr eaLnBrk="1" hangingPunct="1">
              <a:defRPr/>
            </a:pPr>
            <a:r>
              <a:rPr lang="zh-CN" altLang="en-US" smtClean="0"/>
              <a:t>构造函数的调用顺序</a:t>
            </a:r>
          </a:p>
        </p:txBody>
      </p:sp>
      <p:sp>
        <p:nvSpPr>
          <p:cNvPr id="1216515" name="Rectangle 3"/>
          <p:cNvSpPr>
            <a:spLocks noGrp="1" noChangeArrowheads="1"/>
          </p:cNvSpPr>
          <p:nvPr>
            <p:ph type="body" idx="1"/>
          </p:nvPr>
        </p:nvSpPr>
        <p:spPr/>
        <p:txBody>
          <a:bodyPr/>
          <a:lstStyle/>
          <a:p>
            <a:pPr eaLnBrk="1" hangingPunct="1">
              <a:spcBef>
                <a:spcPct val="25000"/>
              </a:spcBef>
              <a:buFont typeface="Wingdings" pitchFamily="2" charset="2"/>
              <a:buNone/>
              <a:defRPr/>
            </a:pPr>
            <a:r>
              <a:rPr lang="en-US" altLang="zh-CN" dirty="0" smtClean="0"/>
              <a:t>Circle::Circle(double </a:t>
            </a:r>
            <a:r>
              <a:rPr lang="en-US" altLang="zh-CN" dirty="0" err="1" smtClean="0"/>
              <a:t>a,double</a:t>
            </a:r>
            <a:r>
              <a:rPr lang="en-US" altLang="zh-CN" dirty="0" smtClean="0"/>
              <a:t> </a:t>
            </a:r>
            <a:r>
              <a:rPr lang="en-US" altLang="zh-CN" dirty="0" err="1" smtClean="0"/>
              <a:t>b,double</a:t>
            </a:r>
            <a:r>
              <a:rPr lang="en-US" altLang="zh-CN" dirty="0" smtClean="0"/>
              <a:t> </a:t>
            </a:r>
            <a:r>
              <a:rPr lang="en-US" altLang="zh-CN" dirty="0" err="1" smtClean="0"/>
              <a:t>aa,double</a:t>
            </a:r>
            <a:r>
              <a:rPr lang="en-US" altLang="zh-CN" dirty="0" smtClean="0"/>
              <a:t> </a:t>
            </a:r>
            <a:r>
              <a:rPr lang="en-US" altLang="zh-CN" dirty="0" err="1" smtClean="0"/>
              <a:t>bb,double</a:t>
            </a:r>
            <a:r>
              <a:rPr lang="en-US" altLang="zh-CN" dirty="0" smtClean="0"/>
              <a:t> r):</a:t>
            </a:r>
            <a:r>
              <a:rPr lang="en-US" altLang="zh-CN" dirty="0" smtClean="0">
                <a:solidFill>
                  <a:srgbClr val="FF0066"/>
                </a:solidFill>
              </a:rPr>
              <a:t>Point(</a:t>
            </a:r>
            <a:r>
              <a:rPr lang="en-US" altLang="zh-CN" dirty="0" err="1" smtClean="0">
                <a:solidFill>
                  <a:srgbClr val="FF0066"/>
                </a:solidFill>
              </a:rPr>
              <a:t>a,b</a:t>
            </a:r>
            <a:r>
              <a:rPr lang="en-US" altLang="zh-CN" dirty="0" smtClean="0">
                <a:solidFill>
                  <a:srgbClr val="FF0066"/>
                </a:solidFill>
              </a:rPr>
              <a:t>),p(</a:t>
            </a:r>
            <a:r>
              <a:rPr lang="en-US" altLang="zh-CN" dirty="0" err="1" smtClean="0">
                <a:solidFill>
                  <a:srgbClr val="FF0066"/>
                </a:solidFill>
              </a:rPr>
              <a:t>aa,bb</a:t>
            </a:r>
            <a:r>
              <a:rPr lang="en-US" altLang="zh-CN" dirty="0" smtClean="0">
                <a:solidFill>
                  <a:srgbClr val="FF0066"/>
                </a:solidFill>
              </a:rPr>
              <a:t>)</a:t>
            </a:r>
          </a:p>
          <a:p>
            <a:pPr eaLnBrk="1" hangingPunct="1">
              <a:spcBef>
                <a:spcPct val="25000"/>
              </a:spcBef>
              <a:buFont typeface="Wingdings" pitchFamily="2" charset="2"/>
              <a:buNone/>
              <a:defRPr/>
            </a:pPr>
            <a:r>
              <a:rPr lang="en-US" altLang="zh-CN" dirty="0" smtClean="0"/>
              <a:t>{</a:t>
            </a:r>
          </a:p>
          <a:p>
            <a:pPr eaLnBrk="1" hangingPunct="1">
              <a:spcBef>
                <a:spcPct val="25000"/>
              </a:spcBef>
              <a:buFont typeface="Wingdings" pitchFamily="2" charset="2"/>
              <a:buNone/>
              <a:defRPr/>
            </a:pPr>
            <a:r>
              <a:rPr lang="en-US" altLang="zh-CN" dirty="0" smtClean="0"/>
              <a:t>	radius=r;</a:t>
            </a:r>
          </a:p>
          <a:p>
            <a:pPr eaLnBrk="1" hangingPunct="1">
              <a:spcBef>
                <a:spcPct val="25000"/>
              </a:spcBef>
              <a:buFont typeface="Wingdings" pitchFamily="2" charset="2"/>
              <a:buNone/>
              <a:defRPr/>
            </a:pPr>
            <a:r>
              <a:rPr lang="en-US" altLang="zh-CN" dirty="0" smtClean="0"/>
              <a:t>}</a:t>
            </a:r>
          </a:p>
          <a:p>
            <a:pPr eaLnBrk="1" hangingPunct="1">
              <a:spcBef>
                <a:spcPct val="25000"/>
              </a:spcBef>
              <a:buFont typeface="Wingdings" pitchFamily="2" charset="2"/>
              <a:buNone/>
              <a:defRPr/>
            </a:pPr>
            <a:r>
              <a:rPr lang="en-US" altLang="zh-CN" dirty="0" smtClean="0"/>
              <a:t>Circle c(3,4,5,6,8);</a:t>
            </a:r>
          </a:p>
          <a:p>
            <a:pPr eaLnBrk="1" hangingPunct="1">
              <a:spcBef>
                <a:spcPct val="25000"/>
              </a:spcBef>
              <a:buFont typeface="Wingdings" pitchFamily="2" charset="2"/>
              <a:buNone/>
              <a:defRPr/>
            </a:pPr>
            <a:r>
              <a:rPr lang="zh-CN" altLang="en-US" dirty="0" smtClean="0"/>
              <a:t>调用顺序：基类→</a:t>
            </a:r>
            <a:r>
              <a:rPr lang="en-US" altLang="zh-CN" dirty="0" smtClean="0"/>
              <a:t>p→</a:t>
            </a:r>
            <a:r>
              <a:rPr lang="zh-CN" altLang="en-US" dirty="0" smtClean="0"/>
              <a:t>本类构造函数</a:t>
            </a:r>
          </a:p>
        </p:txBody>
      </p:sp>
      <p:sp>
        <p:nvSpPr>
          <p:cNvPr id="1216516" name="Rectangle 4"/>
          <p:cNvSpPr>
            <a:spLocks noChangeArrowheads="1"/>
          </p:cNvSpPr>
          <p:nvPr/>
        </p:nvSpPr>
        <p:spPr bwMode="auto">
          <a:xfrm flipH="1" flipV="1">
            <a:off x="1763688" y="3501008"/>
            <a:ext cx="504056" cy="533400"/>
          </a:xfrm>
          <a:prstGeom prst="rect">
            <a:avLst/>
          </a:prstGeom>
          <a:noFill/>
          <a:ln w="38100">
            <a:solidFill>
              <a:srgbClr val="FF0066"/>
            </a:solidFill>
            <a:miter lim="800000"/>
            <a:headEnd/>
            <a:tailEnd/>
          </a:ln>
          <a:effectLst/>
        </p:spPr>
        <p:txBody>
          <a:bodyPr rot="10800000" wrap="none" anchor="ctr"/>
          <a:lstStyle/>
          <a:p>
            <a:pPr algn="ctr">
              <a:defRPr/>
            </a:pPr>
            <a:endParaRPr lang="zh-CN" altLang="en-US">
              <a:solidFill>
                <a:srgbClr val="FF0066"/>
              </a:solidFill>
              <a:effectLst>
                <a:outerShdw blurRad="38100" dist="38100" dir="2700000" algn="tl">
                  <a:srgbClr val="C0C0C0"/>
                </a:outerShdw>
              </a:effectLst>
              <a:ea typeface="黑体" pitchFamily="2" charset="-122"/>
            </a:endParaRPr>
          </a:p>
        </p:txBody>
      </p:sp>
      <p:sp>
        <p:nvSpPr>
          <p:cNvPr id="1216517" name="Rectangle 5"/>
          <p:cNvSpPr>
            <a:spLocks noChangeArrowheads="1"/>
          </p:cNvSpPr>
          <p:nvPr/>
        </p:nvSpPr>
        <p:spPr bwMode="auto">
          <a:xfrm flipH="1" flipV="1">
            <a:off x="2339752" y="3501008"/>
            <a:ext cx="469627" cy="533400"/>
          </a:xfrm>
          <a:prstGeom prst="rect">
            <a:avLst/>
          </a:prstGeom>
          <a:noFill/>
          <a:ln w="38100">
            <a:solidFill>
              <a:srgbClr val="FF0066"/>
            </a:solidFill>
            <a:miter lim="800000"/>
            <a:headEnd/>
            <a:tailEnd/>
          </a:ln>
          <a:effectLst/>
        </p:spPr>
        <p:txBody>
          <a:bodyPr rot="10800000" wrap="none" anchor="ctr"/>
          <a:lstStyle/>
          <a:p>
            <a:pPr algn="ctr">
              <a:defRPr/>
            </a:pPr>
            <a:endParaRPr lang="zh-CN" altLang="en-US">
              <a:solidFill>
                <a:srgbClr val="FF0066"/>
              </a:solidFill>
              <a:effectLst>
                <a:outerShdw blurRad="38100" dist="38100" dir="2700000" algn="tl">
                  <a:srgbClr val="C0C0C0"/>
                </a:outerShdw>
              </a:effectLst>
              <a:ea typeface="黑体" pitchFamily="2" charset="-122"/>
            </a:endParaRPr>
          </a:p>
        </p:txBody>
      </p:sp>
      <p:sp>
        <p:nvSpPr>
          <p:cNvPr id="1216518" name="Line 6"/>
          <p:cNvSpPr>
            <a:spLocks noChangeShapeType="1"/>
          </p:cNvSpPr>
          <p:nvPr/>
        </p:nvSpPr>
        <p:spPr bwMode="auto">
          <a:xfrm flipV="1">
            <a:off x="2051720" y="1916832"/>
            <a:ext cx="1944216" cy="1584176"/>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16519" name="Line 7"/>
          <p:cNvSpPr>
            <a:spLocks noChangeShapeType="1"/>
          </p:cNvSpPr>
          <p:nvPr/>
        </p:nvSpPr>
        <p:spPr bwMode="auto">
          <a:xfrm flipV="1">
            <a:off x="2555776" y="1844824"/>
            <a:ext cx="2664296" cy="1656184"/>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16520" name="Line 8"/>
          <p:cNvSpPr>
            <a:spLocks noChangeShapeType="1"/>
          </p:cNvSpPr>
          <p:nvPr/>
        </p:nvSpPr>
        <p:spPr bwMode="auto">
          <a:xfrm flipH="1" flipV="1">
            <a:off x="2339751" y="2852936"/>
            <a:ext cx="648071" cy="792088"/>
          </a:xfrm>
          <a:prstGeom prst="line">
            <a:avLst/>
          </a:prstGeom>
          <a:noFill/>
          <a:ln w="38100">
            <a:solidFill>
              <a:srgbClr val="000099"/>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6516"/>
                                        </p:tgtEl>
                                        <p:attrNameLst>
                                          <p:attrName>style.visibility</p:attrName>
                                        </p:attrNameLst>
                                      </p:cBhvr>
                                      <p:to>
                                        <p:strVal val="visible"/>
                                      </p:to>
                                    </p:set>
                                    <p:animEffect transition="in" filter="strips(downRight)">
                                      <p:cBhvr>
                                        <p:cTn id="7" dur="500"/>
                                        <p:tgtEl>
                                          <p:spTgt spid="12165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16518"/>
                                        </p:tgtEl>
                                        <p:attrNameLst>
                                          <p:attrName>style.visibility</p:attrName>
                                        </p:attrNameLst>
                                      </p:cBhvr>
                                      <p:to>
                                        <p:strVal val="visible"/>
                                      </p:to>
                                    </p:set>
                                    <p:animEffect transition="in" filter="strips(downRight)">
                                      <p:cBhvr>
                                        <p:cTn id="12" dur="500"/>
                                        <p:tgtEl>
                                          <p:spTgt spid="12165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16517"/>
                                        </p:tgtEl>
                                        <p:attrNameLst>
                                          <p:attrName>style.visibility</p:attrName>
                                        </p:attrNameLst>
                                      </p:cBhvr>
                                      <p:to>
                                        <p:strVal val="visible"/>
                                      </p:to>
                                    </p:set>
                                    <p:animEffect transition="in" filter="strips(downRight)">
                                      <p:cBhvr>
                                        <p:cTn id="17" dur="500"/>
                                        <p:tgtEl>
                                          <p:spTgt spid="12165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16519"/>
                                        </p:tgtEl>
                                        <p:attrNameLst>
                                          <p:attrName>style.visibility</p:attrName>
                                        </p:attrNameLst>
                                      </p:cBhvr>
                                      <p:to>
                                        <p:strVal val="visible"/>
                                      </p:to>
                                    </p:set>
                                    <p:animEffect transition="in" filter="strips(downRight)">
                                      <p:cBhvr>
                                        <p:cTn id="22" dur="500"/>
                                        <p:tgtEl>
                                          <p:spTgt spid="12165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16520"/>
                                        </p:tgtEl>
                                        <p:attrNameLst>
                                          <p:attrName>style.visibility</p:attrName>
                                        </p:attrNameLst>
                                      </p:cBhvr>
                                      <p:to>
                                        <p:strVal val="visible"/>
                                      </p:to>
                                    </p:set>
                                    <p:animEffect transition="in" filter="strips(downRight)">
                                      <p:cBhvr>
                                        <p:cTn id="27" dur="500"/>
                                        <p:tgtEl>
                                          <p:spTgt spid="121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6" grpId="0" animBg="1" autoUpdateAnimBg="0"/>
      <p:bldP spid="121651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r>
              <a:rPr lang="en-US" altLang="zh-CN"/>
              <a:t>-</a:t>
            </a:r>
            <a:fld id="{13F1E072-737D-4D94-BA36-2F20388AD9A7}" type="slidenum">
              <a:rPr lang="en-US" altLang="zh-CN"/>
              <a:pPr/>
              <a:t>36</a:t>
            </a:fld>
            <a:r>
              <a:rPr lang="en-US" altLang="zh-CN"/>
              <a:t>-</a:t>
            </a:r>
          </a:p>
        </p:txBody>
      </p:sp>
      <p:sp>
        <p:nvSpPr>
          <p:cNvPr id="1217538" name="Rectangle 2"/>
          <p:cNvSpPr>
            <a:spLocks noGrp="1" noChangeArrowheads="1"/>
          </p:cNvSpPr>
          <p:nvPr>
            <p:ph type="title"/>
          </p:nvPr>
        </p:nvSpPr>
        <p:spPr/>
        <p:txBody>
          <a:bodyPr/>
          <a:lstStyle/>
          <a:p>
            <a:pPr eaLnBrk="1" hangingPunct="1">
              <a:defRPr/>
            </a:pPr>
            <a:r>
              <a:rPr lang="zh-CN" altLang="en-US" smtClean="0"/>
              <a:t>说明</a:t>
            </a:r>
          </a:p>
        </p:txBody>
      </p:sp>
      <p:sp>
        <p:nvSpPr>
          <p:cNvPr id="1217539" name="Rectangle 3"/>
          <p:cNvSpPr>
            <a:spLocks noGrp="1" noChangeArrowheads="1"/>
          </p:cNvSpPr>
          <p:nvPr>
            <p:ph type="body" idx="1"/>
          </p:nvPr>
        </p:nvSpPr>
        <p:spPr/>
        <p:txBody>
          <a:bodyPr/>
          <a:lstStyle/>
          <a:p>
            <a:pPr eaLnBrk="1" hangingPunct="1">
              <a:spcBef>
                <a:spcPct val="25000"/>
              </a:spcBef>
              <a:defRPr/>
            </a:pPr>
            <a:r>
              <a:rPr lang="zh-CN" altLang="en-US" smtClean="0"/>
              <a:t>在继承过程中，</a:t>
            </a:r>
            <a:r>
              <a:rPr lang="zh-CN" altLang="en-US" smtClean="0">
                <a:solidFill>
                  <a:srgbClr val="000066"/>
                </a:solidFill>
              </a:rPr>
              <a:t>构造函数和析构函数不能被继承</a:t>
            </a:r>
            <a:r>
              <a:rPr lang="zh-CN" altLang="en-US" smtClean="0"/>
              <a:t>。在创建派生类对象时，按顺序由</a:t>
            </a:r>
            <a:r>
              <a:rPr lang="zh-CN" altLang="en-US" smtClean="0">
                <a:solidFill>
                  <a:srgbClr val="FF0066"/>
                </a:solidFill>
              </a:rPr>
              <a:t>系统自动调用</a:t>
            </a:r>
            <a:r>
              <a:rPr lang="zh-CN" altLang="en-US" smtClean="0"/>
              <a:t>基类和派生类的构造函数，而不能在派生类中显式调用基类构造函数。</a:t>
            </a:r>
          </a:p>
          <a:p>
            <a:pPr eaLnBrk="1" hangingPunct="1">
              <a:spcBef>
                <a:spcPct val="25000"/>
              </a:spcBef>
              <a:defRPr/>
            </a:pPr>
            <a:r>
              <a:rPr lang="zh-CN" altLang="en-US" smtClean="0"/>
              <a:t>不能在派生类中显式调用基类的析构函数。</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r>
              <a:rPr lang="en-US" altLang="zh-CN"/>
              <a:t>-</a:t>
            </a:r>
            <a:fld id="{13F1E072-737D-4D94-BA36-2F20388AD9A7}" type="slidenum">
              <a:rPr lang="en-US" altLang="zh-CN"/>
              <a:pPr/>
              <a:t>37</a:t>
            </a:fld>
            <a:r>
              <a:rPr lang="en-US" altLang="zh-CN"/>
              <a:t>-</a:t>
            </a:r>
          </a:p>
        </p:txBody>
      </p:sp>
      <p:sp>
        <p:nvSpPr>
          <p:cNvPr id="1217538" name="Rectangle 2"/>
          <p:cNvSpPr>
            <a:spLocks noGrp="1" noChangeArrowheads="1"/>
          </p:cNvSpPr>
          <p:nvPr>
            <p:ph type="title"/>
          </p:nvPr>
        </p:nvSpPr>
        <p:spPr/>
        <p:txBody>
          <a:bodyPr/>
          <a:lstStyle/>
          <a:p>
            <a:pPr eaLnBrk="1" hangingPunct="1">
              <a:defRPr/>
            </a:pPr>
            <a:r>
              <a:rPr lang="zh-CN" altLang="en-US" smtClean="0"/>
              <a:t>禁止继承</a:t>
            </a:r>
          </a:p>
        </p:txBody>
      </p:sp>
      <p:sp>
        <p:nvSpPr>
          <p:cNvPr id="1217539" name="Rectangle 3"/>
          <p:cNvSpPr>
            <a:spLocks noGrp="1" noChangeArrowheads="1"/>
          </p:cNvSpPr>
          <p:nvPr>
            <p:ph type="body" idx="1"/>
          </p:nvPr>
        </p:nvSpPr>
        <p:spPr/>
        <p:txBody>
          <a:bodyPr/>
          <a:lstStyle/>
          <a:p>
            <a:pPr eaLnBrk="1" hangingPunct="1">
              <a:spcBef>
                <a:spcPct val="25000"/>
              </a:spcBef>
              <a:defRPr/>
            </a:pPr>
            <a:r>
              <a:rPr lang="zh-CN" altLang="en-US" smtClean="0"/>
              <a:t>如果不希望类被继承，通过</a:t>
            </a:r>
            <a:r>
              <a:rPr lang="en-US" altLang="zh-CN" smtClean="0"/>
              <a:t>final</a:t>
            </a:r>
            <a:r>
              <a:rPr lang="zh-CN" altLang="en-US" smtClean="0"/>
              <a:t>修饰。</a:t>
            </a:r>
            <a:endParaRPr lang="en-US" altLang="zh-CN" smtClean="0"/>
          </a:p>
          <a:p>
            <a:pPr lvl="1">
              <a:spcBef>
                <a:spcPct val="25000"/>
              </a:spcBef>
              <a:buNone/>
              <a:defRPr/>
            </a:pPr>
            <a:r>
              <a:rPr lang="en-US" altLang="zh-CN" smtClean="0"/>
              <a:t>class Test final</a:t>
            </a:r>
          </a:p>
          <a:p>
            <a:pPr lvl="1">
              <a:spcBef>
                <a:spcPct val="25000"/>
              </a:spcBef>
              <a:buNone/>
              <a:defRPr/>
            </a:pPr>
            <a:r>
              <a:rPr lang="en-US" altLang="zh-CN" smtClean="0"/>
              <a:t>{</a:t>
            </a:r>
          </a:p>
          <a:p>
            <a:pPr lvl="1">
              <a:spcBef>
                <a:spcPct val="25000"/>
              </a:spcBef>
              <a:buNone/>
              <a:defRPr/>
            </a:pPr>
            <a:r>
              <a:rPr lang="en-US" altLang="zh-CN" smtClean="0"/>
              <a:t>		…</a:t>
            </a:r>
          </a:p>
          <a:p>
            <a:pPr lvl="1">
              <a:spcBef>
                <a:spcPct val="25000"/>
              </a:spcBef>
              <a:buNone/>
              <a:defRPr/>
            </a:pPr>
            <a:r>
              <a:rPr lang="en-US" altLang="zh-CN" smtClean="0"/>
              <a:t>};</a:t>
            </a:r>
          </a:p>
          <a:p>
            <a:pPr lvl="1">
              <a:spcBef>
                <a:spcPct val="25000"/>
              </a:spcBef>
              <a:buNone/>
              <a:defRPr/>
            </a:pPr>
            <a:r>
              <a:rPr lang="en-US" altLang="zh-CN" smtClean="0"/>
              <a:t>class Sub : public Test</a:t>
            </a:r>
          </a:p>
          <a:p>
            <a:pPr lvl="1">
              <a:spcBef>
                <a:spcPct val="25000"/>
              </a:spcBef>
              <a:buNone/>
              <a:defRPr/>
            </a:pPr>
            <a:r>
              <a:rPr lang="en-US" altLang="zh-CN" smtClean="0"/>
              <a:t>{</a:t>
            </a:r>
          </a:p>
          <a:p>
            <a:pPr lvl="1">
              <a:spcBef>
                <a:spcPct val="25000"/>
              </a:spcBef>
              <a:buNone/>
              <a:defRPr/>
            </a:pPr>
            <a:r>
              <a:rPr lang="en-US" altLang="zh-CN" smtClean="0"/>
              <a:t>		…</a:t>
            </a:r>
          </a:p>
          <a:p>
            <a:pPr lvl="1">
              <a:spcBef>
                <a:spcPct val="25000"/>
              </a:spcBef>
              <a:buNone/>
              <a:defRPr/>
            </a:pPr>
            <a:r>
              <a:rPr lang="en-US" altLang="zh-CN" smtClean="0"/>
              <a:t>}</a:t>
            </a:r>
            <a:endParaRPr lang="zh-CN" altLang="en-US" smtClean="0"/>
          </a:p>
        </p:txBody>
      </p:sp>
      <p:pic>
        <p:nvPicPr>
          <p:cNvPr id="5" name="Picture 4" descr="C:\Users\xiajb\Pictures\c++11标记.gif"/>
          <p:cNvPicPr>
            <a:picLocks noChangeAspect="1" noChangeArrowheads="1"/>
          </p:cNvPicPr>
          <p:nvPr/>
        </p:nvPicPr>
        <p:blipFill>
          <a:blip r:embed="rId2" cstate="print"/>
          <a:srcRect/>
          <a:stretch>
            <a:fillRect/>
          </a:stretch>
        </p:blipFill>
        <p:spPr bwMode="auto">
          <a:xfrm>
            <a:off x="7308304" y="476672"/>
            <a:ext cx="1533525" cy="1485900"/>
          </a:xfrm>
          <a:prstGeom prst="rect">
            <a:avLst/>
          </a:prstGeom>
          <a:noFill/>
        </p:spPr>
      </p:pic>
      <p:sp>
        <p:nvSpPr>
          <p:cNvPr id="6" name="Rectangle 4"/>
          <p:cNvSpPr>
            <a:spLocks noChangeArrowheads="1"/>
          </p:cNvSpPr>
          <p:nvPr/>
        </p:nvSpPr>
        <p:spPr bwMode="auto">
          <a:xfrm>
            <a:off x="4355976" y="3356992"/>
            <a:ext cx="381000" cy="457200"/>
          </a:xfrm>
          <a:prstGeom prst="rect">
            <a:avLst/>
          </a:prstGeom>
          <a:noFill/>
          <a:ln w="9525">
            <a:noFill/>
            <a:miter lim="800000"/>
            <a:headEnd/>
            <a:tailEnd/>
          </a:ln>
          <a:effectLst/>
        </p:spPr>
        <p:txBody>
          <a:bodyPr wrap="none" lIns="0" tIns="0" rIns="0" bIns="0" anchor="ctr"/>
          <a:lstStyle/>
          <a:p>
            <a:pPr algn="ctr">
              <a:defRPr/>
            </a:pPr>
            <a:r>
              <a:rPr lang="en-US" altLang="zh-CN" sz="4400">
                <a:solidFill>
                  <a:srgbClr val="FF0066"/>
                </a:solidFill>
                <a:effectLst>
                  <a:outerShdw blurRad="38100" dist="38100" dir="2700000" algn="tl">
                    <a:srgbClr val="C0C0C0"/>
                  </a:outerShdw>
                </a:effectLst>
                <a:sym typeface="Wingdings" pitchFamily="2" charset="2"/>
              </a:rPr>
              <a:t>X</a:t>
            </a:r>
            <a:endParaRPr lang="en-US" altLang="zh-CN" sz="4400">
              <a:solidFill>
                <a:srgbClr val="FF0066"/>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38</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a:t>继承概览</a:t>
            </a:r>
            <a:endParaRPr lang="en-US" altLang="zh-CN"/>
          </a:p>
          <a:p>
            <a:r>
              <a:rPr lang="zh-CN" altLang="en-US" smtClean="0"/>
              <a:t>继承方式</a:t>
            </a:r>
          </a:p>
          <a:p>
            <a:r>
              <a:rPr lang="zh-CN" altLang="en-US" smtClean="0"/>
              <a:t>构造与析构</a:t>
            </a:r>
            <a:endParaRPr lang="en-US" altLang="zh-CN" smtClean="0"/>
          </a:p>
          <a:p>
            <a:r>
              <a:rPr lang="zh-CN" altLang="en-US" u="sng" smtClean="0">
                <a:solidFill>
                  <a:schemeClr val="hlink"/>
                </a:solidFill>
              </a:rPr>
              <a:t>多重继承</a:t>
            </a:r>
            <a:endParaRPr lang="zh-CN" altLang="en-US" u="sng">
              <a:solidFill>
                <a:schemeClr val="hlink"/>
              </a:solidFill>
            </a:endParaRPr>
          </a:p>
          <a:p>
            <a:r>
              <a:rPr lang="zh-CN" altLang="en-US" smtClean="0"/>
              <a:t>多态概述</a:t>
            </a:r>
            <a:endParaRPr lang="en-US" altLang="zh-CN" smtClean="0"/>
          </a:p>
          <a:p>
            <a:r>
              <a:rPr lang="zh-CN" altLang="en-US" smtClean="0"/>
              <a:t>虚函数与运行时多态</a:t>
            </a:r>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r>
              <a:rPr lang="en-US" altLang="zh-CN"/>
              <a:t>-</a:t>
            </a:r>
            <a:fld id="{DA104198-4B2E-4C3C-A36C-59C654B52CDE}" type="slidenum">
              <a:rPr lang="en-US" altLang="zh-CN"/>
              <a:pPr/>
              <a:t>39</a:t>
            </a:fld>
            <a:r>
              <a:rPr lang="en-US" altLang="zh-CN"/>
              <a:t>-</a:t>
            </a:r>
          </a:p>
        </p:txBody>
      </p:sp>
      <p:sp>
        <p:nvSpPr>
          <p:cNvPr id="1219586" name="Rectangle 2"/>
          <p:cNvSpPr>
            <a:spLocks noGrp="1" noChangeArrowheads="1"/>
          </p:cNvSpPr>
          <p:nvPr>
            <p:ph type="title"/>
          </p:nvPr>
        </p:nvSpPr>
        <p:spPr/>
        <p:txBody>
          <a:bodyPr/>
          <a:lstStyle/>
          <a:p>
            <a:pPr eaLnBrk="1" hangingPunct="1">
              <a:defRPr/>
            </a:pPr>
            <a:r>
              <a:rPr lang="en-US" altLang="zh-CN" smtClean="0"/>
              <a:t>1</a:t>
            </a:r>
            <a:r>
              <a:rPr lang="zh-CN" altLang="en-US" smtClean="0"/>
              <a:t>、多继承的概念</a:t>
            </a:r>
          </a:p>
        </p:txBody>
      </p:sp>
      <p:sp>
        <p:nvSpPr>
          <p:cNvPr id="1219587" name="Rectangle 3"/>
          <p:cNvSpPr>
            <a:spLocks noGrp="1" noChangeArrowheads="1"/>
          </p:cNvSpPr>
          <p:nvPr>
            <p:ph type="body" idx="1"/>
          </p:nvPr>
        </p:nvSpPr>
        <p:spPr/>
        <p:txBody>
          <a:bodyPr/>
          <a:lstStyle/>
          <a:p>
            <a:pPr eaLnBrk="1" hangingPunct="1">
              <a:lnSpc>
                <a:spcPct val="90000"/>
              </a:lnSpc>
              <a:defRPr/>
            </a:pPr>
            <a:r>
              <a:rPr lang="en-US" altLang="zh-CN" smtClean="0"/>
              <a:t>C++</a:t>
            </a:r>
            <a:r>
              <a:rPr lang="zh-CN" altLang="en-US" smtClean="0"/>
              <a:t>允许使用多个基类进行继承，称为多继承。派生类继承所有基类的成员。定义多继承派生类语法与单继承语法类似，但要指定所有要继承的基类以及每个基类的继承方式。</a:t>
            </a:r>
          </a:p>
          <a:p>
            <a:pPr eaLnBrk="1" hangingPunct="1">
              <a:lnSpc>
                <a:spcPct val="90000"/>
              </a:lnSpc>
              <a:buFont typeface="Wingdings" pitchFamily="2" charset="2"/>
              <a:buNone/>
              <a:defRPr/>
            </a:pPr>
            <a:r>
              <a:rPr lang="zh-CN" altLang="en-US" smtClean="0"/>
              <a:t>	</a:t>
            </a:r>
            <a:r>
              <a:rPr lang="en-US" altLang="zh-CN" smtClean="0">
                <a:solidFill>
                  <a:schemeClr val="folHlink"/>
                </a:solidFill>
              </a:rPr>
              <a:t>class </a:t>
            </a:r>
            <a:r>
              <a:rPr lang="zh-CN" altLang="en-US" smtClean="0">
                <a:solidFill>
                  <a:schemeClr val="folHlink"/>
                </a:solidFill>
              </a:rPr>
              <a:t>派生类名称</a:t>
            </a:r>
            <a:r>
              <a:rPr lang="en-US" altLang="zh-CN" smtClean="0">
                <a:solidFill>
                  <a:srgbClr val="FF0066"/>
                </a:solidFill>
              </a:rPr>
              <a:t>: </a:t>
            </a:r>
            <a:r>
              <a:rPr lang="zh-CN" altLang="en-US" smtClean="0">
                <a:solidFill>
                  <a:schemeClr val="folHlink"/>
                </a:solidFill>
              </a:rPr>
              <a:t>继承方式</a:t>
            </a:r>
            <a:r>
              <a:rPr lang="en-US" altLang="zh-CN" smtClean="0">
                <a:solidFill>
                  <a:schemeClr val="folHlink"/>
                </a:solidFill>
              </a:rPr>
              <a:t>1 </a:t>
            </a:r>
            <a:r>
              <a:rPr lang="zh-CN" altLang="en-US" smtClean="0">
                <a:solidFill>
                  <a:schemeClr val="folHlink"/>
                </a:solidFill>
              </a:rPr>
              <a:t>基类名</a:t>
            </a:r>
            <a:r>
              <a:rPr lang="en-US" altLang="zh-CN" smtClean="0">
                <a:solidFill>
                  <a:schemeClr val="folHlink"/>
                </a:solidFill>
              </a:rPr>
              <a:t>1</a:t>
            </a:r>
            <a:r>
              <a:rPr lang="en-US" altLang="zh-CN" smtClean="0">
                <a:solidFill>
                  <a:srgbClr val="FF0066"/>
                </a:solidFill>
              </a:rPr>
              <a:t>,</a:t>
            </a:r>
          </a:p>
          <a:p>
            <a:pPr eaLnBrk="1" hangingPunct="1">
              <a:lnSpc>
                <a:spcPct val="90000"/>
              </a:lnSpc>
              <a:buFont typeface="Wingdings" pitchFamily="2" charset="2"/>
              <a:buNone/>
              <a:defRPr/>
            </a:pPr>
            <a:r>
              <a:rPr lang="en-US" altLang="zh-CN" smtClean="0">
                <a:solidFill>
                  <a:schemeClr val="folHlink"/>
                </a:solidFill>
              </a:rPr>
              <a:t>		</a:t>
            </a:r>
            <a:r>
              <a:rPr lang="zh-CN" altLang="en-US" smtClean="0">
                <a:solidFill>
                  <a:schemeClr val="folHlink"/>
                </a:solidFill>
              </a:rPr>
              <a:t>继承方式</a:t>
            </a:r>
            <a:r>
              <a:rPr lang="en-US" altLang="zh-CN" smtClean="0">
                <a:solidFill>
                  <a:schemeClr val="folHlink"/>
                </a:solidFill>
              </a:rPr>
              <a:t>2 </a:t>
            </a:r>
            <a:r>
              <a:rPr lang="zh-CN" altLang="en-US" smtClean="0">
                <a:solidFill>
                  <a:schemeClr val="folHlink"/>
                </a:solidFill>
              </a:rPr>
              <a:t>基类</a:t>
            </a:r>
            <a:r>
              <a:rPr lang="en-US" altLang="zh-CN" smtClean="0">
                <a:solidFill>
                  <a:schemeClr val="folHlink"/>
                </a:solidFill>
              </a:rPr>
              <a:t>2, ……</a:t>
            </a:r>
          </a:p>
          <a:p>
            <a:pPr eaLnBrk="1" hangingPunct="1">
              <a:lnSpc>
                <a:spcPct val="90000"/>
              </a:lnSpc>
              <a:buFont typeface="Wingdings" pitchFamily="2" charset="2"/>
              <a:buNone/>
              <a:defRPr/>
            </a:pPr>
            <a:r>
              <a:rPr lang="en-US" altLang="zh-CN" smtClean="0">
                <a:solidFill>
                  <a:schemeClr val="folHlink"/>
                </a:solidFill>
              </a:rPr>
              <a:t>	{</a:t>
            </a:r>
          </a:p>
          <a:p>
            <a:pPr eaLnBrk="1" hangingPunct="1">
              <a:lnSpc>
                <a:spcPct val="90000"/>
              </a:lnSpc>
              <a:buFont typeface="Wingdings" pitchFamily="2" charset="2"/>
              <a:buNone/>
              <a:defRPr/>
            </a:pPr>
            <a:r>
              <a:rPr lang="en-US" altLang="zh-CN" smtClean="0">
                <a:solidFill>
                  <a:schemeClr val="folHlink"/>
                </a:solidFill>
              </a:rPr>
              <a:t>		</a:t>
            </a:r>
            <a:r>
              <a:rPr lang="zh-CN" altLang="en-US" smtClean="0">
                <a:solidFill>
                  <a:schemeClr val="folHlink"/>
                </a:solidFill>
              </a:rPr>
              <a:t>增加的成员</a:t>
            </a:r>
          </a:p>
          <a:p>
            <a:pPr eaLnBrk="1" hangingPunct="1">
              <a:lnSpc>
                <a:spcPct val="90000"/>
              </a:lnSpc>
              <a:buFont typeface="Wingdings" pitchFamily="2" charset="2"/>
              <a:buNone/>
              <a:defRPr/>
            </a:pPr>
            <a:r>
              <a:rPr lang="zh-CN" altLang="en-US" smtClean="0">
                <a:solidFill>
                  <a:schemeClr val="folHlink"/>
                </a:solidFill>
              </a:rPr>
              <a:t>	</a:t>
            </a:r>
            <a:r>
              <a:rPr lang="en-US" altLang="zh-CN" smtClean="0">
                <a:solidFill>
                  <a:schemeClr val="folHlink"/>
                </a:solidFill>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r>
              <a:rPr lang="en-US" altLang="zh-CN"/>
              <a:t>-</a:t>
            </a:r>
            <a:fld id="{52DA180A-18B3-4985-B638-F3A774795828}" type="slidenum">
              <a:rPr lang="en-US" altLang="zh-CN"/>
              <a:pPr/>
              <a:t>4</a:t>
            </a:fld>
            <a:r>
              <a:rPr lang="en-US" altLang="zh-CN"/>
              <a:t>-</a:t>
            </a:r>
          </a:p>
        </p:txBody>
      </p:sp>
      <p:sp>
        <p:nvSpPr>
          <p:cNvPr id="1174530" name="Rectangle 2"/>
          <p:cNvSpPr>
            <a:spLocks noGrp="1" noChangeArrowheads="1"/>
          </p:cNvSpPr>
          <p:nvPr>
            <p:ph type="title"/>
          </p:nvPr>
        </p:nvSpPr>
        <p:spPr/>
        <p:txBody>
          <a:bodyPr/>
          <a:lstStyle/>
          <a:p>
            <a:pPr eaLnBrk="1" hangingPunct="1">
              <a:defRPr/>
            </a:pPr>
            <a:r>
              <a:rPr lang="zh-CN" altLang="en-US" smtClean="0"/>
              <a:t>继承的层次结构</a:t>
            </a:r>
          </a:p>
        </p:txBody>
      </p:sp>
      <p:grpSp>
        <p:nvGrpSpPr>
          <p:cNvPr id="2" name="Group 3"/>
          <p:cNvGrpSpPr>
            <a:grpSpLocks/>
          </p:cNvGrpSpPr>
          <p:nvPr/>
        </p:nvGrpSpPr>
        <p:grpSpPr bwMode="auto">
          <a:xfrm>
            <a:off x="179388" y="1196975"/>
            <a:ext cx="5688012" cy="3671888"/>
            <a:chOff x="431" y="799"/>
            <a:chExt cx="3583" cy="2313"/>
          </a:xfrm>
        </p:grpSpPr>
        <p:sp>
          <p:nvSpPr>
            <p:cNvPr id="1174532" name="Rectangle 4"/>
            <p:cNvSpPr>
              <a:spLocks noChangeArrowheads="1"/>
            </p:cNvSpPr>
            <p:nvPr/>
          </p:nvSpPr>
          <p:spPr bwMode="auto">
            <a:xfrm>
              <a:off x="2517" y="799"/>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食品</a:t>
              </a:r>
            </a:p>
          </p:txBody>
        </p:sp>
        <p:sp>
          <p:nvSpPr>
            <p:cNvPr id="1174533" name="Rectangle 5"/>
            <p:cNvSpPr>
              <a:spLocks noChangeArrowheads="1"/>
            </p:cNvSpPr>
            <p:nvPr/>
          </p:nvSpPr>
          <p:spPr bwMode="auto">
            <a:xfrm>
              <a:off x="1837" y="1434"/>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水果</a:t>
              </a:r>
            </a:p>
          </p:txBody>
        </p:sp>
        <p:sp>
          <p:nvSpPr>
            <p:cNvPr id="1174534" name="Rectangle 6"/>
            <p:cNvSpPr>
              <a:spLocks noChangeArrowheads="1"/>
            </p:cNvSpPr>
            <p:nvPr/>
          </p:nvSpPr>
          <p:spPr bwMode="auto">
            <a:xfrm>
              <a:off x="3152" y="1434"/>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蔬菜</a:t>
              </a:r>
            </a:p>
          </p:txBody>
        </p:sp>
        <p:sp>
          <p:nvSpPr>
            <p:cNvPr id="1174535" name="Rectangle 7"/>
            <p:cNvSpPr>
              <a:spLocks noChangeArrowheads="1"/>
            </p:cNvSpPr>
            <p:nvPr/>
          </p:nvSpPr>
          <p:spPr bwMode="auto">
            <a:xfrm>
              <a:off x="1202" y="2115"/>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苹果</a:t>
              </a:r>
            </a:p>
          </p:txBody>
        </p:sp>
        <p:sp>
          <p:nvSpPr>
            <p:cNvPr id="1174536" name="Rectangle 8"/>
            <p:cNvSpPr>
              <a:spLocks noChangeArrowheads="1"/>
            </p:cNvSpPr>
            <p:nvPr/>
          </p:nvSpPr>
          <p:spPr bwMode="auto">
            <a:xfrm>
              <a:off x="2381" y="2115"/>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香蕉</a:t>
              </a:r>
            </a:p>
          </p:txBody>
        </p:sp>
        <p:sp>
          <p:nvSpPr>
            <p:cNvPr id="1174537" name="Rectangle 9"/>
            <p:cNvSpPr>
              <a:spLocks noChangeArrowheads="1"/>
            </p:cNvSpPr>
            <p:nvPr/>
          </p:nvSpPr>
          <p:spPr bwMode="auto">
            <a:xfrm>
              <a:off x="431" y="2795"/>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红苹果</a:t>
              </a:r>
            </a:p>
          </p:txBody>
        </p:sp>
        <p:sp>
          <p:nvSpPr>
            <p:cNvPr id="1174538" name="Rectangle 10"/>
            <p:cNvSpPr>
              <a:spLocks noChangeArrowheads="1"/>
            </p:cNvSpPr>
            <p:nvPr/>
          </p:nvSpPr>
          <p:spPr bwMode="auto">
            <a:xfrm>
              <a:off x="1565" y="2795"/>
              <a:ext cx="862" cy="317"/>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zh-CN" altLang="en-US" sz="2800">
                  <a:effectLst>
                    <a:outerShdw blurRad="38100" dist="38100" dir="2700000" algn="tl">
                      <a:srgbClr val="FFFFFF"/>
                    </a:outerShdw>
                  </a:effectLst>
                  <a:ea typeface="黑体" pitchFamily="2" charset="-122"/>
                </a:rPr>
                <a:t>青苹果</a:t>
              </a:r>
            </a:p>
          </p:txBody>
        </p:sp>
        <p:sp>
          <p:nvSpPr>
            <p:cNvPr id="1174539" name="Line 11"/>
            <p:cNvSpPr>
              <a:spLocks noChangeShapeType="1"/>
            </p:cNvSpPr>
            <p:nvPr/>
          </p:nvSpPr>
          <p:spPr bwMode="auto">
            <a:xfrm flipH="1">
              <a:off x="2245" y="1117"/>
              <a:ext cx="635" cy="317"/>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74540" name="Line 12"/>
            <p:cNvSpPr>
              <a:spLocks noChangeShapeType="1"/>
            </p:cNvSpPr>
            <p:nvPr/>
          </p:nvSpPr>
          <p:spPr bwMode="auto">
            <a:xfrm>
              <a:off x="2925" y="1117"/>
              <a:ext cx="590" cy="317"/>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74541" name="Line 13"/>
            <p:cNvSpPr>
              <a:spLocks noChangeShapeType="1"/>
            </p:cNvSpPr>
            <p:nvPr/>
          </p:nvSpPr>
          <p:spPr bwMode="auto">
            <a:xfrm flipH="1">
              <a:off x="1655" y="1752"/>
              <a:ext cx="590" cy="363"/>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74542" name="Line 14"/>
            <p:cNvSpPr>
              <a:spLocks noChangeShapeType="1"/>
            </p:cNvSpPr>
            <p:nvPr/>
          </p:nvSpPr>
          <p:spPr bwMode="auto">
            <a:xfrm flipH="1" flipV="1">
              <a:off x="2336" y="1752"/>
              <a:ext cx="499" cy="363"/>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74543" name="Line 15"/>
            <p:cNvSpPr>
              <a:spLocks noChangeShapeType="1"/>
            </p:cNvSpPr>
            <p:nvPr/>
          </p:nvSpPr>
          <p:spPr bwMode="auto">
            <a:xfrm flipH="1">
              <a:off x="884" y="2432"/>
              <a:ext cx="681" cy="363"/>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174544" name="Line 16"/>
            <p:cNvSpPr>
              <a:spLocks noChangeShapeType="1"/>
            </p:cNvSpPr>
            <p:nvPr/>
          </p:nvSpPr>
          <p:spPr bwMode="auto">
            <a:xfrm>
              <a:off x="1655" y="2432"/>
              <a:ext cx="363" cy="363"/>
            </a:xfrm>
            <a:prstGeom prst="line">
              <a:avLst/>
            </a:prstGeom>
            <a:noFill/>
            <a:ln w="38100">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174545" name="AutoShape 17"/>
          <p:cNvSpPr>
            <a:spLocks noChangeArrowheads="1"/>
          </p:cNvSpPr>
          <p:nvPr/>
        </p:nvSpPr>
        <p:spPr bwMode="auto">
          <a:xfrm>
            <a:off x="5148263" y="3068638"/>
            <a:ext cx="3671887" cy="2952750"/>
          </a:xfrm>
          <a:prstGeom prst="wedgeRoundRectCallout">
            <a:avLst>
              <a:gd name="adj1" fmla="val -61500"/>
              <a:gd name="adj2" fmla="val -52903"/>
              <a:gd name="adj3" fmla="val 16667"/>
            </a:avLst>
          </a:prstGeom>
          <a:solidFill>
            <a:schemeClr val="accent1"/>
          </a:solidFill>
          <a:ln w="38100">
            <a:solidFill>
              <a:srgbClr val="FF0000"/>
            </a:solidFill>
            <a:miter lim="800000"/>
            <a:headEnd/>
            <a:tailEnd/>
          </a:ln>
        </p:spPr>
        <p:txBody>
          <a:bodyPr/>
          <a:lstStyle/>
          <a:p>
            <a:r>
              <a:rPr lang="zh-CN" altLang="en-US" sz="3000" b="0">
                <a:ea typeface="黑体" pitchFamily="2" charset="-122"/>
              </a:rPr>
              <a:t>下层具有上层的特征，同时加入自己的特征。每层比上层更具体，符合人类认识世界的规律。</a:t>
            </a:r>
          </a:p>
          <a:p>
            <a:endParaRPr lang="zh-CN" altLang="en-US" sz="3000" b="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4545"/>
                                        </p:tgtEl>
                                        <p:attrNameLst>
                                          <p:attrName>style.visibility</p:attrName>
                                        </p:attrNameLst>
                                      </p:cBhvr>
                                      <p:to>
                                        <p:strVal val="visible"/>
                                      </p:to>
                                    </p:set>
                                    <p:animEffect transition="in" filter="strips(downRight)">
                                      <p:cBhvr>
                                        <p:cTn id="7" dur="500"/>
                                        <p:tgtEl>
                                          <p:spTgt spid="1174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r>
              <a:rPr lang="en-US" altLang="zh-CN"/>
              <a:t>-</a:t>
            </a:r>
            <a:fld id="{925C7ACF-B481-4295-B3C6-FCF764677B6C}" type="slidenum">
              <a:rPr lang="en-US" altLang="zh-CN"/>
              <a:pPr/>
              <a:t>40</a:t>
            </a:fld>
            <a:r>
              <a:rPr lang="en-US" altLang="zh-CN"/>
              <a:t>-</a:t>
            </a:r>
          </a:p>
        </p:txBody>
      </p:sp>
      <p:sp>
        <p:nvSpPr>
          <p:cNvPr id="1220610" name="Rectangle 2"/>
          <p:cNvSpPr>
            <a:spLocks noGrp="1" noChangeArrowheads="1"/>
          </p:cNvSpPr>
          <p:nvPr>
            <p:ph type="title"/>
          </p:nvPr>
        </p:nvSpPr>
        <p:spPr/>
        <p:txBody>
          <a:bodyPr/>
          <a:lstStyle/>
          <a:p>
            <a:pPr eaLnBrk="1" hangingPunct="1">
              <a:defRPr/>
            </a:pPr>
            <a:r>
              <a:rPr lang="en-US" altLang="zh-CN" smtClean="0"/>
              <a:t>2</a:t>
            </a:r>
            <a:r>
              <a:rPr lang="zh-CN" altLang="en-US" smtClean="0"/>
              <a:t>、多继承示例：基类</a:t>
            </a:r>
          </a:p>
        </p:txBody>
      </p:sp>
      <p:sp>
        <p:nvSpPr>
          <p:cNvPr id="122061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mtClean="0">
                <a:solidFill>
                  <a:schemeClr val="folHlink"/>
                </a:solidFill>
              </a:rPr>
              <a:t>const double PI=3.1415926;</a:t>
            </a:r>
          </a:p>
          <a:p>
            <a:pPr eaLnBrk="1" hangingPunct="1">
              <a:lnSpc>
                <a:spcPct val="90000"/>
              </a:lnSpc>
              <a:buFont typeface="Wingdings" pitchFamily="2" charset="2"/>
              <a:buNone/>
              <a:defRPr/>
            </a:pPr>
            <a:r>
              <a:rPr lang="en-US" altLang="zh-CN" smtClean="0"/>
              <a:t>class Circle</a:t>
            </a:r>
          </a:p>
          <a:p>
            <a:pPr eaLnBrk="1" hangingPunct="1">
              <a:lnSpc>
                <a:spcPct val="90000"/>
              </a:lnSpc>
              <a:buFont typeface="Wingdings" pitchFamily="2" charset="2"/>
              <a:buNone/>
              <a:defRPr/>
            </a:pPr>
            <a:r>
              <a:rPr lang="en-US" altLang="zh-CN" smtClean="0"/>
              <a:t>{	</a:t>
            </a:r>
          </a:p>
          <a:p>
            <a:pPr eaLnBrk="1" hangingPunct="1">
              <a:lnSpc>
                <a:spcPct val="90000"/>
              </a:lnSpc>
              <a:buFont typeface="Wingdings" pitchFamily="2" charset="2"/>
              <a:buNone/>
              <a:defRPr/>
            </a:pPr>
            <a:r>
              <a:rPr lang="en-US" altLang="zh-CN" smtClean="0"/>
              <a:t>	</a:t>
            </a:r>
            <a:r>
              <a:rPr lang="en-US" altLang="zh-CN" smtClean="0">
                <a:solidFill>
                  <a:srgbClr val="FF0066"/>
                </a:solidFill>
              </a:rPr>
              <a:t>double radius;</a:t>
            </a:r>
          </a:p>
          <a:p>
            <a:pPr eaLnBrk="1" hangingPunct="1">
              <a:lnSpc>
                <a:spcPct val="90000"/>
              </a:lnSpc>
              <a:buFont typeface="Wingdings" pitchFamily="2" charset="2"/>
              <a:buNone/>
              <a:defRPr/>
            </a:pPr>
            <a:r>
              <a:rPr lang="en-US" altLang="zh-CN" smtClean="0"/>
              <a:t>public:</a:t>
            </a:r>
          </a:p>
          <a:p>
            <a:pPr eaLnBrk="1" hangingPunct="1">
              <a:lnSpc>
                <a:spcPct val="90000"/>
              </a:lnSpc>
              <a:buFont typeface="Wingdings" pitchFamily="2" charset="2"/>
              <a:buNone/>
              <a:defRPr/>
            </a:pPr>
            <a:r>
              <a:rPr lang="en-US" altLang="zh-CN" smtClean="0"/>
              <a:t>	Circle(double r=0) {radius=r; }</a:t>
            </a:r>
          </a:p>
          <a:p>
            <a:pPr eaLnBrk="1" hangingPunct="1">
              <a:lnSpc>
                <a:spcPct val="90000"/>
              </a:lnSpc>
              <a:buFont typeface="Wingdings" pitchFamily="2" charset="2"/>
              <a:buNone/>
              <a:defRPr/>
            </a:pPr>
            <a:r>
              <a:rPr lang="en-US" altLang="zh-CN" smtClean="0"/>
              <a:t>	double calArea()</a:t>
            </a:r>
          </a:p>
          <a:p>
            <a:pPr eaLnBrk="1" hangingPunct="1">
              <a:lnSpc>
                <a:spcPct val="90000"/>
              </a:lnSpc>
              <a:buFont typeface="Wingdings" pitchFamily="2" charset="2"/>
              <a:buNone/>
              <a:defRPr/>
            </a:pPr>
            <a:r>
              <a:rPr lang="en-US" altLang="zh-CN" smtClean="0"/>
              <a:t>	{ return PI*radius*radius; }</a:t>
            </a:r>
          </a:p>
          <a:p>
            <a:pPr eaLnBrk="1" hangingPunct="1">
              <a:lnSpc>
                <a:spcPct val="90000"/>
              </a:lnSpc>
              <a:buFont typeface="Wingdings" pitchFamily="2" charset="2"/>
              <a:buNone/>
              <a:defRPr/>
            </a:pPr>
            <a:r>
              <a:rPr lang="en-US" altLang="zh-CN" smtClean="0"/>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r>
              <a:rPr lang="en-US" altLang="zh-CN"/>
              <a:t>-</a:t>
            </a:r>
            <a:fld id="{9C233230-A34E-4B19-A9B0-17ADD5BBFCEA}" type="slidenum">
              <a:rPr lang="en-US" altLang="zh-CN"/>
              <a:pPr/>
              <a:t>41</a:t>
            </a:fld>
            <a:r>
              <a:rPr lang="en-US" altLang="zh-CN"/>
              <a:t>-</a:t>
            </a:r>
          </a:p>
        </p:txBody>
      </p:sp>
      <p:sp>
        <p:nvSpPr>
          <p:cNvPr id="1221634" name="Rectangle 2"/>
          <p:cNvSpPr>
            <a:spLocks noGrp="1" noChangeArrowheads="1"/>
          </p:cNvSpPr>
          <p:nvPr>
            <p:ph type="title"/>
          </p:nvPr>
        </p:nvSpPr>
        <p:spPr/>
        <p:txBody>
          <a:bodyPr/>
          <a:lstStyle/>
          <a:p>
            <a:pPr eaLnBrk="1" hangingPunct="1">
              <a:defRPr/>
            </a:pPr>
            <a:r>
              <a:rPr lang="zh-CN" altLang="en-US" smtClean="0"/>
              <a:t>多继承示例：基类</a:t>
            </a:r>
          </a:p>
        </p:txBody>
      </p:sp>
      <p:sp>
        <p:nvSpPr>
          <p:cNvPr id="122163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class Table</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	</a:t>
            </a:r>
            <a:r>
              <a:rPr lang="en-US" altLang="zh-CN" smtClean="0">
                <a:solidFill>
                  <a:srgbClr val="FF0066"/>
                </a:solidFill>
              </a:rPr>
              <a:t>double height;</a:t>
            </a:r>
          </a:p>
          <a:p>
            <a:pPr eaLnBrk="1" hangingPunct="1">
              <a:buFont typeface="Wingdings" pitchFamily="2" charset="2"/>
              <a:buNone/>
              <a:defRPr/>
            </a:pPr>
            <a:r>
              <a:rPr lang="en-US" altLang="zh-CN" smtClean="0"/>
              <a:t>public:</a:t>
            </a:r>
          </a:p>
          <a:p>
            <a:pPr eaLnBrk="1" hangingPunct="1">
              <a:buFont typeface="Wingdings" pitchFamily="2" charset="2"/>
              <a:buNone/>
              <a:defRPr/>
            </a:pPr>
            <a:r>
              <a:rPr lang="en-US" altLang="zh-CN" smtClean="0"/>
              <a:t>	Table(double h=0) {height=h; }</a:t>
            </a:r>
          </a:p>
          <a:p>
            <a:pPr eaLnBrk="1" hangingPunct="1">
              <a:buFont typeface="Wingdings" pitchFamily="2" charset="2"/>
              <a:buNone/>
              <a:defRPr/>
            </a:pPr>
            <a:r>
              <a:rPr lang="en-US" altLang="zh-CN" smtClean="0"/>
              <a:t>	double getHeight()</a:t>
            </a:r>
          </a:p>
          <a:p>
            <a:pPr eaLnBrk="1" hangingPunct="1">
              <a:buFont typeface="Wingdings" pitchFamily="2" charset="2"/>
              <a:buNone/>
              <a:defRPr/>
            </a:pPr>
            <a:r>
              <a:rPr lang="en-US" altLang="zh-CN" smtClean="0"/>
              <a:t>	{ return height; }</a:t>
            </a:r>
          </a:p>
          <a:p>
            <a:pPr eaLnBrk="1" hangingPunct="1">
              <a:buFont typeface="Wingdings" pitchFamily="2" charset="2"/>
              <a:buNone/>
              <a:defRPr/>
            </a:pPr>
            <a:r>
              <a:rPr lang="en-US" altLang="zh-CN" smtClean="0"/>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r>
              <a:rPr lang="en-US" altLang="zh-CN"/>
              <a:t>-</a:t>
            </a:r>
            <a:fld id="{D3D6E170-A43E-4B12-A08E-9D5455B2A564}" type="slidenum">
              <a:rPr lang="en-US" altLang="zh-CN"/>
              <a:pPr/>
              <a:t>42</a:t>
            </a:fld>
            <a:r>
              <a:rPr lang="en-US" altLang="zh-CN"/>
              <a:t>-</a:t>
            </a:r>
          </a:p>
        </p:txBody>
      </p:sp>
      <p:sp>
        <p:nvSpPr>
          <p:cNvPr id="1222658" name="Rectangle 2"/>
          <p:cNvSpPr>
            <a:spLocks noGrp="1" noChangeArrowheads="1"/>
          </p:cNvSpPr>
          <p:nvPr>
            <p:ph type="title"/>
          </p:nvPr>
        </p:nvSpPr>
        <p:spPr/>
        <p:txBody>
          <a:bodyPr/>
          <a:lstStyle/>
          <a:p>
            <a:pPr eaLnBrk="1" hangingPunct="1">
              <a:defRPr/>
            </a:pPr>
            <a:r>
              <a:rPr lang="zh-CN" altLang="en-US" smtClean="0"/>
              <a:t>多继承示例：派生类</a:t>
            </a:r>
          </a:p>
        </p:txBody>
      </p:sp>
      <p:sp>
        <p:nvSpPr>
          <p:cNvPr id="1222659" name="Rectangle 3"/>
          <p:cNvSpPr>
            <a:spLocks noGrp="1" noChangeArrowheads="1"/>
          </p:cNvSpPr>
          <p:nvPr>
            <p:ph type="body" idx="1"/>
          </p:nvPr>
        </p:nvSpPr>
        <p:spPr>
          <a:xfrm>
            <a:off x="395288" y="1196975"/>
            <a:ext cx="8497887" cy="5327650"/>
          </a:xfrm>
        </p:spPr>
        <p:txBody>
          <a:bodyPr/>
          <a:lstStyle/>
          <a:p>
            <a:pPr eaLnBrk="1" hangingPunct="1">
              <a:buFont typeface="Wingdings" pitchFamily="2" charset="2"/>
              <a:buNone/>
              <a:defRPr/>
            </a:pPr>
            <a:r>
              <a:rPr lang="en-US" altLang="zh-CN" sz="2300" dirty="0" smtClean="0">
                <a:effectLst/>
              </a:rPr>
              <a:t>class </a:t>
            </a:r>
            <a:r>
              <a:rPr lang="en-US" altLang="zh-CN" sz="2300" dirty="0" err="1" smtClean="0">
                <a:effectLst/>
              </a:rPr>
              <a:t>RoundTable:</a:t>
            </a:r>
            <a:r>
              <a:rPr lang="en-US" altLang="zh-CN" sz="2300" dirty="0" err="1" smtClean="0">
                <a:solidFill>
                  <a:srgbClr val="FF0066"/>
                </a:solidFill>
                <a:effectLst/>
              </a:rPr>
              <a:t>public</a:t>
            </a:r>
            <a:r>
              <a:rPr lang="en-US" altLang="zh-CN" sz="2300" dirty="0" smtClean="0">
                <a:solidFill>
                  <a:srgbClr val="FF0066"/>
                </a:solidFill>
                <a:effectLst/>
              </a:rPr>
              <a:t> </a:t>
            </a:r>
            <a:r>
              <a:rPr lang="en-US" altLang="zh-CN" sz="2300" dirty="0" err="1" smtClean="0">
                <a:solidFill>
                  <a:srgbClr val="FF0066"/>
                </a:solidFill>
                <a:effectLst/>
              </a:rPr>
              <a:t>Table,public</a:t>
            </a:r>
            <a:r>
              <a:rPr lang="en-US" altLang="zh-CN" sz="2300" dirty="0" smtClean="0">
                <a:solidFill>
                  <a:srgbClr val="FF0066"/>
                </a:solidFill>
                <a:effectLst/>
              </a:rPr>
              <a:t> Circle</a:t>
            </a:r>
          </a:p>
          <a:p>
            <a:pPr eaLnBrk="1" hangingPunct="1">
              <a:buFont typeface="Wingdings" pitchFamily="2" charset="2"/>
              <a:buNone/>
              <a:defRPr/>
            </a:pPr>
            <a:r>
              <a:rPr lang="en-US" altLang="zh-CN" sz="2300" dirty="0" smtClean="0">
                <a:effectLst/>
              </a:rPr>
              <a:t>{</a:t>
            </a:r>
          </a:p>
          <a:p>
            <a:pPr eaLnBrk="1" hangingPunct="1">
              <a:buFont typeface="Wingdings" pitchFamily="2" charset="2"/>
              <a:buNone/>
              <a:defRPr/>
            </a:pPr>
            <a:r>
              <a:rPr lang="en-US" altLang="zh-CN" sz="2300" smtClean="0">
                <a:effectLst/>
              </a:rPr>
              <a:t>	int </a:t>
            </a:r>
            <a:r>
              <a:rPr lang="en-US" altLang="zh-CN" sz="2300" dirty="0" smtClean="0">
                <a:effectLst/>
              </a:rPr>
              <a:t>color;</a:t>
            </a:r>
          </a:p>
          <a:p>
            <a:pPr eaLnBrk="1" hangingPunct="1">
              <a:buFont typeface="Wingdings" pitchFamily="2" charset="2"/>
              <a:buNone/>
              <a:defRPr/>
            </a:pPr>
            <a:r>
              <a:rPr lang="en-US" altLang="zh-CN" sz="2300" dirty="0" smtClean="0">
                <a:effectLst/>
              </a:rPr>
              <a:t>public:</a:t>
            </a:r>
          </a:p>
          <a:p>
            <a:pPr eaLnBrk="1" hangingPunct="1">
              <a:buFont typeface="Wingdings" pitchFamily="2" charset="2"/>
              <a:buNone/>
              <a:defRPr/>
            </a:pPr>
            <a:r>
              <a:rPr lang="en-US" altLang="zh-CN" sz="2300" dirty="0" smtClean="0">
                <a:effectLst/>
              </a:rPr>
              <a:t>	</a:t>
            </a:r>
            <a:r>
              <a:rPr lang="en-US" altLang="zh-CN" sz="2300" dirty="0" err="1" smtClean="0">
                <a:effectLst/>
              </a:rPr>
              <a:t>RoundTable</a:t>
            </a:r>
            <a:r>
              <a:rPr lang="en-US" altLang="zh-CN" sz="2300" dirty="0" smtClean="0">
                <a:effectLst/>
              </a:rPr>
              <a:t>(double </a:t>
            </a:r>
            <a:r>
              <a:rPr lang="en-US" altLang="zh-CN" sz="2300" err="1" smtClean="0">
                <a:effectLst/>
              </a:rPr>
              <a:t>h,double</a:t>
            </a:r>
            <a:r>
              <a:rPr lang="en-US" altLang="zh-CN" sz="2300" smtClean="0">
                <a:effectLst/>
              </a:rPr>
              <a:t> r,int </a:t>
            </a:r>
            <a:r>
              <a:rPr lang="en-US" altLang="zh-CN" sz="2300" dirty="0" smtClean="0">
                <a:effectLst/>
              </a:rPr>
              <a:t>c) </a:t>
            </a:r>
            <a:r>
              <a:rPr lang="en-US" altLang="zh-CN" sz="2300" dirty="0" smtClean="0">
                <a:solidFill>
                  <a:srgbClr val="FF0066"/>
                </a:solidFill>
                <a:effectLst/>
              </a:rPr>
              <a:t>:</a:t>
            </a:r>
          </a:p>
          <a:p>
            <a:pPr eaLnBrk="1" hangingPunct="1">
              <a:buFont typeface="Wingdings" pitchFamily="2" charset="2"/>
              <a:buNone/>
              <a:defRPr/>
            </a:pPr>
            <a:r>
              <a:rPr lang="en-US" altLang="zh-CN" sz="2300" dirty="0" smtClean="0">
                <a:solidFill>
                  <a:srgbClr val="FF0066"/>
                </a:solidFill>
                <a:effectLst/>
              </a:rPr>
              <a:t>		 Table(h),Circle(r),color(c)</a:t>
            </a:r>
            <a:r>
              <a:rPr lang="en-US" altLang="zh-CN" sz="2300" dirty="0" smtClean="0">
                <a:effectLst/>
              </a:rPr>
              <a:t> {}</a:t>
            </a:r>
          </a:p>
          <a:p>
            <a:pPr eaLnBrk="1" hangingPunct="1">
              <a:buFont typeface="Wingdings" pitchFamily="2" charset="2"/>
              <a:buNone/>
              <a:defRPr/>
            </a:pPr>
            <a:r>
              <a:rPr lang="en-US" altLang="zh-CN" sz="2300" smtClean="0">
                <a:effectLst/>
              </a:rPr>
              <a:t>	int </a:t>
            </a:r>
            <a:r>
              <a:rPr lang="en-US" altLang="zh-CN" sz="2300" dirty="0" err="1" smtClean="0">
                <a:effectLst/>
              </a:rPr>
              <a:t>getColor</a:t>
            </a:r>
            <a:r>
              <a:rPr lang="en-US" altLang="zh-CN" sz="2300" dirty="0" smtClean="0">
                <a:effectLst/>
              </a:rPr>
              <a:t>() { return color;  }</a:t>
            </a:r>
          </a:p>
          <a:p>
            <a:pPr eaLnBrk="1" hangingPunct="1">
              <a:buFont typeface="Wingdings" pitchFamily="2" charset="2"/>
              <a:buNone/>
              <a:defRPr/>
            </a:pPr>
            <a:r>
              <a:rPr lang="en-US" altLang="zh-CN" sz="2300" dirty="0" smtClean="0">
                <a:effectLst/>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r>
              <a:rPr lang="en-US" altLang="zh-CN"/>
              <a:t>-</a:t>
            </a:r>
            <a:fld id="{41F07487-2426-4881-B2FB-7E281DC9BC61}" type="slidenum">
              <a:rPr lang="en-US" altLang="zh-CN"/>
              <a:pPr/>
              <a:t>43</a:t>
            </a:fld>
            <a:r>
              <a:rPr lang="en-US" altLang="zh-CN"/>
              <a:t>-</a:t>
            </a:r>
          </a:p>
        </p:txBody>
      </p:sp>
      <p:sp>
        <p:nvSpPr>
          <p:cNvPr id="1223682" name="Rectangle 2"/>
          <p:cNvSpPr>
            <a:spLocks noGrp="1" noChangeArrowheads="1"/>
          </p:cNvSpPr>
          <p:nvPr>
            <p:ph type="title"/>
          </p:nvPr>
        </p:nvSpPr>
        <p:spPr/>
        <p:txBody>
          <a:bodyPr/>
          <a:lstStyle/>
          <a:p>
            <a:pPr eaLnBrk="1" hangingPunct="1">
              <a:defRPr/>
            </a:pPr>
            <a:r>
              <a:rPr lang="zh-CN" altLang="en-US" smtClean="0"/>
              <a:t>多继承示例：</a:t>
            </a:r>
            <a:r>
              <a:rPr lang="en-US" altLang="zh-CN" smtClean="0"/>
              <a:t>main</a:t>
            </a:r>
          </a:p>
        </p:txBody>
      </p:sp>
      <p:sp>
        <p:nvSpPr>
          <p:cNvPr id="1223683" name="Rectangle 3"/>
          <p:cNvSpPr>
            <a:spLocks noGrp="1" noChangeArrowheads="1"/>
          </p:cNvSpPr>
          <p:nvPr>
            <p:ph type="body" idx="1"/>
          </p:nvPr>
        </p:nvSpPr>
        <p:spPr/>
        <p:txBody>
          <a:bodyPr/>
          <a:lstStyle/>
          <a:p>
            <a:pPr eaLnBrk="1" hangingPunct="1">
              <a:buFont typeface="Wingdings" pitchFamily="2" charset="2"/>
              <a:buNone/>
              <a:defRPr/>
            </a:pPr>
            <a:r>
              <a:rPr lang="en-US" altLang="zh-CN" sz="2400" smtClean="0"/>
              <a:t>int </a:t>
            </a:r>
            <a:r>
              <a:rPr lang="en-US" altLang="zh-CN" sz="2400" dirty="0" smtClean="0"/>
              <a:t>main()</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smtClean="0"/>
              <a:t>	</a:t>
            </a:r>
            <a:r>
              <a:rPr lang="en-US" altLang="zh-CN" sz="2400" dirty="0" err="1" smtClean="0"/>
              <a:t>RoundTable</a:t>
            </a:r>
            <a:r>
              <a:rPr lang="en-US" altLang="zh-CN" sz="2400" dirty="0" smtClean="0"/>
              <a:t> </a:t>
            </a:r>
            <a:r>
              <a:rPr lang="en-US" altLang="zh-CN" sz="2400" dirty="0" smtClean="0">
                <a:solidFill>
                  <a:srgbClr val="FF0066"/>
                </a:solidFill>
              </a:rPr>
              <a:t>table(10,3,2);</a:t>
            </a:r>
          </a:p>
          <a:p>
            <a:pPr eaLnBrk="1" hangingPunct="1">
              <a:buFont typeface="Wingdings" pitchFamily="2" charset="2"/>
              <a:buNone/>
              <a:defRPr/>
            </a:pPr>
            <a:r>
              <a:rPr lang="en-US" altLang="zh-CN" sz="2400" dirty="0" smtClean="0"/>
              <a:t>	</a:t>
            </a:r>
            <a:r>
              <a:rPr lang="en-US" altLang="zh-CN" sz="2400" dirty="0" err="1" smtClean="0"/>
              <a:t>cout</a:t>
            </a:r>
            <a:r>
              <a:rPr lang="en-US" altLang="zh-CN" sz="2400" dirty="0" smtClean="0"/>
              <a:t>&lt;&lt;"height: "&lt;&lt;</a:t>
            </a:r>
          </a:p>
          <a:p>
            <a:pPr eaLnBrk="1" hangingPunct="1">
              <a:buFont typeface="Wingdings" pitchFamily="2" charset="2"/>
              <a:buNone/>
              <a:defRPr/>
            </a:pPr>
            <a:r>
              <a:rPr lang="en-US" altLang="zh-CN" sz="2400" dirty="0" smtClean="0"/>
              <a:t>		</a:t>
            </a:r>
            <a:r>
              <a:rPr lang="en-US" altLang="zh-CN" sz="2400" dirty="0" err="1" smtClean="0"/>
              <a:t>table.</a:t>
            </a:r>
            <a:r>
              <a:rPr lang="en-US" altLang="zh-CN" sz="2400" dirty="0" err="1" smtClean="0">
                <a:solidFill>
                  <a:srgbClr val="FF0066"/>
                </a:solidFill>
              </a:rPr>
              <a:t>getHeight</a:t>
            </a:r>
            <a:r>
              <a:rPr lang="en-US" altLang="zh-CN" sz="2400" dirty="0" smtClean="0"/>
              <a:t>()&lt;&lt;</a:t>
            </a:r>
            <a:r>
              <a:rPr lang="en-US" altLang="zh-CN" sz="2400" dirty="0" err="1" smtClean="0"/>
              <a:t>endl</a:t>
            </a:r>
            <a:r>
              <a:rPr lang="en-US" altLang="zh-CN" sz="2400" dirty="0" smtClean="0"/>
              <a:t>;</a:t>
            </a:r>
          </a:p>
          <a:p>
            <a:pPr eaLnBrk="1" hangingPunct="1">
              <a:buFont typeface="Wingdings" pitchFamily="2" charset="2"/>
              <a:buNone/>
              <a:defRPr/>
            </a:pPr>
            <a:r>
              <a:rPr lang="en-US" altLang="zh-CN" sz="2400" dirty="0" smtClean="0"/>
              <a:t>	</a:t>
            </a:r>
            <a:r>
              <a:rPr lang="en-US" altLang="zh-CN" sz="2400" dirty="0" err="1" smtClean="0"/>
              <a:t>cout</a:t>
            </a:r>
            <a:r>
              <a:rPr lang="en-US" altLang="zh-CN" sz="2400" dirty="0" smtClean="0"/>
              <a:t>&lt;&lt;"area: "&lt;&lt;</a:t>
            </a:r>
            <a:r>
              <a:rPr lang="en-US" altLang="zh-CN" sz="2400" dirty="0" err="1" smtClean="0"/>
              <a:t>table.calArea</a:t>
            </a:r>
            <a:r>
              <a:rPr lang="en-US" altLang="zh-CN" sz="2400" dirty="0" smtClean="0"/>
              <a:t>()&lt;&lt;</a:t>
            </a:r>
            <a:r>
              <a:rPr lang="en-US" altLang="zh-CN" sz="2400" dirty="0" err="1" smtClean="0"/>
              <a:t>endl</a:t>
            </a:r>
            <a:r>
              <a:rPr lang="en-US" altLang="zh-CN" sz="2400" dirty="0" smtClean="0"/>
              <a:t>;</a:t>
            </a:r>
          </a:p>
          <a:p>
            <a:pPr eaLnBrk="1" hangingPunct="1">
              <a:buFont typeface="Wingdings" pitchFamily="2" charset="2"/>
              <a:buNone/>
              <a:defRPr/>
            </a:pPr>
            <a:r>
              <a:rPr lang="en-US" altLang="zh-CN" sz="2400" dirty="0" smtClean="0"/>
              <a:t>	</a:t>
            </a:r>
            <a:r>
              <a:rPr lang="en-US" altLang="zh-CN" sz="2400" dirty="0" err="1" smtClean="0"/>
              <a:t>cout</a:t>
            </a:r>
            <a:r>
              <a:rPr lang="en-US" altLang="zh-CN" sz="2400" dirty="0" smtClean="0"/>
              <a:t>&lt;&lt;"color: "&lt;&lt;</a:t>
            </a:r>
          </a:p>
          <a:p>
            <a:pPr eaLnBrk="1" hangingPunct="1">
              <a:buFont typeface="Wingdings" pitchFamily="2" charset="2"/>
              <a:buNone/>
              <a:defRPr/>
            </a:pPr>
            <a:r>
              <a:rPr lang="en-US" altLang="zh-CN" sz="2400" dirty="0" smtClean="0"/>
              <a:t>		</a:t>
            </a:r>
            <a:r>
              <a:rPr lang="en-US" altLang="zh-CN" sz="2400" dirty="0" err="1" smtClean="0"/>
              <a:t>table.</a:t>
            </a:r>
            <a:r>
              <a:rPr lang="en-US" altLang="zh-CN" sz="2400" dirty="0" err="1" smtClean="0">
                <a:solidFill>
                  <a:srgbClr val="FF0066"/>
                </a:solidFill>
              </a:rPr>
              <a:t>getColor</a:t>
            </a:r>
            <a:r>
              <a:rPr lang="en-US" altLang="zh-CN" sz="2400" dirty="0" smtClean="0"/>
              <a:t>()&lt;&lt;</a:t>
            </a:r>
            <a:r>
              <a:rPr lang="en-US" altLang="zh-CN" sz="2400" dirty="0" err="1" smtClean="0"/>
              <a:t>endl</a:t>
            </a:r>
            <a:r>
              <a:rPr lang="en-US" altLang="zh-CN" sz="2400" dirty="0" smtClean="0"/>
              <a:t>;</a:t>
            </a:r>
          </a:p>
          <a:p>
            <a:pPr>
              <a:buNone/>
              <a:defRPr/>
            </a:pPr>
            <a:r>
              <a:rPr lang="en-US" altLang="zh-CN" sz="2400" dirty="0" smtClean="0"/>
              <a:t>	return 0;</a:t>
            </a:r>
          </a:p>
          <a:p>
            <a:pPr eaLnBrk="1" hangingPunct="1">
              <a:buFont typeface="Wingdings" pitchFamily="2" charset="2"/>
              <a:buNone/>
              <a:defRPr/>
            </a:pPr>
            <a:r>
              <a:rPr lang="en-US" altLang="zh-CN" sz="2400" dirty="0" smtClean="0"/>
              <a:t>}</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r>
              <a:rPr lang="en-US" altLang="zh-CN"/>
              <a:t>-</a:t>
            </a:r>
            <a:fld id="{90DF8F2F-2C2B-4381-AA85-572D75881CD2}" type="slidenum">
              <a:rPr lang="en-US" altLang="zh-CN"/>
              <a:pPr/>
              <a:t>44</a:t>
            </a:fld>
            <a:r>
              <a:rPr lang="en-US" altLang="zh-CN"/>
              <a:t>-</a:t>
            </a:r>
          </a:p>
        </p:txBody>
      </p:sp>
      <p:sp>
        <p:nvSpPr>
          <p:cNvPr id="1224706" name="Rectangle 2"/>
          <p:cNvSpPr>
            <a:spLocks noGrp="1" noChangeArrowheads="1"/>
          </p:cNvSpPr>
          <p:nvPr>
            <p:ph type="title"/>
          </p:nvPr>
        </p:nvSpPr>
        <p:spPr/>
        <p:txBody>
          <a:bodyPr/>
          <a:lstStyle/>
          <a:p>
            <a:pPr eaLnBrk="1" hangingPunct="1">
              <a:defRPr/>
            </a:pPr>
            <a:r>
              <a:rPr lang="zh-CN" altLang="en-US" smtClean="0"/>
              <a:t>多继承说明</a:t>
            </a:r>
          </a:p>
        </p:txBody>
      </p:sp>
      <p:sp>
        <p:nvSpPr>
          <p:cNvPr id="1224707" name="Rectangle 3"/>
          <p:cNvSpPr>
            <a:spLocks noGrp="1" noChangeArrowheads="1"/>
          </p:cNvSpPr>
          <p:nvPr>
            <p:ph type="body" idx="1"/>
          </p:nvPr>
        </p:nvSpPr>
        <p:spPr/>
        <p:txBody>
          <a:bodyPr/>
          <a:lstStyle/>
          <a:p>
            <a:pPr eaLnBrk="1" hangingPunct="1">
              <a:defRPr/>
            </a:pPr>
            <a:r>
              <a:rPr lang="zh-CN" altLang="en-US" sz="2400" smtClean="0"/>
              <a:t>在多继承派生类的构造函数中，要通过</a:t>
            </a:r>
            <a:r>
              <a:rPr lang="zh-CN" altLang="en-US" sz="2400" smtClean="0">
                <a:solidFill>
                  <a:srgbClr val="FF0066"/>
                </a:solidFill>
              </a:rPr>
              <a:t>初始化列表</a:t>
            </a:r>
            <a:r>
              <a:rPr lang="zh-CN" altLang="en-US" sz="2400" smtClean="0"/>
              <a:t>的形式调用直接基类的构造函数。</a:t>
            </a:r>
          </a:p>
          <a:p>
            <a:pPr eaLnBrk="1" hangingPunct="1">
              <a:defRPr/>
            </a:pPr>
            <a:r>
              <a:rPr lang="zh-CN" altLang="en-US" sz="2400" smtClean="0"/>
              <a:t>构造函数的执行顺序：先执行基类构造函数，再执行派生类构造函数；</a:t>
            </a:r>
            <a:r>
              <a:rPr lang="zh-CN" altLang="en-US" sz="2400" smtClean="0">
                <a:solidFill>
                  <a:srgbClr val="FF0066"/>
                </a:solidFill>
              </a:rPr>
              <a:t>多个基类构造函数按照定义派生类时的顺序</a:t>
            </a:r>
            <a:r>
              <a:rPr lang="zh-CN" altLang="en-US" sz="2400" smtClean="0"/>
              <a:t>，与初始化列表中的顺序无关。</a:t>
            </a:r>
          </a:p>
          <a:p>
            <a:pPr eaLnBrk="1" hangingPunct="1">
              <a:defRPr/>
            </a:pPr>
            <a:r>
              <a:rPr lang="zh-CN" altLang="en-US" sz="2400" smtClean="0"/>
              <a:t>使用多继承容易造成混乱，应避免使用。</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r>
              <a:rPr lang="en-US" altLang="zh-CN"/>
              <a:t>-</a:t>
            </a:r>
            <a:fld id="{D8153282-76C4-456D-83E6-C9647E03A33C}" type="slidenum">
              <a:rPr lang="en-US" altLang="zh-CN"/>
              <a:pPr/>
              <a:t>45</a:t>
            </a:fld>
            <a:r>
              <a:rPr lang="en-US" altLang="zh-CN"/>
              <a:t>-</a:t>
            </a:r>
          </a:p>
        </p:txBody>
      </p:sp>
      <p:sp>
        <p:nvSpPr>
          <p:cNvPr id="1225730" name="Rectangle 2"/>
          <p:cNvSpPr>
            <a:spLocks noGrp="1" noChangeArrowheads="1"/>
          </p:cNvSpPr>
          <p:nvPr>
            <p:ph type="title"/>
          </p:nvPr>
        </p:nvSpPr>
        <p:spPr/>
        <p:txBody>
          <a:bodyPr/>
          <a:lstStyle/>
          <a:p>
            <a:pPr eaLnBrk="1" hangingPunct="1">
              <a:defRPr/>
            </a:pPr>
            <a:r>
              <a:rPr lang="en-US" altLang="zh-CN" sz="4000" smtClean="0"/>
              <a:t>3</a:t>
            </a:r>
            <a:r>
              <a:rPr lang="zh-CN" altLang="en-US" sz="4000" smtClean="0"/>
              <a:t>、多继承的二义性</a:t>
            </a:r>
          </a:p>
        </p:txBody>
      </p:sp>
      <p:sp>
        <p:nvSpPr>
          <p:cNvPr id="122573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smtClean="0"/>
              <a:t>class Base1</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public:</a:t>
            </a:r>
          </a:p>
          <a:p>
            <a:pPr eaLnBrk="1" hangingPunct="1">
              <a:lnSpc>
                <a:spcPct val="90000"/>
              </a:lnSpc>
              <a:buFont typeface="Wingdings" pitchFamily="2" charset="2"/>
              <a:buNone/>
              <a:defRPr/>
            </a:pPr>
            <a:r>
              <a:rPr lang="en-US" altLang="zh-CN" sz="2400" smtClean="0"/>
              <a:t>	void </a:t>
            </a:r>
            <a:r>
              <a:rPr lang="en-US" altLang="zh-CN" sz="2400" smtClean="0">
                <a:solidFill>
                  <a:srgbClr val="FF0066"/>
                </a:solidFill>
              </a:rPr>
              <a:t>draw()</a:t>
            </a:r>
            <a:r>
              <a:rPr lang="en-US" altLang="zh-CN" sz="2400" smtClean="0"/>
              <a:t> {……}</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solidFill>
                  <a:schemeClr val="folHlink"/>
                </a:solidFill>
              </a:rPr>
              <a:t>class Base2</a:t>
            </a:r>
          </a:p>
          <a:p>
            <a:pPr eaLnBrk="1" hangingPunct="1">
              <a:lnSpc>
                <a:spcPct val="90000"/>
              </a:lnSpc>
              <a:buFont typeface="Wingdings" pitchFamily="2" charset="2"/>
              <a:buNone/>
              <a:defRPr/>
            </a:pPr>
            <a:r>
              <a:rPr lang="en-US" altLang="zh-CN" sz="2400" smtClean="0">
                <a:solidFill>
                  <a:schemeClr val="folHlink"/>
                </a:solidFill>
              </a:rPr>
              <a:t>{</a:t>
            </a:r>
          </a:p>
          <a:p>
            <a:pPr eaLnBrk="1" hangingPunct="1">
              <a:lnSpc>
                <a:spcPct val="90000"/>
              </a:lnSpc>
              <a:buFont typeface="Wingdings" pitchFamily="2" charset="2"/>
              <a:buNone/>
              <a:defRPr/>
            </a:pPr>
            <a:r>
              <a:rPr lang="en-US" altLang="zh-CN" sz="2400" smtClean="0">
                <a:solidFill>
                  <a:schemeClr val="folHlink"/>
                </a:solidFill>
              </a:rPr>
              <a:t>public:</a:t>
            </a:r>
          </a:p>
          <a:p>
            <a:pPr eaLnBrk="1" hangingPunct="1">
              <a:lnSpc>
                <a:spcPct val="90000"/>
              </a:lnSpc>
              <a:buFont typeface="Wingdings" pitchFamily="2" charset="2"/>
              <a:buNone/>
              <a:defRPr/>
            </a:pPr>
            <a:r>
              <a:rPr lang="en-US" altLang="zh-CN" sz="2400" smtClean="0">
                <a:solidFill>
                  <a:schemeClr val="folHlink"/>
                </a:solidFill>
              </a:rPr>
              <a:t>	void </a:t>
            </a:r>
            <a:r>
              <a:rPr lang="en-US" altLang="zh-CN" sz="2400" smtClean="0">
                <a:solidFill>
                  <a:srgbClr val="FF0066"/>
                </a:solidFill>
              </a:rPr>
              <a:t>draw()</a:t>
            </a:r>
            <a:r>
              <a:rPr lang="en-US" altLang="zh-CN" sz="2400" smtClean="0">
                <a:solidFill>
                  <a:schemeClr val="folHlink"/>
                </a:solidFill>
              </a:rPr>
              <a:t> {……}</a:t>
            </a:r>
          </a:p>
          <a:p>
            <a:pPr eaLnBrk="1" hangingPunct="1">
              <a:lnSpc>
                <a:spcPct val="90000"/>
              </a:lnSpc>
              <a:buFont typeface="Wingdings" pitchFamily="2" charset="2"/>
              <a:buNone/>
              <a:defRPr/>
            </a:pPr>
            <a:r>
              <a:rPr lang="en-US" altLang="zh-CN" sz="2400" smtClean="0">
                <a:solidFill>
                  <a:schemeClr val="folHlink"/>
                </a:solidFill>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r>
              <a:rPr lang="en-US" altLang="zh-CN"/>
              <a:t>-</a:t>
            </a:r>
            <a:fld id="{D09E8C43-3739-49DE-9744-65127DE8468F}" type="slidenum">
              <a:rPr lang="en-US" altLang="zh-CN"/>
              <a:pPr/>
              <a:t>46</a:t>
            </a:fld>
            <a:r>
              <a:rPr lang="en-US" altLang="zh-CN"/>
              <a:t>-</a:t>
            </a:r>
          </a:p>
        </p:txBody>
      </p:sp>
      <p:sp>
        <p:nvSpPr>
          <p:cNvPr id="1226754" name="Rectangle 2"/>
          <p:cNvSpPr>
            <a:spLocks noGrp="1" noChangeArrowheads="1"/>
          </p:cNvSpPr>
          <p:nvPr>
            <p:ph type="title"/>
          </p:nvPr>
        </p:nvSpPr>
        <p:spPr/>
        <p:txBody>
          <a:bodyPr/>
          <a:lstStyle/>
          <a:p>
            <a:pPr eaLnBrk="1" hangingPunct="1">
              <a:defRPr/>
            </a:pPr>
            <a:r>
              <a:rPr lang="zh-CN" altLang="en-US" smtClean="0"/>
              <a:t>多继承的二义性</a:t>
            </a:r>
          </a:p>
        </p:txBody>
      </p:sp>
      <p:sp>
        <p:nvSpPr>
          <p:cNvPr id="1226755" name="Rectangle 3"/>
          <p:cNvSpPr>
            <a:spLocks noGrp="1" noChangeArrowheads="1"/>
          </p:cNvSpPr>
          <p:nvPr>
            <p:ph type="body" idx="1"/>
          </p:nvPr>
        </p:nvSpPr>
        <p:spPr/>
        <p:txBody>
          <a:bodyPr/>
          <a:lstStyle/>
          <a:p>
            <a:pPr eaLnBrk="1" hangingPunct="1">
              <a:buFont typeface="Wingdings" pitchFamily="2" charset="2"/>
              <a:buNone/>
              <a:defRPr/>
            </a:pPr>
            <a:r>
              <a:rPr lang="en-US" altLang="zh-CN" sz="2400" dirty="0" smtClean="0">
                <a:solidFill>
                  <a:schemeClr val="folHlink"/>
                </a:solidFill>
              </a:rPr>
              <a:t>class Derived: public Base1, public Base2</a:t>
            </a:r>
          </a:p>
          <a:p>
            <a:pPr eaLnBrk="1" hangingPunct="1">
              <a:buFont typeface="Wingdings" pitchFamily="2" charset="2"/>
              <a:buNone/>
              <a:defRPr/>
            </a:pPr>
            <a:r>
              <a:rPr lang="en-US" altLang="zh-CN" sz="2400" dirty="0" smtClean="0"/>
              <a:t>{	…… };</a:t>
            </a:r>
          </a:p>
          <a:p>
            <a:pPr eaLnBrk="1" hangingPunct="1">
              <a:buFont typeface="Wingdings" pitchFamily="2" charset="2"/>
              <a:buNone/>
              <a:defRPr/>
            </a:pPr>
            <a:endParaRPr lang="en-US" altLang="zh-CN" sz="2400" dirty="0" smtClean="0"/>
          </a:p>
          <a:p>
            <a:pPr eaLnBrk="1" hangingPunct="1">
              <a:buFont typeface="Wingdings" pitchFamily="2" charset="2"/>
              <a:buNone/>
              <a:defRPr/>
            </a:pPr>
            <a:r>
              <a:rPr lang="en-US" altLang="zh-CN" sz="2400" smtClean="0"/>
              <a:t>int </a:t>
            </a:r>
            <a:r>
              <a:rPr lang="en-US" altLang="zh-CN" sz="2400" dirty="0" smtClean="0"/>
              <a:t>main()</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smtClean="0"/>
              <a:t>	Derived d;</a:t>
            </a:r>
          </a:p>
          <a:p>
            <a:pPr eaLnBrk="1" hangingPunct="1">
              <a:buFont typeface="Wingdings" pitchFamily="2" charset="2"/>
              <a:buNone/>
              <a:defRPr/>
            </a:pPr>
            <a:r>
              <a:rPr lang="en-US" altLang="zh-CN" sz="2400" dirty="0" smtClean="0"/>
              <a:t>	</a:t>
            </a:r>
            <a:r>
              <a:rPr lang="en-US" altLang="zh-CN" sz="2400" dirty="0" err="1" smtClean="0">
                <a:solidFill>
                  <a:srgbClr val="FF0066"/>
                </a:solidFill>
              </a:rPr>
              <a:t>d.draw</a:t>
            </a:r>
            <a:r>
              <a:rPr lang="en-US" altLang="zh-CN" sz="2400" dirty="0" smtClean="0">
                <a:solidFill>
                  <a:srgbClr val="FF0066"/>
                </a:solidFill>
              </a:rPr>
              <a:t>();</a:t>
            </a:r>
          </a:p>
          <a:p>
            <a:pPr>
              <a:buNone/>
              <a:defRPr/>
            </a:pPr>
            <a:r>
              <a:rPr lang="en-US" altLang="zh-CN" sz="2400" dirty="0" smtClean="0"/>
              <a:t>	return 0;</a:t>
            </a:r>
          </a:p>
          <a:p>
            <a:pPr eaLnBrk="1" hangingPunct="1">
              <a:buFont typeface="Wingdings" pitchFamily="2" charset="2"/>
              <a:buNone/>
              <a:defRPr/>
            </a:pPr>
            <a:r>
              <a:rPr lang="en-US" altLang="zh-CN" sz="2400" dirty="0" smtClean="0"/>
              <a:t>}</a:t>
            </a:r>
            <a:endParaRPr lang="en-US" altLang="zh-CN" sz="2400" dirty="0" smtClean="0">
              <a:solidFill>
                <a:schemeClr val="folHlink"/>
              </a:solidFill>
            </a:endParaRPr>
          </a:p>
        </p:txBody>
      </p:sp>
      <p:sp>
        <p:nvSpPr>
          <p:cNvPr id="1226756" name="AutoShape 4"/>
          <p:cNvSpPr>
            <a:spLocks noChangeArrowheads="1"/>
          </p:cNvSpPr>
          <p:nvPr/>
        </p:nvSpPr>
        <p:spPr bwMode="auto">
          <a:xfrm>
            <a:off x="3348038" y="2852738"/>
            <a:ext cx="3889375" cy="1371600"/>
          </a:xfrm>
          <a:prstGeom prst="cloudCallout">
            <a:avLst>
              <a:gd name="adj1" fmla="val -71222"/>
              <a:gd name="adj2" fmla="val 21991"/>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无法确定调用哪个</a:t>
            </a:r>
            <a:r>
              <a:rPr lang="en-US" altLang="zh-CN" sz="2800">
                <a:effectLst>
                  <a:outerShdw blurRad="38100" dist="38100" dir="2700000" algn="tl">
                    <a:srgbClr val="FFFFFF"/>
                  </a:outerShdw>
                </a:effectLst>
                <a:ea typeface="黑体" pitchFamily="2" charset="-122"/>
              </a:rPr>
              <a:t>draw()</a:t>
            </a:r>
            <a:r>
              <a:rPr lang="zh-CN" altLang="en-US" sz="2800">
                <a:effectLst>
                  <a:outerShdw blurRad="38100" dist="38100" dir="2700000" algn="tl">
                    <a:srgbClr val="FFFFFF"/>
                  </a:outerShdw>
                </a:effectLst>
                <a:ea typeface="黑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6756"/>
                                        </p:tgtEl>
                                        <p:attrNameLst>
                                          <p:attrName>style.visibility</p:attrName>
                                        </p:attrNameLst>
                                      </p:cBhvr>
                                      <p:to>
                                        <p:strVal val="visible"/>
                                      </p:to>
                                    </p:set>
                                    <p:animEffect transition="in" filter="strips(downRight)">
                                      <p:cBhvr>
                                        <p:cTn id="7" dur="500"/>
                                        <p:tgtEl>
                                          <p:spTgt spid="122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75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r>
              <a:rPr lang="en-US" altLang="zh-CN"/>
              <a:t>-</a:t>
            </a:r>
            <a:fld id="{0645F479-FBF0-418C-AF8C-38BCFC891535}" type="slidenum">
              <a:rPr lang="en-US" altLang="zh-CN"/>
              <a:pPr/>
              <a:t>47</a:t>
            </a:fld>
            <a:r>
              <a:rPr lang="en-US" altLang="zh-CN"/>
              <a:t>-</a:t>
            </a:r>
          </a:p>
        </p:txBody>
      </p:sp>
      <p:sp>
        <p:nvSpPr>
          <p:cNvPr id="1227778" name="Rectangle 2"/>
          <p:cNvSpPr>
            <a:spLocks noGrp="1" noChangeArrowheads="1"/>
          </p:cNvSpPr>
          <p:nvPr>
            <p:ph type="title"/>
          </p:nvPr>
        </p:nvSpPr>
        <p:spPr/>
        <p:txBody>
          <a:bodyPr/>
          <a:lstStyle/>
          <a:p>
            <a:pPr eaLnBrk="1" hangingPunct="1">
              <a:defRPr/>
            </a:pPr>
            <a:r>
              <a:rPr lang="zh-CN" altLang="en-US" smtClean="0"/>
              <a:t>二义性解决方法：限定前缀</a:t>
            </a:r>
          </a:p>
        </p:txBody>
      </p:sp>
      <p:sp>
        <p:nvSpPr>
          <p:cNvPr id="1227779" name="Rectangle 3"/>
          <p:cNvSpPr>
            <a:spLocks noGrp="1" noChangeArrowheads="1"/>
          </p:cNvSpPr>
          <p:nvPr>
            <p:ph type="body" idx="1"/>
          </p:nvPr>
        </p:nvSpPr>
        <p:spPr/>
        <p:txBody>
          <a:bodyPr/>
          <a:lstStyle/>
          <a:p>
            <a:pPr eaLnBrk="1" hangingPunct="1">
              <a:buFont typeface="Wingdings" pitchFamily="2" charset="2"/>
              <a:buNone/>
              <a:defRPr/>
            </a:pPr>
            <a:r>
              <a:rPr lang="en-US" altLang="zh-CN" sz="2400" dirty="0" smtClean="0"/>
              <a:t>class Derived: public Base1, public Base2</a:t>
            </a:r>
          </a:p>
          <a:p>
            <a:pPr eaLnBrk="1" hangingPunct="1">
              <a:buFont typeface="Wingdings" pitchFamily="2" charset="2"/>
              <a:buNone/>
              <a:defRPr/>
            </a:pPr>
            <a:r>
              <a:rPr lang="en-US" altLang="zh-CN" sz="2400" dirty="0" smtClean="0"/>
              <a:t>{	…… };</a:t>
            </a:r>
          </a:p>
          <a:p>
            <a:pPr eaLnBrk="1" hangingPunct="1">
              <a:buFont typeface="Wingdings" pitchFamily="2" charset="2"/>
              <a:buNone/>
              <a:defRPr/>
            </a:pPr>
            <a:endParaRPr lang="en-US" altLang="zh-CN" sz="2400" dirty="0" smtClean="0"/>
          </a:p>
          <a:p>
            <a:pPr eaLnBrk="1" hangingPunct="1">
              <a:buFont typeface="Wingdings" pitchFamily="2" charset="2"/>
              <a:buNone/>
              <a:defRPr/>
            </a:pPr>
            <a:r>
              <a:rPr lang="en-US" altLang="zh-CN" sz="2400" smtClean="0"/>
              <a:t>int </a:t>
            </a:r>
            <a:r>
              <a:rPr lang="en-US" altLang="zh-CN" sz="2400" dirty="0" smtClean="0"/>
              <a:t>main()</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smtClean="0"/>
              <a:t>	Derived d;</a:t>
            </a:r>
          </a:p>
          <a:p>
            <a:pPr eaLnBrk="1" hangingPunct="1">
              <a:buFont typeface="Wingdings" pitchFamily="2" charset="2"/>
              <a:buNone/>
              <a:defRPr/>
            </a:pPr>
            <a:r>
              <a:rPr lang="en-US" altLang="zh-CN" sz="2400" dirty="0" smtClean="0"/>
              <a:t>	</a:t>
            </a:r>
            <a:r>
              <a:rPr lang="en-US" altLang="zh-CN" sz="2400" dirty="0" smtClean="0">
                <a:solidFill>
                  <a:schemeClr val="folHlink"/>
                </a:solidFill>
              </a:rPr>
              <a:t>d.</a:t>
            </a:r>
            <a:r>
              <a:rPr lang="en-US" altLang="zh-CN" sz="2400" dirty="0" smtClean="0">
                <a:solidFill>
                  <a:srgbClr val="FF0066"/>
                </a:solidFill>
              </a:rPr>
              <a:t>Base1::</a:t>
            </a:r>
            <a:r>
              <a:rPr lang="en-US" altLang="zh-CN" sz="2400" dirty="0" smtClean="0">
                <a:solidFill>
                  <a:schemeClr val="folHlink"/>
                </a:solidFill>
              </a:rPr>
              <a:t>draw();</a:t>
            </a:r>
          </a:p>
          <a:p>
            <a:pPr eaLnBrk="1" hangingPunct="1">
              <a:buFont typeface="Wingdings" pitchFamily="2" charset="2"/>
              <a:buNone/>
              <a:defRPr/>
            </a:pPr>
            <a:r>
              <a:rPr lang="en-US" altLang="zh-CN" sz="2400" dirty="0" smtClean="0">
                <a:solidFill>
                  <a:srgbClr val="FF0066"/>
                </a:solidFill>
              </a:rPr>
              <a:t>	</a:t>
            </a:r>
            <a:r>
              <a:rPr lang="en-US" altLang="zh-CN" sz="2400" dirty="0" smtClean="0">
                <a:solidFill>
                  <a:schemeClr val="folHlink"/>
                </a:solidFill>
              </a:rPr>
              <a:t>d.</a:t>
            </a:r>
            <a:r>
              <a:rPr lang="en-US" altLang="zh-CN" sz="2400" dirty="0" smtClean="0">
                <a:solidFill>
                  <a:srgbClr val="FF0066"/>
                </a:solidFill>
              </a:rPr>
              <a:t>Base2::</a:t>
            </a:r>
            <a:r>
              <a:rPr lang="en-US" altLang="zh-CN" sz="2400" dirty="0" smtClean="0">
                <a:solidFill>
                  <a:schemeClr val="folHlink"/>
                </a:solidFill>
              </a:rPr>
              <a:t>draw();</a:t>
            </a:r>
          </a:p>
          <a:p>
            <a:pPr>
              <a:buNone/>
              <a:defRPr/>
            </a:pPr>
            <a:r>
              <a:rPr lang="en-US" altLang="zh-CN" sz="2400" dirty="0" smtClean="0"/>
              <a:t>	return 0;</a:t>
            </a:r>
          </a:p>
          <a:p>
            <a:pPr eaLnBrk="1" hangingPunct="1">
              <a:buFont typeface="Wingdings" pitchFamily="2" charset="2"/>
              <a:buNone/>
              <a:defRPr/>
            </a:pPr>
            <a:r>
              <a:rPr lang="en-US" altLang="zh-CN" sz="2400" dirty="0" smtClean="0"/>
              <a:t>}</a:t>
            </a:r>
            <a:endParaRPr lang="en-US" altLang="zh-CN" sz="2400" dirty="0" smtClean="0">
              <a:solidFill>
                <a:schemeClr val="folHlink"/>
              </a:solidFill>
            </a:endParaRPr>
          </a:p>
        </p:txBody>
      </p:sp>
      <p:sp>
        <p:nvSpPr>
          <p:cNvPr id="1227780" name="AutoShape 4"/>
          <p:cNvSpPr>
            <a:spLocks noChangeArrowheads="1"/>
          </p:cNvSpPr>
          <p:nvPr/>
        </p:nvSpPr>
        <p:spPr bwMode="auto">
          <a:xfrm>
            <a:off x="3924300" y="2420938"/>
            <a:ext cx="3097213" cy="1371600"/>
          </a:xfrm>
          <a:prstGeom prst="cloudCallout">
            <a:avLst>
              <a:gd name="adj1" fmla="val -70398"/>
              <a:gd name="adj2" fmla="val 44444"/>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限定前缀，但不好！！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7780"/>
                                        </p:tgtEl>
                                        <p:attrNameLst>
                                          <p:attrName>style.visibility</p:attrName>
                                        </p:attrNameLst>
                                      </p:cBhvr>
                                      <p:to>
                                        <p:strVal val="visible"/>
                                      </p:to>
                                    </p:set>
                                    <p:animEffect transition="in" filter="strips(downRight)">
                                      <p:cBhvr>
                                        <p:cTn id="7" dur="500"/>
                                        <p:tgtEl>
                                          <p:spTgt spid="122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r>
              <a:rPr lang="en-US" altLang="zh-CN"/>
              <a:t>-</a:t>
            </a:r>
            <a:fld id="{5E830BB1-B445-482C-A08F-5827AFF4D9CA}" type="slidenum">
              <a:rPr lang="en-US" altLang="zh-CN"/>
              <a:pPr/>
              <a:t>48</a:t>
            </a:fld>
            <a:r>
              <a:rPr lang="en-US" altLang="zh-CN"/>
              <a:t>-</a:t>
            </a:r>
          </a:p>
        </p:txBody>
      </p:sp>
      <p:sp>
        <p:nvSpPr>
          <p:cNvPr id="1228802" name="Rectangle 2"/>
          <p:cNvSpPr>
            <a:spLocks noGrp="1" noChangeArrowheads="1"/>
          </p:cNvSpPr>
          <p:nvPr>
            <p:ph type="title"/>
          </p:nvPr>
        </p:nvSpPr>
        <p:spPr/>
        <p:txBody>
          <a:bodyPr/>
          <a:lstStyle/>
          <a:p>
            <a:pPr eaLnBrk="1" hangingPunct="1">
              <a:defRPr/>
            </a:pPr>
            <a:r>
              <a:rPr lang="zh-CN" altLang="en-US" smtClean="0"/>
              <a:t>二义性解决方法：覆盖技术</a:t>
            </a:r>
          </a:p>
        </p:txBody>
      </p:sp>
      <p:sp>
        <p:nvSpPr>
          <p:cNvPr id="122880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smtClean="0"/>
              <a:t>class Derived: public Base1, public Base2</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public</a:t>
            </a:r>
            <a:r>
              <a:rPr lang="zh-CN" altLang="en-US" sz="2400" dirty="0" smtClean="0"/>
              <a:t>：</a:t>
            </a:r>
          </a:p>
          <a:p>
            <a:pPr eaLnBrk="1" hangingPunct="1">
              <a:lnSpc>
                <a:spcPct val="90000"/>
              </a:lnSpc>
              <a:buFont typeface="Wingdings" pitchFamily="2" charset="2"/>
              <a:buNone/>
              <a:defRPr/>
            </a:pPr>
            <a:r>
              <a:rPr lang="zh-CN" altLang="en-US" sz="2400" dirty="0" smtClean="0"/>
              <a:t>	</a:t>
            </a:r>
            <a:r>
              <a:rPr lang="en-US" altLang="zh-CN" sz="2400" dirty="0" smtClean="0"/>
              <a:t>void </a:t>
            </a:r>
            <a:r>
              <a:rPr lang="en-US" altLang="zh-CN" sz="2400" dirty="0" smtClean="0">
                <a:solidFill>
                  <a:srgbClr val="FF0066"/>
                </a:solidFill>
              </a:rPr>
              <a:t>draw()</a:t>
            </a:r>
            <a:r>
              <a:rPr lang="en-US" altLang="zh-CN" sz="2400" dirty="0" smtClean="0"/>
              <a:t>  </a:t>
            </a:r>
          </a:p>
          <a:p>
            <a:pPr eaLnBrk="1" hangingPunct="1">
              <a:lnSpc>
                <a:spcPct val="90000"/>
              </a:lnSpc>
              <a:buFont typeface="Wingdings" pitchFamily="2" charset="2"/>
              <a:buNone/>
              <a:defRPr/>
            </a:pPr>
            <a:r>
              <a:rPr lang="en-US" altLang="zh-CN" sz="2400" dirty="0" smtClean="0"/>
              <a:t>	{ 	</a:t>
            </a:r>
            <a:r>
              <a:rPr lang="en-US" altLang="zh-CN" sz="2400" dirty="0" smtClean="0">
                <a:solidFill>
                  <a:schemeClr val="folHlink"/>
                </a:solidFill>
              </a:rPr>
              <a:t>if(……)</a:t>
            </a:r>
            <a:r>
              <a:rPr lang="en-US" altLang="zh-CN" sz="2400" dirty="0" smtClean="0"/>
              <a:t> </a:t>
            </a:r>
            <a:r>
              <a:rPr lang="en-US" altLang="zh-CN" sz="2400" dirty="0" smtClean="0">
                <a:solidFill>
                  <a:srgbClr val="FF0066"/>
                </a:solidFill>
              </a:rPr>
              <a:t>Base1::</a:t>
            </a:r>
            <a:r>
              <a:rPr lang="en-US" altLang="zh-CN" sz="2400" dirty="0" smtClean="0">
                <a:solidFill>
                  <a:schemeClr val="folHlink"/>
                </a:solidFill>
              </a:rPr>
              <a:t>draw();</a:t>
            </a:r>
          </a:p>
          <a:p>
            <a:pPr eaLnBrk="1" hangingPunct="1">
              <a:lnSpc>
                <a:spcPct val="90000"/>
              </a:lnSpc>
              <a:buFont typeface="Wingdings" pitchFamily="2" charset="2"/>
              <a:buNone/>
              <a:defRPr/>
            </a:pPr>
            <a:r>
              <a:rPr lang="en-US" altLang="zh-CN" sz="2400" dirty="0" smtClean="0"/>
              <a:t>		</a:t>
            </a:r>
            <a:r>
              <a:rPr lang="en-US" altLang="zh-CN" sz="2400" dirty="0" smtClean="0">
                <a:solidFill>
                  <a:schemeClr val="folHlink"/>
                </a:solidFill>
              </a:rPr>
              <a:t>else </a:t>
            </a:r>
            <a:r>
              <a:rPr lang="en-US" altLang="zh-CN" sz="2400" dirty="0" smtClean="0"/>
              <a:t>      </a:t>
            </a:r>
            <a:r>
              <a:rPr lang="en-US" altLang="zh-CN" sz="2400" dirty="0" smtClean="0">
                <a:solidFill>
                  <a:srgbClr val="FF0066"/>
                </a:solidFill>
              </a:rPr>
              <a:t>Base2::</a:t>
            </a:r>
            <a:r>
              <a:rPr lang="en-US" altLang="zh-CN" sz="2400" dirty="0" smtClean="0">
                <a:solidFill>
                  <a:schemeClr val="folHlink"/>
                </a:solidFill>
              </a:rPr>
              <a:t>draw();</a:t>
            </a:r>
            <a:r>
              <a:rPr lang="en-US" altLang="zh-CN" sz="2400" dirty="0" smtClean="0"/>
              <a:t>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smtClean="0"/>
              <a:t>int </a:t>
            </a:r>
            <a:r>
              <a:rPr lang="en-US" altLang="zh-CN" sz="2400" dirty="0" smtClean="0"/>
              <a:t>main()</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	Derived d;</a:t>
            </a:r>
          </a:p>
          <a:p>
            <a:pPr eaLnBrk="1" hangingPunct="1">
              <a:lnSpc>
                <a:spcPct val="90000"/>
              </a:lnSpc>
              <a:buFont typeface="Wingdings" pitchFamily="2" charset="2"/>
              <a:buNone/>
              <a:defRPr/>
            </a:pPr>
            <a:r>
              <a:rPr lang="en-US" altLang="zh-CN" sz="2400" dirty="0" smtClean="0"/>
              <a:t>	</a:t>
            </a:r>
            <a:r>
              <a:rPr lang="en-US" altLang="zh-CN" sz="2400" dirty="0" smtClean="0">
                <a:solidFill>
                  <a:schemeClr val="folHlink"/>
                </a:solidFill>
              </a:rPr>
              <a:t>d.</a:t>
            </a:r>
            <a:r>
              <a:rPr lang="en-US" altLang="zh-CN" sz="2400" dirty="0" smtClean="0">
                <a:solidFill>
                  <a:srgbClr val="FF0066"/>
                </a:solidFill>
              </a:rPr>
              <a:t> </a:t>
            </a:r>
            <a:r>
              <a:rPr lang="en-US" altLang="zh-CN" sz="2400" dirty="0" smtClean="0">
                <a:solidFill>
                  <a:schemeClr val="folHlink"/>
                </a:solidFill>
              </a:rPr>
              <a:t>draw();</a:t>
            </a:r>
          </a:p>
          <a:p>
            <a:pPr>
              <a:lnSpc>
                <a:spcPct val="90000"/>
              </a:lnSpc>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endParaRPr lang="en-US" altLang="zh-CN" sz="2400" dirty="0" smtClean="0">
              <a:solidFill>
                <a:schemeClr val="folHlink"/>
              </a:solidFill>
            </a:endParaRPr>
          </a:p>
        </p:txBody>
      </p:sp>
      <p:sp>
        <p:nvSpPr>
          <p:cNvPr id="1228804" name="AutoShape 4"/>
          <p:cNvSpPr>
            <a:spLocks noChangeArrowheads="1"/>
          </p:cNvSpPr>
          <p:nvPr/>
        </p:nvSpPr>
        <p:spPr bwMode="auto">
          <a:xfrm>
            <a:off x="3995738" y="3716338"/>
            <a:ext cx="4392686" cy="1368425"/>
          </a:xfrm>
          <a:prstGeom prst="cloudCallout">
            <a:avLst>
              <a:gd name="adj1" fmla="val -43426"/>
              <a:gd name="adj2" fmla="val -62875"/>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派生类中提供接口，方便用户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8804"/>
                                        </p:tgtEl>
                                        <p:attrNameLst>
                                          <p:attrName>style.visibility</p:attrName>
                                        </p:attrNameLst>
                                      </p:cBhvr>
                                      <p:to>
                                        <p:strVal val="visible"/>
                                      </p:to>
                                    </p:set>
                                    <p:animEffect transition="in" filter="strips(downRight)">
                                      <p:cBhvr>
                                        <p:cTn id="7" dur="500"/>
                                        <p:tgtEl>
                                          <p:spTgt spid="122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r>
              <a:rPr lang="en-US" altLang="zh-CN"/>
              <a:t>-</a:t>
            </a:r>
            <a:fld id="{C76D6192-5B5B-4A1A-B135-D0D1A6429C72}" type="slidenum">
              <a:rPr lang="en-US" altLang="zh-CN"/>
              <a:pPr/>
              <a:t>49</a:t>
            </a:fld>
            <a:r>
              <a:rPr lang="en-US" altLang="zh-CN"/>
              <a:t>-</a:t>
            </a:r>
          </a:p>
        </p:txBody>
      </p:sp>
      <p:sp>
        <p:nvSpPr>
          <p:cNvPr id="1229826" name="Rectangle 2"/>
          <p:cNvSpPr>
            <a:spLocks noGrp="1" noChangeArrowheads="1"/>
          </p:cNvSpPr>
          <p:nvPr>
            <p:ph type="title"/>
          </p:nvPr>
        </p:nvSpPr>
        <p:spPr/>
        <p:txBody>
          <a:bodyPr/>
          <a:lstStyle/>
          <a:p>
            <a:pPr eaLnBrk="1" hangingPunct="1">
              <a:defRPr/>
            </a:pPr>
            <a:r>
              <a:rPr lang="en-US" altLang="zh-CN" smtClean="0"/>
              <a:t>4</a:t>
            </a:r>
            <a:r>
              <a:rPr lang="zh-CN" altLang="en-US" smtClean="0"/>
              <a:t>、另一种二义性</a:t>
            </a:r>
          </a:p>
        </p:txBody>
      </p:sp>
      <p:sp>
        <p:nvSpPr>
          <p:cNvPr id="1229827" name="Rectangle 3"/>
          <p:cNvSpPr>
            <a:spLocks noGrp="1" noChangeArrowheads="1"/>
          </p:cNvSpPr>
          <p:nvPr>
            <p:ph type="body" idx="1"/>
          </p:nvPr>
        </p:nvSpPr>
        <p:spPr/>
        <p:txBody>
          <a:bodyPr/>
          <a:lstStyle/>
          <a:p>
            <a:pPr eaLnBrk="1" hangingPunct="1">
              <a:defRPr/>
            </a:pPr>
            <a:r>
              <a:rPr lang="zh-CN" altLang="en-US" sz="2400" smtClean="0"/>
              <a:t>当一个派生类从几个基类继承而来，这几个基类又是同一个基类的直接派生类，这样继承而来的派生类同样会出现</a:t>
            </a:r>
            <a:r>
              <a:rPr lang="zh-CN" altLang="en-US" sz="2400" smtClean="0">
                <a:solidFill>
                  <a:srgbClr val="FF0066"/>
                </a:solidFill>
              </a:rPr>
              <a:t>二义性问题</a:t>
            </a:r>
            <a:r>
              <a:rPr lang="zh-CN" altLang="en-US" sz="2400" smtClean="0"/>
              <a:t>。</a:t>
            </a:r>
          </a:p>
          <a:p>
            <a:pPr eaLnBrk="1" hangingPunct="1">
              <a:defRPr/>
            </a:pPr>
            <a:endParaRPr lang="zh-CN" altLang="en-US" sz="2400" smtClean="0"/>
          </a:p>
        </p:txBody>
      </p:sp>
      <p:grpSp>
        <p:nvGrpSpPr>
          <p:cNvPr id="2" name="Group 4"/>
          <p:cNvGrpSpPr>
            <a:grpSpLocks/>
          </p:cNvGrpSpPr>
          <p:nvPr/>
        </p:nvGrpSpPr>
        <p:grpSpPr bwMode="auto">
          <a:xfrm>
            <a:off x="2286000" y="3048000"/>
            <a:ext cx="2286000" cy="2362200"/>
            <a:chOff x="1440" y="1920"/>
            <a:chExt cx="1440" cy="1488"/>
          </a:xfrm>
        </p:grpSpPr>
        <p:sp>
          <p:nvSpPr>
            <p:cNvPr id="1229829" name="Rectangle 5"/>
            <p:cNvSpPr>
              <a:spLocks noChangeArrowheads="1"/>
            </p:cNvSpPr>
            <p:nvPr/>
          </p:nvSpPr>
          <p:spPr bwMode="auto">
            <a:xfrm>
              <a:off x="1440" y="1920"/>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A</a:t>
              </a:r>
            </a:p>
          </p:txBody>
        </p:sp>
        <p:sp>
          <p:nvSpPr>
            <p:cNvPr id="1229830" name="Rectangle 6"/>
            <p:cNvSpPr>
              <a:spLocks noChangeArrowheads="1"/>
            </p:cNvSpPr>
            <p:nvPr/>
          </p:nvSpPr>
          <p:spPr bwMode="auto">
            <a:xfrm>
              <a:off x="2592" y="1920"/>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A</a:t>
              </a:r>
            </a:p>
          </p:txBody>
        </p:sp>
        <p:sp>
          <p:nvSpPr>
            <p:cNvPr id="1229831" name="Rectangle 7"/>
            <p:cNvSpPr>
              <a:spLocks noChangeArrowheads="1"/>
            </p:cNvSpPr>
            <p:nvPr/>
          </p:nvSpPr>
          <p:spPr bwMode="auto">
            <a:xfrm>
              <a:off x="1440" y="2496"/>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B</a:t>
              </a:r>
            </a:p>
          </p:txBody>
        </p:sp>
        <p:sp>
          <p:nvSpPr>
            <p:cNvPr id="1229832" name="Rectangle 8"/>
            <p:cNvSpPr>
              <a:spLocks noChangeArrowheads="1"/>
            </p:cNvSpPr>
            <p:nvPr/>
          </p:nvSpPr>
          <p:spPr bwMode="auto">
            <a:xfrm>
              <a:off x="2592" y="2496"/>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C</a:t>
              </a:r>
            </a:p>
          </p:txBody>
        </p:sp>
        <p:sp>
          <p:nvSpPr>
            <p:cNvPr id="1229833" name="Rectangle 9"/>
            <p:cNvSpPr>
              <a:spLocks noChangeArrowheads="1"/>
            </p:cNvSpPr>
            <p:nvPr/>
          </p:nvSpPr>
          <p:spPr bwMode="auto">
            <a:xfrm>
              <a:off x="2016" y="3120"/>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D</a:t>
              </a:r>
            </a:p>
          </p:txBody>
        </p:sp>
      </p:grpSp>
      <p:sp>
        <p:nvSpPr>
          <p:cNvPr id="1229834" name="Line 10"/>
          <p:cNvSpPr>
            <a:spLocks noChangeShapeType="1"/>
          </p:cNvSpPr>
          <p:nvPr/>
        </p:nvSpPr>
        <p:spPr bwMode="auto">
          <a:xfrm flipV="1">
            <a:off x="2514600" y="3505200"/>
            <a:ext cx="0" cy="4572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29835" name="Line 11"/>
          <p:cNvSpPr>
            <a:spLocks noChangeShapeType="1"/>
          </p:cNvSpPr>
          <p:nvPr/>
        </p:nvSpPr>
        <p:spPr bwMode="auto">
          <a:xfrm flipH="1" flipV="1">
            <a:off x="2514600" y="4419600"/>
            <a:ext cx="914400" cy="5334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29836" name="Line 12"/>
          <p:cNvSpPr>
            <a:spLocks noChangeShapeType="1"/>
          </p:cNvSpPr>
          <p:nvPr/>
        </p:nvSpPr>
        <p:spPr bwMode="auto">
          <a:xfrm flipV="1">
            <a:off x="3429000" y="4419600"/>
            <a:ext cx="914400" cy="5334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29837" name="Line 13"/>
          <p:cNvSpPr>
            <a:spLocks noChangeShapeType="1"/>
          </p:cNvSpPr>
          <p:nvPr/>
        </p:nvSpPr>
        <p:spPr bwMode="auto">
          <a:xfrm flipV="1">
            <a:off x="4343400" y="3505200"/>
            <a:ext cx="0" cy="4572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29838" name="AutoShape 14"/>
          <p:cNvSpPr>
            <a:spLocks noChangeArrowheads="1"/>
          </p:cNvSpPr>
          <p:nvPr/>
        </p:nvSpPr>
        <p:spPr bwMode="auto">
          <a:xfrm>
            <a:off x="4876800" y="4191000"/>
            <a:ext cx="3048000" cy="1371600"/>
          </a:xfrm>
          <a:prstGeom prst="cloudCallout">
            <a:avLst>
              <a:gd name="adj1" fmla="val -83023"/>
              <a:gd name="adj2" fmla="val 21412"/>
            </a:avLst>
          </a:prstGeom>
          <a:solidFill>
            <a:schemeClr val="accent1"/>
          </a:solidFill>
          <a:ln w="38100">
            <a:solidFill>
              <a:schemeClr val="hlink"/>
            </a:solidFill>
            <a:miter lim="800000"/>
            <a:headEnd/>
            <a:tailEnd/>
          </a:ln>
          <a:effectLst/>
        </p:spPr>
        <p:txBody>
          <a:bodyPr/>
          <a:lstStyle/>
          <a:p>
            <a:pPr algn="ctr">
              <a:defRPr/>
            </a:pPr>
            <a:r>
              <a:rPr lang="en-US" altLang="zh-CN" sz="2800">
                <a:effectLst>
                  <a:outerShdw blurRad="38100" dist="38100" dir="2700000" algn="tl">
                    <a:srgbClr val="FFFFFF"/>
                  </a:outerShdw>
                </a:effectLst>
                <a:ea typeface="黑体" pitchFamily="2" charset="-122"/>
              </a:rPr>
              <a:t>D</a:t>
            </a:r>
            <a:r>
              <a:rPr lang="zh-CN" altLang="en-US" sz="2800">
                <a:effectLst>
                  <a:outerShdw blurRad="38100" dist="38100" dir="2700000" algn="tl">
                    <a:srgbClr val="FFFFFF"/>
                  </a:outerShdw>
                </a:effectLst>
                <a:ea typeface="黑体" pitchFamily="2" charset="-122"/>
              </a:rPr>
              <a:t>继承了两份</a:t>
            </a:r>
            <a:r>
              <a:rPr lang="en-US" altLang="zh-CN" sz="2800">
                <a:effectLst>
                  <a:outerShdw blurRad="38100" dist="38100" dir="2700000" algn="tl">
                    <a:srgbClr val="FFFFFF"/>
                  </a:outerShdw>
                </a:effectLst>
                <a:ea typeface="黑体" pitchFamily="2" charset="-122"/>
              </a:rPr>
              <a:t>A</a:t>
            </a:r>
            <a:r>
              <a:rPr lang="zh-CN" altLang="en-US" sz="2800">
                <a:effectLst>
                  <a:outerShdw blurRad="38100" dist="38100" dir="2700000" algn="tl">
                    <a:srgbClr val="FFFFFF"/>
                  </a:outerShdw>
                </a:effectLst>
                <a:ea typeface="黑体" pitchFamily="2" charset="-122"/>
              </a:rPr>
              <a:t>的成员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nodeType="clickEffect">
                                  <p:stCondLst>
                                    <p:cond delay="0"/>
                                  </p:stCondLst>
                                  <p:childTnLst>
                                    <p:set>
                                      <p:cBhvr>
                                        <p:cTn id="11" dur="1" fill="hold">
                                          <p:stCondLst>
                                            <p:cond delay="0"/>
                                          </p:stCondLst>
                                        </p:cTn>
                                        <p:tgtEl>
                                          <p:spTgt spid="1229834"/>
                                        </p:tgtEl>
                                        <p:attrNameLst>
                                          <p:attrName>style.visibility</p:attrName>
                                        </p:attrNameLst>
                                      </p:cBhvr>
                                      <p:to>
                                        <p:strVal val="visible"/>
                                      </p:to>
                                    </p:set>
                                    <p:animEffect transition="in" filter="strips(upLeft)">
                                      <p:cBhvr>
                                        <p:cTn id="12" dur="500"/>
                                        <p:tgtEl>
                                          <p:spTgt spid="12298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1229835"/>
                                        </p:tgtEl>
                                        <p:attrNameLst>
                                          <p:attrName>style.visibility</p:attrName>
                                        </p:attrNameLst>
                                      </p:cBhvr>
                                      <p:to>
                                        <p:strVal val="visible"/>
                                      </p:to>
                                    </p:set>
                                    <p:animEffect transition="in" filter="strips(upLeft)">
                                      <p:cBhvr>
                                        <p:cTn id="17" dur="500"/>
                                        <p:tgtEl>
                                          <p:spTgt spid="122983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1229837"/>
                                        </p:tgtEl>
                                        <p:attrNameLst>
                                          <p:attrName>style.visibility</p:attrName>
                                        </p:attrNameLst>
                                      </p:cBhvr>
                                      <p:to>
                                        <p:strVal val="visible"/>
                                      </p:to>
                                    </p:set>
                                    <p:animEffect transition="in" filter="strips(upLeft)">
                                      <p:cBhvr>
                                        <p:cTn id="22" dur="500"/>
                                        <p:tgtEl>
                                          <p:spTgt spid="12298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1229836"/>
                                        </p:tgtEl>
                                        <p:attrNameLst>
                                          <p:attrName>style.visibility</p:attrName>
                                        </p:attrNameLst>
                                      </p:cBhvr>
                                      <p:to>
                                        <p:strVal val="visible"/>
                                      </p:to>
                                    </p:set>
                                    <p:animEffect transition="in" filter="strips(upLeft)">
                                      <p:cBhvr>
                                        <p:cTn id="27" dur="500"/>
                                        <p:tgtEl>
                                          <p:spTgt spid="122983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29838"/>
                                        </p:tgtEl>
                                        <p:attrNameLst>
                                          <p:attrName>style.visibility</p:attrName>
                                        </p:attrNameLst>
                                      </p:cBhvr>
                                      <p:to>
                                        <p:strVal val="visible"/>
                                      </p:to>
                                    </p:set>
                                    <p:animEffect transition="in" filter="strips(downRight)">
                                      <p:cBhvr>
                                        <p:cTn id="32" dur="500"/>
                                        <p:tgtEl>
                                          <p:spTgt spid="122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3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r>
              <a:rPr lang="en-US" altLang="zh-CN"/>
              <a:t>-</a:t>
            </a:r>
            <a:fld id="{E6B2C2C1-C994-41E6-B8EA-EDB0DADE2A74}" type="slidenum">
              <a:rPr lang="en-US" altLang="zh-CN"/>
              <a:pPr/>
              <a:t>5</a:t>
            </a:fld>
            <a:r>
              <a:rPr lang="en-US" altLang="zh-CN"/>
              <a:t>-</a:t>
            </a:r>
          </a:p>
        </p:txBody>
      </p:sp>
      <p:sp>
        <p:nvSpPr>
          <p:cNvPr id="1176578" name="Rectangle 2"/>
          <p:cNvSpPr>
            <a:spLocks noGrp="1" noChangeArrowheads="1"/>
          </p:cNvSpPr>
          <p:nvPr>
            <p:ph type="title"/>
          </p:nvPr>
        </p:nvSpPr>
        <p:spPr/>
        <p:txBody>
          <a:bodyPr/>
          <a:lstStyle/>
          <a:p>
            <a:pPr eaLnBrk="1" hangingPunct="1">
              <a:defRPr/>
            </a:pPr>
            <a:r>
              <a:rPr lang="en-US" altLang="zh-CN" smtClean="0"/>
              <a:t>2</a:t>
            </a:r>
            <a:r>
              <a:rPr lang="zh-CN" altLang="en-US" smtClean="0"/>
              <a:t>、派生类的定义</a:t>
            </a:r>
          </a:p>
        </p:txBody>
      </p:sp>
      <p:sp>
        <p:nvSpPr>
          <p:cNvPr id="1176579"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mtClean="0"/>
              <a:t>class </a:t>
            </a:r>
            <a:r>
              <a:rPr lang="zh-CN" altLang="en-US" smtClean="0">
                <a:solidFill>
                  <a:schemeClr val="tx2"/>
                </a:solidFill>
              </a:rPr>
              <a:t>派生类名 </a:t>
            </a:r>
            <a:r>
              <a:rPr lang="en-US" altLang="zh-CN" smtClean="0">
                <a:solidFill>
                  <a:srgbClr val="FF0066"/>
                </a:solidFill>
              </a:rPr>
              <a:t>: </a:t>
            </a:r>
            <a:r>
              <a:rPr lang="zh-CN" altLang="en-US" smtClean="0">
                <a:solidFill>
                  <a:srgbClr val="FF0066"/>
                </a:solidFill>
              </a:rPr>
              <a:t>继承方式</a:t>
            </a:r>
            <a:r>
              <a:rPr lang="zh-CN" altLang="en-US" smtClean="0"/>
              <a:t>  </a:t>
            </a:r>
            <a:r>
              <a:rPr lang="zh-CN" altLang="en-US" smtClean="0">
                <a:solidFill>
                  <a:schemeClr val="tx2"/>
                </a:solidFill>
              </a:rPr>
              <a:t>基类名</a:t>
            </a:r>
          </a:p>
          <a:p>
            <a:pPr eaLnBrk="1" hangingPunct="1">
              <a:lnSpc>
                <a:spcPct val="90000"/>
              </a:lnSpc>
              <a:spcBef>
                <a:spcPct val="25000"/>
              </a:spcBef>
              <a:buFont typeface="Wingdings" pitchFamily="2" charset="2"/>
              <a:buNone/>
              <a:defRPr/>
            </a:pPr>
            <a:r>
              <a:rPr lang="en-US" altLang="zh-CN" smtClean="0"/>
              <a:t>{</a:t>
            </a:r>
          </a:p>
          <a:p>
            <a:pPr eaLnBrk="1" hangingPunct="1">
              <a:lnSpc>
                <a:spcPct val="90000"/>
              </a:lnSpc>
              <a:spcBef>
                <a:spcPct val="25000"/>
              </a:spcBef>
              <a:buFont typeface="Wingdings" pitchFamily="2" charset="2"/>
              <a:buNone/>
              <a:defRPr/>
            </a:pPr>
            <a:r>
              <a:rPr lang="en-US" altLang="zh-CN" smtClean="0"/>
              <a:t>     private</a:t>
            </a:r>
            <a:r>
              <a:rPr lang="zh-CN" altLang="en-US" smtClean="0"/>
              <a:t>： </a:t>
            </a:r>
          </a:p>
          <a:p>
            <a:pPr eaLnBrk="1" hangingPunct="1">
              <a:lnSpc>
                <a:spcPct val="90000"/>
              </a:lnSpc>
              <a:spcBef>
                <a:spcPct val="25000"/>
              </a:spcBef>
              <a:buFont typeface="Wingdings" pitchFamily="2" charset="2"/>
              <a:buNone/>
              <a:defRPr/>
            </a:pPr>
            <a:r>
              <a:rPr lang="zh-CN" altLang="en-US" smtClean="0"/>
              <a:t>		成员声明列表</a:t>
            </a:r>
          </a:p>
          <a:p>
            <a:pPr eaLnBrk="1" hangingPunct="1">
              <a:lnSpc>
                <a:spcPct val="90000"/>
              </a:lnSpc>
              <a:spcBef>
                <a:spcPct val="25000"/>
              </a:spcBef>
              <a:buFont typeface="Wingdings" pitchFamily="2" charset="2"/>
              <a:buNone/>
              <a:defRPr/>
            </a:pPr>
            <a:r>
              <a:rPr lang="zh-CN" altLang="en-US" smtClean="0"/>
              <a:t>     </a:t>
            </a:r>
            <a:r>
              <a:rPr lang="en-US" altLang="zh-CN" smtClean="0"/>
              <a:t>protected</a:t>
            </a:r>
            <a:r>
              <a:rPr lang="zh-CN" altLang="en-US" smtClean="0"/>
              <a:t>： </a:t>
            </a:r>
          </a:p>
          <a:p>
            <a:pPr eaLnBrk="1" hangingPunct="1">
              <a:lnSpc>
                <a:spcPct val="90000"/>
              </a:lnSpc>
              <a:spcBef>
                <a:spcPct val="25000"/>
              </a:spcBef>
              <a:buFont typeface="Wingdings" pitchFamily="2" charset="2"/>
              <a:buNone/>
              <a:defRPr/>
            </a:pPr>
            <a:r>
              <a:rPr lang="zh-CN" altLang="en-US" smtClean="0"/>
              <a:t>		成员声明列表</a:t>
            </a:r>
          </a:p>
          <a:p>
            <a:pPr eaLnBrk="1" hangingPunct="1">
              <a:lnSpc>
                <a:spcPct val="90000"/>
              </a:lnSpc>
              <a:spcBef>
                <a:spcPct val="25000"/>
              </a:spcBef>
              <a:buFont typeface="Wingdings" pitchFamily="2" charset="2"/>
              <a:buNone/>
              <a:defRPr/>
            </a:pPr>
            <a:r>
              <a:rPr lang="zh-CN" altLang="en-US" smtClean="0"/>
              <a:t>     </a:t>
            </a:r>
            <a:r>
              <a:rPr lang="en-US" altLang="zh-CN" smtClean="0"/>
              <a:t>public</a:t>
            </a:r>
            <a:r>
              <a:rPr lang="zh-CN" altLang="en-US" smtClean="0"/>
              <a:t>： </a:t>
            </a:r>
          </a:p>
          <a:p>
            <a:pPr eaLnBrk="1" hangingPunct="1">
              <a:lnSpc>
                <a:spcPct val="90000"/>
              </a:lnSpc>
              <a:spcBef>
                <a:spcPct val="25000"/>
              </a:spcBef>
              <a:buFont typeface="Wingdings" pitchFamily="2" charset="2"/>
              <a:buNone/>
              <a:defRPr/>
            </a:pPr>
            <a:r>
              <a:rPr lang="zh-CN" altLang="en-US" smtClean="0"/>
              <a:t>		成员声明列表</a:t>
            </a:r>
          </a:p>
          <a:p>
            <a:pPr eaLnBrk="1" hangingPunct="1">
              <a:lnSpc>
                <a:spcPct val="90000"/>
              </a:lnSpc>
              <a:spcBef>
                <a:spcPct val="25000"/>
              </a:spcBef>
              <a:buFont typeface="Wingdings" pitchFamily="2" charset="2"/>
              <a:buNone/>
              <a:defRPr/>
            </a:pPr>
            <a:r>
              <a:rPr lang="en-US" altLang="zh-CN" smtClean="0"/>
              <a:t>}</a:t>
            </a:r>
            <a:r>
              <a:rPr lang="zh-CN" altLang="en-US" smtClean="0"/>
              <a:t>；</a:t>
            </a:r>
          </a:p>
        </p:txBody>
      </p:sp>
      <p:sp>
        <p:nvSpPr>
          <p:cNvPr id="1176580" name="AutoShape 4"/>
          <p:cNvSpPr>
            <a:spLocks/>
          </p:cNvSpPr>
          <p:nvPr/>
        </p:nvSpPr>
        <p:spPr bwMode="auto">
          <a:xfrm>
            <a:off x="3924300" y="2060575"/>
            <a:ext cx="304800" cy="2819400"/>
          </a:xfrm>
          <a:prstGeom prst="rightBrace">
            <a:avLst>
              <a:gd name="adj1" fmla="val 77083"/>
              <a:gd name="adj2" fmla="val 50000"/>
            </a:avLst>
          </a:prstGeom>
          <a:noFill/>
          <a:ln w="38100">
            <a:solidFill>
              <a:srgbClr val="FF0066"/>
            </a:solidFill>
            <a:miter lim="800000"/>
            <a:headEnd/>
            <a:tailEnd/>
          </a:ln>
        </p:spPr>
        <p:txBody>
          <a:bodyPr wrap="none" anchor="ctr"/>
          <a:lstStyle/>
          <a:p>
            <a:pPr algn="ctr"/>
            <a:endParaRPr lang="zh-CN" altLang="en-US" b="0">
              <a:solidFill>
                <a:srgbClr val="FF0066"/>
              </a:solidFill>
            </a:endParaRPr>
          </a:p>
        </p:txBody>
      </p:sp>
      <p:sp>
        <p:nvSpPr>
          <p:cNvPr id="1176581" name="AutoShape 5"/>
          <p:cNvSpPr>
            <a:spLocks noChangeArrowheads="1"/>
          </p:cNvSpPr>
          <p:nvPr/>
        </p:nvSpPr>
        <p:spPr bwMode="auto">
          <a:xfrm>
            <a:off x="4914900" y="3279775"/>
            <a:ext cx="2514600" cy="1600200"/>
          </a:xfrm>
          <a:prstGeom prst="cloudCallout">
            <a:avLst>
              <a:gd name="adj1" fmla="val -72602"/>
              <a:gd name="adj2" fmla="val -39384"/>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派生类新增的成员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6580"/>
                                        </p:tgtEl>
                                        <p:attrNameLst>
                                          <p:attrName>style.visibility</p:attrName>
                                        </p:attrNameLst>
                                      </p:cBhvr>
                                      <p:to>
                                        <p:strVal val="visible"/>
                                      </p:to>
                                    </p:set>
                                    <p:animEffect transition="in" filter="strips(downRight)">
                                      <p:cBhvr>
                                        <p:cTn id="7" dur="500"/>
                                        <p:tgtEl>
                                          <p:spTgt spid="117658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76581"/>
                                        </p:tgtEl>
                                        <p:attrNameLst>
                                          <p:attrName>style.visibility</p:attrName>
                                        </p:attrNameLst>
                                      </p:cBhvr>
                                      <p:to>
                                        <p:strVal val="visible"/>
                                      </p:to>
                                    </p:set>
                                    <p:animEffect transition="in" filter="strips(downRight)">
                                      <p:cBhvr>
                                        <p:cTn id="12" dur="500"/>
                                        <p:tgtEl>
                                          <p:spTgt spid="117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80" grpId="0" animBg="1" autoUpdateAnimBg="0"/>
      <p:bldP spid="117658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r>
              <a:rPr lang="en-US" altLang="zh-CN"/>
              <a:t>-</a:t>
            </a:r>
            <a:fld id="{4510BE8A-8819-4E63-B3D0-8E23DDA820C3}" type="slidenum">
              <a:rPr lang="en-US" altLang="zh-CN"/>
              <a:pPr/>
              <a:t>50</a:t>
            </a:fld>
            <a:r>
              <a:rPr lang="en-US" altLang="zh-CN"/>
              <a:t>-</a:t>
            </a:r>
          </a:p>
        </p:txBody>
      </p:sp>
      <p:sp>
        <p:nvSpPr>
          <p:cNvPr id="1230850" name="Rectangle 2"/>
          <p:cNvSpPr>
            <a:spLocks noGrp="1" noChangeArrowheads="1"/>
          </p:cNvSpPr>
          <p:nvPr>
            <p:ph type="title"/>
          </p:nvPr>
        </p:nvSpPr>
        <p:spPr/>
        <p:txBody>
          <a:bodyPr/>
          <a:lstStyle/>
          <a:p>
            <a:pPr eaLnBrk="1" hangingPunct="1">
              <a:defRPr/>
            </a:pPr>
            <a:r>
              <a:rPr lang="zh-CN" altLang="en-US" smtClean="0"/>
              <a:t>多继承的二义性</a:t>
            </a:r>
          </a:p>
        </p:txBody>
      </p:sp>
      <p:sp>
        <p:nvSpPr>
          <p:cNvPr id="123085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smtClean="0"/>
              <a:t>class A</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public:</a:t>
            </a:r>
          </a:p>
          <a:p>
            <a:pPr eaLnBrk="1" hangingPunct="1">
              <a:lnSpc>
                <a:spcPct val="90000"/>
              </a:lnSpc>
              <a:buFont typeface="Wingdings" pitchFamily="2" charset="2"/>
              <a:buNone/>
              <a:defRPr/>
            </a:pPr>
            <a:r>
              <a:rPr lang="en-US" altLang="zh-CN" sz="2400" dirty="0" smtClean="0"/>
              <a:t>	double a;	……</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class B : public A  {……};</a:t>
            </a:r>
          </a:p>
          <a:p>
            <a:pPr eaLnBrk="1" hangingPunct="1">
              <a:lnSpc>
                <a:spcPct val="90000"/>
              </a:lnSpc>
              <a:buFont typeface="Wingdings" pitchFamily="2" charset="2"/>
              <a:buNone/>
              <a:defRPr/>
            </a:pPr>
            <a:r>
              <a:rPr lang="en-US" altLang="zh-CN" sz="2400" dirty="0" smtClean="0"/>
              <a:t>class C : public A  { …… };</a:t>
            </a:r>
          </a:p>
          <a:p>
            <a:pPr eaLnBrk="1" hangingPunct="1">
              <a:lnSpc>
                <a:spcPct val="90000"/>
              </a:lnSpc>
              <a:buFont typeface="Wingdings" pitchFamily="2" charset="2"/>
              <a:buNone/>
              <a:defRPr/>
            </a:pPr>
            <a:r>
              <a:rPr lang="en-US" altLang="zh-CN" sz="2400" dirty="0" smtClean="0"/>
              <a:t>class D : </a:t>
            </a:r>
            <a:r>
              <a:rPr lang="en-US" altLang="zh-CN" sz="2400" dirty="0" smtClean="0">
                <a:solidFill>
                  <a:schemeClr val="folHlink"/>
                </a:solidFill>
              </a:rPr>
              <a:t>public B, public C</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public: </a:t>
            </a:r>
          </a:p>
          <a:p>
            <a:pPr eaLnBrk="1" hangingPunct="1">
              <a:lnSpc>
                <a:spcPct val="90000"/>
              </a:lnSpc>
              <a:buFont typeface="Wingdings" pitchFamily="2" charset="2"/>
              <a:buNone/>
              <a:defRPr/>
            </a:pPr>
            <a:r>
              <a:rPr lang="en-US" altLang="zh-CN" sz="2400" dirty="0" smtClean="0"/>
              <a:t>	double </a:t>
            </a:r>
            <a:r>
              <a:rPr lang="en-US" altLang="zh-CN" sz="2400" dirty="0" err="1" smtClean="0"/>
              <a:t>getValue</a:t>
            </a:r>
            <a:r>
              <a:rPr lang="en-US" altLang="zh-CN" sz="2400" dirty="0" smtClean="0"/>
              <a:t>() {</a:t>
            </a:r>
            <a:r>
              <a:rPr lang="en-US" altLang="zh-CN" sz="2400" dirty="0" smtClean="0">
                <a:solidFill>
                  <a:srgbClr val="FF0066"/>
                </a:solidFill>
              </a:rPr>
              <a:t>return a;</a:t>
            </a:r>
            <a:r>
              <a:rPr lang="en-US" altLang="zh-CN" sz="2400" dirty="0" smtClean="0"/>
              <a:t>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a:t>
            </a:r>
          </a:p>
        </p:txBody>
      </p:sp>
      <p:sp>
        <p:nvSpPr>
          <p:cNvPr id="1230852" name="AutoShape 4"/>
          <p:cNvSpPr>
            <a:spLocks noChangeArrowheads="1"/>
          </p:cNvSpPr>
          <p:nvPr/>
        </p:nvSpPr>
        <p:spPr bwMode="auto">
          <a:xfrm>
            <a:off x="5003800" y="2852738"/>
            <a:ext cx="3759200" cy="2039937"/>
          </a:xfrm>
          <a:prstGeom prst="cloudCallout">
            <a:avLst>
              <a:gd name="adj1" fmla="val -59333"/>
              <a:gd name="adj2" fmla="val 51792"/>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无法确定是从</a:t>
            </a:r>
            <a:r>
              <a:rPr lang="en-US" altLang="zh-CN" sz="2800">
                <a:effectLst>
                  <a:outerShdw blurRad="38100" dist="38100" dir="2700000" algn="tl">
                    <a:srgbClr val="FFFFFF"/>
                  </a:outerShdw>
                </a:effectLst>
                <a:ea typeface="黑体" pitchFamily="2" charset="-122"/>
              </a:rPr>
              <a:t>B</a:t>
            </a:r>
            <a:r>
              <a:rPr lang="zh-CN" altLang="en-US" sz="2800">
                <a:effectLst>
                  <a:outerShdw blurRad="38100" dist="38100" dir="2700000" algn="tl">
                    <a:srgbClr val="FFFFFF"/>
                  </a:outerShdw>
                </a:effectLst>
                <a:ea typeface="黑体" pitchFamily="2" charset="-122"/>
              </a:rPr>
              <a:t>继承的</a:t>
            </a:r>
            <a:r>
              <a:rPr lang="en-US" altLang="zh-CN" sz="2800">
                <a:effectLst>
                  <a:outerShdw blurRad="38100" dist="38100" dir="2700000" algn="tl">
                    <a:srgbClr val="FFFFFF"/>
                  </a:outerShdw>
                </a:effectLst>
                <a:ea typeface="黑体" pitchFamily="2" charset="-122"/>
              </a:rPr>
              <a:t>a</a:t>
            </a:r>
            <a:r>
              <a:rPr lang="zh-CN" altLang="en-US" sz="2800">
                <a:effectLst>
                  <a:outerShdw blurRad="38100" dist="38100" dir="2700000" algn="tl">
                    <a:srgbClr val="FFFFFF"/>
                  </a:outerShdw>
                </a:effectLst>
                <a:ea typeface="黑体" pitchFamily="2" charset="-122"/>
              </a:rPr>
              <a:t>，还是从</a:t>
            </a:r>
            <a:r>
              <a:rPr lang="en-US" altLang="zh-CN" sz="2800">
                <a:effectLst>
                  <a:outerShdw blurRad="38100" dist="38100" dir="2700000" algn="tl">
                    <a:srgbClr val="FFFFFF"/>
                  </a:outerShdw>
                </a:effectLst>
                <a:ea typeface="黑体" pitchFamily="2" charset="-122"/>
              </a:rPr>
              <a:t>C</a:t>
            </a:r>
            <a:r>
              <a:rPr lang="zh-CN" altLang="en-US" sz="2800">
                <a:effectLst>
                  <a:outerShdw blurRad="38100" dist="38100" dir="2700000" algn="tl">
                    <a:srgbClr val="FFFFFF"/>
                  </a:outerShdw>
                </a:effectLst>
                <a:ea typeface="黑体" pitchFamily="2" charset="-122"/>
              </a:rPr>
              <a:t>继承的</a:t>
            </a:r>
            <a:r>
              <a:rPr lang="en-US" altLang="zh-CN" sz="2800">
                <a:effectLst>
                  <a:outerShdw blurRad="38100" dist="38100" dir="2700000" algn="tl">
                    <a:srgbClr val="FFFFFF"/>
                  </a:outerShdw>
                </a:effectLst>
                <a:ea typeface="黑体" pitchFamily="2" charset="-122"/>
              </a:rPr>
              <a:t>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0852"/>
                                        </p:tgtEl>
                                        <p:attrNameLst>
                                          <p:attrName>style.visibility</p:attrName>
                                        </p:attrNameLst>
                                      </p:cBhvr>
                                      <p:to>
                                        <p:strVal val="visible"/>
                                      </p:to>
                                    </p:set>
                                    <p:animEffect transition="in" filter="strips(downRight)">
                                      <p:cBhvr>
                                        <p:cTn id="7" dur="500"/>
                                        <p:tgtEl>
                                          <p:spTgt spid="123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r>
              <a:rPr lang="en-US" altLang="zh-CN"/>
              <a:t>-</a:t>
            </a:r>
            <a:fld id="{48A5F8AF-0E3E-4489-AEFD-BDB270B33A4B}" type="slidenum">
              <a:rPr lang="en-US" altLang="zh-CN"/>
              <a:pPr/>
              <a:t>51</a:t>
            </a:fld>
            <a:r>
              <a:rPr lang="en-US" altLang="zh-CN"/>
              <a:t>-</a:t>
            </a:r>
          </a:p>
        </p:txBody>
      </p:sp>
      <p:sp>
        <p:nvSpPr>
          <p:cNvPr id="1231874" name="Rectangle 2"/>
          <p:cNvSpPr>
            <a:spLocks noGrp="1" noChangeArrowheads="1"/>
          </p:cNvSpPr>
          <p:nvPr>
            <p:ph type="title"/>
          </p:nvPr>
        </p:nvSpPr>
        <p:spPr/>
        <p:txBody>
          <a:bodyPr/>
          <a:lstStyle/>
          <a:p>
            <a:pPr eaLnBrk="1" hangingPunct="1">
              <a:defRPr/>
            </a:pPr>
            <a:r>
              <a:rPr lang="zh-CN" altLang="en-US" smtClean="0"/>
              <a:t>引用谁的成员？</a:t>
            </a:r>
          </a:p>
        </p:txBody>
      </p:sp>
      <p:sp>
        <p:nvSpPr>
          <p:cNvPr id="1231875" name="Rectangle 3"/>
          <p:cNvSpPr>
            <a:spLocks noGrp="1" noChangeArrowheads="1"/>
          </p:cNvSpPr>
          <p:nvPr>
            <p:ph type="body" idx="1"/>
          </p:nvPr>
        </p:nvSpPr>
        <p:spPr/>
        <p:txBody>
          <a:bodyPr/>
          <a:lstStyle/>
          <a:p>
            <a:pPr eaLnBrk="1" hangingPunct="1">
              <a:buFont typeface="Wingdings" pitchFamily="2" charset="2"/>
              <a:buNone/>
              <a:defRPr/>
            </a:pPr>
            <a:r>
              <a:rPr lang="en-US" altLang="zh-CN" sz="2400" dirty="0" smtClean="0"/>
              <a:t>class D : </a:t>
            </a:r>
            <a:r>
              <a:rPr lang="en-US" altLang="zh-CN" sz="2400" dirty="0" smtClean="0">
                <a:solidFill>
                  <a:schemeClr val="folHlink"/>
                </a:solidFill>
              </a:rPr>
              <a:t>public B, public C</a:t>
            </a:r>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public: </a:t>
            </a:r>
          </a:p>
          <a:p>
            <a:pPr eaLnBrk="1" hangingPunct="1">
              <a:buFont typeface="Wingdings" pitchFamily="2" charset="2"/>
              <a:buNone/>
              <a:defRPr/>
            </a:pPr>
            <a:r>
              <a:rPr lang="en-US" altLang="zh-CN" sz="2400" dirty="0" smtClean="0"/>
              <a:t>	</a:t>
            </a:r>
            <a:r>
              <a:rPr lang="en-US" altLang="zh-CN" sz="2400" dirty="0" smtClean="0">
                <a:solidFill>
                  <a:srgbClr val="0000CC"/>
                </a:solidFill>
              </a:rPr>
              <a:t>double </a:t>
            </a:r>
            <a:r>
              <a:rPr lang="en-US" altLang="zh-CN" sz="2400" dirty="0" err="1" smtClean="0">
                <a:solidFill>
                  <a:srgbClr val="0000CC"/>
                </a:solidFill>
              </a:rPr>
              <a:t>getValue</a:t>
            </a:r>
            <a:r>
              <a:rPr lang="en-US" altLang="zh-CN" sz="2400" dirty="0" smtClean="0">
                <a:solidFill>
                  <a:srgbClr val="0000CC"/>
                </a:solidFill>
              </a:rPr>
              <a:t>() {return A::a; }</a:t>
            </a:r>
          </a:p>
          <a:p>
            <a:pPr eaLnBrk="1" hangingPunct="1">
              <a:buFont typeface="Wingdings" pitchFamily="2" charset="2"/>
              <a:buNone/>
              <a:defRPr/>
            </a:pPr>
            <a:r>
              <a:rPr lang="en-US" altLang="zh-CN" sz="2400" dirty="0" smtClean="0"/>
              <a:t>	</a:t>
            </a:r>
          </a:p>
          <a:p>
            <a:pPr eaLnBrk="1" hangingPunct="1">
              <a:buFont typeface="Wingdings" pitchFamily="2" charset="2"/>
              <a:buNone/>
              <a:defRPr/>
            </a:pPr>
            <a:endParaRPr lang="en-US" altLang="zh-CN" sz="2400" dirty="0" smtClean="0"/>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err="1" smtClean="0"/>
              <a:t>int</a:t>
            </a:r>
            <a:r>
              <a:rPr lang="en-US" altLang="zh-CN" sz="2400" dirty="0" smtClean="0"/>
              <a:t> main()</a:t>
            </a:r>
          </a:p>
          <a:p>
            <a:pPr eaLnBrk="1" hangingPunct="1">
              <a:buFont typeface="Wingdings" pitchFamily="2" charset="2"/>
              <a:buNone/>
              <a:defRPr/>
            </a:pPr>
            <a:r>
              <a:rPr lang="en-US" altLang="zh-CN" sz="2400" dirty="0" smtClean="0"/>
              <a:t>{	D </a:t>
            </a:r>
            <a:r>
              <a:rPr lang="en-US" altLang="zh-CN" sz="2400" dirty="0" err="1" smtClean="0"/>
              <a:t>d</a:t>
            </a:r>
            <a:r>
              <a:rPr lang="en-US" altLang="zh-CN" sz="2400" dirty="0" smtClean="0"/>
              <a:t>;</a:t>
            </a:r>
          </a:p>
          <a:p>
            <a:pPr eaLnBrk="1" hangingPunct="1">
              <a:buFont typeface="Wingdings" pitchFamily="2" charset="2"/>
              <a:buNone/>
              <a:defRPr/>
            </a:pPr>
            <a:r>
              <a:rPr lang="en-US" altLang="zh-CN" sz="2400" dirty="0" smtClean="0"/>
              <a:t>	</a:t>
            </a:r>
            <a:r>
              <a:rPr lang="en-US" altLang="zh-CN" sz="2400" dirty="0" err="1" smtClean="0"/>
              <a:t>cout</a:t>
            </a:r>
            <a:r>
              <a:rPr lang="en-US" altLang="zh-CN" sz="2400" dirty="0" smtClean="0"/>
              <a:t>&lt;&lt;</a:t>
            </a:r>
            <a:r>
              <a:rPr lang="en-US" altLang="zh-CN" sz="2400" dirty="0" err="1" smtClean="0"/>
              <a:t>d.getValue</a:t>
            </a:r>
            <a:r>
              <a:rPr lang="en-US" altLang="zh-CN" sz="2400" dirty="0" smtClean="0"/>
              <a:t>();</a:t>
            </a:r>
          </a:p>
          <a:p>
            <a:pPr>
              <a:buNone/>
              <a:defRPr/>
            </a:pPr>
            <a:r>
              <a:rPr lang="en-US" altLang="zh-CN" sz="2400" dirty="0" smtClean="0"/>
              <a:t>	return 0;</a:t>
            </a:r>
          </a:p>
          <a:p>
            <a:pPr eaLnBrk="1" hangingPunct="1">
              <a:buFont typeface="Wingdings" pitchFamily="2" charset="2"/>
              <a:buNone/>
              <a:defRPr/>
            </a:pPr>
            <a:r>
              <a:rPr lang="en-US" altLang="zh-CN" sz="2400" dirty="0" smtClean="0"/>
              <a:t>}</a:t>
            </a:r>
          </a:p>
        </p:txBody>
      </p:sp>
      <p:sp>
        <p:nvSpPr>
          <p:cNvPr id="1231876" name="Rectangle 4"/>
          <p:cNvSpPr>
            <a:spLocks noChangeArrowheads="1"/>
          </p:cNvSpPr>
          <p:nvPr/>
        </p:nvSpPr>
        <p:spPr bwMode="auto">
          <a:xfrm>
            <a:off x="5076825" y="2276475"/>
            <a:ext cx="609600" cy="533400"/>
          </a:xfrm>
          <a:prstGeom prst="rect">
            <a:avLst/>
          </a:prstGeom>
          <a:noFill/>
          <a:ln w="9525">
            <a:noFill/>
            <a:miter lim="800000"/>
            <a:headEnd/>
            <a:tailEnd/>
          </a:ln>
          <a:effectLst/>
        </p:spPr>
        <p:txBody>
          <a:bodyPr wrap="none" lIns="0" tIns="0" rIns="0" bIns="0" anchor="ctr"/>
          <a:lstStyle/>
          <a:p>
            <a:pPr algn="ctr">
              <a:defRPr/>
            </a:pPr>
            <a:r>
              <a:rPr lang="en-US" altLang="zh-CN" sz="3200">
                <a:solidFill>
                  <a:srgbClr val="FF0066"/>
                </a:solidFill>
                <a:effectLst>
                  <a:outerShdw blurRad="38100" dist="38100" dir="2700000" algn="tl">
                    <a:srgbClr val="C0C0C0"/>
                  </a:outerShdw>
                </a:effectLst>
                <a:ea typeface="黑体" pitchFamily="2" charset="-122"/>
                <a:sym typeface="Symbol" pitchFamily="18" charset="2"/>
              </a:rPr>
              <a:t>X</a:t>
            </a:r>
            <a:endParaRPr lang="en-US" altLang="zh-CN" sz="3200">
              <a:solidFill>
                <a:srgbClr val="FF0066"/>
              </a:solidFill>
              <a:effectLst>
                <a:outerShdw blurRad="38100" dist="38100" dir="2700000" algn="tl">
                  <a:srgbClr val="C0C0C0"/>
                </a:outerShdw>
              </a:effectLst>
              <a:ea typeface="黑体" pitchFamily="2" charset="-122"/>
            </a:endParaRPr>
          </a:p>
        </p:txBody>
      </p:sp>
      <p:sp>
        <p:nvSpPr>
          <p:cNvPr id="1231877" name="Rectangle 5"/>
          <p:cNvSpPr>
            <a:spLocks noChangeArrowheads="1"/>
          </p:cNvSpPr>
          <p:nvPr/>
        </p:nvSpPr>
        <p:spPr bwMode="auto">
          <a:xfrm>
            <a:off x="6050632" y="2997200"/>
            <a:ext cx="609600" cy="533400"/>
          </a:xfrm>
          <a:prstGeom prst="rect">
            <a:avLst/>
          </a:prstGeom>
          <a:noFill/>
          <a:ln w="9525">
            <a:noFill/>
            <a:miter lim="800000"/>
            <a:headEnd/>
            <a:tailEnd/>
          </a:ln>
          <a:effectLst/>
        </p:spPr>
        <p:txBody>
          <a:bodyPr wrap="none" lIns="0" tIns="0" rIns="0" bIns="0" anchor="ctr"/>
          <a:lstStyle/>
          <a:p>
            <a:pPr algn="ctr">
              <a:defRPr/>
            </a:pPr>
            <a:r>
              <a:rPr lang="zh-CN" altLang="en-US" sz="3600" dirty="0">
                <a:solidFill>
                  <a:srgbClr val="FF0066"/>
                </a:solidFill>
                <a:effectLst>
                  <a:outerShdw blurRad="38100" dist="38100" dir="2700000" algn="tl">
                    <a:srgbClr val="C0C0C0"/>
                  </a:outerShdw>
                </a:effectLst>
                <a:sym typeface="Wingdings" pitchFamily="2" charset="2"/>
              </a:rPr>
              <a:t></a:t>
            </a:r>
            <a:endParaRPr lang="zh-CN" altLang="en-US" sz="3600" dirty="0">
              <a:solidFill>
                <a:srgbClr val="FF0066"/>
              </a:solidFill>
              <a:effectLst>
                <a:outerShdw blurRad="38100" dist="38100" dir="2700000" algn="tl">
                  <a:srgbClr val="C0C0C0"/>
                </a:outerShdw>
              </a:effectLst>
            </a:endParaRPr>
          </a:p>
        </p:txBody>
      </p:sp>
      <p:sp>
        <p:nvSpPr>
          <p:cNvPr id="1231878" name="Rectangle 6"/>
          <p:cNvSpPr>
            <a:spLocks noChangeArrowheads="1"/>
          </p:cNvSpPr>
          <p:nvPr/>
        </p:nvSpPr>
        <p:spPr bwMode="auto">
          <a:xfrm>
            <a:off x="827088" y="2924175"/>
            <a:ext cx="5257080" cy="647700"/>
          </a:xfrm>
          <a:prstGeom prst="rect">
            <a:avLst/>
          </a:prstGeom>
          <a:solidFill>
            <a:schemeClr val="accent1"/>
          </a:solidFill>
          <a:ln w="38100">
            <a:solidFill>
              <a:srgbClr val="FF0066"/>
            </a:solidFill>
            <a:miter lim="800000"/>
            <a:headEnd/>
            <a:tailEnd/>
          </a:ln>
          <a:effectLst/>
        </p:spPr>
        <p:txBody>
          <a:bodyPr wrap="none" anchor="ctr"/>
          <a:lstStyle/>
          <a:p>
            <a:pPr algn="ctr">
              <a:defRPr/>
            </a:pPr>
            <a:r>
              <a:rPr lang="en-US" altLang="zh-CN" dirty="0" smtClean="0">
                <a:solidFill>
                  <a:srgbClr val="006666"/>
                </a:solidFill>
                <a:effectLst>
                  <a:outerShdw blurRad="38100" dist="38100" dir="2700000" algn="tl">
                    <a:srgbClr val="000000"/>
                  </a:outerShdw>
                </a:effectLst>
              </a:rPr>
              <a:t>double </a:t>
            </a:r>
            <a:r>
              <a:rPr lang="en-US" altLang="zh-CN" dirty="0" err="1">
                <a:solidFill>
                  <a:srgbClr val="006666"/>
                </a:solidFill>
                <a:effectLst>
                  <a:outerShdw blurRad="38100" dist="38100" dir="2700000" algn="tl">
                    <a:srgbClr val="000000"/>
                  </a:outerShdw>
                </a:effectLst>
              </a:rPr>
              <a:t>getValue</a:t>
            </a:r>
            <a:r>
              <a:rPr lang="en-US" altLang="zh-CN" dirty="0">
                <a:solidFill>
                  <a:srgbClr val="006666"/>
                </a:solidFill>
                <a:effectLst>
                  <a:outerShdw blurRad="38100" dist="38100" dir="2700000" algn="tl">
                    <a:srgbClr val="000000"/>
                  </a:outerShdw>
                </a:effectLst>
              </a:rPr>
              <a:t>() {</a:t>
            </a:r>
            <a:r>
              <a:rPr lang="en-US" altLang="zh-CN" dirty="0">
                <a:solidFill>
                  <a:schemeClr val="folHlink"/>
                </a:solidFill>
                <a:effectLst>
                  <a:outerShdw blurRad="38100" dist="38100" dir="2700000" algn="tl">
                    <a:srgbClr val="000000"/>
                  </a:outerShdw>
                </a:effectLst>
              </a:rPr>
              <a:t>return</a:t>
            </a:r>
            <a:r>
              <a:rPr lang="en-US" altLang="zh-CN" dirty="0">
                <a:solidFill>
                  <a:srgbClr val="FF0066"/>
                </a:solidFill>
                <a:effectLst>
                  <a:outerShdw blurRad="38100" dist="38100" dir="2700000" algn="tl">
                    <a:srgbClr val="000000"/>
                  </a:outerShdw>
                </a:effectLst>
              </a:rPr>
              <a:t> B::a;</a:t>
            </a:r>
            <a:r>
              <a:rPr lang="en-US" altLang="zh-CN" dirty="0">
                <a:solidFill>
                  <a:srgbClr val="006666"/>
                </a:solidFill>
                <a:effectLst>
                  <a:outerShdw blurRad="38100" dist="38100" dir="2700000" algn="tl">
                    <a:srgbClr val="000000"/>
                  </a:outerShdw>
                </a:effectLst>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1876"/>
                                        </p:tgtEl>
                                        <p:attrNameLst>
                                          <p:attrName>style.visibility</p:attrName>
                                        </p:attrNameLst>
                                      </p:cBhvr>
                                      <p:to>
                                        <p:strVal val="visible"/>
                                      </p:to>
                                    </p:set>
                                    <p:animEffect transition="in" filter="strips(downRight)">
                                      <p:cBhvr>
                                        <p:cTn id="7" dur="500"/>
                                        <p:tgtEl>
                                          <p:spTgt spid="12318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1878"/>
                                        </p:tgtEl>
                                        <p:attrNameLst>
                                          <p:attrName>style.visibility</p:attrName>
                                        </p:attrNameLst>
                                      </p:cBhvr>
                                      <p:to>
                                        <p:strVal val="visible"/>
                                      </p:to>
                                    </p:set>
                                    <p:animEffect transition="in" filter="strips(downRight)">
                                      <p:cBhvr>
                                        <p:cTn id="12" dur="500"/>
                                        <p:tgtEl>
                                          <p:spTgt spid="123187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31877"/>
                                        </p:tgtEl>
                                        <p:attrNameLst>
                                          <p:attrName>style.visibility</p:attrName>
                                        </p:attrNameLst>
                                      </p:cBhvr>
                                      <p:to>
                                        <p:strVal val="visible"/>
                                      </p:to>
                                    </p:set>
                                    <p:animEffect transition="in" filter="strips(downRight)">
                                      <p:cBhvr>
                                        <p:cTn id="17" dur="500"/>
                                        <p:tgtEl>
                                          <p:spTgt spid="123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6" grpId="0" autoUpdateAnimBg="0"/>
      <p:bldP spid="1231877" grpId="0" autoUpdateAnimBg="0"/>
      <p:bldP spid="1231878"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r>
              <a:rPr lang="en-US" altLang="zh-CN"/>
              <a:t>-</a:t>
            </a:r>
            <a:fld id="{7DFC13DC-913F-4FBF-B452-6B5F70A9CF1A}" type="slidenum">
              <a:rPr lang="en-US" altLang="zh-CN"/>
              <a:pPr/>
              <a:t>52</a:t>
            </a:fld>
            <a:r>
              <a:rPr lang="en-US" altLang="zh-CN"/>
              <a:t>-</a:t>
            </a:r>
          </a:p>
        </p:txBody>
      </p:sp>
      <p:sp>
        <p:nvSpPr>
          <p:cNvPr id="1232898" name="Rectangle 2"/>
          <p:cNvSpPr>
            <a:spLocks noGrp="1" noChangeArrowheads="1"/>
          </p:cNvSpPr>
          <p:nvPr>
            <p:ph type="title"/>
          </p:nvPr>
        </p:nvSpPr>
        <p:spPr/>
        <p:txBody>
          <a:bodyPr/>
          <a:lstStyle/>
          <a:p>
            <a:pPr eaLnBrk="1" hangingPunct="1">
              <a:defRPr/>
            </a:pPr>
            <a:r>
              <a:rPr lang="zh-CN" altLang="en-US" smtClean="0"/>
              <a:t>勉为其难？</a:t>
            </a:r>
          </a:p>
        </p:txBody>
      </p:sp>
      <p:sp>
        <p:nvSpPr>
          <p:cNvPr id="1232899" name="Rectangle 3"/>
          <p:cNvSpPr>
            <a:spLocks noGrp="1" noChangeArrowheads="1"/>
          </p:cNvSpPr>
          <p:nvPr>
            <p:ph type="body" idx="1"/>
          </p:nvPr>
        </p:nvSpPr>
        <p:spPr/>
        <p:txBody>
          <a:bodyPr/>
          <a:lstStyle/>
          <a:p>
            <a:pPr eaLnBrk="1" hangingPunct="1">
              <a:buFont typeface="Wingdings" pitchFamily="2" charset="2"/>
              <a:buNone/>
              <a:defRPr/>
            </a:pPr>
            <a:r>
              <a:rPr lang="en-US" altLang="zh-CN" sz="2400" smtClean="0"/>
              <a:t>int </a:t>
            </a:r>
            <a:r>
              <a:rPr lang="en-US" altLang="zh-CN" sz="2400" dirty="0" smtClean="0"/>
              <a:t>main()</a:t>
            </a:r>
          </a:p>
          <a:p>
            <a:pPr eaLnBrk="1" hangingPunct="1">
              <a:buFont typeface="Wingdings" pitchFamily="2" charset="2"/>
              <a:buNone/>
              <a:defRPr/>
            </a:pPr>
            <a:r>
              <a:rPr lang="en-US" altLang="zh-CN" sz="2400" dirty="0" smtClean="0"/>
              <a:t>{	D </a:t>
            </a:r>
            <a:r>
              <a:rPr lang="en-US" altLang="zh-CN" sz="2400" dirty="0" err="1" smtClean="0"/>
              <a:t>d</a:t>
            </a:r>
            <a:r>
              <a:rPr lang="en-US" altLang="zh-CN" sz="2400" dirty="0" smtClean="0"/>
              <a:t>;</a:t>
            </a:r>
            <a:r>
              <a:rPr lang="zh-CN" altLang="en-US" sz="2400" dirty="0" smtClean="0"/>
              <a:t>　　 </a:t>
            </a:r>
          </a:p>
          <a:p>
            <a:pPr eaLnBrk="1" hangingPunct="1">
              <a:buFont typeface="Wingdings" pitchFamily="2" charset="2"/>
              <a:buNone/>
              <a:defRPr/>
            </a:pPr>
            <a:r>
              <a:rPr lang="zh-CN" altLang="en-US" sz="2400" dirty="0" smtClean="0"/>
              <a:t>	</a:t>
            </a:r>
            <a:r>
              <a:rPr lang="en-US" altLang="zh-CN" sz="2400" dirty="0" err="1" smtClean="0"/>
              <a:t>d.setValue</a:t>
            </a:r>
            <a:r>
              <a:rPr lang="en-US" altLang="zh-CN" sz="2400" dirty="0" smtClean="0"/>
              <a:t>();</a:t>
            </a:r>
          </a:p>
          <a:p>
            <a:pPr>
              <a:buNone/>
              <a:defRPr/>
            </a:pPr>
            <a:r>
              <a:rPr lang="en-US" altLang="zh-CN" sz="2400" dirty="0" smtClean="0"/>
              <a:t>	return 0;</a:t>
            </a:r>
          </a:p>
          <a:p>
            <a:pPr eaLnBrk="1" hangingPunct="1">
              <a:buFont typeface="Wingdings" pitchFamily="2" charset="2"/>
              <a:buNone/>
              <a:defRPr/>
            </a:pPr>
            <a:r>
              <a:rPr lang="en-US" altLang="zh-CN" sz="2400" dirty="0" smtClean="0"/>
              <a:t>}</a:t>
            </a:r>
          </a:p>
        </p:txBody>
      </p:sp>
      <p:grpSp>
        <p:nvGrpSpPr>
          <p:cNvPr id="2" name="Group 4"/>
          <p:cNvGrpSpPr>
            <a:grpSpLocks/>
          </p:cNvGrpSpPr>
          <p:nvPr/>
        </p:nvGrpSpPr>
        <p:grpSpPr bwMode="auto">
          <a:xfrm>
            <a:off x="2124075" y="2636838"/>
            <a:ext cx="1905000" cy="3200400"/>
            <a:chOff x="1680" y="1968"/>
            <a:chExt cx="1200" cy="2016"/>
          </a:xfrm>
        </p:grpSpPr>
        <p:sp>
          <p:nvSpPr>
            <p:cNvPr id="1232901" name="Rectangle 5"/>
            <p:cNvSpPr>
              <a:spLocks noChangeArrowheads="1"/>
            </p:cNvSpPr>
            <p:nvPr/>
          </p:nvSpPr>
          <p:spPr bwMode="auto">
            <a:xfrm>
              <a:off x="2016" y="1968"/>
              <a:ext cx="480"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d</a:t>
              </a:r>
            </a:p>
          </p:txBody>
        </p:sp>
        <p:sp>
          <p:nvSpPr>
            <p:cNvPr id="1232902" name="Line 6"/>
            <p:cNvSpPr>
              <a:spLocks noChangeShapeType="1"/>
            </p:cNvSpPr>
            <p:nvPr/>
          </p:nvSpPr>
          <p:spPr bwMode="auto">
            <a:xfrm>
              <a:off x="1680" y="2304"/>
              <a:ext cx="0" cy="1632"/>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2903" name="Line 7"/>
            <p:cNvSpPr>
              <a:spLocks noChangeShapeType="1"/>
            </p:cNvSpPr>
            <p:nvPr/>
          </p:nvSpPr>
          <p:spPr bwMode="auto">
            <a:xfrm>
              <a:off x="2880" y="2304"/>
              <a:ext cx="0" cy="1680"/>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2904" name="Rectangle 8"/>
            <p:cNvSpPr>
              <a:spLocks noChangeArrowheads="1"/>
            </p:cNvSpPr>
            <p:nvPr/>
          </p:nvSpPr>
          <p:spPr bwMode="auto">
            <a:xfrm>
              <a:off x="1680" y="2352"/>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A::a</a:t>
              </a:r>
            </a:p>
          </p:txBody>
        </p:sp>
        <p:sp>
          <p:nvSpPr>
            <p:cNvPr id="1232905" name="Rectangle 9"/>
            <p:cNvSpPr>
              <a:spLocks noChangeArrowheads="1"/>
            </p:cNvSpPr>
            <p:nvPr/>
          </p:nvSpPr>
          <p:spPr bwMode="auto">
            <a:xfrm>
              <a:off x="1680" y="2928"/>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A::a</a:t>
              </a:r>
            </a:p>
          </p:txBody>
        </p:sp>
        <p:sp>
          <p:nvSpPr>
            <p:cNvPr id="1232906" name="Rectangle 10"/>
            <p:cNvSpPr>
              <a:spLocks noChangeArrowheads="1"/>
            </p:cNvSpPr>
            <p:nvPr/>
          </p:nvSpPr>
          <p:spPr bwMode="auto">
            <a:xfrm>
              <a:off x="1680" y="2640"/>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B</a:t>
              </a:r>
              <a:r>
                <a:rPr lang="zh-CN" altLang="en-US">
                  <a:effectLst>
                    <a:outerShdw blurRad="38100" dist="38100" dir="2700000" algn="tl">
                      <a:srgbClr val="FFFFFF"/>
                    </a:outerShdw>
                  </a:effectLst>
                </a:rPr>
                <a:t>类其它成员</a:t>
              </a:r>
            </a:p>
          </p:txBody>
        </p:sp>
        <p:sp>
          <p:nvSpPr>
            <p:cNvPr id="1232907" name="Rectangle 11"/>
            <p:cNvSpPr>
              <a:spLocks noChangeArrowheads="1"/>
            </p:cNvSpPr>
            <p:nvPr/>
          </p:nvSpPr>
          <p:spPr bwMode="auto">
            <a:xfrm>
              <a:off x="1680" y="3216"/>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C</a:t>
              </a:r>
              <a:r>
                <a:rPr lang="zh-CN" altLang="en-US">
                  <a:effectLst>
                    <a:outerShdw blurRad="38100" dist="38100" dir="2700000" algn="tl">
                      <a:srgbClr val="FFFFFF"/>
                    </a:outerShdw>
                  </a:effectLst>
                </a:rPr>
                <a:t>类其它成员</a:t>
              </a:r>
            </a:p>
          </p:txBody>
        </p:sp>
        <p:sp>
          <p:nvSpPr>
            <p:cNvPr id="1232908" name="Rectangle 12"/>
            <p:cNvSpPr>
              <a:spLocks noChangeArrowheads="1"/>
            </p:cNvSpPr>
            <p:nvPr/>
          </p:nvSpPr>
          <p:spPr bwMode="auto">
            <a:xfrm>
              <a:off x="1680" y="3504"/>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rPr>
                <a:t>Ｄ类其它成员</a:t>
              </a:r>
            </a:p>
          </p:txBody>
        </p:sp>
      </p:grpSp>
      <p:grpSp>
        <p:nvGrpSpPr>
          <p:cNvPr id="3" name="Group 13"/>
          <p:cNvGrpSpPr>
            <a:grpSpLocks/>
          </p:cNvGrpSpPr>
          <p:nvPr/>
        </p:nvGrpSpPr>
        <p:grpSpPr bwMode="auto">
          <a:xfrm>
            <a:off x="4171950" y="3398838"/>
            <a:ext cx="1676400" cy="609600"/>
            <a:chOff x="2976" y="2448"/>
            <a:chExt cx="1056" cy="384"/>
          </a:xfrm>
        </p:grpSpPr>
        <p:sp>
          <p:nvSpPr>
            <p:cNvPr id="1232910" name="Rectangle 14"/>
            <p:cNvSpPr>
              <a:spLocks noChangeArrowheads="1"/>
            </p:cNvSpPr>
            <p:nvPr/>
          </p:nvSpPr>
          <p:spPr bwMode="auto">
            <a:xfrm>
              <a:off x="3024" y="2496"/>
              <a:ext cx="1008" cy="288"/>
            </a:xfrm>
            <a:prstGeom prst="rect">
              <a:avLst/>
            </a:prstGeom>
            <a:noFill/>
            <a:ln w="38100">
              <a:no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从</a:t>
              </a:r>
              <a:r>
                <a:rPr lang="en-US" altLang="zh-CN">
                  <a:solidFill>
                    <a:srgbClr val="FF0066"/>
                  </a:solidFill>
                  <a:effectLst>
                    <a:outerShdw blurRad="38100" dist="38100" dir="2700000" algn="tl">
                      <a:srgbClr val="C0C0C0"/>
                    </a:outerShdw>
                  </a:effectLst>
                  <a:ea typeface="黑体" pitchFamily="2" charset="-122"/>
                </a:rPr>
                <a:t>B</a:t>
              </a:r>
              <a:r>
                <a:rPr lang="zh-CN" altLang="en-US">
                  <a:solidFill>
                    <a:srgbClr val="FF0066"/>
                  </a:solidFill>
                  <a:effectLst>
                    <a:outerShdw blurRad="38100" dist="38100" dir="2700000" algn="tl">
                      <a:srgbClr val="C0C0C0"/>
                    </a:outerShdw>
                  </a:effectLst>
                  <a:ea typeface="黑体" pitchFamily="2" charset="-122"/>
                </a:rPr>
                <a:t>类继承</a:t>
              </a:r>
            </a:p>
          </p:txBody>
        </p:sp>
        <p:sp>
          <p:nvSpPr>
            <p:cNvPr id="1232911" name="AutoShape 15"/>
            <p:cNvSpPr>
              <a:spLocks/>
            </p:cNvSpPr>
            <p:nvPr/>
          </p:nvSpPr>
          <p:spPr bwMode="auto">
            <a:xfrm>
              <a:off x="2976" y="2448"/>
              <a:ext cx="96" cy="384"/>
            </a:xfrm>
            <a:prstGeom prst="rightBrace">
              <a:avLst>
                <a:gd name="adj1" fmla="val 33333"/>
                <a:gd name="adj2" fmla="val 50000"/>
              </a:avLst>
            </a:prstGeom>
            <a:noFill/>
            <a:ln w="38100">
              <a:solidFill>
                <a:srgbClr val="FF0066"/>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16"/>
          <p:cNvGrpSpPr>
            <a:grpSpLocks/>
          </p:cNvGrpSpPr>
          <p:nvPr/>
        </p:nvGrpSpPr>
        <p:grpSpPr bwMode="auto">
          <a:xfrm>
            <a:off x="4171950" y="4313238"/>
            <a:ext cx="1676400" cy="609600"/>
            <a:chOff x="2976" y="3024"/>
            <a:chExt cx="1056" cy="384"/>
          </a:xfrm>
        </p:grpSpPr>
        <p:sp>
          <p:nvSpPr>
            <p:cNvPr id="1232913" name="Rectangle 17"/>
            <p:cNvSpPr>
              <a:spLocks noChangeArrowheads="1"/>
            </p:cNvSpPr>
            <p:nvPr/>
          </p:nvSpPr>
          <p:spPr bwMode="auto">
            <a:xfrm>
              <a:off x="3024" y="3120"/>
              <a:ext cx="1008" cy="288"/>
            </a:xfrm>
            <a:prstGeom prst="rect">
              <a:avLst/>
            </a:prstGeom>
            <a:noFill/>
            <a:ln w="38100">
              <a:no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从</a:t>
              </a:r>
              <a:r>
                <a:rPr lang="en-US" altLang="zh-CN">
                  <a:solidFill>
                    <a:srgbClr val="FF0066"/>
                  </a:solidFill>
                  <a:effectLst>
                    <a:outerShdw blurRad="38100" dist="38100" dir="2700000" algn="tl">
                      <a:srgbClr val="C0C0C0"/>
                    </a:outerShdw>
                  </a:effectLst>
                  <a:ea typeface="黑体" pitchFamily="2" charset="-122"/>
                </a:rPr>
                <a:t>C</a:t>
              </a:r>
              <a:r>
                <a:rPr lang="zh-CN" altLang="en-US">
                  <a:solidFill>
                    <a:srgbClr val="FF0066"/>
                  </a:solidFill>
                  <a:effectLst>
                    <a:outerShdw blurRad="38100" dist="38100" dir="2700000" algn="tl">
                      <a:srgbClr val="C0C0C0"/>
                    </a:outerShdw>
                  </a:effectLst>
                  <a:ea typeface="黑体" pitchFamily="2" charset="-122"/>
                </a:rPr>
                <a:t>类继承</a:t>
              </a:r>
            </a:p>
          </p:txBody>
        </p:sp>
        <p:sp>
          <p:nvSpPr>
            <p:cNvPr id="1232914" name="AutoShape 18"/>
            <p:cNvSpPr>
              <a:spLocks/>
            </p:cNvSpPr>
            <p:nvPr/>
          </p:nvSpPr>
          <p:spPr bwMode="auto">
            <a:xfrm>
              <a:off x="2976" y="3024"/>
              <a:ext cx="96" cy="384"/>
            </a:xfrm>
            <a:prstGeom prst="rightBrace">
              <a:avLst>
                <a:gd name="adj1" fmla="val 33333"/>
                <a:gd name="adj2" fmla="val 50000"/>
              </a:avLst>
            </a:prstGeom>
            <a:noFill/>
            <a:ln w="38100">
              <a:solidFill>
                <a:srgbClr val="FF0066"/>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19"/>
          <p:cNvGrpSpPr>
            <a:grpSpLocks/>
          </p:cNvGrpSpPr>
          <p:nvPr/>
        </p:nvGrpSpPr>
        <p:grpSpPr bwMode="auto">
          <a:xfrm>
            <a:off x="971550" y="3475038"/>
            <a:ext cx="1219200" cy="914400"/>
            <a:chOff x="1824" y="2448"/>
            <a:chExt cx="1200" cy="576"/>
          </a:xfrm>
        </p:grpSpPr>
        <p:sp>
          <p:nvSpPr>
            <p:cNvPr id="1232916" name="Rectangle 20"/>
            <p:cNvSpPr>
              <a:spLocks noChangeArrowheads="1"/>
            </p:cNvSpPr>
            <p:nvPr/>
          </p:nvSpPr>
          <p:spPr bwMode="auto">
            <a:xfrm>
              <a:off x="1824" y="2592"/>
              <a:ext cx="672" cy="288"/>
            </a:xfrm>
            <a:prstGeom prst="rect">
              <a:avLst/>
            </a:prstGeom>
            <a:noFill/>
            <a:ln w="38100">
              <a:no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两份</a:t>
              </a:r>
            </a:p>
            <a:p>
              <a:pPr algn="ctr">
                <a:defRPr/>
              </a:pPr>
              <a:r>
                <a:rPr lang="zh-CN" altLang="en-US">
                  <a:solidFill>
                    <a:srgbClr val="FF0066"/>
                  </a:solidFill>
                  <a:effectLst>
                    <a:outerShdw blurRad="38100" dist="38100" dir="2700000" algn="tl">
                      <a:srgbClr val="C0C0C0"/>
                    </a:outerShdw>
                  </a:effectLst>
                  <a:ea typeface="黑体" pitchFamily="2" charset="-122"/>
                </a:rPr>
                <a:t>数据</a:t>
              </a:r>
            </a:p>
          </p:txBody>
        </p:sp>
        <p:grpSp>
          <p:nvGrpSpPr>
            <p:cNvPr id="6" name="Group 21"/>
            <p:cNvGrpSpPr>
              <a:grpSpLocks/>
            </p:cNvGrpSpPr>
            <p:nvPr/>
          </p:nvGrpSpPr>
          <p:grpSpPr bwMode="auto">
            <a:xfrm>
              <a:off x="2592" y="2448"/>
              <a:ext cx="432" cy="576"/>
              <a:chOff x="2112" y="2448"/>
              <a:chExt cx="432" cy="576"/>
            </a:xfrm>
          </p:grpSpPr>
          <p:sp>
            <p:nvSpPr>
              <p:cNvPr id="1232918" name="Line 22"/>
              <p:cNvSpPr>
                <a:spLocks noChangeShapeType="1"/>
              </p:cNvSpPr>
              <p:nvPr/>
            </p:nvSpPr>
            <p:spPr bwMode="auto">
              <a:xfrm flipH="1">
                <a:off x="2113" y="2448"/>
                <a:ext cx="431" cy="0"/>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2919" name="Line 23"/>
              <p:cNvSpPr>
                <a:spLocks noChangeShapeType="1"/>
              </p:cNvSpPr>
              <p:nvPr/>
            </p:nvSpPr>
            <p:spPr bwMode="auto">
              <a:xfrm>
                <a:off x="2113" y="2448"/>
                <a:ext cx="0" cy="576"/>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2920" name="Line 24"/>
              <p:cNvSpPr>
                <a:spLocks noChangeShapeType="1"/>
              </p:cNvSpPr>
              <p:nvPr/>
            </p:nvSpPr>
            <p:spPr bwMode="auto">
              <a:xfrm>
                <a:off x="2113" y="3024"/>
                <a:ext cx="431" cy="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sp>
        <p:nvSpPr>
          <p:cNvPr id="1232921" name="Text Box 25"/>
          <p:cNvSpPr txBox="1">
            <a:spLocks noChangeArrowheads="1"/>
          </p:cNvSpPr>
          <p:nvPr/>
        </p:nvSpPr>
        <p:spPr bwMode="auto">
          <a:xfrm>
            <a:off x="5003800" y="1268413"/>
            <a:ext cx="3206750" cy="1552575"/>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ea typeface="黑体" pitchFamily="2" charset="-122"/>
              </a:rPr>
              <a:t>void D:: setValue() </a:t>
            </a:r>
          </a:p>
          <a:p>
            <a:pPr>
              <a:defRPr/>
            </a:pPr>
            <a:r>
              <a:rPr lang="en-US" altLang="zh-CN">
                <a:effectLst>
                  <a:outerShdw blurRad="38100" dist="38100" dir="2700000" algn="tl">
                    <a:srgbClr val="C0C0C0"/>
                  </a:outerShdw>
                </a:effectLst>
                <a:ea typeface="黑体" pitchFamily="2" charset="-122"/>
              </a:rPr>
              <a:t>{</a:t>
            </a:r>
          </a:p>
          <a:p>
            <a:pPr>
              <a:defRPr/>
            </a:pPr>
            <a:r>
              <a:rPr lang="en-US" altLang="zh-CN">
                <a:solidFill>
                  <a:srgbClr val="FF0066"/>
                </a:solidFill>
                <a:effectLst>
                  <a:outerShdw blurRad="38100" dist="38100" dir="2700000" algn="tl">
                    <a:srgbClr val="C0C0C0"/>
                  </a:outerShdw>
                </a:effectLst>
                <a:ea typeface="黑体" pitchFamily="2" charset="-122"/>
              </a:rPr>
              <a:t>      B::a=5;</a:t>
            </a:r>
            <a:r>
              <a:rPr lang="en-US" altLang="zh-CN">
                <a:effectLst>
                  <a:outerShdw blurRad="38100" dist="38100" dir="2700000" algn="tl">
                    <a:srgbClr val="C0C0C0"/>
                  </a:outerShdw>
                </a:effectLst>
                <a:ea typeface="黑体" pitchFamily="2" charset="-122"/>
              </a:rPr>
              <a:t> </a:t>
            </a:r>
          </a:p>
          <a:p>
            <a:pPr>
              <a:defRPr/>
            </a:pPr>
            <a:r>
              <a:rPr lang="en-US" altLang="zh-CN">
                <a:effectLst>
                  <a:outerShdw blurRad="38100" dist="38100" dir="2700000" algn="tl">
                    <a:srgbClr val="C0C0C0"/>
                  </a:outerShdw>
                </a:effectLst>
                <a:ea typeface="黑体" pitchFamily="2" charset="-122"/>
              </a:rPr>
              <a:t>}</a:t>
            </a:r>
          </a:p>
        </p:txBody>
      </p:sp>
      <p:sp>
        <p:nvSpPr>
          <p:cNvPr id="1232922" name="Line 26"/>
          <p:cNvSpPr>
            <a:spLocks noChangeShapeType="1"/>
          </p:cNvSpPr>
          <p:nvPr/>
        </p:nvSpPr>
        <p:spPr bwMode="auto">
          <a:xfrm flipH="1">
            <a:off x="3995738" y="2420938"/>
            <a:ext cx="2160587" cy="10795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2923" name="AutoShape 27"/>
          <p:cNvSpPr>
            <a:spLocks noChangeArrowheads="1"/>
          </p:cNvSpPr>
          <p:nvPr/>
        </p:nvSpPr>
        <p:spPr bwMode="auto">
          <a:xfrm>
            <a:off x="6011862" y="3357563"/>
            <a:ext cx="2664593" cy="1447800"/>
          </a:xfrm>
          <a:prstGeom prst="cloudCallout">
            <a:avLst>
              <a:gd name="adj1" fmla="val -36134"/>
              <a:gd name="adj2" fmla="val -76315"/>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易造成一致性问题</a:t>
            </a:r>
          </a:p>
        </p:txBody>
      </p:sp>
      <p:sp>
        <p:nvSpPr>
          <p:cNvPr id="1232924" name="Rectangle 28"/>
          <p:cNvSpPr>
            <a:spLocks noChangeArrowheads="1"/>
          </p:cNvSpPr>
          <p:nvPr/>
        </p:nvSpPr>
        <p:spPr bwMode="auto">
          <a:xfrm>
            <a:off x="3409950" y="4084638"/>
            <a:ext cx="533400" cy="685800"/>
          </a:xfrm>
          <a:prstGeom prst="rect">
            <a:avLst/>
          </a:prstGeom>
          <a:noFill/>
          <a:ln w="9525">
            <a:noFill/>
            <a:miter lim="800000"/>
            <a:headEnd/>
            <a:tailEnd/>
          </a:ln>
          <a:effectLst/>
        </p:spPr>
        <p:txBody>
          <a:bodyPr wrap="none" anchor="ctr"/>
          <a:lstStyle/>
          <a:p>
            <a:pPr algn="ctr">
              <a:defRPr/>
            </a:pPr>
            <a:r>
              <a:rPr lang="en-US" altLang="zh-CN" sz="4600">
                <a:solidFill>
                  <a:srgbClr val="FF0066"/>
                </a:solidFill>
                <a:effectLst>
                  <a:outerShdw blurRad="38100" dist="38100" dir="2700000" algn="tl">
                    <a:srgbClr val="C0C0C0"/>
                  </a:outerShdw>
                </a:effectLst>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2921"/>
                                        </p:tgtEl>
                                        <p:attrNameLst>
                                          <p:attrName>style.visibility</p:attrName>
                                        </p:attrNameLst>
                                      </p:cBhvr>
                                      <p:to>
                                        <p:strVal val="visible"/>
                                      </p:to>
                                    </p:set>
                                    <p:animEffect transition="in" filter="strips(downRight)">
                                      <p:cBhvr>
                                        <p:cTn id="7" dur="500"/>
                                        <p:tgtEl>
                                          <p:spTgt spid="12329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32922"/>
                                        </p:tgtEl>
                                        <p:attrNameLst>
                                          <p:attrName>style.visibility</p:attrName>
                                        </p:attrNameLst>
                                      </p:cBhvr>
                                      <p:to>
                                        <p:strVal val="visible"/>
                                      </p:to>
                                    </p:set>
                                    <p:animEffect transition="in" filter="strips(downRight)">
                                      <p:cBhvr>
                                        <p:cTn id="32" dur="500"/>
                                        <p:tgtEl>
                                          <p:spTgt spid="123292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32923"/>
                                        </p:tgtEl>
                                        <p:attrNameLst>
                                          <p:attrName>style.visibility</p:attrName>
                                        </p:attrNameLst>
                                      </p:cBhvr>
                                      <p:to>
                                        <p:strVal val="visible"/>
                                      </p:to>
                                    </p:set>
                                    <p:animEffect transition="in" filter="strips(downRight)">
                                      <p:cBhvr>
                                        <p:cTn id="37" dur="500"/>
                                        <p:tgtEl>
                                          <p:spTgt spid="123292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232924"/>
                                        </p:tgtEl>
                                        <p:attrNameLst>
                                          <p:attrName>style.visibility</p:attrName>
                                        </p:attrNameLst>
                                      </p:cBhvr>
                                      <p:to>
                                        <p:strVal val="visible"/>
                                      </p:to>
                                    </p:set>
                                    <p:animEffect transition="in" filter="strips(downRight)">
                                      <p:cBhvr>
                                        <p:cTn id="42" dur="500"/>
                                        <p:tgtEl>
                                          <p:spTgt spid="1232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21" grpId="0" autoUpdateAnimBg="0"/>
      <p:bldP spid="1232923" grpId="0" animBg="1" autoUpdateAnimBg="0"/>
      <p:bldP spid="123292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r>
              <a:rPr lang="en-US" altLang="zh-CN"/>
              <a:t>-</a:t>
            </a:r>
            <a:fld id="{270ECE6F-6140-4EFD-93C6-B21AC968F5AB}" type="slidenum">
              <a:rPr lang="en-US" altLang="zh-CN"/>
              <a:pPr/>
              <a:t>53</a:t>
            </a:fld>
            <a:r>
              <a:rPr lang="en-US" altLang="zh-CN"/>
              <a:t>-</a:t>
            </a:r>
          </a:p>
        </p:txBody>
      </p:sp>
      <p:sp>
        <p:nvSpPr>
          <p:cNvPr id="1234946" name="Rectangle 2"/>
          <p:cNvSpPr>
            <a:spLocks noGrp="1" noChangeArrowheads="1"/>
          </p:cNvSpPr>
          <p:nvPr>
            <p:ph type="title"/>
          </p:nvPr>
        </p:nvSpPr>
        <p:spPr/>
        <p:txBody>
          <a:bodyPr/>
          <a:lstStyle/>
          <a:p>
            <a:pPr eaLnBrk="1" hangingPunct="1">
              <a:defRPr/>
            </a:pPr>
            <a:r>
              <a:rPr lang="en-US" altLang="zh-CN" smtClean="0"/>
              <a:t>5</a:t>
            </a:r>
            <a:r>
              <a:rPr lang="zh-CN" altLang="en-US" smtClean="0"/>
              <a:t>、二义性解决之道：虚基类</a:t>
            </a:r>
          </a:p>
        </p:txBody>
      </p:sp>
      <p:sp>
        <p:nvSpPr>
          <p:cNvPr id="1234947" name="Rectangle 3"/>
          <p:cNvSpPr>
            <a:spLocks noGrp="1" noChangeArrowheads="1"/>
          </p:cNvSpPr>
          <p:nvPr>
            <p:ph type="body" idx="1"/>
          </p:nvPr>
        </p:nvSpPr>
        <p:spPr/>
        <p:txBody>
          <a:bodyPr/>
          <a:lstStyle/>
          <a:p>
            <a:pPr eaLnBrk="1" hangingPunct="1">
              <a:defRPr/>
            </a:pPr>
            <a:r>
              <a:rPr lang="zh-CN" altLang="en-US" sz="2400" dirty="0" smtClean="0"/>
              <a:t>将总的基类定义成虚基类，可以确保该基类通过多条路径继承时，派生类仅仅继承该基类１次，避免由于多路径继承造成的二义性。</a:t>
            </a:r>
          </a:p>
          <a:p>
            <a:pPr eaLnBrk="1" hangingPunct="1">
              <a:buFont typeface="Wingdings" pitchFamily="2" charset="2"/>
              <a:buNone/>
              <a:defRPr/>
            </a:pPr>
            <a:r>
              <a:rPr lang="en-US" altLang="zh-CN" sz="2400" dirty="0" smtClean="0"/>
              <a:t>class A</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smtClean="0"/>
              <a:t>  public:</a:t>
            </a:r>
          </a:p>
          <a:p>
            <a:pPr eaLnBrk="1" hangingPunct="1">
              <a:buFont typeface="Wingdings" pitchFamily="2" charset="2"/>
              <a:buNone/>
              <a:defRPr/>
            </a:pPr>
            <a:r>
              <a:rPr lang="en-US" altLang="zh-CN" sz="2400" dirty="0" smtClean="0"/>
              <a:t>		double a;</a:t>
            </a:r>
          </a:p>
          <a:p>
            <a:pPr eaLnBrk="1" hangingPunct="1">
              <a:buFont typeface="Wingdings" pitchFamily="2" charset="2"/>
              <a:buNone/>
              <a:defRPr/>
            </a:pPr>
            <a:r>
              <a:rPr lang="en-US" altLang="zh-CN" sz="2400" dirty="0" smtClean="0"/>
              <a:t>};</a:t>
            </a:r>
          </a:p>
          <a:p>
            <a:pPr eaLnBrk="1" hangingPunct="1">
              <a:buFont typeface="Wingdings" pitchFamily="2" charset="2"/>
              <a:buNone/>
              <a:defRPr/>
            </a:pPr>
            <a:r>
              <a:rPr lang="en-US" altLang="zh-CN" sz="2400" dirty="0" smtClean="0"/>
              <a:t>class B : </a:t>
            </a:r>
            <a:r>
              <a:rPr lang="en-US" altLang="zh-CN" sz="2400" dirty="0" smtClean="0">
                <a:solidFill>
                  <a:srgbClr val="FF0066"/>
                </a:solidFill>
              </a:rPr>
              <a:t>virtual</a:t>
            </a:r>
            <a:r>
              <a:rPr lang="en-US" altLang="zh-CN" sz="2400" dirty="0" smtClean="0"/>
              <a:t> public A {</a:t>
            </a:r>
            <a:r>
              <a:rPr lang="en-US" altLang="zh-CN" sz="2400" dirty="0" smtClean="0">
                <a:latin typeface="Tahoma"/>
              </a:rPr>
              <a:t>……</a:t>
            </a:r>
            <a:r>
              <a:rPr lang="en-US" altLang="zh-CN" sz="2400" dirty="0" smtClean="0"/>
              <a:t>};</a:t>
            </a:r>
          </a:p>
          <a:p>
            <a:pPr eaLnBrk="1" hangingPunct="1">
              <a:buFont typeface="Wingdings" pitchFamily="2" charset="2"/>
              <a:buNone/>
              <a:defRPr/>
            </a:pPr>
            <a:r>
              <a:rPr lang="en-US" altLang="zh-CN" sz="2400" dirty="0" smtClean="0"/>
              <a:t>class C : </a:t>
            </a:r>
            <a:r>
              <a:rPr lang="en-US" altLang="zh-CN" sz="2400" dirty="0" smtClean="0">
                <a:solidFill>
                  <a:srgbClr val="FF0066"/>
                </a:solidFill>
              </a:rPr>
              <a:t>virtual</a:t>
            </a:r>
            <a:r>
              <a:rPr lang="en-US" altLang="zh-CN" sz="2400" dirty="0" smtClean="0"/>
              <a:t> public A {</a:t>
            </a:r>
            <a:r>
              <a:rPr lang="en-US" altLang="zh-CN" sz="2400" dirty="0" smtClean="0">
                <a:latin typeface="Tahoma"/>
              </a:rPr>
              <a:t>……</a:t>
            </a:r>
            <a:r>
              <a:rPr lang="en-US" altLang="zh-CN" sz="2400" dirty="0" smtClean="0"/>
              <a:t>};</a:t>
            </a:r>
          </a:p>
        </p:txBody>
      </p:sp>
      <p:sp>
        <p:nvSpPr>
          <p:cNvPr id="1234948" name="AutoShape 4"/>
          <p:cNvSpPr>
            <a:spLocks noChangeArrowheads="1"/>
          </p:cNvSpPr>
          <p:nvPr/>
        </p:nvSpPr>
        <p:spPr bwMode="auto">
          <a:xfrm>
            <a:off x="2843213" y="2708275"/>
            <a:ext cx="2819400" cy="1447800"/>
          </a:xfrm>
          <a:prstGeom prst="cloudCallout">
            <a:avLst>
              <a:gd name="adj1" fmla="val -61769"/>
              <a:gd name="adj2" fmla="val 62060"/>
            </a:avLst>
          </a:prstGeom>
          <a:solidFill>
            <a:schemeClr val="accent1"/>
          </a:solidFill>
          <a:ln w="38100">
            <a:solidFill>
              <a:schemeClr val="hlink"/>
            </a:solidFill>
            <a:miter lim="800000"/>
            <a:headEnd/>
            <a:tailEnd/>
          </a:ln>
          <a:effectLst/>
        </p:spPr>
        <p:txBody>
          <a:bodyPr/>
          <a:lstStyle/>
          <a:p>
            <a:pPr algn="ctr">
              <a:defRPr/>
            </a:pPr>
            <a:r>
              <a:rPr lang="en-US" altLang="zh-CN" sz="2800">
                <a:effectLst>
                  <a:outerShdw blurRad="38100" dist="38100" dir="2700000" algn="tl">
                    <a:srgbClr val="FFFFFF"/>
                  </a:outerShdw>
                </a:effectLst>
                <a:ea typeface="黑体" pitchFamily="2" charset="-122"/>
              </a:rPr>
              <a:t>A</a:t>
            </a:r>
            <a:r>
              <a:rPr lang="zh-CN" altLang="en-US" sz="2800">
                <a:effectLst>
                  <a:outerShdw blurRad="38100" dist="38100" dir="2700000" algn="tl">
                    <a:srgbClr val="FFFFFF"/>
                  </a:outerShdw>
                </a:effectLst>
                <a:ea typeface="黑体" pitchFamily="2" charset="-122"/>
              </a:rPr>
              <a:t>是</a:t>
            </a:r>
            <a:r>
              <a:rPr lang="en-US" altLang="zh-CN" sz="2800">
                <a:effectLst>
                  <a:outerShdw blurRad="38100" dist="38100" dir="2700000" algn="tl">
                    <a:srgbClr val="FFFFFF"/>
                  </a:outerShdw>
                </a:effectLst>
                <a:ea typeface="黑体" pitchFamily="2" charset="-122"/>
              </a:rPr>
              <a:t>B</a:t>
            </a:r>
            <a:r>
              <a:rPr lang="zh-CN" altLang="en-US" sz="2800">
                <a:effectLst>
                  <a:outerShdw blurRad="38100" dist="38100" dir="2700000" algn="tl">
                    <a:srgbClr val="FFFFFF"/>
                  </a:outerShdw>
                </a:effectLst>
                <a:ea typeface="黑体" pitchFamily="2" charset="-122"/>
              </a:rPr>
              <a:t>和</a:t>
            </a:r>
            <a:r>
              <a:rPr lang="en-US" altLang="zh-CN" sz="2800">
                <a:effectLst>
                  <a:outerShdw blurRad="38100" dist="38100" dir="2700000" algn="tl">
                    <a:srgbClr val="FFFFFF"/>
                  </a:outerShdw>
                </a:effectLst>
                <a:ea typeface="黑体" pitchFamily="2" charset="-122"/>
              </a:rPr>
              <a:t>C</a:t>
            </a:r>
            <a:r>
              <a:rPr lang="zh-CN" altLang="en-US" sz="2800">
                <a:effectLst>
                  <a:outerShdw blurRad="38100" dist="38100" dir="2700000" algn="tl">
                    <a:srgbClr val="FFFFFF"/>
                  </a:outerShdw>
                </a:effectLst>
                <a:ea typeface="黑体" pitchFamily="2" charset="-122"/>
              </a:rPr>
              <a:t>的虚基类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4948"/>
                                        </p:tgtEl>
                                        <p:attrNameLst>
                                          <p:attrName>style.visibility</p:attrName>
                                        </p:attrNameLst>
                                      </p:cBhvr>
                                      <p:to>
                                        <p:strVal val="visible"/>
                                      </p:to>
                                    </p:set>
                                    <p:animEffect transition="in" filter="strips(downRight)">
                                      <p:cBhvr>
                                        <p:cTn id="7" dur="500"/>
                                        <p:tgtEl>
                                          <p:spTgt spid="123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r>
              <a:rPr lang="en-US" altLang="zh-CN"/>
              <a:t>-</a:t>
            </a:r>
            <a:fld id="{C4213D7C-BBA2-4DE1-B8E7-460B85220249}" type="slidenum">
              <a:rPr lang="en-US" altLang="zh-CN"/>
              <a:pPr/>
              <a:t>54</a:t>
            </a:fld>
            <a:r>
              <a:rPr lang="en-US" altLang="zh-CN"/>
              <a:t>-</a:t>
            </a:r>
          </a:p>
        </p:txBody>
      </p:sp>
      <p:sp>
        <p:nvSpPr>
          <p:cNvPr id="1235970" name="Rectangle 2"/>
          <p:cNvSpPr>
            <a:spLocks noGrp="1" noChangeArrowheads="1"/>
          </p:cNvSpPr>
          <p:nvPr>
            <p:ph type="title"/>
          </p:nvPr>
        </p:nvSpPr>
        <p:spPr/>
        <p:txBody>
          <a:bodyPr/>
          <a:lstStyle/>
          <a:p>
            <a:pPr eaLnBrk="1" hangingPunct="1">
              <a:defRPr/>
            </a:pPr>
            <a:r>
              <a:rPr lang="zh-CN" altLang="en-US" smtClean="0"/>
              <a:t>二义性解决之道：虚基类</a:t>
            </a:r>
          </a:p>
        </p:txBody>
      </p:sp>
      <p:sp>
        <p:nvSpPr>
          <p:cNvPr id="1235971" name="Rectangle 3"/>
          <p:cNvSpPr>
            <a:spLocks noGrp="1" noChangeArrowheads="1"/>
          </p:cNvSpPr>
          <p:nvPr>
            <p:ph type="body" idx="1"/>
          </p:nvPr>
        </p:nvSpPr>
        <p:spPr/>
        <p:txBody>
          <a:bodyPr/>
          <a:lstStyle/>
          <a:p>
            <a:pPr eaLnBrk="1" hangingPunct="1">
              <a:buFont typeface="Wingdings" pitchFamily="2" charset="2"/>
              <a:buNone/>
              <a:defRPr/>
            </a:pPr>
            <a:r>
              <a:rPr lang="en-US" altLang="zh-CN" sz="2400" smtClean="0"/>
              <a:t>class D : public B, public C</a:t>
            </a:r>
          </a:p>
          <a:p>
            <a:pPr eaLnBrk="1" hangingPunct="1">
              <a:buFont typeface="Wingdings" pitchFamily="2" charset="2"/>
              <a:buNone/>
              <a:defRPr/>
            </a:pPr>
            <a:r>
              <a:rPr lang="en-US" altLang="zh-CN" sz="2400" smtClean="0"/>
              <a:t>{</a:t>
            </a:r>
          </a:p>
          <a:p>
            <a:pPr eaLnBrk="1" hangingPunct="1">
              <a:buFont typeface="Wingdings" pitchFamily="2" charset="2"/>
              <a:buNone/>
              <a:defRPr/>
            </a:pPr>
            <a:r>
              <a:rPr lang="en-US" altLang="zh-CN" sz="2400" smtClean="0"/>
              <a:t>public:</a:t>
            </a:r>
          </a:p>
          <a:p>
            <a:pPr eaLnBrk="1" hangingPunct="1">
              <a:buFont typeface="Wingdings" pitchFamily="2" charset="2"/>
              <a:buNone/>
              <a:defRPr/>
            </a:pPr>
            <a:r>
              <a:rPr lang="en-US" altLang="zh-CN" sz="2400" smtClean="0"/>
              <a:t>	void setValue() </a:t>
            </a:r>
          </a:p>
          <a:p>
            <a:pPr eaLnBrk="1" hangingPunct="1">
              <a:buFont typeface="Wingdings" pitchFamily="2" charset="2"/>
              <a:buNone/>
              <a:defRPr/>
            </a:pPr>
            <a:r>
              <a:rPr lang="en-US" altLang="zh-CN" sz="2400" smtClean="0"/>
              <a:t>	{ </a:t>
            </a:r>
          </a:p>
          <a:p>
            <a:pPr eaLnBrk="1" hangingPunct="1">
              <a:buFont typeface="Wingdings" pitchFamily="2" charset="2"/>
              <a:buNone/>
              <a:defRPr/>
            </a:pPr>
            <a:r>
              <a:rPr lang="en-US" altLang="zh-CN" sz="2400" smtClean="0"/>
              <a:t>		</a:t>
            </a:r>
            <a:r>
              <a:rPr lang="en-US" altLang="zh-CN" sz="2400" smtClean="0">
                <a:solidFill>
                  <a:srgbClr val="FF0066"/>
                </a:solidFill>
              </a:rPr>
              <a:t>a=5;</a:t>
            </a:r>
            <a:r>
              <a:rPr lang="en-US" altLang="zh-CN" sz="2400" smtClean="0"/>
              <a:t> </a:t>
            </a:r>
          </a:p>
          <a:p>
            <a:pPr eaLnBrk="1" hangingPunct="1">
              <a:buFont typeface="Wingdings" pitchFamily="2" charset="2"/>
              <a:buNone/>
              <a:defRPr/>
            </a:pPr>
            <a:r>
              <a:rPr lang="en-US" altLang="zh-CN" sz="2400" smtClean="0"/>
              <a:t>	}</a:t>
            </a:r>
          </a:p>
          <a:p>
            <a:pPr eaLnBrk="1" hangingPunct="1">
              <a:buFont typeface="Wingdings" pitchFamily="2" charset="2"/>
              <a:buNone/>
              <a:defRPr/>
            </a:pPr>
            <a:r>
              <a:rPr lang="en-US" altLang="zh-CN" sz="2400" smtClean="0"/>
              <a:t>	</a:t>
            </a:r>
            <a:r>
              <a:rPr lang="en-US" altLang="zh-CN" sz="2400" smtClean="0">
                <a:latin typeface="Tahoma"/>
              </a:rPr>
              <a:t>……</a:t>
            </a:r>
            <a:endParaRPr lang="en-US" altLang="zh-CN" sz="2400" smtClean="0"/>
          </a:p>
          <a:p>
            <a:pPr eaLnBrk="1" hangingPunct="1">
              <a:buFont typeface="Wingdings" pitchFamily="2" charset="2"/>
              <a:buNone/>
              <a:defRPr/>
            </a:pPr>
            <a:r>
              <a:rPr lang="en-US" altLang="zh-CN" sz="2400" smtClean="0"/>
              <a:t>};</a:t>
            </a:r>
          </a:p>
        </p:txBody>
      </p:sp>
      <p:grpSp>
        <p:nvGrpSpPr>
          <p:cNvPr id="2" name="Group 4"/>
          <p:cNvGrpSpPr>
            <a:grpSpLocks/>
          </p:cNvGrpSpPr>
          <p:nvPr/>
        </p:nvGrpSpPr>
        <p:grpSpPr bwMode="auto">
          <a:xfrm>
            <a:off x="3760788" y="3386138"/>
            <a:ext cx="2286000" cy="2362200"/>
            <a:chOff x="2832" y="2208"/>
            <a:chExt cx="1440" cy="1488"/>
          </a:xfrm>
        </p:grpSpPr>
        <p:sp>
          <p:nvSpPr>
            <p:cNvPr id="1235973" name="Rectangle 5"/>
            <p:cNvSpPr>
              <a:spLocks noChangeArrowheads="1"/>
            </p:cNvSpPr>
            <p:nvPr/>
          </p:nvSpPr>
          <p:spPr bwMode="auto">
            <a:xfrm>
              <a:off x="3408" y="2208"/>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A</a:t>
              </a:r>
            </a:p>
          </p:txBody>
        </p:sp>
        <p:sp>
          <p:nvSpPr>
            <p:cNvPr id="1235974" name="Rectangle 6"/>
            <p:cNvSpPr>
              <a:spLocks noChangeArrowheads="1"/>
            </p:cNvSpPr>
            <p:nvPr/>
          </p:nvSpPr>
          <p:spPr bwMode="auto">
            <a:xfrm>
              <a:off x="2832" y="2784"/>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B</a:t>
              </a:r>
            </a:p>
          </p:txBody>
        </p:sp>
        <p:sp>
          <p:nvSpPr>
            <p:cNvPr id="1235975" name="Rectangle 7"/>
            <p:cNvSpPr>
              <a:spLocks noChangeArrowheads="1"/>
            </p:cNvSpPr>
            <p:nvPr/>
          </p:nvSpPr>
          <p:spPr bwMode="auto">
            <a:xfrm>
              <a:off x="3984" y="2784"/>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C</a:t>
              </a:r>
            </a:p>
          </p:txBody>
        </p:sp>
        <p:sp>
          <p:nvSpPr>
            <p:cNvPr id="1235976" name="Rectangle 8"/>
            <p:cNvSpPr>
              <a:spLocks noChangeArrowheads="1"/>
            </p:cNvSpPr>
            <p:nvPr/>
          </p:nvSpPr>
          <p:spPr bwMode="auto">
            <a:xfrm>
              <a:off x="3408" y="3408"/>
              <a:ext cx="288"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D</a:t>
              </a:r>
            </a:p>
          </p:txBody>
        </p:sp>
      </p:grpSp>
      <p:sp>
        <p:nvSpPr>
          <p:cNvPr id="1235977" name="Line 9"/>
          <p:cNvSpPr>
            <a:spLocks noChangeShapeType="1"/>
          </p:cNvSpPr>
          <p:nvPr/>
        </p:nvSpPr>
        <p:spPr bwMode="auto">
          <a:xfrm flipH="1" flipV="1">
            <a:off x="3913188" y="4757738"/>
            <a:ext cx="914400" cy="5334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5978" name="Line 10"/>
          <p:cNvSpPr>
            <a:spLocks noChangeShapeType="1"/>
          </p:cNvSpPr>
          <p:nvPr/>
        </p:nvSpPr>
        <p:spPr bwMode="auto">
          <a:xfrm flipV="1">
            <a:off x="4827588" y="4757738"/>
            <a:ext cx="914400" cy="5334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5979" name="Line 11"/>
          <p:cNvSpPr>
            <a:spLocks noChangeShapeType="1"/>
          </p:cNvSpPr>
          <p:nvPr/>
        </p:nvSpPr>
        <p:spPr bwMode="auto">
          <a:xfrm flipV="1">
            <a:off x="3989388" y="3843338"/>
            <a:ext cx="914400" cy="4572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5980" name="Line 12"/>
          <p:cNvSpPr>
            <a:spLocks noChangeShapeType="1"/>
          </p:cNvSpPr>
          <p:nvPr/>
        </p:nvSpPr>
        <p:spPr bwMode="auto">
          <a:xfrm flipH="1" flipV="1">
            <a:off x="4827588" y="3843338"/>
            <a:ext cx="914400" cy="457200"/>
          </a:xfrm>
          <a:prstGeom prst="line">
            <a:avLst/>
          </a:prstGeom>
          <a:noFill/>
          <a:ln w="38100">
            <a:solidFill>
              <a:schemeClr val="folHlink"/>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5981" name="AutoShape 13"/>
          <p:cNvSpPr>
            <a:spLocks noChangeArrowheads="1"/>
          </p:cNvSpPr>
          <p:nvPr/>
        </p:nvSpPr>
        <p:spPr bwMode="auto">
          <a:xfrm>
            <a:off x="5056188" y="1557338"/>
            <a:ext cx="2971800" cy="1676400"/>
          </a:xfrm>
          <a:prstGeom prst="cloudCallout">
            <a:avLst>
              <a:gd name="adj1" fmla="val -44500"/>
              <a:gd name="adj2" fmla="val 52273"/>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虚基类确保</a:t>
            </a:r>
            <a:r>
              <a:rPr lang="en-US" altLang="zh-CN" sz="2800">
                <a:effectLst>
                  <a:outerShdw blurRad="38100" dist="38100" dir="2700000" algn="tl">
                    <a:srgbClr val="FFFFFF"/>
                  </a:outerShdw>
                </a:effectLst>
                <a:ea typeface="黑体" pitchFamily="2" charset="-122"/>
              </a:rPr>
              <a:t>A</a:t>
            </a:r>
            <a:r>
              <a:rPr lang="zh-CN" altLang="en-US" sz="2800">
                <a:effectLst>
                  <a:outerShdw blurRad="38100" dist="38100" dir="2700000" algn="tl">
                    <a:srgbClr val="FFFFFF"/>
                  </a:outerShdw>
                </a:effectLst>
                <a:ea typeface="黑体" pitchFamily="2" charset="-122"/>
              </a:rPr>
              <a:t>的成员只有</a:t>
            </a:r>
            <a:r>
              <a:rPr lang="en-US" altLang="zh-CN" sz="2800">
                <a:effectLst>
                  <a:outerShdw blurRad="38100" dist="38100" dir="2700000" algn="tl">
                    <a:srgbClr val="FFFFFF"/>
                  </a:outerShdw>
                </a:effectLst>
                <a:ea typeface="黑体" pitchFamily="2" charset="-122"/>
              </a:rPr>
              <a:t>1</a:t>
            </a:r>
            <a:r>
              <a:rPr lang="zh-CN" altLang="en-US" sz="2800">
                <a:effectLst>
                  <a:outerShdw blurRad="38100" dist="38100" dir="2700000" algn="tl">
                    <a:srgbClr val="FFFFFF"/>
                  </a:outerShdw>
                </a:effectLst>
                <a:ea typeface="黑体" pitchFamily="2" charset="-122"/>
              </a:rPr>
              <a:t>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nodeType="clickEffect">
                                  <p:stCondLst>
                                    <p:cond delay="0"/>
                                  </p:stCondLst>
                                  <p:childTnLst>
                                    <p:set>
                                      <p:cBhvr>
                                        <p:cTn id="11" dur="1" fill="hold">
                                          <p:stCondLst>
                                            <p:cond delay="0"/>
                                          </p:stCondLst>
                                        </p:cTn>
                                        <p:tgtEl>
                                          <p:spTgt spid="1235977"/>
                                        </p:tgtEl>
                                        <p:attrNameLst>
                                          <p:attrName>style.visibility</p:attrName>
                                        </p:attrNameLst>
                                      </p:cBhvr>
                                      <p:to>
                                        <p:strVal val="visible"/>
                                      </p:to>
                                    </p:set>
                                    <p:animEffect transition="in" filter="strips(upLeft)">
                                      <p:cBhvr>
                                        <p:cTn id="12" dur="500"/>
                                        <p:tgtEl>
                                          <p:spTgt spid="12359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1235979"/>
                                        </p:tgtEl>
                                        <p:attrNameLst>
                                          <p:attrName>style.visibility</p:attrName>
                                        </p:attrNameLst>
                                      </p:cBhvr>
                                      <p:to>
                                        <p:strVal val="visible"/>
                                      </p:to>
                                    </p:set>
                                    <p:animEffect transition="in" filter="strips(upLeft)">
                                      <p:cBhvr>
                                        <p:cTn id="17" dur="500"/>
                                        <p:tgtEl>
                                          <p:spTgt spid="123597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1235978"/>
                                        </p:tgtEl>
                                        <p:attrNameLst>
                                          <p:attrName>style.visibility</p:attrName>
                                        </p:attrNameLst>
                                      </p:cBhvr>
                                      <p:to>
                                        <p:strVal val="visible"/>
                                      </p:to>
                                    </p:set>
                                    <p:animEffect transition="in" filter="strips(upLeft)">
                                      <p:cBhvr>
                                        <p:cTn id="22" dur="500"/>
                                        <p:tgtEl>
                                          <p:spTgt spid="123597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1235980"/>
                                        </p:tgtEl>
                                        <p:attrNameLst>
                                          <p:attrName>style.visibility</p:attrName>
                                        </p:attrNameLst>
                                      </p:cBhvr>
                                      <p:to>
                                        <p:strVal val="visible"/>
                                      </p:to>
                                    </p:set>
                                    <p:animEffect transition="in" filter="strips(upLeft)">
                                      <p:cBhvr>
                                        <p:cTn id="27" dur="500"/>
                                        <p:tgtEl>
                                          <p:spTgt spid="123598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35981"/>
                                        </p:tgtEl>
                                        <p:attrNameLst>
                                          <p:attrName>style.visibility</p:attrName>
                                        </p:attrNameLst>
                                      </p:cBhvr>
                                      <p:to>
                                        <p:strVal val="visible"/>
                                      </p:to>
                                    </p:set>
                                    <p:animEffect transition="in" filter="strips(downRight)">
                                      <p:cBhvr>
                                        <p:cTn id="32" dur="500"/>
                                        <p:tgtEl>
                                          <p:spTgt spid="1235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8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r>
              <a:rPr lang="en-US" altLang="zh-CN"/>
              <a:t>-</a:t>
            </a:r>
            <a:fld id="{96250FFB-F6E5-479E-86FD-B64BF5DFFD94}" type="slidenum">
              <a:rPr lang="en-US" altLang="zh-CN"/>
              <a:pPr/>
              <a:t>55</a:t>
            </a:fld>
            <a:r>
              <a:rPr lang="en-US" altLang="zh-CN"/>
              <a:t>-</a:t>
            </a:r>
          </a:p>
        </p:txBody>
      </p:sp>
      <p:sp>
        <p:nvSpPr>
          <p:cNvPr id="1236994" name="Rectangle 2"/>
          <p:cNvSpPr>
            <a:spLocks noGrp="1" noChangeArrowheads="1"/>
          </p:cNvSpPr>
          <p:nvPr>
            <p:ph type="title"/>
          </p:nvPr>
        </p:nvSpPr>
        <p:spPr/>
        <p:txBody>
          <a:bodyPr/>
          <a:lstStyle/>
          <a:p>
            <a:pPr eaLnBrk="1" hangingPunct="1">
              <a:defRPr/>
            </a:pPr>
            <a:r>
              <a:rPr lang="zh-CN" altLang="en-US" smtClean="0"/>
              <a:t>二义性解决之道：虚基类</a:t>
            </a:r>
          </a:p>
        </p:txBody>
      </p:sp>
      <p:sp>
        <p:nvSpPr>
          <p:cNvPr id="1236995" name="Rectangle 3"/>
          <p:cNvSpPr>
            <a:spLocks noGrp="1" noChangeArrowheads="1"/>
          </p:cNvSpPr>
          <p:nvPr>
            <p:ph type="body" idx="1"/>
          </p:nvPr>
        </p:nvSpPr>
        <p:spPr/>
        <p:txBody>
          <a:bodyPr/>
          <a:lstStyle/>
          <a:p>
            <a:pPr eaLnBrk="1" hangingPunct="1">
              <a:buFont typeface="Wingdings" pitchFamily="2" charset="2"/>
              <a:buNone/>
              <a:defRPr/>
            </a:pPr>
            <a:r>
              <a:rPr lang="en-US" altLang="zh-CN" sz="2400" smtClean="0"/>
              <a:t>int </a:t>
            </a:r>
            <a:r>
              <a:rPr lang="en-US" altLang="zh-CN" sz="2400" dirty="0" smtClean="0"/>
              <a:t>main()</a:t>
            </a:r>
          </a:p>
          <a:p>
            <a:pPr eaLnBrk="1" hangingPunct="1">
              <a:buFont typeface="Wingdings" pitchFamily="2" charset="2"/>
              <a:buNone/>
              <a:defRPr/>
            </a:pPr>
            <a:r>
              <a:rPr lang="en-US" altLang="zh-CN" sz="2400" dirty="0" smtClean="0"/>
              <a:t>{	D </a:t>
            </a:r>
            <a:r>
              <a:rPr lang="en-US" altLang="zh-CN" sz="2400" dirty="0" err="1" smtClean="0"/>
              <a:t>d</a:t>
            </a:r>
            <a:r>
              <a:rPr lang="en-US" altLang="zh-CN" sz="2400" dirty="0" smtClean="0"/>
              <a:t>;</a:t>
            </a:r>
            <a:r>
              <a:rPr lang="zh-CN" altLang="en-US" sz="2400" dirty="0" smtClean="0"/>
              <a:t>　　 </a:t>
            </a:r>
          </a:p>
          <a:p>
            <a:pPr eaLnBrk="1" hangingPunct="1">
              <a:buFont typeface="Wingdings" pitchFamily="2" charset="2"/>
              <a:buNone/>
              <a:defRPr/>
            </a:pPr>
            <a:r>
              <a:rPr lang="zh-CN" altLang="en-US" sz="2400" dirty="0" smtClean="0"/>
              <a:t>	</a:t>
            </a:r>
            <a:r>
              <a:rPr lang="en-US" altLang="zh-CN" sz="2400" dirty="0" err="1" smtClean="0"/>
              <a:t>d.setValue</a:t>
            </a:r>
            <a:r>
              <a:rPr lang="en-US" altLang="zh-CN" sz="2400" dirty="0" smtClean="0"/>
              <a:t>();</a:t>
            </a:r>
          </a:p>
          <a:p>
            <a:pPr>
              <a:buNone/>
              <a:defRPr/>
            </a:pPr>
            <a:r>
              <a:rPr lang="en-US" altLang="zh-CN" sz="2400" dirty="0" smtClean="0"/>
              <a:t>	return 0;</a:t>
            </a:r>
          </a:p>
          <a:p>
            <a:pPr eaLnBrk="1" hangingPunct="1">
              <a:buFont typeface="Wingdings" pitchFamily="2" charset="2"/>
              <a:buNone/>
              <a:defRPr/>
            </a:pPr>
            <a:r>
              <a:rPr lang="en-US" altLang="zh-CN" sz="2400" dirty="0" smtClean="0"/>
              <a:t>}</a:t>
            </a:r>
          </a:p>
          <a:p>
            <a:pPr eaLnBrk="1" hangingPunct="1">
              <a:defRPr/>
            </a:pPr>
            <a:endParaRPr lang="zh-CN" altLang="en-US" dirty="0" smtClean="0"/>
          </a:p>
        </p:txBody>
      </p:sp>
      <p:grpSp>
        <p:nvGrpSpPr>
          <p:cNvPr id="2" name="Group 4"/>
          <p:cNvGrpSpPr>
            <a:grpSpLocks/>
          </p:cNvGrpSpPr>
          <p:nvPr/>
        </p:nvGrpSpPr>
        <p:grpSpPr bwMode="auto">
          <a:xfrm>
            <a:off x="3678238" y="3386138"/>
            <a:ext cx="1676400" cy="609600"/>
            <a:chOff x="2976" y="2448"/>
            <a:chExt cx="1056" cy="384"/>
          </a:xfrm>
        </p:grpSpPr>
        <p:sp>
          <p:nvSpPr>
            <p:cNvPr id="1236997" name="Rectangle 5"/>
            <p:cNvSpPr>
              <a:spLocks noChangeArrowheads="1"/>
            </p:cNvSpPr>
            <p:nvPr/>
          </p:nvSpPr>
          <p:spPr bwMode="auto">
            <a:xfrm>
              <a:off x="3024" y="2496"/>
              <a:ext cx="1008" cy="288"/>
            </a:xfrm>
            <a:prstGeom prst="rect">
              <a:avLst/>
            </a:prstGeom>
            <a:noFill/>
            <a:ln w="38100">
              <a:no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从</a:t>
              </a:r>
              <a:r>
                <a:rPr lang="en-US" altLang="zh-CN">
                  <a:solidFill>
                    <a:srgbClr val="FF0066"/>
                  </a:solidFill>
                  <a:effectLst>
                    <a:outerShdw blurRad="38100" dist="38100" dir="2700000" algn="tl">
                      <a:srgbClr val="C0C0C0"/>
                    </a:outerShdw>
                  </a:effectLst>
                  <a:ea typeface="黑体" pitchFamily="2" charset="-122"/>
                </a:rPr>
                <a:t>B</a:t>
              </a:r>
              <a:r>
                <a:rPr lang="zh-CN" altLang="en-US">
                  <a:solidFill>
                    <a:srgbClr val="FF0066"/>
                  </a:solidFill>
                  <a:effectLst>
                    <a:outerShdw blurRad="38100" dist="38100" dir="2700000" algn="tl">
                      <a:srgbClr val="C0C0C0"/>
                    </a:outerShdw>
                  </a:effectLst>
                  <a:ea typeface="黑体" pitchFamily="2" charset="-122"/>
                </a:rPr>
                <a:t>类继承</a:t>
              </a:r>
            </a:p>
          </p:txBody>
        </p:sp>
        <p:sp>
          <p:nvSpPr>
            <p:cNvPr id="1236998" name="AutoShape 6"/>
            <p:cNvSpPr>
              <a:spLocks/>
            </p:cNvSpPr>
            <p:nvPr/>
          </p:nvSpPr>
          <p:spPr bwMode="auto">
            <a:xfrm>
              <a:off x="2976" y="2448"/>
              <a:ext cx="96" cy="384"/>
            </a:xfrm>
            <a:prstGeom prst="rightBrace">
              <a:avLst>
                <a:gd name="adj1" fmla="val 33333"/>
                <a:gd name="adj2" fmla="val 50000"/>
              </a:avLst>
            </a:prstGeom>
            <a:noFill/>
            <a:ln w="38100">
              <a:solidFill>
                <a:srgbClr val="FF0066"/>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7"/>
          <p:cNvGrpSpPr>
            <a:grpSpLocks/>
          </p:cNvGrpSpPr>
          <p:nvPr/>
        </p:nvGrpSpPr>
        <p:grpSpPr bwMode="auto">
          <a:xfrm>
            <a:off x="3678238" y="4360863"/>
            <a:ext cx="1676400" cy="609600"/>
            <a:chOff x="2976" y="3024"/>
            <a:chExt cx="1056" cy="384"/>
          </a:xfrm>
        </p:grpSpPr>
        <p:sp>
          <p:nvSpPr>
            <p:cNvPr id="1237000" name="Rectangle 8"/>
            <p:cNvSpPr>
              <a:spLocks noChangeArrowheads="1"/>
            </p:cNvSpPr>
            <p:nvPr/>
          </p:nvSpPr>
          <p:spPr bwMode="auto">
            <a:xfrm>
              <a:off x="3024" y="3120"/>
              <a:ext cx="1008" cy="288"/>
            </a:xfrm>
            <a:prstGeom prst="rect">
              <a:avLst/>
            </a:prstGeom>
            <a:noFill/>
            <a:ln w="38100">
              <a:noFill/>
              <a:miter lim="800000"/>
              <a:headEnd/>
              <a:tailEnd/>
            </a:ln>
            <a:effectLst/>
          </p:spPr>
          <p:txBody>
            <a:bodyPr wrap="none" anchor="ctr"/>
            <a:lstStyle/>
            <a:p>
              <a:pPr algn="ctr">
                <a:defRPr/>
              </a:pPr>
              <a:r>
                <a:rPr lang="zh-CN" altLang="en-US">
                  <a:solidFill>
                    <a:srgbClr val="FF0066"/>
                  </a:solidFill>
                  <a:effectLst>
                    <a:outerShdw blurRad="38100" dist="38100" dir="2700000" algn="tl">
                      <a:srgbClr val="C0C0C0"/>
                    </a:outerShdw>
                  </a:effectLst>
                  <a:ea typeface="黑体" pitchFamily="2" charset="-122"/>
                </a:rPr>
                <a:t>从</a:t>
              </a:r>
              <a:r>
                <a:rPr lang="en-US" altLang="zh-CN">
                  <a:solidFill>
                    <a:srgbClr val="FF0066"/>
                  </a:solidFill>
                  <a:effectLst>
                    <a:outerShdw blurRad="38100" dist="38100" dir="2700000" algn="tl">
                      <a:srgbClr val="C0C0C0"/>
                    </a:outerShdw>
                  </a:effectLst>
                  <a:ea typeface="黑体" pitchFamily="2" charset="-122"/>
                </a:rPr>
                <a:t>C</a:t>
              </a:r>
              <a:r>
                <a:rPr lang="zh-CN" altLang="en-US">
                  <a:solidFill>
                    <a:srgbClr val="FF0066"/>
                  </a:solidFill>
                  <a:effectLst>
                    <a:outerShdw blurRad="38100" dist="38100" dir="2700000" algn="tl">
                      <a:srgbClr val="C0C0C0"/>
                    </a:outerShdw>
                  </a:effectLst>
                  <a:ea typeface="黑体" pitchFamily="2" charset="-122"/>
                </a:rPr>
                <a:t>类继承</a:t>
              </a:r>
            </a:p>
          </p:txBody>
        </p:sp>
        <p:sp>
          <p:nvSpPr>
            <p:cNvPr id="1237001" name="AutoShape 9"/>
            <p:cNvSpPr>
              <a:spLocks/>
            </p:cNvSpPr>
            <p:nvPr/>
          </p:nvSpPr>
          <p:spPr bwMode="auto">
            <a:xfrm>
              <a:off x="2976" y="3024"/>
              <a:ext cx="96" cy="384"/>
            </a:xfrm>
            <a:prstGeom prst="rightBrace">
              <a:avLst>
                <a:gd name="adj1" fmla="val 33333"/>
                <a:gd name="adj2" fmla="val 50000"/>
              </a:avLst>
            </a:prstGeom>
            <a:noFill/>
            <a:ln w="38100">
              <a:solidFill>
                <a:srgbClr val="FF0066"/>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237002" name="Text Box 10"/>
          <p:cNvSpPr txBox="1">
            <a:spLocks noChangeArrowheads="1"/>
          </p:cNvSpPr>
          <p:nvPr/>
        </p:nvSpPr>
        <p:spPr bwMode="auto">
          <a:xfrm>
            <a:off x="4643438" y="1052513"/>
            <a:ext cx="2978150" cy="191770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ea typeface="黑体" pitchFamily="2" charset="-122"/>
              </a:rPr>
              <a:t>void D:: setValue() </a:t>
            </a:r>
          </a:p>
          <a:p>
            <a:pPr>
              <a:defRPr/>
            </a:pPr>
            <a:r>
              <a:rPr lang="en-US" altLang="zh-CN">
                <a:effectLst>
                  <a:outerShdw blurRad="38100" dist="38100" dir="2700000" algn="tl">
                    <a:srgbClr val="C0C0C0"/>
                  </a:outerShdw>
                </a:effectLst>
                <a:ea typeface="黑体" pitchFamily="2" charset="-122"/>
              </a:rPr>
              <a:t>{ </a:t>
            </a:r>
            <a:r>
              <a:rPr lang="en-US" altLang="zh-CN">
                <a:solidFill>
                  <a:srgbClr val="FF0066"/>
                </a:solidFill>
                <a:effectLst>
                  <a:outerShdw blurRad="38100" dist="38100" dir="2700000" algn="tl">
                    <a:srgbClr val="C0C0C0"/>
                  </a:outerShdw>
                </a:effectLst>
                <a:ea typeface="黑体" pitchFamily="2" charset="-122"/>
              </a:rPr>
              <a:t>    a=5;</a:t>
            </a:r>
          </a:p>
          <a:p>
            <a:pPr>
              <a:defRPr/>
            </a:pPr>
            <a:r>
              <a:rPr lang="en-US" altLang="zh-CN">
                <a:solidFill>
                  <a:srgbClr val="FF0066"/>
                </a:solidFill>
                <a:effectLst>
                  <a:outerShdw blurRad="38100" dist="38100" dir="2700000" algn="tl">
                    <a:srgbClr val="C0C0C0"/>
                  </a:outerShdw>
                </a:effectLst>
                <a:ea typeface="黑体" pitchFamily="2" charset="-122"/>
              </a:rPr>
              <a:t>       </a:t>
            </a:r>
            <a:r>
              <a:rPr lang="en-US" altLang="zh-CN">
                <a:solidFill>
                  <a:schemeClr val="folHlink"/>
                </a:solidFill>
                <a:effectLst>
                  <a:outerShdw blurRad="38100" dist="38100" dir="2700000" algn="tl">
                    <a:srgbClr val="C0C0C0"/>
                  </a:outerShdw>
                </a:effectLst>
                <a:ea typeface="黑体" pitchFamily="2" charset="-122"/>
              </a:rPr>
              <a:t>// B::a=5</a:t>
            </a:r>
          </a:p>
          <a:p>
            <a:pPr>
              <a:defRPr/>
            </a:pPr>
            <a:r>
              <a:rPr lang="en-US" altLang="zh-CN">
                <a:solidFill>
                  <a:schemeClr val="folHlink"/>
                </a:solidFill>
                <a:effectLst>
                  <a:outerShdw blurRad="38100" dist="38100" dir="2700000" algn="tl">
                    <a:srgbClr val="C0C0C0"/>
                  </a:outerShdw>
                </a:effectLst>
                <a:ea typeface="黑体" pitchFamily="2" charset="-122"/>
              </a:rPr>
              <a:t>       // A::a=5</a:t>
            </a:r>
            <a:r>
              <a:rPr lang="en-US" altLang="zh-CN">
                <a:effectLst>
                  <a:outerShdw blurRad="38100" dist="38100" dir="2700000" algn="tl">
                    <a:srgbClr val="C0C0C0"/>
                  </a:outerShdw>
                </a:effectLst>
                <a:ea typeface="黑体" pitchFamily="2" charset="-122"/>
              </a:rPr>
              <a:t> </a:t>
            </a:r>
          </a:p>
          <a:p>
            <a:pPr>
              <a:defRPr/>
            </a:pPr>
            <a:r>
              <a:rPr lang="en-US" altLang="zh-CN">
                <a:effectLst>
                  <a:outerShdw blurRad="38100" dist="38100" dir="2700000" algn="tl">
                    <a:srgbClr val="C0C0C0"/>
                  </a:outerShdw>
                </a:effectLst>
                <a:ea typeface="黑体" pitchFamily="2" charset="-122"/>
              </a:rPr>
              <a:t>}</a:t>
            </a:r>
          </a:p>
        </p:txBody>
      </p:sp>
      <p:grpSp>
        <p:nvGrpSpPr>
          <p:cNvPr id="4" name="Group 11"/>
          <p:cNvGrpSpPr>
            <a:grpSpLocks/>
          </p:cNvGrpSpPr>
          <p:nvPr/>
        </p:nvGrpSpPr>
        <p:grpSpPr bwMode="auto">
          <a:xfrm>
            <a:off x="1620838" y="2708275"/>
            <a:ext cx="1905000" cy="3429000"/>
            <a:chOff x="2112" y="1824"/>
            <a:chExt cx="1200" cy="2160"/>
          </a:xfrm>
        </p:grpSpPr>
        <p:sp>
          <p:nvSpPr>
            <p:cNvPr id="1237004" name="Rectangle 12"/>
            <p:cNvSpPr>
              <a:spLocks noChangeArrowheads="1"/>
            </p:cNvSpPr>
            <p:nvPr/>
          </p:nvSpPr>
          <p:spPr bwMode="auto">
            <a:xfrm>
              <a:off x="2448" y="1824"/>
              <a:ext cx="480" cy="288"/>
            </a:xfrm>
            <a:prstGeom prst="rect">
              <a:avLst/>
            </a:prstGeom>
            <a:noFill/>
            <a:ln w="38100">
              <a:solidFill>
                <a:srgbClr val="FF0066"/>
              </a:solidFill>
              <a:miter lim="800000"/>
              <a:headEnd/>
              <a:tailEnd/>
            </a:ln>
            <a:effectLst/>
          </p:spPr>
          <p:txBody>
            <a:bodyPr wrap="none" anchor="ctr"/>
            <a:lstStyle/>
            <a:p>
              <a:pPr algn="ctr">
                <a:defRPr/>
              </a:pPr>
              <a:r>
                <a:rPr lang="en-US" altLang="zh-CN">
                  <a:solidFill>
                    <a:srgbClr val="FF0066"/>
                  </a:solidFill>
                  <a:effectLst>
                    <a:outerShdw blurRad="38100" dist="38100" dir="2700000" algn="tl">
                      <a:srgbClr val="C0C0C0"/>
                    </a:outerShdw>
                  </a:effectLst>
                  <a:ea typeface="黑体" pitchFamily="2" charset="-122"/>
                </a:rPr>
                <a:t>d</a:t>
              </a:r>
            </a:p>
          </p:txBody>
        </p:sp>
        <p:grpSp>
          <p:nvGrpSpPr>
            <p:cNvPr id="5" name="Group 13"/>
            <p:cNvGrpSpPr>
              <a:grpSpLocks/>
            </p:cNvGrpSpPr>
            <p:nvPr/>
          </p:nvGrpSpPr>
          <p:grpSpPr bwMode="auto">
            <a:xfrm>
              <a:off x="2112" y="2160"/>
              <a:ext cx="1200" cy="1824"/>
              <a:chOff x="2112" y="2160"/>
              <a:chExt cx="1200" cy="1824"/>
            </a:xfrm>
          </p:grpSpPr>
          <p:sp>
            <p:nvSpPr>
              <p:cNvPr id="1237006" name="Line 14"/>
              <p:cNvSpPr>
                <a:spLocks noChangeShapeType="1"/>
              </p:cNvSpPr>
              <p:nvPr/>
            </p:nvSpPr>
            <p:spPr bwMode="auto">
              <a:xfrm>
                <a:off x="2112" y="2160"/>
                <a:ext cx="0" cy="1824"/>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07" name="Line 15"/>
              <p:cNvSpPr>
                <a:spLocks noChangeShapeType="1"/>
              </p:cNvSpPr>
              <p:nvPr/>
            </p:nvSpPr>
            <p:spPr bwMode="auto">
              <a:xfrm>
                <a:off x="3312" y="2160"/>
                <a:ext cx="0" cy="1824"/>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08" name="Rectangle 16"/>
              <p:cNvSpPr>
                <a:spLocks noChangeArrowheads="1"/>
              </p:cNvSpPr>
              <p:nvPr/>
            </p:nvSpPr>
            <p:spPr bwMode="auto">
              <a:xfrm>
                <a:off x="2112" y="2208"/>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rPr>
                  <a:t>指针</a:t>
                </a:r>
              </a:p>
            </p:txBody>
          </p:sp>
          <p:sp>
            <p:nvSpPr>
              <p:cNvPr id="1237009" name="Rectangle 17"/>
              <p:cNvSpPr>
                <a:spLocks noChangeArrowheads="1"/>
              </p:cNvSpPr>
              <p:nvPr/>
            </p:nvSpPr>
            <p:spPr bwMode="auto">
              <a:xfrm>
                <a:off x="2112" y="2784"/>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zh-CN" altLang="en-US">
                    <a:effectLst>
                      <a:outerShdw blurRad="38100" dist="38100" dir="2700000" algn="tl">
                        <a:srgbClr val="FFFFFF"/>
                      </a:outerShdw>
                    </a:effectLst>
                  </a:rPr>
                  <a:t>指针</a:t>
                </a:r>
              </a:p>
            </p:txBody>
          </p:sp>
          <p:sp>
            <p:nvSpPr>
              <p:cNvPr id="1237010" name="Rectangle 18"/>
              <p:cNvSpPr>
                <a:spLocks noChangeArrowheads="1"/>
              </p:cNvSpPr>
              <p:nvPr/>
            </p:nvSpPr>
            <p:spPr bwMode="auto">
              <a:xfrm>
                <a:off x="2112" y="2496"/>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B</a:t>
                </a:r>
                <a:r>
                  <a:rPr lang="zh-CN" altLang="en-US">
                    <a:effectLst>
                      <a:outerShdw blurRad="38100" dist="38100" dir="2700000" algn="tl">
                        <a:srgbClr val="FFFFFF"/>
                      </a:outerShdw>
                    </a:effectLst>
                  </a:rPr>
                  <a:t>类其它成员</a:t>
                </a:r>
              </a:p>
            </p:txBody>
          </p:sp>
          <p:sp>
            <p:nvSpPr>
              <p:cNvPr id="1237011" name="Rectangle 19"/>
              <p:cNvSpPr>
                <a:spLocks noChangeArrowheads="1"/>
              </p:cNvSpPr>
              <p:nvPr/>
            </p:nvSpPr>
            <p:spPr bwMode="auto">
              <a:xfrm>
                <a:off x="2112" y="3072"/>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C</a:t>
                </a:r>
                <a:r>
                  <a:rPr lang="zh-CN" altLang="en-US">
                    <a:effectLst>
                      <a:outerShdw blurRad="38100" dist="38100" dir="2700000" algn="tl">
                        <a:srgbClr val="FFFFFF"/>
                      </a:outerShdw>
                    </a:effectLst>
                  </a:rPr>
                  <a:t>类其它成员</a:t>
                </a:r>
              </a:p>
            </p:txBody>
          </p:sp>
          <p:sp>
            <p:nvSpPr>
              <p:cNvPr id="1237012" name="Rectangle 20"/>
              <p:cNvSpPr>
                <a:spLocks noChangeArrowheads="1"/>
              </p:cNvSpPr>
              <p:nvPr/>
            </p:nvSpPr>
            <p:spPr bwMode="auto">
              <a:xfrm>
                <a:off x="2112" y="3648"/>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D</a:t>
                </a:r>
                <a:r>
                  <a:rPr lang="zh-CN" altLang="en-US">
                    <a:effectLst>
                      <a:outerShdw blurRad="38100" dist="38100" dir="2700000" algn="tl">
                        <a:srgbClr val="FFFFFF"/>
                      </a:outerShdw>
                    </a:effectLst>
                  </a:rPr>
                  <a:t>类其它成员</a:t>
                </a:r>
              </a:p>
            </p:txBody>
          </p:sp>
          <p:sp>
            <p:nvSpPr>
              <p:cNvPr id="1237013" name="Rectangle 21"/>
              <p:cNvSpPr>
                <a:spLocks noChangeArrowheads="1"/>
              </p:cNvSpPr>
              <p:nvPr/>
            </p:nvSpPr>
            <p:spPr bwMode="auto">
              <a:xfrm>
                <a:off x="2112" y="3360"/>
                <a:ext cx="1200" cy="288"/>
              </a:xfrm>
              <a:prstGeom prst="rect">
                <a:avLst/>
              </a:prstGeom>
              <a:solidFill>
                <a:schemeClr val="accent1"/>
              </a:solidFill>
              <a:ln w="28575">
                <a:solidFill>
                  <a:schemeClr val="tx1"/>
                </a:solidFill>
                <a:miter lim="800000"/>
                <a:headEnd/>
                <a:tailEnd/>
              </a:ln>
              <a:effectLst/>
            </p:spPr>
            <p:txBody>
              <a:bodyPr wrap="none" anchor="ctr"/>
              <a:lstStyle/>
              <a:p>
                <a:pPr algn="ctr">
                  <a:defRPr/>
                </a:pPr>
                <a:r>
                  <a:rPr lang="en-US" altLang="zh-CN">
                    <a:effectLst>
                      <a:outerShdw blurRad="38100" dist="38100" dir="2700000" algn="tl">
                        <a:srgbClr val="FFFFFF"/>
                      </a:outerShdw>
                    </a:effectLst>
                  </a:rPr>
                  <a:t>A::a</a:t>
                </a:r>
              </a:p>
            </p:txBody>
          </p:sp>
        </p:grpSp>
      </p:grpSp>
      <p:grpSp>
        <p:nvGrpSpPr>
          <p:cNvPr id="6" name="Group 22"/>
          <p:cNvGrpSpPr>
            <a:grpSpLocks/>
          </p:cNvGrpSpPr>
          <p:nvPr/>
        </p:nvGrpSpPr>
        <p:grpSpPr bwMode="auto">
          <a:xfrm>
            <a:off x="1487488" y="4460875"/>
            <a:ext cx="209550" cy="838200"/>
            <a:chOff x="2112" y="2448"/>
            <a:chExt cx="432" cy="576"/>
          </a:xfrm>
        </p:grpSpPr>
        <p:sp>
          <p:nvSpPr>
            <p:cNvPr id="1237015" name="Line 23"/>
            <p:cNvSpPr>
              <a:spLocks noChangeShapeType="1"/>
            </p:cNvSpPr>
            <p:nvPr/>
          </p:nvSpPr>
          <p:spPr bwMode="auto">
            <a:xfrm flipH="1">
              <a:off x="2112" y="2448"/>
              <a:ext cx="432" cy="0"/>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16" name="Line 24"/>
            <p:cNvSpPr>
              <a:spLocks noChangeShapeType="1"/>
            </p:cNvSpPr>
            <p:nvPr/>
          </p:nvSpPr>
          <p:spPr bwMode="auto">
            <a:xfrm>
              <a:off x="2112" y="2448"/>
              <a:ext cx="0" cy="576"/>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17" name="Line 25"/>
            <p:cNvSpPr>
              <a:spLocks noChangeShapeType="1"/>
            </p:cNvSpPr>
            <p:nvPr/>
          </p:nvSpPr>
          <p:spPr bwMode="auto">
            <a:xfrm>
              <a:off x="2112" y="3024"/>
              <a:ext cx="432" cy="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7" name="Group 26"/>
          <p:cNvGrpSpPr>
            <a:grpSpLocks/>
          </p:cNvGrpSpPr>
          <p:nvPr/>
        </p:nvGrpSpPr>
        <p:grpSpPr bwMode="auto">
          <a:xfrm>
            <a:off x="1258888" y="3470275"/>
            <a:ext cx="438150" cy="1981200"/>
            <a:chOff x="2112" y="2448"/>
            <a:chExt cx="432" cy="576"/>
          </a:xfrm>
        </p:grpSpPr>
        <p:sp>
          <p:nvSpPr>
            <p:cNvPr id="1237019" name="Line 27"/>
            <p:cNvSpPr>
              <a:spLocks noChangeShapeType="1"/>
            </p:cNvSpPr>
            <p:nvPr/>
          </p:nvSpPr>
          <p:spPr bwMode="auto">
            <a:xfrm flipH="1">
              <a:off x="2112" y="2448"/>
              <a:ext cx="432" cy="0"/>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20" name="Line 28"/>
            <p:cNvSpPr>
              <a:spLocks noChangeShapeType="1"/>
            </p:cNvSpPr>
            <p:nvPr/>
          </p:nvSpPr>
          <p:spPr bwMode="auto">
            <a:xfrm>
              <a:off x="2112" y="2448"/>
              <a:ext cx="0" cy="576"/>
            </a:xfrm>
            <a:prstGeom prst="line">
              <a:avLst/>
            </a:prstGeom>
            <a:noFill/>
            <a:ln w="38100">
              <a:solidFill>
                <a:srgbClr val="FF0066"/>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237021" name="Line 29"/>
            <p:cNvSpPr>
              <a:spLocks noChangeShapeType="1"/>
            </p:cNvSpPr>
            <p:nvPr/>
          </p:nvSpPr>
          <p:spPr bwMode="auto">
            <a:xfrm>
              <a:off x="2112" y="3024"/>
              <a:ext cx="432" cy="0"/>
            </a:xfrm>
            <a:prstGeom prst="line">
              <a:avLst/>
            </a:prstGeom>
            <a:noFill/>
            <a:ln w="38100">
              <a:solidFill>
                <a:srgbClr val="FF0066"/>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237022" name="AutoShape 30"/>
          <p:cNvSpPr>
            <a:spLocks noChangeArrowheads="1"/>
          </p:cNvSpPr>
          <p:nvPr/>
        </p:nvSpPr>
        <p:spPr bwMode="auto">
          <a:xfrm>
            <a:off x="4643438" y="5013325"/>
            <a:ext cx="2362200" cy="1371600"/>
          </a:xfrm>
          <a:prstGeom prst="cloudCallout">
            <a:avLst>
              <a:gd name="adj1" fmla="val -57324"/>
              <a:gd name="adj2" fmla="val -29282"/>
            </a:avLst>
          </a:prstGeom>
          <a:solidFill>
            <a:schemeClr val="accent1"/>
          </a:solidFill>
          <a:ln w="38100">
            <a:solidFill>
              <a:schemeClr val="hlink"/>
            </a:solidFill>
            <a:miter lim="800000"/>
            <a:headEnd/>
            <a:tailEnd/>
          </a:ln>
          <a:effectLst/>
        </p:spPr>
        <p:txBody>
          <a:bodyPr/>
          <a:lstStyle/>
          <a:p>
            <a:pPr algn="ctr">
              <a:defRPr/>
            </a:pPr>
            <a:r>
              <a:rPr lang="en-US" altLang="zh-CN" sz="2800">
                <a:effectLst>
                  <a:outerShdw blurRad="38100" dist="38100" dir="2700000" algn="tl">
                    <a:srgbClr val="FFFFFF"/>
                  </a:outerShdw>
                </a:effectLst>
                <a:ea typeface="黑体" pitchFamily="2" charset="-122"/>
              </a:rPr>
              <a:t>A</a:t>
            </a:r>
            <a:r>
              <a:rPr lang="zh-CN" altLang="en-US" sz="2800">
                <a:effectLst>
                  <a:outerShdw blurRad="38100" dist="38100" dir="2700000" algn="tl">
                    <a:srgbClr val="FFFFFF"/>
                  </a:outerShdw>
                </a:effectLst>
                <a:ea typeface="黑体" pitchFamily="2" charset="-122"/>
              </a:rPr>
              <a:t>的成员仅此</a:t>
            </a:r>
            <a:r>
              <a:rPr lang="en-US" altLang="zh-CN" sz="2800">
                <a:effectLst>
                  <a:outerShdw blurRad="38100" dist="38100" dir="2700000" algn="tl">
                    <a:srgbClr val="FFFFFF"/>
                  </a:outerShdw>
                </a:effectLst>
                <a:ea typeface="黑体" pitchFamily="2" charset="-122"/>
              </a:rPr>
              <a:t>1</a:t>
            </a:r>
            <a:r>
              <a:rPr lang="zh-CN" altLang="en-US" sz="2800">
                <a:effectLst>
                  <a:outerShdw blurRad="38100" dist="38100" dir="2700000" algn="tl">
                    <a:srgbClr val="FFFFFF"/>
                  </a:outerShdw>
                </a:effectLst>
                <a:ea typeface="黑体" pitchFamily="2" charset="-122"/>
              </a:rPr>
              <a:t>份</a:t>
            </a:r>
          </a:p>
        </p:txBody>
      </p:sp>
      <p:sp>
        <p:nvSpPr>
          <p:cNvPr id="1237024" name="AutoShape 32"/>
          <p:cNvSpPr>
            <a:spLocks noChangeArrowheads="1"/>
          </p:cNvSpPr>
          <p:nvPr/>
        </p:nvSpPr>
        <p:spPr bwMode="auto">
          <a:xfrm>
            <a:off x="6227763" y="2852738"/>
            <a:ext cx="2590800" cy="914400"/>
          </a:xfrm>
          <a:prstGeom prst="cloudCallout">
            <a:avLst>
              <a:gd name="adj1" fmla="val -38051"/>
              <a:gd name="adj2" fmla="val -70833"/>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完全等效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7002"/>
                                        </p:tgtEl>
                                        <p:attrNameLst>
                                          <p:attrName>style.visibility</p:attrName>
                                        </p:attrNameLst>
                                      </p:cBhvr>
                                      <p:to>
                                        <p:strVal val="visible"/>
                                      </p:to>
                                    </p:set>
                                    <p:animEffect transition="in" filter="strips(downRight)">
                                      <p:cBhvr>
                                        <p:cTn id="7" dur="500"/>
                                        <p:tgtEl>
                                          <p:spTgt spid="123700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37022"/>
                                        </p:tgtEl>
                                        <p:attrNameLst>
                                          <p:attrName>style.visibility</p:attrName>
                                        </p:attrNameLst>
                                      </p:cBhvr>
                                      <p:to>
                                        <p:strVal val="visible"/>
                                      </p:to>
                                    </p:set>
                                    <p:animEffect transition="in" filter="strips(downRight)">
                                      <p:cBhvr>
                                        <p:cTn id="37" dur="500"/>
                                        <p:tgtEl>
                                          <p:spTgt spid="123702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237024"/>
                                        </p:tgtEl>
                                        <p:attrNameLst>
                                          <p:attrName>style.visibility</p:attrName>
                                        </p:attrNameLst>
                                      </p:cBhvr>
                                      <p:to>
                                        <p:strVal val="visible"/>
                                      </p:to>
                                    </p:set>
                                    <p:animEffect transition="in" filter="strips(downRight)">
                                      <p:cBhvr>
                                        <p:cTn id="42" dur="500"/>
                                        <p:tgtEl>
                                          <p:spTgt spid="1237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002" grpId="0" autoUpdateAnimBg="0"/>
      <p:bldP spid="1237022" grpId="0" animBg="1" autoUpdateAnimBg="0"/>
      <p:bldP spid="123702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r>
              <a:rPr lang="en-US" altLang="zh-CN"/>
              <a:t>-</a:t>
            </a:r>
            <a:fld id="{B5C05275-9932-4F80-B162-A182650CBC4A}" type="slidenum">
              <a:rPr lang="en-US" altLang="zh-CN"/>
              <a:pPr/>
              <a:t>56</a:t>
            </a:fld>
            <a:r>
              <a:rPr lang="en-US" altLang="zh-CN"/>
              <a:t>-</a:t>
            </a:r>
          </a:p>
        </p:txBody>
      </p:sp>
      <p:sp>
        <p:nvSpPr>
          <p:cNvPr id="1238018" name="Rectangle 2"/>
          <p:cNvSpPr>
            <a:spLocks noGrp="1" noChangeArrowheads="1"/>
          </p:cNvSpPr>
          <p:nvPr>
            <p:ph type="title"/>
          </p:nvPr>
        </p:nvSpPr>
        <p:spPr/>
        <p:txBody>
          <a:bodyPr/>
          <a:lstStyle/>
          <a:p>
            <a:pPr eaLnBrk="1" hangingPunct="1">
              <a:defRPr/>
            </a:pPr>
            <a:r>
              <a:rPr lang="zh-CN" altLang="en-US" smtClean="0"/>
              <a:t>虚基类的要点</a:t>
            </a:r>
          </a:p>
        </p:txBody>
      </p:sp>
      <p:sp>
        <p:nvSpPr>
          <p:cNvPr id="1238019" name="Rectangle 3"/>
          <p:cNvSpPr>
            <a:spLocks noGrp="1" noChangeArrowheads="1"/>
          </p:cNvSpPr>
          <p:nvPr>
            <p:ph type="body" idx="1"/>
          </p:nvPr>
        </p:nvSpPr>
        <p:spPr/>
        <p:txBody>
          <a:bodyPr/>
          <a:lstStyle/>
          <a:p>
            <a:pPr eaLnBrk="1" hangingPunct="1">
              <a:defRPr/>
            </a:pPr>
            <a:r>
              <a:rPr lang="en-US" altLang="zh-CN" smtClean="0"/>
              <a:t>C++</a:t>
            </a:r>
            <a:r>
              <a:rPr lang="zh-CN" altLang="en-US" smtClean="0"/>
              <a:t>规定，由虚基类沿不同路径进行继承时，</a:t>
            </a:r>
            <a:r>
              <a:rPr lang="zh-CN" altLang="en-US" smtClean="0">
                <a:solidFill>
                  <a:srgbClr val="FF0066"/>
                </a:solidFill>
              </a:rPr>
              <a:t>要求最终的派生类在构造函数中通过初始化参数列表对虚基类成员直接进行初始化</a:t>
            </a:r>
            <a:r>
              <a:rPr lang="zh-CN" altLang="en-US" smtClean="0"/>
              <a:t>，而中间层次的类对虚基类成员的初始化被忽略，尽管它们提供了初始化列表；确保虚基类构造函数只被调用一次。</a:t>
            </a:r>
          </a:p>
          <a:p>
            <a:pPr eaLnBrk="1" hangingPunct="1">
              <a:defRPr/>
            </a:pPr>
            <a:r>
              <a:rPr lang="zh-CN" altLang="en-US" smtClean="0"/>
              <a:t>进行多继承时，同时有虚基类和非虚基类，则虚基类构造函数优先执行。</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57</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a:t>继承概览</a:t>
            </a:r>
            <a:endParaRPr lang="en-US" altLang="zh-CN"/>
          </a:p>
          <a:p>
            <a:r>
              <a:rPr lang="zh-CN" altLang="en-US" smtClean="0"/>
              <a:t>继承方式</a:t>
            </a:r>
          </a:p>
          <a:p>
            <a:r>
              <a:rPr lang="zh-CN" altLang="en-US" smtClean="0"/>
              <a:t>构造与析构</a:t>
            </a:r>
            <a:endParaRPr lang="en-US" altLang="zh-CN" smtClean="0"/>
          </a:p>
          <a:p>
            <a:r>
              <a:rPr lang="zh-CN" altLang="en-US" smtClean="0"/>
              <a:t>多重继承</a:t>
            </a:r>
          </a:p>
          <a:p>
            <a:r>
              <a:rPr lang="zh-CN" altLang="en-US" u="sng" smtClean="0">
                <a:solidFill>
                  <a:schemeClr val="hlink"/>
                </a:solidFill>
              </a:rPr>
              <a:t>多态概述</a:t>
            </a:r>
            <a:endParaRPr lang="en-US" altLang="zh-CN" u="sng" smtClean="0">
              <a:solidFill>
                <a:schemeClr val="hlink"/>
              </a:solidFill>
            </a:endParaRPr>
          </a:p>
          <a:p>
            <a:r>
              <a:rPr lang="zh-CN" altLang="en-US" smtClean="0"/>
              <a:t>虚函数与运行时多态</a:t>
            </a: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FE9753A5-E6E1-4EC5-B7B6-BAABEE213DD4}" type="slidenum">
              <a:rPr lang="en-US" altLang="zh-CN"/>
              <a:pPr/>
              <a:t>58</a:t>
            </a:fld>
            <a:r>
              <a:rPr lang="en-US" altLang="zh-CN"/>
              <a:t>-</a:t>
            </a:r>
          </a:p>
        </p:txBody>
      </p:sp>
      <p:sp>
        <p:nvSpPr>
          <p:cNvPr id="1274884" name="Rectangle 4"/>
          <p:cNvSpPr>
            <a:spLocks noGrp="1" noChangeArrowheads="1"/>
          </p:cNvSpPr>
          <p:nvPr>
            <p:ph type="title"/>
          </p:nvPr>
        </p:nvSpPr>
        <p:spPr/>
        <p:txBody>
          <a:bodyPr/>
          <a:lstStyle/>
          <a:p>
            <a:r>
              <a:rPr lang="en-US" altLang="zh-CN" smtClean="0"/>
              <a:t>1</a:t>
            </a:r>
            <a:r>
              <a:rPr lang="zh-CN" altLang="en-US" smtClean="0"/>
              <a:t>、什么</a:t>
            </a:r>
            <a:r>
              <a:rPr lang="zh-CN" altLang="en-US"/>
              <a:t>是多态性？</a:t>
            </a:r>
          </a:p>
        </p:txBody>
      </p:sp>
      <p:sp>
        <p:nvSpPr>
          <p:cNvPr id="1274885" name="Rectangle 5"/>
          <p:cNvSpPr>
            <a:spLocks noGrp="1" noChangeArrowheads="1"/>
          </p:cNvSpPr>
          <p:nvPr>
            <p:ph type="body" idx="1"/>
          </p:nvPr>
        </p:nvSpPr>
        <p:spPr/>
        <p:txBody>
          <a:bodyPr/>
          <a:lstStyle/>
          <a:p>
            <a:r>
              <a:rPr lang="zh-CN" altLang="en-US"/>
              <a:t>多态指不同对象接收到相同的消息时，产生不同的行为（调用不同的方法）</a:t>
            </a:r>
          </a:p>
          <a:p>
            <a:pPr lvl="1"/>
            <a:r>
              <a:rPr lang="zh-CN" altLang="en-US"/>
              <a:t>使用同一个函数名，调用不同内容的函数</a:t>
            </a:r>
          </a:p>
          <a:p>
            <a:pPr lvl="1"/>
            <a:r>
              <a:rPr lang="zh-CN" altLang="en-US"/>
              <a:t>实现“一个接口，多种方法”</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13A8DF11-B27D-4F24-8917-A2003049C0B4}" type="slidenum">
              <a:rPr lang="en-US" altLang="zh-CN"/>
              <a:pPr/>
              <a:t>59</a:t>
            </a:fld>
            <a:r>
              <a:rPr lang="en-US" altLang="zh-CN"/>
              <a:t>-</a:t>
            </a:r>
          </a:p>
        </p:txBody>
      </p:sp>
      <p:sp>
        <p:nvSpPr>
          <p:cNvPr id="1275906" name="Rectangle 2"/>
          <p:cNvSpPr>
            <a:spLocks noGrp="1" noChangeArrowheads="1"/>
          </p:cNvSpPr>
          <p:nvPr>
            <p:ph type="title"/>
          </p:nvPr>
        </p:nvSpPr>
        <p:spPr/>
        <p:txBody>
          <a:bodyPr/>
          <a:lstStyle/>
          <a:p>
            <a:r>
              <a:rPr lang="zh-CN" altLang="en-US"/>
              <a:t>什么是多态性？</a:t>
            </a:r>
          </a:p>
        </p:txBody>
      </p:sp>
      <p:sp>
        <p:nvSpPr>
          <p:cNvPr id="1275907" name="Rectangle 3"/>
          <p:cNvSpPr>
            <a:spLocks noGrp="1" noChangeArrowheads="1"/>
          </p:cNvSpPr>
          <p:nvPr>
            <p:ph type="body" idx="1"/>
          </p:nvPr>
        </p:nvSpPr>
        <p:spPr>
          <a:xfrm>
            <a:off x="395288" y="1052513"/>
            <a:ext cx="8353425" cy="5327650"/>
          </a:xfrm>
        </p:spPr>
        <p:txBody>
          <a:bodyPr/>
          <a:lstStyle/>
          <a:p>
            <a:pPr>
              <a:spcBef>
                <a:spcPct val="25000"/>
              </a:spcBef>
            </a:pPr>
            <a:r>
              <a:rPr lang="zh-CN" altLang="en-US" dirty="0"/>
              <a:t>在</a:t>
            </a:r>
            <a:r>
              <a:rPr lang="en-US" altLang="zh-CN" dirty="0"/>
              <a:t>C++</a:t>
            </a:r>
            <a:r>
              <a:rPr lang="zh-CN" altLang="en-US" dirty="0"/>
              <a:t>中通过覆盖、运算符重载、虚函数等技术，使得基类和派生类中可以出现</a:t>
            </a:r>
            <a:r>
              <a:rPr lang="zh-CN" altLang="en-US" dirty="0">
                <a:solidFill>
                  <a:srgbClr val="FF0066"/>
                </a:solidFill>
              </a:rPr>
              <a:t>同名的成员函数</a:t>
            </a:r>
            <a:r>
              <a:rPr lang="zh-CN" altLang="en-US" dirty="0"/>
              <a:t>。不同的成员函数被调用时表现出不同的行为，表现出很强的灵活性。</a:t>
            </a:r>
          </a:p>
          <a:p>
            <a:pPr lvl="1">
              <a:spcBef>
                <a:spcPct val="25000"/>
              </a:spcBef>
            </a:pPr>
            <a:r>
              <a:rPr lang="zh-CN" altLang="en-US" dirty="0"/>
              <a:t>成员函数覆盖与重载</a:t>
            </a:r>
          </a:p>
          <a:p>
            <a:pPr lvl="1">
              <a:spcBef>
                <a:spcPct val="25000"/>
              </a:spcBef>
            </a:pPr>
            <a:r>
              <a:rPr lang="zh-CN" altLang="en-US" dirty="0"/>
              <a:t>运算符重载</a:t>
            </a:r>
          </a:p>
          <a:p>
            <a:pPr lvl="1">
              <a:spcBef>
                <a:spcPct val="25000"/>
              </a:spcBef>
            </a:pPr>
            <a:r>
              <a:rPr lang="zh-CN" altLang="en-US" dirty="0">
                <a:solidFill>
                  <a:srgbClr val="FF0066"/>
                </a:solidFill>
                <a:latin typeface="+mn-lt"/>
                <a:cs typeface="+mn-cs"/>
              </a:rPr>
              <a:t>虚函数</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r>
              <a:rPr lang="en-US" altLang="zh-CN"/>
              <a:t>-</a:t>
            </a:r>
            <a:fld id="{EE94FF54-9F68-4025-BBB8-8522E8F20350}" type="slidenum">
              <a:rPr lang="en-US" altLang="zh-CN"/>
              <a:pPr/>
              <a:t>6</a:t>
            </a:fld>
            <a:r>
              <a:rPr lang="en-US" altLang="zh-CN"/>
              <a:t>-</a:t>
            </a:r>
          </a:p>
        </p:txBody>
      </p:sp>
      <p:sp>
        <p:nvSpPr>
          <p:cNvPr id="1177602" name="Rectangle 2"/>
          <p:cNvSpPr>
            <a:spLocks noGrp="1" noChangeArrowheads="1"/>
          </p:cNvSpPr>
          <p:nvPr>
            <p:ph type="title"/>
          </p:nvPr>
        </p:nvSpPr>
        <p:spPr/>
        <p:txBody>
          <a:bodyPr/>
          <a:lstStyle/>
          <a:p>
            <a:pPr eaLnBrk="1" hangingPunct="1">
              <a:defRPr/>
            </a:pPr>
            <a:r>
              <a:rPr lang="zh-CN" altLang="en-US" smtClean="0"/>
              <a:t>派生类的定义</a:t>
            </a:r>
          </a:p>
        </p:txBody>
      </p:sp>
      <p:sp>
        <p:nvSpPr>
          <p:cNvPr id="1177603" name="Rectangle 3"/>
          <p:cNvSpPr>
            <a:spLocks noGrp="1" noChangeArrowheads="1"/>
          </p:cNvSpPr>
          <p:nvPr>
            <p:ph type="body" idx="1"/>
          </p:nvPr>
        </p:nvSpPr>
        <p:spPr/>
        <p:txBody>
          <a:bodyPr/>
          <a:lstStyle/>
          <a:p>
            <a:pPr eaLnBrk="1" hangingPunct="1">
              <a:spcBef>
                <a:spcPct val="25000"/>
              </a:spcBef>
              <a:defRPr/>
            </a:pPr>
            <a:r>
              <a:rPr lang="zh-CN" altLang="en-US" smtClean="0">
                <a:solidFill>
                  <a:srgbClr val="006666"/>
                </a:solidFill>
              </a:rPr>
              <a:t>继承方式</a:t>
            </a:r>
          </a:p>
          <a:p>
            <a:pPr eaLnBrk="1" hangingPunct="1">
              <a:spcBef>
                <a:spcPct val="25000"/>
              </a:spcBef>
              <a:buFont typeface="Wingdings" pitchFamily="2" charset="2"/>
              <a:buNone/>
              <a:defRPr/>
            </a:pPr>
            <a:r>
              <a:rPr lang="zh-CN" altLang="en-US" smtClean="0">
                <a:solidFill>
                  <a:schemeClr val="tx2"/>
                </a:solidFill>
              </a:rPr>
              <a:t>	</a:t>
            </a:r>
            <a:r>
              <a:rPr lang="en-US" altLang="zh-CN" smtClean="0">
                <a:solidFill>
                  <a:srgbClr val="FF0066"/>
                </a:solidFill>
              </a:rPr>
              <a:t>public</a:t>
            </a:r>
            <a:r>
              <a:rPr lang="zh-CN" altLang="en-US" smtClean="0">
                <a:solidFill>
                  <a:schemeClr val="tx2"/>
                </a:solidFill>
              </a:rPr>
              <a:t>：公有继承</a:t>
            </a:r>
          </a:p>
          <a:p>
            <a:pPr eaLnBrk="1" hangingPunct="1">
              <a:spcBef>
                <a:spcPct val="25000"/>
              </a:spcBef>
              <a:buFont typeface="Wingdings" pitchFamily="2" charset="2"/>
              <a:buNone/>
              <a:defRPr/>
            </a:pPr>
            <a:r>
              <a:rPr lang="zh-CN" altLang="en-US" smtClean="0">
                <a:solidFill>
                  <a:schemeClr val="tx2"/>
                </a:solidFill>
              </a:rPr>
              <a:t>	</a:t>
            </a:r>
            <a:r>
              <a:rPr lang="en-US" altLang="zh-CN" smtClean="0">
                <a:solidFill>
                  <a:srgbClr val="FF0066"/>
                </a:solidFill>
              </a:rPr>
              <a:t>private</a:t>
            </a:r>
            <a:r>
              <a:rPr lang="zh-CN" altLang="en-US" smtClean="0">
                <a:solidFill>
                  <a:schemeClr val="tx2"/>
                </a:solidFill>
              </a:rPr>
              <a:t>：私有继承</a:t>
            </a:r>
          </a:p>
          <a:p>
            <a:pPr eaLnBrk="1" hangingPunct="1">
              <a:spcBef>
                <a:spcPct val="25000"/>
              </a:spcBef>
              <a:buFont typeface="Wingdings" pitchFamily="2" charset="2"/>
              <a:buNone/>
              <a:defRPr/>
            </a:pPr>
            <a:r>
              <a:rPr lang="zh-CN" altLang="en-US" smtClean="0">
                <a:solidFill>
                  <a:schemeClr val="tx2"/>
                </a:solidFill>
              </a:rPr>
              <a:t>	</a:t>
            </a:r>
            <a:r>
              <a:rPr lang="en-US" altLang="zh-CN" smtClean="0">
                <a:solidFill>
                  <a:srgbClr val="FF0066"/>
                </a:solidFill>
              </a:rPr>
              <a:t>protected</a:t>
            </a:r>
            <a:r>
              <a:rPr lang="zh-CN" altLang="en-US" smtClean="0">
                <a:solidFill>
                  <a:schemeClr val="tx2"/>
                </a:solidFill>
              </a:rPr>
              <a:t>：保护继承</a:t>
            </a:r>
          </a:p>
          <a:p>
            <a:pPr eaLnBrk="1" hangingPunct="1">
              <a:spcBef>
                <a:spcPct val="25000"/>
              </a:spcBef>
              <a:defRPr/>
            </a:pPr>
            <a:r>
              <a:rPr lang="zh-CN" altLang="en-US" smtClean="0">
                <a:solidFill>
                  <a:srgbClr val="006666"/>
                </a:solidFill>
              </a:rPr>
              <a:t>通常在派生类类体中列出新增的数据成员和成员函数（个性），基类的成员将自动成为派生类的成员（共性），不用重复编写。</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BE4601D5-BE69-46BA-B3BA-99AA4FEFE0A3}" type="slidenum">
              <a:rPr lang="en-US" altLang="zh-CN"/>
              <a:pPr/>
              <a:t>60</a:t>
            </a:fld>
            <a:r>
              <a:rPr lang="en-US" altLang="zh-CN"/>
              <a:t>-</a:t>
            </a:r>
          </a:p>
        </p:txBody>
      </p:sp>
      <p:sp>
        <p:nvSpPr>
          <p:cNvPr id="1276930" name="Rectangle 2"/>
          <p:cNvSpPr>
            <a:spLocks noGrp="1" noChangeArrowheads="1"/>
          </p:cNvSpPr>
          <p:nvPr>
            <p:ph type="title"/>
          </p:nvPr>
        </p:nvSpPr>
        <p:spPr/>
        <p:txBody>
          <a:bodyPr/>
          <a:lstStyle/>
          <a:p>
            <a:r>
              <a:rPr lang="zh-CN" altLang="en-US"/>
              <a:t>静态多态性和动态多态性</a:t>
            </a:r>
          </a:p>
        </p:txBody>
      </p:sp>
      <p:sp>
        <p:nvSpPr>
          <p:cNvPr id="1276931" name="Rectangle 3"/>
          <p:cNvSpPr>
            <a:spLocks noGrp="1" noChangeArrowheads="1"/>
          </p:cNvSpPr>
          <p:nvPr>
            <p:ph type="body" idx="1"/>
          </p:nvPr>
        </p:nvSpPr>
        <p:spPr/>
        <p:txBody>
          <a:bodyPr/>
          <a:lstStyle/>
          <a:p>
            <a:pPr>
              <a:spcBef>
                <a:spcPct val="25000"/>
              </a:spcBef>
            </a:pPr>
            <a:r>
              <a:rPr lang="zh-CN" altLang="en-US" sz="2400"/>
              <a:t>静态多态性：</a:t>
            </a:r>
            <a:r>
              <a:rPr lang="zh-CN" altLang="en-US" sz="2400">
                <a:solidFill>
                  <a:srgbClr val="FF0066"/>
                </a:solidFill>
              </a:rPr>
              <a:t>编译时的多态性</a:t>
            </a:r>
            <a:r>
              <a:rPr lang="zh-CN" altLang="en-US" sz="2400"/>
              <a:t>，成员函数重载、覆盖、运算符重载都属于静态多态性。</a:t>
            </a:r>
            <a:r>
              <a:rPr lang="zh-CN" altLang="en-US" sz="2400">
                <a:solidFill>
                  <a:schemeClr val="folHlink"/>
                </a:solidFill>
              </a:rPr>
              <a:t>编译器根据实参数据类型或对象的数据类型，在编译时就确定调用哪个函数</a:t>
            </a:r>
            <a:r>
              <a:rPr lang="zh-CN" altLang="en-US" sz="2400"/>
              <a:t>。</a:t>
            </a:r>
          </a:p>
          <a:p>
            <a:pPr>
              <a:spcBef>
                <a:spcPct val="25000"/>
              </a:spcBef>
            </a:pPr>
            <a:r>
              <a:rPr lang="zh-CN" altLang="en-US" sz="2400"/>
              <a:t>动态多态性：</a:t>
            </a:r>
            <a:r>
              <a:rPr lang="zh-CN" altLang="en-US" sz="2400">
                <a:solidFill>
                  <a:srgbClr val="FF0066"/>
                </a:solidFill>
              </a:rPr>
              <a:t>运行时多态性</a:t>
            </a:r>
            <a:r>
              <a:rPr lang="zh-CN" altLang="en-US" sz="2400"/>
              <a:t>，通过虚函数来实现。通过虚函数实现的动态多态性，</a:t>
            </a:r>
            <a:r>
              <a:rPr lang="zh-CN" altLang="en-US" sz="2400">
                <a:solidFill>
                  <a:schemeClr val="folHlink"/>
                </a:solidFill>
              </a:rPr>
              <a:t>在代码执行的过程中决定调用哪个函数。</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53AF1ECF-B67A-4E20-B27B-BE0BEAABF204}" type="slidenum">
              <a:rPr lang="en-US" altLang="zh-CN"/>
              <a:pPr/>
              <a:t>61</a:t>
            </a:fld>
            <a:r>
              <a:rPr lang="en-US" altLang="zh-CN"/>
              <a:t>-</a:t>
            </a:r>
          </a:p>
        </p:txBody>
      </p:sp>
      <p:sp>
        <p:nvSpPr>
          <p:cNvPr id="1278978" name="Rectangle 2"/>
          <p:cNvSpPr>
            <a:spLocks noGrp="1" noChangeArrowheads="1"/>
          </p:cNvSpPr>
          <p:nvPr>
            <p:ph type="title"/>
          </p:nvPr>
        </p:nvSpPr>
        <p:spPr/>
        <p:txBody>
          <a:bodyPr/>
          <a:lstStyle/>
          <a:p>
            <a:r>
              <a:rPr lang="en-US" altLang="zh-CN" smtClean="0"/>
              <a:t>2</a:t>
            </a:r>
            <a:r>
              <a:rPr lang="zh-CN" altLang="en-US" smtClean="0"/>
              <a:t>、</a:t>
            </a:r>
            <a:r>
              <a:rPr lang="zh-CN" altLang="en-US"/>
              <a:t>成员函数重载和覆盖</a:t>
            </a:r>
          </a:p>
        </p:txBody>
      </p:sp>
      <p:sp>
        <p:nvSpPr>
          <p:cNvPr id="1278979" name="Rectangle 3"/>
          <p:cNvSpPr>
            <a:spLocks noGrp="1" noChangeArrowheads="1"/>
          </p:cNvSpPr>
          <p:nvPr>
            <p:ph type="body" idx="1"/>
          </p:nvPr>
        </p:nvSpPr>
        <p:spPr/>
        <p:txBody>
          <a:bodyPr/>
          <a:lstStyle/>
          <a:p>
            <a:r>
              <a:rPr lang="zh-CN" altLang="en-US" dirty="0"/>
              <a:t>重载：</a:t>
            </a:r>
            <a:r>
              <a:rPr lang="zh-CN" altLang="en-US" dirty="0">
                <a:solidFill>
                  <a:srgbClr val="FF0066"/>
                </a:solidFill>
              </a:rPr>
              <a:t>同一个类中</a:t>
            </a:r>
            <a:r>
              <a:rPr lang="zh-CN" altLang="en-US" dirty="0"/>
              <a:t>，</a:t>
            </a:r>
            <a:r>
              <a:rPr lang="zh-CN" altLang="en-US" dirty="0">
                <a:solidFill>
                  <a:srgbClr val="FF0066"/>
                </a:solidFill>
              </a:rPr>
              <a:t>存在名称相同但“签名不同”的成员函数</a:t>
            </a:r>
            <a:r>
              <a:rPr lang="en-US" altLang="zh-CN" dirty="0"/>
              <a:t>(</a:t>
            </a:r>
            <a:r>
              <a:rPr lang="zh-CN" altLang="en-US" dirty="0"/>
              <a:t>函数参数类型或个数不同</a:t>
            </a:r>
            <a:r>
              <a:rPr lang="en-US" altLang="zh-CN" dirty="0"/>
              <a:t>)</a:t>
            </a:r>
            <a:r>
              <a:rPr lang="zh-CN" altLang="en-US" dirty="0"/>
              <a:t>，编译时根据实参类型确定调用的是哪个版本的函数。</a:t>
            </a:r>
          </a:p>
          <a:p>
            <a:r>
              <a:rPr lang="zh-CN" altLang="en-US" dirty="0"/>
              <a:t>覆盖：</a:t>
            </a:r>
            <a:r>
              <a:rPr lang="zh-CN" altLang="en-US" dirty="0">
                <a:solidFill>
                  <a:srgbClr val="FF0066"/>
                </a:solidFill>
              </a:rPr>
              <a:t>派生类和基类存在名称相同的成员函数</a:t>
            </a:r>
            <a:r>
              <a:rPr lang="zh-CN" altLang="en-US" dirty="0"/>
              <a:t>，</a:t>
            </a:r>
            <a:r>
              <a:rPr lang="zh-CN" altLang="en-US" dirty="0">
                <a:solidFill>
                  <a:schemeClr val="folHlink"/>
                </a:solidFill>
              </a:rPr>
              <a:t>实现派生类方法覆盖</a:t>
            </a:r>
            <a:r>
              <a:rPr lang="en-US" altLang="zh-CN" dirty="0">
                <a:solidFill>
                  <a:schemeClr val="folHlink"/>
                </a:solidFill>
              </a:rPr>
              <a:t>(</a:t>
            </a:r>
            <a:r>
              <a:rPr lang="zh-CN" altLang="en-US" dirty="0">
                <a:solidFill>
                  <a:schemeClr val="folHlink"/>
                </a:solidFill>
              </a:rPr>
              <a:t>改造</a:t>
            </a:r>
            <a:r>
              <a:rPr lang="en-US" altLang="zh-CN" dirty="0">
                <a:solidFill>
                  <a:schemeClr val="folHlink"/>
                </a:solidFill>
              </a:rPr>
              <a:t>)</a:t>
            </a:r>
            <a:r>
              <a:rPr lang="zh-CN" altLang="en-US" dirty="0">
                <a:solidFill>
                  <a:schemeClr val="folHlink"/>
                </a:solidFill>
              </a:rPr>
              <a:t>基类方法的功能</a:t>
            </a:r>
            <a:r>
              <a:rPr lang="zh-CN" altLang="en-US" dirty="0"/>
              <a:t>。如果要访问基类被覆盖方法，需要使用类名前缀</a:t>
            </a:r>
            <a:r>
              <a:rPr lang="zh-CN" altLang="en-US" dirty="0" smtClean="0"/>
              <a:t>。根据是否使用虚函数，实现隐藏或改写的效果。</a:t>
            </a:r>
            <a:endParaRPr lang="zh-CN" alt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95EA50FF-3611-474B-B0A9-619DE7994661}" type="slidenum">
              <a:rPr lang="en-US" altLang="zh-CN"/>
              <a:pPr/>
              <a:t>62</a:t>
            </a:fld>
            <a:r>
              <a:rPr lang="en-US" altLang="zh-CN"/>
              <a:t>-</a:t>
            </a:r>
          </a:p>
        </p:txBody>
      </p:sp>
      <p:sp>
        <p:nvSpPr>
          <p:cNvPr id="1280002" name="Rectangle 2"/>
          <p:cNvSpPr>
            <a:spLocks noGrp="1" noChangeArrowheads="1"/>
          </p:cNvSpPr>
          <p:nvPr>
            <p:ph type="title"/>
          </p:nvPr>
        </p:nvSpPr>
        <p:spPr/>
        <p:txBody>
          <a:bodyPr/>
          <a:lstStyle/>
          <a:p>
            <a:r>
              <a:rPr lang="en-US" altLang="zh-CN" smtClean="0"/>
              <a:t>3</a:t>
            </a:r>
            <a:r>
              <a:rPr lang="zh-CN" altLang="en-US" smtClean="0"/>
              <a:t>、</a:t>
            </a:r>
            <a:r>
              <a:rPr lang="zh-CN" altLang="en-US"/>
              <a:t>成员函数重载</a:t>
            </a:r>
          </a:p>
        </p:txBody>
      </p:sp>
      <p:sp>
        <p:nvSpPr>
          <p:cNvPr id="1280003"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class </a:t>
            </a:r>
            <a:r>
              <a:rPr lang="en-US" altLang="zh-CN" sz="2400" dirty="0" smtClean="0"/>
              <a:t>Inter</a:t>
            </a:r>
            <a:endParaRPr lang="en-US" altLang="zh-CN" sz="2400" dirty="0"/>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a:t>
            </a:r>
            <a:r>
              <a:rPr lang="en-US" altLang="zh-CN" sz="2400" dirty="0" err="1" smtClean="0"/>
              <a:t>int</a:t>
            </a:r>
            <a:r>
              <a:rPr lang="en-US" altLang="zh-CN" sz="2400" dirty="0" smtClean="0"/>
              <a:t> </a:t>
            </a:r>
            <a:r>
              <a:rPr lang="en-US" altLang="zh-CN" sz="2400" dirty="0"/>
              <a:t>num;</a:t>
            </a:r>
          </a:p>
          <a:p>
            <a:pPr>
              <a:lnSpc>
                <a:spcPct val="90000"/>
              </a:lnSpc>
              <a:spcBef>
                <a:spcPct val="25000"/>
              </a:spcBef>
              <a:buFont typeface="Wingdings" pitchFamily="2" charset="2"/>
              <a:buNone/>
            </a:pPr>
            <a:r>
              <a:rPr lang="en-US" altLang="zh-CN" sz="2400" dirty="0"/>
              <a:t>public:</a:t>
            </a:r>
          </a:p>
          <a:p>
            <a:pPr>
              <a:lnSpc>
                <a:spcPct val="90000"/>
              </a:lnSpc>
              <a:spcBef>
                <a:spcPct val="25000"/>
              </a:spcBef>
              <a:buFont typeface="Wingdings" pitchFamily="2" charset="2"/>
              <a:buNone/>
            </a:pPr>
            <a:r>
              <a:rPr lang="en-US" altLang="zh-CN" sz="2400" dirty="0"/>
              <a:t>	</a:t>
            </a:r>
            <a:r>
              <a:rPr lang="en-US" altLang="zh-CN" sz="2400" dirty="0" smtClean="0"/>
              <a:t>Inter( </a:t>
            </a:r>
            <a:r>
              <a:rPr lang="en-US" altLang="zh-CN" sz="2400" dirty="0" err="1" smtClean="0"/>
              <a:t>int</a:t>
            </a:r>
            <a:r>
              <a:rPr lang="en-US" altLang="zh-CN" sz="2400" dirty="0" smtClean="0"/>
              <a:t> a) </a:t>
            </a:r>
            <a:r>
              <a:rPr lang="en-US" altLang="zh-CN" sz="2400" dirty="0"/>
              <a:t>{ num=a; }</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void </a:t>
            </a:r>
            <a:r>
              <a:rPr lang="en-US" altLang="zh-CN" sz="2400" dirty="0" err="1" smtClean="0">
                <a:solidFill>
                  <a:srgbClr val="FF0066"/>
                </a:solidFill>
              </a:rPr>
              <a:t>setNum</a:t>
            </a:r>
            <a:r>
              <a:rPr lang="en-US" altLang="zh-CN" sz="2400" dirty="0" smtClean="0">
                <a:solidFill>
                  <a:srgbClr val="FF0066"/>
                </a:solidFill>
              </a:rPr>
              <a:t>( </a:t>
            </a:r>
            <a:r>
              <a:rPr lang="en-US" altLang="zh-CN" sz="2400" dirty="0" err="1" smtClean="0">
                <a:solidFill>
                  <a:srgbClr val="FF0066"/>
                </a:solidFill>
              </a:rPr>
              <a:t>int</a:t>
            </a:r>
            <a:r>
              <a:rPr lang="en-US" altLang="zh-CN" sz="2400" dirty="0" smtClean="0">
                <a:solidFill>
                  <a:srgbClr val="FF0066"/>
                </a:solidFill>
              </a:rPr>
              <a:t> a) </a:t>
            </a:r>
            <a:r>
              <a:rPr lang="en-US" altLang="zh-CN" sz="2400" dirty="0">
                <a:solidFill>
                  <a:srgbClr val="FF0066"/>
                </a:solidFill>
              </a:rPr>
              <a:t>{ num=a; }</a:t>
            </a:r>
          </a:p>
          <a:p>
            <a:pPr>
              <a:lnSpc>
                <a:spcPct val="90000"/>
              </a:lnSpc>
              <a:spcBef>
                <a:spcPct val="25000"/>
              </a:spcBef>
              <a:buFont typeface="Wingdings" pitchFamily="2" charset="2"/>
              <a:buNone/>
            </a:pPr>
            <a:r>
              <a:rPr lang="en-US" altLang="zh-CN" sz="2400" dirty="0">
                <a:solidFill>
                  <a:srgbClr val="FF0066"/>
                </a:solidFill>
              </a:rPr>
              <a:t>	</a:t>
            </a:r>
            <a:r>
              <a:rPr lang="en-US" altLang="zh-CN" sz="2400" dirty="0">
                <a:solidFill>
                  <a:schemeClr val="folHlink"/>
                </a:solidFill>
              </a:rPr>
              <a:t>void </a:t>
            </a:r>
            <a:r>
              <a:rPr lang="en-US" altLang="zh-CN" sz="2400" dirty="0" err="1">
                <a:solidFill>
                  <a:schemeClr val="folHlink"/>
                </a:solidFill>
              </a:rPr>
              <a:t>setNum</a:t>
            </a:r>
            <a:r>
              <a:rPr lang="en-US" altLang="zh-CN" sz="2400" dirty="0" smtClean="0">
                <a:solidFill>
                  <a:schemeClr val="folHlink"/>
                </a:solidFill>
              </a:rPr>
              <a:t>( double </a:t>
            </a:r>
            <a:r>
              <a:rPr lang="en-US" altLang="zh-CN" sz="2400" dirty="0">
                <a:solidFill>
                  <a:schemeClr val="folHlink"/>
                </a:solidFill>
              </a:rPr>
              <a:t>a)</a:t>
            </a:r>
          </a:p>
          <a:p>
            <a:pPr>
              <a:lnSpc>
                <a:spcPct val="90000"/>
              </a:lnSpc>
              <a:spcBef>
                <a:spcPct val="25000"/>
              </a:spcBef>
              <a:buFont typeface="Wingdings" pitchFamily="2" charset="2"/>
              <a:buNone/>
            </a:pPr>
            <a:r>
              <a:rPr lang="en-US" altLang="zh-CN" sz="2400" dirty="0">
                <a:solidFill>
                  <a:schemeClr val="folHlink"/>
                </a:solidFill>
              </a:rPr>
              <a:t>	    {  </a:t>
            </a:r>
            <a:r>
              <a:rPr lang="en-US" altLang="zh-CN" sz="2400" dirty="0" smtClean="0">
                <a:solidFill>
                  <a:schemeClr val="folHlink"/>
                </a:solidFill>
              </a:rPr>
              <a:t>num=</a:t>
            </a:r>
            <a:r>
              <a:rPr lang="en-US" altLang="zh-CN" sz="2400" dirty="0" err="1" smtClean="0">
                <a:solidFill>
                  <a:schemeClr val="folHlink"/>
                </a:solidFill>
              </a:rPr>
              <a:t>int</a:t>
            </a:r>
            <a:r>
              <a:rPr lang="en-US" altLang="zh-CN" sz="2400" dirty="0" smtClean="0">
                <a:solidFill>
                  <a:schemeClr val="folHlink"/>
                </a:solidFill>
              </a:rPr>
              <a:t>(a+0.5</a:t>
            </a:r>
            <a:r>
              <a:rPr lang="en-US" altLang="zh-CN" sz="2400" dirty="0">
                <a:solidFill>
                  <a:schemeClr val="folHlink"/>
                </a:solidFill>
              </a:rPr>
              <a:t>); }</a:t>
            </a:r>
          </a:p>
          <a:p>
            <a:pPr>
              <a:lnSpc>
                <a:spcPct val="90000"/>
              </a:lnSpc>
              <a:spcBef>
                <a:spcPct val="25000"/>
              </a:spcBef>
              <a:buFont typeface="Wingdings" pitchFamily="2" charset="2"/>
              <a:buNone/>
            </a:pPr>
            <a:r>
              <a:rPr lang="en-US" altLang="zh-CN" sz="2400" dirty="0"/>
              <a:t>	void show() { </a:t>
            </a:r>
            <a:r>
              <a:rPr lang="en-US" altLang="zh-CN" sz="2400" dirty="0" err="1"/>
              <a:t>cout</a:t>
            </a:r>
            <a:r>
              <a:rPr lang="en-US" altLang="zh-CN" sz="2400" dirty="0"/>
              <a:t>&lt;&lt;num&lt;&lt;</a:t>
            </a:r>
            <a:r>
              <a:rPr lang="en-US" altLang="zh-CN" sz="2400" dirty="0" err="1"/>
              <a:t>endl</a:t>
            </a:r>
            <a:r>
              <a:rPr lang="en-US" altLang="zh-CN" sz="2400" dirty="0"/>
              <a:t>; }</a:t>
            </a:r>
          </a:p>
          <a:p>
            <a:pPr>
              <a:lnSpc>
                <a:spcPct val="90000"/>
              </a:lnSpc>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r>
              <a:rPr lang="en-US" altLang="zh-CN"/>
              <a:t>-</a:t>
            </a:r>
            <a:fld id="{EEB85032-4846-44C1-8E6B-E84FED3257AF}" type="slidenum">
              <a:rPr lang="en-US" altLang="zh-CN"/>
              <a:pPr/>
              <a:t>63</a:t>
            </a:fld>
            <a:r>
              <a:rPr lang="en-US" altLang="zh-CN"/>
              <a:t>-</a:t>
            </a:r>
          </a:p>
        </p:txBody>
      </p:sp>
      <p:sp>
        <p:nvSpPr>
          <p:cNvPr id="1281026" name="Rectangle 2"/>
          <p:cNvSpPr>
            <a:spLocks noGrp="1" noChangeArrowheads="1"/>
          </p:cNvSpPr>
          <p:nvPr>
            <p:ph type="title"/>
          </p:nvPr>
        </p:nvSpPr>
        <p:spPr/>
        <p:txBody>
          <a:bodyPr/>
          <a:lstStyle/>
          <a:p>
            <a:r>
              <a:rPr lang="zh-CN" altLang="en-US"/>
              <a:t>成员函数重载</a:t>
            </a:r>
          </a:p>
        </p:txBody>
      </p:sp>
      <p:sp>
        <p:nvSpPr>
          <p:cNvPr id="1281027"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mtClean="0"/>
              <a:t>int </a:t>
            </a:r>
            <a:r>
              <a:rPr lang="en-US" altLang="zh-CN" dirty="0" smtClean="0"/>
              <a:t>main()</a:t>
            </a:r>
            <a:endParaRPr lang="en-US" altLang="zh-CN" dirty="0"/>
          </a:p>
          <a:p>
            <a:pPr>
              <a:lnSpc>
                <a:spcPct val="90000"/>
              </a:lnSpc>
              <a:spcBef>
                <a:spcPct val="25000"/>
              </a:spcBef>
              <a:buFont typeface="Wingdings" pitchFamily="2" charset="2"/>
              <a:buNone/>
            </a:pPr>
            <a:r>
              <a:rPr lang="en-US" altLang="zh-CN" dirty="0"/>
              <a:t>{</a:t>
            </a:r>
          </a:p>
          <a:p>
            <a:pPr>
              <a:lnSpc>
                <a:spcPct val="90000"/>
              </a:lnSpc>
              <a:spcBef>
                <a:spcPct val="25000"/>
              </a:spcBef>
              <a:buFont typeface="Wingdings" pitchFamily="2" charset="2"/>
              <a:buNone/>
            </a:pPr>
            <a:r>
              <a:rPr lang="en-US" altLang="zh-CN"/>
              <a:t>	</a:t>
            </a:r>
            <a:r>
              <a:rPr lang="en-US" altLang="zh-CN" smtClean="0"/>
              <a:t>Inter </a:t>
            </a:r>
            <a:r>
              <a:rPr lang="en-US" altLang="zh-CN" dirty="0" err="1"/>
              <a:t>i</a:t>
            </a:r>
            <a:r>
              <a:rPr lang="en-US" altLang="zh-CN" dirty="0"/>
              <a:t>(3);</a:t>
            </a:r>
          </a:p>
          <a:p>
            <a:pPr>
              <a:lnSpc>
                <a:spcPct val="90000"/>
              </a:lnSpc>
              <a:spcBef>
                <a:spcPct val="25000"/>
              </a:spcBef>
              <a:buFont typeface="Wingdings" pitchFamily="2" charset="2"/>
              <a:buNone/>
            </a:pPr>
            <a:r>
              <a:rPr lang="en-US" altLang="zh-CN" dirty="0"/>
              <a:t>	</a:t>
            </a:r>
            <a:r>
              <a:rPr lang="en-US" altLang="zh-CN" dirty="0" err="1"/>
              <a:t>i.show</a:t>
            </a:r>
            <a:r>
              <a:rPr lang="en-US" altLang="zh-CN" dirty="0"/>
              <a:t>();</a:t>
            </a:r>
          </a:p>
          <a:p>
            <a:pPr>
              <a:lnSpc>
                <a:spcPct val="90000"/>
              </a:lnSpc>
              <a:spcBef>
                <a:spcPct val="25000"/>
              </a:spcBef>
              <a:buFont typeface="Wingdings" pitchFamily="2" charset="2"/>
              <a:buNone/>
            </a:pPr>
            <a:r>
              <a:rPr lang="en-US" altLang="zh-CN" dirty="0"/>
              <a:t>	</a:t>
            </a:r>
            <a:r>
              <a:rPr lang="en-US" altLang="zh-CN" dirty="0" err="1">
                <a:solidFill>
                  <a:srgbClr val="FF0066"/>
                </a:solidFill>
              </a:rPr>
              <a:t>i.setNum</a:t>
            </a:r>
            <a:r>
              <a:rPr lang="en-US" altLang="zh-CN" dirty="0">
                <a:solidFill>
                  <a:srgbClr val="FF0066"/>
                </a:solidFill>
              </a:rPr>
              <a:t>(5);</a:t>
            </a:r>
          </a:p>
          <a:p>
            <a:pPr>
              <a:lnSpc>
                <a:spcPct val="90000"/>
              </a:lnSpc>
              <a:spcBef>
                <a:spcPct val="25000"/>
              </a:spcBef>
              <a:buFont typeface="Wingdings" pitchFamily="2" charset="2"/>
              <a:buNone/>
            </a:pPr>
            <a:r>
              <a:rPr lang="en-US" altLang="zh-CN" dirty="0"/>
              <a:t>	</a:t>
            </a:r>
            <a:r>
              <a:rPr lang="en-US" altLang="zh-CN" dirty="0" err="1"/>
              <a:t>i.show</a:t>
            </a:r>
            <a:r>
              <a:rPr lang="en-US" altLang="zh-CN" dirty="0"/>
              <a:t>();</a:t>
            </a:r>
          </a:p>
          <a:p>
            <a:pPr>
              <a:lnSpc>
                <a:spcPct val="90000"/>
              </a:lnSpc>
              <a:spcBef>
                <a:spcPct val="25000"/>
              </a:spcBef>
              <a:buFont typeface="Wingdings" pitchFamily="2" charset="2"/>
              <a:buNone/>
            </a:pPr>
            <a:r>
              <a:rPr lang="en-US" altLang="zh-CN" dirty="0"/>
              <a:t>	</a:t>
            </a:r>
            <a:r>
              <a:rPr lang="en-US" altLang="zh-CN" dirty="0" err="1">
                <a:solidFill>
                  <a:schemeClr val="folHlink"/>
                </a:solidFill>
              </a:rPr>
              <a:t>i.setNum</a:t>
            </a:r>
            <a:r>
              <a:rPr lang="en-US" altLang="zh-CN" dirty="0">
                <a:solidFill>
                  <a:schemeClr val="folHlink"/>
                </a:solidFill>
              </a:rPr>
              <a:t>(6.6);</a:t>
            </a:r>
          </a:p>
          <a:p>
            <a:pPr>
              <a:lnSpc>
                <a:spcPct val="90000"/>
              </a:lnSpc>
              <a:spcBef>
                <a:spcPct val="25000"/>
              </a:spcBef>
              <a:buFont typeface="Wingdings" pitchFamily="2" charset="2"/>
              <a:buNone/>
            </a:pPr>
            <a:r>
              <a:rPr lang="en-US" altLang="zh-CN" dirty="0"/>
              <a:t>	</a:t>
            </a:r>
            <a:r>
              <a:rPr lang="en-US" altLang="zh-CN" dirty="0" err="1"/>
              <a:t>i.show</a:t>
            </a:r>
            <a:r>
              <a:rPr lang="en-US" altLang="zh-CN" dirty="0"/>
              <a:t>();</a:t>
            </a:r>
          </a:p>
          <a:p>
            <a:pPr>
              <a:lnSpc>
                <a:spcPct val="90000"/>
              </a:lnSpc>
              <a:spcBef>
                <a:spcPct val="25000"/>
              </a:spcBef>
              <a:buNone/>
            </a:pPr>
            <a:r>
              <a:rPr lang="en-US" altLang="zh-CN" dirty="0" smtClean="0"/>
              <a:t>	return 0;</a:t>
            </a:r>
          </a:p>
          <a:p>
            <a:pPr>
              <a:lnSpc>
                <a:spcPct val="90000"/>
              </a:lnSpc>
              <a:spcBef>
                <a:spcPct val="25000"/>
              </a:spcBef>
              <a:buFont typeface="Wingdings" pitchFamily="2" charset="2"/>
              <a:buNone/>
            </a:pPr>
            <a:r>
              <a:rPr lang="en-US" altLang="zh-CN" dirty="0" smtClean="0"/>
              <a:t>}</a:t>
            </a:r>
            <a:endParaRPr lang="en-US" altLang="zh-CN" dirty="0"/>
          </a:p>
        </p:txBody>
      </p:sp>
      <p:grpSp>
        <p:nvGrpSpPr>
          <p:cNvPr id="2" name="Group 5"/>
          <p:cNvGrpSpPr>
            <a:grpSpLocks/>
          </p:cNvGrpSpPr>
          <p:nvPr/>
        </p:nvGrpSpPr>
        <p:grpSpPr bwMode="auto">
          <a:xfrm>
            <a:off x="3131840" y="2924944"/>
            <a:ext cx="4248224" cy="1981200"/>
            <a:chOff x="2976" y="2304"/>
            <a:chExt cx="2496" cy="1248"/>
          </a:xfrm>
        </p:grpSpPr>
        <p:sp>
          <p:nvSpPr>
            <p:cNvPr id="1281030" name="AutoShape 6"/>
            <p:cNvSpPr>
              <a:spLocks noChangeArrowheads="1"/>
            </p:cNvSpPr>
            <p:nvPr/>
          </p:nvSpPr>
          <p:spPr bwMode="auto">
            <a:xfrm>
              <a:off x="3600" y="2304"/>
              <a:ext cx="1872" cy="1248"/>
            </a:xfrm>
            <a:prstGeom prst="cloudCallout">
              <a:avLst>
                <a:gd name="adj1" fmla="val -68588"/>
                <a:gd name="adj2" fmla="val -12097"/>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编译时确定调用哪个版本函数</a:t>
              </a:r>
            </a:p>
          </p:txBody>
        </p:sp>
        <p:sp>
          <p:nvSpPr>
            <p:cNvPr id="1281031" name="AutoShape 7"/>
            <p:cNvSpPr>
              <a:spLocks/>
            </p:cNvSpPr>
            <p:nvPr/>
          </p:nvSpPr>
          <p:spPr bwMode="auto">
            <a:xfrm>
              <a:off x="2976" y="2352"/>
              <a:ext cx="192" cy="864"/>
            </a:xfrm>
            <a:prstGeom prst="rightBrace">
              <a:avLst>
                <a:gd name="adj1" fmla="val 37500"/>
                <a:gd name="adj2" fmla="val 50000"/>
              </a:avLst>
            </a:prstGeom>
            <a:noFill/>
            <a:ln w="38100">
              <a:solidFill>
                <a:schemeClr val="folHlink"/>
              </a:solidFill>
              <a:miter lim="800000"/>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F218F95F-66D3-4ABB-AA5B-86006590D76B}" type="slidenum">
              <a:rPr lang="en-US" altLang="zh-CN"/>
              <a:pPr/>
              <a:t>64</a:t>
            </a:fld>
            <a:r>
              <a:rPr lang="en-US" altLang="zh-CN"/>
              <a:t>-</a:t>
            </a:r>
          </a:p>
        </p:txBody>
      </p:sp>
      <p:sp>
        <p:nvSpPr>
          <p:cNvPr id="1282050" name="Rectangle 2"/>
          <p:cNvSpPr>
            <a:spLocks noGrp="1" noChangeArrowheads="1"/>
          </p:cNvSpPr>
          <p:nvPr>
            <p:ph type="title"/>
          </p:nvPr>
        </p:nvSpPr>
        <p:spPr/>
        <p:txBody>
          <a:bodyPr/>
          <a:lstStyle/>
          <a:p>
            <a:r>
              <a:rPr lang="en-US" altLang="zh-CN" dirty="0" smtClean="0"/>
              <a:t>4</a:t>
            </a:r>
            <a:r>
              <a:rPr lang="zh-CN" altLang="en-US" dirty="0" smtClean="0"/>
              <a:t>、赋值兼容性规则</a:t>
            </a:r>
            <a:endParaRPr lang="zh-CN" altLang="en-US" dirty="0"/>
          </a:p>
        </p:txBody>
      </p:sp>
      <p:sp>
        <p:nvSpPr>
          <p:cNvPr id="1282051" name="Rectangle 3"/>
          <p:cNvSpPr>
            <a:spLocks noGrp="1" noChangeArrowheads="1"/>
          </p:cNvSpPr>
          <p:nvPr>
            <p:ph type="body" idx="1"/>
          </p:nvPr>
        </p:nvSpPr>
        <p:spPr/>
        <p:txBody>
          <a:bodyPr/>
          <a:lstStyle/>
          <a:p>
            <a:pPr>
              <a:spcBef>
                <a:spcPct val="25000"/>
              </a:spcBef>
            </a:pPr>
            <a:r>
              <a:rPr lang="zh-CN" altLang="en-US" dirty="0" smtClean="0"/>
              <a:t>每一个派生类的对象，都是基类的一个对象。赋值兼容规则是指在</a:t>
            </a:r>
            <a:r>
              <a:rPr lang="zh-CN" altLang="en-US" dirty="0" smtClean="0">
                <a:solidFill>
                  <a:srgbClr val="FF0066"/>
                </a:solidFill>
              </a:rPr>
              <a:t>公有派生情况下，一个公有派生类的对象可以当作基类的对象使用</a:t>
            </a:r>
            <a:r>
              <a:rPr lang="zh-CN" altLang="en-US" dirty="0" smtClean="0"/>
              <a:t>，反之则禁止。</a:t>
            </a:r>
          </a:p>
          <a:p>
            <a:pPr lvl="1">
              <a:spcBef>
                <a:spcPct val="25000"/>
              </a:spcBef>
            </a:pPr>
            <a:r>
              <a:rPr lang="zh-CN" altLang="en-US" dirty="0" smtClean="0"/>
              <a:t>派生类的对象可以赋值给基类对象。</a:t>
            </a:r>
          </a:p>
          <a:p>
            <a:pPr lvl="1">
              <a:spcBef>
                <a:spcPct val="25000"/>
              </a:spcBef>
            </a:pPr>
            <a:r>
              <a:rPr lang="zh-CN" altLang="en-US" dirty="0" smtClean="0"/>
              <a:t>派生类的对象可以初始化基类的引用。</a:t>
            </a:r>
          </a:p>
          <a:p>
            <a:pPr lvl="1">
              <a:spcBef>
                <a:spcPct val="25000"/>
              </a:spcBef>
            </a:pPr>
            <a:r>
              <a:rPr lang="zh-CN" altLang="en-US" dirty="0" smtClean="0"/>
              <a:t>指向基类的指针也可以指向派生类。</a:t>
            </a:r>
          </a:p>
          <a:p>
            <a:pPr lvl="1">
              <a:spcBef>
                <a:spcPct val="25000"/>
              </a:spcBef>
            </a:pPr>
            <a:r>
              <a:rPr lang="zh-CN" altLang="en-US" dirty="0" smtClean="0"/>
              <a:t>通过基类对象名、指针只能使用从基类继承的成员</a:t>
            </a:r>
            <a:endParaRPr lang="zh-CN" alt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F218F95F-66D3-4ABB-AA5B-86006590D76B}" type="slidenum">
              <a:rPr lang="en-US" altLang="zh-CN"/>
              <a:pPr/>
              <a:t>65</a:t>
            </a:fld>
            <a:r>
              <a:rPr lang="en-US" altLang="zh-CN"/>
              <a:t>-</a:t>
            </a:r>
          </a:p>
        </p:txBody>
      </p:sp>
      <p:sp>
        <p:nvSpPr>
          <p:cNvPr id="1282050" name="Rectangle 2"/>
          <p:cNvSpPr>
            <a:spLocks noGrp="1" noChangeArrowheads="1"/>
          </p:cNvSpPr>
          <p:nvPr>
            <p:ph type="title"/>
          </p:nvPr>
        </p:nvSpPr>
        <p:spPr/>
        <p:txBody>
          <a:bodyPr/>
          <a:lstStyle/>
          <a:p>
            <a:r>
              <a:rPr lang="zh-CN" altLang="en-US" dirty="0" smtClean="0"/>
              <a:t>派生类对象赋值给基类对象</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smtClean="0"/>
              <a:t>Circle c(2,3,4);</a:t>
            </a:r>
          </a:p>
          <a:p>
            <a:pPr>
              <a:spcBef>
                <a:spcPct val="25000"/>
              </a:spcBef>
              <a:buNone/>
            </a:pPr>
            <a:r>
              <a:rPr lang="en-US" altLang="zh-CN" dirty="0" smtClean="0"/>
              <a:t>Point p;    </a:t>
            </a:r>
            <a:r>
              <a:rPr lang="en-US" altLang="zh-CN" dirty="0" smtClean="0">
                <a:solidFill>
                  <a:srgbClr val="FF0000"/>
                </a:solidFill>
              </a:rPr>
              <a:t>p=c;</a:t>
            </a:r>
          </a:p>
          <a:p>
            <a:pPr>
              <a:spcBef>
                <a:spcPct val="25000"/>
              </a:spcBef>
              <a:buNone/>
            </a:pPr>
            <a:r>
              <a:rPr lang="zh-CN" altLang="en-US" dirty="0" smtClean="0"/>
              <a:t>通过</a:t>
            </a:r>
            <a:r>
              <a:rPr lang="en-US" altLang="zh-CN" dirty="0" smtClean="0"/>
              <a:t>p</a:t>
            </a:r>
            <a:r>
              <a:rPr lang="zh-CN" altLang="en-US" dirty="0" smtClean="0"/>
              <a:t>不能访问或间接访问</a:t>
            </a:r>
            <a:r>
              <a:rPr lang="en-US" altLang="zh-CN" dirty="0" smtClean="0"/>
              <a:t>radius</a:t>
            </a:r>
            <a:r>
              <a:rPr lang="zh-CN" altLang="en-US" dirty="0" smtClean="0"/>
              <a:t>成员</a:t>
            </a:r>
            <a:endParaRPr lang="zh-CN" altLang="en-US" dirty="0"/>
          </a:p>
        </p:txBody>
      </p:sp>
      <p:grpSp>
        <p:nvGrpSpPr>
          <p:cNvPr id="6" name="Group 28"/>
          <p:cNvGrpSpPr>
            <a:grpSpLocks/>
          </p:cNvGrpSpPr>
          <p:nvPr/>
        </p:nvGrpSpPr>
        <p:grpSpPr bwMode="auto">
          <a:xfrm>
            <a:off x="2195736" y="3001144"/>
            <a:ext cx="1447800" cy="2362200"/>
            <a:chOff x="2208" y="1776"/>
            <a:chExt cx="912" cy="1488"/>
          </a:xfrm>
        </p:grpSpPr>
        <p:sp>
          <p:nvSpPr>
            <p:cNvPr id="7" name="Rectangle 29"/>
            <p:cNvSpPr>
              <a:spLocks noChangeArrowheads="1"/>
            </p:cNvSpPr>
            <p:nvPr/>
          </p:nvSpPr>
          <p:spPr bwMode="auto">
            <a:xfrm>
              <a:off x="2208" y="1776"/>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a:t>
              </a:r>
            </a:p>
          </p:txBody>
        </p:sp>
        <p:sp>
          <p:nvSpPr>
            <p:cNvPr id="8" name="Line 30"/>
            <p:cNvSpPr>
              <a:spLocks noChangeShapeType="1"/>
            </p:cNvSpPr>
            <p:nvPr/>
          </p:nvSpPr>
          <p:spPr bwMode="auto">
            <a:xfrm>
              <a:off x="2208" y="2160"/>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9" name="Line 31"/>
            <p:cNvSpPr>
              <a:spLocks noChangeShapeType="1"/>
            </p:cNvSpPr>
            <p:nvPr/>
          </p:nvSpPr>
          <p:spPr bwMode="auto">
            <a:xfrm>
              <a:off x="2688" y="2160"/>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10" name="Rectangle 32"/>
            <p:cNvSpPr>
              <a:spLocks noChangeArrowheads="1"/>
            </p:cNvSpPr>
            <p:nvPr/>
          </p:nvSpPr>
          <p:spPr bwMode="auto">
            <a:xfrm>
              <a:off x="2208" y="2304"/>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11" name="Rectangle 33"/>
            <p:cNvSpPr>
              <a:spLocks noChangeArrowheads="1"/>
            </p:cNvSpPr>
            <p:nvPr/>
          </p:nvSpPr>
          <p:spPr bwMode="auto">
            <a:xfrm>
              <a:off x="2736" y="2304"/>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12" name="Rectangle 34"/>
            <p:cNvSpPr>
              <a:spLocks noChangeArrowheads="1"/>
            </p:cNvSpPr>
            <p:nvPr/>
          </p:nvSpPr>
          <p:spPr bwMode="auto">
            <a:xfrm>
              <a:off x="2736" y="2592"/>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13" name="Rectangle 35"/>
            <p:cNvSpPr>
              <a:spLocks noChangeArrowheads="1"/>
            </p:cNvSpPr>
            <p:nvPr/>
          </p:nvSpPr>
          <p:spPr bwMode="auto">
            <a:xfrm>
              <a:off x="2208" y="2592"/>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a:p>
          </p:txBody>
        </p:sp>
      </p:grpSp>
      <p:grpSp>
        <p:nvGrpSpPr>
          <p:cNvPr id="14" name="Group 25"/>
          <p:cNvGrpSpPr>
            <a:grpSpLocks/>
          </p:cNvGrpSpPr>
          <p:nvPr/>
        </p:nvGrpSpPr>
        <p:grpSpPr bwMode="auto">
          <a:xfrm>
            <a:off x="2195736" y="3001144"/>
            <a:ext cx="1447800" cy="2362200"/>
            <a:chOff x="2208" y="1776"/>
            <a:chExt cx="912" cy="1488"/>
          </a:xfrm>
        </p:grpSpPr>
        <p:sp>
          <p:nvSpPr>
            <p:cNvPr id="15" name="Rectangle 16"/>
            <p:cNvSpPr>
              <a:spLocks noChangeArrowheads="1"/>
            </p:cNvSpPr>
            <p:nvPr/>
          </p:nvSpPr>
          <p:spPr bwMode="auto">
            <a:xfrm>
              <a:off x="2208" y="1776"/>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a:t>
              </a:r>
            </a:p>
          </p:txBody>
        </p:sp>
        <p:sp>
          <p:nvSpPr>
            <p:cNvPr id="16" name="Line 17"/>
            <p:cNvSpPr>
              <a:spLocks noChangeShapeType="1"/>
            </p:cNvSpPr>
            <p:nvPr/>
          </p:nvSpPr>
          <p:spPr bwMode="auto">
            <a:xfrm>
              <a:off x="2208" y="2160"/>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17" name="Line 18"/>
            <p:cNvSpPr>
              <a:spLocks noChangeShapeType="1"/>
            </p:cNvSpPr>
            <p:nvPr/>
          </p:nvSpPr>
          <p:spPr bwMode="auto">
            <a:xfrm>
              <a:off x="2688" y="2160"/>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18" name="Rectangle 19"/>
            <p:cNvSpPr>
              <a:spLocks noChangeArrowheads="1"/>
            </p:cNvSpPr>
            <p:nvPr/>
          </p:nvSpPr>
          <p:spPr bwMode="auto">
            <a:xfrm>
              <a:off x="2208" y="230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19" name="Rectangle 20"/>
            <p:cNvSpPr>
              <a:spLocks noChangeArrowheads="1"/>
            </p:cNvSpPr>
            <p:nvPr/>
          </p:nvSpPr>
          <p:spPr bwMode="auto">
            <a:xfrm>
              <a:off x="2736" y="2304"/>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20" name="Rectangle 21"/>
            <p:cNvSpPr>
              <a:spLocks noChangeArrowheads="1"/>
            </p:cNvSpPr>
            <p:nvPr/>
          </p:nvSpPr>
          <p:spPr bwMode="auto">
            <a:xfrm>
              <a:off x="2736" y="2592"/>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21" name="Rectangle 22"/>
            <p:cNvSpPr>
              <a:spLocks noChangeArrowheads="1"/>
            </p:cNvSpPr>
            <p:nvPr/>
          </p:nvSpPr>
          <p:spPr bwMode="auto">
            <a:xfrm>
              <a:off x="2208" y="2592"/>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a:p>
          </p:txBody>
        </p:sp>
      </p:grpSp>
      <p:grpSp>
        <p:nvGrpSpPr>
          <p:cNvPr id="22" name="Group 44"/>
          <p:cNvGrpSpPr>
            <a:grpSpLocks/>
          </p:cNvGrpSpPr>
          <p:nvPr/>
        </p:nvGrpSpPr>
        <p:grpSpPr bwMode="auto">
          <a:xfrm>
            <a:off x="2195736" y="3001144"/>
            <a:ext cx="1447800" cy="2362200"/>
            <a:chOff x="1584" y="2208"/>
            <a:chExt cx="912" cy="1488"/>
          </a:xfrm>
        </p:grpSpPr>
        <p:sp>
          <p:nvSpPr>
            <p:cNvPr id="23" name="Rectangle 37"/>
            <p:cNvSpPr>
              <a:spLocks noChangeArrowheads="1"/>
            </p:cNvSpPr>
            <p:nvPr/>
          </p:nvSpPr>
          <p:spPr bwMode="auto">
            <a:xfrm>
              <a:off x="1584" y="2208"/>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a:t>
              </a:r>
            </a:p>
          </p:txBody>
        </p:sp>
        <p:sp>
          <p:nvSpPr>
            <p:cNvPr id="24" name="Line 38"/>
            <p:cNvSpPr>
              <a:spLocks noChangeShapeType="1"/>
            </p:cNvSpPr>
            <p:nvPr/>
          </p:nvSpPr>
          <p:spPr bwMode="auto">
            <a:xfrm>
              <a:off x="1584" y="2592"/>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25" name="Line 39"/>
            <p:cNvSpPr>
              <a:spLocks noChangeShapeType="1"/>
            </p:cNvSpPr>
            <p:nvPr/>
          </p:nvSpPr>
          <p:spPr bwMode="auto">
            <a:xfrm>
              <a:off x="2064" y="2592"/>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26" name="Rectangle 40"/>
            <p:cNvSpPr>
              <a:spLocks noChangeArrowheads="1"/>
            </p:cNvSpPr>
            <p:nvPr/>
          </p:nvSpPr>
          <p:spPr bwMode="auto">
            <a:xfrm>
              <a:off x="1584" y="273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27" name="Rectangle 41"/>
            <p:cNvSpPr>
              <a:spLocks noChangeArrowheads="1"/>
            </p:cNvSpPr>
            <p:nvPr/>
          </p:nvSpPr>
          <p:spPr bwMode="auto">
            <a:xfrm>
              <a:off x="2112" y="2736"/>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28" name="Rectangle 42"/>
            <p:cNvSpPr>
              <a:spLocks noChangeArrowheads="1"/>
            </p:cNvSpPr>
            <p:nvPr/>
          </p:nvSpPr>
          <p:spPr bwMode="auto">
            <a:xfrm>
              <a:off x="2112" y="3024"/>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29" name="Rectangle 43"/>
            <p:cNvSpPr>
              <a:spLocks noChangeArrowheads="1"/>
            </p:cNvSpPr>
            <p:nvPr/>
          </p:nvSpPr>
          <p:spPr bwMode="auto">
            <a:xfrm>
              <a:off x="1584" y="302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grpSp>
      <p:grpSp>
        <p:nvGrpSpPr>
          <p:cNvPr id="30" name="Group 5"/>
          <p:cNvGrpSpPr>
            <a:grpSpLocks/>
          </p:cNvGrpSpPr>
          <p:nvPr/>
        </p:nvGrpSpPr>
        <p:grpSpPr bwMode="auto">
          <a:xfrm>
            <a:off x="5015136" y="2924944"/>
            <a:ext cx="1828800" cy="2667000"/>
            <a:chOff x="4032" y="1824"/>
            <a:chExt cx="1152" cy="1680"/>
          </a:xfrm>
        </p:grpSpPr>
        <p:sp>
          <p:nvSpPr>
            <p:cNvPr id="31" name="Rectangle 6"/>
            <p:cNvSpPr>
              <a:spLocks noChangeArrowheads="1"/>
            </p:cNvSpPr>
            <p:nvPr/>
          </p:nvSpPr>
          <p:spPr bwMode="auto">
            <a:xfrm>
              <a:off x="4032" y="1824"/>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c</a:t>
              </a:r>
            </a:p>
          </p:txBody>
        </p:sp>
        <p:sp>
          <p:nvSpPr>
            <p:cNvPr id="32" name="Line 7"/>
            <p:cNvSpPr>
              <a:spLocks noChangeShapeType="1"/>
            </p:cNvSpPr>
            <p:nvPr/>
          </p:nvSpPr>
          <p:spPr bwMode="auto">
            <a:xfrm>
              <a:off x="403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33" name="Line 8"/>
            <p:cNvSpPr>
              <a:spLocks noChangeShapeType="1"/>
            </p:cNvSpPr>
            <p:nvPr/>
          </p:nvSpPr>
          <p:spPr bwMode="auto">
            <a:xfrm>
              <a:off x="451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34" name="Rectangle 9"/>
            <p:cNvSpPr>
              <a:spLocks noChangeArrowheads="1"/>
            </p:cNvSpPr>
            <p:nvPr/>
          </p:nvSpPr>
          <p:spPr bwMode="auto">
            <a:xfrm>
              <a:off x="4032" y="2352"/>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35" name="Rectangle 10"/>
            <p:cNvSpPr>
              <a:spLocks noChangeArrowheads="1"/>
            </p:cNvSpPr>
            <p:nvPr/>
          </p:nvSpPr>
          <p:spPr bwMode="auto">
            <a:xfrm>
              <a:off x="4560" y="2352"/>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36" name="Rectangle 11"/>
            <p:cNvSpPr>
              <a:spLocks noChangeArrowheads="1"/>
            </p:cNvSpPr>
            <p:nvPr/>
          </p:nvSpPr>
          <p:spPr bwMode="auto">
            <a:xfrm>
              <a:off x="4560" y="2640"/>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37" name="Rectangle 12"/>
            <p:cNvSpPr>
              <a:spLocks noChangeArrowheads="1"/>
            </p:cNvSpPr>
            <p:nvPr/>
          </p:nvSpPr>
          <p:spPr bwMode="auto">
            <a:xfrm>
              <a:off x="4032" y="2640"/>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sp>
          <p:nvSpPr>
            <p:cNvPr id="38" name="Rectangle 13"/>
            <p:cNvSpPr>
              <a:spLocks noChangeArrowheads="1"/>
            </p:cNvSpPr>
            <p:nvPr/>
          </p:nvSpPr>
          <p:spPr bwMode="auto">
            <a:xfrm>
              <a:off x="4032" y="2928"/>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4</a:t>
              </a:r>
            </a:p>
          </p:txBody>
        </p:sp>
        <p:sp>
          <p:nvSpPr>
            <p:cNvPr id="39" name="Rectangle 14"/>
            <p:cNvSpPr>
              <a:spLocks noChangeArrowheads="1"/>
            </p:cNvSpPr>
            <p:nvPr/>
          </p:nvSpPr>
          <p:spPr bwMode="auto">
            <a:xfrm>
              <a:off x="4560" y="2928"/>
              <a:ext cx="62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radius</a:t>
              </a:r>
            </a:p>
          </p:txBody>
        </p:sp>
      </p:grpSp>
      <p:sp>
        <p:nvSpPr>
          <p:cNvPr id="40" name="Line 26"/>
          <p:cNvSpPr>
            <a:spLocks noChangeShapeType="1"/>
          </p:cNvSpPr>
          <p:nvPr/>
        </p:nvSpPr>
        <p:spPr bwMode="auto">
          <a:xfrm flipH="1">
            <a:off x="2805336" y="4067944"/>
            <a:ext cx="2286000" cy="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41" name="Line 27"/>
          <p:cNvSpPr>
            <a:spLocks noChangeShapeType="1"/>
          </p:cNvSpPr>
          <p:nvPr/>
        </p:nvSpPr>
        <p:spPr bwMode="auto">
          <a:xfrm flipH="1">
            <a:off x="2805336" y="4448944"/>
            <a:ext cx="2286000" cy="0"/>
          </a:xfrm>
          <a:prstGeom prst="line">
            <a:avLst/>
          </a:prstGeom>
          <a:noFill/>
          <a:ln w="38100">
            <a:solidFill>
              <a:srgbClr val="FF0066"/>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strips(downRigh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strips(downRigh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trips(downRigh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F218F95F-66D3-4ABB-AA5B-86006590D76B}" type="slidenum">
              <a:rPr lang="en-US" altLang="zh-CN"/>
              <a:pPr/>
              <a:t>66</a:t>
            </a:fld>
            <a:r>
              <a:rPr lang="en-US" altLang="zh-CN"/>
              <a:t>-</a:t>
            </a:r>
          </a:p>
        </p:txBody>
      </p:sp>
      <p:sp>
        <p:nvSpPr>
          <p:cNvPr id="1282050" name="Rectangle 2"/>
          <p:cNvSpPr>
            <a:spLocks noGrp="1" noChangeArrowheads="1"/>
          </p:cNvSpPr>
          <p:nvPr>
            <p:ph type="title"/>
          </p:nvPr>
        </p:nvSpPr>
        <p:spPr/>
        <p:txBody>
          <a:bodyPr/>
          <a:lstStyle/>
          <a:p>
            <a:r>
              <a:rPr lang="zh-CN" altLang="en-US" dirty="0" smtClean="0"/>
              <a:t>基类对象赋值给派生类对象</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smtClean="0"/>
              <a:t>Point p(2,3);  </a:t>
            </a:r>
          </a:p>
          <a:p>
            <a:pPr>
              <a:spcBef>
                <a:spcPct val="25000"/>
              </a:spcBef>
              <a:buNone/>
            </a:pPr>
            <a:r>
              <a:rPr lang="en-US" altLang="zh-CN" dirty="0" smtClean="0"/>
              <a:t>Circle c; </a:t>
            </a:r>
          </a:p>
          <a:p>
            <a:pPr>
              <a:spcBef>
                <a:spcPct val="25000"/>
              </a:spcBef>
              <a:buNone/>
            </a:pPr>
            <a:r>
              <a:rPr lang="en-US" altLang="zh-CN" dirty="0" smtClean="0">
                <a:solidFill>
                  <a:schemeClr val="folHlink"/>
                </a:solidFill>
              </a:rPr>
              <a:t>c=p;</a:t>
            </a:r>
            <a:endParaRPr lang="zh-CN" altLang="en-US" dirty="0"/>
          </a:p>
        </p:txBody>
      </p:sp>
      <p:sp>
        <p:nvSpPr>
          <p:cNvPr id="42" name="Rectangle 42"/>
          <p:cNvSpPr>
            <a:spLocks noChangeArrowheads="1"/>
          </p:cNvSpPr>
          <p:nvPr/>
        </p:nvSpPr>
        <p:spPr bwMode="auto">
          <a:xfrm>
            <a:off x="1259632" y="2060848"/>
            <a:ext cx="838200" cy="533400"/>
          </a:xfrm>
          <a:prstGeom prst="rect">
            <a:avLst/>
          </a:prstGeom>
          <a:noFill/>
          <a:ln w="9525">
            <a:noFill/>
            <a:miter lim="800000"/>
            <a:headEnd/>
            <a:tailEnd/>
          </a:ln>
          <a:effectLst/>
        </p:spPr>
        <p:txBody>
          <a:bodyPr wrap="none" lIns="0" tIns="0" rIns="0" bIns="0" anchor="ctr"/>
          <a:lstStyle/>
          <a:p>
            <a:pPr algn="ctr"/>
            <a:r>
              <a:rPr lang="en-US" altLang="zh-CN" sz="3200" b="1" dirty="0">
                <a:solidFill>
                  <a:srgbClr val="FF0066"/>
                </a:solidFill>
                <a:effectLst>
                  <a:outerShdw blurRad="38100" dist="38100" dir="2700000" algn="tl">
                    <a:srgbClr val="C0C0C0"/>
                  </a:outerShdw>
                </a:effectLst>
                <a:ea typeface="黑体" pitchFamily="2" charset="-122"/>
                <a:sym typeface="Symbol" pitchFamily="18" charset="2"/>
              </a:rPr>
              <a:t>X</a:t>
            </a:r>
            <a:endParaRPr lang="en-US" altLang="zh-CN" sz="3200" b="1" dirty="0">
              <a:solidFill>
                <a:srgbClr val="FF0066"/>
              </a:solidFill>
              <a:effectLst>
                <a:outerShdw blurRad="38100" dist="38100" dir="2700000" algn="tl">
                  <a:srgbClr val="C0C0C0"/>
                </a:outerShdw>
              </a:effectLst>
              <a:ea typeface="黑体" pitchFamily="2" charset="-122"/>
            </a:endParaRPr>
          </a:p>
        </p:txBody>
      </p:sp>
      <p:grpSp>
        <p:nvGrpSpPr>
          <p:cNvPr id="43" name="Group 18"/>
          <p:cNvGrpSpPr>
            <a:grpSpLocks/>
          </p:cNvGrpSpPr>
          <p:nvPr/>
        </p:nvGrpSpPr>
        <p:grpSpPr bwMode="auto">
          <a:xfrm>
            <a:off x="2732112" y="2497088"/>
            <a:ext cx="1447800" cy="2362200"/>
            <a:chOff x="1584" y="2208"/>
            <a:chExt cx="912" cy="1488"/>
          </a:xfrm>
        </p:grpSpPr>
        <p:sp>
          <p:nvSpPr>
            <p:cNvPr id="44" name="Rectangle 19"/>
            <p:cNvSpPr>
              <a:spLocks noChangeArrowheads="1"/>
            </p:cNvSpPr>
            <p:nvPr/>
          </p:nvSpPr>
          <p:spPr bwMode="auto">
            <a:xfrm>
              <a:off x="1584" y="2208"/>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a:t>
              </a:r>
            </a:p>
          </p:txBody>
        </p:sp>
        <p:sp>
          <p:nvSpPr>
            <p:cNvPr id="45" name="Line 20"/>
            <p:cNvSpPr>
              <a:spLocks noChangeShapeType="1"/>
            </p:cNvSpPr>
            <p:nvPr/>
          </p:nvSpPr>
          <p:spPr bwMode="auto">
            <a:xfrm>
              <a:off x="1584" y="2592"/>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46" name="Line 21"/>
            <p:cNvSpPr>
              <a:spLocks noChangeShapeType="1"/>
            </p:cNvSpPr>
            <p:nvPr/>
          </p:nvSpPr>
          <p:spPr bwMode="auto">
            <a:xfrm>
              <a:off x="2064" y="2592"/>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47" name="Rectangle 22"/>
            <p:cNvSpPr>
              <a:spLocks noChangeArrowheads="1"/>
            </p:cNvSpPr>
            <p:nvPr/>
          </p:nvSpPr>
          <p:spPr bwMode="auto">
            <a:xfrm>
              <a:off x="1584" y="273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48" name="Rectangle 23"/>
            <p:cNvSpPr>
              <a:spLocks noChangeArrowheads="1"/>
            </p:cNvSpPr>
            <p:nvPr/>
          </p:nvSpPr>
          <p:spPr bwMode="auto">
            <a:xfrm>
              <a:off x="2112" y="2736"/>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49" name="Rectangle 24"/>
            <p:cNvSpPr>
              <a:spLocks noChangeArrowheads="1"/>
            </p:cNvSpPr>
            <p:nvPr/>
          </p:nvSpPr>
          <p:spPr bwMode="auto">
            <a:xfrm>
              <a:off x="2112" y="3024"/>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50" name="Rectangle 25"/>
            <p:cNvSpPr>
              <a:spLocks noChangeArrowheads="1"/>
            </p:cNvSpPr>
            <p:nvPr/>
          </p:nvSpPr>
          <p:spPr bwMode="auto">
            <a:xfrm>
              <a:off x="1584" y="302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grpSp>
      <p:grpSp>
        <p:nvGrpSpPr>
          <p:cNvPr id="51" name="Group 29"/>
          <p:cNvGrpSpPr>
            <a:grpSpLocks/>
          </p:cNvGrpSpPr>
          <p:nvPr/>
        </p:nvGrpSpPr>
        <p:grpSpPr bwMode="auto">
          <a:xfrm>
            <a:off x="5551512" y="2420888"/>
            <a:ext cx="1828800" cy="2667000"/>
            <a:chOff x="4032" y="1824"/>
            <a:chExt cx="1152" cy="1680"/>
          </a:xfrm>
        </p:grpSpPr>
        <p:sp>
          <p:nvSpPr>
            <p:cNvPr id="52" name="Rectangle 30"/>
            <p:cNvSpPr>
              <a:spLocks noChangeArrowheads="1"/>
            </p:cNvSpPr>
            <p:nvPr/>
          </p:nvSpPr>
          <p:spPr bwMode="auto">
            <a:xfrm>
              <a:off x="4032" y="1824"/>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c</a:t>
              </a:r>
            </a:p>
          </p:txBody>
        </p:sp>
        <p:sp>
          <p:nvSpPr>
            <p:cNvPr id="53" name="Line 31"/>
            <p:cNvSpPr>
              <a:spLocks noChangeShapeType="1"/>
            </p:cNvSpPr>
            <p:nvPr/>
          </p:nvSpPr>
          <p:spPr bwMode="auto">
            <a:xfrm>
              <a:off x="403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54" name="Line 32"/>
            <p:cNvSpPr>
              <a:spLocks noChangeShapeType="1"/>
            </p:cNvSpPr>
            <p:nvPr/>
          </p:nvSpPr>
          <p:spPr bwMode="auto">
            <a:xfrm>
              <a:off x="4512" y="2208"/>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55" name="Rectangle 33"/>
            <p:cNvSpPr>
              <a:spLocks noChangeArrowheads="1"/>
            </p:cNvSpPr>
            <p:nvPr/>
          </p:nvSpPr>
          <p:spPr bwMode="auto">
            <a:xfrm>
              <a:off x="4032" y="2352"/>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56" name="Rectangle 34"/>
            <p:cNvSpPr>
              <a:spLocks noChangeArrowheads="1"/>
            </p:cNvSpPr>
            <p:nvPr/>
          </p:nvSpPr>
          <p:spPr bwMode="auto">
            <a:xfrm>
              <a:off x="4560" y="2352"/>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57" name="Rectangle 35"/>
            <p:cNvSpPr>
              <a:spLocks noChangeArrowheads="1"/>
            </p:cNvSpPr>
            <p:nvPr/>
          </p:nvSpPr>
          <p:spPr bwMode="auto">
            <a:xfrm>
              <a:off x="4560" y="2640"/>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58" name="Rectangle 36"/>
            <p:cNvSpPr>
              <a:spLocks noChangeArrowheads="1"/>
            </p:cNvSpPr>
            <p:nvPr/>
          </p:nvSpPr>
          <p:spPr bwMode="auto">
            <a:xfrm>
              <a:off x="4032" y="2640"/>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sp>
          <p:nvSpPr>
            <p:cNvPr id="59" name="Rectangle 37"/>
            <p:cNvSpPr>
              <a:spLocks noChangeArrowheads="1"/>
            </p:cNvSpPr>
            <p:nvPr/>
          </p:nvSpPr>
          <p:spPr bwMode="auto">
            <a:xfrm>
              <a:off x="4032" y="2928"/>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a:p>
          </p:txBody>
        </p:sp>
        <p:sp>
          <p:nvSpPr>
            <p:cNvPr id="60" name="Rectangle 38"/>
            <p:cNvSpPr>
              <a:spLocks noChangeArrowheads="1"/>
            </p:cNvSpPr>
            <p:nvPr/>
          </p:nvSpPr>
          <p:spPr bwMode="auto">
            <a:xfrm>
              <a:off x="4560" y="2928"/>
              <a:ext cx="62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radius</a:t>
              </a:r>
            </a:p>
          </p:txBody>
        </p:sp>
      </p:grpSp>
      <p:sp>
        <p:nvSpPr>
          <p:cNvPr id="61" name="Line 39"/>
          <p:cNvSpPr>
            <a:spLocks noChangeShapeType="1"/>
          </p:cNvSpPr>
          <p:nvPr/>
        </p:nvSpPr>
        <p:spPr bwMode="auto">
          <a:xfrm flipV="1">
            <a:off x="3417912" y="3563888"/>
            <a:ext cx="2286000" cy="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62" name="Line 40"/>
          <p:cNvSpPr>
            <a:spLocks noChangeShapeType="1"/>
          </p:cNvSpPr>
          <p:nvPr/>
        </p:nvSpPr>
        <p:spPr bwMode="auto">
          <a:xfrm flipV="1">
            <a:off x="3341712" y="3944888"/>
            <a:ext cx="2362200" cy="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63" name="Rectangle 41"/>
          <p:cNvSpPr>
            <a:spLocks noChangeArrowheads="1"/>
          </p:cNvSpPr>
          <p:nvPr/>
        </p:nvSpPr>
        <p:spPr bwMode="auto">
          <a:xfrm>
            <a:off x="5322912" y="4021088"/>
            <a:ext cx="1143000" cy="1066800"/>
          </a:xfrm>
          <a:prstGeom prst="rect">
            <a:avLst/>
          </a:prstGeom>
          <a:noFill/>
          <a:ln w="9525">
            <a:noFill/>
            <a:miter lim="800000"/>
            <a:headEnd/>
            <a:tailEnd/>
          </a:ln>
          <a:effectLst/>
        </p:spPr>
        <p:txBody>
          <a:bodyPr wrap="none" anchor="ctr"/>
          <a:lstStyle/>
          <a:p>
            <a:pPr algn="ctr"/>
            <a:r>
              <a:rPr lang="en-US" altLang="zh-CN" sz="9600">
                <a:solidFill>
                  <a:srgbClr val="FF0066"/>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Righ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trips(downRigh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strips(downRigh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strips(downRigh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strips(downRight)">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strips(downRight)">
                                      <p:cBhvr>
                                        <p:cTn id="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61" grpId="0" animBg="1"/>
      <p:bldP spid="62" grpId="0" animBg="1"/>
      <p:bldP spid="6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dirty="0"/>
              <a:t>-</a:t>
            </a:r>
            <a:fld id="{F218F95F-66D3-4ABB-AA5B-86006590D76B}" type="slidenum">
              <a:rPr lang="en-US" altLang="zh-CN"/>
              <a:pPr/>
              <a:t>67</a:t>
            </a:fld>
            <a:r>
              <a:rPr lang="en-US" altLang="zh-CN" dirty="0"/>
              <a:t>-</a:t>
            </a:r>
          </a:p>
        </p:txBody>
      </p:sp>
      <p:sp>
        <p:nvSpPr>
          <p:cNvPr id="1282050" name="Rectangle 2"/>
          <p:cNvSpPr>
            <a:spLocks noGrp="1" noChangeArrowheads="1"/>
          </p:cNvSpPr>
          <p:nvPr>
            <p:ph type="title"/>
          </p:nvPr>
        </p:nvSpPr>
        <p:spPr/>
        <p:txBody>
          <a:bodyPr/>
          <a:lstStyle/>
          <a:p>
            <a:r>
              <a:rPr lang="zh-CN" altLang="en-US" dirty="0" smtClean="0"/>
              <a:t>派生类对象初始化基类引用</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err="1" smtClean="0"/>
              <a:t>Circlr</a:t>
            </a:r>
            <a:r>
              <a:rPr lang="en-US" altLang="zh-CN" dirty="0" smtClean="0"/>
              <a:t> c(2,3,4);  </a:t>
            </a:r>
          </a:p>
          <a:p>
            <a:pPr>
              <a:spcBef>
                <a:spcPct val="25000"/>
              </a:spcBef>
              <a:buNone/>
            </a:pPr>
            <a:r>
              <a:rPr lang="en-US" altLang="zh-CN" dirty="0" smtClean="0"/>
              <a:t>Point &amp;</a:t>
            </a:r>
            <a:r>
              <a:rPr lang="en-US" altLang="zh-CN" dirty="0" err="1" smtClean="0"/>
              <a:t>rp</a:t>
            </a:r>
            <a:r>
              <a:rPr lang="en-US" altLang="zh-CN" dirty="0" smtClean="0"/>
              <a:t>=c; </a:t>
            </a:r>
          </a:p>
          <a:p>
            <a:pPr>
              <a:spcBef>
                <a:spcPct val="25000"/>
              </a:spcBef>
              <a:buNone/>
            </a:pPr>
            <a:r>
              <a:rPr lang="zh-CN" altLang="en-US" dirty="0" smtClean="0"/>
              <a:t>虽然</a:t>
            </a:r>
            <a:r>
              <a:rPr lang="en-US" altLang="zh-CN" dirty="0" err="1" smtClean="0"/>
              <a:t>rp</a:t>
            </a:r>
            <a:r>
              <a:rPr lang="zh-CN" altLang="en-US" dirty="0" smtClean="0"/>
              <a:t>是</a:t>
            </a:r>
            <a:r>
              <a:rPr lang="en-US" altLang="zh-CN" dirty="0" smtClean="0"/>
              <a:t>c</a:t>
            </a:r>
            <a:r>
              <a:rPr lang="zh-CN" altLang="en-US" dirty="0" smtClean="0"/>
              <a:t>的引用，但只能访问基类部分数据和方法</a:t>
            </a:r>
            <a:endParaRPr lang="zh-CN" altLang="en-US" dirty="0">
              <a:solidFill>
                <a:schemeClr val="folHlink"/>
              </a:solidFill>
            </a:endParaRPr>
          </a:p>
        </p:txBody>
      </p:sp>
      <p:grpSp>
        <p:nvGrpSpPr>
          <p:cNvPr id="27" name="Group 27"/>
          <p:cNvGrpSpPr>
            <a:grpSpLocks/>
          </p:cNvGrpSpPr>
          <p:nvPr/>
        </p:nvGrpSpPr>
        <p:grpSpPr bwMode="auto">
          <a:xfrm>
            <a:off x="4135016" y="2994248"/>
            <a:ext cx="1828800" cy="2667000"/>
            <a:chOff x="4032" y="1968"/>
            <a:chExt cx="1152" cy="1680"/>
          </a:xfrm>
        </p:grpSpPr>
        <p:sp>
          <p:nvSpPr>
            <p:cNvPr id="28" name="Rectangle 14"/>
            <p:cNvSpPr>
              <a:spLocks noChangeArrowheads="1"/>
            </p:cNvSpPr>
            <p:nvPr/>
          </p:nvSpPr>
          <p:spPr bwMode="auto">
            <a:xfrm>
              <a:off x="4032" y="1968"/>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c</a:t>
              </a:r>
            </a:p>
          </p:txBody>
        </p:sp>
        <p:sp>
          <p:nvSpPr>
            <p:cNvPr id="29" name="Line 15"/>
            <p:cNvSpPr>
              <a:spLocks noChangeShapeType="1"/>
            </p:cNvSpPr>
            <p:nvPr/>
          </p:nvSpPr>
          <p:spPr bwMode="auto">
            <a:xfrm>
              <a:off x="4032" y="2352"/>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30" name="Line 16"/>
            <p:cNvSpPr>
              <a:spLocks noChangeShapeType="1"/>
            </p:cNvSpPr>
            <p:nvPr/>
          </p:nvSpPr>
          <p:spPr bwMode="auto">
            <a:xfrm>
              <a:off x="4512" y="2352"/>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31" name="Rectangle 17"/>
            <p:cNvSpPr>
              <a:spLocks noChangeArrowheads="1"/>
            </p:cNvSpPr>
            <p:nvPr/>
          </p:nvSpPr>
          <p:spPr bwMode="auto">
            <a:xfrm>
              <a:off x="4032" y="249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32" name="Rectangle 18"/>
            <p:cNvSpPr>
              <a:spLocks noChangeArrowheads="1"/>
            </p:cNvSpPr>
            <p:nvPr/>
          </p:nvSpPr>
          <p:spPr bwMode="auto">
            <a:xfrm>
              <a:off x="4560" y="2496"/>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33" name="Rectangle 19"/>
            <p:cNvSpPr>
              <a:spLocks noChangeArrowheads="1"/>
            </p:cNvSpPr>
            <p:nvPr/>
          </p:nvSpPr>
          <p:spPr bwMode="auto">
            <a:xfrm>
              <a:off x="4560" y="2784"/>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34" name="Rectangle 20"/>
            <p:cNvSpPr>
              <a:spLocks noChangeArrowheads="1"/>
            </p:cNvSpPr>
            <p:nvPr/>
          </p:nvSpPr>
          <p:spPr bwMode="auto">
            <a:xfrm>
              <a:off x="4032" y="278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sp>
          <p:nvSpPr>
            <p:cNvPr id="35" name="Rectangle 21"/>
            <p:cNvSpPr>
              <a:spLocks noChangeArrowheads="1"/>
            </p:cNvSpPr>
            <p:nvPr/>
          </p:nvSpPr>
          <p:spPr bwMode="auto">
            <a:xfrm>
              <a:off x="4032" y="3072"/>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4</a:t>
              </a:r>
            </a:p>
          </p:txBody>
        </p:sp>
        <p:sp>
          <p:nvSpPr>
            <p:cNvPr id="36" name="Rectangle 22"/>
            <p:cNvSpPr>
              <a:spLocks noChangeArrowheads="1"/>
            </p:cNvSpPr>
            <p:nvPr/>
          </p:nvSpPr>
          <p:spPr bwMode="auto">
            <a:xfrm>
              <a:off x="4560" y="3072"/>
              <a:ext cx="62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radius</a:t>
              </a:r>
            </a:p>
          </p:txBody>
        </p:sp>
      </p:grpSp>
      <p:grpSp>
        <p:nvGrpSpPr>
          <p:cNvPr id="37" name="Group 29"/>
          <p:cNvGrpSpPr>
            <a:grpSpLocks/>
          </p:cNvGrpSpPr>
          <p:nvPr/>
        </p:nvGrpSpPr>
        <p:grpSpPr bwMode="auto">
          <a:xfrm>
            <a:off x="2915816" y="3908648"/>
            <a:ext cx="1143000" cy="838200"/>
            <a:chOff x="3264" y="2544"/>
            <a:chExt cx="720" cy="528"/>
          </a:xfrm>
        </p:grpSpPr>
        <p:sp>
          <p:nvSpPr>
            <p:cNvPr id="38" name="Rectangle 3"/>
            <p:cNvSpPr>
              <a:spLocks noChangeArrowheads="1"/>
            </p:cNvSpPr>
            <p:nvPr/>
          </p:nvSpPr>
          <p:spPr bwMode="auto">
            <a:xfrm>
              <a:off x="3264" y="2688"/>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a:t>
              </a:r>
            </a:p>
          </p:txBody>
        </p:sp>
        <p:sp>
          <p:nvSpPr>
            <p:cNvPr id="39" name="AutoShape 28"/>
            <p:cNvSpPr>
              <a:spLocks/>
            </p:cNvSpPr>
            <p:nvPr/>
          </p:nvSpPr>
          <p:spPr bwMode="auto">
            <a:xfrm>
              <a:off x="3792" y="2544"/>
              <a:ext cx="192" cy="528"/>
            </a:xfrm>
            <a:prstGeom prst="leftBrace">
              <a:avLst>
                <a:gd name="adj1" fmla="val 22917"/>
                <a:gd name="adj2" fmla="val 50000"/>
              </a:avLst>
            </a:prstGeom>
            <a:noFill/>
            <a:ln w="38100">
              <a:solidFill>
                <a:srgbClr val="FF0066"/>
              </a:solidFill>
              <a:miter lim="800000"/>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strips(downRigh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dirty="0"/>
              <a:t>-</a:t>
            </a:r>
            <a:fld id="{F218F95F-66D3-4ABB-AA5B-86006590D76B}" type="slidenum">
              <a:rPr lang="en-US" altLang="zh-CN"/>
              <a:pPr/>
              <a:t>68</a:t>
            </a:fld>
            <a:r>
              <a:rPr lang="en-US" altLang="zh-CN" dirty="0"/>
              <a:t>-</a:t>
            </a:r>
          </a:p>
        </p:txBody>
      </p:sp>
      <p:sp>
        <p:nvSpPr>
          <p:cNvPr id="1282050" name="Rectangle 2"/>
          <p:cNvSpPr>
            <a:spLocks noGrp="1" noChangeArrowheads="1"/>
          </p:cNvSpPr>
          <p:nvPr>
            <p:ph type="title"/>
          </p:nvPr>
        </p:nvSpPr>
        <p:spPr/>
        <p:txBody>
          <a:bodyPr/>
          <a:lstStyle/>
          <a:p>
            <a:r>
              <a:rPr lang="zh-CN" altLang="en-US" dirty="0" smtClean="0"/>
              <a:t>派生类对象地址赋值基类指针</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smtClean="0">
                <a:solidFill>
                  <a:schemeClr val="folHlink"/>
                </a:solidFill>
              </a:rPr>
              <a:t>Circle c(2,3,4);</a:t>
            </a:r>
          </a:p>
          <a:p>
            <a:pPr>
              <a:spcBef>
                <a:spcPct val="25000"/>
              </a:spcBef>
              <a:buNone/>
            </a:pPr>
            <a:r>
              <a:rPr lang="en-US" altLang="zh-CN" dirty="0" smtClean="0">
                <a:solidFill>
                  <a:srgbClr val="FF0066"/>
                </a:solidFill>
              </a:rPr>
              <a:t>Point *pp=&amp;c; </a:t>
            </a:r>
            <a:r>
              <a:rPr lang="en-US" altLang="zh-CN" dirty="0" smtClean="0">
                <a:solidFill>
                  <a:schemeClr val="folHlink"/>
                </a:solidFill>
              </a:rPr>
              <a:t>//</a:t>
            </a:r>
            <a:r>
              <a:rPr lang="zh-CN" altLang="en-US" dirty="0" smtClean="0">
                <a:solidFill>
                  <a:schemeClr val="folHlink"/>
                </a:solidFill>
              </a:rPr>
              <a:t>基类指针可指向派生类对象</a:t>
            </a:r>
            <a:endParaRPr lang="en-US" altLang="zh-CN" dirty="0" smtClean="0">
              <a:solidFill>
                <a:schemeClr val="folHlink"/>
              </a:solidFill>
            </a:endParaRPr>
          </a:p>
          <a:p>
            <a:pPr>
              <a:spcBef>
                <a:spcPct val="25000"/>
              </a:spcBef>
              <a:buNone/>
            </a:pPr>
            <a:r>
              <a:rPr lang="zh-CN" altLang="en-US" dirty="0" smtClean="0"/>
              <a:t>通过</a:t>
            </a:r>
            <a:r>
              <a:rPr lang="en-US" altLang="zh-CN" dirty="0" smtClean="0"/>
              <a:t>pp</a:t>
            </a:r>
            <a:r>
              <a:rPr lang="zh-CN" altLang="en-US" dirty="0" smtClean="0"/>
              <a:t>只能访问基类部分的数据和接口</a:t>
            </a:r>
          </a:p>
        </p:txBody>
      </p:sp>
      <p:grpSp>
        <p:nvGrpSpPr>
          <p:cNvPr id="18" name="Group 5"/>
          <p:cNvGrpSpPr>
            <a:grpSpLocks/>
          </p:cNvGrpSpPr>
          <p:nvPr/>
        </p:nvGrpSpPr>
        <p:grpSpPr bwMode="auto">
          <a:xfrm>
            <a:off x="4471392" y="3066256"/>
            <a:ext cx="1828800" cy="2667000"/>
            <a:chOff x="4032" y="1968"/>
            <a:chExt cx="1152" cy="1680"/>
          </a:xfrm>
        </p:grpSpPr>
        <p:sp>
          <p:nvSpPr>
            <p:cNvPr id="19" name="Rectangle 6"/>
            <p:cNvSpPr>
              <a:spLocks noChangeArrowheads="1"/>
            </p:cNvSpPr>
            <p:nvPr/>
          </p:nvSpPr>
          <p:spPr bwMode="auto">
            <a:xfrm>
              <a:off x="4032" y="1968"/>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c</a:t>
              </a:r>
            </a:p>
          </p:txBody>
        </p:sp>
        <p:sp>
          <p:nvSpPr>
            <p:cNvPr id="20" name="Line 7"/>
            <p:cNvSpPr>
              <a:spLocks noChangeShapeType="1"/>
            </p:cNvSpPr>
            <p:nvPr/>
          </p:nvSpPr>
          <p:spPr bwMode="auto">
            <a:xfrm>
              <a:off x="4032" y="2352"/>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21" name="Line 8"/>
            <p:cNvSpPr>
              <a:spLocks noChangeShapeType="1"/>
            </p:cNvSpPr>
            <p:nvPr/>
          </p:nvSpPr>
          <p:spPr bwMode="auto">
            <a:xfrm>
              <a:off x="4512" y="2352"/>
              <a:ext cx="0" cy="1296"/>
            </a:xfrm>
            <a:prstGeom prst="line">
              <a:avLst/>
            </a:prstGeom>
            <a:noFill/>
            <a:ln w="9525">
              <a:solidFill>
                <a:schemeClr val="tx1"/>
              </a:solidFill>
              <a:miter lim="800000"/>
              <a:headEnd/>
              <a:tailEnd/>
            </a:ln>
            <a:effectLst/>
          </p:spPr>
          <p:txBody>
            <a:bodyPr wrap="none"/>
            <a:lstStyle/>
            <a:p>
              <a:endParaRPr lang="zh-CN" altLang="en-US"/>
            </a:p>
          </p:txBody>
        </p:sp>
        <p:sp>
          <p:nvSpPr>
            <p:cNvPr id="22" name="Rectangle 9"/>
            <p:cNvSpPr>
              <a:spLocks noChangeArrowheads="1"/>
            </p:cNvSpPr>
            <p:nvPr/>
          </p:nvSpPr>
          <p:spPr bwMode="auto">
            <a:xfrm>
              <a:off x="4032" y="249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2</a:t>
              </a:r>
            </a:p>
          </p:txBody>
        </p:sp>
        <p:sp>
          <p:nvSpPr>
            <p:cNvPr id="23" name="Rectangle 10"/>
            <p:cNvSpPr>
              <a:spLocks noChangeArrowheads="1"/>
            </p:cNvSpPr>
            <p:nvPr/>
          </p:nvSpPr>
          <p:spPr bwMode="auto">
            <a:xfrm>
              <a:off x="4560" y="2496"/>
              <a:ext cx="384" cy="288"/>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x</a:t>
              </a:r>
            </a:p>
          </p:txBody>
        </p:sp>
        <p:sp>
          <p:nvSpPr>
            <p:cNvPr id="24" name="Rectangle 11"/>
            <p:cNvSpPr>
              <a:spLocks noChangeArrowheads="1"/>
            </p:cNvSpPr>
            <p:nvPr/>
          </p:nvSpPr>
          <p:spPr bwMode="auto">
            <a:xfrm>
              <a:off x="4560" y="2784"/>
              <a:ext cx="38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y</a:t>
              </a:r>
            </a:p>
          </p:txBody>
        </p:sp>
        <p:sp>
          <p:nvSpPr>
            <p:cNvPr id="25" name="Rectangle 12"/>
            <p:cNvSpPr>
              <a:spLocks noChangeArrowheads="1"/>
            </p:cNvSpPr>
            <p:nvPr/>
          </p:nvSpPr>
          <p:spPr bwMode="auto">
            <a:xfrm>
              <a:off x="4032" y="278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3</a:t>
              </a:r>
            </a:p>
          </p:txBody>
        </p:sp>
        <p:sp>
          <p:nvSpPr>
            <p:cNvPr id="26" name="Rectangle 13"/>
            <p:cNvSpPr>
              <a:spLocks noChangeArrowheads="1"/>
            </p:cNvSpPr>
            <p:nvPr/>
          </p:nvSpPr>
          <p:spPr bwMode="auto">
            <a:xfrm>
              <a:off x="4032" y="3072"/>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4</a:t>
              </a:r>
            </a:p>
          </p:txBody>
        </p:sp>
        <p:sp>
          <p:nvSpPr>
            <p:cNvPr id="27" name="Rectangle 14"/>
            <p:cNvSpPr>
              <a:spLocks noChangeArrowheads="1"/>
            </p:cNvSpPr>
            <p:nvPr/>
          </p:nvSpPr>
          <p:spPr bwMode="auto">
            <a:xfrm>
              <a:off x="4560" y="3072"/>
              <a:ext cx="624" cy="240"/>
            </a:xfrm>
            <a:prstGeom prst="rect">
              <a:avLst/>
            </a:prstGeom>
            <a:noFill/>
            <a:ln w="38100">
              <a:no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radius</a:t>
              </a:r>
            </a:p>
          </p:txBody>
        </p:sp>
      </p:grpSp>
      <p:grpSp>
        <p:nvGrpSpPr>
          <p:cNvPr id="37" name="Group 27"/>
          <p:cNvGrpSpPr>
            <a:grpSpLocks/>
          </p:cNvGrpSpPr>
          <p:nvPr/>
        </p:nvGrpSpPr>
        <p:grpSpPr bwMode="auto">
          <a:xfrm>
            <a:off x="2871192" y="3294856"/>
            <a:ext cx="762000" cy="1752600"/>
            <a:chOff x="2880" y="2256"/>
            <a:chExt cx="480" cy="1104"/>
          </a:xfrm>
        </p:grpSpPr>
        <p:sp>
          <p:nvSpPr>
            <p:cNvPr id="40" name="Rectangle 19"/>
            <p:cNvSpPr>
              <a:spLocks noChangeArrowheads="1"/>
            </p:cNvSpPr>
            <p:nvPr/>
          </p:nvSpPr>
          <p:spPr bwMode="auto">
            <a:xfrm>
              <a:off x="2880" y="2256"/>
              <a:ext cx="480" cy="288"/>
            </a:xfrm>
            <a:prstGeom prst="rect">
              <a:avLst/>
            </a:prstGeom>
            <a:noFill/>
            <a:ln w="38100">
              <a:solidFill>
                <a:srgbClr val="FF0066"/>
              </a:solidFill>
              <a:miter lim="800000"/>
              <a:headEnd/>
              <a:tailEnd/>
            </a:ln>
            <a:effectLst/>
          </p:spPr>
          <p:txBody>
            <a:bodyPr wrap="none" anchor="ctr"/>
            <a:lstStyle/>
            <a:p>
              <a:pPr algn="ctr"/>
              <a:r>
                <a:rPr lang="en-US" altLang="zh-CN" b="1">
                  <a:solidFill>
                    <a:srgbClr val="FF0066"/>
                  </a:solidFill>
                  <a:effectLst>
                    <a:outerShdw blurRad="38100" dist="38100" dir="2700000" algn="tl">
                      <a:srgbClr val="C0C0C0"/>
                    </a:outerShdw>
                  </a:effectLst>
                  <a:ea typeface="黑体" pitchFamily="2" charset="-122"/>
                </a:rPr>
                <a:t>pp</a:t>
              </a:r>
            </a:p>
          </p:txBody>
        </p:sp>
        <p:sp>
          <p:nvSpPr>
            <p:cNvPr id="41" name="Line 20"/>
            <p:cNvSpPr>
              <a:spLocks noChangeShapeType="1"/>
            </p:cNvSpPr>
            <p:nvPr/>
          </p:nvSpPr>
          <p:spPr bwMode="auto">
            <a:xfrm>
              <a:off x="2880" y="2640"/>
              <a:ext cx="0" cy="720"/>
            </a:xfrm>
            <a:prstGeom prst="line">
              <a:avLst/>
            </a:prstGeom>
            <a:noFill/>
            <a:ln w="9525">
              <a:solidFill>
                <a:schemeClr val="tx1"/>
              </a:solidFill>
              <a:miter lim="800000"/>
              <a:headEnd/>
              <a:tailEnd/>
            </a:ln>
            <a:effectLst/>
          </p:spPr>
          <p:txBody>
            <a:bodyPr wrap="none"/>
            <a:lstStyle/>
            <a:p>
              <a:endParaRPr lang="zh-CN" altLang="en-US"/>
            </a:p>
          </p:txBody>
        </p:sp>
        <p:sp>
          <p:nvSpPr>
            <p:cNvPr id="42" name="Line 21"/>
            <p:cNvSpPr>
              <a:spLocks noChangeShapeType="1"/>
            </p:cNvSpPr>
            <p:nvPr/>
          </p:nvSpPr>
          <p:spPr bwMode="auto">
            <a:xfrm>
              <a:off x="3360" y="2640"/>
              <a:ext cx="0" cy="720"/>
            </a:xfrm>
            <a:prstGeom prst="line">
              <a:avLst/>
            </a:prstGeom>
            <a:noFill/>
            <a:ln w="9525">
              <a:solidFill>
                <a:schemeClr val="tx1"/>
              </a:solidFill>
              <a:miter lim="800000"/>
              <a:headEnd/>
              <a:tailEnd/>
            </a:ln>
            <a:effectLst/>
          </p:spPr>
          <p:txBody>
            <a:bodyPr wrap="none"/>
            <a:lstStyle/>
            <a:p>
              <a:endParaRPr lang="zh-CN" altLang="en-US"/>
            </a:p>
          </p:txBody>
        </p:sp>
        <p:sp>
          <p:nvSpPr>
            <p:cNvPr id="43" name="Rectangle 22"/>
            <p:cNvSpPr>
              <a:spLocks noChangeArrowheads="1"/>
            </p:cNvSpPr>
            <p:nvPr/>
          </p:nvSpPr>
          <p:spPr bwMode="auto">
            <a:xfrm>
              <a:off x="2880" y="2784"/>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a:p>
          </p:txBody>
        </p:sp>
      </p:grpSp>
      <p:sp>
        <p:nvSpPr>
          <p:cNvPr id="44" name="Line 28"/>
          <p:cNvSpPr>
            <a:spLocks noChangeShapeType="1"/>
          </p:cNvSpPr>
          <p:nvPr/>
        </p:nvSpPr>
        <p:spPr bwMode="auto">
          <a:xfrm flipV="1">
            <a:off x="3404592" y="3904456"/>
            <a:ext cx="1066800" cy="457200"/>
          </a:xfrm>
          <a:prstGeom prst="line">
            <a:avLst/>
          </a:prstGeom>
          <a:noFill/>
          <a:ln w="38100">
            <a:solidFill>
              <a:srgbClr val="FF0066"/>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strips(downRigh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strips(downRight)">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dirty="0"/>
              <a:t>-</a:t>
            </a:r>
            <a:fld id="{F218F95F-66D3-4ABB-AA5B-86006590D76B}" type="slidenum">
              <a:rPr lang="en-US" altLang="zh-CN"/>
              <a:pPr/>
              <a:t>69</a:t>
            </a:fld>
            <a:r>
              <a:rPr lang="en-US" altLang="zh-CN" dirty="0"/>
              <a:t>-</a:t>
            </a:r>
          </a:p>
        </p:txBody>
      </p:sp>
      <p:sp>
        <p:nvSpPr>
          <p:cNvPr id="1282050" name="Rectangle 2"/>
          <p:cNvSpPr>
            <a:spLocks noGrp="1" noChangeArrowheads="1"/>
          </p:cNvSpPr>
          <p:nvPr>
            <p:ph type="title"/>
          </p:nvPr>
        </p:nvSpPr>
        <p:spPr/>
        <p:txBody>
          <a:bodyPr/>
          <a:lstStyle/>
          <a:p>
            <a:r>
              <a:rPr lang="zh-CN" altLang="en-US" smtClean="0"/>
              <a:t>类型转换：</a:t>
            </a:r>
            <a:r>
              <a:rPr lang="en-US" altLang="zh-CN" smtClean="0"/>
              <a:t>static_cast</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smtClean="0">
                <a:solidFill>
                  <a:schemeClr val="folHlink"/>
                </a:solidFill>
              </a:rPr>
              <a:t>Circle </a:t>
            </a:r>
            <a:r>
              <a:rPr lang="en-US" altLang="zh-CN" smtClean="0">
                <a:solidFill>
                  <a:schemeClr val="folHlink"/>
                </a:solidFill>
              </a:rPr>
              <a:t>c(2,3,4</a:t>
            </a:r>
            <a:r>
              <a:rPr lang="en-US" altLang="zh-CN" smtClean="0">
                <a:solidFill>
                  <a:schemeClr val="folHlink"/>
                </a:solidFill>
              </a:rPr>
              <a:t>);</a:t>
            </a:r>
          </a:p>
          <a:p>
            <a:pPr>
              <a:spcBef>
                <a:spcPct val="25000"/>
              </a:spcBef>
              <a:buNone/>
            </a:pPr>
            <a:r>
              <a:rPr lang="en-US" altLang="zh-CN" smtClean="0">
                <a:solidFill>
                  <a:schemeClr val="folHlink"/>
                </a:solidFill>
              </a:rPr>
              <a:t>Point p(2,3);</a:t>
            </a:r>
            <a:endParaRPr lang="en-US" altLang="zh-CN" dirty="0" smtClean="0">
              <a:solidFill>
                <a:schemeClr val="folHlink"/>
              </a:solidFill>
            </a:endParaRPr>
          </a:p>
          <a:p>
            <a:pPr>
              <a:spcBef>
                <a:spcPct val="25000"/>
              </a:spcBef>
              <a:buNone/>
            </a:pPr>
            <a:r>
              <a:rPr lang="en-US" altLang="zh-CN" dirty="0" smtClean="0">
                <a:solidFill>
                  <a:srgbClr val="FF0066"/>
                </a:solidFill>
              </a:rPr>
              <a:t>Point *pp=&amp;c; </a:t>
            </a:r>
            <a:r>
              <a:rPr lang="en-US" altLang="zh-CN" dirty="0" smtClean="0">
                <a:solidFill>
                  <a:schemeClr val="folHlink"/>
                </a:solidFill>
              </a:rPr>
              <a:t>//</a:t>
            </a:r>
            <a:r>
              <a:rPr lang="zh-CN" altLang="en-US" dirty="0" smtClean="0">
                <a:solidFill>
                  <a:schemeClr val="folHlink"/>
                </a:solidFill>
              </a:rPr>
              <a:t>基类指针可指向派生</a:t>
            </a:r>
            <a:r>
              <a:rPr lang="zh-CN" altLang="en-US" smtClean="0">
                <a:solidFill>
                  <a:schemeClr val="folHlink"/>
                </a:solidFill>
              </a:rPr>
              <a:t>类</a:t>
            </a:r>
            <a:r>
              <a:rPr lang="zh-CN" altLang="en-US" smtClean="0">
                <a:solidFill>
                  <a:schemeClr val="folHlink"/>
                </a:solidFill>
              </a:rPr>
              <a:t>对象</a:t>
            </a:r>
            <a:endParaRPr lang="en-US" altLang="zh-CN" smtClean="0">
              <a:solidFill>
                <a:schemeClr val="folHlink"/>
              </a:solidFill>
            </a:endParaRPr>
          </a:p>
          <a:p>
            <a:pPr>
              <a:spcBef>
                <a:spcPct val="25000"/>
              </a:spcBef>
              <a:buNone/>
            </a:pPr>
            <a:r>
              <a:rPr lang="en-US" altLang="zh-CN" smtClean="0"/>
              <a:t>Circle *pc=static_cast&lt;Circle *&gt;(pp);  </a:t>
            </a:r>
          </a:p>
          <a:p>
            <a:pPr>
              <a:spcBef>
                <a:spcPct val="25000"/>
              </a:spcBef>
              <a:buNone/>
            </a:pPr>
            <a:r>
              <a:rPr lang="en-US" altLang="zh-CN" smtClean="0">
                <a:solidFill>
                  <a:srgbClr val="FF0000"/>
                </a:solidFill>
              </a:rPr>
              <a:t>Circle *ppc=static_cast&lt;Circle *&gt;(&amp;p);</a:t>
            </a:r>
          </a:p>
          <a:p>
            <a:pPr>
              <a:spcBef>
                <a:spcPct val="25000"/>
              </a:spcBef>
              <a:buNone/>
            </a:pPr>
            <a:r>
              <a:rPr lang="en-US" altLang="zh-CN" smtClean="0"/>
              <a:t>int i=static_cast&lt;int&gt;(3.2);</a:t>
            </a:r>
            <a:endParaRPr lang="en-US" altLang="zh-CN" dirty="0" smtClean="0"/>
          </a:p>
        </p:txBody>
      </p:sp>
      <p:sp>
        <p:nvSpPr>
          <p:cNvPr id="28" name="Rectangle 7"/>
          <p:cNvSpPr>
            <a:spLocks noChangeArrowheads="1"/>
          </p:cNvSpPr>
          <p:nvPr/>
        </p:nvSpPr>
        <p:spPr bwMode="auto">
          <a:xfrm>
            <a:off x="467544" y="4293096"/>
            <a:ext cx="8136904" cy="1152128"/>
          </a:xfrm>
          <a:prstGeom prst="rect">
            <a:avLst/>
          </a:prstGeom>
          <a:solidFill>
            <a:srgbClr val="CCFFFF"/>
          </a:solidFill>
          <a:ln w="38100">
            <a:solidFill>
              <a:schemeClr val="hlink"/>
            </a:solidFill>
            <a:miter lim="800000"/>
            <a:headEnd/>
            <a:tailEnd/>
          </a:ln>
          <a:effectLst/>
        </p:spPr>
        <p:txBody>
          <a:bodyPr wrap="none" anchor="ctr"/>
          <a:lstStyle/>
          <a:p>
            <a:pPr>
              <a:buFont typeface="Wingdings" pitchFamily="2" charset="2"/>
              <a:buChar char="p"/>
            </a:pPr>
            <a:r>
              <a:rPr lang="en-US" altLang="zh-CN" smtClean="0">
                <a:latin typeface="楷体_GB2312" pitchFamily="49" charset="-122"/>
                <a:ea typeface="楷体_GB2312" pitchFamily="49" charset="-122"/>
              </a:rPr>
              <a:t>ppc</a:t>
            </a:r>
            <a:r>
              <a:rPr lang="zh-CN" altLang="en-US" smtClean="0">
                <a:latin typeface="楷体_GB2312" pitchFamily="49" charset="-122"/>
                <a:ea typeface="楷体_GB2312" pitchFamily="49" charset="-122"/>
              </a:rPr>
              <a:t>的转换通过编译，但运行时会出现崩溃。</a:t>
            </a:r>
            <a:r>
              <a:rPr lang="en-US" altLang="zh-CN" smtClean="0">
                <a:latin typeface="楷体_GB2312" pitchFamily="49" charset="-122"/>
                <a:ea typeface="楷体_GB2312" pitchFamily="49" charset="-122"/>
              </a:rPr>
              <a:t>static_cast</a:t>
            </a:r>
          </a:p>
          <a:p>
            <a:r>
              <a:rPr lang="en-US" altLang="zh-CN"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在继承体系中由基类这种转换为子类指针是不安全的。</a:t>
            </a:r>
            <a:endParaRPr lang="en-US" altLang="zh-CN"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r>
              <a:rPr lang="en-US" altLang="zh-CN"/>
              <a:t>-</a:t>
            </a:r>
            <a:fld id="{D779D9AA-CA17-40E0-99A0-B59B136FAD49}" type="slidenum">
              <a:rPr lang="en-US" altLang="zh-CN"/>
              <a:pPr/>
              <a:t>7</a:t>
            </a:fld>
            <a:r>
              <a:rPr lang="en-US" altLang="zh-CN"/>
              <a:t>-</a:t>
            </a:r>
          </a:p>
        </p:txBody>
      </p:sp>
      <p:sp>
        <p:nvSpPr>
          <p:cNvPr id="1178626" name="Rectangle 2"/>
          <p:cNvSpPr>
            <a:spLocks noGrp="1" noChangeArrowheads="1"/>
          </p:cNvSpPr>
          <p:nvPr>
            <p:ph type="title"/>
          </p:nvPr>
        </p:nvSpPr>
        <p:spPr/>
        <p:txBody>
          <a:bodyPr/>
          <a:lstStyle/>
          <a:p>
            <a:pPr eaLnBrk="1" hangingPunct="1">
              <a:defRPr/>
            </a:pPr>
            <a:r>
              <a:rPr lang="en-US" altLang="zh-CN" smtClean="0"/>
              <a:t>3</a:t>
            </a:r>
            <a:r>
              <a:rPr lang="zh-CN" altLang="en-US" smtClean="0"/>
              <a:t>、派生类示例：基类</a:t>
            </a:r>
          </a:p>
        </p:txBody>
      </p:sp>
      <p:sp>
        <p:nvSpPr>
          <p:cNvPr id="1178627"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smtClean="0">
                <a:solidFill>
                  <a:schemeClr val="tx2"/>
                </a:solidFill>
              </a:rPr>
              <a:t>class Point</a:t>
            </a:r>
            <a:endParaRPr lang="en-US" altLang="zh-CN" sz="2400" dirty="0" smtClean="0">
              <a:solidFill>
                <a:schemeClr val="tx2"/>
              </a:solidFill>
            </a:endParaRPr>
          </a:p>
          <a:p>
            <a:pPr eaLnBrk="1" hangingPunct="1">
              <a:lnSpc>
                <a:spcPct val="90000"/>
              </a:lnSpc>
              <a:spcBef>
                <a:spcPct val="25000"/>
              </a:spcBef>
              <a:buFont typeface="Wingdings" pitchFamily="2" charset="2"/>
              <a:buNone/>
              <a:defRPr/>
            </a:pPr>
            <a:r>
              <a:rPr lang="en-US" altLang="zh-CN" sz="2400" dirty="0" smtClean="0">
                <a:solidFill>
                  <a:schemeClr val="tx2"/>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a:t>
            </a:r>
            <a:r>
              <a:rPr lang="en-US" altLang="zh-CN" sz="2400" dirty="0" smtClean="0">
                <a:solidFill>
                  <a:srgbClr val="FF0066"/>
                </a:solidFill>
              </a:rPr>
              <a:t>double </a:t>
            </a:r>
            <a:r>
              <a:rPr lang="en-US" altLang="zh-CN" sz="2400" dirty="0" err="1" smtClean="0">
                <a:solidFill>
                  <a:srgbClr val="FF0066"/>
                </a:solidFill>
              </a:rPr>
              <a:t>x,y</a:t>
            </a:r>
            <a:r>
              <a:rPr lang="en-US" altLang="zh-CN" sz="2400" dirty="0" smtClean="0">
                <a:solidFill>
                  <a:srgbClr val="FF0066"/>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smtClean="0">
                <a:solidFill>
                  <a:schemeClr val="tx2"/>
                </a:solidFill>
              </a:rPr>
              <a:t>	Point(){ </a:t>
            </a:r>
            <a:r>
              <a:rPr lang="en-US" altLang="zh-CN" sz="2400" dirty="0" smtClean="0">
                <a:solidFill>
                  <a:schemeClr val="tx2"/>
                </a:solidFill>
              </a:rPr>
              <a:t>x=0; y=0; }</a:t>
            </a:r>
          </a:p>
          <a:p>
            <a:pPr eaLnBrk="1" hangingPunct="1">
              <a:lnSpc>
                <a:spcPct val="90000"/>
              </a:lnSpc>
              <a:spcBef>
                <a:spcPct val="25000"/>
              </a:spcBef>
              <a:buFont typeface="Wingdings" pitchFamily="2" charset="2"/>
              <a:buNone/>
              <a:defRPr/>
            </a:pPr>
            <a:r>
              <a:rPr lang="en-US" altLang="zh-CN" sz="2400" smtClean="0">
                <a:solidFill>
                  <a:schemeClr val="tx2"/>
                </a:solidFill>
              </a:rPr>
              <a:t>	Point( </a:t>
            </a:r>
            <a:r>
              <a:rPr lang="en-US" altLang="zh-CN" sz="2400" dirty="0" smtClean="0">
                <a:solidFill>
                  <a:schemeClr val="tx2"/>
                </a:solidFill>
              </a:rPr>
              <a:t>double a, double b) { x=a; y=b; }</a:t>
            </a:r>
          </a:p>
          <a:p>
            <a:pPr>
              <a:lnSpc>
                <a:spcPct val="90000"/>
              </a:lnSpc>
              <a:spcBef>
                <a:spcPct val="25000"/>
              </a:spcBef>
              <a:buNone/>
              <a:defRPr/>
            </a:pPr>
            <a:r>
              <a:rPr lang="en-US" altLang="zh-CN" sz="2400" dirty="0" smtClean="0">
                <a:solidFill>
                  <a:schemeClr val="tx2"/>
                </a:solidFill>
              </a:rPr>
              <a:t>	void </a:t>
            </a:r>
            <a:r>
              <a:rPr lang="en-US" altLang="zh-CN" sz="2400" dirty="0" err="1" smtClean="0">
                <a:solidFill>
                  <a:schemeClr val="tx2"/>
                </a:solidFill>
              </a:rPr>
              <a:t>setXY</a:t>
            </a:r>
            <a:r>
              <a:rPr lang="en-US" altLang="zh-CN" sz="2400" dirty="0" smtClean="0">
                <a:solidFill>
                  <a:schemeClr val="tx2"/>
                </a:solidFill>
              </a:rPr>
              <a:t>( double a, double b) { x=a; y=b; }</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a:t>
            </a:r>
            <a:r>
              <a:rPr lang="en-US" altLang="zh-CN" sz="2400" dirty="0" err="1" smtClean="0">
                <a:solidFill>
                  <a:schemeClr val="tx2"/>
                </a:solidFill>
              </a:rPr>
              <a:t>getX</a:t>
            </a:r>
            <a:r>
              <a:rPr lang="en-US" altLang="zh-CN" sz="2400" dirty="0" smtClean="0">
                <a:solidFill>
                  <a:schemeClr val="tx2"/>
                </a:solidFill>
              </a:rPr>
              <a:t>() { return x; }</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a:t>
            </a:r>
            <a:r>
              <a:rPr lang="en-US" altLang="zh-CN" sz="2400" dirty="0" err="1" smtClean="0">
                <a:solidFill>
                  <a:schemeClr val="tx2"/>
                </a:solidFill>
              </a:rPr>
              <a:t>getY</a:t>
            </a:r>
            <a:r>
              <a:rPr lang="en-US" altLang="zh-CN" sz="2400" dirty="0" smtClean="0">
                <a:solidFill>
                  <a:schemeClr val="tx2"/>
                </a:solidFill>
              </a:rPr>
              <a:t>() { return y;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dirty="0"/>
              <a:t>-</a:t>
            </a:r>
            <a:fld id="{F218F95F-66D3-4ABB-AA5B-86006590D76B}" type="slidenum">
              <a:rPr lang="en-US" altLang="zh-CN"/>
              <a:pPr/>
              <a:t>70</a:t>
            </a:fld>
            <a:r>
              <a:rPr lang="en-US" altLang="zh-CN" dirty="0"/>
              <a:t>-</a:t>
            </a:r>
          </a:p>
        </p:txBody>
      </p:sp>
      <p:sp>
        <p:nvSpPr>
          <p:cNvPr id="1282050" name="Rectangle 2"/>
          <p:cNvSpPr>
            <a:spLocks noGrp="1" noChangeArrowheads="1"/>
          </p:cNvSpPr>
          <p:nvPr>
            <p:ph type="title"/>
          </p:nvPr>
        </p:nvSpPr>
        <p:spPr/>
        <p:txBody>
          <a:bodyPr/>
          <a:lstStyle/>
          <a:p>
            <a:r>
              <a:rPr lang="zh-CN" altLang="en-US" smtClean="0"/>
              <a:t>类型转换：</a:t>
            </a:r>
            <a:r>
              <a:rPr lang="en-US" altLang="zh-CN" smtClean="0"/>
              <a:t>dynamic_cast</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dirty="0" smtClean="0">
                <a:solidFill>
                  <a:schemeClr val="folHlink"/>
                </a:solidFill>
              </a:rPr>
              <a:t>Circle </a:t>
            </a:r>
            <a:r>
              <a:rPr lang="en-US" altLang="zh-CN" smtClean="0">
                <a:solidFill>
                  <a:schemeClr val="folHlink"/>
                </a:solidFill>
              </a:rPr>
              <a:t>c(2,3,4</a:t>
            </a:r>
            <a:r>
              <a:rPr lang="en-US" altLang="zh-CN" smtClean="0">
                <a:solidFill>
                  <a:schemeClr val="folHlink"/>
                </a:solidFill>
              </a:rPr>
              <a:t>);</a:t>
            </a:r>
          </a:p>
          <a:p>
            <a:pPr>
              <a:spcBef>
                <a:spcPct val="25000"/>
              </a:spcBef>
              <a:buNone/>
            </a:pPr>
            <a:r>
              <a:rPr lang="en-US" altLang="zh-CN" smtClean="0">
                <a:solidFill>
                  <a:schemeClr val="folHlink"/>
                </a:solidFill>
              </a:rPr>
              <a:t>Point p(2,3);</a:t>
            </a:r>
            <a:endParaRPr lang="en-US" altLang="zh-CN" dirty="0" smtClean="0">
              <a:solidFill>
                <a:schemeClr val="folHlink"/>
              </a:solidFill>
            </a:endParaRPr>
          </a:p>
          <a:p>
            <a:pPr>
              <a:spcBef>
                <a:spcPct val="25000"/>
              </a:spcBef>
              <a:buNone/>
            </a:pPr>
            <a:r>
              <a:rPr lang="en-US" altLang="zh-CN" dirty="0" smtClean="0">
                <a:solidFill>
                  <a:srgbClr val="FF0066"/>
                </a:solidFill>
              </a:rPr>
              <a:t>Point *pp=&amp;c; </a:t>
            </a:r>
            <a:r>
              <a:rPr lang="en-US" altLang="zh-CN" dirty="0" smtClean="0">
                <a:solidFill>
                  <a:schemeClr val="folHlink"/>
                </a:solidFill>
              </a:rPr>
              <a:t>//</a:t>
            </a:r>
            <a:r>
              <a:rPr lang="zh-CN" altLang="en-US" dirty="0" smtClean="0">
                <a:solidFill>
                  <a:schemeClr val="folHlink"/>
                </a:solidFill>
              </a:rPr>
              <a:t>基类指针可指向派生</a:t>
            </a:r>
            <a:r>
              <a:rPr lang="zh-CN" altLang="en-US" smtClean="0">
                <a:solidFill>
                  <a:schemeClr val="folHlink"/>
                </a:solidFill>
              </a:rPr>
              <a:t>类</a:t>
            </a:r>
            <a:r>
              <a:rPr lang="zh-CN" altLang="en-US" smtClean="0">
                <a:solidFill>
                  <a:schemeClr val="folHlink"/>
                </a:solidFill>
              </a:rPr>
              <a:t>对象</a:t>
            </a:r>
            <a:endParaRPr lang="en-US" altLang="zh-CN" smtClean="0">
              <a:solidFill>
                <a:schemeClr val="folHlink"/>
              </a:solidFill>
            </a:endParaRPr>
          </a:p>
          <a:p>
            <a:pPr>
              <a:spcBef>
                <a:spcPct val="25000"/>
              </a:spcBef>
              <a:buNone/>
            </a:pPr>
            <a:r>
              <a:rPr lang="en-US" altLang="zh-CN" smtClean="0"/>
              <a:t>Circle *pc=dynamic_cast&lt;Circle *&gt;(pp);  </a:t>
            </a:r>
          </a:p>
          <a:p>
            <a:pPr>
              <a:spcBef>
                <a:spcPct val="25000"/>
              </a:spcBef>
              <a:buNone/>
            </a:pPr>
            <a:r>
              <a:rPr lang="en-US" altLang="zh-CN" smtClean="0">
                <a:solidFill>
                  <a:srgbClr val="FF0000"/>
                </a:solidFill>
              </a:rPr>
              <a:t>Circle *ppc=dynamic_cast&lt;Circle *&gt;(&amp;p);</a:t>
            </a:r>
          </a:p>
        </p:txBody>
      </p:sp>
      <p:sp>
        <p:nvSpPr>
          <p:cNvPr id="28" name="Rectangle 7"/>
          <p:cNvSpPr>
            <a:spLocks noChangeArrowheads="1"/>
          </p:cNvSpPr>
          <p:nvPr/>
        </p:nvSpPr>
        <p:spPr bwMode="auto">
          <a:xfrm>
            <a:off x="467544" y="4293096"/>
            <a:ext cx="8136904" cy="1440160"/>
          </a:xfrm>
          <a:prstGeom prst="rect">
            <a:avLst/>
          </a:prstGeom>
          <a:solidFill>
            <a:srgbClr val="CCFFFF"/>
          </a:solidFill>
          <a:ln w="38100">
            <a:solidFill>
              <a:schemeClr val="hlink"/>
            </a:solidFill>
            <a:miter lim="800000"/>
            <a:headEnd/>
            <a:tailEnd/>
          </a:ln>
          <a:effectLst/>
        </p:spPr>
        <p:txBody>
          <a:bodyPr wrap="none" anchor="ctr"/>
          <a:lstStyle/>
          <a:p>
            <a:pPr>
              <a:buFont typeface="Wingdings" pitchFamily="2" charset="2"/>
              <a:buChar char="p"/>
            </a:pPr>
            <a:r>
              <a:rPr lang="en-US" altLang="zh-CN" smtClean="0">
                <a:latin typeface="楷体_GB2312" pitchFamily="49" charset="-122"/>
                <a:ea typeface="楷体_GB2312" pitchFamily="49" charset="-122"/>
              </a:rPr>
              <a:t>dynamic_cast</a:t>
            </a:r>
            <a:r>
              <a:rPr lang="zh-CN" altLang="en-US" smtClean="0">
                <a:latin typeface="楷体_GB2312" pitchFamily="49" charset="-122"/>
                <a:ea typeface="楷体_GB2312" pitchFamily="49" charset="-122"/>
              </a:rPr>
              <a:t>是一种运行时类型转换，可以转换指针或</a:t>
            </a:r>
            <a:endParaRPr lang="en-US" altLang="zh-CN" smtClean="0">
              <a:latin typeface="楷体_GB2312" pitchFamily="49" charset="-122"/>
              <a:ea typeface="楷体_GB2312" pitchFamily="49" charset="-122"/>
            </a:endParaRPr>
          </a:p>
          <a:p>
            <a:r>
              <a:rPr lang="en-US" altLang="zh-CN"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引用，用于继承体系中的类型转换。若转换失败，返回</a:t>
            </a:r>
            <a:endParaRPr lang="en-US" altLang="zh-CN" smtClean="0">
              <a:latin typeface="楷体_GB2312" pitchFamily="49" charset="-122"/>
              <a:ea typeface="楷体_GB2312" pitchFamily="49" charset="-122"/>
            </a:endParaRPr>
          </a:p>
          <a:p>
            <a:r>
              <a:rPr lang="en-US" altLang="zh-CN"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空指针或抛出异常（引用）。</a:t>
            </a:r>
            <a:endParaRPr lang="en-US" altLang="zh-CN"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dirty="0"/>
              <a:t>-</a:t>
            </a:r>
            <a:fld id="{F218F95F-66D3-4ABB-AA5B-86006590D76B}" type="slidenum">
              <a:rPr lang="en-US" altLang="zh-CN"/>
              <a:pPr/>
              <a:t>71</a:t>
            </a:fld>
            <a:r>
              <a:rPr lang="en-US" altLang="zh-CN" dirty="0"/>
              <a:t>-</a:t>
            </a:r>
          </a:p>
        </p:txBody>
      </p:sp>
      <p:sp>
        <p:nvSpPr>
          <p:cNvPr id="1282050" name="Rectangle 2"/>
          <p:cNvSpPr>
            <a:spLocks noGrp="1" noChangeArrowheads="1"/>
          </p:cNvSpPr>
          <p:nvPr>
            <p:ph type="title"/>
          </p:nvPr>
        </p:nvSpPr>
        <p:spPr/>
        <p:txBody>
          <a:bodyPr/>
          <a:lstStyle/>
          <a:p>
            <a:r>
              <a:rPr lang="zh-CN" altLang="en-US" smtClean="0"/>
              <a:t>类型转换：其它</a:t>
            </a:r>
            <a:endParaRPr lang="zh-CN" altLang="en-US" dirty="0"/>
          </a:p>
        </p:txBody>
      </p:sp>
      <p:sp>
        <p:nvSpPr>
          <p:cNvPr id="1282051" name="Rectangle 3"/>
          <p:cNvSpPr>
            <a:spLocks noGrp="1" noChangeArrowheads="1"/>
          </p:cNvSpPr>
          <p:nvPr>
            <p:ph type="body" idx="1"/>
          </p:nvPr>
        </p:nvSpPr>
        <p:spPr/>
        <p:txBody>
          <a:bodyPr/>
          <a:lstStyle/>
          <a:p>
            <a:pPr>
              <a:spcBef>
                <a:spcPct val="25000"/>
              </a:spcBef>
              <a:buNone/>
            </a:pPr>
            <a:r>
              <a:rPr lang="en-US" altLang="zh-CN" smtClean="0"/>
              <a:t>double </a:t>
            </a:r>
            <a:r>
              <a:rPr lang="zh-CN" altLang="en-US" smtClean="0"/>
              <a:t>*</a:t>
            </a:r>
            <a:r>
              <a:rPr lang="en-US" altLang="zh-CN" smtClean="0"/>
              <a:t>p=new double(3.4);</a:t>
            </a:r>
          </a:p>
          <a:p>
            <a:pPr>
              <a:spcBef>
                <a:spcPct val="25000"/>
              </a:spcBef>
              <a:buNone/>
            </a:pPr>
            <a:r>
              <a:rPr lang="en-US" altLang="zh-CN" smtClean="0">
                <a:solidFill>
                  <a:srgbClr val="000099"/>
                </a:solidFill>
              </a:rPr>
              <a:t>char *pc=reinterpret_cast&lt;char *&gt;(p);</a:t>
            </a:r>
          </a:p>
          <a:p>
            <a:pPr>
              <a:spcBef>
                <a:spcPct val="25000"/>
              </a:spcBef>
              <a:buNone/>
            </a:pPr>
            <a:endParaRPr lang="en-US" altLang="zh-CN" smtClean="0"/>
          </a:p>
          <a:p>
            <a:pPr>
              <a:spcBef>
                <a:spcPct val="25000"/>
              </a:spcBef>
              <a:buNone/>
            </a:pPr>
            <a:r>
              <a:rPr lang="en-US" altLang="zh-CN" smtClean="0"/>
              <a:t>char str[]{“hello”};</a:t>
            </a:r>
          </a:p>
          <a:p>
            <a:pPr>
              <a:spcBef>
                <a:spcPct val="25000"/>
              </a:spcBef>
              <a:buNone/>
            </a:pPr>
            <a:r>
              <a:rPr lang="en-US" altLang="zh-CN" smtClean="0"/>
              <a:t>const char * cps=str;</a:t>
            </a:r>
          </a:p>
          <a:p>
            <a:pPr>
              <a:spcBef>
                <a:spcPct val="25000"/>
              </a:spcBef>
              <a:buNone/>
            </a:pPr>
            <a:r>
              <a:rPr lang="en-US" altLang="zh-CN" smtClean="0">
                <a:solidFill>
                  <a:srgbClr val="C00000"/>
                </a:solidFill>
              </a:rPr>
              <a:t>char *ps=const_cast&lt;char *&gt;(cps);</a:t>
            </a:r>
          </a:p>
          <a:p>
            <a:pPr>
              <a:spcBef>
                <a:spcPct val="25000"/>
              </a:spcBef>
              <a:buNone/>
            </a:pPr>
            <a:r>
              <a:rPr lang="en-US" altLang="zh-CN" smtClean="0">
                <a:solidFill>
                  <a:srgbClr val="C00000"/>
                </a:solidFill>
              </a:rPr>
              <a:t>ps[1]=‘t’;</a:t>
            </a:r>
            <a:endParaRPr lang="en-US" altLang="zh-CN" smtClean="0">
              <a:solidFill>
                <a:srgbClr val="C00000"/>
              </a:solidFill>
            </a:endParaRPr>
          </a:p>
        </p:txBody>
      </p:sp>
      <p:sp>
        <p:nvSpPr>
          <p:cNvPr id="28" name="Rectangle 7"/>
          <p:cNvSpPr>
            <a:spLocks noChangeArrowheads="1"/>
          </p:cNvSpPr>
          <p:nvPr/>
        </p:nvSpPr>
        <p:spPr bwMode="auto">
          <a:xfrm>
            <a:off x="467544" y="4797152"/>
            <a:ext cx="8208912" cy="1440160"/>
          </a:xfrm>
          <a:prstGeom prst="rect">
            <a:avLst/>
          </a:prstGeom>
          <a:solidFill>
            <a:srgbClr val="CCFFFF"/>
          </a:solidFill>
          <a:ln w="38100">
            <a:solidFill>
              <a:schemeClr val="hlink"/>
            </a:solidFill>
            <a:miter lim="800000"/>
            <a:headEnd/>
            <a:tailEnd/>
          </a:ln>
          <a:effectLst/>
        </p:spPr>
        <p:txBody>
          <a:bodyPr wrap="none" anchor="ctr"/>
          <a:lstStyle/>
          <a:p>
            <a:pPr>
              <a:buFont typeface="Wingdings" pitchFamily="2" charset="2"/>
              <a:buChar char="p"/>
            </a:pPr>
            <a:r>
              <a:rPr lang="en-US" altLang="zh-CN" smtClean="0">
                <a:latin typeface="楷体_GB2312" pitchFamily="49" charset="-122"/>
                <a:ea typeface="楷体_GB2312" pitchFamily="49" charset="-122"/>
              </a:rPr>
              <a:t>const_cast</a:t>
            </a:r>
            <a:r>
              <a:rPr lang="zh-CN" altLang="en-US" smtClean="0">
                <a:latin typeface="楷体_GB2312" pitchFamily="49" charset="-122"/>
                <a:ea typeface="楷体_GB2312" pitchFamily="49" charset="-122"/>
              </a:rPr>
              <a:t>去除常量特性</a:t>
            </a:r>
            <a:r>
              <a:rPr lang="zh-CN" altLang="en-US" smtClean="0">
                <a:latin typeface="楷体_GB2312" pitchFamily="49" charset="-122"/>
                <a:ea typeface="楷体_GB2312" pitchFamily="49" charset="-122"/>
              </a:rPr>
              <a:t>。</a:t>
            </a:r>
            <a:endParaRPr lang="en-US" altLang="zh-CN" smtClean="0">
              <a:latin typeface="楷体_GB2312" pitchFamily="49" charset="-122"/>
              <a:ea typeface="楷体_GB2312" pitchFamily="49" charset="-122"/>
            </a:endParaRPr>
          </a:p>
          <a:p>
            <a:pPr>
              <a:buFont typeface="Wingdings" pitchFamily="2" charset="2"/>
              <a:buChar char="p"/>
            </a:pPr>
            <a:r>
              <a:rPr lang="en-US" altLang="zh-CN" smtClean="0">
                <a:latin typeface="楷体_GB2312" pitchFamily="49" charset="-122"/>
                <a:ea typeface="楷体_GB2312" pitchFamily="49" charset="-122"/>
              </a:rPr>
              <a:t>reinterpret_cast</a:t>
            </a:r>
            <a:r>
              <a:rPr lang="zh-CN" altLang="en-US" smtClean="0">
                <a:latin typeface="楷体_GB2312" pitchFamily="49" charset="-122"/>
                <a:ea typeface="楷体_GB2312" pitchFamily="49" charset="-122"/>
              </a:rPr>
              <a:t>：执行任意转换，不执行任何类型检查，</a:t>
            </a:r>
            <a:endParaRPr lang="en-US" altLang="zh-CN" smtClean="0">
              <a:latin typeface="楷体_GB2312" pitchFamily="49" charset="-122"/>
              <a:ea typeface="楷体_GB2312" pitchFamily="49" charset="-122"/>
            </a:endParaRPr>
          </a:p>
          <a:p>
            <a:r>
              <a:rPr lang="en-US" altLang="zh-CN" smtClean="0">
                <a:latin typeface="楷体_GB2312" pitchFamily="49" charset="-122"/>
                <a:ea typeface="楷体_GB2312" pitchFamily="49" charset="-122"/>
              </a:rPr>
              <a:t> </a:t>
            </a:r>
            <a:r>
              <a:rPr lang="en-US" altLang="zh-CN" smtClean="0">
                <a:latin typeface="楷体_GB2312" pitchFamily="49" charset="-122"/>
                <a:ea typeface="楷体_GB2312" pitchFamily="49" charset="-122"/>
              </a:rPr>
              <a:t> </a:t>
            </a:r>
            <a:r>
              <a:rPr lang="zh-CN" altLang="en-US" smtClean="0">
                <a:latin typeface="楷体_GB2312" pitchFamily="49" charset="-122"/>
                <a:ea typeface="楷体_GB2312" pitchFamily="49" charset="-122"/>
              </a:rPr>
              <a:t>安全性最差。</a:t>
            </a:r>
            <a:endParaRPr lang="en-US" altLang="zh-CN"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F218F95F-66D3-4ABB-AA5B-86006590D76B}" type="slidenum">
              <a:rPr lang="en-US" altLang="zh-CN"/>
              <a:pPr/>
              <a:t>72</a:t>
            </a:fld>
            <a:r>
              <a:rPr lang="en-US" altLang="zh-CN"/>
              <a:t>-</a:t>
            </a:r>
          </a:p>
        </p:txBody>
      </p:sp>
      <p:sp>
        <p:nvSpPr>
          <p:cNvPr id="1282050" name="Rectangle 2"/>
          <p:cNvSpPr>
            <a:spLocks noGrp="1" noChangeArrowheads="1"/>
          </p:cNvSpPr>
          <p:nvPr>
            <p:ph type="title"/>
          </p:nvPr>
        </p:nvSpPr>
        <p:spPr/>
        <p:txBody>
          <a:bodyPr/>
          <a:lstStyle/>
          <a:p>
            <a:r>
              <a:rPr lang="en-US" altLang="zh-CN" dirty="0" smtClean="0"/>
              <a:t>5</a:t>
            </a:r>
            <a:r>
              <a:rPr lang="zh-CN" altLang="en-US" dirty="0" smtClean="0"/>
              <a:t>、</a:t>
            </a:r>
            <a:r>
              <a:rPr lang="zh-CN" altLang="en-US" dirty="0"/>
              <a:t>覆盖技术</a:t>
            </a:r>
          </a:p>
        </p:txBody>
      </p:sp>
      <p:sp>
        <p:nvSpPr>
          <p:cNvPr id="1282051" name="Rectangle 3"/>
          <p:cNvSpPr>
            <a:spLocks noGrp="1" noChangeArrowheads="1"/>
          </p:cNvSpPr>
          <p:nvPr>
            <p:ph type="body" idx="1"/>
          </p:nvPr>
        </p:nvSpPr>
        <p:spPr/>
        <p:txBody>
          <a:bodyPr/>
          <a:lstStyle/>
          <a:p>
            <a:pPr>
              <a:lnSpc>
                <a:spcPct val="90000"/>
              </a:lnSpc>
              <a:spcBef>
                <a:spcPct val="25000"/>
              </a:spcBef>
            </a:pPr>
            <a:r>
              <a:rPr lang="zh-CN" altLang="en-US" sz="2400" dirty="0"/>
              <a:t>在派生类中定义与基类同名的成员函数后，会出现覆盖现象；实现重新定义基类成员函数。</a:t>
            </a:r>
          </a:p>
          <a:p>
            <a:pPr>
              <a:lnSpc>
                <a:spcPct val="90000"/>
              </a:lnSpc>
              <a:spcBef>
                <a:spcPct val="25000"/>
              </a:spcBef>
              <a:buFont typeface="Wingdings" pitchFamily="2" charset="2"/>
              <a:buNone/>
            </a:pPr>
            <a:r>
              <a:rPr lang="en-US" altLang="zh-CN" sz="2400" dirty="0"/>
              <a:t>const double PI=3.14159</a:t>
            </a:r>
            <a:r>
              <a:rPr lang="zh-CN" altLang="en-US" sz="2400" dirty="0"/>
              <a:t>；</a:t>
            </a:r>
          </a:p>
          <a:p>
            <a:pPr>
              <a:lnSpc>
                <a:spcPct val="90000"/>
              </a:lnSpc>
              <a:spcBef>
                <a:spcPct val="25000"/>
              </a:spcBef>
              <a:buFont typeface="Wingdings" pitchFamily="2" charset="2"/>
              <a:buNone/>
            </a:pPr>
            <a:r>
              <a:rPr lang="en-US" altLang="zh-CN" sz="2400"/>
              <a:t>class </a:t>
            </a:r>
            <a:r>
              <a:rPr lang="en-US" altLang="zh-CN" sz="2400" smtClean="0"/>
              <a:t>Point </a:t>
            </a:r>
            <a:r>
              <a:rPr lang="en-US" altLang="zh-CN" sz="2400" dirty="0"/>
              <a:t>{</a:t>
            </a:r>
          </a:p>
          <a:p>
            <a:pPr>
              <a:lnSpc>
                <a:spcPct val="90000"/>
              </a:lnSpc>
              <a:spcBef>
                <a:spcPct val="25000"/>
              </a:spcBef>
              <a:buFont typeface="Wingdings" pitchFamily="2" charset="2"/>
              <a:buNone/>
            </a:pPr>
            <a:r>
              <a:rPr lang="en-US" altLang="zh-CN" sz="2400" dirty="0"/>
              <a:t>		double </a:t>
            </a:r>
            <a:r>
              <a:rPr lang="en-US" altLang="zh-CN" sz="2400" dirty="0" err="1"/>
              <a:t>x,y</a:t>
            </a:r>
            <a:r>
              <a:rPr lang="zh-CN" altLang="en-US" sz="2400" dirty="0"/>
              <a:t>；</a:t>
            </a:r>
          </a:p>
          <a:p>
            <a:pPr>
              <a:lnSpc>
                <a:spcPct val="90000"/>
              </a:lnSpc>
              <a:spcBef>
                <a:spcPct val="25000"/>
              </a:spcBef>
              <a:buFont typeface="Wingdings" pitchFamily="2" charset="2"/>
              <a:buNone/>
            </a:pPr>
            <a:r>
              <a:rPr lang="en-US" altLang="zh-CN" sz="2400" dirty="0"/>
              <a:t>public</a:t>
            </a:r>
            <a:r>
              <a:rPr lang="zh-CN" altLang="en-US" sz="2400" dirty="0"/>
              <a:t>： </a:t>
            </a:r>
          </a:p>
          <a:p>
            <a:pPr>
              <a:lnSpc>
                <a:spcPct val="90000"/>
              </a:lnSpc>
              <a:spcBef>
                <a:spcPct val="25000"/>
              </a:spcBef>
              <a:buFont typeface="Wingdings" pitchFamily="2" charset="2"/>
              <a:buNone/>
            </a:pPr>
            <a:r>
              <a:rPr lang="zh-CN" altLang="en-US" sz="2400" dirty="0"/>
              <a:t>	</a:t>
            </a:r>
            <a:r>
              <a:rPr lang="zh-CN" altLang="en-US" sz="2400"/>
              <a:t>	</a:t>
            </a:r>
            <a:r>
              <a:rPr lang="en-US" altLang="zh-CN" sz="2400" smtClean="0"/>
              <a:t>Point(double </a:t>
            </a:r>
            <a:r>
              <a:rPr lang="en-US" altLang="zh-CN" sz="2400" dirty="0" err="1"/>
              <a:t>i,double</a:t>
            </a:r>
            <a:r>
              <a:rPr lang="en-US" altLang="zh-CN" sz="2400" dirty="0"/>
              <a:t> j)</a:t>
            </a:r>
          </a:p>
          <a:p>
            <a:pPr>
              <a:lnSpc>
                <a:spcPct val="90000"/>
              </a:lnSpc>
              <a:spcBef>
                <a:spcPct val="25000"/>
              </a:spcBef>
              <a:buFont typeface="Wingdings" pitchFamily="2" charset="2"/>
              <a:buNone/>
            </a:pPr>
            <a:r>
              <a:rPr lang="en-US" altLang="zh-CN" sz="2400" dirty="0"/>
              <a:t>			{ x=</a:t>
            </a:r>
            <a:r>
              <a:rPr lang="en-US" altLang="zh-CN" sz="2400" dirty="0" err="1"/>
              <a:t>i</a:t>
            </a:r>
            <a:r>
              <a:rPr lang="en-US" altLang="zh-CN" sz="2400" dirty="0"/>
              <a:t>;  y=j; }</a:t>
            </a:r>
          </a:p>
          <a:p>
            <a:pPr>
              <a:lnSpc>
                <a:spcPct val="90000"/>
              </a:lnSpc>
              <a:spcBef>
                <a:spcPct val="25000"/>
              </a:spcBef>
              <a:buFont typeface="Wingdings" pitchFamily="2" charset="2"/>
              <a:buNone/>
            </a:pPr>
            <a:r>
              <a:rPr lang="en-US" altLang="zh-CN" sz="2400" dirty="0"/>
              <a:t>		</a:t>
            </a:r>
            <a:r>
              <a:rPr lang="en-US" altLang="zh-CN" sz="2400" dirty="0">
                <a:solidFill>
                  <a:schemeClr val="folHlink"/>
                </a:solidFill>
              </a:rPr>
              <a:t>double </a:t>
            </a:r>
            <a:r>
              <a:rPr lang="en-US" altLang="zh-CN" sz="2400" dirty="0" err="1">
                <a:solidFill>
                  <a:schemeClr val="folHlink"/>
                </a:solidFill>
              </a:rPr>
              <a:t>getArea</a:t>
            </a:r>
            <a:r>
              <a:rPr lang="en-US" altLang="zh-CN" sz="2400" dirty="0">
                <a:solidFill>
                  <a:schemeClr val="folHlink"/>
                </a:solidFill>
              </a:rPr>
              <a:t>()  { return 0;}</a:t>
            </a:r>
          </a:p>
          <a:p>
            <a:pPr>
              <a:lnSpc>
                <a:spcPct val="90000"/>
              </a:lnSpc>
              <a:spcBef>
                <a:spcPct val="25000"/>
              </a:spcBef>
              <a:buFont typeface="Wingdings" pitchFamily="2" charset="2"/>
              <a:buNone/>
            </a:pPr>
            <a:r>
              <a:rPr lang="en-US" altLang="zh-CN" sz="2400" dirty="0"/>
              <a:t>}</a:t>
            </a:r>
            <a:r>
              <a:rPr lang="zh-CN" altLang="en-US" sz="2400" dirty="0"/>
              <a:t>；</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54CE4558-AE9B-422C-B229-C221BB149A7D}" type="slidenum">
              <a:rPr lang="en-US" altLang="zh-CN"/>
              <a:pPr/>
              <a:t>73</a:t>
            </a:fld>
            <a:r>
              <a:rPr lang="en-US" altLang="zh-CN"/>
              <a:t>-</a:t>
            </a:r>
          </a:p>
        </p:txBody>
      </p:sp>
      <p:sp>
        <p:nvSpPr>
          <p:cNvPr id="1283074" name="Rectangle 2"/>
          <p:cNvSpPr>
            <a:spLocks noGrp="1" noChangeArrowheads="1"/>
          </p:cNvSpPr>
          <p:nvPr>
            <p:ph type="title"/>
          </p:nvPr>
        </p:nvSpPr>
        <p:spPr/>
        <p:txBody>
          <a:bodyPr/>
          <a:lstStyle/>
          <a:p>
            <a:r>
              <a:rPr lang="zh-CN" altLang="en-US"/>
              <a:t>覆盖技术</a:t>
            </a:r>
          </a:p>
        </p:txBody>
      </p:sp>
      <p:sp>
        <p:nvSpPr>
          <p:cNvPr id="1283075"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t>class Circle</a:t>
            </a:r>
            <a:r>
              <a:rPr lang="zh-CN" altLang="en-US" sz="2400" dirty="0"/>
              <a:t>： </a:t>
            </a:r>
            <a:r>
              <a:rPr lang="en-US" altLang="zh-CN" sz="2400">
                <a:solidFill>
                  <a:srgbClr val="FF0066"/>
                </a:solidFill>
              </a:rPr>
              <a:t>public</a:t>
            </a:r>
            <a:r>
              <a:rPr lang="en-US" altLang="zh-CN" sz="2400"/>
              <a:t>  </a:t>
            </a:r>
            <a:r>
              <a:rPr lang="en-US" altLang="zh-CN" sz="2400" smtClean="0"/>
              <a:t>Point </a:t>
            </a:r>
            <a:endParaRPr lang="en-US" altLang="zh-CN" sz="2400" dirty="0"/>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	 double radius</a:t>
            </a:r>
            <a:r>
              <a:rPr lang="zh-CN" altLang="en-US" sz="2400" dirty="0"/>
              <a:t>；</a:t>
            </a:r>
          </a:p>
          <a:p>
            <a:pPr>
              <a:spcBef>
                <a:spcPct val="25000"/>
              </a:spcBef>
              <a:buFont typeface="Wingdings" pitchFamily="2" charset="2"/>
              <a:buNone/>
            </a:pPr>
            <a:r>
              <a:rPr lang="zh-CN" altLang="en-US" sz="2400" dirty="0"/>
              <a:t> </a:t>
            </a:r>
            <a:r>
              <a:rPr lang="en-US" altLang="zh-CN" sz="2400" dirty="0"/>
              <a:t>public</a:t>
            </a:r>
            <a:r>
              <a:rPr lang="zh-CN" altLang="en-US" sz="2400" dirty="0"/>
              <a:t>： </a:t>
            </a:r>
          </a:p>
          <a:p>
            <a:pPr>
              <a:spcBef>
                <a:spcPct val="25000"/>
              </a:spcBef>
              <a:buFont typeface="Wingdings" pitchFamily="2" charset="2"/>
              <a:buNone/>
            </a:pPr>
            <a:r>
              <a:rPr lang="zh-CN" altLang="en-US" sz="2400" dirty="0"/>
              <a:t> 	 </a:t>
            </a:r>
            <a:r>
              <a:rPr lang="en-US" altLang="zh-CN" sz="2400" dirty="0"/>
              <a:t>Circle(double a</a:t>
            </a:r>
            <a:r>
              <a:rPr lang="zh-CN" altLang="en-US" sz="2400" dirty="0"/>
              <a:t>，</a:t>
            </a:r>
            <a:r>
              <a:rPr lang="en-US" altLang="zh-CN" sz="2400" dirty="0"/>
              <a:t>double b</a:t>
            </a:r>
            <a:r>
              <a:rPr lang="zh-CN" altLang="en-US" sz="2400" dirty="0"/>
              <a:t>，</a:t>
            </a:r>
            <a:r>
              <a:rPr lang="en-US" altLang="zh-CN" sz="2400" dirty="0"/>
              <a:t>double r) :  </a:t>
            </a:r>
          </a:p>
          <a:p>
            <a:pPr>
              <a:spcBef>
                <a:spcPct val="25000"/>
              </a:spcBef>
              <a:buFont typeface="Wingdings" pitchFamily="2" charset="2"/>
              <a:buNone/>
            </a:pPr>
            <a:r>
              <a:rPr lang="en-US" altLang="zh-CN" sz="2400"/>
              <a:t>         </a:t>
            </a:r>
            <a:r>
              <a:rPr lang="en-US" altLang="zh-CN" sz="2400" smtClean="0">
                <a:solidFill>
                  <a:srgbClr val="FF0066"/>
                </a:solidFill>
              </a:rPr>
              <a:t>Point(a</a:t>
            </a:r>
            <a:r>
              <a:rPr lang="en-US" altLang="zh-CN" sz="2400" dirty="0">
                <a:solidFill>
                  <a:srgbClr val="FF0066"/>
                </a:solidFill>
              </a:rPr>
              <a:t>, b)</a:t>
            </a:r>
            <a:r>
              <a:rPr lang="en-US" altLang="zh-CN" sz="2400" dirty="0"/>
              <a:t>  { radius=r; }</a:t>
            </a:r>
          </a:p>
          <a:p>
            <a:pPr>
              <a:spcBef>
                <a:spcPct val="25000"/>
              </a:spcBef>
              <a:buFont typeface="Wingdings" pitchFamily="2" charset="2"/>
              <a:buNone/>
            </a:pPr>
            <a:r>
              <a:rPr lang="en-US" altLang="zh-CN" sz="2400" dirty="0"/>
              <a:t>	 </a:t>
            </a:r>
            <a:r>
              <a:rPr lang="en-US" altLang="zh-CN" sz="2400" dirty="0">
                <a:solidFill>
                  <a:schemeClr val="folHlink"/>
                </a:solidFill>
              </a:rPr>
              <a:t>double </a:t>
            </a:r>
            <a:r>
              <a:rPr lang="en-US" altLang="zh-CN" sz="2400" dirty="0" err="1">
                <a:solidFill>
                  <a:schemeClr val="folHlink"/>
                </a:solidFill>
              </a:rPr>
              <a:t>getArea</a:t>
            </a:r>
            <a:r>
              <a:rPr lang="en-US" altLang="zh-CN" sz="2400" dirty="0">
                <a:solidFill>
                  <a:schemeClr val="folHlink"/>
                </a:solidFill>
              </a:rPr>
              <a:t>()</a:t>
            </a:r>
          </a:p>
          <a:p>
            <a:pPr>
              <a:spcBef>
                <a:spcPct val="25000"/>
              </a:spcBef>
              <a:buFont typeface="Wingdings" pitchFamily="2" charset="2"/>
              <a:buNone/>
            </a:pPr>
            <a:r>
              <a:rPr lang="en-US" altLang="zh-CN" sz="2400" dirty="0">
                <a:solidFill>
                  <a:schemeClr val="folHlink"/>
                </a:solidFill>
              </a:rPr>
              <a:t>         { return PI*radius*radius; }</a:t>
            </a:r>
          </a:p>
          <a:p>
            <a:pPr>
              <a:spcBef>
                <a:spcPct val="25000"/>
              </a:spcBef>
              <a:buFont typeface="Wingdings" pitchFamily="2" charset="2"/>
              <a:buNone/>
            </a:pPr>
            <a:r>
              <a:rPr lang="en-US" altLang="zh-CN" sz="2400" dirty="0"/>
              <a:t>}</a:t>
            </a:r>
            <a:r>
              <a:rPr lang="zh-CN" altLang="en-US" sz="2400" dirty="0"/>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r>
              <a:rPr lang="en-US" altLang="zh-CN"/>
              <a:t>-</a:t>
            </a:r>
            <a:fld id="{AFD621D2-8C08-4CCE-AE12-D7AF978E7D81}" type="slidenum">
              <a:rPr lang="en-US" altLang="zh-CN"/>
              <a:pPr/>
              <a:t>74</a:t>
            </a:fld>
            <a:r>
              <a:rPr lang="en-US" altLang="zh-CN"/>
              <a:t>-</a:t>
            </a:r>
          </a:p>
        </p:txBody>
      </p:sp>
      <p:sp>
        <p:nvSpPr>
          <p:cNvPr id="1284098" name="Rectangle 2"/>
          <p:cNvSpPr>
            <a:spLocks noGrp="1" noChangeArrowheads="1"/>
          </p:cNvSpPr>
          <p:nvPr>
            <p:ph type="title"/>
          </p:nvPr>
        </p:nvSpPr>
        <p:spPr/>
        <p:txBody>
          <a:bodyPr/>
          <a:lstStyle/>
          <a:p>
            <a:r>
              <a:rPr lang="zh-CN" altLang="en-US"/>
              <a:t>覆盖技术</a:t>
            </a:r>
          </a:p>
        </p:txBody>
      </p:sp>
      <p:sp>
        <p:nvSpPr>
          <p:cNvPr id="1284099"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err="1" smtClean="0"/>
              <a:t>int</a:t>
            </a:r>
            <a:r>
              <a:rPr lang="en-US" altLang="zh-CN" sz="2400" dirty="0" smtClean="0"/>
              <a:t> main()</a:t>
            </a:r>
            <a:endParaRPr lang="en-US" altLang="zh-CN" sz="2400" dirty="0"/>
          </a:p>
          <a:p>
            <a:pPr>
              <a:spcBef>
                <a:spcPct val="25000"/>
              </a:spcBef>
              <a:buFont typeface="Wingdings" pitchFamily="2" charset="2"/>
              <a:buNone/>
            </a:pPr>
            <a:r>
              <a:rPr lang="en-US" altLang="zh-CN" sz="2400" dirty="0"/>
              <a:t>{ </a:t>
            </a:r>
          </a:p>
          <a:p>
            <a:pPr>
              <a:spcBef>
                <a:spcPct val="25000"/>
              </a:spcBef>
              <a:buFont typeface="Wingdings" pitchFamily="2" charset="2"/>
              <a:buNone/>
            </a:pPr>
            <a:r>
              <a:rPr lang="en-US" altLang="zh-CN" sz="2400" dirty="0"/>
              <a:t>    </a:t>
            </a:r>
            <a:r>
              <a:rPr lang="en-US" altLang="zh-CN" sz="2400" dirty="0" smtClean="0"/>
              <a:t>Point a(1.5</a:t>
            </a:r>
            <a:r>
              <a:rPr lang="zh-CN" altLang="en-US" sz="2400" dirty="0"/>
              <a:t>，</a:t>
            </a:r>
            <a:r>
              <a:rPr lang="en-US" altLang="zh-CN" sz="2400" dirty="0"/>
              <a:t>6.7);</a:t>
            </a:r>
          </a:p>
          <a:p>
            <a:pPr>
              <a:spcBef>
                <a:spcPct val="25000"/>
              </a:spcBef>
              <a:buFont typeface="Wingdings" pitchFamily="2" charset="2"/>
              <a:buNone/>
            </a:pPr>
            <a:r>
              <a:rPr lang="en-US" altLang="zh-CN" sz="2400" dirty="0"/>
              <a:t>    Circle c(1.5</a:t>
            </a:r>
            <a:r>
              <a:rPr lang="zh-CN" altLang="en-US" sz="2400" dirty="0"/>
              <a:t>，</a:t>
            </a:r>
            <a:r>
              <a:rPr lang="en-US" altLang="zh-CN" sz="2400" dirty="0"/>
              <a:t>6.7</a:t>
            </a:r>
            <a:r>
              <a:rPr lang="zh-CN" altLang="en-US" sz="2400" dirty="0"/>
              <a:t>，</a:t>
            </a:r>
            <a:r>
              <a:rPr lang="en-US" altLang="zh-CN" sz="2400" dirty="0"/>
              <a:t>2.5);</a:t>
            </a:r>
          </a:p>
          <a:p>
            <a:pPr>
              <a:spcBef>
                <a:spcPct val="25000"/>
              </a:spcBef>
              <a:buFont typeface="Wingdings" pitchFamily="2" charset="2"/>
              <a:buNone/>
            </a:pPr>
            <a:r>
              <a:rPr lang="en-US" altLang="zh-CN" sz="2400" dirty="0"/>
              <a:t>    </a:t>
            </a:r>
            <a:r>
              <a:rPr lang="en-US" altLang="zh-CN" sz="2400" dirty="0" err="1"/>
              <a:t>cout</a:t>
            </a:r>
            <a:r>
              <a:rPr lang="en-US" altLang="zh-CN" sz="2400" dirty="0"/>
              <a:t>&lt;&lt;“area of a:”&lt;&lt;</a:t>
            </a:r>
            <a:r>
              <a:rPr lang="en-US" altLang="zh-CN" sz="2400" dirty="0" err="1">
                <a:solidFill>
                  <a:schemeClr val="folHlink"/>
                </a:solidFill>
              </a:rPr>
              <a:t>a.getArea</a:t>
            </a:r>
            <a:r>
              <a:rPr lang="en-US" altLang="zh-CN" sz="2400" dirty="0">
                <a:solidFill>
                  <a:schemeClr val="folHlink"/>
                </a:solidFill>
              </a:rPr>
              <a:t>()</a:t>
            </a:r>
            <a:r>
              <a:rPr lang="en-US" altLang="zh-CN" sz="2400" dirty="0"/>
              <a:t>&lt;&lt;</a:t>
            </a:r>
            <a:r>
              <a:rPr lang="en-US" altLang="zh-CN" sz="2400" dirty="0" err="1"/>
              <a:t>endl</a:t>
            </a:r>
            <a:r>
              <a:rPr lang="en-US" altLang="zh-CN" sz="2400" dirty="0"/>
              <a:t>;</a:t>
            </a:r>
          </a:p>
          <a:p>
            <a:pPr>
              <a:spcBef>
                <a:spcPct val="25000"/>
              </a:spcBef>
              <a:buFont typeface="Wingdings" pitchFamily="2" charset="2"/>
              <a:buNone/>
            </a:pPr>
            <a:r>
              <a:rPr lang="en-US" altLang="zh-CN" sz="2400" dirty="0"/>
              <a:t>    </a:t>
            </a:r>
            <a:r>
              <a:rPr lang="en-US" altLang="zh-CN" sz="2400" dirty="0" err="1"/>
              <a:t>cout</a:t>
            </a:r>
            <a:r>
              <a:rPr lang="en-US" altLang="zh-CN" sz="2400" dirty="0"/>
              <a:t>&lt;&lt;“area of c:”&lt;&lt;</a:t>
            </a:r>
            <a:r>
              <a:rPr lang="en-US" altLang="zh-CN" sz="2400" dirty="0" err="1">
                <a:solidFill>
                  <a:schemeClr val="folHlink"/>
                </a:solidFill>
              </a:rPr>
              <a:t>c.getArea</a:t>
            </a:r>
            <a:r>
              <a:rPr lang="en-US" altLang="zh-CN" sz="2400" dirty="0">
                <a:solidFill>
                  <a:schemeClr val="folHlink"/>
                </a:solidFill>
              </a:rPr>
              <a:t>()</a:t>
            </a:r>
            <a:r>
              <a:rPr lang="en-US" altLang="zh-CN" sz="2400" dirty="0"/>
              <a:t>&lt;&lt;</a:t>
            </a:r>
            <a:r>
              <a:rPr lang="en-US" altLang="zh-CN" sz="2400" dirty="0" err="1"/>
              <a:t>endl</a:t>
            </a:r>
            <a:r>
              <a:rPr lang="en-US" altLang="zh-CN" sz="2400" dirty="0"/>
              <a:t>;</a:t>
            </a:r>
          </a:p>
          <a:p>
            <a:pPr>
              <a:spcBef>
                <a:spcPct val="25000"/>
              </a:spcBef>
              <a:buFont typeface="Wingdings" pitchFamily="2" charset="2"/>
              <a:buNone/>
            </a:pPr>
            <a:r>
              <a:rPr lang="en-US" altLang="zh-CN" sz="2400" dirty="0"/>
              <a:t>    </a:t>
            </a:r>
            <a:r>
              <a:rPr lang="en-US" altLang="zh-CN" sz="2400" dirty="0" smtClean="0">
                <a:solidFill>
                  <a:srgbClr val="FF0066"/>
                </a:solidFill>
              </a:rPr>
              <a:t>Point </a:t>
            </a:r>
            <a:r>
              <a:rPr lang="en-US" altLang="zh-CN" sz="2400" dirty="0">
                <a:solidFill>
                  <a:srgbClr val="FF0066"/>
                </a:solidFill>
              </a:rPr>
              <a:t>*p=&amp;c;</a:t>
            </a:r>
          </a:p>
          <a:p>
            <a:pPr>
              <a:spcBef>
                <a:spcPct val="25000"/>
              </a:spcBef>
              <a:buFont typeface="Wingdings" pitchFamily="2" charset="2"/>
              <a:buNone/>
            </a:pPr>
            <a:r>
              <a:rPr lang="en-US" altLang="zh-CN" sz="2400" dirty="0">
                <a:solidFill>
                  <a:srgbClr val="FF0066"/>
                </a:solidFill>
              </a:rPr>
              <a:t>    </a:t>
            </a:r>
            <a:r>
              <a:rPr lang="en-US" altLang="zh-CN" sz="2400" dirty="0" err="1">
                <a:solidFill>
                  <a:srgbClr val="FF0066"/>
                </a:solidFill>
              </a:rPr>
              <a:t>cout</a:t>
            </a:r>
            <a:r>
              <a:rPr lang="en-US" altLang="zh-CN" sz="2400" dirty="0">
                <a:solidFill>
                  <a:srgbClr val="FF0066"/>
                </a:solidFill>
              </a:rPr>
              <a:t>&lt;&lt;“area of c:”&lt;&lt;p-&gt;</a:t>
            </a:r>
            <a:r>
              <a:rPr lang="en-US" altLang="zh-CN" sz="2400" dirty="0" err="1">
                <a:solidFill>
                  <a:srgbClr val="FF0066"/>
                </a:solidFill>
              </a:rPr>
              <a:t>getArea</a:t>
            </a:r>
            <a:r>
              <a:rPr lang="en-US" altLang="zh-CN" sz="2400" dirty="0">
                <a:solidFill>
                  <a:srgbClr val="FF0066"/>
                </a:solidFill>
              </a:rPr>
              <a:t>()&lt;&lt;</a:t>
            </a:r>
            <a:r>
              <a:rPr lang="en-US" altLang="zh-CN" sz="2400" dirty="0" err="1">
                <a:solidFill>
                  <a:srgbClr val="FF0066"/>
                </a:solidFill>
              </a:rPr>
              <a:t>endl</a:t>
            </a:r>
            <a:r>
              <a:rPr lang="en-US" altLang="zh-CN" sz="2400" dirty="0">
                <a:solidFill>
                  <a:srgbClr val="FF0066"/>
                </a:solidFill>
              </a:rPr>
              <a:t>;</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sp>
        <p:nvSpPr>
          <p:cNvPr id="1284100" name="Rectangle 4"/>
          <p:cNvSpPr>
            <a:spLocks noChangeArrowheads="1"/>
          </p:cNvSpPr>
          <p:nvPr/>
        </p:nvSpPr>
        <p:spPr bwMode="auto">
          <a:xfrm>
            <a:off x="5724525" y="1196975"/>
            <a:ext cx="28956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运行结果</a:t>
            </a:r>
          </a:p>
          <a:p>
            <a:r>
              <a:rPr lang="en-US" altLang="zh-CN">
                <a:solidFill>
                  <a:srgbClr val="FF0066"/>
                </a:solidFill>
                <a:effectLst>
                  <a:outerShdw blurRad="38100" dist="38100" dir="2700000" algn="tl">
                    <a:srgbClr val="C0C0C0"/>
                  </a:outerShdw>
                </a:effectLst>
                <a:ea typeface="黑体" pitchFamily="2" charset="-122"/>
              </a:rPr>
              <a:t>area of a:0</a:t>
            </a:r>
          </a:p>
          <a:p>
            <a:r>
              <a:rPr lang="en-US" altLang="zh-CN">
                <a:solidFill>
                  <a:srgbClr val="FF0066"/>
                </a:solidFill>
                <a:effectLst>
                  <a:outerShdw blurRad="38100" dist="38100" dir="2700000" algn="tl">
                    <a:srgbClr val="C0C0C0"/>
                  </a:outerShdw>
                </a:effectLst>
                <a:ea typeface="黑体" pitchFamily="2" charset="-122"/>
              </a:rPr>
              <a:t>area of c:19.6349</a:t>
            </a:r>
          </a:p>
          <a:p>
            <a:r>
              <a:rPr lang="en-US" altLang="zh-CN">
                <a:solidFill>
                  <a:srgbClr val="FF0066"/>
                </a:solidFill>
                <a:effectLst>
                  <a:outerShdw blurRad="38100" dist="38100" dir="2700000" algn="tl">
                    <a:srgbClr val="C0C0C0"/>
                  </a:outerShdw>
                </a:effectLst>
                <a:ea typeface="黑体" pitchFamily="2" charset="-122"/>
              </a:rPr>
              <a:t>area of c:0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4100"/>
                                        </p:tgtEl>
                                        <p:attrNameLst>
                                          <p:attrName>style.visibility</p:attrName>
                                        </p:attrNameLst>
                                      </p:cBhvr>
                                      <p:to>
                                        <p:strVal val="visible"/>
                                      </p:to>
                                    </p:set>
                                    <p:animEffect transition="in" filter="box(in)">
                                      <p:cBhvr>
                                        <p:cTn id="7" dur="500"/>
                                        <p:tgtEl>
                                          <p:spTgt spid="128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E5CD3070-CD39-47A6-A6A6-C7C667D1B248}" type="slidenum">
              <a:rPr lang="en-US" altLang="zh-CN"/>
              <a:pPr/>
              <a:t>75</a:t>
            </a:fld>
            <a:r>
              <a:rPr lang="en-US" altLang="zh-CN"/>
              <a:t>-</a:t>
            </a:r>
          </a:p>
        </p:txBody>
      </p:sp>
      <p:sp>
        <p:nvSpPr>
          <p:cNvPr id="1286146" name="Rectangle 2"/>
          <p:cNvSpPr>
            <a:spLocks noGrp="1" noChangeArrowheads="1"/>
          </p:cNvSpPr>
          <p:nvPr>
            <p:ph type="title"/>
          </p:nvPr>
        </p:nvSpPr>
        <p:spPr/>
        <p:txBody>
          <a:bodyPr/>
          <a:lstStyle/>
          <a:p>
            <a:r>
              <a:rPr lang="en-US" altLang="zh-CN" dirty="0" smtClean="0"/>
              <a:t>6</a:t>
            </a:r>
            <a:r>
              <a:rPr lang="zh-CN" altLang="en-US" dirty="0" smtClean="0"/>
              <a:t>、</a:t>
            </a:r>
            <a:r>
              <a:rPr lang="zh-CN" altLang="en-US" dirty="0"/>
              <a:t>访问被覆盖的方法</a:t>
            </a:r>
          </a:p>
        </p:txBody>
      </p:sp>
      <p:sp>
        <p:nvSpPr>
          <p:cNvPr id="1286147"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solidFill>
                  <a:schemeClr val="tx2"/>
                </a:solidFill>
              </a:rPr>
              <a:t>class </a:t>
            </a:r>
            <a:r>
              <a:rPr lang="en-US" altLang="zh-CN" sz="2400" dirty="0" smtClean="0">
                <a:solidFill>
                  <a:schemeClr val="tx2"/>
                </a:solidFill>
              </a:rPr>
              <a:t>Point</a:t>
            </a:r>
            <a:endParaRPr lang="en-US" altLang="zh-CN" sz="2400" dirty="0">
              <a:solidFill>
                <a:schemeClr val="tx2"/>
              </a:solidFill>
            </a:endParaRPr>
          </a:p>
          <a:p>
            <a:pPr>
              <a:lnSpc>
                <a:spcPct val="90000"/>
              </a:lnSpc>
              <a:spcBef>
                <a:spcPct val="25000"/>
              </a:spcBef>
              <a:buFont typeface="Wingdings" pitchFamily="2" charset="2"/>
              <a:buNone/>
            </a:pPr>
            <a:r>
              <a:rPr lang="en-US" altLang="zh-CN" sz="2400" dirty="0">
                <a:solidFill>
                  <a:schemeClr val="tx2"/>
                </a:solidFill>
              </a:rPr>
              <a:t>{</a:t>
            </a:r>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chemeClr val="tx2"/>
                </a:solidFill>
              </a:rPr>
              <a:t>double </a:t>
            </a:r>
            <a:r>
              <a:rPr lang="en-US" altLang="zh-CN" sz="2400" dirty="0" err="1">
                <a:solidFill>
                  <a:schemeClr val="tx2"/>
                </a:solidFill>
              </a:rPr>
              <a:t>x,y</a:t>
            </a:r>
            <a:r>
              <a:rPr lang="en-US" altLang="zh-CN" sz="2400" dirty="0">
                <a:solidFill>
                  <a:schemeClr val="tx2"/>
                </a:solidFill>
              </a:rPr>
              <a:t>;</a:t>
            </a:r>
          </a:p>
          <a:p>
            <a:pPr>
              <a:lnSpc>
                <a:spcPct val="90000"/>
              </a:lnSpc>
              <a:spcBef>
                <a:spcPct val="25000"/>
              </a:spcBef>
              <a:buFont typeface="Wingdings" pitchFamily="2" charset="2"/>
              <a:buNone/>
            </a:pPr>
            <a:r>
              <a:rPr lang="en-US" altLang="zh-CN" sz="2400" dirty="0">
                <a:solidFill>
                  <a:schemeClr val="tx2"/>
                </a:solidFill>
              </a:rPr>
              <a:t>public:</a:t>
            </a:r>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chemeClr val="tx2"/>
                </a:solidFill>
              </a:rPr>
              <a:t>Point(){ </a:t>
            </a:r>
            <a:r>
              <a:rPr lang="en-US" altLang="zh-CN" sz="2400" dirty="0">
                <a:solidFill>
                  <a:schemeClr val="tx2"/>
                </a:solidFill>
              </a:rPr>
              <a:t>x=0; y=0; }</a:t>
            </a:r>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chemeClr val="tx2"/>
                </a:solidFill>
              </a:rPr>
              <a:t>Point(double </a:t>
            </a:r>
            <a:r>
              <a:rPr lang="en-US" altLang="zh-CN" sz="2400" dirty="0" err="1" smtClean="0">
                <a:solidFill>
                  <a:schemeClr val="tx2"/>
                </a:solidFill>
              </a:rPr>
              <a:t>a,double</a:t>
            </a:r>
            <a:r>
              <a:rPr lang="en-US" altLang="zh-CN" sz="2400" dirty="0" smtClean="0">
                <a:solidFill>
                  <a:schemeClr val="tx2"/>
                </a:solidFill>
              </a:rPr>
              <a:t> b) </a:t>
            </a:r>
            <a:r>
              <a:rPr lang="en-US" altLang="zh-CN" sz="2400" dirty="0">
                <a:solidFill>
                  <a:schemeClr val="tx2"/>
                </a:solidFill>
              </a:rPr>
              <a:t>{ x=a; y=b; }</a:t>
            </a:r>
          </a:p>
          <a:p>
            <a:pPr>
              <a:lnSpc>
                <a:spcPct val="90000"/>
              </a:lnSpc>
              <a:spcBef>
                <a:spcPct val="25000"/>
              </a:spcBef>
              <a:buFont typeface="Wingdings" pitchFamily="2" charset="2"/>
              <a:buNone/>
            </a:pPr>
            <a:r>
              <a:rPr lang="en-US" altLang="zh-CN" sz="2400" dirty="0">
                <a:solidFill>
                  <a:schemeClr val="tx2"/>
                </a:solidFill>
              </a:rPr>
              <a:t>	void </a:t>
            </a:r>
            <a:r>
              <a:rPr lang="en-US" altLang="zh-CN" sz="2400" dirty="0" err="1" smtClean="0">
                <a:solidFill>
                  <a:srgbClr val="FF0066"/>
                </a:solidFill>
              </a:rPr>
              <a:t>setVal</a:t>
            </a:r>
            <a:r>
              <a:rPr lang="en-US" altLang="zh-CN" sz="2400" dirty="0" smtClean="0">
                <a:solidFill>
                  <a:schemeClr val="tx2"/>
                </a:solidFill>
              </a:rPr>
              <a:t>(double a, double b){ x=a</a:t>
            </a:r>
            <a:r>
              <a:rPr lang="en-US" altLang="zh-CN" sz="2400" dirty="0">
                <a:solidFill>
                  <a:schemeClr val="tx2"/>
                </a:solidFill>
              </a:rPr>
              <a:t>; y=b;}</a:t>
            </a:r>
          </a:p>
          <a:p>
            <a:pPr>
              <a:lnSpc>
                <a:spcPct val="90000"/>
              </a:lnSpc>
              <a:spcBef>
                <a:spcPct val="25000"/>
              </a:spcBef>
              <a:buFont typeface="Wingdings" pitchFamily="2" charset="2"/>
              <a:buNone/>
            </a:pPr>
            <a:r>
              <a:rPr lang="en-US" altLang="zh-CN" sz="2400" dirty="0">
                <a:solidFill>
                  <a:schemeClr val="tx2"/>
                </a:solidFill>
              </a:rPr>
              <a:t>	void </a:t>
            </a:r>
            <a:r>
              <a:rPr lang="en-US" altLang="zh-CN" sz="2400" dirty="0">
                <a:solidFill>
                  <a:srgbClr val="FF0066"/>
                </a:solidFill>
              </a:rPr>
              <a:t>show</a:t>
            </a:r>
            <a:r>
              <a:rPr lang="en-US" altLang="zh-CN" sz="2400" dirty="0">
                <a:solidFill>
                  <a:schemeClr val="tx2"/>
                </a:solidFill>
              </a:rPr>
              <a:t>() </a:t>
            </a:r>
          </a:p>
          <a:p>
            <a:pPr>
              <a:lnSpc>
                <a:spcPct val="90000"/>
              </a:lnSpc>
              <a:spcBef>
                <a:spcPct val="25000"/>
              </a:spcBef>
              <a:buFont typeface="Wingdings" pitchFamily="2" charset="2"/>
              <a:buNone/>
            </a:pPr>
            <a:r>
              <a:rPr lang="en-US" altLang="zh-CN" sz="2400" dirty="0">
                <a:solidFill>
                  <a:schemeClr val="tx2"/>
                </a:solidFill>
              </a:rPr>
              <a:t>		{ </a:t>
            </a:r>
            <a:r>
              <a:rPr lang="en-US" altLang="zh-CN" sz="2400" dirty="0" err="1">
                <a:solidFill>
                  <a:schemeClr val="tx2"/>
                </a:solidFill>
              </a:rPr>
              <a:t>cout</a:t>
            </a:r>
            <a:r>
              <a:rPr lang="en-US" altLang="zh-CN" sz="2400" dirty="0">
                <a:solidFill>
                  <a:schemeClr val="tx2"/>
                </a:solidFill>
              </a:rPr>
              <a:t>&lt;&lt;x&lt;&lt;“,”&lt;&lt;y&lt;&lt;</a:t>
            </a:r>
            <a:r>
              <a:rPr lang="en-US" altLang="zh-CN" sz="2400" dirty="0" err="1">
                <a:solidFill>
                  <a:schemeClr val="tx2"/>
                </a:solidFill>
              </a:rPr>
              <a:t>endl</a:t>
            </a:r>
            <a:r>
              <a:rPr lang="en-US" altLang="zh-CN" sz="2400" dirty="0">
                <a:solidFill>
                  <a:schemeClr val="tx2"/>
                </a:solidFill>
              </a:rPr>
              <a:t>; }</a:t>
            </a:r>
          </a:p>
          <a:p>
            <a:pPr>
              <a:lnSpc>
                <a:spcPct val="90000"/>
              </a:lnSpc>
              <a:spcBef>
                <a:spcPct val="25000"/>
              </a:spcBef>
              <a:buFont typeface="Wingdings" pitchFamily="2" charset="2"/>
              <a:buNone/>
            </a:pPr>
            <a:r>
              <a:rPr lang="en-US" altLang="zh-CN" sz="2400" dirty="0">
                <a:solidFill>
                  <a:schemeClr val="tx2"/>
                </a:solidFill>
              </a:rPr>
              <a:t>};</a:t>
            </a:r>
            <a:endParaRPr lang="en-US" altLang="zh-CN" sz="2400"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9EB34C77-7B10-47B4-9741-27E31AD40654}" type="slidenum">
              <a:rPr lang="en-US" altLang="zh-CN"/>
              <a:pPr/>
              <a:t>76</a:t>
            </a:fld>
            <a:r>
              <a:rPr lang="en-US" altLang="zh-CN"/>
              <a:t>-</a:t>
            </a:r>
          </a:p>
        </p:txBody>
      </p:sp>
      <p:sp>
        <p:nvSpPr>
          <p:cNvPr id="1287170" name="Rectangle 2"/>
          <p:cNvSpPr>
            <a:spLocks noGrp="1" noChangeArrowheads="1"/>
          </p:cNvSpPr>
          <p:nvPr>
            <p:ph type="title"/>
          </p:nvPr>
        </p:nvSpPr>
        <p:spPr/>
        <p:txBody>
          <a:bodyPr/>
          <a:lstStyle/>
          <a:p>
            <a:r>
              <a:rPr lang="zh-CN" altLang="en-US"/>
              <a:t>访问被覆盖的方法</a:t>
            </a:r>
          </a:p>
        </p:txBody>
      </p:sp>
      <p:sp>
        <p:nvSpPr>
          <p:cNvPr id="1287171"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class Circle : </a:t>
            </a:r>
            <a:r>
              <a:rPr lang="en-US" altLang="zh-CN" sz="2400" dirty="0">
                <a:solidFill>
                  <a:srgbClr val="FF0066"/>
                </a:solidFill>
              </a:rPr>
              <a:t>public</a:t>
            </a:r>
            <a:r>
              <a:rPr lang="en-US" altLang="zh-CN" sz="2400" dirty="0"/>
              <a:t> </a:t>
            </a:r>
            <a:r>
              <a:rPr lang="en-US" altLang="zh-CN" sz="2400" dirty="0" smtClean="0"/>
              <a:t>Point</a:t>
            </a:r>
            <a:endParaRPr lang="en-US" altLang="zh-CN" sz="2400" dirty="0"/>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chemeClr val="tx2"/>
                </a:solidFill>
              </a:rPr>
              <a:t>double radius;</a:t>
            </a:r>
            <a:endParaRPr lang="en-US" altLang="zh-CN" sz="2400" dirty="0">
              <a:solidFill>
                <a:schemeClr val="tx2"/>
              </a:solidFill>
            </a:endParaRPr>
          </a:p>
          <a:p>
            <a:pPr>
              <a:lnSpc>
                <a:spcPct val="90000"/>
              </a:lnSpc>
              <a:spcBef>
                <a:spcPct val="25000"/>
              </a:spcBef>
              <a:buFont typeface="Wingdings" pitchFamily="2" charset="2"/>
              <a:buNone/>
            </a:pPr>
            <a:r>
              <a:rPr lang="en-US" altLang="zh-CN" sz="2400" dirty="0">
                <a:solidFill>
                  <a:schemeClr val="tx2"/>
                </a:solidFill>
              </a:rPr>
              <a:t>public:</a:t>
            </a:r>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chemeClr val="tx2"/>
                </a:solidFill>
              </a:rPr>
              <a:t>Circle(double </a:t>
            </a:r>
            <a:r>
              <a:rPr lang="en-US" altLang="zh-CN" sz="2400" dirty="0" err="1" smtClean="0">
                <a:solidFill>
                  <a:schemeClr val="tx2"/>
                </a:solidFill>
              </a:rPr>
              <a:t>a,double</a:t>
            </a:r>
            <a:r>
              <a:rPr lang="en-US" altLang="zh-CN" sz="2400" dirty="0" smtClean="0">
                <a:solidFill>
                  <a:schemeClr val="tx2"/>
                </a:solidFill>
              </a:rPr>
              <a:t> </a:t>
            </a:r>
            <a:r>
              <a:rPr lang="en-US" altLang="zh-CN" sz="2400" dirty="0" err="1" smtClean="0">
                <a:solidFill>
                  <a:schemeClr val="tx2"/>
                </a:solidFill>
              </a:rPr>
              <a:t>b,double</a:t>
            </a:r>
            <a:r>
              <a:rPr lang="en-US" altLang="zh-CN" sz="2400" dirty="0" smtClean="0">
                <a:solidFill>
                  <a:schemeClr val="tx2"/>
                </a:solidFill>
              </a:rPr>
              <a:t> r)</a:t>
            </a:r>
            <a:r>
              <a:rPr lang="en-US" altLang="zh-CN" sz="2400" dirty="0" smtClean="0">
                <a:solidFill>
                  <a:srgbClr val="FF0066"/>
                </a:solidFill>
              </a:rPr>
              <a:t>:Point(</a:t>
            </a:r>
            <a:r>
              <a:rPr lang="en-US" altLang="zh-CN" sz="2400" dirty="0" err="1" smtClean="0">
                <a:solidFill>
                  <a:srgbClr val="FF0066"/>
                </a:solidFill>
              </a:rPr>
              <a:t>a,b</a:t>
            </a:r>
            <a:r>
              <a:rPr lang="en-US" altLang="zh-CN" sz="2400" dirty="0">
                <a:solidFill>
                  <a:srgbClr val="FF0066"/>
                </a:solidFill>
              </a:rPr>
              <a:t>)</a:t>
            </a:r>
          </a:p>
          <a:p>
            <a:pPr>
              <a:lnSpc>
                <a:spcPct val="90000"/>
              </a:lnSpc>
              <a:spcBef>
                <a:spcPct val="25000"/>
              </a:spcBef>
              <a:buFont typeface="Wingdings" pitchFamily="2" charset="2"/>
              <a:buNone/>
            </a:pPr>
            <a:r>
              <a:rPr lang="en-US" altLang="zh-CN" sz="2400" dirty="0">
                <a:solidFill>
                  <a:schemeClr val="tx2"/>
                </a:solidFill>
              </a:rPr>
              <a:t>	     { radius=r; }</a:t>
            </a:r>
          </a:p>
          <a:p>
            <a:pPr>
              <a:lnSpc>
                <a:spcPct val="90000"/>
              </a:lnSpc>
              <a:spcBef>
                <a:spcPct val="25000"/>
              </a:spcBef>
              <a:buFont typeface="Wingdings" pitchFamily="2" charset="2"/>
              <a:buNone/>
            </a:pPr>
            <a:r>
              <a:rPr lang="en-US" altLang="zh-CN" sz="2400" dirty="0">
                <a:solidFill>
                  <a:schemeClr val="tx2"/>
                </a:solidFill>
              </a:rPr>
              <a:t>	void </a:t>
            </a:r>
            <a:r>
              <a:rPr lang="en-US" altLang="zh-CN" sz="2400" dirty="0" err="1" smtClean="0">
                <a:solidFill>
                  <a:srgbClr val="FF0066"/>
                </a:solidFill>
              </a:rPr>
              <a:t>setVal</a:t>
            </a:r>
            <a:r>
              <a:rPr lang="en-US" altLang="zh-CN" sz="2400" dirty="0" smtClean="0">
                <a:solidFill>
                  <a:srgbClr val="FF0066"/>
                </a:solidFill>
              </a:rPr>
              <a:t>(double </a:t>
            </a:r>
            <a:r>
              <a:rPr lang="en-US" altLang="zh-CN" sz="2400" dirty="0" err="1" smtClean="0">
                <a:solidFill>
                  <a:srgbClr val="FF0066"/>
                </a:solidFill>
              </a:rPr>
              <a:t>a,double</a:t>
            </a:r>
            <a:r>
              <a:rPr lang="en-US" altLang="zh-CN" sz="2400" dirty="0" smtClean="0">
                <a:solidFill>
                  <a:srgbClr val="FF0066"/>
                </a:solidFill>
              </a:rPr>
              <a:t> </a:t>
            </a:r>
            <a:r>
              <a:rPr lang="en-US" altLang="zh-CN" sz="2400" dirty="0" err="1" smtClean="0">
                <a:solidFill>
                  <a:srgbClr val="FF0066"/>
                </a:solidFill>
              </a:rPr>
              <a:t>b,double</a:t>
            </a:r>
            <a:r>
              <a:rPr lang="en-US" altLang="zh-CN" sz="2400" dirty="0" smtClean="0">
                <a:solidFill>
                  <a:srgbClr val="FF0066"/>
                </a:solidFill>
              </a:rPr>
              <a:t> r)</a:t>
            </a:r>
            <a:r>
              <a:rPr lang="en-US" altLang="zh-CN" sz="2400" dirty="0" smtClean="0">
                <a:solidFill>
                  <a:schemeClr val="tx2"/>
                </a:solidFill>
              </a:rPr>
              <a:t> </a:t>
            </a:r>
            <a:endParaRPr lang="en-US" altLang="zh-CN" sz="2400" dirty="0">
              <a:solidFill>
                <a:schemeClr val="tx2"/>
              </a:solidFill>
            </a:endParaRPr>
          </a:p>
          <a:p>
            <a:pPr>
              <a:lnSpc>
                <a:spcPct val="90000"/>
              </a:lnSpc>
              <a:spcBef>
                <a:spcPct val="25000"/>
              </a:spcBef>
              <a:buFont typeface="Wingdings" pitchFamily="2" charset="2"/>
              <a:buNone/>
            </a:pPr>
            <a:r>
              <a:rPr lang="en-US" altLang="zh-CN" sz="2400" dirty="0">
                <a:solidFill>
                  <a:schemeClr val="tx2"/>
                </a:solidFill>
              </a:rPr>
              <a:t>        { </a:t>
            </a:r>
            <a:r>
              <a:rPr lang="en-US" altLang="zh-CN" sz="2400" dirty="0" smtClean="0">
                <a:solidFill>
                  <a:srgbClr val="FF0066"/>
                </a:solidFill>
              </a:rPr>
              <a:t>Point::</a:t>
            </a:r>
            <a:r>
              <a:rPr lang="en-US" altLang="zh-CN" sz="2400" dirty="0" err="1">
                <a:solidFill>
                  <a:srgbClr val="FF0066"/>
                </a:solidFill>
              </a:rPr>
              <a:t>setVal</a:t>
            </a:r>
            <a:r>
              <a:rPr lang="en-US" altLang="zh-CN" sz="2400" dirty="0">
                <a:solidFill>
                  <a:srgbClr val="FF0066"/>
                </a:solidFill>
              </a:rPr>
              <a:t>(</a:t>
            </a:r>
            <a:r>
              <a:rPr lang="en-US" altLang="zh-CN" sz="2400" dirty="0" err="1">
                <a:solidFill>
                  <a:srgbClr val="FF0066"/>
                </a:solidFill>
              </a:rPr>
              <a:t>a,b</a:t>
            </a:r>
            <a:r>
              <a:rPr lang="en-US" altLang="zh-CN" sz="2400" dirty="0">
                <a:solidFill>
                  <a:srgbClr val="FF0066"/>
                </a:solidFill>
              </a:rPr>
              <a:t>);</a:t>
            </a:r>
            <a:r>
              <a:rPr lang="en-US" altLang="zh-CN" sz="2400" dirty="0">
                <a:solidFill>
                  <a:schemeClr val="tx2"/>
                </a:solidFill>
              </a:rPr>
              <a:t>  radius=r; }</a:t>
            </a:r>
          </a:p>
          <a:p>
            <a:pPr>
              <a:lnSpc>
                <a:spcPct val="90000"/>
              </a:lnSpc>
              <a:spcBef>
                <a:spcPct val="25000"/>
              </a:spcBef>
              <a:buFont typeface="Wingdings" pitchFamily="2" charset="2"/>
              <a:buNone/>
            </a:pPr>
            <a:r>
              <a:rPr lang="en-US" altLang="zh-CN" sz="2400" dirty="0">
                <a:solidFill>
                  <a:schemeClr val="tx2"/>
                </a:solidFill>
              </a:rPr>
              <a:t>	void show() { </a:t>
            </a:r>
            <a:r>
              <a:rPr lang="en-US" altLang="zh-CN" sz="2400" dirty="0" err="1">
                <a:solidFill>
                  <a:schemeClr val="tx2"/>
                </a:solidFill>
              </a:rPr>
              <a:t>cout</a:t>
            </a:r>
            <a:r>
              <a:rPr lang="en-US" altLang="zh-CN" sz="2400" dirty="0">
                <a:solidFill>
                  <a:schemeClr val="tx2"/>
                </a:solidFill>
              </a:rPr>
              <a:t>&lt;&lt;radius&lt;&lt;“,”; </a:t>
            </a:r>
          </a:p>
          <a:p>
            <a:pPr>
              <a:lnSpc>
                <a:spcPct val="90000"/>
              </a:lnSpc>
              <a:spcBef>
                <a:spcPct val="25000"/>
              </a:spcBef>
              <a:buFont typeface="Wingdings" pitchFamily="2" charset="2"/>
              <a:buNone/>
            </a:pPr>
            <a:r>
              <a:rPr lang="en-US" altLang="zh-CN" sz="2400" dirty="0">
                <a:solidFill>
                  <a:schemeClr val="tx2"/>
                </a:solidFill>
              </a:rPr>
              <a:t>	        </a:t>
            </a:r>
            <a:r>
              <a:rPr lang="en-US" altLang="zh-CN" sz="2400" dirty="0" smtClean="0">
                <a:solidFill>
                  <a:srgbClr val="FF0066"/>
                </a:solidFill>
              </a:rPr>
              <a:t>Point::</a:t>
            </a:r>
            <a:r>
              <a:rPr lang="en-US" altLang="zh-CN" sz="2400" dirty="0">
                <a:solidFill>
                  <a:srgbClr val="FF0066"/>
                </a:solidFill>
              </a:rPr>
              <a:t>show</a:t>
            </a:r>
            <a:r>
              <a:rPr lang="en-US" altLang="zh-CN" sz="2400" dirty="0" smtClean="0">
                <a:solidFill>
                  <a:srgbClr val="FF0066"/>
                </a:solidFill>
              </a:rPr>
              <a:t>();  </a:t>
            </a:r>
            <a:r>
              <a:rPr lang="en-US" altLang="zh-CN" sz="2400" dirty="0" smtClean="0">
                <a:solidFill>
                  <a:schemeClr val="tx2"/>
                </a:solidFill>
              </a:rPr>
              <a:t>}</a:t>
            </a:r>
            <a:endParaRPr lang="en-US" altLang="zh-CN" sz="2400" dirty="0">
              <a:solidFill>
                <a:schemeClr val="tx2"/>
              </a:solidFill>
            </a:endParaRPr>
          </a:p>
          <a:p>
            <a:pPr>
              <a:lnSpc>
                <a:spcPct val="90000"/>
              </a:lnSpc>
              <a:spcBef>
                <a:spcPct val="25000"/>
              </a:spcBef>
              <a:buFont typeface="Wingdings" pitchFamily="2" charset="2"/>
              <a:buNone/>
            </a:pPr>
            <a:r>
              <a:rPr lang="en-US" altLang="zh-CN" sz="2400" dirty="0">
                <a:solidFill>
                  <a:schemeClr val="tx2"/>
                </a:solidFill>
              </a:rPr>
              <a:t>};</a:t>
            </a:r>
            <a:endParaRPr lang="en-US" altLang="zh-CN" sz="2400" dirty="0"/>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r>
              <a:rPr lang="en-US" altLang="zh-CN"/>
              <a:t>-</a:t>
            </a:r>
            <a:fld id="{02EFE8B1-5496-4172-BBE1-F9057D16D333}" type="slidenum">
              <a:rPr lang="en-US" altLang="zh-CN"/>
              <a:pPr/>
              <a:t>77</a:t>
            </a:fld>
            <a:r>
              <a:rPr lang="en-US" altLang="zh-CN"/>
              <a:t>-</a:t>
            </a:r>
          </a:p>
        </p:txBody>
      </p:sp>
      <p:sp>
        <p:nvSpPr>
          <p:cNvPr id="1288194" name="Rectangle 2"/>
          <p:cNvSpPr>
            <a:spLocks noGrp="1" noChangeArrowheads="1"/>
          </p:cNvSpPr>
          <p:nvPr>
            <p:ph type="title"/>
          </p:nvPr>
        </p:nvSpPr>
        <p:spPr/>
        <p:txBody>
          <a:bodyPr/>
          <a:lstStyle/>
          <a:p>
            <a:r>
              <a:rPr lang="zh-CN" altLang="en-US"/>
              <a:t>访问被覆盖的方法</a:t>
            </a:r>
          </a:p>
        </p:txBody>
      </p:sp>
      <p:sp>
        <p:nvSpPr>
          <p:cNvPr id="1288195"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dirty="0" err="1" smtClean="0"/>
              <a:t>int</a:t>
            </a:r>
            <a:r>
              <a:rPr lang="en-US" altLang="zh-CN" dirty="0" smtClean="0"/>
              <a:t> main()</a:t>
            </a:r>
            <a:endParaRPr lang="en-US" altLang="zh-CN" dirty="0"/>
          </a:p>
          <a:p>
            <a:pPr>
              <a:lnSpc>
                <a:spcPct val="90000"/>
              </a:lnSpc>
              <a:spcBef>
                <a:spcPct val="25000"/>
              </a:spcBef>
              <a:buFont typeface="Wingdings" pitchFamily="2" charset="2"/>
              <a:buNone/>
            </a:pPr>
            <a:r>
              <a:rPr lang="en-US" altLang="zh-CN" dirty="0"/>
              <a:t>{</a:t>
            </a:r>
          </a:p>
          <a:p>
            <a:pPr>
              <a:lnSpc>
                <a:spcPct val="90000"/>
              </a:lnSpc>
              <a:spcBef>
                <a:spcPct val="25000"/>
              </a:spcBef>
              <a:buFont typeface="Wingdings" pitchFamily="2" charset="2"/>
              <a:buNone/>
            </a:pPr>
            <a:r>
              <a:rPr lang="en-US" altLang="zh-CN" dirty="0"/>
              <a:t>	Circle c(3,4,5);</a:t>
            </a:r>
          </a:p>
          <a:p>
            <a:pPr>
              <a:lnSpc>
                <a:spcPct val="90000"/>
              </a:lnSpc>
              <a:spcBef>
                <a:spcPct val="25000"/>
              </a:spcBef>
              <a:buFont typeface="Wingdings" pitchFamily="2" charset="2"/>
              <a:buNone/>
            </a:pPr>
            <a:r>
              <a:rPr lang="en-US" altLang="zh-CN" dirty="0"/>
              <a:t>	</a:t>
            </a:r>
            <a:r>
              <a:rPr lang="en-US" altLang="zh-CN" dirty="0" err="1">
                <a:solidFill>
                  <a:schemeClr val="folHlink"/>
                </a:solidFill>
              </a:rPr>
              <a:t>c.show</a:t>
            </a:r>
            <a:r>
              <a:rPr lang="en-US" altLang="zh-CN" dirty="0">
                <a:solidFill>
                  <a:schemeClr val="folHlink"/>
                </a:solidFill>
              </a:rPr>
              <a:t>();</a:t>
            </a:r>
          </a:p>
          <a:p>
            <a:pPr>
              <a:lnSpc>
                <a:spcPct val="90000"/>
              </a:lnSpc>
              <a:spcBef>
                <a:spcPct val="25000"/>
              </a:spcBef>
              <a:buFont typeface="Wingdings" pitchFamily="2" charset="2"/>
              <a:buNone/>
            </a:pPr>
            <a:r>
              <a:rPr lang="en-US" altLang="zh-CN" dirty="0">
                <a:solidFill>
                  <a:schemeClr val="folHlink"/>
                </a:solidFill>
              </a:rPr>
              <a:t>	</a:t>
            </a:r>
            <a:r>
              <a:rPr lang="en-US" altLang="zh-CN" dirty="0" err="1">
                <a:solidFill>
                  <a:schemeClr val="folHlink"/>
                </a:solidFill>
              </a:rPr>
              <a:t>c.setVal</a:t>
            </a:r>
            <a:r>
              <a:rPr lang="en-US" altLang="zh-CN" dirty="0">
                <a:solidFill>
                  <a:schemeClr val="folHlink"/>
                </a:solidFill>
              </a:rPr>
              <a:t>(5,6,7);</a:t>
            </a:r>
          </a:p>
          <a:p>
            <a:pPr>
              <a:lnSpc>
                <a:spcPct val="90000"/>
              </a:lnSpc>
              <a:spcBef>
                <a:spcPct val="25000"/>
              </a:spcBef>
              <a:buFont typeface="Wingdings" pitchFamily="2" charset="2"/>
              <a:buNone/>
            </a:pPr>
            <a:r>
              <a:rPr lang="en-US" altLang="zh-CN" dirty="0"/>
              <a:t>	</a:t>
            </a:r>
            <a:r>
              <a:rPr lang="en-US" altLang="zh-CN" dirty="0" err="1"/>
              <a:t>c.show</a:t>
            </a:r>
            <a:r>
              <a:rPr lang="en-US" altLang="zh-CN" dirty="0"/>
              <a:t>();</a:t>
            </a:r>
          </a:p>
          <a:p>
            <a:pPr>
              <a:lnSpc>
                <a:spcPct val="90000"/>
              </a:lnSpc>
              <a:spcBef>
                <a:spcPct val="25000"/>
              </a:spcBef>
              <a:buFont typeface="Wingdings" pitchFamily="2" charset="2"/>
              <a:buNone/>
            </a:pPr>
            <a:r>
              <a:rPr lang="en-US" altLang="zh-CN" dirty="0"/>
              <a:t>	</a:t>
            </a:r>
            <a:r>
              <a:rPr lang="en-US" altLang="zh-CN" dirty="0" err="1" smtClean="0">
                <a:solidFill>
                  <a:srgbClr val="FF0066"/>
                </a:solidFill>
              </a:rPr>
              <a:t>c.Point</a:t>
            </a:r>
            <a:r>
              <a:rPr lang="en-US" altLang="zh-CN" dirty="0" smtClean="0">
                <a:solidFill>
                  <a:srgbClr val="FF0066"/>
                </a:solidFill>
              </a:rPr>
              <a:t>::</a:t>
            </a:r>
            <a:r>
              <a:rPr lang="en-US" altLang="zh-CN" dirty="0" err="1"/>
              <a:t>setVal</a:t>
            </a:r>
            <a:r>
              <a:rPr lang="en-US" altLang="zh-CN" dirty="0"/>
              <a:t>(7,8);</a:t>
            </a:r>
          </a:p>
          <a:p>
            <a:pPr>
              <a:lnSpc>
                <a:spcPct val="90000"/>
              </a:lnSpc>
              <a:spcBef>
                <a:spcPct val="25000"/>
              </a:spcBef>
              <a:buFont typeface="Wingdings" pitchFamily="2" charset="2"/>
              <a:buNone/>
            </a:pPr>
            <a:r>
              <a:rPr lang="en-US" altLang="zh-CN" dirty="0"/>
              <a:t>	</a:t>
            </a:r>
            <a:r>
              <a:rPr lang="en-US" altLang="zh-CN" dirty="0" err="1" smtClean="0">
                <a:solidFill>
                  <a:srgbClr val="FF0066"/>
                </a:solidFill>
              </a:rPr>
              <a:t>c.Point</a:t>
            </a:r>
            <a:r>
              <a:rPr lang="en-US" altLang="zh-CN" dirty="0" smtClean="0">
                <a:solidFill>
                  <a:srgbClr val="FF0066"/>
                </a:solidFill>
              </a:rPr>
              <a:t>::</a:t>
            </a:r>
            <a:r>
              <a:rPr lang="en-US" altLang="zh-CN" dirty="0"/>
              <a:t>show();</a:t>
            </a:r>
          </a:p>
          <a:p>
            <a:pPr>
              <a:lnSpc>
                <a:spcPct val="90000"/>
              </a:lnSpc>
              <a:spcBef>
                <a:spcPct val="25000"/>
              </a:spcBef>
              <a:buNone/>
            </a:pPr>
            <a:r>
              <a:rPr lang="en-US" altLang="zh-CN" dirty="0" smtClean="0"/>
              <a:t>	return 0;</a:t>
            </a:r>
          </a:p>
          <a:p>
            <a:pPr>
              <a:lnSpc>
                <a:spcPct val="90000"/>
              </a:lnSpc>
              <a:spcBef>
                <a:spcPct val="25000"/>
              </a:spcBef>
              <a:buFont typeface="Wingdings" pitchFamily="2" charset="2"/>
              <a:buNone/>
            </a:pPr>
            <a:r>
              <a:rPr lang="en-US" altLang="zh-CN" dirty="0" smtClean="0"/>
              <a:t>}</a:t>
            </a:r>
            <a:endParaRPr lang="en-US" altLang="zh-CN" dirty="0"/>
          </a:p>
        </p:txBody>
      </p:sp>
      <p:sp>
        <p:nvSpPr>
          <p:cNvPr id="1288196" name="AutoShape 4"/>
          <p:cNvSpPr>
            <a:spLocks noChangeArrowheads="1"/>
          </p:cNvSpPr>
          <p:nvPr/>
        </p:nvSpPr>
        <p:spPr bwMode="auto">
          <a:xfrm>
            <a:off x="3492500" y="1916113"/>
            <a:ext cx="3124200" cy="1371600"/>
          </a:xfrm>
          <a:prstGeom prst="cloudCallout">
            <a:avLst>
              <a:gd name="adj1" fmla="val -65852"/>
              <a:gd name="adj2" fmla="val 75579"/>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间接调用基类成员函数</a:t>
            </a:r>
          </a:p>
        </p:txBody>
      </p:sp>
      <p:sp>
        <p:nvSpPr>
          <p:cNvPr id="1288197" name="AutoShape 5"/>
          <p:cNvSpPr>
            <a:spLocks noChangeArrowheads="1"/>
          </p:cNvSpPr>
          <p:nvPr/>
        </p:nvSpPr>
        <p:spPr bwMode="auto">
          <a:xfrm>
            <a:off x="3132138" y="4941888"/>
            <a:ext cx="3581400" cy="1295400"/>
          </a:xfrm>
          <a:prstGeom prst="cloudCallout">
            <a:avLst>
              <a:gd name="adj1" fmla="val -55676"/>
              <a:gd name="adj2" fmla="val -38236"/>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限定调用基类成员，不好！</a:t>
            </a:r>
          </a:p>
        </p:txBody>
      </p:sp>
      <p:sp>
        <p:nvSpPr>
          <p:cNvPr id="1288198" name="Rectangle 6"/>
          <p:cNvSpPr>
            <a:spLocks noChangeArrowheads="1"/>
          </p:cNvSpPr>
          <p:nvPr/>
        </p:nvSpPr>
        <p:spPr bwMode="auto">
          <a:xfrm>
            <a:off x="6588125" y="2997200"/>
            <a:ext cx="19050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运行结果</a:t>
            </a:r>
          </a:p>
          <a:p>
            <a:r>
              <a:rPr lang="en-US" altLang="zh-CN">
                <a:solidFill>
                  <a:srgbClr val="FF0066"/>
                </a:solidFill>
                <a:effectLst>
                  <a:outerShdw blurRad="38100" dist="38100" dir="2700000" algn="tl">
                    <a:srgbClr val="C0C0C0"/>
                  </a:outerShdw>
                </a:effectLst>
                <a:ea typeface="黑体" pitchFamily="2" charset="-122"/>
              </a:rPr>
              <a:t>5,3,4</a:t>
            </a:r>
          </a:p>
          <a:p>
            <a:r>
              <a:rPr lang="en-US" altLang="zh-CN">
                <a:solidFill>
                  <a:srgbClr val="FF0066"/>
                </a:solidFill>
                <a:effectLst>
                  <a:outerShdw blurRad="38100" dist="38100" dir="2700000" algn="tl">
                    <a:srgbClr val="C0C0C0"/>
                  </a:outerShdw>
                </a:effectLst>
                <a:ea typeface="黑体" pitchFamily="2" charset="-122"/>
              </a:rPr>
              <a:t>7,5,6</a:t>
            </a:r>
          </a:p>
          <a:p>
            <a:r>
              <a:rPr lang="en-US" altLang="zh-CN">
                <a:solidFill>
                  <a:srgbClr val="FF0066"/>
                </a:solidFill>
                <a:effectLst>
                  <a:outerShdw blurRad="38100" dist="38100" dir="2700000" algn="tl">
                    <a:srgbClr val="C0C0C0"/>
                  </a:outerShdw>
                </a:effectLst>
                <a:ea typeface="黑体" pitchFamily="2" charset="-122"/>
              </a:rPr>
              <a:t>7,8</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8196"/>
                                        </p:tgtEl>
                                        <p:attrNameLst>
                                          <p:attrName>style.visibility</p:attrName>
                                        </p:attrNameLst>
                                      </p:cBhvr>
                                      <p:to>
                                        <p:strVal val="visible"/>
                                      </p:to>
                                    </p:set>
                                    <p:animEffect transition="in" filter="strips(downRight)">
                                      <p:cBhvr>
                                        <p:cTn id="7" dur="500"/>
                                        <p:tgtEl>
                                          <p:spTgt spid="128819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88197"/>
                                        </p:tgtEl>
                                        <p:attrNameLst>
                                          <p:attrName>style.visibility</p:attrName>
                                        </p:attrNameLst>
                                      </p:cBhvr>
                                      <p:to>
                                        <p:strVal val="visible"/>
                                      </p:to>
                                    </p:set>
                                    <p:animEffect transition="in" filter="strips(downRight)">
                                      <p:cBhvr>
                                        <p:cTn id="12" dur="500"/>
                                        <p:tgtEl>
                                          <p:spTgt spid="12881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88198"/>
                                        </p:tgtEl>
                                        <p:attrNameLst>
                                          <p:attrName>style.visibility</p:attrName>
                                        </p:attrNameLst>
                                      </p:cBhvr>
                                      <p:to>
                                        <p:strVal val="visible"/>
                                      </p:to>
                                    </p:set>
                                    <p:animEffect transition="in" filter="box(in)">
                                      <p:cBhvr>
                                        <p:cTn id="17" dur="500"/>
                                        <p:tgtEl>
                                          <p:spTgt spid="128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6" grpId="0" animBg="1" autoUpdateAnimBg="0"/>
      <p:bldP spid="1288197" grpId="0" animBg="1" autoUpdateAnimBg="0"/>
      <p:bldP spid="128819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37F114D-FAF6-416A-BD17-4FCCF81BC3BC}" type="slidenum">
              <a:rPr lang="en-US" altLang="zh-CN"/>
              <a:pPr/>
              <a:t>78</a:t>
            </a:fld>
            <a:r>
              <a:rPr lang="en-US" altLang="zh-CN"/>
              <a:t>-</a:t>
            </a:r>
          </a:p>
        </p:txBody>
      </p:sp>
      <p:sp>
        <p:nvSpPr>
          <p:cNvPr id="668674" name="Rectangle 2"/>
          <p:cNvSpPr>
            <a:spLocks noGrp="1" noChangeArrowheads="1"/>
          </p:cNvSpPr>
          <p:nvPr>
            <p:ph type="title"/>
          </p:nvPr>
        </p:nvSpPr>
        <p:spPr/>
        <p:txBody>
          <a:bodyPr/>
          <a:lstStyle/>
          <a:p>
            <a:r>
              <a:rPr lang="zh-CN" altLang="en-US"/>
              <a:t>本章内容安排</a:t>
            </a:r>
            <a:endParaRPr lang="en-US" altLang="zh-CN"/>
          </a:p>
        </p:txBody>
      </p:sp>
      <p:sp>
        <p:nvSpPr>
          <p:cNvPr id="668675" name="Rectangle 3"/>
          <p:cNvSpPr>
            <a:spLocks noGrp="1" noChangeArrowheads="1"/>
          </p:cNvSpPr>
          <p:nvPr>
            <p:ph type="body" idx="1"/>
          </p:nvPr>
        </p:nvSpPr>
        <p:spPr/>
        <p:txBody>
          <a:bodyPr/>
          <a:lstStyle/>
          <a:p>
            <a:r>
              <a:rPr lang="zh-CN" altLang="en-US"/>
              <a:t>继承概览</a:t>
            </a:r>
            <a:endParaRPr lang="en-US" altLang="zh-CN"/>
          </a:p>
          <a:p>
            <a:r>
              <a:rPr lang="zh-CN" altLang="en-US" smtClean="0"/>
              <a:t>继承方式</a:t>
            </a:r>
          </a:p>
          <a:p>
            <a:r>
              <a:rPr lang="zh-CN" altLang="en-US" smtClean="0"/>
              <a:t>构造与析构</a:t>
            </a:r>
            <a:endParaRPr lang="en-US" altLang="zh-CN" smtClean="0"/>
          </a:p>
          <a:p>
            <a:r>
              <a:rPr lang="zh-CN" altLang="en-US" smtClean="0"/>
              <a:t>多重继承</a:t>
            </a:r>
          </a:p>
          <a:p>
            <a:r>
              <a:rPr lang="zh-CN" altLang="en-US" smtClean="0"/>
              <a:t>多态概述</a:t>
            </a:r>
            <a:endParaRPr lang="en-US" altLang="zh-CN" smtClean="0"/>
          </a:p>
          <a:p>
            <a:r>
              <a:rPr lang="zh-CN" altLang="en-US" u="sng" smtClean="0">
                <a:solidFill>
                  <a:schemeClr val="hlink"/>
                </a:solidFill>
              </a:rPr>
              <a:t>虚函数与运行时多态</a:t>
            </a:r>
            <a:endParaRPr lang="en-US" altLang="zh-CN" u="sng" smtClean="0">
              <a:solidFill>
                <a:schemeClr val="hlink"/>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180984B6-BF2D-47CE-8C73-841212B396B9}" type="slidenum">
              <a:rPr lang="en-US" altLang="zh-CN"/>
              <a:pPr/>
              <a:t>79</a:t>
            </a:fld>
            <a:r>
              <a:rPr lang="en-US" altLang="zh-CN"/>
              <a:t>-</a:t>
            </a:r>
          </a:p>
        </p:txBody>
      </p:sp>
      <p:sp>
        <p:nvSpPr>
          <p:cNvPr id="1338370" name="Rectangle 2"/>
          <p:cNvSpPr>
            <a:spLocks noGrp="1" noChangeArrowheads="1"/>
          </p:cNvSpPr>
          <p:nvPr>
            <p:ph type="title"/>
          </p:nvPr>
        </p:nvSpPr>
        <p:spPr/>
        <p:txBody>
          <a:bodyPr/>
          <a:lstStyle/>
          <a:p>
            <a:r>
              <a:rPr lang="en-US" altLang="zh-CN"/>
              <a:t>1</a:t>
            </a:r>
            <a:r>
              <a:rPr lang="zh-CN" altLang="en-US"/>
              <a:t>、为什么要运行时多态？</a:t>
            </a:r>
          </a:p>
        </p:txBody>
      </p:sp>
      <p:sp>
        <p:nvSpPr>
          <p:cNvPr id="1338371"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dirty="0"/>
              <a:t>class Mammal</a:t>
            </a:r>
          </a:p>
          <a:p>
            <a:pPr>
              <a:lnSpc>
                <a:spcPct val="90000"/>
              </a:lnSpc>
              <a:spcBef>
                <a:spcPct val="25000"/>
              </a:spcBef>
              <a:buFont typeface="Wingdings" pitchFamily="2" charset="2"/>
              <a:buNone/>
            </a:pPr>
            <a:r>
              <a:rPr lang="en-US" altLang="zh-CN" dirty="0"/>
              <a:t>{	</a:t>
            </a:r>
            <a:r>
              <a:rPr lang="en-US" altLang="zh-CN" dirty="0" err="1" smtClean="0"/>
              <a:t>int</a:t>
            </a:r>
            <a:r>
              <a:rPr lang="en-US" altLang="zh-CN" dirty="0" smtClean="0"/>
              <a:t> age</a:t>
            </a:r>
            <a:r>
              <a:rPr lang="en-US" altLang="zh-CN" dirty="0"/>
              <a:t>;</a:t>
            </a:r>
          </a:p>
          <a:p>
            <a:pPr>
              <a:lnSpc>
                <a:spcPct val="90000"/>
              </a:lnSpc>
              <a:spcBef>
                <a:spcPct val="25000"/>
              </a:spcBef>
              <a:buFont typeface="Wingdings" pitchFamily="2" charset="2"/>
              <a:buNone/>
            </a:pPr>
            <a:r>
              <a:rPr lang="en-US" altLang="zh-CN" dirty="0"/>
              <a:t>	double weight;</a:t>
            </a:r>
          </a:p>
          <a:p>
            <a:pPr>
              <a:lnSpc>
                <a:spcPct val="90000"/>
              </a:lnSpc>
              <a:spcBef>
                <a:spcPct val="25000"/>
              </a:spcBef>
              <a:buFont typeface="Wingdings" pitchFamily="2" charset="2"/>
              <a:buNone/>
            </a:pPr>
            <a:r>
              <a:rPr lang="en-US" altLang="zh-CN" dirty="0"/>
              <a:t>public:</a:t>
            </a:r>
          </a:p>
          <a:p>
            <a:pPr>
              <a:lnSpc>
                <a:spcPct val="90000"/>
              </a:lnSpc>
              <a:spcBef>
                <a:spcPct val="25000"/>
              </a:spcBef>
              <a:buFont typeface="Wingdings" pitchFamily="2" charset="2"/>
              <a:buNone/>
            </a:pPr>
            <a:r>
              <a:rPr lang="en-US" altLang="zh-CN" dirty="0"/>
              <a:t>	</a:t>
            </a:r>
            <a:r>
              <a:rPr lang="en-US" altLang="zh-CN" dirty="0" smtClean="0"/>
              <a:t>Mammal(</a:t>
            </a:r>
            <a:r>
              <a:rPr lang="en-US" altLang="zh-CN" dirty="0" err="1" smtClean="0"/>
              <a:t>int</a:t>
            </a:r>
            <a:r>
              <a:rPr lang="en-US" altLang="zh-CN" dirty="0" smtClean="0"/>
              <a:t> </a:t>
            </a:r>
            <a:r>
              <a:rPr lang="en-US" altLang="zh-CN" dirty="0" err="1" smtClean="0"/>
              <a:t>a,double</a:t>
            </a:r>
            <a:r>
              <a:rPr lang="en-US" altLang="zh-CN" dirty="0" smtClean="0"/>
              <a:t> </a:t>
            </a:r>
            <a:r>
              <a:rPr lang="en-US" altLang="zh-CN" dirty="0"/>
              <a:t>w)</a:t>
            </a:r>
          </a:p>
          <a:p>
            <a:pPr>
              <a:lnSpc>
                <a:spcPct val="90000"/>
              </a:lnSpc>
              <a:spcBef>
                <a:spcPct val="25000"/>
              </a:spcBef>
              <a:buFont typeface="Wingdings" pitchFamily="2" charset="2"/>
              <a:buNone/>
            </a:pPr>
            <a:r>
              <a:rPr lang="en-US" altLang="zh-CN" dirty="0"/>
              <a:t>	  { age=a; weight=w; }</a:t>
            </a:r>
          </a:p>
          <a:p>
            <a:pPr>
              <a:lnSpc>
                <a:spcPct val="90000"/>
              </a:lnSpc>
              <a:spcBef>
                <a:spcPct val="25000"/>
              </a:spcBef>
              <a:buFont typeface="Wingdings" pitchFamily="2" charset="2"/>
              <a:buNone/>
            </a:pPr>
            <a:r>
              <a:rPr lang="en-US" altLang="zh-CN" dirty="0"/>
              <a:t>	</a:t>
            </a:r>
            <a:r>
              <a:rPr lang="en-US" altLang="zh-CN" dirty="0">
                <a:solidFill>
                  <a:srgbClr val="FF0066"/>
                </a:solidFill>
              </a:rPr>
              <a:t>void shout() </a:t>
            </a:r>
          </a:p>
          <a:p>
            <a:pPr>
              <a:lnSpc>
                <a:spcPct val="90000"/>
              </a:lnSpc>
              <a:spcBef>
                <a:spcPct val="25000"/>
              </a:spcBef>
              <a:buFont typeface="Wingdings" pitchFamily="2" charset="2"/>
              <a:buNone/>
            </a:pPr>
            <a:r>
              <a:rPr lang="en-US" altLang="zh-CN" dirty="0">
                <a:solidFill>
                  <a:srgbClr val="FF0066"/>
                </a:solidFill>
              </a:rPr>
              <a:t>	  { </a:t>
            </a:r>
            <a:r>
              <a:rPr lang="en-US" altLang="zh-CN" dirty="0" err="1">
                <a:solidFill>
                  <a:srgbClr val="FF0066"/>
                </a:solidFill>
              </a:rPr>
              <a:t>cout</a:t>
            </a:r>
            <a:r>
              <a:rPr lang="en-US" altLang="zh-CN" dirty="0">
                <a:solidFill>
                  <a:srgbClr val="FF0066"/>
                </a:solidFill>
              </a:rPr>
              <a:t>&lt;&lt;“I’m a mammal.\n”;}</a:t>
            </a:r>
          </a:p>
          <a:p>
            <a:pPr>
              <a:lnSpc>
                <a:spcPct val="90000"/>
              </a:lnSpc>
              <a:spcBef>
                <a:spcPct val="25000"/>
              </a:spcBef>
              <a:buFont typeface="Wingdings" pitchFamily="2" charset="2"/>
              <a:buNone/>
            </a:pPr>
            <a:r>
              <a:rPr lang="en-US" altLang="zh-CN" dirty="0"/>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r>
              <a:rPr lang="en-US" altLang="zh-CN"/>
              <a:t>-</a:t>
            </a:r>
            <a:fld id="{C39DA062-52FB-4213-948E-D430FAC58B02}" type="slidenum">
              <a:rPr lang="en-US" altLang="zh-CN"/>
              <a:pPr/>
              <a:t>8</a:t>
            </a:fld>
            <a:r>
              <a:rPr lang="en-US" altLang="zh-CN"/>
              <a:t>-</a:t>
            </a:r>
          </a:p>
        </p:txBody>
      </p:sp>
      <p:sp>
        <p:nvSpPr>
          <p:cNvPr id="1179650" name="Rectangle 2"/>
          <p:cNvSpPr>
            <a:spLocks noGrp="1" noChangeArrowheads="1"/>
          </p:cNvSpPr>
          <p:nvPr>
            <p:ph type="title"/>
          </p:nvPr>
        </p:nvSpPr>
        <p:spPr/>
        <p:txBody>
          <a:bodyPr/>
          <a:lstStyle/>
          <a:p>
            <a:pPr eaLnBrk="1" hangingPunct="1">
              <a:defRPr/>
            </a:pPr>
            <a:r>
              <a:rPr lang="zh-CN" altLang="en-US" smtClean="0"/>
              <a:t>派生类示例：派生类</a:t>
            </a:r>
          </a:p>
        </p:txBody>
      </p:sp>
      <p:sp>
        <p:nvSpPr>
          <p:cNvPr id="1179651" name="Rectangle 3"/>
          <p:cNvSpPr>
            <a:spLocks noGrp="1" noChangeArrowheads="1"/>
          </p:cNvSpPr>
          <p:nvPr>
            <p:ph type="body" idx="1"/>
          </p:nvPr>
        </p:nvSpPr>
        <p:spPr/>
        <p:txBody>
          <a:bodyPr/>
          <a:lstStyle/>
          <a:p>
            <a:pPr eaLnBrk="1" hangingPunct="1">
              <a:lnSpc>
                <a:spcPct val="90000"/>
              </a:lnSpc>
              <a:spcBef>
                <a:spcPct val="25000"/>
              </a:spcBef>
              <a:buFont typeface="Wingdings" pitchFamily="2" charset="2"/>
              <a:buNone/>
              <a:defRPr/>
            </a:pPr>
            <a:r>
              <a:rPr lang="en-US" altLang="zh-CN" sz="2400" dirty="0" smtClean="0">
                <a:solidFill>
                  <a:srgbClr val="FF0066"/>
                </a:solidFill>
              </a:rPr>
              <a:t>class Circle : public Point</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radius;</a:t>
            </a:r>
          </a:p>
          <a:p>
            <a:pPr eaLnBrk="1" hangingPunct="1">
              <a:lnSpc>
                <a:spcPct val="90000"/>
              </a:lnSpc>
              <a:spcBef>
                <a:spcPct val="25000"/>
              </a:spcBef>
              <a:buFont typeface="Wingdings" pitchFamily="2" charset="2"/>
              <a:buNone/>
              <a:defRPr/>
            </a:pPr>
            <a:r>
              <a:rPr lang="en-US" altLang="zh-CN" sz="2400" dirty="0" smtClean="0">
                <a:solidFill>
                  <a:schemeClr val="tx2"/>
                </a:solidFill>
              </a:rPr>
              <a:t>public:</a:t>
            </a:r>
          </a:p>
          <a:p>
            <a:pPr eaLnBrk="1" hangingPunct="1">
              <a:lnSpc>
                <a:spcPct val="90000"/>
              </a:lnSpc>
              <a:spcBef>
                <a:spcPct val="25000"/>
              </a:spcBef>
              <a:buFont typeface="Wingdings" pitchFamily="2" charset="2"/>
              <a:buNone/>
              <a:defRPr/>
            </a:pPr>
            <a:r>
              <a:rPr lang="en-US" altLang="zh-CN" sz="2400" dirty="0" smtClean="0">
                <a:solidFill>
                  <a:schemeClr val="tx2"/>
                </a:solidFill>
              </a:rPr>
              <a:t>	Circle() { radius=0; }</a:t>
            </a:r>
          </a:p>
          <a:p>
            <a:pPr eaLnBrk="1" hangingPunct="1">
              <a:lnSpc>
                <a:spcPct val="90000"/>
              </a:lnSpc>
              <a:spcBef>
                <a:spcPct val="25000"/>
              </a:spcBef>
              <a:buFont typeface="Wingdings" pitchFamily="2" charset="2"/>
              <a:buNone/>
              <a:defRPr/>
            </a:pPr>
            <a:r>
              <a:rPr lang="en-US" altLang="zh-CN" sz="2400" dirty="0" smtClean="0">
                <a:solidFill>
                  <a:schemeClr val="tx2"/>
                </a:solidFill>
              </a:rPr>
              <a:t>	Circle( double a, double </a:t>
            </a:r>
            <a:r>
              <a:rPr lang="en-US" altLang="zh-CN" sz="2400" dirty="0" err="1" smtClean="0">
                <a:solidFill>
                  <a:schemeClr val="tx2"/>
                </a:solidFill>
              </a:rPr>
              <a:t>b,double</a:t>
            </a:r>
            <a:r>
              <a:rPr lang="en-US" altLang="zh-CN" sz="2400" dirty="0" smtClean="0">
                <a:solidFill>
                  <a:schemeClr val="tx2"/>
                </a:solidFill>
              </a:rPr>
              <a:t> r)</a:t>
            </a:r>
            <a:r>
              <a:rPr lang="en-US" altLang="zh-CN" sz="2400" dirty="0" smtClean="0">
                <a:solidFill>
                  <a:srgbClr val="FF0066"/>
                </a:solidFill>
              </a:rPr>
              <a:t>:Point(</a:t>
            </a:r>
            <a:r>
              <a:rPr lang="en-US" altLang="zh-CN" sz="2400" dirty="0" err="1" smtClean="0">
                <a:solidFill>
                  <a:srgbClr val="FF0066"/>
                </a:solidFill>
              </a:rPr>
              <a:t>a,b</a:t>
            </a:r>
            <a:r>
              <a:rPr lang="en-US" altLang="zh-CN" sz="2400" dirty="0" smtClean="0">
                <a:solidFill>
                  <a:srgbClr val="FF0066"/>
                </a:solidFill>
              </a:rPr>
              <a:t>)</a:t>
            </a:r>
          </a:p>
          <a:p>
            <a:pPr eaLnBrk="1" hangingPunct="1">
              <a:lnSpc>
                <a:spcPct val="90000"/>
              </a:lnSpc>
              <a:spcBef>
                <a:spcPct val="25000"/>
              </a:spcBef>
              <a:buFont typeface="Wingdings" pitchFamily="2" charset="2"/>
              <a:buNone/>
              <a:defRPr/>
            </a:pPr>
            <a:r>
              <a:rPr lang="en-US" altLang="zh-CN" sz="2400" dirty="0" smtClean="0">
                <a:solidFill>
                  <a:schemeClr val="tx2"/>
                </a:solidFill>
              </a:rPr>
              <a:t>	{  radius=r; }</a:t>
            </a:r>
          </a:p>
          <a:p>
            <a:pPr eaLnBrk="1" hangingPunct="1">
              <a:lnSpc>
                <a:spcPct val="90000"/>
              </a:lnSpc>
              <a:spcBef>
                <a:spcPct val="25000"/>
              </a:spcBef>
              <a:buFont typeface="Wingdings" pitchFamily="2" charset="2"/>
              <a:buNone/>
              <a:defRPr/>
            </a:pPr>
            <a:r>
              <a:rPr lang="en-US" altLang="zh-CN" sz="2400" dirty="0" smtClean="0">
                <a:solidFill>
                  <a:schemeClr val="tx2"/>
                </a:solidFill>
              </a:rPr>
              <a:t>	void </a:t>
            </a:r>
            <a:r>
              <a:rPr lang="en-US" altLang="zh-CN" sz="2400" dirty="0" err="1" smtClean="0">
                <a:solidFill>
                  <a:schemeClr val="tx2"/>
                </a:solidFill>
              </a:rPr>
              <a:t>setR</a:t>
            </a:r>
            <a:r>
              <a:rPr lang="en-US" altLang="zh-CN" sz="2400" dirty="0" smtClean="0">
                <a:solidFill>
                  <a:schemeClr val="tx2"/>
                </a:solidFill>
              </a:rPr>
              <a:t>(double r) { radius=r; }</a:t>
            </a:r>
          </a:p>
          <a:p>
            <a:pPr eaLnBrk="1" hangingPunct="1">
              <a:lnSpc>
                <a:spcPct val="90000"/>
              </a:lnSpc>
              <a:spcBef>
                <a:spcPct val="25000"/>
              </a:spcBef>
              <a:buFont typeface="Wingdings" pitchFamily="2" charset="2"/>
              <a:buNone/>
              <a:defRPr/>
            </a:pPr>
            <a:r>
              <a:rPr lang="en-US" altLang="zh-CN" sz="2400" dirty="0" smtClean="0">
                <a:solidFill>
                  <a:schemeClr val="tx2"/>
                </a:solidFill>
              </a:rPr>
              <a:t>	double </a:t>
            </a:r>
            <a:r>
              <a:rPr lang="en-US" altLang="zh-CN" sz="2400" dirty="0" err="1" smtClean="0">
                <a:solidFill>
                  <a:schemeClr val="tx2"/>
                </a:solidFill>
              </a:rPr>
              <a:t>getR</a:t>
            </a:r>
            <a:r>
              <a:rPr lang="en-US" altLang="zh-CN" sz="2400" dirty="0" smtClean="0">
                <a:solidFill>
                  <a:schemeClr val="tx2"/>
                </a:solidFill>
              </a:rPr>
              <a:t>() { return radius; }</a:t>
            </a:r>
          </a:p>
          <a:p>
            <a:pPr eaLnBrk="1" hangingPunct="1">
              <a:lnSpc>
                <a:spcPct val="90000"/>
              </a:lnSpc>
              <a:spcBef>
                <a:spcPct val="25000"/>
              </a:spcBef>
              <a:buFont typeface="Wingdings" pitchFamily="2" charset="2"/>
              <a:buNone/>
              <a:defRPr/>
            </a:pPr>
            <a:r>
              <a:rPr lang="en-US" altLang="zh-CN" sz="2400" dirty="0" smtClean="0">
                <a:solidFill>
                  <a:schemeClr val="tx2"/>
                </a:solidFill>
              </a:rPr>
              <a:t>};</a:t>
            </a:r>
          </a:p>
        </p:txBody>
      </p:sp>
      <p:sp>
        <p:nvSpPr>
          <p:cNvPr id="1179652" name="AutoShape 4"/>
          <p:cNvSpPr>
            <a:spLocks noChangeArrowheads="1"/>
          </p:cNvSpPr>
          <p:nvPr/>
        </p:nvSpPr>
        <p:spPr bwMode="auto">
          <a:xfrm>
            <a:off x="5508104" y="980728"/>
            <a:ext cx="3312368" cy="1828800"/>
          </a:xfrm>
          <a:prstGeom prst="cloudCallout">
            <a:avLst>
              <a:gd name="adj1" fmla="val -33292"/>
              <a:gd name="adj2" fmla="val 64412"/>
            </a:avLst>
          </a:prstGeom>
          <a:solidFill>
            <a:schemeClr val="accent1"/>
          </a:solidFill>
          <a:ln w="38100">
            <a:solidFill>
              <a:schemeClr val="hlink"/>
            </a:solidFill>
            <a:miter lim="800000"/>
            <a:headEnd/>
            <a:tailEnd/>
          </a:ln>
          <a:effectLst/>
        </p:spPr>
        <p:txBody>
          <a:bodyPr/>
          <a:lstStyle/>
          <a:p>
            <a:pPr algn="ctr">
              <a:defRPr/>
            </a:pPr>
            <a:r>
              <a:rPr lang="zh-CN" altLang="en-US" sz="2800">
                <a:effectLst>
                  <a:outerShdw blurRad="38100" dist="38100" dir="2700000" algn="tl">
                    <a:srgbClr val="FFFFFF"/>
                  </a:outerShdw>
                </a:effectLst>
                <a:ea typeface="黑体" pitchFamily="2" charset="-122"/>
              </a:rPr>
              <a:t>初始化从基类继承得来的成员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9652"/>
                                        </p:tgtEl>
                                        <p:attrNameLst>
                                          <p:attrName>style.visibility</p:attrName>
                                        </p:attrNameLst>
                                      </p:cBhvr>
                                      <p:to>
                                        <p:strVal val="visible"/>
                                      </p:to>
                                    </p:set>
                                    <p:animEffect transition="in" filter="strips(downRight)">
                                      <p:cBhvr>
                                        <p:cTn id="7" dur="500"/>
                                        <p:tgtEl>
                                          <p:spTgt spid="117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2"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2047CAD4-04D0-439B-8FBE-19AE46243896}" type="slidenum">
              <a:rPr lang="en-US" altLang="zh-CN"/>
              <a:pPr/>
              <a:t>80</a:t>
            </a:fld>
            <a:r>
              <a:rPr lang="en-US" altLang="zh-CN"/>
              <a:t>-</a:t>
            </a:r>
          </a:p>
        </p:txBody>
      </p:sp>
      <p:sp>
        <p:nvSpPr>
          <p:cNvPr id="1339394" name="Rectangle 2"/>
          <p:cNvSpPr>
            <a:spLocks noGrp="1" noChangeArrowheads="1"/>
          </p:cNvSpPr>
          <p:nvPr>
            <p:ph type="title"/>
          </p:nvPr>
        </p:nvSpPr>
        <p:spPr/>
        <p:txBody>
          <a:bodyPr/>
          <a:lstStyle/>
          <a:p>
            <a:r>
              <a:rPr lang="zh-CN" altLang="en-US"/>
              <a:t>为什么要运行时多态？</a:t>
            </a:r>
          </a:p>
        </p:txBody>
      </p:sp>
      <p:sp>
        <p:nvSpPr>
          <p:cNvPr id="1339395"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solidFill>
                  <a:schemeClr val="folHlink"/>
                </a:solidFill>
              </a:rPr>
              <a:t>class Dog : public Mammal</a:t>
            </a:r>
          </a:p>
          <a:p>
            <a:pPr>
              <a:lnSpc>
                <a:spcPct val="90000"/>
              </a:lnSpc>
              <a:spcBef>
                <a:spcPct val="25000"/>
              </a:spcBef>
              <a:buFont typeface="Wingdings" pitchFamily="2" charset="2"/>
              <a:buNone/>
            </a:pPr>
            <a:r>
              <a:rPr lang="en-US" altLang="zh-CN" sz="2400" dirty="0">
                <a:solidFill>
                  <a:schemeClr val="folHlink"/>
                </a:solidFill>
              </a:rPr>
              <a:t>{</a:t>
            </a:r>
          </a:p>
          <a:p>
            <a:pPr>
              <a:lnSpc>
                <a:spcPct val="90000"/>
              </a:lnSpc>
              <a:spcBef>
                <a:spcPct val="25000"/>
              </a:spcBef>
              <a:buFont typeface="Wingdings" pitchFamily="2" charset="2"/>
              <a:buNone/>
            </a:pPr>
            <a:r>
              <a:rPr lang="en-US" altLang="zh-CN" sz="2400" dirty="0">
                <a:solidFill>
                  <a:schemeClr val="folHlink"/>
                </a:solidFill>
              </a:rPr>
              <a:t>public:</a:t>
            </a:r>
          </a:p>
          <a:p>
            <a:pPr>
              <a:lnSpc>
                <a:spcPct val="90000"/>
              </a:lnSpc>
              <a:spcBef>
                <a:spcPct val="25000"/>
              </a:spcBef>
              <a:buFont typeface="Wingdings" pitchFamily="2" charset="2"/>
              <a:buNone/>
            </a:pPr>
            <a:r>
              <a:rPr lang="en-US" altLang="zh-CN" sz="2400" dirty="0">
                <a:solidFill>
                  <a:schemeClr val="folHlink"/>
                </a:solidFill>
              </a:rPr>
              <a:t>	</a:t>
            </a:r>
            <a:r>
              <a:rPr lang="en-US" altLang="zh-CN" sz="2400" dirty="0" smtClean="0">
                <a:solidFill>
                  <a:schemeClr val="folHlink"/>
                </a:solidFill>
              </a:rPr>
              <a:t>Dog(</a:t>
            </a:r>
            <a:r>
              <a:rPr lang="en-US" altLang="zh-CN" sz="2400" dirty="0" err="1" smtClean="0">
                <a:solidFill>
                  <a:schemeClr val="folHlink"/>
                </a:solidFill>
              </a:rPr>
              <a:t>int</a:t>
            </a:r>
            <a:r>
              <a:rPr lang="en-US" altLang="zh-CN" sz="2400" dirty="0" smtClean="0">
                <a:solidFill>
                  <a:schemeClr val="folHlink"/>
                </a:solidFill>
              </a:rPr>
              <a:t> </a:t>
            </a:r>
            <a:r>
              <a:rPr lang="en-US" altLang="zh-CN" sz="2400" dirty="0" err="1" smtClean="0">
                <a:solidFill>
                  <a:schemeClr val="folHlink"/>
                </a:solidFill>
              </a:rPr>
              <a:t>a,double</a:t>
            </a:r>
            <a:r>
              <a:rPr lang="en-US" altLang="zh-CN" sz="2400" dirty="0" smtClean="0">
                <a:solidFill>
                  <a:schemeClr val="folHlink"/>
                </a:solidFill>
              </a:rPr>
              <a:t> </a:t>
            </a:r>
            <a:r>
              <a:rPr lang="en-US" altLang="zh-CN" sz="2400" dirty="0">
                <a:solidFill>
                  <a:schemeClr val="folHlink"/>
                </a:solidFill>
              </a:rPr>
              <a:t>w):</a:t>
            </a:r>
            <a:r>
              <a:rPr lang="en-US" altLang="zh-CN" sz="2400" dirty="0">
                <a:solidFill>
                  <a:srgbClr val="FF0066"/>
                </a:solidFill>
              </a:rPr>
              <a:t>Mammal(</a:t>
            </a:r>
            <a:r>
              <a:rPr lang="en-US" altLang="zh-CN" sz="2400" dirty="0" err="1">
                <a:solidFill>
                  <a:srgbClr val="FF0066"/>
                </a:solidFill>
              </a:rPr>
              <a:t>a,w</a:t>
            </a:r>
            <a:r>
              <a:rPr lang="en-US" altLang="zh-CN" sz="2400" dirty="0">
                <a:solidFill>
                  <a:srgbClr val="FF0066"/>
                </a:solidFill>
              </a:rPr>
              <a:t>)</a:t>
            </a:r>
            <a:r>
              <a:rPr lang="en-US" altLang="zh-CN" sz="2400" dirty="0">
                <a:solidFill>
                  <a:schemeClr val="folHlink"/>
                </a:solidFill>
              </a:rPr>
              <a:t> {}</a:t>
            </a:r>
          </a:p>
          <a:p>
            <a:pPr>
              <a:lnSpc>
                <a:spcPct val="90000"/>
              </a:lnSpc>
              <a:spcBef>
                <a:spcPct val="25000"/>
              </a:spcBef>
              <a:buFont typeface="Wingdings" pitchFamily="2" charset="2"/>
              <a:buNone/>
            </a:pPr>
            <a:r>
              <a:rPr lang="en-US" altLang="zh-CN" sz="2400" dirty="0">
                <a:solidFill>
                  <a:schemeClr val="folHlink"/>
                </a:solidFill>
              </a:rPr>
              <a:t>	</a:t>
            </a:r>
            <a:r>
              <a:rPr lang="en-US" altLang="zh-CN" sz="2400" dirty="0">
                <a:solidFill>
                  <a:srgbClr val="FF0066"/>
                </a:solidFill>
              </a:rPr>
              <a:t>void shout() { </a:t>
            </a:r>
            <a:r>
              <a:rPr lang="en-US" altLang="zh-CN" sz="2400" dirty="0" err="1">
                <a:solidFill>
                  <a:srgbClr val="FF0066"/>
                </a:solidFill>
              </a:rPr>
              <a:t>cout</a:t>
            </a:r>
            <a:r>
              <a:rPr lang="en-US" altLang="zh-CN" sz="2400" dirty="0">
                <a:solidFill>
                  <a:srgbClr val="FF0066"/>
                </a:solidFill>
              </a:rPr>
              <a:t>&lt;&lt;“woo.\n”;}</a:t>
            </a:r>
          </a:p>
          <a:p>
            <a:pPr>
              <a:lnSpc>
                <a:spcPct val="90000"/>
              </a:lnSpc>
              <a:spcBef>
                <a:spcPct val="25000"/>
              </a:spcBef>
              <a:buFont typeface="Wingdings" pitchFamily="2" charset="2"/>
              <a:buNone/>
            </a:pPr>
            <a:r>
              <a:rPr lang="en-US" altLang="zh-CN" sz="2400" dirty="0">
                <a:solidFill>
                  <a:schemeClr val="folHlink"/>
                </a:solidFill>
              </a:rPr>
              <a:t>};</a:t>
            </a:r>
          </a:p>
          <a:p>
            <a:pPr>
              <a:lnSpc>
                <a:spcPct val="90000"/>
              </a:lnSpc>
              <a:spcBef>
                <a:spcPct val="25000"/>
              </a:spcBef>
              <a:buFont typeface="Wingdings" pitchFamily="2" charset="2"/>
              <a:buNone/>
            </a:pPr>
            <a:r>
              <a:rPr lang="en-US" altLang="zh-CN" sz="2400" dirty="0"/>
              <a:t>class Cat : public Mammal</a:t>
            </a:r>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public:</a:t>
            </a:r>
          </a:p>
          <a:p>
            <a:pPr>
              <a:lnSpc>
                <a:spcPct val="90000"/>
              </a:lnSpc>
              <a:spcBef>
                <a:spcPct val="25000"/>
              </a:spcBef>
              <a:buFont typeface="Wingdings" pitchFamily="2" charset="2"/>
              <a:buNone/>
            </a:pPr>
            <a:r>
              <a:rPr lang="en-US" altLang="zh-CN" sz="2400" dirty="0"/>
              <a:t>	</a:t>
            </a:r>
            <a:r>
              <a:rPr lang="en-US" altLang="zh-CN" sz="2400" dirty="0" smtClean="0"/>
              <a:t>Cat(</a:t>
            </a:r>
            <a:r>
              <a:rPr lang="en-US" altLang="zh-CN" sz="2400" dirty="0" err="1" smtClean="0"/>
              <a:t>int</a:t>
            </a:r>
            <a:r>
              <a:rPr lang="en-US" altLang="zh-CN" sz="2400" dirty="0" smtClean="0"/>
              <a:t> </a:t>
            </a:r>
            <a:r>
              <a:rPr lang="en-US" altLang="zh-CN" sz="2400" dirty="0" err="1" smtClean="0"/>
              <a:t>a,double</a:t>
            </a:r>
            <a:r>
              <a:rPr lang="en-US" altLang="zh-CN" sz="2400" dirty="0" smtClean="0"/>
              <a:t> </a:t>
            </a:r>
            <a:r>
              <a:rPr lang="en-US" altLang="zh-CN" sz="2400" dirty="0"/>
              <a:t>w):</a:t>
            </a:r>
            <a:r>
              <a:rPr lang="en-US" altLang="zh-CN" sz="2400" dirty="0">
                <a:solidFill>
                  <a:srgbClr val="FF0066"/>
                </a:solidFill>
              </a:rPr>
              <a:t>Mammal(</a:t>
            </a:r>
            <a:r>
              <a:rPr lang="en-US" altLang="zh-CN" sz="2400" dirty="0" err="1">
                <a:solidFill>
                  <a:srgbClr val="FF0066"/>
                </a:solidFill>
              </a:rPr>
              <a:t>a,w</a:t>
            </a:r>
            <a:r>
              <a:rPr lang="en-US" altLang="zh-CN" sz="2400" dirty="0">
                <a:solidFill>
                  <a:srgbClr val="FF0066"/>
                </a:solidFill>
              </a:rPr>
              <a:t>)</a:t>
            </a:r>
            <a:r>
              <a:rPr lang="en-US" altLang="zh-CN" sz="2400" dirty="0"/>
              <a:t> {}</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void shout() {</a:t>
            </a:r>
            <a:r>
              <a:rPr lang="en-US" altLang="zh-CN" sz="2400" dirty="0" err="1">
                <a:solidFill>
                  <a:srgbClr val="FF0066"/>
                </a:solidFill>
              </a:rPr>
              <a:t>cout</a:t>
            </a:r>
            <a:r>
              <a:rPr lang="en-US" altLang="zh-CN" sz="2400" dirty="0">
                <a:solidFill>
                  <a:srgbClr val="FF0066"/>
                </a:solidFill>
              </a:rPr>
              <a:t>&lt;&lt;“meow.\n”;}</a:t>
            </a:r>
          </a:p>
          <a:p>
            <a:pPr>
              <a:lnSpc>
                <a:spcPct val="90000"/>
              </a:lnSpc>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r>
              <a:rPr lang="en-US" altLang="zh-CN"/>
              <a:t>-</a:t>
            </a:r>
            <a:fld id="{006885F6-1EFF-4040-AA01-D03345BF30FE}" type="slidenum">
              <a:rPr lang="en-US" altLang="zh-CN"/>
              <a:pPr/>
              <a:t>81</a:t>
            </a:fld>
            <a:r>
              <a:rPr lang="en-US" altLang="zh-CN"/>
              <a:t>-</a:t>
            </a:r>
          </a:p>
        </p:txBody>
      </p:sp>
      <p:sp>
        <p:nvSpPr>
          <p:cNvPr id="1340418" name="Rectangle 2"/>
          <p:cNvSpPr>
            <a:spLocks noGrp="1" noChangeArrowheads="1"/>
          </p:cNvSpPr>
          <p:nvPr>
            <p:ph type="title"/>
          </p:nvPr>
        </p:nvSpPr>
        <p:spPr/>
        <p:txBody>
          <a:bodyPr/>
          <a:lstStyle/>
          <a:p>
            <a:r>
              <a:rPr lang="zh-CN" altLang="en-US"/>
              <a:t>为什么要运行时多态？</a:t>
            </a:r>
          </a:p>
        </p:txBody>
      </p:sp>
      <p:sp>
        <p:nvSpPr>
          <p:cNvPr id="1340419"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void shout(Mammal *p)</a:t>
            </a:r>
          </a:p>
          <a:p>
            <a:pPr>
              <a:lnSpc>
                <a:spcPct val="90000"/>
              </a:lnSpc>
              <a:spcBef>
                <a:spcPct val="25000"/>
              </a:spcBef>
              <a:buFont typeface="Wingdings" pitchFamily="2" charset="2"/>
              <a:buNone/>
            </a:pPr>
            <a:r>
              <a:rPr lang="en-US" altLang="zh-CN" sz="2400" dirty="0"/>
              <a:t>{	  p-&gt;shout();  }</a:t>
            </a:r>
          </a:p>
          <a:p>
            <a:pPr>
              <a:lnSpc>
                <a:spcPct val="90000"/>
              </a:lnSpc>
              <a:spcBef>
                <a:spcPct val="25000"/>
              </a:spcBef>
              <a:buFont typeface="Wingdings" pitchFamily="2" charset="2"/>
              <a:buNone/>
            </a:pPr>
            <a:r>
              <a:rPr lang="en-US" altLang="zh-CN" sz="2400" smtClean="0"/>
              <a:t>int </a:t>
            </a:r>
            <a:r>
              <a:rPr lang="en-US" altLang="zh-CN" sz="2400" dirty="0" smtClean="0"/>
              <a:t>main()</a:t>
            </a:r>
            <a:endParaRPr lang="en-US" altLang="zh-CN" sz="2400" dirty="0"/>
          </a:p>
          <a:p>
            <a:pPr>
              <a:lnSpc>
                <a:spcPct val="90000"/>
              </a:lnSpc>
              <a:spcBef>
                <a:spcPct val="25000"/>
              </a:spcBef>
              <a:buFont typeface="Wingdings" pitchFamily="2" charset="2"/>
              <a:buNone/>
            </a:pPr>
            <a:r>
              <a:rPr lang="en-US" altLang="zh-CN" sz="2400" dirty="0"/>
              <a:t>{	</a:t>
            </a:r>
            <a:r>
              <a:rPr lang="en-US" altLang="zh-CN" sz="2400" dirty="0">
                <a:solidFill>
                  <a:schemeClr val="folHlink"/>
                </a:solidFill>
              </a:rPr>
              <a:t>Mammal m(3,5);</a:t>
            </a:r>
          </a:p>
          <a:p>
            <a:pPr>
              <a:lnSpc>
                <a:spcPct val="90000"/>
              </a:lnSpc>
              <a:spcBef>
                <a:spcPct val="25000"/>
              </a:spcBef>
              <a:buFont typeface="Wingdings" pitchFamily="2" charset="2"/>
              <a:buNone/>
            </a:pPr>
            <a:r>
              <a:rPr lang="en-US" altLang="zh-CN" sz="2400" dirty="0">
                <a:solidFill>
                  <a:schemeClr val="folHlink"/>
                </a:solidFill>
              </a:rPr>
              <a:t>	Dog </a:t>
            </a:r>
            <a:r>
              <a:rPr lang="en-US" altLang="zh-CN" sz="2400" dirty="0" err="1">
                <a:solidFill>
                  <a:schemeClr val="folHlink"/>
                </a:solidFill>
              </a:rPr>
              <a:t>dog</a:t>
            </a:r>
            <a:r>
              <a:rPr lang="en-US" altLang="zh-CN" sz="2400" dirty="0">
                <a:solidFill>
                  <a:schemeClr val="folHlink"/>
                </a:solidFill>
              </a:rPr>
              <a:t>(4,6);</a:t>
            </a:r>
          </a:p>
          <a:p>
            <a:pPr>
              <a:lnSpc>
                <a:spcPct val="90000"/>
              </a:lnSpc>
              <a:spcBef>
                <a:spcPct val="25000"/>
              </a:spcBef>
              <a:buFont typeface="Wingdings" pitchFamily="2" charset="2"/>
              <a:buNone/>
            </a:pPr>
            <a:r>
              <a:rPr lang="en-US" altLang="zh-CN" sz="2400" dirty="0">
                <a:solidFill>
                  <a:schemeClr val="folHlink"/>
                </a:solidFill>
              </a:rPr>
              <a:t>	Cat </a:t>
            </a:r>
            <a:r>
              <a:rPr lang="en-US" altLang="zh-CN" sz="2400" dirty="0" err="1">
                <a:solidFill>
                  <a:schemeClr val="folHlink"/>
                </a:solidFill>
              </a:rPr>
              <a:t>cat</a:t>
            </a:r>
            <a:r>
              <a:rPr lang="en-US" altLang="zh-CN" sz="2400" dirty="0">
                <a:solidFill>
                  <a:schemeClr val="folHlink"/>
                </a:solidFill>
              </a:rPr>
              <a:t>(4,7);</a:t>
            </a:r>
          </a:p>
          <a:p>
            <a:pPr>
              <a:lnSpc>
                <a:spcPct val="90000"/>
              </a:lnSpc>
              <a:spcBef>
                <a:spcPct val="25000"/>
              </a:spcBef>
              <a:buFont typeface="Wingdings" pitchFamily="2" charset="2"/>
              <a:buNone/>
            </a:pPr>
            <a:r>
              <a:rPr lang="en-US" altLang="zh-CN" sz="2400" dirty="0"/>
              <a:t>	shout(&amp;m);</a:t>
            </a:r>
          </a:p>
          <a:p>
            <a:pPr>
              <a:lnSpc>
                <a:spcPct val="90000"/>
              </a:lnSpc>
              <a:spcBef>
                <a:spcPct val="25000"/>
              </a:spcBef>
              <a:buFont typeface="Wingdings" pitchFamily="2" charset="2"/>
              <a:buNone/>
            </a:pPr>
            <a:r>
              <a:rPr lang="en-US" altLang="zh-CN" sz="2400" dirty="0"/>
              <a:t>	shout(&amp;dog);</a:t>
            </a:r>
          </a:p>
          <a:p>
            <a:pPr>
              <a:lnSpc>
                <a:spcPct val="90000"/>
              </a:lnSpc>
              <a:spcBef>
                <a:spcPct val="25000"/>
              </a:spcBef>
              <a:buFont typeface="Wingdings" pitchFamily="2" charset="2"/>
              <a:buNone/>
            </a:pPr>
            <a:r>
              <a:rPr lang="en-US" altLang="zh-CN" sz="2400" dirty="0"/>
              <a:t>	shout(&amp;cat);</a:t>
            </a:r>
          </a:p>
          <a:p>
            <a:pPr>
              <a:lnSpc>
                <a:spcPct val="90000"/>
              </a:lnSpc>
              <a:spcBef>
                <a:spcPct val="25000"/>
              </a:spcBef>
              <a:buNone/>
            </a:pPr>
            <a:r>
              <a:rPr lang="en-US" altLang="zh-CN" sz="2400" dirty="0" smtClean="0"/>
              <a:t>	return 0;</a:t>
            </a:r>
          </a:p>
          <a:p>
            <a:pPr>
              <a:lnSpc>
                <a:spcPct val="90000"/>
              </a:lnSpc>
              <a:spcBef>
                <a:spcPct val="25000"/>
              </a:spcBef>
              <a:buFont typeface="Wingdings" pitchFamily="2" charset="2"/>
              <a:buNone/>
            </a:pPr>
            <a:r>
              <a:rPr lang="en-US" altLang="zh-CN" sz="2400" dirty="0" smtClean="0"/>
              <a:t>}</a:t>
            </a:r>
            <a:endParaRPr lang="en-US" altLang="zh-CN" sz="2400" dirty="0"/>
          </a:p>
        </p:txBody>
      </p:sp>
      <p:sp>
        <p:nvSpPr>
          <p:cNvPr id="1340420" name="Rectangle 4"/>
          <p:cNvSpPr>
            <a:spLocks noChangeArrowheads="1"/>
          </p:cNvSpPr>
          <p:nvPr/>
        </p:nvSpPr>
        <p:spPr bwMode="auto">
          <a:xfrm>
            <a:off x="4752975" y="1576388"/>
            <a:ext cx="28194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用户的期望</a:t>
            </a:r>
          </a:p>
          <a:p>
            <a:r>
              <a:rPr lang="zh-CN" altLang="en-US">
                <a:solidFill>
                  <a:srgbClr val="FF0066"/>
                </a:solidFill>
                <a:effectLst>
                  <a:outerShdw blurRad="38100" dist="38100" dir="2700000" algn="tl">
                    <a:srgbClr val="C0C0C0"/>
                  </a:outerShdw>
                </a:effectLst>
                <a:ea typeface="黑体" pitchFamily="2" charset="-122"/>
              </a:rPr>
              <a:t>调用基类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a:t>
            </a:r>
            <a:r>
              <a:rPr lang="en-US" altLang="zh-CN">
                <a:solidFill>
                  <a:srgbClr val="FF0066"/>
                </a:solidFill>
                <a:effectLst>
                  <a:outerShdw blurRad="38100" dist="38100" dir="2700000" algn="tl">
                    <a:srgbClr val="C0C0C0"/>
                  </a:outerShdw>
                </a:effectLst>
                <a:ea typeface="黑体" pitchFamily="2" charset="-122"/>
              </a:rPr>
              <a:t>Dog</a:t>
            </a:r>
            <a:r>
              <a:rPr lang="zh-CN" altLang="en-US">
                <a:solidFill>
                  <a:srgbClr val="FF0066"/>
                </a:solidFill>
                <a:effectLst>
                  <a:outerShdw blurRad="38100" dist="38100" dir="2700000" algn="tl">
                    <a:srgbClr val="C0C0C0"/>
                  </a:outerShdw>
                </a:effectLst>
                <a:ea typeface="黑体" pitchFamily="2" charset="-122"/>
              </a:rPr>
              <a:t>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a:t>
            </a:r>
            <a:r>
              <a:rPr lang="en-US" altLang="zh-CN">
                <a:solidFill>
                  <a:srgbClr val="FF0066"/>
                </a:solidFill>
                <a:effectLst>
                  <a:outerShdw blurRad="38100" dist="38100" dir="2700000" algn="tl">
                    <a:srgbClr val="C0C0C0"/>
                  </a:outerShdw>
                </a:effectLst>
                <a:ea typeface="黑体" pitchFamily="2" charset="-122"/>
              </a:rPr>
              <a:t>Cat</a:t>
            </a:r>
            <a:r>
              <a:rPr lang="zh-CN" altLang="en-US">
                <a:solidFill>
                  <a:srgbClr val="FF0066"/>
                </a:solidFill>
                <a:effectLst>
                  <a:outerShdw blurRad="38100" dist="38100" dir="2700000" algn="tl">
                    <a:srgbClr val="C0C0C0"/>
                  </a:outerShdw>
                </a:effectLst>
                <a:ea typeface="黑体" pitchFamily="2" charset="-122"/>
              </a:rPr>
              <a:t>类</a:t>
            </a:r>
            <a:r>
              <a:rPr lang="en-US" altLang="zh-CN">
                <a:solidFill>
                  <a:srgbClr val="FF0066"/>
                </a:solidFill>
                <a:effectLst>
                  <a:outerShdw blurRad="38100" dist="38100" dir="2700000" algn="tl">
                    <a:srgbClr val="C0C0C0"/>
                  </a:outerShdw>
                </a:effectLst>
                <a:ea typeface="黑体" pitchFamily="2" charset="-122"/>
              </a:rPr>
              <a:t>shout</a:t>
            </a:r>
          </a:p>
        </p:txBody>
      </p:sp>
      <p:sp>
        <p:nvSpPr>
          <p:cNvPr id="1340421" name="Line 5"/>
          <p:cNvSpPr>
            <a:spLocks noChangeShapeType="1"/>
          </p:cNvSpPr>
          <p:nvPr/>
        </p:nvSpPr>
        <p:spPr bwMode="auto">
          <a:xfrm flipV="1">
            <a:off x="2627313" y="2185988"/>
            <a:ext cx="2278062" cy="1541462"/>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0422" name="Line 6"/>
          <p:cNvSpPr>
            <a:spLocks noChangeShapeType="1"/>
          </p:cNvSpPr>
          <p:nvPr/>
        </p:nvSpPr>
        <p:spPr bwMode="auto">
          <a:xfrm flipV="1">
            <a:off x="2914650" y="2566988"/>
            <a:ext cx="1990725" cy="1665287"/>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0423" name="Line 7"/>
          <p:cNvSpPr>
            <a:spLocks noChangeShapeType="1"/>
          </p:cNvSpPr>
          <p:nvPr/>
        </p:nvSpPr>
        <p:spPr bwMode="auto">
          <a:xfrm flipV="1">
            <a:off x="2914650" y="2947988"/>
            <a:ext cx="1990725" cy="1716087"/>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0424" name="Rectangle 8"/>
          <p:cNvSpPr>
            <a:spLocks noChangeArrowheads="1"/>
          </p:cNvSpPr>
          <p:nvPr/>
        </p:nvSpPr>
        <p:spPr bwMode="auto">
          <a:xfrm>
            <a:off x="7724775" y="1804988"/>
            <a:ext cx="685800" cy="990600"/>
          </a:xfrm>
          <a:prstGeom prst="rect">
            <a:avLst/>
          </a:prstGeom>
          <a:noFill/>
          <a:ln w="9525">
            <a:noFill/>
            <a:miter lim="800000"/>
            <a:headEnd/>
            <a:tailEnd/>
          </a:ln>
          <a:effectLst/>
        </p:spPr>
        <p:txBody>
          <a:bodyPr wrap="none" anchor="ctr"/>
          <a:lstStyle/>
          <a:p>
            <a:pPr algn="ctr"/>
            <a:r>
              <a:rPr lang="en-US" altLang="zh-CN" sz="4600">
                <a:solidFill>
                  <a:srgbClr val="FF0066"/>
                </a:solidFill>
                <a:effectLst>
                  <a:outerShdw blurRad="38100" dist="38100" dir="2700000" algn="tl">
                    <a:srgbClr val="C0C0C0"/>
                  </a:outerShdw>
                </a:effectLst>
              </a:rPr>
              <a:t>?</a:t>
            </a:r>
          </a:p>
        </p:txBody>
      </p:sp>
      <p:sp>
        <p:nvSpPr>
          <p:cNvPr id="1340425" name="Rectangle 9"/>
          <p:cNvSpPr>
            <a:spLocks noChangeArrowheads="1"/>
          </p:cNvSpPr>
          <p:nvPr/>
        </p:nvSpPr>
        <p:spPr bwMode="auto">
          <a:xfrm>
            <a:off x="4829175" y="3557588"/>
            <a:ext cx="25146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输出结果</a:t>
            </a:r>
          </a:p>
          <a:p>
            <a:r>
              <a:rPr lang="en-US" altLang="zh-CN">
                <a:solidFill>
                  <a:srgbClr val="FF0066"/>
                </a:solidFill>
                <a:effectLst>
                  <a:outerShdw blurRad="38100" dist="38100" dir="2700000" algn="tl">
                    <a:srgbClr val="C0C0C0"/>
                  </a:outerShdw>
                </a:effectLst>
                <a:ea typeface="黑体" pitchFamily="2" charset="-122"/>
              </a:rPr>
              <a:t>I’m a mammal.</a:t>
            </a:r>
          </a:p>
          <a:p>
            <a:r>
              <a:rPr lang="en-US" altLang="zh-CN">
                <a:solidFill>
                  <a:srgbClr val="FF0066"/>
                </a:solidFill>
                <a:effectLst>
                  <a:outerShdw blurRad="38100" dist="38100" dir="2700000" algn="tl">
                    <a:srgbClr val="C0C0C0"/>
                  </a:outerShdw>
                </a:effectLst>
                <a:ea typeface="黑体" pitchFamily="2" charset="-122"/>
              </a:rPr>
              <a:t>I’m a mammal.</a:t>
            </a:r>
          </a:p>
          <a:p>
            <a:r>
              <a:rPr lang="en-US" altLang="zh-CN">
                <a:solidFill>
                  <a:srgbClr val="FF0066"/>
                </a:solidFill>
                <a:effectLst>
                  <a:outerShdw blurRad="38100" dist="38100" dir="2700000" algn="tl">
                    <a:srgbClr val="C0C0C0"/>
                  </a:outerShdw>
                </a:effectLst>
                <a:ea typeface="黑体" pitchFamily="2" charset="-122"/>
              </a:rPr>
              <a:t>I’m a mammal.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40420"/>
                                        </p:tgtEl>
                                        <p:attrNameLst>
                                          <p:attrName>style.visibility</p:attrName>
                                        </p:attrNameLst>
                                      </p:cBhvr>
                                      <p:to>
                                        <p:strVal val="visible"/>
                                      </p:to>
                                    </p:set>
                                    <p:animEffect transition="in" filter="strips(upRight)">
                                      <p:cBhvr>
                                        <p:cTn id="7" dur="500"/>
                                        <p:tgtEl>
                                          <p:spTgt spid="13404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40421"/>
                                        </p:tgtEl>
                                        <p:attrNameLst>
                                          <p:attrName>style.visibility</p:attrName>
                                        </p:attrNameLst>
                                      </p:cBhvr>
                                      <p:to>
                                        <p:strVal val="visible"/>
                                      </p:to>
                                    </p:set>
                                    <p:animEffect transition="in" filter="strips(upRight)">
                                      <p:cBhvr>
                                        <p:cTn id="12" dur="500"/>
                                        <p:tgtEl>
                                          <p:spTgt spid="13404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340422"/>
                                        </p:tgtEl>
                                        <p:attrNameLst>
                                          <p:attrName>style.visibility</p:attrName>
                                        </p:attrNameLst>
                                      </p:cBhvr>
                                      <p:to>
                                        <p:strVal val="visible"/>
                                      </p:to>
                                    </p:set>
                                    <p:animEffect transition="in" filter="strips(upRight)">
                                      <p:cBhvr>
                                        <p:cTn id="17" dur="500"/>
                                        <p:tgtEl>
                                          <p:spTgt spid="13404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340423"/>
                                        </p:tgtEl>
                                        <p:attrNameLst>
                                          <p:attrName>style.visibility</p:attrName>
                                        </p:attrNameLst>
                                      </p:cBhvr>
                                      <p:to>
                                        <p:strVal val="visible"/>
                                      </p:to>
                                    </p:set>
                                    <p:animEffect transition="in" filter="strips(upRight)">
                                      <p:cBhvr>
                                        <p:cTn id="22" dur="500"/>
                                        <p:tgtEl>
                                          <p:spTgt spid="13404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340424"/>
                                        </p:tgtEl>
                                        <p:attrNameLst>
                                          <p:attrName>style.visibility</p:attrName>
                                        </p:attrNameLst>
                                      </p:cBhvr>
                                      <p:to>
                                        <p:strVal val="visible"/>
                                      </p:to>
                                    </p:set>
                                    <p:animEffect transition="in" filter="strips(upRight)">
                                      <p:cBhvr>
                                        <p:cTn id="27" dur="500"/>
                                        <p:tgtEl>
                                          <p:spTgt spid="134042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340425"/>
                                        </p:tgtEl>
                                        <p:attrNameLst>
                                          <p:attrName>style.visibility</p:attrName>
                                        </p:attrNameLst>
                                      </p:cBhvr>
                                      <p:to>
                                        <p:strVal val="visible"/>
                                      </p:to>
                                    </p:set>
                                    <p:animEffect transition="in" filter="strips(upRight)">
                                      <p:cBhvr>
                                        <p:cTn id="32" dur="500"/>
                                        <p:tgtEl>
                                          <p:spTgt spid="134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420" grpId="0" animBg="1" autoUpdateAnimBg="0"/>
      <p:bldP spid="1340421" grpId="0" animBg="1"/>
      <p:bldP spid="1340422" grpId="0" animBg="1"/>
      <p:bldP spid="1340423" grpId="0" animBg="1"/>
      <p:bldP spid="1340424" grpId="0" autoUpdateAnimBg="0"/>
      <p:bldP spid="1340425"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r>
              <a:rPr lang="en-US" altLang="zh-CN"/>
              <a:t>-</a:t>
            </a:r>
            <a:fld id="{122BDE20-B533-43BE-AF5E-814E25C91485}" type="slidenum">
              <a:rPr lang="en-US" altLang="zh-CN"/>
              <a:pPr/>
              <a:t>82</a:t>
            </a:fld>
            <a:r>
              <a:rPr lang="en-US" altLang="zh-CN"/>
              <a:t>-</a:t>
            </a:r>
          </a:p>
        </p:txBody>
      </p:sp>
      <p:sp>
        <p:nvSpPr>
          <p:cNvPr id="1341442" name="Rectangle 2"/>
          <p:cNvSpPr>
            <a:spLocks noGrp="1" noChangeArrowheads="1"/>
          </p:cNvSpPr>
          <p:nvPr>
            <p:ph type="title"/>
          </p:nvPr>
        </p:nvSpPr>
        <p:spPr/>
        <p:txBody>
          <a:bodyPr/>
          <a:lstStyle/>
          <a:p>
            <a:r>
              <a:rPr lang="zh-CN" altLang="en-US"/>
              <a:t>编译器无能为力！</a:t>
            </a:r>
          </a:p>
        </p:txBody>
      </p:sp>
      <p:sp>
        <p:nvSpPr>
          <p:cNvPr id="1341443"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void shout(</a:t>
            </a:r>
            <a:r>
              <a:rPr lang="en-US" altLang="zh-CN" sz="2400" dirty="0">
                <a:solidFill>
                  <a:schemeClr val="folHlink"/>
                </a:solidFill>
              </a:rPr>
              <a:t>Mammal *p</a:t>
            </a:r>
            <a:r>
              <a:rPr lang="en-US" altLang="zh-CN" sz="2400" dirty="0"/>
              <a:t>)</a:t>
            </a:r>
          </a:p>
          <a:p>
            <a:pPr>
              <a:lnSpc>
                <a:spcPct val="90000"/>
              </a:lnSpc>
              <a:spcBef>
                <a:spcPct val="25000"/>
              </a:spcBef>
              <a:buFont typeface="Wingdings" pitchFamily="2" charset="2"/>
              <a:buNone/>
            </a:pPr>
            <a:r>
              <a:rPr lang="en-US" altLang="zh-CN" sz="2400" dirty="0"/>
              <a:t>{	  p-&gt;shout();  }</a:t>
            </a:r>
          </a:p>
          <a:p>
            <a:pPr>
              <a:lnSpc>
                <a:spcPct val="90000"/>
              </a:lnSpc>
              <a:spcBef>
                <a:spcPct val="25000"/>
              </a:spcBef>
              <a:buFont typeface="Wingdings" pitchFamily="2" charset="2"/>
              <a:buNone/>
            </a:pPr>
            <a:r>
              <a:rPr lang="en-US" altLang="zh-CN" sz="2400" smtClean="0"/>
              <a:t>int </a:t>
            </a:r>
            <a:r>
              <a:rPr lang="en-US" altLang="zh-CN" sz="2400" dirty="0" smtClean="0"/>
              <a:t>main()</a:t>
            </a:r>
            <a:endParaRPr lang="en-US" altLang="zh-CN" sz="2400" dirty="0"/>
          </a:p>
          <a:p>
            <a:pPr>
              <a:lnSpc>
                <a:spcPct val="90000"/>
              </a:lnSpc>
              <a:spcBef>
                <a:spcPct val="25000"/>
              </a:spcBef>
              <a:buFont typeface="Wingdings" pitchFamily="2" charset="2"/>
              <a:buNone/>
            </a:pPr>
            <a:r>
              <a:rPr lang="en-US" altLang="zh-CN" sz="2400" dirty="0"/>
              <a:t>{	</a:t>
            </a:r>
            <a:r>
              <a:rPr lang="en-US" altLang="zh-CN" sz="2400" dirty="0">
                <a:solidFill>
                  <a:schemeClr val="folHlink"/>
                </a:solidFill>
              </a:rPr>
              <a:t>Mammal m(3,5);</a:t>
            </a:r>
          </a:p>
          <a:p>
            <a:pPr>
              <a:lnSpc>
                <a:spcPct val="90000"/>
              </a:lnSpc>
              <a:spcBef>
                <a:spcPct val="25000"/>
              </a:spcBef>
              <a:buFont typeface="Wingdings" pitchFamily="2" charset="2"/>
              <a:buNone/>
            </a:pPr>
            <a:r>
              <a:rPr lang="en-US" altLang="zh-CN" sz="2400" dirty="0">
                <a:solidFill>
                  <a:schemeClr val="folHlink"/>
                </a:solidFill>
              </a:rPr>
              <a:t>	Dog </a:t>
            </a:r>
            <a:r>
              <a:rPr lang="en-US" altLang="zh-CN" sz="2400" dirty="0" err="1">
                <a:solidFill>
                  <a:schemeClr val="folHlink"/>
                </a:solidFill>
              </a:rPr>
              <a:t>dog</a:t>
            </a:r>
            <a:r>
              <a:rPr lang="en-US" altLang="zh-CN" sz="2400" dirty="0">
                <a:solidFill>
                  <a:schemeClr val="folHlink"/>
                </a:solidFill>
              </a:rPr>
              <a:t>(4,6);</a:t>
            </a:r>
          </a:p>
          <a:p>
            <a:pPr>
              <a:lnSpc>
                <a:spcPct val="90000"/>
              </a:lnSpc>
              <a:spcBef>
                <a:spcPct val="25000"/>
              </a:spcBef>
              <a:buFont typeface="Wingdings" pitchFamily="2" charset="2"/>
              <a:buNone/>
            </a:pPr>
            <a:r>
              <a:rPr lang="en-US" altLang="zh-CN" sz="2400" dirty="0">
                <a:solidFill>
                  <a:schemeClr val="folHlink"/>
                </a:solidFill>
              </a:rPr>
              <a:t>	Cat </a:t>
            </a:r>
            <a:r>
              <a:rPr lang="en-US" altLang="zh-CN" sz="2400" dirty="0" err="1">
                <a:solidFill>
                  <a:schemeClr val="folHlink"/>
                </a:solidFill>
              </a:rPr>
              <a:t>cat</a:t>
            </a:r>
            <a:r>
              <a:rPr lang="en-US" altLang="zh-CN" sz="2400" dirty="0">
                <a:solidFill>
                  <a:schemeClr val="folHlink"/>
                </a:solidFill>
              </a:rPr>
              <a:t>(4,7);</a:t>
            </a:r>
          </a:p>
          <a:p>
            <a:pPr>
              <a:lnSpc>
                <a:spcPct val="90000"/>
              </a:lnSpc>
              <a:spcBef>
                <a:spcPct val="25000"/>
              </a:spcBef>
              <a:buFont typeface="Wingdings" pitchFamily="2" charset="2"/>
              <a:buNone/>
            </a:pPr>
            <a:r>
              <a:rPr lang="en-US" altLang="zh-CN" sz="2400" dirty="0"/>
              <a:t>	shout(&amp;m);</a:t>
            </a:r>
          </a:p>
          <a:p>
            <a:pPr>
              <a:lnSpc>
                <a:spcPct val="90000"/>
              </a:lnSpc>
              <a:spcBef>
                <a:spcPct val="25000"/>
              </a:spcBef>
              <a:buFont typeface="Wingdings" pitchFamily="2" charset="2"/>
              <a:buNone/>
            </a:pPr>
            <a:r>
              <a:rPr lang="en-US" altLang="zh-CN" sz="2400" dirty="0"/>
              <a:t>	shout(&amp;dog);</a:t>
            </a:r>
          </a:p>
          <a:p>
            <a:pPr>
              <a:lnSpc>
                <a:spcPct val="90000"/>
              </a:lnSpc>
              <a:spcBef>
                <a:spcPct val="25000"/>
              </a:spcBef>
              <a:buFont typeface="Wingdings" pitchFamily="2" charset="2"/>
              <a:buNone/>
            </a:pPr>
            <a:r>
              <a:rPr lang="en-US" altLang="zh-CN" sz="2400" dirty="0"/>
              <a:t>	shout(&amp;cat);</a:t>
            </a:r>
          </a:p>
          <a:p>
            <a:pPr>
              <a:lnSpc>
                <a:spcPct val="90000"/>
              </a:lnSpc>
              <a:spcBef>
                <a:spcPct val="25000"/>
              </a:spcBef>
              <a:buNone/>
            </a:pPr>
            <a:r>
              <a:rPr lang="en-US" altLang="zh-CN" sz="2400" dirty="0" smtClean="0"/>
              <a:t>	return 0;</a:t>
            </a:r>
          </a:p>
          <a:p>
            <a:pPr>
              <a:lnSpc>
                <a:spcPct val="90000"/>
              </a:lnSpc>
              <a:spcBef>
                <a:spcPct val="25000"/>
              </a:spcBef>
              <a:buFont typeface="Wingdings" pitchFamily="2" charset="2"/>
              <a:buNone/>
            </a:pPr>
            <a:r>
              <a:rPr lang="en-US" altLang="zh-CN" sz="2400" dirty="0" smtClean="0"/>
              <a:t>}</a:t>
            </a:r>
            <a:endParaRPr lang="en-US" altLang="zh-CN" sz="2400" dirty="0"/>
          </a:p>
        </p:txBody>
      </p:sp>
      <p:sp>
        <p:nvSpPr>
          <p:cNvPr id="1341444" name="Rectangle 4"/>
          <p:cNvSpPr>
            <a:spLocks noChangeArrowheads="1"/>
          </p:cNvSpPr>
          <p:nvPr/>
        </p:nvSpPr>
        <p:spPr bwMode="auto">
          <a:xfrm>
            <a:off x="5118100" y="3081338"/>
            <a:ext cx="28194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实际调用情况</a:t>
            </a:r>
          </a:p>
          <a:p>
            <a:r>
              <a:rPr lang="zh-CN" altLang="en-US">
                <a:solidFill>
                  <a:srgbClr val="FF0066"/>
                </a:solidFill>
                <a:effectLst>
                  <a:outerShdw blurRad="38100" dist="38100" dir="2700000" algn="tl">
                    <a:srgbClr val="C0C0C0"/>
                  </a:outerShdw>
                </a:effectLst>
                <a:ea typeface="黑体" pitchFamily="2" charset="-122"/>
              </a:rPr>
              <a:t>调用基类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调用基类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调用基类</a:t>
            </a:r>
            <a:r>
              <a:rPr lang="en-US" altLang="zh-CN">
                <a:solidFill>
                  <a:srgbClr val="FF0066"/>
                </a:solidFill>
                <a:effectLst>
                  <a:outerShdw blurRad="38100" dist="38100" dir="2700000" algn="tl">
                    <a:srgbClr val="C0C0C0"/>
                  </a:outerShdw>
                </a:effectLst>
                <a:ea typeface="黑体" pitchFamily="2" charset="-122"/>
              </a:rPr>
              <a:t>shout</a:t>
            </a:r>
          </a:p>
        </p:txBody>
      </p:sp>
      <p:sp>
        <p:nvSpPr>
          <p:cNvPr id="1341445" name="Line 5"/>
          <p:cNvSpPr>
            <a:spLocks noChangeShapeType="1"/>
          </p:cNvSpPr>
          <p:nvPr/>
        </p:nvSpPr>
        <p:spPr bwMode="auto">
          <a:xfrm flipV="1">
            <a:off x="2700338" y="3690938"/>
            <a:ext cx="2570162" cy="98425"/>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1446" name="Line 6"/>
          <p:cNvSpPr>
            <a:spLocks noChangeShapeType="1"/>
          </p:cNvSpPr>
          <p:nvPr/>
        </p:nvSpPr>
        <p:spPr bwMode="auto">
          <a:xfrm flipV="1">
            <a:off x="2843213" y="4071938"/>
            <a:ext cx="2427287" cy="77787"/>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1447" name="Line 7"/>
          <p:cNvSpPr>
            <a:spLocks noChangeShapeType="1"/>
          </p:cNvSpPr>
          <p:nvPr/>
        </p:nvSpPr>
        <p:spPr bwMode="auto">
          <a:xfrm flipV="1">
            <a:off x="2700338" y="4437063"/>
            <a:ext cx="2592387" cy="144462"/>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1448" name="AutoShape 8"/>
          <p:cNvSpPr>
            <a:spLocks noChangeArrowheads="1"/>
          </p:cNvSpPr>
          <p:nvPr/>
        </p:nvSpPr>
        <p:spPr bwMode="auto">
          <a:xfrm>
            <a:off x="4716463" y="1484313"/>
            <a:ext cx="3657600" cy="1371600"/>
          </a:xfrm>
          <a:prstGeom prst="cloudCallout">
            <a:avLst>
              <a:gd name="adj1" fmla="val -65148"/>
              <a:gd name="adj2" fmla="val -43519"/>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编译时就已经确定的事实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41444"/>
                                        </p:tgtEl>
                                        <p:attrNameLst>
                                          <p:attrName>style.visibility</p:attrName>
                                        </p:attrNameLst>
                                      </p:cBhvr>
                                      <p:to>
                                        <p:strVal val="visible"/>
                                      </p:to>
                                    </p:set>
                                    <p:animEffect transition="in" filter="strips(upRight)">
                                      <p:cBhvr>
                                        <p:cTn id="7" dur="500"/>
                                        <p:tgtEl>
                                          <p:spTgt spid="134144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41445"/>
                                        </p:tgtEl>
                                        <p:attrNameLst>
                                          <p:attrName>style.visibility</p:attrName>
                                        </p:attrNameLst>
                                      </p:cBhvr>
                                      <p:to>
                                        <p:strVal val="visible"/>
                                      </p:to>
                                    </p:set>
                                    <p:animEffect transition="in" filter="strips(upRight)">
                                      <p:cBhvr>
                                        <p:cTn id="12" dur="500"/>
                                        <p:tgtEl>
                                          <p:spTgt spid="134144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341446"/>
                                        </p:tgtEl>
                                        <p:attrNameLst>
                                          <p:attrName>style.visibility</p:attrName>
                                        </p:attrNameLst>
                                      </p:cBhvr>
                                      <p:to>
                                        <p:strVal val="visible"/>
                                      </p:to>
                                    </p:set>
                                    <p:animEffect transition="in" filter="strips(upRight)">
                                      <p:cBhvr>
                                        <p:cTn id="17" dur="500"/>
                                        <p:tgtEl>
                                          <p:spTgt spid="134144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341447"/>
                                        </p:tgtEl>
                                        <p:attrNameLst>
                                          <p:attrName>style.visibility</p:attrName>
                                        </p:attrNameLst>
                                      </p:cBhvr>
                                      <p:to>
                                        <p:strVal val="visible"/>
                                      </p:to>
                                    </p:set>
                                    <p:animEffect transition="in" filter="strips(upRight)">
                                      <p:cBhvr>
                                        <p:cTn id="22" dur="500"/>
                                        <p:tgtEl>
                                          <p:spTgt spid="134144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41448"/>
                                        </p:tgtEl>
                                        <p:attrNameLst>
                                          <p:attrName>style.visibility</p:attrName>
                                        </p:attrNameLst>
                                      </p:cBhvr>
                                      <p:to>
                                        <p:strVal val="visible"/>
                                      </p:to>
                                    </p:set>
                                    <p:animEffect transition="in" filter="strips(downRight)">
                                      <p:cBhvr>
                                        <p:cTn id="27" dur="500"/>
                                        <p:tgtEl>
                                          <p:spTgt spid="134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44" grpId="0" animBg="1" autoUpdateAnimBg="0"/>
      <p:bldP spid="1341445" grpId="0" animBg="1"/>
      <p:bldP spid="1341446" grpId="0" animBg="1"/>
      <p:bldP spid="1341447" grpId="0" animBg="1"/>
      <p:bldP spid="134144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r>
              <a:rPr lang="en-US" altLang="zh-CN"/>
              <a:t>-</a:t>
            </a:r>
            <a:fld id="{ECD3A730-8E34-40E5-96FE-C7A6EF1AEBCD}" type="slidenum">
              <a:rPr lang="en-US" altLang="zh-CN"/>
              <a:pPr/>
              <a:t>83</a:t>
            </a:fld>
            <a:r>
              <a:rPr lang="en-US" altLang="zh-CN"/>
              <a:t>-</a:t>
            </a:r>
          </a:p>
        </p:txBody>
      </p:sp>
      <p:sp>
        <p:nvSpPr>
          <p:cNvPr id="1342466" name="Rectangle 2"/>
          <p:cNvSpPr>
            <a:spLocks noGrp="1" noChangeArrowheads="1"/>
          </p:cNvSpPr>
          <p:nvPr>
            <p:ph type="title"/>
          </p:nvPr>
        </p:nvSpPr>
        <p:spPr/>
        <p:txBody>
          <a:bodyPr/>
          <a:lstStyle/>
          <a:p>
            <a:r>
              <a:rPr lang="zh-CN" altLang="en-US"/>
              <a:t>勉强的方法</a:t>
            </a:r>
          </a:p>
        </p:txBody>
      </p:sp>
      <p:sp>
        <p:nvSpPr>
          <p:cNvPr id="1342467" name="Rectangle 3"/>
          <p:cNvSpPr>
            <a:spLocks noGrp="1" noChangeArrowheads="1"/>
          </p:cNvSpPr>
          <p:nvPr>
            <p:ph type="body" idx="1"/>
          </p:nvPr>
        </p:nvSpPr>
        <p:spPr/>
        <p:txBody>
          <a:bodyPr/>
          <a:lstStyle/>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a:t>{	</a:t>
            </a:r>
          </a:p>
          <a:p>
            <a:pPr>
              <a:spcBef>
                <a:spcPct val="25000"/>
              </a:spcBef>
              <a:buFont typeface="Wingdings" pitchFamily="2" charset="2"/>
              <a:buNone/>
            </a:pPr>
            <a:r>
              <a:rPr lang="en-US" altLang="zh-CN" sz="2400" dirty="0"/>
              <a:t>    </a:t>
            </a:r>
            <a:r>
              <a:rPr lang="en-US" altLang="zh-CN" sz="2400" dirty="0">
                <a:solidFill>
                  <a:schemeClr val="folHlink"/>
                </a:solidFill>
              </a:rPr>
              <a:t>Mammal m(3,5);</a:t>
            </a:r>
          </a:p>
          <a:p>
            <a:pPr>
              <a:spcBef>
                <a:spcPct val="25000"/>
              </a:spcBef>
              <a:buFont typeface="Wingdings" pitchFamily="2" charset="2"/>
              <a:buNone/>
            </a:pPr>
            <a:r>
              <a:rPr lang="en-US" altLang="zh-CN" sz="2400" dirty="0">
                <a:solidFill>
                  <a:schemeClr val="folHlink"/>
                </a:solidFill>
              </a:rPr>
              <a:t>	Dog </a:t>
            </a:r>
            <a:r>
              <a:rPr lang="en-US" altLang="zh-CN" sz="2400" dirty="0" err="1">
                <a:solidFill>
                  <a:schemeClr val="folHlink"/>
                </a:solidFill>
              </a:rPr>
              <a:t>dog</a:t>
            </a:r>
            <a:r>
              <a:rPr lang="en-US" altLang="zh-CN" sz="2400" dirty="0">
                <a:solidFill>
                  <a:schemeClr val="folHlink"/>
                </a:solidFill>
              </a:rPr>
              <a:t>(4,6);</a:t>
            </a:r>
          </a:p>
          <a:p>
            <a:pPr>
              <a:spcBef>
                <a:spcPct val="25000"/>
              </a:spcBef>
              <a:buFont typeface="Wingdings" pitchFamily="2" charset="2"/>
              <a:buNone/>
            </a:pPr>
            <a:r>
              <a:rPr lang="en-US" altLang="zh-CN" sz="2400" dirty="0">
                <a:solidFill>
                  <a:schemeClr val="folHlink"/>
                </a:solidFill>
              </a:rPr>
              <a:t>	Cat </a:t>
            </a:r>
            <a:r>
              <a:rPr lang="en-US" altLang="zh-CN" sz="2400" dirty="0" err="1">
                <a:solidFill>
                  <a:schemeClr val="folHlink"/>
                </a:solidFill>
              </a:rPr>
              <a:t>cat</a:t>
            </a:r>
            <a:r>
              <a:rPr lang="en-US" altLang="zh-CN" sz="2400" dirty="0">
                <a:solidFill>
                  <a:schemeClr val="folHlink"/>
                </a:solidFill>
              </a:rPr>
              <a:t>(4,7);</a:t>
            </a:r>
          </a:p>
          <a:p>
            <a:pPr>
              <a:spcBef>
                <a:spcPct val="25000"/>
              </a:spcBef>
              <a:buFont typeface="Wingdings" pitchFamily="2" charset="2"/>
              <a:buNone/>
            </a:pPr>
            <a:r>
              <a:rPr lang="en-US" altLang="zh-CN" sz="2400" dirty="0"/>
              <a:t>	</a:t>
            </a:r>
            <a:r>
              <a:rPr lang="en-US" altLang="zh-CN" sz="2400" dirty="0" err="1"/>
              <a:t>m.shout</a:t>
            </a:r>
            <a:r>
              <a:rPr lang="en-US" altLang="zh-CN" sz="2400" dirty="0"/>
              <a:t>();</a:t>
            </a:r>
          </a:p>
          <a:p>
            <a:pPr>
              <a:spcBef>
                <a:spcPct val="25000"/>
              </a:spcBef>
              <a:buFont typeface="Wingdings" pitchFamily="2" charset="2"/>
              <a:buNone/>
            </a:pPr>
            <a:r>
              <a:rPr lang="en-US" altLang="zh-CN" sz="2400" dirty="0"/>
              <a:t>	</a:t>
            </a:r>
            <a:r>
              <a:rPr lang="en-US" altLang="zh-CN" sz="2400" dirty="0" err="1"/>
              <a:t>dog.shout</a:t>
            </a:r>
            <a:r>
              <a:rPr lang="en-US" altLang="zh-CN" sz="2400" dirty="0"/>
              <a:t>();</a:t>
            </a:r>
          </a:p>
          <a:p>
            <a:pPr>
              <a:spcBef>
                <a:spcPct val="25000"/>
              </a:spcBef>
              <a:buFont typeface="Wingdings" pitchFamily="2" charset="2"/>
              <a:buNone/>
            </a:pPr>
            <a:r>
              <a:rPr lang="en-US" altLang="zh-CN" sz="2400" dirty="0"/>
              <a:t>	</a:t>
            </a:r>
            <a:r>
              <a:rPr lang="en-US" altLang="zh-CN" sz="2400" dirty="0" err="1"/>
              <a:t>cat.shout</a:t>
            </a:r>
            <a:r>
              <a:rPr lang="en-US" altLang="zh-CN" sz="2400" dirty="0"/>
              <a:t>();</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sp>
        <p:nvSpPr>
          <p:cNvPr id="1342468" name="AutoShape 4"/>
          <p:cNvSpPr>
            <a:spLocks noChangeArrowheads="1"/>
          </p:cNvSpPr>
          <p:nvPr/>
        </p:nvSpPr>
        <p:spPr bwMode="auto">
          <a:xfrm>
            <a:off x="4140200" y="2565400"/>
            <a:ext cx="3657600" cy="2438400"/>
          </a:xfrm>
          <a:prstGeom prst="cloudCallout">
            <a:avLst>
              <a:gd name="adj1" fmla="val -73394"/>
              <a:gd name="adj2" fmla="val 8657"/>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假设有</a:t>
            </a:r>
            <a:r>
              <a:rPr lang="en-US" altLang="zh-CN" sz="2800">
                <a:effectLst>
                  <a:outerShdw blurRad="38100" dist="38100" dir="2700000" algn="tl">
                    <a:srgbClr val="FFFFFF"/>
                  </a:outerShdw>
                </a:effectLst>
                <a:ea typeface="黑体" pitchFamily="2" charset="-122"/>
              </a:rPr>
              <a:t>100</a:t>
            </a:r>
            <a:r>
              <a:rPr lang="zh-CN" altLang="en-US" sz="2800">
                <a:effectLst>
                  <a:outerShdw blurRad="38100" dist="38100" dir="2700000" algn="tl">
                    <a:srgbClr val="FFFFFF"/>
                  </a:outerShdw>
                </a:effectLst>
                <a:ea typeface="黑体" pitchFamily="2" charset="-122"/>
              </a:rPr>
              <a:t>个不同类型的动物，代码要写</a:t>
            </a:r>
            <a:r>
              <a:rPr lang="en-US" altLang="zh-CN" sz="2800">
                <a:effectLst>
                  <a:outerShdw blurRad="38100" dist="38100" dir="2700000" algn="tl">
                    <a:srgbClr val="FFFFFF"/>
                  </a:outerShdw>
                </a:effectLst>
                <a:ea typeface="黑体" pitchFamily="2" charset="-122"/>
              </a:rPr>
              <a:t>100</a:t>
            </a:r>
            <a:r>
              <a:rPr lang="zh-CN" altLang="en-US" sz="2800">
                <a:effectLst>
                  <a:outerShdw blurRad="38100" dist="38100" dir="2700000" algn="tl">
                    <a:srgbClr val="FFFFFF"/>
                  </a:outerShdw>
                </a:effectLst>
                <a:ea typeface="黑体" pitchFamily="2" charset="-122"/>
              </a:rPr>
              <a:t>遍</a:t>
            </a:r>
            <a:r>
              <a:rPr lang="en-US" altLang="zh-CN" sz="2800">
                <a:effectLst>
                  <a:outerShdw blurRad="38100" dist="38100" dir="2700000" algn="tl">
                    <a:srgbClr val="FFFFFF"/>
                  </a:outerShdw>
                </a:effectLst>
                <a:ea typeface="黑体" pitchFamily="2" charset="-122"/>
              </a:rPr>
              <a:t>?!</a:t>
            </a:r>
          </a:p>
        </p:txBody>
      </p:sp>
      <p:sp>
        <p:nvSpPr>
          <p:cNvPr id="1342469" name="AutoShape 5"/>
          <p:cNvSpPr>
            <a:spLocks/>
          </p:cNvSpPr>
          <p:nvPr/>
        </p:nvSpPr>
        <p:spPr bwMode="auto">
          <a:xfrm>
            <a:off x="2627313" y="3356992"/>
            <a:ext cx="381000" cy="1219200"/>
          </a:xfrm>
          <a:prstGeom prst="rightBrace">
            <a:avLst>
              <a:gd name="adj1" fmla="val 26667"/>
              <a:gd name="adj2" fmla="val 50000"/>
            </a:avLst>
          </a:prstGeom>
          <a:noFill/>
          <a:ln w="38100">
            <a:solidFill>
              <a:srgbClr val="FF0066"/>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2469"/>
                                        </p:tgtEl>
                                        <p:attrNameLst>
                                          <p:attrName>style.visibility</p:attrName>
                                        </p:attrNameLst>
                                      </p:cBhvr>
                                      <p:to>
                                        <p:strVal val="visible"/>
                                      </p:to>
                                    </p:set>
                                    <p:animEffect transition="in" filter="strips(downRight)">
                                      <p:cBhvr>
                                        <p:cTn id="7" dur="500"/>
                                        <p:tgtEl>
                                          <p:spTgt spid="134246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2468"/>
                                        </p:tgtEl>
                                        <p:attrNameLst>
                                          <p:attrName>style.visibility</p:attrName>
                                        </p:attrNameLst>
                                      </p:cBhvr>
                                      <p:to>
                                        <p:strVal val="visible"/>
                                      </p:to>
                                    </p:set>
                                    <p:animEffect transition="in" filter="strips(downRight)">
                                      <p:cBhvr>
                                        <p:cTn id="12" dur="500"/>
                                        <p:tgtEl>
                                          <p:spTgt spid="134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8" grpId="0" animBg="1" autoUpdateAnimBg="0"/>
      <p:bldP spid="134246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3AA81221-20C9-4F17-B134-8EA5B54257B6}" type="slidenum">
              <a:rPr lang="en-US" altLang="zh-CN"/>
              <a:pPr/>
              <a:t>84</a:t>
            </a:fld>
            <a:r>
              <a:rPr lang="en-US" altLang="zh-CN"/>
              <a:t>-</a:t>
            </a:r>
          </a:p>
        </p:txBody>
      </p:sp>
      <p:sp>
        <p:nvSpPr>
          <p:cNvPr id="1343490" name="Rectangle 2"/>
          <p:cNvSpPr>
            <a:spLocks noGrp="1" noChangeArrowheads="1"/>
          </p:cNvSpPr>
          <p:nvPr>
            <p:ph type="title"/>
          </p:nvPr>
        </p:nvSpPr>
        <p:spPr/>
        <p:txBody>
          <a:bodyPr/>
          <a:lstStyle/>
          <a:p>
            <a:r>
              <a:rPr lang="en-US" altLang="zh-CN"/>
              <a:t>2</a:t>
            </a:r>
            <a:r>
              <a:rPr lang="zh-CN" altLang="en-US"/>
              <a:t>、解决之道：虚函数</a:t>
            </a:r>
          </a:p>
        </p:txBody>
      </p:sp>
      <p:sp>
        <p:nvSpPr>
          <p:cNvPr id="1343491"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dirty="0"/>
              <a:t>class Mammal</a:t>
            </a:r>
          </a:p>
          <a:p>
            <a:pPr>
              <a:lnSpc>
                <a:spcPct val="90000"/>
              </a:lnSpc>
              <a:spcBef>
                <a:spcPct val="25000"/>
              </a:spcBef>
              <a:buFont typeface="Wingdings" pitchFamily="2" charset="2"/>
              <a:buNone/>
            </a:pPr>
            <a:r>
              <a:rPr lang="en-US" altLang="zh-CN" dirty="0"/>
              <a:t>{	</a:t>
            </a:r>
            <a:r>
              <a:rPr lang="en-US" altLang="zh-CN" dirty="0" err="1" smtClean="0"/>
              <a:t>int</a:t>
            </a:r>
            <a:r>
              <a:rPr lang="en-US" altLang="zh-CN" dirty="0" smtClean="0"/>
              <a:t> age</a:t>
            </a:r>
            <a:r>
              <a:rPr lang="en-US" altLang="zh-CN" dirty="0"/>
              <a:t>;</a:t>
            </a:r>
          </a:p>
          <a:p>
            <a:pPr>
              <a:lnSpc>
                <a:spcPct val="90000"/>
              </a:lnSpc>
              <a:spcBef>
                <a:spcPct val="25000"/>
              </a:spcBef>
              <a:buFont typeface="Wingdings" pitchFamily="2" charset="2"/>
              <a:buNone/>
            </a:pPr>
            <a:r>
              <a:rPr lang="en-US" altLang="zh-CN" dirty="0"/>
              <a:t>	double weight;</a:t>
            </a:r>
          </a:p>
          <a:p>
            <a:pPr>
              <a:lnSpc>
                <a:spcPct val="90000"/>
              </a:lnSpc>
              <a:spcBef>
                <a:spcPct val="25000"/>
              </a:spcBef>
              <a:buFont typeface="Wingdings" pitchFamily="2" charset="2"/>
              <a:buNone/>
            </a:pPr>
            <a:r>
              <a:rPr lang="en-US" altLang="zh-CN" dirty="0"/>
              <a:t>public:</a:t>
            </a:r>
          </a:p>
          <a:p>
            <a:pPr>
              <a:lnSpc>
                <a:spcPct val="90000"/>
              </a:lnSpc>
              <a:spcBef>
                <a:spcPct val="25000"/>
              </a:spcBef>
              <a:buFont typeface="Wingdings" pitchFamily="2" charset="2"/>
              <a:buNone/>
            </a:pPr>
            <a:r>
              <a:rPr lang="en-US" altLang="zh-CN" dirty="0"/>
              <a:t>	</a:t>
            </a:r>
            <a:r>
              <a:rPr lang="en-US" altLang="zh-CN" dirty="0" smtClean="0"/>
              <a:t>Mammal(</a:t>
            </a:r>
            <a:r>
              <a:rPr lang="en-US" altLang="zh-CN" dirty="0" err="1" smtClean="0"/>
              <a:t>int</a:t>
            </a:r>
            <a:r>
              <a:rPr lang="en-US" altLang="zh-CN" dirty="0" smtClean="0"/>
              <a:t> </a:t>
            </a:r>
            <a:r>
              <a:rPr lang="en-US" altLang="zh-CN" dirty="0" err="1" smtClean="0"/>
              <a:t>a,double</a:t>
            </a:r>
            <a:r>
              <a:rPr lang="en-US" altLang="zh-CN" dirty="0" smtClean="0"/>
              <a:t> </a:t>
            </a:r>
            <a:r>
              <a:rPr lang="en-US" altLang="zh-CN" dirty="0"/>
              <a:t>w)</a:t>
            </a:r>
          </a:p>
          <a:p>
            <a:pPr>
              <a:lnSpc>
                <a:spcPct val="90000"/>
              </a:lnSpc>
              <a:spcBef>
                <a:spcPct val="25000"/>
              </a:spcBef>
              <a:buFont typeface="Wingdings" pitchFamily="2" charset="2"/>
              <a:buNone/>
            </a:pPr>
            <a:r>
              <a:rPr lang="en-US" altLang="zh-CN" dirty="0"/>
              <a:t>	  { age=a; weight=w; }</a:t>
            </a:r>
          </a:p>
          <a:p>
            <a:pPr>
              <a:lnSpc>
                <a:spcPct val="90000"/>
              </a:lnSpc>
              <a:spcBef>
                <a:spcPct val="25000"/>
              </a:spcBef>
              <a:buFont typeface="Wingdings" pitchFamily="2" charset="2"/>
              <a:buNone/>
            </a:pPr>
            <a:r>
              <a:rPr lang="en-US" altLang="zh-CN" dirty="0"/>
              <a:t>	</a:t>
            </a:r>
            <a:r>
              <a:rPr lang="en-US" altLang="zh-CN" dirty="0">
                <a:solidFill>
                  <a:srgbClr val="FF0066"/>
                </a:solidFill>
              </a:rPr>
              <a:t>virtual</a:t>
            </a:r>
            <a:r>
              <a:rPr lang="en-US" altLang="zh-CN" dirty="0"/>
              <a:t> </a:t>
            </a:r>
            <a:r>
              <a:rPr lang="en-US" altLang="zh-CN" dirty="0">
                <a:solidFill>
                  <a:schemeClr val="folHlink"/>
                </a:solidFill>
              </a:rPr>
              <a:t>void shout() </a:t>
            </a:r>
          </a:p>
          <a:p>
            <a:pPr>
              <a:lnSpc>
                <a:spcPct val="90000"/>
              </a:lnSpc>
              <a:spcBef>
                <a:spcPct val="25000"/>
              </a:spcBef>
              <a:buFont typeface="Wingdings" pitchFamily="2" charset="2"/>
              <a:buNone/>
            </a:pPr>
            <a:r>
              <a:rPr lang="en-US" altLang="zh-CN" dirty="0">
                <a:solidFill>
                  <a:schemeClr val="folHlink"/>
                </a:solidFill>
              </a:rPr>
              <a:t>	  { </a:t>
            </a:r>
            <a:r>
              <a:rPr lang="en-US" altLang="zh-CN" dirty="0" err="1">
                <a:solidFill>
                  <a:schemeClr val="folHlink"/>
                </a:solidFill>
              </a:rPr>
              <a:t>cout</a:t>
            </a:r>
            <a:r>
              <a:rPr lang="en-US" altLang="zh-CN" dirty="0">
                <a:solidFill>
                  <a:schemeClr val="folHlink"/>
                </a:solidFill>
              </a:rPr>
              <a:t>&lt;&lt;“I’m a mammal.\n”;}</a:t>
            </a:r>
          </a:p>
          <a:p>
            <a:pPr>
              <a:lnSpc>
                <a:spcPct val="90000"/>
              </a:lnSpc>
              <a:spcBef>
                <a:spcPct val="25000"/>
              </a:spcBef>
              <a:buFont typeface="Wingdings" pitchFamily="2" charset="2"/>
              <a:buNone/>
            </a:pPr>
            <a:r>
              <a:rPr lang="en-US" altLang="zh-CN" dirty="0"/>
              <a:t>};</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r>
              <a:rPr lang="en-US" altLang="zh-CN"/>
              <a:t>-</a:t>
            </a:r>
            <a:fld id="{196F4299-FA16-477A-AC2F-1C7FCC2D05CD}" type="slidenum">
              <a:rPr lang="en-US" altLang="zh-CN"/>
              <a:pPr/>
              <a:t>85</a:t>
            </a:fld>
            <a:r>
              <a:rPr lang="en-US" altLang="zh-CN"/>
              <a:t>-</a:t>
            </a:r>
          </a:p>
        </p:txBody>
      </p:sp>
      <p:sp>
        <p:nvSpPr>
          <p:cNvPr id="1344514" name="Rectangle 2"/>
          <p:cNvSpPr>
            <a:spLocks noGrp="1" noChangeArrowheads="1"/>
          </p:cNvSpPr>
          <p:nvPr>
            <p:ph type="title"/>
          </p:nvPr>
        </p:nvSpPr>
        <p:spPr/>
        <p:txBody>
          <a:bodyPr/>
          <a:lstStyle/>
          <a:p>
            <a:r>
              <a:rPr lang="zh-CN" altLang="en-US"/>
              <a:t>神奇的变化</a:t>
            </a:r>
          </a:p>
        </p:txBody>
      </p:sp>
      <p:sp>
        <p:nvSpPr>
          <p:cNvPr id="1344515"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solidFill>
                  <a:schemeClr val="folHlink"/>
                </a:solidFill>
              </a:rPr>
              <a:t>//Dog</a:t>
            </a:r>
            <a:r>
              <a:rPr lang="zh-CN" altLang="en-US" sz="2400" dirty="0">
                <a:solidFill>
                  <a:schemeClr val="folHlink"/>
                </a:solidFill>
              </a:rPr>
              <a:t>类和</a:t>
            </a:r>
            <a:r>
              <a:rPr lang="en-US" altLang="zh-CN" sz="2400" dirty="0">
                <a:solidFill>
                  <a:schemeClr val="folHlink"/>
                </a:solidFill>
              </a:rPr>
              <a:t>Cat</a:t>
            </a:r>
            <a:r>
              <a:rPr lang="zh-CN" altLang="en-US" sz="2400" dirty="0">
                <a:solidFill>
                  <a:schemeClr val="folHlink"/>
                </a:solidFill>
              </a:rPr>
              <a:t>类保持不变</a:t>
            </a:r>
          </a:p>
          <a:p>
            <a:pPr>
              <a:spcBef>
                <a:spcPct val="25000"/>
              </a:spcBef>
              <a:buFont typeface="Wingdings" pitchFamily="2" charset="2"/>
              <a:buNone/>
            </a:pPr>
            <a:r>
              <a:rPr lang="en-US" altLang="zh-CN" sz="2400" dirty="0"/>
              <a:t>void shout(</a:t>
            </a:r>
            <a:r>
              <a:rPr lang="en-US" altLang="zh-CN" sz="2400" dirty="0">
                <a:solidFill>
                  <a:schemeClr val="folHlink"/>
                </a:solidFill>
              </a:rPr>
              <a:t>Mammal *p</a:t>
            </a:r>
            <a:r>
              <a:rPr lang="en-US" altLang="zh-CN" sz="2400" dirty="0"/>
              <a:t>)   </a:t>
            </a:r>
          </a:p>
          <a:p>
            <a:pPr>
              <a:spcBef>
                <a:spcPct val="25000"/>
              </a:spcBef>
              <a:buFont typeface="Wingdings" pitchFamily="2" charset="2"/>
              <a:buNone/>
            </a:pPr>
            <a:r>
              <a:rPr lang="en-US" altLang="zh-CN" sz="2400" dirty="0"/>
              <a:t>{	  p-&gt;shout();  } </a:t>
            </a:r>
          </a:p>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a:t>{	</a:t>
            </a:r>
            <a:r>
              <a:rPr lang="en-US" altLang="zh-CN" sz="2400" dirty="0">
                <a:solidFill>
                  <a:schemeClr val="folHlink"/>
                </a:solidFill>
              </a:rPr>
              <a:t>Mammal m(3,5);</a:t>
            </a:r>
          </a:p>
          <a:p>
            <a:pPr>
              <a:spcBef>
                <a:spcPct val="25000"/>
              </a:spcBef>
              <a:buFont typeface="Wingdings" pitchFamily="2" charset="2"/>
              <a:buNone/>
            </a:pPr>
            <a:r>
              <a:rPr lang="en-US" altLang="zh-CN" sz="2400" dirty="0">
                <a:solidFill>
                  <a:schemeClr val="folHlink"/>
                </a:solidFill>
              </a:rPr>
              <a:t>	Dog </a:t>
            </a:r>
            <a:r>
              <a:rPr lang="en-US" altLang="zh-CN" sz="2400" dirty="0" err="1">
                <a:solidFill>
                  <a:schemeClr val="folHlink"/>
                </a:solidFill>
              </a:rPr>
              <a:t>dog</a:t>
            </a:r>
            <a:r>
              <a:rPr lang="en-US" altLang="zh-CN" sz="2400" dirty="0">
                <a:solidFill>
                  <a:schemeClr val="folHlink"/>
                </a:solidFill>
              </a:rPr>
              <a:t>(4,6);</a:t>
            </a:r>
          </a:p>
          <a:p>
            <a:pPr>
              <a:spcBef>
                <a:spcPct val="25000"/>
              </a:spcBef>
              <a:buFont typeface="Wingdings" pitchFamily="2" charset="2"/>
              <a:buNone/>
            </a:pPr>
            <a:r>
              <a:rPr lang="en-US" altLang="zh-CN" sz="2400" dirty="0">
                <a:solidFill>
                  <a:schemeClr val="folHlink"/>
                </a:solidFill>
              </a:rPr>
              <a:t>	Cat </a:t>
            </a:r>
            <a:r>
              <a:rPr lang="en-US" altLang="zh-CN" sz="2400" dirty="0" err="1">
                <a:solidFill>
                  <a:schemeClr val="folHlink"/>
                </a:solidFill>
              </a:rPr>
              <a:t>cat</a:t>
            </a:r>
            <a:r>
              <a:rPr lang="en-US" altLang="zh-CN" sz="2400" dirty="0">
                <a:solidFill>
                  <a:schemeClr val="folHlink"/>
                </a:solidFill>
              </a:rPr>
              <a:t>(4,7);</a:t>
            </a:r>
          </a:p>
          <a:p>
            <a:pPr>
              <a:spcBef>
                <a:spcPct val="25000"/>
              </a:spcBef>
              <a:buFont typeface="Wingdings" pitchFamily="2" charset="2"/>
              <a:buNone/>
            </a:pPr>
            <a:r>
              <a:rPr lang="en-US" altLang="zh-CN" sz="2400" dirty="0"/>
              <a:t>	shout(&amp;m);</a:t>
            </a:r>
          </a:p>
          <a:p>
            <a:pPr>
              <a:spcBef>
                <a:spcPct val="25000"/>
              </a:spcBef>
              <a:buFont typeface="Wingdings" pitchFamily="2" charset="2"/>
              <a:buNone/>
            </a:pPr>
            <a:r>
              <a:rPr lang="en-US" altLang="zh-CN" sz="2400" dirty="0"/>
              <a:t>	shout(&amp;dog);</a:t>
            </a:r>
          </a:p>
          <a:p>
            <a:pPr>
              <a:spcBef>
                <a:spcPct val="25000"/>
              </a:spcBef>
              <a:buFont typeface="Wingdings" pitchFamily="2" charset="2"/>
              <a:buNone/>
            </a:pPr>
            <a:r>
              <a:rPr lang="en-US" altLang="zh-CN" sz="2400" dirty="0"/>
              <a:t>	shout(&amp;cat);</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sp>
        <p:nvSpPr>
          <p:cNvPr id="1344516" name="Rectangle 4"/>
          <p:cNvSpPr>
            <a:spLocks noChangeArrowheads="1"/>
          </p:cNvSpPr>
          <p:nvPr/>
        </p:nvSpPr>
        <p:spPr bwMode="auto">
          <a:xfrm>
            <a:off x="5257800" y="1916113"/>
            <a:ext cx="28194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实际调用情况</a:t>
            </a:r>
          </a:p>
          <a:p>
            <a:r>
              <a:rPr lang="zh-CN" altLang="en-US">
                <a:solidFill>
                  <a:srgbClr val="FF0066"/>
                </a:solidFill>
                <a:effectLst>
                  <a:outerShdw blurRad="38100" dist="38100" dir="2700000" algn="tl">
                    <a:srgbClr val="C0C0C0"/>
                  </a:outerShdw>
                </a:effectLst>
                <a:ea typeface="黑体" pitchFamily="2" charset="-122"/>
              </a:rPr>
              <a:t>调用基类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a:t>
            </a:r>
            <a:r>
              <a:rPr lang="en-US" altLang="zh-CN">
                <a:solidFill>
                  <a:srgbClr val="FF0066"/>
                </a:solidFill>
                <a:effectLst>
                  <a:outerShdw blurRad="38100" dist="38100" dir="2700000" algn="tl">
                    <a:srgbClr val="C0C0C0"/>
                  </a:outerShdw>
                </a:effectLst>
                <a:ea typeface="黑体" pitchFamily="2" charset="-122"/>
              </a:rPr>
              <a:t>Dog</a:t>
            </a:r>
            <a:r>
              <a:rPr lang="zh-CN" altLang="en-US">
                <a:solidFill>
                  <a:srgbClr val="FF0066"/>
                </a:solidFill>
                <a:effectLst>
                  <a:outerShdw blurRad="38100" dist="38100" dir="2700000" algn="tl">
                    <a:srgbClr val="C0C0C0"/>
                  </a:outerShdw>
                </a:effectLst>
                <a:ea typeface="黑体" pitchFamily="2" charset="-122"/>
              </a:rPr>
              <a:t>类</a:t>
            </a:r>
            <a:r>
              <a:rPr lang="en-US" altLang="zh-CN">
                <a:solidFill>
                  <a:srgbClr val="FF0066"/>
                </a:solidFill>
                <a:effectLst>
                  <a:outerShdw blurRad="38100" dist="38100" dir="2700000" algn="tl">
                    <a:srgbClr val="C0C0C0"/>
                  </a:outerShdw>
                </a:effectLst>
                <a:ea typeface="黑体" pitchFamily="2" charset="-122"/>
              </a:rPr>
              <a:t>shout</a:t>
            </a:r>
          </a:p>
          <a:p>
            <a:r>
              <a:rPr lang="zh-CN" altLang="en-US">
                <a:solidFill>
                  <a:srgbClr val="FF0066"/>
                </a:solidFill>
                <a:effectLst>
                  <a:outerShdw blurRad="38100" dist="38100" dir="2700000" algn="tl">
                    <a:srgbClr val="C0C0C0"/>
                  </a:outerShdw>
                </a:effectLst>
                <a:ea typeface="黑体" pitchFamily="2" charset="-122"/>
              </a:rPr>
              <a:t>调用</a:t>
            </a:r>
            <a:r>
              <a:rPr lang="en-US" altLang="zh-CN">
                <a:solidFill>
                  <a:srgbClr val="FF0066"/>
                </a:solidFill>
                <a:effectLst>
                  <a:outerShdw blurRad="38100" dist="38100" dir="2700000" algn="tl">
                    <a:srgbClr val="C0C0C0"/>
                  </a:outerShdw>
                </a:effectLst>
                <a:ea typeface="黑体" pitchFamily="2" charset="-122"/>
              </a:rPr>
              <a:t>Cat</a:t>
            </a:r>
            <a:r>
              <a:rPr lang="zh-CN" altLang="en-US">
                <a:solidFill>
                  <a:srgbClr val="FF0066"/>
                </a:solidFill>
                <a:effectLst>
                  <a:outerShdw blurRad="38100" dist="38100" dir="2700000" algn="tl">
                    <a:srgbClr val="C0C0C0"/>
                  </a:outerShdw>
                </a:effectLst>
                <a:ea typeface="黑体" pitchFamily="2" charset="-122"/>
              </a:rPr>
              <a:t>类</a:t>
            </a:r>
            <a:r>
              <a:rPr lang="en-US" altLang="zh-CN">
                <a:solidFill>
                  <a:srgbClr val="FF0066"/>
                </a:solidFill>
                <a:effectLst>
                  <a:outerShdw blurRad="38100" dist="38100" dir="2700000" algn="tl">
                    <a:srgbClr val="C0C0C0"/>
                  </a:outerShdw>
                </a:effectLst>
                <a:ea typeface="黑体" pitchFamily="2" charset="-122"/>
              </a:rPr>
              <a:t>shout</a:t>
            </a:r>
          </a:p>
        </p:txBody>
      </p:sp>
      <p:sp>
        <p:nvSpPr>
          <p:cNvPr id="1344517" name="Line 5"/>
          <p:cNvSpPr>
            <a:spLocks noChangeShapeType="1"/>
          </p:cNvSpPr>
          <p:nvPr/>
        </p:nvSpPr>
        <p:spPr bwMode="auto">
          <a:xfrm flipV="1">
            <a:off x="2555875" y="2636838"/>
            <a:ext cx="2736850" cy="1871662"/>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4518" name="Line 6"/>
          <p:cNvSpPr>
            <a:spLocks noChangeShapeType="1"/>
          </p:cNvSpPr>
          <p:nvPr/>
        </p:nvSpPr>
        <p:spPr bwMode="auto">
          <a:xfrm flipV="1">
            <a:off x="2771775" y="2906713"/>
            <a:ext cx="2638425" cy="196215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4519" name="Line 7"/>
          <p:cNvSpPr>
            <a:spLocks noChangeShapeType="1"/>
          </p:cNvSpPr>
          <p:nvPr/>
        </p:nvSpPr>
        <p:spPr bwMode="auto">
          <a:xfrm flipV="1">
            <a:off x="2627313" y="3287713"/>
            <a:ext cx="2782887" cy="2085975"/>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44520" name="Rectangle 8"/>
          <p:cNvSpPr>
            <a:spLocks noChangeArrowheads="1"/>
          </p:cNvSpPr>
          <p:nvPr/>
        </p:nvSpPr>
        <p:spPr bwMode="auto">
          <a:xfrm>
            <a:off x="5334000" y="3897313"/>
            <a:ext cx="2514600" cy="1600200"/>
          </a:xfrm>
          <a:prstGeom prst="rect">
            <a:avLst/>
          </a:prstGeom>
          <a:noFill/>
          <a:ln w="38100">
            <a:solidFill>
              <a:srgbClr val="FF0066"/>
            </a:solidFill>
            <a:miter lim="800000"/>
            <a:headEnd/>
            <a:tailEnd/>
          </a:ln>
          <a:effectLst/>
        </p:spPr>
        <p:txBody>
          <a:bodyPr wrap="none" anchor="ctr"/>
          <a:lstStyle/>
          <a:p>
            <a:r>
              <a:rPr lang="zh-CN" altLang="en-US">
                <a:solidFill>
                  <a:schemeClr val="tx2"/>
                </a:solidFill>
                <a:effectLst>
                  <a:outerShdw blurRad="38100" dist="38100" dir="2700000" algn="tl">
                    <a:srgbClr val="C0C0C0"/>
                  </a:outerShdw>
                </a:effectLst>
                <a:ea typeface="黑体" pitchFamily="2" charset="-122"/>
              </a:rPr>
              <a:t>输出结果</a:t>
            </a:r>
          </a:p>
          <a:p>
            <a:r>
              <a:rPr lang="en-US" altLang="zh-CN">
                <a:solidFill>
                  <a:srgbClr val="FF0066"/>
                </a:solidFill>
                <a:effectLst>
                  <a:outerShdw blurRad="38100" dist="38100" dir="2700000" algn="tl">
                    <a:srgbClr val="C0C0C0"/>
                  </a:outerShdw>
                </a:effectLst>
                <a:ea typeface="黑体" pitchFamily="2" charset="-122"/>
              </a:rPr>
              <a:t>I'm a mammal.</a:t>
            </a:r>
          </a:p>
          <a:p>
            <a:r>
              <a:rPr lang="en-US" altLang="zh-CN">
                <a:solidFill>
                  <a:srgbClr val="FF0066"/>
                </a:solidFill>
                <a:effectLst>
                  <a:outerShdw blurRad="38100" dist="38100" dir="2700000" algn="tl">
                    <a:srgbClr val="C0C0C0"/>
                  </a:outerShdw>
                </a:effectLst>
                <a:ea typeface="黑体" pitchFamily="2" charset="-122"/>
              </a:rPr>
              <a:t>woo.</a:t>
            </a:r>
          </a:p>
          <a:p>
            <a:r>
              <a:rPr lang="en-US" altLang="zh-CN">
                <a:solidFill>
                  <a:srgbClr val="FF0066"/>
                </a:solidFill>
                <a:effectLst>
                  <a:outerShdw blurRad="38100" dist="38100" dir="2700000" algn="tl">
                    <a:srgbClr val="C0C0C0"/>
                  </a:outerShdw>
                </a:effectLst>
                <a:ea typeface="黑体" pitchFamily="2" charset="-122"/>
              </a:rPr>
              <a:t>meow.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44516"/>
                                        </p:tgtEl>
                                        <p:attrNameLst>
                                          <p:attrName>style.visibility</p:attrName>
                                        </p:attrNameLst>
                                      </p:cBhvr>
                                      <p:to>
                                        <p:strVal val="visible"/>
                                      </p:to>
                                    </p:set>
                                    <p:animEffect transition="in" filter="strips(upRight)">
                                      <p:cBhvr>
                                        <p:cTn id="7" dur="500"/>
                                        <p:tgtEl>
                                          <p:spTgt spid="13445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44517"/>
                                        </p:tgtEl>
                                        <p:attrNameLst>
                                          <p:attrName>style.visibility</p:attrName>
                                        </p:attrNameLst>
                                      </p:cBhvr>
                                      <p:to>
                                        <p:strVal val="visible"/>
                                      </p:to>
                                    </p:set>
                                    <p:animEffect transition="in" filter="strips(upRight)">
                                      <p:cBhvr>
                                        <p:cTn id="12" dur="500"/>
                                        <p:tgtEl>
                                          <p:spTgt spid="13445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344518"/>
                                        </p:tgtEl>
                                        <p:attrNameLst>
                                          <p:attrName>style.visibility</p:attrName>
                                        </p:attrNameLst>
                                      </p:cBhvr>
                                      <p:to>
                                        <p:strVal val="visible"/>
                                      </p:to>
                                    </p:set>
                                    <p:animEffect transition="in" filter="strips(upRight)">
                                      <p:cBhvr>
                                        <p:cTn id="17" dur="500"/>
                                        <p:tgtEl>
                                          <p:spTgt spid="134451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344519"/>
                                        </p:tgtEl>
                                        <p:attrNameLst>
                                          <p:attrName>style.visibility</p:attrName>
                                        </p:attrNameLst>
                                      </p:cBhvr>
                                      <p:to>
                                        <p:strVal val="visible"/>
                                      </p:to>
                                    </p:set>
                                    <p:animEffect transition="in" filter="strips(upRight)">
                                      <p:cBhvr>
                                        <p:cTn id="22" dur="500"/>
                                        <p:tgtEl>
                                          <p:spTgt spid="13445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344520"/>
                                        </p:tgtEl>
                                        <p:attrNameLst>
                                          <p:attrName>style.visibility</p:attrName>
                                        </p:attrNameLst>
                                      </p:cBhvr>
                                      <p:to>
                                        <p:strVal val="visible"/>
                                      </p:to>
                                    </p:set>
                                    <p:animEffect transition="in" filter="strips(upRight)">
                                      <p:cBhvr>
                                        <p:cTn id="27" dur="500"/>
                                        <p:tgtEl>
                                          <p:spTgt spid="134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6" grpId="0" animBg="1" autoUpdateAnimBg="0"/>
      <p:bldP spid="1344517" grpId="0" animBg="1"/>
      <p:bldP spid="1344518" grpId="0" animBg="1"/>
      <p:bldP spid="1344519" grpId="0" animBg="1"/>
      <p:bldP spid="1344520"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r>
              <a:rPr lang="en-US" altLang="zh-CN"/>
              <a:t>-</a:t>
            </a:r>
            <a:fld id="{7139D3AB-81B7-4863-8F0E-7764C65820B0}" type="slidenum">
              <a:rPr lang="en-US" altLang="zh-CN"/>
              <a:pPr/>
              <a:t>86</a:t>
            </a:fld>
            <a:r>
              <a:rPr lang="en-US" altLang="zh-CN"/>
              <a:t>-</a:t>
            </a:r>
          </a:p>
        </p:txBody>
      </p:sp>
      <p:sp>
        <p:nvSpPr>
          <p:cNvPr id="1345538" name="Rectangle 2"/>
          <p:cNvSpPr>
            <a:spLocks noGrp="1" noChangeArrowheads="1"/>
          </p:cNvSpPr>
          <p:nvPr>
            <p:ph type="title"/>
          </p:nvPr>
        </p:nvSpPr>
        <p:spPr/>
        <p:txBody>
          <a:bodyPr/>
          <a:lstStyle/>
          <a:p>
            <a:r>
              <a:rPr lang="zh-CN" altLang="en-US"/>
              <a:t>一个接口，多种方法</a:t>
            </a:r>
          </a:p>
        </p:txBody>
      </p:sp>
      <p:sp>
        <p:nvSpPr>
          <p:cNvPr id="1345539"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void shout(</a:t>
            </a:r>
            <a:r>
              <a:rPr lang="en-US" altLang="zh-CN" sz="2400" dirty="0">
                <a:solidFill>
                  <a:schemeClr val="folHlink"/>
                </a:solidFill>
              </a:rPr>
              <a:t>Mammal *p</a:t>
            </a:r>
            <a:r>
              <a:rPr lang="en-US" altLang="zh-CN" sz="2400" dirty="0"/>
              <a:t>)   </a:t>
            </a:r>
          </a:p>
          <a:p>
            <a:pPr>
              <a:lnSpc>
                <a:spcPct val="90000"/>
              </a:lnSpc>
              <a:spcBef>
                <a:spcPct val="25000"/>
              </a:spcBef>
              <a:buFont typeface="Wingdings" pitchFamily="2" charset="2"/>
              <a:buNone/>
            </a:pPr>
            <a:r>
              <a:rPr lang="en-US" altLang="zh-CN" sz="2400" dirty="0"/>
              <a:t>{	  p-&gt;shout();  } </a:t>
            </a:r>
          </a:p>
          <a:p>
            <a:pPr>
              <a:lnSpc>
                <a:spcPct val="90000"/>
              </a:lnSpc>
              <a:spcBef>
                <a:spcPct val="25000"/>
              </a:spcBef>
              <a:buFont typeface="Wingdings" pitchFamily="2" charset="2"/>
              <a:buNone/>
            </a:pPr>
            <a:r>
              <a:rPr lang="en-US" altLang="zh-CN" sz="2400" smtClean="0"/>
              <a:t>int </a:t>
            </a:r>
            <a:r>
              <a:rPr lang="en-US" altLang="zh-CN" sz="2400" dirty="0" smtClean="0"/>
              <a:t>main()</a:t>
            </a:r>
            <a:endParaRPr lang="en-US" altLang="zh-CN" sz="2400" dirty="0"/>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Mammal *p;</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if(……)  p=new Dog(3,4);</a:t>
            </a:r>
          </a:p>
          <a:p>
            <a:pPr>
              <a:lnSpc>
                <a:spcPct val="90000"/>
              </a:lnSpc>
              <a:spcBef>
                <a:spcPct val="25000"/>
              </a:spcBef>
              <a:buFont typeface="Wingdings" pitchFamily="2" charset="2"/>
              <a:buNone/>
            </a:pPr>
            <a:r>
              <a:rPr lang="en-US" altLang="zh-CN" sz="2400" dirty="0">
                <a:solidFill>
                  <a:srgbClr val="FF0066"/>
                </a:solidFill>
              </a:rPr>
              <a:t>	else  p=new Cat(5,6);</a:t>
            </a:r>
          </a:p>
          <a:p>
            <a:pPr>
              <a:lnSpc>
                <a:spcPct val="90000"/>
              </a:lnSpc>
              <a:spcBef>
                <a:spcPct val="25000"/>
              </a:spcBef>
              <a:buFont typeface="Wingdings" pitchFamily="2" charset="2"/>
              <a:buNone/>
            </a:pPr>
            <a:r>
              <a:rPr lang="en-US" altLang="zh-CN" sz="2400" dirty="0"/>
              <a:t>	shout(p);</a:t>
            </a:r>
          </a:p>
          <a:p>
            <a:pPr>
              <a:lnSpc>
                <a:spcPct val="90000"/>
              </a:lnSpc>
              <a:spcBef>
                <a:spcPct val="25000"/>
              </a:spcBef>
              <a:buFont typeface="Wingdings" pitchFamily="2" charset="2"/>
              <a:buNone/>
            </a:pPr>
            <a:r>
              <a:rPr lang="en-US" altLang="zh-CN" sz="2400" dirty="0"/>
              <a:t>	delete p;</a:t>
            </a:r>
          </a:p>
          <a:p>
            <a:pPr>
              <a:lnSpc>
                <a:spcPct val="90000"/>
              </a:lnSpc>
              <a:spcBef>
                <a:spcPct val="25000"/>
              </a:spcBef>
              <a:buNone/>
            </a:pPr>
            <a:r>
              <a:rPr lang="en-US" altLang="zh-CN" sz="2400" dirty="0" smtClean="0"/>
              <a:t>	return 0;</a:t>
            </a:r>
          </a:p>
          <a:p>
            <a:pPr>
              <a:lnSpc>
                <a:spcPct val="90000"/>
              </a:lnSpc>
              <a:spcBef>
                <a:spcPct val="25000"/>
              </a:spcBef>
              <a:buFont typeface="Wingdings" pitchFamily="2" charset="2"/>
              <a:buNone/>
            </a:pPr>
            <a:r>
              <a:rPr lang="en-US" altLang="zh-CN" sz="2400" dirty="0" smtClean="0"/>
              <a:t>}</a:t>
            </a:r>
            <a:endParaRPr lang="en-US" altLang="zh-CN" sz="2400" dirty="0"/>
          </a:p>
        </p:txBody>
      </p:sp>
      <p:sp>
        <p:nvSpPr>
          <p:cNvPr id="1345540" name="AutoShape 4"/>
          <p:cNvSpPr>
            <a:spLocks noChangeArrowheads="1"/>
          </p:cNvSpPr>
          <p:nvPr/>
        </p:nvSpPr>
        <p:spPr bwMode="auto">
          <a:xfrm>
            <a:off x="4859338" y="1773238"/>
            <a:ext cx="3744912" cy="1714500"/>
          </a:xfrm>
          <a:prstGeom prst="cloudCallout">
            <a:avLst>
              <a:gd name="adj1" fmla="val -62931"/>
              <a:gd name="adj2" fmla="val 56296"/>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传过去什么对象，调用对应的</a:t>
            </a:r>
            <a:r>
              <a:rPr lang="en-US" altLang="zh-CN" sz="2800">
                <a:effectLst>
                  <a:outerShdw blurRad="38100" dist="38100" dir="2700000" algn="tl">
                    <a:srgbClr val="FFFFFF"/>
                  </a:outerShdw>
                </a:effectLst>
                <a:ea typeface="黑体" pitchFamily="2" charset="-122"/>
              </a:rPr>
              <a:t>shout</a:t>
            </a:r>
          </a:p>
        </p:txBody>
      </p:sp>
      <p:sp>
        <p:nvSpPr>
          <p:cNvPr id="1345541" name="AutoShape 5"/>
          <p:cNvSpPr>
            <a:spLocks noChangeArrowheads="1"/>
          </p:cNvSpPr>
          <p:nvPr/>
        </p:nvSpPr>
        <p:spPr bwMode="auto">
          <a:xfrm>
            <a:off x="5148263" y="4005263"/>
            <a:ext cx="2743200" cy="1524000"/>
          </a:xfrm>
          <a:prstGeom prst="cloudCallout">
            <a:avLst>
              <a:gd name="adj1" fmla="val -79806"/>
              <a:gd name="adj2" fmla="val -60523"/>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静态联编无法实现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5540"/>
                                        </p:tgtEl>
                                        <p:attrNameLst>
                                          <p:attrName>style.visibility</p:attrName>
                                        </p:attrNameLst>
                                      </p:cBhvr>
                                      <p:to>
                                        <p:strVal val="visible"/>
                                      </p:to>
                                    </p:set>
                                    <p:animEffect transition="in" filter="strips(downRight)">
                                      <p:cBhvr>
                                        <p:cTn id="7" dur="500"/>
                                        <p:tgtEl>
                                          <p:spTgt spid="13455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5541"/>
                                        </p:tgtEl>
                                        <p:attrNameLst>
                                          <p:attrName>style.visibility</p:attrName>
                                        </p:attrNameLst>
                                      </p:cBhvr>
                                      <p:to>
                                        <p:strVal val="visible"/>
                                      </p:to>
                                    </p:set>
                                    <p:animEffect transition="in" filter="strips(downRight)">
                                      <p:cBhvr>
                                        <p:cTn id="12" dur="500"/>
                                        <p:tgtEl>
                                          <p:spTgt spid="134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0" grpId="0" animBg="1" autoUpdateAnimBg="0"/>
      <p:bldP spid="134554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0673D1F4-D42B-4AFE-84C1-7FFDC8D024B1}" type="slidenum">
              <a:rPr lang="en-US" altLang="zh-CN"/>
              <a:pPr/>
              <a:t>87</a:t>
            </a:fld>
            <a:r>
              <a:rPr lang="en-US" altLang="zh-CN"/>
              <a:t>-</a:t>
            </a:r>
          </a:p>
        </p:txBody>
      </p:sp>
      <p:sp>
        <p:nvSpPr>
          <p:cNvPr id="1346562" name="Rectangle 2"/>
          <p:cNvSpPr>
            <a:spLocks noGrp="1" noChangeArrowheads="1"/>
          </p:cNvSpPr>
          <p:nvPr>
            <p:ph type="title"/>
          </p:nvPr>
        </p:nvSpPr>
        <p:spPr/>
        <p:txBody>
          <a:bodyPr/>
          <a:lstStyle/>
          <a:p>
            <a:r>
              <a:rPr lang="en-US" altLang="zh-CN"/>
              <a:t>3</a:t>
            </a:r>
            <a:r>
              <a:rPr lang="zh-CN" altLang="en-US"/>
              <a:t>、虚函数的说明</a:t>
            </a:r>
          </a:p>
        </p:txBody>
      </p:sp>
      <p:sp>
        <p:nvSpPr>
          <p:cNvPr id="1346563" name="Rectangle 3"/>
          <p:cNvSpPr>
            <a:spLocks noGrp="1" noChangeArrowheads="1"/>
          </p:cNvSpPr>
          <p:nvPr>
            <p:ph type="body" idx="1"/>
          </p:nvPr>
        </p:nvSpPr>
        <p:spPr/>
        <p:txBody>
          <a:bodyPr/>
          <a:lstStyle/>
          <a:p>
            <a:pPr>
              <a:spcBef>
                <a:spcPct val="25000"/>
              </a:spcBef>
            </a:pPr>
            <a:r>
              <a:rPr lang="zh-CN" altLang="en-US" sz="2400"/>
              <a:t>虚函数实现动态性关键在于使用</a:t>
            </a:r>
            <a:r>
              <a:rPr lang="zh-CN" altLang="en-US" sz="2400">
                <a:solidFill>
                  <a:schemeClr val="folHlink"/>
                </a:solidFill>
              </a:rPr>
              <a:t>基类指针</a:t>
            </a:r>
            <a:r>
              <a:rPr lang="zh-CN" altLang="en-US" sz="2400"/>
              <a:t>，</a:t>
            </a:r>
            <a:r>
              <a:rPr lang="zh-CN" altLang="en-US" sz="2400">
                <a:solidFill>
                  <a:srgbClr val="FF0066"/>
                </a:solidFill>
              </a:rPr>
              <a:t>当用基类指针指向不同对象时，到底调用哪个版本成员函数，取决于所指向对象的类型</a:t>
            </a:r>
            <a:r>
              <a:rPr lang="zh-CN" altLang="en-US" sz="2400"/>
              <a:t>。如果指向</a:t>
            </a:r>
            <a:r>
              <a:rPr lang="en-US" altLang="zh-CN" sz="2400"/>
              <a:t>Dog</a:t>
            </a:r>
            <a:r>
              <a:rPr lang="zh-CN" altLang="en-US" sz="2400"/>
              <a:t>类对象，则调用</a:t>
            </a:r>
            <a:r>
              <a:rPr lang="en-US" altLang="zh-CN" sz="2400"/>
              <a:t>Dog</a:t>
            </a:r>
            <a:r>
              <a:rPr lang="zh-CN" altLang="en-US" sz="2400"/>
              <a:t>类的</a:t>
            </a:r>
            <a:r>
              <a:rPr lang="en-US" altLang="zh-CN" sz="2400"/>
              <a:t>shout</a:t>
            </a:r>
            <a:r>
              <a:rPr lang="zh-CN" altLang="en-US" sz="2400"/>
              <a:t>；如果指向</a:t>
            </a:r>
            <a:r>
              <a:rPr lang="en-US" altLang="zh-CN" sz="2400"/>
              <a:t>Cat</a:t>
            </a:r>
            <a:r>
              <a:rPr lang="zh-CN" altLang="en-US" sz="2400"/>
              <a:t>类对象，则调用</a:t>
            </a:r>
            <a:r>
              <a:rPr lang="en-US" altLang="zh-CN" sz="2400"/>
              <a:t>Cat</a:t>
            </a:r>
            <a:r>
              <a:rPr lang="zh-CN" altLang="en-US" sz="2400"/>
              <a:t>类的</a:t>
            </a:r>
            <a:r>
              <a:rPr lang="en-US" altLang="zh-CN" sz="2400"/>
              <a:t>shout</a:t>
            </a:r>
            <a:r>
              <a:rPr lang="zh-CN" altLang="en-US" sz="2400"/>
              <a:t>；如果指向</a:t>
            </a:r>
            <a:r>
              <a:rPr lang="en-US" altLang="zh-CN" sz="2400"/>
              <a:t>Mammal</a:t>
            </a:r>
            <a:r>
              <a:rPr lang="zh-CN" altLang="en-US" sz="2400"/>
              <a:t>类对象，则调用基类的</a:t>
            </a:r>
            <a:r>
              <a:rPr lang="en-US" altLang="zh-CN" sz="2400"/>
              <a:t>shout</a:t>
            </a:r>
            <a:r>
              <a:rPr lang="zh-CN" altLang="en-US" sz="2400"/>
              <a:t>。</a:t>
            </a:r>
          </a:p>
          <a:p>
            <a:pPr>
              <a:spcBef>
                <a:spcPct val="25000"/>
              </a:spcBef>
            </a:pPr>
            <a:r>
              <a:rPr lang="zh-CN" altLang="en-US" sz="2400"/>
              <a:t>用虚函数实现的多态性是代码执行过程中的多态，大大增加了程序的灵活性。</a:t>
            </a:r>
          </a:p>
          <a:p>
            <a:pPr>
              <a:spcBef>
                <a:spcPct val="25000"/>
              </a:spcBef>
            </a:pPr>
            <a:r>
              <a:rPr lang="zh-CN" altLang="en-US" sz="2400"/>
              <a:t>使用</a:t>
            </a:r>
            <a:r>
              <a:rPr lang="zh-CN" altLang="en-US" sz="2400">
                <a:solidFill>
                  <a:schemeClr val="folHlink"/>
                </a:solidFill>
              </a:rPr>
              <a:t>基类引用</a:t>
            </a:r>
            <a:r>
              <a:rPr lang="zh-CN" altLang="en-US" sz="2400"/>
              <a:t>也可以实现动态多态性。</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33DD6F26-9D9F-4D7D-A911-BE95B3309D18}" type="slidenum">
              <a:rPr lang="en-US" altLang="zh-CN"/>
              <a:pPr/>
              <a:t>88</a:t>
            </a:fld>
            <a:r>
              <a:rPr lang="en-US" altLang="zh-CN"/>
              <a:t>-</a:t>
            </a:r>
          </a:p>
        </p:txBody>
      </p:sp>
      <p:sp>
        <p:nvSpPr>
          <p:cNvPr id="1347586" name="Rectangle 2"/>
          <p:cNvSpPr>
            <a:spLocks noGrp="1" noChangeArrowheads="1"/>
          </p:cNvSpPr>
          <p:nvPr>
            <p:ph type="title"/>
          </p:nvPr>
        </p:nvSpPr>
        <p:spPr/>
        <p:txBody>
          <a:bodyPr/>
          <a:lstStyle/>
          <a:p>
            <a:r>
              <a:rPr lang="en-US" altLang="zh-CN" smtClean="0"/>
              <a:t>override</a:t>
            </a:r>
            <a:r>
              <a:rPr lang="zh-CN" altLang="en-US" smtClean="0"/>
              <a:t>强制覆盖基类方法</a:t>
            </a:r>
            <a:endParaRPr lang="zh-CN" altLang="en-US"/>
          </a:p>
        </p:txBody>
      </p:sp>
      <p:sp>
        <p:nvSpPr>
          <p:cNvPr id="1347587" name="Rectangle 3"/>
          <p:cNvSpPr>
            <a:spLocks noGrp="1" noChangeArrowheads="1"/>
          </p:cNvSpPr>
          <p:nvPr>
            <p:ph type="body" idx="1"/>
          </p:nvPr>
        </p:nvSpPr>
        <p:spPr/>
        <p:txBody>
          <a:bodyPr/>
          <a:lstStyle/>
          <a:p>
            <a:pPr>
              <a:spcBef>
                <a:spcPct val="25000"/>
              </a:spcBef>
            </a:pPr>
            <a:r>
              <a:rPr lang="zh-CN" altLang="en-US" sz="2400" smtClean="0"/>
              <a:t>只有当基类定义虚函数，子类中覆盖该方法，才能形成多态效果，如果子类中定义方法与基类同名但参数不同，并不形成多态，只是子类新增</a:t>
            </a:r>
            <a:r>
              <a:rPr lang="en-US" altLang="zh-CN" sz="2400" smtClean="0"/>
              <a:t>1</a:t>
            </a:r>
            <a:r>
              <a:rPr lang="zh-CN" altLang="en-US" sz="2400" smtClean="0"/>
              <a:t>个方法。</a:t>
            </a:r>
            <a:endParaRPr lang="en-US" altLang="zh-CN" sz="2400" smtClean="0"/>
          </a:p>
          <a:p>
            <a:pPr>
              <a:spcBef>
                <a:spcPct val="25000"/>
              </a:spcBef>
            </a:pPr>
            <a:r>
              <a:rPr lang="zh-CN" altLang="en-US" sz="2400" smtClean="0"/>
              <a:t>通过</a:t>
            </a:r>
            <a:r>
              <a:rPr lang="en-US" altLang="zh-CN" sz="2400" smtClean="0"/>
              <a:t>override</a:t>
            </a:r>
            <a:r>
              <a:rPr lang="zh-CN" altLang="en-US" sz="2400" smtClean="0"/>
              <a:t>关键词，由编译器强制检查。</a:t>
            </a:r>
            <a:endParaRPr lang="en-US" altLang="zh-CN" sz="2400" smtClean="0"/>
          </a:p>
          <a:p>
            <a:pPr>
              <a:spcBef>
                <a:spcPct val="25000"/>
              </a:spcBef>
              <a:buNone/>
            </a:pPr>
            <a:r>
              <a:rPr lang="en-US" altLang="zh-CN" sz="2400" smtClean="0">
                <a:solidFill>
                  <a:srgbClr val="000099"/>
                </a:solidFill>
              </a:rPr>
              <a:t>class Sub : public Super</a:t>
            </a:r>
          </a:p>
          <a:p>
            <a:pPr>
              <a:spcBef>
                <a:spcPct val="25000"/>
              </a:spcBef>
              <a:buNone/>
            </a:pPr>
            <a:r>
              <a:rPr lang="en-US" altLang="zh-CN" sz="2400" smtClean="0">
                <a:solidFill>
                  <a:srgbClr val="000099"/>
                </a:solidFill>
              </a:rPr>
              <a:t>{</a:t>
            </a:r>
          </a:p>
          <a:p>
            <a:pPr>
              <a:spcBef>
                <a:spcPct val="25000"/>
              </a:spcBef>
              <a:buNone/>
            </a:pPr>
            <a:r>
              <a:rPr lang="en-US" altLang="zh-CN" sz="2400" smtClean="0">
                <a:solidFill>
                  <a:srgbClr val="000099"/>
                </a:solidFill>
              </a:rPr>
              <a:t>	public :</a:t>
            </a:r>
          </a:p>
          <a:p>
            <a:pPr>
              <a:spcBef>
                <a:spcPct val="25000"/>
              </a:spcBef>
              <a:buNone/>
            </a:pPr>
            <a:r>
              <a:rPr lang="en-US" altLang="zh-CN" sz="2400" smtClean="0">
                <a:solidFill>
                  <a:srgbClr val="000099"/>
                </a:solidFill>
              </a:rPr>
              <a:t>		virtual void method(int) </a:t>
            </a:r>
            <a:r>
              <a:rPr lang="en-US" altLang="zh-CN" sz="2400" smtClean="0">
                <a:solidFill>
                  <a:srgbClr val="FF0066"/>
                </a:solidFill>
              </a:rPr>
              <a:t>override</a:t>
            </a:r>
            <a:r>
              <a:rPr lang="en-US" altLang="zh-CN" sz="2400" smtClean="0">
                <a:solidFill>
                  <a:srgbClr val="000099"/>
                </a:solidFill>
              </a:rPr>
              <a:t>;</a:t>
            </a:r>
          </a:p>
          <a:p>
            <a:pPr>
              <a:spcBef>
                <a:spcPct val="25000"/>
              </a:spcBef>
              <a:buNone/>
            </a:pPr>
            <a:r>
              <a:rPr lang="en-US" altLang="zh-CN" sz="2400" smtClean="0">
                <a:solidFill>
                  <a:srgbClr val="000099"/>
                </a:solidFill>
              </a:rPr>
              <a:t>};</a:t>
            </a:r>
            <a:endParaRPr lang="zh-CN" altLang="en-US" sz="2400" dirty="0">
              <a:solidFill>
                <a:srgbClr val="000099"/>
              </a:solidFill>
            </a:endParaRPr>
          </a:p>
        </p:txBody>
      </p:sp>
      <p:pic>
        <p:nvPicPr>
          <p:cNvPr id="6" name="Picture 4" descr="C:\Users\xiajb\Pictures\c++11标记.gif"/>
          <p:cNvPicPr>
            <a:picLocks noChangeAspect="1" noChangeArrowheads="1"/>
          </p:cNvPicPr>
          <p:nvPr/>
        </p:nvPicPr>
        <p:blipFill>
          <a:blip r:embed="rId2" cstate="print"/>
          <a:srcRect/>
          <a:stretch>
            <a:fillRect/>
          </a:stretch>
        </p:blipFill>
        <p:spPr bwMode="auto">
          <a:xfrm>
            <a:off x="6588224" y="2564904"/>
            <a:ext cx="1533525" cy="1485900"/>
          </a:xfrm>
          <a:prstGeom prst="rect">
            <a:avLst/>
          </a:prstGeom>
          <a:noFill/>
        </p:spPr>
      </p:pic>
      <p:sp>
        <p:nvSpPr>
          <p:cNvPr id="7" name="Rectangle 4"/>
          <p:cNvSpPr>
            <a:spLocks noChangeArrowheads="1"/>
          </p:cNvSpPr>
          <p:nvPr/>
        </p:nvSpPr>
        <p:spPr bwMode="auto">
          <a:xfrm>
            <a:off x="827584" y="4725144"/>
            <a:ext cx="7632848" cy="1080120"/>
          </a:xfrm>
          <a:prstGeom prst="rect">
            <a:avLst/>
          </a:prstGeom>
          <a:solidFill>
            <a:srgbClr val="CCFFFF"/>
          </a:solidFill>
          <a:ln w="38100">
            <a:solidFill>
              <a:schemeClr val="hlink"/>
            </a:solidFill>
            <a:miter lim="800000"/>
            <a:headEnd/>
            <a:tailEnd/>
          </a:ln>
          <a:effectLst/>
        </p:spPr>
        <p:txBody>
          <a:bodyPr wrap="none" anchor="ctr"/>
          <a:lstStyle/>
          <a:p>
            <a:pPr>
              <a:buFont typeface="Wingdings" pitchFamily="2" charset="2"/>
              <a:buChar char="p"/>
            </a:pPr>
            <a:r>
              <a:rPr lang="zh-CN" altLang="en-US" smtClean="0">
                <a:latin typeface="楷体_GB2312" pitchFamily="49" charset="-122"/>
                <a:ea typeface="楷体_GB2312" pitchFamily="49" charset="-122"/>
              </a:rPr>
              <a:t>如果基类没有定义</a:t>
            </a:r>
            <a:r>
              <a:rPr lang="en-US" altLang="zh-CN" smtClean="0">
                <a:latin typeface="楷体_GB2312" pitchFamily="49" charset="-122"/>
                <a:ea typeface="楷体_GB2312" pitchFamily="49" charset="-122"/>
              </a:rPr>
              <a:t>virtual void method(int)</a:t>
            </a:r>
            <a:r>
              <a:rPr lang="zh-CN" altLang="en-US" smtClean="0">
                <a:latin typeface="楷体_GB2312" pitchFamily="49" charset="-122"/>
                <a:ea typeface="楷体_GB2312" pitchFamily="49" charset="-122"/>
              </a:rPr>
              <a:t>方法，</a:t>
            </a:r>
            <a:endParaRPr lang="en-US" altLang="zh-CN" smtClean="0">
              <a:latin typeface="楷体_GB2312" pitchFamily="49" charset="-122"/>
              <a:ea typeface="楷体_GB2312" pitchFamily="49" charset="-122"/>
            </a:endParaRPr>
          </a:p>
          <a:p>
            <a:r>
              <a:rPr lang="en-US" altLang="zh-CN" smtClean="0">
                <a:effectLst/>
                <a:latin typeface="楷体_GB2312" pitchFamily="49" charset="-122"/>
                <a:ea typeface="楷体_GB2312" pitchFamily="49" charset="-122"/>
              </a:rPr>
              <a:t>  </a:t>
            </a:r>
            <a:r>
              <a:rPr lang="zh-CN" altLang="en-US" smtClean="0">
                <a:effectLst/>
                <a:latin typeface="楷体_GB2312" pitchFamily="49" charset="-122"/>
                <a:ea typeface="楷体_GB2312" pitchFamily="49" charset="-122"/>
              </a:rPr>
              <a:t>则编译器报错。</a:t>
            </a:r>
            <a:endParaRPr lang="zh-CN" altLang="en-US">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r>
              <a:rPr lang="en-US" altLang="zh-CN"/>
              <a:t>-</a:t>
            </a:r>
            <a:fld id="{7139D3AB-81B7-4863-8F0E-7764C65820B0}" type="slidenum">
              <a:rPr lang="en-US" altLang="zh-CN"/>
              <a:pPr/>
              <a:t>89</a:t>
            </a:fld>
            <a:r>
              <a:rPr lang="en-US" altLang="zh-CN"/>
              <a:t>-</a:t>
            </a:r>
          </a:p>
        </p:txBody>
      </p:sp>
      <p:sp>
        <p:nvSpPr>
          <p:cNvPr id="1345538" name="Rectangle 2"/>
          <p:cNvSpPr>
            <a:spLocks noGrp="1" noChangeArrowheads="1"/>
          </p:cNvSpPr>
          <p:nvPr>
            <p:ph type="title"/>
          </p:nvPr>
        </p:nvSpPr>
        <p:spPr/>
        <p:txBody>
          <a:bodyPr/>
          <a:lstStyle/>
          <a:p>
            <a:r>
              <a:rPr lang="zh-CN" altLang="en-US"/>
              <a:t>一个接口，多种方法</a:t>
            </a:r>
          </a:p>
        </p:txBody>
      </p:sp>
      <p:sp>
        <p:nvSpPr>
          <p:cNvPr id="1345539"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dirty="0"/>
              <a:t>void shout(</a:t>
            </a:r>
            <a:r>
              <a:rPr lang="en-US" altLang="zh-CN" sz="2400" dirty="0">
                <a:solidFill>
                  <a:schemeClr val="folHlink"/>
                </a:solidFill>
              </a:rPr>
              <a:t>Mammal *p</a:t>
            </a:r>
            <a:r>
              <a:rPr lang="en-US" altLang="zh-CN" sz="2400" dirty="0"/>
              <a:t>)   </a:t>
            </a:r>
          </a:p>
          <a:p>
            <a:pPr>
              <a:lnSpc>
                <a:spcPct val="90000"/>
              </a:lnSpc>
              <a:spcBef>
                <a:spcPct val="25000"/>
              </a:spcBef>
              <a:buFont typeface="Wingdings" pitchFamily="2" charset="2"/>
              <a:buNone/>
            </a:pPr>
            <a:r>
              <a:rPr lang="en-US" altLang="zh-CN" sz="2400" dirty="0"/>
              <a:t>{	  p-&gt;shout();  } </a:t>
            </a:r>
          </a:p>
          <a:p>
            <a:pPr>
              <a:lnSpc>
                <a:spcPct val="90000"/>
              </a:lnSpc>
              <a:spcBef>
                <a:spcPct val="25000"/>
              </a:spcBef>
              <a:buFont typeface="Wingdings" pitchFamily="2" charset="2"/>
              <a:buNone/>
            </a:pPr>
            <a:r>
              <a:rPr lang="en-US" altLang="zh-CN" sz="2400" smtClean="0"/>
              <a:t>int </a:t>
            </a:r>
            <a:r>
              <a:rPr lang="en-US" altLang="zh-CN" sz="2400" dirty="0" smtClean="0"/>
              <a:t>main()</a:t>
            </a:r>
            <a:endParaRPr lang="en-US" altLang="zh-CN" sz="2400" dirty="0"/>
          </a:p>
          <a:p>
            <a:pPr>
              <a:lnSpc>
                <a:spcPct val="90000"/>
              </a:lnSpc>
              <a:spcBef>
                <a:spcPct val="25000"/>
              </a:spcBef>
              <a:buFont typeface="Wingdings" pitchFamily="2" charset="2"/>
              <a:buNone/>
            </a:pPr>
            <a:r>
              <a:rPr lang="en-US" altLang="zh-CN" sz="2400" dirty="0"/>
              <a:t>{</a:t>
            </a:r>
          </a:p>
          <a:p>
            <a:pPr>
              <a:lnSpc>
                <a:spcPct val="90000"/>
              </a:lnSpc>
              <a:spcBef>
                <a:spcPct val="25000"/>
              </a:spcBef>
              <a:buFont typeface="Wingdings" pitchFamily="2" charset="2"/>
              <a:buNone/>
            </a:pPr>
            <a:r>
              <a:rPr lang="en-US" altLang="zh-CN" sz="2400" dirty="0"/>
              <a:t>	Mammal *p;</a:t>
            </a:r>
          </a:p>
          <a:p>
            <a:pPr>
              <a:lnSpc>
                <a:spcPct val="90000"/>
              </a:lnSpc>
              <a:spcBef>
                <a:spcPct val="25000"/>
              </a:spcBef>
              <a:buFont typeface="Wingdings" pitchFamily="2" charset="2"/>
              <a:buNone/>
            </a:pPr>
            <a:r>
              <a:rPr lang="en-US" altLang="zh-CN" sz="2400" dirty="0"/>
              <a:t>	</a:t>
            </a:r>
            <a:r>
              <a:rPr lang="en-US" altLang="zh-CN" sz="2400" dirty="0">
                <a:solidFill>
                  <a:srgbClr val="FF0066"/>
                </a:solidFill>
              </a:rPr>
              <a:t>if(……)  p=new Dog(3,4);</a:t>
            </a:r>
          </a:p>
          <a:p>
            <a:pPr>
              <a:lnSpc>
                <a:spcPct val="90000"/>
              </a:lnSpc>
              <a:spcBef>
                <a:spcPct val="25000"/>
              </a:spcBef>
              <a:buFont typeface="Wingdings" pitchFamily="2" charset="2"/>
              <a:buNone/>
            </a:pPr>
            <a:r>
              <a:rPr lang="en-US" altLang="zh-CN" sz="2400" dirty="0">
                <a:solidFill>
                  <a:srgbClr val="FF0066"/>
                </a:solidFill>
              </a:rPr>
              <a:t>	else  p=new Cat(5,6);</a:t>
            </a:r>
          </a:p>
          <a:p>
            <a:pPr>
              <a:lnSpc>
                <a:spcPct val="90000"/>
              </a:lnSpc>
              <a:spcBef>
                <a:spcPct val="25000"/>
              </a:spcBef>
              <a:buFont typeface="Wingdings" pitchFamily="2" charset="2"/>
              <a:buNone/>
            </a:pPr>
            <a:r>
              <a:rPr lang="en-US" altLang="zh-CN" sz="2400" dirty="0"/>
              <a:t>	shout(p);</a:t>
            </a:r>
          </a:p>
          <a:p>
            <a:pPr>
              <a:lnSpc>
                <a:spcPct val="90000"/>
              </a:lnSpc>
              <a:spcBef>
                <a:spcPct val="25000"/>
              </a:spcBef>
              <a:buFont typeface="Wingdings" pitchFamily="2" charset="2"/>
              <a:buNone/>
            </a:pPr>
            <a:r>
              <a:rPr lang="en-US" altLang="zh-CN" sz="2400" dirty="0"/>
              <a:t>	delete p;</a:t>
            </a:r>
          </a:p>
          <a:p>
            <a:pPr>
              <a:lnSpc>
                <a:spcPct val="90000"/>
              </a:lnSpc>
              <a:spcBef>
                <a:spcPct val="25000"/>
              </a:spcBef>
              <a:buNone/>
            </a:pPr>
            <a:r>
              <a:rPr lang="en-US" altLang="zh-CN" sz="2400" dirty="0" smtClean="0"/>
              <a:t>	return 0;</a:t>
            </a:r>
          </a:p>
          <a:p>
            <a:pPr>
              <a:lnSpc>
                <a:spcPct val="90000"/>
              </a:lnSpc>
              <a:spcBef>
                <a:spcPct val="25000"/>
              </a:spcBef>
              <a:buFont typeface="Wingdings" pitchFamily="2" charset="2"/>
              <a:buNone/>
            </a:pPr>
            <a:r>
              <a:rPr lang="en-US" altLang="zh-CN" sz="2400" dirty="0" smtClean="0"/>
              <a:t>}</a:t>
            </a:r>
            <a:endParaRPr lang="en-US" altLang="zh-CN" sz="2400" dirty="0"/>
          </a:p>
        </p:txBody>
      </p:sp>
      <p:sp>
        <p:nvSpPr>
          <p:cNvPr id="1345540" name="AutoShape 4"/>
          <p:cNvSpPr>
            <a:spLocks noChangeArrowheads="1"/>
          </p:cNvSpPr>
          <p:nvPr/>
        </p:nvSpPr>
        <p:spPr bwMode="auto">
          <a:xfrm>
            <a:off x="4859338" y="1773238"/>
            <a:ext cx="3744912" cy="1714500"/>
          </a:xfrm>
          <a:prstGeom prst="cloudCallout">
            <a:avLst>
              <a:gd name="adj1" fmla="val -62931"/>
              <a:gd name="adj2" fmla="val 56296"/>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传过去什么对象，调用对应的</a:t>
            </a:r>
            <a:r>
              <a:rPr lang="en-US" altLang="zh-CN" sz="2800">
                <a:effectLst>
                  <a:outerShdw blurRad="38100" dist="38100" dir="2700000" algn="tl">
                    <a:srgbClr val="FFFFFF"/>
                  </a:outerShdw>
                </a:effectLst>
                <a:ea typeface="黑体" pitchFamily="2" charset="-122"/>
              </a:rPr>
              <a:t>shout</a:t>
            </a:r>
          </a:p>
        </p:txBody>
      </p:sp>
      <p:sp>
        <p:nvSpPr>
          <p:cNvPr id="1345541" name="AutoShape 5"/>
          <p:cNvSpPr>
            <a:spLocks noChangeArrowheads="1"/>
          </p:cNvSpPr>
          <p:nvPr/>
        </p:nvSpPr>
        <p:spPr bwMode="auto">
          <a:xfrm>
            <a:off x="5148263" y="4005263"/>
            <a:ext cx="2743200" cy="1524000"/>
          </a:xfrm>
          <a:prstGeom prst="cloudCallout">
            <a:avLst>
              <a:gd name="adj1" fmla="val -79806"/>
              <a:gd name="adj2" fmla="val -60523"/>
            </a:avLst>
          </a:prstGeom>
          <a:solidFill>
            <a:schemeClr val="accent1"/>
          </a:solidFill>
          <a:ln w="38100">
            <a:solidFill>
              <a:schemeClr val="hlink"/>
            </a:solidFill>
            <a:miter lim="800000"/>
            <a:headEnd/>
            <a:tailEnd/>
          </a:ln>
          <a:effectLst/>
        </p:spPr>
        <p:txBody>
          <a:bodyPr/>
          <a:lstStyle/>
          <a:p>
            <a:pPr algn="ctr"/>
            <a:r>
              <a:rPr lang="zh-CN" altLang="en-US" sz="2800">
                <a:effectLst>
                  <a:outerShdw blurRad="38100" dist="38100" dir="2700000" algn="tl">
                    <a:srgbClr val="FFFFFF"/>
                  </a:outerShdw>
                </a:effectLst>
                <a:ea typeface="黑体" pitchFamily="2" charset="-122"/>
              </a:rPr>
              <a:t>静态联编无法实现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5540"/>
                                        </p:tgtEl>
                                        <p:attrNameLst>
                                          <p:attrName>style.visibility</p:attrName>
                                        </p:attrNameLst>
                                      </p:cBhvr>
                                      <p:to>
                                        <p:strVal val="visible"/>
                                      </p:to>
                                    </p:set>
                                    <p:animEffect transition="in" filter="strips(downRight)">
                                      <p:cBhvr>
                                        <p:cTn id="7" dur="500"/>
                                        <p:tgtEl>
                                          <p:spTgt spid="13455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5541"/>
                                        </p:tgtEl>
                                        <p:attrNameLst>
                                          <p:attrName>style.visibility</p:attrName>
                                        </p:attrNameLst>
                                      </p:cBhvr>
                                      <p:to>
                                        <p:strVal val="visible"/>
                                      </p:to>
                                    </p:set>
                                    <p:animEffect transition="in" filter="strips(downRight)">
                                      <p:cBhvr>
                                        <p:cTn id="12" dur="500"/>
                                        <p:tgtEl>
                                          <p:spTgt spid="134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0" grpId="0" animBg="1" autoUpdateAnimBg="0"/>
      <p:bldP spid="134554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r>
              <a:rPr lang="en-US" altLang="zh-CN"/>
              <a:t>-</a:t>
            </a:r>
            <a:fld id="{205C203A-8BC4-4C7A-81A9-9747D684E5D6}" type="slidenum">
              <a:rPr lang="en-US" altLang="zh-CN"/>
              <a:pPr/>
              <a:t>9</a:t>
            </a:fld>
            <a:r>
              <a:rPr lang="en-US" altLang="zh-CN"/>
              <a:t>-</a:t>
            </a:r>
          </a:p>
        </p:txBody>
      </p:sp>
      <p:sp>
        <p:nvSpPr>
          <p:cNvPr id="1180674" name="Rectangle 2"/>
          <p:cNvSpPr>
            <a:spLocks noGrp="1" noChangeArrowheads="1"/>
          </p:cNvSpPr>
          <p:nvPr>
            <p:ph type="title"/>
          </p:nvPr>
        </p:nvSpPr>
        <p:spPr/>
        <p:txBody>
          <a:bodyPr/>
          <a:lstStyle/>
          <a:p>
            <a:pPr eaLnBrk="1" hangingPunct="1">
              <a:defRPr/>
            </a:pPr>
            <a:r>
              <a:rPr lang="zh-CN" altLang="en-US" smtClean="0"/>
              <a:t>派生类示例：</a:t>
            </a:r>
            <a:r>
              <a:rPr lang="en-US" altLang="zh-CN" smtClean="0"/>
              <a:t>main</a:t>
            </a:r>
          </a:p>
        </p:txBody>
      </p:sp>
      <p:sp>
        <p:nvSpPr>
          <p:cNvPr id="1180675" name="Rectangle 3"/>
          <p:cNvSpPr>
            <a:spLocks noGrp="1" noChangeArrowheads="1"/>
          </p:cNvSpPr>
          <p:nvPr>
            <p:ph type="body" idx="1"/>
          </p:nvPr>
        </p:nvSpPr>
        <p:spPr/>
        <p:txBody>
          <a:bodyPr/>
          <a:lstStyle/>
          <a:p>
            <a:pPr eaLnBrk="1" hangingPunct="1">
              <a:spcBef>
                <a:spcPct val="25000"/>
              </a:spcBef>
              <a:buFont typeface="Wingdings" pitchFamily="2" charset="2"/>
              <a:buNone/>
              <a:defRPr/>
            </a:pPr>
            <a:r>
              <a:rPr lang="en-US" altLang="zh-CN" smtClean="0">
                <a:solidFill>
                  <a:schemeClr val="tx2"/>
                </a:solidFill>
              </a:rPr>
              <a:t>int </a:t>
            </a:r>
            <a:r>
              <a:rPr lang="en-US" altLang="zh-CN" dirty="0" smtClean="0">
                <a:solidFill>
                  <a:schemeClr val="tx2"/>
                </a:solidFill>
              </a:rPr>
              <a:t>main()</a:t>
            </a:r>
          </a:p>
          <a:p>
            <a:pPr eaLnBrk="1" hangingPunct="1">
              <a:spcBef>
                <a:spcPct val="25000"/>
              </a:spcBef>
              <a:buFont typeface="Wingdings" pitchFamily="2" charset="2"/>
              <a:buNone/>
              <a:defRPr/>
            </a:pPr>
            <a:r>
              <a:rPr lang="en-US" altLang="zh-CN" dirty="0" smtClean="0">
                <a:solidFill>
                  <a:schemeClr val="tx2"/>
                </a:solidFill>
              </a:rPr>
              <a:t>{</a:t>
            </a:r>
          </a:p>
          <a:p>
            <a:pPr eaLnBrk="1" hangingPunct="1">
              <a:spcBef>
                <a:spcPct val="25000"/>
              </a:spcBef>
              <a:buFont typeface="Wingdings" pitchFamily="2" charset="2"/>
              <a:buNone/>
              <a:defRPr/>
            </a:pPr>
            <a:r>
              <a:rPr lang="en-US" altLang="zh-CN" dirty="0" smtClean="0">
                <a:solidFill>
                  <a:schemeClr val="tx2"/>
                </a:solidFill>
              </a:rPr>
              <a:t>	</a:t>
            </a:r>
            <a:r>
              <a:rPr lang="en-US" altLang="zh-CN" dirty="0" smtClean="0">
                <a:solidFill>
                  <a:srgbClr val="000066"/>
                </a:solidFill>
              </a:rPr>
              <a:t>Circle c(3,4,5);</a:t>
            </a:r>
          </a:p>
          <a:p>
            <a:pPr eaLnBrk="1" hangingPunct="1">
              <a:spcBef>
                <a:spcPct val="25000"/>
              </a:spcBef>
              <a:buFont typeface="Wingdings" pitchFamily="2" charset="2"/>
              <a:buNone/>
              <a:defRPr/>
            </a:pPr>
            <a:r>
              <a:rPr lang="en-US" altLang="zh-CN" dirty="0" smtClean="0">
                <a:solidFill>
                  <a:schemeClr val="tx2"/>
                </a:solidFill>
              </a:rPr>
              <a:t>	</a:t>
            </a:r>
            <a:r>
              <a:rPr lang="en-US" altLang="zh-CN" dirty="0" err="1" smtClean="0">
                <a:solidFill>
                  <a:schemeClr val="tx2"/>
                </a:solidFill>
              </a:rPr>
              <a:t>cout</a:t>
            </a:r>
            <a:r>
              <a:rPr lang="en-US" altLang="zh-CN" dirty="0" smtClean="0">
                <a:solidFill>
                  <a:schemeClr val="tx2"/>
                </a:solidFill>
              </a:rPr>
              <a:t>&lt;&lt;</a:t>
            </a:r>
            <a:r>
              <a:rPr lang="en-US" altLang="zh-CN" dirty="0" err="1" smtClean="0">
                <a:solidFill>
                  <a:srgbClr val="FF0066"/>
                </a:solidFill>
              </a:rPr>
              <a:t>c.getX</a:t>
            </a:r>
            <a:r>
              <a:rPr lang="en-US" altLang="zh-CN" dirty="0" smtClean="0">
                <a:solidFill>
                  <a:srgbClr val="FF0066"/>
                </a:solidFill>
              </a:rPr>
              <a:t>()</a:t>
            </a:r>
            <a:r>
              <a:rPr lang="en-US" altLang="zh-CN" dirty="0" smtClean="0">
                <a:solidFill>
                  <a:schemeClr val="tx2"/>
                </a:solidFill>
              </a:rPr>
              <a:t>&lt;&lt;</a:t>
            </a:r>
            <a:r>
              <a:rPr lang="en-US" altLang="zh-CN" dirty="0" err="1" smtClean="0">
                <a:solidFill>
                  <a:schemeClr val="tx2"/>
                </a:solidFill>
              </a:rPr>
              <a:t>endl</a:t>
            </a:r>
            <a:r>
              <a:rPr lang="en-US" altLang="zh-CN" dirty="0" smtClean="0">
                <a:solidFill>
                  <a:schemeClr val="tx2"/>
                </a:solidFill>
              </a:rPr>
              <a:t>;</a:t>
            </a:r>
          </a:p>
          <a:p>
            <a:pPr eaLnBrk="1" hangingPunct="1">
              <a:spcBef>
                <a:spcPct val="25000"/>
              </a:spcBef>
              <a:buFont typeface="Wingdings" pitchFamily="2" charset="2"/>
              <a:buNone/>
              <a:defRPr/>
            </a:pPr>
            <a:r>
              <a:rPr lang="en-US" altLang="zh-CN" dirty="0" smtClean="0">
                <a:solidFill>
                  <a:schemeClr val="tx2"/>
                </a:solidFill>
              </a:rPr>
              <a:t>	</a:t>
            </a:r>
            <a:r>
              <a:rPr lang="en-US" altLang="zh-CN" dirty="0" err="1" smtClean="0">
                <a:solidFill>
                  <a:schemeClr val="tx2"/>
                </a:solidFill>
              </a:rPr>
              <a:t>cout</a:t>
            </a:r>
            <a:r>
              <a:rPr lang="en-US" altLang="zh-CN" dirty="0" smtClean="0">
                <a:solidFill>
                  <a:schemeClr val="tx2"/>
                </a:solidFill>
              </a:rPr>
              <a:t>&lt;&lt;</a:t>
            </a:r>
            <a:r>
              <a:rPr lang="en-US" altLang="zh-CN" dirty="0" err="1" smtClean="0">
                <a:solidFill>
                  <a:srgbClr val="FF0066"/>
                </a:solidFill>
              </a:rPr>
              <a:t>c.getY</a:t>
            </a:r>
            <a:r>
              <a:rPr lang="en-US" altLang="zh-CN" dirty="0" smtClean="0">
                <a:solidFill>
                  <a:srgbClr val="FF0066"/>
                </a:solidFill>
              </a:rPr>
              <a:t>()</a:t>
            </a:r>
            <a:r>
              <a:rPr lang="en-US" altLang="zh-CN" dirty="0" smtClean="0">
                <a:solidFill>
                  <a:schemeClr val="tx2"/>
                </a:solidFill>
              </a:rPr>
              <a:t>&lt;&lt;</a:t>
            </a:r>
            <a:r>
              <a:rPr lang="en-US" altLang="zh-CN" dirty="0" err="1" smtClean="0">
                <a:solidFill>
                  <a:schemeClr val="tx2"/>
                </a:solidFill>
              </a:rPr>
              <a:t>endl</a:t>
            </a:r>
            <a:r>
              <a:rPr lang="en-US" altLang="zh-CN" dirty="0" smtClean="0">
                <a:solidFill>
                  <a:schemeClr val="tx2"/>
                </a:solidFill>
              </a:rPr>
              <a:t>;</a:t>
            </a:r>
          </a:p>
          <a:p>
            <a:pPr eaLnBrk="1" hangingPunct="1">
              <a:spcBef>
                <a:spcPct val="25000"/>
              </a:spcBef>
              <a:buFont typeface="Wingdings" pitchFamily="2" charset="2"/>
              <a:buNone/>
              <a:defRPr/>
            </a:pPr>
            <a:r>
              <a:rPr lang="en-US" altLang="zh-CN" dirty="0" smtClean="0">
                <a:solidFill>
                  <a:schemeClr val="tx2"/>
                </a:solidFill>
              </a:rPr>
              <a:t>	</a:t>
            </a:r>
            <a:r>
              <a:rPr lang="en-US" altLang="zh-CN" dirty="0" err="1" smtClean="0">
                <a:solidFill>
                  <a:schemeClr val="tx2"/>
                </a:solidFill>
              </a:rPr>
              <a:t>cout</a:t>
            </a:r>
            <a:r>
              <a:rPr lang="en-US" altLang="zh-CN" dirty="0" smtClean="0">
                <a:solidFill>
                  <a:schemeClr val="tx2"/>
                </a:solidFill>
              </a:rPr>
              <a:t>&lt;&lt;</a:t>
            </a:r>
            <a:r>
              <a:rPr lang="en-US" altLang="zh-CN" dirty="0" err="1" smtClean="0">
                <a:solidFill>
                  <a:srgbClr val="FF0066"/>
                </a:solidFill>
              </a:rPr>
              <a:t>c.getR</a:t>
            </a:r>
            <a:r>
              <a:rPr lang="en-US" altLang="zh-CN" dirty="0" smtClean="0">
                <a:solidFill>
                  <a:srgbClr val="FF0066"/>
                </a:solidFill>
              </a:rPr>
              <a:t>()</a:t>
            </a:r>
            <a:r>
              <a:rPr lang="en-US" altLang="zh-CN" dirty="0" smtClean="0">
                <a:solidFill>
                  <a:schemeClr val="tx2"/>
                </a:solidFill>
              </a:rPr>
              <a:t>&lt;&lt;</a:t>
            </a:r>
            <a:r>
              <a:rPr lang="en-US" altLang="zh-CN" dirty="0" err="1" smtClean="0">
                <a:solidFill>
                  <a:schemeClr val="tx2"/>
                </a:solidFill>
              </a:rPr>
              <a:t>endl</a:t>
            </a:r>
            <a:r>
              <a:rPr lang="en-US" altLang="zh-CN" dirty="0" smtClean="0">
                <a:solidFill>
                  <a:schemeClr val="tx2"/>
                </a:solidFill>
              </a:rPr>
              <a:t>;</a:t>
            </a:r>
          </a:p>
          <a:p>
            <a:pPr eaLnBrk="1" hangingPunct="1">
              <a:spcBef>
                <a:spcPct val="25000"/>
              </a:spcBef>
              <a:buFont typeface="Wingdings" pitchFamily="2" charset="2"/>
              <a:buNone/>
              <a:defRPr/>
            </a:pPr>
            <a:r>
              <a:rPr lang="en-US" altLang="zh-CN" dirty="0" smtClean="0">
                <a:solidFill>
                  <a:schemeClr val="tx2"/>
                </a:solidFill>
              </a:rPr>
              <a:t>	return 0;</a:t>
            </a:r>
          </a:p>
          <a:p>
            <a:pPr eaLnBrk="1" hangingPunct="1">
              <a:spcBef>
                <a:spcPct val="25000"/>
              </a:spcBef>
              <a:buFont typeface="Wingdings" pitchFamily="2" charset="2"/>
              <a:buNone/>
              <a:defRPr/>
            </a:pPr>
            <a:r>
              <a:rPr lang="en-US" altLang="zh-CN" dirty="0" smtClean="0">
                <a:solidFill>
                  <a:schemeClr val="tx2"/>
                </a:solidFill>
              </a:rPr>
              <a:t>}</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12"/>
          </p:nvPr>
        </p:nvSpPr>
        <p:spPr/>
        <p:txBody>
          <a:bodyPr/>
          <a:lstStyle/>
          <a:p>
            <a:r>
              <a:rPr lang="en-US" altLang="zh-CN"/>
              <a:t>-</a:t>
            </a:r>
            <a:fld id="{EEE9D7DD-71E2-4692-BE62-BC457CBA1C16}" type="slidenum">
              <a:rPr lang="en-US" altLang="zh-CN"/>
              <a:pPr/>
              <a:t>90</a:t>
            </a:fld>
            <a:r>
              <a:rPr lang="en-US" altLang="zh-CN"/>
              <a:t>-</a:t>
            </a:r>
          </a:p>
        </p:txBody>
      </p:sp>
      <p:sp>
        <p:nvSpPr>
          <p:cNvPr id="1355778" name="Rectangle 2"/>
          <p:cNvSpPr>
            <a:spLocks noGrp="1" noChangeArrowheads="1"/>
          </p:cNvSpPr>
          <p:nvPr>
            <p:ph type="title"/>
          </p:nvPr>
        </p:nvSpPr>
        <p:spPr/>
        <p:txBody>
          <a:bodyPr/>
          <a:lstStyle/>
          <a:p>
            <a:r>
              <a:rPr lang="en-US" altLang="zh-CN"/>
              <a:t>4</a:t>
            </a:r>
            <a:r>
              <a:rPr lang="zh-CN" altLang="en-US"/>
              <a:t>、寻根求源：静态多态性</a:t>
            </a:r>
          </a:p>
        </p:txBody>
      </p:sp>
      <p:sp>
        <p:nvSpPr>
          <p:cNvPr id="1355779" name="Rectangle 3"/>
          <p:cNvSpPr>
            <a:spLocks noGrp="1" noChangeArrowheads="1"/>
          </p:cNvSpPr>
          <p:nvPr>
            <p:ph type="body" idx="1"/>
          </p:nvPr>
        </p:nvSpPr>
        <p:spPr/>
        <p:txBody>
          <a:bodyPr/>
          <a:lstStyle/>
          <a:p>
            <a:pPr>
              <a:spcBef>
                <a:spcPct val="25000"/>
              </a:spcBef>
              <a:buFont typeface="Wingdings" pitchFamily="2" charset="2"/>
              <a:buNone/>
            </a:pPr>
            <a:r>
              <a:rPr lang="en-US" altLang="zh-CN" sz="2400">
                <a:solidFill>
                  <a:srgbClr val="FF0066"/>
                </a:solidFill>
              </a:rPr>
              <a:t>Mammal</a:t>
            </a:r>
            <a:r>
              <a:rPr lang="en-US" altLang="zh-CN" sz="2400">
                <a:solidFill>
                  <a:schemeClr val="folHlink"/>
                </a:solidFill>
              </a:rPr>
              <a:t> *p1,*p2;</a:t>
            </a:r>
          </a:p>
          <a:p>
            <a:pPr>
              <a:spcBef>
                <a:spcPct val="25000"/>
              </a:spcBef>
              <a:buFont typeface="Wingdings" pitchFamily="2" charset="2"/>
              <a:buNone/>
            </a:pPr>
            <a:r>
              <a:rPr lang="en-US" altLang="zh-CN" sz="2400">
                <a:solidFill>
                  <a:schemeClr val="folHlink"/>
                </a:solidFill>
              </a:rPr>
              <a:t>Dog dog(3,5);</a:t>
            </a:r>
          </a:p>
          <a:p>
            <a:pPr>
              <a:spcBef>
                <a:spcPct val="25000"/>
              </a:spcBef>
              <a:buFont typeface="Wingdings" pitchFamily="2" charset="2"/>
              <a:buNone/>
            </a:pPr>
            <a:r>
              <a:rPr lang="en-US" altLang="zh-CN" sz="2400">
                <a:solidFill>
                  <a:schemeClr val="folHlink"/>
                </a:solidFill>
              </a:rPr>
              <a:t>Cat cat(5,7);</a:t>
            </a:r>
          </a:p>
          <a:p>
            <a:pPr>
              <a:spcBef>
                <a:spcPct val="25000"/>
              </a:spcBef>
              <a:buFont typeface="Wingdings" pitchFamily="2" charset="2"/>
              <a:buNone/>
            </a:pPr>
            <a:r>
              <a:rPr lang="en-US" altLang="zh-CN" sz="2400">
                <a:solidFill>
                  <a:schemeClr val="folHlink"/>
                </a:solidFill>
              </a:rPr>
              <a:t>p1=&amp;dog;</a:t>
            </a:r>
          </a:p>
          <a:p>
            <a:pPr>
              <a:spcBef>
                <a:spcPct val="25000"/>
              </a:spcBef>
              <a:buFont typeface="Wingdings" pitchFamily="2" charset="2"/>
              <a:buNone/>
            </a:pPr>
            <a:r>
              <a:rPr lang="en-US" altLang="zh-CN" sz="2400">
                <a:solidFill>
                  <a:schemeClr val="folHlink"/>
                </a:solidFill>
              </a:rPr>
              <a:t>p2=&amp;cat;</a:t>
            </a:r>
          </a:p>
          <a:p>
            <a:pPr>
              <a:spcBef>
                <a:spcPct val="25000"/>
              </a:spcBef>
              <a:buFont typeface="Wingdings" pitchFamily="2" charset="2"/>
              <a:buNone/>
            </a:pPr>
            <a:r>
              <a:rPr lang="en-US" altLang="zh-CN" sz="2400">
                <a:solidFill>
                  <a:schemeClr val="folHlink"/>
                </a:solidFill>
              </a:rPr>
              <a:t>p1-&gt;shout();</a:t>
            </a:r>
          </a:p>
          <a:p>
            <a:pPr>
              <a:spcBef>
                <a:spcPct val="25000"/>
              </a:spcBef>
              <a:buFont typeface="Wingdings" pitchFamily="2" charset="2"/>
              <a:buNone/>
            </a:pPr>
            <a:r>
              <a:rPr lang="en-US" altLang="zh-CN" sz="2400">
                <a:solidFill>
                  <a:schemeClr val="folHlink"/>
                </a:solidFill>
              </a:rPr>
              <a:t>p2-&gt;shout();</a:t>
            </a:r>
          </a:p>
          <a:p>
            <a:pPr>
              <a:spcBef>
                <a:spcPct val="25000"/>
              </a:spcBef>
              <a:buFont typeface="Wingdings" pitchFamily="2" charset="2"/>
              <a:buNone/>
            </a:pPr>
            <a:r>
              <a:rPr lang="en-US" altLang="zh-CN" sz="2400">
                <a:solidFill>
                  <a:schemeClr val="folHlink"/>
                </a:solidFill>
              </a:rPr>
              <a:t>dog.shout();</a:t>
            </a:r>
          </a:p>
          <a:p>
            <a:pPr>
              <a:spcBef>
                <a:spcPct val="25000"/>
              </a:spcBef>
              <a:buFont typeface="Wingdings" pitchFamily="2" charset="2"/>
              <a:buNone/>
            </a:pPr>
            <a:r>
              <a:rPr lang="en-US" altLang="zh-CN" sz="2400">
                <a:solidFill>
                  <a:schemeClr val="folHlink"/>
                </a:solidFill>
              </a:rPr>
              <a:t>cat.shout();</a:t>
            </a:r>
          </a:p>
        </p:txBody>
      </p:sp>
      <p:grpSp>
        <p:nvGrpSpPr>
          <p:cNvPr id="2" name="Group 4"/>
          <p:cNvGrpSpPr>
            <a:grpSpLocks/>
          </p:cNvGrpSpPr>
          <p:nvPr/>
        </p:nvGrpSpPr>
        <p:grpSpPr bwMode="auto">
          <a:xfrm>
            <a:off x="5499100" y="3354388"/>
            <a:ext cx="1371600" cy="1295400"/>
            <a:chOff x="1056" y="2592"/>
            <a:chExt cx="864" cy="816"/>
          </a:xfrm>
        </p:grpSpPr>
        <p:sp>
          <p:nvSpPr>
            <p:cNvPr id="1355781" name="Line 5"/>
            <p:cNvSpPr>
              <a:spLocks noChangeShapeType="1"/>
            </p:cNvSpPr>
            <p:nvPr/>
          </p:nvSpPr>
          <p:spPr bwMode="auto">
            <a:xfrm>
              <a:off x="1056" y="2592"/>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355782" name="Line 6"/>
            <p:cNvSpPr>
              <a:spLocks noChangeShapeType="1"/>
            </p:cNvSpPr>
            <p:nvPr/>
          </p:nvSpPr>
          <p:spPr bwMode="auto">
            <a:xfrm>
              <a:off x="1536" y="2592"/>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355783" name="Rectangle 7"/>
            <p:cNvSpPr>
              <a:spLocks noChangeArrowheads="1"/>
            </p:cNvSpPr>
            <p:nvPr/>
          </p:nvSpPr>
          <p:spPr bwMode="auto">
            <a:xfrm>
              <a:off x="1056" y="2736"/>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b="0">
                <a:effectLst/>
              </a:endParaRPr>
            </a:p>
          </p:txBody>
        </p:sp>
        <p:sp>
          <p:nvSpPr>
            <p:cNvPr id="1355784" name="Rectangle 8"/>
            <p:cNvSpPr>
              <a:spLocks noChangeArrowheads="1"/>
            </p:cNvSpPr>
            <p:nvPr/>
          </p:nvSpPr>
          <p:spPr bwMode="auto">
            <a:xfrm>
              <a:off x="1056" y="3024"/>
              <a:ext cx="480" cy="288"/>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b="0">
                <a:effectLst/>
              </a:endParaRPr>
            </a:p>
          </p:txBody>
        </p:sp>
        <p:sp>
          <p:nvSpPr>
            <p:cNvPr id="1355785" name="Text Box 9"/>
            <p:cNvSpPr txBox="1">
              <a:spLocks noChangeArrowheads="1"/>
            </p:cNvSpPr>
            <p:nvPr/>
          </p:nvSpPr>
          <p:spPr bwMode="auto">
            <a:xfrm>
              <a:off x="1536" y="2736"/>
              <a:ext cx="359"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p1</a:t>
              </a:r>
            </a:p>
          </p:txBody>
        </p:sp>
        <p:sp>
          <p:nvSpPr>
            <p:cNvPr id="1355786" name="Text Box 10"/>
            <p:cNvSpPr txBox="1">
              <a:spLocks noChangeArrowheads="1"/>
            </p:cNvSpPr>
            <p:nvPr/>
          </p:nvSpPr>
          <p:spPr bwMode="auto">
            <a:xfrm>
              <a:off x="1561" y="3024"/>
              <a:ext cx="359"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p2</a:t>
              </a:r>
            </a:p>
          </p:txBody>
        </p:sp>
      </p:grpSp>
      <p:grpSp>
        <p:nvGrpSpPr>
          <p:cNvPr id="3" name="Group 11"/>
          <p:cNvGrpSpPr>
            <a:grpSpLocks/>
          </p:cNvGrpSpPr>
          <p:nvPr/>
        </p:nvGrpSpPr>
        <p:grpSpPr bwMode="auto">
          <a:xfrm>
            <a:off x="3517900" y="2058988"/>
            <a:ext cx="1970088" cy="1752600"/>
            <a:chOff x="2352" y="1584"/>
            <a:chExt cx="1241" cy="1104"/>
          </a:xfrm>
        </p:grpSpPr>
        <p:grpSp>
          <p:nvGrpSpPr>
            <p:cNvPr id="4" name="Group 12"/>
            <p:cNvGrpSpPr>
              <a:grpSpLocks/>
            </p:cNvGrpSpPr>
            <p:nvPr/>
          </p:nvGrpSpPr>
          <p:grpSpPr bwMode="auto">
            <a:xfrm>
              <a:off x="2352" y="1584"/>
              <a:ext cx="480" cy="1104"/>
              <a:chOff x="2352" y="1584"/>
              <a:chExt cx="480" cy="1104"/>
            </a:xfrm>
          </p:grpSpPr>
          <p:sp>
            <p:nvSpPr>
              <p:cNvPr id="1355789" name="Rectangle 13"/>
              <p:cNvSpPr>
                <a:spLocks noChangeArrowheads="1"/>
              </p:cNvSpPr>
              <p:nvPr/>
            </p:nvSpPr>
            <p:spPr bwMode="auto">
              <a:xfrm>
                <a:off x="2352" y="1584"/>
                <a:ext cx="480" cy="288"/>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dog</a:t>
                </a:r>
              </a:p>
            </p:txBody>
          </p:sp>
          <p:sp>
            <p:nvSpPr>
              <p:cNvPr id="1355790" name="Line 14"/>
              <p:cNvSpPr>
                <a:spLocks noChangeShapeType="1"/>
              </p:cNvSpPr>
              <p:nvPr/>
            </p:nvSpPr>
            <p:spPr bwMode="auto">
              <a:xfrm>
                <a:off x="2352" y="1968"/>
                <a:ext cx="0" cy="720"/>
              </a:xfrm>
              <a:prstGeom prst="line">
                <a:avLst/>
              </a:prstGeom>
              <a:noFill/>
              <a:ln w="9525">
                <a:solidFill>
                  <a:schemeClr val="tx1"/>
                </a:solidFill>
                <a:miter lim="800000"/>
                <a:headEnd/>
                <a:tailEnd/>
              </a:ln>
              <a:effectLst/>
            </p:spPr>
            <p:txBody>
              <a:bodyPr wrap="none"/>
              <a:lstStyle/>
              <a:p>
                <a:endParaRPr lang="zh-CN" altLang="en-US"/>
              </a:p>
            </p:txBody>
          </p:sp>
          <p:sp>
            <p:nvSpPr>
              <p:cNvPr id="1355791" name="Line 15"/>
              <p:cNvSpPr>
                <a:spLocks noChangeShapeType="1"/>
              </p:cNvSpPr>
              <p:nvPr/>
            </p:nvSpPr>
            <p:spPr bwMode="auto">
              <a:xfrm>
                <a:off x="2832" y="1968"/>
                <a:ext cx="0" cy="720"/>
              </a:xfrm>
              <a:prstGeom prst="line">
                <a:avLst/>
              </a:prstGeom>
              <a:noFill/>
              <a:ln w="9525">
                <a:solidFill>
                  <a:schemeClr val="tx1"/>
                </a:solidFill>
                <a:miter lim="800000"/>
                <a:headEnd/>
                <a:tailEnd/>
              </a:ln>
              <a:effectLst/>
            </p:spPr>
            <p:txBody>
              <a:bodyPr wrap="none"/>
              <a:lstStyle/>
              <a:p>
                <a:endParaRPr lang="zh-CN" altLang="en-US"/>
              </a:p>
            </p:txBody>
          </p:sp>
          <p:sp>
            <p:nvSpPr>
              <p:cNvPr id="1355792" name="Rectangle 16"/>
              <p:cNvSpPr>
                <a:spLocks noChangeArrowheads="1"/>
              </p:cNvSpPr>
              <p:nvPr/>
            </p:nvSpPr>
            <p:spPr bwMode="auto">
              <a:xfrm>
                <a:off x="2352" y="201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3</a:t>
                </a:r>
              </a:p>
            </p:txBody>
          </p:sp>
          <p:sp>
            <p:nvSpPr>
              <p:cNvPr id="1355793" name="Rectangle 17"/>
              <p:cNvSpPr>
                <a:spLocks noChangeArrowheads="1"/>
              </p:cNvSpPr>
              <p:nvPr/>
            </p:nvSpPr>
            <p:spPr bwMode="auto">
              <a:xfrm>
                <a:off x="2352" y="230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grpSp>
        <p:sp>
          <p:nvSpPr>
            <p:cNvPr id="1355794" name="Text Box 18"/>
            <p:cNvSpPr txBox="1">
              <a:spLocks noChangeArrowheads="1"/>
            </p:cNvSpPr>
            <p:nvPr/>
          </p:nvSpPr>
          <p:spPr bwMode="auto">
            <a:xfrm>
              <a:off x="2784" y="2016"/>
              <a:ext cx="470" cy="291"/>
            </a:xfrm>
            <a:prstGeom prst="rect">
              <a:avLst/>
            </a:prstGeom>
            <a:noFill/>
            <a:ln w="9525">
              <a:noFill/>
              <a:miter lim="800000"/>
              <a:headEnd/>
              <a:tailEnd/>
            </a:ln>
            <a:effectLst/>
          </p:spPr>
          <p:txBody>
            <a:bodyPr wrap="none">
              <a:spAutoFit/>
            </a:bodyPr>
            <a:lstStyle/>
            <a:p>
              <a:r>
                <a:rPr lang="en-US" altLang="zh-CN" dirty="0" smtClean="0">
                  <a:solidFill>
                    <a:srgbClr val="FF0066"/>
                  </a:solidFill>
                  <a:effectLst>
                    <a:outerShdw blurRad="38100" dist="38100" dir="2700000" algn="tl">
                      <a:srgbClr val="C0C0C0"/>
                    </a:outerShdw>
                  </a:effectLst>
                </a:rPr>
                <a:t>age</a:t>
              </a:r>
              <a:endParaRPr lang="en-US" altLang="zh-CN" dirty="0">
                <a:solidFill>
                  <a:srgbClr val="FF0066"/>
                </a:solidFill>
                <a:effectLst>
                  <a:outerShdw blurRad="38100" dist="38100" dir="2700000" algn="tl">
                    <a:srgbClr val="C0C0C0"/>
                  </a:outerShdw>
                </a:effectLst>
              </a:endParaRPr>
            </a:p>
          </p:txBody>
        </p:sp>
        <p:sp>
          <p:nvSpPr>
            <p:cNvPr id="1355795" name="Text Box 19"/>
            <p:cNvSpPr txBox="1">
              <a:spLocks noChangeArrowheads="1"/>
            </p:cNvSpPr>
            <p:nvPr/>
          </p:nvSpPr>
          <p:spPr bwMode="auto">
            <a:xfrm>
              <a:off x="2784" y="2304"/>
              <a:ext cx="809"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Weight</a:t>
              </a:r>
            </a:p>
          </p:txBody>
        </p:sp>
      </p:grpSp>
      <p:grpSp>
        <p:nvGrpSpPr>
          <p:cNvPr id="5" name="Group 20"/>
          <p:cNvGrpSpPr>
            <a:grpSpLocks/>
          </p:cNvGrpSpPr>
          <p:nvPr/>
        </p:nvGrpSpPr>
        <p:grpSpPr bwMode="auto">
          <a:xfrm>
            <a:off x="3517900" y="3963988"/>
            <a:ext cx="1970088" cy="1752600"/>
            <a:chOff x="2352" y="2784"/>
            <a:chExt cx="1241" cy="1104"/>
          </a:xfrm>
        </p:grpSpPr>
        <p:grpSp>
          <p:nvGrpSpPr>
            <p:cNvPr id="6" name="Group 21"/>
            <p:cNvGrpSpPr>
              <a:grpSpLocks/>
            </p:cNvGrpSpPr>
            <p:nvPr/>
          </p:nvGrpSpPr>
          <p:grpSpPr bwMode="auto">
            <a:xfrm>
              <a:off x="2352" y="2784"/>
              <a:ext cx="480" cy="1104"/>
              <a:chOff x="2352" y="1584"/>
              <a:chExt cx="480" cy="1104"/>
            </a:xfrm>
          </p:grpSpPr>
          <p:sp>
            <p:nvSpPr>
              <p:cNvPr id="1355798" name="Rectangle 22"/>
              <p:cNvSpPr>
                <a:spLocks noChangeArrowheads="1"/>
              </p:cNvSpPr>
              <p:nvPr/>
            </p:nvSpPr>
            <p:spPr bwMode="auto">
              <a:xfrm>
                <a:off x="2352" y="1584"/>
                <a:ext cx="480" cy="288"/>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cat</a:t>
                </a:r>
              </a:p>
            </p:txBody>
          </p:sp>
          <p:sp>
            <p:nvSpPr>
              <p:cNvPr id="1355799" name="Line 23"/>
              <p:cNvSpPr>
                <a:spLocks noChangeShapeType="1"/>
              </p:cNvSpPr>
              <p:nvPr/>
            </p:nvSpPr>
            <p:spPr bwMode="auto">
              <a:xfrm>
                <a:off x="2352" y="1968"/>
                <a:ext cx="0" cy="720"/>
              </a:xfrm>
              <a:prstGeom prst="line">
                <a:avLst/>
              </a:prstGeom>
              <a:noFill/>
              <a:ln w="9525">
                <a:solidFill>
                  <a:schemeClr val="tx1"/>
                </a:solidFill>
                <a:miter lim="800000"/>
                <a:headEnd/>
                <a:tailEnd/>
              </a:ln>
              <a:effectLst/>
            </p:spPr>
            <p:txBody>
              <a:bodyPr wrap="none"/>
              <a:lstStyle/>
              <a:p>
                <a:endParaRPr lang="zh-CN" altLang="en-US"/>
              </a:p>
            </p:txBody>
          </p:sp>
          <p:sp>
            <p:nvSpPr>
              <p:cNvPr id="1355800" name="Line 24"/>
              <p:cNvSpPr>
                <a:spLocks noChangeShapeType="1"/>
              </p:cNvSpPr>
              <p:nvPr/>
            </p:nvSpPr>
            <p:spPr bwMode="auto">
              <a:xfrm>
                <a:off x="2832" y="1968"/>
                <a:ext cx="0" cy="720"/>
              </a:xfrm>
              <a:prstGeom prst="line">
                <a:avLst/>
              </a:prstGeom>
              <a:noFill/>
              <a:ln w="9525">
                <a:solidFill>
                  <a:schemeClr val="tx1"/>
                </a:solidFill>
                <a:miter lim="800000"/>
                <a:headEnd/>
                <a:tailEnd/>
              </a:ln>
              <a:effectLst/>
            </p:spPr>
            <p:txBody>
              <a:bodyPr wrap="none"/>
              <a:lstStyle/>
              <a:p>
                <a:endParaRPr lang="zh-CN" altLang="en-US"/>
              </a:p>
            </p:txBody>
          </p:sp>
          <p:sp>
            <p:nvSpPr>
              <p:cNvPr id="1355801" name="Rectangle 25"/>
              <p:cNvSpPr>
                <a:spLocks noChangeArrowheads="1"/>
              </p:cNvSpPr>
              <p:nvPr/>
            </p:nvSpPr>
            <p:spPr bwMode="auto">
              <a:xfrm>
                <a:off x="2352" y="2016"/>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sp>
            <p:nvSpPr>
              <p:cNvPr id="1355802" name="Rectangle 26"/>
              <p:cNvSpPr>
                <a:spLocks noChangeArrowheads="1"/>
              </p:cNvSpPr>
              <p:nvPr/>
            </p:nvSpPr>
            <p:spPr bwMode="auto">
              <a:xfrm>
                <a:off x="2352" y="2304"/>
                <a:ext cx="480"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7</a:t>
                </a:r>
              </a:p>
            </p:txBody>
          </p:sp>
        </p:grpSp>
        <p:sp>
          <p:nvSpPr>
            <p:cNvPr id="1355803" name="Text Box 27"/>
            <p:cNvSpPr txBox="1">
              <a:spLocks noChangeArrowheads="1"/>
            </p:cNvSpPr>
            <p:nvPr/>
          </p:nvSpPr>
          <p:spPr bwMode="auto">
            <a:xfrm>
              <a:off x="2784" y="3216"/>
              <a:ext cx="470" cy="291"/>
            </a:xfrm>
            <a:prstGeom prst="rect">
              <a:avLst/>
            </a:prstGeom>
            <a:noFill/>
            <a:ln w="9525">
              <a:noFill/>
              <a:miter lim="800000"/>
              <a:headEnd/>
              <a:tailEnd/>
            </a:ln>
            <a:effectLst/>
          </p:spPr>
          <p:txBody>
            <a:bodyPr wrap="none">
              <a:spAutoFit/>
            </a:bodyPr>
            <a:lstStyle/>
            <a:p>
              <a:r>
                <a:rPr lang="en-US" altLang="zh-CN" dirty="0" smtClean="0">
                  <a:solidFill>
                    <a:srgbClr val="FF0066"/>
                  </a:solidFill>
                  <a:effectLst>
                    <a:outerShdw blurRad="38100" dist="38100" dir="2700000" algn="tl">
                      <a:srgbClr val="C0C0C0"/>
                    </a:outerShdw>
                  </a:effectLst>
                </a:rPr>
                <a:t>age</a:t>
              </a:r>
              <a:endParaRPr lang="en-US" altLang="zh-CN" dirty="0">
                <a:solidFill>
                  <a:srgbClr val="FF0066"/>
                </a:solidFill>
                <a:effectLst>
                  <a:outerShdw blurRad="38100" dist="38100" dir="2700000" algn="tl">
                    <a:srgbClr val="C0C0C0"/>
                  </a:outerShdw>
                </a:effectLst>
              </a:endParaRPr>
            </a:p>
          </p:txBody>
        </p:sp>
        <p:sp>
          <p:nvSpPr>
            <p:cNvPr id="1355804" name="Text Box 28"/>
            <p:cNvSpPr txBox="1">
              <a:spLocks noChangeArrowheads="1"/>
            </p:cNvSpPr>
            <p:nvPr/>
          </p:nvSpPr>
          <p:spPr bwMode="auto">
            <a:xfrm>
              <a:off x="2784" y="3504"/>
              <a:ext cx="809"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Weight</a:t>
              </a:r>
            </a:p>
          </p:txBody>
        </p:sp>
      </p:grpSp>
      <p:grpSp>
        <p:nvGrpSpPr>
          <p:cNvPr id="7" name="Group 29"/>
          <p:cNvGrpSpPr>
            <a:grpSpLocks/>
          </p:cNvGrpSpPr>
          <p:nvPr/>
        </p:nvGrpSpPr>
        <p:grpSpPr bwMode="auto">
          <a:xfrm>
            <a:off x="6032500" y="992188"/>
            <a:ext cx="2579688" cy="1524000"/>
            <a:chOff x="3888" y="912"/>
            <a:chExt cx="1625" cy="1104"/>
          </a:xfrm>
        </p:grpSpPr>
        <p:sp>
          <p:nvSpPr>
            <p:cNvPr id="1355806" name="Line 30"/>
            <p:cNvSpPr>
              <a:spLocks noChangeShapeType="1"/>
            </p:cNvSpPr>
            <p:nvPr/>
          </p:nvSpPr>
          <p:spPr bwMode="auto">
            <a:xfrm>
              <a:off x="4560" y="1200"/>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355807" name="Line 31"/>
            <p:cNvSpPr>
              <a:spLocks noChangeShapeType="1"/>
            </p:cNvSpPr>
            <p:nvPr/>
          </p:nvSpPr>
          <p:spPr bwMode="auto">
            <a:xfrm>
              <a:off x="5040" y="1200"/>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355808" name="Rectangle 32"/>
            <p:cNvSpPr>
              <a:spLocks noChangeArrowheads="1"/>
            </p:cNvSpPr>
            <p:nvPr/>
          </p:nvSpPr>
          <p:spPr bwMode="auto">
            <a:xfrm>
              <a:off x="4560" y="1344"/>
              <a:ext cx="480" cy="576"/>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solidFill>
                    <a:schemeClr val="folHlink"/>
                  </a:solidFill>
                  <a:effectLst/>
                  <a:latin typeface="Times New Roman"/>
                </a:rPr>
                <a:t>……</a:t>
              </a:r>
              <a:endParaRPr lang="en-US" altLang="zh-CN" b="0">
                <a:solidFill>
                  <a:schemeClr val="folHlink"/>
                </a:solidFill>
                <a:effectLst/>
              </a:endParaRPr>
            </a:p>
          </p:txBody>
        </p:sp>
        <p:sp>
          <p:nvSpPr>
            <p:cNvPr id="1355809" name="Text Box 33"/>
            <p:cNvSpPr txBox="1">
              <a:spLocks noChangeArrowheads="1"/>
            </p:cNvSpPr>
            <p:nvPr/>
          </p:nvSpPr>
          <p:spPr bwMode="auto">
            <a:xfrm>
              <a:off x="3888" y="912"/>
              <a:ext cx="1625" cy="331"/>
            </a:xfrm>
            <a:prstGeom prst="rect">
              <a:avLst/>
            </a:prstGeom>
            <a:noFill/>
            <a:ln w="9525">
              <a:noFill/>
              <a:miter lim="800000"/>
              <a:headEnd/>
              <a:tailEnd/>
            </a:ln>
            <a:effectLst/>
          </p:spPr>
          <p:txBody>
            <a:bodyPr wrap="none">
              <a:spAutoFit/>
            </a:bodyPr>
            <a:lstStyle/>
            <a:p>
              <a:r>
                <a:rPr lang="en-US" altLang="zh-CN">
                  <a:solidFill>
                    <a:schemeClr val="folHlink"/>
                  </a:solidFill>
                  <a:effectLst>
                    <a:outerShdw blurRad="38100" dist="38100" dir="2700000" algn="tl">
                      <a:srgbClr val="C0C0C0"/>
                    </a:outerShdw>
                  </a:effectLst>
                </a:rPr>
                <a:t>Mammal::shout</a:t>
              </a:r>
            </a:p>
          </p:txBody>
        </p:sp>
      </p:grpSp>
      <p:grpSp>
        <p:nvGrpSpPr>
          <p:cNvPr id="8" name="Group 34"/>
          <p:cNvGrpSpPr>
            <a:grpSpLocks/>
          </p:cNvGrpSpPr>
          <p:nvPr/>
        </p:nvGrpSpPr>
        <p:grpSpPr bwMode="auto">
          <a:xfrm>
            <a:off x="6489700" y="2592388"/>
            <a:ext cx="1881188" cy="1524000"/>
            <a:chOff x="4224" y="1920"/>
            <a:chExt cx="1185" cy="960"/>
          </a:xfrm>
        </p:grpSpPr>
        <p:sp>
          <p:nvSpPr>
            <p:cNvPr id="1355811" name="Line 35"/>
            <p:cNvSpPr>
              <a:spLocks noChangeShapeType="1"/>
            </p:cNvSpPr>
            <p:nvPr/>
          </p:nvSpPr>
          <p:spPr bwMode="auto">
            <a:xfrm>
              <a:off x="4608" y="2170"/>
              <a:ext cx="0" cy="710"/>
            </a:xfrm>
            <a:prstGeom prst="line">
              <a:avLst/>
            </a:prstGeom>
            <a:noFill/>
            <a:ln w="9525">
              <a:solidFill>
                <a:schemeClr val="tx1"/>
              </a:solidFill>
              <a:miter lim="800000"/>
              <a:headEnd/>
              <a:tailEnd/>
            </a:ln>
            <a:effectLst/>
          </p:spPr>
          <p:txBody>
            <a:bodyPr wrap="none"/>
            <a:lstStyle/>
            <a:p>
              <a:endParaRPr lang="zh-CN" altLang="en-US"/>
            </a:p>
          </p:txBody>
        </p:sp>
        <p:sp>
          <p:nvSpPr>
            <p:cNvPr id="1355812" name="Line 36"/>
            <p:cNvSpPr>
              <a:spLocks noChangeShapeType="1"/>
            </p:cNvSpPr>
            <p:nvPr/>
          </p:nvSpPr>
          <p:spPr bwMode="auto">
            <a:xfrm>
              <a:off x="5088" y="2170"/>
              <a:ext cx="0" cy="710"/>
            </a:xfrm>
            <a:prstGeom prst="line">
              <a:avLst/>
            </a:prstGeom>
            <a:noFill/>
            <a:ln w="9525">
              <a:solidFill>
                <a:schemeClr val="tx1"/>
              </a:solidFill>
              <a:miter lim="800000"/>
              <a:headEnd/>
              <a:tailEnd/>
            </a:ln>
            <a:effectLst/>
          </p:spPr>
          <p:txBody>
            <a:bodyPr wrap="none"/>
            <a:lstStyle/>
            <a:p>
              <a:endParaRPr lang="zh-CN" altLang="en-US"/>
            </a:p>
          </p:txBody>
        </p:sp>
        <p:sp>
          <p:nvSpPr>
            <p:cNvPr id="1355813" name="Rectangle 37"/>
            <p:cNvSpPr>
              <a:spLocks noChangeArrowheads="1"/>
            </p:cNvSpPr>
            <p:nvPr/>
          </p:nvSpPr>
          <p:spPr bwMode="auto">
            <a:xfrm>
              <a:off x="4608" y="2296"/>
              <a:ext cx="480" cy="501"/>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solidFill>
                    <a:schemeClr val="folHlink"/>
                  </a:solidFill>
                  <a:effectLst/>
                  <a:latin typeface="Times New Roman"/>
                </a:rPr>
                <a:t>……</a:t>
              </a:r>
              <a:endParaRPr lang="en-US" altLang="zh-CN" b="0">
                <a:solidFill>
                  <a:schemeClr val="folHlink"/>
                </a:solidFill>
                <a:effectLst/>
              </a:endParaRPr>
            </a:p>
          </p:txBody>
        </p:sp>
        <p:sp>
          <p:nvSpPr>
            <p:cNvPr id="1355814" name="Text Box 38"/>
            <p:cNvSpPr txBox="1">
              <a:spLocks noChangeArrowheads="1"/>
            </p:cNvSpPr>
            <p:nvPr/>
          </p:nvSpPr>
          <p:spPr bwMode="auto">
            <a:xfrm>
              <a:off x="4224" y="1920"/>
              <a:ext cx="1185" cy="288"/>
            </a:xfrm>
            <a:prstGeom prst="rect">
              <a:avLst/>
            </a:prstGeom>
            <a:noFill/>
            <a:ln w="9525">
              <a:noFill/>
              <a:miter lim="800000"/>
              <a:headEnd/>
              <a:tailEnd/>
            </a:ln>
            <a:effectLst/>
          </p:spPr>
          <p:txBody>
            <a:bodyPr wrap="none">
              <a:spAutoFit/>
            </a:bodyPr>
            <a:lstStyle/>
            <a:p>
              <a:r>
                <a:rPr lang="en-US" altLang="zh-CN">
                  <a:solidFill>
                    <a:schemeClr val="folHlink"/>
                  </a:solidFill>
                  <a:effectLst>
                    <a:outerShdw blurRad="38100" dist="38100" dir="2700000" algn="tl">
                      <a:srgbClr val="C0C0C0"/>
                    </a:outerShdw>
                  </a:effectLst>
                </a:rPr>
                <a:t>Dog::shout</a:t>
              </a:r>
            </a:p>
          </p:txBody>
        </p:sp>
      </p:grpSp>
      <p:grpSp>
        <p:nvGrpSpPr>
          <p:cNvPr id="9" name="Group 39"/>
          <p:cNvGrpSpPr>
            <a:grpSpLocks/>
          </p:cNvGrpSpPr>
          <p:nvPr/>
        </p:nvGrpSpPr>
        <p:grpSpPr bwMode="auto">
          <a:xfrm>
            <a:off x="6423025" y="4497388"/>
            <a:ext cx="1782763" cy="1524000"/>
            <a:chOff x="4224" y="1920"/>
            <a:chExt cx="1123" cy="960"/>
          </a:xfrm>
        </p:grpSpPr>
        <p:sp>
          <p:nvSpPr>
            <p:cNvPr id="1355816" name="Line 40"/>
            <p:cNvSpPr>
              <a:spLocks noChangeShapeType="1"/>
            </p:cNvSpPr>
            <p:nvPr/>
          </p:nvSpPr>
          <p:spPr bwMode="auto">
            <a:xfrm>
              <a:off x="4608" y="2170"/>
              <a:ext cx="0" cy="710"/>
            </a:xfrm>
            <a:prstGeom prst="line">
              <a:avLst/>
            </a:prstGeom>
            <a:noFill/>
            <a:ln w="9525">
              <a:solidFill>
                <a:schemeClr val="tx1"/>
              </a:solidFill>
              <a:miter lim="800000"/>
              <a:headEnd/>
              <a:tailEnd/>
            </a:ln>
            <a:effectLst/>
          </p:spPr>
          <p:txBody>
            <a:bodyPr wrap="none"/>
            <a:lstStyle/>
            <a:p>
              <a:endParaRPr lang="zh-CN" altLang="en-US"/>
            </a:p>
          </p:txBody>
        </p:sp>
        <p:sp>
          <p:nvSpPr>
            <p:cNvPr id="1355817" name="Line 41"/>
            <p:cNvSpPr>
              <a:spLocks noChangeShapeType="1"/>
            </p:cNvSpPr>
            <p:nvPr/>
          </p:nvSpPr>
          <p:spPr bwMode="auto">
            <a:xfrm>
              <a:off x="5088" y="2170"/>
              <a:ext cx="0" cy="710"/>
            </a:xfrm>
            <a:prstGeom prst="line">
              <a:avLst/>
            </a:prstGeom>
            <a:noFill/>
            <a:ln w="9525">
              <a:solidFill>
                <a:schemeClr val="tx1"/>
              </a:solidFill>
              <a:miter lim="800000"/>
              <a:headEnd/>
              <a:tailEnd/>
            </a:ln>
            <a:effectLst/>
          </p:spPr>
          <p:txBody>
            <a:bodyPr wrap="none"/>
            <a:lstStyle/>
            <a:p>
              <a:endParaRPr lang="zh-CN" altLang="en-US"/>
            </a:p>
          </p:txBody>
        </p:sp>
        <p:sp>
          <p:nvSpPr>
            <p:cNvPr id="1355818" name="Rectangle 42"/>
            <p:cNvSpPr>
              <a:spLocks noChangeArrowheads="1"/>
            </p:cNvSpPr>
            <p:nvPr/>
          </p:nvSpPr>
          <p:spPr bwMode="auto">
            <a:xfrm>
              <a:off x="4608" y="2296"/>
              <a:ext cx="480" cy="501"/>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solidFill>
                    <a:schemeClr val="folHlink"/>
                  </a:solidFill>
                  <a:effectLst/>
                  <a:latin typeface="Times New Roman"/>
                </a:rPr>
                <a:t>……</a:t>
              </a:r>
              <a:endParaRPr lang="en-US" altLang="zh-CN" b="0">
                <a:solidFill>
                  <a:schemeClr val="folHlink"/>
                </a:solidFill>
                <a:effectLst/>
              </a:endParaRPr>
            </a:p>
          </p:txBody>
        </p:sp>
        <p:sp>
          <p:nvSpPr>
            <p:cNvPr id="1355819" name="Text Box 43"/>
            <p:cNvSpPr txBox="1">
              <a:spLocks noChangeArrowheads="1"/>
            </p:cNvSpPr>
            <p:nvPr/>
          </p:nvSpPr>
          <p:spPr bwMode="auto">
            <a:xfrm>
              <a:off x="4224" y="1920"/>
              <a:ext cx="1123" cy="288"/>
            </a:xfrm>
            <a:prstGeom prst="rect">
              <a:avLst/>
            </a:prstGeom>
            <a:noFill/>
            <a:ln w="9525">
              <a:noFill/>
              <a:miter lim="800000"/>
              <a:headEnd/>
              <a:tailEnd/>
            </a:ln>
            <a:effectLst/>
          </p:spPr>
          <p:txBody>
            <a:bodyPr wrap="none">
              <a:spAutoFit/>
            </a:bodyPr>
            <a:lstStyle/>
            <a:p>
              <a:r>
                <a:rPr lang="en-US" altLang="zh-CN">
                  <a:solidFill>
                    <a:schemeClr val="folHlink"/>
                  </a:solidFill>
                  <a:effectLst>
                    <a:outerShdw blurRad="38100" dist="38100" dir="2700000" algn="tl">
                      <a:srgbClr val="C0C0C0"/>
                    </a:outerShdw>
                  </a:effectLst>
                </a:rPr>
                <a:t>Cat::shout</a:t>
              </a:r>
            </a:p>
          </p:txBody>
        </p:sp>
      </p:grpSp>
      <p:sp>
        <p:nvSpPr>
          <p:cNvPr id="1355820" name="Line 44"/>
          <p:cNvSpPr>
            <a:spLocks noChangeShapeType="1"/>
          </p:cNvSpPr>
          <p:nvPr/>
        </p:nvSpPr>
        <p:spPr bwMode="auto">
          <a:xfrm flipH="1" flipV="1">
            <a:off x="4127500" y="2973388"/>
            <a:ext cx="1752600" cy="8382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55821" name="Line 45"/>
          <p:cNvSpPr>
            <a:spLocks noChangeShapeType="1"/>
          </p:cNvSpPr>
          <p:nvPr/>
        </p:nvSpPr>
        <p:spPr bwMode="auto">
          <a:xfrm flipH="1">
            <a:off x="4127500" y="4268788"/>
            <a:ext cx="1752600" cy="5334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55822" name="Line 46"/>
          <p:cNvSpPr>
            <a:spLocks noChangeShapeType="1"/>
          </p:cNvSpPr>
          <p:nvPr/>
        </p:nvSpPr>
        <p:spPr bwMode="auto">
          <a:xfrm flipV="1">
            <a:off x="2339975" y="1601788"/>
            <a:ext cx="4759325" cy="1971675"/>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5823" name="Line 47"/>
          <p:cNvSpPr>
            <a:spLocks noChangeShapeType="1"/>
          </p:cNvSpPr>
          <p:nvPr/>
        </p:nvSpPr>
        <p:spPr bwMode="auto">
          <a:xfrm flipV="1">
            <a:off x="2339975" y="1601788"/>
            <a:ext cx="4759325" cy="2332037"/>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5824" name="Line 48"/>
          <p:cNvSpPr>
            <a:spLocks noChangeShapeType="1"/>
          </p:cNvSpPr>
          <p:nvPr/>
        </p:nvSpPr>
        <p:spPr bwMode="auto">
          <a:xfrm flipV="1">
            <a:off x="2339975" y="3189288"/>
            <a:ext cx="4770438" cy="1247775"/>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5825" name="Line 49"/>
          <p:cNvSpPr>
            <a:spLocks noChangeShapeType="1"/>
          </p:cNvSpPr>
          <p:nvPr/>
        </p:nvSpPr>
        <p:spPr bwMode="auto">
          <a:xfrm>
            <a:off x="2195513" y="4941888"/>
            <a:ext cx="4827587" cy="165100"/>
          </a:xfrm>
          <a:prstGeom prst="line">
            <a:avLst/>
          </a:prstGeom>
          <a:noFill/>
          <a:ln w="38100">
            <a:solidFill>
              <a:srgbClr val="FF0066"/>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55820"/>
                                        </p:tgtEl>
                                        <p:attrNameLst>
                                          <p:attrName>style.visibility</p:attrName>
                                        </p:attrNameLst>
                                      </p:cBhvr>
                                      <p:to>
                                        <p:strVal val="visible"/>
                                      </p:to>
                                    </p:set>
                                    <p:animEffect transition="in" filter="strips(downRight)">
                                      <p:cBhvr>
                                        <p:cTn id="22" dur="500"/>
                                        <p:tgtEl>
                                          <p:spTgt spid="13558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55821"/>
                                        </p:tgtEl>
                                        <p:attrNameLst>
                                          <p:attrName>style.visibility</p:attrName>
                                        </p:attrNameLst>
                                      </p:cBhvr>
                                      <p:to>
                                        <p:strVal val="visible"/>
                                      </p:to>
                                    </p:set>
                                    <p:animEffect transition="in" filter="strips(downRight)">
                                      <p:cBhvr>
                                        <p:cTn id="27" dur="500"/>
                                        <p:tgtEl>
                                          <p:spTgt spid="135582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55822"/>
                                        </p:tgtEl>
                                        <p:attrNameLst>
                                          <p:attrName>style.visibility</p:attrName>
                                        </p:attrNameLst>
                                      </p:cBhvr>
                                      <p:to>
                                        <p:strVal val="visible"/>
                                      </p:to>
                                    </p:set>
                                    <p:animEffect transition="in" filter="strips(downRight)">
                                      <p:cBhvr>
                                        <p:cTn id="47" dur="500"/>
                                        <p:tgtEl>
                                          <p:spTgt spid="135582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55823"/>
                                        </p:tgtEl>
                                        <p:attrNameLst>
                                          <p:attrName>style.visibility</p:attrName>
                                        </p:attrNameLst>
                                      </p:cBhvr>
                                      <p:to>
                                        <p:strVal val="visible"/>
                                      </p:to>
                                    </p:set>
                                    <p:animEffect transition="in" filter="strips(downRight)">
                                      <p:cBhvr>
                                        <p:cTn id="52" dur="500"/>
                                        <p:tgtEl>
                                          <p:spTgt spid="135582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355824"/>
                                        </p:tgtEl>
                                        <p:attrNameLst>
                                          <p:attrName>style.visibility</p:attrName>
                                        </p:attrNameLst>
                                      </p:cBhvr>
                                      <p:to>
                                        <p:strVal val="visible"/>
                                      </p:to>
                                    </p:set>
                                    <p:animEffect transition="in" filter="strips(downRight)">
                                      <p:cBhvr>
                                        <p:cTn id="57" dur="500"/>
                                        <p:tgtEl>
                                          <p:spTgt spid="135582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55825"/>
                                        </p:tgtEl>
                                        <p:attrNameLst>
                                          <p:attrName>style.visibility</p:attrName>
                                        </p:attrNameLst>
                                      </p:cBhvr>
                                      <p:to>
                                        <p:strVal val="visible"/>
                                      </p:to>
                                    </p:set>
                                    <p:animEffect transition="in" filter="strips(downRight)">
                                      <p:cBhvr>
                                        <p:cTn id="62" dur="500"/>
                                        <p:tgtEl>
                                          <p:spTgt spid="1355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20" grpId="0" animBg="1"/>
      <p:bldP spid="1355821" grpId="0" animBg="1"/>
      <p:bldP spid="1355822" grpId="0" animBg="1"/>
      <p:bldP spid="1355823" grpId="0" animBg="1"/>
      <p:bldP spid="1355824" grpId="0" animBg="1"/>
      <p:bldP spid="135582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EB7DDE65-00F9-421E-88EB-2DD99CC0EA32}" type="slidenum">
              <a:rPr lang="en-US" altLang="zh-CN"/>
              <a:pPr/>
              <a:t>91</a:t>
            </a:fld>
            <a:r>
              <a:rPr lang="en-US" altLang="zh-CN"/>
              <a:t>-</a:t>
            </a:r>
          </a:p>
        </p:txBody>
      </p:sp>
      <p:sp>
        <p:nvSpPr>
          <p:cNvPr id="1356802" name="Rectangle 2"/>
          <p:cNvSpPr>
            <a:spLocks noGrp="1" noChangeArrowheads="1"/>
          </p:cNvSpPr>
          <p:nvPr>
            <p:ph type="title"/>
          </p:nvPr>
        </p:nvSpPr>
        <p:spPr/>
        <p:txBody>
          <a:bodyPr/>
          <a:lstStyle/>
          <a:p>
            <a:r>
              <a:rPr lang="en-US" altLang="zh-CN"/>
              <a:t>5</a:t>
            </a:r>
            <a:r>
              <a:rPr lang="zh-CN" altLang="en-US"/>
              <a:t>、寻根求源：虚函数</a:t>
            </a:r>
          </a:p>
        </p:txBody>
      </p:sp>
      <p:sp>
        <p:nvSpPr>
          <p:cNvPr id="1356803"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t>class A</a:t>
            </a:r>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public:</a:t>
            </a:r>
          </a:p>
          <a:p>
            <a:pPr>
              <a:spcBef>
                <a:spcPct val="25000"/>
              </a:spcBef>
              <a:buFont typeface="Wingdings" pitchFamily="2" charset="2"/>
              <a:buNone/>
            </a:pPr>
            <a:r>
              <a:rPr lang="en-US" altLang="zh-CN" sz="2400" dirty="0"/>
              <a:t>	</a:t>
            </a:r>
            <a:r>
              <a:rPr lang="en-US" altLang="zh-CN" sz="2400" dirty="0" err="1" smtClean="0"/>
              <a:t>int</a:t>
            </a:r>
            <a:r>
              <a:rPr lang="en-US" altLang="zh-CN" sz="2400" dirty="0" smtClean="0"/>
              <a:t> a;</a:t>
            </a:r>
            <a:endParaRPr lang="en-US" altLang="zh-CN" sz="2400" dirty="0"/>
          </a:p>
          <a:p>
            <a:pPr>
              <a:spcBef>
                <a:spcPct val="25000"/>
              </a:spcBef>
              <a:buFont typeface="Wingdings" pitchFamily="2" charset="2"/>
              <a:buNone/>
            </a:pPr>
            <a:r>
              <a:rPr lang="en-US" altLang="zh-CN" sz="2400" dirty="0"/>
              <a:t>	</a:t>
            </a:r>
            <a:r>
              <a:rPr lang="en-US" altLang="zh-CN" sz="2400" dirty="0" smtClean="0"/>
              <a:t>A(</a:t>
            </a:r>
            <a:r>
              <a:rPr lang="en-US" altLang="zh-CN" sz="2400" dirty="0" err="1" smtClean="0"/>
              <a:t>int</a:t>
            </a:r>
            <a:r>
              <a:rPr lang="en-US" altLang="zh-CN" sz="2400" dirty="0" smtClean="0"/>
              <a:t> </a:t>
            </a:r>
            <a:r>
              <a:rPr lang="en-US" altLang="zh-CN" sz="2400" dirty="0"/>
              <a:t>x) {a=x; }</a:t>
            </a:r>
          </a:p>
          <a:p>
            <a:pPr>
              <a:spcBef>
                <a:spcPct val="25000"/>
              </a:spcBef>
              <a:buFont typeface="Wingdings" pitchFamily="2" charset="2"/>
              <a:buNone/>
            </a:pPr>
            <a:r>
              <a:rPr lang="en-US" altLang="zh-CN" sz="2400" dirty="0"/>
              <a:t>	</a:t>
            </a:r>
            <a:r>
              <a:rPr lang="en-US" altLang="zh-CN" sz="2400" dirty="0">
                <a:solidFill>
                  <a:srgbClr val="FF0066"/>
                </a:solidFill>
              </a:rPr>
              <a:t>virtual</a:t>
            </a:r>
            <a:r>
              <a:rPr lang="en-US" altLang="zh-CN" sz="2400" dirty="0"/>
              <a:t> void show() { </a:t>
            </a:r>
            <a:r>
              <a:rPr lang="en-US" altLang="zh-CN" sz="2400" dirty="0" err="1"/>
              <a:t>cout</a:t>
            </a:r>
            <a:r>
              <a:rPr lang="en-US" altLang="zh-CN" sz="2400" dirty="0"/>
              <a:t>&lt;&lt;‘a’&lt;&lt;</a:t>
            </a:r>
            <a:r>
              <a:rPr lang="en-US" altLang="zh-CN" sz="2400" dirty="0" err="1"/>
              <a:t>endl</a:t>
            </a:r>
            <a:r>
              <a:rPr lang="en-US" altLang="zh-CN" sz="2400" dirty="0"/>
              <a:t>;}</a:t>
            </a:r>
          </a:p>
          <a:p>
            <a:pPr>
              <a:spcBef>
                <a:spcPct val="25000"/>
              </a:spcBef>
              <a:buFont typeface="Wingdings" pitchFamily="2" charset="2"/>
              <a:buNone/>
            </a:pPr>
            <a:r>
              <a:rPr lang="en-US" altLang="zh-CN" sz="2400" dirty="0"/>
              <a:t>	</a:t>
            </a:r>
            <a:r>
              <a:rPr lang="en-US" altLang="zh-CN" sz="2400" dirty="0">
                <a:solidFill>
                  <a:srgbClr val="FF0066"/>
                </a:solidFill>
              </a:rPr>
              <a:t>virtual</a:t>
            </a:r>
            <a:r>
              <a:rPr lang="en-US" altLang="zh-CN" sz="2400" dirty="0"/>
              <a:t> void inc() { a++; }  </a:t>
            </a:r>
          </a:p>
          <a:p>
            <a:pPr>
              <a:spcBef>
                <a:spcPct val="25000"/>
              </a:spcBef>
              <a:buFont typeface="Wingdings" pitchFamily="2" charset="2"/>
              <a:buNone/>
            </a:pPr>
            <a:r>
              <a:rPr lang="en-US" altLang="zh-CN" sz="2400" dirty="0"/>
              <a:t>	void sub() { a--; }  </a:t>
            </a:r>
            <a:r>
              <a:rPr lang="en-US" altLang="zh-CN" sz="2400" dirty="0">
                <a:solidFill>
                  <a:schemeClr val="folHlink"/>
                </a:solidFill>
              </a:rPr>
              <a:t>//</a:t>
            </a:r>
            <a:r>
              <a:rPr lang="zh-CN" altLang="en-US" sz="2400" dirty="0">
                <a:solidFill>
                  <a:schemeClr val="folHlink"/>
                </a:solidFill>
              </a:rPr>
              <a:t>非虚函数</a:t>
            </a:r>
          </a:p>
          <a:p>
            <a:pPr>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7ADC084B-A798-4E23-8428-BCE0D31340A1}" type="slidenum">
              <a:rPr lang="en-US" altLang="zh-CN"/>
              <a:pPr/>
              <a:t>92</a:t>
            </a:fld>
            <a:r>
              <a:rPr lang="en-US" altLang="zh-CN"/>
              <a:t>-</a:t>
            </a:r>
          </a:p>
        </p:txBody>
      </p:sp>
      <p:sp>
        <p:nvSpPr>
          <p:cNvPr id="1357826" name="Rectangle 2"/>
          <p:cNvSpPr>
            <a:spLocks noGrp="1" noChangeArrowheads="1"/>
          </p:cNvSpPr>
          <p:nvPr>
            <p:ph type="title"/>
          </p:nvPr>
        </p:nvSpPr>
        <p:spPr/>
        <p:txBody>
          <a:bodyPr/>
          <a:lstStyle/>
          <a:p>
            <a:r>
              <a:rPr lang="zh-CN" altLang="en-US"/>
              <a:t>虚函数原理</a:t>
            </a:r>
          </a:p>
        </p:txBody>
      </p:sp>
      <p:sp>
        <p:nvSpPr>
          <p:cNvPr id="1357827"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t>class B : public A</a:t>
            </a:r>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public:</a:t>
            </a:r>
          </a:p>
          <a:p>
            <a:pPr>
              <a:spcBef>
                <a:spcPct val="25000"/>
              </a:spcBef>
              <a:buFont typeface="Wingdings" pitchFamily="2" charset="2"/>
              <a:buNone/>
            </a:pPr>
            <a:r>
              <a:rPr lang="en-US" altLang="zh-CN" sz="2400" dirty="0"/>
              <a:t>	  </a:t>
            </a:r>
            <a:r>
              <a:rPr lang="en-US" altLang="zh-CN" sz="2400" dirty="0" err="1" smtClean="0"/>
              <a:t>int</a:t>
            </a:r>
            <a:r>
              <a:rPr lang="en-US" altLang="zh-CN" sz="2400" dirty="0" smtClean="0"/>
              <a:t> b;</a:t>
            </a:r>
            <a:endParaRPr lang="en-US" altLang="zh-CN" sz="2400" dirty="0"/>
          </a:p>
          <a:p>
            <a:pPr>
              <a:spcBef>
                <a:spcPct val="25000"/>
              </a:spcBef>
              <a:buFont typeface="Wingdings" pitchFamily="2" charset="2"/>
              <a:buNone/>
            </a:pPr>
            <a:r>
              <a:rPr lang="en-US" altLang="zh-CN" sz="2400" dirty="0"/>
              <a:t>	  </a:t>
            </a:r>
            <a:r>
              <a:rPr lang="en-US" altLang="zh-CN" sz="2400" dirty="0" smtClean="0"/>
              <a:t>B(</a:t>
            </a:r>
            <a:r>
              <a:rPr lang="en-US" altLang="zh-CN" sz="2400" dirty="0" err="1" smtClean="0"/>
              <a:t>int</a:t>
            </a:r>
            <a:r>
              <a:rPr lang="en-US" altLang="zh-CN" sz="2400" dirty="0" smtClean="0"/>
              <a:t> </a:t>
            </a:r>
            <a:r>
              <a:rPr lang="en-US" altLang="zh-CN" sz="2400" dirty="0" err="1" smtClean="0"/>
              <a:t>x,int</a:t>
            </a:r>
            <a:r>
              <a:rPr lang="en-US" altLang="zh-CN" sz="2400" dirty="0" smtClean="0"/>
              <a:t> </a:t>
            </a:r>
            <a:r>
              <a:rPr lang="en-US" altLang="zh-CN" sz="2400" dirty="0"/>
              <a:t>y) : A(x) {b=y; }</a:t>
            </a:r>
          </a:p>
          <a:p>
            <a:pPr>
              <a:spcBef>
                <a:spcPct val="25000"/>
              </a:spcBef>
              <a:buFont typeface="Wingdings" pitchFamily="2" charset="2"/>
              <a:buNone/>
            </a:pPr>
            <a:r>
              <a:rPr lang="en-US" altLang="zh-CN" sz="2400" dirty="0"/>
              <a:t>	  </a:t>
            </a:r>
            <a:r>
              <a:rPr lang="en-US" altLang="zh-CN" sz="2400" dirty="0">
                <a:solidFill>
                  <a:srgbClr val="FF0066"/>
                </a:solidFill>
              </a:rPr>
              <a:t>void show() { </a:t>
            </a:r>
            <a:r>
              <a:rPr lang="en-US" altLang="zh-CN" sz="2400" dirty="0" err="1">
                <a:solidFill>
                  <a:srgbClr val="FF0066"/>
                </a:solidFill>
              </a:rPr>
              <a:t>cout</a:t>
            </a:r>
            <a:r>
              <a:rPr lang="en-US" altLang="zh-CN" sz="2400" dirty="0">
                <a:solidFill>
                  <a:srgbClr val="FF0066"/>
                </a:solidFill>
              </a:rPr>
              <a:t>&lt;&lt;‘b’&lt;&lt;</a:t>
            </a:r>
            <a:r>
              <a:rPr lang="en-US" altLang="zh-CN" sz="2400" dirty="0" err="1">
                <a:solidFill>
                  <a:srgbClr val="FF0066"/>
                </a:solidFill>
              </a:rPr>
              <a:t>endl</a:t>
            </a:r>
            <a:r>
              <a:rPr lang="en-US" altLang="zh-CN" sz="2400" dirty="0">
                <a:solidFill>
                  <a:srgbClr val="FF0066"/>
                </a:solidFill>
              </a:rPr>
              <a:t>; }</a:t>
            </a:r>
          </a:p>
          <a:p>
            <a:pPr>
              <a:spcBef>
                <a:spcPct val="25000"/>
              </a:spcBef>
              <a:buFont typeface="Wingdings" pitchFamily="2" charset="2"/>
              <a:buNone/>
            </a:pPr>
            <a:r>
              <a:rPr lang="en-US" altLang="zh-CN" sz="2400" dirty="0"/>
              <a:t>	  </a:t>
            </a:r>
            <a:r>
              <a:rPr lang="en-US" altLang="zh-CN" sz="2400" dirty="0">
                <a:solidFill>
                  <a:schemeClr val="folHlink"/>
                </a:solidFill>
              </a:rPr>
              <a:t>void inc() {b++; }</a:t>
            </a:r>
          </a:p>
          <a:p>
            <a:pPr>
              <a:spcBef>
                <a:spcPct val="25000"/>
              </a:spcBef>
              <a:buFont typeface="Wingdings" pitchFamily="2" charset="2"/>
              <a:buNone/>
            </a:pPr>
            <a:r>
              <a:rPr lang="en-US" altLang="zh-CN" sz="2400" dirty="0">
                <a:solidFill>
                  <a:schemeClr val="folHlink"/>
                </a:solidFill>
              </a:rPr>
              <a:t>	  void sub() { b--; }</a:t>
            </a:r>
          </a:p>
          <a:p>
            <a:pPr>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5B407289-5D20-45BB-A948-1D03AC9D0EA3}" type="slidenum">
              <a:rPr lang="en-US" altLang="zh-CN"/>
              <a:pPr/>
              <a:t>93</a:t>
            </a:fld>
            <a:r>
              <a:rPr lang="en-US" altLang="zh-CN"/>
              <a:t>-</a:t>
            </a:r>
          </a:p>
        </p:txBody>
      </p:sp>
      <p:sp>
        <p:nvSpPr>
          <p:cNvPr id="1358850" name="Rectangle 2"/>
          <p:cNvSpPr>
            <a:spLocks noGrp="1" noChangeArrowheads="1"/>
          </p:cNvSpPr>
          <p:nvPr>
            <p:ph type="title"/>
          </p:nvPr>
        </p:nvSpPr>
        <p:spPr/>
        <p:txBody>
          <a:bodyPr/>
          <a:lstStyle/>
          <a:p>
            <a:r>
              <a:rPr lang="zh-CN" altLang="en-US"/>
              <a:t>虚函数原理</a:t>
            </a:r>
          </a:p>
        </p:txBody>
      </p:sp>
      <p:sp>
        <p:nvSpPr>
          <p:cNvPr id="1358851" name="Rectangle 3"/>
          <p:cNvSpPr>
            <a:spLocks noGrp="1" noChangeArrowheads="1"/>
          </p:cNvSpPr>
          <p:nvPr>
            <p:ph type="body" idx="1"/>
          </p:nvPr>
        </p:nvSpPr>
        <p:spPr/>
        <p:txBody>
          <a:bodyPr/>
          <a:lstStyle/>
          <a:p>
            <a:pPr>
              <a:spcBef>
                <a:spcPct val="25000"/>
              </a:spcBef>
              <a:buFont typeface="Wingdings" pitchFamily="2" charset="2"/>
              <a:buNone/>
            </a:pPr>
            <a:r>
              <a:rPr lang="en-US" altLang="zh-CN" sz="2400" dirty="0"/>
              <a:t>class C : public A</a:t>
            </a:r>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public:</a:t>
            </a:r>
          </a:p>
          <a:p>
            <a:pPr>
              <a:spcBef>
                <a:spcPct val="25000"/>
              </a:spcBef>
              <a:buFont typeface="Wingdings" pitchFamily="2" charset="2"/>
              <a:buNone/>
            </a:pPr>
            <a:r>
              <a:rPr lang="en-US" altLang="zh-CN" sz="2400" dirty="0"/>
              <a:t>	</a:t>
            </a:r>
            <a:r>
              <a:rPr lang="en-US" altLang="zh-CN" sz="2400"/>
              <a:t>  </a:t>
            </a:r>
            <a:r>
              <a:rPr lang="en-US" altLang="zh-CN" sz="2400" smtClean="0"/>
              <a:t>int </a:t>
            </a:r>
            <a:r>
              <a:rPr lang="en-US" altLang="zh-CN" sz="2400" dirty="0"/>
              <a:t>c;</a:t>
            </a:r>
          </a:p>
          <a:p>
            <a:pPr>
              <a:spcBef>
                <a:spcPct val="25000"/>
              </a:spcBef>
              <a:buFont typeface="Wingdings" pitchFamily="2" charset="2"/>
              <a:buNone/>
            </a:pPr>
            <a:r>
              <a:rPr lang="en-US" altLang="zh-CN" sz="2400" dirty="0"/>
              <a:t>	</a:t>
            </a:r>
            <a:r>
              <a:rPr lang="en-US" altLang="zh-CN" sz="2400"/>
              <a:t>  </a:t>
            </a:r>
            <a:r>
              <a:rPr lang="en-US" altLang="zh-CN" sz="2400" smtClean="0"/>
              <a:t>C(int x,int </a:t>
            </a:r>
            <a:r>
              <a:rPr lang="en-US" altLang="zh-CN" sz="2400" dirty="0"/>
              <a:t>y) :A(x) {c=y; }</a:t>
            </a:r>
          </a:p>
          <a:p>
            <a:pPr>
              <a:spcBef>
                <a:spcPct val="25000"/>
              </a:spcBef>
              <a:buFont typeface="Wingdings" pitchFamily="2" charset="2"/>
              <a:buNone/>
            </a:pPr>
            <a:r>
              <a:rPr lang="en-US" altLang="zh-CN" sz="2400" dirty="0"/>
              <a:t>	  </a:t>
            </a:r>
            <a:r>
              <a:rPr lang="en-US" altLang="zh-CN" sz="2400" dirty="0">
                <a:solidFill>
                  <a:srgbClr val="FF0066"/>
                </a:solidFill>
              </a:rPr>
              <a:t>void show() { </a:t>
            </a:r>
            <a:r>
              <a:rPr lang="en-US" altLang="zh-CN" sz="2400" dirty="0" err="1">
                <a:solidFill>
                  <a:srgbClr val="FF0066"/>
                </a:solidFill>
              </a:rPr>
              <a:t>cout</a:t>
            </a:r>
            <a:r>
              <a:rPr lang="en-US" altLang="zh-CN" sz="2400" dirty="0">
                <a:solidFill>
                  <a:srgbClr val="FF0066"/>
                </a:solidFill>
              </a:rPr>
              <a:t>&lt;&lt;‘c’&lt;&lt;</a:t>
            </a:r>
            <a:r>
              <a:rPr lang="en-US" altLang="zh-CN" sz="2400" dirty="0" err="1">
                <a:solidFill>
                  <a:srgbClr val="FF0066"/>
                </a:solidFill>
              </a:rPr>
              <a:t>endl</a:t>
            </a:r>
            <a:r>
              <a:rPr lang="en-US" altLang="zh-CN" sz="2400" dirty="0">
                <a:solidFill>
                  <a:srgbClr val="FF0066"/>
                </a:solidFill>
              </a:rPr>
              <a:t>; }</a:t>
            </a:r>
          </a:p>
          <a:p>
            <a:pPr>
              <a:spcBef>
                <a:spcPct val="25000"/>
              </a:spcBef>
              <a:buFont typeface="Wingdings" pitchFamily="2" charset="2"/>
              <a:buNone/>
            </a:pPr>
            <a:r>
              <a:rPr lang="en-US" altLang="zh-CN" sz="2400" dirty="0"/>
              <a:t>	  </a:t>
            </a:r>
            <a:r>
              <a:rPr lang="en-US" altLang="zh-CN" sz="2400" dirty="0">
                <a:solidFill>
                  <a:schemeClr val="folHlink"/>
                </a:solidFill>
              </a:rPr>
              <a:t>void inc() {</a:t>
            </a:r>
            <a:r>
              <a:rPr lang="en-US" altLang="zh-CN" sz="2400" dirty="0" err="1">
                <a:solidFill>
                  <a:schemeClr val="folHlink"/>
                </a:solidFill>
              </a:rPr>
              <a:t>c++</a:t>
            </a:r>
            <a:r>
              <a:rPr lang="en-US" altLang="zh-CN" sz="2400" dirty="0">
                <a:solidFill>
                  <a:schemeClr val="folHlink"/>
                </a:solidFill>
              </a:rPr>
              <a:t>; }</a:t>
            </a:r>
          </a:p>
          <a:p>
            <a:pPr>
              <a:spcBef>
                <a:spcPct val="25000"/>
              </a:spcBef>
              <a:buFont typeface="Wingdings" pitchFamily="2" charset="2"/>
              <a:buNone/>
            </a:pPr>
            <a:r>
              <a:rPr lang="en-US" altLang="zh-CN" sz="2400" dirty="0">
                <a:solidFill>
                  <a:schemeClr val="folHlink"/>
                </a:solidFill>
              </a:rPr>
              <a:t>	  void sub() { c--; }</a:t>
            </a:r>
          </a:p>
          <a:p>
            <a:pPr>
              <a:spcBef>
                <a:spcPct val="25000"/>
              </a:spcBef>
              <a:buFont typeface="Wingdings" pitchFamily="2" charset="2"/>
              <a:buNone/>
            </a:pPr>
            <a:r>
              <a:rPr lang="en-US" altLang="zh-CN" sz="2400" dirty="0"/>
              <a:t>};</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r>
              <a:rPr lang="en-US" altLang="zh-CN"/>
              <a:t>-</a:t>
            </a:r>
            <a:fld id="{261187E4-5DDA-4A11-921A-87597D4CB453}" type="slidenum">
              <a:rPr lang="en-US" altLang="zh-CN"/>
              <a:pPr/>
              <a:t>94</a:t>
            </a:fld>
            <a:r>
              <a:rPr lang="en-US" altLang="zh-CN"/>
              <a:t>-</a:t>
            </a:r>
          </a:p>
        </p:txBody>
      </p:sp>
      <p:sp>
        <p:nvSpPr>
          <p:cNvPr id="1359874" name="Rectangle 2"/>
          <p:cNvSpPr>
            <a:spLocks noGrp="1" noChangeArrowheads="1"/>
          </p:cNvSpPr>
          <p:nvPr>
            <p:ph type="title"/>
          </p:nvPr>
        </p:nvSpPr>
        <p:spPr/>
        <p:txBody>
          <a:bodyPr/>
          <a:lstStyle/>
          <a:p>
            <a:r>
              <a:rPr lang="zh-CN" altLang="en-US"/>
              <a:t>虚函数原理</a:t>
            </a:r>
          </a:p>
        </p:txBody>
      </p:sp>
      <p:sp>
        <p:nvSpPr>
          <p:cNvPr id="1359875" name="Rectangle 3"/>
          <p:cNvSpPr>
            <a:spLocks noGrp="1" noChangeArrowheads="1"/>
          </p:cNvSpPr>
          <p:nvPr>
            <p:ph type="body" idx="1"/>
          </p:nvPr>
        </p:nvSpPr>
        <p:spPr>
          <a:xfrm>
            <a:off x="539750" y="1052513"/>
            <a:ext cx="8353425" cy="5327650"/>
          </a:xfrm>
        </p:spPr>
        <p:txBody>
          <a:bodyPr/>
          <a:lstStyle/>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smtClean="0"/>
              <a:t>{</a:t>
            </a:r>
            <a:r>
              <a:rPr lang="en-US" altLang="zh-CN" sz="2400" dirty="0"/>
              <a:t>	A </a:t>
            </a:r>
            <a:r>
              <a:rPr lang="en-US" altLang="zh-CN" sz="2400" dirty="0" err="1"/>
              <a:t>aa</a:t>
            </a:r>
            <a:r>
              <a:rPr lang="en-US" altLang="zh-CN" sz="2400" dirty="0"/>
              <a:t>(3);</a:t>
            </a:r>
          </a:p>
          <a:p>
            <a:pPr>
              <a:spcBef>
                <a:spcPct val="25000"/>
              </a:spcBef>
              <a:buFont typeface="Wingdings" pitchFamily="2" charset="2"/>
              <a:buNone/>
            </a:pPr>
            <a:r>
              <a:rPr lang="en-US" altLang="zh-CN" sz="2400" dirty="0"/>
              <a:t>	B bb(4,5);</a:t>
            </a:r>
          </a:p>
          <a:p>
            <a:pPr>
              <a:spcBef>
                <a:spcPct val="25000"/>
              </a:spcBef>
              <a:buFont typeface="Wingdings" pitchFamily="2" charset="2"/>
              <a:buNone/>
            </a:pPr>
            <a:r>
              <a:rPr lang="en-US" altLang="zh-CN" sz="2400" dirty="0"/>
              <a:t>	C cc(6,7);</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grpSp>
        <p:nvGrpSpPr>
          <p:cNvPr id="2" name="Group 4"/>
          <p:cNvGrpSpPr>
            <a:grpSpLocks/>
          </p:cNvGrpSpPr>
          <p:nvPr/>
        </p:nvGrpSpPr>
        <p:grpSpPr bwMode="auto">
          <a:xfrm>
            <a:off x="3429000" y="836613"/>
            <a:ext cx="1143000" cy="1295400"/>
            <a:chOff x="2304" y="912"/>
            <a:chExt cx="720" cy="816"/>
          </a:xfrm>
        </p:grpSpPr>
        <p:sp>
          <p:nvSpPr>
            <p:cNvPr id="1359877" name="Rectangle 5"/>
            <p:cNvSpPr>
              <a:spLocks noChangeArrowheads="1"/>
            </p:cNvSpPr>
            <p:nvPr/>
          </p:nvSpPr>
          <p:spPr bwMode="auto">
            <a:xfrm>
              <a:off x="2304" y="912"/>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aa</a:t>
              </a:r>
            </a:p>
          </p:txBody>
        </p:sp>
        <p:sp>
          <p:nvSpPr>
            <p:cNvPr id="1359878" name="Line 6"/>
            <p:cNvSpPr>
              <a:spLocks noChangeShapeType="1"/>
            </p:cNvSpPr>
            <p:nvPr/>
          </p:nvSpPr>
          <p:spPr bwMode="auto">
            <a:xfrm>
              <a:off x="230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59879" name="Line 7"/>
            <p:cNvSpPr>
              <a:spLocks noChangeShapeType="1"/>
            </p:cNvSpPr>
            <p:nvPr/>
          </p:nvSpPr>
          <p:spPr bwMode="auto">
            <a:xfrm>
              <a:off x="278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59880" name="Rectangle 8"/>
            <p:cNvSpPr>
              <a:spLocks noChangeArrowheads="1"/>
            </p:cNvSpPr>
            <p:nvPr/>
          </p:nvSpPr>
          <p:spPr bwMode="auto">
            <a:xfrm>
              <a:off x="2304" y="1246"/>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3</a:t>
              </a:r>
            </a:p>
          </p:txBody>
        </p:sp>
        <p:sp>
          <p:nvSpPr>
            <p:cNvPr id="1359881" name="Text Box 9"/>
            <p:cNvSpPr txBox="1">
              <a:spLocks noChangeArrowheads="1"/>
            </p:cNvSpPr>
            <p:nvPr/>
          </p:nvSpPr>
          <p:spPr bwMode="auto">
            <a:xfrm>
              <a:off x="2793" y="1200"/>
              <a:ext cx="231"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59882" name="Rectangle 10"/>
            <p:cNvSpPr>
              <a:spLocks noChangeArrowheads="1"/>
            </p:cNvSpPr>
            <p:nvPr/>
          </p:nvSpPr>
          <p:spPr bwMode="auto">
            <a:xfrm>
              <a:off x="2304" y="1468"/>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grpSp>
      <p:grpSp>
        <p:nvGrpSpPr>
          <p:cNvPr id="3" name="Group 11"/>
          <p:cNvGrpSpPr>
            <a:grpSpLocks/>
          </p:cNvGrpSpPr>
          <p:nvPr/>
        </p:nvGrpSpPr>
        <p:grpSpPr bwMode="auto">
          <a:xfrm>
            <a:off x="3429000" y="2284413"/>
            <a:ext cx="1143000" cy="1524000"/>
            <a:chOff x="2304" y="1824"/>
            <a:chExt cx="720" cy="1008"/>
          </a:xfrm>
        </p:grpSpPr>
        <p:sp>
          <p:nvSpPr>
            <p:cNvPr id="1359884" name="Rectangle 12"/>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bb</a:t>
              </a:r>
            </a:p>
          </p:txBody>
        </p:sp>
        <p:sp>
          <p:nvSpPr>
            <p:cNvPr id="1359885" name="Line 13"/>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59886" name="Line 14"/>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59887" name="Rectangle 15"/>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4</a:t>
              </a:r>
            </a:p>
          </p:txBody>
        </p:sp>
        <p:sp>
          <p:nvSpPr>
            <p:cNvPr id="1359888" name="Text Box 16"/>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59889" name="Rectangle 17"/>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59890" name="Rectangle 18"/>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sp>
          <p:nvSpPr>
            <p:cNvPr id="1359891" name="Text Box 19"/>
            <p:cNvSpPr txBox="1">
              <a:spLocks noChangeArrowheads="1"/>
            </p:cNvSpPr>
            <p:nvPr/>
          </p:nvSpPr>
          <p:spPr bwMode="auto">
            <a:xfrm>
              <a:off x="2787" y="2352"/>
              <a:ext cx="23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b</a:t>
              </a:r>
            </a:p>
          </p:txBody>
        </p:sp>
      </p:grpSp>
      <p:grpSp>
        <p:nvGrpSpPr>
          <p:cNvPr id="4" name="Group 20"/>
          <p:cNvGrpSpPr>
            <a:grpSpLocks/>
          </p:cNvGrpSpPr>
          <p:nvPr/>
        </p:nvGrpSpPr>
        <p:grpSpPr bwMode="auto">
          <a:xfrm>
            <a:off x="3505200" y="3960813"/>
            <a:ext cx="1143000" cy="1524000"/>
            <a:chOff x="2304" y="1824"/>
            <a:chExt cx="720" cy="1008"/>
          </a:xfrm>
        </p:grpSpPr>
        <p:sp>
          <p:nvSpPr>
            <p:cNvPr id="1359893" name="Rectangle 21"/>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cc</a:t>
              </a:r>
            </a:p>
          </p:txBody>
        </p:sp>
        <p:sp>
          <p:nvSpPr>
            <p:cNvPr id="1359894" name="Line 22"/>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59895" name="Line 23"/>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59896" name="Rectangle 24"/>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6</a:t>
              </a:r>
            </a:p>
          </p:txBody>
        </p:sp>
        <p:sp>
          <p:nvSpPr>
            <p:cNvPr id="1359897" name="Text Box 25"/>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59898" name="Rectangle 26"/>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59899" name="Rectangle 27"/>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7</a:t>
              </a:r>
            </a:p>
          </p:txBody>
        </p:sp>
        <p:sp>
          <p:nvSpPr>
            <p:cNvPr id="1359900" name="Text Box 28"/>
            <p:cNvSpPr txBox="1">
              <a:spLocks noChangeArrowheads="1"/>
            </p:cNvSpPr>
            <p:nvPr/>
          </p:nvSpPr>
          <p:spPr bwMode="auto">
            <a:xfrm>
              <a:off x="2787" y="2352"/>
              <a:ext cx="21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c</a:t>
              </a:r>
            </a:p>
          </p:txBody>
        </p:sp>
      </p:grpSp>
      <p:grpSp>
        <p:nvGrpSpPr>
          <p:cNvPr id="5" name="Group 29"/>
          <p:cNvGrpSpPr>
            <a:grpSpLocks/>
          </p:cNvGrpSpPr>
          <p:nvPr/>
        </p:nvGrpSpPr>
        <p:grpSpPr bwMode="auto">
          <a:xfrm>
            <a:off x="6934200" y="1293813"/>
            <a:ext cx="1752600" cy="4191000"/>
            <a:chOff x="4320" y="1200"/>
            <a:chExt cx="1104" cy="2640"/>
          </a:xfrm>
        </p:grpSpPr>
        <p:sp>
          <p:nvSpPr>
            <p:cNvPr id="1359902" name="Rectangle 30"/>
            <p:cNvSpPr>
              <a:spLocks noChangeArrowheads="1"/>
            </p:cNvSpPr>
            <p:nvPr/>
          </p:nvSpPr>
          <p:spPr bwMode="auto">
            <a:xfrm>
              <a:off x="4320" y="13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A::show</a:t>
              </a:r>
            </a:p>
          </p:txBody>
        </p:sp>
        <p:sp>
          <p:nvSpPr>
            <p:cNvPr id="1359903" name="Line 31"/>
            <p:cNvSpPr>
              <a:spLocks noChangeShapeType="1"/>
            </p:cNvSpPr>
            <p:nvPr/>
          </p:nvSpPr>
          <p:spPr bwMode="auto">
            <a:xfrm>
              <a:off x="4320"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59904" name="Line 32"/>
            <p:cNvSpPr>
              <a:spLocks noChangeShapeType="1"/>
            </p:cNvSpPr>
            <p:nvPr/>
          </p:nvSpPr>
          <p:spPr bwMode="auto">
            <a:xfrm>
              <a:off x="5424"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59905" name="Rectangle 33"/>
            <p:cNvSpPr>
              <a:spLocks noChangeArrowheads="1"/>
            </p:cNvSpPr>
            <p:nvPr/>
          </p:nvSpPr>
          <p:spPr bwMode="auto">
            <a:xfrm>
              <a:off x="4320" y="158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B::show</a:t>
              </a:r>
            </a:p>
          </p:txBody>
        </p:sp>
        <p:sp>
          <p:nvSpPr>
            <p:cNvPr id="1359906" name="Rectangle 34"/>
            <p:cNvSpPr>
              <a:spLocks noChangeArrowheads="1"/>
            </p:cNvSpPr>
            <p:nvPr/>
          </p:nvSpPr>
          <p:spPr bwMode="auto">
            <a:xfrm>
              <a:off x="4320" y="182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C::show</a:t>
              </a:r>
            </a:p>
          </p:txBody>
        </p:sp>
        <p:sp>
          <p:nvSpPr>
            <p:cNvPr id="1359907" name="Rectangle 35"/>
            <p:cNvSpPr>
              <a:spLocks noChangeArrowheads="1"/>
            </p:cNvSpPr>
            <p:nvPr/>
          </p:nvSpPr>
          <p:spPr bwMode="auto">
            <a:xfrm>
              <a:off x="4320" y="206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A::inc</a:t>
              </a:r>
            </a:p>
          </p:txBody>
        </p:sp>
        <p:sp>
          <p:nvSpPr>
            <p:cNvPr id="1359908" name="Rectangle 36"/>
            <p:cNvSpPr>
              <a:spLocks noChangeArrowheads="1"/>
            </p:cNvSpPr>
            <p:nvPr/>
          </p:nvSpPr>
          <p:spPr bwMode="auto">
            <a:xfrm>
              <a:off x="4320" y="230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B::inc</a:t>
              </a:r>
            </a:p>
          </p:txBody>
        </p:sp>
        <p:sp>
          <p:nvSpPr>
            <p:cNvPr id="1359909" name="Rectangle 37"/>
            <p:cNvSpPr>
              <a:spLocks noChangeArrowheads="1"/>
            </p:cNvSpPr>
            <p:nvPr/>
          </p:nvSpPr>
          <p:spPr bwMode="auto">
            <a:xfrm>
              <a:off x="4320" y="25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C::inc</a:t>
              </a:r>
            </a:p>
          </p:txBody>
        </p:sp>
        <p:sp>
          <p:nvSpPr>
            <p:cNvPr id="1359910" name="Rectangle 38"/>
            <p:cNvSpPr>
              <a:spLocks noChangeArrowheads="1"/>
            </p:cNvSpPr>
            <p:nvPr/>
          </p:nvSpPr>
          <p:spPr bwMode="auto">
            <a:xfrm>
              <a:off x="4320" y="288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A::sub</a:t>
              </a:r>
            </a:p>
          </p:txBody>
        </p:sp>
        <p:sp>
          <p:nvSpPr>
            <p:cNvPr id="1359911" name="Rectangle 39"/>
            <p:cNvSpPr>
              <a:spLocks noChangeArrowheads="1"/>
            </p:cNvSpPr>
            <p:nvPr/>
          </p:nvSpPr>
          <p:spPr bwMode="auto">
            <a:xfrm>
              <a:off x="4320" y="312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B::sub</a:t>
              </a:r>
            </a:p>
          </p:txBody>
        </p:sp>
        <p:sp>
          <p:nvSpPr>
            <p:cNvPr id="1359912" name="Rectangle 40"/>
            <p:cNvSpPr>
              <a:spLocks noChangeArrowheads="1"/>
            </p:cNvSpPr>
            <p:nvPr/>
          </p:nvSpPr>
          <p:spPr bwMode="auto">
            <a:xfrm>
              <a:off x="4320" y="336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C::sub</a:t>
              </a:r>
            </a:p>
          </p:txBody>
        </p:sp>
      </p:grpSp>
      <p:grpSp>
        <p:nvGrpSpPr>
          <p:cNvPr id="6" name="Group 41"/>
          <p:cNvGrpSpPr>
            <a:grpSpLocks/>
          </p:cNvGrpSpPr>
          <p:nvPr/>
        </p:nvGrpSpPr>
        <p:grpSpPr bwMode="auto">
          <a:xfrm>
            <a:off x="4876800" y="1141413"/>
            <a:ext cx="1447800" cy="990600"/>
            <a:chOff x="3168" y="1152"/>
            <a:chExt cx="912" cy="624"/>
          </a:xfrm>
        </p:grpSpPr>
        <p:sp>
          <p:nvSpPr>
            <p:cNvPr id="1359914" name="Rectangle 42"/>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59915" name="Line 43"/>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16" name="Line 44"/>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17" name="Rectangle 45"/>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7" name="Group 46"/>
          <p:cNvGrpSpPr>
            <a:grpSpLocks/>
          </p:cNvGrpSpPr>
          <p:nvPr/>
        </p:nvGrpSpPr>
        <p:grpSpPr bwMode="auto">
          <a:xfrm>
            <a:off x="4876800" y="2741613"/>
            <a:ext cx="1447800" cy="990600"/>
            <a:chOff x="3168" y="1152"/>
            <a:chExt cx="912" cy="624"/>
          </a:xfrm>
        </p:grpSpPr>
        <p:sp>
          <p:nvSpPr>
            <p:cNvPr id="1359919" name="Rectangle 47"/>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59920" name="Line 48"/>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21" name="Line 49"/>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22" name="Rectangle 50"/>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8" name="Group 51"/>
          <p:cNvGrpSpPr>
            <a:grpSpLocks/>
          </p:cNvGrpSpPr>
          <p:nvPr/>
        </p:nvGrpSpPr>
        <p:grpSpPr bwMode="auto">
          <a:xfrm>
            <a:off x="4876800" y="4341813"/>
            <a:ext cx="1447800" cy="990600"/>
            <a:chOff x="3168" y="1152"/>
            <a:chExt cx="912" cy="624"/>
          </a:xfrm>
        </p:grpSpPr>
        <p:sp>
          <p:nvSpPr>
            <p:cNvPr id="1359924" name="Rectangle 52"/>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59925" name="Line 53"/>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26" name="Line 54"/>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59927" name="Rectangle 55"/>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sp>
        <p:nvSpPr>
          <p:cNvPr id="1359928" name="Line 56"/>
          <p:cNvSpPr>
            <a:spLocks noChangeShapeType="1"/>
          </p:cNvSpPr>
          <p:nvPr/>
        </p:nvSpPr>
        <p:spPr bwMode="auto">
          <a:xfrm flipV="1">
            <a:off x="4114800" y="1370013"/>
            <a:ext cx="838200" cy="6096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9929" name="Line 57"/>
          <p:cNvSpPr>
            <a:spLocks noChangeShapeType="1"/>
          </p:cNvSpPr>
          <p:nvPr/>
        </p:nvSpPr>
        <p:spPr bwMode="auto">
          <a:xfrm flipV="1">
            <a:off x="4114800" y="3046413"/>
            <a:ext cx="838200" cy="6096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9930" name="Line 58"/>
          <p:cNvSpPr>
            <a:spLocks noChangeShapeType="1"/>
          </p:cNvSpPr>
          <p:nvPr/>
        </p:nvSpPr>
        <p:spPr bwMode="auto">
          <a:xfrm flipV="1">
            <a:off x="4191000" y="4570413"/>
            <a:ext cx="762000" cy="6858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9931" name="Line 59"/>
          <p:cNvSpPr>
            <a:spLocks noChangeShapeType="1"/>
          </p:cNvSpPr>
          <p:nvPr/>
        </p:nvSpPr>
        <p:spPr bwMode="auto">
          <a:xfrm>
            <a:off x="6248400" y="1522413"/>
            <a:ext cx="914400" cy="1524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9932" name="Line 60"/>
          <p:cNvSpPr>
            <a:spLocks noChangeShapeType="1"/>
          </p:cNvSpPr>
          <p:nvPr/>
        </p:nvSpPr>
        <p:spPr bwMode="auto">
          <a:xfrm>
            <a:off x="6248400" y="1827213"/>
            <a:ext cx="990600" cy="10668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59933" name="Line 61"/>
          <p:cNvSpPr>
            <a:spLocks noChangeShapeType="1"/>
          </p:cNvSpPr>
          <p:nvPr/>
        </p:nvSpPr>
        <p:spPr bwMode="auto">
          <a:xfrm flipV="1">
            <a:off x="6248400" y="2055813"/>
            <a:ext cx="990600" cy="10668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59934" name="Line 62"/>
          <p:cNvSpPr>
            <a:spLocks noChangeShapeType="1"/>
          </p:cNvSpPr>
          <p:nvPr/>
        </p:nvSpPr>
        <p:spPr bwMode="auto">
          <a:xfrm flipV="1">
            <a:off x="6172200" y="3275013"/>
            <a:ext cx="1066800" cy="3048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59935" name="Line 63"/>
          <p:cNvSpPr>
            <a:spLocks noChangeShapeType="1"/>
          </p:cNvSpPr>
          <p:nvPr/>
        </p:nvSpPr>
        <p:spPr bwMode="auto">
          <a:xfrm flipV="1">
            <a:off x="6248400" y="2436813"/>
            <a:ext cx="990600" cy="2362200"/>
          </a:xfrm>
          <a:prstGeom prst="line">
            <a:avLst/>
          </a:prstGeom>
          <a:noFill/>
          <a:ln w="38100">
            <a:solidFill>
              <a:srgbClr val="000066"/>
            </a:solidFill>
            <a:miter lim="800000"/>
            <a:headEnd/>
            <a:tailEnd type="triangle" w="med" len="med"/>
          </a:ln>
          <a:effectLst/>
        </p:spPr>
        <p:txBody>
          <a:bodyPr wrap="none"/>
          <a:lstStyle/>
          <a:p>
            <a:endParaRPr lang="zh-CN" altLang="en-US"/>
          </a:p>
        </p:txBody>
      </p:sp>
      <p:sp>
        <p:nvSpPr>
          <p:cNvPr id="1359936" name="Line 64"/>
          <p:cNvSpPr>
            <a:spLocks noChangeShapeType="1"/>
          </p:cNvSpPr>
          <p:nvPr/>
        </p:nvSpPr>
        <p:spPr bwMode="auto">
          <a:xfrm flipV="1">
            <a:off x="6248400" y="3579813"/>
            <a:ext cx="914400" cy="1524000"/>
          </a:xfrm>
          <a:prstGeom prst="line">
            <a:avLst/>
          </a:prstGeom>
          <a:noFill/>
          <a:ln w="38100">
            <a:solidFill>
              <a:srgbClr val="000066"/>
            </a:solidFill>
            <a:miter lim="800000"/>
            <a:headEnd/>
            <a:tailEnd type="triangle" w="med" len="med"/>
          </a:ln>
          <a:effectLst/>
        </p:spPr>
        <p:txBody>
          <a:bodyPr wrap="none"/>
          <a:lstStyle/>
          <a:p>
            <a:endParaRPr lang="zh-CN" altLang="en-US"/>
          </a:p>
        </p:txBody>
      </p:sp>
      <p:graphicFrame>
        <p:nvGraphicFramePr>
          <p:cNvPr id="1359937" name="Object 65"/>
          <p:cNvGraphicFramePr>
            <a:graphicFrameLocks noChangeAspect="1"/>
          </p:cNvGraphicFramePr>
          <p:nvPr/>
        </p:nvGraphicFramePr>
        <p:xfrm>
          <a:off x="684213" y="5229225"/>
          <a:ext cx="2233612" cy="1114425"/>
        </p:xfrm>
        <a:graphic>
          <a:graphicData uri="http://schemas.openxmlformats.org/presentationml/2006/ole">
            <p:oleObj spid="_x0000_s99330" name="Photo Editor 照片" r:id="rId3" imgW="3858164" imgH="1924319" progId="">
              <p:embed/>
            </p:oleObj>
          </a:graphicData>
        </a:graphic>
      </p:graphicFrame>
      <p:graphicFrame>
        <p:nvGraphicFramePr>
          <p:cNvPr id="1359938" name="Object 66"/>
          <p:cNvGraphicFramePr>
            <a:graphicFrameLocks noChangeAspect="1"/>
          </p:cNvGraphicFramePr>
          <p:nvPr/>
        </p:nvGraphicFramePr>
        <p:xfrm>
          <a:off x="5580063" y="5373688"/>
          <a:ext cx="2405062" cy="1204912"/>
        </p:xfrm>
        <a:graphic>
          <a:graphicData uri="http://schemas.openxmlformats.org/presentationml/2006/ole">
            <p:oleObj spid="_x0000_s99331" name="Photo Editor 照片" r:id="rId4" imgW="3895238" imgH="1952898" progId="">
              <p:embed/>
            </p:oleObj>
          </a:graphicData>
        </a:graphic>
      </p:graphicFrame>
      <p:graphicFrame>
        <p:nvGraphicFramePr>
          <p:cNvPr id="1359939" name="Object 67"/>
          <p:cNvGraphicFramePr>
            <a:graphicFrameLocks noChangeAspect="1"/>
          </p:cNvGraphicFramePr>
          <p:nvPr/>
        </p:nvGraphicFramePr>
        <p:xfrm>
          <a:off x="611188" y="3946525"/>
          <a:ext cx="2514600" cy="1138238"/>
        </p:xfrm>
        <a:graphic>
          <a:graphicData uri="http://schemas.openxmlformats.org/presentationml/2006/ole">
            <p:oleObj spid="_x0000_s99332" name="Photo Editor 照片" r:id="rId5" imgW="4819048" imgH="2180952"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down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59928"/>
                                        </p:tgtEl>
                                        <p:attrNameLst>
                                          <p:attrName>style.visibility</p:attrName>
                                        </p:attrNameLst>
                                      </p:cBhvr>
                                      <p:to>
                                        <p:strVal val="visible"/>
                                      </p:to>
                                    </p:set>
                                    <p:animEffect transition="in" filter="strips(downRight)">
                                      <p:cBhvr>
                                        <p:cTn id="42" dur="500"/>
                                        <p:tgtEl>
                                          <p:spTgt spid="135992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59929"/>
                                        </p:tgtEl>
                                        <p:attrNameLst>
                                          <p:attrName>style.visibility</p:attrName>
                                        </p:attrNameLst>
                                      </p:cBhvr>
                                      <p:to>
                                        <p:strVal val="visible"/>
                                      </p:to>
                                    </p:set>
                                    <p:animEffect transition="in" filter="strips(downRight)">
                                      <p:cBhvr>
                                        <p:cTn id="47" dur="500"/>
                                        <p:tgtEl>
                                          <p:spTgt spid="135992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59930"/>
                                        </p:tgtEl>
                                        <p:attrNameLst>
                                          <p:attrName>style.visibility</p:attrName>
                                        </p:attrNameLst>
                                      </p:cBhvr>
                                      <p:to>
                                        <p:strVal val="visible"/>
                                      </p:to>
                                    </p:set>
                                    <p:animEffect transition="in" filter="strips(downRight)">
                                      <p:cBhvr>
                                        <p:cTn id="52" dur="500"/>
                                        <p:tgtEl>
                                          <p:spTgt spid="135993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359931"/>
                                        </p:tgtEl>
                                        <p:attrNameLst>
                                          <p:attrName>style.visibility</p:attrName>
                                        </p:attrNameLst>
                                      </p:cBhvr>
                                      <p:to>
                                        <p:strVal val="visible"/>
                                      </p:to>
                                    </p:set>
                                    <p:animEffect transition="in" filter="strips(downRight)">
                                      <p:cBhvr>
                                        <p:cTn id="57" dur="500"/>
                                        <p:tgtEl>
                                          <p:spTgt spid="135993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59932"/>
                                        </p:tgtEl>
                                        <p:attrNameLst>
                                          <p:attrName>style.visibility</p:attrName>
                                        </p:attrNameLst>
                                      </p:cBhvr>
                                      <p:to>
                                        <p:strVal val="visible"/>
                                      </p:to>
                                    </p:set>
                                    <p:animEffect transition="in" filter="strips(downRight)">
                                      <p:cBhvr>
                                        <p:cTn id="62" dur="500"/>
                                        <p:tgtEl>
                                          <p:spTgt spid="1359932"/>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359933"/>
                                        </p:tgtEl>
                                        <p:attrNameLst>
                                          <p:attrName>style.visibility</p:attrName>
                                        </p:attrNameLst>
                                      </p:cBhvr>
                                      <p:to>
                                        <p:strVal val="visible"/>
                                      </p:to>
                                    </p:set>
                                    <p:animEffect transition="in" filter="strips(downRight)">
                                      <p:cBhvr>
                                        <p:cTn id="67" dur="500"/>
                                        <p:tgtEl>
                                          <p:spTgt spid="1359933"/>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359934"/>
                                        </p:tgtEl>
                                        <p:attrNameLst>
                                          <p:attrName>style.visibility</p:attrName>
                                        </p:attrNameLst>
                                      </p:cBhvr>
                                      <p:to>
                                        <p:strVal val="visible"/>
                                      </p:to>
                                    </p:set>
                                    <p:animEffect transition="in" filter="strips(downRight)">
                                      <p:cBhvr>
                                        <p:cTn id="72" dur="500"/>
                                        <p:tgtEl>
                                          <p:spTgt spid="1359934"/>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1359935"/>
                                        </p:tgtEl>
                                        <p:attrNameLst>
                                          <p:attrName>style.visibility</p:attrName>
                                        </p:attrNameLst>
                                      </p:cBhvr>
                                      <p:to>
                                        <p:strVal val="visible"/>
                                      </p:to>
                                    </p:set>
                                    <p:animEffect transition="in" filter="strips(downRight)">
                                      <p:cBhvr>
                                        <p:cTn id="77" dur="500"/>
                                        <p:tgtEl>
                                          <p:spTgt spid="1359935"/>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359936"/>
                                        </p:tgtEl>
                                        <p:attrNameLst>
                                          <p:attrName>style.visibility</p:attrName>
                                        </p:attrNameLst>
                                      </p:cBhvr>
                                      <p:to>
                                        <p:strVal val="visible"/>
                                      </p:to>
                                    </p:set>
                                    <p:animEffect transition="in" filter="strips(downRight)">
                                      <p:cBhvr>
                                        <p:cTn id="82" dur="500"/>
                                        <p:tgtEl>
                                          <p:spTgt spid="135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928" grpId="0" animBg="1"/>
      <p:bldP spid="1359929" grpId="0" animBg="1"/>
      <p:bldP spid="1359930" grpId="0" animBg="1"/>
      <p:bldP spid="1359931" grpId="0" animBg="1"/>
      <p:bldP spid="1359932" grpId="0" animBg="1"/>
      <p:bldP spid="1359933" grpId="0" animBg="1"/>
      <p:bldP spid="1359934" grpId="0" animBg="1"/>
      <p:bldP spid="1359935" grpId="0" animBg="1"/>
      <p:bldP spid="135993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6"/>
          <p:cNvSpPr>
            <a:spLocks noGrp="1"/>
          </p:cNvSpPr>
          <p:nvPr>
            <p:ph type="sldNum" sz="quarter" idx="12"/>
          </p:nvPr>
        </p:nvSpPr>
        <p:spPr/>
        <p:txBody>
          <a:bodyPr/>
          <a:lstStyle/>
          <a:p>
            <a:r>
              <a:rPr lang="en-US" altLang="zh-CN"/>
              <a:t>-</a:t>
            </a:r>
            <a:fld id="{EDBDD5D9-1882-45D0-A767-5EF38406CCDF}" type="slidenum">
              <a:rPr lang="en-US" altLang="zh-CN"/>
              <a:pPr/>
              <a:t>95</a:t>
            </a:fld>
            <a:r>
              <a:rPr lang="en-US" altLang="zh-CN"/>
              <a:t>-</a:t>
            </a:r>
          </a:p>
        </p:txBody>
      </p:sp>
      <p:sp>
        <p:nvSpPr>
          <p:cNvPr id="1360898" name="Rectangle 2"/>
          <p:cNvSpPr>
            <a:spLocks noGrp="1" noChangeArrowheads="1"/>
          </p:cNvSpPr>
          <p:nvPr>
            <p:ph type="title"/>
          </p:nvPr>
        </p:nvSpPr>
        <p:spPr/>
        <p:txBody>
          <a:bodyPr/>
          <a:lstStyle/>
          <a:p>
            <a:r>
              <a:rPr lang="zh-CN" altLang="en-US"/>
              <a:t>虚函数原理：基类对象</a:t>
            </a:r>
          </a:p>
        </p:txBody>
      </p:sp>
      <p:sp>
        <p:nvSpPr>
          <p:cNvPr id="1360899" name="Rectangle 3"/>
          <p:cNvSpPr>
            <a:spLocks noGrp="1" noChangeArrowheads="1"/>
          </p:cNvSpPr>
          <p:nvPr>
            <p:ph type="body" sz="half" idx="1"/>
          </p:nvPr>
        </p:nvSpPr>
        <p:spPr/>
        <p:txBody>
          <a:bodyPr/>
          <a:lstStyle/>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smtClean="0"/>
              <a:t>{</a:t>
            </a:r>
            <a:r>
              <a:rPr lang="en-US" altLang="zh-CN" sz="2400" dirty="0"/>
              <a:t>	A </a:t>
            </a:r>
            <a:r>
              <a:rPr lang="en-US" altLang="zh-CN" sz="2400" dirty="0" err="1"/>
              <a:t>aa</a:t>
            </a:r>
            <a:r>
              <a:rPr lang="en-US" altLang="zh-CN" sz="2400" dirty="0"/>
              <a:t>(3);</a:t>
            </a:r>
          </a:p>
          <a:p>
            <a:pPr>
              <a:spcBef>
                <a:spcPct val="25000"/>
              </a:spcBef>
              <a:buFont typeface="Wingdings" pitchFamily="2" charset="2"/>
              <a:buNone/>
            </a:pPr>
            <a:r>
              <a:rPr lang="en-US" altLang="zh-CN" sz="2400" dirty="0"/>
              <a:t>	A *p=&amp;a;</a:t>
            </a:r>
          </a:p>
          <a:p>
            <a:pPr>
              <a:spcBef>
                <a:spcPct val="25000"/>
              </a:spcBef>
              <a:buFont typeface="Wingdings" pitchFamily="2" charset="2"/>
              <a:buNone/>
            </a:pPr>
            <a:r>
              <a:rPr lang="en-US" altLang="zh-CN" sz="2400" dirty="0"/>
              <a:t>	</a:t>
            </a:r>
            <a:r>
              <a:rPr lang="en-US" altLang="zh-CN" sz="2400" dirty="0">
                <a:solidFill>
                  <a:srgbClr val="FF0066"/>
                </a:solidFill>
              </a:rPr>
              <a:t>p-&gt;show();</a:t>
            </a:r>
          </a:p>
          <a:p>
            <a:pPr>
              <a:spcBef>
                <a:spcPct val="25000"/>
              </a:spcBef>
              <a:buFont typeface="Wingdings" pitchFamily="2" charset="2"/>
              <a:buNone/>
            </a:pPr>
            <a:r>
              <a:rPr lang="en-US" altLang="zh-CN" sz="2400" dirty="0"/>
              <a:t>	</a:t>
            </a:r>
            <a:r>
              <a:rPr lang="en-US" altLang="zh-CN" sz="2400" dirty="0">
                <a:solidFill>
                  <a:schemeClr val="folHlink"/>
                </a:solidFill>
              </a:rPr>
              <a:t>p-&gt;inc();</a:t>
            </a:r>
          </a:p>
          <a:p>
            <a:pPr>
              <a:spcBef>
                <a:spcPct val="25000"/>
              </a:spcBef>
              <a:buFont typeface="Wingdings" pitchFamily="2" charset="2"/>
              <a:buNone/>
            </a:pPr>
            <a:r>
              <a:rPr lang="en-US" altLang="zh-CN" sz="2400" dirty="0"/>
              <a:t>	</a:t>
            </a:r>
            <a:r>
              <a:rPr lang="en-US" altLang="zh-CN" sz="2400" dirty="0">
                <a:solidFill>
                  <a:srgbClr val="000066"/>
                </a:solidFill>
              </a:rPr>
              <a:t>p-&gt;sub();</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grpSp>
        <p:nvGrpSpPr>
          <p:cNvPr id="2" name="Group 4"/>
          <p:cNvGrpSpPr>
            <a:grpSpLocks/>
          </p:cNvGrpSpPr>
          <p:nvPr/>
        </p:nvGrpSpPr>
        <p:grpSpPr bwMode="auto">
          <a:xfrm>
            <a:off x="3657600" y="1447800"/>
            <a:ext cx="5257800" cy="4648200"/>
            <a:chOff x="2304" y="912"/>
            <a:chExt cx="3312" cy="2928"/>
          </a:xfrm>
        </p:grpSpPr>
        <p:grpSp>
          <p:nvGrpSpPr>
            <p:cNvPr id="3" name="Group 5"/>
            <p:cNvGrpSpPr>
              <a:grpSpLocks/>
            </p:cNvGrpSpPr>
            <p:nvPr/>
          </p:nvGrpSpPr>
          <p:grpSpPr bwMode="auto">
            <a:xfrm>
              <a:off x="2304" y="912"/>
              <a:ext cx="720" cy="816"/>
              <a:chOff x="2304" y="912"/>
              <a:chExt cx="720" cy="816"/>
            </a:xfrm>
          </p:grpSpPr>
          <p:sp>
            <p:nvSpPr>
              <p:cNvPr id="1360902" name="Rectangle 6"/>
              <p:cNvSpPr>
                <a:spLocks noChangeArrowheads="1"/>
              </p:cNvSpPr>
              <p:nvPr/>
            </p:nvSpPr>
            <p:spPr bwMode="auto">
              <a:xfrm>
                <a:off x="2304" y="912"/>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aa</a:t>
                </a:r>
              </a:p>
            </p:txBody>
          </p:sp>
          <p:sp>
            <p:nvSpPr>
              <p:cNvPr id="1360903" name="Line 7"/>
              <p:cNvSpPr>
                <a:spLocks noChangeShapeType="1"/>
              </p:cNvSpPr>
              <p:nvPr/>
            </p:nvSpPr>
            <p:spPr bwMode="auto">
              <a:xfrm>
                <a:off x="230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0904" name="Line 8"/>
              <p:cNvSpPr>
                <a:spLocks noChangeShapeType="1"/>
              </p:cNvSpPr>
              <p:nvPr/>
            </p:nvSpPr>
            <p:spPr bwMode="auto">
              <a:xfrm>
                <a:off x="278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0905" name="Rectangle 9"/>
              <p:cNvSpPr>
                <a:spLocks noChangeArrowheads="1"/>
              </p:cNvSpPr>
              <p:nvPr/>
            </p:nvSpPr>
            <p:spPr bwMode="auto">
              <a:xfrm>
                <a:off x="2304" y="1246"/>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3</a:t>
                </a:r>
              </a:p>
            </p:txBody>
          </p:sp>
          <p:sp>
            <p:nvSpPr>
              <p:cNvPr id="1360906" name="Text Box 10"/>
              <p:cNvSpPr txBox="1">
                <a:spLocks noChangeArrowheads="1"/>
              </p:cNvSpPr>
              <p:nvPr/>
            </p:nvSpPr>
            <p:spPr bwMode="auto">
              <a:xfrm>
                <a:off x="2793" y="1200"/>
                <a:ext cx="231"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0907" name="Rectangle 11"/>
              <p:cNvSpPr>
                <a:spLocks noChangeArrowheads="1"/>
              </p:cNvSpPr>
              <p:nvPr/>
            </p:nvSpPr>
            <p:spPr bwMode="auto">
              <a:xfrm>
                <a:off x="2304" y="1468"/>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grpSp>
        <p:grpSp>
          <p:nvGrpSpPr>
            <p:cNvPr id="4" name="Group 12"/>
            <p:cNvGrpSpPr>
              <a:grpSpLocks/>
            </p:cNvGrpSpPr>
            <p:nvPr/>
          </p:nvGrpSpPr>
          <p:grpSpPr bwMode="auto">
            <a:xfrm>
              <a:off x="2304" y="1824"/>
              <a:ext cx="720" cy="960"/>
              <a:chOff x="2304" y="1824"/>
              <a:chExt cx="720" cy="1008"/>
            </a:xfrm>
          </p:grpSpPr>
          <p:sp>
            <p:nvSpPr>
              <p:cNvPr id="1360909" name="Rectangle 13"/>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bb</a:t>
                </a:r>
              </a:p>
            </p:txBody>
          </p:sp>
          <p:sp>
            <p:nvSpPr>
              <p:cNvPr id="1360910" name="Line 14"/>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0911" name="Line 15"/>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0912" name="Rectangle 16"/>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4</a:t>
                </a:r>
              </a:p>
            </p:txBody>
          </p:sp>
          <p:sp>
            <p:nvSpPr>
              <p:cNvPr id="1360913" name="Text Box 17"/>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0914" name="Rectangle 18"/>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0915" name="Rectangle 19"/>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sp>
            <p:nvSpPr>
              <p:cNvPr id="1360916" name="Text Box 20"/>
              <p:cNvSpPr txBox="1">
                <a:spLocks noChangeArrowheads="1"/>
              </p:cNvSpPr>
              <p:nvPr/>
            </p:nvSpPr>
            <p:spPr bwMode="auto">
              <a:xfrm>
                <a:off x="2787" y="2352"/>
                <a:ext cx="23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b</a:t>
                </a:r>
              </a:p>
            </p:txBody>
          </p:sp>
        </p:grpSp>
        <p:grpSp>
          <p:nvGrpSpPr>
            <p:cNvPr id="5" name="Group 21"/>
            <p:cNvGrpSpPr>
              <a:grpSpLocks/>
            </p:cNvGrpSpPr>
            <p:nvPr/>
          </p:nvGrpSpPr>
          <p:grpSpPr bwMode="auto">
            <a:xfrm>
              <a:off x="2352" y="2880"/>
              <a:ext cx="720" cy="960"/>
              <a:chOff x="2304" y="1824"/>
              <a:chExt cx="720" cy="1008"/>
            </a:xfrm>
          </p:grpSpPr>
          <p:sp>
            <p:nvSpPr>
              <p:cNvPr id="1360918" name="Rectangle 22"/>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cc</a:t>
                </a:r>
              </a:p>
            </p:txBody>
          </p:sp>
          <p:sp>
            <p:nvSpPr>
              <p:cNvPr id="1360919" name="Line 23"/>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0920" name="Line 24"/>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0921" name="Rectangle 25"/>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6</a:t>
                </a:r>
              </a:p>
            </p:txBody>
          </p:sp>
          <p:sp>
            <p:nvSpPr>
              <p:cNvPr id="1360922" name="Text Box 26"/>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0923" name="Rectangle 27"/>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0924" name="Rectangle 28"/>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7</a:t>
                </a:r>
              </a:p>
            </p:txBody>
          </p:sp>
          <p:sp>
            <p:nvSpPr>
              <p:cNvPr id="1360925" name="Text Box 29"/>
              <p:cNvSpPr txBox="1">
                <a:spLocks noChangeArrowheads="1"/>
              </p:cNvSpPr>
              <p:nvPr/>
            </p:nvSpPr>
            <p:spPr bwMode="auto">
              <a:xfrm>
                <a:off x="2787" y="2352"/>
                <a:ext cx="21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c</a:t>
                </a:r>
              </a:p>
            </p:txBody>
          </p:sp>
        </p:grpSp>
        <p:grpSp>
          <p:nvGrpSpPr>
            <p:cNvPr id="6" name="Group 30"/>
            <p:cNvGrpSpPr>
              <a:grpSpLocks/>
            </p:cNvGrpSpPr>
            <p:nvPr/>
          </p:nvGrpSpPr>
          <p:grpSpPr bwMode="auto">
            <a:xfrm>
              <a:off x="4512" y="1200"/>
              <a:ext cx="1104" cy="2640"/>
              <a:chOff x="4320" y="1200"/>
              <a:chExt cx="1104" cy="2640"/>
            </a:xfrm>
          </p:grpSpPr>
          <p:sp>
            <p:nvSpPr>
              <p:cNvPr id="1360927" name="Rectangle 31"/>
              <p:cNvSpPr>
                <a:spLocks noChangeArrowheads="1"/>
              </p:cNvSpPr>
              <p:nvPr/>
            </p:nvSpPr>
            <p:spPr bwMode="auto">
              <a:xfrm>
                <a:off x="4320" y="13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A::show</a:t>
                </a:r>
              </a:p>
            </p:txBody>
          </p:sp>
          <p:sp>
            <p:nvSpPr>
              <p:cNvPr id="1360928" name="Line 32"/>
              <p:cNvSpPr>
                <a:spLocks noChangeShapeType="1"/>
              </p:cNvSpPr>
              <p:nvPr/>
            </p:nvSpPr>
            <p:spPr bwMode="auto">
              <a:xfrm>
                <a:off x="4320"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0929" name="Line 33"/>
              <p:cNvSpPr>
                <a:spLocks noChangeShapeType="1"/>
              </p:cNvSpPr>
              <p:nvPr/>
            </p:nvSpPr>
            <p:spPr bwMode="auto">
              <a:xfrm>
                <a:off x="5424"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0930" name="Rectangle 34"/>
              <p:cNvSpPr>
                <a:spLocks noChangeArrowheads="1"/>
              </p:cNvSpPr>
              <p:nvPr/>
            </p:nvSpPr>
            <p:spPr bwMode="auto">
              <a:xfrm>
                <a:off x="4320" y="158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B::show</a:t>
                </a:r>
              </a:p>
            </p:txBody>
          </p:sp>
          <p:sp>
            <p:nvSpPr>
              <p:cNvPr id="1360931" name="Rectangle 35"/>
              <p:cNvSpPr>
                <a:spLocks noChangeArrowheads="1"/>
              </p:cNvSpPr>
              <p:nvPr/>
            </p:nvSpPr>
            <p:spPr bwMode="auto">
              <a:xfrm>
                <a:off x="4320" y="182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C::show</a:t>
                </a:r>
              </a:p>
            </p:txBody>
          </p:sp>
          <p:sp>
            <p:nvSpPr>
              <p:cNvPr id="1360932" name="Rectangle 36"/>
              <p:cNvSpPr>
                <a:spLocks noChangeArrowheads="1"/>
              </p:cNvSpPr>
              <p:nvPr/>
            </p:nvSpPr>
            <p:spPr bwMode="auto">
              <a:xfrm>
                <a:off x="4320" y="206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A::inc</a:t>
                </a:r>
              </a:p>
            </p:txBody>
          </p:sp>
          <p:sp>
            <p:nvSpPr>
              <p:cNvPr id="1360933" name="Rectangle 37"/>
              <p:cNvSpPr>
                <a:spLocks noChangeArrowheads="1"/>
              </p:cNvSpPr>
              <p:nvPr/>
            </p:nvSpPr>
            <p:spPr bwMode="auto">
              <a:xfrm>
                <a:off x="4320" y="230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B::inc</a:t>
                </a:r>
              </a:p>
            </p:txBody>
          </p:sp>
          <p:sp>
            <p:nvSpPr>
              <p:cNvPr id="1360934" name="Rectangle 38"/>
              <p:cNvSpPr>
                <a:spLocks noChangeArrowheads="1"/>
              </p:cNvSpPr>
              <p:nvPr/>
            </p:nvSpPr>
            <p:spPr bwMode="auto">
              <a:xfrm>
                <a:off x="4320" y="25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C::inc</a:t>
                </a:r>
              </a:p>
            </p:txBody>
          </p:sp>
          <p:sp>
            <p:nvSpPr>
              <p:cNvPr id="1360935" name="Rectangle 39"/>
              <p:cNvSpPr>
                <a:spLocks noChangeArrowheads="1"/>
              </p:cNvSpPr>
              <p:nvPr/>
            </p:nvSpPr>
            <p:spPr bwMode="auto">
              <a:xfrm>
                <a:off x="4320" y="288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A::sub</a:t>
                </a:r>
              </a:p>
            </p:txBody>
          </p:sp>
          <p:sp>
            <p:nvSpPr>
              <p:cNvPr id="1360936" name="Rectangle 40"/>
              <p:cNvSpPr>
                <a:spLocks noChangeArrowheads="1"/>
              </p:cNvSpPr>
              <p:nvPr/>
            </p:nvSpPr>
            <p:spPr bwMode="auto">
              <a:xfrm>
                <a:off x="4320" y="312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B::sub</a:t>
                </a:r>
              </a:p>
            </p:txBody>
          </p:sp>
          <p:sp>
            <p:nvSpPr>
              <p:cNvPr id="1360937" name="Rectangle 41"/>
              <p:cNvSpPr>
                <a:spLocks noChangeArrowheads="1"/>
              </p:cNvSpPr>
              <p:nvPr/>
            </p:nvSpPr>
            <p:spPr bwMode="auto">
              <a:xfrm>
                <a:off x="4320" y="336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C::sub</a:t>
                </a:r>
              </a:p>
            </p:txBody>
          </p:sp>
        </p:grpSp>
        <p:grpSp>
          <p:nvGrpSpPr>
            <p:cNvPr id="7" name="Group 42"/>
            <p:cNvGrpSpPr>
              <a:grpSpLocks/>
            </p:cNvGrpSpPr>
            <p:nvPr/>
          </p:nvGrpSpPr>
          <p:grpSpPr bwMode="auto">
            <a:xfrm>
              <a:off x="3216" y="1104"/>
              <a:ext cx="912" cy="624"/>
              <a:chOff x="3168" y="1152"/>
              <a:chExt cx="912" cy="624"/>
            </a:xfrm>
          </p:grpSpPr>
          <p:sp>
            <p:nvSpPr>
              <p:cNvPr id="1360939" name="Rectangle 4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0940" name="Line 4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41" name="Line 4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42" name="Rectangle 4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8" name="Group 47"/>
            <p:cNvGrpSpPr>
              <a:grpSpLocks/>
            </p:cNvGrpSpPr>
            <p:nvPr/>
          </p:nvGrpSpPr>
          <p:grpSpPr bwMode="auto">
            <a:xfrm>
              <a:off x="3216" y="2112"/>
              <a:ext cx="912" cy="624"/>
              <a:chOff x="3168" y="1152"/>
              <a:chExt cx="912" cy="624"/>
            </a:xfrm>
          </p:grpSpPr>
          <p:sp>
            <p:nvSpPr>
              <p:cNvPr id="1360944" name="Rectangle 48"/>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0945" name="Line 49"/>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46" name="Line 50"/>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47" name="Rectangle 51"/>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9" name="Group 52"/>
            <p:cNvGrpSpPr>
              <a:grpSpLocks/>
            </p:cNvGrpSpPr>
            <p:nvPr/>
          </p:nvGrpSpPr>
          <p:grpSpPr bwMode="auto">
            <a:xfrm>
              <a:off x="3216" y="3120"/>
              <a:ext cx="912" cy="624"/>
              <a:chOff x="3168" y="1152"/>
              <a:chExt cx="912" cy="624"/>
            </a:xfrm>
          </p:grpSpPr>
          <p:sp>
            <p:nvSpPr>
              <p:cNvPr id="1360949" name="Rectangle 5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0950" name="Line 5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51" name="Line 5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0952" name="Rectangle 5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sp>
        <p:nvSpPr>
          <p:cNvPr id="1360953" name="Line 57"/>
          <p:cNvSpPr>
            <a:spLocks noChangeShapeType="1"/>
          </p:cNvSpPr>
          <p:nvPr/>
        </p:nvSpPr>
        <p:spPr bwMode="auto">
          <a:xfrm flipV="1">
            <a:off x="2339752" y="2476500"/>
            <a:ext cx="1317848" cy="160412"/>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0954" name="Line 58"/>
          <p:cNvSpPr>
            <a:spLocks noChangeShapeType="1"/>
          </p:cNvSpPr>
          <p:nvPr/>
        </p:nvSpPr>
        <p:spPr bwMode="auto">
          <a:xfrm flipV="1">
            <a:off x="4343400" y="2133600"/>
            <a:ext cx="838200" cy="4572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0955" name="Line 59"/>
          <p:cNvSpPr>
            <a:spLocks noChangeShapeType="1"/>
          </p:cNvSpPr>
          <p:nvPr/>
        </p:nvSpPr>
        <p:spPr bwMode="auto">
          <a:xfrm>
            <a:off x="6477000" y="2133600"/>
            <a:ext cx="838200" cy="2286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0956" name="Line 60"/>
          <p:cNvSpPr>
            <a:spLocks noChangeShapeType="1"/>
          </p:cNvSpPr>
          <p:nvPr/>
        </p:nvSpPr>
        <p:spPr bwMode="auto">
          <a:xfrm flipV="1">
            <a:off x="2123729" y="2590800"/>
            <a:ext cx="1610072" cy="550168"/>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0957" name="Line 61"/>
          <p:cNvSpPr>
            <a:spLocks noChangeShapeType="1"/>
          </p:cNvSpPr>
          <p:nvPr/>
        </p:nvSpPr>
        <p:spPr bwMode="auto">
          <a:xfrm flipV="1">
            <a:off x="4343400" y="2514600"/>
            <a:ext cx="990600" cy="762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0958" name="Line 62"/>
          <p:cNvSpPr>
            <a:spLocks noChangeShapeType="1"/>
          </p:cNvSpPr>
          <p:nvPr/>
        </p:nvSpPr>
        <p:spPr bwMode="auto">
          <a:xfrm>
            <a:off x="6400800" y="2514600"/>
            <a:ext cx="990600" cy="9906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0959" name="Line 63"/>
          <p:cNvSpPr>
            <a:spLocks noChangeShapeType="1"/>
          </p:cNvSpPr>
          <p:nvPr/>
        </p:nvSpPr>
        <p:spPr bwMode="auto">
          <a:xfrm>
            <a:off x="2123729" y="3573017"/>
            <a:ext cx="5267672" cy="1227584"/>
          </a:xfrm>
          <a:prstGeom prst="line">
            <a:avLst/>
          </a:prstGeom>
          <a:noFill/>
          <a:ln w="38100">
            <a:solidFill>
              <a:srgbClr val="000066"/>
            </a:solidFill>
            <a:miter lim="800000"/>
            <a:headEnd/>
            <a:tailEnd type="triangle" w="med" len="med"/>
          </a:ln>
          <a:effectLst/>
        </p:spPr>
        <p:txBody>
          <a:bodyPr wrap="none"/>
          <a:lstStyle/>
          <a:p>
            <a:endParaRPr lang="zh-CN" altLang="en-US"/>
          </a:p>
        </p:txBody>
      </p:sp>
      <p:graphicFrame>
        <p:nvGraphicFramePr>
          <p:cNvPr id="1360960" name="Object 64"/>
          <p:cNvGraphicFramePr>
            <a:graphicFrameLocks noChangeAspect="1"/>
          </p:cNvGraphicFramePr>
          <p:nvPr>
            <p:ph sz="half" idx="2"/>
          </p:nvPr>
        </p:nvGraphicFramePr>
        <p:xfrm>
          <a:off x="539750" y="4724400"/>
          <a:ext cx="2300288" cy="1014413"/>
        </p:xfrm>
        <a:graphic>
          <a:graphicData uri="http://schemas.openxmlformats.org/presentationml/2006/ole">
            <p:oleObj spid="_x0000_s100354" name="Photo Editor 照片" r:id="rId3" imgW="4819048" imgH="2180952"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0953"/>
                                        </p:tgtEl>
                                        <p:attrNameLst>
                                          <p:attrName>style.visibility</p:attrName>
                                        </p:attrNameLst>
                                      </p:cBhvr>
                                      <p:to>
                                        <p:strVal val="visible"/>
                                      </p:to>
                                    </p:set>
                                    <p:animEffect transition="in" filter="strips(downRight)">
                                      <p:cBhvr>
                                        <p:cTn id="12" dur="500"/>
                                        <p:tgtEl>
                                          <p:spTgt spid="136095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0954"/>
                                        </p:tgtEl>
                                        <p:attrNameLst>
                                          <p:attrName>style.visibility</p:attrName>
                                        </p:attrNameLst>
                                      </p:cBhvr>
                                      <p:to>
                                        <p:strVal val="visible"/>
                                      </p:to>
                                    </p:set>
                                    <p:animEffect transition="in" filter="strips(downRight)">
                                      <p:cBhvr>
                                        <p:cTn id="17" dur="500"/>
                                        <p:tgtEl>
                                          <p:spTgt spid="136095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0955"/>
                                        </p:tgtEl>
                                        <p:attrNameLst>
                                          <p:attrName>style.visibility</p:attrName>
                                        </p:attrNameLst>
                                      </p:cBhvr>
                                      <p:to>
                                        <p:strVal val="visible"/>
                                      </p:to>
                                    </p:set>
                                    <p:animEffect transition="in" filter="strips(downRight)">
                                      <p:cBhvr>
                                        <p:cTn id="22" dur="500"/>
                                        <p:tgtEl>
                                          <p:spTgt spid="136095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0956"/>
                                        </p:tgtEl>
                                        <p:attrNameLst>
                                          <p:attrName>style.visibility</p:attrName>
                                        </p:attrNameLst>
                                      </p:cBhvr>
                                      <p:to>
                                        <p:strVal val="visible"/>
                                      </p:to>
                                    </p:set>
                                    <p:animEffect transition="in" filter="strips(downRight)">
                                      <p:cBhvr>
                                        <p:cTn id="27" dur="500"/>
                                        <p:tgtEl>
                                          <p:spTgt spid="136095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60957"/>
                                        </p:tgtEl>
                                        <p:attrNameLst>
                                          <p:attrName>style.visibility</p:attrName>
                                        </p:attrNameLst>
                                      </p:cBhvr>
                                      <p:to>
                                        <p:strVal val="visible"/>
                                      </p:to>
                                    </p:set>
                                    <p:animEffect transition="in" filter="strips(downRight)">
                                      <p:cBhvr>
                                        <p:cTn id="32" dur="500"/>
                                        <p:tgtEl>
                                          <p:spTgt spid="136095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60958"/>
                                        </p:tgtEl>
                                        <p:attrNameLst>
                                          <p:attrName>style.visibility</p:attrName>
                                        </p:attrNameLst>
                                      </p:cBhvr>
                                      <p:to>
                                        <p:strVal val="visible"/>
                                      </p:to>
                                    </p:set>
                                    <p:animEffect transition="in" filter="strips(downRight)">
                                      <p:cBhvr>
                                        <p:cTn id="37" dur="500"/>
                                        <p:tgtEl>
                                          <p:spTgt spid="136095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60959"/>
                                        </p:tgtEl>
                                        <p:attrNameLst>
                                          <p:attrName>style.visibility</p:attrName>
                                        </p:attrNameLst>
                                      </p:cBhvr>
                                      <p:to>
                                        <p:strVal val="visible"/>
                                      </p:to>
                                    </p:set>
                                    <p:animEffect transition="in" filter="strips(downRight)">
                                      <p:cBhvr>
                                        <p:cTn id="42" dur="500"/>
                                        <p:tgtEl>
                                          <p:spTgt spid="136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53" grpId="0" animBg="1"/>
      <p:bldP spid="1360954" grpId="0" animBg="1"/>
      <p:bldP spid="1360955" grpId="0" animBg="1"/>
      <p:bldP spid="1360956" grpId="0" animBg="1"/>
      <p:bldP spid="1360957" grpId="0" animBg="1"/>
      <p:bldP spid="1360958" grpId="0" animBg="1"/>
      <p:bldP spid="136095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12"/>
          </p:nvPr>
        </p:nvSpPr>
        <p:spPr/>
        <p:txBody>
          <a:bodyPr/>
          <a:lstStyle/>
          <a:p>
            <a:r>
              <a:rPr lang="en-US" altLang="zh-CN"/>
              <a:t>-</a:t>
            </a:r>
            <a:fld id="{EE10641E-7A1D-49C5-90F2-C2CC8B7A068E}" type="slidenum">
              <a:rPr lang="en-US" altLang="zh-CN"/>
              <a:pPr/>
              <a:t>96</a:t>
            </a:fld>
            <a:r>
              <a:rPr lang="en-US" altLang="zh-CN"/>
              <a:t>-</a:t>
            </a:r>
          </a:p>
        </p:txBody>
      </p:sp>
      <p:sp>
        <p:nvSpPr>
          <p:cNvPr id="1361922" name="Rectangle 2"/>
          <p:cNvSpPr>
            <a:spLocks noGrp="1" noChangeArrowheads="1"/>
          </p:cNvSpPr>
          <p:nvPr>
            <p:ph type="title"/>
          </p:nvPr>
        </p:nvSpPr>
        <p:spPr/>
        <p:txBody>
          <a:bodyPr/>
          <a:lstStyle/>
          <a:p>
            <a:r>
              <a:rPr lang="zh-CN" altLang="en-US"/>
              <a:t>虚函数原理：派生类对象</a:t>
            </a:r>
          </a:p>
        </p:txBody>
      </p:sp>
      <p:sp>
        <p:nvSpPr>
          <p:cNvPr id="1361923" name="Rectangle 3"/>
          <p:cNvSpPr>
            <a:spLocks noGrp="1" noChangeArrowheads="1"/>
          </p:cNvSpPr>
          <p:nvPr>
            <p:ph type="body" idx="1"/>
          </p:nvPr>
        </p:nvSpPr>
        <p:spPr/>
        <p:txBody>
          <a:bodyPr/>
          <a:lstStyle/>
          <a:p>
            <a:pPr>
              <a:spcBef>
                <a:spcPct val="0"/>
              </a:spcBef>
              <a:buFont typeface="Wingdings" pitchFamily="2" charset="2"/>
              <a:buNone/>
            </a:pPr>
            <a:r>
              <a:rPr lang="en-US" altLang="zh-CN" sz="2200" smtClean="0"/>
              <a:t>int </a:t>
            </a:r>
            <a:r>
              <a:rPr lang="en-US" altLang="zh-CN" sz="2200" dirty="0" smtClean="0"/>
              <a:t>main()</a:t>
            </a:r>
            <a:endParaRPr lang="en-US" altLang="zh-CN" sz="2200" dirty="0"/>
          </a:p>
          <a:p>
            <a:pPr>
              <a:spcBef>
                <a:spcPct val="0"/>
              </a:spcBef>
              <a:buFont typeface="Wingdings" pitchFamily="2" charset="2"/>
              <a:buNone/>
            </a:pPr>
            <a:r>
              <a:rPr lang="en-US" altLang="zh-CN" sz="2200" dirty="0"/>
              <a:t>{</a:t>
            </a:r>
          </a:p>
          <a:p>
            <a:pPr>
              <a:spcBef>
                <a:spcPct val="0"/>
              </a:spcBef>
              <a:buFont typeface="Wingdings" pitchFamily="2" charset="2"/>
              <a:buNone/>
            </a:pPr>
            <a:r>
              <a:rPr lang="en-US" altLang="zh-CN" sz="2200" dirty="0"/>
              <a:t>	B bb(4,5);</a:t>
            </a:r>
          </a:p>
          <a:p>
            <a:pPr>
              <a:spcBef>
                <a:spcPct val="0"/>
              </a:spcBef>
              <a:buFont typeface="Wingdings" pitchFamily="2" charset="2"/>
              <a:buNone/>
            </a:pPr>
            <a:r>
              <a:rPr lang="en-US" altLang="zh-CN" sz="2200" dirty="0"/>
              <a:t>	A *p=&amp;bb;</a:t>
            </a:r>
          </a:p>
          <a:p>
            <a:pPr>
              <a:spcBef>
                <a:spcPct val="0"/>
              </a:spcBef>
              <a:buFont typeface="Wingdings" pitchFamily="2" charset="2"/>
              <a:buNone/>
            </a:pPr>
            <a:r>
              <a:rPr lang="en-US" altLang="zh-CN" sz="2200" dirty="0"/>
              <a:t>	</a:t>
            </a:r>
            <a:r>
              <a:rPr lang="en-US" altLang="zh-CN" sz="2200" dirty="0">
                <a:solidFill>
                  <a:srgbClr val="FF0066"/>
                </a:solidFill>
              </a:rPr>
              <a:t>p-&gt;show();</a:t>
            </a:r>
          </a:p>
          <a:p>
            <a:pPr>
              <a:spcBef>
                <a:spcPct val="0"/>
              </a:spcBef>
              <a:buFont typeface="Wingdings" pitchFamily="2" charset="2"/>
              <a:buNone/>
            </a:pPr>
            <a:r>
              <a:rPr lang="en-US" altLang="zh-CN" sz="2200" dirty="0"/>
              <a:t>	</a:t>
            </a:r>
            <a:r>
              <a:rPr lang="en-US" altLang="zh-CN" sz="2200" dirty="0">
                <a:solidFill>
                  <a:schemeClr val="folHlink"/>
                </a:solidFill>
              </a:rPr>
              <a:t>p-&gt;inc();</a:t>
            </a:r>
          </a:p>
          <a:p>
            <a:pPr>
              <a:spcBef>
                <a:spcPct val="0"/>
              </a:spcBef>
              <a:buFont typeface="Wingdings" pitchFamily="2" charset="2"/>
              <a:buNone/>
            </a:pPr>
            <a:r>
              <a:rPr lang="en-US" altLang="zh-CN" sz="2200" dirty="0"/>
              <a:t>	</a:t>
            </a:r>
            <a:r>
              <a:rPr lang="en-US" altLang="zh-CN" sz="2200" dirty="0">
                <a:solidFill>
                  <a:srgbClr val="000066"/>
                </a:solidFill>
              </a:rPr>
              <a:t>p-&gt;sub();</a:t>
            </a:r>
          </a:p>
          <a:p>
            <a:pPr>
              <a:spcBef>
                <a:spcPct val="0"/>
              </a:spcBef>
              <a:buNone/>
            </a:pPr>
            <a:r>
              <a:rPr lang="en-US" altLang="zh-CN" sz="2000" dirty="0" smtClean="0"/>
              <a:t>	return 0;</a:t>
            </a:r>
          </a:p>
          <a:p>
            <a:pPr>
              <a:spcBef>
                <a:spcPct val="0"/>
              </a:spcBef>
              <a:buFont typeface="Wingdings" pitchFamily="2" charset="2"/>
              <a:buNone/>
            </a:pPr>
            <a:r>
              <a:rPr lang="en-US" altLang="zh-CN" sz="2200" dirty="0" smtClean="0"/>
              <a:t>}</a:t>
            </a:r>
            <a:endParaRPr lang="en-US" altLang="zh-CN" sz="2200" dirty="0"/>
          </a:p>
        </p:txBody>
      </p:sp>
      <p:grpSp>
        <p:nvGrpSpPr>
          <p:cNvPr id="2" name="Group 4"/>
          <p:cNvGrpSpPr>
            <a:grpSpLocks/>
          </p:cNvGrpSpPr>
          <p:nvPr/>
        </p:nvGrpSpPr>
        <p:grpSpPr bwMode="auto">
          <a:xfrm>
            <a:off x="3657600" y="1447800"/>
            <a:ext cx="5257800" cy="4648200"/>
            <a:chOff x="2304" y="912"/>
            <a:chExt cx="3312" cy="2928"/>
          </a:xfrm>
        </p:grpSpPr>
        <p:grpSp>
          <p:nvGrpSpPr>
            <p:cNvPr id="3" name="Group 5"/>
            <p:cNvGrpSpPr>
              <a:grpSpLocks/>
            </p:cNvGrpSpPr>
            <p:nvPr/>
          </p:nvGrpSpPr>
          <p:grpSpPr bwMode="auto">
            <a:xfrm>
              <a:off x="2304" y="912"/>
              <a:ext cx="720" cy="816"/>
              <a:chOff x="2304" y="912"/>
              <a:chExt cx="720" cy="816"/>
            </a:xfrm>
          </p:grpSpPr>
          <p:sp>
            <p:nvSpPr>
              <p:cNvPr id="1361926" name="Rectangle 6"/>
              <p:cNvSpPr>
                <a:spLocks noChangeArrowheads="1"/>
              </p:cNvSpPr>
              <p:nvPr/>
            </p:nvSpPr>
            <p:spPr bwMode="auto">
              <a:xfrm>
                <a:off x="2304" y="912"/>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aa</a:t>
                </a:r>
              </a:p>
            </p:txBody>
          </p:sp>
          <p:sp>
            <p:nvSpPr>
              <p:cNvPr id="1361927" name="Line 7"/>
              <p:cNvSpPr>
                <a:spLocks noChangeShapeType="1"/>
              </p:cNvSpPr>
              <p:nvPr/>
            </p:nvSpPr>
            <p:spPr bwMode="auto">
              <a:xfrm>
                <a:off x="230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1928" name="Line 8"/>
              <p:cNvSpPr>
                <a:spLocks noChangeShapeType="1"/>
              </p:cNvSpPr>
              <p:nvPr/>
            </p:nvSpPr>
            <p:spPr bwMode="auto">
              <a:xfrm>
                <a:off x="278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1929" name="Rectangle 9"/>
              <p:cNvSpPr>
                <a:spLocks noChangeArrowheads="1"/>
              </p:cNvSpPr>
              <p:nvPr/>
            </p:nvSpPr>
            <p:spPr bwMode="auto">
              <a:xfrm>
                <a:off x="2304" y="1246"/>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3</a:t>
                </a:r>
              </a:p>
            </p:txBody>
          </p:sp>
          <p:sp>
            <p:nvSpPr>
              <p:cNvPr id="1361930" name="Text Box 10"/>
              <p:cNvSpPr txBox="1">
                <a:spLocks noChangeArrowheads="1"/>
              </p:cNvSpPr>
              <p:nvPr/>
            </p:nvSpPr>
            <p:spPr bwMode="auto">
              <a:xfrm>
                <a:off x="2793" y="1200"/>
                <a:ext cx="231"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1931" name="Rectangle 11"/>
              <p:cNvSpPr>
                <a:spLocks noChangeArrowheads="1"/>
              </p:cNvSpPr>
              <p:nvPr/>
            </p:nvSpPr>
            <p:spPr bwMode="auto">
              <a:xfrm>
                <a:off x="2304" y="1468"/>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grpSp>
        <p:grpSp>
          <p:nvGrpSpPr>
            <p:cNvPr id="4" name="Group 12"/>
            <p:cNvGrpSpPr>
              <a:grpSpLocks/>
            </p:cNvGrpSpPr>
            <p:nvPr/>
          </p:nvGrpSpPr>
          <p:grpSpPr bwMode="auto">
            <a:xfrm>
              <a:off x="2304" y="1824"/>
              <a:ext cx="720" cy="960"/>
              <a:chOff x="2304" y="1824"/>
              <a:chExt cx="720" cy="1008"/>
            </a:xfrm>
          </p:grpSpPr>
          <p:sp>
            <p:nvSpPr>
              <p:cNvPr id="1361933" name="Rectangle 13"/>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bb</a:t>
                </a:r>
              </a:p>
            </p:txBody>
          </p:sp>
          <p:sp>
            <p:nvSpPr>
              <p:cNvPr id="1361934" name="Line 14"/>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1935" name="Line 15"/>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1936" name="Rectangle 16"/>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4</a:t>
                </a:r>
              </a:p>
            </p:txBody>
          </p:sp>
          <p:sp>
            <p:nvSpPr>
              <p:cNvPr id="1361937" name="Text Box 17"/>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1938" name="Rectangle 18"/>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1939" name="Rectangle 19"/>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sp>
            <p:nvSpPr>
              <p:cNvPr id="1361940" name="Text Box 20"/>
              <p:cNvSpPr txBox="1">
                <a:spLocks noChangeArrowheads="1"/>
              </p:cNvSpPr>
              <p:nvPr/>
            </p:nvSpPr>
            <p:spPr bwMode="auto">
              <a:xfrm>
                <a:off x="2787" y="2352"/>
                <a:ext cx="23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b</a:t>
                </a:r>
              </a:p>
            </p:txBody>
          </p:sp>
        </p:grpSp>
        <p:grpSp>
          <p:nvGrpSpPr>
            <p:cNvPr id="5" name="Group 21"/>
            <p:cNvGrpSpPr>
              <a:grpSpLocks/>
            </p:cNvGrpSpPr>
            <p:nvPr/>
          </p:nvGrpSpPr>
          <p:grpSpPr bwMode="auto">
            <a:xfrm>
              <a:off x="2352" y="2880"/>
              <a:ext cx="720" cy="960"/>
              <a:chOff x="2304" y="1824"/>
              <a:chExt cx="720" cy="1008"/>
            </a:xfrm>
          </p:grpSpPr>
          <p:sp>
            <p:nvSpPr>
              <p:cNvPr id="1361942" name="Rectangle 22"/>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cc</a:t>
                </a:r>
              </a:p>
            </p:txBody>
          </p:sp>
          <p:sp>
            <p:nvSpPr>
              <p:cNvPr id="1361943" name="Line 23"/>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1944" name="Line 24"/>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1945" name="Rectangle 25"/>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6</a:t>
                </a:r>
              </a:p>
            </p:txBody>
          </p:sp>
          <p:sp>
            <p:nvSpPr>
              <p:cNvPr id="1361946" name="Text Box 26"/>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1947" name="Rectangle 27"/>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1948" name="Rectangle 28"/>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7</a:t>
                </a:r>
              </a:p>
            </p:txBody>
          </p:sp>
          <p:sp>
            <p:nvSpPr>
              <p:cNvPr id="1361949" name="Text Box 29"/>
              <p:cNvSpPr txBox="1">
                <a:spLocks noChangeArrowheads="1"/>
              </p:cNvSpPr>
              <p:nvPr/>
            </p:nvSpPr>
            <p:spPr bwMode="auto">
              <a:xfrm>
                <a:off x="2787" y="2352"/>
                <a:ext cx="21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c</a:t>
                </a:r>
              </a:p>
            </p:txBody>
          </p:sp>
        </p:grpSp>
        <p:grpSp>
          <p:nvGrpSpPr>
            <p:cNvPr id="6" name="Group 30"/>
            <p:cNvGrpSpPr>
              <a:grpSpLocks/>
            </p:cNvGrpSpPr>
            <p:nvPr/>
          </p:nvGrpSpPr>
          <p:grpSpPr bwMode="auto">
            <a:xfrm>
              <a:off x="4512" y="1200"/>
              <a:ext cx="1104" cy="2640"/>
              <a:chOff x="4320" y="1200"/>
              <a:chExt cx="1104" cy="2640"/>
            </a:xfrm>
          </p:grpSpPr>
          <p:sp>
            <p:nvSpPr>
              <p:cNvPr id="1361951" name="Rectangle 31"/>
              <p:cNvSpPr>
                <a:spLocks noChangeArrowheads="1"/>
              </p:cNvSpPr>
              <p:nvPr/>
            </p:nvSpPr>
            <p:spPr bwMode="auto">
              <a:xfrm>
                <a:off x="4320" y="13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A::show</a:t>
                </a:r>
              </a:p>
            </p:txBody>
          </p:sp>
          <p:sp>
            <p:nvSpPr>
              <p:cNvPr id="1361952" name="Line 32"/>
              <p:cNvSpPr>
                <a:spLocks noChangeShapeType="1"/>
              </p:cNvSpPr>
              <p:nvPr/>
            </p:nvSpPr>
            <p:spPr bwMode="auto">
              <a:xfrm>
                <a:off x="4320"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1953" name="Line 33"/>
              <p:cNvSpPr>
                <a:spLocks noChangeShapeType="1"/>
              </p:cNvSpPr>
              <p:nvPr/>
            </p:nvSpPr>
            <p:spPr bwMode="auto">
              <a:xfrm>
                <a:off x="5424"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1954" name="Rectangle 34"/>
              <p:cNvSpPr>
                <a:spLocks noChangeArrowheads="1"/>
              </p:cNvSpPr>
              <p:nvPr/>
            </p:nvSpPr>
            <p:spPr bwMode="auto">
              <a:xfrm>
                <a:off x="4320" y="158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B::show</a:t>
                </a:r>
              </a:p>
            </p:txBody>
          </p:sp>
          <p:sp>
            <p:nvSpPr>
              <p:cNvPr id="1361955" name="Rectangle 35"/>
              <p:cNvSpPr>
                <a:spLocks noChangeArrowheads="1"/>
              </p:cNvSpPr>
              <p:nvPr/>
            </p:nvSpPr>
            <p:spPr bwMode="auto">
              <a:xfrm>
                <a:off x="4320" y="182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C::show</a:t>
                </a:r>
              </a:p>
            </p:txBody>
          </p:sp>
          <p:sp>
            <p:nvSpPr>
              <p:cNvPr id="1361956" name="Rectangle 36"/>
              <p:cNvSpPr>
                <a:spLocks noChangeArrowheads="1"/>
              </p:cNvSpPr>
              <p:nvPr/>
            </p:nvSpPr>
            <p:spPr bwMode="auto">
              <a:xfrm>
                <a:off x="4320" y="206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A::inc</a:t>
                </a:r>
              </a:p>
            </p:txBody>
          </p:sp>
          <p:sp>
            <p:nvSpPr>
              <p:cNvPr id="1361957" name="Rectangle 37"/>
              <p:cNvSpPr>
                <a:spLocks noChangeArrowheads="1"/>
              </p:cNvSpPr>
              <p:nvPr/>
            </p:nvSpPr>
            <p:spPr bwMode="auto">
              <a:xfrm>
                <a:off x="4320" y="230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B::inc</a:t>
                </a:r>
              </a:p>
            </p:txBody>
          </p:sp>
          <p:sp>
            <p:nvSpPr>
              <p:cNvPr id="1361958" name="Rectangle 38"/>
              <p:cNvSpPr>
                <a:spLocks noChangeArrowheads="1"/>
              </p:cNvSpPr>
              <p:nvPr/>
            </p:nvSpPr>
            <p:spPr bwMode="auto">
              <a:xfrm>
                <a:off x="4320" y="25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C::inc</a:t>
                </a:r>
              </a:p>
            </p:txBody>
          </p:sp>
          <p:sp>
            <p:nvSpPr>
              <p:cNvPr id="1361959" name="Rectangle 39"/>
              <p:cNvSpPr>
                <a:spLocks noChangeArrowheads="1"/>
              </p:cNvSpPr>
              <p:nvPr/>
            </p:nvSpPr>
            <p:spPr bwMode="auto">
              <a:xfrm>
                <a:off x="4320" y="288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A::sub</a:t>
                </a:r>
              </a:p>
            </p:txBody>
          </p:sp>
          <p:sp>
            <p:nvSpPr>
              <p:cNvPr id="1361960" name="Rectangle 40"/>
              <p:cNvSpPr>
                <a:spLocks noChangeArrowheads="1"/>
              </p:cNvSpPr>
              <p:nvPr/>
            </p:nvSpPr>
            <p:spPr bwMode="auto">
              <a:xfrm>
                <a:off x="4320" y="312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B::sub</a:t>
                </a:r>
              </a:p>
            </p:txBody>
          </p:sp>
          <p:sp>
            <p:nvSpPr>
              <p:cNvPr id="1361961" name="Rectangle 41"/>
              <p:cNvSpPr>
                <a:spLocks noChangeArrowheads="1"/>
              </p:cNvSpPr>
              <p:nvPr/>
            </p:nvSpPr>
            <p:spPr bwMode="auto">
              <a:xfrm>
                <a:off x="4320" y="336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C::sub</a:t>
                </a:r>
              </a:p>
            </p:txBody>
          </p:sp>
        </p:grpSp>
        <p:grpSp>
          <p:nvGrpSpPr>
            <p:cNvPr id="7" name="Group 42"/>
            <p:cNvGrpSpPr>
              <a:grpSpLocks/>
            </p:cNvGrpSpPr>
            <p:nvPr/>
          </p:nvGrpSpPr>
          <p:grpSpPr bwMode="auto">
            <a:xfrm>
              <a:off x="3216" y="1104"/>
              <a:ext cx="912" cy="624"/>
              <a:chOff x="3168" y="1152"/>
              <a:chExt cx="912" cy="624"/>
            </a:xfrm>
          </p:grpSpPr>
          <p:sp>
            <p:nvSpPr>
              <p:cNvPr id="1361963" name="Rectangle 4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1964" name="Line 4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65" name="Line 4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66" name="Rectangle 4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8" name="Group 47"/>
            <p:cNvGrpSpPr>
              <a:grpSpLocks/>
            </p:cNvGrpSpPr>
            <p:nvPr/>
          </p:nvGrpSpPr>
          <p:grpSpPr bwMode="auto">
            <a:xfrm>
              <a:off x="3216" y="2112"/>
              <a:ext cx="912" cy="624"/>
              <a:chOff x="3168" y="1152"/>
              <a:chExt cx="912" cy="624"/>
            </a:xfrm>
          </p:grpSpPr>
          <p:sp>
            <p:nvSpPr>
              <p:cNvPr id="1361968" name="Rectangle 48"/>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1969" name="Line 49"/>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70" name="Line 50"/>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71" name="Rectangle 51"/>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9" name="Group 52"/>
            <p:cNvGrpSpPr>
              <a:grpSpLocks/>
            </p:cNvGrpSpPr>
            <p:nvPr/>
          </p:nvGrpSpPr>
          <p:grpSpPr bwMode="auto">
            <a:xfrm>
              <a:off x="3216" y="3120"/>
              <a:ext cx="912" cy="624"/>
              <a:chOff x="3168" y="1152"/>
              <a:chExt cx="912" cy="624"/>
            </a:xfrm>
          </p:grpSpPr>
          <p:sp>
            <p:nvSpPr>
              <p:cNvPr id="1361973" name="Rectangle 5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1974" name="Line 5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75" name="Line 5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1976" name="Rectangle 5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sp>
        <p:nvSpPr>
          <p:cNvPr id="1361977" name="Line 57"/>
          <p:cNvSpPr>
            <a:spLocks noChangeShapeType="1"/>
          </p:cNvSpPr>
          <p:nvPr/>
        </p:nvSpPr>
        <p:spPr bwMode="auto">
          <a:xfrm>
            <a:off x="2339975" y="2565400"/>
            <a:ext cx="1317625" cy="16256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1978" name="Line 58"/>
          <p:cNvSpPr>
            <a:spLocks noChangeShapeType="1"/>
          </p:cNvSpPr>
          <p:nvPr/>
        </p:nvSpPr>
        <p:spPr bwMode="auto">
          <a:xfrm flipV="1">
            <a:off x="4343400" y="3733800"/>
            <a:ext cx="838200" cy="4572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1979" name="Line 59"/>
          <p:cNvSpPr>
            <a:spLocks noChangeShapeType="1"/>
          </p:cNvSpPr>
          <p:nvPr/>
        </p:nvSpPr>
        <p:spPr bwMode="auto">
          <a:xfrm flipV="1">
            <a:off x="6400800" y="2667000"/>
            <a:ext cx="914400" cy="10668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1980" name="Line 60"/>
          <p:cNvSpPr>
            <a:spLocks noChangeShapeType="1"/>
          </p:cNvSpPr>
          <p:nvPr/>
        </p:nvSpPr>
        <p:spPr bwMode="auto">
          <a:xfrm>
            <a:off x="1908175" y="2924175"/>
            <a:ext cx="1871663" cy="1296988"/>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1981" name="Line 61"/>
          <p:cNvSpPr>
            <a:spLocks noChangeShapeType="1"/>
          </p:cNvSpPr>
          <p:nvPr/>
        </p:nvSpPr>
        <p:spPr bwMode="auto">
          <a:xfrm flipV="1">
            <a:off x="4343400" y="4114800"/>
            <a:ext cx="990600" cy="762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1982" name="Line 62"/>
          <p:cNvSpPr>
            <a:spLocks noChangeShapeType="1"/>
          </p:cNvSpPr>
          <p:nvPr/>
        </p:nvSpPr>
        <p:spPr bwMode="auto">
          <a:xfrm flipV="1">
            <a:off x="6400800" y="3810000"/>
            <a:ext cx="990600" cy="1524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1983" name="Line 63"/>
          <p:cNvSpPr>
            <a:spLocks noChangeShapeType="1"/>
          </p:cNvSpPr>
          <p:nvPr/>
        </p:nvSpPr>
        <p:spPr bwMode="auto">
          <a:xfrm>
            <a:off x="2124075" y="3284538"/>
            <a:ext cx="5267325" cy="1516062"/>
          </a:xfrm>
          <a:prstGeom prst="line">
            <a:avLst/>
          </a:prstGeom>
          <a:noFill/>
          <a:ln w="38100">
            <a:solidFill>
              <a:srgbClr val="000066"/>
            </a:solidFill>
            <a:miter lim="800000"/>
            <a:headEnd/>
            <a:tailEnd type="triangle" w="med" len="med"/>
          </a:ln>
          <a:effectLst/>
        </p:spPr>
        <p:txBody>
          <a:bodyPr wrap="none"/>
          <a:lstStyle/>
          <a:p>
            <a:endParaRPr lang="zh-CN" altLang="en-US"/>
          </a:p>
        </p:txBody>
      </p:sp>
      <p:graphicFrame>
        <p:nvGraphicFramePr>
          <p:cNvPr id="1361984" name="Object 64"/>
          <p:cNvGraphicFramePr>
            <a:graphicFrameLocks noChangeAspect="1"/>
          </p:cNvGraphicFramePr>
          <p:nvPr/>
        </p:nvGraphicFramePr>
        <p:xfrm>
          <a:off x="755650" y="5300663"/>
          <a:ext cx="2233613" cy="1114425"/>
        </p:xfrm>
        <a:graphic>
          <a:graphicData uri="http://schemas.openxmlformats.org/presentationml/2006/ole">
            <p:oleObj spid="_x0000_s101378" name="Photo Editor 照片" r:id="rId3" imgW="3858164" imgH="1924319" progId="">
              <p:embed/>
            </p:oleObj>
          </a:graphicData>
        </a:graphic>
      </p:graphicFrame>
      <p:graphicFrame>
        <p:nvGraphicFramePr>
          <p:cNvPr id="1361985" name="Object 65"/>
          <p:cNvGraphicFramePr>
            <a:graphicFrameLocks noChangeAspect="1"/>
          </p:cNvGraphicFramePr>
          <p:nvPr/>
        </p:nvGraphicFramePr>
        <p:xfrm>
          <a:off x="395288" y="4005263"/>
          <a:ext cx="2514600" cy="1138237"/>
        </p:xfrm>
        <a:graphic>
          <a:graphicData uri="http://schemas.openxmlformats.org/presentationml/2006/ole">
            <p:oleObj spid="_x0000_s101379" name="Photo Editor 照片" r:id="rId4" imgW="4819048" imgH="2180952"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77"/>
                                        </p:tgtEl>
                                        <p:attrNameLst>
                                          <p:attrName>style.visibility</p:attrName>
                                        </p:attrNameLst>
                                      </p:cBhvr>
                                      <p:to>
                                        <p:strVal val="visible"/>
                                      </p:to>
                                    </p:set>
                                    <p:animEffect transition="in" filter="strips(downRight)">
                                      <p:cBhvr>
                                        <p:cTn id="12" dur="500"/>
                                        <p:tgtEl>
                                          <p:spTgt spid="13619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1978"/>
                                        </p:tgtEl>
                                        <p:attrNameLst>
                                          <p:attrName>style.visibility</p:attrName>
                                        </p:attrNameLst>
                                      </p:cBhvr>
                                      <p:to>
                                        <p:strVal val="visible"/>
                                      </p:to>
                                    </p:set>
                                    <p:animEffect transition="in" filter="strips(downRight)">
                                      <p:cBhvr>
                                        <p:cTn id="17" dur="500"/>
                                        <p:tgtEl>
                                          <p:spTgt spid="136197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1979"/>
                                        </p:tgtEl>
                                        <p:attrNameLst>
                                          <p:attrName>style.visibility</p:attrName>
                                        </p:attrNameLst>
                                      </p:cBhvr>
                                      <p:to>
                                        <p:strVal val="visible"/>
                                      </p:to>
                                    </p:set>
                                    <p:animEffect transition="in" filter="strips(downRight)">
                                      <p:cBhvr>
                                        <p:cTn id="22" dur="500"/>
                                        <p:tgtEl>
                                          <p:spTgt spid="136197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1980"/>
                                        </p:tgtEl>
                                        <p:attrNameLst>
                                          <p:attrName>style.visibility</p:attrName>
                                        </p:attrNameLst>
                                      </p:cBhvr>
                                      <p:to>
                                        <p:strVal val="visible"/>
                                      </p:to>
                                    </p:set>
                                    <p:animEffect transition="in" filter="strips(downRight)">
                                      <p:cBhvr>
                                        <p:cTn id="27" dur="500"/>
                                        <p:tgtEl>
                                          <p:spTgt spid="136198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61981"/>
                                        </p:tgtEl>
                                        <p:attrNameLst>
                                          <p:attrName>style.visibility</p:attrName>
                                        </p:attrNameLst>
                                      </p:cBhvr>
                                      <p:to>
                                        <p:strVal val="visible"/>
                                      </p:to>
                                    </p:set>
                                    <p:animEffect transition="in" filter="strips(downRight)">
                                      <p:cBhvr>
                                        <p:cTn id="32" dur="500"/>
                                        <p:tgtEl>
                                          <p:spTgt spid="136198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61982"/>
                                        </p:tgtEl>
                                        <p:attrNameLst>
                                          <p:attrName>style.visibility</p:attrName>
                                        </p:attrNameLst>
                                      </p:cBhvr>
                                      <p:to>
                                        <p:strVal val="visible"/>
                                      </p:to>
                                    </p:set>
                                    <p:animEffect transition="in" filter="strips(downRight)">
                                      <p:cBhvr>
                                        <p:cTn id="37" dur="500"/>
                                        <p:tgtEl>
                                          <p:spTgt spid="136198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61983"/>
                                        </p:tgtEl>
                                        <p:attrNameLst>
                                          <p:attrName>style.visibility</p:attrName>
                                        </p:attrNameLst>
                                      </p:cBhvr>
                                      <p:to>
                                        <p:strVal val="visible"/>
                                      </p:to>
                                    </p:set>
                                    <p:animEffect transition="in" filter="strips(downRight)">
                                      <p:cBhvr>
                                        <p:cTn id="42" dur="500"/>
                                        <p:tgtEl>
                                          <p:spTgt spid="1361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7" grpId="0" animBg="1"/>
      <p:bldP spid="1361978" grpId="0" animBg="1"/>
      <p:bldP spid="1361979" grpId="0" animBg="1"/>
      <p:bldP spid="1361980" grpId="0" animBg="1"/>
      <p:bldP spid="1361981" grpId="0" animBg="1"/>
      <p:bldP spid="1361982" grpId="0" animBg="1"/>
      <p:bldP spid="136198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5"/>
          <p:cNvSpPr>
            <a:spLocks noGrp="1"/>
          </p:cNvSpPr>
          <p:nvPr>
            <p:ph type="sldNum" sz="quarter" idx="12"/>
          </p:nvPr>
        </p:nvSpPr>
        <p:spPr/>
        <p:txBody>
          <a:bodyPr/>
          <a:lstStyle/>
          <a:p>
            <a:r>
              <a:rPr lang="en-US" altLang="zh-CN"/>
              <a:t>-</a:t>
            </a:r>
            <a:fld id="{4553519A-E41F-433B-9FD0-FBBB5D4745C4}" type="slidenum">
              <a:rPr lang="en-US" altLang="zh-CN"/>
              <a:pPr/>
              <a:t>97</a:t>
            </a:fld>
            <a:r>
              <a:rPr lang="en-US" altLang="zh-CN"/>
              <a:t>-</a:t>
            </a:r>
          </a:p>
        </p:txBody>
      </p:sp>
      <p:sp>
        <p:nvSpPr>
          <p:cNvPr id="1362946" name="Rectangle 2"/>
          <p:cNvSpPr>
            <a:spLocks noGrp="1" noChangeArrowheads="1"/>
          </p:cNvSpPr>
          <p:nvPr>
            <p:ph type="title"/>
          </p:nvPr>
        </p:nvSpPr>
        <p:spPr/>
        <p:txBody>
          <a:bodyPr/>
          <a:lstStyle/>
          <a:p>
            <a:r>
              <a:rPr lang="zh-CN" altLang="en-US"/>
              <a:t>虚函数原理：派生类对象</a:t>
            </a:r>
          </a:p>
        </p:txBody>
      </p:sp>
      <p:sp>
        <p:nvSpPr>
          <p:cNvPr id="1362947" name="Rectangle 3"/>
          <p:cNvSpPr>
            <a:spLocks noGrp="1" noChangeArrowheads="1"/>
          </p:cNvSpPr>
          <p:nvPr>
            <p:ph type="body" idx="1"/>
          </p:nvPr>
        </p:nvSpPr>
        <p:spPr/>
        <p:txBody>
          <a:bodyPr/>
          <a:lstStyle/>
          <a:p>
            <a:pPr>
              <a:spcBef>
                <a:spcPct val="25000"/>
              </a:spcBef>
              <a:buFont typeface="Wingdings" pitchFamily="2" charset="2"/>
              <a:buNone/>
            </a:pPr>
            <a:r>
              <a:rPr lang="en-US" altLang="zh-CN" sz="2400" smtClean="0"/>
              <a:t>int </a:t>
            </a:r>
            <a:r>
              <a:rPr lang="en-US" altLang="zh-CN" sz="2400" dirty="0" smtClean="0"/>
              <a:t>main()</a:t>
            </a:r>
            <a:endParaRPr lang="en-US" altLang="zh-CN" sz="2400" dirty="0"/>
          </a:p>
          <a:p>
            <a:pPr>
              <a:spcBef>
                <a:spcPct val="25000"/>
              </a:spcBef>
              <a:buFont typeface="Wingdings" pitchFamily="2" charset="2"/>
              <a:buNone/>
            </a:pPr>
            <a:r>
              <a:rPr lang="en-US" altLang="zh-CN" sz="2400" dirty="0"/>
              <a:t>{</a:t>
            </a:r>
          </a:p>
          <a:p>
            <a:pPr>
              <a:spcBef>
                <a:spcPct val="25000"/>
              </a:spcBef>
              <a:buFont typeface="Wingdings" pitchFamily="2" charset="2"/>
              <a:buNone/>
            </a:pPr>
            <a:r>
              <a:rPr lang="en-US" altLang="zh-CN" sz="2400" dirty="0"/>
              <a:t>	C cc(6,7);</a:t>
            </a:r>
          </a:p>
          <a:p>
            <a:pPr>
              <a:spcBef>
                <a:spcPct val="25000"/>
              </a:spcBef>
              <a:buFont typeface="Wingdings" pitchFamily="2" charset="2"/>
              <a:buNone/>
            </a:pPr>
            <a:r>
              <a:rPr lang="en-US" altLang="zh-CN" sz="2400" dirty="0"/>
              <a:t>	A *p=&amp;cc;</a:t>
            </a:r>
          </a:p>
          <a:p>
            <a:pPr>
              <a:spcBef>
                <a:spcPct val="25000"/>
              </a:spcBef>
              <a:buFont typeface="Wingdings" pitchFamily="2" charset="2"/>
              <a:buNone/>
            </a:pPr>
            <a:r>
              <a:rPr lang="en-US" altLang="zh-CN" sz="2400" dirty="0"/>
              <a:t>	</a:t>
            </a:r>
            <a:r>
              <a:rPr lang="en-US" altLang="zh-CN" sz="2400" dirty="0">
                <a:solidFill>
                  <a:srgbClr val="FF0066"/>
                </a:solidFill>
              </a:rPr>
              <a:t>p-&gt;show();</a:t>
            </a:r>
          </a:p>
          <a:p>
            <a:pPr>
              <a:spcBef>
                <a:spcPct val="25000"/>
              </a:spcBef>
              <a:buFont typeface="Wingdings" pitchFamily="2" charset="2"/>
              <a:buNone/>
            </a:pPr>
            <a:r>
              <a:rPr lang="en-US" altLang="zh-CN" sz="2400" dirty="0"/>
              <a:t>	</a:t>
            </a:r>
            <a:r>
              <a:rPr lang="en-US" altLang="zh-CN" sz="2400" dirty="0">
                <a:solidFill>
                  <a:schemeClr val="folHlink"/>
                </a:solidFill>
              </a:rPr>
              <a:t>p-&gt;inc();</a:t>
            </a:r>
          </a:p>
          <a:p>
            <a:pPr>
              <a:spcBef>
                <a:spcPct val="25000"/>
              </a:spcBef>
              <a:buFont typeface="Wingdings" pitchFamily="2" charset="2"/>
              <a:buNone/>
            </a:pPr>
            <a:r>
              <a:rPr lang="en-US" altLang="zh-CN" sz="2400" dirty="0"/>
              <a:t>	</a:t>
            </a:r>
            <a:r>
              <a:rPr lang="en-US" altLang="zh-CN" sz="2400" dirty="0">
                <a:solidFill>
                  <a:srgbClr val="000066"/>
                </a:solidFill>
              </a:rPr>
              <a:t>p-&gt;sub();</a:t>
            </a:r>
          </a:p>
          <a:p>
            <a:pPr>
              <a:spcBef>
                <a:spcPct val="25000"/>
              </a:spcBef>
              <a:buNone/>
            </a:pPr>
            <a:r>
              <a:rPr lang="en-US" altLang="zh-CN" sz="2400" dirty="0" smtClean="0"/>
              <a:t>	return 0;</a:t>
            </a:r>
          </a:p>
          <a:p>
            <a:pPr>
              <a:spcBef>
                <a:spcPct val="25000"/>
              </a:spcBef>
              <a:buFont typeface="Wingdings" pitchFamily="2" charset="2"/>
              <a:buNone/>
            </a:pPr>
            <a:r>
              <a:rPr lang="en-US" altLang="zh-CN" sz="2400" dirty="0" smtClean="0"/>
              <a:t>}</a:t>
            </a:r>
            <a:endParaRPr lang="en-US" altLang="zh-CN" sz="2400" dirty="0"/>
          </a:p>
        </p:txBody>
      </p:sp>
      <p:grpSp>
        <p:nvGrpSpPr>
          <p:cNvPr id="2" name="Group 4"/>
          <p:cNvGrpSpPr>
            <a:grpSpLocks/>
          </p:cNvGrpSpPr>
          <p:nvPr/>
        </p:nvGrpSpPr>
        <p:grpSpPr bwMode="auto">
          <a:xfrm>
            <a:off x="3657600" y="1447800"/>
            <a:ext cx="5257800" cy="4648200"/>
            <a:chOff x="2304" y="912"/>
            <a:chExt cx="3312" cy="2928"/>
          </a:xfrm>
        </p:grpSpPr>
        <p:grpSp>
          <p:nvGrpSpPr>
            <p:cNvPr id="3" name="Group 5"/>
            <p:cNvGrpSpPr>
              <a:grpSpLocks/>
            </p:cNvGrpSpPr>
            <p:nvPr/>
          </p:nvGrpSpPr>
          <p:grpSpPr bwMode="auto">
            <a:xfrm>
              <a:off x="2304" y="912"/>
              <a:ext cx="720" cy="816"/>
              <a:chOff x="2304" y="912"/>
              <a:chExt cx="720" cy="816"/>
            </a:xfrm>
          </p:grpSpPr>
          <p:sp>
            <p:nvSpPr>
              <p:cNvPr id="1362950" name="Rectangle 6"/>
              <p:cNvSpPr>
                <a:spLocks noChangeArrowheads="1"/>
              </p:cNvSpPr>
              <p:nvPr/>
            </p:nvSpPr>
            <p:spPr bwMode="auto">
              <a:xfrm>
                <a:off x="2304" y="912"/>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aa</a:t>
                </a:r>
              </a:p>
            </p:txBody>
          </p:sp>
          <p:sp>
            <p:nvSpPr>
              <p:cNvPr id="1362951" name="Line 7"/>
              <p:cNvSpPr>
                <a:spLocks noChangeShapeType="1"/>
              </p:cNvSpPr>
              <p:nvPr/>
            </p:nvSpPr>
            <p:spPr bwMode="auto">
              <a:xfrm>
                <a:off x="230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2952" name="Line 8"/>
              <p:cNvSpPr>
                <a:spLocks noChangeShapeType="1"/>
              </p:cNvSpPr>
              <p:nvPr/>
            </p:nvSpPr>
            <p:spPr bwMode="auto">
              <a:xfrm>
                <a:off x="2784" y="1209"/>
                <a:ext cx="0" cy="519"/>
              </a:xfrm>
              <a:prstGeom prst="line">
                <a:avLst/>
              </a:prstGeom>
              <a:noFill/>
              <a:ln w="9525">
                <a:solidFill>
                  <a:schemeClr val="tx1"/>
                </a:solidFill>
                <a:miter lim="800000"/>
                <a:headEnd/>
                <a:tailEnd/>
              </a:ln>
              <a:effectLst/>
            </p:spPr>
            <p:txBody>
              <a:bodyPr wrap="none"/>
              <a:lstStyle/>
              <a:p>
                <a:endParaRPr lang="zh-CN" altLang="en-US"/>
              </a:p>
            </p:txBody>
          </p:sp>
          <p:sp>
            <p:nvSpPr>
              <p:cNvPr id="1362953" name="Rectangle 9"/>
              <p:cNvSpPr>
                <a:spLocks noChangeArrowheads="1"/>
              </p:cNvSpPr>
              <p:nvPr/>
            </p:nvSpPr>
            <p:spPr bwMode="auto">
              <a:xfrm>
                <a:off x="2304" y="1246"/>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3</a:t>
                </a:r>
              </a:p>
            </p:txBody>
          </p:sp>
          <p:sp>
            <p:nvSpPr>
              <p:cNvPr id="1362954" name="Text Box 10"/>
              <p:cNvSpPr txBox="1">
                <a:spLocks noChangeArrowheads="1"/>
              </p:cNvSpPr>
              <p:nvPr/>
            </p:nvSpPr>
            <p:spPr bwMode="auto">
              <a:xfrm>
                <a:off x="2793" y="1200"/>
                <a:ext cx="231" cy="288"/>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2955" name="Rectangle 11"/>
              <p:cNvSpPr>
                <a:spLocks noChangeArrowheads="1"/>
              </p:cNvSpPr>
              <p:nvPr/>
            </p:nvSpPr>
            <p:spPr bwMode="auto">
              <a:xfrm>
                <a:off x="2304" y="1468"/>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grpSp>
        <p:grpSp>
          <p:nvGrpSpPr>
            <p:cNvPr id="4" name="Group 12"/>
            <p:cNvGrpSpPr>
              <a:grpSpLocks/>
            </p:cNvGrpSpPr>
            <p:nvPr/>
          </p:nvGrpSpPr>
          <p:grpSpPr bwMode="auto">
            <a:xfrm>
              <a:off x="2304" y="1824"/>
              <a:ext cx="720" cy="960"/>
              <a:chOff x="2304" y="1824"/>
              <a:chExt cx="720" cy="1008"/>
            </a:xfrm>
          </p:grpSpPr>
          <p:sp>
            <p:nvSpPr>
              <p:cNvPr id="1362957" name="Rectangle 13"/>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bb</a:t>
                </a:r>
              </a:p>
            </p:txBody>
          </p:sp>
          <p:sp>
            <p:nvSpPr>
              <p:cNvPr id="1362958" name="Line 14"/>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2959" name="Line 15"/>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2960" name="Rectangle 16"/>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4</a:t>
                </a:r>
              </a:p>
            </p:txBody>
          </p:sp>
          <p:sp>
            <p:nvSpPr>
              <p:cNvPr id="1362961" name="Text Box 17"/>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2962" name="Rectangle 18"/>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2963" name="Rectangle 19"/>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5</a:t>
                </a:r>
              </a:p>
            </p:txBody>
          </p:sp>
          <p:sp>
            <p:nvSpPr>
              <p:cNvPr id="1362964" name="Text Box 20"/>
              <p:cNvSpPr txBox="1">
                <a:spLocks noChangeArrowheads="1"/>
              </p:cNvSpPr>
              <p:nvPr/>
            </p:nvSpPr>
            <p:spPr bwMode="auto">
              <a:xfrm>
                <a:off x="2787" y="2352"/>
                <a:ext cx="23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b</a:t>
                </a:r>
              </a:p>
            </p:txBody>
          </p:sp>
        </p:grpSp>
        <p:grpSp>
          <p:nvGrpSpPr>
            <p:cNvPr id="5" name="Group 21"/>
            <p:cNvGrpSpPr>
              <a:grpSpLocks/>
            </p:cNvGrpSpPr>
            <p:nvPr/>
          </p:nvGrpSpPr>
          <p:grpSpPr bwMode="auto">
            <a:xfrm>
              <a:off x="2352" y="2880"/>
              <a:ext cx="720" cy="960"/>
              <a:chOff x="2304" y="1824"/>
              <a:chExt cx="720" cy="1008"/>
            </a:xfrm>
          </p:grpSpPr>
          <p:sp>
            <p:nvSpPr>
              <p:cNvPr id="1362966" name="Rectangle 22"/>
              <p:cNvSpPr>
                <a:spLocks noChangeArrowheads="1"/>
              </p:cNvSpPr>
              <p:nvPr/>
            </p:nvSpPr>
            <p:spPr bwMode="auto">
              <a:xfrm>
                <a:off x="2304" y="1824"/>
                <a:ext cx="480" cy="223"/>
              </a:xfrm>
              <a:prstGeom prst="rect">
                <a:avLst/>
              </a:prstGeom>
              <a:noFill/>
              <a:ln w="38100">
                <a:solidFill>
                  <a:srgbClr val="FF0066"/>
                </a:solidFill>
                <a:miter lim="800000"/>
                <a:headEnd/>
                <a:tailEnd/>
              </a:ln>
              <a:effectLst/>
            </p:spPr>
            <p:txBody>
              <a:bodyPr wrap="none" anchor="ctr"/>
              <a:lstStyle/>
              <a:p>
                <a:pPr algn="ctr"/>
                <a:r>
                  <a:rPr lang="en-US" altLang="zh-CN">
                    <a:solidFill>
                      <a:srgbClr val="FF0066"/>
                    </a:solidFill>
                    <a:effectLst>
                      <a:outerShdw blurRad="38100" dist="38100" dir="2700000" algn="tl">
                        <a:srgbClr val="C0C0C0"/>
                      </a:outerShdw>
                    </a:effectLst>
                    <a:ea typeface="黑体" pitchFamily="2" charset="-122"/>
                  </a:rPr>
                  <a:t>cc</a:t>
                </a:r>
              </a:p>
            </p:txBody>
          </p:sp>
          <p:sp>
            <p:nvSpPr>
              <p:cNvPr id="1362967" name="Line 23"/>
              <p:cNvSpPr>
                <a:spLocks noChangeShapeType="1"/>
              </p:cNvSpPr>
              <p:nvPr/>
            </p:nvSpPr>
            <p:spPr bwMode="auto">
              <a:xfrm>
                <a:off x="2304" y="2121"/>
                <a:ext cx="0" cy="711"/>
              </a:xfrm>
              <a:prstGeom prst="line">
                <a:avLst/>
              </a:prstGeom>
              <a:noFill/>
              <a:ln w="9525">
                <a:solidFill>
                  <a:schemeClr val="tx1"/>
                </a:solidFill>
                <a:miter lim="800000"/>
                <a:headEnd/>
                <a:tailEnd/>
              </a:ln>
              <a:effectLst/>
            </p:spPr>
            <p:txBody>
              <a:bodyPr wrap="none"/>
              <a:lstStyle/>
              <a:p>
                <a:endParaRPr lang="zh-CN" altLang="en-US"/>
              </a:p>
            </p:txBody>
          </p:sp>
          <p:sp>
            <p:nvSpPr>
              <p:cNvPr id="1362968" name="Line 24"/>
              <p:cNvSpPr>
                <a:spLocks noChangeShapeType="1"/>
              </p:cNvSpPr>
              <p:nvPr/>
            </p:nvSpPr>
            <p:spPr bwMode="auto">
              <a:xfrm>
                <a:off x="2784" y="2121"/>
                <a:ext cx="0" cy="663"/>
              </a:xfrm>
              <a:prstGeom prst="line">
                <a:avLst/>
              </a:prstGeom>
              <a:noFill/>
              <a:ln w="9525">
                <a:solidFill>
                  <a:schemeClr val="tx1"/>
                </a:solidFill>
                <a:miter lim="800000"/>
                <a:headEnd/>
                <a:tailEnd/>
              </a:ln>
              <a:effectLst/>
            </p:spPr>
            <p:txBody>
              <a:bodyPr wrap="none"/>
              <a:lstStyle/>
              <a:p>
                <a:endParaRPr lang="zh-CN" altLang="en-US"/>
              </a:p>
            </p:txBody>
          </p:sp>
          <p:sp>
            <p:nvSpPr>
              <p:cNvPr id="1362969" name="Rectangle 25"/>
              <p:cNvSpPr>
                <a:spLocks noChangeArrowheads="1"/>
              </p:cNvSpPr>
              <p:nvPr/>
            </p:nvSpPr>
            <p:spPr bwMode="auto">
              <a:xfrm>
                <a:off x="2304" y="2158"/>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6</a:t>
                </a:r>
              </a:p>
            </p:txBody>
          </p:sp>
          <p:sp>
            <p:nvSpPr>
              <p:cNvPr id="1362970" name="Text Box 26"/>
              <p:cNvSpPr txBox="1">
                <a:spLocks noChangeArrowheads="1"/>
              </p:cNvSpPr>
              <p:nvPr/>
            </p:nvSpPr>
            <p:spPr bwMode="auto">
              <a:xfrm>
                <a:off x="2793" y="2158"/>
                <a:ext cx="231" cy="302"/>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a</a:t>
                </a:r>
              </a:p>
            </p:txBody>
          </p:sp>
          <p:sp>
            <p:nvSpPr>
              <p:cNvPr id="1362971" name="Rectangle 27"/>
              <p:cNvSpPr>
                <a:spLocks noChangeArrowheads="1"/>
              </p:cNvSpPr>
              <p:nvPr/>
            </p:nvSpPr>
            <p:spPr bwMode="auto">
              <a:xfrm>
                <a:off x="2304" y="2592"/>
                <a:ext cx="480" cy="22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vptr</a:t>
                </a:r>
              </a:p>
            </p:txBody>
          </p:sp>
          <p:sp>
            <p:nvSpPr>
              <p:cNvPr id="1362972" name="Rectangle 28"/>
              <p:cNvSpPr>
                <a:spLocks noChangeArrowheads="1"/>
              </p:cNvSpPr>
              <p:nvPr/>
            </p:nvSpPr>
            <p:spPr bwMode="auto">
              <a:xfrm>
                <a:off x="2304" y="2370"/>
                <a:ext cx="480" cy="22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7</a:t>
                </a:r>
              </a:p>
            </p:txBody>
          </p:sp>
          <p:sp>
            <p:nvSpPr>
              <p:cNvPr id="1362973" name="Text Box 29"/>
              <p:cNvSpPr txBox="1">
                <a:spLocks noChangeArrowheads="1"/>
              </p:cNvSpPr>
              <p:nvPr/>
            </p:nvSpPr>
            <p:spPr bwMode="auto">
              <a:xfrm>
                <a:off x="2787" y="2352"/>
                <a:ext cx="217" cy="303"/>
              </a:xfrm>
              <a:prstGeom prst="rect">
                <a:avLst/>
              </a:prstGeom>
              <a:noFill/>
              <a:ln w="9525">
                <a:noFill/>
                <a:miter lim="800000"/>
                <a:headEnd/>
                <a:tailEnd/>
              </a:ln>
              <a:effectLst/>
            </p:spPr>
            <p:txBody>
              <a:bodyPr wrap="none">
                <a:spAutoFit/>
              </a:bodyPr>
              <a:lstStyle/>
              <a:p>
                <a:r>
                  <a:rPr lang="en-US" altLang="zh-CN">
                    <a:solidFill>
                      <a:srgbClr val="FF0066"/>
                    </a:solidFill>
                    <a:effectLst>
                      <a:outerShdw blurRad="38100" dist="38100" dir="2700000" algn="tl">
                        <a:srgbClr val="C0C0C0"/>
                      </a:outerShdw>
                    </a:effectLst>
                  </a:rPr>
                  <a:t>c</a:t>
                </a:r>
              </a:p>
            </p:txBody>
          </p:sp>
        </p:grpSp>
        <p:grpSp>
          <p:nvGrpSpPr>
            <p:cNvPr id="6" name="Group 30"/>
            <p:cNvGrpSpPr>
              <a:grpSpLocks/>
            </p:cNvGrpSpPr>
            <p:nvPr/>
          </p:nvGrpSpPr>
          <p:grpSpPr bwMode="auto">
            <a:xfrm>
              <a:off x="4512" y="1200"/>
              <a:ext cx="1104" cy="2640"/>
              <a:chOff x="4320" y="1200"/>
              <a:chExt cx="1104" cy="2640"/>
            </a:xfrm>
          </p:grpSpPr>
          <p:sp>
            <p:nvSpPr>
              <p:cNvPr id="1362975" name="Rectangle 31"/>
              <p:cNvSpPr>
                <a:spLocks noChangeArrowheads="1"/>
              </p:cNvSpPr>
              <p:nvPr/>
            </p:nvSpPr>
            <p:spPr bwMode="auto">
              <a:xfrm>
                <a:off x="4320" y="13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A::show</a:t>
                </a:r>
              </a:p>
            </p:txBody>
          </p:sp>
          <p:sp>
            <p:nvSpPr>
              <p:cNvPr id="1362976" name="Line 32"/>
              <p:cNvSpPr>
                <a:spLocks noChangeShapeType="1"/>
              </p:cNvSpPr>
              <p:nvPr/>
            </p:nvSpPr>
            <p:spPr bwMode="auto">
              <a:xfrm>
                <a:off x="4320"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2977" name="Line 33"/>
              <p:cNvSpPr>
                <a:spLocks noChangeShapeType="1"/>
              </p:cNvSpPr>
              <p:nvPr/>
            </p:nvSpPr>
            <p:spPr bwMode="auto">
              <a:xfrm>
                <a:off x="5424" y="1200"/>
                <a:ext cx="0" cy="2640"/>
              </a:xfrm>
              <a:prstGeom prst="line">
                <a:avLst/>
              </a:prstGeom>
              <a:noFill/>
              <a:ln w="9525">
                <a:solidFill>
                  <a:schemeClr val="tx1"/>
                </a:solidFill>
                <a:miter lim="800000"/>
                <a:headEnd/>
                <a:tailEnd/>
              </a:ln>
              <a:effectLst/>
            </p:spPr>
            <p:txBody>
              <a:bodyPr wrap="none"/>
              <a:lstStyle/>
              <a:p>
                <a:endParaRPr lang="zh-CN" altLang="en-US"/>
              </a:p>
            </p:txBody>
          </p:sp>
          <p:sp>
            <p:nvSpPr>
              <p:cNvPr id="1362978" name="Rectangle 34"/>
              <p:cNvSpPr>
                <a:spLocks noChangeArrowheads="1"/>
              </p:cNvSpPr>
              <p:nvPr/>
            </p:nvSpPr>
            <p:spPr bwMode="auto">
              <a:xfrm>
                <a:off x="4320" y="158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B::show</a:t>
                </a:r>
              </a:p>
            </p:txBody>
          </p:sp>
          <p:sp>
            <p:nvSpPr>
              <p:cNvPr id="1362979" name="Rectangle 35"/>
              <p:cNvSpPr>
                <a:spLocks noChangeArrowheads="1"/>
              </p:cNvSpPr>
              <p:nvPr/>
            </p:nvSpPr>
            <p:spPr bwMode="auto">
              <a:xfrm>
                <a:off x="4320" y="182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C::show</a:t>
                </a:r>
              </a:p>
            </p:txBody>
          </p:sp>
          <p:sp>
            <p:nvSpPr>
              <p:cNvPr id="1362980" name="Rectangle 36"/>
              <p:cNvSpPr>
                <a:spLocks noChangeArrowheads="1"/>
              </p:cNvSpPr>
              <p:nvPr/>
            </p:nvSpPr>
            <p:spPr bwMode="auto">
              <a:xfrm>
                <a:off x="4320" y="206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A::inc</a:t>
                </a:r>
              </a:p>
            </p:txBody>
          </p:sp>
          <p:sp>
            <p:nvSpPr>
              <p:cNvPr id="1362981" name="Rectangle 37"/>
              <p:cNvSpPr>
                <a:spLocks noChangeArrowheads="1"/>
              </p:cNvSpPr>
              <p:nvPr/>
            </p:nvSpPr>
            <p:spPr bwMode="auto">
              <a:xfrm>
                <a:off x="4320" y="230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B::inc</a:t>
                </a:r>
              </a:p>
            </p:txBody>
          </p:sp>
          <p:sp>
            <p:nvSpPr>
              <p:cNvPr id="1362982" name="Rectangle 38"/>
              <p:cNvSpPr>
                <a:spLocks noChangeArrowheads="1"/>
              </p:cNvSpPr>
              <p:nvPr/>
            </p:nvSpPr>
            <p:spPr bwMode="auto">
              <a:xfrm>
                <a:off x="4320" y="2544"/>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C::inc</a:t>
                </a:r>
              </a:p>
            </p:txBody>
          </p:sp>
          <p:sp>
            <p:nvSpPr>
              <p:cNvPr id="1362983" name="Rectangle 39"/>
              <p:cNvSpPr>
                <a:spLocks noChangeArrowheads="1"/>
              </p:cNvSpPr>
              <p:nvPr/>
            </p:nvSpPr>
            <p:spPr bwMode="auto">
              <a:xfrm>
                <a:off x="4320" y="288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A::sub</a:t>
                </a:r>
              </a:p>
            </p:txBody>
          </p:sp>
          <p:sp>
            <p:nvSpPr>
              <p:cNvPr id="1362984" name="Rectangle 40"/>
              <p:cNvSpPr>
                <a:spLocks noChangeArrowheads="1"/>
              </p:cNvSpPr>
              <p:nvPr/>
            </p:nvSpPr>
            <p:spPr bwMode="auto">
              <a:xfrm>
                <a:off x="4320" y="312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B::sub</a:t>
                </a:r>
              </a:p>
            </p:txBody>
          </p:sp>
          <p:sp>
            <p:nvSpPr>
              <p:cNvPr id="1362985" name="Rectangle 41"/>
              <p:cNvSpPr>
                <a:spLocks noChangeArrowheads="1"/>
              </p:cNvSpPr>
              <p:nvPr/>
            </p:nvSpPr>
            <p:spPr bwMode="auto">
              <a:xfrm>
                <a:off x="4320" y="3360"/>
                <a:ext cx="1104"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C::sub</a:t>
                </a:r>
              </a:p>
            </p:txBody>
          </p:sp>
        </p:grpSp>
        <p:grpSp>
          <p:nvGrpSpPr>
            <p:cNvPr id="7" name="Group 42"/>
            <p:cNvGrpSpPr>
              <a:grpSpLocks/>
            </p:cNvGrpSpPr>
            <p:nvPr/>
          </p:nvGrpSpPr>
          <p:grpSpPr bwMode="auto">
            <a:xfrm>
              <a:off x="3216" y="1104"/>
              <a:ext cx="912" cy="624"/>
              <a:chOff x="3168" y="1152"/>
              <a:chExt cx="912" cy="624"/>
            </a:xfrm>
          </p:grpSpPr>
          <p:sp>
            <p:nvSpPr>
              <p:cNvPr id="1362987" name="Rectangle 4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2988" name="Line 4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2989" name="Line 4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2990" name="Rectangle 4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8" name="Group 47"/>
            <p:cNvGrpSpPr>
              <a:grpSpLocks/>
            </p:cNvGrpSpPr>
            <p:nvPr/>
          </p:nvGrpSpPr>
          <p:grpSpPr bwMode="auto">
            <a:xfrm>
              <a:off x="3216" y="2112"/>
              <a:ext cx="912" cy="624"/>
              <a:chOff x="3168" y="1152"/>
              <a:chExt cx="912" cy="624"/>
            </a:xfrm>
          </p:grpSpPr>
          <p:sp>
            <p:nvSpPr>
              <p:cNvPr id="1362992" name="Rectangle 48"/>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2993" name="Line 49"/>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2994" name="Line 50"/>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2995" name="Rectangle 51"/>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nvGrpSpPr>
            <p:cNvPr id="9" name="Group 52"/>
            <p:cNvGrpSpPr>
              <a:grpSpLocks/>
            </p:cNvGrpSpPr>
            <p:nvPr/>
          </p:nvGrpSpPr>
          <p:grpSpPr bwMode="auto">
            <a:xfrm>
              <a:off x="3216" y="3120"/>
              <a:ext cx="912" cy="624"/>
              <a:chOff x="3168" y="1152"/>
              <a:chExt cx="912" cy="624"/>
            </a:xfrm>
          </p:grpSpPr>
          <p:sp>
            <p:nvSpPr>
              <p:cNvPr id="1362997" name="Rectangle 53"/>
              <p:cNvSpPr>
                <a:spLocks noChangeArrowheads="1"/>
              </p:cNvSpPr>
              <p:nvPr/>
            </p:nvSpPr>
            <p:spPr bwMode="auto">
              <a:xfrm>
                <a:off x="3168" y="124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(*pShow)</a:t>
                </a:r>
              </a:p>
            </p:txBody>
          </p:sp>
          <p:sp>
            <p:nvSpPr>
              <p:cNvPr id="1362998" name="Line 54"/>
              <p:cNvSpPr>
                <a:spLocks noChangeShapeType="1"/>
              </p:cNvSpPr>
              <p:nvPr/>
            </p:nvSpPr>
            <p:spPr bwMode="auto">
              <a:xfrm>
                <a:off x="3168"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2999" name="Line 55"/>
              <p:cNvSpPr>
                <a:spLocks noChangeShapeType="1"/>
              </p:cNvSpPr>
              <p:nvPr/>
            </p:nvSpPr>
            <p:spPr bwMode="auto">
              <a:xfrm>
                <a:off x="4080" y="1152"/>
                <a:ext cx="0" cy="624"/>
              </a:xfrm>
              <a:prstGeom prst="line">
                <a:avLst/>
              </a:prstGeom>
              <a:noFill/>
              <a:ln w="9525">
                <a:solidFill>
                  <a:schemeClr val="tx1"/>
                </a:solidFill>
                <a:miter lim="800000"/>
                <a:headEnd/>
                <a:tailEnd/>
              </a:ln>
              <a:effectLst/>
            </p:spPr>
            <p:txBody>
              <a:bodyPr wrap="none"/>
              <a:lstStyle/>
              <a:p>
                <a:endParaRPr lang="zh-CN" altLang="en-US"/>
              </a:p>
            </p:txBody>
          </p:sp>
          <p:sp>
            <p:nvSpPr>
              <p:cNvPr id="1363000" name="Rectangle 56"/>
              <p:cNvSpPr>
                <a:spLocks noChangeArrowheads="1"/>
              </p:cNvSpPr>
              <p:nvPr/>
            </p:nvSpPr>
            <p:spPr bwMode="auto">
              <a:xfrm>
                <a:off x="3168" y="1488"/>
                <a:ext cx="91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0">
                    <a:effectLst/>
                  </a:rPr>
                  <a:t>(*pinc)</a:t>
                </a:r>
              </a:p>
            </p:txBody>
          </p:sp>
        </p:grpSp>
      </p:grpSp>
      <p:sp>
        <p:nvSpPr>
          <p:cNvPr id="1363001" name="Line 57"/>
          <p:cNvSpPr>
            <a:spLocks noChangeShapeType="1"/>
          </p:cNvSpPr>
          <p:nvPr/>
        </p:nvSpPr>
        <p:spPr bwMode="auto">
          <a:xfrm>
            <a:off x="2484438" y="3141663"/>
            <a:ext cx="1249362" cy="2649537"/>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3002" name="Line 58"/>
          <p:cNvSpPr>
            <a:spLocks noChangeShapeType="1"/>
          </p:cNvSpPr>
          <p:nvPr/>
        </p:nvSpPr>
        <p:spPr bwMode="auto">
          <a:xfrm flipV="1">
            <a:off x="4419600" y="5257800"/>
            <a:ext cx="838200" cy="6858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3003" name="Line 59"/>
          <p:cNvSpPr>
            <a:spLocks noChangeShapeType="1"/>
          </p:cNvSpPr>
          <p:nvPr/>
        </p:nvSpPr>
        <p:spPr bwMode="auto">
          <a:xfrm flipV="1">
            <a:off x="6477000" y="2971800"/>
            <a:ext cx="914400" cy="2362200"/>
          </a:xfrm>
          <a:prstGeom prst="line">
            <a:avLst/>
          </a:prstGeom>
          <a:noFill/>
          <a:ln w="38100">
            <a:solidFill>
              <a:srgbClr val="FF0066"/>
            </a:solidFill>
            <a:miter lim="800000"/>
            <a:headEnd/>
            <a:tailEnd type="triangle" w="med" len="med"/>
          </a:ln>
          <a:effectLst/>
        </p:spPr>
        <p:txBody>
          <a:bodyPr wrap="none"/>
          <a:lstStyle/>
          <a:p>
            <a:endParaRPr lang="zh-CN" altLang="en-US"/>
          </a:p>
        </p:txBody>
      </p:sp>
      <p:sp>
        <p:nvSpPr>
          <p:cNvPr id="1363004" name="Line 60"/>
          <p:cNvSpPr>
            <a:spLocks noChangeShapeType="1"/>
          </p:cNvSpPr>
          <p:nvPr/>
        </p:nvSpPr>
        <p:spPr bwMode="auto">
          <a:xfrm>
            <a:off x="2124075" y="3644900"/>
            <a:ext cx="1609725" cy="22987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3005" name="Line 61"/>
          <p:cNvSpPr>
            <a:spLocks noChangeShapeType="1"/>
          </p:cNvSpPr>
          <p:nvPr/>
        </p:nvSpPr>
        <p:spPr bwMode="auto">
          <a:xfrm flipV="1">
            <a:off x="4495800" y="5715000"/>
            <a:ext cx="838200" cy="2286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3006" name="Line 62"/>
          <p:cNvSpPr>
            <a:spLocks noChangeShapeType="1"/>
          </p:cNvSpPr>
          <p:nvPr/>
        </p:nvSpPr>
        <p:spPr bwMode="auto">
          <a:xfrm flipV="1">
            <a:off x="6400800" y="4191000"/>
            <a:ext cx="990600" cy="15240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1363007" name="Line 63"/>
          <p:cNvSpPr>
            <a:spLocks noChangeShapeType="1"/>
          </p:cNvSpPr>
          <p:nvPr/>
        </p:nvSpPr>
        <p:spPr bwMode="auto">
          <a:xfrm>
            <a:off x="2124075" y="4005263"/>
            <a:ext cx="5267325" cy="795337"/>
          </a:xfrm>
          <a:prstGeom prst="line">
            <a:avLst/>
          </a:prstGeom>
          <a:noFill/>
          <a:ln w="38100">
            <a:solidFill>
              <a:srgbClr val="000066"/>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3001"/>
                                        </p:tgtEl>
                                        <p:attrNameLst>
                                          <p:attrName>style.visibility</p:attrName>
                                        </p:attrNameLst>
                                      </p:cBhvr>
                                      <p:to>
                                        <p:strVal val="visible"/>
                                      </p:to>
                                    </p:set>
                                    <p:animEffect transition="in" filter="strips(downRight)">
                                      <p:cBhvr>
                                        <p:cTn id="12" dur="500"/>
                                        <p:tgtEl>
                                          <p:spTgt spid="136300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3002"/>
                                        </p:tgtEl>
                                        <p:attrNameLst>
                                          <p:attrName>style.visibility</p:attrName>
                                        </p:attrNameLst>
                                      </p:cBhvr>
                                      <p:to>
                                        <p:strVal val="visible"/>
                                      </p:to>
                                    </p:set>
                                    <p:animEffect transition="in" filter="strips(downRight)">
                                      <p:cBhvr>
                                        <p:cTn id="17" dur="500"/>
                                        <p:tgtEl>
                                          <p:spTgt spid="136300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3003"/>
                                        </p:tgtEl>
                                        <p:attrNameLst>
                                          <p:attrName>style.visibility</p:attrName>
                                        </p:attrNameLst>
                                      </p:cBhvr>
                                      <p:to>
                                        <p:strVal val="visible"/>
                                      </p:to>
                                    </p:set>
                                    <p:animEffect transition="in" filter="strips(downRight)">
                                      <p:cBhvr>
                                        <p:cTn id="22" dur="500"/>
                                        <p:tgtEl>
                                          <p:spTgt spid="136300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3004"/>
                                        </p:tgtEl>
                                        <p:attrNameLst>
                                          <p:attrName>style.visibility</p:attrName>
                                        </p:attrNameLst>
                                      </p:cBhvr>
                                      <p:to>
                                        <p:strVal val="visible"/>
                                      </p:to>
                                    </p:set>
                                    <p:animEffect transition="in" filter="strips(downRight)">
                                      <p:cBhvr>
                                        <p:cTn id="27" dur="500"/>
                                        <p:tgtEl>
                                          <p:spTgt spid="136300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63005"/>
                                        </p:tgtEl>
                                        <p:attrNameLst>
                                          <p:attrName>style.visibility</p:attrName>
                                        </p:attrNameLst>
                                      </p:cBhvr>
                                      <p:to>
                                        <p:strVal val="visible"/>
                                      </p:to>
                                    </p:set>
                                    <p:animEffect transition="in" filter="strips(downRight)">
                                      <p:cBhvr>
                                        <p:cTn id="32" dur="500"/>
                                        <p:tgtEl>
                                          <p:spTgt spid="136300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63006"/>
                                        </p:tgtEl>
                                        <p:attrNameLst>
                                          <p:attrName>style.visibility</p:attrName>
                                        </p:attrNameLst>
                                      </p:cBhvr>
                                      <p:to>
                                        <p:strVal val="visible"/>
                                      </p:to>
                                    </p:set>
                                    <p:animEffect transition="in" filter="strips(downRight)">
                                      <p:cBhvr>
                                        <p:cTn id="37" dur="500"/>
                                        <p:tgtEl>
                                          <p:spTgt spid="136300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63007"/>
                                        </p:tgtEl>
                                        <p:attrNameLst>
                                          <p:attrName>style.visibility</p:attrName>
                                        </p:attrNameLst>
                                      </p:cBhvr>
                                      <p:to>
                                        <p:strVal val="visible"/>
                                      </p:to>
                                    </p:set>
                                    <p:animEffect transition="in" filter="strips(downRight)">
                                      <p:cBhvr>
                                        <p:cTn id="42" dur="500"/>
                                        <p:tgtEl>
                                          <p:spTgt spid="136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001" grpId="0" animBg="1"/>
      <p:bldP spid="1363002" grpId="0" animBg="1"/>
      <p:bldP spid="1363003" grpId="0" animBg="1"/>
      <p:bldP spid="1363004" grpId="0" animBg="1"/>
      <p:bldP spid="1363005" grpId="0" animBg="1"/>
      <p:bldP spid="1363006" grpId="0" animBg="1"/>
      <p:bldP spid="136300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A86512DD-31F0-4C1F-A0B0-407285B6CBEF}" type="slidenum">
              <a:rPr lang="en-US" altLang="zh-CN"/>
              <a:pPr/>
              <a:t>98</a:t>
            </a:fld>
            <a:r>
              <a:rPr lang="en-US" altLang="zh-CN"/>
              <a:t>-</a:t>
            </a:r>
          </a:p>
        </p:txBody>
      </p:sp>
      <p:sp>
        <p:nvSpPr>
          <p:cNvPr id="1363970" name="Rectangle 2"/>
          <p:cNvSpPr>
            <a:spLocks noGrp="1" noChangeArrowheads="1"/>
          </p:cNvSpPr>
          <p:nvPr>
            <p:ph type="title"/>
          </p:nvPr>
        </p:nvSpPr>
        <p:spPr/>
        <p:txBody>
          <a:bodyPr/>
          <a:lstStyle/>
          <a:p>
            <a:r>
              <a:rPr lang="en-US" altLang="zh-CN"/>
              <a:t>6</a:t>
            </a:r>
            <a:r>
              <a:rPr lang="zh-CN" altLang="en-US"/>
              <a:t>、虚析构函数</a:t>
            </a:r>
          </a:p>
        </p:txBody>
      </p:sp>
      <p:sp>
        <p:nvSpPr>
          <p:cNvPr id="1363971" name="Rectangle 3"/>
          <p:cNvSpPr>
            <a:spLocks noGrp="1" noChangeArrowheads="1"/>
          </p:cNvSpPr>
          <p:nvPr>
            <p:ph type="body" idx="1"/>
          </p:nvPr>
        </p:nvSpPr>
        <p:spPr/>
        <p:txBody>
          <a:bodyPr/>
          <a:lstStyle/>
          <a:p>
            <a:pPr>
              <a:lnSpc>
                <a:spcPct val="90000"/>
              </a:lnSpc>
              <a:spcBef>
                <a:spcPct val="25000"/>
              </a:spcBef>
            </a:pPr>
            <a:r>
              <a:rPr lang="en-US" altLang="zh-CN" sz="2400"/>
              <a:t>C++</a:t>
            </a:r>
            <a:r>
              <a:rPr lang="zh-CN" altLang="en-US" sz="2400"/>
              <a:t>中规定，某个类中含有虚函数，则应该将其析构函数设置为虚函数。否则容易出现内存泄漏等问题。</a:t>
            </a:r>
          </a:p>
          <a:p>
            <a:pPr>
              <a:lnSpc>
                <a:spcPct val="90000"/>
              </a:lnSpc>
              <a:spcBef>
                <a:spcPct val="25000"/>
              </a:spcBef>
              <a:buFont typeface="Wingdings" pitchFamily="2" charset="2"/>
              <a:buNone/>
            </a:pPr>
            <a:r>
              <a:rPr lang="en-US" altLang="zh-CN" sz="2400"/>
              <a:t>class Shape</a:t>
            </a:r>
          </a:p>
          <a:p>
            <a:pPr>
              <a:lnSpc>
                <a:spcPct val="90000"/>
              </a:lnSpc>
              <a:spcBef>
                <a:spcPct val="25000"/>
              </a:spcBef>
              <a:buFont typeface="Wingdings" pitchFamily="2" charset="2"/>
              <a:buNone/>
            </a:pPr>
            <a:r>
              <a:rPr lang="en-US" altLang="zh-CN" sz="2400"/>
              <a:t>{</a:t>
            </a:r>
          </a:p>
          <a:p>
            <a:pPr>
              <a:lnSpc>
                <a:spcPct val="90000"/>
              </a:lnSpc>
              <a:spcBef>
                <a:spcPct val="25000"/>
              </a:spcBef>
              <a:buFont typeface="Wingdings" pitchFamily="2" charset="2"/>
              <a:buNone/>
            </a:pPr>
            <a:r>
              <a:rPr lang="en-US" altLang="zh-CN" sz="2400"/>
              <a:t>	double x,y;</a:t>
            </a:r>
          </a:p>
          <a:p>
            <a:pPr>
              <a:lnSpc>
                <a:spcPct val="90000"/>
              </a:lnSpc>
              <a:spcBef>
                <a:spcPct val="25000"/>
              </a:spcBef>
              <a:buFont typeface="Wingdings" pitchFamily="2" charset="2"/>
              <a:buNone/>
            </a:pPr>
            <a:r>
              <a:rPr lang="en-US" altLang="zh-CN" sz="2400"/>
              <a:t>public:</a:t>
            </a:r>
          </a:p>
          <a:p>
            <a:pPr>
              <a:lnSpc>
                <a:spcPct val="90000"/>
              </a:lnSpc>
              <a:spcBef>
                <a:spcPct val="25000"/>
              </a:spcBef>
              <a:buFont typeface="Wingdings" pitchFamily="2" charset="2"/>
              <a:buNone/>
            </a:pPr>
            <a:r>
              <a:rPr lang="en-US" altLang="zh-CN" sz="2400"/>
              <a:t>	</a:t>
            </a:r>
            <a:r>
              <a:rPr lang="en-US" altLang="zh-CN" sz="2400">
                <a:solidFill>
                  <a:srgbClr val="FF0066"/>
                </a:solidFill>
              </a:rPr>
              <a:t>virtual</a:t>
            </a:r>
            <a:r>
              <a:rPr lang="en-US" altLang="zh-CN" sz="2400"/>
              <a:t> </a:t>
            </a:r>
            <a:r>
              <a:rPr lang="en-US" altLang="zh-CN" sz="2400">
                <a:solidFill>
                  <a:schemeClr val="folHlink"/>
                </a:solidFill>
              </a:rPr>
              <a:t>~Shape() {……}</a:t>
            </a:r>
          </a:p>
          <a:p>
            <a:pPr>
              <a:lnSpc>
                <a:spcPct val="90000"/>
              </a:lnSpc>
              <a:spcBef>
                <a:spcPct val="25000"/>
              </a:spcBef>
              <a:buFont typeface="Wingdings" pitchFamily="2" charset="2"/>
              <a:buNone/>
            </a:pPr>
            <a:r>
              <a:rPr lang="en-US" altLang="zh-CN" sz="2400"/>
              <a:t>	</a:t>
            </a:r>
            <a:r>
              <a:rPr lang="en-US" altLang="zh-CN" sz="2400">
                <a:solidFill>
                  <a:srgbClr val="FF0066"/>
                </a:solidFill>
              </a:rPr>
              <a:t>virtual</a:t>
            </a:r>
            <a:r>
              <a:rPr lang="en-US" altLang="zh-CN" sz="2400"/>
              <a:t> double getArea() {return 0; }</a:t>
            </a:r>
          </a:p>
          <a:p>
            <a:pPr>
              <a:lnSpc>
                <a:spcPct val="90000"/>
              </a:lnSpc>
              <a:spcBef>
                <a:spcPct val="25000"/>
              </a:spcBef>
              <a:buFont typeface="Wingdings" pitchFamily="2" charset="2"/>
              <a:buNone/>
            </a:pPr>
            <a:r>
              <a:rPr lang="en-US" altLang="zh-CN" sz="2400"/>
              <a:t>};</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r>
              <a:rPr lang="en-US" altLang="zh-CN"/>
              <a:t>-</a:t>
            </a:r>
            <a:fld id="{47D9BF6F-E692-41A0-8A28-D89D83D93198}" type="slidenum">
              <a:rPr lang="en-US" altLang="zh-CN"/>
              <a:pPr/>
              <a:t>99</a:t>
            </a:fld>
            <a:r>
              <a:rPr lang="en-US" altLang="zh-CN"/>
              <a:t>-</a:t>
            </a:r>
          </a:p>
        </p:txBody>
      </p:sp>
      <p:sp>
        <p:nvSpPr>
          <p:cNvPr id="1364994" name="Rectangle 2"/>
          <p:cNvSpPr>
            <a:spLocks noGrp="1" noChangeArrowheads="1"/>
          </p:cNvSpPr>
          <p:nvPr>
            <p:ph type="title"/>
          </p:nvPr>
        </p:nvSpPr>
        <p:spPr/>
        <p:txBody>
          <a:bodyPr/>
          <a:lstStyle/>
          <a:p>
            <a:r>
              <a:rPr lang="zh-CN" altLang="en-US"/>
              <a:t>派生类</a:t>
            </a:r>
          </a:p>
        </p:txBody>
      </p:sp>
      <p:sp>
        <p:nvSpPr>
          <p:cNvPr id="1364995" name="Rectangle 3"/>
          <p:cNvSpPr>
            <a:spLocks noGrp="1" noChangeArrowheads="1"/>
          </p:cNvSpPr>
          <p:nvPr>
            <p:ph type="body" idx="1"/>
          </p:nvPr>
        </p:nvSpPr>
        <p:spPr/>
        <p:txBody>
          <a:bodyPr/>
          <a:lstStyle/>
          <a:p>
            <a:pPr>
              <a:lnSpc>
                <a:spcPct val="90000"/>
              </a:lnSpc>
              <a:spcBef>
                <a:spcPct val="25000"/>
              </a:spcBef>
              <a:buFont typeface="Wingdings" pitchFamily="2" charset="2"/>
              <a:buNone/>
            </a:pPr>
            <a:r>
              <a:rPr lang="en-US" altLang="zh-CN" sz="2400"/>
              <a:t>const double PI=3.1415926;</a:t>
            </a:r>
          </a:p>
          <a:p>
            <a:pPr>
              <a:lnSpc>
                <a:spcPct val="90000"/>
              </a:lnSpc>
              <a:spcBef>
                <a:spcPct val="25000"/>
              </a:spcBef>
              <a:buFont typeface="Wingdings" pitchFamily="2" charset="2"/>
              <a:buNone/>
            </a:pPr>
            <a:r>
              <a:rPr lang="en-US" altLang="zh-CN" sz="2400"/>
              <a:t>class Circle : public Shape</a:t>
            </a:r>
          </a:p>
          <a:p>
            <a:pPr>
              <a:lnSpc>
                <a:spcPct val="90000"/>
              </a:lnSpc>
              <a:spcBef>
                <a:spcPct val="25000"/>
              </a:spcBef>
              <a:buFont typeface="Wingdings" pitchFamily="2" charset="2"/>
              <a:buNone/>
            </a:pPr>
            <a:r>
              <a:rPr lang="en-US" altLang="zh-CN" sz="2400"/>
              <a:t>{</a:t>
            </a:r>
          </a:p>
          <a:p>
            <a:pPr>
              <a:lnSpc>
                <a:spcPct val="90000"/>
              </a:lnSpc>
              <a:spcBef>
                <a:spcPct val="25000"/>
              </a:spcBef>
              <a:buFont typeface="Wingdings" pitchFamily="2" charset="2"/>
              <a:buNone/>
            </a:pPr>
            <a:r>
              <a:rPr lang="en-US" altLang="zh-CN" sz="2400"/>
              <a:t>	double radius;</a:t>
            </a:r>
          </a:p>
          <a:p>
            <a:pPr>
              <a:lnSpc>
                <a:spcPct val="90000"/>
              </a:lnSpc>
              <a:spcBef>
                <a:spcPct val="25000"/>
              </a:spcBef>
              <a:buFont typeface="Wingdings" pitchFamily="2" charset="2"/>
              <a:buNone/>
            </a:pPr>
            <a:r>
              <a:rPr lang="en-US" altLang="zh-CN" sz="2400"/>
              <a:t>public:</a:t>
            </a:r>
          </a:p>
          <a:p>
            <a:pPr>
              <a:lnSpc>
                <a:spcPct val="90000"/>
              </a:lnSpc>
              <a:spcBef>
                <a:spcPct val="25000"/>
              </a:spcBef>
              <a:buFont typeface="Wingdings" pitchFamily="2" charset="2"/>
              <a:buNone/>
            </a:pPr>
            <a:r>
              <a:rPr lang="en-US" altLang="zh-CN" sz="2400"/>
              <a:t>	</a:t>
            </a:r>
            <a:r>
              <a:rPr lang="en-US" altLang="zh-CN" sz="2400">
                <a:solidFill>
                  <a:schemeClr val="folHlink"/>
                </a:solidFill>
              </a:rPr>
              <a:t>Circle(double x,double y,double z)</a:t>
            </a:r>
          </a:p>
          <a:p>
            <a:pPr>
              <a:lnSpc>
                <a:spcPct val="90000"/>
              </a:lnSpc>
              <a:spcBef>
                <a:spcPct val="25000"/>
              </a:spcBef>
              <a:buFont typeface="Wingdings" pitchFamily="2" charset="2"/>
              <a:buNone/>
            </a:pPr>
            <a:r>
              <a:rPr lang="en-US" altLang="zh-CN" sz="2400">
                <a:solidFill>
                  <a:schemeClr val="folHlink"/>
                </a:solidFill>
              </a:rPr>
              <a:t>		: Shape(x,y) {radius=z; }</a:t>
            </a:r>
          </a:p>
          <a:p>
            <a:pPr>
              <a:lnSpc>
                <a:spcPct val="90000"/>
              </a:lnSpc>
              <a:spcBef>
                <a:spcPct val="25000"/>
              </a:spcBef>
              <a:buFont typeface="Wingdings" pitchFamily="2" charset="2"/>
              <a:buNone/>
            </a:pPr>
            <a:r>
              <a:rPr lang="en-US" altLang="zh-CN" sz="2400">
                <a:solidFill>
                  <a:schemeClr val="folHlink"/>
                </a:solidFill>
              </a:rPr>
              <a:t>	double getArea() </a:t>
            </a:r>
          </a:p>
          <a:p>
            <a:pPr>
              <a:lnSpc>
                <a:spcPct val="90000"/>
              </a:lnSpc>
              <a:spcBef>
                <a:spcPct val="25000"/>
              </a:spcBef>
              <a:buFont typeface="Wingdings" pitchFamily="2" charset="2"/>
              <a:buNone/>
            </a:pPr>
            <a:r>
              <a:rPr lang="en-US" altLang="zh-CN" sz="2400">
                <a:solidFill>
                  <a:schemeClr val="folHlink"/>
                </a:solidFill>
              </a:rPr>
              <a:t>	      { return PI*radius*radius; }</a:t>
            </a:r>
          </a:p>
          <a:p>
            <a:pPr>
              <a:lnSpc>
                <a:spcPct val="90000"/>
              </a:lnSpc>
              <a:spcBef>
                <a:spcPct val="25000"/>
              </a:spcBef>
              <a:buFont typeface="Wingdings" pitchFamily="2" charset="2"/>
              <a:buNone/>
            </a:pPr>
            <a:r>
              <a:rPr lang="en-US" altLang="zh-CN" sz="2400">
                <a:solidFill>
                  <a:schemeClr val="folHlink"/>
                </a:solidFill>
              </a:rPr>
              <a:t>	</a:t>
            </a:r>
            <a:r>
              <a:rPr lang="en-US" altLang="zh-CN" sz="2400">
                <a:solidFill>
                  <a:srgbClr val="FF0066"/>
                </a:solidFill>
              </a:rPr>
              <a:t>~Circle() {……}</a:t>
            </a:r>
          </a:p>
          <a:p>
            <a:pPr>
              <a:lnSpc>
                <a:spcPct val="90000"/>
              </a:lnSpc>
              <a:spcBef>
                <a:spcPct val="25000"/>
              </a:spcBef>
              <a:buFont typeface="Wingdings" pitchFamily="2" charset="2"/>
              <a:buNone/>
            </a:pPr>
            <a:r>
              <a:rPr lang="en-US" altLang="zh-CN" sz="2400"/>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Comic Sans MS"/>
        <a:ea typeface="方正卡通简体"/>
        <a:cs typeface=""/>
      </a:majorFont>
      <a:minorFont>
        <a:latin typeface="Book Antiqu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csppt01</Template>
  <TotalTime>4950</TotalTime>
  <Words>4663</Words>
  <Application>Microsoft Office PowerPoint</Application>
  <PresentationFormat>全屏显示(4:3)</PresentationFormat>
  <Paragraphs>1385</Paragraphs>
  <Slides>107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09" baseType="lpstr">
      <vt:lpstr>csppt01</vt:lpstr>
      <vt:lpstr>Photo Editor 照片</vt:lpstr>
      <vt:lpstr>第05章继承与多态</vt:lpstr>
      <vt:lpstr>本章内容安排</vt:lpstr>
      <vt:lpstr>1、面向对象中的继承和派生</vt:lpstr>
      <vt:lpstr>继承的层次结构</vt:lpstr>
      <vt:lpstr>2、派生类的定义</vt:lpstr>
      <vt:lpstr>派生类的定义</vt:lpstr>
      <vt:lpstr>3、派生类示例：基类</vt:lpstr>
      <vt:lpstr>派生类示例：派生类</vt:lpstr>
      <vt:lpstr>派生类示例：main</vt:lpstr>
      <vt:lpstr>派生类示例说明</vt:lpstr>
      <vt:lpstr>派生类对象的内存结构</vt:lpstr>
      <vt:lpstr>4、派生类对基类的扩充</vt:lpstr>
      <vt:lpstr>本章内容安排</vt:lpstr>
      <vt:lpstr>1、继承方式</vt:lpstr>
      <vt:lpstr>2、公有继承：public</vt:lpstr>
      <vt:lpstr>公有继承：public示例</vt:lpstr>
      <vt:lpstr>不能访问基类私有成员！</vt:lpstr>
      <vt:lpstr>解决办法：调用基类公有接口</vt:lpstr>
      <vt:lpstr>小结：公有继承访问权限</vt:lpstr>
      <vt:lpstr>小结：公有继承访问权限</vt:lpstr>
      <vt:lpstr>3、保护继承：protected</vt:lpstr>
      <vt:lpstr>保护继承：protected示例</vt:lpstr>
      <vt:lpstr>基类私有成员不能访问</vt:lpstr>
      <vt:lpstr>解决办法：调用基类公有接口</vt:lpstr>
      <vt:lpstr>多次继承，保护属性不变</vt:lpstr>
      <vt:lpstr>小结：保护继承访问权限</vt:lpstr>
      <vt:lpstr>小结：保护继承访问权限</vt:lpstr>
      <vt:lpstr>4、私有继承：private</vt:lpstr>
      <vt:lpstr>本章内容安排</vt:lpstr>
      <vt:lpstr>1、构造基类成员</vt:lpstr>
      <vt:lpstr>构造函数调用顺序</vt:lpstr>
      <vt:lpstr>析构函数的调用顺序</vt:lpstr>
      <vt:lpstr>2、构造函数的调用顺序示例</vt:lpstr>
      <vt:lpstr>构造函数的调用顺序示例</vt:lpstr>
      <vt:lpstr>构造函数的调用顺序</vt:lpstr>
      <vt:lpstr>说明</vt:lpstr>
      <vt:lpstr>禁止继承</vt:lpstr>
      <vt:lpstr>本章内容安排</vt:lpstr>
      <vt:lpstr>1、多继承的概念</vt:lpstr>
      <vt:lpstr>2、多继承示例：基类</vt:lpstr>
      <vt:lpstr>多继承示例：基类</vt:lpstr>
      <vt:lpstr>多继承示例：派生类</vt:lpstr>
      <vt:lpstr>多继承示例：main</vt:lpstr>
      <vt:lpstr>多继承说明</vt:lpstr>
      <vt:lpstr>3、多继承的二义性</vt:lpstr>
      <vt:lpstr>多继承的二义性</vt:lpstr>
      <vt:lpstr>二义性解决方法：限定前缀</vt:lpstr>
      <vt:lpstr>二义性解决方法：覆盖技术</vt:lpstr>
      <vt:lpstr>4、另一种二义性</vt:lpstr>
      <vt:lpstr>多继承的二义性</vt:lpstr>
      <vt:lpstr>引用谁的成员？</vt:lpstr>
      <vt:lpstr>勉为其难？</vt:lpstr>
      <vt:lpstr>5、二义性解决之道：虚基类</vt:lpstr>
      <vt:lpstr>二义性解决之道：虚基类</vt:lpstr>
      <vt:lpstr>二义性解决之道：虚基类</vt:lpstr>
      <vt:lpstr>虚基类的要点</vt:lpstr>
      <vt:lpstr>本章内容安排</vt:lpstr>
      <vt:lpstr>1、什么是多态性？</vt:lpstr>
      <vt:lpstr>什么是多态性？</vt:lpstr>
      <vt:lpstr>静态多态性和动态多态性</vt:lpstr>
      <vt:lpstr>2、成员函数重载和覆盖</vt:lpstr>
      <vt:lpstr>3、成员函数重载</vt:lpstr>
      <vt:lpstr>成员函数重载</vt:lpstr>
      <vt:lpstr>4、赋值兼容性规则</vt:lpstr>
      <vt:lpstr>派生类对象赋值给基类对象</vt:lpstr>
      <vt:lpstr>基类对象赋值给派生类对象</vt:lpstr>
      <vt:lpstr>派生类对象初始化基类引用</vt:lpstr>
      <vt:lpstr>派生类对象地址赋值基类指针</vt:lpstr>
      <vt:lpstr>类型转换：static_cast</vt:lpstr>
      <vt:lpstr>类型转换：dynamic_cast</vt:lpstr>
      <vt:lpstr>类型转换：其它</vt:lpstr>
      <vt:lpstr>5、覆盖技术</vt:lpstr>
      <vt:lpstr>覆盖技术</vt:lpstr>
      <vt:lpstr>覆盖技术</vt:lpstr>
      <vt:lpstr>6、访问被覆盖的方法</vt:lpstr>
      <vt:lpstr>访问被覆盖的方法</vt:lpstr>
      <vt:lpstr>访问被覆盖的方法</vt:lpstr>
      <vt:lpstr>本章内容安排</vt:lpstr>
      <vt:lpstr>1、为什么要运行时多态？</vt:lpstr>
      <vt:lpstr>为什么要运行时多态？</vt:lpstr>
      <vt:lpstr>为什么要运行时多态？</vt:lpstr>
      <vt:lpstr>编译器无能为力！</vt:lpstr>
      <vt:lpstr>勉强的方法</vt:lpstr>
      <vt:lpstr>2、解决之道：虚函数</vt:lpstr>
      <vt:lpstr>神奇的变化</vt:lpstr>
      <vt:lpstr>一个接口，多种方法</vt:lpstr>
      <vt:lpstr>3、虚函数的说明</vt:lpstr>
      <vt:lpstr>override强制覆盖基类方法</vt:lpstr>
      <vt:lpstr>一个接口，多种方法</vt:lpstr>
      <vt:lpstr>4、寻根求源：静态多态性</vt:lpstr>
      <vt:lpstr>5、寻根求源：虚函数</vt:lpstr>
      <vt:lpstr>虚函数原理</vt:lpstr>
      <vt:lpstr>虚函数原理</vt:lpstr>
      <vt:lpstr>虚函数原理</vt:lpstr>
      <vt:lpstr>虚函数原理：基类对象</vt:lpstr>
      <vt:lpstr>虚函数原理：派生类对象</vt:lpstr>
      <vt:lpstr>虚函数原理：派生类对象</vt:lpstr>
      <vt:lpstr>6、虚析构函数</vt:lpstr>
      <vt:lpstr>派生类</vt:lpstr>
      <vt:lpstr>虚析构函数：原因</vt:lpstr>
      <vt:lpstr>虚析构函数：原因</vt:lpstr>
      <vt:lpstr>7、定义纯虚函数</vt:lpstr>
      <vt:lpstr>派生类实现纯虚函数</vt:lpstr>
      <vt:lpstr>派生类实现纯虚函数</vt:lpstr>
      <vt:lpstr>基于引用的多态</vt:lpstr>
      <vt:lpstr>抽象类</vt:lpstr>
      <vt:lpstr>抽象类</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01.An Approach to the Object-Oriented</dc:subject>
  <dc:creator>thbin</dc:creator>
  <cp:lastModifiedBy>xiajb</cp:lastModifiedBy>
  <cp:revision>863</cp:revision>
  <cp:lastPrinted>1601-01-01T00:00:00Z</cp:lastPrinted>
  <dcterms:created xsi:type="dcterms:W3CDTF">2004-04-26T09:40:58Z</dcterms:created>
  <dcterms:modified xsi:type="dcterms:W3CDTF">2017-07-09T09:25:33Z</dcterms:modified>
</cp:coreProperties>
</file>