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7"/>
  </p:notesMasterIdLst>
  <p:sldIdLst>
    <p:sldId id="263" r:id="rId2"/>
    <p:sldId id="266" r:id="rId3"/>
    <p:sldId id="273" r:id="rId4"/>
    <p:sldId id="275" r:id="rId5"/>
    <p:sldId id="276" r:id="rId6"/>
    <p:sldId id="277" r:id="rId7"/>
    <p:sldId id="274" r:id="rId8"/>
    <p:sldId id="278" r:id="rId9"/>
    <p:sldId id="280" r:id="rId10"/>
    <p:sldId id="281" r:id="rId11"/>
    <p:sldId id="282" r:id="rId12"/>
    <p:sldId id="315" r:id="rId13"/>
    <p:sldId id="316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302" r:id="rId24"/>
    <p:sldId id="303" r:id="rId25"/>
    <p:sldId id="304" r:id="rId26"/>
    <p:sldId id="305" r:id="rId27"/>
    <p:sldId id="317" r:id="rId28"/>
    <p:sldId id="318" r:id="rId29"/>
    <p:sldId id="306" r:id="rId30"/>
    <p:sldId id="307" r:id="rId31"/>
    <p:sldId id="308" r:id="rId32"/>
    <p:sldId id="309" r:id="rId33"/>
    <p:sldId id="313" r:id="rId34"/>
    <p:sldId id="314" r:id="rId35"/>
    <p:sldId id="31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8000"/>
    <a:srgbClr val="339933"/>
    <a:srgbClr val="005250"/>
    <a:srgbClr val="004E4C"/>
    <a:srgbClr val="336600"/>
    <a:srgbClr val="001E1D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 autoAdjust="0"/>
    <p:restoredTop sz="86416" autoAdjust="0"/>
  </p:normalViewPr>
  <p:slideViewPr>
    <p:cSldViewPr>
      <p:cViewPr>
        <p:scale>
          <a:sx n="50" d="100"/>
          <a:sy n="50" d="100"/>
        </p:scale>
        <p:origin x="-2237" y="-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3536A316-A19C-4095-A8FC-1308D6BB92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7204F9B-FB04-4697-9FBB-9C37BFA8CCA9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98DEEEA-49A8-4539-A789-7859427722E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5B445A1-70E7-4044-84E8-31F616D69354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98614DAF-9839-43F8-BB4D-2D03EE5A4CE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71C3775-67A7-4FF5-A2BF-74BE7D288C9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3B91379-A722-4004-AA0D-F82DF6B1B21B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E557403-E846-4BE4-B02E-FF398F65884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948017B-9236-4CBB-8ED0-B58B76BF8D6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C8AA95C-A425-42EF-AC8E-81108C436339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82CDE1A-01DE-4C93-B8A2-1316F80B2B2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-</a:t>
            </a:r>
            <a:fld id="{8A3E75AB-DA21-44A0-AA2D-2748FF05D6A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73238"/>
            <a:ext cx="8064500" cy="1727200"/>
          </a:xfrm>
        </p:spPr>
        <p:txBody>
          <a:bodyPr/>
          <a:lstStyle/>
          <a:p>
            <a:r>
              <a:rPr lang="zh-CN" altLang="en-US" sz="4800" u="sng" smtClean="0"/>
              <a:t>第</a:t>
            </a:r>
            <a:r>
              <a:rPr lang="en-US" altLang="zh-CN" sz="4800" u="sng" smtClean="0"/>
              <a:t>06</a:t>
            </a:r>
            <a:r>
              <a:rPr lang="zh-CN" altLang="en-US" sz="4800" u="sng" smtClean="0"/>
              <a:t>章模板泛型编程基础</a:t>
            </a:r>
            <a:endParaRPr lang="zh-CN" altLang="en-US" sz="4800" u="sng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模板参数的演绎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max(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 a,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a&lt;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b?b:a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max(4, 7);   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//</a:t>
            </a:r>
            <a:r>
              <a:rPr lang="zh-CN" altLang="en-US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编译器能够推断所有的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</a:t>
            </a:r>
            <a:r>
              <a:rPr lang="zh-CN" altLang="en-US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均为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zh-CN" altLang="en-US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型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max(4, 4.2);  </a:t>
            </a: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7544" y="4725144"/>
            <a:ext cx="8208912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当编译器无法推断类型参数时，就会出现二义性，从而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报错。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型，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4.2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类型，无法决定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的类型。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35696" y="3717032"/>
            <a:ext cx="8640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8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80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函数后置类型声明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max(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a,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a&lt;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b?b:a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max 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&gt; (4,7);   </a:t>
            </a:r>
            <a:endParaRPr lang="zh-CN" altLang="en-US" sz="2200" dirty="0" smtClean="0">
              <a:solidFill>
                <a:srgbClr val="000099"/>
              </a:solidFill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max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&lt;double&gt; 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(4, 4.2);  </a:t>
            </a: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4581128"/>
            <a:ext cx="8208912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在可能出现二义性的情况下，显式指定模板那参数类型，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是一种良好编程习惯。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类型推导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T1, typename T2, typename RT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  <a:endParaRPr lang="en-US" altLang="zh-CN" sz="2200" dirty="0" smtClean="0">
              <a:solidFill>
                <a:srgbClr val="000099"/>
              </a:solidFill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RT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sum(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T1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 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a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,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T2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effectLst/>
                <a:latin typeface="Tahoma" pitchFamily="34" charset="0"/>
              </a:rPr>
              <a:t>return </a:t>
            </a:r>
            <a:r>
              <a:rPr lang="en-US" altLang="zh-CN" sz="2200" smtClean="0">
                <a:effectLst/>
                <a:latin typeface="Tahoma" pitchFamily="34" charset="0"/>
              </a:rPr>
              <a:t>a+b;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&lt;typename T1, typename T2&gt;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auto  sum(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T1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 a,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T2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 b)  -&gt; decltype(a+b)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return a+b;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35088" y="5517232"/>
            <a:ext cx="6949280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编译器根据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decltype(a+b)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推导出返回值类型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21297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函数后置类型声明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83568" y="3861048"/>
            <a:ext cx="7560840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还没有定义，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decltype(a+b)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无法通过编译。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7688" y="11334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template &lt;typename T1, typename T2&gt;</a:t>
            </a:r>
          </a:p>
          <a:p>
            <a:pPr marL="360000" lvl="0" indent="-342900">
              <a:spcBef>
                <a:spcPts val="1200"/>
              </a:spcBef>
              <a:buClr>
                <a:srgbClr val="004E4C"/>
              </a:buClr>
              <a:buSzPct val="80000"/>
            </a:pPr>
            <a:r>
              <a:rPr lang="en-US" altLang="zh-CN" sz="2200" kern="0" smtClean="0">
                <a:solidFill>
                  <a:srgbClr val="000099"/>
                </a:solidFill>
              </a:rPr>
              <a:t>decltype(a+b</a:t>
            </a:r>
            <a:r>
              <a:rPr lang="en-US" altLang="zh-CN" sz="2200" kern="0" smtClean="0">
                <a:solidFill>
                  <a:srgbClr val="000099"/>
                </a:solidFill>
              </a:rPr>
              <a:t>) </a:t>
            </a: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sum(</a:t>
            </a: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T1</a:t>
            </a: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 a, </a:t>
            </a: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T2</a:t>
            </a: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b)</a:t>
            </a:r>
          </a:p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525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{</a:t>
            </a:r>
          </a:p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525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	return a+b;</a:t>
            </a:r>
          </a:p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525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}</a:t>
            </a:r>
          </a:p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rgbClr val="00525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3600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4E4C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00525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568" y="1484784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什么是模板</a:t>
            </a:r>
            <a:endParaRPr lang="en-US" altLang="zh-CN" smtClean="0"/>
          </a:p>
          <a:p>
            <a:r>
              <a:rPr lang="zh-CN" altLang="en-US" smtClean="0"/>
              <a:t>函数模板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类模板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通用数组</a:t>
            </a:r>
            <a:r>
              <a:rPr lang="zh-CN" altLang="en-US" smtClean="0"/>
              <a:t>类</a:t>
            </a:r>
            <a:r>
              <a:rPr lang="en-US" altLang="zh-CN" smtClean="0"/>
              <a:t>MyVector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类模板的定义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class Exam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void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(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const&amp; value);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elems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   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   </a:t>
            </a:r>
            <a:endParaRPr lang="zh-CN" altLang="en-US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4365104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Exam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并不是一个真正的类，只是一个类模板（生成类定义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的骨架），类中数据成员和部分成员函数参数的类型还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没有确定，并以模板并没有定义任何类。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20"/>
          <p:cNvSpPr>
            <a:spLocks/>
          </p:cNvSpPr>
          <p:nvPr/>
        </p:nvSpPr>
        <p:spPr bwMode="auto">
          <a:xfrm flipH="1">
            <a:off x="4427984" y="1412776"/>
            <a:ext cx="3816424" cy="864096"/>
          </a:xfrm>
          <a:prstGeom prst="borderCallout2">
            <a:avLst>
              <a:gd name="adj1" fmla="val 13634"/>
              <a:gd name="adj2" fmla="val 101755"/>
              <a:gd name="adj3" fmla="val 13634"/>
              <a:gd name="adj4" fmla="val 106616"/>
              <a:gd name="adj5" fmla="val -20670"/>
              <a:gd name="adj6" fmla="val 116976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标志模板的开始，同时指定模板中使用的类型参数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类模板成员函数的定义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T&gt;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void Exam&lt;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 ::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(const T&amp; value)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{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elems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=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vlaue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}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C00000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C00000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C00000"/>
                </a:solidFill>
                <a:effectLst/>
                <a:latin typeface="Tahoma" pitchFamily="34" charset="0"/>
              </a:rPr>
              <a:t> T&gt;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 Exam&lt;T&gt; 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() const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elems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 marL="342000">
              <a:spcBef>
                <a:spcPts val="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4725144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成员函数实质上函数模板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类作用域限定符不再是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Exam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Exam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不是真正的类，真正的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类是按照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类型实例化后的类，名称为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Exam&lt;T&gt;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20"/>
          <p:cNvSpPr>
            <a:spLocks/>
          </p:cNvSpPr>
          <p:nvPr/>
        </p:nvSpPr>
        <p:spPr bwMode="auto">
          <a:xfrm flipH="1">
            <a:off x="3995936" y="1988840"/>
            <a:ext cx="4824536" cy="864096"/>
          </a:xfrm>
          <a:prstGeom prst="borderCallout2">
            <a:avLst>
              <a:gd name="adj1" fmla="val 13634"/>
              <a:gd name="adj2" fmla="val 101755"/>
              <a:gd name="adj3" fmla="val 13634"/>
              <a:gd name="adj4" fmla="val 106616"/>
              <a:gd name="adj5" fmla="val -80929"/>
              <a:gd name="adj6" fmla="val 123850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每个成员函数之前都要使用模板标志，哪怕该函数不使用类型参数。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定义对象：类模板实例化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iostream</a:t>
            </a:r>
            <a:r>
              <a:rPr lang="en-US" altLang="zh-CN" sz="2200" dirty="0" smtClean="0">
                <a:effectLst/>
                <a:latin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Exam&lt;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 e1;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e1.setValue(5);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&lt;&lt;e1.getValue()&lt;&lt;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Exam&lt;double&gt; e2;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e2.setValue(5.5);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&lt;&lt;e2.getValue()&lt;&lt;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91072" y="5013176"/>
            <a:ext cx="8101408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创建对象时，编译器根据指定的类型，生成特定类型的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类定义（含成员函数定义）。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根据类骨架，编译器针对不同类型帮我们生成类定义。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18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编译器生成的类实例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class Exam&lt;int&gt;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	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public: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void setVal (int const&amp;);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int getVal() const;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private: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int elems;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};   </a:t>
            </a:r>
            <a:endParaRPr lang="zh-CN" altLang="en-US" sz="2200" smtClean="0">
              <a:effectLst/>
              <a:latin typeface="Tahoma" pitchFamily="34" charset="0"/>
            </a:endParaRP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void Exam&lt;int&gt;:: setVal(const int&amp; e)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{	elems=e; }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int Exam&lt;int&gt;:: getVal() const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	return elems;  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5445224"/>
            <a:ext cx="8352928" cy="9634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借助模板的强大功能，我们无需编写多个类，编译器根据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类型参数帮我们生成实际需要的类。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编译器生成的类实例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class Exam&lt;double&gt;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	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public: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void setVal (double const&amp;);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double getVal() const;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private: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double elems;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};   </a:t>
            </a:r>
            <a:endParaRPr lang="zh-CN" altLang="en-US" sz="2200" smtClean="0">
              <a:effectLst/>
              <a:latin typeface="Tahoma" pitchFamily="34" charset="0"/>
            </a:endParaRP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void Exam&lt;double&gt;:: setVal(const double&amp; e)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{	elems=e; }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double Exam&lt;double&gt;:: getVal() const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	return elems;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 smtClean="0">
                <a:solidFill>
                  <a:schemeClr val="hlink"/>
                </a:solidFill>
              </a:rPr>
              <a:t>什么是模板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函数模板</a:t>
            </a:r>
            <a:endParaRPr lang="en-US" altLang="zh-CN" smtClean="0"/>
          </a:p>
          <a:p>
            <a:r>
              <a:rPr lang="zh-CN" altLang="en-US" smtClean="0"/>
              <a:t>类模板</a:t>
            </a:r>
            <a:endParaRPr lang="en-US" altLang="zh-CN" smtClean="0"/>
          </a:p>
          <a:p>
            <a:r>
              <a:rPr lang="zh-CN" altLang="en-US" smtClean="0"/>
              <a:t>通用数组</a:t>
            </a:r>
            <a:r>
              <a:rPr lang="zh-CN" altLang="en-US" smtClean="0"/>
              <a:t>类</a:t>
            </a:r>
            <a:r>
              <a:rPr lang="en-US" altLang="zh-CN" smtClean="0"/>
              <a:t>MyVector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20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什么是模板</a:t>
            </a:r>
            <a:endParaRPr lang="en-US" altLang="zh-CN" smtClean="0"/>
          </a:p>
          <a:p>
            <a:r>
              <a:rPr lang="zh-CN" altLang="en-US" smtClean="0"/>
              <a:t>函数模板</a:t>
            </a:r>
            <a:endParaRPr lang="en-US" altLang="zh-CN" smtClean="0"/>
          </a:p>
          <a:p>
            <a:r>
              <a:rPr lang="zh-CN" altLang="en-US" smtClean="0"/>
              <a:t>类模板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通用数组</a:t>
            </a:r>
            <a:r>
              <a:rPr lang="zh-CN" altLang="en-US" u="sng" smtClean="0">
                <a:solidFill>
                  <a:schemeClr val="hlink"/>
                </a:solidFill>
              </a:rPr>
              <a:t>类</a:t>
            </a:r>
            <a:r>
              <a:rPr lang="en-US" altLang="zh-CN" u="sng" smtClean="0">
                <a:solidFill>
                  <a:schemeClr val="hlink"/>
                </a:solidFill>
              </a:rPr>
              <a:t>MyVector</a:t>
            </a:r>
            <a:endParaRPr lang="en-US" altLang="zh-CN" u="sng" smtClean="0">
              <a:solidFill>
                <a:schemeClr val="hlink"/>
              </a:solidFill>
            </a:endParaRPr>
          </a:p>
          <a:p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8C78E26-A2E3-4935-88F1-C949A38254DF}" type="slidenum">
              <a:rPr lang="en-US" altLang="zh-CN"/>
              <a:pPr/>
              <a:t>21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Array1D</a:t>
            </a:r>
            <a:r>
              <a:rPr lang="zh-CN" altLang="en-US" smtClean="0"/>
              <a:t>的尴尬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Array1D</a:t>
            </a:r>
            <a:r>
              <a:rPr lang="zh-CN" altLang="en-US" smtClean="0"/>
              <a:t>：以</a:t>
            </a:r>
            <a:r>
              <a:rPr lang="en-US" altLang="zh-CN" smtClean="0"/>
              <a:t>int</a:t>
            </a:r>
            <a:r>
              <a:rPr lang="zh-CN" altLang="en-US" smtClean="0"/>
              <a:t>为数据成员，动态内存分配</a:t>
            </a:r>
            <a:endParaRPr lang="en-US" altLang="zh-CN" smtClean="0"/>
          </a:p>
          <a:p>
            <a:r>
              <a:rPr lang="zh-CN" altLang="en-US" smtClean="0"/>
              <a:t>目前的数组类只能处理固定的数据类型，如果需要处理不同类型的数组，应使用模板技术。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22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、模板数组类的定义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FF0066"/>
                </a:solidFill>
                <a:effectLst/>
                <a:latin typeface="Tahoma" pitchFamily="34" charset="0"/>
              </a:rPr>
              <a:t>template 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class </a:t>
            </a:r>
            <a:r>
              <a:rPr lang="en-US" altLang="zh-CN" sz="2000" smtClean="0">
                <a:effectLst/>
                <a:latin typeface="Tahoma" pitchFamily="34" charset="0"/>
              </a:rPr>
              <a:t>MyVector</a:t>
            </a:r>
            <a:endParaRPr lang="en-US" altLang="zh-CN" sz="200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public: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MyVector(int 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maxSize=1);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MyVector(const MyVector&lt;T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&gt;&amp; a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effectLst/>
                <a:latin typeface="Tahoma" pitchFamily="34" charset="0"/>
              </a:rPr>
              <a:t>MyVector(const MyVector&lt;T&gt;&amp;&amp; a);</a:t>
            </a:r>
            <a:endParaRPr lang="en-US" altLang="zh-CN" sz="200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MyVector&amp; 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operator=(const 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MyVector&lt;T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&gt;&amp; a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effectLst/>
                <a:latin typeface="Tahoma" pitchFamily="34" charset="0"/>
              </a:rPr>
              <a:t>MyVector&amp; operator=(const MyVector&lt;T&gt;&amp;&amp; a);</a:t>
            </a:r>
            <a:endParaRPr lang="en-US" altLang="zh-CN" sz="200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000099"/>
                </a:solidFill>
                <a:effectLst/>
                <a:latin typeface="Tahoma" pitchFamily="34" charset="0"/>
              </a:rPr>
              <a:t>~MyVector();</a:t>
            </a:r>
            <a:endParaRPr lang="en-US" altLang="zh-CN" sz="2000" smtClean="0">
              <a:solidFill>
                <a:srgbClr val="000099"/>
              </a:solidFill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int getSize()const {return size;}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C00000"/>
                </a:solidFill>
                <a:effectLst/>
                <a:latin typeface="Tahoma" pitchFamily="34" charset="0"/>
              </a:rPr>
              <a:t>	T getValue(int index)const;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C00000"/>
                </a:solidFill>
                <a:effectLst/>
                <a:latin typeface="Tahoma" pitchFamily="34" charset="0"/>
              </a:rPr>
              <a:t>	void setValue(int index,T value);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C00000"/>
                </a:solidFill>
                <a:effectLst/>
                <a:latin typeface="Tahoma" pitchFamily="34" charset="0"/>
              </a:rPr>
              <a:t>	T&amp; operator[](int index);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C00000"/>
                </a:solidFill>
                <a:effectLst/>
                <a:latin typeface="Tahoma" pitchFamily="34" charset="0"/>
              </a:rPr>
              <a:t>	const T&amp; operator[](int index)const;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rgbClr val="C00000"/>
                </a:solidFill>
                <a:effectLst/>
                <a:latin typeface="Tahoma" pitchFamily="34" charset="0"/>
              </a:rPr>
              <a:t>	void pushData(T data);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void removeData();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void removeData(int index);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707904" y="836712"/>
            <a:ext cx="5184576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Array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变成了模板，而不是真正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的类，编译器将根据模板，帮助我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们生成所需要的类。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23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模板数组类的定义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template 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effectLst/>
                <a:latin typeface="Tahoma" pitchFamily="34" charset="0"/>
              </a:rPr>
              <a:t>MyVector</a:t>
            </a:r>
            <a:endParaRPr lang="en-US" altLang="zh-CN" sz="220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    …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private: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C00000"/>
                </a:solidFill>
                <a:effectLst/>
                <a:latin typeface="Tahoma" pitchFamily="34" charset="0"/>
              </a:rPr>
              <a:t>T *pData;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int size;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int maxSize;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bool validIndex(int index)const;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void copyData(T *data,int maxSize,int curSize);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void reAllocMemory();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&gt;::</a:t>
            </a:r>
            <a:r>
              <a:rPr lang="en-US" altLang="zh-CN" sz="2200" smtClean="0">
                <a:effectLst/>
                <a:latin typeface="Tahoma" pitchFamily="34" charset="0"/>
              </a:rPr>
              <a:t>copyData(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effectLst/>
                <a:latin typeface="Tahoma" pitchFamily="34" charset="0"/>
              </a:rPr>
              <a:t> *data,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	int maxSize,int curSize)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int i;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this-&gt;maxSize=maxSize;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size=curSize;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pData=new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effectLst/>
                <a:latin typeface="Tahoma" pitchFamily="34" charset="0"/>
              </a:rPr>
              <a:t>[maxSize];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for(i=0;i&lt;size;++i)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pData[i]=data[i];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211960" y="3356992"/>
            <a:ext cx="4824536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每个成员函数前的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template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声明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都需要保留。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数据元素的类型用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来代替。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47664" y="5013176"/>
            <a:ext cx="4824536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鉴于模板的特殊机制，要求将成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员函数的实现和模板定义都放在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头文件中。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25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C00000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MyVector&lt;T&gt;::MyVector(int </a:t>
            </a:r>
            <a:r>
              <a:rPr lang="en-US" altLang="zh-CN" sz="2200" smtClean="0">
                <a:effectLst/>
                <a:latin typeface="Tahoma" pitchFamily="34" charset="0"/>
              </a:rPr>
              <a:t>maxSize)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this-&gt;maxSize=maxSize;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pData=new T[maxSize];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size=0;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0"/>
              </a:spcBef>
              <a:buNone/>
            </a:pPr>
            <a:endParaRPr lang="en-US" altLang="zh-CN" sz="220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C00000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MyVector&lt;T&gt;::~MyVector()</a:t>
            </a:r>
            <a:endParaRPr lang="en-US" altLang="zh-CN" sz="220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delete[] pData;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MyVector&lt;T&gt;::MyVector(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const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&gt;&amp; </a:t>
            </a:r>
            <a:r>
              <a:rPr lang="en-US" altLang="zh-CN" sz="2200" smtClean="0">
                <a:effectLst/>
                <a:latin typeface="Tahoma" pitchFamily="34" charset="0"/>
              </a:rPr>
              <a:t>a)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copyData(a.pData,a.maxSize,a.size);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&gt;&amp;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&gt;::operator =(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	const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&gt;&amp; a)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if(this==&amp;a)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return *this;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delete []pData;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copyData(a.pData,a.maxSize,a.size);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return *this;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MyVector&lt;T&gt;::MyVector(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const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MyVector&lt;T&gt;&amp;&amp; </a:t>
            </a:r>
            <a:r>
              <a:rPr lang="en-US" altLang="zh-CN" sz="2200" smtClean="0">
                <a:effectLst/>
                <a:latin typeface="Tahoma" pitchFamily="34" charset="0"/>
              </a:rPr>
              <a:t>a)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size=a.size</a:t>
            </a: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pData=a.pData;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a.size=0;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a.pData=null;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  <a:endParaRPr lang="en-US" altLang="zh-CN" sz="2200" smtClean="0">
              <a:effectLst/>
              <a:latin typeface="Tahoma" pitchFamily="34" charset="0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9888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MyVector&lt;T&gt;&amp; MyVector&lt;T&gt;::operator=(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const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MyVector&lt;T&gt;&amp;&amp; </a:t>
            </a:r>
            <a:r>
              <a:rPr lang="en-US" altLang="zh-CN" sz="2200" smtClean="0">
                <a:effectLst/>
                <a:latin typeface="Tahoma" pitchFamily="34" charset="0"/>
              </a:rPr>
              <a:t>a)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if(this==&amp;a)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	return *this;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delete []pData;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size=a.size;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pData=a.pData;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a.size=0;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  <a:cs typeface="Tahoma" pitchFamily="34" charset="0"/>
              </a:rPr>
              <a:t>	a.pData=null;</a:t>
            </a:r>
          </a:p>
          <a:p>
            <a:pPr marL="360000">
              <a:spcBef>
                <a:spcPts val="20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  <a:endParaRPr lang="en-US" altLang="zh-CN" sz="2200" smtClean="0">
              <a:effectLst/>
              <a:latin typeface="Tahoma" pitchFamily="34" charset="0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9888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bool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&gt;::validIndex(int index)const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if(index&lt;0 || index&gt;=size)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return false;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return true;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&gt;::setValue(int index,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effectLst/>
                <a:latin typeface="Tahoma" pitchFamily="34" charset="0"/>
              </a:rPr>
              <a:t> value)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if(validIndex(index)==false)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return;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pData[index]=value;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8C78E26-A2E3-4935-88F1-C949A38254DF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引入问题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folHlink"/>
                </a:solidFill>
              </a:rPr>
              <a:t>问题</a:t>
            </a:r>
            <a:r>
              <a:rPr lang="zh-CN" altLang="en-US" smtClean="0"/>
              <a:t>：多个函数的参数个数相同，处理代码雷同，但处理的数据类型不同</a:t>
            </a:r>
            <a:endParaRPr lang="en-US" altLang="zh-CN" smtClean="0"/>
          </a:p>
          <a:p>
            <a:r>
              <a:rPr lang="zh-CN" altLang="en-US" smtClean="0"/>
              <a:t>解决方案一：为不同函数设置不同的名字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int imax(int a, int b)</a:t>
            </a:r>
          </a:p>
          <a:p>
            <a:pPr lvl="1">
              <a:buNone/>
            </a:pPr>
            <a:r>
              <a:rPr lang="en-US" altLang="zh-CN" smtClean="0"/>
              <a:t>{   return a&gt;b?a:b; }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6666"/>
                </a:solidFill>
              </a:rPr>
              <a:t>long lmax(long a, long b)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6666"/>
                </a:solidFill>
              </a:rPr>
              <a:t>{   return a&gt;b?a:b;  }</a:t>
            </a:r>
          </a:p>
          <a:p>
            <a:pPr lvl="1">
              <a:buNone/>
            </a:pPr>
            <a:r>
              <a:rPr lang="en-US" altLang="zh-CN" smtClean="0"/>
              <a:t>double dmax(double a, double b)</a:t>
            </a:r>
          </a:p>
          <a:p>
            <a:pPr lvl="1">
              <a:buNone/>
            </a:pPr>
            <a:r>
              <a:rPr lang="en-US" altLang="zh-CN" smtClean="0"/>
              <a:t>{   return a&gt;b?a:b;   }</a:t>
            </a:r>
          </a:p>
          <a:p>
            <a:pPr lvl="1">
              <a:buNone/>
            </a:pPr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7544" y="5157192"/>
            <a:ext cx="8208912" cy="7921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存在多个函数版本，代码重复，函数命名复杂混乱，客户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代码难以使用。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effectLst/>
                <a:latin typeface="Tahoma" pitchFamily="34" charset="0"/>
              </a:rPr>
              <a:t>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dirty="0" smtClean="0">
                <a:effectLst/>
                <a:latin typeface="Tahoma" pitchFamily="34" charset="0"/>
              </a:rPr>
              <a:t>&gt;::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index) const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if(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effectLst/>
                <a:latin typeface="Tahoma" pitchFamily="34" charset="0"/>
              </a:rPr>
              <a:t>(index)==false)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&lt;&lt;"error: Invalid index!\n";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effectLst/>
                <a:latin typeface="Tahoma" pitchFamily="34" charset="0"/>
              </a:rPr>
              <a:t>	exit(0);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effectLst/>
                <a:latin typeface="Tahoma" pitchFamily="34" charset="0"/>
              </a:rPr>
              <a:t>[index];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&amp;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dirty="0" smtClean="0">
                <a:effectLst/>
                <a:latin typeface="Tahoma" pitchFamily="34" charset="0"/>
              </a:rPr>
              <a:t>&gt;::operator[](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index)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if(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effectLst/>
                <a:latin typeface="Tahoma" pitchFamily="34" charset="0"/>
              </a:rPr>
              <a:t>(index)==false)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&lt;&lt;"error: Invalid index\n";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effectLst/>
                <a:latin typeface="Tahoma" pitchFamily="34" charset="0"/>
              </a:rPr>
              <a:t>	exit(0);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effectLst/>
                <a:latin typeface="Tahoma" pitchFamily="34" charset="0"/>
              </a:rPr>
              <a:t>[index];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const T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&amp;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dirty="0" smtClean="0">
                <a:effectLst/>
                <a:latin typeface="Tahoma" pitchFamily="34" charset="0"/>
              </a:rPr>
              <a:t>&gt;::operator [](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index)const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… //</a:t>
            </a:r>
            <a:r>
              <a:rPr lang="zh-CN" altLang="en-US" sz="2200" dirty="0" smtClean="0">
                <a:effectLst/>
                <a:latin typeface="Tahoma" pitchFamily="34" charset="0"/>
              </a:rPr>
              <a:t>代码相同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&gt;::pushData(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smtClean="0">
                <a:effectLst/>
                <a:latin typeface="Tahoma" pitchFamily="34" charset="0"/>
              </a:rPr>
              <a:t> data)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if(size==maxSize)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reAllocMemory();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pData[size]=data;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size++;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&gt;::reAllocMemory()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T *temp=pData;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pData=new T[maxSize*2];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for(int i=0;i&lt;size;++i)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	pData[i]=temp[i];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delete[]temp;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dirty="0" smtClean="0">
                <a:effectLst/>
                <a:latin typeface="Tahoma" pitchFamily="34" charset="0"/>
              </a:rPr>
              <a:t>&gt;::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removeData</a:t>
            </a:r>
            <a:r>
              <a:rPr lang="en-US" altLang="zh-CN" sz="2200" dirty="0" smtClean="0">
                <a:effectLst/>
                <a:latin typeface="Tahoma" pitchFamily="34" charset="0"/>
              </a:rPr>
              <a:t>()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if(size==0)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&lt;&lt;"No data!\n";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	return;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size--;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成员函数的实现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template&lt;typename T&gt;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void </a:t>
            </a:r>
            <a:r>
              <a:rPr lang="en-US" altLang="zh-CN" sz="2200" smtClean="0">
                <a:effectLst/>
                <a:latin typeface="Tahoma" pitchFamily="34" charset="0"/>
              </a:rPr>
              <a:t>MyVector&lt;T</a:t>
            </a:r>
            <a:r>
              <a:rPr lang="en-US" altLang="zh-CN" sz="2200" smtClean="0">
                <a:effectLst/>
                <a:latin typeface="Tahoma" pitchFamily="34" charset="0"/>
              </a:rPr>
              <a:t>&gt;::removeData(int index)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if(validIndex(index)==false || size==0)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return;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int i;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size--;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for(i=index;i&lt;size;++i)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{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	pData[i]=pData[i+1];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}</a:t>
            </a:r>
          </a:p>
          <a:p>
            <a:pPr marL="360000">
              <a:spcBef>
                <a:spcPts val="0"/>
              </a:spcBef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测试数组类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MyVector&lt;int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&gt; array1(5);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array1.pushData(1);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array1.pushData(2);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array1.pushData(3);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array1.pushData(4);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for(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=0;i&lt;array1.getSize();++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)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&lt;&lt;array1[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]&lt;&lt;' ';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effectLst/>
                <a:latin typeface="Tahoma" pitchFamily="34" charset="0"/>
              </a:rPr>
              <a:t>&lt;&lt;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7544" y="5072074"/>
            <a:ext cx="8136904" cy="128588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要处理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类型数据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声明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MyVector&lt;double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对象即可，编译器根据需要创建雷同一致的代码，然后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进行编译。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8C78E26-A2E3-4935-88F1-C949A38254DF}" type="slidenum">
              <a:rPr lang="en-US" altLang="zh-CN"/>
              <a:pPr/>
              <a:t>4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引入问题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解决方案二：函数重载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int </a:t>
            </a:r>
            <a:r>
              <a:rPr lang="en-US" altLang="zh-CN" smtClean="0">
                <a:solidFill>
                  <a:srgbClr val="FF0066"/>
                </a:solidFill>
              </a:rPr>
              <a:t>max </a:t>
            </a:r>
            <a:r>
              <a:rPr lang="en-US" altLang="zh-CN" smtClean="0"/>
              <a:t>(int a, int b)</a:t>
            </a:r>
          </a:p>
          <a:p>
            <a:pPr lvl="1">
              <a:buNone/>
            </a:pPr>
            <a:r>
              <a:rPr lang="en-US" altLang="zh-CN" smtClean="0"/>
              <a:t>{   return a&gt;b?a:b; }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6666"/>
                </a:solidFill>
              </a:rPr>
              <a:t>long </a:t>
            </a:r>
            <a:r>
              <a:rPr lang="en-US" altLang="zh-CN" smtClean="0">
                <a:solidFill>
                  <a:srgbClr val="FF0066"/>
                </a:solidFill>
              </a:rPr>
              <a:t>max</a:t>
            </a:r>
            <a:r>
              <a:rPr lang="en-US" altLang="zh-CN" smtClean="0">
                <a:solidFill>
                  <a:srgbClr val="006666"/>
                </a:solidFill>
              </a:rPr>
              <a:t> (long a, long b)</a:t>
            </a:r>
          </a:p>
          <a:p>
            <a:pPr lvl="1">
              <a:buNone/>
            </a:pPr>
            <a:r>
              <a:rPr lang="en-US" altLang="zh-CN" smtClean="0">
                <a:solidFill>
                  <a:srgbClr val="006666"/>
                </a:solidFill>
              </a:rPr>
              <a:t>{   return a&gt;b?a:b;  }</a:t>
            </a:r>
          </a:p>
          <a:p>
            <a:pPr lvl="1">
              <a:buNone/>
            </a:pPr>
            <a:r>
              <a:rPr lang="en-US" altLang="zh-CN" smtClean="0"/>
              <a:t>double </a:t>
            </a:r>
            <a:r>
              <a:rPr lang="en-US" altLang="zh-CN" smtClean="0">
                <a:solidFill>
                  <a:srgbClr val="FF0066"/>
                </a:solidFill>
              </a:rPr>
              <a:t>max</a:t>
            </a:r>
            <a:r>
              <a:rPr lang="en-US" altLang="zh-CN" smtClean="0"/>
              <a:t> (double a, double b)</a:t>
            </a:r>
          </a:p>
          <a:p>
            <a:pPr lvl="1">
              <a:buNone/>
            </a:pPr>
            <a:r>
              <a:rPr lang="en-US" altLang="zh-CN" smtClean="0"/>
              <a:t>{   return a&gt;b?a:b;   }</a:t>
            </a:r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7544" y="4437112"/>
            <a:ext cx="8208912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解决函数命名问题，多个函数有统一命名，但代码冗余，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存在多个雷同的实现，维护的代价高。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8C78E26-A2E3-4935-88F1-C949A38254DF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解决之道：模板技术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模板技术：将函数参数类型提取出来作为“</a:t>
            </a:r>
            <a:r>
              <a:rPr lang="zh-CN" altLang="en-US" smtClean="0">
                <a:solidFill>
                  <a:srgbClr val="000099"/>
                </a:solidFill>
              </a:rPr>
              <a:t>类型参数</a:t>
            </a:r>
            <a:r>
              <a:rPr lang="zh-CN" altLang="en-US" smtClean="0"/>
              <a:t>”，通过创建通用的</a:t>
            </a:r>
            <a:r>
              <a:rPr lang="zh-CN" altLang="en-US" smtClean="0">
                <a:solidFill>
                  <a:srgbClr val="000099"/>
                </a:solidFill>
              </a:rPr>
              <a:t>函数模板</a:t>
            </a:r>
            <a:r>
              <a:rPr lang="zh-CN" altLang="en-US" smtClean="0"/>
              <a:t>，避免函数体的重复定义。</a:t>
            </a:r>
            <a:endParaRPr lang="en-US" altLang="zh-CN" smtClean="0"/>
          </a:p>
          <a:p>
            <a:r>
              <a:rPr lang="zh-CN" altLang="en-US" smtClean="0"/>
              <a:t>模板技术适用于类模板，将类中所处理的数据类型提取出来作为“类型参数”，创建通用的</a:t>
            </a:r>
            <a:r>
              <a:rPr lang="zh-CN" altLang="en-US" smtClean="0">
                <a:solidFill>
                  <a:srgbClr val="000099"/>
                </a:solidFill>
              </a:rPr>
              <a:t>类模板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37F114D-FAF6-416A-BD17-4FCCF81BC3BC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什么是模板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函数模板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类模板</a:t>
            </a:r>
            <a:endParaRPr lang="en-US" altLang="zh-CN" smtClean="0"/>
          </a:p>
          <a:p>
            <a:r>
              <a:rPr lang="zh-CN" altLang="en-US" smtClean="0"/>
              <a:t>模板应用实例</a:t>
            </a:r>
            <a:endParaRPr lang="en-US" altLang="zh-CN" smtClean="0"/>
          </a:p>
          <a:p>
            <a:r>
              <a:rPr lang="zh-CN" altLang="en-US" smtClean="0"/>
              <a:t>通用数组</a:t>
            </a:r>
            <a:r>
              <a:rPr lang="zh-CN" altLang="en-US" smtClean="0"/>
              <a:t>类</a:t>
            </a:r>
            <a:r>
              <a:rPr lang="en-US" altLang="zh-CN" smtClean="0"/>
              <a:t>MyVector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40BB8174-2672-4FE1-BA36-F616B0056540}" type="slidenum">
              <a:rPr lang="en-US" altLang="zh-CN"/>
              <a:pPr/>
              <a:t>7</a:t>
            </a:fld>
            <a:r>
              <a:rPr lang="en-US" altLang="zh-CN" dirty="0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定义函数模板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template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typename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max(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a,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a&lt;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b?b:a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60000">
              <a:spcBef>
                <a:spcPts val="1200"/>
              </a:spcBef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3573016"/>
            <a:ext cx="8208912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定义了一个模板（并不是一个函数），描述了函数的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骨架，比较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个值并返回大者，两个值通过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传递，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而参数类型还没确定，用模板参数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来代替。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20"/>
          <p:cNvSpPr>
            <a:spLocks/>
          </p:cNvSpPr>
          <p:nvPr/>
        </p:nvSpPr>
        <p:spPr bwMode="auto">
          <a:xfrm flipH="1">
            <a:off x="4139952" y="2132856"/>
            <a:ext cx="3600400" cy="864096"/>
          </a:xfrm>
          <a:prstGeom prst="borderCallout2">
            <a:avLst>
              <a:gd name="adj1" fmla="val 13634"/>
              <a:gd name="adj2" fmla="val 101755"/>
              <a:gd name="adj3" fmla="val 13634"/>
              <a:gd name="adj4" fmla="val 106616"/>
              <a:gd name="adj5" fmla="val -89748"/>
              <a:gd name="adj6" fmla="val 134260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标志模板的开始，同时指定模板中使用的类型参数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调用函数：函数模板实例化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iostream</a:t>
            </a:r>
            <a:r>
              <a:rPr lang="en-US" altLang="zh-CN" sz="2200" dirty="0" smtClean="0">
                <a:effectLst/>
                <a:latin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2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effectLst/>
                <a:latin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&lt;&lt;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max(3,6) 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&lt;&lt;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char c1=‘a’;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char c2=‘b’;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&lt;&lt;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max(c1,c2)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&lt;&lt;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</a:t>
            </a:r>
          </a:p>
          <a:p>
            <a:pPr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4653136"/>
            <a:ext cx="8352928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函数，编译器根据实参类型和函数模板的骨架，生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成针对不同参数类型的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函数版本（函数实例）。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实际生成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max&lt;int&gt;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max&lt;char&gt;2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个版本函数，如果客户程序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中不调用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max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，则可能不生成任何函数实例。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BB8174-2672-4FE1-BA36-F616B0056540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编译器生成的函数实例</a:t>
            </a:r>
            <a:endParaRPr lang="zh-CN" altLang="en-US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000">
              <a:spcBef>
                <a:spcPts val="1200"/>
              </a:spcBef>
              <a:buNone/>
            </a:pP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max&lt;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&gt;(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a,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return a&lt;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b?b:a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}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char  max&lt;char&gt;(char   a, char   b)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a&lt;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b?b:a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 marL="360000">
              <a:spcBef>
                <a:spcPts val="1200"/>
              </a:spcBef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4869160"/>
            <a:ext cx="8208912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通过模板技术，我们只需要维护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份代码骨架，由编译器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编译时替我们生成代码，解决了代码冗余、难以维护等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问题。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5059</TotalTime>
  <Words>1312</Words>
  <Application>Microsoft Office PowerPoint</Application>
  <PresentationFormat>全屏显示(4:3)</PresentationFormat>
  <Paragraphs>438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csppt01</vt:lpstr>
      <vt:lpstr>第06章模板泛型编程基础</vt:lpstr>
      <vt:lpstr>本章内容安排</vt:lpstr>
      <vt:lpstr>引入问题</vt:lpstr>
      <vt:lpstr>引入问题</vt:lpstr>
      <vt:lpstr>解决之道：模板技术</vt:lpstr>
      <vt:lpstr>本章内容安排</vt:lpstr>
      <vt:lpstr>定义函数模板</vt:lpstr>
      <vt:lpstr>调用函数：函数模板实例化</vt:lpstr>
      <vt:lpstr>编译器生成的函数实例</vt:lpstr>
      <vt:lpstr>模板参数的演绎</vt:lpstr>
      <vt:lpstr>函数后置类型声明</vt:lpstr>
      <vt:lpstr>类型推导</vt:lpstr>
      <vt:lpstr>函数后置类型声明</vt:lpstr>
      <vt:lpstr>本章内容安排</vt:lpstr>
      <vt:lpstr>类模板的定义</vt:lpstr>
      <vt:lpstr>类模板成员函数的定义</vt:lpstr>
      <vt:lpstr>定义对象：类模板实例化</vt:lpstr>
      <vt:lpstr>编译器生成的类实例</vt:lpstr>
      <vt:lpstr>编译器生成的类实例</vt:lpstr>
      <vt:lpstr>本章内容安排</vt:lpstr>
      <vt:lpstr>1、Array1D的尴尬</vt:lpstr>
      <vt:lpstr>2、模板数组类的定义</vt:lpstr>
      <vt:lpstr>模板数组类的定义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成员函数的实现</vt:lpstr>
      <vt:lpstr>测试数组类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921</cp:revision>
  <cp:lastPrinted>1601-01-01T00:00:00Z</cp:lastPrinted>
  <dcterms:created xsi:type="dcterms:W3CDTF">2004-04-26T09:40:58Z</dcterms:created>
  <dcterms:modified xsi:type="dcterms:W3CDTF">2017-07-09T08:52:24Z</dcterms:modified>
</cp:coreProperties>
</file>