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90"/>
  </p:notesMasterIdLst>
  <p:sldIdLst>
    <p:sldId id="263" r:id="rId2"/>
    <p:sldId id="266" r:id="rId3"/>
    <p:sldId id="273" r:id="rId4"/>
    <p:sldId id="274" r:id="rId5"/>
    <p:sldId id="275" r:id="rId6"/>
    <p:sldId id="276" r:id="rId7"/>
    <p:sldId id="392" r:id="rId8"/>
    <p:sldId id="277" r:id="rId9"/>
    <p:sldId id="278" r:id="rId10"/>
    <p:sldId id="279" r:id="rId11"/>
    <p:sldId id="283" r:id="rId12"/>
    <p:sldId id="285" r:id="rId13"/>
    <p:sldId id="291" r:id="rId14"/>
    <p:sldId id="292" r:id="rId15"/>
    <p:sldId id="294" r:id="rId16"/>
    <p:sldId id="284" r:id="rId17"/>
    <p:sldId id="297" r:id="rId18"/>
    <p:sldId id="299" r:id="rId19"/>
    <p:sldId id="298" r:id="rId20"/>
    <p:sldId id="300" r:id="rId21"/>
    <p:sldId id="301" r:id="rId22"/>
    <p:sldId id="302" r:id="rId23"/>
    <p:sldId id="303" r:id="rId24"/>
    <p:sldId id="306" r:id="rId25"/>
    <p:sldId id="305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94" r:id="rId34"/>
    <p:sldId id="395" r:id="rId35"/>
    <p:sldId id="317" r:id="rId36"/>
    <p:sldId id="318" r:id="rId37"/>
    <p:sldId id="319" r:id="rId38"/>
    <p:sldId id="320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3" r:id="rId54"/>
    <p:sldId id="341" r:id="rId55"/>
    <p:sldId id="340" r:id="rId56"/>
    <p:sldId id="342" r:id="rId57"/>
    <p:sldId id="344" r:id="rId58"/>
    <p:sldId id="346" r:id="rId59"/>
    <p:sldId id="396" r:id="rId60"/>
    <p:sldId id="345" r:id="rId61"/>
    <p:sldId id="347" r:id="rId62"/>
    <p:sldId id="348" r:id="rId63"/>
    <p:sldId id="350" r:id="rId64"/>
    <p:sldId id="349" r:id="rId65"/>
    <p:sldId id="351" r:id="rId66"/>
    <p:sldId id="353" r:id="rId67"/>
    <p:sldId id="397" r:id="rId68"/>
    <p:sldId id="354" r:id="rId69"/>
    <p:sldId id="352" r:id="rId70"/>
    <p:sldId id="355" r:id="rId71"/>
    <p:sldId id="356" r:id="rId72"/>
    <p:sldId id="388" r:id="rId73"/>
    <p:sldId id="389" r:id="rId74"/>
    <p:sldId id="364" r:id="rId75"/>
    <p:sldId id="365" r:id="rId76"/>
    <p:sldId id="375" r:id="rId77"/>
    <p:sldId id="382" r:id="rId78"/>
    <p:sldId id="383" r:id="rId79"/>
    <p:sldId id="398" r:id="rId80"/>
    <p:sldId id="399" r:id="rId81"/>
    <p:sldId id="400" r:id="rId82"/>
    <p:sldId id="401" r:id="rId83"/>
    <p:sldId id="402" r:id="rId84"/>
    <p:sldId id="393" r:id="rId85"/>
    <p:sldId id="384" r:id="rId86"/>
    <p:sldId id="385" r:id="rId87"/>
    <p:sldId id="386" r:id="rId88"/>
    <p:sldId id="387" r:id="rId8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4C"/>
    <a:srgbClr val="0000CC"/>
    <a:srgbClr val="FF0066"/>
    <a:srgbClr val="001E1D"/>
    <a:srgbClr val="005250"/>
    <a:srgbClr val="006666"/>
    <a:srgbClr val="1D3A00"/>
    <a:srgbClr val="006600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9" autoAdjust="0"/>
    <p:restoredTop sz="88581" autoAdjust="0"/>
  </p:normalViewPr>
  <p:slideViewPr>
    <p:cSldViewPr>
      <p:cViewPr>
        <p:scale>
          <a:sx n="60" d="100"/>
          <a:sy n="60" d="100"/>
        </p:scale>
        <p:origin x="-2122" y="-43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26" Type="http://schemas.openxmlformats.org/officeDocument/2006/relationships/slide" Target="slides/slide29.xml"/><Relationship Id="rId39" Type="http://schemas.openxmlformats.org/officeDocument/2006/relationships/slide" Target="slides/slide43.xml"/><Relationship Id="rId21" Type="http://schemas.openxmlformats.org/officeDocument/2006/relationships/slide" Target="slides/slide24.xml"/><Relationship Id="rId34" Type="http://schemas.openxmlformats.org/officeDocument/2006/relationships/slide" Target="slides/slide38.xml"/><Relationship Id="rId42" Type="http://schemas.openxmlformats.org/officeDocument/2006/relationships/slide" Target="slides/slide46.xml"/><Relationship Id="rId47" Type="http://schemas.openxmlformats.org/officeDocument/2006/relationships/slide" Target="slides/slide52.xml"/><Relationship Id="rId50" Type="http://schemas.openxmlformats.org/officeDocument/2006/relationships/slide" Target="slides/slide55.xml"/><Relationship Id="rId55" Type="http://schemas.openxmlformats.org/officeDocument/2006/relationships/slide" Target="slides/slide60.xml"/><Relationship Id="rId63" Type="http://schemas.openxmlformats.org/officeDocument/2006/relationships/slide" Target="slides/slide68.xml"/><Relationship Id="rId68" Type="http://schemas.openxmlformats.org/officeDocument/2006/relationships/slide" Target="slides/slide73.xml"/><Relationship Id="rId76" Type="http://schemas.openxmlformats.org/officeDocument/2006/relationships/slide" Target="slides/slide82.xml"/><Relationship Id="rId7" Type="http://schemas.openxmlformats.org/officeDocument/2006/relationships/slide" Target="slides/slide10.xml"/><Relationship Id="rId71" Type="http://schemas.openxmlformats.org/officeDocument/2006/relationships/slide" Target="slides/slide76.xml"/><Relationship Id="rId2" Type="http://schemas.openxmlformats.org/officeDocument/2006/relationships/slide" Target="slides/slide4.xml"/><Relationship Id="rId16" Type="http://schemas.openxmlformats.org/officeDocument/2006/relationships/slide" Target="slides/slide19.xml"/><Relationship Id="rId29" Type="http://schemas.openxmlformats.org/officeDocument/2006/relationships/slide" Target="slides/slide32.xml"/><Relationship Id="rId11" Type="http://schemas.openxmlformats.org/officeDocument/2006/relationships/slide" Target="slides/slide14.xml"/><Relationship Id="rId24" Type="http://schemas.openxmlformats.org/officeDocument/2006/relationships/slide" Target="slides/slide27.xml"/><Relationship Id="rId32" Type="http://schemas.openxmlformats.org/officeDocument/2006/relationships/slide" Target="slides/slide36.xml"/><Relationship Id="rId37" Type="http://schemas.openxmlformats.org/officeDocument/2006/relationships/slide" Target="slides/slide41.xml"/><Relationship Id="rId40" Type="http://schemas.openxmlformats.org/officeDocument/2006/relationships/slide" Target="slides/slide44.xml"/><Relationship Id="rId45" Type="http://schemas.openxmlformats.org/officeDocument/2006/relationships/slide" Target="slides/slide49.xml"/><Relationship Id="rId53" Type="http://schemas.openxmlformats.org/officeDocument/2006/relationships/slide" Target="slides/slide58.xml"/><Relationship Id="rId58" Type="http://schemas.openxmlformats.org/officeDocument/2006/relationships/slide" Target="slides/slide63.xml"/><Relationship Id="rId66" Type="http://schemas.openxmlformats.org/officeDocument/2006/relationships/slide" Target="slides/slide71.xml"/><Relationship Id="rId74" Type="http://schemas.openxmlformats.org/officeDocument/2006/relationships/slide" Target="slides/slide80.xml"/><Relationship Id="rId79" Type="http://schemas.openxmlformats.org/officeDocument/2006/relationships/slide" Target="slides/slide86.xml"/><Relationship Id="rId5" Type="http://schemas.openxmlformats.org/officeDocument/2006/relationships/slide" Target="slides/slide7.xml"/><Relationship Id="rId61" Type="http://schemas.openxmlformats.org/officeDocument/2006/relationships/slide" Target="slides/slide66.xml"/><Relationship Id="rId10" Type="http://schemas.openxmlformats.org/officeDocument/2006/relationships/slide" Target="slides/slide13.xml"/><Relationship Id="rId19" Type="http://schemas.openxmlformats.org/officeDocument/2006/relationships/slide" Target="slides/slide22.xml"/><Relationship Id="rId31" Type="http://schemas.openxmlformats.org/officeDocument/2006/relationships/slide" Target="slides/slide34.xml"/><Relationship Id="rId44" Type="http://schemas.openxmlformats.org/officeDocument/2006/relationships/slide" Target="slides/slide48.xml"/><Relationship Id="rId52" Type="http://schemas.openxmlformats.org/officeDocument/2006/relationships/slide" Target="slides/slide57.xml"/><Relationship Id="rId60" Type="http://schemas.openxmlformats.org/officeDocument/2006/relationships/slide" Target="slides/slide65.xml"/><Relationship Id="rId65" Type="http://schemas.openxmlformats.org/officeDocument/2006/relationships/slide" Target="slides/slide70.xml"/><Relationship Id="rId73" Type="http://schemas.openxmlformats.org/officeDocument/2006/relationships/slide" Target="slides/slide79.xml"/><Relationship Id="rId78" Type="http://schemas.openxmlformats.org/officeDocument/2006/relationships/slide" Target="slides/slide85.xml"/><Relationship Id="rId81" Type="http://schemas.openxmlformats.org/officeDocument/2006/relationships/slide" Target="slides/slide88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17.xml"/><Relationship Id="rId22" Type="http://schemas.openxmlformats.org/officeDocument/2006/relationships/slide" Target="slides/slide25.xml"/><Relationship Id="rId27" Type="http://schemas.openxmlformats.org/officeDocument/2006/relationships/slide" Target="slides/slide30.xml"/><Relationship Id="rId30" Type="http://schemas.openxmlformats.org/officeDocument/2006/relationships/slide" Target="slides/slide33.xml"/><Relationship Id="rId35" Type="http://schemas.openxmlformats.org/officeDocument/2006/relationships/slide" Target="slides/slide39.xml"/><Relationship Id="rId43" Type="http://schemas.openxmlformats.org/officeDocument/2006/relationships/slide" Target="slides/slide47.xml"/><Relationship Id="rId48" Type="http://schemas.openxmlformats.org/officeDocument/2006/relationships/slide" Target="slides/slide53.xml"/><Relationship Id="rId56" Type="http://schemas.openxmlformats.org/officeDocument/2006/relationships/slide" Target="slides/slide61.xml"/><Relationship Id="rId64" Type="http://schemas.openxmlformats.org/officeDocument/2006/relationships/slide" Target="slides/slide69.xml"/><Relationship Id="rId69" Type="http://schemas.openxmlformats.org/officeDocument/2006/relationships/slide" Target="slides/slide74.xml"/><Relationship Id="rId77" Type="http://schemas.openxmlformats.org/officeDocument/2006/relationships/slide" Target="slides/slide83.xml"/><Relationship Id="rId8" Type="http://schemas.openxmlformats.org/officeDocument/2006/relationships/slide" Target="slides/slide11.xml"/><Relationship Id="rId51" Type="http://schemas.openxmlformats.org/officeDocument/2006/relationships/slide" Target="slides/slide56.xml"/><Relationship Id="rId72" Type="http://schemas.openxmlformats.org/officeDocument/2006/relationships/slide" Target="slides/slide77.xml"/><Relationship Id="rId80" Type="http://schemas.openxmlformats.org/officeDocument/2006/relationships/slide" Target="slides/slide87.xml"/><Relationship Id="rId3" Type="http://schemas.openxmlformats.org/officeDocument/2006/relationships/slide" Target="slides/slide5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5" Type="http://schemas.openxmlformats.org/officeDocument/2006/relationships/slide" Target="slides/slide28.xml"/><Relationship Id="rId33" Type="http://schemas.openxmlformats.org/officeDocument/2006/relationships/slide" Target="slides/slide37.xml"/><Relationship Id="rId38" Type="http://schemas.openxmlformats.org/officeDocument/2006/relationships/slide" Target="slides/slide42.xml"/><Relationship Id="rId46" Type="http://schemas.openxmlformats.org/officeDocument/2006/relationships/slide" Target="slides/slide50.xml"/><Relationship Id="rId59" Type="http://schemas.openxmlformats.org/officeDocument/2006/relationships/slide" Target="slides/slide64.xml"/><Relationship Id="rId67" Type="http://schemas.openxmlformats.org/officeDocument/2006/relationships/slide" Target="slides/slide72.xml"/><Relationship Id="rId20" Type="http://schemas.openxmlformats.org/officeDocument/2006/relationships/slide" Target="slides/slide23.xml"/><Relationship Id="rId41" Type="http://schemas.openxmlformats.org/officeDocument/2006/relationships/slide" Target="slides/slide45.xml"/><Relationship Id="rId54" Type="http://schemas.openxmlformats.org/officeDocument/2006/relationships/slide" Target="slides/slide59.xml"/><Relationship Id="rId62" Type="http://schemas.openxmlformats.org/officeDocument/2006/relationships/slide" Target="slides/slide67.xml"/><Relationship Id="rId70" Type="http://schemas.openxmlformats.org/officeDocument/2006/relationships/slide" Target="slides/slide75.xml"/><Relationship Id="rId75" Type="http://schemas.openxmlformats.org/officeDocument/2006/relationships/slide" Target="slides/slide81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5" Type="http://schemas.openxmlformats.org/officeDocument/2006/relationships/slide" Target="slides/slide18.xml"/><Relationship Id="rId23" Type="http://schemas.openxmlformats.org/officeDocument/2006/relationships/slide" Target="slides/slide26.xml"/><Relationship Id="rId28" Type="http://schemas.openxmlformats.org/officeDocument/2006/relationships/slide" Target="slides/slide31.xml"/><Relationship Id="rId36" Type="http://schemas.openxmlformats.org/officeDocument/2006/relationships/slide" Target="slides/slide40.xml"/><Relationship Id="rId49" Type="http://schemas.openxmlformats.org/officeDocument/2006/relationships/slide" Target="slides/slide54.xml"/><Relationship Id="rId57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fld id="{9D9B5CD7-FDB6-450C-84C2-964279479F6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772400" cy="1368425"/>
          </a:xfrm>
        </p:spPr>
        <p:txBody>
          <a:bodyPr/>
          <a:lstStyle>
            <a:lvl1pPr algn="ctr">
              <a:defRPr>
                <a:latin typeface="Monotype Corsiva" pitchFamily="66" charset="0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93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660066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934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9347" name="Rectangle 1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8" name="Rectangle 20"/>
          <p:cNvSpPr>
            <a:spLocks noChangeArrowheads="1"/>
          </p:cNvSpPr>
          <p:nvPr/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endParaRPr kumimoji="0" lang="en-US" altLang="zh-CN" sz="1400" b="0">
              <a:effectLst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682FCE6B-AB9F-43E9-BC17-29EC7666634C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0" y="115888"/>
            <a:ext cx="2087563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15888"/>
            <a:ext cx="6113462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F67A45E7-72D1-45F0-B2D6-26366A59B0D5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6545D724-1080-40FF-B31C-9D5A6A367FDC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2E29D3F4-B85A-4AE2-812B-0EB0F8503818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981075"/>
            <a:ext cx="410051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10051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427997AE-11E2-4705-887D-9ABA61E7274F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1A482A2F-2CE9-48BC-815A-696CB4BCAC1F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F5BD6231-01F7-406D-96B1-F1897F6BB20D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7B53509A-AD7B-45F3-A6E6-7AD2BD7D2FA6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2E5ED7A2-106B-4AD8-9543-6B04368907EB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CF980698-6246-4B16-8AFA-6F80ED5A0643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gray">
          <a:xfrm>
            <a:off x="179388" y="765175"/>
            <a:ext cx="8785225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0">
              <a:effectLst/>
            </a:endParaRPr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5888"/>
            <a:ext cx="79771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831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81075"/>
            <a:ext cx="835342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83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983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effectLst/>
              </a:defRPr>
            </a:lvl1pPr>
          </a:lstStyle>
          <a:p>
            <a:endParaRPr lang="zh-CN" altLang="en-US"/>
          </a:p>
        </p:txBody>
      </p:sp>
      <p:sp>
        <p:nvSpPr>
          <p:cNvPr id="9832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 b="0"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altLang="zh-CN"/>
              <a:t>-</a:t>
            </a:r>
            <a:fld id="{2129C037-F4E1-4F0C-BC3B-3577F0D92A22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4E4C"/>
        </a:buClr>
        <a:buSzPct val="80000"/>
        <a:buFont typeface="Wingdings" pitchFamily="2" charset="2"/>
        <a:buChar char="&amp;"/>
        <a:defRPr kumimoji="1" sz="2800" b="1">
          <a:solidFill>
            <a:srgbClr val="00525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'"/>
        <a:defRPr kumimoji="1"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方正中倩简体" pitchFamily="65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buSzPct val="80000"/>
        <a:buFont typeface="Wingdings" pitchFamily="2" charset="2"/>
        <a:buChar char="1"/>
        <a:defRPr kumimoji="1" sz="2200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989138"/>
            <a:ext cx="8064500" cy="1800225"/>
          </a:xfrm>
        </p:spPr>
        <p:txBody>
          <a:bodyPr/>
          <a:lstStyle/>
          <a:p>
            <a:r>
              <a:rPr lang="zh-CN" altLang="en-US" sz="4800" u="sng" smtClean="0"/>
              <a:t>第</a:t>
            </a:r>
            <a:r>
              <a:rPr lang="en-US" altLang="zh-CN" sz="4800" u="sng" smtClean="0"/>
              <a:t>07 STL</a:t>
            </a:r>
            <a:r>
              <a:rPr lang="zh-CN" altLang="en-US" sz="4800" u="sng" smtClean="0"/>
              <a:t>容器与迭代器</a:t>
            </a:r>
            <a:r>
              <a:rPr lang="en-US" altLang="zh-CN" sz="4800" u="sng"/>
              <a:t/>
            </a:r>
            <a:br>
              <a:rPr lang="en-US" altLang="zh-CN" sz="4800" u="sng"/>
            </a:br>
            <a:endParaRPr lang="en-US" altLang="zh-CN" sz="4800" u="sng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Vector</a:t>
            </a:r>
            <a:r>
              <a:rPr lang="zh-CN" altLang="en-US" smtClean="0"/>
              <a:t>示例：仿传统数组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#include &lt;vector&gt;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#include &lt;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iostream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using namespace std;</a:t>
            </a:r>
          </a:p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	</a:t>
            </a:r>
            <a:r>
              <a:rPr lang="en-US" altLang="zh-CN" sz="2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vector&lt;double</a:t>
            </a:r>
            <a:r>
              <a:rPr lang="en-US" altLang="zh-CN" sz="22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2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vec(10</a:t>
            </a:r>
            <a:r>
              <a:rPr lang="en-US" altLang="zh-CN" sz="2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double max;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(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0;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 10;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++) 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[i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 = 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cs typeface="Tahoma" pitchFamily="34" charset="0"/>
              </a:rPr>
              <a:t>	…</a:t>
            </a:r>
            <a:endParaRPr lang="zh-CN" alt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10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87624" y="4725144"/>
            <a:ext cx="7488832" cy="12954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定义存放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double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数据的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vector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，设置大小为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[]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运算符访问容器内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元素，无安全检查。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容器内所有元素在内存中连续存储。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构造与赋值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vector&lt;double&gt; a;   //</a:t>
            </a:r>
            <a:r>
              <a:rPr lang="zh-CN" altLang="en-US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空</a:t>
            </a: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</a:t>
            </a:r>
            <a:r>
              <a:rPr lang="zh-CN" altLang="en-US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容器</a:t>
            </a:r>
            <a:endParaRPr lang="en-US" altLang="zh-CN" sz="22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vector&lt;double</a:t>
            </a: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b(10);  //10</a:t>
            </a:r>
            <a:r>
              <a:rPr lang="zh-CN" altLang="en-US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个元素</a:t>
            </a:r>
            <a:endParaRPr lang="en-US" altLang="zh-CN" sz="22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vector&lt;double&gt; c{10};  // 1</a:t>
            </a:r>
            <a:r>
              <a:rPr lang="zh-CN" altLang="en-US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个元素，初始为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vector&lt;double&gt; d(10, 0);   // 10</a:t>
            </a:r>
            <a:r>
              <a:rPr lang="zh-CN" altLang="en-US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个</a:t>
            </a: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vector&lt;double&gt; 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e{10,0.5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};  //2</a:t>
            </a:r>
            <a:r>
              <a:rPr lang="zh-CN" altLang="en-US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个元素，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zh-CN" altLang="en-US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和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0.5</a:t>
            </a:r>
          </a:p>
          <a:p>
            <a:pPr>
              <a:buNone/>
            </a:pPr>
            <a:endParaRPr lang="en-US" altLang="zh-CN" sz="22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e.assign(5,100);  // </a:t>
            </a:r>
            <a:r>
              <a:rPr lang="zh-CN" altLang="en-US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重置为</a:t>
            </a: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  <a:r>
              <a:rPr lang="zh-CN" altLang="en-US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个</a:t>
            </a: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100</a:t>
            </a:r>
            <a:endParaRPr lang="zh-CN" altLang="en-US" sz="22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11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可变长度的</a:t>
            </a:r>
            <a:r>
              <a:rPr lang="en-US" altLang="zh-CN" smtClean="0"/>
              <a:t>vector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vector&lt;double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vec;</a:t>
            </a:r>
            <a:endParaRPr lang="en-US" altLang="zh-CN" sz="2200" dirty="0" smtClean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0000CC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vec.push_back(87);</a:t>
            </a:r>
            <a:endParaRPr lang="en-US" altLang="zh-CN" sz="2200" dirty="0" smtClean="0">
              <a:solidFill>
                <a:srgbClr val="0000CC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0000CC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vec.push_back(65</a:t>
            </a:r>
            <a:r>
              <a:rPr lang="en-US" altLang="zh-CN" sz="2200" dirty="0" smtClean="0">
                <a:solidFill>
                  <a:srgbClr val="0000CC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……</a:t>
            </a: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for(int i=0;i&lt;vec.size(); ++i)</a:t>
            </a: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cout&lt;&lt;vec[i]&lt;&lt;endl;</a:t>
            </a: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200" dirty="0"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12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536" y="4725144"/>
            <a:ext cx="7920880" cy="1080120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调用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容器的</a:t>
            </a:r>
            <a:r>
              <a:rPr lang="en-US" altLang="zh-CN" dirty="0" err="1" smtClean="0">
                <a:effectLst/>
                <a:latin typeface="楷体_GB2312" pitchFamily="49" charset="-122"/>
                <a:ea typeface="楷体_GB2312" pitchFamily="49" charset="-122"/>
              </a:rPr>
              <a:t>push_back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向容器内追加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dirty="0" err="1" smtClean="0">
                <a:effectLst/>
                <a:latin typeface="楷体_GB2312" pitchFamily="49" charset="-122"/>
                <a:ea typeface="楷体_GB2312" pitchFamily="49" charset="-122"/>
              </a:rPr>
              <a:t>Vector</a:t>
            </a:r>
            <a:r>
              <a:rPr lang="zh-CN" altLang="en-US" dirty="0" err="1" smtClean="0">
                <a:effectLst/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dirty="0" err="1" smtClean="0">
                <a:effectLst/>
                <a:latin typeface="楷体_GB2312" pitchFamily="49" charset="-122"/>
                <a:ea typeface="楷体_GB2312" pitchFamily="49" charset="-122"/>
              </a:rPr>
              <a:t>size()</a:t>
            </a:r>
            <a:r>
              <a:rPr lang="zh-CN" altLang="en-US" dirty="0" err="1" smtClean="0">
                <a:effectLst/>
                <a:latin typeface="楷体_GB2312" pitchFamily="49" charset="-122"/>
                <a:ea typeface="楷体_GB2312" pitchFamily="49" charset="-122"/>
              </a:rPr>
              <a:t>方法返回容器内当前元素的数量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vector</a:t>
            </a:r>
            <a:r>
              <a:rPr lang="zh-CN" altLang="en-US" smtClean="0"/>
              <a:t>的迭代器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vector&lt;double&gt;::iterator 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it=vec.begin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(; it != 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vec.end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 ++it) 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*it /= max;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cout &lt;&lt; *it &lt;&lt; “ “;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4E4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 it=vec.begin();  //</a:t>
            </a:r>
            <a:r>
              <a:rPr lang="zh-CN" altLang="en-US" sz="2200" smtClean="0">
                <a:solidFill>
                  <a:srgbClr val="004E4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自动推导</a:t>
            </a:r>
            <a:r>
              <a:rPr lang="en-US" altLang="zh-CN" sz="2200" smtClean="0">
                <a:solidFill>
                  <a:srgbClr val="004E4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</a:t>
            </a:r>
            <a:r>
              <a:rPr lang="zh-CN" altLang="en-US" sz="2200" smtClean="0">
                <a:solidFill>
                  <a:srgbClr val="004E4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类型为</a:t>
            </a:r>
            <a:r>
              <a:rPr lang="en-US" altLang="zh-CN" sz="2200" smtClean="0">
                <a:solidFill>
                  <a:srgbClr val="004E4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iterator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4E4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 it=vec.cbegin(); //</a:t>
            </a:r>
            <a:r>
              <a:rPr lang="zh-CN" altLang="en-US" sz="2200" smtClean="0">
                <a:solidFill>
                  <a:srgbClr val="004E4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自动推导</a:t>
            </a:r>
            <a:r>
              <a:rPr lang="en-US" altLang="zh-CN" sz="2200" smtClean="0">
                <a:solidFill>
                  <a:srgbClr val="004E4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</a:t>
            </a:r>
            <a:r>
              <a:rPr lang="zh-CN" altLang="en-US" sz="2200" smtClean="0">
                <a:solidFill>
                  <a:srgbClr val="004E4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为</a:t>
            </a:r>
            <a:r>
              <a:rPr lang="en-US" altLang="zh-CN" sz="2200" smtClean="0">
                <a:solidFill>
                  <a:srgbClr val="004E4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const_iterator</a:t>
            </a:r>
          </a:p>
          <a:p>
            <a:pPr>
              <a:buNone/>
            </a:pPr>
            <a:endParaRPr lang="zh-CN" altLang="en-US" sz="2200" smtClean="0">
              <a:solidFill>
                <a:srgbClr val="004E4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13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4437112"/>
            <a:ext cx="8352928" cy="165618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容器的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begin()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方法，返回引用第一个元素的迭代器。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容器的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end()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方法，返回最后一个元素的下一个位置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运算作用于迭代器，得到其所引用的元素。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++it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：运行效率更高，返回引用而不是临时拷贝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遍历</a:t>
            </a:r>
            <a:r>
              <a:rPr lang="en-US" altLang="zh-CN" smtClean="0"/>
              <a:t>for</a:t>
            </a:r>
            <a:r>
              <a:rPr lang="zh-CN" altLang="en-US" smtClean="0"/>
              <a:t>循环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for(auto&amp; e : vec) </a:t>
            </a:r>
            <a:endParaRPr lang="en-US" altLang="zh-CN" sz="2200" smtClean="0">
              <a:solidFill>
                <a:srgbClr val="FF006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e/= 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max;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cout 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&lt;&lt; 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&lt;&lt; 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 “;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14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536" y="3284984"/>
            <a:ext cx="8352928" cy="129614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auto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遍历容器元素，获得元素拷贝，只读元素。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auto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&amp;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遍历容器元素，获得元素引用，可以修改元素。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980728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迭代器的区间范围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vector&lt;int&gt; intVector;</a:t>
            </a:r>
          </a:p>
          <a:p>
            <a:pPr>
              <a:buNone/>
            </a:pPr>
            <a:r>
              <a:rPr lang="en-US" altLang="zh-CN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vector&lt;int&gt;::iterator it = intVector.end();</a:t>
            </a:r>
          </a:p>
          <a:p>
            <a:pPr>
              <a:buNone/>
            </a:pPr>
            <a:r>
              <a:rPr lang="en-US" altLang="zh-CN" sz="24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*it = 10;</a:t>
            </a:r>
            <a:endParaRPr lang="zh-CN" altLang="en-US" sz="240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15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403648" y="1772816"/>
            <a:ext cx="1295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7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2" charset="-122"/>
                <a:sym typeface="Symbol" pitchFamily="18" charset="2"/>
              </a:rPr>
              <a:t>X</a:t>
            </a:r>
            <a:endParaRPr lang="en-US" altLang="zh-CN" sz="720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黑体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536" y="2852936"/>
            <a:ext cx="8352928" cy="1152128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end()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方法返回最后一个有效元素的下一个位置，禁止解析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并访问它，只能用于位置判断。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</a:t>
            </a:r>
            <a:r>
              <a:rPr lang="en-US" altLang="zh-CN" smtClean="0"/>
              <a:t>Vector</a:t>
            </a:r>
            <a:r>
              <a:rPr lang="zh-CN" altLang="en-US" smtClean="0"/>
              <a:t>元素的其它方法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at(int index)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r>
              <a:rPr lang="zh-CN" altLang="en-US" smtClean="0"/>
              <a:t>访问指定下标的元素</a:t>
            </a:r>
            <a:endParaRPr lang="en-US" altLang="zh-CN" smtClean="0"/>
          </a:p>
          <a:p>
            <a:r>
              <a:rPr lang="en-US" altLang="zh-CN" smtClean="0"/>
              <a:t>front()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r>
              <a:rPr lang="zh-CN" altLang="en-US" smtClean="0"/>
              <a:t>访问第一个元素</a:t>
            </a:r>
            <a:endParaRPr lang="en-US" altLang="zh-CN" smtClean="0"/>
          </a:p>
          <a:p>
            <a:r>
              <a:rPr lang="en-US" altLang="zh-CN" smtClean="0"/>
              <a:t>back()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r>
              <a:rPr lang="zh-CN" altLang="en-US" smtClean="0"/>
              <a:t>访问最后一个</a:t>
            </a:r>
            <a:r>
              <a:rPr lang="zh-CN" altLang="en-US" smtClean="0"/>
              <a:t>元素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16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95536" y="4365104"/>
            <a:ext cx="8424936" cy="93610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[]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运算符不进行下标越界检查。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at()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方法检查下标，若越界的话，抛出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out_of_range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异常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插入元素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向</a:t>
            </a:r>
            <a:r>
              <a:rPr lang="zh-CN" altLang="en-US" smtClean="0"/>
              <a:t>任意位置插入元素：</a:t>
            </a:r>
            <a:r>
              <a:rPr lang="en-US" altLang="zh-CN" smtClean="0"/>
              <a:t>insert()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r>
              <a:rPr lang="zh-CN" altLang="en-US" smtClean="0"/>
              <a:t>版本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r>
              <a:rPr lang="en-US" altLang="zh-CN" smtClean="0"/>
              <a:t>1</a:t>
            </a:r>
            <a:r>
              <a:rPr lang="zh-CN" altLang="en-US" smtClean="0"/>
              <a:t>次插入</a:t>
            </a:r>
            <a:r>
              <a:rPr lang="en-US" altLang="zh-CN" smtClean="0"/>
              <a:t>1</a:t>
            </a:r>
            <a:r>
              <a:rPr lang="zh-CN" altLang="en-US" smtClean="0"/>
              <a:t>个元素</a:t>
            </a:r>
            <a:endParaRPr lang="en-US" altLang="zh-CN" smtClean="0"/>
          </a:p>
          <a:p>
            <a:pPr lvl="1"/>
            <a:r>
              <a:rPr lang="zh-CN" altLang="en-US" smtClean="0"/>
              <a:t>版本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r>
              <a:rPr lang="en-US" altLang="zh-CN" smtClean="0"/>
              <a:t>1</a:t>
            </a:r>
            <a:r>
              <a:rPr lang="zh-CN" altLang="en-US" smtClean="0"/>
              <a:t>次插入指定值的多个拷贝</a:t>
            </a:r>
            <a:endParaRPr lang="en-US" altLang="zh-CN" smtClean="0"/>
          </a:p>
          <a:p>
            <a:pPr lvl="1"/>
            <a:r>
              <a:rPr lang="zh-CN" altLang="en-US" smtClean="0"/>
              <a:t>版本</a:t>
            </a:r>
            <a:r>
              <a:rPr lang="en-US" altLang="zh-CN" smtClean="0"/>
              <a:t>3</a:t>
            </a:r>
            <a:r>
              <a:rPr lang="zh-CN" altLang="en-US" smtClean="0"/>
              <a:t>：插入迭代器区间指定的其它容器中的多个元素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17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删除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从容器尾部删除元素</a:t>
            </a:r>
            <a:endParaRPr lang="en-US" altLang="zh-CN" smtClean="0"/>
          </a:p>
          <a:p>
            <a:pPr lvl="1"/>
            <a:r>
              <a:rPr lang="en-US" altLang="zh-CN" smtClean="0"/>
              <a:t>pop_back()</a:t>
            </a:r>
            <a:r>
              <a:rPr lang="zh-CN" altLang="en-US" smtClean="0"/>
              <a:t>方法：删除元素但函数不返回该元素，若想得到尾部元素，先调用</a:t>
            </a:r>
            <a:r>
              <a:rPr lang="en-US" altLang="zh-CN" smtClean="0"/>
              <a:t>back()</a:t>
            </a:r>
            <a:r>
              <a:rPr lang="zh-CN" altLang="en-US" smtClean="0"/>
              <a:t>方法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清</a:t>
            </a:r>
            <a:r>
              <a:rPr lang="zh-CN" altLang="en-US" smtClean="0"/>
              <a:t>空容器</a:t>
            </a:r>
            <a:endParaRPr lang="en-US" altLang="zh-CN" smtClean="0"/>
          </a:p>
          <a:p>
            <a:pPr lvl="1"/>
            <a:r>
              <a:rPr lang="en-US" altLang="zh-CN" smtClean="0"/>
              <a:t>clear()</a:t>
            </a:r>
            <a:r>
              <a:rPr lang="zh-CN" altLang="en-US" smtClean="0"/>
              <a:t>方法：删除容器中所有元素</a:t>
            </a:r>
            <a:endParaRPr lang="en-US" altLang="zh-CN" smtClean="0"/>
          </a:p>
          <a:p>
            <a:r>
              <a:rPr lang="zh-CN" altLang="en-US" smtClean="0"/>
              <a:t>删除指定元素：</a:t>
            </a:r>
            <a:r>
              <a:rPr lang="en-US" altLang="zh-CN" smtClean="0"/>
              <a:t>erase()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r>
              <a:rPr lang="zh-CN" altLang="en-US" smtClean="0"/>
              <a:t>版本</a:t>
            </a:r>
            <a:r>
              <a:rPr lang="en-US" altLang="zh-CN" smtClean="0"/>
              <a:t>1</a:t>
            </a:r>
            <a:r>
              <a:rPr lang="zh-CN" altLang="en-US" smtClean="0"/>
              <a:t>：删除指定的</a:t>
            </a:r>
            <a:r>
              <a:rPr lang="en-US" altLang="zh-CN" smtClean="0"/>
              <a:t>1</a:t>
            </a:r>
            <a:r>
              <a:rPr lang="zh-CN" altLang="en-US" smtClean="0"/>
              <a:t>个元素</a:t>
            </a:r>
            <a:endParaRPr lang="en-US" altLang="zh-CN" smtClean="0"/>
          </a:p>
          <a:p>
            <a:pPr lvl="1"/>
            <a:r>
              <a:rPr lang="zh-CN" altLang="en-US" smtClean="0"/>
              <a:t>本版</a:t>
            </a:r>
            <a:r>
              <a:rPr lang="en-US" altLang="zh-CN" smtClean="0"/>
              <a:t>2</a:t>
            </a:r>
            <a:r>
              <a:rPr lang="zh-CN" altLang="en-US" smtClean="0"/>
              <a:t>：删除迭代器区间指定的多个元素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18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添加和删除示例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vector&lt;</a:t>
            </a:r>
            <a:r>
              <a:rPr lang="en-US" altLang="zh-CN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vectorOne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altLang="zh-CN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vectorTwo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vectorOne.push_back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(1);</a:t>
            </a: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vectorOne.push_back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(2);</a:t>
            </a: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vectorOne.push_back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(3);</a:t>
            </a: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vectorOne.push_back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(5);</a:t>
            </a:r>
            <a:endParaRPr lang="en-US" altLang="zh-CN" sz="2400" dirty="0" smtClean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vectorOne.insert</a:t>
            </a:r>
            <a:r>
              <a:rPr lang="en-US" altLang="zh-CN" sz="24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4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vectorOne.begin</a:t>
            </a:r>
            <a:r>
              <a:rPr lang="en-US" altLang="zh-CN" sz="24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 + 3, 4);</a:t>
            </a:r>
            <a:endParaRPr lang="zh-CN" altLang="en-US" sz="2400" dirty="0" smtClean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19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3528" y="4869160"/>
            <a:ext cx="8352928" cy="86409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insert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版本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：在指定迭代器位置前置插入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个元素。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在第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个元素向后偏移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个元素，即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之前插入“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”。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A5743293-3DC9-4C8F-965F-AEE2944C9018}" type="slidenum">
              <a:rPr lang="en-US" altLang="zh-CN"/>
              <a:pPr/>
              <a:t>2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u="sng" smtClean="0">
                <a:solidFill>
                  <a:schemeClr val="hlink"/>
                </a:solidFill>
              </a:rPr>
              <a:t>容器概览</a:t>
            </a:r>
            <a:endParaRPr lang="zh-CN" altLang="en-US" u="sng">
              <a:solidFill>
                <a:schemeClr val="hlink"/>
              </a:solidFill>
            </a:endParaRPr>
          </a:p>
          <a:p>
            <a:r>
              <a:rPr lang="zh-CN" altLang="en-US" smtClean="0"/>
              <a:t>顺序容器</a:t>
            </a:r>
            <a:endParaRPr lang="zh-CN" altLang="en-US"/>
          </a:p>
          <a:p>
            <a:r>
              <a:rPr lang="zh-CN" altLang="en-US" smtClean="0"/>
              <a:t>适配器容器</a:t>
            </a:r>
            <a:endParaRPr lang="zh-CN" altLang="en-US"/>
          </a:p>
          <a:p>
            <a:r>
              <a:rPr lang="zh-CN" altLang="en-US" smtClean="0"/>
              <a:t>关联</a:t>
            </a:r>
            <a:r>
              <a:rPr lang="zh-CN" altLang="en-US" smtClean="0"/>
              <a:t>容器</a:t>
            </a:r>
            <a:endParaRPr lang="en-US" altLang="zh-CN" smtClean="0"/>
          </a:p>
          <a:p>
            <a:r>
              <a:rPr lang="zh-CN" altLang="en-US" smtClean="0"/>
              <a:t>无序关联容器</a:t>
            </a:r>
            <a:endParaRPr lang="zh-CN" altLang="en-US"/>
          </a:p>
          <a:p>
            <a:r>
              <a:rPr lang="zh-CN" altLang="en-US" smtClean="0"/>
              <a:t>其它</a:t>
            </a:r>
            <a:r>
              <a:rPr lang="zh-CN" altLang="en-US" smtClean="0"/>
              <a:t>容器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添加和删除示例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	……</a:t>
            </a: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for (</a:t>
            </a:r>
            <a:r>
              <a:rPr lang="en-US" altLang="zh-CN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= 6; </a:t>
            </a:r>
            <a:r>
              <a:rPr lang="en-US" altLang="zh-CN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&lt;= 10; </a:t>
            </a:r>
            <a:r>
              <a:rPr lang="en-US" altLang="zh-CN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++) </a:t>
            </a: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vectorTwo.push_back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vectorOne.insert</a:t>
            </a:r>
            <a:r>
              <a:rPr lang="en-US" altLang="zh-CN" sz="24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4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vectorOne.end</a:t>
            </a:r>
            <a:r>
              <a:rPr lang="en-US" altLang="zh-CN" sz="24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	</a:t>
            </a:r>
            <a:r>
              <a:rPr lang="en-US" altLang="zh-CN" sz="24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vectorTwo.begin</a:t>
            </a:r>
            <a:r>
              <a:rPr lang="en-US" altLang="zh-CN" sz="24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  <a:r>
              <a:rPr lang="en-US" altLang="zh-CN" sz="24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vectorTwo.end</a:t>
            </a:r>
            <a:r>
              <a:rPr lang="en-US" altLang="zh-CN" sz="24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());</a:t>
            </a: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en-US" altLang="zh-CN" sz="2400" dirty="0" smtClean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pPr>
              <a:buNone/>
            </a:pPr>
            <a:endParaRPr lang="zh-CN" altLang="en-US" sz="2400" dirty="0" smtClean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20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3528" y="3933056"/>
            <a:ext cx="8352928" cy="129614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insert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版本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：将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vectorTwo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中的所有元素插入到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vectorOne</a:t>
            </a: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end()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之前。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个参数指定插入位置，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2~3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参数指定要插入数据的范围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添加和删除示例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	……</a:t>
            </a: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vectorTwo.clear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vectorTwo.insert</a:t>
            </a:r>
            <a:r>
              <a:rPr lang="en-US" altLang="zh-CN" sz="24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4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vectorTwo.begin</a:t>
            </a:r>
            <a:r>
              <a:rPr lang="en-US" altLang="zh-CN" sz="24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10, 100);</a:t>
            </a: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vectorTwo.pop_back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vectorOne.erase</a:t>
            </a:r>
            <a:r>
              <a:rPr lang="en-US" altLang="zh-CN" sz="24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4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vectorOne.begin</a:t>
            </a:r>
            <a:r>
              <a:rPr lang="en-US" altLang="zh-CN" sz="24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 + 1, 	</a:t>
            </a:r>
            <a:r>
              <a:rPr lang="en-US" altLang="zh-CN" sz="24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vectorOne.begin</a:t>
            </a:r>
            <a:r>
              <a:rPr lang="en-US" altLang="zh-CN" sz="24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 + 5);</a:t>
            </a: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21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95536" y="4725144"/>
            <a:ext cx="8352928" cy="158417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insert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版本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：从指定位置插入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erase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版本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：删除指定区间的所有元素，第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个参数指定删除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的起始元素，第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个参数指定删除的最后一个元素的下一个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位置，即删除第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个元素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容量和大小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内存分配机制</a:t>
            </a:r>
            <a:endParaRPr lang="en-US" altLang="zh-CN" smtClean="0"/>
          </a:p>
          <a:p>
            <a:pPr lvl="1"/>
            <a:r>
              <a:rPr lang="en-US" altLang="zh-CN" smtClean="0"/>
              <a:t>vector</a:t>
            </a:r>
            <a:r>
              <a:rPr lang="zh-CN" altLang="en-US" smtClean="0"/>
              <a:t>容器具有“动态扩容”的功能，先分配一定容量的内存，当插入元素无法容纳时，重新分配内存空间并拷贝数据（数据要求在内存中连续）</a:t>
            </a:r>
            <a:endParaRPr lang="en-US" altLang="zh-CN" smtClean="0"/>
          </a:p>
          <a:p>
            <a:pPr lvl="1"/>
            <a:r>
              <a:rPr lang="zh-CN" altLang="en-US" smtClean="0"/>
              <a:t>为提高效率（不用每次重新分配），重新分配时扩充较大的容量，添加若干元素后再次重新分配。</a:t>
            </a:r>
            <a:endParaRPr lang="en-US" altLang="zh-CN" smtClean="0"/>
          </a:p>
          <a:p>
            <a:r>
              <a:rPr lang="zh-CN" altLang="en-US" smtClean="0"/>
              <a:t>容量和大小</a:t>
            </a:r>
            <a:endParaRPr lang="en-US" altLang="zh-CN" smtClean="0"/>
          </a:p>
          <a:p>
            <a:pPr lvl="1"/>
            <a:r>
              <a:rPr lang="zh-CN" altLang="en-US" smtClean="0"/>
              <a:t>大小：</a:t>
            </a:r>
            <a:r>
              <a:rPr lang="en-US" altLang="zh-CN" smtClean="0"/>
              <a:t>size()</a:t>
            </a:r>
            <a:r>
              <a:rPr lang="zh-CN" altLang="en-US" smtClean="0"/>
              <a:t>方法返回，容器中实际存储的元素个数</a:t>
            </a:r>
            <a:endParaRPr lang="en-US" altLang="zh-CN" smtClean="0"/>
          </a:p>
          <a:p>
            <a:pPr lvl="1"/>
            <a:r>
              <a:rPr lang="zh-CN" altLang="en-US" smtClean="0"/>
              <a:t>容量：</a:t>
            </a:r>
            <a:r>
              <a:rPr lang="en-US" altLang="zh-CN" smtClean="0"/>
              <a:t>capacity()</a:t>
            </a:r>
            <a:r>
              <a:rPr lang="zh-CN" altLang="en-US" smtClean="0"/>
              <a:t>方法，再次分配内存前最多可以存放的元素数量</a:t>
            </a:r>
            <a:endParaRPr lang="en-US" altLang="zh-CN" smtClean="0"/>
          </a:p>
          <a:p>
            <a:pPr lvl="1"/>
            <a:r>
              <a:rPr lang="en-US" altLang="zh-CN" smtClean="0"/>
              <a:t>empty()</a:t>
            </a:r>
            <a:r>
              <a:rPr lang="zh-CN" altLang="en-US" smtClean="0"/>
              <a:t>方法：返回容器是否为空。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22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预留容量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动机</a:t>
            </a:r>
            <a:endParaRPr lang="en-US" altLang="zh-CN" smtClean="0"/>
          </a:p>
          <a:p>
            <a:pPr lvl="1"/>
            <a:r>
              <a:rPr lang="zh-CN" altLang="en-US" smtClean="0"/>
              <a:t>有时为了减少重新分配内存带来的开销，可以在定义容器后预留足够的空间。</a:t>
            </a:r>
            <a:endParaRPr lang="en-US" altLang="zh-CN" smtClean="0"/>
          </a:p>
          <a:p>
            <a:pPr lvl="1"/>
            <a:r>
              <a:rPr lang="en-US" altLang="zh-CN" smtClean="0"/>
              <a:t>reserve()</a:t>
            </a:r>
            <a:r>
              <a:rPr lang="zh-CN" altLang="en-US" smtClean="0"/>
              <a:t>方法：预留指定大小的空间</a:t>
            </a:r>
            <a:endParaRPr lang="en-US" altLang="zh-CN" smtClean="0"/>
          </a:p>
          <a:p>
            <a:pPr lvl="1"/>
            <a:r>
              <a:rPr lang="en-US" altLang="zh-CN" smtClean="0"/>
              <a:t>resize()</a:t>
            </a:r>
            <a:r>
              <a:rPr lang="zh-CN" altLang="en-US" smtClean="0"/>
              <a:t>方法：改变元素数量，若多出元素，缺省构造</a:t>
            </a:r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pPr lvl="1">
              <a:buNone/>
            </a:pPr>
            <a:r>
              <a:rPr lang="en-US" altLang="zh-CN" smtClean="0">
                <a:solidFill>
                  <a:srgbClr val="004E4C"/>
                </a:solidFill>
              </a:rPr>
              <a:t>vector&lt;int&gt; intVector;</a:t>
            </a:r>
          </a:p>
          <a:p>
            <a:pPr lvl="1">
              <a:buNone/>
            </a:pPr>
            <a:r>
              <a:rPr lang="en-US" altLang="zh-CN" smtClean="0">
                <a:solidFill>
                  <a:srgbClr val="FF0066"/>
                </a:solidFill>
              </a:rPr>
              <a:t>intVector.reserve(1000);</a:t>
            </a:r>
          </a:p>
          <a:p>
            <a:pPr lvl="1">
              <a:buNone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23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3568" y="4653136"/>
            <a:ext cx="8136904" cy="100811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容器的容量扩展到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1000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，实际元素个数为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在容器内元素数量增加到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1000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之前，不会从新分配内存。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deque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deque</a:t>
            </a:r>
            <a:r>
              <a:rPr lang="zh-CN" altLang="en-US" smtClean="0"/>
              <a:t>与</a:t>
            </a:r>
            <a:r>
              <a:rPr lang="en-US" altLang="zh-CN" smtClean="0"/>
              <a:t>vector</a:t>
            </a:r>
            <a:r>
              <a:rPr lang="zh-CN" altLang="en-US" smtClean="0"/>
              <a:t>类似，使用相对较少</a:t>
            </a:r>
            <a:endParaRPr lang="en-US" altLang="zh-CN" smtClean="0"/>
          </a:p>
          <a:p>
            <a:pPr lvl="1"/>
            <a:r>
              <a:rPr lang="zh-CN" altLang="en-US" smtClean="0"/>
              <a:t>实现时，元素在内存中不要求连续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deque</a:t>
            </a:r>
            <a:r>
              <a:rPr lang="zh-CN" altLang="en-US" smtClean="0"/>
              <a:t>在头部和尾部插入和移除元素均能达到常量时间，而</a:t>
            </a:r>
            <a:r>
              <a:rPr lang="en-US" altLang="zh-CN" smtClean="0"/>
              <a:t>vector</a:t>
            </a:r>
            <a:r>
              <a:rPr lang="zh-CN" altLang="en-US" smtClean="0"/>
              <a:t>只能在尾部插入和移除元素才能达到分摊的常量时间。</a:t>
            </a:r>
            <a:endParaRPr lang="en-US" altLang="zh-CN" smtClean="0"/>
          </a:p>
          <a:p>
            <a:pPr lvl="1"/>
            <a:r>
              <a:rPr lang="en-US" altLang="zh-CN" smtClean="0"/>
              <a:t>deque</a:t>
            </a:r>
            <a:r>
              <a:rPr lang="zh-CN" altLang="en-US" smtClean="0"/>
              <a:t>支持</a:t>
            </a:r>
            <a:r>
              <a:rPr lang="en-US" altLang="zh-CN" smtClean="0"/>
              <a:t>push_front()</a:t>
            </a:r>
            <a:r>
              <a:rPr lang="zh-CN" altLang="en-US" smtClean="0"/>
              <a:t>方法和</a:t>
            </a:r>
            <a:r>
              <a:rPr lang="en-US" altLang="zh-CN" smtClean="0"/>
              <a:t>pop_front()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r>
              <a:rPr lang="en-US" altLang="zh-CN" smtClean="0"/>
              <a:t>deque</a:t>
            </a:r>
            <a:r>
              <a:rPr lang="zh-CN" altLang="en-US" smtClean="0"/>
              <a:t>不支持</a:t>
            </a:r>
            <a:r>
              <a:rPr lang="en-US" altLang="zh-CN" smtClean="0"/>
              <a:t>reserve()</a:t>
            </a:r>
            <a:r>
              <a:rPr lang="zh-CN" altLang="en-US" smtClean="0"/>
              <a:t>和</a:t>
            </a:r>
            <a:r>
              <a:rPr lang="en-US" altLang="zh-CN" smtClean="0"/>
              <a:t>capacity()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头文件</a:t>
            </a:r>
            <a:r>
              <a:rPr lang="en-US" altLang="zh-CN" smtClean="0"/>
              <a:t>&lt;deque&gt;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24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list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STL</a:t>
            </a:r>
            <a:r>
              <a:rPr lang="zh-CN" altLang="en-US" smtClean="0"/>
              <a:t>中的</a:t>
            </a:r>
            <a:r>
              <a:rPr lang="en-US" altLang="zh-CN" smtClean="0"/>
              <a:t>list</a:t>
            </a:r>
            <a:r>
              <a:rPr lang="zh-CN" altLang="en-US" smtClean="0"/>
              <a:t>是一种标准的双向链表</a:t>
            </a:r>
            <a:endParaRPr lang="en-US" altLang="zh-CN" smtClean="0"/>
          </a:p>
          <a:p>
            <a:pPr lvl="1"/>
            <a:r>
              <a:rPr lang="zh-CN" altLang="en-US" smtClean="0"/>
              <a:t>支持常量时间的任意位置插入和删除操作</a:t>
            </a:r>
            <a:endParaRPr lang="en-US" altLang="zh-CN" smtClean="0"/>
          </a:p>
          <a:p>
            <a:pPr lvl="1"/>
            <a:r>
              <a:rPr lang="zh-CN" altLang="en-US" smtClean="0"/>
              <a:t>对单个元素的访问为线性时间（慢）</a:t>
            </a:r>
            <a:endParaRPr lang="en-US" altLang="zh-CN" smtClean="0"/>
          </a:p>
          <a:p>
            <a:pPr lvl="1"/>
            <a:r>
              <a:rPr lang="zh-CN" altLang="en-US" smtClean="0"/>
              <a:t>不支持</a:t>
            </a:r>
            <a:r>
              <a:rPr lang="en-US" altLang="zh-CN" smtClean="0"/>
              <a:t>[]</a:t>
            </a:r>
            <a:r>
              <a:rPr lang="zh-CN" altLang="en-US" smtClean="0"/>
              <a:t>运算符的随机访问，只能通过迭代器访问</a:t>
            </a:r>
            <a:endParaRPr lang="en-US" altLang="zh-CN" smtClean="0"/>
          </a:p>
          <a:p>
            <a:pPr lvl="1"/>
            <a:r>
              <a:rPr lang="zh-CN" altLang="en-US" smtClean="0"/>
              <a:t>构造、析构、比较、赋值等运算与</a:t>
            </a:r>
            <a:r>
              <a:rPr lang="en-US" altLang="zh-CN" smtClean="0"/>
              <a:t>vector</a:t>
            </a:r>
            <a:r>
              <a:rPr lang="zh-CN" altLang="en-US" smtClean="0"/>
              <a:t>类似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头文件</a:t>
            </a:r>
            <a:r>
              <a:rPr lang="en-US" altLang="zh-CN" smtClean="0"/>
              <a:t>&lt;list&gt;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25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元素访问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头、尾元素的访问</a:t>
            </a:r>
            <a:endParaRPr lang="en-US" altLang="zh-CN" smtClean="0"/>
          </a:p>
          <a:p>
            <a:pPr lvl="1"/>
            <a:r>
              <a:rPr lang="en-US" altLang="zh-CN" smtClean="0"/>
              <a:t>front()</a:t>
            </a:r>
            <a:r>
              <a:rPr lang="zh-CN" altLang="en-US" smtClean="0"/>
              <a:t>：返回第一个元素</a:t>
            </a:r>
            <a:endParaRPr lang="en-US" altLang="zh-CN" smtClean="0"/>
          </a:p>
          <a:p>
            <a:pPr lvl="1"/>
            <a:r>
              <a:rPr lang="en-US" altLang="zh-CN" smtClean="0"/>
              <a:t>back()</a:t>
            </a:r>
            <a:r>
              <a:rPr lang="zh-CN" altLang="en-US" smtClean="0"/>
              <a:t>：返回最后一个元素</a:t>
            </a:r>
            <a:endParaRPr lang="en-US" altLang="zh-CN" smtClean="0"/>
          </a:p>
          <a:p>
            <a:r>
              <a:rPr lang="zh-CN" altLang="en-US" smtClean="0"/>
              <a:t>其它元素的访问</a:t>
            </a:r>
            <a:endParaRPr lang="en-US" altLang="zh-CN" smtClean="0"/>
          </a:p>
          <a:p>
            <a:pPr lvl="1"/>
            <a:r>
              <a:rPr lang="zh-CN" altLang="en-US" smtClean="0"/>
              <a:t>通过迭代器实现</a:t>
            </a:r>
            <a:endParaRPr lang="en-US" altLang="zh-CN" smtClean="0"/>
          </a:p>
          <a:p>
            <a:pPr lvl="1"/>
            <a:r>
              <a:rPr lang="zh-CN" altLang="en-US" smtClean="0"/>
              <a:t>不支持随机访问，如</a:t>
            </a:r>
            <a:r>
              <a:rPr lang="en-US" altLang="zh-CN" smtClean="0"/>
              <a:t>[]</a:t>
            </a:r>
            <a:r>
              <a:rPr lang="zh-CN" altLang="en-US" smtClean="0"/>
              <a:t>运算符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26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添加和删除元素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与</a:t>
            </a:r>
            <a:r>
              <a:rPr lang="en-US" altLang="zh-CN" smtClean="0"/>
              <a:t>vector</a:t>
            </a:r>
            <a:r>
              <a:rPr lang="zh-CN" altLang="en-US" smtClean="0"/>
              <a:t>类似</a:t>
            </a:r>
            <a:endParaRPr lang="en-US" altLang="zh-CN" smtClean="0"/>
          </a:p>
          <a:p>
            <a:pPr lvl="1"/>
            <a:r>
              <a:rPr lang="en-US" altLang="zh-CN" smtClean="0"/>
              <a:t>push_back()</a:t>
            </a:r>
          </a:p>
          <a:p>
            <a:pPr lvl="1"/>
            <a:r>
              <a:rPr lang="en-US" altLang="zh-CN" smtClean="0"/>
              <a:t>pop_back()</a:t>
            </a:r>
          </a:p>
          <a:p>
            <a:pPr lvl="1"/>
            <a:r>
              <a:rPr lang="en-US" altLang="zh-CN" smtClean="0"/>
              <a:t>push_front()</a:t>
            </a:r>
            <a:r>
              <a:rPr lang="zh-CN" altLang="en-US" smtClean="0"/>
              <a:t>：</a:t>
            </a:r>
            <a:r>
              <a:rPr lang="en-US" altLang="zh-CN" smtClean="0"/>
              <a:t>deque</a:t>
            </a:r>
            <a:r>
              <a:rPr lang="zh-CN" altLang="en-US" smtClean="0"/>
              <a:t>支持，</a:t>
            </a:r>
            <a:r>
              <a:rPr lang="en-US" altLang="zh-CN" smtClean="0"/>
              <a:t>vector</a:t>
            </a:r>
            <a:r>
              <a:rPr lang="zh-CN" altLang="en-US" smtClean="0"/>
              <a:t>不支持</a:t>
            </a:r>
            <a:endParaRPr lang="en-US" altLang="zh-CN" smtClean="0"/>
          </a:p>
          <a:p>
            <a:pPr lvl="1"/>
            <a:r>
              <a:rPr lang="en-US" altLang="zh-CN" smtClean="0"/>
              <a:t>pop_front()</a:t>
            </a:r>
            <a:r>
              <a:rPr lang="zh-CN" altLang="en-US" smtClean="0"/>
              <a:t>：</a:t>
            </a:r>
            <a:r>
              <a:rPr lang="en-US" altLang="zh-CN" smtClean="0"/>
              <a:t> deque</a:t>
            </a:r>
            <a:r>
              <a:rPr lang="zh-CN" altLang="en-US" smtClean="0"/>
              <a:t>支持，</a:t>
            </a:r>
            <a:r>
              <a:rPr lang="en-US" altLang="zh-CN" smtClean="0"/>
              <a:t>vector</a:t>
            </a:r>
            <a:r>
              <a:rPr lang="zh-CN" altLang="en-US" smtClean="0"/>
              <a:t>不支持</a:t>
            </a:r>
            <a:endParaRPr lang="en-US" altLang="zh-CN" smtClean="0"/>
          </a:p>
          <a:p>
            <a:pPr lvl="1"/>
            <a:r>
              <a:rPr lang="en-US" altLang="zh-CN" smtClean="0"/>
              <a:t>3</a:t>
            </a:r>
            <a:r>
              <a:rPr lang="zh-CN" altLang="en-US" smtClean="0"/>
              <a:t>个版本的</a:t>
            </a:r>
            <a:r>
              <a:rPr lang="en-US" altLang="zh-CN" smtClean="0"/>
              <a:t>insert()</a:t>
            </a:r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个版本的</a:t>
            </a:r>
            <a:r>
              <a:rPr lang="en-US" altLang="zh-CN" smtClean="0"/>
              <a:t>erase()</a:t>
            </a:r>
          </a:p>
          <a:p>
            <a:pPr lvl="1"/>
            <a:r>
              <a:rPr lang="en-US" altLang="zh-CN" smtClean="0"/>
              <a:t>clear()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27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r>
              <a:rPr lang="zh-CN" altLang="en-US" smtClean="0"/>
              <a:t>的大小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与</a:t>
            </a:r>
            <a:r>
              <a:rPr lang="en-US" altLang="zh-CN" smtClean="0"/>
              <a:t>deque</a:t>
            </a:r>
            <a:r>
              <a:rPr lang="zh-CN" altLang="en-US" smtClean="0"/>
              <a:t>类似，</a:t>
            </a:r>
            <a:r>
              <a:rPr lang="en-US" altLang="zh-CN" smtClean="0"/>
              <a:t>list</a:t>
            </a:r>
            <a:r>
              <a:rPr lang="zh-CN" altLang="en-US" smtClean="0"/>
              <a:t>不暴露低层的内存模型</a:t>
            </a:r>
            <a:endParaRPr lang="en-US" altLang="zh-CN" smtClean="0"/>
          </a:p>
          <a:p>
            <a:r>
              <a:rPr lang="zh-CN" altLang="en-US" smtClean="0"/>
              <a:t>大小</a:t>
            </a:r>
            <a:endParaRPr lang="en-US" altLang="zh-CN" smtClean="0"/>
          </a:p>
          <a:p>
            <a:pPr lvl="1"/>
            <a:r>
              <a:rPr lang="en-US" altLang="zh-CN" smtClean="0"/>
              <a:t>size()</a:t>
            </a:r>
            <a:r>
              <a:rPr lang="zh-CN" altLang="en-US" smtClean="0"/>
              <a:t>方法：返回元素数量</a:t>
            </a:r>
            <a:endParaRPr lang="en-US" altLang="zh-CN" smtClean="0"/>
          </a:p>
          <a:p>
            <a:pPr lvl="1"/>
            <a:r>
              <a:rPr lang="en-US" altLang="zh-CN" smtClean="0"/>
              <a:t>empty()</a:t>
            </a:r>
            <a:r>
              <a:rPr lang="zh-CN" altLang="en-US" smtClean="0"/>
              <a:t>方法：判断容器是否为空</a:t>
            </a:r>
            <a:endParaRPr lang="en-US" altLang="zh-CN" smtClean="0"/>
          </a:p>
          <a:p>
            <a:pPr lvl="1"/>
            <a:r>
              <a:rPr lang="zh-CN" altLang="en-US" smtClean="0"/>
              <a:t>不支持</a:t>
            </a:r>
            <a:r>
              <a:rPr lang="en-US" altLang="zh-CN" smtClean="0"/>
              <a:t>reserve()</a:t>
            </a:r>
            <a:r>
              <a:rPr lang="zh-CN" altLang="en-US" smtClean="0"/>
              <a:t>方法和</a:t>
            </a:r>
            <a:r>
              <a:rPr lang="en-US" altLang="zh-CN" smtClean="0"/>
              <a:t>capacity()</a:t>
            </a:r>
            <a:r>
              <a:rPr lang="zh-CN" altLang="en-US" smtClean="0"/>
              <a:t>方法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28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拼接</a:t>
            </a:r>
            <a:r>
              <a:rPr lang="en-US" altLang="zh-CN" dirty="0" smtClean="0"/>
              <a:t>splice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splice()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splice()</a:t>
            </a:r>
            <a:r>
              <a:rPr lang="zh-CN" altLang="en-US" dirty="0" smtClean="0"/>
              <a:t>方法，可以将一个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中的部分元素剪切并插入到另一个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该操作可以在常量时间内完成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：剪切并插入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：剪切并插入指定范围内的所有元素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29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560" y="4005064"/>
            <a:ext cx="8136904" cy="100811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splice()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方法是一种破坏性方法，源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list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中的元素将被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剪切并移动到目标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list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中。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84AA617F-FA01-4EC7-A0E1-7E886617D130}" type="slidenum">
              <a:rPr lang="en-US" altLang="zh-CN"/>
              <a:pPr/>
              <a:t>3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容器的概念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标准模板库中的容器是用来存储数据集合的通用数据结构。</a:t>
            </a:r>
            <a:endParaRPr lang="en-US" altLang="zh-CN" smtClean="0"/>
          </a:p>
          <a:p>
            <a:pPr lvl="1"/>
            <a:r>
              <a:rPr lang="zh-CN" altLang="en-US" smtClean="0"/>
              <a:t>通过使用容器，用户不再需要使用</a:t>
            </a:r>
            <a:r>
              <a:rPr lang="en-US" altLang="zh-CN" smtClean="0"/>
              <a:t>C</a:t>
            </a:r>
            <a:r>
              <a:rPr lang="zh-CN" altLang="en-US" smtClean="0"/>
              <a:t>风格的数组、链表甚至堆栈。</a:t>
            </a:r>
            <a:endParaRPr lang="en-US" altLang="zh-CN" smtClean="0"/>
          </a:p>
          <a:p>
            <a:pPr lvl="1"/>
            <a:r>
              <a:rPr lang="zh-CN" altLang="en-US" smtClean="0"/>
              <a:t>容器通过模板实现，可以初始化存储任意满足基本要求的任意数据类型。</a:t>
            </a:r>
            <a:endParaRPr lang="en-US" altLang="zh-CN" smtClean="0"/>
          </a:p>
          <a:p>
            <a:r>
              <a:rPr lang="en-US" altLang="zh-CN" smtClean="0"/>
              <a:t>11</a:t>
            </a:r>
            <a:r>
              <a:rPr lang="zh-CN" altLang="en-US" smtClean="0"/>
              <a:t>种容器</a:t>
            </a:r>
            <a:endParaRPr lang="en-US" altLang="zh-CN" smtClean="0"/>
          </a:p>
          <a:p>
            <a:pPr lvl="1"/>
            <a:r>
              <a:rPr lang="zh-CN" altLang="en-US" smtClean="0"/>
              <a:t>顺序容器：</a:t>
            </a:r>
            <a:r>
              <a:rPr lang="en-US" altLang="zh-CN" smtClean="0"/>
              <a:t>vector</a:t>
            </a:r>
            <a:r>
              <a:rPr lang="zh-CN" altLang="en-US" smtClean="0"/>
              <a:t>、</a:t>
            </a:r>
            <a:r>
              <a:rPr lang="en-US" altLang="zh-CN" smtClean="0"/>
              <a:t>list</a:t>
            </a:r>
            <a:r>
              <a:rPr lang="zh-CN" altLang="en-US" smtClean="0"/>
              <a:t>、</a:t>
            </a:r>
            <a:r>
              <a:rPr lang="en-US" altLang="zh-CN" smtClean="0"/>
              <a:t>deque</a:t>
            </a:r>
            <a:r>
              <a:rPr lang="zh-CN" altLang="en-US" smtClean="0"/>
              <a:t>、</a:t>
            </a:r>
            <a:r>
              <a:rPr lang="en-US" altLang="zh-CN" smtClean="0">
                <a:solidFill>
                  <a:srgbClr val="FF0000"/>
                </a:solidFill>
              </a:rPr>
              <a:t>array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forward_list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smtClean="0">
                <a:solidFill>
                  <a:schemeClr val="tx2"/>
                </a:solidFill>
                <a:ea typeface="方正中倩简体" pitchFamily="65" charset="-122"/>
              </a:rPr>
              <a:t>关联容器：</a:t>
            </a:r>
            <a:r>
              <a:rPr lang="en-US" altLang="zh-CN" sz="2400" smtClean="0">
                <a:solidFill>
                  <a:schemeClr val="tx2"/>
                </a:solidFill>
                <a:ea typeface="方正中倩简体" pitchFamily="65" charset="-122"/>
              </a:rPr>
              <a:t>map</a:t>
            </a:r>
            <a:r>
              <a:rPr lang="zh-CN" altLang="en-US" sz="2400" smtClean="0">
                <a:solidFill>
                  <a:schemeClr val="tx2"/>
                </a:solidFill>
                <a:ea typeface="方正中倩简体" pitchFamily="65" charset="-122"/>
              </a:rPr>
              <a:t>、</a:t>
            </a:r>
            <a:r>
              <a:rPr lang="en-US" altLang="zh-CN" sz="2400" smtClean="0">
                <a:solidFill>
                  <a:schemeClr val="tx2"/>
                </a:solidFill>
                <a:ea typeface="方正中倩简体" pitchFamily="65" charset="-122"/>
              </a:rPr>
              <a:t>multimap</a:t>
            </a:r>
            <a:r>
              <a:rPr lang="zh-CN" altLang="en-US" sz="2400" smtClean="0">
                <a:solidFill>
                  <a:schemeClr val="tx2"/>
                </a:solidFill>
                <a:ea typeface="方正中倩简体" pitchFamily="65" charset="-122"/>
              </a:rPr>
              <a:t>、</a:t>
            </a:r>
            <a:r>
              <a:rPr lang="en-US" altLang="zh-CN" sz="2400" smtClean="0">
                <a:solidFill>
                  <a:schemeClr val="tx2"/>
                </a:solidFill>
                <a:ea typeface="方正中倩简体" pitchFamily="65" charset="-122"/>
              </a:rPr>
              <a:t>set</a:t>
            </a:r>
            <a:r>
              <a:rPr lang="zh-CN" altLang="en-US" sz="2400" smtClean="0">
                <a:solidFill>
                  <a:schemeClr val="tx2"/>
                </a:solidFill>
                <a:ea typeface="方正中倩简体" pitchFamily="65" charset="-122"/>
              </a:rPr>
              <a:t>、</a:t>
            </a:r>
            <a:r>
              <a:rPr lang="en-US" altLang="zh-CN" sz="2400" smtClean="0">
                <a:solidFill>
                  <a:schemeClr val="tx2"/>
                </a:solidFill>
                <a:ea typeface="方正中倩简体" pitchFamily="65" charset="-122"/>
              </a:rPr>
              <a:t>multiset</a:t>
            </a:r>
          </a:p>
          <a:p>
            <a:pPr lvl="1"/>
            <a:r>
              <a:rPr lang="zh-CN" altLang="en-US" smtClean="0"/>
              <a:t>容器适配器：</a:t>
            </a:r>
            <a:r>
              <a:rPr lang="en-US" altLang="zh-CN" smtClean="0"/>
              <a:t>queue</a:t>
            </a:r>
            <a:r>
              <a:rPr lang="zh-CN" altLang="en-US" smtClean="0"/>
              <a:t>、</a:t>
            </a:r>
            <a:r>
              <a:rPr lang="en-US" altLang="zh-CN" smtClean="0"/>
              <a:t>priority_queue</a:t>
            </a:r>
            <a:r>
              <a:rPr lang="zh-CN" altLang="en-US" smtClean="0"/>
              <a:t>、</a:t>
            </a:r>
            <a:r>
              <a:rPr lang="en-US" altLang="zh-CN" smtClean="0"/>
              <a:t>stack</a:t>
            </a:r>
          </a:p>
          <a:p>
            <a:pPr lvl="1"/>
            <a:r>
              <a:rPr lang="zh-CN" altLang="en-US" smtClean="0"/>
              <a:t>无序关联容器：</a:t>
            </a:r>
            <a:r>
              <a:rPr lang="en-US" altLang="zh-CN" smtClean="0">
                <a:solidFill>
                  <a:srgbClr val="FF0000"/>
                </a:solidFill>
              </a:rPr>
              <a:t>unordered_map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unordered_set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unordered_multimap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unordered_multiset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smtClean="0">
                <a:solidFill>
                  <a:schemeClr val="tx2"/>
                </a:solidFill>
                <a:ea typeface="方正中倩简体" pitchFamily="65" charset="-122"/>
              </a:rPr>
              <a:t>其它：</a:t>
            </a:r>
            <a:r>
              <a:rPr lang="en-US" altLang="zh-CN" smtClean="0"/>
              <a:t>bitset</a:t>
            </a:r>
            <a:r>
              <a:rPr lang="zh-CN" altLang="en-US" smtClean="0"/>
              <a:t>、</a:t>
            </a:r>
            <a:r>
              <a:rPr lang="en-US" altLang="zh-CN" smtClean="0"/>
              <a:t>string</a:t>
            </a:r>
            <a:endParaRPr lang="zh-CN" altLang="en-US" sz="2400">
              <a:solidFill>
                <a:schemeClr val="tx2"/>
              </a:solidFill>
              <a:ea typeface="方正中倩简体" pitchFamily="65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splice()</a:t>
            </a:r>
            <a:r>
              <a:rPr lang="zh-CN" altLang="en-US" smtClean="0"/>
              <a:t>的示例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#include &lt;list&gt;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#include &lt;string&gt;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#include &lt;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iostream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using namespace std;</a:t>
            </a:r>
          </a:p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list&lt;string&gt; dictionary,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bWords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dictionary.push_back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(“aardvark”);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dictionary.push_back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(“ambulance”);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dictionary.push_back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(“archive”);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dictionary.push_back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(“canticle”);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dictionary.push_back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(“consumerism”);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dictionary.push_back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(“czar”);</a:t>
            </a:r>
            <a:endParaRPr lang="zh-CN" altLang="en-US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30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splice()</a:t>
            </a:r>
            <a:r>
              <a:rPr lang="zh-CN" altLang="en-US" smtClean="0"/>
              <a:t>的示例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	……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bWords.push_back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(“bathos”);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bWords.push_back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(“balderdash”);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bWords.push_back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(“brazen”);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list&lt;string&gt;::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iterator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it;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(it =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dictionary.begin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0;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 3; ++it, ++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dictionary.splice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(it, 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bWords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31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576" y="5085184"/>
            <a:ext cx="8136904" cy="100811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通过循环，将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it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定位到第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个元素。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splice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版本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：将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bWords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中所有元素剪切并插入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it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之前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其它的一些方法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smtClean="0"/>
              <a:t>remove()</a:t>
            </a:r>
            <a:r>
              <a:rPr lang="zh-CN" altLang="en-US" sz="2400" smtClean="0"/>
              <a:t>和</a:t>
            </a:r>
            <a:r>
              <a:rPr lang="en-US" altLang="zh-CN" sz="2400" smtClean="0"/>
              <a:t>remove_if()</a:t>
            </a:r>
            <a:r>
              <a:rPr lang="zh-CN" altLang="en-US" sz="2400" smtClean="0"/>
              <a:t>：从</a:t>
            </a:r>
            <a:r>
              <a:rPr lang="en-US" altLang="zh-CN" sz="2400" smtClean="0"/>
              <a:t>list</a:t>
            </a:r>
            <a:r>
              <a:rPr lang="zh-CN" altLang="en-US" sz="2400" smtClean="0"/>
              <a:t>中移除特定元素</a:t>
            </a:r>
            <a:endParaRPr lang="en-US" altLang="zh-CN" sz="2400" smtClean="0"/>
          </a:p>
          <a:p>
            <a:r>
              <a:rPr lang="en-US" altLang="zh-CN" sz="2400" smtClean="0"/>
              <a:t>unique()</a:t>
            </a:r>
            <a:r>
              <a:rPr lang="zh-CN" altLang="en-US" sz="2400" smtClean="0"/>
              <a:t>：移除连续的重复元素</a:t>
            </a:r>
            <a:endParaRPr lang="en-US" altLang="zh-CN" sz="2400" smtClean="0"/>
          </a:p>
          <a:p>
            <a:r>
              <a:rPr lang="en-US" altLang="zh-CN" sz="2400" smtClean="0"/>
              <a:t>merge()</a:t>
            </a:r>
            <a:r>
              <a:rPr lang="zh-CN" altLang="en-US" sz="2400" smtClean="0"/>
              <a:t>：合并两个</a:t>
            </a:r>
            <a:r>
              <a:rPr lang="en-US" altLang="zh-CN" sz="2400" smtClean="0"/>
              <a:t>list</a:t>
            </a:r>
            <a:r>
              <a:rPr lang="zh-CN" altLang="en-US" sz="2400" smtClean="0"/>
              <a:t>，破坏源</a:t>
            </a:r>
            <a:r>
              <a:rPr lang="en-US" altLang="zh-CN" sz="2400" smtClean="0"/>
              <a:t>list</a:t>
            </a:r>
            <a:r>
              <a:rPr lang="zh-CN" altLang="en-US" sz="2400" smtClean="0"/>
              <a:t>，两个</a:t>
            </a:r>
            <a:r>
              <a:rPr lang="en-US" altLang="zh-CN" sz="2400" smtClean="0"/>
              <a:t>list</a:t>
            </a:r>
            <a:r>
              <a:rPr lang="zh-CN" altLang="en-US" sz="2400" smtClean="0"/>
              <a:t>必须有序</a:t>
            </a:r>
            <a:endParaRPr lang="en-US" altLang="zh-CN" sz="2400" smtClean="0"/>
          </a:p>
          <a:p>
            <a:r>
              <a:rPr lang="en-US" altLang="zh-CN" sz="2400" smtClean="0"/>
              <a:t>sort()</a:t>
            </a:r>
            <a:r>
              <a:rPr lang="zh-CN" altLang="en-US" sz="2400" smtClean="0"/>
              <a:t>：排序</a:t>
            </a:r>
            <a:r>
              <a:rPr lang="en-US" altLang="zh-CN" sz="2400" smtClean="0"/>
              <a:t>list</a:t>
            </a:r>
          </a:p>
          <a:p>
            <a:r>
              <a:rPr lang="en-US" altLang="zh-CN" sz="2400" smtClean="0"/>
              <a:t>reverse()</a:t>
            </a:r>
            <a:r>
              <a:rPr lang="zh-CN" altLang="en-US" sz="2400" smtClean="0"/>
              <a:t>：逆序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32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/>
              <a:t>array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与</a:t>
            </a:r>
            <a:r>
              <a:rPr lang="en-US" altLang="zh-CN" smtClean="0"/>
              <a:t>vector</a:t>
            </a:r>
            <a:r>
              <a:rPr lang="zh-CN" altLang="en-US" smtClean="0"/>
              <a:t>类似</a:t>
            </a:r>
            <a:r>
              <a:rPr lang="zh-CN" altLang="en-US" smtClean="0"/>
              <a:t>，大小固定</a:t>
            </a:r>
            <a:endParaRPr lang="en-US" altLang="zh-CN" smtClean="0"/>
          </a:p>
          <a:p>
            <a:pPr lvl="1"/>
            <a:r>
              <a:rPr lang="zh-CN" altLang="en-US" smtClean="0"/>
              <a:t>头文件</a:t>
            </a:r>
            <a:r>
              <a:rPr lang="en-US" altLang="zh-CN" smtClean="0"/>
              <a:t>&lt;array&gt;</a:t>
            </a:r>
          </a:p>
          <a:p>
            <a:pPr lvl="1"/>
            <a:r>
              <a:rPr lang="zh-CN" altLang="en-US" smtClean="0"/>
              <a:t>构造后大小固定，不在增加或收缩</a:t>
            </a:r>
            <a:endParaRPr lang="en-US" altLang="zh-CN" smtClean="0"/>
          </a:p>
          <a:p>
            <a:pPr lvl="1"/>
            <a:r>
              <a:rPr lang="zh-CN" altLang="en-US" smtClean="0"/>
              <a:t>能够分配在栈上，</a:t>
            </a:r>
            <a:r>
              <a:rPr lang="en-US" altLang="zh-CN" smtClean="0"/>
              <a:t>vector</a:t>
            </a:r>
            <a:r>
              <a:rPr lang="zh-CN" altLang="en-US" smtClean="0"/>
              <a:t>需要分配在堆上</a:t>
            </a:r>
            <a:endParaRPr lang="en-US" altLang="zh-CN" smtClean="0"/>
          </a:p>
          <a:p>
            <a:pPr lvl="1"/>
            <a:r>
              <a:rPr lang="zh-CN" altLang="en-US" smtClean="0"/>
              <a:t>支持</a:t>
            </a:r>
            <a:r>
              <a:rPr lang="en-US" altLang="zh-CN" smtClean="0"/>
              <a:t>[]</a:t>
            </a:r>
            <a:r>
              <a:rPr lang="zh-CN" altLang="en-US" smtClean="0"/>
              <a:t>、</a:t>
            </a:r>
            <a:r>
              <a:rPr lang="en-US" altLang="zh-CN" smtClean="0"/>
              <a:t>at</a:t>
            </a:r>
            <a:r>
              <a:rPr lang="zh-CN" altLang="en-US" smtClean="0"/>
              <a:t>、</a:t>
            </a:r>
            <a:r>
              <a:rPr lang="en-US" altLang="zh-CN" smtClean="0"/>
              <a:t>front</a:t>
            </a:r>
            <a:r>
              <a:rPr lang="zh-CN" altLang="en-US" smtClean="0"/>
              <a:t>、</a:t>
            </a:r>
            <a:r>
              <a:rPr lang="en-US" altLang="zh-CN" smtClean="0"/>
              <a:t>back</a:t>
            </a:r>
            <a:r>
              <a:rPr lang="zh-CN" altLang="en-US" smtClean="0"/>
              <a:t>等方法</a:t>
            </a:r>
            <a:endParaRPr lang="en-US" altLang="zh-CN" smtClean="0"/>
          </a:p>
          <a:p>
            <a:pPr lvl="1"/>
            <a:r>
              <a:rPr lang="zh-CN" altLang="en-US" smtClean="0"/>
              <a:t>不</a:t>
            </a:r>
            <a:r>
              <a:rPr lang="zh-CN" altLang="en-US" smtClean="0"/>
              <a:t>支持</a:t>
            </a:r>
            <a:r>
              <a:rPr lang="en-US" altLang="zh-CN" smtClean="0"/>
              <a:t>push_back</a:t>
            </a:r>
            <a:r>
              <a:rPr lang="zh-CN" altLang="en-US" smtClean="0"/>
              <a:t>、</a:t>
            </a:r>
            <a:r>
              <a:rPr lang="en-US" altLang="zh-CN" smtClean="0"/>
              <a:t>insert</a:t>
            </a:r>
            <a:r>
              <a:rPr lang="zh-CN" altLang="en-US" smtClean="0"/>
              <a:t>、</a:t>
            </a:r>
            <a:r>
              <a:rPr lang="en-US" altLang="zh-CN" smtClean="0"/>
              <a:t>clear</a:t>
            </a:r>
            <a:r>
              <a:rPr lang="zh-CN" altLang="en-US" smtClean="0"/>
              <a:t>等方法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>
                <a:solidFill>
                  <a:srgbClr val="FF0066"/>
                </a:solidFill>
              </a:rPr>
              <a:t>array&lt;int,3&gt; </a:t>
            </a:r>
            <a:r>
              <a:rPr lang="en-US" altLang="zh-CN" smtClean="0">
                <a:solidFill>
                  <a:srgbClr val="FF0066"/>
                </a:solidFill>
              </a:rPr>
              <a:t>arr{9,7,3</a:t>
            </a:r>
            <a:r>
              <a:rPr lang="en-US" altLang="zh-CN" smtClean="0">
                <a:solidFill>
                  <a:srgbClr val="FF0066"/>
                </a:solidFill>
              </a:rPr>
              <a:t>};</a:t>
            </a:r>
          </a:p>
          <a:p>
            <a:pPr lvl="1">
              <a:buNone/>
            </a:pPr>
            <a:r>
              <a:rPr lang="en-US" altLang="zh-CN" smtClean="0">
                <a:solidFill>
                  <a:srgbClr val="FF0066"/>
                </a:solidFill>
              </a:rPr>
              <a:t>array&lt;int,4&gt; arr{4,5,6,9};</a:t>
            </a:r>
            <a:endParaRPr lang="zh-CN" altLang="en-US" smtClean="0">
              <a:solidFill>
                <a:srgbClr val="FF0066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33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836712"/>
            <a:ext cx="1533525" cy="1485900"/>
          </a:xfrm>
          <a:prstGeom prst="rect">
            <a:avLst/>
          </a:prstGeom>
          <a:noFill/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4797152"/>
            <a:ext cx="8136904" cy="100811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构造时，需要指定数据类型和大小作为参数。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数据类型相同，大小不同的容器类型不同。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、</a:t>
            </a:r>
            <a:r>
              <a:rPr lang="en-US" altLang="zh-CN" smtClean="0"/>
              <a:t>forward_list</a:t>
            </a:r>
            <a:r>
              <a:rPr lang="zh-CN" altLang="en-US" smtClean="0"/>
              <a:t>单向链表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与</a:t>
            </a:r>
            <a:r>
              <a:rPr lang="en-US" altLang="zh-CN" smtClean="0"/>
              <a:t>list</a:t>
            </a:r>
            <a:r>
              <a:rPr lang="zh-CN" altLang="en-US" smtClean="0"/>
              <a:t>类似，但属于单向链表</a:t>
            </a:r>
            <a:endParaRPr lang="en-US" altLang="zh-CN" smtClean="0"/>
          </a:p>
          <a:p>
            <a:pPr lvl="1"/>
            <a:r>
              <a:rPr lang="zh-CN" altLang="en-US" smtClean="0"/>
              <a:t>头文件</a:t>
            </a:r>
            <a:r>
              <a:rPr lang="en-US" altLang="zh-CN" smtClean="0"/>
              <a:t>&lt;forward_list&gt;</a:t>
            </a:r>
          </a:p>
          <a:p>
            <a:pPr lvl="1"/>
            <a:r>
              <a:rPr lang="zh-CN" altLang="en-US" smtClean="0"/>
              <a:t>支持从头到尾的前向遍历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>
                <a:solidFill>
                  <a:srgbClr val="FF0066"/>
                </a:solidFill>
              </a:rPr>
              <a:t>forward_list&lt;int&gt; lst{5,6};</a:t>
            </a:r>
          </a:p>
          <a:p>
            <a:pPr lvl="1">
              <a:buNone/>
            </a:pPr>
            <a:r>
              <a:rPr lang="en-US" altLang="zh-CN" smtClean="0">
                <a:solidFill>
                  <a:srgbClr val="0000CC"/>
                </a:solidFill>
              </a:rPr>
              <a:t>auto it=lst.before_begin();  //</a:t>
            </a:r>
            <a:r>
              <a:rPr lang="zh-CN" altLang="en-US" smtClean="0">
                <a:solidFill>
                  <a:srgbClr val="0000CC"/>
                </a:solidFill>
              </a:rPr>
              <a:t>第一个元素的前一个位置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>
              <a:buNone/>
            </a:pPr>
            <a:r>
              <a:rPr lang="en-US" altLang="zh-CN" smtClean="0">
                <a:solidFill>
                  <a:srgbClr val="0000CC"/>
                </a:solidFill>
              </a:rPr>
              <a:t>auto itTemp=it;</a:t>
            </a:r>
          </a:p>
          <a:p>
            <a:pPr lvl="1">
              <a:buNone/>
            </a:pPr>
            <a:r>
              <a:rPr lang="en-US" altLang="zh-CN" smtClean="0">
                <a:solidFill>
                  <a:srgbClr val="0000CC"/>
                </a:solidFill>
              </a:rPr>
              <a:t>while(++itTemp!=lst.end())  //</a:t>
            </a:r>
            <a:r>
              <a:rPr lang="zh-CN" altLang="en-US" smtClean="0">
                <a:solidFill>
                  <a:srgbClr val="0000CC"/>
                </a:solidFill>
              </a:rPr>
              <a:t>遍历最后一个元素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>
              <a:buNone/>
            </a:pPr>
            <a:r>
              <a:rPr lang="en-US" altLang="zh-CN" smtClean="0">
                <a:solidFill>
                  <a:srgbClr val="0000CC"/>
                </a:solidFill>
              </a:rPr>
              <a:t>	</a:t>
            </a:r>
            <a:r>
              <a:rPr lang="en-US" altLang="zh-CN" smtClean="0">
                <a:solidFill>
                  <a:srgbClr val="0000CC"/>
                </a:solidFill>
              </a:rPr>
              <a:t>++it;</a:t>
            </a:r>
          </a:p>
          <a:p>
            <a:pPr lvl="1">
              <a:buNone/>
            </a:pPr>
            <a:r>
              <a:rPr lang="en-US" altLang="zh-CN" smtClean="0">
                <a:solidFill>
                  <a:srgbClr val="C00000"/>
                </a:solidFill>
              </a:rPr>
              <a:t>lst.insert_after(it, 100); //</a:t>
            </a:r>
            <a:r>
              <a:rPr lang="zh-CN" altLang="en-US" smtClean="0">
                <a:solidFill>
                  <a:srgbClr val="C00000"/>
                </a:solidFill>
              </a:rPr>
              <a:t>后向插入</a:t>
            </a:r>
            <a:endParaRPr lang="zh-CN" altLang="en-US" smtClean="0">
              <a:solidFill>
                <a:srgbClr val="C0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34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836712"/>
            <a:ext cx="1533525" cy="1485900"/>
          </a:xfrm>
          <a:prstGeom prst="rect">
            <a:avLst/>
          </a:prstGeom>
          <a:noFill/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5301208"/>
            <a:ext cx="8136904" cy="64807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如果要定位到最后一个元素，只能从头遍历。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A5743293-3DC9-4C8F-965F-AEE2944C9018}" type="slidenum">
              <a:rPr lang="en-US" altLang="zh-CN"/>
              <a:pPr/>
              <a:t>35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容器概览</a:t>
            </a:r>
            <a:endParaRPr lang="zh-CN" altLang="en-US"/>
          </a:p>
          <a:p>
            <a:r>
              <a:rPr lang="zh-CN" altLang="en-US" smtClean="0"/>
              <a:t>顺序容器</a:t>
            </a:r>
            <a:endParaRPr lang="zh-CN" altLang="en-US"/>
          </a:p>
          <a:p>
            <a:r>
              <a:rPr lang="zh-CN" altLang="en-US" u="sng" smtClean="0">
                <a:solidFill>
                  <a:schemeClr val="hlink"/>
                </a:solidFill>
              </a:rPr>
              <a:t>适配器容器</a:t>
            </a:r>
            <a:endParaRPr lang="zh-CN" altLang="en-US" u="sng">
              <a:solidFill>
                <a:schemeClr val="hlink"/>
              </a:solidFill>
            </a:endParaRPr>
          </a:p>
          <a:p>
            <a:r>
              <a:rPr lang="zh-CN" altLang="en-US" smtClean="0"/>
              <a:t>关联</a:t>
            </a:r>
            <a:r>
              <a:rPr lang="zh-CN" altLang="en-US" smtClean="0"/>
              <a:t>容器</a:t>
            </a:r>
            <a:endParaRPr lang="en-US" altLang="zh-CN" smtClean="0"/>
          </a:p>
          <a:p>
            <a:r>
              <a:rPr lang="zh-CN" altLang="en-US" smtClean="0"/>
              <a:t>无序关联容器</a:t>
            </a:r>
            <a:endParaRPr lang="zh-CN" altLang="en-US"/>
          </a:p>
          <a:p>
            <a:r>
              <a:rPr lang="zh-CN" altLang="en-US" smtClean="0"/>
              <a:t>其它容器</a:t>
            </a:r>
            <a:endParaRPr lang="en-US" altLang="zh-CN" smtClean="0"/>
          </a:p>
          <a:p>
            <a:pPr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适配器容器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种适配器容器</a:t>
            </a:r>
            <a:endParaRPr lang="en-US" altLang="zh-CN" smtClean="0"/>
          </a:p>
          <a:p>
            <a:pPr lvl="1"/>
            <a:r>
              <a:rPr lang="en-US" altLang="zh-CN" smtClean="0"/>
              <a:t>queue</a:t>
            </a:r>
            <a:r>
              <a:rPr lang="zh-CN" altLang="en-US" smtClean="0"/>
              <a:t>、</a:t>
            </a:r>
            <a:r>
              <a:rPr lang="en-US" altLang="zh-CN" smtClean="0"/>
              <a:t>priority_queue</a:t>
            </a:r>
            <a:r>
              <a:rPr lang="zh-CN" altLang="en-US" smtClean="0"/>
              <a:t>、</a:t>
            </a:r>
            <a:r>
              <a:rPr lang="en-US" altLang="zh-CN" smtClean="0"/>
              <a:t>stack</a:t>
            </a:r>
          </a:p>
          <a:p>
            <a:r>
              <a:rPr lang="zh-CN" altLang="en-US" smtClean="0"/>
              <a:t>基本情况</a:t>
            </a:r>
            <a:endParaRPr lang="en-US" altLang="zh-CN" smtClean="0"/>
          </a:p>
          <a:p>
            <a:pPr lvl="1"/>
            <a:r>
              <a:rPr lang="zh-CN" altLang="en-US" smtClean="0"/>
              <a:t>适配器容器通过包装一种顺序容器实现，将顺序容器作为低层存储机制</a:t>
            </a:r>
            <a:endParaRPr lang="en-US" altLang="zh-CN" smtClean="0"/>
          </a:p>
          <a:p>
            <a:pPr lvl="1"/>
            <a:r>
              <a:rPr lang="zh-CN" altLang="en-US" smtClean="0"/>
              <a:t>适配器容器结合应用特点，对包装的顺序容器接口进行简化和特化。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36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queue</a:t>
            </a:r>
            <a:r>
              <a:rPr lang="zh-CN" altLang="en-US" smtClean="0"/>
              <a:t>（队列）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基本情况</a:t>
            </a:r>
            <a:endParaRPr lang="en-US" altLang="zh-CN" smtClean="0"/>
          </a:p>
          <a:p>
            <a:pPr lvl="1"/>
            <a:r>
              <a:rPr lang="zh-CN" altLang="en-US" smtClean="0"/>
              <a:t>头文件 </a:t>
            </a:r>
            <a:r>
              <a:rPr lang="en-US" altLang="zh-CN" smtClean="0"/>
              <a:t>&lt;queue&gt;</a:t>
            </a:r>
          </a:p>
          <a:p>
            <a:pPr lvl="1"/>
            <a:r>
              <a:rPr lang="zh-CN" altLang="en-US" smtClean="0"/>
              <a:t>提供标准的“先进先出”的标准队列</a:t>
            </a:r>
            <a:endParaRPr lang="en-US" altLang="zh-CN" smtClean="0"/>
          </a:p>
          <a:p>
            <a:pPr lvl="1"/>
            <a:r>
              <a:rPr lang="zh-CN" altLang="en-US" smtClean="0"/>
              <a:t>类型定义</a:t>
            </a:r>
            <a:endParaRPr lang="en-US" altLang="zh-CN" smtClean="0"/>
          </a:p>
          <a:p>
            <a:pPr lvl="1">
              <a:buNone/>
            </a:pPr>
            <a:r>
              <a:rPr lang="fr-FR" altLang="zh-CN" smtClean="0"/>
              <a:t>	template &lt;typename T, </a:t>
            </a:r>
            <a:r>
              <a:rPr lang="fr-FR" altLang="zh-CN" smtClean="0">
                <a:solidFill>
                  <a:srgbClr val="FF0066"/>
                </a:solidFill>
              </a:rPr>
              <a:t>typename Container = 	deque&lt;T&gt;</a:t>
            </a:r>
            <a:r>
              <a:rPr lang="fr-FR" altLang="zh-CN" smtClean="0"/>
              <a:t> &gt; class queue;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37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536" y="4077072"/>
            <a:ext cx="8136904" cy="86409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存储的数据类型为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缺省的低层容器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Container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deque&lt;T&gt;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queue</a:t>
            </a:r>
            <a:r>
              <a:rPr lang="zh-CN" altLang="en-US" smtClean="0"/>
              <a:t>的操作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6</a:t>
            </a:r>
            <a:r>
              <a:rPr lang="zh-CN" altLang="en-US" smtClean="0"/>
              <a:t>个方法</a:t>
            </a:r>
            <a:endParaRPr lang="en-US" altLang="zh-CN" smtClean="0"/>
          </a:p>
          <a:p>
            <a:pPr lvl="1"/>
            <a:r>
              <a:rPr lang="en-US" altLang="zh-CN" smtClean="0"/>
              <a:t>push()</a:t>
            </a:r>
            <a:r>
              <a:rPr lang="zh-CN" altLang="en-US" smtClean="0"/>
              <a:t>：从队尾添加元素</a:t>
            </a:r>
            <a:endParaRPr lang="en-US" altLang="zh-CN" smtClean="0"/>
          </a:p>
          <a:p>
            <a:pPr lvl="1"/>
            <a:r>
              <a:rPr lang="en-US" altLang="zh-CN" smtClean="0"/>
              <a:t>pop()</a:t>
            </a:r>
            <a:r>
              <a:rPr lang="zh-CN" altLang="en-US" smtClean="0"/>
              <a:t>：从队首删除元素，不返回元素</a:t>
            </a:r>
            <a:endParaRPr lang="en-US" altLang="zh-CN" smtClean="0"/>
          </a:p>
          <a:p>
            <a:pPr lvl="1"/>
            <a:r>
              <a:rPr lang="en-US" altLang="zh-CN" smtClean="0"/>
              <a:t>front()</a:t>
            </a:r>
            <a:r>
              <a:rPr lang="zh-CN" altLang="en-US" smtClean="0"/>
              <a:t>：获取队首元素</a:t>
            </a:r>
            <a:endParaRPr lang="en-US" altLang="zh-CN" smtClean="0"/>
          </a:p>
          <a:p>
            <a:pPr lvl="1"/>
            <a:r>
              <a:rPr lang="en-US" altLang="zh-CN" smtClean="0"/>
              <a:t>back()</a:t>
            </a:r>
            <a:r>
              <a:rPr lang="zh-CN" altLang="en-US" smtClean="0"/>
              <a:t>：获取队尾元素</a:t>
            </a:r>
            <a:endParaRPr lang="en-US" altLang="zh-CN" smtClean="0"/>
          </a:p>
          <a:p>
            <a:pPr lvl="1"/>
            <a:r>
              <a:rPr lang="en-US" altLang="zh-CN" smtClean="0"/>
              <a:t>size()</a:t>
            </a:r>
            <a:r>
              <a:rPr lang="zh-CN" altLang="en-US" smtClean="0"/>
              <a:t>：返回队列的元素数量</a:t>
            </a:r>
            <a:endParaRPr lang="en-US" altLang="zh-CN" smtClean="0"/>
          </a:p>
          <a:p>
            <a:pPr lvl="1"/>
            <a:r>
              <a:rPr lang="en-US" altLang="zh-CN" smtClean="0"/>
              <a:t>empty()</a:t>
            </a:r>
            <a:r>
              <a:rPr lang="zh-CN" altLang="en-US" smtClean="0"/>
              <a:t>：判断队列是否为空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38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priority_queue(</a:t>
            </a:r>
            <a:r>
              <a:rPr lang="zh-CN" altLang="en-US" smtClean="0"/>
              <a:t>优先级队列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基本情况</a:t>
            </a:r>
            <a:endParaRPr lang="en-US" altLang="zh-CN" smtClean="0"/>
          </a:p>
          <a:p>
            <a:pPr lvl="1"/>
            <a:r>
              <a:rPr lang="zh-CN" altLang="en-US" smtClean="0"/>
              <a:t>头文件 </a:t>
            </a:r>
            <a:r>
              <a:rPr lang="en-US" altLang="zh-CN" smtClean="0"/>
              <a:t>&lt;queue&gt;</a:t>
            </a:r>
          </a:p>
          <a:p>
            <a:pPr lvl="1"/>
            <a:r>
              <a:rPr lang="zh-CN" altLang="en-US" smtClean="0"/>
              <a:t>保持队列中的元素有序</a:t>
            </a:r>
            <a:endParaRPr lang="en-US" altLang="zh-CN" smtClean="0"/>
          </a:p>
          <a:p>
            <a:pPr lvl="1"/>
            <a:r>
              <a:rPr lang="zh-CN" altLang="en-US" smtClean="0"/>
              <a:t>拥有最高优先级的元素位于队首，</a:t>
            </a:r>
            <a:r>
              <a:rPr lang="en-US" altLang="zh-CN" smtClean="0"/>
              <a:t>2</a:t>
            </a:r>
            <a:r>
              <a:rPr lang="zh-CN" altLang="en-US" smtClean="0"/>
              <a:t>个优先级相同的元素，按照</a:t>
            </a:r>
            <a:r>
              <a:rPr lang="en-US" altLang="zh-CN" smtClean="0"/>
              <a:t>FIFO</a:t>
            </a:r>
            <a:r>
              <a:rPr lang="zh-CN" altLang="en-US" smtClean="0"/>
              <a:t>顺序出队</a:t>
            </a:r>
            <a:endParaRPr lang="en-US" altLang="zh-CN" smtClean="0"/>
          </a:p>
          <a:p>
            <a:pPr lvl="1"/>
            <a:r>
              <a:rPr lang="zh-CN" altLang="en-US" smtClean="0"/>
              <a:t>类型定义</a:t>
            </a:r>
            <a:endParaRPr lang="en-US" altLang="zh-CN" smtClean="0"/>
          </a:p>
          <a:p>
            <a:pPr lvl="1">
              <a:buNone/>
            </a:pPr>
            <a:r>
              <a:rPr lang="fr-FR" altLang="zh-CN" smtClean="0"/>
              <a:t>	template &lt;typename T, </a:t>
            </a:r>
            <a:r>
              <a:rPr lang="fr-FR" altLang="zh-CN" smtClean="0">
                <a:solidFill>
                  <a:srgbClr val="0000CC"/>
                </a:solidFill>
              </a:rPr>
              <a:t>typename Container = vector&lt;T&gt;,</a:t>
            </a:r>
            <a:r>
              <a:rPr lang="fr-FR" altLang="zh-CN" smtClean="0"/>
              <a:t> </a:t>
            </a:r>
            <a:r>
              <a:rPr lang="fr-FR" altLang="zh-CN" smtClean="0">
                <a:solidFill>
                  <a:srgbClr val="FF0066"/>
                </a:solidFill>
              </a:rPr>
              <a:t>typename Compare = less&lt;T&gt; </a:t>
            </a:r>
            <a:r>
              <a:rPr lang="fr-FR" altLang="zh-CN" smtClean="0"/>
              <a:t>&gt;;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39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9552" y="4581128"/>
            <a:ext cx="7992888" cy="158417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为存储的数据类型。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缺省的低层容器为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vector&lt;T&gt;</a:t>
            </a: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Compare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为排序时的比较运算，按照缺省值，最大的元素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优先出队。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容器对元素的要求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存储值</a:t>
            </a:r>
            <a:endParaRPr lang="en-US" altLang="zh-CN" smtClean="0"/>
          </a:p>
          <a:p>
            <a:pPr lvl="1"/>
            <a:r>
              <a:rPr lang="zh-CN" altLang="en-US" smtClean="0"/>
              <a:t>容器存储数据时，保存数据的拷贝</a:t>
            </a:r>
            <a:endParaRPr lang="en-US" altLang="zh-CN" smtClean="0"/>
          </a:p>
          <a:p>
            <a:pPr lvl="1"/>
            <a:r>
              <a:rPr lang="zh-CN" altLang="en-US" smtClean="0"/>
              <a:t>查询某个元素时，返回该元素的拷贝</a:t>
            </a:r>
            <a:endParaRPr lang="en-US" altLang="zh-CN" smtClean="0"/>
          </a:p>
          <a:p>
            <a:r>
              <a:rPr lang="zh-CN" altLang="en-US" smtClean="0"/>
              <a:t>使用容器存储时对数据类型的基本要求</a:t>
            </a:r>
            <a:endParaRPr lang="en-US" altLang="zh-CN" smtClean="0"/>
          </a:p>
          <a:p>
            <a:pPr lvl="1"/>
            <a:r>
              <a:rPr lang="zh-CN" altLang="en-US" smtClean="0"/>
              <a:t>拷贝构造函数：插入元素时</a:t>
            </a:r>
            <a:r>
              <a:rPr lang="zh-CN" altLang="en-US" smtClean="0"/>
              <a:t>调用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移动构造函数：构造元素并销毁源元素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析构函数：清除元素</a:t>
            </a:r>
            <a:endParaRPr lang="en-US" altLang="zh-CN" smtClean="0"/>
          </a:p>
          <a:p>
            <a:pPr lvl="1"/>
            <a:r>
              <a:rPr lang="zh-CN" altLang="en-US" smtClean="0"/>
              <a:t>赋值运算符：修改某个</a:t>
            </a:r>
            <a:r>
              <a:rPr lang="zh-CN" altLang="en-US" smtClean="0"/>
              <a:t>元素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移动赋值运算符：赋值后要销毁源元素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缺省构造函数</a:t>
            </a:r>
            <a:endParaRPr lang="en-US" altLang="zh-CN" smtClean="0"/>
          </a:p>
          <a:p>
            <a:pPr lvl="1"/>
            <a:r>
              <a:rPr lang="en-US" altLang="zh-CN" smtClean="0"/>
              <a:t>operator==</a:t>
            </a:r>
            <a:r>
              <a:rPr lang="zh-CN" altLang="en-US" smtClean="0"/>
              <a:t>：比较元素</a:t>
            </a:r>
            <a:endParaRPr lang="en-US" altLang="zh-CN" smtClean="0"/>
          </a:p>
          <a:p>
            <a:pPr lvl="1"/>
            <a:r>
              <a:rPr lang="en-US" altLang="zh-CN" smtClean="0"/>
              <a:t>operator&lt;</a:t>
            </a:r>
            <a:r>
              <a:rPr lang="zh-CN" altLang="en-US" smtClean="0"/>
              <a:t>：比较元素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4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priority_queue</a:t>
            </a:r>
            <a:r>
              <a:rPr lang="zh-CN" altLang="en-US" smtClean="0"/>
              <a:t>的操作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个方法</a:t>
            </a:r>
            <a:endParaRPr lang="en-US" altLang="zh-CN" smtClean="0"/>
          </a:p>
          <a:p>
            <a:pPr lvl="1"/>
            <a:r>
              <a:rPr lang="en-US" altLang="zh-CN" smtClean="0"/>
              <a:t>push()</a:t>
            </a:r>
            <a:r>
              <a:rPr lang="zh-CN" altLang="en-US" smtClean="0"/>
              <a:t>：向队列中插入元素，插入后会引起排序</a:t>
            </a:r>
            <a:endParaRPr lang="en-US" altLang="zh-CN" smtClean="0"/>
          </a:p>
          <a:p>
            <a:pPr lvl="1"/>
            <a:r>
              <a:rPr lang="en-US" altLang="zh-CN" smtClean="0"/>
              <a:t>top()</a:t>
            </a:r>
            <a:r>
              <a:rPr lang="zh-CN" altLang="en-US" smtClean="0"/>
              <a:t>：返回队首元素的常引用</a:t>
            </a:r>
            <a:endParaRPr lang="en-US" altLang="zh-CN" smtClean="0"/>
          </a:p>
          <a:p>
            <a:pPr lvl="1"/>
            <a:r>
              <a:rPr lang="en-US" altLang="zh-CN" smtClean="0"/>
              <a:t>pop()</a:t>
            </a:r>
            <a:r>
              <a:rPr lang="zh-CN" altLang="en-US" smtClean="0"/>
              <a:t>：删除队首元素</a:t>
            </a:r>
            <a:endParaRPr lang="en-US" altLang="zh-CN" smtClean="0"/>
          </a:p>
          <a:p>
            <a:pPr lvl="1"/>
            <a:r>
              <a:rPr lang="en-US" altLang="zh-CN" smtClean="0"/>
              <a:t>size()</a:t>
            </a:r>
            <a:r>
              <a:rPr lang="zh-CN" altLang="en-US" smtClean="0"/>
              <a:t>：返回队列元素个数</a:t>
            </a:r>
            <a:endParaRPr lang="en-US" altLang="zh-CN" smtClean="0"/>
          </a:p>
          <a:p>
            <a:pPr lvl="1"/>
            <a:r>
              <a:rPr lang="en-US" altLang="zh-CN" smtClean="0"/>
              <a:t>empty()</a:t>
            </a:r>
            <a:r>
              <a:rPr lang="zh-CN" altLang="en-US" smtClean="0"/>
              <a:t>：返回队列是否为空</a:t>
            </a:r>
            <a:endParaRPr lang="en-US" altLang="zh-CN" smtClean="0"/>
          </a:p>
          <a:p>
            <a:pPr lvl="1"/>
            <a:r>
              <a:rPr lang="zh-CN" altLang="en-US" smtClean="0"/>
              <a:t>不支持</a:t>
            </a:r>
            <a:r>
              <a:rPr lang="en-US" altLang="zh-CN" smtClean="0"/>
              <a:t>push_back</a:t>
            </a:r>
            <a:r>
              <a:rPr lang="zh-CN" altLang="en-US" smtClean="0"/>
              <a:t>方法，无法操作队尾，不支持迭代器，无法合并</a:t>
            </a:r>
            <a:r>
              <a:rPr lang="en-US" altLang="zh-CN" smtClean="0"/>
              <a:t>2</a:t>
            </a:r>
            <a:r>
              <a:rPr lang="zh-CN" altLang="en-US" smtClean="0"/>
              <a:t>个优先级队列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40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优先级队列示例：错误处理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基本需求</a:t>
            </a:r>
            <a:endParaRPr lang="en-US" altLang="zh-CN" smtClean="0"/>
          </a:p>
          <a:p>
            <a:pPr lvl="1"/>
            <a:r>
              <a:rPr lang="zh-CN" altLang="en-US" smtClean="0"/>
              <a:t>模拟简单的错误分类处理</a:t>
            </a:r>
            <a:endParaRPr lang="en-US" altLang="zh-CN" smtClean="0"/>
          </a:p>
          <a:p>
            <a:pPr lvl="1"/>
            <a:r>
              <a:rPr lang="zh-CN" altLang="en-US" smtClean="0"/>
              <a:t>定义错误处理优先级队列，根据错误等级，优先处理错误级别最高的错误。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41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优先级队列示例：错误类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class Error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public: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Error(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priority, string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errMsg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: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mPriority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(priority),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mError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errMsg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{}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getPriority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 const {return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mPriority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 }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string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getErrorString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 const {return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mError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 }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friend </a:t>
            </a:r>
            <a:r>
              <a:rPr lang="en-US" altLang="zh-CN" sz="20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bool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operator&lt;(const Error&amp; lhs,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const Error&amp; </a:t>
            </a:r>
            <a:r>
              <a:rPr lang="en-US" altLang="zh-CN" sz="20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rhs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friend </a:t>
            </a:r>
            <a:r>
              <a:rPr lang="en-US" altLang="zh-CN" sz="20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ostream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&amp; operator&lt;&lt;(</a:t>
            </a:r>
            <a:r>
              <a:rPr lang="en-US" altLang="zh-CN" sz="20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ostream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&amp; </a:t>
            </a:r>
            <a:r>
              <a:rPr lang="en-US" altLang="zh-CN" sz="20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	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const Error&amp; err);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protected: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0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0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mPriority</a:t>
            </a:r>
            <a:r>
              <a:rPr lang="en-US" altLang="zh-CN" sz="20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string </a:t>
            </a:r>
            <a:r>
              <a:rPr lang="en-US" altLang="zh-CN" sz="20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mError</a:t>
            </a:r>
            <a:r>
              <a:rPr lang="en-US" altLang="zh-CN" sz="20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};</a:t>
            </a:r>
            <a:endParaRPr lang="zh-CN" alt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42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优先级队列示例：错误处理类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class ErrorManage</a:t>
            </a:r>
            <a:endParaRPr lang="en-US" altLang="zh-CN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public:</a:t>
            </a:r>
          </a:p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	ErrorManage() 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{}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void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addError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(const Error&amp; error);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Error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getError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bool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empty() { return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mErrors.empty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(); }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protected: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priority_queue</a:t>
            </a:r>
            <a:r>
              <a:rPr lang="en-US" altLang="zh-CN" sz="20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&lt;Error&gt; </a:t>
            </a:r>
            <a:r>
              <a:rPr lang="en-US" altLang="zh-CN" sz="20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mErrors</a:t>
            </a:r>
            <a:r>
              <a:rPr lang="en-US" altLang="zh-CN" sz="20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private:</a:t>
            </a:r>
          </a:p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ErrorManage(const ErrorManage&amp; </a:t>
            </a:r>
            <a:r>
              <a:rPr lang="en-US" altLang="zh-CN" sz="20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src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ErrorManage&amp; 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operator=(</a:t>
            </a:r>
            <a:r>
              <a:rPr lang="en-US" altLang="zh-CN" sz="20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const ErrorManage&amp; </a:t>
            </a:r>
            <a:r>
              <a:rPr lang="en-US" altLang="zh-CN" sz="20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rhs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};</a:t>
            </a:r>
            <a:endParaRPr lang="zh-CN" alt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43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优先级队列示例：方法实现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bool operator&lt;(const Error&amp; lhs, const Error&amp; rhs)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return (lhs.mPriority &lt; rhs.mPriority);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ostream&amp; operator&lt;&lt;(ostream&amp; str, const Error&amp; err)</a:t>
            </a:r>
          </a:p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	str &lt;&lt; err.mError &lt;&lt; “ (priority “ &lt;&lt; err.mPriority &lt;&lt; “)”;</a:t>
            </a:r>
          </a:p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(str);</a:t>
            </a:r>
          </a:p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0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44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7544" y="4437112"/>
            <a:ext cx="7992888" cy="1152128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运算符：按照优先级排序时，调用该运算符，保证优先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级最高的优先出列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&lt;&lt;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运算符：用于在控制台输出信息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优先级队列示例：方法实现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void ErrorManage::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addError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(const Error&amp; error)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mErrors.push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(error);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Error ErrorManage::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getError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 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if (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mErrors.empty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()) 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	exit(0);</a:t>
            </a:r>
            <a:endParaRPr lang="en-US" altLang="zh-CN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Error top = </a:t>
            </a:r>
            <a:r>
              <a:rPr lang="en-US" altLang="zh-CN" sz="20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mErrors.top</a:t>
            </a:r>
            <a:r>
              <a:rPr lang="en-US" altLang="zh-CN" sz="20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mErrors.pop();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(top);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45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576" y="5373216"/>
            <a:ext cx="7200800" cy="86409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push()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：将错误插入队列，不一定插在队尾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top()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：获得队首元素，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pop()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：删除队首元素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优先级队列示例：主程序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	ErrorManage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ec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ec.addError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(Error(3, “Unable to read file”));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ec.addError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(Error(1, “Incorrect entry from user”));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ec.addError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(Error(10, “Unable to allocate memory!”));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while (!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ec.empty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()) 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{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0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Error e = </a:t>
            </a:r>
            <a:r>
              <a:rPr lang="en-US" altLang="zh-CN" sz="20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ec.getError</a:t>
            </a:r>
            <a:r>
              <a:rPr lang="en-US" altLang="zh-CN" sz="20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&lt;&lt; e &lt;&lt;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endl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}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46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stack(</a:t>
            </a:r>
            <a:r>
              <a:rPr lang="zh-CN" altLang="en-US" smtClean="0"/>
              <a:t>堆栈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基本情况</a:t>
            </a:r>
            <a:endParaRPr lang="en-US" altLang="zh-CN" smtClean="0"/>
          </a:p>
          <a:p>
            <a:pPr lvl="1"/>
            <a:r>
              <a:rPr lang="zh-CN" altLang="en-US" smtClean="0"/>
              <a:t>头文件 </a:t>
            </a:r>
            <a:r>
              <a:rPr lang="en-US" altLang="zh-CN" smtClean="0"/>
              <a:t>&lt;stack&gt;</a:t>
            </a:r>
          </a:p>
          <a:p>
            <a:pPr lvl="1"/>
            <a:r>
              <a:rPr lang="zh-CN" altLang="en-US" smtClean="0"/>
              <a:t>遵循后进先出的原则</a:t>
            </a:r>
            <a:r>
              <a:rPr lang="en-US" altLang="zh-CN" smtClean="0"/>
              <a:t>LIFO</a:t>
            </a:r>
            <a:r>
              <a:rPr lang="zh-CN" altLang="en-US" smtClean="0"/>
              <a:t>，实现标准的堆栈</a:t>
            </a:r>
            <a:endParaRPr lang="en-US" altLang="zh-CN" smtClean="0"/>
          </a:p>
          <a:p>
            <a:pPr lvl="1"/>
            <a:r>
              <a:rPr lang="zh-CN" altLang="en-US" smtClean="0"/>
              <a:t>类型定义</a:t>
            </a:r>
            <a:endParaRPr lang="en-US" altLang="zh-CN" smtClean="0"/>
          </a:p>
          <a:p>
            <a:pPr lvl="1">
              <a:buNone/>
            </a:pPr>
            <a:r>
              <a:rPr lang="fr-FR" altLang="zh-CN" smtClean="0"/>
              <a:t>	template &lt;typename T, </a:t>
            </a:r>
            <a:r>
              <a:rPr lang="fr-FR" altLang="zh-CN" smtClean="0">
                <a:solidFill>
                  <a:srgbClr val="FF0066"/>
                </a:solidFill>
              </a:rPr>
              <a:t>typename Container = deque&lt;T&gt;</a:t>
            </a:r>
            <a:r>
              <a:rPr lang="fr-FR" altLang="zh-CN" smtClean="0"/>
              <a:t> &gt; class stack;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47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9552" y="3861048"/>
            <a:ext cx="7992888" cy="100811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为存储的数据类型。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缺省的低层容器为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deque&lt;T&gt;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stack</a:t>
            </a:r>
            <a:r>
              <a:rPr lang="zh-CN" altLang="en-US" smtClean="0"/>
              <a:t>的操作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个方法</a:t>
            </a:r>
            <a:endParaRPr lang="en-US" altLang="zh-CN" smtClean="0"/>
          </a:p>
          <a:p>
            <a:pPr lvl="1"/>
            <a:r>
              <a:rPr lang="en-US" altLang="zh-CN" smtClean="0"/>
              <a:t>push()</a:t>
            </a:r>
            <a:r>
              <a:rPr lang="zh-CN" altLang="en-US" smtClean="0"/>
              <a:t>：向栈顶加入新元素</a:t>
            </a:r>
            <a:endParaRPr lang="en-US" altLang="zh-CN" smtClean="0"/>
          </a:p>
          <a:p>
            <a:pPr lvl="1"/>
            <a:r>
              <a:rPr lang="en-US" altLang="zh-CN" smtClean="0"/>
              <a:t>top()</a:t>
            </a:r>
            <a:r>
              <a:rPr lang="zh-CN" altLang="en-US" smtClean="0"/>
              <a:t>：返回栈顶元素</a:t>
            </a:r>
            <a:endParaRPr lang="en-US" altLang="zh-CN" smtClean="0"/>
          </a:p>
          <a:p>
            <a:pPr lvl="1"/>
            <a:r>
              <a:rPr lang="en-US" altLang="zh-CN" smtClean="0"/>
              <a:t>pop()</a:t>
            </a:r>
            <a:r>
              <a:rPr lang="zh-CN" altLang="en-US" smtClean="0"/>
              <a:t>：删除栈顶元素，不返回元素</a:t>
            </a:r>
            <a:endParaRPr lang="en-US" altLang="zh-CN" smtClean="0"/>
          </a:p>
          <a:p>
            <a:pPr lvl="1"/>
            <a:r>
              <a:rPr lang="en-US" altLang="zh-CN" smtClean="0"/>
              <a:t>size()</a:t>
            </a:r>
            <a:r>
              <a:rPr lang="zh-CN" altLang="en-US" smtClean="0"/>
              <a:t>：返回队列元素个数</a:t>
            </a:r>
            <a:endParaRPr lang="en-US" altLang="zh-CN" smtClean="0"/>
          </a:p>
          <a:p>
            <a:pPr lvl="1"/>
            <a:r>
              <a:rPr lang="en-US" altLang="zh-CN" smtClean="0"/>
              <a:t>empty()</a:t>
            </a:r>
            <a:r>
              <a:rPr lang="zh-CN" altLang="en-US" smtClean="0"/>
              <a:t>：返回队列是否为空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48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堆栈示例：错误处理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基本需求</a:t>
            </a:r>
            <a:endParaRPr lang="en-US" altLang="zh-CN" smtClean="0"/>
          </a:p>
          <a:p>
            <a:pPr lvl="1"/>
            <a:r>
              <a:rPr lang="zh-CN" altLang="en-US" smtClean="0"/>
              <a:t>改变按照错误级别的顺序处理错误。</a:t>
            </a:r>
            <a:endParaRPr lang="en-US" altLang="zh-CN" smtClean="0"/>
          </a:p>
          <a:p>
            <a:pPr lvl="1"/>
            <a:r>
              <a:rPr lang="zh-CN" altLang="en-US" smtClean="0"/>
              <a:t>调整为优先处理最近发生的错误。</a:t>
            </a:r>
            <a:endParaRPr lang="en-US" altLang="zh-CN" smtClean="0"/>
          </a:p>
          <a:p>
            <a:r>
              <a:rPr lang="zh-CN" altLang="en-US" smtClean="0"/>
              <a:t>实现</a:t>
            </a:r>
            <a:endParaRPr lang="en-US" altLang="zh-CN" smtClean="0"/>
          </a:p>
          <a:p>
            <a:pPr lvl="1"/>
            <a:r>
              <a:rPr lang="zh-CN" altLang="en-US" smtClean="0"/>
              <a:t>将原来实现的优先级队列替换为堆栈，即可实现按照最近发生的错误优先处理。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49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迭代器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通过迭代器提供访问容器元素的抽象方法</a:t>
            </a:r>
            <a:endParaRPr lang="en-US" altLang="zh-CN" smtClean="0"/>
          </a:p>
          <a:p>
            <a:pPr lvl="1"/>
            <a:r>
              <a:rPr lang="zh-CN" altLang="en-US" smtClean="0"/>
              <a:t>每种容器都有基于特定容器的迭代器，可以看做为遍历容器元素的智能指针</a:t>
            </a:r>
            <a:endParaRPr lang="en-US" altLang="zh-CN" smtClean="0"/>
          </a:p>
          <a:p>
            <a:pPr lvl="1"/>
            <a:r>
              <a:rPr lang="zh-CN" altLang="en-US" smtClean="0"/>
              <a:t>不同类型迭代器往往会提供一组公共接口，提供遍历容器的“通用方法”，而容器的功能却千差万别。</a:t>
            </a:r>
            <a:endParaRPr lang="en-US" altLang="zh-CN" smtClean="0"/>
          </a:p>
          <a:p>
            <a:pPr lvl="1"/>
            <a:r>
              <a:rPr lang="zh-CN" altLang="en-US" smtClean="0"/>
              <a:t>类似普通数组中的指针，迭代器通过</a:t>
            </a:r>
            <a:r>
              <a:rPr lang="en-US" altLang="zh-CN" smtClean="0"/>
              <a:t>++</a:t>
            </a:r>
            <a:r>
              <a:rPr lang="zh-CN" altLang="en-US" smtClean="0"/>
              <a:t>运算移动并引用下一个元素，通过</a:t>
            </a:r>
            <a:r>
              <a:rPr lang="en-US" altLang="zh-CN" smtClean="0"/>
              <a:t>*</a:t>
            </a:r>
            <a:r>
              <a:rPr lang="zh-CN" altLang="en-US" smtClean="0"/>
              <a:t>或</a:t>
            </a:r>
            <a:r>
              <a:rPr lang="en-US" altLang="zh-CN" smtClean="0"/>
              <a:t>-&gt;</a:t>
            </a:r>
            <a:r>
              <a:rPr lang="zh-CN" altLang="en-US" smtClean="0"/>
              <a:t>运算符访问当前</a:t>
            </a:r>
            <a:r>
              <a:rPr lang="zh-CN" altLang="en-US" smtClean="0"/>
              <a:t>元素。</a:t>
            </a:r>
            <a:endParaRPr lang="en-US" altLang="zh-CN" smtClean="0"/>
          </a:p>
          <a:p>
            <a:pPr lvl="1"/>
            <a:r>
              <a:rPr lang="zh-CN" altLang="en-US" smtClean="0"/>
              <a:t>有的迭代器还提供</a:t>
            </a:r>
            <a:r>
              <a:rPr lang="en-US" altLang="zh-CN" smtClean="0"/>
              <a:t>==</a:t>
            </a:r>
            <a:r>
              <a:rPr lang="zh-CN" altLang="en-US" smtClean="0"/>
              <a:t>、</a:t>
            </a:r>
            <a:r>
              <a:rPr lang="en-US" altLang="zh-CN" smtClean="0"/>
              <a:t>!=</a:t>
            </a:r>
            <a:r>
              <a:rPr lang="zh-CN" altLang="en-US" smtClean="0"/>
              <a:t>、</a:t>
            </a:r>
            <a:r>
              <a:rPr lang="en-US" altLang="zh-CN" smtClean="0"/>
              <a:t>--</a:t>
            </a:r>
            <a:r>
              <a:rPr lang="zh-CN" altLang="en-US" smtClean="0"/>
              <a:t>运算符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5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优先级队列示例：错误处理类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class ErrorManage</a:t>
            </a:r>
            <a:endParaRPr lang="en-US" altLang="zh-CN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public:</a:t>
            </a:r>
          </a:p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	ErrorManage() 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{}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void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addError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(const Error&amp; error);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Error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getError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bool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empty() { return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mErrors.empty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(); }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protected: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stack&lt;Error&gt; </a:t>
            </a:r>
            <a:r>
              <a:rPr lang="en-US" altLang="zh-CN" sz="20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mErrors</a:t>
            </a:r>
            <a:r>
              <a:rPr lang="en-US" altLang="zh-CN" sz="20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private:</a:t>
            </a:r>
          </a:p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ErrorManage(const ErrorManage&amp; </a:t>
            </a:r>
            <a:r>
              <a:rPr lang="en-US" altLang="zh-CN" sz="20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src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ErrorManage&amp; 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operator=(</a:t>
            </a:r>
            <a:r>
              <a:rPr lang="en-US" altLang="zh-CN" sz="20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const ErrorManage&amp; </a:t>
            </a:r>
            <a:r>
              <a:rPr lang="en-US" altLang="zh-CN" sz="20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rhs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};</a:t>
            </a:r>
            <a:endParaRPr lang="zh-CN" alt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50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4139952" y="1772816"/>
            <a:ext cx="4789040" cy="432048"/>
          </a:xfrm>
          <a:prstGeom prst="borderCallout2">
            <a:avLst>
              <a:gd name="adj1" fmla="val 12500"/>
              <a:gd name="adj2" fmla="val -3704"/>
              <a:gd name="adj3" fmla="val 12500"/>
              <a:gd name="adj4" fmla="val -21065"/>
              <a:gd name="adj5" fmla="val 508463"/>
              <a:gd name="adj6" fmla="val -49810"/>
            </a:avLst>
          </a:prstGeom>
          <a:solidFill>
            <a:srgbClr val="A3FFE7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 smtClean="0">
                <a:effectLst/>
                <a:latin typeface="Book Antiqua" pitchFamily="18" charset="0"/>
                <a:ea typeface="微软雅黑" pitchFamily="34" charset="-122"/>
              </a:rPr>
              <a:t>只修改此处，别的地方不用修改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A5743293-3DC9-4C8F-965F-AEE2944C9018}" type="slidenum">
              <a:rPr lang="en-US" altLang="zh-CN"/>
              <a:pPr/>
              <a:t>51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容器概览</a:t>
            </a:r>
            <a:endParaRPr lang="zh-CN" altLang="en-US"/>
          </a:p>
          <a:p>
            <a:r>
              <a:rPr lang="zh-CN" altLang="en-US" smtClean="0"/>
              <a:t>顺序容器</a:t>
            </a:r>
            <a:endParaRPr lang="zh-CN" altLang="en-US"/>
          </a:p>
          <a:p>
            <a:r>
              <a:rPr lang="zh-CN" altLang="en-US" smtClean="0"/>
              <a:t>适配器容器</a:t>
            </a:r>
          </a:p>
          <a:p>
            <a:r>
              <a:rPr lang="zh-CN" altLang="en-US" u="sng" smtClean="0">
                <a:solidFill>
                  <a:schemeClr val="hlink"/>
                </a:solidFill>
              </a:rPr>
              <a:t>关联容器</a:t>
            </a:r>
            <a:endParaRPr lang="zh-CN" altLang="en-US" u="sng">
              <a:solidFill>
                <a:schemeClr val="hlink"/>
              </a:solidFill>
            </a:endParaRPr>
          </a:p>
          <a:p>
            <a:r>
              <a:rPr lang="zh-CN" altLang="en-US" smtClean="0"/>
              <a:t>无序关联容器</a:t>
            </a:r>
            <a:endParaRPr lang="en-US" altLang="zh-CN" smtClean="0"/>
          </a:p>
          <a:p>
            <a:r>
              <a:rPr lang="zh-CN" altLang="en-US" smtClean="0"/>
              <a:t>其它</a:t>
            </a:r>
            <a:r>
              <a:rPr lang="zh-CN" altLang="en-US" smtClean="0"/>
              <a:t>容器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个关联容器</a:t>
            </a:r>
            <a:endParaRPr lang="en-US" altLang="zh-CN" smtClean="0"/>
          </a:p>
          <a:p>
            <a:pPr lvl="1"/>
            <a:r>
              <a:rPr lang="en-US" altLang="zh-CN" smtClean="0"/>
              <a:t>map</a:t>
            </a:r>
            <a:r>
              <a:rPr lang="zh-CN" altLang="en-US" smtClean="0"/>
              <a:t>、</a:t>
            </a:r>
            <a:r>
              <a:rPr lang="en-US" altLang="zh-CN" smtClean="0"/>
              <a:t>multimap</a:t>
            </a:r>
            <a:r>
              <a:rPr lang="zh-CN" altLang="en-US" smtClean="0"/>
              <a:t>、</a:t>
            </a:r>
            <a:r>
              <a:rPr lang="en-US" altLang="zh-CN" smtClean="0"/>
              <a:t> set</a:t>
            </a:r>
            <a:r>
              <a:rPr lang="zh-CN" altLang="en-US" smtClean="0"/>
              <a:t>、</a:t>
            </a:r>
            <a:r>
              <a:rPr lang="en-US" altLang="zh-CN" smtClean="0"/>
              <a:t>multiset</a:t>
            </a:r>
          </a:p>
          <a:p>
            <a:r>
              <a:rPr lang="zh-CN" altLang="en-US" smtClean="0"/>
              <a:t>特点</a:t>
            </a:r>
            <a:endParaRPr lang="en-US" altLang="zh-CN" smtClean="0"/>
          </a:p>
          <a:p>
            <a:pPr lvl="1"/>
            <a:r>
              <a:rPr lang="zh-CN" altLang="en-US" smtClean="0"/>
              <a:t>元素非线性存储</a:t>
            </a:r>
            <a:endParaRPr lang="en-US" altLang="zh-CN" smtClean="0"/>
          </a:p>
          <a:p>
            <a:pPr lvl="1"/>
            <a:r>
              <a:rPr lang="zh-CN" altLang="en-US" smtClean="0"/>
              <a:t>提供键到值的映射</a:t>
            </a:r>
            <a:endParaRPr lang="en-US" altLang="zh-CN" smtClean="0"/>
          </a:p>
          <a:p>
            <a:pPr lvl="1"/>
            <a:r>
              <a:rPr lang="zh-CN" altLang="en-US" smtClean="0"/>
              <a:t>将元素按照有序的、树状结构存储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52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pair</a:t>
            </a:r>
            <a:r>
              <a:rPr lang="zh-CN" altLang="en-US" smtClean="0"/>
              <a:t>基础类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pair</a:t>
            </a:r>
            <a:r>
              <a:rPr lang="zh-CN" altLang="en-US" smtClean="0"/>
              <a:t>类简介</a:t>
            </a:r>
            <a:endParaRPr lang="en-US" altLang="zh-CN" smtClean="0"/>
          </a:p>
          <a:p>
            <a:pPr lvl="1"/>
            <a:r>
              <a:rPr lang="en-US" altLang="zh-CN" smtClean="0"/>
              <a:t>pair</a:t>
            </a:r>
            <a:r>
              <a:rPr lang="zh-CN" altLang="en-US" smtClean="0"/>
              <a:t>是一种模板类，将</a:t>
            </a:r>
            <a:r>
              <a:rPr lang="en-US" altLang="zh-CN" smtClean="0"/>
              <a:t>2</a:t>
            </a:r>
            <a:r>
              <a:rPr lang="zh-CN" altLang="en-US" smtClean="0"/>
              <a:t>种不同类型的数据包装在一起</a:t>
            </a:r>
            <a:endParaRPr lang="en-US" altLang="zh-CN" smtClean="0"/>
          </a:p>
          <a:p>
            <a:pPr lvl="1"/>
            <a:r>
              <a:rPr lang="zh-CN" altLang="en-US" smtClean="0"/>
              <a:t>通过</a:t>
            </a:r>
            <a:r>
              <a:rPr lang="en-US" altLang="zh-CN" smtClean="0"/>
              <a:t>first</a:t>
            </a:r>
            <a:r>
              <a:rPr lang="zh-CN" altLang="en-US" smtClean="0"/>
              <a:t>和</a:t>
            </a:r>
            <a:r>
              <a:rPr lang="en-US" altLang="zh-CN" smtClean="0"/>
              <a:t>second</a:t>
            </a:r>
            <a:r>
              <a:rPr lang="zh-CN" altLang="en-US" smtClean="0"/>
              <a:t>访问其中的数据成员</a:t>
            </a:r>
            <a:endParaRPr lang="en-US" altLang="zh-CN" smtClean="0"/>
          </a:p>
          <a:p>
            <a:pPr lvl="1"/>
            <a:r>
              <a:rPr lang="zh-CN" altLang="en-US" smtClean="0"/>
              <a:t>重载了</a:t>
            </a:r>
            <a:r>
              <a:rPr lang="en-US" altLang="zh-CN" smtClean="0"/>
              <a:t>==</a:t>
            </a:r>
            <a:r>
              <a:rPr lang="zh-CN" altLang="en-US" smtClean="0"/>
              <a:t>和</a:t>
            </a:r>
            <a:r>
              <a:rPr lang="en-US" altLang="zh-CN" smtClean="0"/>
              <a:t>&lt;</a:t>
            </a:r>
            <a:r>
              <a:rPr lang="zh-CN" altLang="en-US" smtClean="0"/>
              <a:t>运算符</a:t>
            </a:r>
            <a:endParaRPr lang="en-US" altLang="zh-CN" smtClean="0"/>
          </a:p>
          <a:p>
            <a:pPr lvl="1"/>
            <a:r>
              <a:rPr lang="zh-CN" altLang="en-US" smtClean="0"/>
              <a:t>包含头文件</a:t>
            </a:r>
            <a:r>
              <a:rPr lang="en-US" altLang="zh-CN" smtClean="0"/>
              <a:t>&lt; utility&gt;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53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pair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#include &lt;utility&gt;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#include &lt;string&gt;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#include &lt;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iostream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using namespace std;</a:t>
            </a:r>
          </a:p>
          <a:p>
            <a:pPr>
              <a:buNone/>
            </a:pP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pair&lt;string, </a:t>
            </a:r>
            <a:r>
              <a:rPr lang="en-US" altLang="zh-CN" sz="20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0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myPair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(“hello”, 5), </a:t>
            </a:r>
            <a:r>
              <a:rPr lang="en-US" altLang="zh-CN" sz="20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myOtherPair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myOtherPair.first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“hello”;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myOtherPair.second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6;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pair&lt;string,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myThirdPair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myOtherPair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(</a:t>
            </a:r>
            <a:r>
              <a:rPr lang="en-US" altLang="zh-CN" sz="2000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myPair</a:t>
            </a:r>
            <a:r>
              <a:rPr lang="en-US" altLang="zh-CN" sz="20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 </a:t>
            </a:r>
            <a:r>
              <a:rPr lang="en-US" altLang="zh-CN" sz="2000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myOtherPair</a:t>
            </a:r>
            <a:r>
              <a:rPr lang="en-US" altLang="zh-CN" sz="20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&lt;&lt; “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myPair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less than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myOtherPair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\n”;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else 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&lt;&lt; “greater than or equal to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myOtherPair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\n”;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54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构建</a:t>
            </a:r>
            <a:r>
              <a:rPr lang="en-US" altLang="zh-CN" smtClean="0"/>
              <a:t>pair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STL</a:t>
            </a:r>
            <a:r>
              <a:rPr lang="zh-CN" altLang="en-US" smtClean="0"/>
              <a:t>中提供了</a:t>
            </a:r>
            <a:r>
              <a:rPr lang="en-US" altLang="zh-CN" smtClean="0"/>
              <a:t>make_pair</a:t>
            </a:r>
            <a:r>
              <a:rPr lang="zh-CN" altLang="en-US" smtClean="0"/>
              <a:t>模板函数</a:t>
            </a:r>
            <a:endParaRPr lang="en-US" altLang="zh-CN" smtClean="0"/>
          </a:p>
          <a:p>
            <a:pPr lvl="1"/>
            <a:r>
              <a:rPr lang="zh-CN" altLang="en-US" smtClean="0"/>
              <a:t>可以通过两个变量构建一个</a:t>
            </a:r>
            <a:r>
              <a:rPr lang="en-US" altLang="zh-CN" smtClean="0"/>
              <a:t>pair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lvl="1"/>
            <a:r>
              <a:rPr lang="en-US" altLang="zh-CN" smtClean="0"/>
              <a:t>pair&lt;int, int&gt; aPair = </a:t>
            </a:r>
            <a:r>
              <a:rPr lang="en-US" altLang="zh-CN" smtClean="0">
                <a:solidFill>
                  <a:srgbClr val="FF0066"/>
                </a:solidFill>
              </a:rPr>
              <a:t>make_pair(5, 10);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55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map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r>
              <a:rPr lang="zh-CN" altLang="en-US" smtClean="0"/>
              <a:t>简介</a:t>
            </a:r>
            <a:endParaRPr lang="en-US" altLang="zh-CN" smtClean="0"/>
          </a:p>
          <a:p>
            <a:pPr lvl="1"/>
            <a:r>
              <a:rPr lang="zh-CN" altLang="en-US" smtClean="0"/>
              <a:t>存储“键</a:t>
            </a:r>
            <a:r>
              <a:rPr lang="en-US" altLang="zh-CN" smtClean="0"/>
              <a:t>/</a:t>
            </a:r>
            <a:r>
              <a:rPr lang="zh-CN" altLang="en-US" smtClean="0"/>
              <a:t>值”</a:t>
            </a:r>
            <a:r>
              <a:rPr lang="en-US" altLang="zh-CN" smtClean="0"/>
              <a:t>pair</a:t>
            </a:r>
            <a:r>
              <a:rPr lang="zh-CN" altLang="en-US" smtClean="0"/>
              <a:t>的的关联容器，而不是存储单个数据</a:t>
            </a:r>
            <a:endParaRPr lang="en-US" altLang="zh-CN" smtClean="0"/>
          </a:p>
          <a:p>
            <a:pPr lvl="1"/>
            <a:r>
              <a:rPr lang="zh-CN" altLang="en-US" smtClean="0"/>
              <a:t>提供的插入、删除、查找功能，都是基于</a:t>
            </a:r>
            <a:r>
              <a:rPr lang="en-US" altLang="zh-CN" smtClean="0"/>
              <a:t>key</a:t>
            </a:r>
            <a:r>
              <a:rPr lang="zh-CN" altLang="en-US" smtClean="0"/>
              <a:t>的，而</a:t>
            </a:r>
            <a:r>
              <a:rPr lang="en-US" altLang="zh-CN" smtClean="0"/>
              <a:t>value</a:t>
            </a:r>
            <a:r>
              <a:rPr lang="zh-CN" altLang="en-US" smtClean="0"/>
              <a:t>只是绑定于特定键的附带值</a:t>
            </a:r>
            <a:endParaRPr lang="en-US" altLang="zh-CN" smtClean="0"/>
          </a:p>
          <a:p>
            <a:pPr lvl="1"/>
            <a:r>
              <a:rPr lang="zh-CN" altLang="en-US" smtClean="0"/>
              <a:t>存储的</a:t>
            </a:r>
            <a:r>
              <a:rPr lang="en-US" altLang="zh-CN" smtClean="0"/>
              <a:t>pair</a:t>
            </a:r>
            <a:r>
              <a:rPr lang="zh-CN" altLang="en-US" smtClean="0"/>
              <a:t>按照</a:t>
            </a:r>
            <a:r>
              <a:rPr lang="en-US" altLang="zh-CN" smtClean="0"/>
              <a:t>key</a:t>
            </a:r>
            <a:r>
              <a:rPr lang="zh-CN" altLang="en-US" smtClean="0"/>
              <a:t>排序，插入、删除、查找的时间复杂性为对数复杂性。</a:t>
            </a:r>
            <a:endParaRPr lang="en-US" altLang="zh-CN" smtClean="0"/>
          </a:p>
          <a:p>
            <a:pPr lvl="1"/>
            <a:r>
              <a:rPr lang="zh-CN" altLang="en-US" smtClean="0"/>
              <a:t>底层存储中，往往采用平衡树来存储，但对用户透明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56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构建</a:t>
            </a:r>
            <a:r>
              <a:rPr lang="en-US" altLang="zh-CN" smtClean="0"/>
              <a:t>map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构造</a:t>
            </a:r>
            <a:r>
              <a:rPr lang="en-US" altLang="zh-CN" smtClean="0"/>
              <a:t>map</a:t>
            </a:r>
            <a:r>
              <a:rPr lang="zh-CN" altLang="en-US" smtClean="0"/>
              <a:t>的参数</a:t>
            </a:r>
            <a:endParaRPr lang="en-US" altLang="zh-CN" smtClean="0"/>
          </a:p>
          <a:p>
            <a:pPr lvl="1"/>
            <a:r>
              <a:rPr lang="en-US" altLang="zh-CN" smtClean="0"/>
              <a:t>key</a:t>
            </a:r>
            <a:r>
              <a:rPr lang="zh-CN" altLang="en-US" smtClean="0"/>
              <a:t>的类型</a:t>
            </a:r>
            <a:endParaRPr lang="en-US" altLang="zh-CN" smtClean="0"/>
          </a:p>
          <a:p>
            <a:pPr lvl="1"/>
            <a:r>
              <a:rPr lang="en-US" altLang="zh-CN" smtClean="0"/>
              <a:t>value</a:t>
            </a:r>
            <a:r>
              <a:rPr lang="zh-CN" altLang="en-US" smtClean="0"/>
              <a:t>的类型</a:t>
            </a:r>
            <a:endParaRPr lang="en-US" altLang="zh-CN" smtClean="0"/>
          </a:p>
          <a:p>
            <a:pPr lvl="1"/>
            <a:r>
              <a:rPr lang="zh-CN" altLang="en-US" smtClean="0"/>
              <a:t>比较类型：提供元素排序时的比较运算规则（</a:t>
            </a:r>
            <a:r>
              <a:rPr lang="en-US" altLang="zh-CN" smtClean="0"/>
              <a:t>key</a:t>
            </a:r>
            <a:r>
              <a:rPr lang="zh-CN" altLang="en-US" smtClean="0"/>
              <a:t>的大小），可以使用缺省的运算，要求</a:t>
            </a:r>
            <a:r>
              <a:rPr lang="en-US" altLang="zh-CN" smtClean="0"/>
              <a:t>key</a:t>
            </a:r>
            <a:r>
              <a:rPr lang="zh-CN" altLang="en-US" smtClean="0"/>
              <a:t>的类型支持</a:t>
            </a:r>
            <a:r>
              <a:rPr lang="en-US" altLang="zh-CN" smtClean="0"/>
              <a:t>&lt;</a:t>
            </a:r>
            <a:r>
              <a:rPr lang="zh-CN" altLang="en-US" smtClean="0"/>
              <a:t>运算符。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57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构建</a:t>
            </a:r>
            <a:r>
              <a:rPr lang="en-US" altLang="zh-CN" smtClean="0"/>
              <a:t>map</a:t>
            </a:r>
            <a:r>
              <a:rPr lang="zh-CN" altLang="en-US" smtClean="0"/>
              <a:t>的示例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#include &lt;map&gt;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using namespace std;</a:t>
            </a:r>
          </a:p>
          <a:p>
            <a:pPr>
              <a:buNone/>
            </a:pPr>
            <a:endParaRPr lang="en-US" altLang="zh-CN" sz="2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map&lt;char, </a:t>
            </a:r>
            <a:r>
              <a:rPr lang="en-US" altLang="zh-CN" sz="20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0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0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scoreMap</a:t>
            </a:r>
            <a:r>
              <a:rPr lang="en-US" altLang="zh-CN" sz="20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58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4149080"/>
            <a:ext cx="4104456" cy="86409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键的类型为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char</a:t>
            </a: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值的类型为</a:t>
            </a:r>
            <a:r>
              <a:rPr lang="en-US" altLang="zh-CN" dirty="0" err="1" smtClean="0">
                <a:effectLst/>
                <a:latin typeface="楷体_GB2312" pitchFamily="49" charset="-122"/>
                <a:ea typeface="楷体_GB2312" pitchFamily="49" charset="-122"/>
              </a:rPr>
              <a:t>int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r>
              <a:rPr lang="zh-CN" altLang="en-US" smtClean="0"/>
              <a:t>初始化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#include &lt;map&gt;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using namespace std;</a:t>
            </a:r>
          </a:p>
          <a:p>
            <a:pPr>
              <a:buNone/>
            </a:pPr>
            <a:endParaRPr lang="en-US" altLang="zh-CN" sz="2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map&lt;char, </a:t>
            </a:r>
            <a:r>
              <a:rPr lang="en-US" altLang="zh-CN" sz="20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0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0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scoreMap</a:t>
            </a:r>
            <a:r>
              <a:rPr lang="en-US" altLang="zh-CN" sz="20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{‘A’, 90},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{‘B’,80},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{‘C’,70}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};</a:t>
            </a:r>
            <a:endParaRPr lang="en-US" altLang="zh-CN" sz="2000" dirty="0" smtClean="0">
              <a:solidFill>
                <a:srgbClr val="FF006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59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70892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迭代器方法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迭代器类型</a:t>
            </a:r>
            <a:endParaRPr lang="en-US" altLang="zh-CN" smtClean="0"/>
          </a:p>
          <a:p>
            <a:pPr lvl="1"/>
            <a:r>
              <a:rPr lang="en-US" altLang="zh-CN" smtClean="0"/>
              <a:t>iterator</a:t>
            </a:r>
            <a:r>
              <a:rPr lang="zh-CN" altLang="en-US" smtClean="0"/>
              <a:t>：可用于读写的迭代器类型</a:t>
            </a:r>
            <a:endParaRPr lang="en-US" altLang="zh-CN" smtClean="0"/>
          </a:p>
          <a:p>
            <a:pPr lvl="1"/>
            <a:r>
              <a:rPr lang="en-US" altLang="zh-CN" smtClean="0"/>
              <a:t>const_iterator</a:t>
            </a:r>
            <a:r>
              <a:rPr lang="zh-CN" altLang="en-US" smtClean="0"/>
              <a:t>：只读访问元素的迭代器类型</a:t>
            </a:r>
            <a:endParaRPr lang="en-US" altLang="zh-CN" smtClean="0"/>
          </a:p>
          <a:p>
            <a:r>
              <a:rPr lang="zh-CN" altLang="en-US" smtClean="0"/>
              <a:t>与迭代器相关的容器方法</a:t>
            </a:r>
            <a:endParaRPr lang="en-US" altLang="zh-CN" smtClean="0"/>
          </a:p>
          <a:p>
            <a:pPr lvl="1"/>
            <a:r>
              <a:rPr lang="en-US" altLang="zh-CN" smtClean="0"/>
              <a:t>begin()</a:t>
            </a:r>
            <a:r>
              <a:rPr lang="zh-CN" altLang="en-US" smtClean="0"/>
              <a:t>：返回引用第一个元素的迭代器</a:t>
            </a:r>
            <a:endParaRPr lang="en-US" altLang="zh-CN" smtClean="0"/>
          </a:p>
          <a:p>
            <a:pPr lvl="1"/>
            <a:r>
              <a:rPr lang="en-US" altLang="zh-CN" smtClean="0"/>
              <a:t>end()</a:t>
            </a:r>
            <a:r>
              <a:rPr lang="zh-CN" altLang="en-US" smtClean="0"/>
              <a:t>：返回引用最后一个元素下一个位置的迭代器</a:t>
            </a:r>
            <a:endParaRPr lang="en-US" altLang="zh-CN" smtClean="0"/>
          </a:p>
          <a:p>
            <a:pPr lvl="1"/>
            <a:r>
              <a:rPr lang="zh-CN" altLang="en-US" smtClean="0"/>
              <a:t>若</a:t>
            </a:r>
            <a:r>
              <a:rPr lang="en-US" altLang="zh-CN" smtClean="0"/>
              <a:t>begin()</a:t>
            </a:r>
            <a:r>
              <a:rPr lang="zh-CN" altLang="en-US" smtClean="0"/>
              <a:t>返回值为</a:t>
            </a:r>
            <a:r>
              <a:rPr lang="en-US" altLang="zh-CN" smtClean="0"/>
              <a:t>start</a:t>
            </a:r>
            <a:r>
              <a:rPr lang="zh-CN" altLang="en-US" smtClean="0"/>
              <a:t>，</a:t>
            </a:r>
            <a:r>
              <a:rPr lang="en-US" altLang="zh-CN" smtClean="0"/>
              <a:t>end()</a:t>
            </a:r>
            <a:r>
              <a:rPr lang="zh-CN" altLang="en-US" smtClean="0"/>
              <a:t>返回值为</a:t>
            </a:r>
            <a:r>
              <a:rPr lang="en-US" altLang="zh-CN" smtClean="0"/>
              <a:t>end</a:t>
            </a:r>
            <a:r>
              <a:rPr lang="zh-CN" altLang="en-US" smtClean="0"/>
              <a:t>，则容器内的元素可用</a:t>
            </a:r>
            <a:r>
              <a:rPr lang="en-US" altLang="zh-CN" smtClean="0"/>
              <a:t>[start,end)</a:t>
            </a:r>
            <a:r>
              <a:rPr lang="zh-CN" altLang="en-US" smtClean="0"/>
              <a:t>的半开区间表示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rbegin</a:t>
            </a:r>
            <a:r>
              <a:rPr lang="en-US" altLang="zh-CN" smtClean="0"/>
              <a:t>()</a:t>
            </a:r>
            <a:r>
              <a:rPr lang="zh-CN" altLang="en-US" smtClean="0"/>
              <a:t>和</a:t>
            </a:r>
            <a:r>
              <a:rPr lang="en-US" altLang="zh-CN" smtClean="0"/>
              <a:t>rend()</a:t>
            </a:r>
            <a:r>
              <a:rPr lang="zh-CN" altLang="en-US" smtClean="0"/>
              <a:t>方法返回逆向迭代器区间。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cbegin()</a:t>
            </a:r>
            <a:r>
              <a:rPr lang="zh-CN" altLang="en-US" smtClean="0">
                <a:solidFill>
                  <a:srgbClr val="FF0000"/>
                </a:solidFill>
              </a:rPr>
              <a:t>和</a:t>
            </a:r>
            <a:r>
              <a:rPr lang="en-US" altLang="zh-CN" smtClean="0">
                <a:solidFill>
                  <a:srgbClr val="FF0000"/>
                </a:solidFill>
              </a:rPr>
              <a:t>cend()</a:t>
            </a:r>
            <a:r>
              <a:rPr lang="zh-CN" altLang="en-US" smtClean="0">
                <a:solidFill>
                  <a:srgbClr val="FF0000"/>
                </a:solidFill>
              </a:rPr>
              <a:t>方法返回对应的常量迭代器。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6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4653136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插入元素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特点</a:t>
            </a:r>
            <a:endParaRPr lang="en-US" altLang="zh-CN" smtClean="0"/>
          </a:p>
          <a:p>
            <a:pPr lvl="1"/>
            <a:r>
              <a:rPr lang="en-US" altLang="zh-CN" smtClean="0"/>
              <a:t>vector</a:t>
            </a:r>
            <a:r>
              <a:rPr lang="zh-CN" altLang="en-US" smtClean="0"/>
              <a:t>和</a:t>
            </a:r>
            <a:r>
              <a:rPr lang="en-US" altLang="zh-CN" smtClean="0"/>
              <a:t>list</a:t>
            </a:r>
            <a:r>
              <a:rPr lang="zh-CN" altLang="en-US" smtClean="0"/>
              <a:t>等容器，插入元素，需要指定插入位置，所有关联容器不关心插入位置，只关心插入的</a:t>
            </a:r>
            <a:r>
              <a:rPr lang="en-US" altLang="zh-CN" smtClean="0"/>
              <a:t>key</a:t>
            </a:r>
            <a:r>
              <a:rPr lang="zh-CN" altLang="en-US" smtClean="0"/>
              <a:t>和</a:t>
            </a:r>
            <a:r>
              <a:rPr lang="en-US" altLang="zh-CN" smtClean="0"/>
              <a:t>value</a:t>
            </a:r>
            <a:r>
              <a:rPr lang="zh-CN" altLang="en-US" smtClean="0"/>
              <a:t>，由容器内部确定其位置。</a:t>
            </a:r>
            <a:endParaRPr lang="en-US" altLang="zh-CN" smtClean="0"/>
          </a:p>
          <a:p>
            <a:pPr lvl="1"/>
            <a:r>
              <a:rPr lang="en-US" altLang="zh-CN" smtClean="0"/>
              <a:t>map</a:t>
            </a:r>
            <a:r>
              <a:rPr lang="zh-CN" altLang="en-US" smtClean="0"/>
              <a:t>提供了某个版本的</a:t>
            </a:r>
            <a:r>
              <a:rPr lang="en-US" altLang="zh-CN" smtClean="0"/>
              <a:t>insert()</a:t>
            </a:r>
            <a:r>
              <a:rPr lang="zh-CN" altLang="en-US" smtClean="0"/>
              <a:t>方法，可以指定插入位置，但并不真正插入在该位置之前。</a:t>
            </a:r>
            <a:endParaRPr lang="en-US" altLang="zh-CN" smtClean="0"/>
          </a:p>
          <a:p>
            <a:pPr lvl="1"/>
            <a:r>
              <a:rPr lang="en-US" altLang="zh-CN" smtClean="0"/>
              <a:t>map</a:t>
            </a:r>
            <a:r>
              <a:rPr lang="zh-CN" altLang="en-US" smtClean="0"/>
              <a:t>要求每个元素（</a:t>
            </a:r>
            <a:r>
              <a:rPr lang="en-US" altLang="zh-CN" smtClean="0"/>
              <a:t>pair</a:t>
            </a:r>
            <a:r>
              <a:rPr lang="zh-CN" altLang="en-US" smtClean="0"/>
              <a:t>）拥有独一无二的</a:t>
            </a:r>
            <a:r>
              <a:rPr lang="en-US" altLang="zh-CN" smtClean="0"/>
              <a:t>key</a:t>
            </a:r>
            <a:r>
              <a:rPr lang="zh-CN" altLang="en-US" smtClean="0"/>
              <a:t>，如果希望多个元素对应相同的键，应使用</a:t>
            </a:r>
            <a:r>
              <a:rPr lang="en-US" altLang="zh-CN" smtClean="0"/>
              <a:t>multimap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60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insert()</a:t>
            </a:r>
            <a:r>
              <a:rPr lang="zh-CN" altLang="en-US" smtClean="0"/>
              <a:t>基础版本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输入参数</a:t>
            </a:r>
            <a:endParaRPr lang="en-US" altLang="zh-CN" smtClean="0"/>
          </a:p>
          <a:p>
            <a:pPr lvl="1"/>
            <a:r>
              <a:rPr lang="zh-CN" altLang="en-US" smtClean="0"/>
              <a:t>由键和值构成的</a:t>
            </a:r>
            <a:r>
              <a:rPr lang="en-US" altLang="zh-CN" smtClean="0"/>
              <a:t>pair</a:t>
            </a:r>
          </a:p>
          <a:p>
            <a:r>
              <a:rPr lang="zh-CN" altLang="en-US" smtClean="0"/>
              <a:t>返回值</a:t>
            </a:r>
            <a:endParaRPr lang="en-US" altLang="zh-CN" smtClean="0"/>
          </a:p>
          <a:p>
            <a:pPr lvl="1"/>
            <a:r>
              <a:rPr lang="zh-CN" altLang="en-US" smtClean="0"/>
              <a:t>返回值为</a:t>
            </a:r>
            <a:r>
              <a:rPr lang="en-US" altLang="zh-CN" smtClean="0"/>
              <a:t>1</a:t>
            </a:r>
            <a:r>
              <a:rPr lang="zh-CN" altLang="en-US" smtClean="0"/>
              <a:t>个</a:t>
            </a:r>
            <a:r>
              <a:rPr lang="en-US" altLang="zh-CN" smtClean="0"/>
              <a:t>pair</a:t>
            </a:r>
          </a:p>
          <a:p>
            <a:pPr lvl="1"/>
            <a:r>
              <a:rPr lang="en-US" altLang="zh-CN" smtClean="0"/>
              <a:t>first</a:t>
            </a:r>
            <a:r>
              <a:rPr lang="zh-CN" altLang="en-US" smtClean="0"/>
              <a:t>值（</a:t>
            </a:r>
            <a:r>
              <a:rPr lang="en-US" altLang="zh-CN" smtClean="0"/>
              <a:t>key</a:t>
            </a:r>
            <a:r>
              <a:rPr lang="zh-CN" altLang="en-US" smtClean="0"/>
              <a:t>）为插入成功后对应元素的迭代器</a:t>
            </a:r>
            <a:endParaRPr lang="en-US" altLang="zh-CN" smtClean="0"/>
          </a:p>
          <a:p>
            <a:pPr lvl="1"/>
            <a:r>
              <a:rPr lang="en-US" altLang="zh-CN" smtClean="0"/>
              <a:t>second</a:t>
            </a:r>
            <a:r>
              <a:rPr lang="zh-CN" altLang="en-US" smtClean="0"/>
              <a:t>值（</a:t>
            </a:r>
            <a:r>
              <a:rPr lang="en-US" altLang="zh-CN" smtClean="0"/>
              <a:t>value</a:t>
            </a:r>
            <a:r>
              <a:rPr lang="zh-CN" altLang="en-US" smtClean="0"/>
              <a:t>）为</a:t>
            </a:r>
            <a:r>
              <a:rPr lang="en-US" altLang="zh-CN" smtClean="0"/>
              <a:t>bool</a:t>
            </a:r>
            <a:r>
              <a:rPr lang="zh-CN" altLang="en-US" smtClean="0"/>
              <a:t>类型，表示插入是否成功，因为</a:t>
            </a:r>
            <a:r>
              <a:rPr lang="en-US" altLang="zh-CN" smtClean="0"/>
              <a:t>insert()</a:t>
            </a:r>
            <a:r>
              <a:rPr lang="zh-CN" altLang="en-US" smtClean="0"/>
              <a:t>方法不会改写已经存在的键</a:t>
            </a:r>
            <a:r>
              <a:rPr lang="en-US" altLang="zh-CN" smtClean="0"/>
              <a:t>/</a:t>
            </a:r>
            <a:r>
              <a:rPr lang="zh-CN" altLang="en-US" smtClean="0"/>
              <a:t>值对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61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insert()</a:t>
            </a:r>
            <a:r>
              <a:rPr lang="zh-CN" altLang="en-US" smtClean="0"/>
              <a:t>方法示例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map&lt;char, </a:t>
            </a:r>
            <a:r>
              <a:rPr lang="en-US" altLang="zh-CN" sz="2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scoreMap</a:t>
            </a:r>
            <a:r>
              <a:rPr lang="en-US" altLang="zh-CN" sz="2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endParaRPr lang="en-US" altLang="zh-CN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pair&lt;map&lt;char, </a:t>
            </a:r>
            <a:r>
              <a:rPr lang="en-US" altLang="zh-CN" sz="20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0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&gt;::</a:t>
            </a:r>
            <a:r>
              <a:rPr lang="en-US" altLang="zh-CN" sz="20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iterator</a:t>
            </a:r>
            <a:r>
              <a:rPr lang="en-US" altLang="zh-CN" sz="20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altLang="zh-CN" sz="20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bool</a:t>
            </a:r>
            <a:r>
              <a:rPr lang="en-US" altLang="zh-CN" sz="20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ret;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ret = </a:t>
            </a:r>
            <a:r>
              <a:rPr lang="en-US" altLang="zh-CN" sz="20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scoreMap.insert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0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make_pair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(’A’,90));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if (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ret.second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&lt;&lt; “Insert succeeded!\n”;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else 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&lt;&lt; “Insert failed!\n”;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……</a:t>
            </a:r>
          </a:p>
          <a:p>
            <a:pPr>
              <a:buNone/>
            </a:pPr>
            <a:endParaRPr lang="en-US" altLang="zh-CN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62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600" y="5157192"/>
            <a:ext cx="7560840" cy="122413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ret.first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：对应插入成功的新元素的迭代器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ret.second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：标识是否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插入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成功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auto 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ret=scoreMap.insert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({</a:t>
            </a:r>
            <a:r>
              <a:rPr lang="en-US" altLang="zh-CN" smtClean="0">
                <a:ea typeface="Tahoma" pitchFamily="34" charset="0"/>
                <a:cs typeface="Tahoma" pitchFamily="34" charset="0"/>
              </a:rPr>
              <a:t>’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mtClean="0">
                <a:ea typeface="Tahoma" pitchFamily="34" charset="0"/>
                <a:cs typeface="Tahoma" pitchFamily="34" charset="0"/>
              </a:rPr>
              <a:t>’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,90});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简化程序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insert()</a:t>
            </a:r>
            <a:r>
              <a:rPr lang="zh-CN" altLang="en-US" smtClean="0"/>
              <a:t>方法示例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	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……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ret = </a:t>
            </a:r>
            <a:r>
              <a:rPr lang="en-US" altLang="zh-CN" sz="2000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scoreMap.insert</a:t>
            </a:r>
            <a:r>
              <a:rPr lang="en-US" altLang="zh-CN" sz="20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000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make_pair</a:t>
            </a:r>
            <a:r>
              <a:rPr lang="en-US" altLang="zh-CN" sz="20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(90, ‘A’));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if (</a:t>
            </a:r>
            <a:r>
              <a:rPr lang="en-US" altLang="zh-CN" sz="2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ret.second</a:t>
            </a:r>
            <a:r>
              <a:rPr lang="en-US" altLang="zh-CN" sz="2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&lt;&lt; “Insert succeeded!\n”;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else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&lt;&lt; “Insert failed!\n”;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altLang="zh-CN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63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7584" y="4653136"/>
            <a:ext cx="7200800" cy="1152128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当键已经存在，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insert()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插入失败，将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ret.second</a:t>
            </a: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置为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false</a:t>
            </a: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插入失败时，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ret.first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没有意义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[]</a:t>
            </a:r>
            <a:r>
              <a:rPr lang="zh-CN" altLang="en-US" smtClean="0"/>
              <a:t>运算符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特点</a:t>
            </a:r>
            <a:endParaRPr lang="en-US" altLang="zh-CN" smtClean="0"/>
          </a:p>
          <a:p>
            <a:pPr lvl="1"/>
            <a:r>
              <a:rPr lang="zh-CN" altLang="en-US" smtClean="0"/>
              <a:t>重载的</a:t>
            </a:r>
            <a:r>
              <a:rPr lang="en-US" altLang="zh-CN" smtClean="0"/>
              <a:t>[]</a:t>
            </a:r>
            <a:r>
              <a:rPr lang="zh-CN" altLang="en-US" smtClean="0"/>
              <a:t>运算符，以</a:t>
            </a:r>
            <a:r>
              <a:rPr lang="en-US" altLang="zh-CN" smtClean="0"/>
              <a:t>key</a:t>
            </a:r>
            <a:r>
              <a:rPr lang="zh-CN" altLang="en-US" smtClean="0"/>
              <a:t>为索引下标，并直接对</a:t>
            </a:r>
            <a:r>
              <a:rPr lang="en-US" altLang="zh-CN" smtClean="0"/>
              <a:t>value</a:t>
            </a:r>
            <a:r>
              <a:rPr lang="zh-CN" altLang="en-US" smtClean="0"/>
              <a:t>进行修改</a:t>
            </a:r>
            <a:endParaRPr lang="en-US" altLang="zh-CN" smtClean="0"/>
          </a:p>
          <a:p>
            <a:pPr lvl="1"/>
            <a:r>
              <a:rPr lang="en-US" altLang="zh-CN" smtClean="0"/>
              <a:t>[]</a:t>
            </a:r>
            <a:r>
              <a:rPr lang="zh-CN" altLang="en-US" smtClean="0"/>
              <a:t>运算符永远执行成功，若指定的</a:t>
            </a:r>
            <a:r>
              <a:rPr lang="en-US" altLang="zh-CN" smtClean="0"/>
              <a:t>key</a:t>
            </a:r>
            <a:r>
              <a:rPr lang="zh-CN" altLang="en-US" smtClean="0"/>
              <a:t>不存在，插入新的</a:t>
            </a:r>
            <a:r>
              <a:rPr lang="en-US" altLang="zh-CN" smtClean="0"/>
              <a:t>pair</a:t>
            </a:r>
            <a:r>
              <a:rPr lang="zh-CN" altLang="en-US" smtClean="0"/>
              <a:t>；若指定的</a:t>
            </a:r>
            <a:r>
              <a:rPr lang="en-US" altLang="zh-CN" smtClean="0"/>
              <a:t>key</a:t>
            </a:r>
            <a:r>
              <a:rPr lang="zh-CN" altLang="en-US" smtClean="0"/>
              <a:t>已经存在，在修改其对应的</a:t>
            </a:r>
            <a:r>
              <a:rPr lang="en-US" altLang="zh-CN" smtClean="0"/>
              <a:t>value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64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[]</a:t>
            </a:r>
            <a:r>
              <a:rPr lang="zh-CN" altLang="en-US" smtClean="0"/>
              <a:t>运算符示例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map&lt;char,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scoreMap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scoreMap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[‘A’] =90 ;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scoreMap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[‘A’] = 95; 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65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9552" y="4149080"/>
            <a:ext cx="7200800" cy="792088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[]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运算符，若键已经存在，则替换其值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r>
              <a:rPr lang="zh-CN" altLang="en-US" smtClean="0"/>
              <a:t>的迭代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map&lt;char,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scoreMap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scoreMap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[‘A’] = 90;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scoreMap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[‘B’] = 80; 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for (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map&lt;char, 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&gt;::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iterator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it = 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scoreMap.begin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it != 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scoreMap.end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 ++it</a:t>
            </a: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) {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	cout&lt;&lt; 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it-&gt;first</a:t>
            </a: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&lt;&lt;“-&gt;”;</a:t>
            </a: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&lt;&lt; 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it-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&gt;second 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endl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}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66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11760" y="5013176"/>
            <a:ext cx="6552728" cy="93610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it-&gt;first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：获得键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it-&gt;second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：获得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value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，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r>
              <a:rPr lang="zh-CN" altLang="en-US" smtClean="0"/>
              <a:t>的简化迭代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map&lt;char,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scoreMap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scoreMap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[‘A’] = 90;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scoreMap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[‘B’] = 80; 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for </a:t>
            </a: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(auto p : scoreMap) </a:t>
            </a: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	cout&lt;&lt; 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p.first</a:t>
            </a: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&lt;&lt;“-&gt;”;</a:t>
            </a: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 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p.second 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endl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}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67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11760" y="5013176"/>
            <a:ext cx="6552728" cy="93610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p.first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：获得键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p.second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：获得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value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，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636912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查找元素：已知键值存在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map&lt;char,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scoreMap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scoreMap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[‘A’] = 90;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scoreMap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[‘B’] = 80;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&lt;&lt;“A</a:t>
            </a:r>
            <a:r>
              <a:rPr lang="zh-CN" altLang="en-US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→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”&lt;&lt;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scoreMap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[‘A’]&lt;&lt;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endl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68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3568" y="4365104"/>
            <a:ext cx="8064896" cy="1152128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若已知键值，查找元素最简单的方法是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[]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运算符，获得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元素后可直接修改其值。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实际上获得的是其值的引用。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不知道键值是否存在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find()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r>
              <a:rPr lang="zh-CN" altLang="en-US" smtClean="0"/>
              <a:t>通过</a:t>
            </a:r>
            <a:r>
              <a:rPr lang="en-US" altLang="zh-CN" smtClean="0"/>
              <a:t>find()</a:t>
            </a:r>
            <a:r>
              <a:rPr lang="zh-CN" altLang="en-US" smtClean="0"/>
              <a:t>方法，传入需要访问的</a:t>
            </a:r>
            <a:r>
              <a:rPr lang="en-US" altLang="zh-CN" smtClean="0"/>
              <a:t>key</a:t>
            </a:r>
            <a:r>
              <a:rPr lang="zh-CN" altLang="en-US" smtClean="0"/>
              <a:t>，函数返回存在的</a:t>
            </a:r>
            <a:r>
              <a:rPr lang="en-US" altLang="zh-CN" smtClean="0"/>
              <a:t>key</a:t>
            </a:r>
            <a:r>
              <a:rPr lang="zh-CN" altLang="en-US" smtClean="0"/>
              <a:t>对应元素的迭代器，若不存在，则返回</a:t>
            </a:r>
            <a:r>
              <a:rPr lang="en-US" altLang="zh-CN" smtClean="0"/>
              <a:t>map</a:t>
            </a:r>
            <a:r>
              <a:rPr lang="zh-CN" altLang="en-US" smtClean="0"/>
              <a:t>的</a:t>
            </a:r>
            <a:r>
              <a:rPr lang="en-US" altLang="zh-CN" smtClean="0"/>
              <a:t>end()</a:t>
            </a:r>
          </a:p>
          <a:p>
            <a:pPr lvl="1"/>
            <a:r>
              <a:rPr lang="zh-CN" altLang="en-US" smtClean="0"/>
              <a:t>不能使用</a:t>
            </a:r>
            <a:r>
              <a:rPr lang="en-US" altLang="zh-CN" smtClean="0"/>
              <a:t>[]</a:t>
            </a:r>
            <a:r>
              <a:rPr lang="zh-CN" altLang="en-US" smtClean="0"/>
              <a:t>运算符：当键值不存在时，</a:t>
            </a:r>
            <a:r>
              <a:rPr lang="en-US" altLang="zh-CN" smtClean="0"/>
              <a:t>[]</a:t>
            </a:r>
            <a:r>
              <a:rPr lang="zh-CN" altLang="en-US" smtClean="0"/>
              <a:t>运算符会创建新的</a:t>
            </a:r>
            <a:r>
              <a:rPr lang="en-US" altLang="zh-CN" smtClean="0"/>
              <a:t>pair</a:t>
            </a:r>
            <a:r>
              <a:rPr lang="zh-CN" altLang="en-US" smtClean="0"/>
              <a:t>并存入</a:t>
            </a:r>
            <a:r>
              <a:rPr lang="en-US" altLang="zh-CN" smtClean="0"/>
              <a:t>map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69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C++11</a:t>
            </a:r>
            <a:r>
              <a:rPr lang="zh-CN" altLang="en-US" smtClean="0"/>
              <a:t>的性能提升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移动支持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vector&lt;int&gt; create(int size){</a:t>
            </a:r>
          </a:p>
          <a:p>
            <a:pPr lvl="1">
              <a:buNone/>
            </a:pPr>
            <a:r>
              <a:rPr lang="en-US" altLang="zh-CN" smtClean="0"/>
              <a:t>	</a:t>
            </a:r>
            <a:r>
              <a:rPr lang="en-US" altLang="zh-CN" smtClean="0"/>
              <a:t>vector&lt;int&gt; vec(size);</a:t>
            </a:r>
          </a:p>
          <a:p>
            <a:pPr lvl="1">
              <a:buNone/>
            </a:pPr>
            <a:r>
              <a:rPr lang="en-US" altLang="zh-CN" smtClean="0"/>
              <a:t>	</a:t>
            </a:r>
            <a:r>
              <a:rPr lang="en-US" altLang="zh-CN" smtClean="0"/>
              <a:t>…</a:t>
            </a:r>
          </a:p>
          <a:p>
            <a:pPr lvl="1">
              <a:buNone/>
            </a:pPr>
            <a:r>
              <a:rPr lang="en-US" altLang="zh-CN" smtClean="0"/>
              <a:t>	</a:t>
            </a:r>
            <a:r>
              <a:rPr lang="en-US" altLang="zh-CN" smtClean="0"/>
              <a:t>return vec;   </a:t>
            </a:r>
            <a:r>
              <a:rPr lang="en-US" altLang="zh-CN" smtClean="0">
                <a:solidFill>
                  <a:srgbClr val="FF0000"/>
                </a:solidFill>
              </a:rPr>
              <a:t>//</a:t>
            </a:r>
            <a:r>
              <a:rPr lang="zh-CN" altLang="en-US" smtClean="0">
                <a:solidFill>
                  <a:srgbClr val="FF0000"/>
                </a:solidFill>
              </a:rPr>
              <a:t>支持移动语义，不会创建新对象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mtClean="0"/>
              <a:t>}</a:t>
            </a:r>
            <a:endParaRPr lang="en-US" altLang="zh-CN" smtClean="0"/>
          </a:p>
          <a:p>
            <a:r>
              <a:rPr lang="en-US" altLang="zh-CN" smtClean="0"/>
              <a:t>vector</a:t>
            </a:r>
            <a:r>
              <a:rPr lang="zh-CN" altLang="en-US" smtClean="0"/>
              <a:t>等的</a:t>
            </a:r>
            <a:r>
              <a:rPr lang="en-US" altLang="zh-CN" smtClean="0"/>
              <a:t>push_back</a:t>
            </a:r>
            <a:r>
              <a:rPr lang="zh-CN" altLang="en-US" smtClean="0"/>
              <a:t>支持移动语义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Elemenent e(…);</a:t>
            </a:r>
          </a:p>
          <a:p>
            <a:pPr lvl="1">
              <a:buNone/>
            </a:pPr>
            <a:r>
              <a:rPr lang="en-US" altLang="zh-CN" smtClean="0"/>
              <a:t>vec.push_back(e); //</a:t>
            </a:r>
            <a:r>
              <a:rPr lang="zh-CN" altLang="en-US" smtClean="0"/>
              <a:t>创建副本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>
                <a:solidFill>
                  <a:srgbClr val="FF0000"/>
                </a:solidFill>
              </a:rPr>
              <a:t>vec.push_back(Element(…));  //</a:t>
            </a:r>
            <a:r>
              <a:rPr lang="zh-CN" altLang="en-US" smtClean="0">
                <a:solidFill>
                  <a:srgbClr val="FF0000"/>
                </a:solidFill>
              </a:rPr>
              <a:t>避免复制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7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764704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不知道键值是否存在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map&lt;char,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scoreMap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scoreMap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[‘A’] = 90;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scoreMap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[‘B’] = 80;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 it 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 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scoreMap.find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(‘B’);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if (it !=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scoreMap.end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()) 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it-&gt;second=85;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70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576" y="5013176"/>
            <a:ext cx="7344816" cy="64807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通过返回的迭代器判断该键值是否存在。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删除元素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个版本的</a:t>
            </a:r>
            <a:r>
              <a:rPr lang="en-US" altLang="zh-CN" dirty="0" smtClean="0"/>
              <a:t>erase()</a:t>
            </a:r>
          </a:p>
          <a:p>
            <a:pPr lvl="1"/>
            <a:r>
              <a:rPr lang="zh-CN" altLang="en-US" dirty="0" smtClean="0"/>
              <a:t>版本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：删除迭代器所指示位置的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：删除迭代器范围所指示的多个元素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：删除与键值匹配的元素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altLang="zh-CN" sz="2200" dirty="0" smtClean="0">
                <a:solidFill>
                  <a:srgbClr val="0052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map&lt;char, </a:t>
            </a:r>
            <a:r>
              <a:rPr lang="en-US" altLang="zh-CN" sz="2200" dirty="0" err="1" smtClean="0">
                <a:solidFill>
                  <a:srgbClr val="0052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52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200" dirty="0" err="1" smtClean="0">
                <a:solidFill>
                  <a:srgbClr val="0052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scoreMap</a:t>
            </a:r>
            <a:r>
              <a:rPr lang="en-US" altLang="zh-CN" sz="2200" dirty="0" smtClean="0">
                <a:solidFill>
                  <a:srgbClr val="0052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 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scoreMap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[‘A’] = 90;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 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scoreMap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[‘B’] = 80;</a:t>
            </a:r>
          </a:p>
          <a:p>
            <a:pPr lvl="1">
              <a:buNone/>
            </a:pP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scoreMap.erase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(‘A’);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71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smtClean="0"/>
              <a:t>map</a:t>
            </a:r>
            <a:r>
              <a:rPr lang="zh-CN" altLang="en-US" sz="4000" smtClean="0"/>
              <a:t>示例：词频统计</a:t>
            </a:r>
            <a:endParaRPr lang="en-US" altLang="zh-CN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#include &lt;</a:t>
            </a:r>
            <a:r>
              <a:rPr lang="en-US" altLang="zh-CN" sz="2200" dirty="0" err="1" smtClean="0"/>
              <a:t>iostream</a:t>
            </a:r>
            <a:r>
              <a:rPr lang="en-US" altLang="zh-CN" sz="2200" dirty="0" smtClean="0"/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#include &lt;map&gt;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#include &lt;string&gt;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using namespace std;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smtClean="0"/>
              <a:t>int </a:t>
            </a:r>
            <a:r>
              <a:rPr lang="en-US" altLang="zh-CN" sz="2200" dirty="0" smtClean="0"/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	</a:t>
            </a:r>
            <a:r>
              <a:rPr lang="en-US" altLang="zh-CN" sz="2200" dirty="0" smtClean="0">
                <a:solidFill>
                  <a:srgbClr val="000099"/>
                </a:solidFill>
              </a:rPr>
              <a:t>map&lt;</a:t>
            </a:r>
            <a:r>
              <a:rPr lang="en-US" altLang="zh-CN" sz="2200" dirty="0" err="1" smtClean="0">
                <a:solidFill>
                  <a:srgbClr val="000099"/>
                </a:solidFill>
              </a:rPr>
              <a:t>string,int</a:t>
            </a:r>
            <a:r>
              <a:rPr lang="en-US" altLang="zh-CN" sz="2200" dirty="0" smtClean="0">
                <a:solidFill>
                  <a:srgbClr val="000099"/>
                </a:solidFill>
              </a:rPr>
              <a:t>&gt; </a:t>
            </a:r>
            <a:r>
              <a:rPr lang="en-US" altLang="zh-CN" sz="2200" dirty="0" err="1" smtClean="0">
                <a:solidFill>
                  <a:srgbClr val="000099"/>
                </a:solidFill>
              </a:rPr>
              <a:t>dictory</a:t>
            </a:r>
            <a:r>
              <a:rPr lang="en-US" altLang="zh-CN" sz="2200" dirty="0" smtClean="0">
                <a:solidFill>
                  <a:srgbClr val="000099"/>
                </a:solidFill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	string word;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	</a:t>
            </a:r>
            <a:r>
              <a:rPr lang="en-US" altLang="zh-CN" sz="2200" dirty="0" smtClean="0">
                <a:solidFill>
                  <a:srgbClr val="000099"/>
                </a:solidFill>
              </a:rPr>
              <a:t>while(</a:t>
            </a:r>
            <a:r>
              <a:rPr lang="en-US" altLang="zh-CN" sz="2200" dirty="0" err="1" smtClean="0">
                <a:solidFill>
                  <a:srgbClr val="000099"/>
                </a:solidFill>
              </a:rPr>
              <a:t>cin</a:t>
            </a:r>
            <a:r>
              <a:rPr lang="en-US" altLang="zh-CN" sz="2200" dirty="0" smtClean="0">
                <a:solidFill>
                  <a:srgbClr val="000099"/>
                </a:solidFill>
              </a:rPr>
              <a:t>&gt;&gt;word)</a:t>
            </a:r>
            <a:endParaRPr lang="en-US" altLang="zh-CN" sz="22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		</a:t>
            </a:r>
            <a:r>
              <a:rPr lang="en-US" altLang="zh-CN" sz="2200" dirty="0" smtClean="0">
                <a:solidFill>
                  <a:srgbClr val="FF0066"/>
                </a:solidFill>
              </a:rPr>
              <a:t>++</a:t>
            </a:r>
            <a:r>
              <a:rPr lang="en-US" altLang="zh-CN" sz="2200" dirty="0" err="1" smtClean="0">
                <a:solidFill>
                  <a:srgbClr val="FF0066"/>
                </a:solidFill>
              </a:rPr>
              <a:t>dictory</a:t>
            </a:r>
            <a:r>
              <a:rPr lang="en-US" altLang="zh-CN" sz="2200" dirty="0" smtClean="0">
                <a:solidFill>
                  <a:srgbClr val="FF0066"/>
                </a:solidFill>
              </a:rPr>
              <a:t>[word];</a:t>
            </a:r>
            <a:endParaRPr lang="en-US" altLang="zh-CN" sz="22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smtClean="0"/>
              <a:t>	…</a:t>
            </a:r>
            <a:endParaRPr lang="en-US" altLang="zh-CN" sz="2200" dirty="0" smtClean="0"/>
          </a:p>
          <a:p>
            <a:pPr>
              <a:buFont typeface="Wingdings" pitchFamily="2" charset="2"/>
              <a:buNone/>
              <a:defRPr/>
            </a:pPr>
            <a:r>
              <a:rPr lang="zh-CN" altLang="en-US" sz="2200" dirty="0" smtClean="0"/>
              <a:t>｝</a:t>
            </a:r>
            <a:endParaRPr lang="en-US" altLang="zh-CN" sz="2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smtClean="0"/>
              <a:t>map</a:t>
            </a:r>
            <a:r>
              <a:rPr lang="zh-CN" altLang="en-US" sz="4000" smtClean="0"/>
              <a:t>示例：词频统计</a:t>
            </a:r>
            <a:endParaRPr lang="en-US" altLang="zh-CN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200" smtClean="0"/>
              <a:t>int </a:t>
            </a:r>
            <a:r>
              <a:rPr lang="en-US" altLang="zh-CN" sz="2200" dirty="0" smtClean="0"/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smtClean="0"/>
              <a:t>	…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smtClean="0"/>
              <a:t>	</a:t>
            </a:r>
            <a:r>
              <a:rPr lang="en-US" altLang="zh-CN" sz="2200" smtClean="0">
                <a:solidFill>
                  <a:srgbClr val="000099"/>
                </a:solidFill>
              </a:rPr>
              <a:t>auto iter(dictory.begin</a:t>
            </a:r>
            <a:r>
              <a:rPr lang="en-US" altLang="zh-CN" sz="2200" dirty="0" smtClean="0">
                <a:solidFill>
                  <a:srgbClr val="000099"/>
                </a:solidFill>
              </a:rPr>
              <a:t>());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	</a:t>
            </a:r>
            <a:r>
              <a:rPr lang="en-US" altLang="zh-CN" sz="2200" smtClean="0">
                <a:solidFill>
                  <a:srgbClr val="FF0066"/>
                </a:solidFill>
              </a:rPr>
              <a:t>for( ; iter</a:t>
            </a:r>
            <a:r>
              <a:rPr lang="en-US" altLang="zh-CN" sz="2200" dirty="0" smtClean="0">
                <a:solidFill>
                  <a:srgbClr val="FF0066"/>
                </a:solidFill>
              </a:rPr>
              <a:t>!=</a:t>
            </a:r>
            <a:r>
              <a:rPr lang="en-US" altLang="zh-CN" sz="2200" err="1" smtClean="0">
                <a:solidFill>
                  <a:srgbClr val="FF0066"/>
                </a:solidFill>
              </a:rPr>
              <a:t>dictory.end</a:t>
            </a:r>
            <a:r>
              <a:rPr lang="en-US" altLang="zh-CN" sz="2200" smtClean="0">
                <a:solidFill>
                  <a:srgbClr val="FF0066"/>
                </a:solidFill>
              </a:rPr>
              <a:t>(); ++</a:t>
            </a:r>
            <a:r>
              <a:rPr lang="en-US" altLang="zh-CN" sz="2200" dirty="0" err="1" smtClean="0">
                <a:solidFill>
                  <a:srgbClr val="FF0066"/>
                </a:solidFill>
              </a:rPr>
              <a:t>iter</a:t>
            </a:r>
            <a:r>
              <a:rPr lang="en-US" altLang="zh-CN" sz="2200" dirty="0" smtClean="0">
                <a:solidFill>
                  <a:srgbClr val="FF0066"/>
                </a:solidFill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	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		</a:t>
            </a:r>
            <a:r>
              <a:rPr lang="en-US" altLang="zh-CN" sz="2200" dirty="0" err="1" smtClean="0">
                <a:solidFill>
                  <a:srgbClr val="006600"/>
                </a:solidFill>
              </a:rPr>
              <a:t>cout</a:t>
            </a:r>
            <a:r>
              <a:rPr lang="en-US" altLang="zh-CN" sz="2200" dirty="0" smtClean="0">
                <a:solidFill>
                  <a:srgbClr val="006600"/>
                </a:solidFill>
              </a:rPr>
              <a:t>&lt;&lt;</a:t>
            </a:r>
            <a:r>
              <a:rPr lang="en-US" altLang="zh-CN" sz="2200" dirty="0" err="1" smtClean="0">
                <a:solidFill>
                  <a:srgbClr val="006600"/>
                </a:solidFill>
              </a:rPr>
              <a:t>iter</a:t>
            </a:r>
            <a:r>
              <a:rPr lang="en-US" altLang="zh-CN" sz="2200" dirty="0" smtClean="0">
                <a:solidFill>
                  <a:srgbClr val="006600"/>
                </a:solidFill>
              </a:rPr>
              <a:t>-&gt;first&lt;&lt;“,”&lt;&lt;</a:t>
            </a:r>
            <a:r>
              <a:rPr lang="en-US" altLang="zh-CN" sz="2200" dirty="0" err="1" smtClean="0">
                <a:solidFill>
                  <a:srgbClr val="006600"/>
                </a:solidFill>
              </a:rPr>
              <a:t>iter</a:t>
            </a:r>
            <a:r>
              <a:rPr lang="en-US" altLang="zh-CN" sz="2200" dirty="0" smtClean="0">
                <a:solidFill>
                  <a:srgbClr val="006600"/>
                </a:solidFill>
              </a:rPr>
              <a:t>-&gt;second&lt;&lt;</a:t>
            </a:r>
            <a:r>
              <a:rPr lang="en-US" altLang="zh-CN" sz="2200" dirty="0" err="1" smtClean="0">
                <a:solidFill>
                  <a:srgbClr val="006600"/>
                </a:solidFill>
              </a:rPr>
              <a:t>endl</a:t>
            </a:r>
            <a:r>
              <a:rPr lang="en-US" altLang="zh-CN" sz="2200" dirty="0" smtClean="0">
                <a:solidFill>
                  <a:srgbClr val="006600"/>
                </a:solidFill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smtClean="0"/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smtClean="0"/>
              <a:t>	return 0;</a:t>
            </a:r>
            <a:endParaRPr lang="en-US" altLang="zh-CN" sz="2200" dirty="0" smtClean="0"/>
          </a:p>
          <a:p>
            <a:pPr>
              <a:buFont typeface="Wingdings" pitchFamily="2" charset="2"/>
              <a:buNone/>
              <a:defRPr/>
            </a:pPr>
            <a:r>
              <a:rPr lang="zh-CN" altLang="en-US" sz="2200" dirty="0" smtClean="0"/>
              <a:t>｝</a:t>
            </a:r>
            <a:endParaRPr lang="en-US" altLang="zh-CN" sz="2200" dirty="0" smtClean="0"/>
          </a:p>
          <a:p>
            <a:pPr>
              <a:buFont typeface="Wingdings" pitchFamily="2" charset="2"/>
              <a:buNone/>
              <a:defRPr/>
            </a:pPr>
            <a:endParaRPr lang="en-US" altLang="zh-CN" sz="2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multimap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multimap</a:t>
            </a:r>
            <a:r>
              <a:rPr lang="zh-CN" altLang="en-US" smtClean="0"/>
              <a:t>简介</a:t>
            </a:r>
            <a:endParaRPr lang="en-US" altLang="zh-CN" smtClean="0"/>
          </a:p>
          <a:p>
            <a:pPr lvl="1"/>
            <a:r>
              <a:rPr lang="en-US" altLang="zh-CN" smtClean="0"/>
              <a:t>multimap</a:t>
            </a:r>
            <a:r>
              <a:rPr lang="zh-CN" altLang="en-US" smtClean="0"/>
              <a:t>支持多个值对应同一个键</a:t>
            </a:r>
            <a:endParaRPr lang="en-US" altLang="zh-CN" smtClean="0"/>
          </a:p>
          <a:p>
            <a:pPr lvl="1"/>
            <a:r>
              <a:rPr lang="zh-CN" altLang="en-US" smtClean="0"/>
              <a:t>和</a:t>
            </a:r>
            <a:r>
              <a:rPr lang="en-US" altLang="zh-CN" smtClean="0"/>
              <a:t>map</a:t>
            </a:r>
            <a:r>
              <a:rPr lang="zh-CN" altLang="en-US" smtClean="0"/>
              <a:t>的接口方法类似，但不支持</a:t>
            </a:r>
            <a:r>
              <a:rPr lang="en-US" altLang="zh-CN" smtClean="0"/>
              <a:t>[]</a:t>
            </a:r>
            <a:r>
              <a:rPr lang="zh-CN" altLang="en-US" smtClean="0"/>
              <a:t>运算符</a:t>
            </a:r>
            <a:endParaRPr lang="en-US" altLang="zh-CN" smtClean="0"/>
          </a:p>
          <a:p>
            <a:pPr lvl="1"/>
            <a:r>
              <a:rPr lang="zh-CN" altLang="en-US" smtClean="0"/>
              <a:t>调用</a:t>
            </a:r>
            <a:r>
              <a:rPr lang="en-US" altLang="zh-CN" smtClean="0"/>
              <a:t>insert</a:t>
            </a:r>
            <a:r>
              <a:rPr lang="zh-CN" altLang="en-US" smtClean="0"/>
              <a:t>向</a:t>
            </a:r>
            <a:r>
              <a:rPr lang="en-US" altLang="zh-CN" smtClean="0"/>
              <a:t>map</a:t>
            </a:r>
            <a:r>
              <a:rPr lang="zh-CN" altLang="en-US" smtClean="0"/>
              <a:t>插入数据，总会成功，返回值为新插入元素的迭代器</a:t>
            </a:r>
            <a:endParaRPr lang="en-US" altLang="zh-CN" smtClean="0"/>
          </a:p>
          <a:p>
            <a:pPr lvl="1"/>
            <a:r>
              <a:rPr lang="zh-CN" altLang="en-US" smtClean="0"/>
              <a:t>查找元素的问题：不支持</a:t>
            </a:r>
            <a:r>
              <a:rPr lang="en-US" altLang="zh-CN" smtClean="0"/>
              <a:t>[]</a:t>
            </a:r>
            <a:r>
              <a:rPr lang="zh-CN" altLang="en-US" smtClean="0"/>
              <a:t>运算符，通过</a:t>
            </a:r>
            <a:r>
              <a:rPr lang="en-US" altLang="zh-CN" smtClean="0"/>
              <a:t>find()</a:t>
            </a:r>
            <a:r>
              <a:rPr lang="zh-CN" altLang="en-US" smtClean="0"/>
              <a:t>返回任意一个键值匹配的</a:t>
            </a:r>
            <a:r>
              <a:rPr lang="en-US" altLang="zh-CN" smtClean="0"/>
              <a:t>pair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74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multimap</a:t>
            </a:r>
            <a:r>
              <a:rPr lang="zh-CN" altLang="en-US" smtClean="0"/>
              <a:t>中的查找元素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返回匹配键的所有元素区间</a:t>
            </a:r>
            <a:endParaRPr lang="en-US" altLang="zh-CN" smtClean="0"/>
          </a:p>
          <a:p>
            <a:pPr lvl="1"/>
            <a:r>
              <a:rPr lang="en-US" altLang="zh-CN" smtClean="0"/>
              <a:t>multimap</a:t>
            </a:r>
            <a:r>
              <a:rPr lang="zh-CN" altLang="en-US" smtClean="0"/>
              <a:t>将键相同的元素存储在一起，通过遍历得到子区间，进一步访问键相同的所有元素。</a:t>
            </a:r>
            <a:endParaRPr lang="en-US" altLang="zh-CN" smtClean="0"/>
          </a:p>
          <a:p>
            <a:pPr lvl="1"/>
            <a:r>
              <a:rPr lang="en-US" altLang="zh-CN" smtClean="0"/>
              <a:t>lower_bound()</a:t>
            </a:r>
            <a:r>
              <a:rPr lang="zh-CN" altLang="en-US" smtClean="0"/>
              <a:t>：返回指定键的第一个元素迭代器</a:t>
            </a:r>
            <a:endParaRPr lang="en-US" altLang="zh-CN" smtClean="0"/>
          </a:p>
          <a:p>
            <a:pPr lvl="1"/>
            <a:r>
              <a:rPr lang="en-US" altLang="zh-CN" smtClean="0"/>
              <a:t>upper_bound()</a:t>
            </a:r>
            <a:r>
              <a:rPr lang="zh-CN" altLang="en-US" smtClean="0"/>
              <a:t>：最后一个元素的下一个位置</a:t>
            </a:r>
            <a:endParaRPr lang="en-US" altLang="zh-CN" smtClean="0"/>
          </a:p>
          <a:p>
            <a:pPr lvl="1"/>
            <a:r>
              <a:rPr lang="en-US" altLang="zh-CN" smtClean="0"/>
              <a:t>equal_range()</a:t>
            </a:r>
            <a:r>
              <a:rPr lang="zh-CN" altLang="en-US" smtClean="0"/>
              <a:t>：返回一个</a:t>
            </a:r>
            <a:r>
              <a:rPr lang="en-US" altLang="zh-CN" smtClean="0"/>
              <a:t>pair</a:t>
            </a:r>
            <a:r>
              <a:rPr lang="zh-CN" altLang="en-US" smtClean="0"/>
              <a:t>，将</a:t>
            </a:r>
            <a:r>
              <a:rPr lang="en-US" altLang="zh-CN" smtClean="0"/>
              <a:t>2</a:t>
            </a:r>
            <a:r>
              <a:rPr lang="zh-CN" altLang="en-US" smtClean="0"/>
              <a:t>个区间位置包装在一起</a:t>
            </a:r>
            <a:endParaRPr lang="en-US" altLang="zh-CN" smtClean="0"/>
          </a:p>
          <a:p>
            <a:pPr lvl="1"/>
            <a:r>
              <a:rPr lang="zh-CN" altLang="en-US" smtClean="0"/>
              <a:t>如果指定的键不存在，则</a:t>
            </a:r>
            <a:r>
              <a:rPr lang="en-US" altLang="zh-CN" smtClean="0"/>
              <a:t>lower_bound()</a:t>
            </a:r>
            <a:r>
              <a:rPr lang="zh-CN" altLang="en-US" smtClean="0"/>
              <a:t>和</a:t>
            </a:r>
            <a:r>
              <a:rPr lang="en-US" altLang="zh-CN" smtClean="0"/>
              <a:t>upper_bound()</a:t>
            </a:r>
            <a:r>
              <a:rPr lang="zh-CN" altLang="en-US" smtClean="0"/>
              <a:t>的返回值相等。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75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536" y="4941168"/>
            <a:ext cx="8064896" cy="64807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map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也支持这些方法，但用处不大。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/>
              <a:t>set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set</a:t>
            </a:r>
            <a:r>
              <a:rPr lang="zh-CN" altLang="en-US" smtClean="0"/>
              <a:t>简介</a:t>
            </a:r>
            <a:endParaRPr lang="en-US" altLang="zh-CN" smtClean="0"/>
          </a:p>
          <a:p>
            <a:pPr lvl="1"/>
            <a:r>
              <a:rPr lang="en-US" altLang="zh-CN" smtClean="0"/>
              <a:t>set</a:t>
            </a:r>
            <a:r>
              <a:rPr lang="zh-CN" altLang="en-US" smtClean="0"/>
              <a:t>和</a:t>
            </a:r>
            <a:r>
              <a:rPr lang="en-US" altLang="zh-CN" smtClean="0"/>
              <a:t>map</a:t>
            </a:r>
            <a:r>
              <a:rPr lang="zh-CN" altLang="en-US" smtClean="0"/>
              <a:t>类似，但不存储键</a:t>
            </a:r>
            <a:r>
              <a:rPr lang="en-US" altLang="zh-CN" smtClean="0"/>
              <a:t>/</a:t>
            </a:r>
            <a:r>
              <a:rPr lang="zh-CN" altLang="en-US" smtClean="0"/>
              <a:t>值对，而只存储键本身，键和值合二为一，键本身就是要存储的信息。</a:t>
            </a:r>
            <a:endParaRPr lang="en-US" altLang="zh-CN" smtClean="0"/>
          </a:p>
          <a:p>
            <a:pPr lvl="1"/>
            <a:r>
              <a:rPr lang="en-US" altLang="zh-CN" smtClean="0"/>
              <a:t>set</a:t>
            </a:r>
            <a:r>
              <a:rPr lang="zh-CN" altLang="en-US" smtClean="0"/>
              <a:t>的接口与</a:t>
            </a:r>
            <a:r>
              <a:rPr lang="en-US" altLang="zh-CN" smtClean="0"/>
              <a:t>map</a:t>
            </a:r>
            <a:r>
              <a:rPr lang="zh-CN" altLang="en-US" smtClean="0"/>
              <a:t>类似，但不提供</a:t>
            </a:r>
            <a:r>
              <a:rPr lang="en-US" altLang="zh-CN" smtClean="0"/>
              <a:t>[]</a:t>
            </a:r>
            <a:r>
              <a:rPr lang="zh-CN" altLang="en-US" smtClean="0"/>
              <a:t>运算符</a:t>
            </a:r>
            <a:endParaRPr lang="en-US" altLang="zh-CN" smtClean="0"/>
          </a:p>
          <a:p>
            <a:pPr lvl="1"/>
            <a:r>
              <a:rPr lang="zh-CN" altLang="en-US" smtClean="0"/>
              <a:t>避免通过迭代器直接修改键值，会导致排序状态破坏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76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、</a:t>
            </a:r>
            <a:r>
              <a:rPr lang="en-US" altLang="zh-CN" smtClean="0"/>
              <a:t>multiset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multiset</a:t>
            </a:r>
            <a:r>
              <a:rPr lang="zh-CN" altLang="en-US" smtClean="0"/>
              <a:t>简介</a:t>
            </a:r>
            <a:endParaRPr lang="en-US" altLang="zh-CN" smtClean="0"/>
          </a:p>
          <a:p>
            <a:pPr lvl="1"/>
            <a:r>
              <a:rPr lang="en-US" altLang="zh-CN" smtClean="0"/>
              <a:t>multiset</a:t>
            </a:r>
            <a:r>
              <a:rPr lang="zh-CN" altLang="en-US" smtClean="0"/>
              <a:t>和</a:t>
            </a:r>
            <a:r>
              <a:rPr lang="en-US" altLang="zh-CN" smtClean="0"/>
              <a:t>set</a:t>
            </a:r>
            <a:r>
              <a:rPr lang="zh-CN" altLang="en-US" smtClean="0"/>
              <a:t>的关系，如同</a:t>
            </a:r>
            <a:r>
              <a:rPr lang="en-US" altLang="zh-CN" smtClean="0"/>
              <a:t>multimap</a:t>
            </a:r>
            <a:r>
              <a:rPr lang="zh-CN" altLang="en-US" smtClean="0"/>
              <a:t>和</a:t>
            </a:r>
            <a:r>
              <a:rPr lang="en-US" altLang="zh-CN" smtClean="0"/>
              <a:t>map</a:t>
            </a:r>
            <a:r>
              <a:rPr lang="zh-CN" altLang="en-US" smtClean="0"/>
              <a:t>的关系</a:t>
            </a:r>
            <a:endParaRPr lang="en-US" altLang="zh-CN" smtClean="0"/>
          </a:p>
          <a:p>
            <a:pPr lvl="1"/>
            <a:r>
              <a:rPr lang="en-US" altLang="zh-CN" smtClean="0"/>
              <a:t>multiset</a:t>
            </a:r>
            <a:r>
              <a:rPr lang="zh-CN" altLang="en-US" smtClean="0"/>
              <a:t>允许存储相同的元素</a:t>
            </a:r>
            <a:endParaRPr lang="en-US" altLang="zh-CN" smtClean="0"/>
          </a:p>
          <a:p>
            <a:pPr lvl="1"/>
            <a:r>
              <a:rPr lang="en-US" altLang="zh-CN" smtClean="0"/>
              <a:t>upper_bound()</a:t>
            </a:r>
            <a:r>
              <a:rPr lang="zh-CN" altLang="en-US" smtClean="0"/>
              <a:t>、</a:t>
            </a:r>
            <a:r>
              <a:rPr lang="en-US" altLang="zh-CN" smtClean="0"/>
              <a:t>lower_bound()</a:t>
            </a:r>
            <a:r>
              <a:rPr lang="zh-CN" altLang="en-US" smtClean="0"/>
              <a:t>等方法有效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77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A5743293-3DC9-4C8F-965F-AEE2944C9018}" type="slidenum">
              <a:rPr lang="en-US" altLang="zh-CN"/>
              <a:pPr/>
              <a:t>78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容器概览</a:t>
            </a:r>
            <a:endParaRPr lang="zh-CN" altLang="en-US"/>
          </a:p>
          <a:p>
            <a:r>
              <a:rPr lang="zh-CN" altLang="en-US" smtClean="0"/>
              <a:t>顺序容器</a:t>
            </a:r>
            <a:endParaRPr lang="zh-CN" altLang="en-US"/>
          </a:p>
          <a:p>
            <a:r>
              <a:rPr lang="zh-CN" altLang="en-US" smtClean="0"/>
              <a:t>适配器容器</a:t>
            </a:r>
          </a:p>
          <a:p>
            <a:r>
              <a:rPr lang="zh-CN" altLang="en-US" smtClean="0"/>
              <a:t>关联</a:t>
            </a:r>
            <a:r>
              <a:rPr lang="zh-CN" altLang="en-US" smtClean="0"/>
              <a:t>容器</a:t>
            </a:r>
            <a:endParaRPr lang="en-US" altLang="zh-CN" smtClean="0"/>
          </a:p>
          <a:p>
            <a:r>
              <a:rPr lang="zh-CN" altLang="en-US" u="sng" smtClean="0">
                <a:solidFill>
                  <a:schemeClr val="hlink"/>
                </a:solidFill>
              </a:rPr>
              <a:t>无序关联容器</a:t>
            </a:r>
            <a:endParaRPr lang="zh-CN" altLang="en-US" u="sng">
              <a:solidFill>
                <a:schemeClr val="hlink"/>
              </a:solidFill>
            </a:endParaRPr>
          </a:p>
          <a:p>
            <a:r>
              <a:rPr lang="zh-CN" altLang="en-US" smtClean="0"/>
              <a:t>其它容器</a:t>
            </a:r>
            <a:endParaRPr lang="en-US" altLang="zh-CN" smtClean="0"/>
          </a:p>
          <a:p>
            <a:endParaRPr lang="en-US" altLang="zh-CN" u="sng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个</a:t>
            </a:r>
            <a:r>
              <a:rPr lang="zh-CN" altLang="en-US" smtClean="0"/>
              <a:t>无序</a:t>
            </a:r>
            <a:r>
              <a:rPr lang="zh-CN" altLang="en-US" smtClean="0"/>
              <a:t>关联</a:t>
            </a:r>
            <a:r>
              <a:rPr lang="zh-CN" altLang="en-US" smtClean="0"/>
              <a:t>容器</a:t>
            </a:r>
            <a:endParaRPr lang="en-US" altLang="zh-CN" smtClean="0"/>
          </a:p>
          <a:p>
            <a:pPr lvl="1"/>
            <a:r>
              <a:rPr lang="en-US" altLang="zh-CN" smtClean="0"/>
              <a:t>unordered_map</a:t>
            </a:r>
            <a:r>
              <a:rPr lang="zh-CN" altLang="en-US" smtClean="0"/>
              <a:t>、</a:t>
            </a:r>
            <a:r>
              <a:rPr lang="en-US" altLang="zh-CN" smtClean="0"/>
              <a:t>unordered_multimap</a:t>
            </a:r>
            <a:r>
              <a:rPr lang="zh-CN" altLang="en-US" smtClean="0"/>
              <a:t>、</a:t>
            </a:r>
            <a:r>
              <a:rPr lang="en-US" altLang="zh-CN" smtClean="0"/>
              <a:t>unordered_ </a:t>
            </a:r>
            <a:r>
              <a:rPr lang="en-US" altLang="zh-CN" smtClean="0"/>
              <a:t>set</a:t>
            </a:r>
            <a:r>
              <a:rPr lang="zh-CN" altLang="en-US" smtClean="0"/>
              <a:t>、</a:t>
            </a:r>
            <a:r>
              <a:rPr lang="en-US" altLang="zh-CN" smtClean="0"/>
              <a:t>unordered_multiset</a:t>
            </a:r>
            <a:endParaRPr lang="en-US" altLang="zh-CN" smtClean="0"/>
          </a:p>
          <a:p>
            <a:r>
              <a:rPr lang="zh-CN" altLang="en-US" smtClean="0"/>
              <a:t>特点</a:t>
            </a:r>
            <a:endParaRPr lang="en-US" altLang="zh-CN" smtClean="0"/>
          </a:p>
          <a:p>
            <a:pPr lvl="1"/>
            <a:r>
              <a:rPr lang="zh-CN" altLang="en-US" smtClean="0"/>
              <a:t>对应关联容器的无序版本，插入、删除、查找更快。</a:t>
            </a:r>
            <a:endParaRPr lang="en-US" altLang="zh-CN" smtClean="0"/>
          </a:p>
          <a:p>
            <a:pPr lvl="1"/>
            <a:r>
              <a:rPr lang="zh-CN" altLang="en-US" smtClean="0"/>
              <a:t>基于哈希函数的散列表。</a:t>
            </a:r>
            <a:endParaRPr lang="en-US" altLang="zh-CN" smtClean="0"/>
          </a:p>
          <a:p>
            <a:pPr lvl="1"/>
            <a:r>
              <a:rPr lang="zh-CN" altLang="en-US" smtClean="0"/>
              <a:t>哈</a:t>
            </a:r>
            <a:r>
              <a:rPr lang="zh-CN" altLang="en-US" smtClean="0"/>
              <a:t>希函数将键转换为桶索引。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79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A5743293-3DC9-4C8F-965F-AEE2944C9018}" type="slidenum">
              <a:rPr lang="en-US" altLang="zh-CN"/>
              <a:pPr/>
              <a:t>8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容器概览</a:t>
            </a:r>
            <a:endParaRPr lang="zh-CN" altLang="en-US"/>
          </a:p>
          <a:p>
            <a:r>
              <a:rPr lang="zh-CN" altLang="en-US" u="sng" smtClean="0">
                <a:solidFill>
                  <a:schemeClr val="hlink"/>
                </a:solidFill>
              </a:rPr>
              <a:t>顺序容器</a:t>
            </a:r>
            <a:endParaRPr lang="zh-CN" altLang="en-US" u="sng">
              <a:solidFill>
                <a:schemeClr val="hlink"/>
              </a:solidFill>
            </a:endParaRPr>
          </a:p>
          <a:p>
            <a:r>
              <a:rPr lang="zh-CN" altLang="en-US" smtClean="0"/>
              <a:t>适配器容器</a:t>
            </a:r>
            <a:endParaRPr lang="zh-CN" altLang="en-US"/>
          </a:p>
          <a:p>
            <a:r>
              <a:rPr lang="zh-CN" altLang="en-US" smtClean="0"/>
              <a:t>关联</a:t>
            </a:r>
            <a:r>
              <a:rPr lang="zh-CN" altLang="en-US" smtClean="0"/>
              <a:t>容器</a:t>
            </a:r>
            <a:endParaRPr lang="en-US" altLang="zh-CN" smtClean="0"/>
          </a:p>
          <a:p>
            <a:r>
              <a:rPr lang="zh-CN" altLang="en-US" smtClean="0"/>
              <a:t>无序关联容器</a:t>
            </a:r>
            <a:endParaRPr lang="zh-CN" altLang="en-US"/>
          </a:p>
          <a:p>
            <a:r>
              <a:rPr lang="zh-CN" altLang="en-US" smtClean="0"/>
              <a:t>其它</a:t>
            </a:r>
            <a:r>
              <a:rPr lang="zh-CN" altLang="en-US" smtClean="0"/>
              <a:t>容器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unordered_map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简介</a:t>
            </a:r>
            <a:endParaRPr lang="en-US" altLang="zh-CN" smtClean="0"/>
          </a:p>
          <a:p>
            <a:pPr lvl="1"/>
            <a:r>
              <a:rPr lang="zh-CN" altLang="en-US" smtClean="0"/>
              <a:t>头文件：</a:t>
            </a:r>
            <a:r>
              <a:rPr lang="en-US" altLang="zh-CN" smtClean="0"/>
              <a:t>unordered_map</a:t>
            </a:r>
          </a:p>
          <a:p>
            <a:pPr lvl="1"/>
            <a:r>
              <a:rPr lang="zh-CN" altLang="en-US" smtClean="0"/>
              <a:t>构造时</a:t>
            </a:r>
            <a:r>
              <a:rPr lang="en-US" altLang="zh-CN" smtClean="0"/>
              <a:t>5</a:t>
            </a:r>
            <a:r>
              <a:rPr lang="zh-CN" altLang="en-US" smtClean="0"/>
              <a:t>个模板参数：键类型、值类型、散列类型、判等比较类型、分配器，后</a:t>
            </a:r>
            <a:r>
              <a:rPr lang="en-US" altLang="zh-CN" smtClean="0"/>
              <a:t>3</a:t>
            </a:r>
            <a:r>
              <a:rPr lang="zh-CN" altLang="en-US" smtClean="0"/>
              <a:t>个可取缺省值。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>
                <a:solidFill>
                  <a:srgbClr val="004E4C"/>
                </a:solidFill>
              </a:rPr>
              <a:t>unordered_map&lt;int, string&gt; m{</a:t>
            </a:r>
          </a:p>
          <a:p>
            <a:pPr lvl="1">
              <a:buNone/>
            </a:pPr>
            <a:r>
              <a:rPr lang="en-US" altLang="zh-CN" smtClean="0">
                <a:solidFill>
                  <a:srgbClr val="004E4C"/>
                </a:solidFill>
              </a:rPr>
              <a:t>	{ 1, “Item 1”},</a:t>
            </a:r>
          </a:p>
          <a:p>
            <a:pPr lvl="1">
              <a:buNone/>
            </a:pPr>
            <a:r>
              <a:rPr lang="en-US" altLang="zh-CN" smtClean="0">
                <a:solidFill>
                  <a:srgbClr val="004E4C"/>
                </a:solidFill>
              </a:rPr>
              <a:t>	</a:t>
            </a:r>
            <a:r>
              <a:rPr lang="en-US" altLang="zh-CN" smtClean="0">
                <a:solidFill>
                  <a:srgbClr val="004E4C"/>
                </a:solidFill>
              </a:rPr>
              <a:t>{ 2, “Item 2”}</a:t>
            </a:r>
            <a:endParaRPr lang="en-US" altLang="zh-CN" smtClean="0">
              <a:solidFill>
                <a:srgbClr val="004E4C"/>
              </a:solidFill>
            </a:endParaRPr>
          </a:p>
          <a:p>
            <a:pPr lvl="1">
              <a:buNone/>
            </a:pPr>
            <a:r>
              <a:rPr lang="en-US" altLang="zh-CN" smtClean="0">
                <a:solidFill>
                  <a:srgbClr val="004E4C"/>
                </a:solidFill>
              </a:rPr>
              <a:t>};</a:t>
            </a:r>
          </a:p>
          <a:p>
            <a:pPr lvl="1">
              <a:buNone/>
            </a:pPr>
            <a:r>
              <a:rPr lang="en-US" altLang="zh-CN" smtClean="0"/>
              <a:t>for( auto &amp; p: m)</a:t>
            </a:r>
          </a:p>
          <a:p>
            <a:pPr lvl="1">
              <a:buNone/>
            </a:pPr>
            <a:r>
              <a:rPr lang="en-US" altLang="zh-CN" smtClean="0"/>
              <a:t>	</a:t>
            </a:r>
            <a:r>
              <a:rPr lang="en-US" altLang="zh-CN" smtClean="0"/>
              <a:t>cout&lt;&lt;p.first&lt;&lt;“,”&lt;&lt;p.sedond&lt;&lt;endl;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80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8864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主要方法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常见操作</a:t>
            </a:r>
            <a:endParaRPr lang="en-US" altLang="zh-CN" smtClean="0"/>
          </a:p>
          <a:p>
            <a:pPr lvl="1"/>
            <a:r>
              <a:rPr lang="zh-CN" altLang="en-US" smtClean="0"/>
              <a:t>与</a:t>
            </a:r>
            <a:r>
              <a:rPr lang="en-US" altLang="zh-CN" smtClean="0"/>
              <a:t>map</a:t>
            </a:r>
            <a:r>
              <a:rPr lang="zh-CN" altLang="en-US" smtClean="0"/>
              <a:t>类似，所有键唯一</a:t>
            </a:r>
            <a:endParaRPr lang="en-US" altLang="zh-CN" smtClean="0"/>
          </a:p>
          <a:p>
            <a:pPr lvl="1"/>
            <a:r>
              <a:rPr lang="en-US" altLang="zh-CN" smtClean="0"/>
              <a:t>bucket_count</a:t>
            </a:r>
            <a:r>
              <a:rPr lang="zh-CN" altLang="en-US" smtClean="0"/>
              <a:t>方法返回桶的数量</a:t>
            </a:r>
            <a:endParaRPr lang="en-US" altLang="zh-CN" smtClean="0"/>
          </a:p>
          <a:p>
            <a:pPr lvl="1"/>
            <a:r>
              <a:rPr lang="en-US" altLang="zh-CN" smtClean="0"/>
              <a:t>bucket(key</a:t>
            </a:r>
            <a:r>
              <a:rPr lang="en-US" altLang="zh-CN" smtClean="0"/>
              <a:t>)</a:t>
            </a:r>
            <a:r>
              <a:rPr lang="zh-CN" altLang="en-US" smtClean="0"/>
              <a:t>：返回键对应桶的序号</a:t>
            </a:r>
            <a:endParaRPr lang="en-US" altLang="zh-CN" smtClean="0"/>
          </a:p>
          <a:p>
            <a:pPr lvl="1"/>
            <a:r>
              <a:rPr lang="en-US" altLang="zh-CN" smtClean="0"/>
              <a:t>local_iterator</a:t>
            </a:r>
            <a:r>
              <a:rPr lang="zh-CN" altLang="en-US" smtClean="0"/>
              <a:t>可遍历指定桶中的元素</a:t>
            </a:r>
            <a:endParaRPr lang="en-US" altLang="zh-CN" smtClean="0"/>
          </a:p>
          <a:p>
            <a:pPr lvl="1"/>
            <a:r>
              <a:rPr lang="en-US" altLang="zh-CN" smtClean="0"/>
              <a:t>begin(n)</a:t>
            </a:r>
            <a:r>
              <a:rPr lang="zh-CN" altLang="en-US" smtClean="0"/>
              <a:t>：获得序号</a:t>
            </a:r>
            <a:r>
              <a:rPr lang="en-US" altLang="zh-CN" smtClean="0"/>
              <a:t>n</a:t>
            </a:r>
            <a:r>
              <a:rPr lang="zh-CN" altLang="en-US" smtClean="0"/>
              <a:t>桶的起始位置</a:t>
            </a:r>
            <a:endParaRPr lang="en-US" altLang="zh-CN" smtClean="0"/>
          </a:p>
          <a:p>
            <a:pPr lvl="1"/>
            <a:r>
              <a:rPr lang="en-US" altLang="zh-CN" smtClean="0"/>
              <a:t>end(n</a:t>
            </a:r>
            <a:r>
              <a:rPr lang="zh-CN" altLang="en-US" smtClean="0"/>
              <a:t>）：获得序号</a:t>
            </a:r>
            <a:r>
              <a:rPr lang="en-US" altLang="zh-CN" smtClean="0"/>
              <a:t>n</a:t>
            </a:r>
            <a:r>
              <a:rPr lang="zh-CN" altLang="en-US" smtClean="0"/>
              <a:t>桶的结束位置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81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8864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unordered_multimap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简介</a:t>
            </a:r>
            <a:endParaRPr lang="en-US" altLang="zh-CN" smtClean="0"/>
          </a:p>
          <a:p>
            <a:pPr lvl="1"/>
            <a:r>
              <a:rPr lang="zh-CN" altLang="en-US" smtClean="0"/>
              <a:t>头文件：</a:t>
            </a:r>
            <a:r>
              <a:rPr lang="en-US" altLang="zh-CN" smtClean="0"/>
              <a:t>unordered_map</a:t>
            </a:r>
          </a:p>
          <a:p>
            <a:pPr lvl="1"/>
            <a:r>
              <a:rPr lang="zh-CN" altLang="en-US" smtClean="0"/>
              <a:t>与</a:t>
            </a:r>
            <a:r>
              <a:rPr lang="en-US" altLang="zh-CN" smtClean="0"/>
              <a:t>unordered_map</a:t>
            </a:r>
            <a:r>
              <a:rPr lang="zh-CN" altLang="en-US" smtClean="0"/>
              <a:t>接口类似，不提供</a:t>
            </a:r>
            <a:r>
              <a:rPr lang="en-US" altLang="zh-CN" smtClean="0"/>
              <a:t>[]</a:t>
            </a:r>
            <a:r>
              <a:rPr lang="zh-CN" altLang="en-US" smtClean="0"/>
              <a:t>运算符。</a:t>
            </a:r>
            <a:endParaRPr lang="en-US" altLang="zh-CN" smtClean="0"/>
          </a:p>
          <a:p>
            <a:pPr lvl="1"/>
            <a:r>
              <a:rPr lang="zh-CN" altLang="en-US" smtClean="0"/>
              <a:t>允许键值重复，插入操作永远成功。</a:t>
            </a:r>
            <a:endParaRPr lang="en-US" altLang="zh-CN" smtClean="0"/>
          </a:p>
          <a:p>
            <a:pPr lvl="1"/>
            <a:r>
              <a:rPr lang="zh-CN" altLang="en-US" smtClean="0"/>
              <a:t>通过</a:t>
            </a:r>
            <a:r>
              <a:rPr lang="en-US" altLang="zh-CN" smtClean="0"/>
              <a:t>equal_range</a:t>
            </a:r>
            <a:r>
              <a:rPr lang="zh-CN" altLang="en-US" smtClean="0"/>
              <a:t>方法返回指定值的迭代器区间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82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8864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unordered_set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简介</a:t>
            </a:r>
            <a:endParaRPr lang="en-US" altLang="zh-CN" smtClean="0"/>
          </a:p>
          <a:p>
            <a:pPr lvl="1"/>
            <a:r>
              <a:rPr lang="zh-CN" altLang="en-US" smtClean="0"/>
              <a:t>头文件：</a:t>
            </a:r>
            <a:r>
              <a:rPr lang="en-US" altLang="zh-CN" smtClean="0"/>
              <a:t>unordered_set</a:t>
            </a:r>
          </a:p>
          <a:p>
            <a:pPr lvl="1"/>
            <a:r>
              <a:rPr lang="en-US" altLang="zh-CN" smtClean="0"/>
              <a:t>unordered_set</a:t>
            </a:r>
            <a:r>
              <a:rPr lang="zh-CN" altLang="en-US" smtClean="0"/>
              <a:t>、</a:t>
            </a:r>
            <a:r>
              <a:rPr lang="en-US" altLang="zh-CN" smtClean="0"/>
              <a:t>unordered_multiset</a:t>
            </a:r>
            <a:r>
              <a:rPr lang="zh-CN" altLang="en-US" smtClean="0"/>
              <a:t>的关系类似于</a:t>
            </a:r>
            <a:r>
              <a:rPr lang="en-US" altLang="zh-CN" smtClean="0"/>
              <a:t>set</a:t>
            </a:r>
            <a:r>
              <a:rPr lang="zh-CN" altLang="en-US" smtClean="0"/>
              <a:t>和</a:t>
            </a:r>
            <a:r>
              <a:rPr lang="en-US" altLang="zh-CN" smtClean="0"/>
              <a:t>multi_set</a:t>
            </a:r>
            <a:r>
              <a:rPr lang="zh-CN" altLang="en-US" smtClean="0"/>
              <a:t>的关系</a:t>
            </a:r>
            <a:endParaRPr lang="en-US" altLang="zh-CN" smtClean="0"/>
          </a:p>
          <a:p>
            <a:pPr lvl="1"/>
            <a:r>
              <a:rPr lang="zh-CN" altLang="en-US" smtClean="0"/>
              <a:t>不会对键进行排序。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83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8864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A5743293-3DC9-4C8F-965F-AEE2944C9018}" type="slidenum">
              <a:rPr lang="en-US" altLang="zh-CN"/>
              <a:pPr/>
              <a:t>84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容器概览</a:t>
            </a:r>
            <a:endParaRPr lang="zh-CN" altLang="en-US"/>
          </a:p>
          <a:p>
            <a:r>
              <a:rPr lang="zh-CN" altLang="en-US" smtClean="0"/>
              <a:t>顺序容器</a:t>
            </a:r>
            <a:endParaRPr lang="zh-CN" altLang="en-US"/>
          </a:p>
          <a:p>
            <a:r>
              <a:rPr lang="zh-CN" altLang="en-US" smtClean="0"/>
              <a:t>适配器容器</a:t>
            </a:r>
          </a:p>
          <a:p>
            <a:r>
              <a:rPr lang="zh-CN" altLang="en-US" smtClean="0"/>
              <a:t>关联</a:t>
            </a:r>
            <a:r>
              <a:rPr lang="zh-CN" altLang="en-US" smtClean="0"/>
              <a:t>容器</a:t>
            </a:r>
            <a:endParaRPr lang="en-US" altLang="zh-CN" smtClean="0"/>
          </a:p>
          <a:p>
            <a:r>
              <a:rPr lang="zh-CN" altLang="en-US" smtClean="0"/>
              <a:t>无序关联容器</a:t>
            </a:r>
            <a:endParaRPr lang="zh-CN" altLang="en-US"/>
          </a:p>
          <a:p>
            <a:r>
              <a:rPr lang="zh-CN" altLang="en-US" u="sng" smtClean="0">
                <a:solidFill>
                  <a:schemeClr val="hlink"/>
                </a:solidFill>
              </a:rPr>
              <a:t>其它容器</a:t>
            </a:r>
            <a:endParaRPr lang="en-US" altLang="zh-CN" u="sng" smtClean="0">
              <a:solidFill>
                <a:schemeClr val="hlink"/>
              </a:solidFill>
            </a:endParaRPr>
          </a:p>
          <a:p>
            <a:endParaRPr lang="en-US" altLang="zh-CN" u="sng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、普通数组作为容器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普通数组具有</a:t>
            </a:r>
            <a:r>
              <a:rPr lang="en-US" altLang="zh-CN" smtClean="0"/>
              <a:t>STL</a:t>
            </a:r>
            <a:r>
              <a:rPr lang="zh-CN" altLang="en-US" smtClean="0"/>
              <a:t>容器的部分特性</a:t>
            </a:r>
            <a:endParaRPr lang="en-US" altLang="zh-CN" smtClean="0"/>
          </a:p>
          <a:p>
            <a:pPr lvl="1"/>
            <a:r>
              <a:rPr lang="zh-CN" altLang="en-US" smtClean="0"/>
              <a:t>通过指针遍历和访问数组元素，但普通数组不支持</a:t>
            </a:r>
            <a:r>
              <a:rPr lang="en-US" altLang="zh-CN" smtClean="0"/>
              <a:t>size</a:t>
            </a:r>
            <a:r>
              <a:rPr lang="zh-CN" altLang="en-US" smtClean="0"/>
              <a:t>、</a:t>
            </a:r>
            <a:r>
              <a:rPr lang="en-US" altLang="zh-CN" smtClean="0"/>
              <a:t>insert</a:t>
            </a:r>
            <a:r>
              <a:rPr lang="zh-CN" altLang="en-US" smtClean="0"/>
              <a:t>等方法，不是真正的容器</a:t>
            </a:r>
            <a:endParaRPr lang="en-US" altLang="zh-CN" smtClean="0"/>
          </a:p>
          <a:p>
            <a:pPr lvl="1"/>
            <a:r>
              <a:rPr lang="zh-CN" altLang="en-US" smtClean="0"/>
              <a:t>可以将指针看成迭代器，用于部分算法和容器方法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85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数组用做容器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arr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[10]; 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vector&lt;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vec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for (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= 0;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 10;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++) 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arr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] =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vec.insert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vec.end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arr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arr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+ 10);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nn-NO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 (i = 0; i &lt; 10; i++) </a:t>
            </a:r>
          </a:p>
          <a:p>
            <a:pPr>
              <a:buNone/>
            </a:pPr>
            <a:r>
              <a:rPr lang="nn-NO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cout &lt;&lt; vec[i] &lt;&lt; “ “;</a:t>
            </a:r>
          </a:p>
          <a:p>
            <a:pPr>
              <a:buNone/>
            </a:pPr>
            <a:r>
              <a:rPr lang="nn-NO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nn-NO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86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576" y="5157192"/>
            <a:ext cx="7920880" cy="93610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将普通指针看做迭代器，可以将数组内的元素插入到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标准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vector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容器中。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string</a:t>
            </a:r>
            <a:r>
              <a:rPr lang="zh-CN" altLang="en-US" smtClean="0"/>
              <a:t>作为迭代器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类</a:t>
            </a:r>
            <a:endParaRPr lang="en-US" altLang="zh-CN" smtClean="0"/>
          </a:p>
          <a:p>
            <a:pPr lvl="1"/>
            <a:r>
              <a:rPr lang="en-US" altLang="zh-CN" smtClean="0"/>
              <a:t>STL</a:t>
            </a:r>
            <a:r>
              <a:rPr lang="zh-CN" altLang="en-US" smtClean="0"/>
              <a:t>中提供</a:t>
            </a:r>
            <a:r>
              <a:rPr lang="en-US" altLang="zh-CN" smtClean="0"/>
              <a:t>string</a:t>
            </a:r>
            <a:r>
              <a:rPr lang="zh-CN" altLang="en-US" smtClean="0"/>
              <a:t>类，专门处理字符串</a:t>
            </a:r>
            <a:endParaRPr lang="en-US" altLang="zh-CN" smtClean="0"/>
          </a:p>
          <a:p>
            <a:pPr lvl="1"/>
            <a:r>
              <a:rPr lang="en-US" altLang="zh-CN" smtClean="0"/>
              <a:t>string</a:t>
            </a:r>
            <a:r>
              <a:rPr lang="zh-CN" altLang="en-US" smtClean="0"/>
              <a:t>也支持部分容器接口：如</a:t>
            </a:r>
            <a:r>
              <a:rPr lang="en-US" altLang="zh-CN" smtClean="0"/>
              <a:t>begin()</a:t>
            </a:r>
            <a:r>
              <a:rPr lang="zh-CN" altLang="en-US" smtClean="0"/>
              <a:t>、</a:t>
            </a:r>
            <a:r>
              <a:rPr lang="en-US" altLang="zh-CN" smtClean="0"/>
              <a:t>end()</a:t>
            </a:r>
            <a:r>
              <a:rPr lang="zh-CN" altLang="en-US" smtClean="0"/>
              <a:t>、</a:t>
            </a:r>
            <a:r>
              <a:rPr lang="en-US" altLang="zh-CN" smtClean="0"/>
              <a:t>insert()</a:t>
            </a:r>
            <a:r>
              <a:rPr lang="zh-CN" altLang="en-US" smtClean="0"/>
              <a:t>、</a:t>
            </a:r>
            <a:r>
              <a:rPr lang="en-US" altLang="zh-CN" smtClean="0"/>
              <a:t>erase()</a:t>
            </a:r>
            <a:r>
              <a:rPr lang="zh-CN" altLang="en-US" smtClean="0"/>
              <a:t>、</a:t>
            </a:r>
            <a:r>
              <a:rPr lang="en-US" altLang="zh-CN" smtClean="0"/>
              <a:t>size()</a:t>
            </a:r>
            <a:r>
              <a:rPr lang="zh-CN" altLang="en-US" smtClean="0"/>
              <a:t>、</a:t>
            </a:r>
            <a:r>
              <a:rPr lang="en-US" altLang="zh-CN" smtClean="0"/>
              <a:t>empty()</a:t>
            </a:r>
            <a:r>
              <a:rPr lang="zh-CN" altLang="en-US" smtClean="0"/>
              <a:t>、</a:t>
            </a:r>
            <a:r>
              <a:rPr lang="en-US" altLang="zh-CN" smtClean="0"/>
              <a:t>reverse()</a:t>
            </a:r>
            <a:r>
              <a:rPr lang="zh-CN" altLang="en-US" smtClean="0"/>
              <a:t>、</a:t>
            </a:r>
            <a:r>
              <a:rPr lang="en-US" altLang="zh-CN" smtClean="0"/>
              <a:t>capacity()</a:t>
            </a:r>
            <a:r>
              <a:rPr lang="zh-CN" altLang="en-US" smtClean="0"/>
              <a:t>、</a:t>
            </a:r>
            <a:r>
              <a:rPr lang="en-US" altLang="zh-CN" smtClean="0"/>
              <a:t>push_back()</a:t>
            </a:r>
            <a:r>
              <a:rPr lang="zh-CN" altLang="en-US" smtClean="0"/>
              <a:t>等方法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87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作为容器的示例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	string str1;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str1.insert(str1.end(), ‘h’);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str1.insert(str1.end(), ‘e’);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str1.insert(str1.end(), ‘l’);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str1.insert(str1.end(), ‘l’);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str1.insert(str1.end(), ‘o’);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(string::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const_iterator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it = str1.begin(); 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it != str1.end(); ++it) 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&lt;&lt; *it;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&lt;&lt;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endl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88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Vector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Vector</a:t>
            </a:r>
            <a:r>
              <a:rPr lang="zh-CN" altLang="en-US" smtClean="0"/>
              <a:t>的特点</a:t>
            </a:r>
            <a:endParaRPr lang="en-US" altLang="zh-CN" smtClean="0"/>
          </a:p>
          <a:p>
            <a:pPr lvl="1"/>
            <a:r>
              <a:rPr lang="en-US" altLang="zh-CN" smtClean="0"/>
              <a:t>Vector</a:t>
            </a:r>
            <a:r>
              <a:rPr lang="zh-CN" altLang="en-US" smtClean="0"/>
              <a:t>容器与传统数组类似，元素在内存中连续存储</a:t>
            </a:r>
            <a:endParaRPr lang="en-US" altLang="zh-CN" smtClean="0"/>
          </a:p>
          <a:p>
            <a:pPr lvl="1"/>
            <a:r>
              <a:rPr lang="zh-CN" altLang="en-US" smtClean="0"/>
              <a:t>每个元素有索引位置（从</a:t>
            </a:r>
            <a:r>
              <a:rPr lang="en-US" altLang="zh-CN" smtClean="0"/>
              <a:t>0</a:t>
            </a:r>
            <a:r>
              <a:rPr lang="zh-CN" altLang="en-US" smtClean="0"/>
              <a:t>开始）</a:t>
            </a:r>
            <a:endParaRPr lang="en-US" altLang="zh-CN" smtClean="0"/>
          </a:p>
          <a:p>
            <a:pPr lvl="1"/>
            <a:r>
              <a:rPr lang="zh-CN" altLang="en-US" smtClean="0"/>
              <a:t>包含头文件</a:t>
            </a:r>
            <a:r>
              <a:rPr lang="en-US" altLang="zh-CN" smtClean="0"/>
              <a:t>&lt;vector&gt;</a:t>
            </a:r>
          </a:p>
          <a:p>
            <a:pPr lvl="1"/>
            <a:r>
              <a:rPr lang="zh-CN" altLang="en-US" smtClean="0"/>
              <a:t>类型声明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>
                <a:solidFill>
                  <a:srgbClr val="FF0066"/>
                </a:solidFill>
              </a:rPr>
              <a:t>template &lt;typename T, typename Allocator = allocator&lt;T&gt; &gt; </a:t>
            </a:r>
            <a:r>
              <a:rPr lang="en-US" altLang="zh-CN" smtClean="0"/>
              <a:t>class vector;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9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ppt01">
  <a:themeElements>
    <a:clrScheme name="csppt0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ppt01">
      <a:majorFont>
        <a:latin typeface="Comic Sans MS"/>
        <a:ea typeface="方正卡通简体"/>
        <a:cs typeface=""/>
      </a:majorFont>
      <a:minorFont>
        <a:latin typeface="Book Antiqu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csppt0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csppt01</Template>
  <TotalTime>4954</TotalTime>
  <Words>4198</Words>
  <Application>Microsoft Office PowerPoint</Application>
  <PresentationFormat>全屏显示(4:3)</PresentationFormat>
  <Paragraphs>886</Paragraphs>
  <Slides>88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89" baseType="lpstr">
      <vt:lpstr>csppt01</vt:lpstr>
      <vt:lpstr>第07 STL容器与迭代器 </vt:lpstr>
      <vt:lpstr>本章内容安排</vt:lpstr>
      <vt:lpstr>容器的概念</vt:lpstr>
      <vt:lpstr>容器对元素的要求</vt:lpstr>
      <vt:lpstr>迭代器</vt:lpstr>
      <vt:lpstr>迭代器方法</vt:lpstr>
      <vt:lpstr>C++11的性能提升</vt:lpstr>
      <vt:lpstr>本章内容安排</vt:lpstr>
      <vt:lpstr>1、Vector</vt:lpstr>
      <vt:lpstr>Vector示例：仿传统数组</vt:lpstr>
      <vt:lpstr>构造与赋值</vt:lpstr>
      <vt:lpstr>可变长度的vector</vt:lpstr>
      <vt:lpstr>vector的迭代器</vt:lpstr>
      <vt:lpstr>遍历for循环</vt:lpstr>
      <vt:lpstr>迭代器的区间范围</vt:lpstr>
      <vt:lpstr>访问Vector元素的其它方法</vt:lpstr>
      <vt:lpstr>插入元素</vt:lpstr>
      <vt:lpstr>删除元素</vt:lpstr>
      <vt:lpstr>添加和删除示例</vt:lpstr>
      <vt:lpstr>添加和删除示例</vt:lpstr>
      <vt:lpstr>添加和删除示例</vt:lpstr>
      <vt:lpstr>容量和大小</vt:lpstr>
      <vt:lpstr>预留容量</vt:lpstr>
      <vt:lpstr>2、deque</vt:lpstr>
      <vt:lpstr>3、list</vt:lpstr>
      <vt:lpstr>元素访问</vt:lpstr>
      <vt:lpstr>添加和删除元素</vt:lpstr>
      <vt:lpstr>list的大小</vt:lpstr>
      <vt:lpstr>拼接splice</vt:lpstr>
      <vt:lpstr>splice()的示例</vt:lpstr>
      <vt:lpstr>splice()的示例</vt:lpstr>
      <vt:lpstr>其它的一些方法</vt:lpstr>
      <vt:lpstr>4、array</vt:lpstr>
      <vt:lpstr>5、forward_list单向链表</vt:lpstr>
      <vt:lpstr>本章内容安排</vt:lpstr>
      <vt:lpstr>适配器容器</vt:lpstr>
      <vt:lpstr>1、queue（队列）</vt:lpstr>
      <vt:lpstr>queue的操作</vt:lpstr>
      <vt:lpstr>2、priority_queue(优先级队列)</vt:lpstr>
      <vt:lpstr>priority_queue的操作</vt:lpstr>
      <vt:lpstr>优先级队列示例：错误处理</vt:lpstr>
      <vt:lpstr>优先级队列示例：错误类</vt:lpstr>
      <vt:lpstr>优先级队列示例：错误处理类</vt:lpstr>
      <vt:lpstr>优先级队列示例：方法实现</vt:lpstr>
      <vt:lpstr>优先级队列示例：方法实现</vt:lpstr>
      <vt:lpstr>优先级队列示例：主程序</vt:lpstr>
      <vt:lpstr>3、stack(堆栈)</vt:lpstr>
      <vt:lpstr>stack的操作</vt:lpstr>
      <vt:lpstr>堆栈示例：错误处理</vt:lpstr>
      <vt:lpstr>优先级队列示例：错误处理类</vt:lpstr>
      <vt:lpstr>本章内容安排</vt:lpstr>
      <vt:lpstr>概述</vt:lpstr>
      <vt:lpstr>1、pair基础类</vt:lpstr>
      <vt:lpstr>pair示例</vt:lpstr>
      <vt:lpstr>构建pair</vt:lpstr>
      <vt:lpstr>2、map</vt:lpstr>
      <vt:lpstr>构建map</vt:lpstr>
      <vt:lpstr>构建map的示例</vt:lpstr>
      <vt:lpstr>map初始化</vt:lpstr>
      <vt:lpstr>插入元素</vt:lpstr>
      <vt:lpstr>insert()基础版本</vt:lpstr>
      <vt:lpstr>insert()方法示例</vt:lpstr>
      <vt:lpstr>insert()方法示例</vt:lpstr>
      <vt:lpstr>[]运算符</vt:lpstr>
      <vt:lpstr>[]运算符示例</vt:lpstr>
      <vt:lpstr>map的迭代</vt:lpstr>
      <vt:lpstr>map的简化迭代</vt:lpstr>
      <vt:lpstr>查找元素：已知键值存在</vt:lpstr>
      <vt:lpstr>不知道键值是否存在</vt:lpstr>
      <vt:lpstr>不知道键值是否存在</vt:lpstr>
      <vt:lpstr>删除元素</vt:lpstr>
      <vt:lpstr>map示例：词频统计</vt:lpstr>
      <vt:lpstr>map示例：词频统计</vt:lpstr>
      <vt:lpstr>3、multimap</vt:lpstr>
      <vt:lpstr>multimap中的查找元素</vt:lpstr>
      <vt:lpstr>4、set</vt:lpstr>
      <vt:lpstr>5、multiset</vt:lpstr>
      <vt:lpstr>本章内容安排</vt:lpstr>
      <vt:lpstr>概述</vt:lpstr>
      <vt:lpstr>1、unordered_map</vt:lpstr>
      <vt:lpstr>主要方法</vt:lpstr>
      <vt:lpstr>2、unordered_multimap</vt:lpstr>
      <vt:lpstr>3、unordered_set</vt:lpstr>
      <vt:lpstr>本章内容安排</vt:lpstr>
      <vt:lpstr>1、普通数组作为容器</vt:lpstr>
      <vt:lpstr>数组用做容器</vt:lpstr>
      <vt:lpstr>2、string作为迭代器</vt:lpstr>
      <vt:lpstr>string作为容器的示例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面向对象技术</dc:title>
  <dc:subject>01.An Approach to the Object-Oriented</dc:subject>
  <dc:creator>thbin</dc:creator>
  <cp:lastModifiedBy>xiajb</cp:lastModifiedBy>
  <cp:revision>897</cp:revision>
  <cp:lastPrinted>1601-01-01T00:00:00Z</cp:lastPrinted>
  <dcterms:created xsi:type="dcterms:W3CDTF">2004-04-26T09:40:58Z</dcterms:created>
  <dcterms:modified xsi:type="dcterms:W3CDTF">2017-07-09T13:51:16Z</dcterms:modified>
</cp:coreProperties>
</file>