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8"/>
  </p:notesMasterIdLst>
  <p:sldIdLst>
    <p:sldId id="263" r:id="rId2"/>
    <p:sldId id="266" r:id="rId3"/>
    <p:sldId id="273" r:id="rId4"/>
    <p:sldId id="276" r:id="rId5"/>
    <p:sldId id="277" r:id="rId6"/>
    <p:sldId id="278" r:id="rId7"/>
    <p:sldId id="377" r:id="rId8"/>
    <p:sldId id="279" r:id="rId9"/>
    <p:sldId id="280" r:id="rId10"/>
    <p:sldId id="281" r:id="rId11"/>
    <p:sldId id="378" r:id="rId12"/>
    <p:sldId id="282" r:id="rId13"/>
    <p:sldId id="283" r:id="rId14"/>
    <p:sldId id="379" r:id="rId15"/>
    <p:sldId id="284" r:id="rId16"/>
    <p:sldId id="3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02" r:id="rId46"/>
    <p:sldId id="305" r:id="rId47"/>
    <p:sldId id="311" r:id="rId48"/>
    <p:sldId id="395" r:id="rId49"/>
    <p:sldId id="306" r:id="rId50"/>
    <p:sldId id="307" r:id="rId51"/>
    <p:sldId id="375" r:id="rId52"/>
    <p:sldId id="396" r:id="rId53"/>
    <p:sldId id="312" r:id="rId54"/>
    <p:sldId id="313" r:id="rId55"/>
    <p:sldId id="318" r:id="rId56"/>
    <p:sldId id="319" r:id="rId57"/>
    <p:sldId id="397" r:id="rId58"/>
    <p:sldId id="324" r:id="rId59"/>
    <p:sldId id="325" r:id="rId60"/>
    <p:sldId id="327" r:id="rId61"/>
    <p:sldId id="328" r:id="rId62"/>
    <p:sldId id="329" r:id="rId63"/>
    <p:sldId id="398" r:id="rId64"/>
    <p:sldId id="399" r:id="rId65"/>
    <p:sldId id="330" r:id="rId66"/>
    <p:sldId id="331" r:id="rId67"/>
    <p:sldId id="332" r:id="rId68"/>
    <p:sldId id="334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67" r:id="rId81"/>
    <p:sldId id="368" r:id="rId82"/>
    <p:sldId id="369" r:id="rId83"/>
    <p:sldId id="370" r:id="rId84"/>
    <p:sldId id="371" r:id="rId85"/>
    <p:sldId id="372" r:id="rId86"/>
    <p:sldId id="373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4C"/>
    <a:srgbClr val="FF0066"/>
    <a:srgbClr val="0000CC"/>
    <a:srgbClr val="001E1D"/>
    <a:srgbClr val="005250"/>
    <a:srgbClr val="006666"/>
    <a:srgbClr val="1D3A00"/>
    <a:srgbClr val="0066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88581" autoAdjust="0"/>
  </p:normalViewPr>
  <p:slideViewPr>
    <p:cSldViewPr>
      <p:cViewPr>
        <p:scale>
          <a:sx n="60" d="100"/>
          <a:sy n="60" d="100"/>
        </p:scale>
        <p:origin x="-2122" y="-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9" Type="http://schemas.openxmlformats.org/officeDocument/2006/relationships/slide" Target="slides/slide42.xml"/><Relationship Id="rId21" Type="http://schemas.openxmlformats.org/officeDocument/2006/relationships/slide" Target="slides/slide24.xml"/><Relationship Id="rId34" Type="http://schemas.openxmlformats.org/officeDocument/2006/relationships/slide" Target="slides/slide37.xml"/><Relationship Id="rId42" Type="http://schemas.openxmlformats.org/officeDocument/2006/relationships/slide" Target="slides/slide46.xml"/><Relationship Id="rId47" Type="http://schemas.openxmlformats.org/officeDocument/2006/relationships/slide" Target="slides/slide51.xml"/><Relationship Id="rId50" Type="http://schemas.openxmlformats.org/officeDocument/2006/relationships/slide" Target="slides/slide54.xml"/><Relationship Id="rId55" Type="http://schemas.openxmlformats.org/officeDocument/2006/relationships/slide" Target="slides/slide59.xml"/><Relationship Id="rId63" Type="http://schemas.openxmlformats.org/officeDocument/2006/relationships/slide" Target="slides/slide67.xml"/><Relationship Id="rId68" Type="http://schemas.openxmlformats.org/officeDocument/2006/relationships/slide" Target="slides/slide72.xml"/><Relationship Id="rId76" Type="http://schemas.openxmlformats.org/officeDocument/2006/relationships/slide" Target="slides/slide81.xml"/><Relationship Id="rId7" Type="http://schemas.openxmlformats.org/officeDocument/2006/relationships/slide" Target="slides/slide9.xml"/><Relationship Id="rId71" Type="http://schemas.openxmlformats.org/officeDocument/2006/relationships/slide" Target="slides/slide75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9" Type="http://schemas.openxmlformats.org/officeDocument/2006/relationships/slide" Target="slides/slide32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40" Type="http://schemas.openxmlformats.org/officeDocument/2006/relationships/slide" Target="slides/slide43.xml"/><Relationship Id="rId45" Type="http://schemas.openxmlformats.org/officeDocument/2006/relationships/slide" Target="slides/slide49.xml"/><Relationship Id="rId53" Type="http://schemas.openxmlformats.org/officeDocument/2006/relationships/slide" Target="slides/slide57.xml"/><Relationship Id="rId58" Type="http://schemas.openxmlformats.org/officeDocument/2006/relationships/slide" Target="slides/slide62.xml"/><Relationship Id="rId66" Type="http://schemas.openxmlformats.org/officeDocument/2006/relationships/slide" Target="slides/slide70.xml"/><Relationship Id="rId74" Type="http://schemas.openxmlformats.org/officeDocument/2006/relationships/slide" Target="slides/slide78.xml"/><Relationship Id="rId79" Type="http://schemas.openxmlformats.org/officeDocument/2006/relationships/slide" Target="slides/slide84.xml"/><Relationship Id="rId5" Type="http://schemas.openxmlformats.org/officeDocument/2006/relationships/slide" Target="slides/slide7.xml"/><Relationship Id="rId61" Type="http://schemas.openxmlformats.org/officeDocument/2006/relationships/slide" Target="slides/slide65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4.xml"/><Relationship Id="rId44" Type="http://schemas.openxmlformats.org/officeDocument/2006/relationships/slide" Target="slides/slide48.xml"/><Relationship Id="rId52" Type="http://schemas.openxmlformats.org/officeDocument/2006/relationships/slide" Target="slides/slide56.xml"/><Relationship Id="rId60" Type="http://schemas.openxmlformats.org/officeDocument/2006/relationships/slide" Target="slides/slide64.xml"/><Relationship Id="rId65" Type="http://schemas.openxmlformats.org/officeDocument/2006/relationships/slide" Target="slides/slide69.xml"/><Relationship Id="rId73" Type="http://schemas.openxmlformats.org/officeDocument/2006/relationships/slide" Target="slides/slide77.xml"/><Relationship Id="rId78" Type="http://schemas.openxmlformats.org/officeDocument/2006/relationships/slide" Target="slides/slide83.xml"/><Relationship Id="rId81" Type="http://schemas.openxmlformats.org/officeDocument/2006/relationships/slide" Target="slides/slide86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Relationship Id="rId43" Type="http://schemas.openxmlformats.org/officeDocument/2006/relationships/slide" Target="slides/slide47.xml"/><Relationship Id="rId48" Type="http://schemas.openxmlformats.org/officeDocument/2006/relationships/slide" Target="slides/slide52.xml"/><Relationship Id="rId56" Type="http://schemas.openxmlformats.org/officeDocument/2006/relationships/slide" Target="slides/slide60.xml"/><Relationship Id="rId64" Type="http://schemas.openxmlformats.org/officeDocument/2006/relationships/slide" Target="slides/slide68.xml"/><Relationship Id="rId69" Type="http://schemas.openxmlformats.org/officeDocument/2006/relationships/slide" Target="slides/slide73.xml"/><Relationship Id="rId77" Type="http://schemas.openxmlformats.org/officeDocument/2006/relationships/slide" Target="slides/slide82.xml"/><Relationship Id="rId8" Type="http://schemas.openxmlformats.org/officeDocument/2006/relationships/slide" Target="slides/slide10.xml"/><Relationship Id="rId51" Type="http://schemas.openxmlformats.org/officeDocument/2006/relationships/slide" Target="slides/slide55.xml"/><Relationship Id="rId72" Type="http://schemas.openxmlformats.org/officeDocument/2006/relationships/slide" Target="slides/slide76.xml"/><Relationship Id="rId80" Type="http://schemas.openxmlformats.org/officeDocument/2006/relationships/slide" Target="slides/slide85.xml"/><Relationship Id="rId3" Type="http://schemas.openxmlformats.org/officeDocument/2006/relationships/slide" Target="slides/slide5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46" Type="http://schemas.openxmlformats.org/officeDocument/2006/relationships/slide" Target="slides/slide50.xml"/><Relationship Id="rId59" Type="http://schemas.openxmlformats.org/officeDocument/2006/relationships/slide" Target="slides/slide63.xml"/><Relationship Id="rId67" Type="http://schemas.openxmlformats.org/officeDocument/2006/relationships/slide" Target="slides/slide71.xml"/><Relationship Id="rId20" Type="http://schemas.openxmlformats.org/officeDocument/2006/relationships/slide" Target="slides/slide23.xml"/><Relationship Id="rId41" Type="http://schemas.openxmlformats.org/officeDocument/2006/relationships/slide" Target="slides/slide44.xml"/><Relationship Id="rId54" Type="http://schemas.openxmlformats.org/officeDocument/2006/relationships/slide" Target="slides/slide58.xml"/><Relationship Id="rId62" Type="http://schemas.openxmlformats.org/officeDocument/2006/relationships/slide" Target="slides/slide66.xml"/><Relationship Id="rId70" Type="http://schemas.openxmlformats.org/officeDocument/2006/relationships/slide" Target="slides/slide74.xml"/><Relationship Id="rId75" Type="http://schemas.openxmlformats.org/officeDocument/2006/relationships/slide" Target="slides/slide79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49" Type="http://schemas.openxmlformats.org/officeDocument/2006/relationships/slide" Target="slides/slide53.xml"/><Relationship Id="rId57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9D9B5CD7-FDB6-450C-84C2-964279479F6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82FCE6B-AB9F-43E9-BC17-29EC7666634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67A45E7-72D1-45F0-B2D6-26366A59B0D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545D724-1080-40FF-B31C-9D5A6A367FD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E29D3F4-B85A-4AE2-812B-0EB0F850381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27997AE-11E2-4705-887D-9ABA61E7274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A482A2F-2CE9-48BC-815A-696CB4BCAC1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5BD6231-01F7-406D-96B1-F1897F6BB20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B53509A-AD7B-45F3-A6E6-7AD2BD7D2FA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E5ED7A2-106B-4AD8-9543-6B04368907EB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F980698-6246-4B16-8AFA-6F80ED5A064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2129C037-F4E1-4F0C-BC3B-3577F0D92A2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方正中倩简体" pitchFamily="65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989138"/>
            <a:ext cx="8064500" cy="1800225"/>
          </a:xfrm>
        </p:spPr>
        <p:txBody>
          <a:bodyPr/>
          <a:lstStyle/>
          <a:p>
            <a:r>
              <a:rPr lang="zh-CN" altLang="en-US" sz="4800" u="sng" smtClean="0"/>
              <a:t>第</a:t>
            </a:r>
            <a:r>
              <a:rPr lang="en-US" altLang="zh-CN" sz="4800" u="sng" smtClean="0"/>
              <a:t>08STL</a:t>
            </a:r>
            <a:r>
              <a:rPr lang="zh-CN" altLang="en-US" sz="4800" u="sng" smtClean="0"/>
              <a:t>算法</a:t>
            </a:r>
            <a:r>
              <a:rPr lang="en-US" altLang="zh-CN" sz="4800" u="sng"/>
              <a:t/>
            </a:r>
            <a:br>
              <a:rPr lang="en-US" altLang="zh-CN" sz="4800" u="sng"/>
            </a:br>
            <a:endParaRPr lang="en-US" altLang="zh-CN" sz="4800" u="sng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find_if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bool perfectScore(int num)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(num &gt;= 100);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en-US" altLang="zh-CN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vector&lt;int&gt;::iterator it = find_if(myVector.begin(), 		myVector.end(), perfectScore);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if (it == myVector.end())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	cout &lt;&lt; “No perfect scores\n”;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else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	cout &lt;&lt; “Found a \”perfect\” score of “ &lt;&lt; *it &lt;&lt; endl;</a:t>
            </a:r>
          </a:p>
          <a:p>
            <a:pPr>
              <a:buNone/>
            </a:pPr>
            <a:endParaRPr lang="zh-CN" altLang="en-US" sz="220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find_if</a:t>
            </a:r>
            <a:r>
              <a:rPr lang="zh-CN" altLang="en-US" smtClean="0"/>
              <a:t>的模拟实现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template &lt;typename T&gt;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 find_if(iterator start, iterator end,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bool (*fun)(T) 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for(iterator it=start; it!=end; ++it)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if(fun(*it)==true)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	return it;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end;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find(myVector.begin(), 			myVector.end(),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perfectScore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accumulate</a:t>
            </a:r>
            <a:r>
              <a:rPr lang="zh-CN" altLang="en-US" smtClean="0"/>
              <a:t>算法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&lt;numeric&gt;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&lt;vector&gt;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double arithmeticMean(const vector&lt;int&gt;&amp; nums)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sum = accumulate(nums.begin(),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nums.end(), 0);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(sum / nums.size());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4725144"/>
            <a:ext cx="8064896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accumulate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累加迭代器区间内的数值。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个参数，表示开始累加的初始值。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accumulate</a:t>
            </a:r>
            <a:r>
              <a:rPr lang="zh-CN" altLang="en-US" smtClean="0"/>
              <a:t>算法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product(int num1, int num2)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(num1 * num2);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double geometricMean(const vector&lt;int&gt;&amp; nums)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mult = accumulate(nums.begin(),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nums.end(), 1, product);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(pow(mult, 1.0 / nums.size()));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5013176"/>
            <a:ext cx="8064896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前两个参数指定迭代器区间。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个参数，表示开始累加的初始值。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个参数，指定具体的累加方式，此处是乘积。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accumulate</a:t>
            </a:r>
            <a:r>
              <a:rPr lang="zh-CN" altLang="en-US" smtClean="0"/>
              <a:t>的模拟实现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template &lt;typename T&gt;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 accumulate(iterator start, iterator end, T initial,  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bool (*fun)(T) 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for(iterator it=start; it!=end; ++it)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initial=fun(*it, initial);</a:t>
            </a:r>
            <a:endParaRPr lang="en-US" altLang="zh-CN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initial;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mult = accumulate(nums.begin(),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nums.end(), 1, product);</a:t>
            </a:r>
          </a:p>
          <a:p>
            <a:pPr>
              <a:buNone/>
            </a:pPr>
            <a:endParaRPr lang="en-US" altLang="zh-CN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算法概述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可调用对象（回调功能）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常用算法</a:t>
            </a:r>
            <a:endParaRPr lang="en-US" altLang="zh-CN" smtClean="0"/>
          </a:p>
          <a:p>
            <a:r>
              <a:rPr lang="zh-CN" altLang="en-US" smtClean="0"/>
              <a:t>迭代器适配器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可调用对象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类可调用对象</a:t>
            </a:r>
            <a:endParaRPr lang="en-US" altLang="zh-CN" dirty="0" smtClean="0"/>
          </a:p>
          <a:p>
            <a:pPr lvl="1"/>
            <a:r>
              <a:rPr lang="zh-CN" altLang="en-US" smtClean="0"/>
              <a:t>函数或函数指针（函数名）；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指向成员函数的指针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函数对象：实现了</a:t>
            </a:r>
            <a:r>
              <a:rPr lang="en-US" altLang="zh-CN" dirty="0" smtClean="0"/>
              <a:t>operator()</a:t>
            </a:r>
            <a:r>
              <a:rPr lang="zh-CN" altLang="en-US" dirty="0" smtClean="0"/>
              <a:t>的类的对象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Lambda</a:t>
            </a:r>
            <a:r>
              <a:rPr lang="zh-CN" altLang="en-US" dirty="0" smtClean="0"/>
              <a:t>表达式，匿名的函数对象。</a:t>
            </a:r>
            <a:endParaRPr lang="en-US" altLang="zh-CN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3573016"/>
            <a:ext cx="7200800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STL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的多种算法中，都可以传递以上可调用对象，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根据指定的规则进行比较判断。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、函数对象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概念</a:t>
            </a:r>
            <a:endParaRPr lang="en-US" altLang="zh-CN" smtClean="0"/>
          </a:p>
          <a:p>
            <a:pPr lvl="1"/>
            <a:r>
              <a:rPr lang="en-US" altLang="zh-CN" smtClean="0"/>
              <a:t>C++</a:t>
            </a:r>
            <a:r>
              <a:rPr lang="zh-CN" altLang="en-US" smtClean="0"/>
              <a:t>中可以重载函数调用运算符：</a:t>
            </a:r>
            <a:r>
              <a:rPr lang="en-US" altLang="zh-CN" smtClean="0"/>
              <a:t>operator()</a:t>
            </a:r>
          </a:p>
          <a:p>
            <a:pPr lvl="1"/>
            <a:r>
              <a:rPr lang="zh-CN" altLang="en-US" smtClean="0"/>
              <a:t>在类中定义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operator()</a:t>
            </a:r>
            <a:r>
              <a:rPr lang="zh-CN" altLang="en-US" smtClean="0"/>
              <a:t>方法，该类对象就变为函数对象，可将该对象当做函数指针使用。</a:t>
            </a:r>
            <a:endParaRPr lang="en-US" altLang="zh-CN" smtClean="0"/>
          </a:p>
          <a:p>
            <a:pPr lvl="1"/>
            <a:r>
              <a:rPr lang="zh-CN" altLang="en-US" smtClean="0"/>
              <a:t>函数对象也称为仿函数。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17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class FunctionObject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public: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operator() (int inParam); 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int aMethod(int inParam); 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FunctionObject::operator() (int inParam)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(inParam * inParam);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int FunctionObject::aMethod(int inParam)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(inParam * inParam);</a:t>
            </a:r>
          </a:p>
          <a:p>
            <a:pPr>
              <a:buNone/>
            </a:pPr>
            <a:r>
              <a:rPr lang="en-US" altLang="zh-CN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x = 3,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xSquared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xSquaredAgain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FunctionObject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square;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xSquared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square(x);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xSquaredAgain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square.aMethod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(x);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19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005064"/>
            <a:ext cx="8064896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一旦定义函数对象，即可将其当成函数进行调用，将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对象当作函数。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普通成员函数，必须通过对象间接调用。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 smtClean="0">
                <a:solidFill>
                  <a:schemeClr val="hlink"/>
                </a:solidFill>
              </a:rPr>
              <a:t>算法概述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可调用对象（回调功能）</a:t>
            </a:r>
            <a:endParaRPr lang="en-US" altLang="zh-CN" smtClean="0"/>
          </a:p>
          <a:p>
            <a:r>
              <a:rPr lang="zh-CN" altLang="en-US" smtClean="0"/>
              <a:t>常用算法</a:t>
            </a:r>
            <a:endParaRPr lang="en-US" altLang="zh-CN" smtClean="0"/>
          </a:p>
          <a:p>
            <a:r>
              <a:rPr lang="zh-CN" altLang="en-US" smtClean="0"/>
              <a:t>迭代器适配器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STL</a:t>
            </a:r>
            <a:r>
              <a:rPr lang="zh-CN" altLang="en-US" smtClean="0"/>
              <a:t>中的函数对象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STL</a:t>
            </a:r>
            <a:r>
              <a:rPr lang="zh-CN" altLang="en-US" smtClean="0"/>
              <a:t>中的很多算法，都需要提供一个函数指针，以指定运算规则。如</a:t>
            </a:r>
            <a:r>
              <a:rPr lang="en-US" altLang="zh-CN" smtClean="0"/>
              <a:t>find_if</a:t>
            </a:r>
            <a:r>
              <a:rPr lang="zh-CN" altLang="en-US" smtClean="0"/>
              <a:t>和</a:t>
            </a:r>
            <a:r>
              <a:rPr lang="en-US" altLang="zh-CN" smtClean="0"/>
              <a:t>accumulate</a:t>
            </a:r>
          </a:p>
          <a:p>
            <a:pPr lvl="1"/>
            <a:r>
              <a:rPr lang="zh-CN" altLang="en-US" smtClean="0"/>
              <a:t>可以给需要的地方传递</a:t>
            </a:r>
            <a:r>
              <a:rPr lang="en-US" altLang="zh-CN" smtClean="0"/>
              <a:t>1</a:t>
            </a:r>
            <a:r>
              <a:rPr lang="zh-CN" altLang="en-US" smtClean="0"/>
              <a:t>个函数指针，也可以传递一个函数对象或</a:t>
            </a:r>
            <a:r>
              <a:rPr lang="en-US" altLang="zh-CN" smtClean="0"/>
              <a:t>Lambda</a:t>
            </a:r>
            <a:r>
              <a:rPr lang="zh-CN" altLang="en-US" smtClean="0"/>
              <a:t>表达式来替代。</a:t>
            </a:r>
            <a:endParaRPr lang="en-US" altLang="zh-CN" smtClean="0"/>
          </a:p>
          <a:p>
            <a:pPr lvl="1"/>
            <a:r>
              <a:rPr lang="en-US" altLang="zh-CN" smtClean="0"/>
              <a:t>STL</a:t>
            </a:r>
            <a:r>
              <a:rPr lang="zh-CN" altLang="en-US" smtClean="0"/>
              <a:t>中提供了多个函数对象类，实现基本的运算。</a:t>
            </a:r>
            <a:endParaRPr lang="en-US" altLang="zh-CN" smtClean="0"/>
          </a:p>
          <a:p>
            <a:pPr lvl="1"/>
            <a:r>
              <a:rPr lang="zh-CN" altLang="en-US" smtClean="0"/>
              <a:t>使用函数对象的头文件：</a:t>
            </a:r>
            <a:r>
              <a:rPr lang="en-US" altLang="zh-CN" smtClean="0"/>
              <a:t>&lt;functional&gt;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算术类函数对象类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个算术类函数对象类</a:t>
            </a:r>
            <a:endParaRPr lang="en-US" altLang="zh-CN" smtClean="0"/>
          </a:p>
          <a:p>
            <a:pPr lvl="1"/>
            <a:r>
              <a:rPr lang="en-US" altLang="zh-CN" smtClean="0"/>
              <a:t>plus</a:t>
            </a:r>
            <a:r>
              <a:rPr lang="zh-CN" altLang="en-US" smtClean="0"/>
              <a:t>、</a:t>
            </a:r>
            <a:r>
              <a:rPr lang="en-US" altLang="zh-CN" smtClean="0"/>
              <a:t>minus</a:t>
            </a:r>
            <a:r>
              <a:rPr lang="zh-CN" altLang="en-US" smtClean="0"/>
              <a:t>、</a:t>
            </a:r>
            <a:r>
              <a:rPr lang="en-US" altLang="zh-CN" smtClean="0"/>
              <a:t>multiplies</a:t>
            </a:r>
            <a:r>
              <a:rPr lang="zh-CN" altLang="en-US" smtClean="0"/>
              <a:t>、</a:t>
            </a:r>
            <a:r>
              <a:rPr lang="en-US" altLang="zh-CN" smtClean="0"/>
              <a:t>divides</a:t>
            </a:r>
            <a:r>
              <a:rPr lang="zh-CN" altLang="en-US" smtClean="0"/>
              <a:t>、</a:t>
            </a:r>
            <a:r>
              <a:rPr lang="en-US" altLang="zh-CN" smtClean="0"/>
              <a:t>modulus</a:t>
            </a:r>
          </a:p>
          <a:p>
            <a:pPr lvl="1"/>
            <a:r>
              <a:rPr lang="zh-CN" altLang="en-US" smtClean="0"/>
              <a:t>一元运算</a:t>
            </a:r>
            <a:r>
              <a:rPr lang="en-US" altLang="zh-CN" smtClean="0"/>
              <a:t>negate</a:t>
            </a:r>
          </a:p>
          <a:p>
            <a:pPr lvl="1"/>
            <a:r>
              <a:rPr lang="en-US" altLang="zh-CN" smtClean="0"/>
              <a:t>5</a:t>
            </a:r>
            <a:r>
              <a:rPr lang="zh-CN" altLang="en-US" smtClean="0"/>
              <a:t>个类是基于模板的类，真正的运算由包装的数据类型实现。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&lt;functional&gt;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iostream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plus&lt;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myPlus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res 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myPlus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(4, 5);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res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4797152"/>
            <a:ext cx="8064896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myPlus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是用于执行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个整数加法运算的函数对象。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把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myPlus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当成函数，可以调用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个整数的加法运算。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plus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的模板参数为自定义类型，需要实现具体加法。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double geometricMean(const vector&lt;int&gt;&amp; nums)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mult = accumulate(nums.begin(),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nums.end(), 1,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multiplies&lt;int&gt;()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(pow(mult, 1.0 / nums.size()));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3717032"/>
            <a:ext cx="8136904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个参数指定累计运算的数据范围。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个参数，指定累积的初始值。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multiplies&lt;int&gt;()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：指定具体的运算为整数乘法运算，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实例化一个对象作为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accumulate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函数的参数。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比较类函数对象类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个比较类函数对象类</a:t>
            </a:r>
            <a:endParaRPr lang="en-US" altLang="zh-CN" smtClean="0"/>
          </a:p>
          <a:p>
            <a:pPr lvl="1"/>
            <a:r>
              <a:rPr lang="en-US" altLang="zh-CN" smtClean="0"/>
              <a:t>equal_to</a:t>
            </a:r>
            <a:r>
              <a:rPr lang="zh-CN" altLang="en-US" smtClean="0"/>
              <a:t>、</a:t>
            </a:r>
            <a:r>
              <a:rPr lang="en-US" altLang="zh-CN" smtClean="0"/>
              <a:t>not_equal_to</a:t>
            </a:r>
            <a:r>
              <a:rPr lang="zh-CN" altLang="en-US" smtClean="0"/>
              <a:t>、</a:t>
            </a:r>
            <a:r>
              <a:rPr lang="en-US" altLang="zh-CN" smtClean="0"/>
              <a:t>less</a:t>
            </a:r>
            <a:r>
              <a:rPr lang="zh-CN" altLang="en-US" smtClean="0"/>
              <a:t>、</a:t>
            </a:r>
            <a:r>
              <a:rPr lang="en-US" altLang="zh-CN" smtClean="0"/>
              <a:t>greater</a:t>
            </a:r>
            <a:r>
              <a:rPr lang="zh-CN" altLang="en-US" smtClean="0"/>
              <a:t>、</a:t>
            </a:r>
            <a:r>
              <a:rPr lang="en-US" altLang="zh-CN" smtClean="0"/>
              <a:t>less_equal</a:t>
            </a:r>
            <a:r>
              <a:rPr lang="zh-CN" altLang="en-US" smtClean="0"/>
              <a:t>、</a:t>
            </a:r>
            <a:r>
              <a:rPr lang="en-US" altLang="zh-CN" smtClean="0"/>
              <a:t>greater_equal</a:t>
            </a:r>
          </a:p>
          <a:p>
            <a:pPr lvl="1"/>
            <a:r>
              <a:rPr lang="zh-CN" altLang="en-US" smtClean="0"/>
              <a:t>对于优先级队列、关联容器，需要提供比较类函数对象，实现排序时的比较运算。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缺省优先级队列由大到小出列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priority_queue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(4);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 (!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myQueue.empty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 {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&lt;&lt;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myQueue.top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&lt;&lt;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myQueue.pop();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11760" y="5229200"/>
            <a:ext cx="6480720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缺省的优先级队列，使用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less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类对象。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实现按值由大到小的顺序出列。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由小到大出列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priority_queue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vector&lt;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&gt;, 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greater&lt;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	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(4);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myQueue.push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 (!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myQueue.empty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 {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&lt;&lt;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myQueue.top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&lt;&lt;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myQueue.pop();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696" y="908720"/>
            <a:ext cx="6912768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个参数：指定底层的容器类型为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个参数：指定比较用的函数对象类为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35896" y="2564904"/>
            <a:ext cx="5112568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此处的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greater&lt;int&gt;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只是给出模板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参数类型。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、函数对象适配器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动机</a:t>
            </a:r>
            <a:endParaRPr lang="en-US" altLang="zh-CN" smtClean="0"/>
          </a:p>
          <a:p>
            <a:pPr lvl="1"/>
            <a:r>
              <a:rPr lang="zh-CN" altLang="en-US" smtClean="0"/>
              <a:t>某些算法中，</a:t>
            </a:r>
            <a:r>
              <a:rPr lang="en-US" altLang="zh-CN" smtClean="0"/>
              <a:t>STL</a:t>
            </a:r>
            <a:r>
              <a:rPr lang="zh-CN" altLang="en-US" smtClean="0"/>
              <a:t>现有的函数对象无法匹配，如</a:t>
            </a:r>
            <a:r>
              <a:rPr lang="en-US" altLang="zh-CN" smtClean="0"/>
              <a:t>find_if</a:t>
            </a:r>
            <a:r>
              <a:rPr lang="zh-CN" altLang="en-US" smtClean="0"/>
              <a:t>算法就无法使用现有的函数对象，因为参数个数无法匹配（回调函数传递</a:t>
            </a:r>
            <a:r>
              <a:rPr lang="en-US" altLang="zh-CN" smtClean="0"/>
              <a:t>1</a:t>
            </a:r>
            <a:r>
              <a:rPr lang="zh-CN" altLang="en-US" smtClean="0"/>
              <a:t>个参数）。</a:t>
            </a:r>
            <a:endParaRPr lang="en-US" altLang="zh-CN" smtClean="0"/>
          </a:p>
          <a:p>
            <a:pPr lvl="1"/>
            <a:r>
              <a:rPr lang="zh-CN" altLang="en-US" smtClean="0"/>
              <a:t>函数对象适配器试图解决这些问题，通过函数对象的组合，创建满足需求的行为。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find_if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find_if</a:t>
            </a:r>
            <a:r>
              <a:rPr lang="zh-CN" altLang="en-US" smtClean="0"/>
              <a:t>查找大于等于</a:t>
            </a:r>
            <a:r>
              <a:rPr lang="en-US" altLang="zh-CN" smtClean="0"/>
              <a:t>100</a:t>
            </a:r>
            <a:r>
              <a:rPr lang="zh-CN" altLang="en-US" smtClean="0"/>
              <a:t>的成绩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greater_equal</a:t>
            </a:r>
            <a:r>
              <a:rPr lang="zh-CN" altLang="en-US" smtClean="0"/>
              <a:t>函数对象，但需要</a:t>
            </a:r>
            <a:r>
              <a:rPr lang="en-US" altLang="zh-CN" smtClean="0"/>
              <a:t>2</a:t>
            </a:r>
            <a:r>
              <a:rPr lang="zh-CN" altLang="en-US" smtClean="0"/>
              <a:t>个参数，可以考虑将</a:t>
            </a:r>
            <a:r>
              <a:rPr lang="en-US" altLang="zh-CN" smtClean="0"/>
              <a:t>100</a:t>
            </a:r>
            <a:r>
              <a:rPr lang="zh-CN" altLang="en-US" smtClean="0"/>
              <a:t>作为第</a:t>
            </a:r>
            <a:r>
              <a:rPr lang="en-US" altLang="zh-CN" smtClean="0"/>
              <a:t>2</a:t>
            </a:r>
            <a:r>
              <a:rPr lang="zh-CN" altLang="en-US" smtClean="0"/>
              <a:t>个参数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bind2nd</a:t>
            </a:r>
            <a:r>
              <a:rPr lang="zh-CN" altLang="en-US" smtClean="0"/>
              <a:t>即可实现该目的。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find_if</a:t>
            </a:r>
            <a:r>
              <a:rPr lang="zh-CN" altLang="en-US" smtClean="0"/>
              <a:t>的应用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myVector;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find_if(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myVector.begin(), myVector.end(),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bind2nd(greater_equal&lt;int&gt;(), 100));</a:t>
            </a:r>
            <a:endParaRPr lang="zh-CN" altLang="en-US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28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3212976"/>
            <a:ext cx="8352928" cy="172819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个参数：指定查找的区间范围。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遍历区间时，每次只能得到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bind2nd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将当前遍历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的整数和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个参数，作为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greater_equal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的参数，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从而支持该函数对象的使用。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其它的函数对象适配器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bind1st</a:t>
            </a:r>
          </a:p>
          <a:p>
            <a:pPr lvl="1"/>
            <a:r>
              <a:rPr lang="zh-CN" altLang="en-US" smtClean="0"/>
              <a:t>将指定的参数绑定为第一个参数，从而满足需要两个参数的函数对象。</a:t>
            </a:r>
            <a:endParaRPr lang="en-US" altLang="zh-CN" smtClean="0"/>
          </a:p>
          <a:p>
            <a:r>
              <a:rPr lang="zh-CN" altLang="en-US" smtClean="0"/>
              <a:t>取反运算</a:t>
            </a:r>
            <a:endParaRPr lang="en-US" altLang="zh-CN" smtClean="0"/>
          </a:p>
          <a:p>
            <a:pPr lvl="1"/>
            <a:r>
              <a:rPr lang="zh-CN" altLang="en-US" smtClean="0"/>
              <a:t>取反某个函数对象或适配器的运算结果。</a:t>
            </a:r>
            <a:endParaRPr lang="en-US" altLang="zh-CN" smtClean="0"/>
          </a:p>
          <a:p>
            <a:pPr lvl="1"/>
            <a:r>
              <a:rPr lang="en-US" altLang="zh-CN" smtClean="0"/>
              <a:t>not1</a:t>
            </a:r>
            <a:r>
              <a:rPr lang="zh-CN" altLang="en-US" smtClean="0"/>
              <a:t>：作用于</a:t>
            </a:r>
            <a:r>
              <a:rPr lang="en-US" altLang="zh-CN" smtClean="0"/>
              <a:t>1</a:t>
            </a:r>
            <a:r>
              <a:rPr lang="zh-CN" altLang="en-US" smtClean="0"/>
              <a:t>元的函数对象或适配器</a:t>
            </a:r>
            <a:endParaRPr lang="en-US" altLang="zh-CN" smtClean="0"/>
          </a:p>
          <a:p>
            <a:pPr lvl="1"/>
            <a:r>
              <a:rPr lang="en-US" altLang="zh-CN" smtClean="0"/>
              <a:t>not2</a:t>
            </a:r>
            <a:r>
              <a:rPr lang="zh-CN" altLang="en-US" smtClean="0"/>
              <a:t>：作用于</a:t>
            </a:r>
            <a:r>
              <a:rPr lang="en-US" altLang="zh-CN" smtClean="0"/>
              <a:t>2</a:t>
            </a:r>
            <a:r>
              <a:rPr lang="zh-CN" altLang="en-US" smtClean="0"/>
              <a:t>元的函数对象或适配器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29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4221088"/>
            <a:ext cx="8352928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C++11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中不建议使用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bind2nd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bind1st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，建议使用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或者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中算法的概念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提供一组适合于多数容器的通用算法</a:t>
            </a:r>
            <a:endParaRPr lang="en-US" altLang="zh-CN" smtClean="0"/>
          </a:p>
          <a:p>
            <a:pPr lvl="1"/>
            <a:r>
              <a:rPr lang="zh-CN" altLang="en-US" smtClean="0"/>
              <a:t>可以实现查找、排序、遍历并处理元素等功能</a:t>
            </a:r>
            <a:endParaRPr lang="en-US" altLang="zh-CN" smtClean="0"/>
          </a:p>
          <a:p>
            <a:pPr lvl="1"/>
            <a:r>
              <a:rPr lang="zh-CN" altLang="en-US" smtClean="0"/>
              <a:t>强大之处：算法独立于底层的数据类型，同时独立于容器类型</a:t>
            </a:r>
            <a:endParaRPr lang="en-US" altLang="zh-CN" smtClean="0"/>
          </a:p>
          <a:p>
            <a:pPr lvl="1"/>
            <a:r>
              <a:rPr lang="zh-CN" altLang="en-US" smtClean="0"/>
              <a:t>算法仅仅使用迭代器接口实现操作，与具体容器无关。</a:t>
            </a:r>
            <a:endParaRPr lang="en-US" altLang="zh-CN" smtClean="0"/>
          </a:p>
          <a:p>
            <a:pPr lvl="1"/>
            <a:r>
              <a:rPr lang="zh-CN" altLang="en-US" smtClean="0"/>
              <a:t>多数算法，允许用户提供回调函数，通过函数指针或函数对象，实现操作行为的定制，如自定义排序准则。</a:t>
            </a:r>
            <a:endParaRPr lang="en-US" altLang="zh-CN" smtClean="0"/>
          </a:p>
          <a:p>
            <a:pPr lvl="1"/>
            <a:r>
              <a:rPr lang="zh-CN" altLang="en-US" smtClean="0"/>
              <a:t>包含头文件：</a:t>
            </a:r>
            <a:r>
              <a:rPr lang="en-US" altLang="zh-CN" smtClean="0"/>
              <a:t> &lt;algorithm&gt;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3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not1</a:t>
            </a:r>
            <a:r>
              <a:rPr lang="zh-CN" altLang="en-US" smtClean="0"/>
              <a:t>的应用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myVector;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find_if(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myVector.begin(), myVector.end(),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not1(bind2nd(greater_equal&lt;int&gt;(), 100)));</a:t>
            </a:r>
            <a:endParaRPr lang="zh-CN" altLang="en-US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3212976"/>
            <a:ext cx="8352928" cy="187220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个低于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的成绩。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bind2nd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greater_equal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适配为只需要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元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操作，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not1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再将其计算结果取反。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本例中直接用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less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取代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greater_equal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即可，无需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not1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C++11</a:t>
            </a:r>
            <a:r>
              <a:rPr lang="zh-CN" altLang="en-US" smtClean="0"/>
              <a:t>中</a:t>
            </a:r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C++11</a:t>
            </a:r>
            <a:r>
              <a:rPr lang="zh-CN" alt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中通过</a:t>
            </a: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bind</a:t>
            </a:r>
            <a:r>
              <a:rPr lang="zh-CN" alt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适配器绑定函数的参数，取代</a:t>
            </a: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bind1st</a:t>
            </a:r>
            <a:r>
              <a:rPr lang="zh-CN" alt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和</a:t>
            </a: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bind2nd</a:t>
            </a:r>
            <a:r>
              <a:rPr lang="zh-CN" alt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，通过占位符指定参数绑定，还可以调整位置。</a:t>
            </a:r>
            <a:endParaRPr lang="en-US" altLang="zh-CN" sz="24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void func(int num, const string&amp; str)</a:t>
            </a:r>
          </a:p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{	cout&lt;&lt;num&lt;&lt;","&lt;&lt;str&lt;&lt;endl; }</a:t>
            </a:r>
          </a:p>
          <a:p>
            <a:pPr>
              <a:buNone/>
            </a:pPr>
            <a:endParaRPr lang="en-US" altLang="zh-CN" sz="24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da-DK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	string str="abc";</a:t>
            </a:r>
          </a:p>
          <a:p>
            <a:pPr>
              <a:buNone/>
            </a:pPr>
            <a:r>
              <a:rPr lang="da-DK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f1=bind(func, _1,str);</a:t>
            </a:r>
          </a:p>
          <a:p>
            <a:pPr>
              <a:buNone/>
            </a:pP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f1(16);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7544" y="4653136"/>
            <a:ext cx="8352928" cy="151216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绑定为新的函数对象，保存在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时，将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_1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标识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str</a:t>
            </a:r>
          </a:p>
          <a:p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  作为其第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个参数，再调用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_1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等位于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std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::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placeholders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命名空间中。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56490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bind</a:t>
            </a:r>
            <a:r>
              <a:rPr lang="zh-CN" altLang="en-US" smtClean="0"/>
              <a:t>改变参数位置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void func(int num, const string&amp; str)</a:t>
            </a:r>
          </a:p>
          <a:p>
            <a:pPr>
              <a:buNone/>
            </a:pPr>
            <a:r>
              <a:rPr lang="en-US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{	cout&lt;&lt;num&lt;&lt;","&lt;&lt;str&lt;&lt;endl; }</a:t>
            </a:r>
          </a:p>
          <a:p>
            <a:pPr>
              <a:buNone/>
            </a:pPr>
            <a:endParaRPr lang="en-US" altLang="zh-CN" sz="24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da-DK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	string str="abc";</a:t>
            </a:r>
          </a:p>
          <a:p>
            <a:pPr>
              <a:buNone/>
            </a:pPr>
            <a:r>
              <a:rPr lang="da-DK" altLang="zh-CN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f</a:t>
            </a:r>
            <a:r>
              <a:rPr lang="en-US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=bind(func, _</a:t>
            </a:r>
            <a:r>
              <a:rPr lang="en-US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_1);</a:t>
            </a:r>
          </a:p>
          <a:p>
            <a:pPr>
              <a:buNone/>
            </a:pP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f2(16</a:t>
            </a:r>
            <a:r>
              <a:rPr lang="en-US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str</a:t>
            </a:r>
            <a:r>
              <a:rPr lang="da-DK" altLang="zh-CN" sz="24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7544" y="4077072"/>
            <a:ext cx="8352928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绑定为新的函数对象，保存在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时，将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_1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标识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str</a:t>
            </a:r>
          </a:p>
          <a:p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(_2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标识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作为其第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个参数，再调用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func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函数。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486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bind</a:t>
            </a:r>
            <a:r>
              <a:rPr lang="zh-CN" altLang="en-US" smtClean="0"/>
              <a:t>的应用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myVector;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find_if(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myVector.begin(), myVector.end(),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bind (greater_equal&lt;int&gt;(), _1, 100)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zh-CN" altLang="en-US" sz="220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3212976"/>
            <a:ext cx="8496944" cy="23762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个大于等于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的元素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个参数：指定查找的区间范围。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遍历区间时，每次只能得到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将当前遍历的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的整数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(_1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标识）和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绑定为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个参数，作为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greater_equal</a:t>
            </a:r>
          </a:p>
          <a:p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  的参数，从而支持该函数对象的使用。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适配器用法比较复杂，建议使用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76672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调用成员方法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void findEmptyString( const vector&lt;string&gt;&amp; strs)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auto end=strs.end();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it=find_if(strs.begin(), end,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mem_fn(&amp;string::empty) 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if(it!=end){….}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endParaRPr lang="zh-CN" altLang="en-US" sz="2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34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536" y="4005064"/>
            <a:ext cx="8496944" cy="194421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超找容器中的第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个空串。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个参数指定迭代器区间。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个参数标识调用当前遍历对象（字符串）的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empty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方法，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若果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empty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表示找到。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men_fn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也是用于存储指针的容器，调用对象成员方法。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62880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、简单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Lambdas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[]{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&lt;&lt;“Hello lambda”&lt;&lt;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}();</a:t>
            </a:r>
          </a:p>
          <a:p>
            <a:pPr>
              <a:buNone/>
            </a:pP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auto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mylambda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=[]{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&lt;&lt;“Hello lambda”&lt;&lt;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};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mylambda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();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1988840"/>
            <a:ext cx="3888432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相当于匿名的函数对象。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653136"/>
            <a:ext cx="7848872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mylambda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相当于函数对象，可以调用，也可以作为参数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传递给其他算法。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62880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传参和返回值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auto 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ff=[](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 a,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 b) -&gt;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endParaRPr lang="en-US" altLang="zh-CN" sz="2400" dirty="0" smtClean="0">
              <a:solidFill>
                <a:srgbClr val="A5002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return 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a+b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9552" y="2996952"/>
            <a:ext cx="7848872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表达式也可以传递参数。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指定返回值的数据类型，对于本例中，根据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a+b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可推测出返回值类型为</a:t>
            </a:r>
            <a:r>
              <a:rPr lang="en-US" altLang="zh-CN" dirty="0" err="1" smtClean="0">
                <a:effectLst/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可以省略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76470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捕获本地变量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 x=0;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 y=42;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auto 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ff=[=x, &amp;y]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&lt;&lt;“x:”&lt;&lt;x&lt;&lt;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&lt;&lt;“y:”&lt;&lt;y&lt;&lt;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y++;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 x=y=77;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ff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();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ff();</a:t>
            </a:r>
          </a:p>
          <a:p>
            <a:pPr>
              <a:buNone/>
            </a:pP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95736" y="3933056"/>
            <a:ext cx="6552728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后，捕获的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是外部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的拷贝；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后，捕获的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是外部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的引用；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x=y=77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后，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仍然为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改变为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77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888" y="1556792"/>
            <a:ext cx="5256584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：捕获局部变量，只读访问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：引用传递，可以进行修改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对应的匿名函数对象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class Temp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private: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const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 x;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  <a:cs typeface="Tahoma" pitchFamily="34" charset="0"/>
              </a:rPr>
              <a:t>&amp; y;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public: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Temp(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 xx, 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&amp; 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yy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): x(xx),  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y(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yy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)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{}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void operator()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{  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&lt;&lt;“x:”&lt;&lt;x&lt;&lt;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    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&lt;&lt;“y:”&lt;&lt;y&lt;&lt;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    y++;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};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856" y="1772816"/>
            <a:ext cx="525658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捕获的外部变量定义为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的成员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变量，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对应为常量，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对应为引用，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4290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对应的测试程序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 x=0;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 y=42;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Temp ff(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x,y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x=y=77;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ff();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ff();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03648" y="3212976"/>
            <a:ext cx="7344816" cy="1800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外部的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以值传递给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，初始化完成后，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2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脱离关系，且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不能修改。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外部的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以引用传递给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，对外部或内部的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y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修改后，都相互影响，实际是同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个数据。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find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  <a:endParaRPr lang="en-US" altLang="zh-CN" smtClean="0"/>
          </a:p>
          <a:p>
            <a:pPr lvl="1"/>
            <a:r>
              <a:rPr lang="en-US" altLang="zh-CN" smtClean="0"/>
              <a:t>find</a:t>
            </a:r>
            <a:r>
              <a:rPr lang="zh-CN" altLang="en-US" smtClean="0"/>
              <a:t>算法在指定的迭代器区间查找特定元素，</a:t>
            </a:r>
            <a:r>
              <a:rPr lang="en-US" altLang="zh-CN" smtClean="0"/>
              <a:t>find</a:t>
            </a:r>
            <a:r>
              <a:rPr lang="zh-CN" altLang="en-US" smtClean="0"/>
              <a:t>算法可施加于任意容器</a:t>
            </a:r>
            <a:endParaRPr lang="en-US" altLang="zh-CN" smtClean="0"/>
          </a:p>
          <a:p>
            <a:pPr lvl="1"/>
            <a:r>
              <a:rPr lang="zh-CN" altLang="en-US" smtClean="0"/>
              <a:t>若找到元素，返回引用该元素的迭代器</a:t>
            </a:r>
            <a:endParaRPr lang="en-US" altLang="zh-CN" smtClean="0"/>
          </a:p>
          <a:p>
            <a:pPr lvl="1"/>
            <a:r>
              <a:rPr lang="zh-CN" altLang="en-US" smtClean="0"/>
              <a:t>若未找到元素，返回迭代器区间的末尾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可修改的</a:t>
            </a:r>
            <a:r>
              <a:rPr lang="en-US" altLang="zh-CN" dirty="0" smtClean="0"/>
              <a:t>=</a:t>
            </a:r>
            <a:r>
              <a:rPr lang="zh-CN" altLang="en-US" dirty="0" smtClean="0"/>
              <a:t>捕获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 x=0;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 y=42;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auto 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ff=[=x, &amp;y]() mutable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&lt;&lt;“x:”&lt;&lt;x&lt;&lt;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&lt;&lt;“y:”&lt;&lt;y&lt;&lt;</a:t>
            </a:r>
            <a:r>
              <a:rPr lang="en-US" altLang="zh-CN" sz="2400" dirty="0" err="1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	y++;   x++;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71600" y="4365104"/>
            <a:ext cx="7560840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外部的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以值传递给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内部的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不是常量，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可以修改，但与外部的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只是值传递，没有关系。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vector&lt;int&gt; vec{1,3,5,2,6,9};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int value=3;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 cnt=count_if(vec.begin(),vec.end(),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[=](int i) {return i&gt;value; }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smtClean="0">
                <a:solidFill>
                  <a:srgbClr val="004E4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smtClean="0">
              <a:solidFill>
                <a:srgbClr val="004E4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cout&lt;&lt;cnt&lt;&lt;endl;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4653136"/>
            <a:ext cx="8064896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遍历容器，统计大于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的元素个数。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个参数指定迭代器区间，第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指定规则，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为遍历过程中传入的当前元素拷贝，符合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i&gt;value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的返回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，进行计数。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int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vector&lt;int&gt; (10);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int value=1;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generate(vec.begin(), vec.end(), 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[&amp;value]{ value*=2; return value;} 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cout&lt;&lt;cnt&lt;&lt;endl;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653136"/>
            <a:ext cx="8064896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generate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算法按“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 4 8 …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”填充容器。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个参数指定迭代器区间，第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指定填充内容，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是引用捕获，倍增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的值，并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值作为填充当前元素的结果。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myVector;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find_if(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myVector.begin(), myVector.end(),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i){ return i&gt;=100;} );</a:t>
            </a:r>
            <a:endParaRPr lang="zh-CN" altLang="en-US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3212976"/>
            <a:ext cx="8352928" cy="23762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个大于等于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个参数：指定查找的区间范围。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遍历区间时，每次只能得到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个整数，通过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指定查找规则，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为当前遍历元素的拷贝，当该整数符合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i&gt;=100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时返回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多用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表达式，少用适配器。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vector&lt;string&gt; myVector;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vector&lt;string&gt;::iterator it = find_if(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myVector.begin(), myVector.end(),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[](const string&amp; s){ return s.empty();} );</a:t>
            </a:r>
            <a:endParaRPr lang="zh-CN" altLang="en-US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3212976"/>
            <a:ext cx="8352928" cy="23762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个空串。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个参数：指定查找的区间范围。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遍历区间时，每次只能得到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个整数，通过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指定查找规则，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为当前遍历的字符串常引用，调用字符串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empty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判定是否为空串。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多用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表达式，少用适配器。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算法概述</a:t>
            </a:r>
            <a:endParaRPr lang="en-US" altLang="zh-CN" smtClean="0"/>
          </a:p>
          <a:p>
            <a:r>
              <a:rPr lang="zh-CN" altLang="en-US" smtClean="0"/>
              <a:t>可调用对象（回调功能）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常用算法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zh-CN" altLang="en-US" smtClean="0"/>
              <a:t>迭代器适配器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、非修改类算法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包括区间内查找、统计计数、遍历处理、比较等运算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1) </a:t>
            </a:r>
            <a:r>
              <a:rPr lang="zh-CN" altLang="en-US" smtClean="0"/>
              <a:t>查找算法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非排序容器的查找算法，线性时间复杂度</a:t>
            </a:r>
            <a:endParaRPr lang="en-US" altLang="zh-CN" smtClean="0"/>
          </a:p>
          <a:p>
            <a:pPr lvl="1"/>
            <a:r>
              <a:rPr lang="en-US" altLang="zh-CN" smtClean="0"/>
              <a:t>find()</a:t>
            </a:r>
            <a:r>
              <a:rPr lang="zh-CN" altLang="en-US" smtClean="0"/>
              <a:t>、</a:t>
            </a:r>
            <a:r>
              <a:rPr lang="en-US" altLang="zh-CN" smtClean="0"/>
              <a:t>find_if()</a:t>
            </a:r>
          </a:p>
          <a:p>
            <a:pPr lvl="1"/>
            <a:r>
              <a:rPr lang="en-US" altLang="zh-CN" smtClean="0"/>
              <a:t>adjacent_find()</a:t>
            </a:r>
            <a:r>
              <a:rPr lang="zh-CN" altLang="en-US" smtClean="0"/>
              <a:t>：查找连续的</a:t>
            </a:r>
            <a:r>
              <a:rPr lang="en-US" altLang="zh-CN" smtClean="0"/>
              <a:t>2</a:t>
            </a:r>
            <a:r>
              <a:rPr lang="zh-CN" altLang="en-US" smtClean="0"/>
              <a:t>个相同的元素</a:t>
            </a:r>
            <a:endParaRPr lang="en-US" altLang="zh-CN" smtClean="0"/>
          </a:p>
          <a:p>
            <a:pPr lvl="1"/>
            <a:r>
              <a:rPr lang="en-US" altLang="zh-CN" smtClean="0"/>
              <a:t>find_first_of()</a:t>
            </a:r>
            <a:r>
              <a:rPr lang="zh-CN" altLang="en-US" smtClean="0"/>
              <a:t>：同时位于两个区间的首个元素</a:t>
            </a:r>
            <a:endParaRPr lang="en-US" altLang="zh-CN" smtClean="0"/>
          </a:p>
          <a:p>
            <a:pPr lvl="1"/>
            <a:r>
              <a:rPr lang="en-US" altLang="zh-CN" smtClean="0"/>
              <a:t>search()</a:t>
            </a:r>
            <a:r>
              <a:rPr lang="zh-CN" altLang="en-US" smtClean="0"/>
              <a:t>：查找匹配的子序列</a:t>
            </a:r>
            <a:endParaRPr lang="en-US" altLang="zh-CN" smtClean="0"/>
          </a:p>
          <a:p>
            <a:pPr lvl="1"/>
            <a:r>
              <a:rPr lang="en-US" altLang="zh-CN" smtClean="0"/>
              <a:t>find_end()</a:t>
            </a:r>
            <a:r>
              <a:rPr lang="zh-CN" altLang="en-US" smtClean="0"/>
              <a:t>：</a:t>
            </a:r>
            <a:r>
              <a:rPr lang="en-US" altLang="zh-CN" smtClean="0"/>
              <a:t>search</a:t>
            </a:r>
            <a:r>
              <a:rPr lang="zh-CN" altLang="en-US" smtClean="0"/>
              <a:t>的逆序版本</a:t>
            </a:r>
            <a:endParaRPr lang="en-US" altLang="zh-CN" smtClean="0"/>
          </a:p>
          <a:p>
            <a:pPr lvl="1"/>
            <a:r>
              <a:rPr lang="en-US" altLang="zh-CN" smtClean="0"/>
              <a:t>search_n()</a:t>
            </a:r>
            <a:r>
              <a:rPr lang="zh-CN" altLang="en-US" smtClean="0"/>
              <a:t>：查找连续多个子序列的首个子序列</a:t>
            </a:r>
            <a:endParaRPr lang="en-US" altLang="zh-CN" smtClean="0"/>
          </a:p>
          <a:p>
            <a:pPr lvl="1"/>
            <a:r>
              <a:rPr lang="en-US" altLang="zh-CN" smtClean="0"/>
              <a:t>min_element()</a:t>
            </a:r>
          </a:p>
          <a:p>
            <a:pPr lvl="1"/>
            <a:r>
              <a:rPr lang="en-US" altLang="zh-CN" smtClean="0"/>
              <a:t>max_element()</a:t>
            </a:r>
          </a:p>
          <a:p>
            <a:pPr lvl="1"/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查找算法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扩展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0000CC"/>
                </a:solidFill>
              </a:rPr>
              <a:t>find_if_not() </a:t>
            </a:r>
            <a:r>
              <a:rPr lang="zh-CN" altLang="en-US" smtClean="0">
                <a:solidFill>
                  <a:srgbClr val="0000CC"/>
                </a:solidFill>
              </a:rPr>
              <a:t>：查找不符合条件的元素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en-US" altLang="zh-CN" smtClean="0">
                <a:solidFill>
                  <a:srgbClr val="0000CC"/>
                </a:solidFill>
              </a:rPr>
              <a:t>minmax_element()</a:t>
            </a:r>
            <a:r>
              <a:rPr lang="zh-CN" altLang="en-US" smtClean="0">
                <a:solidFill>
                  <a:srgbClr val="0000CC"/>
                </a:solidFill>
              </a:rPr>
              <a:t>：返回最大和最小值的</a:t>
            </a:r>
            <a:r>
              <a:rPr lang="en-US" altLang="zh-CN" smtClean="0">
                <a:solidFill>
                  <a:srgbClr val="0000CC"/>
                </a:solidFill>
              </a:rPr>
              <a:t>pair</a:t>
            </a:r>
          </a:p>
          <a:p>
            <a:pPr lvl="1"/>
            <a:r>
              <a:rPr lang="en-US" altLang="zh-CN" smtClean="0">
                <a:solidFill>
                  <a:srgbClr val="0000CC"/>
                </a:solidFill>
              </a:rPr>
              <a:t>all_of()</a:t>
            </a:r>
            <a:r>
              <a:rPr lang="zh-CN" altLang="en-US" smtClean="0">
                <a:solidFill>
                  <a:srgbClr val="0000CC"/>
                </a:solidFill>
              </a:rPr>
              <a:t>：是否所有元素都符合条件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en-US" altLang="zh-CN" smtClean="0">
                <a:solidFill>
                  <a:srgbClr val="0000CC"/>
                </a:solidFill>
              </a:rPr>
              <a:t>any_of()</a:t>
            </a:r>
            <a:r>
              <a:rPr lang="zh-CN" altLang="en-US" smtClean="0">
                <a:solidFill>
                  <a:srgbClr val="0000CC"/>
                </a:solidFill>
              </a:rPr>
              <a:t>：是否任意元素符合条件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en-US" altLang="zh-CN" smtClean="0">
                <a:solidFill>
                  <a:srgbClr val="0000CC"/>
                </a:solidFill>
              </a:rPr>
              <a:t>none_of()</a:t>
            </a:r>
            <a:r>
              <a:rPr lang="zh-CN" altLang="en-US" smtClean="0">
                <a:solidFill>
                  <a:srgbClr val="0000CC"/>
                </a:solidFill>
              </a:rPr>
              <a:t>：是否任意元素都不符合条件</a:t>
            </a:r>
            <a:endParaRPr lang="en-US" altLang="zh-CN" smtClean="0">
              <a:solidFill>
                <a:srgbClr val="0000CC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48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查找算法示例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97192" cy="5184775"/>
          </a:xfrm>
        </p:spPr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elems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[] = {5, 6, 9, 8, 8, 3};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elems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elems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+ 6);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const_iterator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it, it2;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= 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min_element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it2 = 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max_element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adjacent_find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if (it !=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*it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49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004048" y="908720"/>
            <a:ext cx="3240360" cy="792088"/>
          </a:xfrm>
          <a:prstGeom prst="borderCallout2">
            <a:avLst>
              <a:gd name="adj1" fmla="val 51467"/>
              <a:gd name="adj2" fmla="val -140"/>
              <a:gd name="adj3" fmla="val 57312"/>
              <a:gd name="adj4" fmla="val -22561"/>
              <a:gd name="adj5" fmla="val 179552"/>
              <a:gd name="adj6" fmla="val -47221"/>
            </a:avLst>
          </a:prstGeom>
          <a:solidFill>
            <a:srgbClr val="A3FFE7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使用数组直接初始化</a:t>
            </a:r>
            <a:endParaRPr lang="en-US" altLang="zh-CN" smtClean="0">
              <a:effectLst/>
              <a:latin typeface="Book Antiqua" pitchFamily="18" charset="0"/>
              <a:ea typeface="微软雅黑" pitchFamily="34" charset="-122"/>
            </a:endParaRPr>
          </a:p>
          <a:p>
            <a:r>
              <a:rPr lang="en-US" altLang="zh-CN" smtClean="0">
                <a:effectLst/>
                <a:latin typeface="Book Antiqua" pitchFamily="18" charset="0"/>
                <a:ea typeface="微软雅黑" pitchFamily="34" charset="-122"/>
              </a:rPr>
              <a:t>   </a:t>
            </a:r>
            <a:r>
              <a:rPr lang="zh-CN" altLang="en-US" smtClean="0">
                <a:effectLst/>
                <a:latin typeface="Book Antiqua" pitchFamily="18" charset="0"/>
                <a:ea typeface="微软雅黑" pitchFamily="34" charset="-122"/>
              </a:rPr>
              <a:t>容器。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5157192"/>
            <a:ext cx="8352928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adjacent_find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：查找两个连续相等的元素。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返回首个元素的迭代器位置。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myVector.push_back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(78);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(56);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(88);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(90);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查找算法示例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497192" cy="5184775"/>
          </a:xfrm>
        </p:spPr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elems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[] = {5, 6, 9, 8, 8, 3};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targets[] = {8, 9};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it 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find_first_of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	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targets, targets + 2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if (it !=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“Found one of 8 or 9: “ &lt;&lt; *it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zh-CN" alt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4725144"/>
            <a:ext cx="8352928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普通数组指针可以当作迭代器使用。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find_first_of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个参数指定搜索范围，后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匹配范围，查找位于匹配范围的且在搜索范围的首个元素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拿匹配区间的单个元素去匹配，任意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个匹配即可。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其它查找算法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已排序容器的查找</a:t>
            </a:r>
            <a:endParaRPr lang="en-US" altLang="zh-CN" smtClean="0"/>
          </a:p>
          <a:p>
            <a:pPr lvl="1"/>
            <a:r>
              <a:rPr lang="en-US" altLang="zh-CN" smtClean="0"/>
              <a:t>binary_search()</a:t>
            </a:r>
            <a:r>
              <a:rPr lang="zh-CN" altLang="en-US" smtClean="0"/>
              <a:t>：折半查找，对数时间复杂度</a:t>
            </a:r>
            <a:endParaRPr lang="en-US" altLang="zh-CN" smtClean="0"/>
          </a:p>
          <a:p>
            <a:pPr lvl="1"/>
            <a:r>
              <a:rPr lang="en-US" altLang="zh-CN" smtClean="0"/>
              <a:t>lower_bound()</a:t>
            </a:r>
            <a:r>
              <a:rPr lang="zh-CN" altLang="en-US" smtClean="0"/>
              <a:t>、</a:t>
            </a:r>
            <a:r>
              <a:rPr lang="en-US" altLang="zh-CN" smtClean="0"/>
              <a:t>upper_bound()</a:t>
            </a:r>
            <a:r>
              <a:rPr lang="zh-CN" altLang="en-US" smtClean="0"/>
              <a:t>、</a:t>
            </a:r>
            <a:r>
              <a:rPr lang="en-US" altLang="zh-CN" smtClean="0"/>
              <a:t>equal_range()</a:t>
            </a:r>
            <a:r>
              <a:rPr lang="zh-CN" altLang="en-US" smtClean="0"/>
              <a:t>可确定指定元素的区间范围</a:t>
            </a:r>
            <a:endParaRPr lang="en-US" altLang="zh-CN" smtClean="0"/>
          </a:p>
          <a:p>
            <a:r>
              <a:rPr lang="zh-CN" altLang="en-US" smtClean="0"/>
              <a:t>要点</a:t>
            </a:r>
            <a:endParaRPr lang="en-US" altLang="zh-CN" smtClean="0"/>
          </a:p>
          <a:p>
            <a:pPr lvl="1"/>
            <a:r>
              <a:rPr lang="zh-CN" altLang="en-US" smtClean="0"/>
              <a:t>如果容器自身提供了查找算法，应该优先使用，使用</a:t>
            </a:r>
            <a:r>
              <a:rPr lang="en-US" altLang="zh-CN" smtClean="0"/>
              <a:t>STL</a:t>
            </a:r>
            <a:r>
              <a:rPr lang="zh-CN" altLang="en-US" smtClean="0"/>
              <a:t>通用的查找算法效率不高。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vector&lt;int&gt; myVector{0,0,1,0,2,9};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auto begin=myVector.begin();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auto end=myVector.end();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it=find_if_not( begin,  end,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i}{return i==0;}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if( all_of( begin,end,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 { return i==0; }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{…}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52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3717032"/>
            <a:ext cx="8208912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find_if_not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超找第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个不为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的元素。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all_of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算法判断是否所有元素均为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486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2) </a:t>
            </a:r>
            <a:r>
              <a:rPr lang="zh-CN" altLang="en-US" smtClean="0"/>
              <a:t>统计计数类算法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常见算法举例</a:t>
            </a:r>
            <a:endParaRPr lang="en-US" altLang="zh-CN" smtClean="0"/>
          </a:p>
          <a:p>
            <a:pPr lvl="1"/>
            <a:r>
              <a:rPr lang="en-US" altLang="zh-CN" smtClean="0"/>
              <a:t>accumulate()</a:t>
            </a:r>
            <a:r>
              <a:rPr lang="zh-CN" altLang="en-US" smtClean="0"/>
              <a:t>：累计计算（累加、累积）</a:t>
            </a:r>
            <a:endParaRPr lang="en-US" altLang="zh-CN" smtClean="0"/>
          </a:p>
          <a:p>
            <a:pPr lvl="1"/>
            <a:r>
              <a:rPr lang="en-US" altLang="zh-CN" smtClean="0"/>
              <a:t>count()</a:t>
            </a:r>
            <a:r>
              <a:rPr lang="zh-CN" altLang="en-US" smtClean="0"/>
              <a:t>、</a:t>
            </a:r>
            <a:r>
              <a:rPr lang="en-US" altLang="zh-CN" smtClean="0"/>
              <a:t>count_if()</a:t>
            </a:r>
            <a:r>
              <a:rPr lang="zh-CN" altLang="en-US" smtClean="0"/>
              <a:t>：对指定区间按照元素计数，</a:t>
            </a:r>
            <a:r>
              <a:rPr lang="en-US" altLang="zh-CN" smtClean="0"/>
              <a:t>count</a:t>
            </a:r>
            <a:r>
              <a:rPr lang="zh-CN" altLang="en-US" smtClean="0"/>
              <a:t>统计指定区间等于某个值的元素次数，</a:t>
            </a:r>
            <a:r>
              <a:rPr lang="en-US" altLang="zh-CN" smtClean="0"/>
              <a:t>count_if</a:t>
            </a:r>
            <a:r>
              <a:rPr lang="zh-CN" altLang="en-US" smtClean="0"/>
              <a:t>统计指定区间符合条件（函数对象）的元素次数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53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3) </a:t>
            </a:r>
            <a:r>
              <a:rPr lang="zh-CN" altLang="en-US" smtClean="0"/>
              <a:t>比较类算法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相同容器类型的比较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==</a:t>
            </a:r>
            <a:r>
              <a:rPr lang="zh-CN" altLang="en-US" smtClean="0"/>
              <a:t>、</a:t>
            </a:r>
            <a:r>
              <a:rPr lang="en-US" altLang="zh-CN" smtClean="0"/>
              <a:t>&lt;</a:t>
            </a:r>
            <a:r>
              <a:rPr lang="zh-CN" altLang="en-US" smtClean="0"/>
              <a:t>运算符</a:t>
            </a:r>
            <a:endParaRPr lang="en-US" altLang="zh-CN" smtClean="0"/>
          </a:p>
          <a:p>
            <a:pPr lvl="1"/>
            <a:r>
              <a:rPr lang="zh-CN" altLang="en-US" smtClean="0"/>
              <a:t>逐个元素比较</a:t>
            </a:r>
            <a:endParaRPr lang="en-US" altLang="zh-CN" smtClean="0"/>
          </a:p>
          <a:p>
            <a:r>
              <a:rPr lang="zh-CN" altLang="en-US" smtClean="0"/>
              <a:t>不同容器类型之间的比较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个迭代器区间，逐个元素顺序比较</a:t>
            </a:r>
            <a:endParaRPr lang="en-US" altLang="zh-CN" smtClean="0"/>
          </a:p>
          <a:p>
            <a:pPr lvl="1"/>
            <a:r>
              <a:rPr lang="en-US" altLang="zh-CN" smtClean="0"/>
              <a:t>equal()</a:t>
            </a:r>
            <a:r>
              <a:rPr lang="zh-CN" altLang="en-US" smtClean="0"/>
              <a:t>：所有对应元素相同，返回</a:t>
            </a:r>
            <a:r>
              <a:rPr lang="en-US" altLang="zh-CN" smtClean="0"/>
              <a:t>true</a:t>
            </a:r>
          </a:p>
          <a:p>
            <a:pPr lvl="1"/>
            <a:r>
              <a:rPr lang="en-US" altLang="zh-CN" smtClean="0"/>
              <a:t>mismatch()</a:t>
            </a:r>
            <a:r>
              <a:rPr lang="zh-CN" altLang="en-US" smtClean="0"/>
              <a:t>：返回两个区间首个不匹配元素的迭代器</a:t>
            </a:r>
            <a:endParaRPr lang="en-US" altLang="zh-CN" smtClean="0"/>
          </a:p>
          <a:p>
            <a:pPr lvl="1"/>
            <a:r>
              <a:rPr lang="en-US" altLang="zh-CN" smtClean="0"/>
              <a:t>lexicographical_compare()</a:t>
            </a:r>
            <a:r>
              <a:rPr lang="zh-CN" altLang="en-US" smtClean="0"/>
              <a:t>：第</a:t>
            </a:r>
            <a:r>
              <a:rPr lang="en-US" altLang="zh-CN" smtClean="0"/>
              <a:t>1</a:t>
            </a:r>
            <a:r>
              <a:rPr lang="zh-CN" altLang="en-US" smtClean="0"/>
              <a:t>个区间所有元素按照“字典顺序”小于第</a:t>
            </a:r>
            <a:r>
              <a:rPr lang="en-US" altLang="zh-CN" smtClean="0"/>
              <a:t>2</a:t>
            </a:r>
            <a:r>
              <a:rPr lang="zh-CN" altLang="en-US" smtClean="0"/>
              <a:t>个区间对应元素的值，返回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4) </a:t>
            </a:r>
            <a:r>
              <a:rPr lang="zh-CN" altLang="en-US" smtClean="0"/>
              <a:t>遍历算法</a:t>
            </a:r>
            <a:r>
              <a:rPr lang="en-US" altLang="zh-CN" smtClean="0"/>
              <a:t>for_each()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&lt;algorithm&gt;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&lt;map&gt;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#include &lt;iostream&gt;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namespace std;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printPair(const pair&lt;int, int&gt;&amp; elem)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cout &lt;&lt; elem.first &lt;&lt; “-&gt;” &lt;&lt; elem.second &lt;&lt; endl;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55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365104"/>
            <a:ext cx="8208912" cy="57606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pair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的辅助函数，遍历容器时会逐个元素调用。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for_each()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myMap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myMap.insert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(4, 40));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myMap.insert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(5, 50));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myMap.insert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(6, 60));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myMap.insert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(7, 70));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myMap.insert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make_pair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(8, 80));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for_each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myMap.begin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myMap.end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printPair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5229200"/>
            <a:ext cx="8208912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myMap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中的每个元素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(pair)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，对每个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pair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，调用自定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义的处理函数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printPair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for_each()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map&lt;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myMap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…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for_each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myMap.begin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myMap.end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endParaRPr lang="en-US" altLang="zh-CN" sz="220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[](const pair&lt;int,int&gt;&amp; p) { 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    cout&lt;&lt;p.first&lt;&lt;“-&gt;”&lt;&lt;p.second&lt;&lt;endl;}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57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5157192"/>
            <a:ext cx="8352928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遍历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myMap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中的每个元素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(pair)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，对每个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pair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表达式进行处理。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、修改类算法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修改类算法从</a:t>
            </a:r>
            <a:r>
              <a:rPr lang="en-US" altLang="zh-CN" smtClean="0"/>
              <a:t>1</a:t>
            </a:r>
            <a:r>
              <a:rPr lang="zh-CN" altLang="en-US" smtClean="0"/>
              <a:t>个区间拷贝数据到另一个区间、移除元素、逆序元素等</a:t>
            </a:r>
            <a:endParaRPr lang="en-US" altLang="zh-CN" smtClean="0"/>
          </a:p>
          <a:p>
            <a:pPr lvl="1"/>
            <a:r>
              <a:rPr lang="zh-CN" altLang="en-US" smtClean="0"/>
              <a:t>都有源区间和目标区间的概念，从源区间读取数据，写入或修改目标区间。</a:t>
            </a:r>
            <a:endParaRPr lang="en-US" altLang="zh-CN" smtClean="0"/>
          </a:p>
          <a:p>
            <a:pPr lvl="1"/>
            <a:r>
              <a:rPr lang="zh-CN" altLang="en-US" smtClean="0"/>
              <a:t>源区间和目标区间可以是相同的，以实现就地修改</a:t>
            </a:r>
            <a:endParaRPr lang="en-US" altLang="zh-CN" smtClean="0"/>
          </a:p>
          <a:p>
            <a:pPr lvl="1"/>
            <a:r>
              <a:rPr lang="zh-CN" altLang="en-US" smtClean="0"/>
              <a:t>对于</a:t>
            </a:r>
            <a:r>
              <a:rPr lang="en-US" altLang="zh-CN" smtClean="0"/>
              <a:t>map</a:t>
            </a:r>
            <a:r>
              <a:rPr lang="zh-CN" altLang="en-US" smtClean="0"/>
              <a:t>、</a:t>
            </a:r>
            <a:r>
              <a:rPr lang="en-US" altLang="zh-CN" smtClean="0"/>
              <a:t>multimap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multiset</a:t>
            </a:r>
            <a:r>
              <a:rPr lang="zh-CN" altLang="en-US" smtClean="0"/>
              <a:t>容器，不作为目标容器区间。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1) transform()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transform()</a:t>
            </a:r>
            <a:r>
              <a:rPr lang="zh-CN" altLang="en-US" smtClean="0"/>
              <a:t>遍历指定的源区间，针对每个元素，调用传入的函数对象，产生新的元素并写入目标区间。</a:t>
            </a:r>
            <a:endParaRPr lang="en-US" altLang="zh-CN" smtClean="0"/>
          </a:p>
          <a:p>
            <a:pPr lvl="1"/>
            <a:r>
              <a:rPr lang="zh-CN" altLang="en-US" smtClean="0"/>
              <a:t>如果将源区间和目标区间设置为相同，则就地修改目标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59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= find(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88);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(it ==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“Could not find “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else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“Found “ &lt;&lt; 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*it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31840" y="1268760"/>
            <a:ext cx="5184576" cy="7913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find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个参数指定迭代器区间，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个参数指定要查找的值。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transform()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  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(auto i : myVector) cout&lt;&lt;i&lt;&lt;endl;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transform(myVector.begin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</a:t>
            </a:r>
            <a:r>
              <a:rPr lang="en-US" altLang="zh-CN" sz="220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i){return i+100;} );</a:t>
            </a:r>
            <a:endParaRPr lang="en-US" altLang="zh-CN" sz="2200" dirty="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(auto i : myVector) cout&lt;&lt;i&lt;&lt;endl;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60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581128"/>
            <a:ext cx="8208912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for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循环：遍历元素并调用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print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逐个元素输出。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transform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个参数指定源区间，第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个参数指定目标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区间起始位置，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通过传入的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，遍历源区间元素，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对每个元素增加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后写回目标区间。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2) copy()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copy()</a:t>
            </a:r>
            <a:r>
              <a:rPr lang="zh-CN" altLang="en-US" smtClean="0"/>
              <a:t>算法从</a:t>
            </a:r>
            <a:r>
              <a:rPr lang="en-US" altLang="zh-CN" smtClean="0"/>
              <a:t>1</a:t>
            </a:r>
            <a:r>
              <a:rPr lang="zh-CN" altLang="en-US" smtClean="0"/>
              <a:t>个区间拷贝元素到另一个区间，两个区间不能相同，但可以交叉</a:t>
            </a:r>
            <a:endParaRPr lang="en-US" altLang="zh-CN" smtClean="0"/>
          </a:p>
          <a:p>
            <a:pPr lvl="1"/>
            <a:r>
              <a:rPr lang="en-US" altLang="zh-CN" smtClean="0"/>
              <a:t>copy</a:t>
            </a:r>
            <a:r>
              <a:rPr lang="zh-CN" altLang="en-US" smtClean="0"/>
              <a:t>不是插入元素，只是将源区间元素覆盖目标区间的对应元素。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copy()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vec1, vec2;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vec2.resize(vec1.size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copy(vec1.begin(), vec1.end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vec2.begin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 for (auto i : vec2) cout&lt;&lt;i&lt;&lt;endl;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62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797152"/>
            <a:ext cx="8208912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resize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：重置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的大小，以接收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的数据。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copy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个参数指定源区间，目标区间只指定起始位置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copy_if()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vec1, vec2;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vec2.resize( vec1.size() );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end=copy_if(vec1.begin(), vec1.end, vec2.begin(),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 { return i%2==0;} 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dirty="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vec2.erase( end, vec2.end() 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(auto i : vec2) cout&lt;&lt;i&lt;&lt;endl;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5085184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中的偶数复制到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中，前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个参数指定源区间，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个参数指定目标区间，第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个参数指定判定规则。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 algn="just"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最后要清除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vec2.end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之间的数据。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3265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3) </a:t>
            </a:r>
            <a:r>
              <a:rPr lang="zh-CN" altLang="en-US" smtClean="0"/>
              <a:t>移动算法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vector&lt;Element&gt; vec1, vec2;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vec2.resize(vec1.size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move(vec1.begin(), vec1.end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vec2.begin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 for (auto i : vec2) cout&lt;&lt;i&lt;&lt;endl;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4797152"/>
            <a:ext cx="8208912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move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将源区间的元素移动到目标区间，源区间不再有效。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要求元素必须支持移动赋值运算。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98072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4) </a:t>
            </a:r>
            <a:r>
              <a:rPr lang="zh-CN" altLang="en-US" smtClean="0"/>
              <a:t>替换算法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replace()</a:t>
            </a:r>
            <a:r>
              <a:rPr lang="zh-CN" altLang="en-US" smtClean="0"/>
              <a:t>和</a:t>
            </a:r>
            <a:r>
              <a:rPr lang="en-US" altLang="zh-CN" smtClean="0"/>
              <a:t>replace_if()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将指定区间的匹配的值或函数对象调用返回</a:t>
            </a:r>
            <a:r>
              <a:rPr lang="en-US" altLang="zh-CN" smtClean="0"/>
              <a:t>true</a:t>
            </a:r>
            <a:r>
              <a:rPr lang="zh-CN" altLang="en-US" smtClean="0"/>
              <a:t>的值，替换为指定的值</a:t>
            </a:r>
            <a:endParaRPr lang="en-US" altLang="zh-CN" smtClean="0"/>
          </a:p>
          <a:p>
            <a:pPr lvl="1"/>
            <a:r>
              <a:rPr lang="en-US" altLang="zh-CN" smtClean="0"/>
              <a:t>replace_copy</a:t>
            </a:r>
            <a:r>
              <a:rPr lang="zh-CN" altLang="en-US" smtClean="0"/>
              <a:t>和</a:t>
            </a:r>
            <a:r>
              <a:rPr lang="en-US" altLang="zh-CN" smtClean="0"/>
              <a:t>replace_copy_if</a:t>
            </a:r>
            <a:r>
              <a:rPr lang="zh-CN" altLang="en-US" smtClean="0"/>
              <a:t>的变体，不实现就地替换，而是将处理结果复制到指定的目标中，不直接修改源中的元素。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repalce_if()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 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replace_if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i){return i&lt;0;}, 0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replace_if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[](int i) { return i&gt;100;}, 100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for_each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 { cout&lt;&lt;i&lt;&lt;endl; } 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5013176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replace_if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个参数指定区间，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指定匹配规则，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即小于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的，最后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个参数指定替换的新值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实现将小于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的替换为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，将大于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的替换为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5) </a:t>
            </a:r>
            <a:r>
              <a:rPr lang="zh-CN" altLang="en-US" smtClean="0"/>
              <a:t>移除算法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remove()</a:t>
            </a:r>
            <a:r>
              <a:rPr lang="zh-CN" altLang="en-US" smtClean="0"/>
              <a:t>和</a:t>
            </a:r>
            <a:r>
              <a:rPr lang="en-US" altLang="zh-CN" smtClean="0"/>
              <a:t>remove_if()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删除掉指定区间内匹配特定值或函数对象调用返回</a:t>
            </a:r>
            <a:r>
              <a:rPr lang="en-US" altLang="zh-CN" smtClean="0"/>
              <a:t>true</a:t>
            </a:r>
            <a:r>
              <a:rPr lang="zh-CN" altLang="en-US" smtClean="0"/>
              <a:t>的元素。</a:t>
            </a:r>
            <a:endParaRPr lang="en-US" altLang="zh-CN" smtClean="0"/>
          </a:p>
          <a:p>
            <a:pPr lvl="1"/>
            <a:r>
              <a:rPr lang="en-US" altLang="zh-CN" smtClean="0"/>
              <a:t>remove</a:t>
            </a:r>
            <a:r>
              <a:rPr lang="zh-CN" altLang="en-US" smtClean="0"/>
              <a:t>类算法并没有真正删除元素，而是将数据拷贝到区间的尾部，并返回新的区间尾部。</a:t>
            </a:r>
            <a:endParaRPr lang="en-US" altLang="zh-CN" smtClean="0"/>
          </a:p>
          <a:p>
            <a:pPr lvl="1"/>
            <a:r>
              <a:rPr lang="zh-CN" altLang="en-US" smtClean="0"/>
              <a:t>要真正删除数据，需要调用容器的</a:t>
            </a:r>
            <a:r>
              <a:rPr lang="en-US" altLang="zh-CN" smtClean="0"/>
              <a:t>erase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pPr lvl="1"/>
            <a:r>
              <a:rPr lang="zh-CN" altLang="en-US" smtClean="0"/>
              <a:t>其变化形式</a:t>
            </a:r>
            <a:r>
              <a:rPr lang="en-US" altLang="zh-CN" smtClean="0"/>
              <a:t>remove_copy()</a:t>
            </a:r>
            <a:r>
              <a:rPr lang="zh-CN" altLang="en-US" smtClean="0"/>
              <a:t>和</a:t>
            </a:r>
            <a:r>
              <a:rPr lang="en-US" altLang="zh-CN" smtClean="0"/>
              <a:t>remove_copy_if()</a:t>
            </a:r>
            <a:r>
              <a:rPr lang="zh-CN" altLang="en-US" smtClean="0"/>
              <a:t>组合</a:t>
            </a:r>
            <a:r>
              <a:rPr lang="en-US" altLang="zh-CN" smtClean="0"/>
              <a:t>copy</a:t>
            </a:r>
            <a:r>
              <a:rPr lang="zh-CN" altLang="en-US" smtClean="0"/>
              <a:t>和</a:t>
            </a:r>
            <a:r>
              <a:rPr lang="en-US" altLang="zh-CN" smtClean="0"/>
              <a:t>remove</a:t>
            </a:r>
            <a:r>
              <a:rPr lang="zh-CN" altLang="en-US" smtClean="0"/>
              <a:t>功能，将源区间满足条件的元素（</a:t>
            </a:r>
            <a:r>
              <a:rPr lang="en-US" altLang="zh-CN" smtClean="0"/>
              <a:t>remove</a:t>
            </a:r>
            <a:r>
              <a:rPr lang="zh-CN" altLang="en-US" smtClean="0"/>
              <a:t>指定元素后）复制到目的区间 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remvoe_if()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removeEmptyStrings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(vector&lt;string&gt;&amp; strings)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 it 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remove_if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strings.begin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</a:t>
            </a:r>
            <a:r>
              <a:rPr lang="en-US" altLang="zh-CN" sz="220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strings.end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[](const string&amp; s){ return s.empty(); }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strings.erase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(it, 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strings.end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717032"/>
            <a:ext cx="8208912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remove_if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个参数指定处理范围，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表达式指定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符合移除条件的规则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remove_if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返回移除后的最新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erase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删除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和容器真正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之间的所有元素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6) </a:t>
            </a:r>
            <a:r>
              <a:rPr lang="zh-CN" altLang="en-US" smtClean="0"/>
              <a:t>排重算法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unique() </a:t>
            </a:r>
            <a:r>
              <a:rPr lang="zh-CN" altLang="en-US" smtClean="0"/>
              <a:t>算法：删除连续的重复元素，只保留第一个。</a:t>
            </a:r>
            <a:endParaRPr lang="en-US" altLang="zh-CN" smtClean="0"/>
          </a:p>
          <a:p>
            <a:pPr lvl="1"/>
            <a:r>
              <a:rPr lang="en-US" altLang="zh-CN" smtClean="0"/>
              <a:t>unique()</a:t>
            </a:r>
            <a:r>
              <a:rPr lang="zh-CN" altLang="en-US" smtClean="0"/>
              <a:t>算法的基本形式，实现就地排重；变化版本</a:t>
            </a:r>
            <a:r>
              <a:rPr lang="en-US" altLang="zh-CN" smtClean="0"/>
              <a:t>unique_copy()</a:t>
            </a:r>
            <a:r>
              <a:rPr lang="zh-CN" altLang="en-US" smtClean="0"/>
              <a:t>，排重后将结果拷贝到目标区间。</a:t>
            </a:r>
            <a:endParaRPr lang="en-US" altLang="zh-CN" smtClean="0"/>
          </a:p>
          <a:p>
            <a:pPr lvl="1"/>
            <a:r>
              <a:rPr lang="en-US" altLang="zh-CN" smtClean="0"/>
              <a:t>list</a:t>
            </a:r>
            <a:r>
              <a:rPr lang="zh-CN" altLang="en-US" smtClean="0"/>
              <a:t>容器自身提供了</a:t>
            </a:r>
            <a:r>
              <a:rPr lang="en-US" altLang="zh-CN" smtClean="0"/>
              <a:t>unique()</a:t>
            </a:r>
            <a:r>
              <a:rPr lang="zh-CN" altLang="en-US" smtClean="0"/>
              <a:t>方法，优先使用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69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find</a:t>
            </a:r>
            <a:r>
              <a:rPr lang="zh-CN" altLang="en-US" smtClean="0"/>
              <a:t>的模拟实现</a:t>
            </a:r>
            <a:endParaRPr lang="zh-CN" alt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template &lt;typename T&gt;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iterator find(iterator start, iterator end, T value)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for(iterator it=start; it!=end; ++it)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if(*it==value)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	return it;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end;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vector&lt;int&gt;::iterator it = find(myVector.begin(), 			myVector.end(), 88);</a:t>
            </a:r>
          </a:p>
          <a:p>
            <a:pPr>
              <a:buNone/>
            </a:pPr>
            <a:endParaRPr lang="zh-CN" alt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776DAE4C-13F5-4D95-8B26-C4028CDD577C}" type="slidenum">
              <a:rPr lang="en-US" altLang="zh-CN" smtClean="0"/>
              <a:pPr/>
              <a:t>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7) </a:t>
            </a:r>
            <a:r>
              <a:rPr lang="zh-CN" altLang="en-US" smtClean="0"/>
              <a:t>反转算法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reverse()</a:t>
            </a:r>
            <a:r>
              <a:rPr lang="zh-CN" altLang="en-US" smtClean="0"/>
              <a:t>算法：将区间内的元素逆转顺序</a:t>
            </a:r>
            <a:endParaRPr lang="en-US" altLang="zh-CN" smtClean="0"/>
          </a:p>
          <a:p>
            <a:pPr lvl="1"/>
            <a:r>
              <a:rPr lang="en-US" altLang="zh-CN" smtClean="0"/>
              <a:t>reverse()</a:t>
            </a:r>
            <a:r>
              <a:rPr lang="zh-CN" altLang="en-US" smtClean="0"/>
              <a:t>算法的基本版本是就地反转，改变当前区间；其变化版本</a:t>
            </a:r>
            <a:r>
              <a:rPr lang="en-US" altLang="zh-CN" smtClean="0"/>
              <a:t>reverse_copy()</a:t>
            </a:r>
            <a:r>
              <a:rPr lang="zh-CN" altLang="en-US" smtClean="0"/>
              <a:t>算法，将反转后的结果复制到目标区间。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70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、排序类算法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排序类算法对区间内的元素按照指定的规则（函数对象或</a:t>
            </a:r>
            <a:r>
              <a:rPr lang="en-US" altLang="zh-CN" smtClean="0"/>
              <a:t>Lambda</a:t>
            </a:r>
            <a:r>
              <a:rPr lang="zh-CN" altLang="en-US" smtClean="0"/>
              <a:t>表达式）排序。</a:t>
            </a:r>
            <a:endParaRPr lang="en-US" altLang="zh-CN" smtClean="0"/>
          </a:p>
          <a:p>
            <a:pPr lvl="1"/>
            <a:r>
              <a:rPr lang="zh-CN" altLang="en-US" smtClean="0"/>
              <a:t>不能应用于关联容器，关联容器内部自动排序</a:t>
            </a:r>
            <a:endParaRPr lang="en-US" altLang="zh-CN" smtClean="0"/>
          </a:p>
          <a:p>
            <a:pPr lvl="1"/>
            <a:r>
              <a:rPr lang="en-US" altLang="zh-CN" smtClean="0"/>
              <a:t>list</a:t>
            </a:r>
            <a:r>
              <a:rPr lang="zh-CN" altLang="en-US" smtClean="0"/>
              <a:t>容器自身提供了</a:t>
            </a:r>
            <a:r>
              <a:rPr lang="en-US" altLang="zh-CN" smtClean="0"/>
              <a:t>sort()</a:t>
            </a:r>
            <a:r>
              <a:rPr lang="zh-CN" altLang="en-US" smtClean="0"/>
              <a:t>方法，应优先使用。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1) </a:t>
            </a:r>
            <a:r>
              <a:rPr lang="zh-CN" altLang="en-US" smtClean="0"/>
              <a:t>基础排序和合并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sort()</a:t>
            </a:r>
            <a:r>
              <a:rPr lang="zh-CN" altLang="en-US" smtClean="0"/>
              <a:t>算法：使用快速排序算法对区间内元素排序，算法时间复杂度为</a:t>
            </a:r>
            <a:r>
              <a:rPr lang="en-US" altLang="zh-CN" smtClean="0"/>
              <a:t>NlogN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缺省的</a:t>
            </a:r>
            <a:r>
              <a:rPr lang="en-US" altLang="zh-CN" smtClean="0"/>
              <a:t>sort()</a:t>
            </a:r>
            <a:r>
              <a:rPr lang="zh-CN" altLang="en-US" smtClean="0"/>
              <a:t>算法，由小到大排序，使用</a:t>
            </a:r>
            <a:r>
              <a:rPr lang="en-US" altLang="zh-CN" smtClean="0"/>
              <a:t>less</a:t>
            </a:r>
            <a:r>
              <a:rPr lang="zh-CN" altLang="en-US" smtClean="0"/>
              <a:t>函数对象，若希望由大到小，可指定</a:t>
            </a:r>
            <a:r>
              <a:rPr lang="en-US" altLang="zh-CN" smtClean="0"/>
              <a:t>greater</a:t>
            </a:r>
            <a:r>
              <a:rPr lang="zh-CN" altLang="en-US" smtClean="0"/>
              <a:t>函数对象</a:t>
            </a:r>
            <a:endParaRPr lang="en-US" altLang="zh-CN" smtClean="0"/>
          </a:p>
          <a:p>
            <a:pPr lvl="1"/>
            <a:r>
              <a:rPr lang="en-US" altLang="zh-CN" smtClean="0"/>
              <a:t>stable_sort()</a:t>
            </a:r>
            <a:r>
              <a:rPr lang="zh-CN" altLang="en-US" smtClean="0"/>
              <a:t>算法：采用类似归并排序的算法实现稳定排序，相等元素的相对位置不发生变化。</a:t>
            </a:r>
            <a:endParaRPr lang="en-US" altLang="zh-CN" smtClean="0"/>
          </a:p>
          <a:p>
            <a:pPr lvl="1"/>
            <a:r>
              <a:rPr lang="en-US" altLang="zh-CN" smtClean="0"/>
              <a:t>merge()</a:t>
            </a:r>
            <a:r>
              <a:rPr lang="zh-CN" altLang="en-US" smtClean="0"/>
              <a:t>算法：合并</a:t>
            </a:r>
            <a:r>
              <a:rPr lang="en-US" altLang="zh-CN" smtClean="0"/>
              <a:t>2</a:t>
            </a:r>
            <a:r>
              <a:rPr lang="zh-CN" altLang="en-US" smtClean="0"/>
              <a:t>个已经有序的容器的元素，并保持有序。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sort()</a:t>
            </a:r>
            <a:r>
              <a:rPr lang="zh-CN" altLang="en-US" smtClean="0"/>
              <a:t>和</a:t>
            </a:r>
            <a:r>
              <a:rPr lang="en-US" altLang="zh-CN" smtClean="0"/>
              <a:t>merge()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vec1, vec2, vecMerged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sort(vec1.begin(), vec1.end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sort(vec2.begin(), vec2.end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vecMerged.resize(vec1.size() +vec2.size() );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merge(vec1.begin(), vec1.end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vec2.begin(),vec2.end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vecMerged.begin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5013176"/>
            <a:ext cx="820891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resize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调用，确保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vecMerged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足够保存合并结果。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merge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个参数指定第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个区间（有序），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3~4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参数指定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个区间，第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参数指定目标区间起始位置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sort()</a:t>
            </a:r>
            <a:r>
              <a:rPr lang="zh-CN" altLang="en-US" smtClean="0"/>
              <a:t>和</a:t>
            </a:r>
            <a:r>
              <a:rPr lang="en-US" altLang="zh-CN" smtClean="0"/>
              <a:t>merge()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num;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“Enter a number to find (0 to quit): “;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cin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&gt;&gt; num;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 binary_search(vecMerged.begin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vecMerged.end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num))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“That number is in the vector.\n”;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else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“That number is not in the vector\n”;</a:t>
            </a:r>
            <a:endParaRPr lang="en-US" altLang="zh-CN" sz="2200" dirty="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5085184"/>
            <a:ext cx="8208912" cy="50405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一旦排序后，可通过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binary_search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实现折半查找。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2) </a:t>
            </a:r>
            <a:r>
              <a:rPr lang="zh-CN" altLang="en-US" smtClean="0"/>
              <a:t>堆排序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针对堆数据结构提供一组相关算法。</a:t>
            </a:r>
            <a:endParaRPr lang="en-US" altLang="zh-CN" smtClean="0"/>
          </a:p>
          <a:p>
            <a:pPr lvl="1"/>
            <a:r>
              <a:rPr lang="en-US" altLang="zh-CN" smtClean="0"/>
              <a:t>make_heap()</a:t>
            </a:r>
            <a:r>
              <a:rPr lang="zh-CN" altLang="en-US" smtClean="0"/>
              <a:t>：将一组元素组织为堆结构，最大值为区间第一个元素</a:t>
            </a:r>
            <a:endParaRPr lang="en-US" altLang="zh-CN" smtClean="0"/>
          </a:p>
          <a:p>
            <a:pPr lvl="1"/>
            <a:r>
              <a:rPr lang="en-US" altLang="zh-CN" smtClean="0"/>
              <a:t>push_heap()</a:t>
            </a:r>
            <a:r>
              <a:rPr lang="zh-CN" altLang="en-US" smtClean="0"/>
              <a:t>：向堆中添加一个元素</a:t>
            </a:r>
            <a:endParaRPr lang="en-US" altLang="zh-CN" smtClean="0"/>
          </a:p>
          <a:p>
            <a:pPr lvl="1"/>
            <a:r>
              <a:rPr lang="en-US" altLang="zh-CN" smtClean="0"/>
              <a:t>pop_heap()</a:t>
            </a:r>
            <a:r>
              <a:rPr lang="zh-CN" altLang="en-US" smtClean="0"/>
              <a:t>：从堆中移除最大元素，并重新排列剩下的元素以保持堆结构</a:t>
            </a:r>
            <a:endParaRPr lang="en-US" altLang="zh-CN" smtClean="0"/>
          </a:p>
          <a:p>
            <a:pPr lvl="1"/>
            <a:r>
              <a:rPr lang="en-US" altLang="zh-CN" smtClean="0"/>
              <a:t>sort_heap()</a:t>
            </a:r>
            <a:r>
              <a:rPr lang="zh-CN" altLang="en-US" smtClean="0"/>
              <a:t>：堆区间完全排序</a:t>
            </a:r>
            <a:endParaRPr lang="en-US" altLang="zh-CN" smtClean="0"/>
          </a:p>
          <a:p>
            <a:pPr lvl="1"/>
            <a:r>
              <a:rPr lang="zh-CN" altLang="en-US" smtClean="0"/>
              <a:t>堆结构可以用来实现 优先级队列，建议直接使用</a:t>
            </a:r>
            <a:r>
              <a:rPr lang="en-US" altLang="zh-CN" smtClean="0"/>
              <a:t>priority_queue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3) </a:t>
            </a:r>
            <a:r>
              <a:rPr lang="zh-CN" altLang="en-US" smtClean="0"/>
              <a:t>其它排序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en-US" altLang="zh-CN" smtClean="0"/>
              <a:t>partition()</a:t>
            </a:r>
            <a:r>
              <a:rPr lang="zh-CN" altLang="en-US" smtClean="0"/>
              <a:t>、</a:t>
            </a:r>
            <a:r>
              <a:rPr lang="en-US" altLang="zh-CN" smtClean="0"/>
              <a:t>partial_sort()</a:t>
            </a:r>
            <a:r>
              <a:rPr lang="zh-CN" altLang="en-US" smtClean="0"/>
              <a:t>、</a:t>
            </a:r>
            <a:r>
              <a:rPr lang="en-US" altLang="zh-CN" smtClean="0"/>
              <a:t>nth_element()</a:t>
            </a:r>
            <a:r>
              <a:rPr lang="zh-CN" altLang="en-US" smtClean="0"/>
              <a:t>可用来实现快速排序</a:t>
            </a:r>
            <a:endParaRPr lang="en-US" altLang="zh-CN" smtClean="0"/>
          </a:p>
          <a:p>
            <a:pPr lvl="1"/>
            <a:r>
              <a:rPr lang="en-US" altLang="zh-CN" smtClean="0"/>
              <a:t>sort()</a:t>
            </a:r>
            <a:r>
              <a:rPr lang="zh-CN" altLang="en-US" smtClean="0"/>
              <a:t>算法已经实现快速排序，可直接使用</a:t>
            </a:r>
            <a:endParaRPr lang="en-US" altLang="zh-CN" smtClean="0"/>
          </a:p>
          <a:p>
            <a:pPr lvl="1"/>
            <a:r>
              <a:rPr lang="en-US" altLang="zh-CN" smtClean="0"/>
              <a:t>random_shuffle()</a:t>
            </a:r>
            <a:r>
              <a:rPr lang="zh-CN" altLang="en-US" smtClean="0"/>
              <a:t>：逆排序算法，随机重排区间内的元素，实现类似“洗牌”的功能。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76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、集合算法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概述：</a:t>
            </a:r>
            <a:r>
              <a:rPr lang="en-US" altLang="zh-CN" smtClean="0"/>
              <a:t>5</a:t>
            </a:r>
            <a:r>
              <a:rPr lang="zh-CN" altLang="en-US" smtClean="0"/>
              <a:t>个集合运算</a:t>
            </a:r>
            <a:endParaRPr lang="en-US" altLang="zh-CN" smtClean="0"/>
          </a:p>
          <a:p>
            <a:pPr lvl="1"/>
            <a:r>
              <a:rPr lang="en-US" altLang="zh-CN" smtClean="0"/>
              <a:t>includes()</a:t>
            </a:r>
            <a:r>
              <a:rPr lang="zh-CN" altLang="en-US" smtClean="0"/>
              <a:t>：判断一个区间是否另一个区间的子集，顺序无关，要求</a:t>
            </a:r>
            <a:r>
              <a:rPr lang="en-US" altLang="zh-CN" smtClean="0"/>
              <a:t>2</a:t>
            </a:r>
            <a:r>
              <a:rPr lang="zh-CN" altLang="en-US" smtClean="0"/>
              <a:t>个区间已序</a:t>
            </a:r>
            <a:endParaRPr lang="en-US" altLang="zh-CN" smtClean="0"/>
          </a:p>
          <a:p>
            <a:pPr lvl="1"/>
            <a:r>
              <a:rPr lang="en-US" altLang="zh-CN" smtClean="0"/>
              <a:t>set_union()</a:t>
            </a:r>
            <a:r>
              <a:rPr lang="zh-CN" altLang="en-US" smtClean="0"/>
              <a:t>、</a:t>
            </a:r>
            <a:r>
              <a:rPr lang="en-US" altLang="zh-CN" smtClean="0"/>
              <a:t>set_intersection()</a:t>
            </a:r>
            <a:r>
              <a:rPr lang="zh-CN" altLang="en-US" smtClean="0"/>
              <a:t>、</a:t>
            </a:r>
            <a:r>
              <a:rPr lang="en-US" altLang="zh-CN" smtClean="0"/>
              <a:t>set_difference()</a:t>
            </a:r>
            <a:r>
              <a:rPr lang="zh-CN" altLang="en-US" smtClean="0"/>
              <a:t>、</a:t>
            </a:r>
            <a:r>
              <a:rPr lang="en-US" altLang="zh-CN" smtClean="0"/>
              <a:t> set_symmetric_difference()</a:t>
            </a:r>
            <a:r>
              <a:rPr lang="zh-CN" altLang="en-US" smtClean="0"/>
              <a:t>：实现标准的并、交、差和异或集合运算，要求</a:t>
            </a:r>
            <a:r>
              <a:rPr lang="en-US" altLang="zh-CN" smtClean="0"/>
              <a:t>2</a:t>
            </a:r>
            <a:r>
              <a:rPr lang="zh-CN" altLang="en-US" smtClean="0"/>
              <a:t>个区间已序</a:t>
            </a:r>
            <a:endParaRPr lang="en-US" altLang="zh-CN" smtClean="0"/>
          </a:p>
          <a:p>
            <a:pPr lvl="2"/>
            <a:r>
              <a:rPr lang="zh-CN" altLang="en-US" smtClean="0"/>
              <a:t>并：存在于任意一个区间</a:t>
            </a:r>
            <a:endParaRPr lang="en-US" altLang="zh-CN" smtClean="0"/>
          </a:p>
          <a:p>
            <a:pPr lvl="2"/>
            <a:r>
              <a:rPr lang="zh-CN" altLang="en-US" smtClean="0"/>
              <a:t>交：存在于两个区间，公共部分</a:t>
            </a:r>
            <a:endParaRPr lang="en-US" altLang="zh-CN" smtClean="0"/>
          </a:p>
          <a:p>
            <a:pPr lvl="2"/>
            <a:r>
              <a:rPr lang="zh-CN" altLang="en-US" smtClean="0"/>
              <a:t>差：存在于第一个区间，但不存在于第二个区间</a:t>
            </a:r>
            <a:endParaRPr lang="en-US" altLang="zh-CN" smtClean="0"/>
          </a:p>
          <a:p>
            <a:pPr lvl="2"/>
            <a:r>
              <a:rPr lang="zh-CN" altLang="en-US" smtClean="0"/>
              <a:t>异或：只存在于一个区间，排除两个区间共存的</a:t>
            </a:r>
            <a:endParaRPr lang="en-US" altLang="zh-CN" smtClean="0"/>
          </a:p>
          <a:p>
            <a:pPr lvl="1"/>
            <a:r>
              <a:rPr lang="zh-CN" altLang="en-US" smtClean="0"/>
              <a:t>不能用关联容器保存集合运算结果</a:t>
            </a:r>
            <a:endParaRPr lang="en-US" altLang="zh-CN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集合运算示例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set1, set2, set3;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sort(set1.begin(), set1.end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sort(set2.begin(), set2.end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(includes(set1.begin(), set1.end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set2.begin(), set2.end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“The second set is a subset of the first\n”;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5085184"/>
            <a:ext cx="8496944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includes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个区间，后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个参数指定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个区间，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set2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是否为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set1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的子集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返回值为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bool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型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集合运算示例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……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set3.resize(set1.size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set2.size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newEnd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set_union(set1.begin(), set1.end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set2.begin(),set2.end(), 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set3.begin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“The union is: “;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(auto i: set3)</a:t>
            </a: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	cout&lt;&lt;i&lt;&lt;endl;</a:t>
            </a:r>
            <a:endParaRPr lang="en-US" altLang="zh-CN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79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4725144"/>
            <a:ext cx="8208912" cy="129614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resize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方法：确保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set3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足够存储集合运算结果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set_union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：前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个参数指定集合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3~4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参数指定集合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最后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个参数指定目标容区间的起始位置。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补充说明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通用算法和容器算法</a:t>
            </a:r>
            <a:endParaRPr lang="en-US" altLang="zh-CN" smtClean="0"/>
          </a:p>
          <a:p>
            <a:pPr lvl="1"/>
            <a:r>
              <a:rPr lang="zh-CN" altLang="en-US" smtClean="0"/>
              <a:t>当</a:t>
            </a:r>
            <a:r>
              <a:rPr lang="en-US" altLang="zh-CN" smtClean="0"/>
              <a:t>STL</a:t>
            </a:r>
            <a:r>
              <a:rPr lang="zh-CN" altLang="en-US" smtClean="0"/>
              <a:t>通用算法和特定容器的方法实现相同功能的情况下，优先使用容器的方法，效率更高。</a:t>
            </a:r>
            <a:endParaRPr lang="en-US" altLang="zh-CN" smtClean="0"/>
          </a:p>
          <a:p>
            <a:pPr lvl="1"/>
            <a:r>
              <a:rPr lang="en-US" altLang="zh-CN" smtClean="0"/>
              <a:t>STL</a:t>
            </a:r>
            <a:r>
              <a:rPr lang="zh-CN" altLang="en-US" smtClean="0"/>
              <a:t>的</a:t>
            </a:r>
            <a:r>
              <a:rPr lang="en-US" altLang="zh-CN" smtClean="0"/>
              <a:t>find</a:t>
            </a:r>
            <a:r>
              <a:rPr lang="zh-CN" altLang="en-US" smtClean="0"/>
              <a:t>算法可以应用于</a:t>
            </a:r>
            <a:r>
              <a:rPr lang="en-US" altLang="zh-CN" smtClean="0"/>
              <a:t>map</a:t>
            </a:r>
            <a:r>
              <a:rPr lang="zh-CN" altLang="en-US" smtClean="0"/>
              <a:t>容器之上，但时间复杂度为线性复杂度，而</a:t>
            </a:r>
            <a:r>
              <a:rPr lang="en-US" altLang="zh-CN" smtClean="0"/>
              <a:t>map</a:t>
            </a:r>
            <a:r>
              <a:rPr lang="zh-CN" altLang="en-US" smtClean="0"/>
              <a:t>容器提供的</a:t>
            </a:r>
            <a:r>
              <a:rPr lang="en-US" altLang="zh-CN" smtClean="0"/>
              <a:t>find</a:t>
            </a:r>
            <a:r>
              <a:rPr lang="zh-CN" altLang="en-US" smtClean="0"/>
              <a:t>方法，可以在对数时间内实现查找。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743293-3DC9-4C8F-965F-AEE2944C9018}" type="slidenum">
              <a:rPr lang="en-US" altLang="zh-CN"/>
              <a:pPr/>
              <a:t>80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算法概述</a:t>
            </a:r>
            <a:endParaRPr lang="en-US" altLang="zh-CN" smtClean="0"/>
          </a:p>
          <a:p>
            <a:r>
              <a:rPr lang="zh-CN" altLang="en-US" smtClean="0"/>
              <a:t>可调用对象（回调功能）</a:t>
            </a:r>
            <a:endParaRPr lang="en-US" altLang="zh-CN" smtClean="0"/>
          </a:p>
          <a:p>
            <a:r>
              <a:rPr lang="zh-CN" altLang="en-US" smtClean="0"/>
              <a:t>常用算法</a:t>
            </a:r>
            <a:endParaRPr lang="en-US" altLang="zh-CN" smtClean="0"/>
          </a:p>
          <a:p>
            <a:r>
              <a:rPr lang="zh-CN" altLang="en-US" u="sng" smtClean="0">
                <a:solidFill>
                  <a:schemeClr val="hlink"/>
                </a:solidFill>
              </a:rPr>
              <a:t>迭代器适配器</a:t>
            </a:r>
            <a:endParaRPr lang="en-US" altLang="zh-CN" u="sng" smtClean="0">
              <a:solidFill>
                <a:schemeClr val="hlink"/>
              </a:solidFill>
            </a:endParaRPr>
          </a:p>
          <a:p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基本迭代器</a:t>
            </a:r>
            <a:endParaRPr lang="en-US" altLang="zh-CN" smtClean="0"/>
          </a:p>
          <a:p>
            <a:pPr lvl="1"/>
            <a:r>
              <a:rPr lang="en-US" altLang="zh-CN" smtClean="0"/>
              <a:t>iterator</a:t>
            </a:r>
            <a:r>
              <a:rPr lang="zh-CN" altLang="en-US" smtClean="0"/>
              <a:t>和</a:t>
            </a:r>
            <a:r>
              <a:rPr lang="en-US" altLang="zh-CN" smtClean="0"/>
              <a:t>const_iterator</a:t>
            </a:r>
            <a:r>
              <a:rPr lang="zh-CN" altLang="en-US" smtClean="0"/>
              <a:t>是遍历容器的最基本迭代器</a:t>
            </a:r>
            <a:endParaRPr lang="en-US" altLang="zh-CN" smtClean="0"/>
          </a:p>
          <a:p>
            <a:r>
              <a:rPr lang="zh-CN" altLang="en-US" smtClean="0"/>
              <a:t>迭代器适配器</a:t>
            </a:r>
            <a:endParaRPr lang="en-US" altLang="zh-CN" smtClean="0"/>
          </a:p>
          <a:p>
            <a:pPr lvl="1"/>
            <a:r>
              <a:rPr lang="en-US" altLang="zh-CN" smtClean="0"/>
              <a:t>STL</a:t>
            </a:r>
            <a:r>
              <a:rPr lang="zh-CN" altLang="en-US" smtClean="0"/>
              <a:t>还提供了基于基本迭代器之上的适配器，以实现特殊的遍历功能</a:t>
            </a:r>
            <a:endParaRPr lang="en-US" altLang="zh-CN" smtClean="0"/>
          </a:p>
          <a:p>
            <a:pPr lvl="1"/>
            <a:r>
              <a:rPr lang="en-US" altLang="zh-CN" smtClean="0"/>
              <a:t>reverse_iterator</a:t>
            </a:r>
            <a:r>
              <a:rPr lang="zh-CN" altLang="en-US" smtClean="0"/>
              <a:t>：逆向迭代器</a:t>
            </a:r>
            <a:endParaRPr lang="en-US" altLang="zh-CN" smtClean="0"/>
          </a:p>
          <a:p>
            <a:pPr lvl="1"/>
            <a:r>
              <a:rPr lang="en-US" altLang="zh-CN" smtClean="0"/>
              <a:t>ostream_iterator</a:t>
            </a:r>
            <a:r>
              <a:rPr lang="zh-CN" altLang="en-US" smtClean="0"/>
              <a:t>、</a:t>
            </a:r>
            <a:r>
              <a:rPr lang="en-US" altLang="zh-CN" smtClean="0"/>
              <a:t>istream_iterator</a:t>
            </a:r>
            <a:r>
              <a:rPr lang="zh-CN" altLang="en-US" smtClean="0"/>
              <a:t>：输入输出流迭代器，将输入输出流当做容器</a:t>
            </a:r>
            <a:endParaRPr lang="en-US" altLang="zh-CN" smtClean="0"/>
          </a:p>
          <a:p>
            <a:pPr lvl="1"/>
            <a:r>
              <a:rPr lang="en-US" altLang="zh-CN" smtClean="0"/>
              <a:t>insert_iterator</a:t>
            </a:r>
            <a:r>
              <a:rPr lang="zh-CN" altLang="en-US" smtClean="0"/>
              <a:t>：插入迭代器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reverse_iterator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reverse_iterator</a:t>
            </a:r>
            <a:r>
              <a:rPr lang="zh-CN" altLang="en-US" smtClean="0"/>
              <a:t>，可实现反向移动遍历，比如执行反向迭代器的</a:t>
            </a:r>
            <a:r>
              <a:rPr lang="en-US" altLang="zh-CN" smtClean="0"/>
              <a:t>++</a:t>
            </a:r>
            <a:r>
              <a:rPr lang="zh-CN" altLang="en-US" smtClean="0"/>
              <a:t>运算，将会调用底层迭代器的</a:t>
            </a:r>
            <a:r>
              <a:rPr lang="en-US" altLang="zh-CN" smtClean="0"/>
              <a:t>--</a:t>
            </a:r>
            <a:r>
              <a:rPr lang="zh-CN" altLang="en-US" smtClean="0"/>
              <a:t>运算</a:t>
            </a:r>
            <a:endParaRPr lang="en-US" altLang="zh-CN" smtClean="0"/>
          </a:p>
          <a:p>
            <a:pPr lvl="1"/>
            <a:r>
              <a:rPr lang="zh-CN" altLang="en-US" smtClean="0"/>
              <a:t>容器通常会提供</a:t>
            </a:r>
            <a:r>
              <a:rPr lang="en-US" altLang="zh-CN" smtClean="0"/>
              <a:t>rbegin()</a:t>
            </a:r>
            <a:r>
              <a:rPr lang="zh-CN" altLang="en-US" smtClean="0"/>
              <a:t>和</a:t>
            </a:r>
            <a:r>
              <a:rPr lang="en-US" altLang="zh-CN" smtClean="0"/>
              <a:t>rend()</a:t>
            </a:r>
            <a:r>
              <a:rPr lang="zh-CN" altLang="en-US" smtClean="0"/>
              <a:t>方法，返回用于逆向迭代器的起始位置和结束位置的下一个位置。</a:t>
            </a:r>
            <a:endParaRPr lang="en-US" altLang="zh-CN" smtClean="0"/>
          </a:p>
          <a:p>
            <a:pPr lvl="2"/>
            <a:r>
              <a:rPr lang="en-US" altLang="zh-CN" smtClean="0"/>
              <a:t>rbegin()</a:t>
            </a:r>
            <a:r>
              <a:rPr lang="zh-CN" altLang="en-US" smtClean="0"/>
              <a:t>：引用最后一个元素</a:t>
            </a:r>
            <a:endParaRPr lang="en-US" altLang="zh-CN" smtClean="0"/>
          </a:p>
          <a:p>
            <a:pPr lvl="2"/>
            <a:r>
              <a:rPr lang="en-US" altLang="zh-CN" smtClean="0"/>
              <a:t>rend()</a:t>
            </a:r>
            <a:r>
              <a:rPr lang="zh-CN" altLang="en-US" smtClean="0"/>
              <a:t>：引用第一个元素的前一个位置</a:t>
            </a:r>
            <a:endParaRPr lang="en-US" altLang="zh-CN" smtClean="0"/>
          </a:p>
          <a:p>
            <a:pPr lvl="1"/>
            <a:r>
              <a:rPr lang="zh-CN" altLang="en-US" smtClean="0"/>
              <a:t>头文件：</a:t>
            </a:r>
            <a:r>
              <a:rPr lang="en-US" altLang="zh-CN" smtClean="0"/>
              <a:t>&lt;iterator&gt;</a:t>
            </a:r>
          </a:p>
          <a:p>
            <a:pPr lvl="1"/>
            <a:r>
              <a:rPr lang="zh-CN" altLang="en-US" smtClean="0"/>
              <a:t>用途</a:t>
            </a:r>
            <a:endParaRPr lang="en-US" altLang="zh-CN" smtClean="0"/>
          </a:p>
          <a:p>
            <a:pPr lvl="2"/>
            <a:r>
              <a:rPr lang="zh-CN" altLang="en-US" smtClean="0"/>
              <a:t>将反向迭代器传给</a:t>
            </a:r>
            <a:r>
              <a:rPr lang="en-US" altLang="zh-CN" smtClean="0"/>
              <a:t>find</a:t>
            </a:r>
            <a:r>
              <a:rPr lang="zh-CN" altLang="en-US" smtClean="0"/>
              <a:t>，可查找最后一个元素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reverse_iterator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1075"/>
            <a:ext cx="8712968" cy="5184775"/>
          </a:xfrm>
        </p:spPr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num;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iterator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it1;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&gt;::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reverse_iterator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it2;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it1 = find(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num);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it2 = find(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myVector.rbegin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myVector.rend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num);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……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5085184"/>
            <a:ext cx="8496944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it1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为找到的第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个匹配元素，未找到返回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end()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it2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为找到的最后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个匹配元素，未找到返回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rend()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ostream_iterator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for 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 10;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myVector.push_back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copy(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myVector.begin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  <a:r>
              <a:rPr lang="en-US" altLang="zh-CN" sz="2200" dirty="0" err="1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myVector.end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ostream_iterator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&gt;(</a:t>
            </a:r>
            <a:r>
              <a:rPr lang="en-US" altLang="zh-CN" sz="22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“ “));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&lt;&lt; 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84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4437112"/>
            <a:ext cx="8496944" cy="194421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ostream_iterator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的模板参数为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，表示处理整数，构造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函数第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个参数传入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，表示输出到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个参数为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字符串，表示输出项之间输出的分隔内容。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copy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将容器内元素，复制到目标容器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(ostream_iterator)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相当于向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输出。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insert_iterator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pPr lvl="1"/>
            <a:r>
              <a:rPr lang="zh-CN" altLang="en-US" smtClean="0"/>
              <a:t>使用基本的迭代器，</a:t>
            </a:r>
            <a:r>
              <a:rPr lang="en-US" altLang="zh-CN" smtClean="0"/>
              <a:t>copy</a:t>
            </a:r>
            <a:r>
              <a:rPr lang="zh-CN" altLang="en-US" smtClean="0"/>
              <a:t>算法只能将源区间元素复制到目标区间，覆盖数据但不能插入。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insert_iterator</a:t>
            </a:r>
            <a:r>
              <a:rPr lang="zh-CN" altLang="en-US" smtClean="0"/>
              <a:t>，</a:t>
            </a:r>
            <a:r>
              <a:rPr lang="en-US" altLang="zh-CN" smtClean="0"/>
              <a:t>copy</a:t>
            </a:r>
            <a:r>
              <a:rPr lang="zh-CN" altLang="en-US" smtClean="0"/>
              <a:t>算法可以实现插入元素功能</a:t>
            </a:r>
            <a:endParaRPr lang="en-US" altLang="zh-CN" smtClean="0"/>
          </a:p>
          <a:p>
            <a:r>
              <a:rPr lang="zh-CN" altLang="en-US" smtClean="0"/>
              <a:t>三种插入迭代器</a:t>
            </a:r>
            <a:endParaRPr lang="en-US" altLang="zh-CN" smtClean="0"/>
          </a:p>
          <a:p>
            <a:pPr lvl="1"/>
            <a:r>
              <a:rPr lang="en-US" altLang="zh-CN" smtClean="0"/>
              <a:t>insert_iterator</a:t>
            </a:r>
            <a:r>
              <a:rPr lang="zh-CN" altLang="en-US" smtClean="0"/>
              <a:t>：向指定位置插入元素</a:t>
            </a:r>
            <a:endParaRPr lang="en-US" altLang="zh-CN" smtClean="0"/>
          </a:p>
          <a:p>
            <a:pPr lvl="1"/>
            <a:r>
              <a:rPr lang="en-US" altLang="zh-CN" smtClean="0"/>
              <a:t>back_insert_iterator</a:t>
            </a:r>
            <a:r>
              <a:rPr lang="zh-CN" altLang="en-US" smtClean="0"/>
              <a:t>：执行容器的</a:t>
            </a:r>
            <a:r>
              <a:rPr lang="en-US" altLang="zh-CN" smtClean="0"/>
              <a:t>push_back</a:t>
            </a:r>
          </a:p>
          <a:p>
            <a:pPr lvl="1"/>
            <a:r>
              <a:rPr lang="en-US" altLang="zh-CN" smtClean="0"/>
              <a:t>front_insert_iterator</a:t>
            </a:r>
            <a:r>
              <a:rPr lang="zh-CN" altLang="en-US" smtClean="0"/>
              <a:t>：执行容器的</a:t>
            </a:r>
            <a:r>
              <a:rPr lang="en-US" altLang="zh-CN" smtClean="0"/>
              <a:t>push_front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85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back_insert_iterator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main()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	vector&lt;</a:t>
            </a:r>
            <a:r>
              <a:rPr lang="en-US" altLang="zh-CN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&gt; vec1, vec2; </a:t>
            </a: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back_insert_iterator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&lt;vector&lt;</a:t>
            </a:r>
            <a:r>
              <a:rPr lang="en-US" altLang="zh-CN" sz="2200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&gt; </a:t>
            </a:r>
          </a:p>
          <a:p>
            <a:pPr>
              <a:buNone/>
            </a:pPr>
            <a:r>
              <a:rPr lang="en-US" altLang="zh-CN" sz="2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zh-CN" sz="22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inserter(vec2);</a:t>
            </a:r>
            <a:endParaRPr lang="en-US" altLang="zh-CN" sz="2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remove_copy_if(vec1.begin(), vec1.end</a:t>
            </a:r>
            <a:r>
              <a:rPr lang="en-US" altLang="zh-CN" sz="2200" dirty="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inserter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	</a:t>
            </a:r>
            <a:r>
              <a:rPr lang="en-US" altLang="zh-CN" sz="220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[](int i){ return i==100;} </a:t>
            </a:r>
            <a:r>
              <a:rPr lang="en-US" altLang="zh-CN" sz="2200" smtClean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  <a:endParaRPr lang="en-US" altLang="zh-CN" sz="2200" dirty="0" smtClean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20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copy(vec2.begin(), vec2.end</a:t>
            </a:r>
            <a:r>
              <a:rPr lang="en-US" altLang="zh-CN" sz="22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(), 	</a:t>
            </a:r>
            <a:r>
              <a:rPr lang="en-US" altLang="zh-CN" sz="22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ostream_iterator</a:t>
            </a:r>
            <a:r>
              <a:rPr lang="en-US" altLang="zh-CN" sz="22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2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&gt;(</a:t>
            </a:r>
            <a:r>
              <a:rPr lang="en-US" altLang="zh-CN" sz="22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zh-CN" sz="220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 “) );</a:t>
            </a:r>
            <a:endParaRPr lang="en-US" altLang="zh-CN" sz="2200" dirty="0" smtClean="0">
              <a:solidFill>
                <a:srgbClr val="7030A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return 0;</a:t>
            </a:r>
          </a:p>
          <a:p>
            <a:pPr>
              <a:buNone/>
            </a:pPr>
            <a:r>
              <a:rPr lang="en-US" altLang="zh-CN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86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4581128"/>
            <a:ext cx="8568952" cy="165618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inserter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：作用于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vectorTow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的尾部插入迭代器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(push_back)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Lambda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表达式匹配等于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的元素，将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vec1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中移除掉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后的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  元素“拷贝”到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inserter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迭代器对应容器中。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实际拷贝时，执行的是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push_back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操作。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find_if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  <a:endParaRPr lang="en-US" altLang="zh-CN" smtClean="0"/>
          </a:p>
          <a:p>
            <a:pPr lvl="1"/>
            <a:r>
              <a:rPr lang="zh-CN" altLang="en-US" smtClean="0"/>
              <a:t>与</a:t>
            </a:r>
            <a:r>
              <a:rPr lang="en-US" altLang="zh-CN" smtClean="0"/>
              <a:t>find</a:t>
            </a:r>
            <a:r>
              <a:rPr lang="zh-CN" altLang="en-US" smtClean="0"/>
              <a:t>算法类似，</a:t>
            </a:r>
            <a:r>
              <a:rPr lang="en-US" altLang="zh-CN" smtClean="0"/>
              <a:t>find_if</a:t>
            </a:r>
            <a:r>
              <a:rPr lang="zh-CN" altLang="en-US" smtClean="0"/>
              <a:t>也可以实现元素查找</a:t>
            </a:r>
            <a:endParaRPr lang="en-US" altLang="zh-CN" smtClean="0"/>
          </a:p>
          <a:p>
            <a:pPr lvl="1"/>
            <a:r>
              <a:rPr lang="en-US" altLang="zh-CN" smtClean="0"/>
              <a:t>find_if</a:t>
            </a:r>
            <a:r>
              <a:rPr lang="zh-CN" altLang="en-US" smtClean="0"/>
              <a:t>算法的前</a:t>
            </a:r>
            <a:r>
              <a:rPr lang="en-US" altLang="zh-CN" smtClean="0"/>
              <a:t>2</a:t>
            </a:r>
            <a:r>
              <a:rPr lang="zh-CN" altLang="en-US" smtClean="0"/>
              <a:t>个参数指定迭代器范围，第</a:t>
            </a:r>
            <a:r>
              <a:rPr lang="en-US" altLang="zh-CN" smtClean="0"/>
              <a:t>3</a:t>
            </a:r>
            <a:r>
              <a:rPr lang="zh-CN" altLang="en-US" smtClean="0"/>
              <a:t>个参数不直接指定要查找的值，而是提供一个用于匹配的判定式，可以是函数指针、函数对象或</a:t>
            </a:r>
            <a:r>
              <a:rPr lang="en-US" altLang="zh-CN" smtClean="0"/>
              <a:t>Lambda</a:t>
            </a:r>
            <a:r>
              <a:rPr lang="zh-CN" altLang="en-US" smtClean="0"/>
              <a:t>表达式。</a:t>
            </a:r>
            <a:endParaRPr lang="en-US" altLang="zh-CN" smtClean="0"/>
          </a:p>
          <a:p>
            <a:pPr lvl="1"/>
            <a:r>
              <a:rPr lang="en-US" altLang="zh-CN" smtClean="0"/>
              <a:t>find_if</a:t>
            </a:r>
            <a:r>
              <a:rPr lang="zh-CN" altLang="en-US" smtClean="0"/>
              <a:t>对迭代器区间的每个元素调用判定式，当返回</a:t>
            </a:r>
            <a:r>
              <a:rPr lang="en-US" altLang="zh-CN" smtClean="0"/>
              <a:t>true</a:t>
            </a:r>
            <a:r>
              <a:rPr lang="zh-CN" altLang="en-US" smtClean="0"/>
              <a:t>时，表示找到匹配的元素。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84AA617F-FA01-4EC7-A0E1-7E886617D130}" type="slidenum">
              <a:rPr lang="en-US" altLang="zh-CN" smtClean="0"/>
              <a:pPr/>
              <a:t>9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5214</TotalTime>
  <Words>4771</Words>
  <Application>Microsoft Office PowerPoint</Application>
  <PresentationFormat>全屏显示(4:3)</PresentationFormat>
  <Paragraphs>923</Paragraphs>
  <Slides>86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csppt01</vt:lpstr>
      <vt:lpstr>第08STL算法 </vt:lpstr>
      <vt:lpstr>本章内容安排</vt:lpstr>
      <vt:lpstr>STL中算法的概念</vt:lpstr>
      <vt:lpstr>1、find算法</vt:lpstr>
      <vt:lpstr>find示例</vt:lpstr>
      <vt:lpstr>find示例</vt:lpstr>
      <vt:lpstr>find的模拟实现</vt:lpstr>
      <vt:lpstr>补充说明</vt:lpstr>
      <vt:lpstr>2、find_if算法</vt:lpstr>
      <vt:lpstr>find_if示例</vt:lpstr>
      <vt:lpstr>find_if的模拟实现</vt:lpstr>
      <vt:lpstr>3、accumulate算法1</vt:lpstr>
      <vt:lpstr>accumulate算法2</vt:lpstr>
      <vt:lpstr>accumulate的模拟实现</vt:lpstr>
      <vt:lpstr>本章内容安排</vt:lpstr>
      <vt:lpstr>可调用对象</vt:lpstr>
      <vt:lpstr>1、函数对象</vt:lpstr>
      <vt:lpstr>简单示例</vt:lpstr>
      <vt:lpstr>简单示例</vt:lpstr>
      <vt:lpstr>2、STL中的函数对象</vt:lpstr>
      <vt:lpstr>算术类函数对象类</vt:lpstr>
      <vt:lpstr>示例</vt:lpstr>
      <vt:lpstr>示例</vt:lpstr>
      <vt:lpstr>比较类函数对象类</vt:lpstr>
      <vt:lpstr>缺省优先级队列由大到小出列</vt:lpstr>
      <vt:lpstr>由小到大出列</vt:lpstr>
      <vt:lpstr>3、函数对象适配器</vt:lpstr>
      <vt:lpstr>find_if的应用</vt:lpstr>
      <vt:lpstr>其它的函数对象适配器</vt:lpstr>
      <vt:lpstr>not1的应用</vt:lpstr>
      <vt:lpstr>C++11中bind</vt:lpstr>
      <vt:lpstr>bind改变参数位置</vt:lpstr>
      <vt:lpstr>bind的应用</vt:lpstr>
      <vt:lpstr>调用成员方法</vt:lpstr>
      <vt:lpstr>4、简单的Lambdas表达式</vt:lpstr>
      <vt:lpstr>传参和返回值</vt:lpstr>
      <vt:lpstr>捕获本地变量</vt:lpstr>
      <vt:lpstr>对应的匿名函数对象</vt:lpstr>
      <vt:lpstr>对应的测试程序</vt:lpstr>
      <vt:lpstr>可修改的=捕获</vt:lpstr>
      <vt:lpstr>Lambda表达式示例</vt:lpstr>
      <vt:lpstr>Lambda表达式示例</vt:lpstr>
      <vt:lpstr>Lambda表达式示例</vt:lpstr>
      <vt:lpstr>Lambda表达式示例</vt:lpstr>
      <vt:lpstr>本章内容安排</vt:lpstr>
      <vt:lpstr>1、非修改类算法</vt:lpstr>
      <vt:lpstr>1) 查找算法</vt:lpstr>
      <vt:lpstr>查找算法</vt:lpstr>
      <vt:lpstr>查找算法示例</vt:lpstr>
      <vt:lpstr>查找算法示例</vt:lpstr>
      <vt:lpstr>其它查找算法</vt:lpstr>
      <vt:lpstr>Lambda表达式示例</vt:lpstr>
      <vt:lpstr>2) 统计计数类算法</vt:lpstr>
      <vt:lpstr>3) 比较类算法</vt:lpstr>
      <vt:lpstr>4) 遍历算法for_each()</vt:lpstr>
      <vt:lpstr>for_each()示例</vt:lpstr>
      <vt:lpstr>for_each()示例</vt:lpstr>
      <vt:lpstr>2、修改类算法</vt:lpstr>
      <vt:lpstr>1) transform()算法</vt:lpstr>
      <vt:lpstr>transform()示例</vt:lpstr>
      <vt:lpstr>2) copy()算法</vt:lpstr>
      <vt:lpstr>copy()示例</vt:lpstr>
      <vt:lpstr>copy_if()示例</vt:lpstr>
      <vt:lpstr>3) 移动算法</vt:lpstr>
      <vt:lpstr>4) 替换算法</vt:lpstr>
      <vt:lpstr>repalce_if()示例</vt:lpstr>
      <vt:lpstr>5) 移除算法</vt:lpstr>
      <vt:lpstr>remvoe_if()示例</vt:lpstr>
      <vt:lpstr>6) 排重算法</vt:lpstr>
      <vt:lpstr>7) 反转算法</vt:lpstr>
      <vt:lpstr>3、排序类算法</vt:lpstr>
      <vt:lpstr>1) 基础排序和合并</vt:lpstr>
      <vt:lpstr>sort()和merge()示例</vt:lpstr>
      <vt:lpstr>sort()和merge()示例</vt:lpstr>
      <vt:lpstr>2) 堆排序</vt:lpstr>
      <vt:lpstr>3) 其它排序</vt:lpstr>
      <vt:lpstr>5、集合算法</vt:lpstr>
      <vt:lpstr>集合运算示例</vt:lpstr>
      <vt:lpstr>集合运算示例</vt:lpstr>
      <vt:lpstr>本章内容安排</vt:lpstr>
      <vt:lpstr>基本概念</vt:lpstr>
      <vt:lpstr>1、reverse_iterator</vt:lpstr>
      <vt:lpstr>reverse_iterator示例</vt:lpstr>
      <vt:lpstr>2、ostream_iterator</vt:lpstr>
      <vt:lpstr>3、insert_iterator</vt:lpstr>
      <vt:lpstr>back_insert_iterator示例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896</cp:revision>
  <cp:lastPrinted>1601-01-01T00:00:00Z</cp:lastPrinted>
  <dcterms:created xsi:type="dcterms:W3CDTF">2004-04-26T09:40:58Z</dcterms:created>
  <dcterms:modified xsi:type="dcterms:W3CDTF">2017-07-19T02:05:26Z</dcterms:modified>
</cp:coreProperties>
</file>