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5"/>
  </p:notesMasterIdLst>
  <p:sldIdLst>
    <p:sldId id="263" r:id="rId2"/>
    <p:sldId id="266" r:id="rId3"/>
    <p:sldId id="281" r:id="rId4"/>
    <p:sldId id="282" r:id="rId5"/>
    <p:sldId id="283" r:id="rId6"/>
    <p:sldId id="284" r:id="rId7"/>
    <p:sldId id="286" r:id="rId8"/>
    <p:sldId id="288" r:id="rId9"/>
    <p:sldId id="289" r:id="rId10"/>
    <p:sldId id="362" r:id="rId11"/>
    <p:sldId id="375" r:id="rId12"/>
    <p:sldId id="363" r:id="rId13"/>
    <p:sldId id="364" r:id="rId14"/>
    <p:sldId id="365" r:id="rId15"/>
    <p:sldId id="367" r:id="rId16"/>
    <p:sldId id="366" r:id="rId17"/>
    <p:sldId id="374" r:id="rId18"/>
    <p:sldId id="389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68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20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71" r:id="rId55"/>
    <p:sldId id="340" r:id="rId56"/>
    <p:sldId id="372" r:id="rId57"/>
    <p:sldId id="342" r:id="rId58"/>
    <p:sldId id="369" r:id="rId59"/>
    <p:sldId id="344" r:id="rId60"/>
    <p:sldId id="345" r:id="rId61"/>
    <p:sldId id="373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8" r:id="rId71"/>
    <p:sldId id="359" r:id="rId72"/>
    <p:sldId id="360" r:id="rId73"/>
    <p:sldId id="361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4E4C"/>
    <a:srgbClr val="008000"/>
    <a:srgbClr val="339933"/>
    <a:srgbClr val="336600"/>
    <a:srgbClr val="001E1D"/>
    <a:srgbClr val="005250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 autoAdjust="0"/>
    <p:restoredTop sz="86416" autoAdjust="0"/>
  </p:normalViewPr>
  <p:slideViewPr>
    <p:cSldViewPr>
      <p:cViewPr>
        <p:scale>
          <a:sx n="50" d="100"/>
          <a:sy n="50" d="100"/>
        </p:scale>
        <p:origin x="-2237" y="-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61" Type="http://schemas.openxmlformats.org/officeDocument/2006/relationships/slide" Target="slides/slide62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3536A316-A19C-4095-A8FC-1308D6BB92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7204F9B-FB04-4697-9FBB-9C37BFA8CCA9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98DEEEA-49A8-4539-A789-7859427722E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5B445A1-70E7-4044-84E8-31F616D69354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98614DAF-9839-43F8-BB4D-2D03EE5A4CE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71C3775-67A7-4FF5-A2BF-74BE7D288C9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3B91379-A722-4004-AA0D-F82DF6B1B21B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E557403-E846-4BE4-B02E-FF398F65884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948017B-9236-4CBB-8ED0-B58B76BF8D6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C8AA95C-A425-42EF-AC8E-81108C436339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82CDE1A-01DE-4C93-B8A2-1316F80B2B2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-</a:t>
            </a:r>
            <a:fld id="{8A3E75AB-DA21-44A0-AA2D-2748FF05D6A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73238"/>
            <a:ext cx="8064500" cy="1727200"/>
          </a:xfrm>
        </p:spPr>
        <p:txBody>
          <a:bodyPr/>
          <a:lstStyle/>
          <a:p>
            <a:r>
              <a:rPr lang="zh-CN" altLang="en-US" sz="4800" u="sng" dirty="0" smtClean="0"/>
              <a:t>第</a:t>
            </a:r>
            <a:r>
              <a:rPr lang="en-US" altLang="zh-CN" sz="4800" u="sng" dirty="0" smtClean="0"/>
              <a:t>09</a:t>
            </a:r>
            <a:r>
              <a:rPr lang="zh-CN" altLang="en-US" sz="4800" u="sng" dirty="0" smtClean="0"/>
              <a:t>章异常、输入输出流</a:t>
            </a:r>
            <a:endParaRPr lang="zh-CN" altLang="en-US" sz="4800" u="sng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堆栈类</a:t>
            </a:r>
            <a:r>
              <a:rPr lang="zh-CN" altLang="en-US" smtClean="0"/>
              <a:t>成员函数定义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template&lt;typename T&gt;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void Stack&lt;T&gt;::push(T data)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if(isFull())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    cout&lt;&lt;"Stack is full!\n";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        throw PushOnFull();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top++;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pData[top]=data;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}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堆栈类</a:t>
            </a:r>
            <a:r>
              <a:rPr lang="zh-CN" altLang="en-US" smtClean="0"/>
              <a:t>成员函数定义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template&lt;typename T&gt;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T Stack&lt;T&gt;::pop()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</a:t>
            </a:r>
            <a:r>
              <a:rPr lang="en-US" altLang="zh-CN" sz="2400" smtClean="0">
                <a:solidFill>
                  <a:srgbClr val="000099"/>
                </a:solidFill>
              </a:rPr>
              <a:t>if(isEmpty())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    cout&lt;&lt;"Stack is empty!\n";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        throw PopOnEmpty();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T temp=pData[top];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top--;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    return temp;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}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	Stack&lt;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&gt; s;</a:t>
            </a:r>
          </a:p>
          <a:p>
            <a:pPr>
              <a:buNone/>
            </a:pPr>
            <a:r>
              <a:rPr lang="en-US" altLang="zh-CN" sz="2400" dirty="0" smtClean="0"/>
              <a:t>	try</a:t>
            </a:r>
          </a:p>
          <a:p>
            <a:pPr>
              <a:buNone/>
            </a:pPr>
            <a:r>
              <a:rPr lang="en-US" altLang="zh-CN" sz="2400" dirty="0" smtClean="0"/>
              <a:t>	{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=0;i&lt;3;i++)  </a:t>
            </a:r>
          </a:p>
          <a:p>
            <a:pPr>
              <a:buNone/>
            </a:pPr>
            <a:r>
              <a:rPr lang="en-US" altLang="zh-CN" sz="2400" dirty="0" smtClean="0"/>
              <a:t>		       </a:t>
            </a:r>
            <a:r>
              <a:rPr lang="en-US" altLang="zh-CN" sz="2400" dirty="0" err="1" smtClean="0"/>
              <a:t>s.push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	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=0;i&lt;5;i++)  </a:t>
            </a:r>
          </a:p>
          <a:p>
            <a:pPr>
              <a:buNone/>
            </a:pPr>
            <a:r>
              <a:rPr lang="en-US" altLang="zh-CN" sz="2400" dirty="0" smtClean="0"/>
              <a:t>		       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cout</a:t>
            </a:r>
            <a:r>
              <a:rPr lang="en-US" altLang="zh-CN" sz="2400" dirty="0" smtClean="0">
                <a:solidFill>
                  <a:srgbClr val="FF0066"/>
                </a:solidFill>
              </a:rPr>
              <a:t>&lt;&lt;s.pop()&lt;&lt;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endl</a:t>
            </a:r>
            <a:r>
              <a:rPr lang="en-US" altLang="zh-CN" sz="2400" dirty="0" smtClean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lang="en-US" altLang="zh-CN" sz="2400" dirty="0" smtClean="0"/>
              <a:t>	}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latin typeface="Times New Roman"/>
              </a:rPr>
              <a:t>……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>
              <a:buNone/>
            </a:pPr>
            <a:r>
              <a:rPr lang="en-US" altLang="zh-CN" sz="2400" dirty="0" smtClean="0"/>
              <a:t>{	</a:t>
            </a:r>
            <a:r>
              <a:rPr lang="en-US" altLang="zh-CN" sz="2400" dirty="0" smtClean="0">
                <a:latin typeface="Times New Roman"/>
              </a:rPr>
              <a:t>……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folHlink"/>
                </a:solidFill>
              </a:rPr>
              <a:t>catch (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pushOnFull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&amp;</a:t>
            </a:r>
            <a:r>
              <a:rPr lang="en-US" altLang="zh-CN" sz="2400" dirty="0" smtClean="0">
                <a:solidFill>
                  <a:srgbClr val="FF0066"/>
                </a:solidFill>
              </a:rPr>
              <a:t>ex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{	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ex.showReason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}</a:t>
            </a:r>
          </a:p>
          <a:p>
            <a:pPr>
              <a:buNone/>
            </a:pPr>
            <a:r>
              <a:rPr lang="en-US" altLang="zh-CN" sz="2400" dirty="0" smtClean="0"/>
              <a:t>	catch(</a:t>
            </a:r>
            <a:r>
              <a:rPr lang="en-US" altLang="zh-CN" sz="2400" dirty="0" err="1" smtClean="0"/>
              <a:t>popOnEmpty</a:t>
            </a:r>
            <a:r>
              <a:rPr lang="en-US" altLang="zh-CN" sz="2400" dirty="0" smtClean="0"/>
              <a:t> &amp;</a:t>
            </a:r>
            <a:r>
              <a:rPr lang="en-US" altLang="zh-CN" sz="2400" dirty="0" smtClean="0">
                <a:solidFill>
                  <a:srgbClr val="FF0066"/>
                </a:solidFill>
              </a:rPr>
              <a:t>ex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{	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ex.showReason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	}</a:t>
            </a:r>
          </a:p>
          <a:p>
            <a:pPr>
              <a:buNone/>
            </a:pPr>
            <a:r>
              <a:rPr lang="en-US" altLang="zh-CN" sz="2400" dirty="0" smtClean="0"/>
              <a:t>	catch(…)</a:t>
            </a:r>
          </a:p>
          <a:p>
            <a:pPr>
              <a:buNone/>
            </a:pPr>
            <a:r>
              <a:rPr lang="en-US" altLang="zh-CN" sz="2400" dirty="0" smtClean="0"/>
              <a:t>	{  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&lt;&lt;“something is wrong!\n”;  }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07496" y="2636912"/>
            <a:ext cx="4536504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通常将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catch(…)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放在所有分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支的最后，用于捕获未匹配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的异常。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顺序问题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66"/>
                </a:solidFill>
              </a:rPr>
              <a:t>catch (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CException</a:t>
            </a:r>
            <a:r>
              <a:rPr lang="en-US" altLang="zh-CN" sz="2400" dirty="0" smtClean="0">
                <a:solidFill>
                  <a:srgbClr val="FF0066"/>
                </a:solidFill>
              </a:rPr>
              <a:t> &amp;ex)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ex.showReason</a:t>
            </a:r>
            <a:r>
              <a:rPr lang="en-US" altLang="zh-CN" sz="2400" dirty="0" smtClean="0">
                <a:solidFill>
                  <a:srgbClr val="FF0066"/>
                </a:solidFill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catch (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pushOnFull</a:t>
            </a:r>
            <a:r>
              <a:rPr lang="en-US" altLang="zh-CN" sz="2400" dirty="0" smtClean="0">
                <a:solidFill>
                  <a:schemeClr val="folHlink"/>
                </a:solidFill>
              </a:rPr>
              <a:t> &amp;</a:t>
            </a:r>
            <a:r>
              <a:rPr lang="en-US" altLang="zh-CN" sz="2400" dirty="0" smtClean="0">
                <a:solidFill>
                  <a:srgbClr val="FF0066"/>
                </a:solidFill>
              </a:rPr>
              <a:t>ex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{	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ex.showReason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}</a:t>
            </a:r>
          </a:p>
          <a:p>
            <a:pPr>
              <a:buNone/>
            </a:pPr>
            <a:r>
              <a:rPr lang="en-US" altLang="zh-CN" sz="2400" dirty="0" smtClean="0"/>
              <a:t>	catch(</a:t>
            </a:r>
            <a:r>
              <a:rPr lang="en-US" altLang="zh-CN" sz="2400" dirty="0" err="1" smtClean="0"/>
              <a:t>popOnEmpty</a:t>
            </a:r>
            <a:r>
              <a:rPr lang="en-US" altLang="zh-CN" sz="2400" dirty="0" smtClean="0"/>
              <a:t> &amp;</a:t>
            </a:r>
            <a:r>
              <a:rPr lang="en-US" altLang="zh-CN" sz="2400" dirty="0" smtClean="0">
                <a:solidFill>
                  <a:srgbClr val="FF0066"/>
                </a:solidFill>
              </a:rPr>
              <a:t>ex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{	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ex.showReason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	}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55976" y="1052736"/>
            <a:ext cx="4536504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基类放在最前面，导致后面的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子类异常无法匹配上。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将更特殊的异常子类放在更前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面位置，以优先匹配。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908A97C-63CB-4BFB-915A-46A9B5DC7F2C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多态异常类体系</a:t>
            </a:r>
            <a:endParaRPr lang="zh-CN" alt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class 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endParaRPr lang="en-US" altLang="zh-CN" sz="24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  <a:endParaRPr lang="en-US" altLang="zh-CN" sz="24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(){}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~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(){}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virtual</a:t>
            </a: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void showReson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 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&lt;&lt;“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zh-CN" altLang="en-US" sz="24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异常基类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\n”; 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多态异常匹配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66"/>
                </a:solidFill>
              </a:rPr>
              <a:t>catch (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CException</a:t>
            </a:r>
            <a:r>
              <a:rPr lang="en-US" altLang="zh-CN" sz="2400" dirty="0" smtClean="0">
                <a:solidFill>
                  <a:srgbClr val="FF0066"/>
                </a:solidFill>
              </a:rPr>
              <a:t> &amp;ex)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ex.showReason</a:t>
            </a:r>
            <a:r>
              <a:rPr lang="en-US" altLang="zh-CN" sz="2400" dirty="0" smtClean="0">
                <a:solidFill>
                  <a:srgbClr val="FF0066"/>
                </a:solidFill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	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catch(…)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cout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&lt;&lt;“something is wrong!\n”;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}</a:t>
            </a:r>
            <a:endParaRPr lang="en-US" altLang="zh-CN" sz="2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115616" y="4365104"/>
            <a:ext cx="7344816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通过异常基类引用，可以匹配所有异常子类对象，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实现异常的多态匹配和处理。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标准目标库的异常体系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400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42493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18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智能指针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标准</a:t>
            </a:r>
            <a:r>
              <a:rPr lang="zh-CN" altLang="en-US" dirty="0" smtClean="0"/>
              <a:t>输入输出流</a:t>
            </a:r>
            <a:endParaRPr lang="en-US" altLang="zh-CN" dirty="0" smtClean="0"/>
          </a:p>
          <a:p>
            <a:r>
              <a:rPr lang="zh-CN" altLang="en-US" dirty="0" smtClean="0"/>
              <a:t>字符串输入输出流</a:t>
            </a:r>
            <a:endParaRPr lang="en-US" altLang="zh-CN" dirty="0" smtClean="0"/>
          </a:p>
          <a:p>
            <a:r>
              <a:rPr lang="zh-CN" altLang="en-US" dirty="0" smtClean="0"/>
              <a:t>文件输入输出流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动态管理内存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使用过程非常容易出问题，确保在正确的时间释放内存非常困难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忘记释放内存，导致内存泄漏；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过早释放内存，如果还有其他指针访问该内存而导致非法访问错误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动态请求的内存释放多次也会导致程序异常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加入异常处理机制后，导致内存的有效管理非常困难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/>
              <a:t>智能指针</a:t>
            </a:r>
            <a:endParaRPr lang="en-US" altLang="zh-CN" smtClean="0"/>
          </a:p>
          <a:p>
            <a:r>
              <a:rPr lang="zh-CN" altLang="en-US" smtClean="0"/>
              <a:t>标准</a:t>
            </a:r>
            <a:r>
              <a:rPr lang="zh-CN" altLang="en-US" dirty="0" smtClean="0"/>
              <a:t>输入输出流</a:t>
            </a:r>
            <a:endParaRPr lang="en-US" altLang="zh-CN" dirty="0" smtClean="0"/>
          </a:p>
          <a:p>
            <a:r>
              <a:rPr lang="zh-CN" altLang="en-US" dirty="0" smtClean="0"/>
              <a:t>字符串输入输出流</a:t>
            </a:r>
            <a:endParaRPr lang="en-US" altLang="zh-CN" dirty="0" smtClean="0"/>
          </a:p>
          <a:p>
            <a:r>
              <a:rPr lang="zh-CN" altLang="en-US" dirty="0" smtClean="0"/>
              <a:t>文件输入输出流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传统的内存管理模式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void fun()</a:t>
            </a:r>
          </a:p>
          <a:p>
            <a:pPr lvl="1">
              <a:buNone/>
            </a:pPr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(42);</a:t>
            </a:r>
          </a:p>
          <a:p>
            <a:pPr lvl="1">
              <a:buNone/>
            </a:pPr>
            <a:r>
              <a:rPr lang="en-US" altLang="zh-CN" dirty="0" smtClean="0"/>
              <a:t>		…  //</a:t>
            </a:r>
            <a:r>
              <a:rPr lang="zh-CN" altLang="en-US" dirty="0" smtClean="0"/>
              <a:t>访问数据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A50021"/>
                </a:solidFill>
              </a:rPr>
              <a:t>delete p;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7584" y="4293096"/>
            <a:ext cx="7704856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传统内存管理，强调谁使用，谁申请，谁释放。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问题：若果函数有多个分支，很难保证数据正确释放；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访问数据过程中抛出异常，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delete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被跳过！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 void fun()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		</a:t>
            </a:r>
            <a:r>
              <a:rPr lang="en-US" altLang="zh-CN" dirty="0" err="1" smtClean="0">
                <a:solidFill>
                  <a:srgbClr val="005250"/>
                </a:solidFill>
              </a:rPr>
              <a:t>int</a:t>
            </a:r>
            <a:r>
              <a:rPr lang="en-US" altLang="zh-CN" dirty="0" smtClean="0">
                <a:solidFill>
                  <a:srgbClr val="005250"/>
                </a:solidFill>
              </a:rPr>
              <a:t> *p=new </a:t>
            </a:r>
            <a:r>
              <a:rPr lang="en-US" altLang="zh-CN" dirty="0" err="1" smtClean="0">
                <a:solidFill>
                  <a:srgbClr val="005250"/>
                </a:solidFill>
              </a:rPr>
              <a:t>int</a:t>
            </a:r>
            <a:r>
              <a:rPr lang="en-US" altLang="zh-CN" dirty="0" smtClean="0">
                <a:solidFill>
                  <a:srgbClr val="005250"/>
                </a:solidFill>
              </a:rPr>
              <a:t>(42);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try{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     …  //</a:t>
            </a:r>
            <a:r>
              <a:rPr lang="zh-CN" altLang="en-US" dirty="0" smtClean="0">
                <a:solidFill>
                  <a:srgbClr val="0000FF"/>
                </a:solidFill>
              </a:rPr>
              <a:t>访问数据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  }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		</a:t>
            </a:r>
            <a:r>
              <a:rPr lang="en-US" altLang="zh-CN" dirty="0" smtClean="0">
                <a:solidFill>
                  <a:srgbClr val="C00000"/>
                </a:solidFill>
              </a:rPr>
              <a:t>catch(…)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{      delete p;      throw;   }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		delete p;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525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独占管理内存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以独占方式管理底层的内存对象，智能指针是局部对象，超过作用域后会自动析构，并自动释放所绑定的内存对象。</a:t>
            </a:r>
            <a:endParaRPr lang="en-US" altLang="zh-CN" dirty="0" smtClean="0"/>
          </a:p>
          <a:p>
            <a:r>
              <a:rPr lang="zh-CN" altLang="en-US" dirty="0" smtClean="0"/>
              <a:t>每块内存对象只能对应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个智能指针。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void f()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p(new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(42));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…   //</a:t>
            </a:r>
            <a:r>
              <a:rPr lang="zh-CN" altLang="en-US" sz="2400" dirty="0" smtClean="0">
                <a:solidFill>
                  <a:srgbClr val="0000FF"/>
                </a:solidFill>
              </a:rPr>
              <a:t>使用数据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3568" y="4797152"/>
            <a:ext cx="7848872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函数返回后，自动释放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所对应的内存。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使用智能指针就如同使用普通指针，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*p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解析所指向的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数据，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可以访问对象方法。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不支持智能指针的算术运算，如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等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9888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释放内存的时机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r>
              <a:rPr lang="en-US" altLang="zh-CN" dirty="0" err="1" smtClean="0"/>
              <a:t>unique_ptr</a:t>
            </a:r>
            <a:r>
              <a:rPr lang="zh-CN" altLang="en-US" dirty="0" smtClean="0"/>
              <a:t>超出作用域，被释放后引起内存的释放。</a:t>
            </a:r>
            <a:endParaRPr lang="en-US" altLang="zh-CN" dirty="0" smtClean="0"/>
          </a:p>
          <a:p>
            <a:r>
              <a:rPr lang="zh-CN" altLang="en-US" dirty="0" smtClean="0"/>
              <a:t>将智能指针置为</a:t>
            </a:r>
            <a:r>
              <a:rPr lang="en-US" altLang="zh-CN" dirty="0" err="1" smtClean="0"/>
              <a:t>nullptr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p(new string(“hello”));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p=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nullptr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p(new string(“hello”));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p.reset</a:t>
            </a:r>
            <a:r>
              <a:rPr lang="en-US" altLang="zh-CN" sz="2400" dirty="0" smtClean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77281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unique_ptr</a:t>
            </a:r>
            <a:r>
              <a:rPr lang="zh-CN" altLang="en-US" smtClean="0"/>
              <a:t>处理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空的</a:t>
            </a:r>
            <a:r>
              <a:rPr lang="en-US" altLang="zh-CN" dirty="0" err="1" smtClean="0"/>
              <a:t>unique_ptr</a:t>
            </a:r>
            <a:r>
              <a:rPr lang="zh-CN" altLang="en-US" dirty="0" smtClean="0"/>
              <a:t>没有控制底层的内存对象。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 p;     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 p(new string(“Hello”));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66"/>
                </a:solidFill>
              </a:rPr>
              <a:t>p=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nullptr</a:t>
            </a:r>
            <a:r>
              <a:rPr lang="en-US" altLang="zh-CN" sz="2400" dirty="0" smtClean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*sp=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p.release</a:t>
            </a:r>
            <a:r>
              <a:rPr lang="en-US" altLang="zh-CN" sz="2400" dirty="0" smtClean="0">
                <a:solidFill>
                  <a:srgbClr val="0000FF"/>
                </a:solidFill>
              </a:rPr>
              <a:t>(); 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if(p) {...}</a:t>
            </a:r>
          </a:p>
          <a:p>
            <a:pPr>
              <a:buNone/>
            </a:pPr>
            <a:r>
              <a:rPr lang="en-US" altLang="zh-CN" sz="2400" dirty="0" smtClean="0"/>
              <a:t>if(p!=</a:t>
            </a:r>
            <a:r>
              <a:rPr lang="en-US" altLang="zh-CN" sz="2400" dirty="0" err="1" smtClean="0"/>
              <a:t>nullptr</a:t>
            </a:r>
            <a:r>
              <a:rPr lang="en-US" altLang="zh-CN" sz="2400" dirty="0" smtClean="0"/>
              <a:t>) {...}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51920" y="1484784"/>
            <a:ext cx="3096344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初始没有分配内存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95736" y="2852936"/>
            <a:ext cx="3744416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强行释放所分配的内存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35896" y="3645024"/>
            <a:ext cx="3960440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释放并归还所分配的内存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1840" y="4797152"/>
            <a:ext cx="3960440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判断智能指针是否为空。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77281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主权的转移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块内存只能由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个智能指针</a:t>
            </a:r>
            <a:r>
              <a:rPr lang="en-US" altLang="zh-CN" dirty="0" err="1" smtClean="0"/>
              <a:t>unique_ptr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指针不能拷贝</a:t>
            </a:r>
            <a:endParaRPr lang="en-US" altLang="zh-CN" dirty="0" smtClean="0"/>
          </a:p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指针不能赋值</a:t>
            </a:r>
            <a:endParaRPr lang="en-US" altLang="zh-CN" dirty="0" smtClean="0"/>
          </a:p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的主权可以转移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p1(new string);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A50021"/>
                </a:solidFill>
              </a:rPr>
              <a:t>unique_ptr</a:t>
            </a:r>
            <a:r>
              <a:rPr lang="en-US" altLang="zh-CN" sz="2400" dirty="0" smtClean="0">
                <a:solidFill>
                  <a:srgbClr val="A50021"/>
                </a:solidFill>
              </a:rPr>
              <a:t>&lt;string&gt; p2(p1);</a:t>
            </a:r>
          </a:p>
          <a:p>
            <a:pPr>
              <a:buNone/>
            </a:pPr>
            <a:r>
              <a:rPr lang="en-US" altLang="zh-CN" sz="2400" dirty="0" err="1" smtClean="0"/>
              <a:t>unique_ptr</a:t>
            </a:r>
            <a:r>
              <a:rPr lang="en-US" altLang="zh-CN" sz="2400" dirty="0" smtClean="0"/>
              <a:t>&lt;string&gt; p3;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</a:rPr>
              <a:t>p3=p1;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unique_ptr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&lt;string&gt; p4(move::p1);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p3=move(p4);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67944" y="3429000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4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87624" y="4293096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4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60032" y="5157192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4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√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95736" y="5589240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4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√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pic>
        <p:nvPicPr>
          <p:cNvPr id="10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84482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share_ptr</a:t>
            </a:r>
            <a:r>
              <a:rPr lang="zh-CN" altLang="en-US" dirty="0" smtClean="0"/>
              <a:t>管理共享内存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share_ptr</a:t>
            </a:r>
            <a:r>
              <a:rPr lang="zh-CN" altLang="en-US" dirty="0" smtClean="0"/>
              <a:t>允许多个智能指针共享底层的内存对象，通过引用计数控制内存的释放，引用计数大于等于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时保留内存，引用计数为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释放内存。</a:t>
            </a:r>
            <a:endParaRPr lang="en-US" altLang="zh-CN" dirty="0" smtClean="0"/>
          </a:p>
          <a:p>
            <a:r>
              <a:rPr lang="zh-CN" altLang="en-US" dirty="0" smtClean="0"/>
              <a:t>指针析构、拷贝构造和赋值都可改变引用计数。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void f()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share_ptr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p(new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(42));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…   //</a:t>
            </a:r>
            <a:r>
              <a:rPr lang="zh-CN" altLang="en-US" sz="2400" dirty="0" smtClean="0">
                <a:solidFill>
                  <a:srgbClr val="0000FF"/>
                </a:solidFill>
              </a:rPr>
              <a:t>使用数据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14096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直接分配内存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make_shared</a:t>
            </a:r>
            <a:r>
              <a:rPr lang="zh-CN" altLang="en-US" dirty="0" smtClean="0"/>
              <a:t>，可直接分配内存并返回智能指针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void fun()</a:t>
            </a:r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A50021"/>
                </a:solidFill>
              </a:rPr>
              <a:t>share_ptr</a:t>
            </a:r>
            <a:r>
              <a:rPr lang="en-US" altLang="zh-CN" sz="2400" dirty="0" smtClean="0">
                <a:solidFill>
                  <a:srgbClr val="A50021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A50021"/>
                </a:solidFill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</a:rPr>
              <a:t>&gt; p1=</a:t>
            </a:r>
            <a:r>
              <a:rPr lang="en-US" altLang="zh-CN" sz="2400" dirty="0" err="1" smtClean="0">
                <a:solidFill>
                  <a:srgbClr val="A50021"/>
                </a:solidFill>
              </a:rPr>
              <a:t>make_shared</a:t>
            </a:r>
            <a:r>
              <a:rPr lang="en-US" altLang="zh-CN" sz="2400" dirty="0" smtClean="0">
                <a:solidFill>
                  <a:srgbClr val="A50021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A50021"/>
                </a:solidFill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</a:rPr>
              <a:t>&gt;(42);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auto p2=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make_shared</a:t>
            </a:r>
            <a:r>
              <a:rPr lang="en-US" altLang="zh-CN" sz="2400" dirty="0" smtClean="0">
                <a:solidFill>
                  <a:srgbClr val="0000FF"/>
                </a:solidFill>
              </a:rPr>
              <a:t>&lt;double&gt;(4.2);</a:t>
            </a:r>
          </a:p>
          <a:p>
            <a:pPr>
              <a:buNone/>
            </a:pPr>
            <a:r>
              <a:rPr lang="en-US" altLang="zh-CN" sz="2400" dirty="0" smtClean="0"/>
              <a:t>	…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3568" y="4149080"/>
            <a:ext cx="7848872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make_share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分配内存，并返回包装该内存智能指针。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p1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包装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型内存，初始值为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42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p2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包装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型内存，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初始值为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4.2</a:t>
            </a: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fun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返回时，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p1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p2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包装的内存都将自动释放。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77281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share_ptr</a:t>
            </a:r>
            <a:r>
              <a:rPr lang="zh-CN" altLang="en-US" dirty="0" smtClean="0"/>
              <a:t>引用计数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新建指针后，引用计数为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，指针析构后引用计数为减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，拷贝构造或赋值后引用计数加</a:t>
            </a:r>
            <a:r>
              <a:rPr lang="en-US" altLang="zh-CN" dirty="0" smtClean="0"/>
              <a:t>1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auto p1=</a:t>
            </a:r>
            <a:r>
              <a:rPr lang="en-US" altLang="zh-CN" dirty="0" err="1" smtClean="0">
                <a:solidFill>
                  <a:srgbClr val="0000FF"/>
                </a:solidFill>
              </a:rPr>
              <a:t>make_shared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&gt;(42);  //</a:t>
            </a:r>
            <a:r>
              <a:rPr lang="zh-CN" altLang="en-US" dirty="0" smtClean="0">
                <a:solidFill>
                  <a:srgbClr val="0000FF"/>
                </a:solidFill>
              </a:rPr>
              <a:t>引用计数为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p1=</a:t>
            </a:r>
            <a:r>
              <a:rPr lang="en-US" altLang="zh-CN" dirty="0" err="1" smtClean="0">
                <a:solidFill>
                  <a:srgbClr val="0000FF"/>
                </a:solidFill>
              </a:rPr>
              <a:t>make_share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&gt;(43); </a:t>
            </a: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</a:rPr>
              <a:t>share_ptr</a:t>
            </a:r>
            <a:r>
              <a:rPr lang="en-US" altLang="zh-CN" dirty="0" smtClean="0">
                <a:solidFill>
                  <a:srgbClr val="A50021"/>
                </a:solidFill>
              </a:rPr>
              <a:t>&lt;</a:t>
            </a: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&gt; p2(p1);  </a:t>
            </a: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share_ptr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&gt; p3;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p3=p2; </a:t>
            </a: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16016" y="2420888"/>
            <a:ext cx="4032448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p1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原先所指内存对象计数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，内存被释放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11960" y="3501008"/>
            <a:ext cx="4032448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引用计数增加为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67744" y="5013176"/>
            <a:ext cx="4032448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引用计数增加为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pic>
        <p:nvPicPr>
          <p:cNvPr id="10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29309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share_ptr</a:t>
            </a:r>
            <a:r>
              <a:rPr lang="zh-CN" altLang="en-US" dirty="0" smtClean="0"/>
              <a:t>的参数传递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 ff()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share_ptr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&gt; p1=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make_share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&gt;(42);  //</a:t>
            </a:r>
            <a:r>
              <a:rPr lang="zh-CN" altLang="en-US" sz="2400" dirty="0" smtClean="0">
                <a:solidFill>
                  <a:srgbClr val="0000FF"/>
                </a:solidFill>
              </a:rPr>
              <a:t>计数为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fun(p1);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return 0;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 //</a:t>
            </a:r>
            <a:r>
              <a:rPr lang="zh-CN" altLang="en-US" sz="2400" dirty="0" smtClean="0">
                <a:solidFill>
                  <a:srgbClr val="0000FF"/>
                </a:solidFill>
              </a:rPr>
              <a:t>返回时，销毁</a:t>
            </a:r>
            <a:r>
              <a:rPr lang="en-US" altLang="zh-CN" sz="2400" dirty="0" smtClean="0">
                <a:solidFill>
                  <a:srgbClr val="0000FF"/>
                </a:solidFill>
              </a:rPr>
              <a:t>p1</a:t>
            </a:r>
            <a:r>
              <a:rPr lang="zh-CN" altLang="en-US" sz="2400" dirty="0" smtClean="0">
                <a:solidFill>
                  <a:srgbClr val="0000FF"/>
                </a:solidFill>
              </a:rPr>
              <a:t>，引用计数为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zh-CN" altLang="en-US" sz="2400" dirty="0" smtClean="0">
                <a:solidFill>
                  <a:srgbClr val="0000FF"/>
                </a:solidFill>
              </a:rPr>
              <a:t>，释放内存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void fun(</a:t>
            </a:r>
            <a:r>
              <a:rPr lang="en-US" altLang="zh-CN" sz="2400" dirty="0" err="1" smtClean="0"/>
              <a:t>share_ptr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&gt;&amp; p)</a:t>
            </a:r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A50021"/>
                </a:solidFill>
              </a:rPr>
              <a:t>auto p2(p);  //</a:t>
            </a:r>
            <a:r>
              <a:rPr lang="zh-CN" altLang="en-US" sz="2400" dirty="0" smtClean="0">
                <a:solidFill>
                  <a:srgbClr val="A50021"/>
                </a:solidFill>
              </a:rPr>
              <a:t>计数变为</a:t>
            </a:r>
            <a:r>
              <a:rPr lang="en-US" altLang="zh-CN" sz="2400" dirty="0" smtClean="0">
                <a:solidFill>
                  <a:srgbClr val="A50021"/>
                </a:solidFill>
              </a:rPr>
              <a:t>2</a:t>
            </a:r>
          </a:p>
          <a:p>
            <a:pPr>
              <a:buNone/>
            </a:pPr>
            <a:r>
              <a:rPr lang="en-US" altLang="zh-CN" sz="2400" dirty="0" smtClean="0"/>
              <a:t>} //</a:t>
            </a:r>
            <a:r>
              <a:rPr lang="zh-CN" altLang="en-US" sz="2400" dirty="0" smtClean="0"/>
              <a:t>返回时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销毁，引用计数变为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，不能释放内存</a:t>
            </a:r>
            <a:endParaRPr lang="en-US" altLang="zh-CN" sz="2400" dirty="0" smtClean="0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2749476" cy="256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19166AA-B3F0-4E3B-929F-A6300ED82795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异常是一段代码遇到异常状态后，通知另一段代码（异常处理代码）并进行处置的机制。</a:t>
            </a:r>
            <a:endParaRPr lang="en-US" altLang="zh-CN" smtClean="0"/>
          </a:p>
          <a:p>
            <a:pPr lvl="1"/>
            <a:r>
              <a:rPr lang="zh-CN" altLang="en-US" smtClean="0"/>
              <a:t>遇到错误的代码</a:t>
            </a:r>
            <a:r>
              <a:rPr lang="zh-CN" altLang="en-US" smtClean="0">
                <a:solidFill>
                  <a:srgbClr val="FF0066"/>
                </a:solidFill>
              </a:rPr>
              <a:t>抛出</a:t>
            </a:r>
            <a:r>
              <a:rPr lang="zh-CN" altLang="en-US" smtClean="0"/>
              <a:t>（</a:t>
            </a:r>
            <a:r>
              <a:rPr lang="en-US" altLang="zh-CN" smtClean="0"/>
              <a:t>throw</a:t>
            </a:r>
            <a:r>
              <a:rPr lang="zh-CN" altLang="en-US" smtClean="0"/>
              <a:t>）异常</a:t>
            </a:r>
            <a:endParaRPr lang="en-US" altLang="zh-CN" smtClean="0"/>
          </a:p>
          <a:p>
            <a:pPr lvl="1"/>
            <a:r>
              <a:rPr lang="zh-CN" altLang="en-US" smtClean="0"/>
              <a:t>处理异常的代码</a:t>
            </a:r>
            <a:r>
              <a:rPr lang="zh-CN" altLang="en-US" smtClean="0">
                <a:solidFill>
                  <a:srgbClr val="FF0066"/>
                </a:solidFill>
              </a:rPr>
              <a:t>捕获</a:t>
            </a:r>
            <a:r>
              <a:rPr lang="zh-CN" altLang="en-US" smtClean="0"/>
              <a:t>（</a:t>
            </a:r>
            <a:r>
              <a:rPr lang="en-US" altLang="zh-CN" smtClean="0"/>
              <a:t>catch</a:t>
            </a:r>
            <a:r>
              <a:rPr lang="zh-CN" altLang="en-US" smtClean="0"/>
              <a:t>）异常</a:t>
            </a:r>
            <a:endParaRPr lang="en-US" altLang="zh-CN" smtClean="0"/>
          </a:p>
          <a:p>
            <a:pPr lvl="1"/>
            <a:r>
              <a:rPr lang="zh-CN" altLang="en-US" smtClean="0"/>
              <a:t>异常的处理流程不遵守常规的代码执行流程，代码抛出异常后，立即停止执行，跳转到异常处理处。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2630810" cy="196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unique_ptr</a:t>
            </a:r>
            <a:r>
              <a:rPr lang="zh-CN" altLang="en-US" dirty="0" smtClean="0"/>
              <a:t>指针管理动态数组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err="1" smtClean="0">
                <a:solidFill>
                  <a:srgbClr val="FF0066"/>
                </a:solidFill>
              </a:rPr>
              <a:t>unique_ptr</a:t>
            </a:r>
            <a:r>
              <a:rPr lang="en-US" altLang="zh-CN" dirty="0" smtClean="0">
                <a:solidFill>
                  <a:srgbClr val="FF0066"/>
                </a:solidFill>
              </a:rPr>
              <a:t>&lt;</a:t>
            </a:r>
            <a:r>
              <a:rPr lang="en-US" altLang="zh-CN" dirty="0" err="1" smtClean="0">
                <a:solidFill>
                  <a:srgbClr val="FF0066"/>
                </a:solidFill>
              </a:rPr>
              <a:t>int</a:t>
            </a:r>
            <a:r>
              <a:rPr lang="en-US" altLang="zh-CN" dirty="0" smtClean="0">
                <a:solidFill>
                  <a:srgbClr val="FF0066"/>
                </a:solidFill>
              </a:rPr>
              <a:t>[] &gt; p1(new </a:t>
            </a:r>
            <a:r>
              <a:rPr lang="en-US" altLang="zh-CN" dirty="0" err="1" smtClean="0">
                <a:solidFill>
                  <a:srgbClr val="FF0066"/>
                </a:solidFill>
              </a:rPr>
              <a:t>int</a:t>
            </a:r>
            <a:r>
              <a:rPr lang="en-US" altLang="zh-CN" dirty="0" smtClean="0">
                <a:solidFill>
                  <a:srgbClr val="FF0066"/>
                </a:solidFill>
              </a:rPr>
              <a:t> [10]);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p1.release();  //</a:t>
            </a:r>
            <a:r>
              <a:rPr lang="zh-CN" altLang="en-US" dirty="0" smtClean="0">
                <a:solidFill>
                  <a:srgbClr val="0000FF"/>
                </a:solidFill>
              </a:rPr>
              <a:t>释放内存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=0;i&lt;10;++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	p1[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3717032"/>
            <a:ext cx="7848872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unique_ptr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支持对动态分配数组的包装，支持相应的下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标运算符，以访问不同的数据元素。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12474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share_ptr</a:t>
            </a:r>
            <a:r>
              <a:rPr lang="zh-CN" altLang="en-US" dirty="0" smtClean="0"/>
              <a:t>指针管理动态数组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share_ptr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&gt; sp(new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[10],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</a:t>
            </a:r>
            <a:r>
              <a:rPr lang="en-US" altLang="zh-CN" dirty="0" smtClean="0">
                <a:solidFill>
                  <a:srgbClr val="A50021"/>
                </a:solidFill>
              </a:rPr>
              <a:t>[ ](</a:t>
            </a: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*p) { delete[] p } 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</a:p>
          <a:p>
            <a:pPr lvl="1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sp.reset</a:t>
            </a:r>
            <a:r>
              <a:rPr lang="en-US" altLang="zh-CN" dirty="0" smtClean="0">
                <a:solidFill>
                  <a:srgbClr val="0000FF"/>
                </a:solidFill>
              </a:rPr>
              <a:t>();  //</a:t>
            </a:r>
            <a:r>
              <a:rPr lang="zh-CN" altLang="en-US" dirty="0" smtClean="0">
                <a:solidFill>
                  <a:srgbClr val="0000FF"/>
                </a:solidFill>
              </a:rPr>
              <a:t>释放内存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=0;i&lt;10;++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sp.get</a:t>
            </a:r>
            <a:r>
              <a:rPr lang="en-US" altLang="zh-CN" sz="2400" dirty="0" smtClean="0"/>
              <a:t>()+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3933056"/>
            <a:ext cx="8136904" cy="194421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share_ptr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正常情况下只能包装单个内存数据，若要管理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动态数组，需要提供删除器。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sp.reset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时，释放内存，调用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表达式按自定义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方式释放内存。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share_ptr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不支持动态数组的下标运算符。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12474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endParaRPr lang="en-US" altLang="zh-CN" smtClean="0"/>
          </a:p>
          <a:p>
            <a:r>
              <a:rPr lang="zh-CN" altLang="en-US" smtClean="0"/>
              <a:t>智能指针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标准输入输出流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字符串输入输出流</a:t>
            </a:r>
            <a:endParaRPr lang="en-US" altLang="zh-CN" dirty="0" smtClean="0"/>
          </a:p>
          <a:p>
            <a:r>
              <a:rPr lang="zh-CN" altLang="en-US" dirty="0" smtClean="0"/>
              <a:t>文件输入输出流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中的流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流类似数据管道，数据通过管道从一个地方流向另一个地方。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不同类型的流，工作原理类似，只是源头、目标和流向不同而已。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</a:t>
            </a:r>
            <a:r>
              <a:rPr lang="zh-CN" altLang="en-US" dirty="0" smtClean="0"/>
              <a:t>：标准输入流，接受用户通过标准输入设备的输入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r>
              <a:rPr lang="zh-CN" altLang="en-US" dirty="0" smtClean="0"/>
              <a:t>：标准输出设备，将数据输出到标准输出设备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std</a:t>
            </a:r>
            <a:r>
              <a:rPr lang="zh-CN" altLang="en-US" dirty="0" smtClean="0"/>
              <a:t>命名空间中定义的流类对象。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中的流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常见的三种流</a:t>
            </a:r>
            <a:endParaRPr lang="en-US" altLang="zh-CN" smtClean="0"/>
          </a:p>
          <a:p>
            <a:pPr lvl="1"/>
            <a:r>
              <a:rPr lang="zh-CN" altLang="en-US" smtClean="0"/>
              <a:t>控制台流：控制台输入流允许用户在程序运行时进行交互式输入，控制台输出流通过控制台输出信息</a:t>
            </a:r>
            <a:endParaRPr lang="en-US" altLang="zh-CN" smtClean="0"/>
          </a:p>
          <a:p>
            <a:pPr lvl="1"/>
            <a:r>
              <a:rPr lang="zh-CN" altLang="en-US" smtClean="0"/>
              <a:t>文件流：用于文件操作，文件输入流用于从系统文件中读取数据，文件输出流用于将数据保存到文件中</a:t>
            </a:r>
            <a:endParaRPr lang="en-US" altLang="zh-CN" smtClean="0"/>
          </a:p>
          <a:p>
            <a:pPr lvl="1"/>
            <a:r>
              <a:rPr lang="zh-CN" altLang="en-US" smtClean="0"/>
              <a:t>字符串流：输入输出目标用字符串替代，字符串输入流从字符串中读取数据，字符串输出流将数据输出结果保存到字符串中；借助字符串的处理方法，更好处理和分析输入输出内容。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、标准输出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包含头文件</a:t>
            </a:r>
            <a:endParaRPr lang="en-US" altLang="zh-CN" smtClean="0"/>
          </a:p>
          <a:p>
            <a:pPr lvl="1"/>
            <a:r>
              <a:rPr lang="en-US" altLang="zh-CN" smtClean="0"/>
              <a:t>#include</a:t>
            </a:r>
            <a:r>
              <a:rPr lang="zh-CN" altLang="en-US" smtClean="0"/>
              <a:t> </a:t>
            </a:r>
            <a:r>
              <a:rPr lang="en-US" altLang="zh-CN" smtClean="0"/>
              <a:t>&lt;iostream&gt;</a:t>
            </a:r>
            <a:r>
              <a:rPr lang="zh-CN" altLang="en-US" smtClean="0"/>
              <a:t>，同时引入</a:t>
            </a:r>
            <a:r>
              <a:rPr lang="en-US" altLang="zh-CN" smtClean="0"/>
              <a:t>cout</a:t>
            </a:r>
            <a:r>
              <a:rPr lang="zh-CN" altLang="en-US" smtClean="0"/>
              <a:t>的声明</a:t>
            </a:r>
            <a:endParaRPr lang="en-US" altLang="zh-CN" smtClean="0"/>
          </a:p>
          <a:p>
            <a:r>
              <a:rPr lang="en-US" altLang="zh-CN" smtClean="0"/>
              <a:t>&lt;&lt;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en-US" altLang="zh-CN" smtClean="0"/>
              <a:t>&lt;&lt;</a:t>
            </a:r>
            <a:r>
              <a:rPr lang="zh-CN" altLang="en-US" smtClean="0"/>
              <a:t>是输出流中最基本的输出方法，支持基本数据类型</a:t>
            </a:r>
            <a:r>
              <a:rPr lang="en-US" altLang="zh-CN" smtClean="0"/>
              <a:t>(</a:t>
            </a:r>
            <a:r>
              <a:rPr lang="zh-CN" altLang="en-US" smtClean="0"/>
              <a:t>整型、浮点、字符、指针）的输出，也可以支持</a:t>
            </a:r>
            <a:r>
              <a:rPr lang="en-US" altLang="zh-CN" smtClean="0"/>
              <a:t>string</a:t>
            </a:r>
            <a:r>
              <a:rPr lang="zh-CN" altLang="en-US" smtClean="0"/>
              <a:t>类型以及</a:t>
            </a:r>
            <a:r>
              <a:rPr lang="en-US" altLang="zh-CN" smtClean="0"/>
              <a:t>C</a:t>
            </a:r>
            <a:r>
              <a:rPr lang="zh-CN" altLang="en-US" smtClean="0"/>
              <a:t>风格字符串的输出。</a:t>
            </a:r>
            <a:endParaRPr lang="en-US" altLang="zh-CN" smtClean="0"/>
          </a:p>
          <a:p>
            <a:pPr lvl="1"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int i = 7;</a:t>
            </a:r>
          </a:p>
          <a:p>
            <a:pPr lvl="1"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cout &lt;&lt; i;</a:t>
            </a:r>
          </a:p>
          <a:p>
            <a:pPr lvl="1"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string myString = “Marni is adorable.”;</a:t>
            </a:r>
          </a:p>
          <a:p>
            <a:pPr lvl="1"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cout &lt;&lt; myString;</a:t>
            </a:r>
          </a:p>
          <a:p>
            <a:pPr lvl="1">
              <a:buNone/>
            </a:pPr>
            <a:r>
              <a:rPr lang="en-US" altLang="zh-CN" sz="2200" smtClean="0">
                <a:solidFill>
                  <a:srgbClr val="009900"/>
                </a:solidFill>
                <a:effectLst/>
                <a:latin typeface="Tahoma" pitchFamily="34" charset="0"/>
                <a:cs typeface="Tahoma" pitchFamily="34" charset="0"/>
              </a:rPr>
              <a:t>cout&lt;&lt;“Hello\n”;</a:t>
            </a:r>
            <a:endParaRPr lang="zh-CN" altLang="en-US" sz="2200">
              <a:solidFill>
                <a:srgbClr val="009900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标准输出的</a:t>
            </a:r>
            <a:r>
              <a:rPr lang="en-US" altLang="zh-CN" smtClean="0"/>
              <a:t>put</a:t>
            </a:r>
            <a:r>
              <a:rPr lang="zh-CN" altLang="en-US" smtClean="0"/>
              <a:t>和</a:t>
            </a:r>
            <a:r>
              <a:rPr lang="en-US" altLang="zh-CN" smtClean="0"/>
              <a:t>write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9900"/>
                </a:solidFill>
                <a:effectLst/>
                <a:latin typeface="Tahoma" pitchFamily="34" charset="0"/>
                <a:cs typeface="Tahoma" pitchFamily="34" charset="0"/>
              </a:rPr>
              <a:t>void rawWrite(const char* data, int dataSize)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9900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9900"/>
                </a:solidFill>
                <a:effectLst/>
                <a:latin typeface="Tahoma" pitchFamily="34" charset="0"/>
                <a:cs typeface="Tahoma" pitchFamily="34" charset="0"/>
              </a:rPr>
              <a:t>	cout.write(data, dataSize);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9900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void rawPutChar(const char* data, int charIndex)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cout.put(data[charIndex]);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  <a:endParaRPr lang="zh-CN" altLang="en-US" sz="2200">
              <a:solidFill>
                <a:srgbClr val="A5002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57290" y="4429132"/>
            <a:ext cx="5357850" cy="92869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write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用于输出指定大小的数据块。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put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用于输出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个字符。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flush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向标准输出流写数据时</a:t>
            </a:r>
            <a:endParaRPr lang="en-US" altLang="zh-CN" smtClean="0"/>
          </a:p>
          <a:p>
            <a:pPr lvl="1"/>
            <a:r>
              <a:rPr lang="zh-CN" altLang="en-US" smtClean="0"/>
              <a:t>可能不会立即向目标输出，采用缓冲（</a:t>
            </a:r>
            <a:r>
              <a:rPr lang="en-US" altLang="zh-CN" smtClean="0"/>
              <a:t>buffer</a:t>
            </a:r>
            <a:r>
              <a:rPr lang="zh-CN" altLang="en-US" smtClean="0"/>
              <a:t>）机制，累积到一定数量后才集中输出，而不是立即输出。</a:t>
            </a:r>
            <a:endParaRPr lang="en-US" altLang="zh-CN" smtClean="0"/>
          </a:p>
          <a:p>
            <a:r>
              <a:rPr lang="zh-CN" altLang="en-US" smtClean="0"/>
              <a:t>触发输出的时机</a:t>
            </a:r>
            <a:endParaRPr lang="en-US" altLang="zh-CN" smtClean="0"/>
          </a:p>
          <a:p>
            <a:pPr lvl="1"/>
            <a:r>
              <a:rPr lang="zh-CN" altLang="en-US" smtClean="0"/>
              <a:t>当</a:t>
            </a:r>
            <a:r>
              <a:rPr lang="en-US" altLang="zh-CN" smtClean="0"/>
              <a:t>endl</a:t>
            </a:r>
            <a:r>
              <a:rPr lang="zh-CN" altLang="en-US" smtClean="0"/>
              <a:t>到达缓冲区，立即输出</a:t>
            </a:r>
            <a:endParaRPr lang="en-US" altLang="zh-CN" smtClean="0"/>
          </a:p>
          <a:p>
            <a:pPr lvl="1"/>
            <a:r>
              <a:rPr lang="zh-CN" altLang="en-US" smtClean="0"/>
              <a:t>流对象超出其生命期，需要析构时</a:t>
            </a:r>
            <a:endParaRPr lang="en-US" altLang="zh-CN" smtClean="0"/>
          </a:p>
          <a:p>
            <a:pPr lvl="1"/>
            <a:r>
              <a:rPr lang="zh-CN" altLang="en-US" smtClean="0"/>
              <a:t>交错使用相应输入设备输入数据，缓冲区中现有数据立即输出</a:t>
            </a:r>
            <a:endParaRPr lang="en-US" altLang="zh-CN" smtClean="0"/>
          </a:p>
          <a:p>
            <a:pPr lvl="1"/>
            <a:r>
              <a:rPr lang="zh-CN" altLang="en-US" smtClean="0"/>
              <a:t>缓冲区满后输出</a:t>
            </a:r>
            <a:endParaRPr lang="en-US" altLang="zh-CN" smtClean="0"/>
          </a:p>
          <a:p>
            <a:pPr lvl="1"/>
            <a:r>
              <a:rPr lang="zh-CN" altLang="en-US" smtClean="0"/>
              <a:t>显式调用</a:t>
            </a:r>
            <a:r>
              <a:rPr lang="en-US" altLang="zh-CN" smtClean="0"/>
              <a:t>flush</a:t>
            </a:r>
            <a:r>
              <a:rPr lang="zh-CN" altLang="en-US" smtClean="0"/>
              <a:t>，强制输出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flush</a:t>
            </a:r>
            <a:r>
              <a:rPr lang="zh-CN" altLang="en-US" smtClean="0"/>
              <a:t>的应用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cout &lt;&lt; “abc”;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cout&lt;&lt;“def”;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cout.flush();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cout &lt;&lt; “ghi”;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cout &lt;&lt; endl;</a:t>
            </a:r>
            <a:endParaRPr lang="zh-CN" altLang="en-US" sz="2200">
              <a:solidFill>
                <a:srgbClr val="004E4C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8596" y="3786190"/>
            <a:ext cx="8286808" cy="7143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对于非缓冲的的流，输出操作后总是立即输出。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357554" y="1857364"/>
            <a:ext cx="2441581" cy="500066"/>
          </a:xfrm>
          <a:prstGeom prst="borderCallout2">
            <a:avLst>
              <a:gd name="adj1" fmla="val 5671"/>
              <a:gd name="adj2" fmla="val -1532"/>
              <a:gd name="adj3" fmla="val 5671"/>
              <a:gd name="adj4" fmla="val -7921"/>
              <a:gd name="adj5" fmla="val -103856"/>
              <a:gd name="adj6" fmla="val -30671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没有立即输出</a:t>
            </a:r>
            <a:endParaRPr lang="zh-CN" altLang="en-US">
              <a:effectLst/>
              <a:latin typeface="Book Antiqu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处理输出错误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输出错误</a:t>
            </a:r>
            <a:endParaRPr lang="en-US" altLang="zh-CN" smtClean="0"/>
          </a:p>
          <a:p>
            <a:pPr lvl="1"/>
            <a:r>
              <a:rPr lang="zh-CN" altLang="en-US" smtClean="0"/>
              <a:t>如输出文件不存在，输出时出错</a:t>
            </a:r>
            <a:r>
              <a:rPr lang="en-US" altLang="zh-CN" smtClean="0"/>
              <a:t>……</a:t>
            </a:r>
          </a:p>
          <a:p>
            <a:r>
              <a:rPr lang="zh-CN" altLang="en-US" smtClean="0"/>
              <a:t>捕获输出流状态</a:t>
            </a:r>
            <a:endParaRPr lang="en-US" altLang="zh-CN" smtClean="0"/>
          </a:p>
          <a:p>
            <a:pPr lvl="1"/>
            <a:r>
              <a:rPr lang="en-US" altLang="zh-CN" smtClean="0"/>
              <a:t>good</a:t>
            </a:r>
            <a:r>
              <a:rPr lang="zh-CN" altLang="en-US" smtClean="0"/>
              <a:t>方法：判断输出流是否正常</a:t>
            </a:r>
            <a:endParaRPr lang="en-US" altLang="zh-CN" smtClean="0"/>
          </a:p>
          <a:p>
            <a:pPr lvl="1"/>
            <a:r>
              <a:rPr lang="en-US" altLang="zh-CN" smtClean="0"/>
              <a:t>bad</a:t>
            </a:r>
            <a:r>
              <a:rPr lang="zh-CN" altLang="en-US" smtClean="0"/>
              <a:t>方法：返回</a:t>
            </a:r>
            <a:r>
              <a:rPr lang="en-US" altLang="zh-CN" smtClean="0"/>
              <a:t>true</a:t>
            </a:r>
            <a:r>
              <a:rPr lang="zh-CN" altLang="en-US" smtClean="0"/>
              <a:t>，表示输入流出现错误</a:t>
            </a:r>
            <a:endParaRPr lang="en-US" altLang="zh-CN" smtClean="0"/>
          </a:p>
          <a:p>
            <a:pPr lvl="1"/>
            <a:r>
              <a:rPr lang="en-US" altLang="zh-CN" smtClean="0"/>
              <a:t>fail</a:t>
            </a:r>
            <a:r>
              <a:rPr lang="zh-CN" altLang="en-US" smtClean="0"/>
              <a:t>方法：检测最近一次操作是否出现错误，若返回</a:t>
            </a:r>
            <a:r>
              <a:rPr lang="en-US" altLang="zh-CN" smtClean="0"/>
              <a:t>true</a:t>
            </a:r>
            <a:r>
              <a:rPr lang="zh-CN" altLang="en-US" smtClean="0"/>
              <a:t>，表示最近一次操作失败（如输入整数时，实际输入字符），若不做处理，以后的所有操作也会失败</a:t>
            </a:r>
            <a:endParaRPr lang="en-US" altLang="zh-CN" smtClean="0"/>
          </a:p>
          <a:p>
            <a:pPr lvl="1"/>
            <a:r>
              <a:rPr lang="en-US" altLang="zh-CN" smtClean="0"/>
              <a:t>clear</a:t>
            </a:r>
            <a:r>
              <a:rPr lang="zh-CN" altLang="en-US" smtClean="0"/>
              <a:t>方法：重置错误状态。</a:t>
            </a:r>
            <a:endParaRPr lang="en-US" altLang="zh-CN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85918" y="5072074"/>
            <a:ext cx="5715040" cy="7143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这些方法同样适用于其它类型的流。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异常机制</a:t>
            </a:r>
            <a:endParaRPr lang="zh-CN" altLang="en-US"/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throw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语句实现异常机制。</a:t>
            </a:r>
          </a:p>
          <a:p>
            <a:r>
              <a:rPr lang="zh-CN" altLang="en-US" smtClean="0"/>
              <a:t>通常创建</a:t>
            </a:r>
            <a:r>
              <a:rPr lang="en-US" altLang="zh-CN" smtClean="0"/>
              <a:t>try</a:t>
            </a:r>
            <a:r>
              <a:rPr lang="zh-CN" altLang="en-US" smtClean="0"/>
              <a:t>块包围有可能出问题的代码区</a:t>
            </a:r>
          </a:p>
          <a:p>
            <a:pPr>
              <a:buNone/>
            </a:pPr>
            <a:r>
              <a:rPr lang="zh-CN" altLang="en-US" smtClean="0"/>
              <a:t>	</a:t>
            </a:r>
            <a:r>
              <a:rPr lang="en-US" altLang="zh-CN" sz="2400" smtClean="0">
                <a:solidFill>
                  <a:srgbClr val="000099"/>
                </a:solidFill>
              </a:rPr>
              <a:t>try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	{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	    someDangerousfunction();  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	}</a:t>
            </a:r>
          </a:p>
          <a:p>
            <a:r>
              <a:rPr lang="zh-CN" altLang="en-US" smtClean="0"/>
              <a:t>创建若干</a:t>
            </a:r>
            <a:r>
              <a:rPr lang="en-US" altLang="zh-CN" smtClean="0"/>
              <a:t>catch</a:t>
            </a:r>
            <a:r>
              <a:rPr lang="zh-CN" altLang="en-US" smtClean="0"/>
              <a:t>块（通常位于</a:t>
            </a:r>
            <a:r>
              <a:rPr lang="en-US" altLang="zh-CN" smtClean="0"/>
              <a:t>try</a:t>
            </a:r>
            <a:r>
              <a:rPr lang="zh-CN" altLang="en-US" smtClean="0"/>
              <a:t>块之后），对不同的异常进行处理，不同</a:t>
            </a:r>
            <a:r>
              <a:rPr lang="en-US" altLang="zh-CN" smtClean="0"/>
              <a:t>catch</a:t>
            </a:r>
            <a:r>
              <a:rPr lang="zh-CN" altLang="en-US" smtClean="0"/>
              <a:t>块处理不同异常。</a:t>
            </a:r>
            <a:endParaRPr lang="en-US" altLang="zh-CN" smtClean="0"/>
          </a:p>
          <a:p>
            <a:r>
              <a:rPr lang="zh-CN" altLang="en-US" smtClean="0"/>
              <a:t>在处理代码中，遇到异常情况时，通过</a:t>
            </a:r>
            <a:r>
              <a:rPr lang="en-US" altLang="zh-CN" smtClean="0"/>
              <a:t>throw</a:t>
            </a:r>
            <a:r>
              <a:rPr lang="zh-CN" altLang="en-US" smtClean="0"/>
              <a:t>抛出异常。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C6238230-ABC8-4C0A-ACB2-895B6077C38B}" type="slidenum">
              <a:rPr lang="en-US" altLang="zh-CN" smtClean="0"/>
              <a:pPr/>
              <a:t>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、格式化输出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格式控制操纵符</a:t>
            </a:r>
            <a:r>
              <a:rPr lang="en-US" altLang="zh-CN" smtClean="0"/>
              <a:t>(manipulator)</a:t>
            </a:r>
          </a:p>
          <a:p>
            <a:pPr lvl="1"/>
            <a:r>
              <a:rPr lang="en-US" altLang="zh-CN" smtClean="0"/>
              <a:t>C++</a:t>
            </a:r>
            <a:r>
              <a:rPr lang="zh-CN" altLang="en-US" smtClean="0"/>
              <a:t>输入输出流，不但可以丢入数据，还可以丢入格式控制操纵符，以改变流的行为。</a:t>
            </a:r>
            <a:endParaRPr lang="en-US" altLang="zh-CN" smtClean="0"/>
          </a:p>
          <a:p>
            <a:pPr lvl="1"/>
            <a:r>
              <a:rPr lang="zh-CN" altLang="en-US" smtClean="0"/>
              <a:t>头文件</a:t>
            </a:r>
            <a:r>
              <a:rPr lang="en-US" altLang="zh-CN" smtClean="0"/>
              <a:t>&lt;ios&gt; </a:t>
            </a:r>
            <a:r>
              <a:rPr lang="zh-CN" altLang="en-US" smtClean="0"/>
              <a:t>、</a:t>
            </a:r>
            <a:r>
              <a:rPr lang="en-US" altLang="zh-CN" smtClean="0"/>
              <a:t> &lt;iomanip&gt;</a:t>
            </a:r>
          </a:p>
          <a:p>
            <a:r>
              <a:rPr lang="zh-CN" altLang="en-US" smtClean="0"/>
              <a:t>常见操纵符</a:t>
            </a:r>
            <a:endParaRPr lang="en-US" altLang="zh-CN" smtClean="0"/>
          </a:p>
          <a:p>
            <a:pPr lvl="1"/>
            <a:r>
              <a:rPr lang="en-US" altLang="zh-CN" smtClean="0"/>
              <a:t>endl</a:t>
            </a:r>
            <a:r>
              <a:rPr lang="zh-CN" altLang="en-US" smtClean="0"/>
              <a:t>：输出回车换行并</a:t>
            </a:r>
            <a:r>
              <a:rPr lang="en-US" altLang="zh-CN" smtClean="0"/>
              <a:t>flush</a:t>
            </a:r>
            <a:r>
              <a:rPr lang="zh-CN" altLang="en-US" smtClean="0"/>
              <a:t>缓冲区</a:t>
            </a:r>
            <a:endParaRPr lang="en-US" altLang="zh-CN" smtClean="0"/>
          </a:p>
          <a:p>
            <a:pPr lvl="1"/>
            <a:r>
              <a:rPr lang="en-US" altLang="zh-CN" smtClean="0"/>
              <a:t>hex</a:t>
            </a:r>
            <a:r>
              <a:rPr lang="zh-CN" altLang="en-US" smtClean="0"/>
              <a:t>、</a:t>
            </a:r>
            <a:r>
              <a:rPr lang="en-US" altLang="zh-CN" smtClean="0"/>
              <a:t>oct</a:t>
            </a:r>
            <a:r>
              <a:rPr lang="zh-CN" altLang="en-US" smtClean="0"/>
              <a:t>、</a:t>
            </a:r>
            <a:r>
              <a:rPr lang="en-US" altLang="zh-CN" smtClean="0"/>
              <a:t>dec</a:t>
            </a:r>
            <a:r>
              <a:rPr lang="zh-CN" altLang="en-US" smtClean="0"/>
              <a:t>：整数的输出进制</a:t>
            </a:r>
            <a:endParaRPr lang="en-US" altLang="zh-CN" smtClean="0"/>
          </a:p>
          <a:p>
            <a:pPr lvl="1"/>
            <a:r>
              <a:rPr lang="en-US" altLang="zh-CN" smtClean="0"/>
              <a:t>setw</a:t>
            </a:r>
            <a:r>
              <a:rPr lang="zh-CN" altLang="en-US" smtClean="0"/>
              <a:t>：设置输出宽度</a:t>
            </a:r>
            <a:endParaRPr lang="en-US" altLang="zh-CN" smtClean="0"/>
          </a:p>
          <a:p>
            <a:pPr lvl="1"/>
            <a:r>
              <a:rPr lang="en-US" altLang="zh-CN" smtClean="0"/>
              <a:t>setfill</a:t>
            </a:r>
            <a:r>
              <a:rPr lang="zh-CN" altLang="en-US" smtClean="0"/>
              <a:t>：设置不足指定宽度时的前导填充字符</a:t>
            </a:r>
            <a:endParaRPr lang="en-US" altLang="zh-CN" smtClean="0"/>
          </a:p>
          <a:p>
            <a:pPr lvl="1"/>
            <a:r>
              <a:rPr lang="en-US" altLang="zh-CN" smtClean="0"/>
              <a:t>setprecision</a:t>
            </a:r>
            <a:r>
              <a:rPr lang="zh-CN" altLang="en-US" smtClean="0"/>
              <a:t>：指定浮点数的小数位数</a:t>
            </a:r>
            <a:endParaRPr lang="en-US" altLang="zh-CN" smtClean="0"/>
          </a:p>
          <a:p>
            <a:pPr lvl="1"/>
            <a:r>
              <a:rPr lang="en-US" altLang="zh-CN" smtClean="0"/>
              <a:t>left</a:t>
            </a:r>
            <a:r>
              <a:rPr lang="zh-CN" altLang="en-US" smtClean="0"/>
              <a:t>、</a:t>
            </a:r>
            <a:r>
              <a:rPr lang="en-US" altLang="zh-CN" smtClean="0"/>
              <a:t>right</a:t>
            </a:r>
            <a:r>
              <a:rPr lang="zh-CN" altLang="en-US" smtClean="0"/>
              <a:t>：输出对齐方式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、标准输入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包含头文件</a:t>
            </a:r>
            <a:endParaRPr lang="en-US" altLang="zh-CN" smtClean="0"/>
          </a:p>
          <a:p>
            <a:pPr lvl="1"/>
            <a:r>
              <a:rPr lang="en-US" altLang="zh-CN" smtClean="0"/>
              <a:t>#include</a:t>
            </a:r>
            <a:r>
              <a:rPr lang="zh-CN" altLang="en-US" smtClean="0"/>
              <a:t> </a:t>
            </a:r>
            <a:r>
              <a:rPr lang="en-US" altLang="zh-CN" smtClean="0"/>
              <a:t>&lt;iostream&gt;</a:t>
            </a:r>
            <a:r>
              <a:rPr lang="zh-CN" altLang="en-US" smtClean="0"/>
              <a:t>，同时引入</a:t>
            </a:r>
            <a:r>
              <a:rPr lang="en-US" altLang="zh-CN" smtClean="0"/>
              <a:t>cin</a:t>
            </a:r>
            <a:r>
              <a:rPr lang="zh-CN" altLang="en-US" smtClean="0"/>
              <a:t>的声明</a:t>
            </a:r>
            <a:endParaRPr lang="en-US" altLang="zh-CN" smtClean="0"/>
          </a:p>
          <a:p>
            <a:r>
              <a:rPr lang="en-US" altLang="zh-CN" smtClean="0"/>
              <a:t>&gt;&gt;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zh-CN" altLang="en-US" smtClean="0"/>
              <a:t>从输入流中读取数据并保存到变量中，支持基础数据类型、</a:t>
            </a:r>
            <a:r>
              <a:rPr lang="en-US" altLang="zh-CN" smtClean="0"/>
              <a:t>string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语言风格字符串的输入</a:t>
            </a:r>
            <a:endParaRPr lang="en-US" altLang="zh-CN" smtClean="0"/>
          </a:p>
          <a:p>
            <a:pPr lvl="1">
              <a:buNone/>
            </a:pPr>
            <a:endParaRPr lang="en-US" altLang="zh-CN" smtClean="0">
              <a:solidFill>
                <a:srgbClr val="A50021"/>
              </a:solidFill>
            </a:endParaRPr>
          </a:p>
          <a:p>
            <a:pPr lvl="1">
              <a:buNone/>
            </a:pPr>
            <a:r>
              <a:rPr lang="en-US" altLang="zh-CN" smtClean="0">
                <a:solidFill>
                  <a:srgbClr val="A50021"/>
                </a:solidFill>
                <a:latin typeface="Tahoma" pitchFamily="34" charset="0"/>
                <a:cs typeface="Tahoma" pitchFamily="34" charset="0"/>
              </a:rPr>
              <a:t>string userInput;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A50021"/>
                </a:solidFill>
                <a:latin typeface="Tahoma" pitchFamily="34" charset="0"/>
                <a:cs typeface="Tahoma" pitchFamily="34" charset="0"/>
              </a:rPr>
              <a:t>cin &gt;&gt; userInput;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A50021"/>
                </a:solidFill>
                <a:latin typeface="Tahoma" pitchFamily="34" charset="0"/>
                <a:cs typeface="Tahoma" pitchFamily="34" charset="0"/>
              </a:rPr>
              <a:t>cout &lt;&lt; “User input was “ &lt;&lt; userInput &lt;&lt; endl;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示例分析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string userInput;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cin &gt;&gt; userInput;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cout &lt;&lt;userInput &lt;&lt; endl;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48" y="2500306"/>
            <a:ext cx="2514600" cy="1219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输出结果</a:t>
            </a:r>
          </a:p>
          <a:p>
            <a:r>
              <a:rPr lang="en-US" altLang="zh-CN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World↙</a:t>
            </a:r>
            <a:endParaRPr lang="en-US" altLang="zh-CN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r>
              <a:rPr lang="en-US" altLang="zh-CN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</a:t>
            </a:r>
            <a:endParaRPr lang="en-US" altLang="zh-CN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4282" y="4286256"/>
            <a:ext cx="8643998" cy="100013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缺省情况下，输入流将输入内容按空格进行分隔，当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userInput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输入时，只提取到第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个空格之前的“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Hello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”。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标准输入的方法：</a:t>
            </a:r>
            <a:r>
              <a:rPr lang="en-US" altLang="zh-CN" smtClean="0"/>
              <a:t>get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4E4C"/>
                </a:solidFill>
              </a:rPr>
              <a:t>get</a:t>
            </a:r>
            <a:r>
              <a:rPr lang="zh-CN" altLang="en-US" dirty="0" smtClean="0">
                <a:solidFill>
                  <a:srgbClr val="004E4C"/>
                </a:solidFill>
              </a:rPr>
              <a:t>的无参版本</a:t>
            </a:r>
            <a:endParaRPr lang="en-US" altLang="zh-CN" dirty="0" smtClean="0">
              <a:solidFill>
                <a:srgbClr val="004E4C"/>
              </a:solidFill>
            </a:endParaRPr>
          </a:p>
          <a:p>
            <a:pPr lvl="1"/>
            <a:r>
              <a:rPr lang="zh-CN" altLang="en-US" dirty="0" smtClean="0"/>
              <a:t>读取并返回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readName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istream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inStream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{	  string name;</a:t>
            </a:r>
          </a:p>
          <a:p>
            <a:pPr lvl="1">
              <a:buNone/>
            </a:pPr>
            <a:r>
              <a:rPr lang="en-US" altLang="zh-CN" dirty="0" smtClean="0"/>
              <a:t>	  </a:t>
            </a:r>
            <a:r>
              <a:rPr lang="en-US" altLang="zh-CN" dirty="0" smtClean="0">
                <a:solidFill>
                  <a:srgbClr val="A50021"/>
                </a:solidFill>
              </a:rPr>
              <a:t>while (</a:t>
            </a:r>
            <a:r>
              <a:rPr lang="en-US" altLang="zh-CN" dirty="0" err="1" smtClean="0">
                <a:solidFill>
                  <a:srgbClr val="A50021"/>
                </a:solidFill>
              </a:rPr>
              <a:t>inStream.good</a:t>
            </a:r>
            <a:r>
              <a:rPr lang="en-US" altLang="zh-CN" dirty="0" smtClean="0">
                <a:solidFill>
                  <a:srgbClr val="A50021"/>
                </a:solidFill>
              </a:rPr>
              <a:t>()) </a:t>
            </a:r>
          </a:p>
          <a:p>
            <a:pPr lvl="1">
              <a:buNone/>
            </a:pPr>
            <a:r>
              <a:rPr lang="en-US" altLang="zh-CN" dirty="0" smtClean="0"/>
              <a:t>	  {	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FF0066"/>
                </a:solidFill>
              </a:rPr>
              <a:t>		      </a:t>
            </a:r>
            <a:r>
              <a:rPr lang="en-US" altLang="zh-CN" dirty="0" err="1" smtClean="0">
                <a:solidFill>
                  <a:srgbClr val="FF0066"/>
                </a:solidFill>
              </a:rPr>
              <a:t>int</a:t>
            </a:r>
            <a:r>
              <a:rPr lang="en-US" altLang="zh-CN" dirty="0" smtClean="0">
                <a:solidFill>
                  <a:srgbClr val="FF0066"/>
                </a:solidFill>
              </a:rPr>
              <a:t> next = </a:t>
            </a:r>
            <a:r>
              <a:rPr lang="en-US" altLang="zh-CN" dirty="0" err="1" smtClean="0">
                <a:solidFill>
                  <a:srgbClr val="FF0066"/>
                </a:solidFill>
              </a:rPr>
              <a:t>inStream.get</a:t>
            </a:r>
            <a:r>
              <a:rPr lang="en-US" altLang="zh-CN" dirty="0" smtClean="0">
                <a:solidFill>
                  <a:srgbClr val="FF0066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if (next == EOF) 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break;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name += next;</a:t>
            </a:r>
          </a:p>
          <a:p>
            <a:pPr lvl="1">
              <a:buNone/>
            </a:pPr>
            <a:r>
              <a:rPr lang="en-US" altLang="zh-CN" dirty="0" smtClean="0"/>
              <a:t>	  }</a:t>
            </a:r>
          </a:p>
          <a:p>
            <a:pPr lvl="1">
              <a:buNone/>
            </a:pPr>
            <a:r>
              <a:rPr lang="en-US" altLang="zh-CN" dirty="0" smtClean="0"/>
              <a:t>	  return name;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44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标准输入的方法：</a:t>
            </a:r>
            <a:r>
              <a:rPr lang="en-US" altLang="zh-CN" smtClean="0"/>
              <a:t>get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4E4C"/>
                </a:solidFill>
              </a:rPr>
              <a:t>get</a:t>
            </a:r>
            <a:r>
              <a:rPr lang="zh-CN" altLang="en-US" dirty="0" smtClean="0">
                <a:solidFill>
                  <a:srgbClr val="004E4C"/>
                </a:solidFill>
              </a:rPr>
              <a:t>的</a:t>
            </a:r>
            <a:r>
              <a:rPr lang="en-US" altLang="zh-CN" dirty="0" smtClean="0">
                <a:solidFill>
                  <a:srgbClr val="004E4C"/>
                </a:solidFill>
              </a:rPr>
              <a:t>1</a:t>
            </a:r>
            <a:r>
              <a:rPr lang="zh-CN" altLang="en-US" dirty="0" smtClean="0">
                <a:solidFill>
                  <a:srgbClr val="004E4C"/>
                </a:solidFill>
              </a:rPr>
              <a:t>个参数版本</a:t>
            </a:r>
            <a:endParaRPr lang="en-US" altLang="zh-CN" dirty="0" smtClean="0">
              <a:solidFill>
                <a:srgbClr val="004E4C"/>
              </a:solidFill>
            </a:endParaRPr>
          </a:p>
          <a:p>
            <a:pPr lvl="1"/>
            <a:r>
              <a:rPr lang="zh-CN" altLang="en-US" dirty="0" smtClean="0"/>
              <a:t>读取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个字符并保存到参数指定的字符中，函数返回输入流对象的引用，可用于级联输入或状态判断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string </a:t>
            </a:r>
            <a:r>
              <a:rPr lang="en-US" altLang="zh-CN" dirty="0" err="1" smtClean="0">
                <a:solidFill>
                  <a:srgbClr val="0000FF"/>
                </a:solidFill>
              </a:rPr>
              <a:t>readName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inStream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{	string name;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char next; 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r>
              <a:rPr lang="en-US" altLang="zh-CN" dirty="0" smtClean="0">
                <a:solidFill>
                  <a:srgbClr val="A50021"/>
                </a:solidFill>
              </a:rPr>
              <a:t>while (</a:t>
            </a:r>
            <a:r>
              <a:rPr lang="en-US" altLang="zh-CN" dirty="0" err="1" smtClean="0">
                <a:solidFill>
                  <a:srgbClr val="A50021"/>
                </a:solidFill>
              </a:rPr>
              <a:t>inStream.get</a:t>
            </a:r>
            <a:r>
              <a:rPr lang="en-US" altLang="zh-CN" dirty="0" smtClean="0">
                <a:solidFill>
                  <a:srgbClr val="A50021"/>
                </a:solidFill>
              </a:rPr>
              <a:t>(next)) 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</a:t>
            </a:r>
            <a:r>
              <a:rPr lang="zh-CN" altLang="en-US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name += next;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}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return name;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1CD23D2-3DF7-4A9C-A8A4-BF76ADE3E625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读取一行字符串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char str[256];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cin.get</a:t>
            </a:r>
            <a:r>
              <a:rPr lang="en-US" altLang="zh-CN"/>
              <a:t>(</a:t>
            </a:r>
            <a:r>
              <a:rPr lang="en-US" altLang="zh-CN">
                <a:solidFill>
                  <a:srgbClr val="FF0066"/>
                </a:solidFill>
              </a:rPr>
              <a:t>str,255</a:t>
            </a:r>
            <a:r>
              <a:rPr lang="en-US" altLang="zh-CN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cout&lt;&lt;str&lt;&lt;endl;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1432580" name="AutoShape 4"/>
          <p:cNvSpPr>
            <a:spLocks/>
          </p:cNvSpPr>
          <p:nvPr/>
        </p:nvSpPr>
        <p:spPr bwMode="auto">
          <a:xfrm>
            <a:off x="4876800" y="1676400"/>
            <a:ext cx="3767166" cy="1219200"/>
          </a:xfrm>
          <a:prstGeom prst="borderCallout2">
            <a:avLst>
              <a:gd name="adj1" fmla="val 9375"/>
              <a:gd name="adj2" fmla="val -2176"/>
              <a:gd name="adj3" fmla="val 9375"/>
              <a:gd name="adj4" fmla="val -8833"/>
              <a:gd name="adj5" fmla="val 89194"/>
              <a:gd name="adj6" fmla="val -38995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向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str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中输入字符串，限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制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255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字符以内，默认以‘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\n’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作为结束标记</a:t>
            </a:r>
          </a:p>
        </p:txBody>
      </p:sp>
      <p:sp>
        <p:nvSpPr>
          <p:cNvPr id="1432581" name="Rectangle 5"/>
          <p:cNvSpPr>
            <a:spLocks noChangeArrowheads="1"/>
          </p:cNvSpPr>
          <p:nvPr/>
        </p:nvSpPr>
        <p:spPr bwMode="auto">
          <a:xfrm>
            <a:off x="4140200" y="4005263"/>
            <a:ext cx="2514600" cy="1219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输出结果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World↙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80" grpId="0" animBg="1" autoUpdateAnimBg="0"/>
      <p:bldP spid="143258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4952043-5511-4703-ACBC-2D222D1A4D71}" type="slidenum">
              <a:rPr lang="en-US" altLang="zh-CN"/>
              <a:pPr/>
              <a:t>46</a:t>
            </a:fld>
            <a:r>
              <a:rPr lang="en-US" altLang="zh-CN"/>
              <a:t>-</a:t>
            </a:r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getline</a:t>
            </a:r>
            <a:r>
              <a:rPr lang="zh-CN" altLang="en-US"/>
              <a:t>读取整行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char str[256];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cin.getline</a:t>
            </a:r>
            <a:r>
              <a:rPr lang="en-US" altLang="zh-CN"/>
              <a:t>(</a:t>
            </a:r>
            <a:r>
              <a:rPr lang="en-US" altLang="zh-CN">
                <a:solidFill>
                  <a:srgbClr val="FF0066"/>
                </a:solidFill>
              </a:rPr>
              <a:t>str,255, ‘b’</a:t>
            </a:r>
            <a:r>
              <a:rPr lang="en-US" altLang="zh-CN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cout&lt;&lt;str&lt;&lt;endl;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1433604" name="AutoShape 4"/>
          <p:cNvSpPr>
            <a:spLocks/>
          </p:cNvSpPr>
          <p:nvPr/>
        </p:nvSpPr>
        <p:spPr bwMode="auto">
          <a:xfrm>
            <a:off x="5219700" y="1196975"/>
            <a:ext cx="3638580" cy="1219200"/>
          </a:xfrm>
          <a:prstGeom prst="borderCallout2">
            <a:avLst>
              <a:gd name="adj1" fmla="val 9375"/>
              <a:gd name="adj2" fmla="val -2301"/>
              <a:gd name="adj3" fmla="val 9375"/>
              <a:gd name="adj4" fmla="val -6755"/>
              <a:gd name="adj5" fmla="val 105861"/>
              <a:gd name="adj6" fmla="val -26833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向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str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中输入字符串，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 限制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255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字符以内，遇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 到字符‘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b’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前为止。</a:t>
            </a:r>
          </a:p>
        </p:txBody>
      </p:sp>
      <p:sp>
        <p:nvSpPr>
          <p:cNvPr id="1433605" name="Rectangle 5"/>
          <p:cNvSpPr>
            <a:spLocks noChangeArrowheads="1"/>
          </p:cNvSpPr>
          <p:nvPr/>
        </p:nvSpPr>
        <p:spPr bwMode="auto">
          <a:xfrm>
            <a:off x="4356100" y="3644900"/>
            <a:ext cx="2895600" cy="1219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输出结果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 everybody↙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 every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4" grpId="0" animBg="1" autoUpdateAnimBg="0"/>
      <p:bldP spid="143360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A7305C4-0344-4516-A741-D4DB07E41252}" type="slidenum">
              <a:rPr lang="en-US" altLang="zh-CN"/>
              <a:pPr/>
              <a:t>47</a:t>
            </a:fld>
            <a:r>
              <a:rPr lang="en-US" altLang="zh-CN"/>
              <a:t>-</a:t>
            </a:r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</a:t>
            </a:r>
            <a:r>
              <a:rPr lang="zh-CN" altLang="en-US"/>
              <a:t>与</a:t>
            </a:r>
            <a:r>
              <a:rPr lang="en-US" altLang="zh-CN"/>
              <a:t>getline</a:t>
            </a:r>
            <a:r>
              <a:rPr lang="zh-CN" altLang="en-US"/>
              <a:t>细微差别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char str1[256],str2[256];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cin.get(str1,255);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	cin.getline(str2,255);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cout&lt;&lt;str1&lt;&lt;endl;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cout&lt;&lt;str2&lt;&lt;endl;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1434628" name="Rectangle 4"/>
          <p:cNvSpPr>
            <a:spLocks noChangeArrowheads="1"/>
          </p:cNvSpPr>
          <p:nvPr/>
        </p:nvSpPr>
        <p:spPr bwMode="auto">
          <a:xfrm>
            <a:off x="5219700" y="2636838"/>
            <a:ext cx="3124200" cy="1219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输出结果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 everybody↙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  everybody</a:t>
            </a:r>
          </a:p>
        </p:txBody>
      </p:sp>
      <p:sp>
        <p:nvSpPr>
          <p:cNvPr id="1434629" name="AutoShape 5"/>
          <p:cNvSpPr>
            <a:spLocks/>
          </p:cNvSpPr>
          <p:nvPr/>
        </p:nvSpPr>
        <p:spPr bwMode="auto">
          <a:xfrm>
            <a:off x="5580062" y="1268413"/>
            <a:ext cx="2492399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1065"/>
              <a:gd name="adj5" fmla="val 152083"/>
              <a:gd name="adj6" fmla="val -99769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get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并不吃掉输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入的回车</a:t>
            </a:r>
          </a:p>
        </p:txBody>
      </p:sp>
      <p:sp>
        <p:nvSpPr>
          <p:cNvPr id="1434630" name="AutoShape 6"/>
          <p:cNvSpPr>
            <a:spLocks/>
          </p:cNvSpPr>
          <p:nvPr/>
        </p:nvSpPr>
        <p:spPr bwMode="auto">
          <a:xfrm>
            <a:off x="5219700" y="4508500"/>
            <a:ext cx="3455988" cy="914400"/>
          </a:xfrm>
          <a:prstGeom prst="borderCallout2">
            <a:avLst>
              <a:gd name="adj1" fmla="val 12500"/>
              <a:gd name="adj2" fmla="val -2204"/>
              <a:gd name="adj3" fmla="val 12500"/>
              <a:gd name="adj4" fmla="val -8912"/>
              <a:gd name="adj5" fmla="val -106597"/>
              <a:gd name="adj6" fmla="val -39412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getline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吃掉输入的回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车，但不存入字符串。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8" grpId="0" animBg="1" autoUpdateAnimBg="0"/>
      <p:bldP spid="1434629" grpId="0" animBg="1" autoUpdateAnimBg="0"/>
      <p:bldP spid="143463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unget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向输入流中退回数据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4E4C"/>
                </a:solidFill>
              </a:rPr>
              <a:t>unget</a:t>
            </a:r>
            <a:r>
              <a:rPr lang="zh-CN" altLang="en-US" smtClean="0">
                <a:solidFill>
                  <a:srgbClr val="004E4C"/>
                </a:solidFill>
              </a:rPr>
              <a:t>向输入流中退回刚刚读取的</a:t>
            </a:r>
            <a:r>
              <a:rPr lang="en-US" altLang="zh-CN" smtClean="0">
                <a:solidFill>
                  <a:srgbClr val="004E4C"/>
                </a:solidFill>
              </a:rPr>
              <a:t>1</a:t>
            </a:r>
            <a:r>
              <a:rPr lang="zh-CN" altLang="en-US" smtClean="0">
                <a:solidFill>
                  <a:srgbClr val="004E4C"/>
                </a:solidFill>
              </a:rPr>
              <a:t>个字符，无参</a:t>
            </a:r>
            <a:endParaRPr lang="en-US" altLang="zh-CN" smtClean="0">
              <a:solidFill>
                <a:srgbClr val="004E4C"/>
              </a:solidFill>
            </a:endParaRPr>
          </a:p>
          <a:p>
            <a:pPr lvl="1"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smtClean="0">
                <a:solidFill>
                  <a:srgbClr val="0000FF"/>
                </a:solidFill>
              </a:rPr>
              <a:t>char ch1, ch2, ch3;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00FF"/>
                </a:solidFill>
              </a:rPr>
              <a:t>in &gt;&gt; ch1 &gt;&gt; ch2 &gt;&gt; ch3;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A50021"/>
                </a:solidFill>
              </a:rPr>
              <a:t>in.unget();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00FF"/>
                </a:solidFill>
              </a:rPr>
              <a:t>char testChar;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00FF"/>
                </a:solidFill>
              </a:rPr>
              <a:t>in &gt;&gt; testChar;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929190" y="2143116"/>
            <a:ext cx="321471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1065"/>
              <a:gd name="adj5" fmla="val 148635"/>
              <a:gd name="adj6" fmla="val -75739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向输入流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in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中退回刚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   刚输入的</a:t>
            </a:r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ch3</a:t>
            </a:r>
            <a:endParaRPr lang="zh-CN" altLang="en-US" smtClean="0">
              <a:effectLst/>
              <a:latin typeface="Book Antiqu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peek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4E4C"/>
                </a:solidFill>
              </a:rPr>
              <a:t>查看输入流中下一个字符</a:t>
            </a:r>
            <a:endParaRPr lang="en-US" altLang="zh-CN" dirty="0" smtClean="0">
              <a:solidFill>
                <a:srgbClr val="004E4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333399"/>
                </a:solidFill>
              </a:rPr>
              <a:t>peek</a:t>
            </a:r>
            <a:r>
              <a:rPr lang="zh-CN" altLang="en-US" dirty="0" smtClean="0">
                <a:solidFill>
                  <a:srgbClr val="333399"/>
                </a:solidFill>
              </a:rPr>
              <a:t>查看输入流中下一个字符，但不从输入流中取出</a:t>
            </a:r>
            <a:endParaRPr lang="en-US" altLang="zh-CN" dirty="0" smtClean="0">
              <a:solidFill>
                <a:srgbClr val="333399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next = </a:t>
            </a:r>
            <a:r>
              <a:rPr lang="en-US" altLang="zh-CN" dirty="0" err="1" smtClean="0">
                <a:solidFill>
                  <a:srgbClr val="A50021"/>
                </a:solidFill>
              </a:rPr>
              <a:t>cin.peek</a:t>
            </a:r>
            <a:r>
              <a:rPr lang="en-US" altLang="zh-CN" dirty="0" smtClean="0">
                <a:solidFill>
                  <a:srgbClr val="A50021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if (</a:t>
            </a:r>
            <a:r>
              <a:rPr lang="en-US" altLang="zh-CN" dirty="0" err="1" smtClean="0">
                <a:solidFill>
                  <a:srgbClr val="0000FF"/>
                </a:solidFill>
              </a:rPr>
              <a:t>isdigit</a:t>
            </a:r>
            <a:r>
              <a:rPr lang="en-US" altLang="zh-CN" dirty="0" smtClean="0">
                <a:solidFill>
                  <a:srgbClr val="0000FF"/>
                </a:solidFill>
              </a:rPr>
              <a:t>(next)) 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</a:rPr>
              <a:t>processNumber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 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else 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</a:rPr>
              <a:t>processText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908A97C-63CB-4BFB-915A-46A9B5DC7F2C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</a:t>
            </a:r>
            <a:r>
              <a:rPr lang="zh-CN" altLang="en-US" smtClean="0"/>
              <a:t>出异常－－</a:t>
            </a:r>
            <a:r>
              <a:rPr lang="en-US" altLang="zh-CN" smtClean="0"/>
              <a:t>throw</a:t>
            </a:r>
            <a:endParaRPr lang="zh-CN" altLang="en-US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double divide( double x, double y</a:t>
            </a: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if(y==0)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400" dirty="0">
                <a:solidFill>
                  <a:schemeClr val="folHlink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throw </a:t>
            </a:r>
            <a:r>
              <a:rPr lang="zh-CN" altLang="en-US" sz="2400" dirty="0" smtClean="0">
                <a:solidFill>
                  <a:schemeClr val="folHlink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can’t divided by 0\n”;  </a:t>
            </a:r>
            <a:endParaRPr lang="zh-CN" altLang="en-US" sz="2400" dirty="0">
              <a:solidFill>
                <a:schemeClr val="folHlink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return x/y;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7544" y="3717032"/>
            <a:ext cx="8352928" cy="230425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遇到异常状态时，通过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throw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抛出异常，异常可以是一个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常量、变量、表达式或类对象。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抛出异常后，不再执行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throw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后面的语句，立即跳转到类型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匹配的处理块中。如果没有找到匹配的处理块，由系统处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理，通常是终止程序的执行。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捕获异常的模块，通过抛出异常的类型进行匹配。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处理输入错误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捕获输入流状态</a:t>
            </a:r>
            <a:endParaRPr lang="en-US" altLang="zh-CN" smtClean="0"/>
          </a:p>
          <a:p>
            <a:pPr lvl="1"/>
            <a:r>
              <a:rPr lang="en-US" altLang="zh-CN" smtClean="0"/>
              <a:t>good</a:t>
            </a:r>
            <a:r>
              <a:rPr lang="zh-CN" altLang="en-US" smtClean="0"/>
              <a:t>方法：判断输出流是否正常</a:t>
            </a:r>
            <a:endParaRPr lang="en-US" altLang="zh-CN" smtClean="0"/>
          </a:p>
          <a:p>
            <a:pPr lvl="1"/>
            <a:r>
              <a:rPr lang="en-US" altLang="zh-CN" smtClean="0"/>
              <a:t>eof</a:t>
            </a:r>
            <a:r>
              <a:rPr lang="zh-CN" altLang="en-US" smtClean="0"/>
              <a:t>方法：判断输入流是否到达结束位置</a:t>
            </a:r>
            <a:endParaRPr lang="en-US" altLang="zh-CN" smtClean="0"/>
          </a:p>
          <a:p>
            <a:pPr lvl="1"/>
            <a:r>
              <a:rPr lang="en-US" altLang="zh-CN" smtClean="0"/>
              <a:t>clear</a:t>
            </a:r>
            <a:r>
              <a:rPr lang="zh-CN" altLang="en-US" smtClean="0"/>
              <a:t>等方法，与输出流类似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#include &lt;iostream&gt;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#include &lt;fstream&gt;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#include &lt;string&gt;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int main()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	int sum = 0;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if (!cin.good())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cout &lt;&lt; “Standard input is in a bad state!” &lt;&lt; endl;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exit(1);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int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{	……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int number;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while (true)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{	cin &gt;&gt; number;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2000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if (cin.good())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		        sum += number;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	else if ( </a:t>
            </a:r>
            <a:r>
              <a:rPr lang="en-US" altLang="zh-CN" sz="200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cin.eof())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	        break;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else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     cin.clear();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     string badToken;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     cin &gt;&gt; badToken;}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cout &lt;&lt; “The sum is “ &lt;&lt; sum &lt;&lt; endl;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、输入输出对象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输出对象</a:t>
            </a:r>
            <a:endParaRPr lang="en-US" altLang="zh-CN" sz="1800" smtClean="0">
              <a:solidFill>
                <a:srgbClr val="0099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mtClean="0"/>
              <a:t>C</a:t>
            </a:r>
            <a:r>
              <a:rPr lang="zh-CN" altLang="en-US" smtClean="0"/>
              <a:t>语言中的</a:t>
            </a:r>
            <a:r>
              <a:rPr lang="en-US" altLang="zh-CN" smtClean="0"/>
              <a:t>printf</a:t>
            </a:r>
            <a:r>
              <a:rPr lang="zh-CN" altLang="en-US" smtClean="0"/>
              <a:t>不支持对自定义类型的直接输出</a:t>
            </a:r>
            <a:endParaRPr lang="en-US" altLang="zh-CN" smtClean="0"/>
          </a:p>
          <a:p>
            <a:pPr lvl="1"/>
            <a:r>
              <a:rPr lang="en-US" altLang="zh-CN" smtClean="0"/>
              <a:t>C++</a:t>
            </a:r>
            <a:r>
              <a:rPr lang="zh-CN" altLang="en-US" smtClean="0"/>
              <a:t>中通过重载</a:t>
            </a:r>
            <a:r>
              <a:rPr lang="en-US" altLang="zh-CN" smtClean="0"/>
              <a:t>&lt;&lt;</a:t>
            </a:r>
            <a:r>
              <a:rPr lang="zh-CN" altLang="en-US" smtClean="0"/>
              <a:t>和</a:t>
            </a:r>
            <a:r>
              <a:rPr lang="en-US" altLang="zh-CN" smtClean="0"/>
              <a:t>&gt;&gt;</a:t>
            </a:r>
            <a:r>
              <a:rPr lang="zh-CN" altLang="en-US" smtClean="0"/>
              <a:t>运算符，来描述自定义对象如何输入输出</a:t>
            </a:r>
            <a:endParaRPr lang="en-US" altLang="zh-CN" smtClean="0"/>
          </a:p>
          <a:p>
            <a:pPr lvl="1"/>
            <a:r>
              <a:rPr lang="zh-CN" altLang="en-US" smtClean="0"/>
              <a:t>输入输出流调用类中重载的</a:t>
            </a:r>
            <a:r>
              <a:rPr lang="en-US" altLang="zh-CN" smtClean="0"/>
              <a:t>&lt;&lt;</a:t>
            </a:r>
            <a:r>
              <a:rPr lang="zh-CN" altLang="en-US" smtClean="0"/>
              <a:t>和</a:t>
            </a:r>
            <a:r>
              <a:rPr lang="en-US" altLang="zh-CN" smtClean="0"/>
              <a:t>&gt;&gt;</a:t>
            </a:r>
            <a:r>
              <a:rPr lang="zh-CN" altLang="en-US" smtClean="0"/>
              <a:t>运算符，实现对象输入输出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54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Fraction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Fraction() { num=0;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protected: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num, den;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不能直接输出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Fraction ff(3,4);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200" dirty="0" err="1" smtClean="0">
                <a:latin typeface="Tahoma" pitchFamily="34" charset="0"/>
                <a:cs typeface="Tahoma" pitchFamily="34" charset="0"/>
              </a:rPr>
              <a:t>printf</a:t>
            </a: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(“Muffin output: </a:t>
            </a:r>
            <a:r>
              <a:rPr lang="en-US" altLang="zh-CN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%?</a:t>
            </a: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\n”, ff);</a:t>
            </a:r>
          </a:p>
          <a:p>
            <a:pPr>
              <a:spcBef>
                <a:spcPts val="300"/>
              </a:spcBef>
              <a:buNone/>
            </a:pPr>
            <a:endParaRPr lang="en-US" altLang="zh-CN" sz="2200" dirty="0" smtClean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200" dirty="0" err="1" smtClean="0"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&lt;&lt;ff&lt;&lt;</a:t>
            </a:r>
            <a:r>
              <a:rPr lang="en-US" altLang="zh-CN" sz="2200" dirty="0" err="1" smtClean="0"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27784" y="1988840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652120" y="2564904"/>
            <a:ext cx="2492399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1065"/>
              <a:gd name="adj5" fmla="val -99641"/>
              <a:gd name="adj6" fmla="val -44738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effectLst/>
                <a:latin typeface="Book Antiqua" pitchFamily="18" charset="0"/>
                <a:ea typeface="微软雅黑" pitchFamily="34" charset="-122"/>
              </a:rPr>
              <a:t>通过编译，但</a:t>
            </a:r>
            <a:endParaRPr lang="en-US" altLang="zh-CN" dirty="0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effectLst/>
                <a:latin typeface="Book Antiqua" pitchFamily="18" charset="0"/>
                <a:ea typeface="微软雅黑" pitchFamily="34" charset="-122"/>
              </a:rPr>
              <a:t>   不能正常运行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56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Fraction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Fraction() { num=0;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friend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&amp; operator&lt;&lt;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	(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&amp; s,</a:t>
            </a:r>
            <a:r>
              <a:rPr lang="zh-CN" altLang="en-US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const Fraction&amp; ff);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protected: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num, den;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57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&lt;&lt;</a:t>
            </a:r>
            <a:r>
              <a:rPr lang="zh-CN" altLang="en-US" smtClean="0"/>
              <a:t>运算符的实现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ostream</a:t>
            </a:r>
            <a:r>
              <a:rPr lang="en-US" altLang="zh-CN" sz="2400" dirty="0" smtClean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&amp; 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operator&lt;&lt;(</a:t>
            </a:r>
            <a:r>
              <a:rPr lang="en-US" altLang="zh-CN" sz="2400" dirty="0" err="1" smtClean="0">
                <a:latin typeface="Tahoma" pitchFamily="34" charset="0"/>
                <a:cs typeface="Tahoma" pitchFamily="34" charset="0"/>
              </a:rPr>
              <a:t>ostream</a:t>
            </a: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&amp; s, 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					const Fraction&amp; ff)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s&lt;&lt;</a:t>
            </a:r>
            <a:r>
              <a:rPr lang="en-US" altLang="zh-CN" sz="2400" dirty="0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 num&lt;&lt;‘/’&lt;&lt;den</a:t>
            </a:r>
            <a:r>
              <a:rPr lang="en-US" altLang="zh-CN" sz="2400" dirty="0" smtClean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	return s;</a:t>
            </a:r>
          </a:p>
          <a:p>
            <a:pPr>
              <a:buNone/>
            </a:pPr>
            <a:r>
              <a:rPr lang="en-US" altLang="zh-CN" sz="2400" dirty="0" smtClean="0">
                <a:latin typeface="Tahoma" pitchFamily="34" charset="0"/>
                <a:cs typeface="Tahoma" pitchFamily="34" charset="0"/>
              </a:rPr>
              <a:t>}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3568" y="3861048"/>
            <a:ext cx="6929486" cy="100013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&lt;&lt;ff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，即可输出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Fraction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对象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ostream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，是为了能够级联输出。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58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endParaRPr lang="en-US" altLang="zh-CN" smtClean="0"/>
          </a:p>
          <a:p>
            <a:r>
              <a:rPr lang="zh-CN" altLang="en-US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标准输入输出流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字符串输入输出流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文件输入输出流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字符串流的概念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字符串流的作用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借助</a:t>
            </a:r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string</a:t>
            </a:r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对象，字符串流提供在内存中表示文本数据的机制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可用于多线程之间共享数据、文本解析等方面。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r>
              <a:rPr lang="zh-CN" altLang="en-US" smtClean="0"/>
              <a:t>流介绍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ostringstream</a:t>
            </a:r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：将数据写入到流中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istringstream</a:t>
            </a:r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：从流中读取数据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包含头文件：</a:t>
            </a:r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&lt;sstream&gt;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5720" y="4714884"/>
            <a:ext cx="8572560" cy="85725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ostringstream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istringstream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继承了和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ostream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istream</a:t>
            </a:r>
          </a:p>
          <a:p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类似的行为，它们的使用也是类似的。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处理异常－－</a:t>
            </a:r>
            <a:r>
              <a:rPr lang="en-US" altLang="zh-CN" smtClean="0"/>
              <a:t>try</a:t>
            </a:r>
            <a:r>
              <a:rPr lang="zh-CN" altLang="en-US" smtClean="0"/>
              <a:t>和</a:t>
            </a:r>
            <a:r>
              <a:rPr lang="en-US" altLang="zh-CN" smtClean="0"/>
              <a:t>catch</a:t>
            </a:r>
            <a:endParaRPr lang="zh-CN" altLang="en-US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iostream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try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&lt;&lt;divide(5,2)&lt;&lt;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&lt;&lt;divide(8,0)&lt;&lt;</a:t>
            </a:r>
            <a:r>
              <a:rPr lang="en-US" altLang="zh-CN" sz="2200" dirty="0" err="1" smtClean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&lt;&lt;divide(7,1)&lt;&lt;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catch(const char* e)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	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&lt;&lt;e;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&lt;&lt;"that is ok.\n";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411760" y="1628800"/>
            <a:ext cx="6048672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divide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函数中抛出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const char*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类型异常，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直接跳转到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处理块。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60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示例－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和字符串的转换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string </a:t>
            </a:r>
            <a:r>
              <a:rPr lang="en-US" altLang="zh-CN" sz="2400" dirty="0" err="1" smtClean="0">
                <a:solidFill>
                  <a:schemeClr val="tx2"/>
                </a:solidFill>
                <a:effectLst/>
                <a:latin typeface="Tahoma" pitchFamily="34" charset="0"/>
              </a:rPr>
              <a:t>doubleToString</a:t>
            </a: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(double  value)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ostringstream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ostr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effectLst/>
                <a:latin typeface="Tahoma" pitchFamily="34" charset="0"/>
              </a:rPr>
              <a:t>ostr</a:t>
            </a: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 &lt;&lt; value;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	return 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(ostr.str());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double 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stringToDouble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(string value)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double temp;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600000"/>
                </a:solidFill>
                <a:effectLst/>
                <a:latin typeface="Tahoma" pitchFamily="34" charset="0"/>
              </a:rPr>
              <a:t>istringstream</a:t>
            </a:r>
            <a:r>
              <a:rPr lang="en-US" altLang="zh-CN" sz="2400" dirty="0" smtClean="0">
                <a:solidFill>
                  <a:srgbClr val="600000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600000"/>
                </a:solidFill>
                <a:effectLst/>
                <a:latin typeface="Tahoma" pitchFamily="34" charset="0"/>
              </a:rPr>
              <a:t>istr</a:t>
            </a:r>
            <a:r>
              <a:rPr lang="en-US" altLang="zh-CN" sz="2400" dirty="0" smtClean="0">
                <a:solidFill>
                  <a:srgbClr val="600000"/>
                </a:solidFill>
                <a:effectLst/>
                <a:latin typeface="Tahoma" pitchFamily="34" charset="0"/>
              </a:rPr>
              <a:t>(value);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istr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&gt;&gt; temp;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if (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istr.fail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|| !istr.eof())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return (0);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(temp);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61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endParaRPr lang="en-US" altLang="zh-CN" smtClean="0"/>
          </a:p>
          <a:p>
            <a:r>
              <a:rPr lang="zh-CN" altLang="en-US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标准输入输出流</a:t>
            </a:r>
            <a:endParaRPr lang="en-US" altLang="zh-CN" dirty="0" smtClean="0"/>
          </a:p>
          <a:p>
            <a:r>
              <a:rPr lang="zh-CN" altLang="en-US" dirty="0" smtClean="0"/>
              <a:t>字符串输入输出流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文件输入输出流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62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文件流的概念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文件流介绍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ofstream</a:t>
            </a:r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：将数据保存到文件中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ifstream</a:t>
            </a:r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：从文件中读取数据保存到变量中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包含头文件：</a:t>
            </a:r>
            <a:r>
              <a:rPr lang="en-US" altLang="zh-CN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&lt;fstream&gt;</a:t>
            </a:r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文件流和其它流的操作非常类似，主要区别在于文件流构造函数中需要指定文件名及其打开方式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smtClean="0">
                <a:solidFill>
                  <a:srgbClr val="333399"/>
                </a:solidFill>
                <a:effectLst/>
                <a:latin typeface="Tahoma" pitchFamily="34" charset="0"/>
                <a:cs typeface="Tahoma" pitchFamily="34" charset="0"/>
              </a:rPr>
              <a:t>文件流操作时，有必要侦测并处理各种异常情况</a:t>
            </a:r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/>
            <a:endParaRPr lang="en-US" altLang="zh-CN" smtClean="0">
              <a:solidFill>
                <a:srgbClr val="333399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C4BA1FF-EAB6-473A-8B49-BBCCF8C96E80}" type="slidenum">
              <a:rPr lang="en-US" altLang="zh-CN"/>
              <a:pPr/>
              <a:t>63</a:t>
            </a:fld>
            <a:r>
              <a:rPr lang="en-US" altLang="zh-CN"/>
              <a:t>-</a:t>
            </a:r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文件的打开和</a:t>
            </a:r>
            <a:r>
              <a:rPr lang="zh-CN" altLang="en-US" smtClean="0"/>
              <a:t>关闭方式</a:t>
            </a:r>
            <a:endParaRPr lang="zh-CN" altLang="en-US"/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ifstream infile;  //</a:t>
            </a:r>
            <a:r>
              <a:rPr lang="zh-CN" altLang="en-US" sz="2400"/>
              <a:t>读文件流对象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infile.open(“file1.txt”);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66"/>
                </a:solidFill>
              </a:rPr>
              <a:t>或</a:t>
            </a:r>
            <a:r>
              <a:rPr lang="en-US" altLang="zh-CN" sz="2400">
                <a:solidFill>
                  <a:srgbClr val="000066"/>
                </a:solidFill>
              </a:rPr>
              <a:t>ifstream infile(“file1.txt”);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ofstream outfile; //</a:t>
            </a:r>
            <a:r>
              <a:rPr lang="zh-CN" altLang="en-US" sz="2400">
                <a:solidFill>
                  <a:schemeClr val="folHlink"/>
                </a:solidFill>
              </a:rPr>
              <a:t>写文件流对象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outfile.open(“file2.txt”);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66"/>
                </a:solidFill>
              </a:rPr>
              <a:t>或</a:t>
            </a:r>
            <a:r>
              <a:rPr lang="en-US" altLang="zh-CN" sz="2400">
                <a:solidFill>
                  <a:srgbClr val="000066"/>
                </a:solidFill>
              </a:rPr>
              <a:t>ofstream outfile(“file2.txt”);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fstream file;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file.open(“file3.txt”,</a:t>
            </a:r>
            <a:r>
              <a:rPr lang="en-US" altLang="zh-CN" sz="2400">
                <a:solidFill>
                  <a:srgbClr val="FF0066"/>
                </a:solidFill>
              </a:rPr>
              <a:t>ios::in|ios::out</a:t>
            </a:r>
            <a:r>
              <a:rPr lang="en-US" altLang="zh-CN" sz="2400"/>
              <a:t>);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66"/>
                </a:solidFill>
              </a:rPr>
              <a:t>或</a:t>
            </a:r>
            <a:r>
              <a:rPr lang="en-US" altLang="zh-CN" sz="2400">
                <a:solidFill>
                  <a:srgbClr val="000066"/>
                </a:solidFill>
              </a:rPr>
              <a:t>fstream file(“file3.txt”,ios::in|ios::out);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C9F4BB4-8280-4731-A602-FCEAFA24410E}" type="slidenum">
              <a:rPr lang="en-US" altLang="zh-CN"/>
              <a:pPr/>
              <a:t>64</a:t>
            </a:fld>
            <a:r>
              <a:rPr lang="en-US" altLang="zh-CN"/>
              <a:t>-</a:t>
            </a:r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常用的文件访问方式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folHlink"/>
                </a:solidFill>
              </a:rPr>
              <a:t>ios::app</a:t>
            </a:r>
            <a:r>
              <a:rPr lang="zh-CN" altLang="en-US" sz="2400"/>
              <a:t>：打开文件，追加内容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ios::in</a:t>
            </a:r>
            <a:r>
              <a:rPr lang="zh-CN" altLang="en-US" sz="2400"/>
              <a:t>：打开文件，若文件存在，不清除原有内容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ios::out</a:t>
            </a:r>
            <a:r>
              <a:rPr lang="zh-CN" altLang="en-US" sz="2400"/>
              <a:t>：为写打开一个文件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ios::trunc</a:t>
            </a:r>
            <a:r>
              <a:rPr lang="zh-CN" altLang="en-US" sz="2400"/>
              <a:t>：若文件存在，清除原有内容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ios::nocreate</a:t>
            </a:r>
            <a:r>
              <a:rPr lang="zh-CN" altLang="en-US" sz="2400"/>
              <a:t>：打开原有文件，若不存在，打开失败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ios::noreplace</a:t>
            </a:r>
            <a:r>
              <a:rPr lang="zh-CN" altLang="en-US" sz="2400"/>
              <a:t>：若打开的文件存在，则打开失败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ios::binary</a:t>
            </a:r>
            <a:r>
              <a:rPr lang="zh-CN" altLang="en-US" sz="2400"/>
              <a:t>：以二进制方式打开，默认是文本方式</a:t>
            </a:r>
          </a:p>
          <a:p>
            <a:r>
              <a:rPr lang="en-US" altLang="zh-CN" sz="2400">
                <a:solidFill>
                  <a:schemeClr val="folHlink"/>
                </a:solidFill>
              </a:rPr>
              <a:t>ios::ate</a:t>
            </a:r>
            <a:r>
              <a:rPr lang="zh-CN" altLang="en-US" sz="2400"/>
              <a:t>：定位文件末尾，但可以在文件中任何地方写数据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293F3F5-0994-43AE-AEAF-ED1BF11ECEEF}" type="slidenum">
              <a:rPr lang="en-US" altLang="zh-CN"/>
              <a:pPr/>
              <a:t>65</a:t>
            </a:fld>
            <a:r>
              <a:rPr lang="en-US" altLang="zh-CN"/>
              <a:t>-</a:t>
            </a:r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创建文件写入数据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&lt;fstream&gt;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char buffer[256];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cin.getline(buffer,255);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ofstream f("d:\\txt1.txt</a:t>
            </a:r>
            <a:r>
              <a:rPr lang="en-US" altLang="zh-CN" sz="2400" smtClean="0">
                <a:solidFill>
                  <a:srgbClr val="FF0066"/>
                </a:solidFill>
              </a:rPr>
              <a:t>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if(!f) return;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66"/>
                </a:solidFill>
              </a:rPr>
              <a:t>	f&lt;&lt;buffer&lt;&lt;"\n";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f.close</a:t>
            </a:r>
            <a:r>
              <a:rPr lang="en-US" altLang="zh-CN" sz="2400" smtClean="0">
                <a:solidFill>
                  <a:schemeClr val="folHlink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1299AE-602A-425E-8866-E96435136BF2}" type="slidenum">
              <a:rPr lang="en-US" altLang="zh-CN"/>
              <a:pPr/>
              <a:t>66</a:t>
            </a:fld>
            <a:r>
              <a:rPr lang="en-US" altLang="zh-CN"/>
              <a:t>-</a:t>
            </a:r>
          </a:p>
        </p:txBody>
      </p:sp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打开文件读取数据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ifstream f("d:\\txt1.txt</a:t>
            </a:r>
            <a:r>
              <a:rPr lang="en-US" altLang="zh-CN" sz="2400" smtClean="0">
                <a:solidFill>
                  <a:schemeClr val="folHlink"/>
                </a:solidFill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if(!f) return -1;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/>
              <a:t>	char ch;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while(</a:t>
            </a:r>
            <a:r>
              <a:rPr lang="en-US" altLang="zh-CN" sz="2400">
                <a:solidFill>
                  <a:srgbClr val="FF0066"/>
                </a:solidFill>
              </a:rPr>
              <a:t>f.get(ch)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cout&lt;&lt;ch;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f.close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458180" name="Rectangle 4"/>
          <p:cNvSpPr>
            <a:spLocks noChangeArrowheads="1"/>
          </p:cNvSpPr>
          <p:nvPr/>
        </p:nvSpPr>
        <p:spPr bwMode="auto">
          <a:xfrm>
            <a:off x="3708400" y="2781300"/>
            <a:ext cx="4267200" cy="1143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while((ch=f.get())!=EOF)</a:t>
            </a:r>
          </a:p>
          <a:p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cout&lt;&lt;ch;</a:t>
            </a:r>
            <a:endParaRPr lang="en-US" altLang="zh-CN" sz="28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5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80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B1BA4AE-EA05-4729-9553-3EF14CCADC84}" type="slidenum">
              <a:rPr lang="en-US" altLang="zh-CN"/>
              <a:pPr/>
              <a:t>67</a:t>
            </a:fld>
            <a:r>
              <a:rPr lang="en-US" altLang="zh-CN"/>
              <a:t>-</a:t>
            </a:r>
          </a:p>
        </p:txBody>
      </p:sp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文件的读写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读取数据：可以使用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getline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66"/>
                </a:solidFill>
              </a:rPr>
              <a:t>read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r>
              <a:rPr lang="zh-CN" altLang="en-US"/>
              <a:t>等方法；</a:t>
            </a:r>
          </a:p>
          <a:p>
            <a:r>
              <a:rPr lang="zh-CN" altLang="en-US"/>
              <a:t>写入数据：可以使用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66"/>
                </a:solidFill>
              </a:rPr>
              <a:t>write</a:t>
            </a:r>
            <a:r>
              <a:rPr lang="zh-CN" altLang="en-US"/>
              <a:t>、</a:t>
            </a:r>
            <a:r>
              <a:rPr lang="en-US" altLang="zh-CN"/>
              <a:t>&lt;&lt;</a:t>
            </a:r>
            <a:r>
              <a:rPr lang="zh-CN" altLang="en-US"/>
              <a:t>等方法。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1A165F6-8E7B-445F-B0D7-2173DC53A7C4}" type="slidenum">
              <a:rPr lang="en-US" altLang="zh-CN"/>
              <a:pPr/>
              <a:t>68</a:t>
            </a:fld>
            <a:r>
              <a:rPr lang="en-US" altLang="zh-CN"/>
              <a:t>-</a:t>
            </a:r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创建二进制文件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struct Date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{	   int m,d,y;   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int </a:t>
            </a:r>
            <a:r>
              <a:rPr lang="en-US" altLang="zh-CN"/>
              <a:t>main</a:t>
            </a:r>
            <a:r>
              <a:rPr lang="en-US" altLang="zh-CN" smtClean="0"/>
              <a:t>(){</a:t>
            </a:r>
            <a:endParaRPr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Date dt={6,10,1998};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ofstream f(“d:\\1.dat”,</a:t>
            </a:r>
            <a:r>
              <a:rPr lang="en-US" altLang="zh-CN">
                <a:solidFill>
                  <a:srgbClr val="FF0066"/>
                </a:solidFill>
              </a:rPr>
              <a:t>ios::binary</a:t>
            </a:r>
            <a:r>
              <a:rPr lang="en-US" altLang="zh-CN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if(f){</a:t>
            </a:r>
            <a:endParaRPr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f.write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en-US" altLang="zh-CN">
                <a:solidFill>
                  <a:srgbClr val="FF0066"/>
                </a:solidFill>
              </a:rPr>
              <a:t>(char *)&amp;dt</a:t>
            </a:r>
            <a:r>
              <a:rPr lang="en-US" altLang="zh-CN">
                <a:solidFill>
                  <a:schemeClr val="folHlink"/>
                </a:solidFill>
              </a:rPr>
              <a:t>,sizeof(dt));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	</a:t>
            </a:r>
            <a:r>
              <a:rPr lang="en-US" altLang="zh-CN" smtClean="0"/>
              <a:t>f.close();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}</a:t>
            </a:r>
            <a:endParaRPr lang="en-US" altLang="zh-CN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folHlink"/>
                </a:solidFill>
              </a:rPr>
              <a:t>	return 0;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A292867-B8FD-4ABA-8FA8-B3C93441DF30}" type="slidenum">
              <a:rPr lang="en-US" altLang="zh-CN"/>
              <a:pPr/>
              <a:t>69</a:t>
            </a:fld>
            <a:r>
              <a:rPr lang="en-US" altLang="zh-CN"/>
              <a:t>-</a:t>
            </a:r>
          </a:p>
        </p:txBody>
      </p:sp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读取二进制文件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struct Date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	   int m,d,y;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Date dt={0};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ifstream f("d:\\1.dat",</a:t>
            </a:r>
            <a:r>
              <a:rPr lang="en-US" altLang="zh-CN" sz="2400">
                <a:solidFill>
                  <a:srgbClr val="FF0066"/>
                </a:solidFill>
              </a:rPr>
              <a:t>ios::binary</a:t>
            </a:r>
            <a:r>
              <a:rPr lang="en-US" altLang="zh-CN" sz="240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</a:rPr>
              <a:t>     if(f){</a:t>
            </a:r>
            <a:endParaRPr lang="en-US" altLang="zh-CN" sz="24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    </a:t>
            </a:r>
            <a:r>
              <a:rPr lang="en-US" altLang="zh-CN" sz="2400" smtClean="0">
                <a:solidFill>
                  <a:schemeClr val="folHlink"/>
                </a:solidFill>
              </a:rPr>
              <a:t>f.read</a:t>
            </a:r>
            <a:r>
              <a:rPr lang="en-US" altLang="zh-CN" sz="240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rgbClr val="FF0066"/>
                </a:solidFill>
              </a:rPr>
              <a:t>(char *)&amp;dt</a:t>
            </a:r>
            <a:r>
              <a:rPr lang="en-US" altLang="zh-CN" sz="2400">
                <a:solidFill>
                  <a:schemeClr val="folHlink"/>
                </a:solidFill>
              </a:rPr>
              <a:t>,sizeof(dt));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    cout</a:t>
            </a:r>
            <a:r>
              <a:rPr lang="en-US" altLang="zh-CN" sz="2400"/>
              <a:t>&lt;&lt;dt.d&lt;&lt;','&lt;&lt;dt.m&lt;&lt;',‘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  &lt;&lt;dt.y&lt;&lt;endl;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    f.close();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  <a:r>
              <a:rPr lang="en-US" altLang="zh-CN" sz="2400" smtClean="0"/>
              <a:t>    }</a:t>
            </a:r>
            <a:endParaRPr lang="en-US" altLang="zh-CN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908A97C-63CB-4BFB-915A-46A9B5DC7F2C}" type="slidenum">
              <a:rPr lang="en-US" altLang="zh-CN"/>
              <a:pPr/>
              <a:t>7</a:t>
            </a:fld>
            <a:r>
              <a:rPr lang="en-US" altLang="zh-CN"/>
              <a:t>-</a:t>
            </a:r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定义异常类</a:t>
            </a:r>
            <a:endParaRPr lang="zh-CN" altLang="en-US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class 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endParaRPr lang="en-US" altLang="zh-CN" sz="24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  <a:endParaRPr lang="en-US" altLang="zh-CN" sz="2400" dirty="0" smtClean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(){}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~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(){}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void showReason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  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&lt;&lt;“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CException</a:t>
            </a:r>
            <a:r>
              <a:rPr lang="zh-CN" altLang="en-US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异常基类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\n”; }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3528" y="4653136"/>
            <a:ext cx="8352928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在代码中遇到异常状态时，可以抛出自定义的异常类对象，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通常会在异常类中保存异常信息，示例中做了简化。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在输入输出流中定位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seek</a:t>
            </a:r>
            <a:r>
              <a:rPr lang="zh-CN" altLang="en-US" smtClean="0"/>
              <a:t>和</a:t>
            </a:r>
            <a:r>
              <a:rPr lang="en-US" altLang="zh-CN" smtClean="0"/>
              <a:t>tell</a:t>
            </a:r>
            <a:r>
              <a:rPr lang="zh-CN" altLang="en-US" smtClean="0"/>
              <a:t>方法，可以在任意输入输出流中跳转，但通常仅用于文件流。</a:t>
            </a:r>
            <a:endParaRPr lang="en-US" altLang="zh-CN" smtClean="0"/>
          </a:p>
          <a:p>
            <a:r>
              <a:rPr lang="en-US" altLang="zh-CN" smtClean="0"/>
              <a:t>seek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对于输入流，对应函数名为</a:t>
            </a:r>
            <a:r>
              <a:rPr lang="en-US" altLang="zh-CN" smtClean="0"/>
              <a:t>seekg</a:t>
            </a:r>
            <a:r>
              <a:rPr lang="zh-CN" altLang="en-US" smtClean="0"/>
              <a:t>；对于输出流，对应函数名为</a:t>
            </a:r>
            <a:r>
              <a:rPr lang="en-US" altLang="zh-CN" smtClean="0"/>
              <a:t>seekp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个参数版本：指定的参考位置</a:t>
            </a:r>
            <a:endParaRPr lang="en-US" altLang="zh-CN" smtClean="0"/>
          </a:p>
          <a:p>
            <a:pPr lvl="2"/>
            <a:r>
              <a:rPr lang="en-US" altLang="zh-CN" smtClean="0"/>
              <a:t>ios_base::beg</a:t>
            </a:r>
            <a:r>
              <a:rPr lang="zh-CN" altLang="en-US" smtClean="0"/>
              <a:t>，开始位置</a:t>
            </a:r>
            <a:endParaRPr lang="en-US" altLang="zh-CN" smtClean="0"/>
          </a:p>
          <a:p>
            <a:pPr lvl="2"/>
            <a:r>
              <a:rPr lang="en-US" altLang="zh-CN" smtClean="0"/>
              <a:t>ios_base::end</a:t>
            </a:r>
            <a:r>
              <a:rPr lang="zh-CN" altLang="en-US" smtClean="0"/>
              <a:t>，结束位置</a:t>
            </a:r>
            <a:endParaRPr lang="en-US" altLang="zh-CN" smtClean="0"/>
          </a:p>
          <a:p>
            <a:pPr lvl="2"/>
            <a:r>
              <a:rPr lang="en-US" altLang="zh-CN" smtClean="0"/>
              <a:t>ios_base::cur</a:t>
            </a:r>
            <a:r>
              <a:rPr lang="zh-CN" altLang="en-US" smtClean="0"/>
              <a:t>，当前位置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个参数版本：偏移＋相对位置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outStream.seekp(2, ios_base::beg);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2DB79EF8-18E4-4601-84F1-0B0476BE5929}" type="slidenum">
              <a:rPr lang="en-US" altLang="zh-CN" smtClean="0"/>
              <a:pPr/>
              <a:t>70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tell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tell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对于输入流，对应函数名为</a:t>
            </a:r>
            <a:r>
              <a:rPr lang="en-US" altLang="zh-CN" dirty="0" err="1" smtClean="0"/>
              <a:t>tellg</a:t>
            </a:r>
            <a:r>
              <a:rPr lang="zh-CN" altLang="en-US" dirty="0" smtClean="0"/>
              <a:t>；对于输出流，对应函数名为</a:t>
            </a:r>
            <a:r>
              <a:rPr lang="en-US" altLang="zh-CN" dirty="0" err="1" smtClean="0"/>
              <a:t>tellp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tell</a:t>
            </a:r>
            <a:r>
              <a:rPr lang="zh-CN" altLang="en-US" dirty="0" smtClean="0"/>
              <a:t>返回当前位置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ios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::</a:t>
            </a: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pos_type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 </a:t>
            </a: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curPos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 = </a:t>
            </a: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inStream.tellg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();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A50021"/>
                </a:solidFill>
                <a:effectLst/>
              </a:rPr>
              <a:t>if (</a:t>
            </a: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curPos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 == </a:t>
            </a:r>
            <a:r>
              <a:rPr lang="en-US" altLang="zh-CN" dirty="0" err="1" smtClean="0">
                <a:solidFill>
                  <a:srgbClr val="A50021"/>
                </a:solidFill>
                <a:effectLst/>
              </a:rPr>
              <a:t>ios_base</a:t>
            </a:r>
            <a:r>
              <a:rPr lang="en-US" altLang="zh-CN" dirty="0" smtClean="0">
                <a:solidFill>
                  <a:srgbClr val="A50021"/>
                </a:solidFill>
                <a:effectLst/>
              </a:rPr>
              <a:t>::beg) </a:t>
            </a:r>
          </a:p>
          <a:p>
            <a:pPr lvl="1">
              <a:buNone/>
            </a:pPr>
            <a:r>
              <a:rPr lang="en-US" altLang="zh-CN" dirty="0" smtClean="0">
                <a:effectLst/>
              </a:rPr>
              <a:t>{</a:t>
            </a:r>
          </a:p>
          <a:p>
            <a:pPr lvl="1">
              <a:buNone/>
            </a:pPr>
            <a:r>
              <a:rPr lang="en-US" altLang="zh-CN" dirty="0" smtClean="0">
                <a:effectLst/>
              </a:rPr>
              <a:t>	</a:t>
            </a:r>
            <a:r>
              <a:rPr lang="en-US" altLang="zh-CN" dirty="0" err="1" smtClean="0">
                <a:effectLst/>
              </a:rPr>
              <a:t>cout</a:t>
            </a:r>
            <a:r>
              <a:rPr lang="en-US" altLang="zh-CN" dirty="0" smtClean="0">
                <a:effectLst/>
              </a:rPr>
              <a:t> &lt;&lt; “We’re at the beginning.” &lt;&lt; </a:t>
            </a:r>
            <a:r>
              <a:rPr lang="en-US" altLang="zh-CN" dirty="0" err="1" smtClean="0">
                <a:effectLst/>
              </a:rPr>
              <a:t>endl</a:t>
            </a:r>
            <a:r>
              <a:rPr lang="en-US" altLang="zh-CN" dirty="0" smtClean="0">
                <a:effectLst/>
              </a:rPr>
              <a:t>;</a:t>
            </a:r>
          </a:p>
          <a:p>
            <a:pPr lvl="1">
              <a:buNone/>
            </a:pPr>
            <a:r>
              <a:rPr lang="en-US" altLang="zh-CN" dirty="0" smtClean="0">
                <a:effectLst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2DB79EF8-18E4-4601-84F1-0B0476BE5929}" type="slidenum">
              <a:rPr lang="en-US" altLang="zh-CN" smtClean="0"/>
              <a:pPr/>
              <a:t>71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#include 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iostream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#include 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fstream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 main(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argc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, char** 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argv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ofstream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("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test.out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");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if (!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)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cerr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&lt;&lt; "Error opening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test.out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for writing\n";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	exit(1);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 &lt;&lt; "12345";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ios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::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pos_type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curPos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=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fout.tellp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();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&lt;&lt;"Position: "&lt;&lt;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curPos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&lt;&lt;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fout.seekp</a:t>
            </a:r>
            <a:r>
              <a:rPr lang="en-US" altLang="zh-CN" sz="2400" dirty="0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(2, </a:t>
            </a:r>
            <a:r>
              <a:rPr lang="en-US" altLang="zh-CN" sz="2400" dirty="0" err="1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ios_base</a:t>
            </a:r>
            <a:r>
              <a:rPr lang="en-US" altLang="zh-CN" sz="2400" dirty="0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::beg);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fout</a:t>
            </a:r>
            <a:r>
              <a:rPr lang="en-US" altLang="zh-CN" sz="2400" dirty="0" smtClean="0">
                <a:solidFill>
                  <a:srgbClr val="C00000"/>
                </a:solidFill>
                <a:effectLst/>
                <a:latin typeface="Tahoma" pitchFamily="34" charset="0"/>
                <a:cs typeface="Tahoma" pitchFamily="34" charset="0"/>
              </a:rPr>
              <a:t> &lt;&lt; '0';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fout.flush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ifstream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fin("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test.out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");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testVal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fin &gt;&gt; 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testVal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&lt;&lt;"Result:"&lt;&lt;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testVal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&lt;&lt;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en-US" altLang="zh-CN" sz="2000" dirty="0" smtClean="0">
              <a:solidFill>
                <a:srgbClr val="004E4C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908A97C-63CB-4BFB-915A-46A9B5DC7F2C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定义异常子类</a:t>
            </a:r>
            <a:endParaRPr lang="zh-CN" alt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class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P</a:t>
            </a:r>
            <a:r>
              <a:rPr lang="en-US" altLang="zh-CN" sz="2400" smtClean="0">
                <a:solidFill>
                  <a:schemeClr val="folHlink"/>
                </a:solidFill>
              </a:rPr>
              <a:t>opOnEmpty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: public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CException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public: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void showReason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{ 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cout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&lt;&lt; </a:t>
            </a:r>
            <a:r>
              <a:rPr lang="en-US" altLang="zh-CN" sz="2400" dirty="0" smtClean="0">
                <a:solidFill>
                  <a:schemeClr val="folHlink"/>
                </a:solidFill>
                <a:latin typeface="Times New Roman"/>
              </a:rPr>
              <a:t>“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堆栈已空</a:t>
            </a:r>
            <a:r>
              <a:rPr lang="zh-CN" altLang="en-US" sz="2400" dirty="0" smtClean="0">
                <a:solidFill>
                  <a:schemeClr val="folHlink"/>
                </a:solidFill>
                <a:latin typeface="Times New Roman"/>
              </a:rPr>
              <a:t>”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endl</a:t>
            </a:r>
            <a:r>
              <a:rPr lang="en-US" altLang="zh-CN" sz="2400" dirty="0" smtClean="0">
                <a:solidFill>
                  <a:schemeClr val="folHlink"/>
                </a:solidFill>
              </a:rPr>
              <a:t>;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</a:t>
            </a:r>
            <a:r>
              <a:rPr lang="en-US" altLang="zh-CN" sz="2400" dirty="0" err="1" smtClean="0"/>
              <a:t>P</a:t>
            </a:r>
            <a:r>
              <a:rPr lang="en-US" altLang="zh-CN" sz="2400" smtClean="0"/>
              <a:t>ushOnFull:public </a:t>
            </a:r>
            <a:r>
              <a:rPr lang="en-US" altLang="zh-CN" sz="2400" dirty="0" err="1" smtClean="0"/>
              <a:t>CException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smtClean="0"/>
              <a:t>void showReason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{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</a:t>
            </a:r>
            <a:r>
              <a:rPr lang="en-US" altLang="zh-CN" sz="2400" dirty="0" smtClean="0">
                <a:latin typeface="Times New Roman"/>
              </a:rPr>
              <a:t>“</a:t>
            </a:r>
            <a:r>
              <a:rPr lang="zh-CN" altLang="en-US" sz="2400" dirty="0" smtClean="0"/>
              <a:t>堆栈已满</a:t>
            </a:r>
            <a:r>
              <a:rPr lang="zh-CN" altLang="en-US" sz="2400" dirty="0" smtClean="0">
                <a:latin typeface="Times New Roman"/>
              </a:rPr>
              <a:t>”</a:t>
            </a:r>
            <a:r>
              <a:rPr lang="en-US" altLang="zh-CN" sz="2400" dirty="0" smtClean="0"/>
              <a:t>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91072" y="5517232"/>
            <a:ext cx="7309320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每个子类改写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showReson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方法，显示不同异常信息。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7866BE9-54C3-456D-A8F9-566414B3CA41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定义堆栈类</a:t>
            </a:r>
            <a:endParaRPr lang="zh-CN" alt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0066"/>
                </a:solidFill>
              </a:rPr>
              <a:t>template &lt;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typename</a:t>
            </a:r>
            <a:r>
              <a:rPr lang="en-US" altLang="zh-CN" sz="2400" dirty="0" smtClean="0">
                <a:solidFill>
                  <a:srgbClr val="000066"/>
                </a:solidFill>
              </a:rPr>
              <a:t> T&gt;</a:t>
            </a:r>
          </a:p>
          <a:p>
            <a:pPr>
              <a:buNone/>
            </a:pPr>
            <a:r>
              <a:rPr lang="en-US" altLang="zh-CN" sz="2400" dirty="0" smtClean="0"/>
              <a:t>class Stack  </a:t>
            </a:r>
          </a:p>
          <a:p>
            <a:pPr>
              <a:buNone/>
            </a:pPr>
            <a:r>
              <a:rPr lang="en-US" altLang="zh-CN" sz="2400" dirty="0" smtClean="0"/>
              <a:t>{	</a:t>
            </a:r>
            <a:r>
              <a:rPr lang="en-US" altLang="zh-CN" sz="2400" dirty="0" smtClean="0">
                <a:solidFill>
                  <a:srgbClr val="FF0066"/>
                </a:solidFill>
              </a:rPr>
              <a:t>T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pData</a:t>
            </a:r>
            <a:r>
              <a:rPr lang="en-US" altLang="zh-CN" sz="2400" dirty="0" smtClean="0">
                <a:solidFill>
                  <a:srgbClr val="000066"/>
                </a:solidFill>
              </a:rPr>
              <a:t>[100];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66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int</a:t>
            </a:r>
            <a:r>
              <a:rPr lang="en-US" altLang="zh-CN" sz="2400" dirty="0" smtClean="0">
                <a:solidFill>
                  <a:srgbClr val="000066"/>
                </a:solidFill>
              </a:rPr>
              <a:t> top;</a:t>
            </a:r>
          </a:p>
          <a:p>
            <a:pPr>
              <a:buNone/>
            </a:pPr>
            <a:r>
              <a:rPr lang="en-US" altLang="zh-CN" sz="2400" dirty="0" smtClean="0"/>
              <a:t>public:</a:t>
            </a:r>
          </a:p>
          <a:p>
            <a:pPr>
              <a:buNone/>
            </a:pPr>
            <a:r>
              <a:rPr lang="en-US" altLang="zh-CN" sz="2400" dirty="0" smtClean="0"/>
              <a:t>	Stack();    </a:t>
            </a:r>
          </a:p>
          <a:p>
            <a:pPr>
              <a:buNone/>
            </a:pPr>
            <a:r>
              <a:rPr lang="en-US" altLang="zh-CN" sz="2400" dirty="0" smtClean="0"/>
              <a:t>	void push(const </a:t>
            </a:r>
            <a:r>
              <a:rPr lang="en-US" altLang="zh-CN" sz="2400" dirty="0" smtClean="0">
                <a:solidFill>
                  <a:srgbClr val="FF0066"/>
                </a:solidFill>
              </a:rPr>
              <a:t>T</a:t>
            </a:r>
            <a:r>
              <a:rPr lang="en-US" altLang="zh-CN" sz="2400" dirty="0" smtClean="0"/>
              <a:t> &amp;item);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66"/>
                </a:solidFill>
              </a:rPr>
              <a:t>T</a:t>
            </a:r>
            <a:r>
              <a:rPr lang="en-US" altLang="zh-CN" sz="2400" dirty="0" smtClean="0"/>
              <a:t> pop();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isEmpty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isFull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4880</TotalTime>
  <Words>3176</Words>
  <Application>Microsoft Office PowerPoint</Application>
  <PresentationFormat>全屏显示(4:3)</PresentationFormat>
  <Paragraphs>851</Paragraphs>
  <Slides>73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csppt01</vt:lpstr>
      <vt:lpstr>第09章异常、输入输出流</vt:lpstr>
      <vt:lpstr>本章内容安排</vt:lpstr>
      <vt:lpstr>什么是异常</vt:lpstr>
      <vt:lpstr>C++异常机制</vt:lpstr>
      <vt:lpstr>抛出异常－－throw</vt:lpstr>
      <vt:lpstr>处理异常－－try和catch</vt:lpstr>
      <vt:lpstr>定义异常类</vt:lpstr>
      <vt:lpstr>定义异常子类</vt:lpstr>
      <vt:lpstr>定义堆栈类</vt:lpstr>
      <vt:lpstr>堆栈类成员函数定义</vt:lpstr>
      <vt:lpstr>堆栈类成员函数定义</vt:lpstr>
      <vt:lpstr>主程序</vt:lpstr>
      <vt:lpstr>主程序</vt:lpstr>
      <vt:lpstr>顺序问题</vt:lpstr>
      <vt:lpstr>多态异常类体系</vt:lpstr>
      <vt:lpstr>多态异常匹配</vt:lpstr>
      <vt:lpstr>标准目标库的异常体系</vt:lpstr>
      <vt:lpstr>本章内容安排</vt:lpstr>
      <vt:lpstr>new和delete的问题</vt:lpstr>
      <vt:lpstr>unique_ptr的必要性</vt:lpstr>
      <vt:lpstr>unique_ptr的必要性</vt:lpstr>
      <vt:lpstr>unique_ptr独占管理内存</vt:lpstr>
      <vt:lpstr>释放内存的时机</vt:lpstr>
      <vt:lpstr>unique_ptr处理</vt:lpstr>
      <vt:lpstr>unique_ptr主权的转移</vt:lpstr>
      <vt:lpstr>share_ptr管理共享内存</vt:lpstr>
      <vt:lpstr>直接分配内存</vt:lpstr>
      <vt:lpstr>share_ptr引用计数</vt:lpstr>
      <vt:lpstr>share_ptr的参数传递</vt:lpstr>
      <vt:lpstr>unique_ptr指针管理动态数组</vt:lpstr>
      <vt:lpstr>share_ptr指针管理动态数组</vt:lpstr>
      <vt:lpstr>本章内容安排</vt:lpstr>
      <vt:lpstr>C++中的流</vt:lpstr>
      <vt:lpstr>C++中的流</vt:lpstr>
      <vt:lpstr>1、标准输出</vt:lpstr>
      <vt:lpstr>标准输出的put和write</vt:lpstr>
      <vt:lpstr>flush</vt:lpstr>
      <vt:lpstr>flush的应用</vt:lpstr>
      <vt:lpstr>处理输出错误</vt:lpstr>
      <vt:lpstr>2、格式化输出</vt:lpstr>
      <vt:lpstr>3、标准输入</vt:lpstr>
      <vt:lpstr>示例分析</vt:lpstr>
      <vt:lpstr>标准输入的方法：get</vt:lpstr>
      <vt:lpstr>标准输入的方法：get</vt:lpstr>
      <vt:lpstr>get读取一行字符串</vt:lpstr>
      <vt:lpstr>getline读取整行</vt:lpstr>
      <vt:lpstr>get与getline细微差别</vt:lpstr>
      <vt:lpstr>unget</vt:lpstr>
      <vt:lpstr>peek</vt:lpstr>
      <vt:lpstr>处理输入错误</vt:lpstr>
      <vt:lpstr>错误处理示例</vt:lpstr>
      <vt:lpstr>错误处理示例</vt:lpstr>
      <vt:lpstr>4、输入输出对象</vt:lpstr>
      <vt:lpstr>Fraction类</vt:lpstr>
      <vt:lpstr>不能直接输出</vt:lpstr>
      <vt:lpstr>Fraction类</vt:lpstr>
      <vt:lpstr>&lt;&lt;运算符的实现</vt:lpstr>
      <vt:lpstr>本章内容安排</vt:lpstr>
      <vt:lpstr>字符串流的概念</vt:lpstr>
      <vt:lpstr>示例－double和字符串的转换</vt:lpstr>
      <vt:lpstr>本章内容安排</vt:lpstr>
      <vt:lpstr>文件流的概念</vt:lpstr>
      <vt:lpstr>文件的打开和关闭方式</vt:lpstr>
      <vt:lpstr>常用的文件访问方式</vt:lpstr>
      <vt:lpstr>创建文件写入数据</vt:lpstr>
      <vt:lpstr>打开文件读取数据</vt:lpstr>
      <vt:lpstr>文件的读写</vt:lpstr>
      <vt:lpstr>创建二进制文件</vt:lpstr>
      <vt:lpstr>读取二进制文件</vt:lpstr>
      <vt:lpstr>在输入输出流中定位</vt:lpstr>
      <vt:lpstr>tell方法</vt:lpstr>
      <vt:lpstr>示例</vt:lpstr>
      <vt:lpstr>示例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914</cp:revision>
  <cp:lastPrinted>1601-01-01T00:00:00Z</cp:lastPrinted>
  <dcterms:created xsi:type="dcterms:W3CDTF">2004-04-26T09:40:58Z</dcterms:created>
  <dcterms:modified xsi:type="dcterms:W3CDTF">2017-07-19T03:20:26Z</dcterms:modified>
</cp:coreProperties>
</file>