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30279975" cy="42808525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7A6"/>
    <a:srgbClr val="632181"/>
    <a:srgbClr val="91278F"/>
    <a:srgbClr val="E2007A"/>
    <a:srgbClr val="BD1A8D"/>
    <a:srgbClr val="8B0E13"/>
    <a:srgbClr val="BD2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206" autoAdjust="0"/>
  </p:normalViewPr>
  <p:slideViewPr>
    <p:cSldViewPr>
      <p:cViewPr>
        <p:scale>
          <a:sx n="25" d="100"/>
          <a:sy n="25" d="100"/>
        </p:scale>
        <p:origin x="1476" y="-102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25A0DD-19C7-4537-BC1E-263DFC110CD6}" type="slidenum">
              <a:rPr lang="da-DK" altLang="en-US"/>
              <a:pPr/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216788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216150" y="685800"/>
            <a:ext cx="2425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US" smtClean="0"/>
              <a:t>Click to edit Master text styles</a:t>
            </a:r>
          </a:p>
          <a:p>
            <a:pPr lvl="1"/>
            <a:r>
              <a:rPr lang="da-DK" altLang="en-US" smtClean="0"/>
              <a:t>Second level</a:t>
            </a:r>
          </a:p>
          <a:p>
            <a:pPr lvl="2"/>
            <a:r>
              <a:rPr lang="da-DK" altLang="en-US" smtClean="0"/>
              <a:t>Third level</a:t>
            </a:r>
          </a:p>
          <a:p>
            <a:pPr lvl="3"/>
            <a:r>
              <a:rPr lang="da-DK" altLang="en-US" smtClean="0"/>
              <a:t>Fourth level</a:t>
            </a:r>
          </a:p>
          <a:p>
            <a:pPr lvl="4"/>
            <a:r>
              <a:rPr lang="da-DK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71EF5D-A646-4FAD-822C-D43E6D7292B1}" type="slidenum">
              <a:rPr lang="da-DK" altLang="en-US"/>
              <a:pPr/>
              <a:t>‹#›</a:t>
            </a:fld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1653077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1C84F-FD52-4230-9ACF-9125B740FBD8}" type="slidenum">
              <a:rPr lang="da-DK" altLang="en-US"/>
              <a:pPr/>
              <a:t>1</a:t>
            </a:fld>
            <a:endParaRPr lang="da-DK" altLang="en-US"/>
          </a:p>
        </p:txBody>
      </p:sp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en-US"/>
              <a:t>Tekst og Streger i 100% farve – Baggrund i 90% Transparent.</a:t>
            </a:r>
          </a:p>
        </p:txBody>
      </p:sp>
    </p:spTree>
    <p:extLst>
      <p:ext uri="{BB962C8B-B14F-4D97-AF65-F5344CB8AC3E}">
        <p14:creationId xmlns:p14="http://schemas.microsoft.com/office/powerpoint/2010/main" val="286830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10775" cy="149034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600" y="22483763"/>
            <a:ext cx="22710775" cy="10336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8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9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75763" y="5130800"/>
            <a:ext cx="6845300" cy="33699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8275" y="5130800"/>
            <a:ext cx="20385088" cy="33699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0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10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38" y="10672763"/>
            <a:ext cx="26117550" cy="178069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338" y="28648025"/>
            <a:ext cx="26117550" cy="93646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67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8275" y="13160375"/>
            <a:ext cx="13614400" cy="25669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5075" y="13160375"/>
            <a:ext cx="13615988" cy="25669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5963" cy="8274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9538" cy="51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975" y="15636875"/>
            <a:ext cx="12809538" cy="22999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8900" y="10493375"/>
            <a:ext cx="12873038" cy="51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8900" y="15636875"/>
            <a:ext cx="12873038" cy="22999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3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0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34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6300" cy="9988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3038" y="6164263"/>
            <a:ext cx="15328900" cy="30421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975" y="12842875"/>
            <a:ext cx="9766300" cy="23791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262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6300" cy="9988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73038" y="6164263"/>
            <a:ext cx="15328900" cy="304212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975" y="12842875"/>
            <a:ext cx="9766300" cy="23791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01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8275" y="5130800"/>
            <a:ext cx="27382788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8275" y="13160375"/>
            <a:ext cx="27382788" cy="256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1" fontAlgn="base" hangingPunct="1">
        <a:lnSpc>
          <a:spcPts val="6000"/>
        </a:lnSpc>
        <a:spcBef>
          <a:spcPct val="0"/>
        </a:spcBef>
        <a:spcAft>
          <a:spcPct val="0"/>
        </a:spcAft>
        <a:defRPr sz="48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500" kern="1200">
          <a:solidFill>
            <a:schemeClr val="bg2"/>
          </a:solidFill>
          <a:latin typeface="+mn-lt"/>
          <a:ea typeface="+mn-ea"/>
          <a:cs typeface="+mn-cs"/>
        </a:defRPr>
      </a:lvl2pPr>
      <a:lvl3pPr marL="647700" indent="-644525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"/>
        <a:defRPr sz="3500" kern="1200">
          <a:solidFill>
            <a:schemeClr val="bg2"/>
          </a:solidFill>
          <a:latin typeface="+mn-lt"/>
          <a:ea typeface="+mn-ea"/>
          <a:cs typeface="+mn-cs"/>
        </a:defRPr>
      </a:lvl3pPr>
      <a:lvl4pPr marL="13335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"/>
        <a:defRPr sz="35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"/>
        <a:defRPr sz="35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19138" y="2759075"/>
            <a:ext cx="28827412" cy="36071175"/>
          </a:xfrm>
          <a:prstGeom prst="rect">
            <a:avLst/>
          </a:prstGeom>
          <a:solidFill>
            <a:schemeClr val="bg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719138" y="4318000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719138" y="40270113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7659" name="Picture 11" descr="DTU Corporate logo_F_A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275" y="1079500"/>
            <a:ext cx="1601788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146" y="5113029"/>
            <a:ext cx="27382788" cy="4752975"/>
          </a:xfrm>
        </p:spPr>
        <p:txBody>
          <a:bodyPr/>
          <a:lstStyle/>
          <a:p>
            <a:r>
              <a:rPr lang="da-DK" altLang="en-US" dirty="0" smtClean="0"/>
              <a:t>Investigating Machine Learning to remove</a:t>
            </a:r>
            <a:r>
              <a:rPr lang="da-DK" altLang="en-US" dirty="0" smtClean="0"/>
              <a:t> Monte-Carlo</a:t>
            </a:r>
            <a:r>
              <a:rPr lang="da-DK" altLang="en-US" dirty="0" smtClean="0"/>
              <a:t> noise in rendered images</a:t>
            </a:r>
            <a:endParaRPr lang="da-DK" altLang="en-US" dirty="0">
              <a:solidFill>
                <a:srgbClr val="BD2A33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38275" y="30425198"/>
            <a:ext cx="13009563" cy="8837048"/>
          </a:xfrm>
          <a:noFill/>
        </p:spPr>
        <p:txBody>
          <a:bodyPr/>
          <a:lstStyle/>
          <a:p>
            <a:r>
              <a:rPr lang="da-DK" altLang="en-US" sz="3600" dirty="0" smtClean="0"/>
              <a:t>Introduction</a:t>
            </a:r>
          </a:p>
          <a:p>
            <a:r>
              <a:rPr lang="da-DK" altLang="en-US" sz="3600" b="0" dirty="0" smtClean="0">
                <a:solidFill>
                  <a:srgbClr val="BD2A33"/>
                </a:solidFill>
              </a:rPr>
              <a:t>Problem statement</a:t>
            </a:r>
          </a:p>
          <a:p>
            <a:r>
              <a:rPr lang="da-DK" altLang="en-US" sz="3600" b="0" dirty="0" smtClean="0">
                <a:solidFill>
                  <a:srgbClr val="BD2A33"/>
                </a:solidFill>
              </a:rPr>
              <a:t>Related vork and references</a:t>
            </a:r>
          </a:p>
          <a:p>
            <a:r>
              <a:rPr lang="da-DK" altLang="en-US" sz="3600" b="0" dirty="0" smtClean="0">
                <a:solidFill>
                  <a:srgbClr val="BD2A33"/>
                </a:solidFill>
              </a:rPr>
              <a:t>Our work </a:t>
            </a:r>
          </a:p>
          <a:p>
            <a:r>
              <a:rPr lang="da-DK" altLang="en-US" sz="3600" b="0" dirty="0" smtClean="0">
                <a:solidFill>
                  <a:srgbClr val="BD2A33"/>
                </a:solidFill>
              </a:rPr>
              <a:t>Why it is important (we have reference images so we can do supervised learning)</a:t>
            </a:r>
            <a:endParaRPr lang="da-DK" altLang="en-US" sz="3600" b="0" dirty="0">
              <a:solidFill>
                <a:srgbClr val="BD2A33"/>
              </a:solidFill>
            </a:endParaRPr>
          </a:p>
          <a:p>
            <a:endParaRPr lang="da-DK" altLang="en-US" sz="3600" b="0" dirty="0" smtClean="0">
              <a:solidFill>
                <a:srgbClr val="BD2A33"/>
              </a:solidFill>
            </a:endParaRPr>
          </a:p>
          <a:p>
            <a:endParaRPr lang="da-DK" altLang="en-US" sz="3600" b="0" dirty="0">
              <a:solidFill>
                <a:srgbClr val="BD2A33"/>
              </a:solidFill>
            </a:endParaRPr>
          </a:p>
          <a:p>
            <a:r>
              <a:rPr lang="da-DK" altLang="en-US" sz="3600" b="0" dirty="0" smtClean="0">
                <a:solidFill>
                  <a:srgbClr val="BD2A33"/>
                </a:solidFill>
              </a:rPr>
              <a:t>Method</a:t>
            </a:r>
          </a:p>
          <a:p>
            <a:r>
              <a:rPr lang="da-DK" altLang="en-US" sz="3600" b="0" dirty="0" smtClean="0">
                <a:solidFill>
                  <a:srgbClr val="BD2A33"/>
                </a:solidFill>
              </a:rPr>
              <a:t>Using neural network as standard Stacked denoising autoencoder Sda for pretraining</a:t>
            </a:r>
          </a:p>
          <a:p>
            <a:r>
              <a:rPr lang="da-DK" altLang="en-US" sz="3600" b="0" dirty="0" smtClean="0">
                <a:solidFill>
                  <a:srgbClr val="BD2A33"/>
                </a:solidFill>
              </a:rPr>
              <a:t>Finetuning is a MLP </a:t>
            </a:r>
          </a:p>
          <a:p>
            <a:r>
              <a:rPr lang="da-DK" altLang="en-US" sz="3600" b="0" dirty="0" smtClean="0">
                <a:solidFill>
                  <a:srgbClr val="BD2A33"/>
                </a:solidFill>
              </a:rPr>
              <a:t>Patch based approach</a:t>
            </a:r>
          </a:p>
          <a:p>
            <a:r>
              <a:rPr lang="da-DK" altLang="en-US" sz="3600" b="0" dirty="0" smtClean="0">
                <a:solidFill>
                  <a:srgbClr val="BD2A33"/>
                </a:solidFill>
              </a:rPr>
              <a:t>Minibatch</a:t>
            </a:r>
          </a:p>
          <a:p>
            <a:endParaRPr lang="da-DK" altLang="en-US" sz="3600" b="0" dirty="0" smtClean="0">
              <a:solidFill>
                <a:srgbClr val="BD2A33"/>
              </a:solidFill>
            </a:endParaRPr>
          </a:p>
          <a:p>
            <a:endParaRPr lang="da-DK" altLang="en-US" sz="3600" b="0" dirty="0">
              <a:solidFill>
                <a:srgbClr val="BD2A33"/>
              </a:solidFill>
            </a:endParaRPr>
          </a:p>
          <a:p>
            <a:endParaRPr lang="da-DK" altLang="en-US" sz="3600" b="0" dirty="0">
              <a:solidFill>
                <a:srgbClr val="BD2A33"/>
              </a:solidFill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5811500" y="30510301"/>
            <a:ext cx="13009563" cy="8823953"/>
          </a:xfrm>
          <a:noFill/>
        </p:spPr>
        <p:txBody>
          <a:bodyPr/>
          <a:lstStyle/>
          <a:p>
            <a:pPr>
              <a:lnSpc>
                <a:spcPts val="4500"/>
              </a:lnSpc>
            </a:pPr>
            <a:r>
              <a:rPr lang="da-DK" altLang="en-US" sz="3600" dirty="0" smtClean="0"/>
              <a:t>Results</a:t>
            </a:r>
          </a:p>
          <a:p>
            <a:pPr>
              <a:lnSpc>
                <a:spcPts val="4500"/>
              </a:lnSpc>
            </a:pPr>
            <a:r>
              <a:rPr lang="da-DK" altLang="en-US" sz="3600" b="0" dirty="0" smtClean="0">
                <a:solidFill>
                  <a:srgbClr val="BD2A33"/>
                </a:solidFill>
              </a:rPr>
              <a:t>Test scene, Sponza images generated con optix, </a:t>
            </a:r>
          </a:p>
          <a:p>
            <a:pPr>
              <a:lnSpc>
                <a:spcPts val="4500"/>
              </a:lnSpc>
            </a:pPr>
            <a:endParaRPr lang="da-DK" altLang="en-US" sz="3600" b="0" dirty="0">
              <a:solidFill>
                <a:srgbClr val="BD2A33"/>
              </a:solidFill>
            </a:endParaRPr>
          </a:p>
          <a:p>
            <a:pPr>
              <a:lnSpc>
                <a:spcPts val="4500"/>
              </a:lnSpc>
            </a:pPr>
            <a:r>
              <a:rPr lang="da-DK" altLang="en-US" sz="3600" b="0" dirty="0" smtClean="0">
                <a:solidFill>
                  <a:srgbClr val="BD2A33"/>
                </a:solidFill>
              </a:rPr>
              <a:t>Different noise levels</a:t>
            </a:r>
          </a:p>
          <a:p>
            <a:pPr>
              <a:lnSpc>
                <a:spcPts val="4500"/>
              </a:lnSpc>
            </a:pPr>
            <a:r>
              <a:rPr lang="da-DK" altLang="en-US" sz="3600" b="0" dirty="0" smtClean="0">
                <a:solidFill>
                  <a:srgbClr val="BD2A33"/>
                </a:solidFill>
              </a:rPr>
              <a:t>Different views of the scene</a:t>
            </a:r>
          </a:p>
          <a:p>
            <a:pPr>
              <a:lnSpc>
                <a:spcPts val="4500"/>
              </a:lnSpc>
            </a:pPr>
            <a:endParaRPr lang="da-DK" altLang="en-US" sz="3600" b="0" dirty="0">
              <a:solidFill>
                <a:srgbClr val="BD2A33"/>
              </a:solidFill>
            </a:endParaRPr>
          </a:p>
          <a:p>
            <a:pPr>
              <a:lnSpc>
                <a:spcPts val="4500"/>
              </a:lnSpc>
            </a:pPr>
            <a:endParaRPr lang="da-DK" altLang="en-US" sz="3600" b="0" dirty="0" smtClean="0">
              <a:solidFill>
                <a:srgbClr val="BD2A33"/>
              </a:solidFill>
            </a:endParaRPr>
          </a:p>
          <a:p>
            <a:pPr>
              <a:lnSpc>
                <a:spcPts val="4500"/>
              </a:lnSpc>
            </a:pPr>
            <a:r>
              <a:rPr lang="da-DK" altLang="en-US" sz="3600" dirty="0"/>
              <a:t>Conclusions and Future work</a:t>
            </a:r>
          </a:p>
          <a:p>
            <a:pPr>
              <a:lnSpc>
                <a:spcPts val="4500"/>
              </a:lnSpc>
            </a:pPr>
            <a:endParaRPr lang="da-DK" altLang="en-US" sz="3600" b="0" dirty="0">
              <a:solidFill>
                <a:srgbClr val="BD2A33"/>
              </a:solidFill>
            </a:endParaRPr>
          </a:p>
          <a:p>
            <a:pPr>
              <a:lnSpc>
                <a:spcPts val="4500"/>
              </a:lnSpc>
            </a:pPr>
            <a:r>
              <a:rPr lang="da-DK" altLang="en-US" sz="3600" b="0" dirty="0" smtClean="0">
                <a:solidFill>
                  <a:srgbClr val="BD2A33"/>
                </a:solidFill>
              </a:rPr>
              <a:t>Promising approach</a:t>
            </a:r>
          </a:p>
          <a:p>
            <a:pPr>
              <a:lnSpc>
                <a:spcPts val="4500"/>
              </a:lnSpc>
            </a:pPr>
            <a:r>
              <a:rPr lang="da-DK" altLang="en-US" sz="3600" b="0" dirty="0" smtClean="0">
                <a:solidFill>
                  <a:srgbClr val="BD2A33"/>
                </a:solidFill>
              </a:rPr>
              <a:t>Need more investigation and validation on the hyperparameters</a:t>
            </a:r>
          </a:p>
          <a:p>
            <a:pPr>
              <a:lnSpc>
                <a:spcPts val="4500"/>
              </a:lnSpc>
            </a:pPr>
            <a:r>
              <a:rPr lang="da-DK" altLang="en-US" sz="3600" b="0" dirty="0" smtClean="0">
                <a:solidFill>
                  <a:srgbClr val="BD2A33"/>
                </a:solidFill>
              </a:rPr>
              <a:t>CNN</a:t>
            </a:r>
          </a:p>
          <a:p>
            <a:pPr>
              <a:lnSpc>
                <a:spcPts val="4500"/>
              </a:lnSpc>
            </a:pPr>
            <a:r>
              <a:rPr lang="da-DK" altLang="en-US" sz="3600" b="0" dirty="0" smtClean="0">
                <a:solidFill>
                  <a:srgbClr val="BD2A33"/>
                </a:solidFill>
              </a:rPr>
              <a:t>Investigatring approach from otrher paper</a:t>
            </a:r>
          </a:p>
          <a:p>
            <a:pPr>
              <a:lnSpc>
                <a:spcPts val="4500"/>
              </a:lnSpc>
            </a:pPr>
            <a:r>
              <a:rPr lang="da-DK" altLang="en-US" sz="3600" b="0" dirty="0" smtClean="0">
                <a:solidFill>
                  <a:srgbClr val="BD2A33"/>
                </a:solidFill>
              </a:rPr>
              <a:t>Materails</a:t>
            </a:r>
          </a:p>
          <a:p>
            <a:pPr>
              <a:lnSpc>
                <a:spcPts val="4500"/>
              </a:lnSpc>
            </a:pPr>
            <a:endParaRPr lang="da-DK" altLang="en-US" sz="3600" b="0" dirty="0" smtClean="0">
              <a:solidFill>
                <a:srgbClr val="BD2A33"/>
              </a:solidFill>
            </a:endParaRPr>
          </a:p>
          <a:p>
            <a:pPr>
              <a:lnSpc>
                <a:spcPts val="4500"/>
              </a:lnSpc>
            </a:pPr>
            <a:endParaRPr lang="da-DK" altLang="en-US" sz="3600" b="0" dirty="0">
              <a:solidFill>
                <a:srgbClr val="BD2A33"/>
              </a:solidFill>
            </a:endParaRPr>
          </a:p>
          <a:p>
            <a:pPr>
              <a:lnSpc>
                <a:spcPts val="4500"/>
              </a:lnSpc>
            </a:pPr>
            <a:r>
              <a:rPr lang="da-DK" altLang="en-US" sz="3600" b="0" dirty="0" smtClean="0">
                <a:solidFill>
                  <a:srgbClr val="BD2A33"/>
                </a:solidFill>
              </a:rPr>
              <a:t>References</a:t>
            </a:r>
          </a:p>
          <a:p>
            <a:pPr>
              <a:lnSpc>
                <a:spcPts val="4500"/>
              </a:lnSpc>
            </a:pPr>
            <a:r>
              <a:rPr lang="da-DK" altLang="en-US" sz="3600" b="0" dirty="0" smtClean="0">
                <a:solidFill>
                  <a:srgbClr val="BD2A33"/>
                </a:solidFill>
              </a:rPr>
              <a:t>Noise in montecarlo images</a:t>
            </a:r>
          </a:p>
          <a:p>
            <a:pPr>
              <a:lnSpc>
                <a:spcPts val="4500"/>
              </a:lnSpc>
            </a:pPr>
            <a:r>
              <a:rPr lang="da-DK" altLang="en-US" sz="3600" b="0" dirty="0" smtClean="0">
                <a:solidFill>
                  <a:srgbClr val="BD2A33"/>
                </a:solidFill>
              </a:rPr>
              <a:t>Survey on denoising techniques in Monte Carlo Rave, Jensen</a:t>
            </a:r>
          </a:p>
          <a:p>
            <a:pPr>
              <a:lnSpc>
                <a:spcPts val="4500"/>
              </a:lnSpc>
            </a:pPr>
            <a:r>
              <a:rPr lang="da-DK" altLang="en-US" sz="3600" b="0" dirty="0" smtClean="0">
                <a:solidFill>
                  <a:srgbClr val="BD2A33"/>
                </a:solidFill>
              </a:rPr>
              <a:t>Da vincent 08</a:t>
            </a:r>
          </a:p>
          <a:p>
            <a:pPr>
              <a:lnSpc>
                <a:spcPts val="4500"/>
              </a:lnSpc>
            </a:pPr>
            <a:r>
              <a:rPr lang="da-DK" altLang="en-US" sz="3600" b="0" dirty="0" smtClean="0">
                <a:solidFill>
                  <a:srgbClr val="BD2A33"/>
                </a:solidFill>
              </a:rPr>
              <a:t>Sda vincent 10</a:t>
            </a:r>
          </a:p>
          <a:p>
            <a:pPr>
              <a:lnSpc>
                <a:spcPts val="4500"/>
              </a:lnSpc>
            </a:pPr>
            <a:r>
              <a:rPr lang="da-DK" altLang="en-US" sz="3600" b="0" dirty="0" smtClean="0">
                <a:solidFill>
                  <a:srgbClr val="BD2A33"/>
                </a:solidFill>
              </a:rPr>
              <a:t>Deep learning for image denoising</a:t>
            </a:r>
            <a:endParaRPr lang="da-DK" altLang="en-US" sz="3600" b="0" dirty="0">
              <a:solidFill>
                <a:srgbClr val="BD2A33"/>
              </a:solidFill>
            </a:endParaRPr>
          </a:p>
          <a:p>
            <a:r>
              <a:rPr lang="da-DK" altLang="en-US" sz="3600" dirty="0" smtClean="0"/>
              <a:t>SIGGRAPH 2015 ML for image denoising in  monte carlo</a:t>
            </a:r>
          </a:p>
          <a:p>
            <a:endParaRPr lang="da-DK" altLang="en-US" sz="3600" dirty="0" smtClean="0"/>
          </a:p>
          <a:p>
            <a:endParaRPr lang="da-DK" altLang="en-US" sz="3600" dirty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438275" y="8370814"/>
            <a:ext cx="27384375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10000"/>
              </a:lnSpc>
            </a:pPr>
            <a:r>
              <a:rPr lang="da-DK" altLang="en-US" sz="6000" b="1" dirty="0" smtClean="0"/>
              <a:t>Andrea Luongo, Alessandro Dal Corso</a:t>
            </a:r>
            <a:endParaRPr lang="da-DK" altLang="en-US" sz="6000" b="1" dirty="0">
              <a:solidFill>
                <a:srgbClr val="BD2A33"/>
              </a:solidFill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458913" y="40990838"/>
            <a:ext cx="1300956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US" dirty="0"/>
              <a:t>Note eller Institutnavn </a:t>
            </a:r>
            <a:r>
              <a:rPr lang="da-DK" altLang="en-US" dirty="0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5811500" y="40990838"/>
            <a:ext cx="1300956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US"/>
              <a:t>Note eller Institutnavn </a:t>
            </a:r>
            <a:r>
              <a:rPr lang="da-DK" altLang="en-US">
                <a:solidFill>
                  <a:srgbClr val="BD2A33"/>
                </a:solidFill>
              </a:rPr>
              <a:t>(Arial Regular 18/24pt.)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230" y="1818086"/>
            <a:ext cx="230235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6" y="19172014"/>
            <a:ext cx="9312522" cy="9312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23" y="9918476"/>
            <a:ext cx="9348531" cy="9348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932" y="9918476"/>
            <a:ext cx="9348531" cy="93485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463" y="10007153"/>
            <a:ext cx="9348531" cy="93485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936" y="19300243"/>
            <a:ext cx="9312522" cy="931252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429" y="19264749"/>
            <a:ext cx="9312522" cy="93125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TU Poster A0 Høj 2 Spalte">
  <a:themeElements>
    <a:clrScheme name="DTU Poster A0 Høj 2 Spalte 13">
      <a:dk1>
        <a:srgbClr val="000000"/>
      </a:dk1>
      <a:lt1>
        <a:srgbClr val="FFFFFF"/>
      </a:lt1>
      <a:dk2>
        <a:srgbClr val="83D0F0"/>
      </a:dk2>
      <a:lt2>
        <a:srgbClr val="707173"/>
      </a:lt2>
      <a:accent1>
        <a:srgbClr val="D4D600"/>
      </a:accent1>
      <a:accent2>
        <a:srgbClr val="E95E0F"/>
      </a:accent2>
      <a:accent3>
        <a:srgbClr val="FFFFFF"/>
      </a:accent3>
      <a:accent4>
        <a:srgbClr val="000000"/>
      </a:accent4>
      <a:accent5>
        <a:srgbClr val="E6E8AA"/>
      </a:accent5>
      <a:accent6>
        <a:srgbClr val="D3540C"/>
      </a:accent6>
      <a:hlink>
        <a:srgbClr val="F29400"/>
      </a:hlink>
      <a:folHlink>
        <a:srgbClr val="E2001A"/>
      </a:folHlink>
    </a:clrScheme>
    <a:fontScheme name="DTU Poster A0 Høj 2 Spal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TU Poster A0 Høj 2 Spal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2 Spal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2 Spal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2 Spal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2 Spal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2 Spal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2 Spalte 13">
        <a:dk1>
          <a:srgbClr val="000000"/>
        </a:dk1>
        <a:lt1>
          <a:srgbClr val="FFFFFF"/>
        </a:lt1>
        <a:dk2>
          <a:srgbClr val="83D0F0"/>
        </a:dk2>
        <a:lt2>
          <a:srgbClr val="707173"/>
        </a:lt2>
        <a:accent1>
          <a:srgbClr val="D4D600"/>
        </a:accent1>
        <a:accent2>
          <a:srgbClr val="E95E0F"/>
        </a:accent2>
        <a:accent3>
          <a:srgbClr val="FFFFFF"/>
        </a:accent3>
        <a:accent4>
          <a:srgbClr val="000000"/>
        </a:accent4>
        <a:accent5>
          <a:srgbClr val="E6E8AA"/>
        </a:accent5>
        <a:accent6>
          <a:srgbClr val="D3540C"/>
        </a:accent6>
        <a:hlink>
          <a:srgbClr val="F294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A0_Hoj_2_spalte</Template>
  <TotalTime>39</TotalTime>
  <Words>166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DTU Poster A0 Høj 2 Spalte</vt:lpstr>
      <vt:lpstr>Investigating Machine Learning to remove Monte-Carlo noise in rendered images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denoising of rendered Monte-Carlo images</dc:title>
  <dc:creator>Alessandro Dal Corso</dc:creator>
  <cp:lastModifiedBy>Alessandro Dal Corso</cp:lastModifiedBy>
  <cp:revision>6</cp:revision>
  <dcterms:created xsi:type="dcterms:W3CDTF">2016-07-14T13:40:30Z</dcterms:created>
  <dcterms:modified xsi:type="dcterms:W3CDTF">2016-07-14T14:19:57Z</dcterms:modified>
</cp:coreProperties>
</file>