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6858000" cx="12192000"/>
  <p:notesSz cx="6858000" cy="9144000"/>
  <p:embeddedFontLst>
    <p:embeddedFont>
      <p:font typeface="Montserrat"/>
      <p:regular r:id="rId34"/>
      <p:bold r:id="rId35"/>
      <p:italic r:id="rId36"/>
      <p:boldItalic r:id="rId37"/>
    </p:embeddedFont>
    <p:embeddedFont>
      <p:font typeface="Montserrat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FD53FDF-6D41-497A-96AC-625DB667734A}">
  <a:tblStyle styleId="{BFD53FDF-6D41-497A-96AC-625DB667734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Light-italic.fntdata"/><Relationship Id="rId20" Type="http://schemas.openxmlformats.org/officeDocument/2006/relationships/slide" Target="slides/slide13.xml"/><Relationship Id="rId41" Type="http://schemas.openxmlformats.org/officeDocument/2006/relationships/font" Target="fonts/MontserratLight-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Montserrat-bold.fntdata"/><Relationship Id="rId12" Type="http://schemas.openxmlformats.org/officeDocument/2006/relationships/slide" Target="slides/slide5.xml"/><Relationship Id="rId34" Type="http://schemas.openxmlformats.org/officeDocument/2006/relationships/font" Target="fonts/Montserrat-regular.fntdata"/><Relationship Id="rId15" Type="http://schemas.openxmlformats.org/officeDocument/2006/relationships/slide" Target="slides/slide8.xml"/><Relationship Id="rId37" Type="http://schemas.openxmlformats.org/officeDocument/2006/relationships/font" Target="fonts/Montserrat-boldItalic.fntdata"/><Relationship Id="rId14" Type="http://schemas.openxmlformats.org/officeDocument/2006/relationships/slide" Target="slides/slide7.xml"/><Relationship Id="rId36" Type="http://schemas.openxmlformats.org/officeDocument/2006/relationships/font" Target="fonts/Montserrat-italic.fntdata"/><Relationship Id="rId17" Type="http://schemas.openxmlformats.org/officeDocument/2006/relationships/slide" Target="slides/slide10.xml"/><Relationship Id="rId39" Type="http://schemas.openxmlformats.org/officeDocument/2006/relationships/font" Target="fonts/MontserratLight-bold.fntdata"/><Relationship Id="rId16" Type="http://schemas.openxmlformats.org/officeDocument/2006/relationships/slide" Target="slides/slide9.xml"/><Relationship Id="rId38" Type="http://schemas.openxmlformats.org/officeDocument/2006/relationships/font" Target="fonts/MontserratLight-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5f9a9b6b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55f9a9b6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5f9a9b6b0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55f9a9b6b0_0_3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5f9a9b6b0_0_4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55f9a9b6b0_0_4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5f9a9b6b0_0_4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55f9a9b6b0_0_4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5f9a9b6b0_0_4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55f9a9b6b0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5f9a9b6b0_0_4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55f9a9b6b0_0_4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5f9a9b6b0_0_5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55f9a9b6b0_0_5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55f9a9b6b0_0_5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55f9a9b6b0_0_5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5f9a9b6b0_0_5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55f9a9b6b0_0_5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5f9a9b6b0_0_5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55f9a9b6b0_0_5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5f9a9b6b0_0_5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55f9a9b6b0_0_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f9a9b6b0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55f9a9b6b0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55f9a9b6b0_0_5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55f9a9b6b0_0_5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5f9a9b6b0_0_5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55f9a9b6b0_0_5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5f9a9b6b0_0_6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55f9a9b6b0_0_6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5f9a9b6b0_0_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55f9a9b6b0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5f9a9b6b0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55f9a9b6b0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5f9a9b6b0_0_2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55f9a9b6b0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55f9a9b6b0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55f9a9b6b0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5f9a9b6b0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55f9a9b6b0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5f9a9b6b0_0_1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55f9a9b6b0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5f9a9b6b0_0_2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55f9a9b6b0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5f9a9b6b0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55f9a9b6b0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5f9a9b6b0_0_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55f9a9b6b0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5f9a9b6b0_0_3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55f9a9b6b0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5f9a9b6b0_0_3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55f9a9b6b0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2"/>
          <p:cNvPicPr preferRelativeResize="0"/>
          <p:nvPr/>
        </p:nvPicPr>
        <p:blipFill rotWithShape="1">
          <a:blip r:embed="rId2">
            <a:alphaModFix/>
          </a:blip>
          <a:srcRect b="0" l="0" r="0" t="0"/>
          <a:stretch/>
        </p:blipFill>
        <p:spPr>
          <a:xfrm>
            <a:off x="8751277" y="250289"/>
            <a:ext cx="3290668" cy="9876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Slide">
  <p:cSld name="1_Title Slide">
    <p:spTree>
      <p:nvGrpSpPr>
        <p:cNvPr id="77" name="Shape 77"/>
        <p:cNvGrpSpPr/>
        <p:nvPr/>
      </p:nvGrpSpPr>
      <p:grpSpPr>
        <a:xfrm>
          <a:off x="0" y="0"/>
          <a:ext cx="0" cy="0"/>
          <a:chOff x="0" y="0"/>
          <a:chExt cx="0" cy="0"/>
        </a:xfrm>
      </p:grpSpPr>
      <p:sp>
        <p:nvSpPr>
          <p:cNvPr id="78" name="Google Shape;78;p11"/>
          <p:cNvSpPr txBox="1"/>
          <p:nvPr>
            <p:ph idx="10" type="dt"/>
          </p:nvPr>
        </p:nvSpPr>
        <p:spPr>
          <a:xfrm>
            <a:off x="810491" y="6259368"/>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010891" y="6259368"/>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582891" y="625936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r>
              <a:rPr lang="en-US"/>
              <a:t>Slide 1</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7" name="Shape 87"/>
        <p:cNvGrpSpPr/>
        <p:nvPr/>
      </p:nvGrpSpPr>
      <p:grpSpPr>
        <a:xfrm>
          <a:off x="0" y="0"/>
          <a:ext cx="0" cy="0"/>
          <a:chOff x="0" y="0"/>
          <a:chExt cx="0" cy="0"/>
        </a:xfrm>
      </p:grpSpPr>
      <p:sp>
        <p:nvSpPr>
          <p:cNvPr id="88" name="Google Shape;88;p13"/>
          <p:cNvSpPr txBox="1"/>
          <p:nvPr>
            <p:ph idx="12" type="sldNum"/>
          </p:nvPr>
        </p:nvSpPr>
        <p:spPr>
          <a:xfrm>
            <a:off x="4368800" y="4237567"/>
            <a:ext cx="1422300" cy="243300"/>
          </a:xfrm>
          <a:prstGeom prst="rect">
            <a:avLst/>
          </a:prstGeom>
          <a:noFill/>
          <a:ln>
            <a:noFill/>
          </a:ln>
        </p:spPr>
        <p:txBody>
          <a:bodyPr anchorCtr="0" anchor="ctr" bIns="30475" lIns="60950" spcFirstLastPara="1" rIns="60950" wrap="square" tIns="304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23" name="Shape 23"/>
        <p:cNvGrpSpPr/>
        <p:nvPr/>
      </p:nvGrpSpPr>
      <p:grpSpPr>
        <a:xfrm>
          <a:off x="0" y="0"/>
          <a:ext cx="0" cy="0"/>
          <a:chOff x="0" y="0"/>
          <a:chExt cx="0" cy="0"/>
        </a:xfrm>
      </p:grpSpPr>
      <p:sp>
        <p:nvSpPr>
          <p:cNvPr id="24" name="Google Shape;24;p3"/>
          <p:cNvSpPr txBox="1"/>
          <p:nvPr>
            <p:ph idx="1" type="subTitle"/>
          </p:nvPr>
        </p:nvSpPr>
        <p:spPr>
          <a:xfrm>
            <a:off x="1524000" y="3726733"/>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rgbClr val="2F5496"/>
              </a:buClr>
              <a:buSzPts val="2400"/>
              <a:buNone/>
              <a:defRPr sz="2400">
                <a:solidFill>
                  <a:srgbClr val="2F5496"/>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3"/>
          <p:cNvPicPr preferRelativeResize="0"/>
          <p:nvPr/>
        </p:nvPicPr>
        <p:blipFill rotWithShape="1">
          <a:blip r:embed="rId2">
            <a:alphaModFix/>
          </a:blip>
          <a:srcRect b="0" l="0" r="0" t="0"/>
          <a:stretch/>
        </p:blipFill>
        <p:spPr>
          <a:xfrm>
            <a:off x="1870364" y="793750"/>
            <a:ext cx="7920038" cy="280828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4000"/>
              <a:buNone/>
              <a:defRPr sz="4000" cap="none">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5" name="Google Shape;35;p4"/>
          <p:cNvPicPr preferRelativeResize="0"/>
          <p:nvPr/>
        </p:nvPicPr>
        <p:blipFill rotWithShape="1">
          <a:blip r:embed="rId2">
            <a:alphaModFix/>
          </a:blip>
          <a:srcRect b="0" l="0" r="0" t="0"/>
          <a:stretch/>
        </p:blipFill>
        <p:spPr>
          <a:xfrm>
            <a:off x="8751277" y="250289"/>
            <a:ext cx="3290668" cy="98766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Google Shape;3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4400"/>
              <a:buFont typeface="Calibri"/>
              <a:buNone/>
              <a:defRPr b="1">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228600" lvl="4" marL="2286000" algn="l">
              <a:lnSpc>
                <a:spcPct val="90000"/>
              </a:lnSpc>
              <a:spcBef>
                <a:spcPts val="500"/>
              </a:spcBef>
              <a:spcAft>
                <a:spcPts val="0"/>
              </a:spcAft>
              <a:buClr>
                <a:schemeClr val="dk1"/>
              </a:buClr>
              <a:buSzPts val="1800"/>
              <a:buNone/>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5"/>
          <p:cNvPicPr preferRelativeResize="0"/>
          <p:nvPr/>
        </p:nvPicPr>
        <p:blipFill rotWithShape="1">
          <a:blip r:embed="rId2">
            <a:alphaModFix/>
          </a:blip>
          <a:srcRect b="0" l="0" r="0" t="0"/>
          <a:stretch/>
        </p:blipFill>
        <p:spPr>
          <a:xfrm>
            <a:off x="8751277" y="250289"/>
            <a:ext cx="3290668" cy="98766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Title and Content">
  <p:cSld name="2_Title and Content">
    <p:spTree>
      <p:nvGrpSpPr>
        <p:cNvPr id="43" name="Shape 43"/>
        <p:cNvGrpSpPr/>
        <p:nvPr/>
      </p:nvGrpSpPr>
      <p:grpSpPr>
        <a:xfrm>
          <a:off x="0" y="0"/>
          <a:ext cx="0" cy="0"/>
          <a:chOff x="0" y="0"/>
          <a:chExt cx="0" cy="0"/>
        </a:xfrm>
      </p:grpSpPr>
      <p:sp>
        <p:nvSpPr>
          <p:cNvPr id="44" name="Google Shape;4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algn="l">
              <a:lnSpc>
                <a:spcPct val="90000"/>
              </a:lnSpc>
              <a:spcBef>
                <a:spcPts val="1000"/>
              </a:spcBef>
              <a:spcAft>
                <a:spcPts val="0"/>
              </a:spcAft>
              <a:buClr>
                <a:schemeClr val="dk1"/>
              </a:buClr>
              <a:buSzPts val="2800"/>
              <a:buChar char="•"/>
              <a:defRPr/>
            </a:lvl1pPr>
            <a:lvl2pPr indent="-381000" lvl="1" marL="914400" algn="l">
              <a:lnSpc>
                <a:spcPct val="90000"/>
              </a:lnSpc>
              <a:spcBef>
                <a:spcPts val="500"/>
              </a:spcBef>
              <a:spcAft>
                <a:spcPts val="0"/>
              </a:spcAft>
              <a:buClr>
                <a:schemeClr val="dk1"/>
              </a:buClr>
              <a:buSzPts val="24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9" name="Google Shape;49;p6"/>
          <p:cNvPicPr preferRelativeResize="0"/>
          <p:nvPr/>
        </p:nvPicPr>
        <p:blipFill rotWithShape="1">
          <a:blip r:embed="rId2">
            <a:alphaModFix/>
          </a:blip>
          <a:srcRect b="0" l="0" r="0" t="0"/>
          <a:stretch/>
        </p:blipFill>
        <p:spPr>
          <a:xfrm>
            <a:off x="8751277" y="250289"/>
            <a:ext cx="3290668" cy="9876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50" name="Shape 50"/>
        <p:cNvGrpSpPr/>
        <p:nvPr/>
      </p:nvGrpSpPr>
      <p:grpSpPr>
        <a:xfrm>
          <a:off x="0" y="0"/>
          <a:ext cx="0" cy="0"/>
          <a:chOff x="0" y="0"/>
          <a:chExt cx="0" cy="0"/>
        </a:xfrm>
      </p:grpSpPr>
      <p:sp>
        <p:nvSpPr>
          <p:cNvPr id="51" name="Google Shape;5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55" name="Google Shape;55;p7"/>
          <p:cNvGraphicFramePr/>
          <p:nvPr/>
        </p:nvGraphicFramePr>
        <p:xfrm>
          <a:off x="838199" y="1921473"/>
          <a:ext cx="3000000" cy="3000000"/>
        </p:xfrm>
        <a:graphic>
          <a:graphicData uri="http://schemas.openxmlformats.org/drawingml/2006/table">
            <a:tbl>
              <a:tblPr bandRow="1" firstRow="1">
                <a:noFill/>
                <a:tableStyleId>{BFD53FDF-6D41-497A-96AC-625DB667734A}</a:tableStyleId>
              </a:tblPr>
              <a:tblGrid>
                <a:gridCol w="3470575"/>
                <a:gridCol w="3470575"/>
                <a:gridCol w="3470575"/>
              </a:tblGrid>
              <a:tr h="488175">
                <a:tc>
                  <a:txBody>
                    <a:bodyPr>
                      <a:noAutofit/>
                    </a:bodyPr>
                    <a:lstStyle/>
                    <a:p>
                      <a:pPr indent="0" lvl="0" marL="0" marR="0" rtl="0" algn="l">
                        <a:spcBef>
                          <a:spcPts val="0"/>
                        </a:spcBef>
                        <a:spcAft>
                          <a:spcPts val="0"/>
                        </a:spcAft>
                        <a:buNone/>
                      </a:pPr>
                      <a:r>
                        <a:rPr lang="en-US" sz="1800" u="none" cap="none" strike="noStrike"/>
                        <a:t>CHAPTER</a:t>
                      </a:r>
                      <a:endParaRPr/>
                    </a:p>
                  </a:txBody>
                  <a:tcPr marT="45725" marB="45725" marR="91450" marL="91450"/>
                </a:tc>
                <a:tc>
                  <a:txBody>
                    <a:bodyPr>
                      <a:noAutofit/>
                    </a:bodyPr>
                    <a:lstStyle/>
                    <a:p>
                      <a:pPr indent="0" lvl="0" marL="0" marR="0" rtl="0" algn="l">
                        <a:spcBef>
                          <a:spcPts val="0"/>
                        </a:spcBef>
                        <a:spcAft>
                          <a:spcPts val="0"/>
                        </a:spcAft>
                        <a:buNone/>
                      </a:pPr>
                      <a:r>
                        <a:rPr lang="en-US" sz="1800"/>
                        <a:t>LEARNING IN CLASS</a:t>
                      </a:r>
                      <a:endParaRPr/>
                    </a:p>
                  </a:txBody>
                  <a:tcPr marT="45725" marB="45725" marR="91450" marL="91450"/>
                </a:tc>
                <a:tc>
                  <a:txBody>
                    <a:bodyPr>
                      <a:noAutofit/>
                    </a:bodyPr>
                    <a:lstStyle/>
                    <a:p>
                      <a:pPr indent="0" lvl="0" marL="0" marR="0" rtl="0" algn="l">
                        <a:spcBef>
                          <a:spcPts val="0"/>
                        </a:spcBef>
                        <a:spcAft>
                          <a:spcPts val="0"/>
                        </a:spcAft>
                        <a:buNone/>
                      </a:pPr>
                      <a:r>
                        <a:rPr lang="en-US" sz="1800"/>
                        <a:t>HOMEWORK</a:t>
                      </a:r>
                      <a:endParaRPr/>
                    </a:p>
                  </a:txBody>
                  <a:tcPr marT="45725" marB="45725" marR="91450" marL="91450"/>
                </a:tc>
              </a:tr>
              <a:tr h="494950">
                <a:tc>
                  <a:txBody>
                    <a:bodyPr>
                      <a:noAutofit/>
                    </a:bodyPr>
                    <a:lstStyle/>
                    <a:p>
                      <a:pPr indent="0" lvl="0" marL="0" marR="0" rtl="0" algn="l">
                        <a:spcBef>
                          <a:spcPts val="0"/>
                        </a:spcBef>
                        <a:spcAft>
                          <a:spcPts val="0"/>
                        </a:spcAft>
                        <a:buNone/>
                      </a:pPr>
                      <a:r>
                        <a:rPr lang="en-US" sz="1800"/>
                        <a:t>1..</a:t>
                      </a:r>
                      <a:endParaRPr/>
                    </a:p>
                  </a:txBody>
                  <a:tcPr marT="45725" marB="45725" marR="91450" marL="91450"/>
                </a:tc>
                <a:tc>
                  <a:txBody>
                    <a:bodyPr>
                      <a:noAutofit/>
                    </a:bodyPr>
                    <a:lstStyle/>
                    <a:p>
                      <a:pPr indent="0" lvl="0" marL="0" marR="0" rtl="0" algn="l">
                        <a:spcBef>
                          <a:spcPts val="0"/>
                        </a:spcBef>
                        <a:spcAft>
                          <a:spcPts val="0"/>
                        </a:spcAft>
                        <a:buNone/>
                      </a:pPr>
                      <a:r>
                        <a:rPr lang="en-US" sz="1800"/>
                        <a:t>2 hrs</a:t>
                      </a:r>
                      <a:endParaRPr sz="1800"/>
                    </a:p>
                  </a:txBody>
                  <a:tcPr marT="45725" marB="45725" marR="91450" marL="91450"/>
                </a:tc>
                <a:tc>
                  <a:txBody>
                    <a:bodyPr>
                      <a:noAutofit/>
                    </a:bodyPr>
                    <a:lstStyle/>
                    <a:p>
                      <a:pPr indent="0" lvl="0" marL="0" marR="0" rtl="0" algn="l">
                        <a:spcBef>
                          <a:spcPts val="0"/>
                        </a:spcBef>
                        <a:spcAft>
                          <a:spcPts val="0"/>
                        </a:spcAft>
                        <a:buNone/>
                      </a:pPr>
                      <a:r>
                        <a:rPr lang="en-US" sz="1800"/>
                        <a:t>1 hr.</a:t>
                      </a:r>
                      <a:endParaRPr/>
                    </a:p>
                  </a:txBody>
                  <a:tcPr marT="45725" marB="45725" marR="91450" marL="91450"/>
                </a:tc>
              </a:tr>
              <a:tr h="494950">
                <a:tc>
                  <a:txBody>
                    <a:bodyPr>
                      <a:noAutofit/>
                    </a:bodyPr>
                    <a:lstStyle/>
                    <a:p>
                      <a:pPr indent="0" lvl="0" marL="0" marR="0" rtl="0" algn="l">
                        <a:spcBef>
                          <a:spcPts val="0"/>
                        </a:spcBef>
                        <a:spcAft>
                          <a:spcPts val="0"/>
                        </a:spcAft>
                        <a:buNone/>
                      </a:pPr>
                      <a:r>
                        <a:rPr lang="en-US" sz="1800"/>
                        <a:t>2..</a:t>
                      </a:r>
                      <a:endParaRPr/>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9495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9495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9495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94950">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c>
                  <a:txBody>
                    <a:bodyPr>
                      <a:noAutofit/>
                    </a:bodyPr>
                    <a:lstStyle/>
                    <a:p>
                      <a:pPr indent="0" lvl="0" marL="0" marR="0" rtl="0" algn="l">
                        <a:spcBef>
                          <a:spcPts val="0"/>
                        </a:spcBef>
                        <a:spcAft>
                          <a:spcPts val="0"/>
                        </a:spcAft>
                        <a:buNone/>
                      </a:pPr>
                      <a:r>
                        <a:t/>
                      </a:r>
                      <a:endParaRPr sz="1800"/>
                    </a:p>
                  </a:txBody>
                  <a:tcPr marT="45725" marB="45725" marR="91450" marL="91450"/>
                </a:tc>
              </a:tr>
              <a:tr h="494950">
                <a:tc>
                  <a:txBody>
                    <a:bodyPr>
                      <a:noAutofit/>
                    </a:bodyPr>
                    <a:lstStyle/>
                    <a:p>
                      <a:pPr indent="0" lvl="0" marL="0" marR="0" rtl="0" algn="l">
                        <a:spcBef>
                          <a:spcPts val="0"/>
                        </a:spcBef>
                        <a:spcAft>
                          <a:spcPts val="0"/>
                        </a:spcAft>
                        <a:buNone/>
                      </a:pPr>
                      <a:r>
                        <a:rPr lang="en-US" sz="1800"/>
                        <a:t>TOTALS</a:t>
                      </a:r>
                      <a:endParaRPr/>
                    </a:p>
                  </a:txBody>
                  <a:tcPr marT="45725" marB="45725" marR="91450" marL="91450"/>
                </a:tc>
                <a:tc>
                  <a:txBody>
                    <a:bodyPr>
                      <a:noAutofit/>
                    </a:bodyPr>
                    <a:lstStyle/>
                    <a:p>
                      <a:pPr indent="0" lvl="0" marL="0" marR="0" rtl="0" algn="l">
                        <a:spcBef>
                          <a:spcPts val="0"/>
                        </a:spcBef>
                        <a:spcAft>
                          <a:spcPts val="0"/>
                        </a:spcAft>
                        <a:buNone/>
                      </a:pPr>
                      <a:r>
                        <a:rPr lang="en-US" sz="1800"/>
                        <a:t>20 hrs</a:t>
                      </a:r>
                      <a:endParaRPr sz="1800"/>
                    </a:p>
                  </a:txBody>
                  <a:tcPr marT="45725" marB="45725" marR="91450" marL="91450"/>
                </a:tc>
                <a:tc>
                  <a:txBody>
                    <a:bodyPr>
                      <a:noAutofit/>
                    </a:bodyPr>
                    <a:lstStyle/>
                    <a:p>
                      <a:pPr indent="0" lvl="0" marL="0" marR="0" rtl="0" algn="l">
                        <a:spcBef>
                          <a:spcPts val="0"/>
                        </a:spcBef>
                        <a:spcAft>
                          <a:spcPts val="0"/>
                        </a:spcAft>
                        <a:buNone/>
                      </a:pPr>
                      <a:r>
                        <a:rPr lang="en-US" sz="1800"/>
                        <a:t>8 hrs</a:t>
                      </a:r>
                      <a:endParaRPr sz="1800"/>
                    </a:p>
                  </a:txBody>
                  <a:tcPr marT="45725" marB="45725" marR="91450" marL="91450"/>
                </a:tc>
              </a:tr>
            </a:tbl>
          </a:graphicData>
        </a:graphic>
      </p:graphicFrame>
      <p:pic>
        <p:nvPicPr>
          <p:cNvPr id="56" name="Google Shape;56;p7"/>
          <p:cNvPicPr preferRelativeResize="0"/>
          <p:nvPr/>
        </p:nvPicPr>
        <p:blipFill rotWithShape="1">
          <a:blip r:embed="rId2">
            <a:alphaModFix/>
          </a:blip>
          <a:srcRect b="0" l="0" r="0" t="0"/>
          <a:stretch/>
        </p:blipFill>
        <p:spPr>
          <a:xfrm>
            <a:off x="8751277" y="250289"/>
            <a:ext cx="3290668" cy="98766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_Title and Content">
  <p:cSld name="3_Title and Content">
    <p:spTree>
      <p:nvGrpSpPr>
        <p:cNvPr id="57" name="Shape 57"/>
        <p:cNvGrpSpPr/>
        <p:nvPr/>
      </p:nvGrpSpPr>
      <p:grpSpPr>
        <a:xfrm>
          <a:off x="0" y="0"/>
          <a:ext cx="0" cy="0"/>
          <a:chOff x="0" y="0"/>
          <a:chExt cx="0" cy="0"/>
        </a:xfrm>
      </p:grpSpPr>
      <p:sp>
        <p:nvSpPr>
          <p:cNvPr id="58" name="Google Shape;5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81000" lvl="1" marL="914400" algn="l">
              <a:lnSpc>
                <a:spcPct val="90000"/>
              </a:lnSpc>
              <a:spcBef>
                <a:spcPts val="500"/>
              </a:spcBef>
              <a:spcAft>
                <a:spcPts val="0"/>
              </a:spcAft>
              <a:buClr>
                <a:schemeClr val="dk1"/>
              </a:buClr>
              <a:buSzPts val="24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8"/>
          <p:cNvPicPr preferRelativeResize="0"/>
          <p:nvPr/>
        </p:nvPicPr>
        <p:blipFill rotWithShape="1">
          <a:blip r:embed="rId2">
            <a:alphaModFix/>
          </a:blip>
          <a:srcRect b="0" l="0" r="0" t="0"/>
          <a:stretch/>
        </p:blipFill>
        <p:spPr>
          <a:xfrm>
            <a:off x="8751277" y="250289"/>
            <a:ext cx="3290668" cy="98766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9" name="Google Shape;69;p9"/>
          <p:cNvPicPr preferRelativeResize="0"/>
          <p:nvPr/>
        </p:nvPicPr>
        <p:blipFill rotWithShape="1">
          <a:blip r:embed="rId2">
            <a:alphaModFix/>
          </a:blip>
          <a:srcRect b="0" l="0" r="0" t="0"/>
          <a:stretch/>
        </p:blipFill>
        <p:spPr>
          <a:xfrm>
            <a:off x="8751277" y="250289"/>
            <a:ext cx="3290668" cy="98766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0" name="Shape 70"/>
        <p:cNvGrpSpPr/>
        <p:nvPr/>
      </p:nvGrpSpPr>
      <p:grpSpPr>
        <a:xfrm>
          <a:off x="0" y="0"/>
          <a:ext cx="0" cy="0"/>
          <a:chOff x="0" y="0"/>
          <a:chExt cx="0" cy="0"/>
        </a:xfrm>
      </p:grpSpPr>
      <p:sp>
        <p:nvSpPr>
          <p:cNvPr id="71" name="Google Shape;7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solidFill>
                  <a:srgbClr val="C55A1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C55A11"/>
                </a:solidFill>
                <a:latin typeface="Calibri"/>
                <a:ea typeface="Calibri"/>
                <a:cs typeface="Calibri"/>
                <a:sym typeface="Calibri"/>
              </a:defRPr>
            </a:lvl1pPr>
            <a:lvl2pPr indent="0" lvl="1" marL="0" algn="r">
              <a:spcBef>
                <a:spcPts val="0"/>
              </a:spcBef>
              <a:buNone/>
              <a:defRPr b="0" i="0" sz="1200" u="none" cap="none" strike="noStrike">
                <a:solidFill>
                  <a:srgbClr val="C55A11"/>
                </a:solidFill>
                <a:latin typeface="Calibri"/>
                <a:ea typeface="Calibri"/>
                <a:cs typeface="Calibri"/>
                <a:sym typeface="Calibri"/>
              </a:defRPr>
            </a:lvl2pPr>
            <a:lvl3pPr indent="0" lvl="2" marL="0" algn="r">
              <a:spcBef>
                <a:spcPts val="0"/>
              </a:spcBef>
              <a:buNone/>
              <a:defRPr b="0" i="0" sz="1200" u="none" cap="none" strike="noStrike">
                <a:solidFill>
                  <a:srgbClr val="C55A11"/>
                </a:solidFill>
                <a:latin typeface="Calibri"/>
                <a:ea typeface="Calibri"/>
                <a:cs typeface="Calibri"/>
                <a:sym typeface="Calibri"/>
              </a:defRPr>
            </a:lvl3pPr>
            <a:lvl4pPr indent="0" lvl="3" marL="0" algn="r">
              <a:spcBef>
                <a:spcPts val="0"/>
              </a:spcBef>
              <a:buNone/>
              <a:defRPr b="0" i="0" sz="1200" u="none" cap="none" strike="noStrike">
                <a:solidFill>
                  <a:srgbClr val="C55A11"/>
                </a:solidFill>
                <a:latin typeface="Calibri"/>
                <a:ea typeface="Calibri"/>
                <a:cs typeface="Calibri"/>
                <a:sym typeface="Calibri"/>
              </a:defRPr>
            </a:lvl4pPr>
            <a:lvl5pPr indent="0" lvl="4" marL="0" algn="r">
              <a:spcBef>
                <a:spcPts val="0"/>
              </a:spcBef>
              <a:buNone/>
              <a:defRPr b="0" i="0" sz="1200" u="none" cap="none" strike="noStrike">
                <a:solidFill>
                  <a:srgbClr val="C55A11"/>
                </a:solidFill>
                <a:latin typeface="Calibri"/>
                <a:ea typeface="Calibri"/>
                <a:cs typeface="Calibri"/>
                <a:sym typeface="Calibri"/>
              </a:defRPr>
            </a:lvl5pPr>
            <a:lvl6pPr indent="0" lvl="5" marL="0" algn="r">
              <a:spcBef>
                <a:spcPts val="0"/>
              </a:spcBef>
              <a:buNone/>
              <a:defRPr b="0" i="0" sz="1200" u="none" cap="none" strike="noStrike">
                <a:solidFill>
                  <a:srgbClr val="C55A11"/>
                </a:solidFill>
                <a:latin typeface="Calibri"/>
                <a:ea typeface="Calibri"/>
                <a:cs typeface="Calibri"/>
                <a:sym typeface="Calibri"/>
              </a:defRPr>
            </a:lvl6pPr>
            <a:lvl7pPr indent="0" lvl="6" marL="0" algn="r">
              <a:spcBef>
                <a:spcPts val="0"/>
              </a:spcBef>
              <a:buNone/>
              <a:defRPr b="0" i="0" sz="1200" u="none" cap="none" strike="noStrike">
                <a:solidFill>
                  <a:srgbClr val="C55A11"/>
                </a:solidFill>
                <a:latin typeface="Calibri"/>
                <a:ea typeface="Calibri"/>
                <a:cs typeface="Calibri"/>
                <a:sym typeface="Calibri"/>
              </a:defRPr>
            </a:lvl7pPr>
            <a:lvl8pPr indent="0" lvl="7" marL="0" algn="r">
              <a:spcBef>
                <a:spcPts val="0"/>
              </a:spcBef>
              <a:buNone/>
              <a:defRPr b="0" i="0" sz="1200" u="none" cap="none" strike="noStrike">
                <a:solidFill>
                  <a:srgbClr val="C55A11"/>
                </a:solidFill>
                <a:latin typeface="Calibri"/>
                <a:ea typeface="Calibri"/>
                <a:cs typeface="Calibri"/>
                <a:sym typeface="Calibri"/>
              </a:defRPr>
            </a:lvl8pPr>
            <a:lvl9pPr indent="0" lvl="8" mar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6" name="Google Shape;76;p10"/>
          <p:cNvPicPr preferRelativeResize="0"/>
          <p:nvPr/>
        </p:nvPicPr>
        <p:blipFill rotWithShape="1">
          <a:blip r:embed="rId2">
            <a:alphaModFix/>
          </a:blip>
          <a:srcRect b="0" l="0" r="0" t="0"/>
          <a:stretch/>
        </p:blipFill>
        <p:spPr>
          <a:xfrm>
            <a:off x="8751277" y="250289"/>
            <a:ext cx="3290668" cy="98766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C55A1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C55A1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C55A11"/>
                </a:solidFill>
                <a:latin typeface="Calibri"/>
                <a:ea typeface="Calibri"/>
                <a:cs typeface="Calibri"/>
                <a:sym typeface="Calibri"/>
              </a:defRPr>
            </a:lvl1pPr>
            <a:lvl2pPr indent="0" lvl="1" marL="0" marR="0" rtl="0" algn="r">
              <a:spcBef>
                <a:spcPts val="0"/>
              </a:spcBef>
              <a:buNone/>
              <a:defRPr b="0" i="0" sz="1200" u="none" cap="none" strike="noStrike">
                <a:solidFill>
                  <a:srgbClr val="C55A11"/>
                </a:solidFill>
                <a:latin typeface="Calibri"/>
                <a:ea typeface="Calibri"/>
                <a:cs typeface="Calibri"/>
                <a:sym typeface="Calibri"/>
              </a:defRPr>
            </a:lvl2pPr>
            <a:lvl3pPr indent="0" lvl="2" marL="0" marR="0" rtl="0" algn="r">
              <a:spcBef>
                <a:spcPts val="0"/>
              </a:spcBef>
              <a:buNone/>
              <a:defRPr b="0" i="0" sz="1200" u="none" cap="none" strike="noStrike">
                <a:solidFill>
                  <a:srgbClr val="C55A11"/>
                </a:solidFill>
                <a:latin typeface="Calibri"/>
                <a:ea typeface="Calibri"/>
                <a:cs typeface="Calibri"/>
                <a:sym typeface="Calibri"/>
              </a:defRPr>
            </a:lvl3pPr>
            <a:lvl4pPr indent="0" lvl="3" marL="0" marR="0" rtl="0" algn="r">
              <a:spcBef>
                <a:spcPts val="0"/>
              </a:spcBef>
              <a:buNone/>
              <a:defRPr b="0" i="0" sz="1200" u="none" cap="none" strike="noStrike">
                <a:solidFill>
                  <a:srgbClr val="C55A11"/>
                </a:solidFill>
                <a:latin typeface="Calibri"/>
                <a:ea typeface="Calibri"/>
                <a:cs typeface="Calibri"/>
                <a:sym typeface="Calibri"/>
              </a:defRPr>
            </a:lvl4pPr>
            <a:lvl5pPr indent="0" lvl="4" marL="0" marR="0" rtl="0" algn="r">
              <a:spcBef>
                <a:spcPts val="0"/>
              </a:spcBef>
              <a:buNone/>
              <a:defRPr b="0" i="0" sz="1200" u="none" cap="none" strike="noStrike">
                <a:solidFill>
                  <a:srgbClr val="C55A11"/>
                </a:solidFill>
                <a:latin typeface="Calibri"/>
                <a:ea typeface="Calibri"/>
                <a:cs typeface="Calibri"/>
                <a:sym typeface="Calibri"/>
              </a:defRPr>
            </a:lvl5pPr>
            <a:lvl6pPr indent="0" lvl="5" marL="0" marR="0" rtl="0" algn="r">
              <a:spcBef>
                <a:spcPts val="0"/>
              </a:spcBef>
              <a:buNone/>
              <a:defRPr b="0" i="0" sz="1200" u="none" cap="none" strike="noStrike">
                <a:solidFill>
                  <a:srgbClr val="C55A11"/>
                </a:solidFill>
                <a:latin typeface="Calibri"/>
                <a:ea typeface="Calibri"/>
                <a:cs typeface="Calibri"/>
                <a:sym typeface="Calibri"/>
              </a:defRPr>
            </a:lvl6pPr>
            <a:lvl7pPr indent="0" lvl="6" marL="0" marR="0" rtl="0" algn="r">
              <a:spcBef>
                <a:spcPts val="0"/>
              </a:spcBef>
              <a:buNone/>
              <a:defRPr b="0" i="0" sz="1200" u="none" cap="none" strike="noStrike">
                <a:solidFill>
                  <a:srgbClr val="C55A11"/>
                </a:solidFill>
                <a:latin typeface="Calibri"/>
                <a:ea typeface="Calibri"/>
                <a:cs typeface="Calibri"/>
                <a:sym typeface="Calibri"/>
              </a:defRPr>
            </a:lvl7pPr>
            <a:lvl8pPr indent="0" lvl="7" marL="0" marR="0" rtl="0" algn="r">
              <a:spcBef>
                <a:spcPts val="0"/>
              </a:spcBef>
              <a:buNone/>
              <a:defRPr b="0" i="0" sz="1200" u="none" cap="none" strike="noStrike">
                <a:solidFill>
                  <a:srgbClr val="C55A11"/>
                </a:solidFill>
                <a:latin typeface="Calibri"/>
                <a:ea typeface="Calibri"/>
                <a:cs typeface="Calibri"/>
                <a:sym typeface="Calibri"/>
              </a:defRPr>
            </a:lvl8pPr>
            <a:lvl9pPr indent="0" lvl="8" marL="0" marR="0" rtl="0" algn="r">
              <a:spcBef>
                <a:spcPts val="0"/>
              </a:spcBef>
              <a:buNone/>
              <a:defRPr b="0" i="0" sz="1200" u="none" cap="none" strike="noStrike">
                <a:solidFill>
                  <a:srgbClr val="C55A1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2"/>
          <p:cNvSpPr txBox="1"/>
          <p:nvPr>
            <p:ph type="title"/>
          </p:nvPr>
        </p:nvSpPr>
        <p:spPr>
          <a:xfrm>
            <a:off x="304800" y="183092"/>
            <a:ext cx="5486400" cy="762000"/>
          </a:xfrm>
          <a:prstGeom prst="rect">
            <a:avLst/>
          </a:prstGeom>
          <a:noFill/>
          <a:ln>
            <a:noFill/>
          </a:ln>
        </p:spPr>
        <p:txBody>
          <a:bodyPr anchorCtr="0" anchor="ctr" bIns="30475" lIns="60950" spcFirstLastPara="1" rIns="60950" wrap="square" tIns="30475"/>
          <a:lstStyle>
            <a:lvl1pPr lvl="0" marR="0" rtl="0" algn="ctr">
              <a:spcBef>
                <a:spcPts val="0"/>
              </a:spcBef>
              <a:spcAft>
                <a:spcPts val="0"/>
              </a:spcAft>
              <a:buClr>
                <a:schemeClr val="dk1"/>
              </a:buClr>
              <a:buSzPts val="2900"/>
              <a:buFont typeface="Calibri"/>
              <a:buNone/>
              <a:defRPr b="0" i="0" sz="2900" u="none" cap="none" strike="noStrike">
                <a:solidFill>
                  <a:schemeClr val="dk1"/>
                </a:solidFill>
                <a:latin typeface="Calibri"/>
                <a:ea typeface="Calibri"/>
                <a:cs typeface="Calibri"/>
                <a:sym typeface="Calibri"/>
              </a:defRPr>
            </a:lvl1pPr>
            <a:lvl2pPr lvl="1" rtl="0">
              <a:spcBef>
                <a:spcPts val="0"/>
              </a:spcBef>
              <a:spcAft>
                <a:spcPts val="0"/>
              </a:spcAft>
              <a:buSzPts val="900"/>
              <a:buNone/>
              <a:defRPr sz="1200"/>
            </a:lvl2pPr>
            <a:lvl3pPr lvl="2" rtl="0">
              <a:spcBef>
                <a:spcPts val="0"/>
              </a:spcBef>
              <a:spcAft>
                <a:spcPts val="0"/>
              </a:spcAft>
              <a:buSzPts val="900"/>
              <a:buNone/>
              <a:defRPr sz="1200"/>
            </a:lvl3pPr>
            <a:lvl4pPr lvl="3" rtl="0">
              <a:spcBef>
                <a:spcPts val="0"/>
              </a:spcBef>
              <a:spcAft>
                <a:spcPts val="0"/>
              </a:spcAft>
              <a:buSzPts val="900"/>
              <a:buNone/>
              <a:defRPr sz="1200"/>
            </a:lvl4pPr>
            <a:lvl5pPr lvl="4" rtl="0">
              <a:spcBef>
                <a:spcPts val="0"/>
              </a:spcBef>
              <a:spcAft>
                <a:spcPts val="0"/>
              </a:spcAft>
              <a:buSzPts val="900"/>
              <a:buNone/>
              <a:defRPr sz="1200"/>
            </a:lvl5pPr>
            <a:lvl6pPr lvl="5" rtl="0">
              <a:spcBef>
                <a:spcPts val="0"/>
              </a:spcBef>
              <a:spcAft>
                <a:spcPts val="0"/>
              </a:spcAft>
              <a:buSzPts val="900"/>
              <a:buNone/>
              <a:defRPr sz="1200"/>
            </a:lvl6pPr>
            <a:lvl7pPr lvl="6" rtl="0">
              <a:spcBef>
                <a:spcPts val="0"/>
              </a:spcBef>
              <a:spcAft>
                <a:spcPts val="0"/>
              </a:spcAft>
              <a:buSzPts val="900"/>
              <a:buNone/>
              <a:defRPr sz="1200"/>
            </a:lvl7pPr>
            <a:lvl8pPr lvl="7" rtl="0">
              <a:spcBef>
                <a:spcPts val="0"/>
              </a:spcBef>
              <a:spcAft>
                <a:spcPts val="0"/>
              </a:spcAft>
              <a:buSzPts val="900"/>
              <a:buNone/>
              <a:defRPr sz="1200"/>
            </a:lvl8pPr>
            <a:lvl9pPr lvl="8" rtl="0">
              <a:spcBef>
                <a:spcPts val="0"/>
              </a:spcBef>
              <a:spcAft>
                <a:spcPts val="0"/>
              </a:spcAft>
              <a:buSzPts val="900"/>
              <a:buNone/>
              <a:defRPr sz="1200"/>
            </a:lvl9pPr>
          </a:lstStyle>
          <a:p/>
        </p:txBody>
      </p:sp>
      <p:sp>
        <p:nvSpPr>
          <p:cNvPr id="83" name="Google Shape;83;p12"/>
          <p:cNvSpPr txBox="1"/>
          <p:nvPr>
            <p:ph idx="1" type="body"/>
          </p:nvPr>
        </p:nvSpPr>
        <p:spPr>
          <a:xfrm>
            <a:off x="304800" y="1066800"/>
            <a:ext cx="5486400" cy="3017400"/>
          </a:xfrm>
          <a:prstGeom prst="rect">
            <a:avLst/>
          </a:prstGeom>
          <a:noFill/>
          <a:ln>
            <a:noFill/>
          </a:ln>
        </p:spPr>
        <p:txBody>
          <a:bodyPr anchorCtr="0" anchor="t" bIns="30475" lIns="60950" spcFirstLastPara="1" rIns="60950" wrap="square" tIns="30475"/>
          <a:lstStyle>
            <a:lvl1pPr indent="-361950" lvl="0" marL="4572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9250" lvl="1" marL="914400" marR="0" rtl="0" algn="l">
              <a:spcBef>
                <a:spcPts val="4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2pPr>
            <a:lvl3pPr indent="-330200" lvl="2" marL="13716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11150" lvl="3" marL="1828800" marR="0" rtl="0" algn="l">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1150" lvl="5" marL="2743200" marR="0" rtl="0" algn="l">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6pPr>
            <a:lvl7pPr indent="-311150" lvl="6" marL="3200400" marR="0" rtl="0" algn="l">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7pPr>
            <a:lvl8pPr indent="-311150" lvl="7" marL="3657600" marR="0" rtl="0" algn="l">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8pPr>
            <a:lvl9pPr indent="-311150" lvl="8" marL="4114800" marR="0" rtl="0" algn="l">
              <a:spcBef>
                <a:spcPts val="300"/>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9pPr>
          </a:lstStyle>
          <a:p/>
        </p:txBody>
      </p:sp>
      <p:sp>
        <p:nvSpPr>
          <p:cNvPr id="84" name="Google Shape;84;p12"/>
          <p:cNvSpPr txBox="1"/>
          <p:nvPr>
            <p:ph idx="10" type="dt"/>
          </p:nvPr>
        </p:nvSpPr>
        <p:spPr>
          <a:xfrm>
            <a:off x="304800" y="4237567"/>
            <a:ext cx="1422300" cy="243300"/>
          </a:xfrm>
          <a:prstGeom prst="rect">
            <a:avLst/>
          </a:prstGeom>
          <a:noFill/>
          <a:ln>
            <a:noFill/>
          </a:ln>
        </p:spPr>
        <p:txBody>
          <a:bodyPr anchorCtr="0" anchor="ctr" bIns="30475" lIns="60950" spcFirstLastPara="1" rIns="60950" wrap="square" tIns="30475"/>
          <a:lstStyle>
            <a:lvl1pPr lvl="0" marR="0" rtl="0" algn="l">
              <a:spcBef>
                <a:spcPts val="0"/>
              </a:spcBef>
              <a:spcAft>
                <a:spcPts val="0"/>
              </a:spcAft>
              <a:buSzPts val="900"/>
              <a:buNone/>
              <a:defRPr b="0" i="0" sz="800" u="none" cap="none" strike="noStrike">
                <a:solidFill>
                  <a:srgbClr val="888888"/>
                </a:solidFill>
                <a:latin typeface="Calibri"/>
                <a:ea typeface="Calibri"/>
                <a:cs typeface="Calibri"/>
                <a:sym typeface="Calibri"/>
              </a:defRPr>
            </a:lvl1pPr>
            <a:lvl2pPr lvl="1"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2pPr>
            <a:lvl3pPr lvl="2"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3pPr>
            <a:lvl4pPr lvl="3"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4pPr>
            <a:lvl5pPr lvl="4"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5pPr>
            <a:lvl6pPr lvl="5"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6pPr>
            <a:lvl7pPr lvl="6"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7pPr>
            <a:lvl8pPr lvl="7"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8pPr>
            <a:lvl9pPr lvl="8"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9pPr>
          </a:lstStyle>
          <a:p/>
        </p:txBody>
      </p:sp>
      <p:sp>
        <p:nvSpPr>
          <p:cNvPr id="85" name="Google Shape;85;p12"/>
          <p:cNvSpPr txBox="1"/>
          <p:nvPr>
            <p:ph idx="11" type="ftr"/>
          </p:nvPr>
        </p:nvSpPr>
        <p:spPr>
          <a:xfrm>
            <a:off x="2082800" y="4237567"/>
            <a:ext cx="1930500" cy="243300"/>
          </a:xfrm>
          <a:prstGeom prst="rect">
            <a:avLst/>
          </a:prstGeom>
          <a:noFill/>
          <a:ln>
            <a:noFill/>
          </a:ln>
        </p:spPr>
        <p:txBody>
          <a:bodyPr anchorCtr="0" anchor="ctr" bIns="30475" lIns="60950" spcFirstLastPara="1" rIns="60950" wrap="square" tIns="30475"/>
          <a:lstStyle>
            <a:lvl1pPr lvl="0" marR="0" rtl="0" algn="ctr">
              <a:spcBef>
                <a:spcPts val="0"/>
              </a:spcBef>
              <a:spcAft>
                <a:spcPts val="0"/>
              </a:spcAft>
              <a:buSzPts val="900"/>
              <a:buNone/>
              <a:defRPr b="0" i="0" sz="800" u="none" cap="none" strike="noStrike">
                <a:solidFill>
                  <a:srgbClr val="888888"/>
                </a:solidFill>
                <a:latin typeface="Calibri"/>
                <a:ea typeface="Calibri"/>
                <a:cs typeface="Calibri"/>
                <a:sym typeface="Calibri"/>
              </a:defRPr>
            </a:lvl1pPr>
            <a:lvl2pPr lvl="1"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2pPr>
            <a:lvl3pPr lvl="2"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3pPr>
            <a:lvl4pPr lvl="3"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4pPr>
            <a:lvl5pPr lvl="4"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5pPr>
            <a:lvl6pPr lvl="5"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6pPr>
            <a:lvl7pPr lvl="6"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7pPr>
            <a:lvl8pPr lvl="7"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8pPr>
            <a:lvl9pPr lvl="8" marR="0" rtl="0" algn="l">
              <a:spcBef>
                <a:spcPts val="0"/>
              </a:spcBef>
              <a:spcAft>
                <a:spcPts val="0"/>
              </a:spcAft>
              <a:buSzPts val="900"/>
              <a:buNone/>
              <a:defRPr b="0" i="0" sz="1200" u="none" cap="none" strike="noStrike">
                <a:solidFill>
                  <a:schemeClr val="dk1"/>
                </a:solidFill>
                <a:latin typeface="Calibri"/>
                <a:ea typeface="Calibri"/>
                <a:cs typeface="Calibri"/>
                <a:sym typeface="Calibri"/>
              </a:defRPr>
            </a:lvl9pPr>
          </a:lstStyle>
          <a:p/>
        </p:txBody>
      </p:sp>
      <p:sp>
        <p:nvSpPr>
          <p:cNvPr id="86" name="Google Shape;86;p12"/>
          <p:cNvSpPr txBox="1"/>
          <p:nvPr>
            <p:ph idx="12" type="sldNum"/>
          </p:nvPr>
        </p:nvSpPr>
        <p:spPr>
          <a:xfrm>
            <a:off x="4368800" y="4237567"/>
            <a:ext cx="1422300" cy="243300"/>
          </a:xfrm>
          <a:prstGeom prst="rect">
            <a:avLst/>
          </a:prstGeom>
          <a:noFill/>
          <a:ln>
            <a:noFill/>
          </a:ln>
        </p:spPr>
        <p:txBody>
          <a:bodyPr anchorCtr="0" anchor="ctr" bIns="30475" lIns="60950" spcFirstLastPara="1" rIns="60950" wrap="square" tIns="304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idx="1" type="subTitle"/>
          </p:nvPr>
        </p:nvSpPr>
        <p:spPr>
          <a:xfrm>
            <a:off x="914401" y="3726733"/>
            <a:ext cx="10086600" cy="2167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F5496"/>
              </a:buClr>
              <a:buSzPts val="3330"/>
              <a:buNone/>
            </a:pPr>
            <a:r>
              <a:rPr b="1" lang="en-US" sz="3330"/>
              <a:t>Enhancing quality in </a:t>
            </a:r>
            <a:br>
              <a:rPr b="1" lang="en-US" sz="3330"/>
            </a:br>
            <a:r>
              <a:rPr b="1" lang="en-US" sz="3330"/>
              <a:t>innovative higher education about consumer awareness </a:t>
            </a:r>
            <a:endParaRPr b="1" sz="3330"/>
          </a:p>
          <a:p>
            <a:pPr indent="0" lvl="0" marL="0" rtl="0" algn="ctr">
              <a:lnSpc>
                <a:spcPct val="90000"/>
              </a:lnSpc>
              <a:spcBef>
                <a:spcPts val="1000"/>
              </a:spcBef>
              <a:spcAft>
                <a:spcPts val="0"/>
              </a:spcAft>
              <a:buClr>
                <a:srgbClr val="2F5496"/>
              </a:buClr>
              <a:buSzPts val="3330"/>
              <a:buNone/>
            </a:pPr>
            <a:r>
              <a:rPr b="1" lang="en-US" sz="3330"/>
              <a:t>Consume-aware</a:t>
            </a:r>
            <a:r>
              <a:rPr lang="en-US" sz="3330"/>
              <a:t> </a:t>
            </a:r>
            <a:br>
              <a:rPr lang="en-US" sz="3330"/>
            </a:br>
            <a:br>
              <a:rPr lang="en-US" sz="1480"/>
            </a:br>
            <a:r>
              <a:rPr lang="en-US" sz="2775"/>
              <a:t>Erasmus+ Action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1" name="Shape 221"/>
        <p:cNvGrpSpPr/>
        <p:nvPr/>
      </p:nvGrpSpPr>
      <p:grpSpPr>
        <a:xfrm>
          <a:off x="0" y="0"/>
          <a:ext cx="0" cy="0"/>
          <a:chOff x="0" y="0"/>
          <a:chExt cx="0" cy="0"/>
        </a:xfrm>
      </p:grpSpPr>
      <p:sp>
        <p:nvSpPr>
          <p:cNvPr id="222" name="Google Shape;222;p23"/>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223" name="Google Shape;223;p23"/>
          <p:cNvSpPr txBox="1"/>
          <p:nvPr/>
        </p:nvSpPr>
        <p:spPr>
          <a:xfrm>
            <a:off x="41100" y="490200"/>
            <a:ext cx="12109800" cy="6489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4100">
                <a:solidFill>
                  <a:srgbClr val="00BCD4"/>
                </a:solidFill>
                <a:latin typeface="Montserrat"/>
                <a:ea typeface="Montserrat"/>
                <a:cs typeface="Montserrat"/>
                <a:sym typeface="Montserrat"/>
              </a:rPr>
              <a:t>DETERMINANTS OF CONSUMER BEHAVIOR</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224" name="Google Shape;224;p23"/>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225" name="Google Shape;225;p23"/>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226" name="Google Shape;226;p23"/>
          <p:cNvSpPr txBox="1"/>
          <p:nvPr>
            <p:ph idx="4294967295" type="body"/>
          </p:nvPr>
        </p:nvSpPr>
        <p:spPr>
          <a:xfrm>
            <a:off x="838200" y="1892225"/>
            <a:ext cx="10515600" cy="4351200"/>
          </a:xfrm>
          <a:prstGeom prst="rect">
            <a:avLst/>
          </a:prstGeom>
          <a:noFill/>
          <a:ln>
            <a:noFill/>
          </a:ln>
        </p:spPr>
        <p:txBody>
          <a:bodyPr anchorCtr="0" anchor="t" bIns="45700" lIns="91425" spcFirstLastPara="1" rIns="91425" wrap="square" tIns="45700">
            <a:noAutofit/>
          </a:bodyPr>
          <a:lstStyle/>
          <a:p>
            <a:pPr indent="-216534" lvl="0" marL="228600" rtl="0" algn="l">
              <a:lnSpc>
                <a:spcPct val="115000"/>
              </a:lnSpc>
              <a:spcBef>
                <a:spcPts val="0"/>
              </a:spcBef>
              <a:spcAft>
                <a:spcPts val="0"/>
              </a:spcAft>
              <a:buClr>
                <a:srgbClr val="00BCD4"/>
              </a:buClr>
              <a:buSzPts val="2400"/>
              <a:buFont typeface="Montserrat"/>
              <a:buChar char="•"/>
            </a:pPr>
            <a:r>
              <a:rPr b="1" lang="en-US" sz="2400">
                <a:solidFill>
                  <a:srgbClr val="00BCD4"/>
                </a:solidFill>
                <a:latin typeface="Montserrat"/>
                <a:ea typeface="Montserrat"/>
                <a:cs typeface="Montserrat"/>
                <a:sym typeface="Montserrat"/>
              </a:rPr>
              <a:t>Macroeconomic determinants </a:t>
            </a:r>
            <a:endParaRPr b="1" sz="1100">
              <a:solidFill>
                <a:srgbClr val="00BCD4"/>
              </a:solidFill>
              <a:latin typeface="Montserrat"/>
              <a:ea typeface="Montserrat"/>
              <a:cs typeface="Montserrat"/>
              <a:sym typeface="Montserrat"/>
            </a:endParaRPr>
          </a:p>
          <a:p>
            <a:pPr indent="0" lvl="0" marL="228600" rtl="0" algn="l">
              <a:lnSpc>
                <a:spcPct val="115000"/>
              </a:lnSpc>
              <a:spcBef>
                <a:spcPts val="0"/>
              </a:spcBef>
              <a:spcAft>
                <a:spcPts val="0"/>
              </a:spcAft>
              <a:buNone/>
            </a:pPr>
            <a:r>
              <a:t/>
            </a:r>
            <a:endParaRPr b="1" sz="1100">
              <a:solidFill>
                <a:srgbClr val="00BCD4"/>
              </a:solidFill>
              <a:latin typeface="Montserrat"/>
              <a:ea typeface="Montserrat"/>
              <a:cs typeface="Montserrat"/>
              <a:sym typeface="Montserrat"/>
            </a:endParaRPr>
          </a:p>
          <a:p>
            <a:pPr indent="-216534" lvl="0" marL="228600" rtl="0" algn="l">
              <a:lnSpc>
                <a:spcPct val="115000"/>
              </a:lnSpc>
              <a:spcBef>
                <a:spcPts val="0"/>
              </a:spcBef>
              <a:spcAft>
                <a:spcPts val="0"/>
              </a:spcAft>
              <a:buClr>
                <a:srgbClr val="00BCD4"/>
              </a:buClr>
              <a:buSzPts val="2400"/>
              <a:buFont typeface="Montserrat"/>
              <a:buChar char="•"/>
            </a:pPr>
            <a:r>
              <a:rPr b="1" lang="en-US" sz="2400">
                <a:solidFill>
                  <a:srgbClr val="00BCD4"/>
                </a:solidFill>
                <a:latin typeface="Montserrat"/>
                <a:ea typeface="Montserrat"/>
                <a:cs typeface="Montserrat"/>
                <a:sym typeface="Montserrat"/>
              </a:rPr>
              <a:t>Internal economic factors </a:t>
            </a:r>
            <a:r>
              <a:rPr lang="en-US" sz="2400">
                <a:latin typeface="Montserrat"/>
                <a:ea typeface="Montserrat"/>
                <a:cs typeface="Montserrat"/>
                <a:sym typeface="Montserrat"/>
              </a:rPr>
              <a:t>include the income of consumers, credits, savings, level of natural consumption, house equipment, prior level of consumption and its structure. </a:t>
            </a:r>
            <a:endParaRPr sz="1100">
              <a:latin typeface="Montserrat"/>
              <a:ea typeface="Montserrat"/>
              <a:cs typeface="Montserrat"/>
              <a:sym typeface="Montserrat"/>
            </a:endParaRPr>
          </a:p>
          <a:p>
            <a:pPr indent="0" lvl="0" marL="228600" rtl="0" algn="l">
              <a:lnSpc>
                <a:spcPct val="115000"/>
              </a:lnSpc>
              <a:spcBef>
                <a:spcPts val="0"/>
              </a:spcBef>
              <a:spcAft>
                <a:spcPts val="0"/>
              </a:spcAft>
              <a:buNone/>
            </a:pPr>
            <a:r>
              <a:t/>
            </a:r>
            <a:endParaRPr sz="1100">
              <a:latin typeface="Montserrat"/>
              <a:ea typeface="Montserrat"/>
              <a:cs typeface="Montserrat"/>
              <a:sym typeface="Montserrat"/>
            </a:endParaRPr>
          </a:p>
          <a:p>
            <a:pPr indent="-216534" lvl="0" marL="228600" rtl="0" algn="l">
              <a:lnSpc>
                <a:spcPct val="115000"/>
              </a:lnSpc>
              <a:spcBef>
                <a:spcPts val="0"/>
              </a:spcBef>
              <a:spcAft>
                <a:spcPts val="0"/>
              </a:spcAft>
              <a:buClr>
                <a:srgbClr val="00BCD4"/>
              </a:buClr>
              <a:buSzPts val="2400"/>
              <a:buFont typeface="Montserrat"/>
              <a:buChar char="•"/>
            </a:pPr>
            <a:r>
              <a:rPr b="1" lang="en-US" sz="2400">
                <a:solidFill>
                  <a:srgbClr val="00BCD4"/>
                </a:solidFill>
                <a:latin typeface="Montserrat"/>
                <a:ea typeface="Montserrat"/>
                <a:cs typeface="Montserrat"/>
                <a:sym typeface="Montserrat"/>
              </a:rPr>
              <a:t>External economic factors</a:t>
            </a:r>
            <a:r>
              <a:rPr b="1" lang="en-US" sz="2400">
                <a:solidFill>
                  <a:schemeClr val="accent2"/>
                </a:solidFill>
                <a:latin typeface="Montserrat"/>
                <a:ea typeface="Montserrat"/>
                <a:cs typeface="Montserrat"/>
                <a:sym typeface="Montserrat"/>
              </a:rPr>
              <a:t> </a:t>
            </a:r>
            <a:r>
              <a:rPr lang="en-US" sz="2400">
                <a:latin typeface="Montserrat"/>
                <a:ea typeface="Montserrat"/>
                <a:cs typeface="Montserrat"/>
                <a:sym typeface="Montserrat"/>
              </a:rPr>
              <a:t>are a supply, prices, economical infrastructure, system of information and sales politics</a:t>
            </a:r>
            <a:r>
              <a:rPr lang="en-US" sz="2400">
                <a:latin typeface="Montserrat"/>
                <a:ea typeface="Montserrat"/>
                <a:cs typeface="Montserrat"/>
                <a:sym typeface="Montserrat"/>
              </a:rPr>
              <a:t>          </a:t>
            </a:r>
            <a:r>
              <a:rPr lang="en-US" sz="2400">
                <a:latin typeface="Montserrat"/>
                <a:ea typeface="Montserrat"/>
                <a:cs typeface="Montserrat"/>
                <a:sym typeface="Montserrat"/>
              </a:rPr>
              <a:t>(Kieżel: 1999: 107). </a:t>
            </a:r>
            <a:endParaRPr sz="2400">
              <a:latin typeface="Montserrat"/>
              <a:ea typeface="Montserrat"/>
              <a:cs typeface="Montserrat"/>
              <a:sym typeface="Montserrat"/>
            </a:endParaRPr>
          </a:p>
          <a:p>
            <a:pPr indent="0" lvl="0" marL="228600" rtl="0" algn="just">
              <a:lnSpc>
                <a:spcPct val="80000"/>
              </a:lnSpc>
              <a:spcBef>
                <a:spcPts val="1000"/>
              </a:spcBef>
              <a:spcAft>
                <a:spcPts val="0"/>
              </a:spcAft>
              <a:buNone/>
            </a:pPr>
            <a:r>
              <a:t/>
            </a:r>
            <a:endParaRPr sz="2400">
              <a:latin typeface="Montserrat"/>
              <a:ea typeface="Montserrat"/>
              <a:cs typeface="Montserrat"/>
              <a:sym typeface="Montserrat"/>
            </a:endParaRPr>
          </a:p>
          <a:p>
            <a:pPr indent="-64135" lvl="0" marL="228600" rtl="0" algn="just">
              <a:lnSpc>
                <a:spcPct val="80000"/>
              </a:lnSpc>
              <a:spcBef>
                <a:spcPts val="1000"/>
              </a:spcBef>
              <a:spcAft>
                <a:spcPts val="0"/>
              </a:spcAft>
              <a:buClr>
                <a:schemeClr val="dk1"/>
              </a:buClr>
              <a:buSzPts val="2590"/>
              <a:buNone/>
            </a:pPr>
            <a:r>
              <a:t/>
            </a:r>
            <a:endParaRPr sz="24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0" name="Shape 230"/>
        <p:cNvGrpSpPr/>
        <p:nvPr/>
      </p:nvGrpSpPr>
      <p:grpSpPr>
        <a:xfrm>
          <a:off x="0" y="0"/>
          <a:ext cx="0" cy="0"/>
          <a:chOff x="0" y="0"/>
          <a:chExt cx="0" cy="0"/>
        </a:xfrm>
      </p:grpSpPr>
      <p:sp>
        <p:nvSpPr>
          <p:cNvPr id="231" name="Google Shape;231;p24"/>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232" name="Google Shape;232;p24"/>
          <p:cNvSpPr txBox="1"/>
          <p:nvPr/>
        </p:nvSpPr>
        <p:spPr>
          <a:xfrm>
            <a:off x="41100" y="490200"/>
            <a:ext cx="12109800" cy="6489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4100">
                <a:solidFill>
                  <a:srgbClr val="00BCD4"/>
                </a:solidFill>
                <a:latin typeface="Montserrat"/>
                <a:ea typeface="Montserrat"/>
                <a:cs typeface="Montserrat"/>
                <a:sym typeface="Montserrat"/>
              </a:rPr>
              <a:t>DETERMINANTS OF CONSUMER BEHAVIOR</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233" name="Google Shape;233;p24"/>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234" name="Google Shape;234;p24"/>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235" name="Google Shape;235;p24"/>
          <p:cNvSpPr txBox="1"/>
          <p:nvPr>
            <p:ph idx="4294967295" type="body"/>
          </p:nvPr>
        </p:nvSpPr>
        <p:spPr>
          <a:xfrm>
            <a:off x="838200" y="1892225"/>
            <a:ext cx="10515600" cy="4351200"/>
          </a:xfrm>
          <a:prstGeom prst="rect">
            <a:avLst/>
          </a:prstGeom>
          <a:noFill/>
          <a:ln>
            <a:noFill/>
          </a:ln>
        </p:spPr>
        <p:txBody>
          <a:bodyPr anchorCtr="0" anchor="t" bIns="45700" lIns="91425" spcFirstLastPara="1" rIns="91425" wrap="square" tIns="45700">
            <a:noAutofit/>
          </a:bodyPr>
          <a:lstStyle/>
          <a:p>
            <a:pPr indent="-216534" lvl="0" marL="228600" rtl="0" algn="l">
              <a:lnSpc>
                <a:spcPct val="115000"/>
              </a:lnSpc>
              <a:spcBef>
                <a:spcPts val="0"/>
              </a:spcBef>
              <a:spcAft>
                <a:spcPts val="0"/>
              </a:spcAft>
              <a:buClr>
                <a:srgbClr val="00BCD4"/>
              </a:buClr>
              <a:buSzPts val="2400"/>
              <a:buFont typeface="Montserrat"/>
              <a:buChar char="•"/>
            </a:pPr>
            <a:r>
              <a:rPr b="1" lang="en-US" sz="2400">
                <a:solidFill>
                  <a:srgbClr val="00BCD4"/>
                </a:solidFill>
                <a:latin typeface="Montserrat"/>
                <a:ea typeface="Montserrat"/>
                <a:cs typeface="Montserrat"/>
                <a:sym typeface="Montserrat"/>
              </a:rPr>
              <a:t>Internal non-economic factors </a:t>
            </a:r>
            <a:r>
              <a:rPr lang="en-US" sz="2400">
                <a:solidFill>
                  <a:srgbClr val="000000"/>
                </a:solidFill>
                <a:latin typeface="Montserrat"/>
                <a:ea typeface="Montserrat"/>
                <a:cs typeface="Montserrat"/>
                <a:sym typeface="Montserrat"/>
              </a:rPr>
              <a:t>consist on demographical factors like age, gender or household size, socio-professional determinants like education or profession, and finally social factors like family, reference group or opinion leader. </a:t>
            </a:r>
            <a:endParaRPr sz="1100">
              <a:solidFill>
                <a:srgbClr val="000000"/>
              </a:solidFill>
              <a:latin typeface="Montserrat"/>
              <a:ea typeface="Montserrat"/>
              <a:cs typeface="Montserrat"/>
              <a:sym typeface="Montserrat"/>
            </a:endParaRPr>
          </a:p>
          <a:p>
            <a:pPr indent="0" lvl="0" marL="22860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216534" lvl="0" marL="228600" rtl="0" algn="l">
              <a:lnSpc>
                <a:spcPct val="115000"/>
              </a:lnSpc>
              <a:spcBef>
                <a:spcPts val="0"/>
              </a:spcBef>
              <a:spcAft>
                <a:spcPts val="0"/>
              </a:spcAft>
              <a:buClr>
                <a:srgbClr val="00BCD4"/>
              </a:buClr>
              <a:buSzPts val="2400"/>
              <a:buFont typeface="Montserrat"/>
              <a:buChar char="•"/>
            </a:pPr>
            <a:r>
              <a:rPr b="1" lang="en-US" sz="2400">
                <a:solidFill>
                  <a:srgbClr val="00BCD4"/>
                </a:solidFill>
                <a:latin typeface="Montserrat"/>
                <a:ea typeface="Montserrat"/>
                <a:cs typeface="Montserrat"/>
                <a:sym typeface="Montserrat"/>
              </a:rPr>
              <a:t>External non-economic factors</a:t>
            </a:r>
            <a:r>
              <a:rPr lang="en-US" sz="2400">
                <a:solidFill>
                  <a:srgbClr val="000000"/>
                </a:solidFill>
                <a:latin typeface="Montserrat"/>
                <a:ea typeface="Montserrat"/>
                <a:cs typeface="Montserrat"/>
                <a:sym typeface="Montserrat"/>
              </a:rPr>
              <a:t> distinguish such determinants like cultural, geographical and social life organizational determinants (Kieżel: 1999: 107).</a:t>
            </a:r>
            <a:r>
              <a:rPr lang="en-US" sz="2400">
                <a:solidFill>
                  <a:srgbClr val="000000"/>
                </a:solidFill>
                <a:latin typeface="Montserrat"/>
                <a:ea typeface="Montserrat"/>
                <a:cs typeface="Montserrat"/>
                <a:sym typeface="Montserrat"/>
              </a:rPr>
              <a:t> </a:t>
            </a:r>
            <a:endParaRPr sz="2400">
              <a:latin typeface="Montserrat"/>
              <a:ea typeface="Montserrat"/>
              <a:cs typeface="Montserrat"/>
              <a:sym typeface="Montserrat"/>
            </a:endParaRPr>
          </a:p>
          <a:p>
            <a:pPr indent="-64135" lvl="0" marL="228600" rtl="0" algn="just">
              <a:lnSpc>
                <a:spcPct val="80000"/>
              </a:lnSpc>
              <a:spcBef>
                <a:spcPts val="1000"/>
              </a:spcBef>
              <a:spcAft>
                <a:spcPts val="0"/>
              </a:spcAft>
              <a:buClr>
                <a:schemeClr val="dk1"/>
              </a:buClr>
              <a:buSzPts val="2590"/>
              <a:buNone/>
            </a:pPr>
            <a:r>
              <a:t/>
            </a:r>
            <a:endParaRPr sz="24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9" name="Shape 239"/>
        <p:cNvGrpSpPr/>
        <p:nvPr/>
      </p:nvGrpSpPr>
      <p:grpSpPr>
        <a:xfrm>
          <a:off x="0" y="0"/>
          <a:ext cx="0" cy="0"/>
          <a:chOff x="0" y="0"/>
          <a:chExt cx="0" cy="0"/>
        </a:xfrm>
      </p:grpSpPr>
      <p:sp>
        <p:nvSpPr>
          <p:cNvPr id="240" name="Google Shape;240;p25"/>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241" name="Google Shape;241;p25"/>
          <p:cNvSpPr txBox="1"/>
          <p:nvPr/>
        </p:nvSpPr>
        <p:spPr>
          <a:xfrm>
            <a:off x="41100" y="166975"/>
            <a:ext cx="12109800" cy="14019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SzPts val="1100"/>
              <a:buNone/>
            </a:pPr>
            <a:r>
              <a:rPr b="1" lang="en-US" sz="4100">
                <a:solidFill>
                  <a:srgbClr val="00BCD4"/>
                </a:solidFill>
                <a:latin typeface="Montserrat"/>
                <a:ea typeface="Montserrat"/>
                <a:cs typeface="Montserrat"/>
                <a:sym typeface="Montserrat"/>
              </a:rPr>
              <a:t>SUBJECTIVE DETERMINANTS </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1100"/>
              <a:buNone/>
            </a:pPr>
            <a:r>
              <a:rPr b="1" lang="en-US" sz="4100">
                <a:solidFill>
                  <a:srgbClr val="00BCD4"/>
                </a:solidFill>
                <a:latin typeface="Montserrat"/>
                <a:ea typeface="Montserrat"/>
                <a:cs typeface="Montserrat"/>
                <a:sym typeface="Montserrat"/>
              </a:rPr>
              <a:t>OF CONSUMER BEHAVIOR</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1100"/>
              <a:buNone/>
            </a:pPr>
            <a:r>
              <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1100"/>
              <a:buNone/>
            </a:pPr>
            <a:r>
              <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242" name="Google Shape;242;p25"/>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243" name="Google Shape;243;p25"/>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244" name="Google Shape;244;p25"/>
          <p:cNvSpPr txBox="1"/>
          <p:nvPr>
            <p:ph idx="4294967295" type="body"/>
          </p:nvPr>
        </p:nvSpPr>
        <p:spPr>
          <a:xfrm>
            <a:off x="838200" y="1998750"/>
            <a:ext cx="10515600" cy="4351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000000"/>
              </a:buClr>
              <a:buSzPts val="2400"/>
              <a:buFont typeface="Montserrat"/>
              <a:buChar char="•"/>
            </a:pPr>
            <a:r>
              <a:rPr lang="en-US" sz="2400">
                <a:solidFill>
                  <a:srgbClr val="000000"/>
                </a:solidFill>
                <a:latin typeface="Montserrat"/>
                <a:ea typeface="Montserrat"/>
                <a:cs typeface="Montserrat"/>
                <a:sym typeface="Montserrat"/>
              </a:rPr>
              <a:t>Consumers differ from each other and even when they are in the same situation, </a:t>
            </a:r>
            <a:r>
              <a:rPr b="1" lang="en-US" sz="2400">
                <a:solidFill>
                  <a:srgbClr val="00BCD4"/>
                </a:solidFill>
                <a:latin typeface="Montserrat"/>
                <a:ea typeface="Montserrat"/>
                <a:cs typeface="Montserrat"/>
                <a:sym typeface="Montserrat"/>
              </a:rPr>
              <a:t>under similar economic or noneconomic conditions</a:t>
            </a:r>
            <a:r>
              <a:rPr lang="en-US" sz="2400">
                <a:solidFill>
                  <a:srgbClr val="000000"/>
                </a:solidFill>
                <a:latin typeface="Montserrat"/>
                <a:ea typeface="Montserrat"/>
                <a:cs typeface="Montserrat"/>
                <a:sym typeface="Montserrat"/>
              </a:rPr>
              <a:t> they will </a:t>
            </a:r>
            <a:r>
              <a:rPr b="1" lang="en-US" sz="2400">
                <a:solidFill>
                  <a:srgbClr val="00BCD4"/>
                </a:solidFill>
                <a:latin typeface="Montserrat"/>
                <a:ea typeface="Montserrat"/>
                <a:cs typeface="Montserrat"/>
                <a:sym typeface="Montserrat"/>
              </a:rPr>
              <a:t>behave in a different way</a:t>
            </a:r>
            <a:r>
              <a:rPr lang="en-US" sz="2400">
                <a:solidFill>
                  <a:srgbClr val="000000"/>
                </a:solidFill>
                <a:latin typeface="Montserrat"/>
                <a:ea typeface="Montserrat"/>
                <a:cs typeface="Montserrat"/>
                <a:sym typeface="Montserrat"/>
              </a:rPr>
              <a:t>.</a:t>
            </a:r>
            <a:endParaRPr sz="11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381000" lvl="0" marL="457200" rtl="0" algn="just">
              <a:lnSpc>
                <a:spcPct val="90000"/>
              </a:lnSpc>
              <a:spcBef>
                <a:spcPts val="1000"/>
              </a:spcBef>
              <a:spcAft>
                <a:spcPts val="0"/>
              </a:spcAft>
              <a:buSzPts val="2400"/>
              <a:buFont typeface="Montserrat"/>
              <a:buChar char="•"/>
            </a:pPr>
            <a:r>
              <a:rPr lang="en-US" sz="2400">
                <a:latin typeface="Montserrat"/>
                <a:ea typeface="Montserrat"/>
                <a:cs typeface="Montserrat"/>
                <a:sym typeface="Montserrat"/>
              </a:rPr>
              <a:t>It is important to consider the subjective determinants as having a significant influence on consumers. This category includes motives, perception, habits, attitudes, customs, learning process, personality, tradition and many other (Kieżel: 1999: 107).</a:t>
            </a:r>
            <a:endParaRPr sz="2400">
              <a:latin typeface="Montserrat"/>
              <a:ea typeface="Montserrat"/>
              <a:cs typeface="Montserrat"/>
              <a:sym typeface="Montserrat"/>
            </a:endParaRPr>
          </a:p>
          <a:p>
            <a:pPr indent="-64135" lvl="0" marL="228600" rtl="0" algn="just">
              <a:lnSpc>
                <a:spcPct val="80000"/>
              </a:lnSpc>
              <a:spcBef>
                <a:spcPts val="1000"/>
              </a:spcBef>
              <a:spcAft>
                <a:spcPts val="0"/>
              </a:spcAft>
              <a:buClr>
                <a:schemeClr val="dk1"/>
              </a:buClr>
              <a:buSzPts val="2590"/>
              <a:buNone/>
            </a:pPr>
            <a:r>
              <a:t/>
            </a:r>
            <a:endParaRPr sz="24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48" name="Shape 248"/>
        <p:cNvGrpSpPr/>
        <p:nvPr/>
      </p:nvGrpSpPr>
      <p:grpSpPr>
        <a:xfrm>
          <a:off x="0" y="0"/>
          <a:ext cx="0" cy="0"/>
          <a:chOff x="0" y="0"/>
          <a:chExt cx="0" cy="0"/>
        </a:xfrm>
      </p:grpSpPr>
      <p:sp>
        <p:nvSpPr>
          <p:cNvPr id="249" name="Google Shape;249;p26"/>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250" name="Google Shape;250;p26"/>
          <p:cNvSpPr txBox="1"/>
          <p:nvPr/>
        </p:nvSpPr>
        <p:spPr>
          <a:xfrm>
            <a:off x="41100" y="166975"/>
            <a:ext cx="12109800" cy="14019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SzPts val="1100"/>
              <a:buNone/>
            </a:pPr>
            <a:r>
              <a:rPr b="1" lang="en-US" sz="4100">
                <a:solidFill>
                  <a:srgbClr val="00BCD4"/>
                </a:solidFill>
                <a:latin typeface="Montserrat"/>
                <a:ea typeface="Montserrat"/>
                <a:cs typeface="Montserrat"/>
                <a:sym typeface="Montserrat"/>
              </a:rPr>
              <a:t>FIVE STAGES OF CONSUMER </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1100"/>
              <a:buNone/>
            </a:pPr>
            <a:r>
              <a:rPr b="1" lang="en-US" sz="4100">
                <a:solidFill>
                  <a:srgbClr val="00BCD4"/>
                </a:solidFill>
                <a:latin typeface="Montserrat"/>
                <a:ea typeface="Montserrat"/>
                <a:cs typeface="Montserrat"/>
                <a:sym typeface="Montserrat"/>
              </a:rPr>
              <a:t>DECISION MAKING</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1100"/>
              <a:buNone/>
            </a:pPr>
            <a:r>
              <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1100"/>
              <a:buNone/>
            </a:pPr>
            <a:r>
              <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1100"/>
              <a:buNone/>
            </a:pPr>
            <a:r>
              <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1100"/>
              <a:buNone/>
            </a:pPr>
            <a:r>
              <a:t/>
            </a:r>
            <a:endParaRPr b="1" sz="41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15000"/>
              </a:lnSpc>
              <a:spcBef>
                <a:spcPts val="0"/>
              </a:spcBef>
              <a:spcAft>
                <a:spcPts val="0"/>
              </a:spcAft>
              <a:buNone/>
            </a:pPr>
            <a:r>
              <a:t/>
            </a:r>
            <a:endParaRPr b="1" sz="2400">
              <a:solidFill>
                <a:srgbClr val="00BCD4"/>
              </a:solidFill>
              <a:latin typeface="Montserrat"/>
              <a:ea typeface="Montserrat"/>
              <a:cs typeface="Montserrat"/>
              <a:sym typeface="Montserrat"/>
            </a:endParaRPr>
          </a:p>
        </p:txBody>
      </p:sp>
      <p:pic>
        <p:nvPicPr>
          <p:cNvPr id="251" name="Google Shape;251;p26"/>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grpSp>
        <p:nvGrpSpPr>
          <p:cNvPr id="252" name="Google Shape;252;p26"/>
          <p:cNvGrpSpPr/>
          <p:nvPr/>
        </p:nvGrpSpPr>
        <p:grpSpPr>
          <a:xfrm>
            <a:off x="1475499" y="1805435"/>
            <a:ext cx="9241013" cy="4972775"/>
            <a:chOff x="1" y="4324"/>
            <a:chExt cx="10139361" cy="5409894"/>
          </a:xfrm>
        </p:grpSpPr>
        <p:sp>
          <p:nvSpPr>
            <p:cNvPr id="253" name="Google Shape;253;p26"/>
            <p:cNvSpPr/>
            <p:nvPr/>
          </p:nvSpPr>
          <p:spPr>
            <a:xfrm rot="5400000">
              <a:off x="-176103" y="180573"/>
              <a:ext cx="1174800" cy="822300"/>
            </a:xfrm>
            <a:prstGeom prst="chevron">
              <a:avLst>
                <a:gd fmla="val 50000" name="adj"/>
              </a:avLst>
            </a:prstGeom>
            <a:solidFill>
              <a:schemeClr val="accent2"/>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txBox="1"/>
            <p:nvPr/>
          </p:nvSpPr>
          <p:spPr>
            <a:xfrm>
              <a:off x="1" y="415548"/>
              <a:ext cx="822300" cy="35250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dk1"/>
                </a:buClr>
                <a:buSzPts val="1200"/>
                <a:buFont typeface="Calibri"/>
                <a:buNone/>
              </a:pPr>
              <a:r>
                <a:rPr b="1" i="0" lang="en-US" sz="1100" u="none" cap="none" strike="noStrike">
                  <a:solidFill>
                    <a:schemeClr val="dk1"/>
                  </a:solidFill>
                  <a:latin typeface="Calibri"/>
                  <a:ea typeface="Calibri"/>
                  <a:cs typeface="Calibri"/>
                  <a:sym typeface="Calibri"/>
                </a:rPr>
                <a:t>Problem recognition</a:t>
              </a:r>
              <a:endParaRPr b="1" i="0" sz="1100" u="none" cap="none" strike="noStrike">
                <a:solidFill>
                  <a:schemeClr val="dk1"/>
                </a:solidFill>
                <a:latin typeface="Calibri"/>
                <a:ea typeface="Calibri"/>
                <a:cs typeface="Calibri"/>
                <a:sym typeface="Calibri"/>
              </a:endParaRPr>
            </a:p>
          </p:txBody>
        </p:sp>
        <p:sp>
          <p:nvSpPr>
            <p:cNvPr id="255" name="Google Shape;255;p26"/>
            <p:cNvSpPr/>
            <p:nvPr/>
          </p:nvSpPr>
          <p:spPr>
            <a:xfrm rot="5400000">
              <a:off x="5099062" y="-4272175"/>
              <a:ext cx="763800" cy="9316800"/>
            </a:xfrm>
            <a:prstGeom prst="round2SameRect">
              <a:avLst>
                <a:gd fmla="val 16667" name="adj1"/>
                <a:gd fmla="val 0" name="adj2"/>
              </a:avLst>
            </a:prstGeom>
            <a:solidFill>
              <a:schemeClr val="lt1">
                <a:alpha val="89800"/>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txBox="1"/>
            <p:nvPr/>
          </p:nvSpPr>
          <p:spPr>
            <a:xfrm>
              <a:off x="822447" y="41605"/>
              <a:ext cx="9279600" cy="689100"/>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Problem recognition occurs whenever the consumer sees a significant difference between his or her current state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of affairs and some desired or ideal state. The consumer perceives there is a problem to be solved, which may be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large or small, simple or complex.</a:t>
              </a:r>
              <a:endParaRPr b="0" i="0" sz="1400" u="none" cap="none" strike="noStrike">
                <a:solidFill>
                  <a:schemeClr val="dk1"/>
                </a:solidFill>
                <a:latin typeface="Calibri"/>
                <a:ea typeface="Calibri"/>
                <a:cs typeface="Calibri"/>
                <a:sym typeface="Calibri"/>
              </a:endParaRPr>
            </a:p>
          </p:txBody>
        </p:sp>
        <p:sp>
          <p:nvSpPr>
            <p:cNvPr id="257" name="Google Shape;257;p26"/>
            <p:cNvSpPr/>
            <p:nvPr/>
          </p:nvSpPr>
          <p:spPr>
            <a:xfrm rot="5400000">
              <a:off x="-176103" y="1239347"/>
              <a:ext cx="1174800" cy="822300"/>
            </a:xfrm>
            <a:prstGeom prst="chevron">
              <a:avLst>
                <a:gd fmla="val 50000" name="adj"/>
              </a:avLst>
            </a:prstGeom>
            <a:solidFill>
              <a:srgbClr val="D77850"/>
            </a:solidFill>
            <a:ln cap="flat" cmpd="sng" w="12700">
              <a:solidFill>
                <a:srgbClr val="D7785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txBox="1"/>
            <p:nvPr/>
          </p:nvSpPr>
          <p:spPr>
            <a:xfrm>
              <a:off x="1" y="1474322"/>
              <a:ext cx="822300" cy="35250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dk1"/>
                </a:buClr>
                <a:buSzPts val="1200"/>
                <a:buFont typeface="Calibri"/>
                <a:buNone/>
              </a:pPr>
              <a:r>
                <a:rPr b="1" i="0" lang="en-US" sz="1100" u="none" cap="none" strike="noStrike">
                  <a:solidFill>
                    <a:schemeClr val="dk1"/>
                  </a:solidFill>
                  <a:latin typeface="Calibri"/>
                  <a:ea typeface="Calibri"/>
                  <a:cs typeface="Calibri"/>
                  <a:sym typeface="Calibri"/>
                </a:rPr>
                <a:t>Information</a:t>
              </a:r>
              <a:r>
                <a:rPr b="0" i="0" lang="en-US" sz="1100" u="none" cap="none" strike="noStrike">
                  <a:solidFill>
                    <a:schemeClr val="dk1"/>
                  </a:solidFill>
                  <a:latin typeface="Calibri"/>
                  <a:ea typeface="Calibri"/>
                  <a:cs typeface="Calibri"/>
                  <a:sym typeface="Calibri"/>
                </a:rPr>
                <a:t> </a:t>
              </a:r>
              <a:r>
                <a:rPr b="1" i="0" lang="en-US" sz="1100" u="none" cap="none" strike="noStrike">
                  <a:solidFill>
                    <a:schemeClr val="dk1"/>
                  </a:solidFill>
                  <a:latin typeface="Calibri"/>
                  <a:ea typeface="Calibri"/>
                  <a:cs typeface="Calibri"/>
                  <a:sym typeface="Calibri"/>
                </a:rPr>
                <a:t>search</a:t>
              </a:r>
              <a:endParaRPr b="1" i="0" sz="1100" u="none" cap="none" strike="noStrike">
                <a:solidFill>
                  <a:schemeClr val="dk1"/>
                </a:solidFill>
                <a:latin typeface="Calibri"/>
                <a:ea typeface="Calibri"/>
                <a:cs typeface="Calibri"/>
                <a:sym typeface="Calibri"/>
              </a:endParaRPr>
            </a:p>
          </p:txBody>
        </p:sp>
        <p:sp>
          <p:nvSpPr>
            <p:cNvPr id="259" name="Google Shape;259;p26"/>
            <p:cNvSpPr/>
            <p:nvPr/>
          </p:nvSpPr>
          <p:spPr>
            <a:xfrm rot="5400000">
              <a:off x="5099062" y="-3213401"/>
              <a:ext cx="763800" cy="9316800"/>
            </a:xfrm>
            <a:prstGeom prst="round2SameRect">
              <a:avLst>
                <a:gd fmla="val 16667" name="adj1"/>
                <a:gd fmla="val 0" name="adj2"/>
              </a:avLst>
            </a:prstGeom>
            <a:solidFill>
              <a:schemeClr val="lt1">
                <a:alpha val="89800"/>
              </a:schemeClr>
            </a:solidFill>
            <a:ln cap="flat" cmpd="sng" w="12700">
              <a:solidFill>
                <a:srgbClr val="D7785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txBox="1"/>
            <p:nvPr/>
          </p:nvSpPr>
          <p:spPr>
            <a:xfrm>
              <a:off x="822447" y="1100379"/>
              <a:ext cx="9279600" cy="689100"/>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Once a problem has been recognized, consumers need adequate information to resolve it. Information search is the</a:t>
              </a:r>
              <a:endParaRPr b="0" i="0" sz="1400" u="none" cap="none" strike="noStrike">
                <a:solidFill>
                  <a:schemeClr val="dk1"/>
                </a:solidFill>
                <a:latin typeface="Calibri"/>
                <a:ea typeface="Calibri"/>
                <a:cs typeface="Calibri"/>
                <a:sym typeface="Calibri"/>
              </a:endParaRPr>
            </a:p>
            <a:p>
              <a:pPr indent="-114300" lvl="1" marL="114300" marR="0" rtl="0" algn="l">
                <a:lnSpc>
                  <a:spcPct val="90000"/>
                </a:lnSpc>
                <a:spcBef>
                  <a:spcPts val="21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process by which the consumer surveys his or her environment for appropriate data to make a reasonable decision.</a:t>
              </a:r>
              <a:endParaRPr b="0" i="0" sz="1400" u="none" cap="none" strike="noStrike">
                <a:solidFill>
                  <a:schemeClr val="dk1"/>
                </a:solidFill>
                <a:latin typeface="Calibri"/>
                <a:ea typeface="Calibri"/>
                <a:cs typeface="Calibri"/>
                <a:sym typeface="Calibri"/>
              </a:endParaRPr>
            </a:p>
          </p:txBody>
        </p:sp>
        <p:sp>
          <p:nvSpPr>
            <p:cNvPr id="261" name="Google Shape;261;p26"/>
            <p:cNvSpPr/>
            <p:nvPr/>
          </p:nvSpPr>
          <p:spPr>
            <a:xfrm rot="5400000">
              <a:off x="-176103" y="2298121"/>
              <a:ext cx="1174800" cy="822300"/>
            </a:xfrm>
            <a:prstGeom prst="chevron">
              <a:avLst>
                <a:gd fmla="val 50000" name="adj"/>
              </a:avLst>
            </a:prstGeom>
            <a:solidFill>
              <a:srgbClr val="C47F6E"/>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txBox="1"/>
            <p:nvPr/>
          </p:nvSpPr>
          <p:spPr>
            <a:xfrm>
              <a:off x="1" y="2533095"/>
              <a:ext cx="822300" cy="35250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dk1"/>
                </a:buClr>
                <a:buSzPts val="1200"/>
                <a:buFont typeface="Calibri"/>
                <a:buNone/>
              </a:pPr>
              <a:r>
                <a:rPr b="1" i="0" lang="en-US" sz="1100" u="none" cap="none" strike="noStrike">
                  <a:solidFill>
                    <a:schemeClr val="dk1"/>
                  </a:solidFill>
                  <a:latin typeface="Calibri"/>
                  <a:ea typeface="Calibri"/>
                  <a:cs typeface="Calibri"/>
                  <a:sym typeface="Calibri"/>
                </a:rPr>
                <a:t>Evaluation of alternatives</a:t>
              </a:r>
              <a:endParaRPr b="1" i="0" sz="1100" u="none" cap="none" strike="noStrike">
                <a:solidFill>
                  <a:schemeClr val="dk1"/>
                </a:solidFill>
                <a:latin typeface="Calibri"/>
                <a:ea typeface="Calibri"/>
                <a:cs typeface="Calibri"/>
                <a:sym typeface="Calibri"/>
              </a:endParaRPr>
            </a:p>
          </p:txBody>
        </p:sp>
        <p:sp>
          <p:nvSpPr>
            <p:cNvPr id="263" name="Google Shape;263;p26"/>
            <p:cNvSpPr/>
            <p:nvPr/>
          </p:nvSpPr>
          <p:spPr>
            <a:xfrm rot="5400000">
              <a:off x="5098912" y="-2154479"/>
              <a:ext cx="764100" cy="9316800"/>
            </a:xfrm>
            <a:prstGeom prst="round2SameRect">
              <a:avLst>
                <a:gd fmla="val 16667" name="adj1"/>
                <a:gd fmla="val 0" name="adj2"/>
              </a:avLst>
            </a:prstGeom>
            <a:solidFill>
              <a:schemeClr val="lt1">
                <a:alpha val="89800"/>
              </a:schemeClr>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txBox="1"/>
            <p:nvPr/>
          </p:nvSpPr>
          <p:spPr>
            <a:xfrm>
              <a:off x="822447" y="2159171"/>
              <a:ext cx="9279600" cy="689400"/>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A consumer evaluates the products it terms of their ability to fulfil the needs. The alternatives actively considered</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114300" lvl="1" marL="11430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during</a:t>
              </a:r>
              <a:r>
                <a:rPr lang="en-US">
                  <a:solidFill>
                    <a:schemeClr val="dk1"/>
                  </a:solidFill>
                  <a:latin typeface="Calibri"/>
                  <a:ea typeface="Calibri"/>
                  <a:cs typeface="Calibri"/>
                  <a:sym typeface="Calibri"/>
                </a:rPr>
                <a:t> </a:t>
              </a:r>
              <a:r>
                <a:rPr b="0" i="0" lang="en-US" sz="1400" u="none" cap="none" strike="noStrike">
                  <a:solidFill>
                    <a:schemeClr val="dk1"/>
                  </a:solidFill>
                  <a:latin typeface="Calibri"/>
                  <a:ea typeface="Calibri"/>
                  <a:cs typeface="Calibri"/>
                  <a:sym typeface="Calibri"/>
                </a:rPr>
                <a:t>a consumer’s choice process are his or her evoked set. The evoked set comprises those products already in</a:t>
              </a:r>
              <a:endParaRPr>
                <a:solidFill>
                  <a:schemeClr val="dk1"/>
                </a:solidFill>
                <a:latin typeface="Calibri"/>
                <a:ea typeface="Calibri"/>
                <a:cs typeface="Calibri"/>
                <a:sym typeface="Calibri"/>
              </a:endParaRPr>
            </a:p>
            <a:p>
              <a:pPr indent="-114300" lvl="1" marL="11430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memory (the</a:t>
              </a:r>
              <a:r>
                <a:rPr lang="en-US">
                  <a:solidFill>
                    <a:schemeClr val="dk1"/>
                  </a:solidFill>
                  <a:latin typeface="Calibri"/>
                  <a:ea typeface="Calibri"/>
                  <a:cs typeface="Calibri"/>
                  <a:sym typeface="Calibri"/>
                </a:rPr>
                <a:t> </a:t>
              </a:r>
              <a:r>
                <a:rPr b="0" i="0" lang="en-US" sz="1400" u="none" cap="none" strike="noStrike">
                  <a:solidFill>
                    <a:schemeClr val="dk1"/>
                  </a:solidFill>
                  <a:latin typeface="Calibri"/>
                  <a:ea typeface="Calibri"/>
                  <a:cs typeface="Calibri"/>
                  <a:sym typeface="Calibri"/>
                </a:rPr>
                <a:t>retrieval set), plus those prominent in the retail environment.</a:t>
              </a:r>
              <a:endParaRPr/>
            </a:p>
          </p:txBody>
        </p:sp>
        <p:sp>
          <p:nvSpPr>
            <p:cNvPr id="265" name="Google Shape;265;p26"/>
            <p:cNvSpPr/>
            <p:nvPr/>
          </p:nvSpPr>
          <p:spPr>
            <a:xfrm rot="5400000">
              <a:off x="-176103" y="3356895"/>
              <a:ext cx="1174800" cy="822300"/>
            </a:xfrm>
            <a:prstGeom prst="chevron">
              <a:avLst>
                <a:gd fmla="val 50000" name="adj"/>
              </a:avLst>
            </a:prstGeom>
            <a:solidFill>
              <a:srgbClr val="B38E8A"/>
            </a:solidFill>
            <a:ln cap="flat" cmpd="sng" w="12700">
              <a:solidFill>
                <a:srgbClr val="B38E8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txBox="1"/>
            <p:nvPr/>
          </p:nvSpPr>
          <p:spPr>
            <a:xfrm>
              <a:off x="1" y="3591869"/>
              <a:ext cx="822300" cy="35250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dk1"/>
                </a:buClr>
                <a:buSzPts val="1200"/>
                <a:buFont typeface="Calibri"/>
                <a:buNone/>
              </a:pPr>
              <a:r>
                <a:rPr b="1" i="0" lang="en-US" sz="1100" u="none" cap="none" strike="noStrike">
                  <a:solidFill>
                    <a:schemeClr val="dk1"/>
                  </a:solidFill>
                  <a:latin typeface="Calibri"/>
                  <a:ea typeface="Calibri"/>
                  <a:cs typeface="Calibri"/>
                  <a:sym typeface="Calibri"/>
                </a:rPr>
                <a:t>Purchase action</a:t>
              </a:r>
              <a:endParaRPr b="1" i="0" sz="1100" u="none" cap="none" strike="noStrike">
                <a:solidFill>
                  <a:schemeClr val="dk1"/>
                </a:solidFill>
                <a:latin typeface="Calibri"/>
                <a:ea typeface="Calibri"/>
                <a:cs typeface="Calibri"/>
                <a:sym typeface="Calibri"/>
              </a:endParaRPr>
            </a:p>
          </p:txBody>
        </p:sp>
        <p:sp>
          <p:nvSpPr>
            <p:cNvPr id="267" name="Google Shape;267;p26"/>
            <p:cNvSpPr/>
            <p:nvPr/>
          </p:nvSpPr>
          <p:spPr>
            <a:xfrm rot="5400000">
              <a:off x="5099062" y="-1095854"/>
              <a:ext cx="763800" cy="9316800"/>
            </a:xfrm>
            <a:prstGeom prst="round2SameRect">
              <a:avLst>
                <a:gd fmla="val 16667" name="adj1"/>
                <a:gd fmla="val 0" name="adj2"/>
              </a:avLst>
            </a:prstGeom>
            <a:solidFill>
              <a:schemeClr val="lt1">
                <a:alpha val="89800"/>
              </a:schemeClr>
            </a:solidFill>
            <a:ln cap="flat" cmpd="sng" w="12700">
              <a:solidFill>
                <a:srgbClr val="B38E8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txBox="1"/>
            <p:nvPr/>
          </p:nvSpPr>
          <p:spPr>
            <a:xfrm>
              <a:off x="822447" y="3217926"/>
              <a:ext cx="9279600" cy="689100"/>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The actual purchase is made from store after consideration of several factors. </a:t>
              </a:r>
              <a:endParaRPr b="0" i="0" sz="1400" u="none" cap="none" strike="noStrike">
                <a:solidFill>
                  <a:schemeClr val="dk1"/>
                </a:solidFill>
                <a:latin typeface="Calibri"/>
                <a:ea typeface="Calibri"/>
                <a:cs typeface="Calibri"/>
                <a:sym typeface="Calibri"/>
              </a:endParaRPr>
            </a:p>
          </p:txBody>
        </p:sp>
        <p:sp>
          <p:nvSpPr>
            <p:cNvPr id="269" name="Google Shape;269;p26"/>
            <p:cNvSpPr/>
            <p:nvPr/>
          </p:nvSpPr>
          <p:spPr>
            <a:xfrm rot="5400000">
              <a:off x="-176103" y="4415668"/>
              <a:ext cx="1174800" cy="822300"/>
            </a:xfrm>
            <a:prstGeom prst="chevron">
              <a:avLst>
                <a:gd fmla="val 50000" name="adj"/>
              </a:avLst>
            </a:prstGeom>
            <a:solidFill>
              <a:srgbClr val="A4A4A4"/>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txBox="1"/>
            <p:nvPr/>
          </p:nvSpPr>
          <p:spPr>
            <a:xfrm>
              <a:off x="1" y="4671815"/>
              <a:ext cx="822300" cy="352500"/>
            </a:xfrm>
            <a:prstGeom prst="rect">
              <a:avLst/>
            </a:prstGeom>
            <a:noFill/>
            <a:ln>
              <a:noFill/>
            </a:ln>
          </p:spPr>
          <p:txBody>
            <a:bodyPr anchorCtr="0" anchor="ctr" bIns="7600" lIns="7600" spcFirstLastPara="1" rIns="7600" wrap="square" tIns="7600">
              <a:noAutofit/>
            </a:bodyPr>
            <a:lstStyle/>
            <a:p>
              <a:pPr indent="0" lvl="0" marL="0" marR="0" rtl="0" algn="ctr">
                <a:lnSpc>
                  <a:spcPct val="90000"/>
                </a:lnSpc>
                <a:spcBef>
                  <a:spcPts val="0"/>
                </a:spcBef>
                <a:spcAft>
                  <a:spcPts val="0"/>
                </a:spcAft>
                <a:buClr>
                  <a:schemeClr val="dk1"/>
                </a:buClr>
                <a:buSzPts val="1200"/>
                <a:buFont typeface="Calibri"/>
                <a:buNone/>
              </a:pPr>
              <a:r>
                <a:rPr b="1" i="0" lang="en-US" sz="1100" u="none" cap="none" strike="noStrike">
                  <a:solidFill>
                    <a:schemeClr val="dk1"/>
                  </a:solidFill>
                  <a:latin typeface="Calibri"/>
                  <a:ea typeface="Calibri"/>
                  <a:cs typeface="Calibri"/>
                  <a:sym typeface="Calibri"/>
                </a:rPr>
                <a:t>Post - purchase behavior </a:t>
              </a:r>
              <a:endParaRPr b="1" i="0" sz="1100" u="none" cap="none" strike="noStrike">
                <a:solidFill>
                  <a:schemeClr val="dk1"/>
                </a:solidFill>
                <a:latin typeface="Calibri"/>
                <a:ea typeface="Calibri"/>
                <a:cs typeface="Calibri"/>
                <a:sym typeface="Calibri"/>
              </a:endParaRPr>
            </a:p>
          </p:txBody>
        </p:sp>
        <p:sp>
          <p:nvSpPr>
            <p:cNvPr id="271" name="Google Shape;271;p26"/>
            <p:cNvSpPr/>
            <p:nvPr/>
          </p:nvSpPr>
          <p:spPr>
            <a:xfrm rot="5400000">
              <a:off x="5099062" y="-37082"/>
              <a:ext cx="763800" cy="9316800"/>
            </a:xfrm>
            <a:prstGeom prst="round2SameRect">
              <a:avLst>
                <a:gd fmla="val 16667" name="adj1"/>
                <a:gd fmla="val 0" name="adj2"/>
              </a:avLst>
            </a:prstGeom>
            <a:solidFill>
              <a:schemeClr val="lt1">
                <a:alpha val="89800"/>
              </a:schemeClr>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txBox="1"/>
            <p:nvPr/>
          </p:nvSpPr>
          <p:spPr>
            <a:xfrm>
              <a:off x="822447" y="4276699"/>
              <a:ext cx="9279600" cy="689100"/>
            </a:xfrm>
            <a:prstGeom prst="rect">
              <a:avLst/>
            </a:prstGeom>
            <a:noFill/>
            <a:ln>
              <a:noFill/>
            </a:ln>
          </p:spPr>
          <p:txBody>
            <a:bodyPr anchorCtr="0" anchor="ctr" bIns="8875" lIns="99550" spcFirstLastPara="1" rIns="8875" wrap="square" tIns="8875">
              <a:noAutofit/>
            </a:bodyPr>
            <a:lstStyle/>
            <a:p>
              <a:pPr indent="-114300" lvl="1" marL="114300" marR="0" rtl="0" algn="l">
                <a:lnSpc>
                  <a:spcPct val="9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This is how a consumer feels after using the product, i.e., satisfaction or dissatisfaction.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76" name="Shape 276"/>
        <p:cNvGrpSpPr/>
        <p:nvPr/>
      </p:nvGrpSpPr>
      <p:grpSpPr>
        <a:xfrm>
          <a:off x="0" y="0"/>
          <a:ext cx="0" cy="0"/>
          <a:chOff x="0" y="0"/>
          <a:chExt cx="0" cy="0"/>
        </a:xfrm>
      </p:grpSpPr>
      <p:sp>
        <p:nvSpPr>
          <p:cNvPr id="277" name="Google Shape;277;p27"/>
          <p:cNvSpPr txBox="1"/>
          <p:nvPr/>
        </p:nvSpPr>
        <p:spPr>
          <a:xfrm>
            <a:off x="203650" y="2349600"/>
            <a:ext cx="3369300" cy="17445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SzPts val="1100"/>
              <a:buNone/>
            </a:pPr>
            <a:r>
              <a:rPr b="1" lang="en-US" sz="4000">
                <a:latin typeface="Montserrat"/>
                <a:ea typeface="Montserrat"/>
                <a:cs typeface="Montserrat"/>
                <a:sym typeface="Montserrat"/>
              </a:rPr>
              <a:t>CONSUMER ROLES</a:t>
            </a:r>
            <a:endParaRPr b="1" sz="4000">
              <a:latin typeface="Montserrat"/>
              <a:ea typeface="Montserrat"/>
              <a:cs typeface="Montserrat"/>
              <a:sym typeface="Montserrat"/>
            </a:endParaRPr>
          </a:p>
        </p:txBody>
      </p:sp>
      <p:sp>
        <p:nvSpPr>
          <p:cNvPr id="278" name="Google Shape;278;p27"/>
          <p:cNvSpPr/>
          <p:nvPr/>
        </p:nvSpPr>
        <p:spPr>
          <a:xfrm>
            <a:off x="3702000" y="0"/>
            <a:ext cx="8576100" cy="68580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279" name="Google Shape;279;p27"/>
          <p:cNvSpPr/>
          <p:nvPr/>
        </p:nvSpPr>
        <p:spPr>
          <a:xfrm>
            <a:off x="1859512" y="12"/>
            <a:ext cx="57600" cy="10791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280" name="Google Shape;280;p27"/>
          <p:cNvSpPr/>
          <p:nvPr/>
        </p:nvSpPr>
        <p:spPr>
          <a:xfrm>
            <a:off x="1801912" y="5778910"/>
            <a:ext cx="57600" cy="10791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281" name="Google Shape;281;p27"/>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282" name="Google Shape;282;p27"/>
          <p:cNvSpPr txBox="1"/>
          <p:nvPr>
            <p:ph idx="4294967295" type="body"/>
          </p:nvPr>
        </p:nvSpPr>
        <p:spPr>
          <a:xfrm>
            <a:off x="4168050" y="1401600"/>
            <a:ext cx="7483800" cy="405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200">
                <a:solidFill>
                  <a:srgbClr val="FFFFFF"/>
                </a:solidFill>
                <a:latin typeface="Montserrat"/>
                <a:ea typeface="Montserrat"/>
                <a:cs typeface="Montserrat"/>
                <a:sym typeface="Montserrat"/>
              </a:rPr>
              <a:t>Within the decision-making process consumers can take different roles, mainly:</a:t>
            </a:r>
            <a:endParaRPr sz="22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200">
              <a:solidFill>
                <a:srgbClr val="FFFFFF"/>
              </a:solidFill>
              <a:latin typeface="Montserrat"/>
              <a:ea typeface="Montserrat"/>
              <a:cs typeface="Montserrat"/>
              <a:sym typeface="Montserrat"/>
            </a:endParaRPr>
          </a:p>
          <a:p>
            <a:pPr indent="-215900" lvl="1" marL="685800" rtl="0" algn="l">
              <a:lnSpc>
                <a:spcPct val="115000"/>
              </a:lnSpc>
              <a:spcBef>
                <a:spcPts val="500"/>
              </a:spcBef>
              <a:spcAft>
                <a:spcPts val="0"/>
              </a:spcAft>
              <a:buClr>
                <a:srgbClr val="FFFFFF"/>
              </a:buClr>
              <a:buSzPts val="2200"/>
              <a:buFont typeface="Montserrat"/>
              <a:buChar char="–"/>
            </a:pPr>
            <a:r>
              <a:rPr b="1" lang="en-US" sz="2200">
                <a:solidFill>
                  <a:srgbClr val="FFFFFF"/>
                </a:solidFill>
                <a:latin typeface="Montserrat"/>
                <a:ea typeface="Montserrat"/>
                <a:cs typeface="Montserrat"/>
                <a:sym typeface="Montserrat"/>
              </a:rPr>
              <a:t>I</a:t>
            </a:r>
            <a:r>
              <a:rPr b="1" lang="en-US" sz="2200">
                <a:solidFill>
                  <a:srgbClr val="FFFFFF"/>
                </a:solidFill>
                <a:latin typeface="Montserrat"/>
                <a:ea typeface="Montserrat"/>
                <a:cs typeface="Montserrat"/>
                <a:sym typeface="Montserrat"/>
              </a:rPr>
              <a:t>nitiator</a:t>
            </a:r>
            <a:endParaRPr b="1" sz="2200">
              <a:solidFill>
                <a:srgbClr val="FFFFFF"/>
              </a:solidFill>
              <a:latin typeface="Montserrat"/>
              <a:ea typeface="Montserrat"/>
              <a:cs typeface="Montserrat"/>
              <a:sym typeface="Montserrat"/>
            </a:endParaRPr>
          </a:p>
          <a:p>
            <a:pPr indent="-215900" lvl="1" marL="685800" rtl="0" algn="l">
              <a:lnSpc>
                <a:spcPct val="115000"/>
              </a:lnSpc>
              <a:spcBef>
                <a:spcPts val="500"/>
              </a:spcBef>
              <a:spcAft>
                <a:spcPts val="0"/>
              </a:spcAft>
              <a:buClr>
                <a:srgbClr val="FFFFFF"/>
              </a:buClr>
              <a:buSzPts val="2200"/>
              <a:buFont typeface="Montserrat"/>
              <a:buChar char="–"/>
            </a:pPr>
            <a:r>
              <a:rPr b="1" lang="en-US" sz="2200">
                <a:solidFill>
                  <a:srgbClr val="FFFFFF"/>
                </a:solidFill>
                <a:latin typeface="Montserrat"/>
                <a:ea typeface="Montserrat"/>
                <a:cs typeface="Montserrat"/>
                <a:sym typeface="Montserrat"/>
              </a:rPr>
              <a:t>Adviser</a:t>
            </a:r>
            <a:endParaRPr b="1" sz="2200">
              <a:solidFill>
                <a:srgbClr val="FFFFFF"/>
              </a:solidFill>
              <a:latin typeface="Montserrat"/>
              <a:ea typeface="Montserrat"/>
              <a:cs typeface="Montserrat"/>
              <a:sym typeface="Montserrat"/>
            </a:endParaRPr>
          </a:p>
          <a:p>
            <a:pPr indent="-215900" lvl="1" marL="685800" rtl="0" algn="l">
              <a:lnSpc>
                <a:spcPct val="115000"/>
              </a:lnSpc>
              <a:spcBef>
                <a:spcPts val="500"/>
              </a:spcBef>
              <a:spcAft>
                <a:spcPts val="0"/>
              </a:spcAft>
              <a:buClr>
                <a:srgbClr val="FFFFFF"/>
              </a:buClr>
              <a:buSzPts val="2200"/>
              <a:buFont typeface="Montserrat"/>
              <a:buChar char="–"/>
            </a:pPr>
            <a:r>
              <a:rPr b="1" lang="en-US" sz="2200">
                <a:solidFill>
                  <a:srgbClr val="FFFFFF"/>
                </a:solidFill>
                <a:latin typeface="Montserrat"/>
                <a:ea typeface="Montserrat"/>
                <a:cs typeface="Montserrat"/>
                <a:sym typeface="Montserrat"/>
              </a:rPr>
              <a:t>Decider</a:t>
            </a:r>
            <a:endParaRPr b="1" sz="2200">
              <a:solidFill>
                <a:srgbClr val="FFFFFF"/>
              </a:solidFill>
              <a:latin typeface="Montserrat"/>
              <a:ea typeface="Montserrat"/>
              <a:cs typeface="Montserrat"/>
              <a:sym typeface="Montserrat"/>
            </a:endParaRPr>
          </a:p>
          <a:p>
            <a:pPr indent="-215900" lvl="1" marL="685800" rtl="0" algn="l">
              <a:lnSpc>
                <a:spcPct val="115000"/>
              </a:lnSpc>
              <a:spcBef>
                <a:spcPts val="500"/>
              </a:spcBef>
              <a:spcAft>
                <a:spcPts val="0"/>
              </a:spcAft>
              <a:buClr>
                <a:srgbClr val="FFFFFF"/>
              </a:buClr>
              <a:buSzPts val="2200"/>
              <a:buFont typeface="Montserrat"/>
              <a:buChar char="–"/>
            </a:pPr>
            <a:r>
              <a:rPr b="1" lang="en-US" sz="2200">
                <a:solidFill>
                  <a:srgbClr val="FFFFFF"/>
                </a:solidFill>
                <a:latin typeface="Montserrat"/>
                <a:ea typeface="Montserrat"/>
                <a:cs typeface="Montserrat"/>
                <a:sym typeface="Montserrat"/>
              </a:rPr>
              <a:t>Buyer</a:t>
            </a:r>
            <a:endParaRPr b="1" sz="2200">
              <a:solidFill>
                <a:srgbClr val="FFFFFF"/>
              </a:solidFill>
              <a:latin typeface="Montserrat"/>
              <a:ea typeface="Montserrat"/>
              <a:cs typeface="Montserrat"/>
              <a:sym typeface="Montserrat"/>
            </a:endParaRPr>
          </a:p>
          <a:p>
            <a:pPr indent="-215900" lvl="1" marL="685800" rtl="0" algn="l">
              <a:lnSpc>
                <a:spcPct val="115000"/>
              </a:lnSpc>
              <a:spcBef>
                <a:spcPts val="500"/>
              </a:spcBef>
              <a:spcAft>
                <a:spcPts val="0"/>
              </a:spcAft>
              <a:buClr>
                <a:srgbClr val="FFFFFF"/>
              </a:buClr>
              <a:buSzPts val="2200"/>
              <a:buFont typeface="Montserrat"/>
              <a:buChar char="–"/>
            </a:pPr>
            <a:r>
              <a:rPr b="1" lang="en-US" sz="2200">
                <a:solidFill>
                  <a:srgbClr val="FFFFFF"/>
                </a:solidFill>
                <a:latin typeface="Montserrat"/>
                <a:ea typeface="Montserrat"/>
                <a:cs typeface="Montserrat"/>
                <a:sym typeface="Montserrat"/>
              </a:rPr>
              <a:t>User</a:t>
            </a:r>
            <a:endParaRPr b="1" sz="2200">
              <a:solidFill>
                <a:srgbClr val="FFFFFF"/>
              </a:solidFill>
              <a:latin typeface="Montserrat"/>
              <a:ea typeface="Montserrat"/>
              <a:cs typeface="Montserrat"/>
              <a:sym typeface="Montserrat"/>
            </a:endParaRPr>
          </a:p>
          <a:p>
            <a:pPr indent="-50800" lvl="0" marL="228600" rtl="0" algn="l">
              <a:lnSpc>
                <a:spcPct val="115000"/>
              </a:lnSpc>
              <a:spcBef>
                <a:spcPts val="1000"/>
              </a:spcBef>
              <a:spcAft>
                <a:spcPts val="0"/>
              </a:spcAft>
              <a:buClr>
                <a:schemeClr val="dk1"/>
              </a:buClr>
              <a:buSzPts val="2800"/>
              <a:buNone/>
            </a:pPr>
            <a:r>
              <a:t/>
            </a:r>
            <a:endParaRPr>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286" name="Shape 286"/>
        <p:cNvGrpSpPr/>
        <p:nvPr/>
      </p:nvGrpSpPr>
      <p:grpSpPr>
        <a:xfrm>
          <a:off x="0" y="0"/>
          <a:ext cx="0" cy="0"/>
          <a:chOff x="0" y="0"/>
          <a:chExt cx="0" cy="0"/>
        </a:xfrm>
      </p:grpSpPr>
      <p:sp>
        <p:nvSpPr>
          <p:cNvPr id="287" name="Google Shape;287;p28"/>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288" name="Google Shape;288;p28"/>
          <p:cNvSpPr txBox="1"/>
          <p:nvPr/>
        </p:nvSpPr>
        <p:spPr>
          <a:xfrm>
            <a:off x="847200" y="490192"/>
            <a:ext cx="10497600" cy="6489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SzPts val="4400"/>
              <a:buNone/>
            </a:pPr>
            <a:r>
              <a:rPr b="1" lang="en-US" sz="4400">
                <a:solidFill>
                  <a:srgbClr val="00BCD4"/>
                </a:solidFill>
                <a:latin typeface="Montserrat"/>
                <a:ea typeface="Montserrat"/>
                <a:cs typeface="Montserrat"/>
                <a:sym typeface="Montserrat"/>
              </a:rPr>
              <a:t>TYPES OF PROBLEM SOLVING</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289" name="Google Shape;289;p28"/>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290" name="Google Shape;290;p28"/>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291" name="Google Shape;291;p28"/>
          <p:cNvSpPr txBox="1"/>
          <p:nvPr>
            <p:ph idx="4294967295" type="body"/>
          </p:nvPr>
        </p:nvSpPr>
        <p:spPr>
          <a:xfrm>
            <a:off x="838200" y="1820950"/>
            <a:ext cx="10515600" cy="4351200"/>
          </a:xfrm>
          <a:prstGeom prst="rect">
            <a:avLst/>
          </a:prstGeom>
          <a:noFill/>
          <a:ln>
            <a:noFill/>
          </a:ln>
        </p:spPr>
        <p:txBody>
          <a:bodyPr anchorCtr="0" anchor="t" bIns="45700" lIns="91425" spcFirstLastPara="1" rIns="91425" wrap="square" tIns="45700">
            <a:noAutofit/>
          </a:bodyPr>
          <a:lstStyle/>
          <a:p>
            <a:pPr indent="0" lvl="0" marL="228600" rtl="0" algn="just">
              <a:lnSpc>
                <a:spcPct val="100000"/>
              </a:lnSpc>
              <a:spcBef>
                <a:spcPts val="0"/>
              </a:spcBef>
              <a:spcAft>
                <a:spcPts val="0"/>
              </a:spcAft>
              <a:buNone/>
            </a:pPr>
            <a:r>
              <a:rPr b="1" lang="en-US" sz="2300">
                <a:solidFill>
                  <a:srgbClr val="FFFFFF"/>
                </a:solidFill>
                <a:latin typeface="Montserrat"/>
                <a:ea typeface="Montserrat"/>
                <a:cs typeface="Montserrat"/>
                <a:sym typeface="Montserrat"/>
              </a:rPr>
              <a:t>Extended Problem Solving (EPS)</a:t>
            </a:r>
            <a:r>
              <a:rPr lang="en-US" sz="2300">
                <a:latin typeface="Montserrat"/>
                <a:ea typeface="Montserrat"/>
                <a:cs typeface="Montserrat"/>
                <a:sym typeface="Montserrat"/>
              </a:rPr>
              <a:t> - usually associated with products that are unfamiliar, where getting a direct experience and hence knowledge is weak, and where there is a substantial financial risk associated.</a:t>
            </a:r>
            <a:endParaRPr sz="2300">
              <a:latin typeface="Montserrat"/>
              <a:ea typeface="Montserrat"/>
              <a:cs typeface="Montserrat"/>
              <a:sym typeface="Montserrat"/>
            </a:endParaRPr>
          </a:p>
          <a:p>
            <a:pPr indent="0" lvl="0" marL="228600" rtl="0" algn="just">
              <a:lnSpc>
                <a:spcPct val="100000"/>
              </a:lnSpc>
              <a:spcBef>
                <a:spcPts val="1000"/>
              </a:spcBef>
              <a:spcAft>
                <a:spcPts val="0"/>
              </a:spcAft>
              <a:buNone/>
            </a:pPr>
            <a:r>
              <a:rPr b="1" lang="en-US" sz="2300">
                <a:solidFill>
                  <a:srgbClr val="FFFFFF"/>
                </a:solidFill>
                <a:latin typeface="Montserrat"/>
                <a:ea typeface="Montserrat"/>
                <a:cs typeface="Montserrat"/>
                <a:sym typeface="Montserrat"/>
              </a:rPr>
              <a:t>Limited Problem Solving (LPS)</a:t>
            </a:r>
            <a:r>
              <a:rPr lang="en-US" sz="2300">
                <a:solidFill>
                  <a:srgbClr val="FFFFFF"/>
                </a:solidFill>
                <a:latin typeface="Montserrat"/>
                <a:ea typeface="Montserrat"/>
                <a:cs typeface="Montserrat"/>
                <a:sym typeface="Montserrat"/>
              </a:rPr>
              <a:t> </a:t>
            </a:r>
            <a:r>
              <a:rPr lang="en-US" sz="2300">
                <a:latin typeface="Montserrat"/>
                <a:ea typeface="Montserrat"/>
                <a:cs typeface="Montserrat"/>
                <a:sym typeface="Montserrat"/>
              </a:rPr>
              <a:t>- when a consumer has experience of a product, the external search can be limited to getting latest information or ensuring that the finer points of the decision have been investigated. </a:t>
            </a:r>
            <a:endParaRPr sz="2300">
              <a:latin typeface="Montserrat"/>
              <a:ea typeface="Montserrat"/>
              <a:cs typeface="Montserrat"/>
              <a:sym typeface="Montserrat"/>
            </a:endParaRPr>
          </a:p>
          <a:p>
            <a:pPr indent="0" lvl="0" marL="228600" rtl="0" algn="just">
              <a:lnSpc>
                <a:spcPct val="100000"/>
              </a:lnSpc>
              <a:spcBef>
                <a:spcPts val="1000"/>
              </a:spcBef>
              <a:spcAft>
                <a:spcPts val="0"/>
              </a:spcAft>
              <a:buNone/>
            </a:pPr>
            <a:r>
              <a:rPr b="1" lang="en-US" sz="2300">
                <a:solidFill>
                  <a:srgbClr val="FFFFFF"/>
                </a:solidFill>
                <a:latin typeface="Montserrat"/>
                <a:ea typeface="Montserrat"/>
                <a:cs typeface="Montserrat"/>
                <a:sym typeface="Montserrat"/>
              </a:rPr>
              <a:t>Routinised Response Behavior (RRB)</a:t>
            </a:r>
            <a:r>
              <a:rPr lang="en-US" sz="2300">
                <a:solidFill>
                  <a:srgbClr val="FFFFFF"/>
                </a:solidFill>
                <a:latin typeface="Montserrat"/>
                <a:ea typeface="Montserrat"/>
                <a:cs typeface="Montserrat"/>
                <a:sym typeface="Montserrat"/>
              </a:rPr>
              <a:t> </a:t>
            </a:r>
            <a:r>
              <a:rPr lang="en-US" sz="2300">
                <a:latin typeface="Montserrat"/>
                <a:ea typeface="Montserrat"/>
                <a:cs typeface="Montserrat"/>
                <a:sym typeface="Montserrat"/>
              </a:rPr>
              <a:t>– concerns low-value items which are habitually purchased, i.e. toothpaste, soap, tea leaves, tinned foods and confectionery items.</a:t>
            </a:r>
            <a:endParaRPr sz="23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95" name="Shape 295"/>
        <p:cNvGrpSpPr/>
        <p:nvPr/>
      </p:nvGrpSpPr>
      <p:grpSpPr>
        <a:xfrm>
          <a:off x="0" y="0"/>
          <a:ext cx="0" cy="0"/>
          <a:chOff x="0" y="0"/>
          <a:chExt cx="0" cy="0"/>
        </a:xfrm>
      </p:grpSpPr>
      <p:sp>
        <p:nvSpPr>
          <p:cNvPr id="296" name="Google Shape;296;p29"/>
          <p:cNvSpPr txBox="1"/>
          <p:nvPr/>
        </p:nvSpPr>
        <p:spPr>
          <a:xfrm>
            <a:off x="702125" y="1479155"/>
            <a:ext cx="3577500" cy="40305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400"/>
              <a:buFont typeface="Calibri"/>
              <a:buNone/>
            </a:pPr>
            <a:r>
              <a:rPr b="1" lang="en-US" sz="4400">
                <a:solidFill>
                  <a:srgbClr val="00BCD4"/>
                </a:solidFill>
                <a:latin typeface="Montserrat"/>
                <a:ea typeface="Montserrat"/>
                <a:cs typeface="Montserrat"/>
                <a:sym typeface="Montserrat"/>
              </a:rPr>
              <a:t>CONSUMER </a:t>
            </a:r>
            <a:r>
              <a:rPr b="1" lang="en-US" sz="4400">
                <a:solidFill>
                  <a:srgbClr val="FECB01"/>
                </a:solidFill>
                <a:latin typeface="Montserrat"/>
                <a:ea typeface="Montserrat"/>
                <a:cs typeface="Montserrat"/>
                <a:sym typeface="Montserrat"/>
              </a:rPr>
              <a:t>RISKS </a:t>
            </a:r>
            <a:br>
              <a:rPr b="1" lang="en-US" sz="4400">
                <a:solidFill>
                  <a:srgbClr val="00BCD4"/>
                </a:solidFill>
                <a:latin typeface="Montserrat"/>
                <a:ea typeface="Montserrat"/>
                <a:cs typeface="Montserrat"/>
                <a:sym typeface="Montserrat"/>
              </a:rPr>
            </a:br>
            <a:r>
              <a:rPr b="1" lang="en-US" sz="4400">
                <a:solidFill>
                  <a:srgbClr val="00BCD4"/>
                </a:solidFill>
                <a:latin typeface="Montserrat"/>
                <a:ea typeface="Montserrat"/>
                <a:cs typeface="Montserrat"/>
                <a:sym typeface="Montserrat"/>
              </a:rPr>
              <a:t>AND </a:t>
            </a:r>
            <a:r>
              <a:rPr b="1" lang="en-US" sz="4400">
                <a:solidFill>
                  <a:srgbClr val="FECB01"/>
                </a:solidFill>
                <a:latin typeface="Montserrat"/>
                <a:ea typeface="Montserrat"/>
                <a:cs typeface="Montserrat"/>
                <a:sym typeface="Montserrat"/>
              </a:rPr>
              <a:t>DILEMMAS </a:t>
            </a:r>
            <a:r>
              <a:rPr b="1" lang="en-US" sz="4400">
                <a:solidFill>
                  <a:srgbClr val="00BCD4"/>
                </a:solidFill>
                <a:latin typeface="Montserrat"/>
                <a:ea typeface="Montserrat"/>
                <a:cs typeface="Montserrat"/>
                <a:sym typeface="Montserrat"/>
              </a:rPr>
              <a:t>ON MARKET</a:t>
            </a:r>
            <a:endParaRPr sz="900">
              <a:solidFill>
                <a:srgbClr val="00BCD4"/>
              </a:solidFill>
              <a:latin typeface="Montserrat"/>
              <a:ea typeface="Montserrat"/>
              <a:cs typeface="Montserrat"/>
              <a:sym typeface="Montserrat"/>
            </a:endParaRPr>
          </a:p>
        </p:txBody>
      </p:sp>
      <p:sp>
        <p:nvSpPr>
          <p:cNvPr id="297" name="Google Shape;297;p29"/>
          <p:cNvSpPr/>
          <p:nvPr/>
        </p:nvSpPr>
        <p:spPr>
          <a:xfrm>
            <a:off x="8356600" y="3505200"/>
            <a:ext cx="3149700" cy="2667000"/>
          </a:xfrm>
          <a:prstGeom prst="rect">
            <a:avLst/>
          </a:pr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298" name="Google Shape;298;p29"/>
          <p:cNvSpPr txBox="1"/>
          <p:nvPr/>
        </p:nvSpPr>
        <p:spPr>
          <a:xfrm>
            <a:off x="8637881" y="4462655"/>
            <a:ext cx="2586900" cy="7521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2200">
                <a:latin typeface="Montserrat"/>
                <a:ea typeface="Montserrat"/>
                <a:cs typeface="Montserrat"/>
                <a:sym typeface="Montserrat"/>
              </a:rPr>
              <a:t>CONSUMER MISBEHAVIOUR</a:t>
            </a:r>
            <a:endParaRPr b="1" sz="900"/>
          </a:p>
        </p:txBody>
      </p:sp>
      <p:sp>
        <p:nvSpPr>
          <p:cNvPr id="299" name="Google Shape;299;p29"/>
          <p:cNvSpPr/>
          <p:nvPr/>
        </p:nvSpPr>
        <p:spPr>
          <a:xfrm>
            <a:off x="8356600" y="685800"/>
            <a:ext cx="3149700" cy="2667000"/>
          </a:xfrm>
          <a:prstGeom prst="rect">
            <a:avLst/>
          </a:pr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00" name="Google Shape;300;p29"/>
          <p:cNvSpPr txBox="1"/>
          <p:nvPr/>
        </p:nvSpPr>
        <p:spPr>
          <a:xfrm>
            <a:off x="8637931" y="1836905"/>
            <a:ext cx="2586900" cy="3648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2200">
                <a:latin typeface="Montserrat"/>
                <a:ea typeface="Montserrat"/>
                <a:cs typeface="Montserrat"/>
                <a:sym typeface="Montserrat"/>
              </a:rPr>
              <a:t>MORAL HAZARD</a:t>
            </a:r>
            <a:endParaRPr b="1" sz="900"/>
          </a:p>
        </p:txBody>
      </p:sp>
      <p:sp>
        <p:nvSpPr>
          <p:cNvPr id="301" name="Google Shape;301;p29"/>
          <p:cNvSpPr/>
          <p:nvPr/>
        </p:nvSpPr>
        <p:spPr>
          <a:xfrm>
            <a:off x="5054600" y="3505200"/>
            <a:ext cx="3149700" cy="2667000"/>
          </a:xfrm>
          <a:prstGeom prst="rect">
            <a:avLst/>
          </a:pr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02" name="Google Shape;302;p29"/>
          <p:cNvSpPr txBox="1"/>
          <p:nvPr/>
        </p:nvSpPr>
        <p:spPr>
          <a:xfrm>
            <a:off x="5335931" y="4462655"/>
            <a:ext cx="2586900" cy="7521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2200">
                <a:latin typeface="Montserrat"/>
                <a:ea typeface="Montserrat"/>
                <a:cs typeface="Montserrat"/>
                <a:sym typeface="Montserrat"/>
              </a:rPr>
              <a:t>UNETHICAL BEHAVIOR</a:t>
            </a:r>
            <a:endParaRPr b="1" sz="900"/>
          </a:p>
        </p:txBody>
      </p:sp>
      <p:sp>
        <p:nvSpPr>
          <p:cNvPr id="303" name="Google Shape;303;p29"/>
          <p:cNvSpPr/>
          <p:nvPr/>
        </p:nvSpPr>
        <p:spPr>
          <a:xfrm>
            <a:off x="5054600" y="685800"/>
            <a:ext cx="3149700" cy="2667000"/>
          </a:xfrm>
          <a:prstGeom prst="rect">
            <a:avLst/>
          </a:pr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04" name="Google Shape;304;p29"/>
          <p:cNvSpPr txBox="1"/>
          <p:nvPr/>
        </p:nvSpPr>
        <p:spPr>
          <a:xfrm>
            <a:off x="5335931" y="1643255"/>
            <a:ext cx="2586900" cy="7521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1" lang="en-US" sz="2200">
                <a:latin typeface="Montserrat"/>
                <a:ea typeface="Montserrat"/>
                <a:cs typeface="Montserrat"/>
                <a:sym typeface="Montserrat"/>
              </a:rPr>
              <a:t>IRRATIONAL BEHAVIOR</a:t>
            </a:r>
            <a:endParaRPr b="1" sz="900"/>
          </a:p>
        </p:txBody>
      </p:sp>
      <p:sp>
        <p:nvSpPr>
          <p:cNvPr id="305" name="Google Shape;305;p29"/>
          <p:cNvSpPr/>
          <p:nvPr/>
        </p:nvSpPr>
        <p:spPr>
          <a:xfrm>
            <a:off x="2462078" y="0"/>
            <a:ext cx="57600" cy="1079100"/>
          </a:xfrm>
          <a:prstGeom prst="rect">
            <a:avLst/>
          </a:pr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06" name="Google Shape;306;p29"/>
          <p:cNvSpPr/>
          <p:nvPr/>
        </p:nvSpPr>
        <p:spPr>
          <a:xfrm>
            <a:off x="2462078" y="5778810"/>
            <a:ext cx="57600" cy="1079100"/>
          </a:xfrm>
          <a:prstGeom prst="rect">
            <a:avLst/>
          </a:pr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07" name="Google Shape;307;p29"/>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11" name="Shape 311"/>
        <p:cNvGrpSpPr/>
        <p:nvPr/>
      </p:nvGrpSpPr>
      <p:grpSpPr>
        <a:xfrm>
          <a:off x="0" y="0"/>
          <a:ext cx="0" cy="0"/>
          <a:chOff x="0" y="0"/>
          <a:chExt cx="0" cy="0"/>
        </a:xfrm>
      </p:grpSpPr>
      <p:sp>
        <p:nvSpPr>
          <p:cNvPr id="312" name="Google Shape;312;p30"/>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13" name="Google Shape;313;p30"/>
          <p:cNvSpPr txBox="1"/>
          <p:nvPr/>
        </p:nvSpPr>
        <p:spPr>
          <a:xfrm>
            <a:off x="847200" y="490192"/>
            <a:ext cx="10497600" cy="6489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1100"/>
              <a:buFont typeface="Arial"/>
              <a:buNone/>
            </a:pPr>
            <a:r>
              <a:rPr b="1" lang="en-US" sz="4400">
                <a:solidFill>
                  <a:srgbClr val="FFFFFF"/>
                </a:solidFill>
                <a:latin typeface="Montserrat"/>
                <a:ea typeface="Montserrat"/>
                <a:cs typeface="Montserrat"/>
                <a:sym typeface="Montserrat"/>
              </a:rPr>
              <a:t>IRRATIONAL BEHAVIOR</a:t>
            </a:r>
            <a:endParaRPr b="1" sz="4400">
              <a:solidFill>
                <a:srgbClr val="FFFFFF"/>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1100"/>
              <a:buFont typeface="Arial"/>
              <a:buNone/>
            </a:pPr>
            <a:r>
              <a:t/>
            </a:r>
            <a:endParaRPr b="1" sz="4400">
              <a:solidFill>
                <a:srgbClr val="00BCD4"/>
              </a:solidFill>
              <a:latin typeface="Montserrat"/>
              <a:ea typeface="Montserrat"/>
              <a:cs typeface="Montserrat"/>
              <a:sym typeface="Montserrat"/>
            </a:endParaRPr>
          </a:p>
          <a:p>
            <a:pPr indent="0" lvl="0" marL="0" rtl="0" algn="ctr">
              <a:lnSpc>
                <a:spcPct val="90000"/>
              </a:lnSpc>
              <a:spcBef>
                <a:spcPts val="0"/>
              </a:spcBef>
              <a:spcAft>
                <a:spcPts val="0"/>
              </a:spcAft>
              <a:buSzPts val="4400"/>
              <a:buNone/>
            </a:pPr>
            <a:r>
              <a:t/>
            </a:r>
            <a:endParaRPr b="1" sz="4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314" name="Google Shape;314;p30"/>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15" name="Google Shape;315;p30"/>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316" name="Google Shape;316;p30"/>
          <p:cNvSpPr txBox="1"/>
          <p:nvPr>
            <p:ph idx="4294967295" type="body"/>
          </p:nvPr>
        </p:nvSpPr>
        <p:spPr>
          <a:xfrm>
            <a:off x="838200" y="1629300"/>
            <a:ext cx="10515600" cy="4351200"/>
          </a:xfrm>
          <a:prstGeom prst="rect">
            <a:avLst/>
          </a:prstGeom>
          <a:noFill/>
          <a:ln>
            <a:noFill/>
          </a:ln>
        </p:spPr>
        <p:txBody>
          <a:bodyPr anchorCtr="0" anchor="t" bIns="45700" lIns="91425" spcFirstLastPara="1" rIns="91425" wrap="square" tIns="45700">
            <a:noAutofit/>
          </a:bodyPr>
          <a:lstStyle/>
          <a:p>
            <a:pPr indent="-228600" lvl="0" marL="228600" rtl="0" algn="just">
              <a:lnSpc>
                <a:spcPct val="100000"/>
              </a:lnSpc>
              <a:spcBef>
                <a:spcPts val="0"/>
              </a:spcBef>
              <a:spcAft>
                <a:spcPts val="0"/>
              </a:spcAft>
              <a:buClr>
                <a:schemeClr val="dk1"/>
              </a:buClr>
              <a:buSzPts val="2800"/>
              <a:buFont typeface="Montserrat"/>
              <a:buChar char="•"/>
            </a:pPr>
            <a:r>
              <a:rPr lang="en-US">
                <a:latin typeface="Montserrat"/>
                <a:ea typeface="Montserrat"/>
                <a:cs typeface="Montserrat"/>
                <a:sym typeface="Montserrat"/>
              </a:rPr>
              <a:t>Irrational behavior is internally inconsistent and contrary to the best interest of the consumer. Irrationality means that the consumer has needs or adopts attitudes in defiance of evidence demonstrating their harmfulness and erroneousness. Consumers act irrationally when they (Zalega, 2015: 138):</a:t>
            </a:r>
            <a:endParaRPr>
              <a:latin typeface="Montserrat"/>
              <a:ea typeface="Montserrat"/>
              <a:cs typeface="Montserrat"/>
              <a:sym typeface="Montserrat"/>
            </a:endParaRPr>
          </a:p>
          <a:p>
            <a:pPr indent="-228600" lvl="1" marL="685800" rtl="0" algn="just">
              <a:lnSpc>
                <a:spcPct val="100000"/>
              </a:lnSpc>
              <a:spcBef>
                <a:spcPts val="500"/>
              </a:spcBef>
              <a:spcAft>
                <a:spcPts val="0"/>
              </a:spcAft>
              <a:buClr>
                <a:schemeClr val="dk1"/>
              </a:buClr>
              <a:buSzPts val="2400"/>
              <a:buFont typeface="Montserrat"/>
              <a:buChar char="–"/>
            </a:pPr>
            <a:r>
              <a:rPr lang="en-US">
                <a:latin typeface="Montserrat"/>
                <a:ea typeface="Montserrat"/>
                <a:cs typeface="Montserrat"/>
                <a:sym typeface="Montserrat"/>
              </a:rPr>
              <a:t>Lack clearly defined preferences and, consequently, are not able to sort out all combinations of consumed goods,</a:t>
            </a:r>
            <a:endParaRPr>
              <a:latin typeface="Montserrat"/>
              <a:ea typeface="Montserrat"/>
              <a:cs typeface="Montserrat"/>
              <a:sym typeface="Montserrat"/>
            </a:endParaRPr>
          </a:p>
          <a:p>
            <a:pPr indent="-228600" lvl="1" marL="685800" rtl="0" algn="just">
              <a:lnSpc>
                <a:spcPct val="100000"/>
              </a:lnSpc>
              <a:spcBef>
                <a:spcPts val="500"/>
              </a:spcBef>
              <a:spcAft>
                <a:spcPts val="0"/>
              </a:spcAft>
              <a:buClr>
                <a:schemeClr val="dk1"/>
              </a:buClr>
              <a:buSzPts val="2400"/>
              <a:buFont typeface="Montserrat"/>
              <a:buChar char="–"/>
            </a:pPr>
            <a:r>
              <a:rPr lang="en-US">
                <a:latin typeface="Montserrat"/>
                <a:ea typeface="Montserrat"/>
                <a:cs typeface="Montserrat"/>
                <a:sym typeface="Montserrat"/>
              </a:rPr>
              <a:t>Have difficulty identifying their needs,</a:t>
            </a:r>
            <a:endParaRPr>
              <a:latin typeface="Montserrat"/>
              <a:ea typeface="Montserrat"/>
              <a:cs typeface="Montserrat"/>
              <a:sym typeface="Montserrat"/>
            </a:endParaRPr>
          </a:p>
          <a:p>
            <a:pPr indent="-228600" lvl="1" marL="685800" rtl="0" algn="just">
              <a:lnSpc>
                <a:spcPct val="100000"/>
              </a:lnSpc>
              <a:spcBef>
                <a:spcPts val="500"/>
              </a:spcBef>
              <a:spcAft>
                <a:spcPts val="0"/>
              </a:spcAft>
              <a:buClr>
                <a:schemeClr val="dk1"/>
              </a:buClr>
              <a:buSzPts val="2400"/>
              <a:buFont typeface="Montserrat"/>
              <a:buChar char="–"/>
            </a:pPr>
            <a:r>
              <a:rPr lang="en-US">
                <a:latin typeface="Montserrat"/>
                <a:ea typeface="Montserrat"/>
                <a:cs typeface="Montserrat"/>
                <a:sym typeface="Montserrat"/>
              </a:rPr>
              <a:t>Are not able to make internally consistent choices to maximize utility drawn from consumption, which in turn means a breach of the assumption of completeness of the preferences.</a:t>
            </a:r>
            <a:endParaRPr>
              <a:latin typeface="Montserrat"/>
              <a:ea typeface="Montserrat"/>
              <a:cs typeface="Montserrat"/>
              <a:sym typeface="Montserrat"/>
            </a:endParaRPr>
          </a:p>
          <a:p>
            <a:pPr indent="-228600" lvl="0" marL="228600" rtl="0" algn="just">
              <a:lnSpc>
                <a:spcPct val="100000"/>
              </a:lnSpc>
              <a:spcBef>
                <a:spcPts val="1000"/>
              </a:spcBef>
              <a:spcAft>
                <a:spcPts val="0"/>
              </a:spcAft>
              <a:buClr>
                <a:schemeClr val="dk1"/>
              </a:buClr>
              <a:buSzPts val="2800"/>
              <a:buFont typeface="Montserrat"/>
              <a:buChar char="•"/>
            </a:pPr>
            <a:r>
              <a:rPr lang="en-US">
                <a:latin typeface="Montserrat"/>
                <a:ea typeface="Montserrat"/>
                <a:cs typeface="Montserrat"/>
                <a:sym typeface="Montserrat"/>
              </a:rPr>
              <a:t>Examples</a:t>
            </a:r>
            <a:endParaRPr>
              <a:latin typeface="Montserrat"/>
              <a:ea typeface="Montserrat"/>
              <a:cs typeface="Montserrat"/>
              <a:sym typeface="Montserrat"/>
            </a:endParaRPr>
          </a:p>
          <a:p>
            <a:pPr indent="-50800" lvl="0" marL="228600" rtl="0" algn="just">
              <a:lnSpc>
                <a:spcPct val="100000"/>
              </a:lnSpc>
              <a:spcBef>
                <a:spcPts val="1000"/>
              </a:spcBef>
              <a:spcAft>
                <a:spcPts val="0"/>
              </a:spcAft>
              <a:buClr>
                <a:schemeClr val="dk1"/>
              </a:buClr>
              <a:buSzPts val="2800"/>
              <a:buNone/>
            </a:pPr>
            <a:r>
              <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20" name="Shape 320"/>
        <p:cNvGrpSpPr/>
        <p:nvPr/>
      </p:nvGrpSpPr>
      <p:grpSpPr>
        <a:xfrm>
          <a:off x="0" y="0"/>
          <a:ext cx="0" cy="0"/>
          <a:chOff x="0" y="0"/>
          <a:chExt cx="0" cy="0"/>
        </a:xfrm>
      </p:grpSpPr>
      <p:sp>
        <p:nvSpPr>
          <p:cNvPr id="321" name="Google Shape;321;p31"/>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22" name="Google Shape;322;p31"/>
          <p:cNvSpPr txBox="1"/>
          <p:nvPr/>
        </p:nvSpPr>
        <p:spPr>
          <a:xfrm>
            <a:off x="847200" y="490192"/>
            <a:ext cx="10497600" cy="6489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1100"/>
              <a:buFont typeface="Arial"/>
              <a:buNone/>
            </a:pPr>
            <a:r>
              <a:rPr b="1" lang="en-US" sz="4400">
                <a:solidFill>
                  <a:srgbClr val="FFFFFF"/>
                </a:solidFill>
                <a:latin typeface="Montserrat"/>
                <a:ea typeface="Montserrat"/>
                <a:cs typeface="Montserrat"/>
                <a:sym typeface="Montserrat"/>
              </a:rPr>
              <a:t>MORAL HAZARD</a:t>
            </a:r>
            <a:endParaRPr b="1" sz="4400">
              <a:solidFill>
                <a:srgbClr val="FFFFFF"/>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1100"/>
              <a:buFont typeface="Arial"/>
              <a:buNone/>
            </a:pPr>
            <a:r>
              <a:t/>
            </a:r>
            <a:endParaRPr b="1" sz="4400">
              <a:solidFill>
                <a:srgbClr val="00BCD4"/>
              </a:solidFill>
              <a:latin typeface="Montserrat"/>
              <a:ea typeface="Montserrat"/>
              <a:cs typeface="Montserrat"/>
              <a:sym typeface="Montserrat"/>
            </a:endParaRPr>
          </a:p>
          <a:p>
            <a:pPr indent="0" lvl="0" marL="0" rtl="0" algn="ctr">
              <a:lnSpc>
                <a:spcPct val="90000"/>
              </a:lnSpc>
              <a:spcBef>
                <a:spcPts val="0"/>
              </a:spcBef>
              <a:spcAft>
                <a:spcPts val="0"/>
              </a:spcAft>
              <a:buSzPts val="4400"/>
              <a:buNone/>
            </a:pPr>
            <a:r>
              <a:t/>
            </a:r>
            <a:endParaRPr b="1" sz="4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323" name="Google Shape;323;p31"/>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24" name="Google Shape;324;p31"/>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325" name="Google Shape;325;p31"/>
          <p:cNvSpPr txBox="1"/>
          <p:nvPr>
            <p:ph idx="4294967295" type="body"/>
          </p:nvPr>
        </p:nvSpPr>
        <p:spPr>
          <a:xfrm>
            <a:off x="838200" y="2422175"/>
            <a:ext cx="10515600" cy="240900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Montserrat"/>
              <a:buChar char="•"/>
            </a:pPr>
            <a:r>
              <a:rPr lang="en-US">
                <a:latin typeface="Montserrat"/>
                <a:ea typeface="Montserrat"/>
                <a:cs typeface="Montserrat"/>
                <a:sym typeface="Montserrat"/>
              </a:rPr>
              <a:t>This term refers to a situation in which one party gets involved in a risky event with awareness that it is protected against the risk and the other party will incur the cost.</a:t>
            </a:r>
            <a:endParaRPr>
              <a:latin typeface="Montserrat"/>
              <a:ea typeface="Montserrat"/>
              <a:cs typeface="Montserrat"/>
              <a:sym typeface="Montserrat"/>
            </a:endParaRPr>
          </a:p>
          <a:p>
            <a:pPr indent="-228600" lvl="0" marL="228600" rtl="0" algn="just">
              <a:lnSpc>
                <a:spcPct val="90000"/>
              </a:lnSpc>
              <a:spcBef>
                <a:spcPts val="1000"/>
              </a:spcBef>
              <a:spcAft>
                <a:spcPts val="0"/>
              </a:spcAft>
              <a:buClr>
                <a:schemeClr val="dk1"/>
              </a:buClr>
              <a:buSzPts val="2800"/>
              <a:buFont typeface="Montserrat"/>
              <a:buChar char="•"/>
            </a:pPr>
            <a:r>
              <a:rPr lang="en-US">
                <a:latin typeface="Montserrat"/>
                <a:ea typeface="Montserrat"/>
                <a:cs typeface="Montserrat"/>
                <a:sym typeface="Montserrat"/>
              </a:rPr>
              <a:t>Examples</a:t>
            </a:r>
            <a:endParaRPr>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29" name="Shape 329"/>
        <p:cNvGrpSpPr/>
        <p:nvPr/>
      </p:nvGrpSpPr>
      <p:grpSpPr>
        <a:xfrm>
          <a:off x="0" y="0"/>
          <a:ext cx="0" cy="0"/>
          <a:chOff x="0" y="0"/>
          <a:chExt cx="0" cy="0"/>
        </a:xfrm>
      </p:grpSpPr>
      <p:sp>
        <p:nvSpPr>
          <p:cNvPr id="330" name="Google Shape;330;p32"/>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31" name="Google Shape;331;p32"/>
          <p:cNvSpPr txBox="1"/>
          <p:nvPr/>
        </p:nvSpPr>
        <p:spPr>
          <a:xfrm>
            <a:off x="847200" y="490192"/>
            <a:ext cx="10497600" cy="6489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1100"/>
              <a:buFont typeface="Arial"/>
              <a:buNone/>
            </a:pPr>
            <a:r>
              <a:rPr b="1" lang="en-US" sz="4400">
                <a:solidFill>
                  <a:srgbClr val="FFFFFF"/>
                </a:solidFill>
                <a:latin typeface="Montserrat"/>
                <a:ea typeface="Montserrat"/>
                <a:cs typeface="Montserrat"/>
                <a:sym typeface="Montserrat"/>
              </a:rPr>
              <a:t>UNETHICAL CONSUMER BEHAVIOR</a:t>
            </a:r>
            <a:endParaRPr b="1" sz="4400">
              <a:solidFill>
                <a:srgbClr val="FFFFFF"/>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1100"/>
              <a:buFont typeface="Arial"/>
              <a:buNone/>
            </a:pPr>
            <a:r>
              <a:t/>
            </a:r>
            <a:endParaRPr b="1" sz="4400">
              <a:solidFill>
                <a:srgbClr val="00BCD4"/>
              </a:solidFill>
              <a:latin typeface="Montserrat"/>
              <a:ea typeface="Montserrat"/>
              <a:cs typeface="Montserrat"/>
              <a:sym typeface="Montserrat"/>
            </a:endParaRPr>
          </a:p>
          <a:p>
            <a:pPr indent="0" lvl="0" marL="0" rtl="0" algn="ctr">
              <a:lnSpc>
                <a:spcPct val="90000"/>
              </a:lnSpc>
              <a:spcBef>
                <a:spcPts val="0"/>
              </a:spcBef>
              <a:spcAft>
                <a:spcPts val="0"/>
              </a:spcAft>
              <a:buSzPts val="4400"/>
              <a:buNone/>
            </a:pPr>
            <a:r>
              <a:t/>
            </a:r>
            <a:endParaRPr b="1" sz="4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332" name="Google Shape;332;p32"/>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33" name="Google Shape;333;p32"/>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334" name="Google Shape;334;p32"/>
          <p:cNvSpPr txBox="1"/>
          <p:nvPr>
            <p:ph idx="4294967295" type="body"/>
          </p:nvPr>
        </p:nvSpPr>
        <p:spPr>
          <a:xfrm>
            <a:off x="838200" y="2012050"/>
            <a:ext cx="10515600" cy="4351200"/>
          </a:xfrm>
          <a:prstGeom prst="rect">
            <a:avLst/>
          </a:prstGeom>
          <a:noFill/>
          <a:ln>
            <a:noFill/>
          </a:ln>
        </p:spPr>
        <p:txBody>
          <a:bodyPr anchorCtr="0" anchor="t" bIns="45700" lIns="91425" spcFirstLastPara="1" rIns="91425" wrap="square" tIns="45700">
            <a:noAutofit/>
          </a:bodyPr>
          <a:lstStyle/>
          <a:p>
            <a:pPr indent="0" lvl="0" marL="228600" rtl="0" algn="just">
              <a:lnSpc>
                <a:spcPct val="90000"/>
              </a:lnSpc>
              <a:spcBef>
                <a:spcPts val="0"/>
              </a:spcBef>
              <a:spcAft>
                <a:spcPts val="0"/>
              </a:spcAft>
              <a:buNone/>
            </a:pPr>
            <a:r>
              <a:rPr lang="en-US">
                <a:latin typeface="Montserrat"/>
                <a:ea typeface="Montserrat"/>
                <a:cs typeface="Montserrat"/>
                <a:sym typeface="Montserrat"/>
              </a:rPr>
              <a:t>Direct or indirect actions that cause businesses or other consumers to lose money or reputation. </a:t>
            </a:r>
            <a:endParaRPr>
              <a:latin typeface="Montserrat"/>
              <a:ea typeface="Montserrat"/>
              <a:cs typeface="Montserrat"/>
              <a:sym typeface="Montserrat"/>
            </a:endParaRPr>
          </a:p>
          <a:p>
            <a:pPr indent="0" lvl="0" marL="228600" rtl="0" algn="just">
              <a:lnSpc>
                <a:spcPct val="90000"/>
              </a:lnSpc>
              <a:spcBef>
                <a:spcPts val="1000"/>
              </a:spcBef>
              <a:spcAft>
                <a:spcPts val="0"/>
              </a:spcAft>
              <a:buNone/>
            </a:pPr>
            <a:r>
              <a:rPr b="1" lang="en-US">
                <a:solidFill>
                  <a:srgbClr val="FFFFFF"/>
                </a:solidFill>
                <a:latin typeface="Montserrat"/>
                <a:ea typeface="Montserrat"/>
                <a:cs typeface="Montserrat"/>
                <a:sym typeface="Montserrat"/>
              </a:rPr>
              <a:t>Key factors influencing ethical decision-making:</a:t>
            </a:r>
            <a:endParaRPr b="1">
              <a:solidFill>
                <a:srgbClr val="FFFFFF"/>
              </a:solidFill>
              <a:latin typeface="Montserrat"/>
              <a:ea typeface="Montserrat"/>
              <a:cs typeface="Montserrat"/>
              <a:sym typeface="Montserrat"/>
            </a:endParaRPr>
          </a:p>
          <a:p>
            <a:pPr indent="-209550" lvl="1" marL="685800" rtl="0" algn="just">
              <a:lnSpc>
                <a:spcPct val="90000"/>
              </a:lnSpc>
              <a:spcBef>
                <a:spcPts val="500"/>
              </a:spcBef>
              <a:spcAft>
                <a:spcPts val="0"/>
              </a:spcAft>
              <a:buClr>
                <a:schemeClr val="dk1"/>
              </a:buClr>
              <a:buSzPts val="2100"/>
              <a:buFont typeface="Montserrat"/>
              <a:buChar char="–"/>
            </a:pPr>
            <a:r>
              <a:rPr lang="en-US" sz="2100">
                <a:latin typeface="Montserrat"/>
                <a:ea typeface="Montserrat"/>
                <a:cs typeface="Montserrat"/>
                <a:sym typeface="Montserrat"/>
              </a:rPr>
              <a:t>the role played by consumers (for example, whether their behaviors are active or passive), </a:t>
            </a:r>
            <a:endParaRPr sz="2100">
              <a:latin typeface="Montserrat"/>
              <a:ea typeface="Montserrat"/>
              <a:cs typeface="Montserrat"/>
              <a:sym typeface="Montserrat"/>
            </a:endParaRPr>
          </a:p>
          <a:p>
            <a:pPr indent="-209550" lvl="1" marL="685800" rtl="0" algn="just">
              <a:lnSpc>
                <a:spcPct val="90000"/>
              </a:lnSpc>
              <a:spcBef>
                <a:spcPts val="500"/>
              </a:spcBef>
              <a:spcAft>
                <a:spcPts val="0"/>
              </a:spcAft>
              <a:buClr>
                <a:schemeClr val="dk1"/>
              </a:buClr>
              <a:buSzPts val="2100"/>
              <a:buFont typeface="Montserrat"/>
              <a:buChar char="–"/>
            </a:pPr>
            <a:r>
              <a:rPr lang="en-US" sz="2100">
                <a:latin typeface="Montserrat"/>
                <a:ea typeface="Montserrat"/>
                <a:cs typeface="Montserrat"/>
                <a:sym typeface="Montserrat"/>
              </a:rPr>
              <a:t>perceived illegality of behavior (for example, deceitful and dishonest actions), </a:t>
            </a:r>
            <a:endParaRPr sz="2100">
              <a:latin typeface="Montserrat"/>
              <a:ea typeface="Montserrat"/>
              <a:cs typeface="Montserrat"/>
              <a:sym typeface="Montserrat"/>
            </a:endParaRPr>
          </a:p>
          <a:p>
            <a:pPr indent="-209550" lvl="1" marL="685800" rtl="0" algn="just">
              <a:lnSpc>
                <a:spcPct val="90000"/>
              </a:lnSpc>
              <a:spcBef>
                <a:spcPts val="500"/>
              </a:spcBef>
              <a:spcAft>
                <a:spcPts val="0"/>
              </a:spcAft>
              <a:buClr>
                <a:schemeClr val="dk1"/>
              </a:buClr>
              <a:buSzPts val="2100"/>
              <a:buFont typeface="Montserrat"/>
              <a:buChar char="–"/>
            </a:pPr>
            <a:r>
              <a:rPr lang="en-US" sz="2100">
                <a:latin typeface="Montserrat"/>
                <a:ea typeface="Montserrat"/>
                <a:cs typeface="Montserrat"/>
                <a:sym typeface="Montserrat"/>
              </a:rPr>
              <a:t>perceived importance of consequences (for example, if a given action can be easily noticed by others) (Mitchell, Balabanis, Schlegelmilch, Cornwell, 2009: 396; Wilkes, Burnett, Howell, 1986: 47-56).</a:t>
            </a:r>
            <a:endParaRPr sz="2100">
              <a:latin typeface="Montserrat"/>
              <a:ea typeface="Montserrat"/>
              <a:cs typeface="Montserrat"/>
              <a:sym typeface="Montserrat"/>
            </a:endParaRPr>
          </a:p>
          <a:p>
            <a:pPr indent="-50800" lvl="0" marL="228600" rtl="0" algn="just">
              <a:lnSpc>
                <a:spcPct val="90000"/>
              </a:lnSpc>
              <a:spcBef>
                <a:spcPts val="1000"/>
              </a:spcBef>
              <a:spcAft>
                <a:spcPts val="0"/>
              </a:spcAft>
              <a:buClr>
                <a:schemeClr val="dk1"/>
              </a:buClr>
              <a:buSzPts val="2800"/>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7" name="Shape 97"/>
        <p:cNvGrpSpPr/>
        <p:nvPr/>
      </p:nvGrpSpPr>
      <p:grpSpPr>
        <a:xfrm>
          <a:off x="0" y="0"/>
          <a:ext cx="0" cy="0"/>
          <a:chOff x="0" y="0"/>
          <a:chExt cx="0" cy="0"/>
        </a:xfrm>
      </p:grpSpPr>
      <p:sp>
        <p:nvSpPr>
          <p:cNvPr id="98" name="Google Shape;98;p15"/>
          <p:cNvSpPr txBox="1"/>
          <p:nvPr/>
        </p:nvSpPr>
        <p:spPr>
          <a:xfrm>
            <a:off x="1490850" y="1789675"/>
            <a:ext cx="9210300" cy="1200300"/>
          </a:xfrm>
          <a:prstGeom prst="rect">
            <a:avLst/>
          </a:prstGeom>
          <a:noFill/>
          <a:ln>
            <a:noFill/>
          </a:ln>
        </p:spPr>
        <p:txBody>
          <a:bodyPr anchorCtr="0" anchor="t" bIns="0" lIns="0" spcFirstLastPara="1" rIns="0" wrap="square" tIns="0">
            <a:noAutofit/>
          </a:bodyPr>
          <a:lstStyle/>
          <a:p>
            <a:pPr indent="0" lvl="0" marL="0" marR="0" rtl="0" algn="ctr">
              <a:lnSpc>
                <a:spcPct val="108000"/>
              </a:lnSpc>
              <a:spcBef>
                <a:spcPts val="0"/>
              </a:spcBef>
              <a:spcAft>
                <a:spcPts val="0"/>
              </a:spcAft>
              <a:buNone/>
            </a:pPr>
            <a:r>
              <a:t/>
            </a:r>
            <a:endParaRPr sz="900">
              <a:solidFill>
                <a:srgbClr val="FECB01"/>
              </a:solidFill>
              <a:latin typeface="Montserrat"/>
              <a:ea typeface="Montserrat"/>
              <a:cs typeface="Montserrat"/>
              <a:sym typeface="Montserrat"/>
            </a:endParaRPr>
          </a:p>
          <a:p>
            <a:pPr indent="0" lvl="0" marL="0" marR="0" rtl="0" algn="ctr">
              <a:lnSpc>
                <a:spcPct val="108000"/>
              </a:lnSpc>
              <a:spcBef>
                <a:spcPts val="0"/>
              </a:spcBef>
              <a:spcAft>
                <a:spcPts val="0"/>
              </a:spcAft>
              <a:buClr>
                <a:srgbClr val="000000"/>
              </a:buClr>
              <a:buFont typeface="Arial"/>
              <a:buNone/>
            </a:pPr>
            <a:r>
              <a:rPr b="1" lang="en-US" sz="5900">
                <a:solidFill>
                  <a:srgbClr val="00BCD4"/>
                </a:solidFill>
                <a:latin typeface="Montserrat"/>
                <a:ea typeface="Montserrat"/>
                <a:cs typeface="Montserrat"/>
                <a:sym typeface="Montserrat"/>
              </a:rPr>
              <a:t>CHAPTER 2</a:t>
            </a:r>
            <a:endParaRPr b="1" sz="5900">
              <a:solidFill>
                <a:srgbClr val="00BCD4"/>
              </a:solidFill>
              <a:latin typeface="Montserrat"/>
              <a:ea typeface="Montserrat"/>
              <a:cs typeface="Montserrat"/>
              <a:sym typeface="Montserrat"/>
            </a:endParaRPr>
          </a:p>
          <a:p>
            <a:pPr indent="0" lvl="0" marL="0" marR="0" rtl="0" algn="ctr">
              <a:lnSpc>
                <a:spcPct val="108000"/>
              </a:lnSpc>
              <a:spcBef>
                <a:spcPts val="0"/>
              </a:spcBef>
              <a:spcAft>
                <a:spcPts val="0"/>
              </a:spcAft>
              <a:buClr>
                <a:srgbClr val="000000"/>
              </a:buClr>
              <a:buFont typeface="Arial"/>
              <a:buNone/>
            </a:pPr>
            <a:r>
              <a:t/>
            </a:r>
            <a:endParaRPr sz="4800">
              <a:latin typeface="Montserrat"/>
              <a:ea typeface="Montserrat"/>
              <a:cs typeface="Montserrat"/>
              <a:sym typeface="Montserrat"/>
            </a:endParaRPr>
          </a:p>
        </p:txBody>
      </p:sp>
      <p:sp>
        <p:nvSpPr>
          <p:cNvPr id="99" name="Google Shape;99;p15"/>
          <p:cNvSpPr/>
          <p:nvPr/>
        </p:nvSpPr>
        <p:spPr>
          <a:xfrm>
            <a:off x="6067157" y="0"/>
            <a:ext cx="57600" cy="1079100"/>
          </a:xfrm>
          <a:prstGeom prst="rect">
            <a:avLst/>
          </a:prstGeom>
          <a:solidFill>
            <a:srgbClr val="29F3E2"/>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00" name="Google Shape;100;p15"/>
          <p:cNvSpPr/>
          <p:nvPr/>
        </p:nvSpPr>
        <p:spPr>
          <a:xfrm>
            <a:off x="6067157" y="5776173"/>
            <a:ext cx="57600" cy="1079100"/>
          </a:xfrm>
          <a:prstGeom prst="rect">
            <a:avLst/>
          </a:prstGeom>
          <a:solidFill>
            <a:srgbClr val="29F3E2"/>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101" name="Google Shape;101;p15"/>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102" name="Google Shape;102;p15"/>
          <p:cNvSpPr txBox="1"/>
          <p:nvPr/>
        </p:nvSpPr>
        <p:spPr>
          <a:xfrm>
            <a:off x="1413700" y="3354300"/>
            <a:ext cx="9364500" cy="89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4500">
                <a:solidFill>
                  <a:srgbClr val="FFFFFF"/>
                </a:solidFill>
                <a:latin typeface="Montserrat"/>
                <a:ea typeface="Montserrat"/>
                <a:cs typeface="Montserrat"/>
                <a:sym typeface="Montserrat"/>
              </a:rPr>
              <a:t>UNDERSTANDING</a:t>
            </a:r>
            <a:r>
              <a:rPr b="1" lang="en-US" sz="4500">
                <a:solidFill>
                  <a:srgbClr val="FFFFFF"/>
                </a:solidFill>
                <a:latin typeface="Montserrat"/>
                <a:ea typeface="Montserrat"/>
                <a:cs typeface="Montserrat"/>
                <a:sym typeface="Montserrat"/>
              </a:rPr>
              <a:t> CONSUMER </a:t>
            </a:r>
            <a:r>
              <a:rPr lang="en-US" sz="4500">
                <a:solidFill>
                  <a:srgbClr val="FECB01"/>
                </a:solidFill>
                <a:latin typeface="Montserrat"/>
                <a:ea typeface="Montserrat"/>
                <a:cs typeface="Montserrat"/>
                <a:sym typeface="Montserrat"/>
              </a:rPr>
              <a:t>AWARENESS</a:t>
            </a:r>
            <a:endParaRPr sz="4500">
              <a:solidFill>
                <a:srgbClr val="FECB0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38" name="Shape 338"/>
        <p:cNvGrpSpPr/>
        <p:nvPr/>
      </p:nvGrpSpPr>
      <p:grpSpPr>
        <a:xfrm>
          <a:off x="0" y="0"/>
          <a:ext cx="0" cy="0"/>
          <a:chOff x="0" y="0"/>
          <a:chExt cx="0" cy="0"/>
        </a:xfrm>
      </p:grpSpPr>
      <p:sp>
        <p:nvSpPr>
          <p:cNvPr id="339" name="Google Shape;339;p33"/>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40" name="Google Shape;340;p33"/>
          <p:cNvSpPr txBox="1"/>
          <p:nvPr/>
        </p:nvSpPr>
        <p:spPr>
          <a:xfrm>
            <a:off x="847200" y="490192"/>
            <a:ext cx="10497600" cy="6489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1100"/>
              <a:buFont typeface="Arial"/>
              <a:buNone/>
            </a:pPr>
            <a:r>
              <a:rPr b="1" lang="en-US" sz="4400">
                <a:solidFill>
                  <a:srgbClr val="FFFFFF"/>
                </a:solidFill>
                <a:latin typeface="Montserrat"/>
                <a:ea typeface="Montserrat"/>
                <a:cs typeface="Montserrat"/>
                <a:sym typeface="Montserrat"/>
              </a:rPr>
              <a:t>CONSUMER MISBEHAVIOR</a:t>
            </a:r>
            <a:endParaRPr b="1" sz="4400">
              <a:solidFill>
                <a:srgbClr val="FFFFFF"/>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1100"/>
              <a:buFont typeface="Arial"/>
              <a:buNone/>
            </a:pPr>
            <a:r>
              <a:t/>
            </a:r>
            <a:endParaRPr b="1" sz="4400">
              <a:solidFill>
                <a:srgbClr val="00BCD4"/>
              </a:solidFill>
              <a:latin typeface="Montserrat"/>
              <a:ea typeface="Montserrat"/>
              <a:cs typeface="Montserrat"/>
              <a:sym typeface="Montserrat"/>
            </a:endParaRPr>
          </a:p>
          <a:p>
            <a:pPr indent="0" lvl="0" marL="0" rtl="0" algn="ctr">
              <a:lnSpc>
                <a:spcPct val="90000"/>
              </a:lnSpc>
              <a:spcBef>
                <a:spcPts val="0"/>
              </a:spcBef>
              <a:spcAft>
                <a:spcPts val="0"/>
              </a:spcAft>
              <a:buSzPts val="4400"/>
              <a:buNone/>
            </a:pPr>
            <a:r>
              <a:t/>
            </a:r>
            <a:endParaRPr b="1" sz="4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341" name="Google Shape;341;p33"/>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42" name="Google Shape;342;p33"/>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343" name="Google Shape;343;p33"/>
          <p:cNvSpPr txBox="1"/>
          <p:nvPr>
            <p:ph idx="4294967295" type="body"/>
          </p:nvPr>
        </p:nvSpPr>
        <p:spPr>
          <a:xfrm>
            <a:off x="838200" y="3330725"/>
            <a:ext cx="10515600" cy="1934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1"/>
              </a:buClr>
              <a:buSzPts val="2800"/>
              <a:buNone/>
            </a:pPr>
            <a:r>
              <a:rPr lang="en-US">
                <a:latin typeface="Montserrat"/>
                <a:ea typeface="Montserrat"/>
                <a:cs typeface="Montserrat"/>
                <a:sym typeface="Montserrat"/>
              </a:rPr>
              <a:t>Behavioral acts by consumers, who violate the generally accepted norms of conduct in consumption situations, and thus disrupt the consumption order (Fullerton &amp; Punj, 2004: 1239).</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7" name="Shape 347"/>
        <p:cNvGrpSpPr/>
        <p:nvPr/>
      </p:nvGrpSpPr>
      <p:grpSpPr>
        <a:xfrm>
          <a:off x="0" y="0"/>
          <a:ext cx="0" cy="0"/>
          <a:chOff x="0" y="0"/>
          <a:chExt cx="0" cy="0"/>
        </a:xfrm>
      </p:grpSpPr>
      <p:sp>
        <p:nvSpPr>
          <p:cNvPr id="348" name="Google Shape;348;p34"/>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49" name="Google Shape;349;p34"/>
          <p:cNvSpPr txBox="1"/>
          <p:nvPr/>
        </p:nvSpPr>
        <p:spPr>
          <a:xfrm>
            <a:off x="847200" y="490192"/>
            <a:ext cx="10497600" cy="6489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4000">
                <a:solidFill>
                  <a:srgbClr val="FFFFFF"/>
                </a:solidFill>
                <a:latin typeface="Montserrat"/>
                <a:ea typeface="Montserrat"/>
                <a:cs typeface="Montserrat"/>
                <a:sym typeface="Montserrat"/>
              </a:rPr>
              <a:t>TYPES OF CONSUMER MISBEHAVIOR</a:t>
            </a:r>
            <a:endParaRPr b="1" sz="4000">
              <a:solidFill>
                <a:srgbClr val="FFFFFF"/>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4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4000">
              <a:solidFill>
                <a:srgbClr val="00BCD4"/>
              </a:solidFill>
              <a:latin typeface="Montserrat"/>
              <a:ea typeface="Montserrat"/>
              <a:cs typeface="Montserrat"/>
              <a:sym typeface="Montserrat"/>
            </a:endParaRPr>
          </a:p>
        </p:txBody>
      </p:sp>
      <p:sp>
        <p:nvSpPr>
          <p:cNvPr id="350" name="Google Shape;350;p34"/>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51" name="Google Shape;351;p34"/>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352" name="Google Shape;352;p34"/>
          <p:cNvSpPr txBox="1"/>
          <p:nvPr>
            <p:ph idx="4294967295" type="body"/>
          </p:nvPr>
        </p:nvSpPr>
        <p:spPr>
          <a:xfrm>
            <a:off x="838200" y="2012050"/>
            <a:ext cx="10515600" cy="4351200"/>
          </a:xfrm>
          <a:prstGeom prst="rect">
            <a:avLst/>
          </a:prstGeom>
          <a:noFill/>
          <a:ln>
            <a:noFill/>
          </a:ln>
        </p:spPr>
        <p:txBody>
          <a:bodyPr anchorCtr="0" anchor="t" bIns="45700" lIns="91425" spcFirstLastPara="1" rIns="91425" wrap="square" tIns="45700">
            <a:noAutofit/>
          </a:bodyPr>
          <a:lstStyle/>
          <a:p>
            <a:pPr indent="0" lvl="0" marL="228600" rtl="0" algn="l">
              <a:lnSpc>
                <a:spcPct val="115000"/>
              </a:lnSpc>
              <a:spcBef>
                <a:spcPts val="0"/>
              </a:spcBef>
              <a:spcAft>
                <a:spcPts val="0"/>
              </a:spcAft>
              <a:buNone/>
            </a:pPr>
            <a:r>
              <a:rPr lang="en-US" sz="2200">
                <a:latin typeface="Montserrat"/>
                <a:ea typeface="Montserrat"/>
                <a:cs typeface="Montserrat"/>
                <a:sym typeface="Montserrat"/>
              </a:rPr>
              <a:t>Consumer misbehavior may be divided into four main groups among which particular behaviors have common reasons and characteristics (Solomon, 2010: 31): </a:t>
            </a:r>
            <a:endParaRPr sz="2200">
              <a:latin typeface="Montserrat"/>
              <a:ea typeface="Montserrat"/>
              <a:cs typeface="Montserrat"/>
              <a:sym typeface="Montserrat"/>
            </a:endParaRPr>
          </a:p>
          <a:p>
            <a:pPr indent="-215900" lvl="1" marL="685800" rtl="0" algn="l">
              <a:lnSpc>
                <a:spcPct val="115000"/>
              </a:lnSpc>
              <a:spcBef>
                <a:spcPts val="500"/>
              </a:spcBef>
              <a:spcAft>
                <a:spcPts val="0"/>
              </a:spcAft>
              <a:buClr>
                <a:srgbClr val="00BCD4"/>
              </a:buClr>
              <a:buSzPts val="2200"/>
              <a:buFont typeface="Montserrat"/>
              <a:buChar char="–"/>
            </a:pPr>
            <a:r>
              <a:rPr b="1" lang="en-US" sz="2200">
                <a:solidFill>
                  <a:srgbClr val="00BCD4"/>
                </a:solidFill>
                <a:latin typeface="Montserrat"/>
                <a:ea typeface="Montserrat"/>
                <a:cs typeface="Montserrat"/>
                <a:sym typeface="Montserrat"/>
              </a:rPr>
              <a:t>consumer terrorism, </a:t>
            </a:r>
            <a:endParaRPr b="1" sz="2200">
              <a:solidFill>
                <a:srgbClr val="00BCD4"/>
              </a:solidFill>
              <a:latin typeface="Montserrat"/>
              <a:ea typeface="Montserrat"/>
              <a:cs typeface="Montserrat"/>
              <a:sym typeface="Montserrat"/>
            </a:endParaRPr>
          </a:p>
          <a:p>
            <a:pPr indent="-215900" lvl="1" marL="685800" rtl="0" algn="l">
              <a:lnSpc>
                <a:spcPct val="115000"/>
              </a:lnSpc>
              <a:spcBef>
                <a:spcPts val="500"/>
              </a:spcBef>
              <a:spcAft>
                <a:spcPts val="0"/>
              </a:spcAft>
              <a:buClr>
                <a:srgbClr val="00BCD4"/>
              </a:buClr>
              <a:buSzPts val="2200"/>
              <a:buFont typeface="Montserrat"/>
              <a:buChar char="–"/>
            </a:pPr>
            <a:r>
              <a:rPr b="1" lang="en-US" sz="2200">
                <a:solidFill>
                  <a:srgbClr val="00BCD4"/>
                </a:solidFill>
                <a:latin typeface="Montserrat"/>
                <a:ea typeface="Montserrat"/>
                <a:cs typeface="Montserrat"/>
                <a:sym typeface="Montserrat"/>
              </a:rPr>
              <a:t>addictions, </a:t>
            </a:r>
            <a:endParaRPr b="1" sz="2200">
              <a:solidFill>
                <a:srgbClr val="00BCD4"/>
              </a:solidFill>
              <a:latin typeface="Montserrat"/>
              <a:ea typeface="Montserrat"/>
              <a:cs typeface="Montserrat"/>
              <a:sym typeface="Montserrat"/>
            </a:endParaRPr>
          </a:p>
          <a:p>
            <a:pPr indent="-215900" lvl="1" marL="685800" rtl="0" algn="l">
              <a:lnSpc>
                <a:spcPct val="115000"/>
              </a:lnSpc>
              <a:spcBef>
                <a:spcPts val="500"/>
              </a:spcBef>
              <a:spcAft>
                <a:spcPts val="0"/>
              </a:spcAft>
              <a:buClr>
                <a:srgbClr val="00BCD4"/>
              </a:buClr>
              <a:buSzPts val="2200"/>
              <a:buFont typeface="Montserrat"/>
              <a:buChar char="–"/>
            </a:pPr>
            <a:r>
              <a:rPr b="1" lang="en-US" sz="2200">
                <a:solidFill>
                  <a:srgbClr val="00BCD4"/>
                </a:solidFill>
                <a:latin typeface="Montserrat"/>
                <a:ea typeface="Montserrat"/>
                <a:cs typeface="Montserrat"/>
                <a:sym typeface="Montserrat"/>
              </a:rPr>
              <a:t>consumed consumers, </a:t>
            </a:r>
            <a:endParaRPr b="1" sz="2200">
              <a:solidFill>
                <a:srgbClr val="00BCD4"/>
              </a:solidFill>
              <a:latin typeface="Montserrat"/>
              <a:ea typeface="Montserrat"/>
              <a:cs typeface="Montserrat"/>
              <a:sym typeface="Montserrat"/>
            </a:endParaRPr>
          </a:p>
          <a:p>
            <a:pPr indent="-215900" lvl="1" marL="685800" rtl="0" algn="l">
              <a:lnSpc>
                <a:spcPct val="115000"/>
              </a:lnSpc>
              <a:spcBef>
                <a:spcPts val="500"/>
              </a:spcBef>
              <a:spcAft>
                <a:spcPts val="0"/>
              </a:spcAft>
              <a:buClr>
                <a:srgbClr val="00BCD4"/>
              </a:buClr>
              <a:buSzPts val="2200"/>
              <a:buFont typeface="Montserrat"/>
              <a:buChar char="–"/>
            </a:pPr>
            <a:r>
              <a:rPr b="1" lang="en-US" sz="2200">
                <a:solidFill>
                  <a:srgbClr val="00BCD4"/>
                </a:solidFill>
                <a:latin typeface="Montserrat"/>
                <a:ea typeface="Montserrat"/>
                <a:cs typeface="Montserrat"/>
                <a:sym typeface="Montserrat"/>
              </a:rPr>
              <a:t>consumer frauds.</a:t>
            </a:r>
            <a:endParaRPr b="1" sz="2200">
              <a:solidFill>
                <a:srgbClr val="00BCD4"/>
              </a:solidFill>
              <a:latin typeface="Montserrat"/>
              <a:ea typeface="Montserrat"/>
              <a:cs typeface="Montserrat"/>
              <a:sym typeface="Montserrat"/>
            </a:endParaRPr>
          </a:p>
          <a:p>
            <a:pPr indent="-50800" lvl="0" marL="228600" rtl="0" algn="l">
              <a:lnSpc>
                <a:spcPct val="115000"/>
              </a:lnSpc>
              <a:spcBef>
                <a:spcPts val="1000"/>
              </a:spcBef>
              <a:spcAft>
                <a:spcPts val="0"/>
              </a:spcAft>
              <a:buClr>
                <a:schemeClr val="dk1"/>
              </a:buClr>
              <a:buSzPts val="2800"/>
              <a:buNone/>
            </a:pPr>
            <a:r>
              <a:t/>
            </a:r>
            <a:endParaRPr sz="22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6" name="Shape 356"/>
        <p:cNvGrpSpPr/>
        <p:nvPr/>
      </p:nvGrpSpPr>
      <p:grpSpPr>
        <a:xfrm>
          <a:off x="0" y="0"/>
          <a:ext cx="0" cy="0"/>
          <a:chOff x="0" y="0"/>
          <a:chExt cx="0" cy="0"/>
        </a:xfrm>
      </p:grpSpPr>
      <p:sp>
        <p:nvSpPr>
          <p:cNvPr id="357" name="Google Shape;357;p35"/>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58" name="Google Shape;358;p35"/>
          <p:cNvSpPr txBox="1"/>
          <p:nvPr/>
        </p:nvSpPr>
        <p:spPr>
          <a:xfrm>
            <a:off x="847200" y="490192"/>
            <a:ext cx="10497600" cy="6489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4000">
                <a:solidFill>
                  <a:srgbClr val="FFFFFF"/>
                </a:solidFill>
                <a:latin typeface="Montserrat"/>
                <a:ea typeface="Montserrat"/>
                <a:cs typeface="Montserrat"/>
                <a:sym typeface="Montserrat"/>
              </a:rPr>
              <a:t>JAYCUSTOMERS</a:t>
            </a:r>
            <a:endParaRPr b="1" sz="4000">
              <a:solidFill>
                <a:srgbClr val="FFFFFF"/>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000">
              <a:solidFill>
                <a:srgbClr val="FFFFFF"/>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000">
              <a:solidFill>
                <a:srgbClr val="FFFFFF"/>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0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4000">
              <a:solidFill>
                <a:srgbClr val="00BCD4"/>
              </a:solidFill>
              <a:latin typeface="Montserrat"/>
              <a:ea typeface="Montserrat"/>
              <a:cs typeface="Montserrat"/>
              <a:sym typeface="Montserrat"/>
            </a:endParaRPr>
          </a:p>
        </p:txBody>
      </p:sp>
      <p:pic>
        <p:nvPicPr>
          <p:cNvPr id="359" name="Google Shape;359;p35"/>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360" name="Google Shape;360;p35"/>
          <p:cNvSpPr txBox="1"/>
          <p:nvPr>
            <p:ph idx="4294967295" type="body"/>
          </p:nvPr>
        </p:nvSpPr>
        <p:spPr>
          <a:xfrm>
            <a:off x="838200" y="1772375"/>
            <a:ext cx="10515600" cy="4973400"/>
          </a:xfrm>
          <a:prstGeom prst="rect">
            <a:avLst/>
          </a:prstGeom>
          <a:noFill/>
          <a:ln>
            <a:noFill/>
          </a:ln>
        </p:spPr>
        <p:txBody>
          <a:bodyPr anchorCtr="0" anchor="t" bIns="45700" lIns="91425" spcFirstLastPara="1" rIns="91425" wrap="square" tIns="45700">
            <a:noAutofit/>
          </a:bodyPr>
          <a:lstStyle/>
          <a:p>
            <a:pPr indent="-213359" lvl="0" marL="228600" rtl="0" algn="just">
              <a:lnSpc>
                <a:spcPct val="80000"/>
              </a:lnSpc>
              <a:spcBef>
                <a:spcPts val="0"/>
              </a:spcBef>
              <a:spcAft>
                <a:spcPts val="0"/>
              </a:spcAft>
              <a:buClr>
                <a:schemeClr val="dk1"/>
              </a:buClr>
              <a:buSzPts val="1800"/>
              <a:buChar char="•"/>
            </a:pPr>
            <a:r>
              <a:rPr b="1" lang="en-US" sz="1800">
                <a:solidFill>
                  <a:srgbClr val="00BCD4"/>
                </a:solidFill>
                <a:latin typeface="Montserrat"/>
                <a:ea typeface="Montserrat"/>
                <a:cs typeface="Montserrat"/>
                <a:sym typeface="Montserrat"/>
              </a:rPr>
              <a:t>Thieves</a:t>
            </a:r>
            <a:r>
              <a:rPr b="1" lang="en-US" sz="1800">
                <a:latin typeface="Montserrat"/>
                <a:ea typeface="Montserrat"/>
                <a:cs typeface="Montserrat"/>
                <a:sym typeface="Montserrat"/>
              </a:rPr>
              <a:t> </a:t>
            </a:r>
            <a:r>
              <a:rPr lang="en-US" sz="1800">
                <a:latin typeface="Montserrat"/>
                <a:ea typeface="Montserrat"/>
                <a:cs typeface="Montserrat"/>
                <a:sym typeface="Montserrat"/>
              </a:rPr>
              <a:t>- Customers who have no intention to pay for a service.</a:t>
            </a:r>
            <a:endParaRPr sz="1800">
              <a:latin typeface="Montserrat"/>
              <a:ea typeface="Montserrat"/>
              <a:cs typeface="Montserrat"/>
              <a:sym typeface="Montserrat"/>
            </a:endParaRPr>
          </a:p>
          <a:p>
            <a:pPr indent="-213359" lvl="0" marL="228600" rtl="0" algn="just">
              <a:lnSpc>
                <a:spcPct val="80000"/>
              </a:lnSpc>
              <a:spcBef>
                <a:spcPts val="1000"/>
              </a:spcBef>
              <a:spcAft>
                <a:spcPts val="0"/>
              </a:spcAft>
              <a:buClr>
                <a:schemeClr val="dk1"/>
              </a:buClr>
              <a:buSzPts val="1800"/>
              <a:buChar char="•"/>
            </a:pPr>
            <a:r>
              <a:rPr b="1" lang="en-US" sz="1800">
                <a:solidFill>
                  <a:srgbClr val="00BCD4"/>
                </a:solidFill>
                <a:latin typeface="Montserrat"/>
                <a:ea typeface="Montserrat"/>
                <a:cs typeface="Montserrat"/>
                <a:sym typeface="Montserrat"/>
              </a:rPr>
              <a:t>Cheats</a:t>
            </a:r>
            <a:r>
              <a:rPr lang="en-US" sz="1800">
                <a:latin typeface="Montserrat"/>
                <a:ea typeface="Montserrat"/>
                <a:cs typeface="Montserrat"/>
                <a:sym typeface="Montserrat"/>
              </a:rPr>
              <a:t> - Customers who exploit organizations’ goodwill or guarantees by feigning dissatisfaction or in order to avoid payment or other desirable outcomes.</a:t>
            </a:r>
            <a:endParaRPr sz="1800">
              <a:latin typeface="Montserrat"/>
              <a:ea typeface="Montserrat"/>
              <a:cs typeface="Montserrat"/>
              <a:sym typeface="Montserrat"/>
            </a:endParaRPr>
          </a:p>
          <a:p>
            <a:pPr indent="-213359" lvl="0" marL="228600" rtl="0" algn="just">
              <a:lnSpc>
                <a:spcPct val="80000"/>
              </a:lnSpc>
              <a:spcBef>
                <a:spcPts val="1000"/>
              </a:spcBef>
              <a:spcAft>
                <a:spcPts val="0"/>
              </a:spcAft>
              <a:buClr>
                <a:schemeClr val="dk1"/>
              </a:buClr>
              <a:buSzPts val="1800"/>
              <a:buChar char="•"/>
            </a:pPr>
            <a:r>
              <a:rPr b="1" lang="en-US" sz="1800">
                <a:solidFill>
                  <a:srgbClr val="00BCD4"/>
                </a:solidFill>
                <a:latin typeface="Montserrat"/>
                <a:ea typeface="Montserrat"/>
                <a:cs typeface="Montserrat"/>
                <a:sym typeface="Montserrat"/>
              </a:rPr>
              <a:t>Rule breakers</a:t>
            </a:r>
            <a:r>
              <a:rPr lang="en-US" sz="1800">
                <a:latin typeface="Montserrat"/>
                <a:ea typeface="Montserrat"/>
                <a:cs typeface="Montserrat"/>
                <a:sym typeface="Montserrat"/>
              </a:rPr>
              <a:t> </a:t>
            </a:r>
            <a:r>
              <a:rPr lang="en-US" sz="1800">
                <a:latin typeface="Montserrat"/>
                <a:ea typeface="Montserrat"/>
                <a:cs typeface="Montserrat"/>
                <a:sym typeface="Montserrat"/>
              </a:rPr>
              <a:t>- Customers who violate the directives established by a company to protect customers and/or workers or to facilitate the smooth operations of the service.</a:t>
            </a:r>
            <a:endParaRPr sz="1800">
              <a:latin typeface="Montserrat"/>
              <a:ea typeface="Montserrat"/>
              <a:cs typeface="Montserrat"/>
              <a:sym typeface="Montserrat"/>
            </a:endParaRPr>
          </a:p>
          <a:p>
            <a:pPr indent="-213359" lvl="0" marL="228600" rtl="0" algn="just">
              <a:lnSpc>
                <a:spcPct val="80000"/>
              </a:lnSpc>
              <a:spcBef>
                <a:spcPts val="1000"/>
              </a:spcBef>
              <a:spcAft>
                <a:spcPts val="0"/>
              </a:spcAft>
              <a:buClr>
                <a:schemeClr val="dk1"/>
              </a:buClr>
              <a:buSzPts val="1800"/>
              <a:buChar char="•"/>
            </a:pPr>
            <a:r>
              <a:rPr b="1" lang="en-US" sz="1800">
                <a:solidFill>
                  <a:srgbClr val="00BCD4"/>
                </a:solidFill>
                <a:latin typeface="Montserrat"/>
                <a:ea typeface="Montserrat"/>
                <a:cs typeface="Montserrat"/>
                <a:sym typeface="Montserrat"/>
              </a:rPr>
              <a:t>Belligerent</a:t>
            </a:r>
            <a:r>
              <a:rPr lang="en-US" sz="1800">
                <a:latin typeface="Montserrat"/>
                <a:ea typeface="Montserrat"/>
                <a:cs typeface="Montserrat"/>
                <a:sym typeface="Montserrat"/>
              </a:rPr>
              <a:t> - Customers who act in an argumentative or aggressive way towards service personnel.</a:t>
            </a:r>
            <a:endParaRPr sz="1800">
              <a:latin typeface="Montserrat"/>
              <a:ea typeface="Montserrat"/>
              <a:cs typeface="Montserrat"/>
              <a:sym typeface="Montserrat"/>
            </a:endParaRPr>
          </a:p>
          <a:p>
            <a:pPr indent="-213359" lvl="0" marL="228600" rtl="0" algn="just">
              <a:lnSpc>
                <a:spcPct val="80000"/>
              </a:lnSpc>
              <a:spcBef>
                <a:spcPts val="1000"/>
              </a:spcBef>
              <a:spcAft>
                <a:spcPts val="0"/>
              </a:spcAft>
              <a:buClr>
                <a:schemeClr val="dk1"/>
              </a:buClr>
              <a:buSzPts val="1800"/>
              <a:buChar char="•"/>
            </a:pPr>
            <a:r>
              <a:rPr b="1" lang="en-US" sz="1800">
                <a:solidFill>
                  <a:srgbClr val="00BCD4"/>
                </a:solidFill>
                <a:latin typeface="Montserrat"/>
                <a:ea typeface="Montserrat"/>
                <a:cs typeface="Montserrat"/>
                <a:sym typeface="Montserrat"/>
              </a:rPr>
              <a:t>Vandals</a:t>
            </a:r>
            <a:r>
              <a:rPr lang="en-US" sz="1800">
                <a:latin typeface="Montserrat"/>
                <a:ea typeface="Montserrat"/>
                <a:cs typeface="Montserrat"/>
                <a:sym typeface="Montserrat"/>
              </a:rPr>
              <a:t> - Customers who mar or physically abuse the service setting, undermining its aesthetic appeal, operational excellence, and/or safety. They intentionally deface organizational property.</a:t>
            </a:r>
            <a:endParaRPr sz="1800">
              <a:latin typeface="Montserrat"/>
              <a:ea typeface="Montserrat"/>
              <a:cs typeface="Montserrat"/>
              <a:sym typeface="Montserrat"/>
            </a:endParaRPr>
          </a:p>
          <a:p>
            <a:pPr indent="-213359" lvl="0" marL="228600" rtl="0" algn="just">
              <a:lnSpc>
                <a:spcPct val="80000"/>
              </a:lnSpc>
              <a:spcBef>
                <a:spcPts val="1000"/>
              </a:spcBef>
              <a:spcAft>
                <a:spcPts val="0"/>
              </a:spcAft>
              <a:buClr>
                <a:schemeClr val="dk1"/>
              </a:buClr>
              <a:buSzPts val="1800"/>
              <a:buChar char="•"/>
            </a:pPr>
            <a:r>
              <a:rPr b="1" lang="en-US" sz="1800">
                <a:solidFill>
                  <a:srgbClr val="00BCD4"/>
                </a:solidFill>
                <a:latin typeface="Montserrat"/>
                <a:ea typeface="Montserrat"/>
                <a:cs typeface="Montserrat"/>
                <a:sym typeface="Montserrat"/>
              </a:rPr>
              <a:t>Family frauders</a:t>
            </a:r>
            <a:r>
              <a:rPr b="1" lang="en-US" sz="1800">
                <a:latin typeface="Montserrat"/>
                <a:ea typeface="Montserrat"/>
                <a:cs typeface="Montserrat"/>
                <a:sym typeface="Montserrat"/>
              </a:rPr>
              <a:t> </a:t>
            </a:r>
            <a:r>
              <a:rPr lang="en-US" sz="1800">
                <a:latin typeface="Montserrat"/>
                <a:ea typeface="Montserrat"/>
                <a:cs typeface="Montserrat"/>
                <a:sym typeface="Montserrat"/>
              </a:rPr>
              <a:t>- A kind of the belligerents, who quarrel with other customers and family members.</a:t>
            </a:r>
            <a:endParaRPr sz="1800">
              <a:latin typeface="Montserrat"/>
              <a:ea typeface="Montserrat"/>
              <a:cs typeface="Montserrat"/>
              <a:sym typeface="Montserrat"/>
            </a:endParaRPr>
          </a:p>
          <a:p>
            <a:pPr indent="-213359" lvl="0" marL="228600" rtl="0" algn="just">
              <a:lnSpc>
                <a:spcPct val="80000"/>
              </a:lnSpc>
              <a:spcBef>
                <a:spcPts val="1000"/>
              </a:spcBef>
              <a:spcAft>
                <a:spcPts val="0"/>
              </a:spcAft>
              <a:buClr>
                <a:schemeClr val="dk1"/>
              </a:buClr>
              <a:buSzPts val="1800"/>
              <a:buChar char="•"/>
            </a:pPr>
            <a:r>
              <a:rPr b="1" lang="en-US" sz="1800">
                <a:solidFill>
                  <a:srgbClr val="00BCD4"/>
                </a:solidFill>
                <a:latin typeface="Montserrat"/>
                <a:ea typeface="Montserrat"/>
                <a:cs typeface="Montserrat"/>
                <a:sym typeface="Montserrat"/>
              </a:rPr>
              <a:t>Deadbeats</a:t>
            </a:r>
            <a:r>
              <a:rPr b="1" lang="en-US" sz="1800">
                <a:latin typeface="Montserrat"/>
                <a:ea typeface="Montserrat"/>
                <a:cs typeface="Montserrat"/>
                <a:sym typeface="Montserrat"/>
              </a:rPr>
              <a:t> </a:t>
            </a:r>
            <a:r>
              <a:rPr lang="en-US" sz="1800">
                <a:latin typeface="Montserrat"/>
                <a:ea typeface="Montserrat"/>
                <a:cs typeface="Montserrat"/>
                <a:sym typeface="Montserrat"/>
              </a:rPr>
              <a:t>- Customers who become delinquent in their payment for services already provided (Lovelock, 1994; 2001 cited John &amp; Grove, 2013: 106; Harris &amp; Reynolds, 2004: 342).</a:t>
            </a:r>
            <a:endParaRPr sz="1800">
              <a:latin typeface="Montserrat"/>
              <a:ea typeface="Montserrat"/>
              <a:cs typeface="Montserrat"/>
              <a:sym typeface="Montserrat"/>
            </a:endParaRPr>
          </a:p>
          <a:p>
            <a:pPr indent="-99060" lvl="0" marL="228600" rtl="0" algn="just">
              <a:lnSpc>
                <a:spcPct val="80000"/>
              </a:lnSpc>
              <a:spcBef>
                <a:spcPts val="1000"/>
              </a:spcBef>
              <a:spcAft>
                <a:spcPts val="0"/>
              </a:spcAft>
              <a:buClr>
                <a:schemeClr val="dk1"/>
              </a:buClr>
              <a:buSzPts val="2040"/>
              <a:buNone/>
            </a:pPr>
            <a:r>
              <a:t/>
            </a:r>
            <a:endParaRPr sz="18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64" name="Shape 364"/>
        <p:cNvGrpSpPr/>
        <p:nvPr/>
      </p:nvGrpSpPr>
      <p:grpSpPr>
        <a:xfrm>
          <a:off x="0" y="0"/>
          <a:ext cx="0" cy="0"/>
          <a:chOff x="0" y="0"/>
          <a:chExt cx="0" cy="0"/>
        </a:xfrm>
      </p:grpSpPr>
      <p:sp>
        <p:nvSpPr>
          <p:cNvPr id="365" name="Google Shape;365;p36"/>
          <p:cNvSpPr txBox="1"/>
          <p:nvPr/>
        </p:nvSpPr>
        <p:spPr>
          <a:xfrm>
            <a:off x="673100" y="2334433"/>
            <a:ext cx="4044300" cy="3513300"/>
          </a:xfrm>
          <a:prstGeom prst="rect">
            <a:avLst/>
          </a:prstGeom>
          <a:noFill/>
          <a:ln>
            <a:noFill/>
          </a:ln>
        </p:spPr>
        <p:txBody>
          <a:bodyPr anchorCtr="0" anchor="t" bIns="0" lIns="0" spcFirstLastPara="1" rIns="0" wrap="square" tIns="0">
            <a:noAutofit/>
          </a:bodyPr>
          <a:lstStyle/>
          <a:p>
            <a:pPr indent="0" lvl="0" marL="0" marR="0" rtl="0" algn="l">
              <a:lnSpc>
                <a:spcPct val="126000"/>
              </a:lnSpc>
              <a:spcBef>
                <a:spcPts val="0"/>
              </a:spcBef>
              <a:spcAft>
                <a:spcPts val="0"/>
              </a:spcAft>
              <a:buNone/>
            </a:pPr>
            <a:r>
              <a:rPr b="1" lang="en-US" sz="5000">
                <a:solidFill>
                  <a:srgbClr val="00BCD4"/>
                </a:solidFill>
                <a:latin typeface="Montserrat"/>
                <a:ea typeface="Montserrat"/>
                <a:cs typeface="Montserrat"/>
                <a:sym typeface="Montserrat"/>
              </a:rPr>
              <a:t>_</a:t>
            </a:r>
            <a:br>
              <a:rPr b="1" lang="en-US" sz="5000">
                <a:solidFill>
                  <a:srgbClr val="00BCD4"/>
                </a:solidFill>
                <a:latin typeface="Montserrat"/>
                <a:ea typeface="Montserrat"/>
                <a:cs typeface="Montserrat"/>
                <a:sym typeface="Montserrat"/>
              </a:rPr>
            </a:br>
            <a:r>
              <a:rPr b="1" lang="en-US" sz="5000">
                <a:solidFill>
                  <a:srgbClr val="00BCD4"/>
                </a:solidFill>
                <a:latin typeface="Montserrat"/>
                <a:ea typeface="Montserrat"/>
                <a:cs typeface="Montserrat"/>
                <a:sym typeface="Montserrat"/>
              </a:rPr>
              <a:t>_</a:t>
            </a:r>
            <a:br>
              <a:rPr b="1" lang="en-US" sz="5000">
                <a:solidFill>
                  <a:srgbClr val="00BCD4"/>
                </a:solidFill>
                <a:latin typeface="Montserrat"/>
                <a:ea typeface="Montserrat"/>
                <a:cs typeface="Montserrat"/>
                <a:sym typeface="Montserrat"/>
              </a:rPr>
            </a:br>
            <a:r>
              <a:rPr b="1" lang="en-US" sz="5000">
                <a:solidFill>
                  <a:srgbClr val="00BCD4"/>
                </a:solidFill>
                <a:latin typeface="Montserrat"/>
                <a:ea typeface="Montserrat"/>
                <a:cs typeface="Montserrat"/>
                <a:sym typeface="Montserrat"/>
              </a:rPr>
              <a:t>_</a:t>
            </a:r>
            <a:r>
              <a:rPr b="1" lang="en-US" sz="5000">
                <a:latin typeface="Montserrat"/>
                <a:ea typeface="Montserrat"/>
                <a:cs typeface="Montserrat"/>
                <a:sym typeface="Montserrat"/>
              </a:rPr>
              <a:t> QUESTIONS </a:t>
            </a:r>
            <a:endParaRPr sz="900"/>
          </a:p>
        </p:txBody>
      </p:sp>
      <p:sp>
        <p:nvSpPr>
          <p:cNvPr id="366" name="Google Shape;366;p36"/>
          <p:cNvSpPr/>
          <p:nvPr/>
        </p:nvSpPr>
        <p:spPr>
          <a:xfrm>
            <a:off x="5130456" y="-139700"/>
            <a:ext cx="7061700" cy="7137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67" name="Google Shape;367;p36"/>
          <p:cNvSpPr/>
          <p:nvPr/>
        </p:nvSpPr>
        <p:spPr>
          <a:xfrm>
            <a:off x="673100" y="6096000"/>
            <a:ext cx="4002600" cy="762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68" name="Google Shape;368;p36"/>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369" name="Google Shape;369;p36"/>
          <p:cNvSpPr txBox="1"/>
          <p:nvPr/>
        </p:nvSpPr>
        <p:spPr>
          <a:xfrm>
            <a:off x="5994600" y="1019650"/>
            <a:ext cx="5333400" cy="4818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rPr lang="en-US" sz="2400">
                <a:solidFill>
                  <a:srgbClr val="FFFFFF"/>
                </a:solidFill>
                <a:latin typeface="Montserrat"/>
                <a:ea typeface="Montserrat"/>
                <a:cs typeface="Montserrat"/>
                <a:sym typeface="Montserrat"/>
              </a:rPr>
              <a:t>Provide synthetic examples to irrational consumer behavior.</a:t>
            </a:r>
            <a:endParaRPr sz="2400">
              <a:solidFill>
                <a:srgbClr val="FFFFFF"/>
              </a:solidFill>
              <a:latin typeface="Montserrat"/>
              <a:ea typeface="Montserrat"/>
              <a:cs typeface="Montserrat"/>
              <a:sym typeface="Montserrat"/>
            </a:endParaRPr>
          </a:p>
          <a:p>
            <a:pPr indent="0" lvl="0" marL="0" rtl="0" algn="l">
              <a:lnSpc>
                <a:spcPct val="90000"/>
              </a:lnSpc>
              <a:spcBef>
                <a:spcPts val="0"/>
              </a:spcBef>
              <a:spcAft>
                <a:spcPts val="0"/>
              </a:spcAft>
              <a:buNone/>
            </a:pPr>
            <a:r>
              <a:t/>
            </a:r>
            <a:endParaRPr sz="24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None/>
            </a:pPr>
            <a:r>
              <a:rPr lang="en-US" sz="2400">
                <a:solidFill>
                  <a:srgbClr val="00BCD4"/>
                </a:solidFill>
                <a:latin typeface="Montserrat"/>
                <a:ea typeface="Montserrat"/>
                <a:cs typeface="Montserrat"/>
                <a:sym typeface="Montserrat"/>
              </a:rPr>
              <a:t>Provide examples of how the culture influences the consumer choices.</a:t>
            </a:r>
            <a:endParaRPr sz="2400">
              <a:solidFill>
                <a:srgbClr val="00BCD4"/>
              </a:solidFill>
              <a:latin typeface="Montserrat"/>
              <a:ea typeface="Montserrat"/>
              <a:cs typeface="Montserrat"/>
              <a:sym typeface="Montserrat"/>
            </a:endParaRPr>
          </a:p>
          <a:p>
            <a:pPr indent="0" lvl="0" marL="0" rtl="0" algn="l">
              <a:lnSpc>
                <a:spcPct val="90000"/>
              </a:lnSpc>
              <a:spcBef>
                <a:spcPts val="1000"/>
              </a:spcBef>
              <a:spcAft>
                <a:spcPts val="0"/>
              </a:spcAft>
              <a:buNone/>
            </a:pPr>
            <a:r>
              <a:t/>
            </a:r>
            <a:endParaRPr sz="24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Clr>
                <a:schemeClr val="dk1"/>
              </a:buClr>
              <a:buSzPts val="1100"/>
              <a:buFont typeface="Arial"/>
              <a:buNone/>
            </a:pPr>
            <a:r>
              <a:rPr lang="en-US" sz="2400">
                <a:solidFill>
                  <a:srgbClr val="FFFFFF"/>
                </a:solidFill>
                <a:latin typeface="Montserrat"/>
                <a:ea typeface="Montserrat"/>
                <a:cs typeface="Montserrat"/>
                <a:sym typeface="Montserrat"/>
              </a:rPr>
              <a:t>Please describe the roles that can be taken by the family members (mother, father, child), when planning holidays. </a:t>
            </a:r>
            <a:endParaRPr sz="24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Clr>
                <a:schemeClr val="dk1"/>
              </a:buClr>
              <a:buSzPts val="1100"/>
              <a:buFont typeface="Arial"/>
              <a:buNone/>
            </a:pPr>
            <a:r>
              <a:t/>
            </a:r>
            <a:endParaRPr sz="2400">
              <a:solidFill>
                <a:srgbClr val="FFFFFF"/>
              </a:solidFill>
              <a:latin typeface="Montserrat"/>
              <a:ea typeface="Montserrat"/>
              <a:cs typeface="Montserrat"/>
              <a:sym typeface="Montserrat"/>
            </a:endParaRPr>
          </a:p>
          <a:p>
            <a:pPr indent="0" lvl="0" marL="0" rtl="0" algn="l">
              <a:lnSpc>
                <a:spcPct val="90000"/>
              </a:lnSpc>
              <a:spcBef>
                <a:spcPts val="1000"/>
              </a:spcBef>
              <a:spcAft>
                <a:spcPts val="0"/>
              </a:spcAft>
              <a:buNone/>
            </a:pPr>
            <a:r>
              <a:t/>
            </a:r>
            <a:endParaRPr sz="2400">
              <a:solidFill>
                <a:srgbClr val="FFFFFF"/>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sz="2400">
              <a:solidFill>
                <a:srgbClr val="FFFFFF"/>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73" name="Shape 373"/>
        <p:cNvGrpSpPr/>
        <p:nvPr/>
      </p:nvGrpSpPr>
      <p:grpSpPr>
        <a:xfrm>
          <a:off x="0" y="0"/>
          <a:ext cx="0" cy="0"/>
          <a:chOff x="0" y="0"/>
          <a:chExt cx="0" cy="0"/>
        </a:xfrm>
      </p:grpSpPr>
      <p:sp>
        <p:nvSpPr>
          <p:cNvPr id="374" name="Google Shape;374;p37"/>
          <p:cNvSpPr txBox="1"/>
          <p:nvPr/>
        </p:nvSpPr>
        <p:spPr>
          <a:xfrm>
            <a:off x="99022" y="2616200"/>
            <a:ext cx="4922100" cy="15939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SzPts val="700"/>
              <a:buNone/>
            </a:pPr>
            <a:r>
              <a:rPr b="1" lang="en-US" sz="4000">
                <a:latin typeface="Montserrat"/>
                <a:ea typeface="Montserrat"/>
                <a:cs typeface="Montserrat"/>
                <a:sym typeface="Montserrat"/>
              </a:rPr>
              <a:t>CONCLUSION </a:t>
            </a:r>
            <a:endParaRPr b="1" sz="4000">
              <a:latin typeface="Montserrat"/>
              <a:ea typeface="Montserrat"/>
              <a:cs typeface="Montserrat"/>
              <a:sym typeface="Montserrat"/>
            </a:endParaRPr>
          </a:p>
        </p:txBody>
      </p:sp>
      <p:sp>
        <p:nvSpPr>
          <p:cNvPr id="375" name="Google Shape;375;p37"/>
          <p:cNvSpPr/>
          <p:nvPr/>
        </p:nvSpPr>
        <p:spPr>
          <a:xfrm>
            <a:off x="5130456" y="-139700"/>
            <a:ext cx="7061700" cy="7137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76" name="Google Shape;376;p37"/>
          <p:cNvSpPr/>
          <p:nvPr/>
        </p:nvSpPr>
        <p:spPr>
          <a:xfrm>
            <a:off x="2531212" y="2637"/>
            <a:ext cx="57600" cy="10791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77" name="Google Shape;377;p37"/>
          <p:cNvSpPr/>
          <p:nvPr/>
        </p:nvSpPr>
        <p:spPr>
          <a:xfrm>
            <a:off x="2531212" y="5778810"/>
            <a:ext cx="57600" cy="10791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78" name="Google Shape;378;p37"/>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grpSp>
        <p:nvGrpSpPr>
          <p:cNvPr id="379" name="Google Shape;379;p37"/>
          <p:cNvGrpSpPr/>
          <p:nvPr/>
        </p:nvGrpSpPr>
        <p:grpSpPr>
          <a:xfrm>
            <a:off x="5741285" y="463964"/>
            <a:ext cx="5534211" cy="5772442"/>
            <a:chOff x="-8" y="-455752"/>
            <a:chExt cx="10628406" cy="10940944"/>
          </a:xfrm>
        </p:grpSpPr>
        <p:sp>
          <p:nvSpPr>
            <p:cNvPr id="380" name="Google Shape;380;p37"/>
            <p:cNvSpPr txBox="1"/>
            <p:nvPr/>
          </p:nvSpPr>
          <p:spPr>
            <a:xfrm>
              <a:off x="-4" y="3274449"/>
              <a:ext cx="10628400" cy="27741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chemeClr val="dk1"/>
                </a:buClr>
                <a:buSzPts val="700"/>
                <a:buFont typeface="Arial"/>
                <a:buNone/>
              </a:pPr>
              <a:r>
                <a:rPr lang="en-US" sz="2000">
                  <a:solidFill>
                    <a:srgbClr val="00BCD4"/>
                  </a:solidFill>
                  <a:latin typeface="Montserrat Light"/>
                  <a:ea typeface="Montserrat Light"/>
                  <a:cs typeface="Montserrat Light"/>
                  <a:sym typeface="Montserrat Light"/>
                </a:rPr>
                <a:t>There are four groups of the behaviors which may put the consumers at various risks or cause many dilemmas: irrational behavior, moral hazard, unethical consumer behavior and consumer misbehavior.</a:t>
              </a:r>
              <a:endParaRPr sz="2000">
                <a:solidFill>
                  <a:srgbClr val="00BCD4"/>
                </a:solidFill>
                <a:latin typeface="Montserrat Light"/>
                <a:ea typeface="Montserrat Light"/>
                <a:cs typeface="Montserrat Light"/>
                <a:sym typeface="Montserrat Light"/>
              </a:endParaRPr>
            </a:p>
            <a:p>
              <a:pPr indent="0" lvl="0" marL="0" marR="0" rtl="0" algn="ctr">
                <a:lnSpc>
                  <a:spcPct val="115000"/>
                </a:lnSpc>
                <a:spcBef>
                  <a:spcPts val="0"/>
                </a:spcBef>
                <a:spcAft>
                  <a:spcPts val="0"/>
                </a:spcAft>
                <a:buClr>
                  <a:schemeClr val="dk1"/>
                </a:buClr>
                <a:buSzPts val="700"/>
                <a:buFont typeface="Arial"/>
                <a:buNone/>
              </a:pPr>
              <a:r>
                <a:t/>
              </a:r>
              <a:endParaRPr sz="2000">
                <a:solidFill>
                  <a:srgbClr val="00BCD4"/>
                </a:solidFill>
                <a:latin typeface="Montserrat Light"/>
                <a:ea typeface="Montserrat Light"/>
                <a:cs typeface="Montserrat Light"/>
                <a:sym typeface="Montserrat Light"/>
              </a:endParaRPr>
            </a:p>
            <a:p>
              <a:pPr indent="0" lvl="0" marL="0" marR="0" rtl="0" algn="ctr">
                <a:lnSpc>
                  <a:spcPct val="115000"/>
                </a:lnSpc>
                <a:spcBef>
                  <a:spcPts val="0"/>
                </a:spcBef>
                <a:spcAft>
                  <a:spcPts val="0"/>
                </a:spcAft>
                <a:buNone/>
              </a:pPr>
              <a:r>
                <a:t/>
              </a:r>
              <a:endParaRPr sz="2000">
                <a:solidFill>
                  <a:srgbClr val="00BCD4"/>
                </a:solidFill>
                <a:latin typeface="Montserrat Light"/>
                <a:ea typeface="Montserrat Light"/>
                <a:cs typeface="Montserrat Light"/>
                <a:sym typeface="Montserrat Light"/>
              </a:endParaRPr>
            </a:p>
          </p:txBody>
        </p:sp>
        <p:sp>
          <p:nvSpPr>
            <p:cNvPr id="381" name="Google Shape;381;p37"/>
            <p:cNvSpPr txBox="1"/>
            <p:nvPr/>
          </p:nvSpPr>
          <p:spPr>
            <a:xfrm>
              <a:off x="-8" y="7711091"/>
              <a:ext cx="10628400" cy="27741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chemeClr val="dk1"/>
                </a:buClr>
                <a:buSzPts val="1100"/>
                <a:buFont typeface="Arial"/>
                <a:buNone/>
              </a:pPr>
              <a:r>
                <a:rPr lang="en-US" sz="2000">
                  <a:solidFill>
                    <a:srgbClr val="FFFFFF"/>
                  </a:solidFill>
                  <a:latin typeface="Montserrat Light"/>
                  <a:ea typeface="Montserrat Light"/>
                  <a:cs typeface="Montserrat Light"/>
                  <a:sym typeface="Montserrat Light"/>
                </a:rPr>
                <a:t>These behaviors harm the consumer itself, other consumers, as well as the companies and may take probably unlimited variety of forms.</a:t>
              </a:r>
              <a:endParaRPr sz="2000">
                <a:solidFill>
                  <a:srgbClr val="FFFFFF"/>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1100"/>
                <a:buFont typeface="Arial"/>
                <a:buNone/>
              </a:pPr>
              <a:r>
                <a:t/>
              </a:r>
              <a:endParaRPr sz="2000">
                <a:solidFill>
                  <a:srgbClr val="FFFFFF"/>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700"/>
                <a:buFont typeface="Arial"/>
                <a:buNone/>
              </a:pPr>
              <a:r>
                <a:t/>
              </a:r>
              <a:endParaRPr sz="2000">
                <a:solidFill>
                  <a:srgbClr val="FFFFFF"/>
                </a:solidFill>
                <a:latin typeface="Montserrat Light"/>
                <a:ea typeface="Montserrat Light"/>
                <a:cs typeface="Montserrat Light"/>
                <a:sym typeface="Montserrat Light"/>
              </a:endParaRPr>
            </a:p>
            <a:p>
              <a:pPr indent="0" lvl="0" marL="0" marR="0" rtl="0" algn="ctr">
                <a:lnSpc>
                  <a:spcPct val="115000"/>
                </a:lnSpc>
                <a:spcBef>
                  <a:spcPts val="0"/>
                </a:spcBef>
                <a:spcAft>
                  <a:spcPts val="0"/>
                </a:spcAft>
                <a:buClr>
                  <a:schemeClr val="dk1"/>
                </a:buClr>
                <a:buSzPts val="700"/>
                <a:buFont typeface="Arial"/>
                <a:buNone/>
              </a:pPr>
              <a:r>
                <a:t/>
              </a:r>
              <a:endParaRPr sz="2000">
                <a:solidFill>
                  <a:srgbClr val="00BCD4"/>
                </a:solidFill>
                <a:latin typeface="Montserrat Light"/>
                <a:ea typeface="Montserrat Light"/>
                <a:cs typeface="Montserrat Light"/>
                <a:sym typeface="Montserrat Light"/>
              </a:endParaRPr>
            </a:p>
            <a:p>
              <a:pPr indent="0" lvl="0" marL="0" marR="0" rtl="0" algn="ctr">
                <a:lnSpc>
                  <a:spcPct val="115000"/>
                </a:lnSpc>
                <a:spcBef>
                  <a:spcPts val="0"/>
                </a:spcBef>
                <a:spcAft>
                  <a:spcPts val="0"/>
                </a:spcAft>
                <a:buClr>
                  <a:schemeClr val="dk1"/>
                </a:buClr>
                <a:buSzPts val="700"/>
                <a:buFont typeface="Arial"/>
                <a:buNone/>
              </a:pPr>
              <a:r>
                <a:t/>
              </a:r>
              <a:endParaRPr sz="2000">
                <a:solidFill>
                  <a:srgbClr val="00BCD4"/>
                </a:solidFill>
                <a:latin typeface="Montserrat Light"/>
                <a:ea typeface="Montserrat Light"/>
                <a:cs typeface="Montserrat Light"/>
                <a:sym typeface="Montserrat Light"/>
              </a:endParaRPr>
            </a:p>
            <a:p>
              <a:pPr indent="0" lvl="0" marL="0" marR="0" rtl="0" algn="ctr">
                <a:lnSpc>
                  <a:spcPct val="115000"/>
                </a:lnSpc>
                <a:spcBef>
                  <a:spcPts val="0"/>
                </a:spcBef>
                <a:spcAft>
                  <a:spcPts val="0"/>
                </a:spcAft>
                <a:buClr>
                  <a:schemeClr val="dk1"/>
                </a:buClr>
                <a:buSzPts val="700"/>
                <a:buFont typeface="Arial"/>
                <a:buNone/>
              </a:pPr>
              <a:r>
                <a:t/>
              </a:r>
              <a:endParaRPr sz="2000">
                <a:solidFill>
                  <a:srgbClr val="00BCD4"/>
                </a:solidFill>
                <a:latin typeface="Montserrat Light"/>
                <a:ea typeface="Montserrat Light"/>
                <a:cs typeface="Montserrat Light"/>
                <a:sym typeface="Montserrat Light"/>
              </a:endParaRPr>
            </a:p>
            <a:p>
              <a:pPr indent="0" lvl="0" marL="0" marR="0" rtl="0" algn="ctr">
                <a:lnSpc>
                  <a:spcPct val="115000"/>
                </a:lnSpc>
                <a:spcBef>
                  <a:spcPts val="0"/>
                </a:spcBef>
                <a:spcAft>
                  <a:spcPts val="0"/>
                </a:spcAft>
                <a:buNone/>
              </a:pPr>
              <a:r>
                <a:t/>
              </a:r>
              <a:endParaRPr sz="2000">
                <a:solidFill>
                  <a:srgbClr val="00BCD4"/>
                </a:solidFill>
                <a:latin typeface="Montserrat Light"/>
                <a:ea typeface="Montserrat Light"/>
                <a:cs typeface="Montserrat Light"/>
                <a:sym typeface="Montserrat Light"/>
              </a:endParaRPr>
            </a:p>
          </p:txBody>
        </p:sp>
        <p:sp>
          <p:nvSpPr>
            <p:cNvPr id="382" name="Google Shape;382;p37"/>
            <p:cNvSpPr txBox="1"/>
            <p:nvPr/>
          </p:nvSpPr>
          <p:spPr>
            <a:xfrm>
              <a:off x="-2" y="-455752"/>
              <a:ext cx="10628400" cy="33252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chemeClr val="dk1"/>
                </a:buClr>
                <a:buSzPts val="1100"/>
                <a:buFont typeface="Arial"/>
                <a:buNone/>
              </a:pPr>
              <a:r>
                <a:rPr lang="en-US" sz="2000">
                  <a:solidFill>
                    <a:srgbClr val="FFFFFF"/>
                  </a:solidFill>
                  <a:latin typeface="Montserrat Light"/>
                  <a:ea typeface="Montserrat Light"/>
                  <a:cs typeface="Montserrat Light"/>
                  <a:sym typeface="Montserrat Light"/>
                </a:rPr>
                <a:t>In times of raising consumerism and excessive consumption, many people choose to reject moral standards and get engaged in questionable behaviors. </a:t>
              </a:r>
              <a:endParaRPr sz="2000">
                <a:solidFill>
                  <a:srgbClr val="FFFFFF"/>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1100"/>
                <a:buFont typeface="Arial"/>
                <a:buNone/>
              </a:pPr>
              <a:r>
                <a:t/>
              </a:r>
              <a:endParaRPr sz="2000">
                <a:solidFill>
                  <a:srgbClr val="FFFFFF"/>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700"/>
                <a:buFont typeface="Arial"/>
                <a:buNone/>
              </a:pPr>
              <a:r>
                <a:t/>
              </a:r>
              <a:endParaRPr sz="2000">
                <a:solidFill>
                  <a:srgbClr val="FFFFFF"/>
                </a:solidFill>
                <a:latin typeface="Montserrat Light"/>
                <a:ea typeface="Montserrat Light"/>
                <a:cs typeface="Montserrat Light"/>
                <a:sym typeface="Montserrat Light"/>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386" name="Shape 386"/>
        <p:cNvGrpSpPr/>
        <p:nvPr/>
      </p:nvGrpSpPr>
      <p:grpSpPr>
        <a:xfrm>
          <a:off x="0" y="0"/>
          <a:ext cx="0" cy="0"/>
          <a:chOff x="0" y="0"/>
          <a:chExt cx="0" cy="0"/>
        </a:xfrm>
      </p:grpSpPr>
      <p:sp>
        <p:nvSpPr>
          <p:cNvPr id="387" name="Google Shape;387;p38"/>
          <p:cNvSpPr txBox="1"/>
          <p:nvPr/>
        </p:nvSpPr>
        <p:spPr>
          <a:xfrm>
            <a:off x="99022" y="2616200"/>
            <a:ext cx="4922100" cy="15939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SzPts val="700"/>
              <a:buNone/>
            </a:pPr>
            <a:r>
              <a:rPr b="1" lang="en-US" sz="4000">
                <a:latin typeface="Montserrat"/>
                <a:ea typeface="Montserrat"/>
                <a:cs typeface="Montserrat"/>
                <a:sym typeface="Montserrat"/>
              </a:rPr>
              <a:t>CONCLUSION </a:t>
            </a:r>
            <a:endParaRPr b="1" sz="4000">
              <a:latin typeface="Montserrat"/>
              <a:ea typeface="Montserrat"/>
              <a:cs typeface="Montserrat"/>
              <a:sym typeface="Montserrat"/>
            </a:endParaRPr>
          </a:p>
        </p:txBody>
      </p:sp>
      <p:sp>
        <p:nvSpPr>
          <p:cNvPr id="388" name="Google Shape;388;p38"/>
          <p:cNvSpPr/>
          <p:nvPr/>
        </p:nvSpPr>
        <p:spPr>
          <a:xfrm>
            <a:off x="5130456" y="-139700"/>
            <a:ext cx="7061700" cy="7137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89" name="Google Shape;389;p38"/>
          <p:cNvSpPr/>
          <p:nvPr/>
        </p:nvSpPr>
        <p:spPr>
          <a:xfrm>
            <a:off x="2531212" y="2637"/>
            <a:ext cx="57600" cy="10791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390" name="Google Shape;390;p38"/>
          <p:cNvSpPr/>
          <p:nvPr/>
        </p:nvSpPr>
        <p:spPr>
          <a:xfrm>
            <a:off x="2531212" y="5778810"/>
            <a:ext cx="57600" cy="10791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391" name="Google Shape;391;p38"/>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grpSp>
        <p:nvGrpSpPr>
          <p:cNvPr id="392" name="Google Shape;392;p38"/>
          <p:cNvGrpSpPr/>
          <p:nvPr/>
        </p:nvGrpSpPr>
        <p:grpSpPr>
          <a:xfrm>
            <a:off x="5894188" y="1825300"/>
            <a:ext cx="5534209" cy="4245106"/>
            <a:chOff x="319228" y="1334342"/>
            <a:chExt cx="10628401" cy="6368296"/>
          </a:xfrm>
        </p:grpSpPr>
        <p:sp>
          <p:nvSpPr>
            <p:cNvPr id="393" name="Google Shape;393;p38"/>
            <p:cNvSpPr txBox="1"/>
            <p:nvPr/>
          </p:nvSpPr>
          <p:spPr>
            <a:xfrm>
              <a:off x="319230" y="4928539"/>
              <a:ext cx="10628400" cy="27741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chemeClr val="dk1"/>
                </a:buClr>
                <a:buSzPts val="1100"/>
                <a:buFont typeface="Arial"/>
                <a:buNone/>
              </a:pPr>
              <a:r>
                <a:rPr lang="en-US" sz="2000">
                  <a:solidFill>
                    <a:srgbClr val="00BCD4"/>
                  </a:solidFill>
                  <a:latin typeface="Montserrat Light"/>
                  <a:ea typeface="Montserrat Light"/>
                  <a:cs typeface="Montserrat Light"/>
                  <a:sym typeface="Montserrat Light"/>
                </a:rPr>
                <a:t>Go to the website and read more about consumer behavior!</a:t>
              </a:r>
              <a:endParaRPr sz="2000">
                <a:solidFill>
                  <a:srgbClr val="00BCD4"/>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1100"/>
                <a:buFont typeface="Arial"/>
                <a:buNone/>
              </a:pPr>
              <a:r>
                <a:t/>
              </a:r>
              <a:endParaRPr sz="2000">
                <a:solidFill>
                  <a:srgbClr val="00BCD4"/>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700"/>
                <a:buFont typeface="Arial"/>
                <a:buNone/>
              </a:pPr>
              <a:r>
                <a:t/>
              </a:r>
              <a:endParaRPr sz="2000">
                <a:solidFill>
                  <a:srgbClr val="00BCD4"/>
                </a:solidFill>
                <a:latin typeface="Montserrat Light"/>
                <a:ea typeface="Montserrat Light"/>
                <a:cs typeface="Montserrat Light"/>
                <a:sym typeface="Montserrat Light"/>
              </a:endParaRPr>
            </a:p>
            <a:p>
              <a:pPr indent="0" lvl="0" marL="0" marR="0" rtl="0" algn="ctr">
                <a:lnSpc>
                  <a:spcPct val="115000"/>
                </a:lnSpc>
                <a:spcBef>
                  <a:spcPts val="0"/>
                </a:spcBef>
                <a:spcAft>
                  <a:spcPts val="0"/>
                </a:spcAft>
                <a:buClr>
                  <a:schemeClr val="dk1"/>
                </a:buClr>
                <a:buSzPts val="700"/>
                <a:buFont typeface="Arial"/>
                <a:buNone/>
              </a:pPr>
              <a:r>
                <a:t/>
              </a:r>
              <a:endParaRPr sz="2000">
                <a:solidFill>
                  <a:srgbClr val="00BCD4"/>
                </a:solidFill>
                <a:latin typeface="Montserrat Light"/>
                <a:ea typeface="Montserrat Light"/>
                <a:cs typeface="Montserrat Light"/>
                <a:sym typeface="Montserrat Light"/>
              </a:endParaRPr>
            </a:p>
            <a:p>
              <a:pPr indent="0" lvl="0" marL="0" marR="0" rtl="0" algn="ctr">
                <a:lnSpc>
                  <a:spcPct val="115000"/>
                </a:lnSpc>
                <a:spcBef>
                  <a:spcPts val="0"/>
                </a:spcBef>
                <a:spcAft>
                  <a:spcPts val="0"/>
                </a:spcAft>
                <a:buNone/>
              </a:pPr>
              <a:r>
                <a:t/>
              </a:r>
              <a:endParaRPr sz="2000">
                <a:solidFill>
                  <a:srgbClr val="00BCD4"/>
                </a:solidFill>
                <a:latin typeface="Montserrat Light"/>
                <a:ea typeface="Montserrat Light"/>
                <a:cs typeface="Montserrat Light"/>
                <a:sym typeface="Montserrat Light"/>
              </a:endParaRPr>
            </a:p>
          </p:txBody>
        </p:sp>
        <p:sp>
          <p:nvSpPr>
            <p:cNvPr id="394" name="Google Shape;394;p38"/>
            <p:cNvSpPr txBox="1"/>
            <p:nvPr/>
          </p:nvSpPr>
          <p:spPr>
            <a:xfrm>
              <a:off x="319228" y="1334342"/>
              <a:ext cx="10628400" cy="2632200"/>
            </a:xfrm>
            <a:prstGeom prst="rect">
              <a:avLst/>
            </a:prstGeom>
            <a:noFill/>
            <a:ln>
              <a:noFill/>
            </a:ln>
          </p:spPr>
          <p:txBody>
            <a:bodyPr anchorCtr="0" anchor="t" bIns="0" lIns="0" spcFirstLastPara="1" rIns="0" wrap="square" tIns="0">
              <a:noAutofit/>
            </a:bodyPr>
            <a:lstStyle/>
            <a:p>
              <a:pPr indent="0" lvl="0" marL="0" marR="0" rtl="0" algn="just">
                <a:lnSpc>
                  <a:spcPct val="115000"/>
                </a:lnSpc>
                <a:spcBef>
                  <a:spcPts val="0"/>
                </a:spcBef>
                <a:spcAft>
                  <a:spcPts val="0"/>
                </a:spcAft>
                <a:buClr>
                  <a:schemeClr val="dk1"/>
                </a:buClr>
                <a:buSzPts val="1100"/>
                <a:buFont typeface="Arial"/>
                <a:buNone/>
              </a:pPr>
              <a:r>
                <a:rPr lang="en-US" sz="2000">
                  <a:solidFill>
                    <a:srgbClr val="FFFFFF"/>
                  </a:solidFill>
                  <a:latin typeface="Montserrat Light"/>
                  <a:ea typeface="Montserrat Light"/>
                  <a:cs typeface="Montserrat Light"/>
                  <a:sym typeface="Montserrat Light"/>
                </a:rPr>
                <a:t>Consumers should be aware of the treats they may face on the market, as high pressure of globalization and shopping obsession may deform the perception of what is right and wrong</a:t>
              </a:r>
              <a:r>
                <a:rPr lang="en-US" sz="2000">
                  <a:solidFill>
                    <a:srgbClr val="FFFFFF"/>
                  </a:solidFill>
                  <a:latin typeface="Montserrat Light"/>
                  <a:ea typeface="Montserrat Light"/>
                  <a:cs typeface="Montserrat Light"/>
                  <a:sym typeface="Montserrat Light"/>
                </a:rPr>
                <a:t>.</a:t>
              </a:r>
              <a:endParaRPr sz="2000">
                <a:solidFill>
                  <a:srgbClr val="FFFFFF"/>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1100"/>
                <a:buFont typeface="Arial"/>
                <a:buNone/>
              </a:pPr>
              <a:r>
                <a:t/>
              </a:r>
              <a:endParaRPr sz="2000">
                <a:solidFill>
                  <a:srgbClr val="FFFFFF"/>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1100"/>
                <a:buFont typeface="Arial"/>
                <a:buNone/>
              </a:pPr>
              <a:r>
                <a:t/>
              </a:r>
              <a:endParaRPr sz="2000">
                <a:solidFill>
                  <a:srgbClr val="FFFFFF"/>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1100"/>
                <a:buFont typeface="Arial"/>
                <a:buNone/>
              </a:pPr>
              <a:r>
                <a:t/>
              </a:r>
              <a:endParaRPr sz="2000">
                <a:solidFill>
                  <a:srgbClr val="FFFFFF"/>
                </a:solidFill>
                <a:latin typeface="Montserrat Light"/>
                <a:ea typeface="Montserrat Light"/>
                <a:cs typeface="Montserrat Light"/>
                <a:sym typeface="Montserrat Light"/>
              </a:endParaRPr>
            </a:p>
            <a:p>
              <a:pPr indent="0" lvl="0" marL="0" marR="0" rtl="0" algn="just">
                <a:lnSpc>
                  <a:spcPct val="115000"/>
                </a:lnSpc>
                <a:spcBef>
                  <a:spcPts val="0"/>
                </a:spcBef>
                <a:spcAft>
                  <a:spcPts val="0"/>
                </a:spcAft>
                <a:buClr>
                  <a:schemeClr val="dk1"/>
                </a:buClr>
                <a:buSzPts val="700"/>
                <a:buFont typeface="Arial"/>
                <a:buNone/>
              </a:pPr>
              <a:r>
                <a:t/>
              </a:r>
              <a:endParaRPr sz="2000">
                <a:solidFill>
                  <a:srgbClr val="FFFFFF"/>
                </a:solidFill>
                <a:latin typeface="Montserrat Light"/>
                <a:ea typeface="Montserrat Light"/>
                <a:cs typeface="Montserrat Light"/>
                <a:sym typeface="Montserrat Light"/>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98" name="Shape 398"/>
        <p:cNvGrpSpPr/>
        <p:nvPr/>
      </p:nvGrpSpPr>
      <p:grpSpPr>
        <a:xfrm>
          <a:off x="0" y="0"/>
          <a:ext cx="0" cy="0"/>
          <a:chOff x="0" y="0"/>
          <a:chExt cx="0" cy="0"/>
        </a:xfrm>
      </p:grpSpPr>
      <p:sp>
        <p:nvSpPr>
          <p:cNvPr id="399" name="Google Shape;399;p39"/>
          <p:cNvSpPr txBox="1"/>
          <p:nvPr/>
        </p:nvSpPr>
        <p:spPr>
          <a:xfrm>
            <a:off x="1490812" y="2206486"/>
            <a:ext cx="9210300" cy="2442300"/>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1" lang="en-US" sz="5900">
                <a:solidFill>
                  <a:srgbClr val="FECB01"/>
                </a:solidFill>
                <a:latin typeface="Montserrat"/>
                <a:ea typeface="Montserrat"/>
                <a:cs typeface="Montserrat"/>
                <a:sym typeface="Montserrat"/>
              </a:rPr>
              <a:t>THANK YOU</a:t>
            </a:r>
            <a:endParaRPr sz="900">
              <a:solidFill>
                <a:srgbClr val="FECB01"/>
              </a:solidFill>
            </a:endParaRPr>
          </a:p>
        </p:txBody>
      </p:sp>
      <p:sp>
        <p:nvSpPr>
          <p:cNvPr id="400" name="Google Shape;400;p39"/>
          <p:cNvSpPr/>
          <p:nvPr/>
        </p:nvSpPr>
        <p:spPr>
          <a:xfrm>
            <a:off x="6067157" y="0"/>
            <a:ext cx="57600" cy="1079100"/>
          </a:xfrm>
          <a:prstGeom prst="rect">
            <a:avLst/>
          </a:prstGeom>
          <a:solidFill>
            <a:srgbClr val="29F3E2"/>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401" name="Google Shape;401;p39"/>
          <p:cNvSpPr/>
          <p:nvPr/>
        </p:nvSpPr>
        <p:spPr>
          <a:xfrm>
            <a:off x="6067157" y="5776173"/>
            <a:ext cx="57600" cy="1079100"/>
          </a:xfrm>
          <a:prstGeom prst="rect">
            <a:avLst/>
          </a:prstGeom>
          <a:solidFill>
            <a:srgbClr val="29F3E2"/>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402" name="Google Shape;402;p39"/>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06" name="Shape 106"/>
        <p:cNvGrpSpPr/>
        <p:nvPr/>
      </p:nvGrpSpPr>
      <p:grpSpPr>
        <a:xfrm>
          <a:off x="0" y="0"/>
          <a:ext cx="0" cy="0"/>
          <a:chOff x="0" y="0"/>
          <a:chExt cx="0" cy="0"/>
        </a:xfrm>
      </p:grpSpPr>
      <p:sp>
        <p:nvSpPr>
          <p:cNvPr id="107" name="Google Shape;107;p16"/>
          <p:cNvSpPr txBox="1"/>
          <p:nvPr/>
        </p:nvSpPr>
        <p:spPr>
          <a:xfrm>
            <a:off x="-838986" y="2616200"/>
            <a:ext cx="4922100" cy="1593900"/>
          </a:xfrm>
          <a:prstGeom prst="rect">
            <a:avLst/>
          </a:prstGeom>
          <a:noFill/>
          <a:ln>
            <a:noFill/>
          </a:ln>
        </p:spPr>
        <p:txBody>
          <a:bodyPr anchorCtr="0" anchor="ctr" bIns="0" lIns="0" spcFirstLastPara="1" rIns="0" wrap="square" tIns="0">
            <a:noAutofit/>
          </a:bodyPr>
          <a:lstStyle/>
          <a:p>
            <a:pPr indent="0" lvl="0" marL="0" marR="0" rtl="0" algn="ctr">
              <a:lnSpc>
                <a:spcPct val="126000"/>
              </a:lnSpc>
              <a:spcBef>
                <a:spcPts val="0"/>
              </a:spcBef>
              <a:spcAft>
                <a:spcPts val="0"/>
              </a:spcAft>
              <a:buNone/>
            </a:pPr>
            <a:r>
              <a:rPr b="1" lang="en-US" sz="5000">
                <a:latin typeface="Montserrat"/>
                <a:ea typeface="Montserrat"/>
                <a:cs typeface="Montserrat"/>
                <a:sym typeface="Montserrat"/>
              </a:rPr>
              <a:t>GOALS</a:t>
            </a:r>
            <a:endParaRPr sz="900"/>
          </a:p>
        </p:txBody>
      </p:sp>
      <p:sp>
        <p:nvSpPr>
          <p:cNvPr id="108" name="Google Shape;108;p16"/>
          <p:cNvSpPr/>
          <p:nvPr/>
        </p:nvSpPr>
        <p:spPr>
          <a:xfrm>
            <a:off x="3326033" y="0"/>
            <a:ext cx="8952000" cy="68580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grpSp>
        <p:nvGrpSpPr>
          <p:cNvPr id="109" name="Google Shape;109;p16"/>
          <p:cNvGrpSpPr/>
          <p:nvPr/>
        </p:nvGrpSpPr>
        <p:grpSpPr>
          <a:xfrm>
            <a:off x="4160958" y="462116"/>
            <a:ext cx="6996367" cy="3920777"/>
            <a:chOff x="-1" y="-66689"/>
            <a:chExt cx="10666820" cy="7841554"/>
          </a:xfrm>
        </p:grpSpPr>
        <p:sp>
          <p:nvSpPr>
            <p:cNvPr id="110" name="Google Shape;110;p16"/>
            <p:cNvSpPr txBox="1"/>
            <p:nvPr/>
          </p:nvSpPr>
          <p:spPr>
            <a:xfrm>
              <a:off x="19" y="2325847"/>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rgbClr val="FFFFFF"/>
                  </a:solidFill>
                  <a:latin typeface="Montserrat"/>
                  <a:ea typeface="Montserrat"/>
                  <a:cs typeface="Montserrat"/>
                  <a:sym typeface="Montserrat"/>
                </a:rPr>
                <a:t>2.</a:t>
              </a:r>
              <a:endParaRPr sz="900"/>
            </a:p>
          </p:txBody>
        </p:sp>
        <p:sp>
          <p:nvSpPr>
            <p:cNvPr id="111" name="Google Shape;111;p16"/>
            <p:cNvSpPr txBox="1"/>
            <p:nvPr/>
          </p:nvSpPr>
          <p:spPr>
            <a:xfrm>
              <a:off x="19" y="3153395"/>
              <a:ext cx="10628400" cy="2229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2200">
                  <a:solidFill>
                    <a:srgbClr val="00BCD4"/>
                  </a:solidFill>
                  <a:latin typeface="Montserrat Light"/>
                  <a:ea typeface="Montserrat Light"/>
                  <a:cs typeface="Montserrat Light"/>
                  <a:sym typeface="Montserrat Light"/>
                </a:rPr>
                <a:t>Understanding the determinants of consumer behavior</a:t>
              </a:r>
              <a:endParaRPr sz="22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2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2200">
                <a:solidFill>
                  <a:srgbClr val="00BCD4"/>
                </a:solidFill>
                <a:latin typeface="Montserrat Light"/>
                <a:ea typeface="Montserrat Light"/>
                <a:cs typeface="Montserrat Light"/>
                <a:sym typeface="Montserrat Light"/>
              </a:endParaRPr>
            </a:p>
          </p:txBody>
        </p:sp>
        <p:sp>
          <p:nvSpPr>
            <p:cNvPr id="112" name="Google Shape;112;p16"/>
            <p:cNvSpPr txBox="1"/>
            <p:nvPr/>
          </p:nvSpPr>
          <p:spPr>
            <a:xfrm>
              <a:off x="19" y="5480318"/>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rgbClr val="FFFFFF"/>
                  </a:solidFill>
                  <a:latin typeface="Montserrat"/>
                  <a:ea typeface="Montserrat"/>
                  <a:cs typeface="Montserrat"/>
                  <a:sym typeface="Montserrat"/>
                </a:rPr>
                <a:t>3.</a:t>
              </a:r>
              <a:endParaRPr sz="900"/>
            </a:p>
          </p:txBody>
        </p:sp>
        <p:sp>
          <p:nvSpPr>
            <p:cNvPr id="113" name="Google Shape;113;p16"/>
            <p:cNvSpPr txBox="1"/>
            <p:nvPr/>
          </p:nvSpPr>
          <p:spPr>
            <a:xfrm>
              <a:off x="19" y="6307866"/>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lang="en-US" sz="2200">
                  <a:solidFill>
                    <a:srgbClr val="00BCD4"/>
                  </a:solidFill>
                  <a:latin typeface="Montserrat Light"/>
                  <a:ea typeface="Montserrat Light"/>
                  <a:cs typeface="Montserrat Light"/>
                  <a:sym typeface="Montserrat Light"/>
                </a:rPr>
                <a:t>Understanding the consumer decision making-process</a:t>
              </a:r>
              <a:endParaRPr sz="22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2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2200">
                <a:solidFill>
                  <a:srgbClr val="00BCD4"/>
                </a:solidFill>
                <a:latin typeface="Montserrat Light"/>
                <a:ea typeface="Montserrat Light"/>
                <a:cs typeface="Montserrat Light"/>
                <a:sym typeface="Montserrat Light"/>
              </a:endParaRPr>
            </a:p>
          </p:txBody>
        </p:sp>
        <p:sp>
          <p:nvSpPr>
            <p:cNvPr id="114" name="Google Shape;114;p16"/>
            <p:cNvSpPr txBox="1"/>
            <p:nvPr/>
          </p:nvSpPr>
          <p:spPr>
            <a:xfrm>
              <a:off x="-1" y="-66689"/>
              <a:ext cx="106668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rgbClr val="FFFFFF"/>
                  </a:solidFill>
                  <a:latin typeface="Montserrat"/>
                  <a:ea typeface="Montserrat"/>
                  <a:cs typeface="Montserrat"/>
                  <a:sym typeface="Montserrat"/>
                </a:rPr>
                <a:t>1.</a:t>
              </a:r>
              <a:endParaRPr sz="900"/>
            </a:p>
          </p:txBody>
        </p:sp>
        <p:sp>
          <p:nvSpPr>
            <p:cNvPr id="115" name="Google Shape;115;p16"/>
            <p:cNvSpPr txBox="1"/>
            <p:nvPr/>
          </p:nvSpPr>
          <p:spPr>
            <a:xfrm>
              <a:off x="0" y="760873"/>
              <a:ext cx="10628400" cy="1467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2200">
                  <a:solidFill>
                    <a:srgbClr val="00BCD4"/>
                  </a:solidFill>
                  <a:latin typeface="Montserrat Light"/>
                  <a:ea typeface="Montserrat Light"/>
                  <a:cs typeface="Montserrat Light"/>
                  <a:sym typeface="Montserrat Light"/>
                </a:rPr>
                <a:t>Understanding the notion of consumer behavior</a:t>
              </a:r>
              <a:endParaRPr sz="2200"/>
            </a:p>
          </p:txBody>
        </p:sp>
      </p:grpSp>
      <p:sp>
        <p:nvSpPr>
          <p:cNvPr id="116" name="Google Shape;116;p16"/>
          <p:cNvSpPr/>
          <p:nvPr/>
        </p:nvSpPr>
        <p:spPr>
          <a:xfrm>
            <a:off x="1593212" y="2637"/>
            <a:ext cx="57600" cy="10791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17" name="Google Shape;117;p16"/>
          <p:cNvSpPr/>
          <p:nvPr/>
        </p:nvSpPr>
        <p:spPr>
          <a:xfrm>
            <a:off x="1593212" y="5778810"/>
            <a:ext cx="57600" cy="10791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118" name="Google Shape;118;p16"/>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119" name="Google Shape;119;p16"/>
          <p:cNvSpPr txBox="1"/>
          <p:nvPr/>
        </p:nvSpPr>
        <p:spPr>
          <a:xfrm>
            <a:off x="4173587" y="4708225"/>
            <a:ext cx="6971100" cy="3648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rgbClr val="FFFFFF"/>
                </a:solidFill>
                <a:latin typeface="Montserrat"/>
                <a:ea typeface="Montserrat"/>
                <a:cs typeface="Montserrat"/>
                <a:sym typeface="Montserrat"/>
              </a:rPr>
              <a:t>4</a:t>
            </a:r>
            <a:r>
              <a:rPr lang="en-US" sz="2200">
                <a:solidFill>
                  <a:srgbClr val="FFFFFF"/>
                </a:solidFill>
                <a:latin typeface="Montserrat"/>
                <a:ea typeface="Montserrat"/>
                <a:cs typeface="Montserrat"/>
                <a:sym typeface="Montserrat"/>
              </a:rPr>
              <a:t>.</a:t>
            </a:r>
            <a:endParaRPr sz="900"/>
          </a:p>
        </p:txBody>
      </p:sp>
      <p:sp>
        <p:nvSpPr>
          <p:cNvPr id="120" name="Google Shape;120;p16"/>
          <p:cNvSpPr txBox="1"/>
          <p:nvPr/>
        </p:nvSpPr>
        <p:spPr>
          <a:xfrm>
            <a:off x="4329071" y="5167018"/>
            <a:ext cx="6971100" cy="733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SzPts val="1100"/>
              <a:buNone/>
            </a:pPr>
            <a:r>
              <a:rPr lang="en-US" sz="2200">
                <a:solidFill>
                  <a:srgbClr val="00BCD4"/>
                </a:solidFill>
                <a:latin typeface="Montserrat Light"/>
                <a:ea typeface="Montserrat Light"/>
                <a:cs typeface="Montserrat Light"/>
                <a:sym typeface="Montserrat Light"/>
              </a:rPr>
              <a:t>Identifying the consumer risks and dilemmas on market</a:t>
            </a:r>
            <a:endParaRPr sz="22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t/>
            </a:r>
            <a:endParaRPr sz="2200">
              <a:solidFill>
                <a:srgbClr val="00BCD4"/>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2200">
              <a:solidFill>
                <a:srgbClr val="00BCD4"/>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24" name="Shape 124"/>
        <p:cNvGrpSpPr/>
        <p:nvPr/>
      </p:nvGrpSpPr>
      <p:grpSpPr>
        <a:xfrm>
          <a:off x="0" y="0"/>
          <a:ext cx="0" cy="0"/>
          <a:chOff x="0" y="0"/>
          <a:chExt cx="0" cy="0"/>
        </a:xfrm>
      </p:grpSpPr>
      <p:sp>
        <p:nvSpPr>
          <p:cNvPr id="125" name="Google Shape;125;p17"/>
          <p:cNvSpPr txBox="1"/>
          <p:nvPr/>
        </p:nvSpPr>
        <p:spPr>
          <a:xfrm>
            <a:off x="808241" y="755650"/>
            <a:ext cx="10626300" cy="793800"/>
          </a:xfrm>
          <a:prstGeom prst="rect">
            <a:avLst/>
          </a:prstGeom>
          <a:noFill/>
          <a:ln>
            <a:noFill/>
          </a:ln>
        </p:spPr>
        <p:txBody>
          <a:bodyPr anchorCtr="0" anchor="t" bIns="0" lIns="0" spcFirstLastPara="1" rIns="0" wrap="square" tIns="0">
            <a:noAutofit/>
          </a:bodyPr>
          <a:lstStyle/>
          <a:p>
            <a:pPr indent="0" lvl="0" marL="0" marR="0" rtl="0" algn="ctr">
              <a:lnSpc>
                <a:spcPct val="126000"/>
              </a:lnSpc>
              <a:spcBef>
                <a:spcPts val="0"/>
              </a:spcBef>
              <a:spcAft>
                <a:spcPts val="0"/>
              </a:spcAft>
              <a:buNone/>
            </a:pPr>
            <a:r>
              <a:rPr b="1" lang="en-US" sz="5000">
                <a:latin typeface="Montserrat"/>
                <a:ea typeface="Montserrat"/>
                <a:cs typeface="Montserrat"/>
                <a:sym typeface="Montserrat"/>
              </a:rPr>
              <a:t>MOBILE APPLICATION </a:t>
            </a:r>
            <a:endParaRPr b="1" sz="5000">
              <a:latin typeface="Montserrat"/>
              <a:ea typeface="Montserrat"/>
              <a:cs typeface="Montserrat"/>
              <a:sym typeface="Montserrat"/>
            </a:endParaRPr>
          </a:p>
          <a:p>
            <a:pPr indent="0" lvl="0" marL="0" marR="0" rtl="0" algn="ctr">
              <a:lnSpc>
                <a:spcPct val="126000"/>
              </a:lnSpc>
              <a:spcBef>
                <a:spcPts val="0"/>
              </a:spcBef>
              <a:spcAft>
                <a:spcPts val="0"/>
              </a:spcAft>
              <a:buNone/>
            </a:pPr>
            <a:r>
              <a:t/>
            </a:r>
            <a:endParaRPr b="1" sz="5000">
              <a:latin typeface="Montserrat"/>
              <a:ea typeface="Montserrat"/>
              <a:cs typeface="Montserrat"/>
              <a:sym typeface="Montserrat"/>
            </a:endParaRPr>
          </a:p>
        </p:txBody>
      </p:sp>
      <p:sp>
        <p:nvSpPr>
          <p:cNvPr id="126" name="Google Shape;126;p17"/>
          <p:cNvSpPr/>
          <p:nvPr/>
        </p:nvSpPr>
        <p:spPr>
          <a:xfrm>
            <a:off x="685800" y="2336800"/>
            <a:ext cx="10820400" cy="38355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27" name="Google Shape;127;p17"/>
          <p:cNvSpPr/>
          <p:nvPr/>
        </p:nvSpPr>
        <p:spPr>
          <a:xfrm rot="-5400000">
            <a:off x="5572461" y="2687396"/>
            <a:ext cx="1047974" cy="296037"/>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grpSp>
        <p:nvGrpSpPr>
          <p:cNvPr id="128" name="Google Shape;128;p17"/>
          <p:cNvGrpSpPr/>
          <p:nvPr/>
        </p:nvGrpSpPr>
        <p:grpSpPr>
          <a:xfrm>
            <a:off x="4577075" y="3782208"/>
            <a:ext cx="3088650" cy="1728259"/>
            <a:chOff x="-298412" y="-66675"/>
            <a:chExt cx="6177300" cy="3456518"/>
          </a:xfrm>
        </p:grpSpPr>
        <p:sp>
          <p:nvSpPr>
            <p:cNvPr id="129" name="Google Shape;129;p17"/>
            <p:cNvSpPr txBox="1"/>
            <p:nvPr/>
          </p:nvSpPr>
          <p:spPr>
            <a:xfrm>
              <a:off x="0" y="-66675"/>
              <a:ext cx="54789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2200" u="none" cap="none" strike="noStrike">
                  <a:solidFill>
                    <a:srgbClr val="FFFFFF"/>
                  </a:solidFill>
                  <a:latin typeface="Montserrat"/>
                  <a:ea typeface="Montserrat"/>
                  <a:cs typeface="Montserrat"/>
                  <a:sym typeface="Montserrat"/>
                </a:rPr>
                <a:t>2</a:t>
              </a:r>
              <a:endParaRPr sz="900"/>
            </a:p>
          </p:txBody>
        </p:sp>
        <p:sp>
          <p:nvSpPr>
            <p:cNvPr id="130" name="Google Shape;130;p17"/>
            <p:cNvSpPr txBox="1"/>
            <p:nvPr/>
          </p:nvSpPr>
          <p:spPr>
            <a:xfrm>
              <a:off x="-298412" y="951443"/>
              <a:ext cx="6177300"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700"/>
                <a:buFont typeface="Arial"/>
                <a:buNone/>
              </a:pPr>
              <a:r>
                <a:rPr lang="en-US" sz="1700">
                  <a:solidFill>
                    <a:srgbClr val="FFFFFF"/>
                  </a:solidFill>
                  <a:latin typeface="Montserrat Light"/>
                  <a:ea typeface="Montserrat Light"/>
                  <a:cs typeface="Montserrat Light"/>
                  <a:sym typeface="Montserrat Light"/>
                </a:rPr>
                <a:t>Go to the app https://appcage.howest.be/</a:t>
              </a:r>
              <a:endParaRPr sz="17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700"/>
                <a:buFont typeface="Arial"/>
                <a:buNone/>
              </a:pPr>
              <a:r>
                <a:t/>
              </a:r>
              <a:endParaRPr sz="17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1700">
                <a:solidFill>
                  <a:srgbClr val="FFFFFF"/>
                </a:solidFill>
                <a:latin typeface="Montserrat Light"/>
                <a:ea typeface="Montserrat Light"/>
                <a:cs typeface="Montserrat Light"/>
                <a:sym typeface="Montserrat Light"/>
              </a:endParaRPr>
            </a:p>
          </p:txBody>
        </p:sp>
      </p:grpSp>
      <p:grpSp>
        <p:nvGrpSpPr>
          <p:cNvPr id="131" name="Google Shape;131;p17"/>
          <p:cNvGrpSpPr/>
          <p:nvPr/>
        </p:nvGrpSpPr>
        <p:grpSpPr>
          <a:xfrm>
            <a:off x="7973719" y="3782208"/>
            <a:ext cx="2739450" cy="1728265"/>
            <a:chOff x="0" y="-66675"/>
            <a:chExt cx="5478900" cy="3456529"/>
          </a:xfrm>
        </p:grpSpPr>
        <p:sp>
          <p:nvSpPr>
            <p:cNvPr id="132" name="Google Shape;132;p17"/>
            <p:cNvSpPr txBox="1"/>
            <p:nvPr/>
          </p:nvSpPr>
          <p:spPr>
            <a:xfrm>
              <a:off x="0" y="-66675"/>
              <a:ext cx="54789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2200" u="none" cap="none" strike="noStrike">
                  <a:solidFill>
                    <a:srgbClr val="FFFFFF"/>
                  </a:solidFill>
                  <a:latin typeface="Montserrat"/>
                  <a:ea typeface="Montserrat"/>
                  <a:cs typeface="Montserrat"/>
                  <a:sym typeface="Montserrat"/>
                </a:rPr>
                <a:t> 3</a:t>
              </a:r>
              <a:endParaRPr sz="900"/>
            </a:p>
          </p:txBody>
        </p:sp>
        <p:sp>
          <p:nvSpPr>
            <p:cNvPr id="133" name="Google Shape;133;p17"/>
            <p:cNvSpPr txBox="1"/>
            <p:nvPr/>
          </p:nvSpPr>
          <p:spPr>
            <a:xfrm>
              <a:off x="0" y="951454"/>
              <a:ext cx="5478900"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700"/>
                <a:buFont typeface="Arial"/>
                <a:buNone/>
              </a:pPr>
              <a:r>
                <a:rPr lang="en-US" sz="1700">
                  <a:solidFill>
                    <a:srgbClr val="FFFFFF"/>
                  </a:solidFill>
                  <a:latin typeface="Montserrat Light"/>
                  <a:ea typeface="Montserrat Light"/>
                  <a:cs typeface="Montserrat Light"/>
                  <a:sym typeface="Montserrat Light"/>
                </a:rPr>
                <a:t>Easy </a:t>
              </a:r>
              <a:r>
                <a:rPr lang="en-US" sz="1700">
                  <a:solidFill>
                    <a:srgbClr val="FFFFFF"/>
                  </a:solidFill>
                  <a:latin typeface="Montserrat Light"/>
                  <a:ea typeface="Montserrat Light"/>
                  <a:cs typeface="Montserrat Light"/>
                  <a:sym typeface="Montserrat Light"/>
                </a:rPr>
                <a:t>level</a:t>
              </a:r>
              <a:endParaRPr sz="17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700"/>
                <a:buFont typeface="Arial"/>
                <a:buNone/>
              </a:pPr>
              <a:r>
                <a:t/>
              </a:r>
              <a:endParaRPr sz="17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1700">
                <a:solidFill>
                  <a:srgbClr val="FFFFFF"/>
                </a:solidFill>
                <a:latin typeface="Montserrat Light"/>
                <a:ea typeface="Montserrat Light"/>
                <a:cs typeface="Montserrat Light"/>
                <a:sym typeface="Montserrat Light"/>
              </a:endParaRPr>
            </a:p>
          </p:txBody>
        </p:sp>
      </p:grpSp>
      <p:sp>
        <p:nvSpPr>
          <p:cNvPr id="134" name="Google Shape;134;p17"/>
          <p:cNvSpPr/>
          <p:nvPr/>
        </p:nvSpPr>
        <p:spPr>
          <a:xfrm rot="-5400000">
            <a:off x="8819899" y="2687396"/>
            <a:ext cx="1047974" cy="296037"/>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grpSp>
        <p:nvGrpSpPr>
          <p:cNvPr id="135" name="Google Shape;135;p17"/>
          <p:cNvGrpSpPr/>
          <p:nvPr/>
        </p:nvGrpSpPr>
        <p:grpSpPr>
          <a:xfrm>
            <a:off x="1478842" y="3782208"/>
            <a:ext cx="2739450" cy="1728265"/>
            <a:chOff x="0" y="-66675"/>
            <a:chExt cx="5478900" cy="3456529"/>
          </a:xfrm>
        </p:grpSpPr>
        <p:sp>
          <p:nvSpPr>
            <p:cNvPr id="136" name="Google Shape;136;p17"/>
            <p:cNvSpPr txBox="1"/>
            <p:nvPr/>
          </p:nvSpPr>
          <p:spPr>
            <a:xfrm>
              <a:off x="0" y="-66675"/>
              <a:ext cx="5478900" cy="7296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b="0" i="0" lang="en-US" sz="2200" u="none" cap="none" strike="noStrike">
                  <a:solidFill>
                    <a:srgbClr val="FFFFFF"/>
                  </a:solidFill>
                  <a:latin typeface="Montserrat"/>
                  <a:ea typeface="Montserrat"/>
                  <a:cs typeface="Montserrat"/>
                  <a:sym typeface="Montserrat"/>
                </a:rPr>
                <a:t>1</a:t>
              </a:r>
              <a:endParaRPr sz="900"/>
            </a:p>
          </p:txBody>
        </p:sp>
        <p:sp>
          <p:nvSpPr>
            <p:cNvPr id="137" name="Google Shape;137;p17"/>
            <p:cNvSpPr txBox="1"/>
            <p:nvPr/>
          </p:nvSpPr>
          <p:spPr>
            <a:xfrm>
              <a:off x="0" y="951454"/>
              <a:ext cx="5478900" cy="24384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700"/>
                <a:buFont typeface="Arial"/>
                <a:buNone/>
              </a:pPr>
              <a:r>
                <a:rPr lang="en-US" sz="1700">
                  <a:solidFill>
                    <a:srgbClr val="FFFFFF"/>
                  </a:solidFill>
                  <a:latin typeface="Montserrat Light"/>
                  <a:ea typeface="Montserrat Light"/>
                  <a:cs typeface="Montserrat Light"/>
                  <a:sym typeface="Montserrat Light"/>
                </a:rPr>
                <a:t>Take your smartphone or laptop</a:t>
              </a:r>
              <a:endParaRPr sz="17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700"/>
                <a:buFont typeface="Arial"/>
                <a:buNone/>
              </a:pPr>
              <a:r>
                <a:t/>
              </a:r>
              <a:endParaRPr sz="17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1700">
                <a:solidFill>
                  <a:srgbClr val="FFFFFF"/>
                </a:solidFill>
                <a:latin typeface="Montserrat Light"/>
                <a:ea typeface="Montserrat Light"/>
                <a:cs typeface="Montserrat Light"/>
                <a:sym typeface="Montserrat Light"/>
              </a:endParaRPr>
            </a:p>
          </p:txBody>
        </p:sp>
      </p:grpSp>
      <p:sp>
        <p:nvSpPr>
          <p:cNvPr id="138" name="Google Shape;138;p17"/>
          <p:cNvSpPr/>
          <p:nvPr/>
        </p:nvSpPr>
        <p:spPr>
          <a:xfrm rot="-5400000">
            <a:off x="2325022" y="2687396"/>
            <a:ext cx="1047974" cy="296037"/>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139" name="Google Shape;139;p17"/>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43" name="Shape 143"/>
        <p:cNvGrpSpPr/>
        <p:nvPr/>
      </p:nvGrpSpPr>
      <p:grpSpPr>
        <a:xfrm>
          <a:off x="0" y="0"/>
          <a:ext cx="0" cy="0"/>
          <a:chOff x="0" y="0"/>
          <a:chExt cx="0" cy="0"/>
        </a:xfrm>
      </p:grpSpPr>
      <p:sp>
        <p:nvSpPr>
          <p:cNvPr id="144" name="Google Shape;144;p18"/>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45" name="Google Shape;145;p18"/>
          <p:cNvSpPr txBox="1"/>
          <p:nvPr/>
        </p:nvSpPr>
        <p:spPr>
          <a:xfrm>
            <a:off x="-265200" y="389400"/>
            <a:ext cx="12722400" cy="850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4700">
                <a:solidFill>
                  <a:srgbClr val="00BCD4"/>
                </a:solidFill>
                <a:latin typeface="Montserrat"/>
                <a:ea typeface="Montserrat"/>
                <a:cs typeface="Montserrat"/>
                <a:sym typeface="Montserrat"/>
              </a:rPr>
              <a:t>NOTION OF CONSUMER BEHAVIOR</a:t>
            </a:r>
            <a:endParaRPr b="1" sz="47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47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7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7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4700">
              <a:solidFill>
                <a:srgbClr val="00BCD4"/>
              </a:solidFill>
              <a:latin typeface="Montserrat"/>
              <a:ea typeface="Montserrat"/>
              <a:cs typeface="Montserrat"/>
              <a:sym typeface="Montserrat"/>
            </a:endParaRPr>
          </a:p>
        </p:txBody>
      </p:sp>
      <p:sp>
        <p:nvSpPr>
          <p:cNvPr id="146" name="Google Shape;146;p18"/>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147" name="Google Shape;147;p18"/>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148" name="Google Shape;148;p18"/>
          <p:cNvSpPr txBox="1"/>
          <p:nvPr>
            <p:ph idx="4294967295" type="body"/>
          </p:nvPr>
        </p:nvSpPr>
        <p:spPr>
          <a:xfrm>
            <a:off x="838200" y="1972125"/>
            <a:ext cx="10515600" cy="4351200"/>
          </a:xfrm>
          <a:prstGeom prst="rect">
            <a:avLst/>
          </a:prstGeom>
          <a:noFill/>
          <a:ln>
            <a:noFill/>
          </a:ln>
        </p:spPr>
        <p:txBody>
          <a:bodyPr anchorCtr="0" anchor="t" bIns="45700" lIns="91425" spcFirstLastPara="1" rIns="91425" wrap="square" tIns="45700">
            <a:noAutofit/>
          </a:bodyPr>
          <a:lstStyle/>
          <a:p>
            <a:pPr indent="-190500" lvl="0" marL="228600" rtl="0" algn="just">
              <a:lnSpc>
                <a:spcPct val="115000"/>
              </a:lnSpc>
              <a:spcBef>
                <a:spcPts val="0"/>
              </a:spcBef>
              <a:spcAft>
                <a:spcPts val="0"/>
              </a:spcAft>
              <a:buClr>
                <a:schemeClr val="dk1"/>
              </a:buClr>
              <a:buSzPts val="2200"/>
              <a:buChar char="•"/>
            </a:pPr>
            <a:r>
              <a:rPr lang="en-US" sz="2200">
                <a:latin typeface="Montserrat"/>
                <a:ea typeface="Montserrat"/>
                <a:cs typeface="Montserrat"/>
                <a:sym typeface="Montserrat"/>
              </a:rPr>
              <a:t>T</a:t>
            </a:r>
            <a:r>
              <a:rPr lang="en-US" sz="2200">
                <a:latin typeface="Montserrat"/>
                <a:ea typeface="Montserrat"/>
                <a:cs typeface="Montserrat"/>
                <a:sym typeface="Montserrat"/>
              </a:rPr>
              <a:t>he consumer behavior has two possible reactions: </a:t>
            </a:r>
            <a:r>
              <a:rPr b="1" lang="en-US" sz="2200">
                <a:solidFill>
                  <a:srgbClr val="FFFFFF"/>
                </a:solidFill>
                <a:latin typeface="Montserrat"/>
                <a:ea typeface="Montserrat"/>
                <a:cs typeface="Montserrat"/>
                <a:sym typeface="Montserrat"/>
              </a:rPr>
              <a:t>purchase and consumption</a:t>
            </a:r>
            <a:r>
              <a:rPr lang="en-US" sz="2200">
                <a:latin typeface="Montserrat"/>
                <a:ea typeface="Montserrat"/>
                <a:cs typeface="Montserrat"/>
                <a:sym typeface="Montserrat"/>
              </a:rPr>
              <a:t> (Engel, 1993: 4).</a:t>
            </a:r>
            <a:endParaRPr sz="1000">
              <a:latin typeface="Montserrat"/>
              <a:ea typeface="Montserrat"/>
              <a:cs typeface="Montserrat"/>
              <a:sym typeface="Montserrat"/>
            </a:endParaRPr>
          </a:p>
          <a:p>
            <a:pPr indent="0" lvl="0" marL="0" rtl="0" algn="just">
              <a:lnSpc>
                <a:spcPct val="115000"/>
              </a:lnSpc>
              <a:spcBef>
                <a:spcPts val="0"/>
              </a:spcBef>
              <a:spcAft>
                <a:spcPts val="0"/>
              </a:spcAft>
              <a:buNone/>
            </a:pPr>
            <a:r>
              <a:t/>
            </a:r>
            <a:endParaRPr sz="1000">
              <a:latin typeface="Montserrat"/>
              <a:ea typeface="Montserrat"/>
              <a:cs typeface="Montserrat"/>
              <a:sym typeface="Montserrat"/>
            </a:endParaRPr>
          </a:p>
          <a:p>
            <a:pPr indent="-190500" lvl="0" marL="228600" rtl="0" algn="just">
              <a:lnSpc>
                <a:spcPct val="115000"/>
              </a:lnSpc>
              <a:spcBef>
                <a:spcPts val="1000"/>
              </a:spcBef>
              <a:spcAft>
                <a:spcPts val="0"/>
              </a:spcAft>
              <a:buClr>
                <a:schemeClr val="dk1"/>
              </a:buClr>
              <a:buSzPts val="2200"/>
              <a:buChar char="•"/>
            </a:pPr>
            <a:r>
              <a:rPr lang="en-US" sz="2200">
                <a:latin typeface="Montserrat"/>
                <a:ea typeface="Montserrat"/>
                <a:cs typeface="Montserrat"/>
                <a:sym typeface="Montserrat"/>
              </a:rPr>
              <a:t>A manner </a:t>
            </a:r>
            <a:r>
              <a:rPr b="1" lang="en-US" sz="2200">
                <a:solidFill>
                  <a:srgbClr val="FFFFFF"/>
                </a:solidFill>
                <a:latin typeface="Montserrat"/>
                <a:ea typeface="Montserrat"/>
                <a:cs typeface="Montserrat"/>
                <a:sym typeface="Montserrat"/>
              </a:rPr>
              <a:t>of putting the needs into a hierarchy</a:t>
            </a:r>
            <a:r>
              <a:rPr lang="en-US" sz="2200">
                <a:solidFill>
                  <a:srgbClr val="FFFFFF"/>
                </a:solidFill>
                <a:latin typeface="Montserrat"/>
                <a:ea typeface="Montserrat"/>
                <a:cs typeface="Montserrat"/>
                <a:sym typeface="Montserrat"/>
              </a:rPr>
              <a:t>, </a:t>
            </a:r>
            <a:r>
              <a:rPr b="1" lang="en-US" sz="2200">
                <a:solidFill>
                  <a:srgbClr val="FFFFFF"/>
                </a:solidFill>
                <a:latin typeface="Montserrat"/>
                <a:ea typeface="Montserrat"/>
                <a:cs typeface="Montserrat"/>
                <a:sym typeface="Montserrat"/>
              </a:rPr>
              <a:t>choosing goods and services necessary to satisfy them and using</a:t>
            </a:r>
            <a:r>
              <a:rPr b="1" lang="en-US" sz="2200">
                <a:solidFill>
                  <a:srgbClr val="000000"/>
                </a:solidFill>
                <a:latin typeface="Montserrat"/>
                <a:ea typeface="Montserrat"/>
                <a:cs typeface="Montserrat"/>
                <a:sym typeface="Montserrat"/>
              </a:rPr>
              <a:t> </a:t>
            </a:r>
            <a:r>
              <a:rPr lang="en-US" sz="2200">
                <a:solidFill>
                  <a:srgbClr val="000000"/>
                </a:solidFill>
                <a:latin typeface="Montserrat"/>
                <a:ea typeface="Montserrat"/>
                <a:cs typeface="Montserrat"/>
                <a:sym typeface="Montserrat"/>
              </a:rPr>
              <a:t>the products that consumer possesses (Rudnicki: 2000: 15).</a:t>
            </a:r>
            <a:endParaRPr sz="1000">
              <a:solidFill>
                <a:srgbClr val="000000"/>
              </a:solidFill>
              <a:latin typeface="Montserrat"/>
              <a:ea typeface="Montserrat"/>
              <a:cs typeface="Montserrat"/>
              <a:sym typeface="Montserrat"/>
            </a:endParaRPr>
          </a:p>
          <a:p>
            <a:pPr indent="0" lvl="0" marL="0" rtl="0" algn="just">
              <a:lnSpc>
                <a:spcPct val="115000"/>
              </a:lnSpc>
              <a:spcBef>
                <a:spcPts val="1000"/>
              </a:spcBef>
              <a:spcAft>
                <a:spcPts val="0"/>
              </a:spcAft>
              <a:buNone/>
            </a:pPr>
            <a:r>
              <a:t/>
            </a:r>
            <a:endParaRPr sz="1000">
              <a:solidFill>
                <a:srgbClr val="000000"/>
              </a:solidFill>
              <a:latin typeface="Montserrat"/>
              <a:ea typeface="Montserrat"/>
              <a:cs typeface="Montserrat"/>
              <a:sym typeface="Montserrat"/>
            </a:endParaRPr>
          </a:p>
          <a:p>
            <a:pPr indent="-190500" lvl="0" marL="228600" rtl="0" algn="just">
              <a:lnSpc>
                <a:spcPct val="115000"/>
              </a:lnSpc>
              <a:spcBef>
                <a:spcPts val="1000"/>
              </a:spcBef>
              <a:spcAft>
                <a:spcPts val="0"/>
              </a:spcAft>
              <a:buClr>
                <a:schemeClr val="dk1"/>
              </a:buClr>
              <a:buSzPts val="2200"/>
              <a:buChar char="•"/>
            </a:pPr>
            <a:r>
              <a:rPr b="1" lang="en-US" sz="2200">
                <a:solidFill>
                  <a:srgbClr val="FFFFFF"/>
                </a:solidFill>
                <a:latin typeface="Montserrat"/>
                <a:ea typeface="Montserrat"/>
                <a:cs typeface="Montserrat"/>
                <a:sym typeface="Montserrat"/>
              </a:rPr>
              <a:t>A process of obtaining the resources and consuming them in order to satisfy the consumer’s needs</a:t>
            </a:r>
            <a:r>
              <a:rPr b="1" lang="en-US" sz="2200">
                <a:solidFill>
                  <a:schemeClr val="accent2"/>
                </a:solidFill>
                <a:latin typeface="Montserrat"/>
                <a:ea typeface="Montserrat"/>
                <a:cs typeface="Montserrat"/>
                <a:sym typeface="Montserrat"/>
              </a:rPr>
              <a:t> </a:t>
            </a:r>
            <a:r>
              <a:rPr lang="en-US" sz="2200">
                <a:latin typeface="Montserrat"/>
                <a:ea typeface="Montserrat"/>
                <a:cs typeface="Montserrat"/>
                <a:sym typeface="Montserrat"/>
              </a:rPr>
              <a:t>(Rudnicki: 2000: 16).</a:t>
            </a:r>
            <a:endParaRPr b="1" sz="2200">
              <a:latin typeface="Montserrat"/>
              <a:ea typeface="Montserrat"/>
              <a:cs typeface="Montserrat"/>
              <a:sym typeface="Montserrat"/>
            </a:endParaRPr>
          </a:p>
          <a:p>
            <a:pPr indent="-50800" lvl="0" marL="228600" rtl="0" algn="just">
              <a:lnSpc>
                <a:spcPct val="115000"/>
              </a:lnSpc>
              <a:spcBef>
                <a:spcPts val="1000"/>
              </a:spcBef>
              <a:spcAft>
                <a:spcPts val="0"/>
              </a:spcAft>
              <a:buClr>
                <a:schemeClr val="dk1"/>
              </a:buClr>
              <a:buSzPts val="2800"/>
              <a:buNone/>
            </a:pPr>
            <a:r>
              <a:t/>
            </a:r>
            <a:endParaRPr sz="22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52" name="Shape 152"/>
        <p:cNvGrpSpPr/>
        <p:nvPr/>
      </p:nvGrpSpPr>
      <p:grpSpPr>
        <a:xfrm>
          <a:off x="0" y="0"/>
          <a:ext cx="0" cy="0"/>
          <a:chOff x="0" y="0"/>
          <a:chExt cx="0" cy="0"/>
        </a:xfrm>
      </p:grpSpPr>
      <p:sp>
        <p:nvSpPr>
          <p:cNvPr id="153" name="Google Shape;153;p19"/>
          <p:cNvSpPr txBox="1"/>
          <p:nvPr/>
        </p:nvSpPr>
        <p:spPr>
          <a:xfrm>
            <a:off x="783300" y="249625"/>
            <a:ext cx="10626300" cy="3069900"/>
          </a:xfrm>
          <a:prstGeom prst="rect">
            <a:avLst/>
          </a:prstGeom>
          <a:noFill/>
          <a:ln>
            <a:noFill/>
          </a:ln>
        </p:spPr>
        <p:txBody>
          <a:bodyPr anchorCtr="0" anchor="t" bIns="0" lIns="0" spcFirstLastPara="1" rIns="0" wrap="square" tIns="0">
            <a:noAutofit/>
          </a:bodyPr>
          <a:lstStyle/>
          <a:p>
            <a:pPr indent="0" lvl="0" marL="0" marR="0" rtl="0" algn="ctr">
              <a:lnSpc>
                <a:spcPct val="126000"/>
              </a:lnSpc>
              <a:spcBef>
                <a:spcPts val="0"/>
              </a:spcBef>
              <a:spcAft>
                <a:spcPts val="0"/>
              </a:spcAft>
              <a:buClr>
                <a:schemeClr val="dk1"/>
              </a:buClr>
              <a:buSzPts val="1100"/>
              <a:buFont typeface="Arial"/>
              <a:buNone/>
            </a:pPr>
            <a:r>
              <a:rPr b="1" lang="en-US" sz="3600">
                <a:latin typeface="Montserrat"/>
                <a:ea typeface="Montserrat"/>
                <a:cs typeface="Montserrat"/>
                <a:sym typeface="Montserrat"/>
              </a:rPr>
              <a:t>CONSUMER BEHAVIOR </a:t>
            </a:r>
            <a:endParaRPr b="1" sz="3600">
              <a:latin typeface="Montserrat"/>
              <a:ea typeface="Montserrat"/>
              <a:cs typeface="Montserrat"/>
              <a:sym typeface="Montserrat"/>
            </a:endParaRPr>
          </a:p>
          <a:p>
            <a:pPr indent="0" lvl="0" marL="0" marR="0" rtl="0" algn="ctr">
              <a:lnSpc>
                <a:spcPct val="126000"/>
              </a:lnSpc>
              <a:spcBef>
                <a:spcPts val="0"/>
              </a:spcBef>
              <a:spcAft>
                <a:spcPts val="0"/>
              </a:spcAft>
              <a:buSzPts val="1100"/>
              <a:buNone/>
            </a:pPr>
            <a:r>
              <a:rPr b="1" lang="en-US" sz="3600">
                <a:latin typeface="Montserrat"/>
                <a:ea typeface="Montserrat"/>
                <a:cs typeface="Montserrat"/>
                <a:sym typeface="Montserrat"/>
              </a:rPr>
              <a:t>VS. </a:t>
            </a:r>
            <a:endParaRPr b="1" sz="3600">
              <a:latin typeface="Montserrat"/>
              <a:ea typeface="Montserrat"/>
              <a:cs typeface="Montserrat"/>
              <a:sym typeface="Montserrat"/>
            </a:endParaRPr>
          </a:p>
          <a:p>
            <a:pPr indent="0" lvl="0" marL="0" marR="0" rtl="0" algn="ctr">
              <a:lnSpc>
                <a:spcPct val="126000"/>
              </a:lnSpc>
              <a:spcBef>
                <a:spcPts val="0"/>
              </a:spcBef>
              <a:spcAft>
                <a:spcPts val="0"/>
              </a:spcAft>
              <a:buClr>
                <a:schemeClr val="dk1"/>
              </a:buClr>
              <a:buSzPts val="1100"/>
              <a:buFont typeface="Arial"/>
              <a:buNone/>
            </a:pPr>
            <a:r>
              <a:rPr b="1" lang="en-US" sz="3600">
                <a:latin typeface="Montserrat"/>
                <a:ea typeface="Montserrat"/>
                <a:cs typeface="Montserrat"/>
                <a:sym typeface="Montserrat"/>
              </a:rPr>
              <a:t>INSTITUTIONAL ARRANGEMENT</a:t>
            </a:r>
            <a:endParaRPr b="1" sz="3600">
              <a:latin typeface="Montserrat"/>
              <a:ea typeface="Montserrat"/>
              <a:cs typeface="Montserrat"/>
              <a:sym typeface="Montserrat"/>
            </a:endParaRPr>
          </a:p>
          <a:p>
            <a:pPr indent="0" lvl="0" marL="0" marR="0" rtl="0" algn="ctr">
              <a:lnSpc>
                <a:spcPct val="126000"/>
              </a:lnSpc>
              <a:spcBef>
                <a:spcPts val="0"/>
              </a:spcBef>
              <a:spcAft>
                <a:spcPts val="0"/>
              </a:spcAft>
              <a:buClr>
                <a:schemeClr val="dk1"/>
              </a:buClr>
              <a:buSzPts val="1100"/>
              <a:buFont typeface="Arial"/>
              <a:buNone/>
            </a:pPr>
            <a:r>
              <a:t/>
            </a:r>
            <a:endParaRPr b="1" sz="3600">
              <a:latin typeface="Montserrat"/>
              <a:ea typeface="Montserrat"/>
              <a:cs typeface="Montserrat"/>
              <a:sym typeface="Montserrat"/>
            </a:endParaRPr>
          </a:p>
          <a:p>
            <a:pPr indent="0" lvl="0" marL="0" marR="0" rtl="0" algn="ctr">
              <a:lnSpc>
                <a:spcPct val="126000"/>
              </a:lnSpc>
              <a:spcBef>
                <a:spcPts val="0"/>
              </a:spcBef>
              <a:spcAft>
                <a:spcPts val="0"/>
              </a:spcAft>
              <a:buNone/>
            </a:pPr>
            <a:r>
              <a:t/>
            </a:r>
            <a:endParaRPr b="1" sz="3600">
              <a:latin typeface="Montserrat"/>
              <a:ea typeface="Montserrat"/>
              <a:cs typeface="Montserrat"/>
              <a:sym typeface="Montserrat"/>
            </a:endParaRPr>
          </a:p>
        </p:txBody>
      </p:sp>
      <p:sp>
        <p:nvSpPr>
          <p:cNvPr id="154" name="Google Shape;154;p19"/>
          <p:cNvSpPr/>
          <p:nvPr/>
        </p:nvSpPr>
        <p:spPr>
          <a:xfrm>
            <a:off x="685800" y="2496600"/>
            <a:ext cx="10820400" cy="38355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55" name="Google Shape;155;p19"/>
          <p:cNvSpPr/>
          <p:nvPr/>
        </p:nvSpPr>
        <p:spPr>
          <a:xfrm rot="-5400000">
            <a:off x="5572461" y="2847196"/>
            <a:ext cx="1047974" cy="296037"/>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56" name="Google Shape;156;p19"/>
          <p:cNvSpPr/>
          <p:nvPr/>
        </p:nvSpPr>
        <p:spPr>
          <a:xfrm rot="-5400000">
            <a:off x="8819899" y="2847196"/>
            <a:ext cx="1047974" cy="296037"/>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57" name="Google Shape;157;p19"/>
          <p:cNvSpPr/>
          <p:nvPr/>
        </p:nvSpPr>
        <p:spPr>
          <a:xfrm rot="-5400000">
            <a:off x="2325022" y="2847196"/>
            <a:ext cx="1047974" cy="296037"/>
          </a:xfrm>
          <a:custGeom>
            <a:rect b="b" l="l" r="r" t="t"/>
            <a:pathLst>
              <a:path extrusionOk="0" h="533400" w="1888242">
                <a:moveTo>
                  <a:pt x="1810772" y="198120"/>
                </a:moveTo>
                <a:lnTo>
                  <a:pt x="523240" y="198120"/>
                </a:lnTo>
                <a:cubicBezTo>
                  <a:pt x="492760" y="83820"/>
                  <a:pt x="389890" y="0"/>
                  <a:pt x="266700" y="0"/>
                </a:cubicBezTo>
                <a:cubicBezTo>
                  <a:pt x="119380" y="0"/>
                  <a:pt x="0" y="119380"/>
                  <a:pt x="0" y="266700"/>
                </a:cubicBezTo>
                <a:cubicBezTo>
                  <a:pt x="0" y="414020"/>
                  <a:pt x="119380" y="533400"/>
                  <a:pt x="266700" y="533400"/>
                </a:cubicBezTo>
                <a:cubicBezTo>
                  <a:pt x="389890" y="533400"/>
                  <a:pt x="494030" y="449580"/>
                  <a:pt x="523240" y="335280"/>
                </a:cubicBezTo>
                <a:lnTo>
                  <a:pt x="1810772" y="335280"/>
                </a:lnTo>
                <a:cubicBezTo>
                  <a:pt x="1853952" y="335280"/>
                  <a:pt x="1888242" y="304800"/>
                  <a:pt x="1888242" y="266700"/>
                </a:cubicBezTo>
                <a:cubicBezTo>
                  <a:pt x="1888242" y="228600"/>
                  <a:pt x="1853952" y="198120"/>
                  <a:pt x="1810772" y="198120"/>
                </a:cubicBezTo>
                <a:close/>
              </a:path>
            </a:pathLst>
          </a:custGeom>
          <a:solidFill>
            <a:srgbClr val="00BCD4"/>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158" name="Google Shape;158;p19"/>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159" name="Google Shape;159;p19"/>
          <p:cNvSpPr txBox="1"/>
          <p:nvPr/>
        </p:nvSpPr>
        <p:spPr>
          <a:xfrm>
            <a:off x="4726718" y="3804747"/>
            <a:ext cx="2739600" cy="12192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SzPts val="1100"/>
              <a:buNone/>
            </a:pPr>
            <a:r>
              <a:rPr lang="en-US" sz="2500">
                <a:solidFill>
                  <a:srgbClr val="FFFFFF"/>
                </a:solidFill>
                <a:latin typeface="Montserrat Light"/>
                <a:ea typeface="Montserrat Light"/>
                <a:cs typeface="Montserrat Light"/>
                <a:sym typeface="Montserrat Light"/>
              </a:rPr>
              <a:t>Intended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rPr lang="en-US" sz="2500">
                <a:solidFill>
                  <a:srgbClr val="FFFFFF"/>
                </a:solidFill>
                <a:latin typeface="Montserrat Light"/>
                <a:ea typeface="Montserrat Light"/>
                <a:cs typeface="Montserrat Light"/>
                <a:sym typeface="Montserrat Light"/>
              </a:rPr>
              <a:t>vs.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rPr lang="en-US" sz="2500">
                <a:solidFill>
                  <a:srgbClr val="FFFFFF"/>
                </a:solidFill>
                <a:latin typeface="Montserrat Light"/>
                <a:ea typeface="Montserrat Light"/>
                <a:cs typeface="Montserrat Light"/>
                <a:sym typeface="Montserrat Light"/>
              </a:rPr>
              <a:t>unintended</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2500">
              <a:solidFill>
                <a:srgbClr val="FFFFFF"/>
              </a:solidFill>
              <a:latin typeface="Montserrat Light"/>
              <a:ea typeface="Montserrat Light"/>
              <a:cs typeface="Montserrat Light"/>
              <a:sym typeface="Montserrat Light"/>
            </a:endParaRPr>
          </a:p>
        </p:txBody>
      </p:sp>
      <p:sp>
        <p:nvSpPr>
          <p:cNvPr id="160" name="Google Shape;160;p19"/>
          <p:cNvSpPr txBox="1"/>
          <p:nvPr/>
        </p:nvSpPr>
        <p:spPr>
          <a:xfrm>
            <a:off x="7974157" y="3804747"/>
            <a:ext cx="2739600" cy="12192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lang="en-US" sz="2500">
                <a:solidFill>
                  <a:srgbClr val="FFFFFF"/>
                </a:solidFill>
                <a:latin typeface="Montserrat Light"/>
                <a:ea typeface="Montserrat Light"/>
                <a:cs typeface="Montserrat Light"/>
                <a:sym typeface="Montserrat Light"/>
              </a:rPr>
              <a:t>Voluntary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rPr lang="en-US" sz="2500">
                <a:solidFill>
                  <a:srgbClr val="FFFFFF"/>
                </a:solidFill>
                <a:latin typeface="Montserrat Light"/>
                <a:ea typeface="Montserrat Light"/>
                <a:cs typeface="Montserrat Light"/>
                <a:sym typeface="Montserrat Light"/>
              </a:rPr>
              <a:t>vs.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rPr lang="en-US" sz="2500">
                <a:solidFill>
                  <a:srgbClr val="FFFFFF"/>
                </a:solidFill>
                <a:latin typeface="Montserrat Light"/>
                <a:ea typeface="Montserrat Light"/>
                <a:cs typeface="Montserrat Light"/>
                <a:sym typeface="Montserrat Light"/>
              </a:rPr>
              <a:t>compulsory</a:t>
            </a:r>
            <a:endParaRPr sz="2500">
              <a:latin typeface="Montserrat"/>
              <a:ea typeface="Montserrat"/>
              <a:cs typeface="Montserrat"/>
              <a:sym typeface="Montserrat"/>
            </a:endParaRPr>
          </a:p>
        </p:txBody>
      </p:sp>
      <p:sp>
        <p:nvSpPr>
          <p:cNvPr id="161" name="Google Shape;161;p19"/>
          <p:cNvSpPr txBox="1"/>
          <p:nvPr/>
        </p:nvSpPr>
        <p:spPr>
          <a:xfrm>
            <a:off x="1479280" y="3804747"/>
            <a:ext cx="2739600" cy="12192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SzPts val="1100"/>
              <a:buNone/>
            </a:pPr>
            <a:r>
              <a:rPr lang="en-US" sz="2500">
                <a:solidFill>
                  <a:srgbClr val="FFFFFF"/>
                </a:solidFill>
                <a:latin typeface="Montserrat Light"/>
                <a:ea typeface="Montserrat Light"/>
                <a:cs typeface="Montserrat Light"/>
                <a:sym typeface="Montserrat Light"/>
              </a:rPr>
              <a:t>Market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SzPts val="1100"/>
              <a:buNone/>
            </a:pPr>
            <a:r>
              <a:rPr lang="en-US" sz="2500">
                <a:solidFill>
                  <a:srgbClr val="FFFFFF"/>
                </a:solidFill>
                <a:latin typeface="Montserrat Light"/>
                <a:ea typeface="Montserrat Light"/>
                <a:cs typeface="Montserrat Light"/>
                <a:sym typeface="Montserrat Light"/>
              </a:rPr>
              <a:t>vs.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rPr lang="en-US" sz="2500">
                <a:solidFill>
                  <a:srgbClr val="FFFFFF"/>
                </a:solidFill>
                <a:latin typeface="Montserrat Light"/>
                <a:ea typeface="Montserrat Light"/>
                <a:cs typeface="Montserrat Light"/>
                <a:sym typeface="Montserrat Light"/>
              </a:rPr>
              <a:t>household</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Clr>
                <a:schemeClr val="dk1"/>
              </a:buClr>
              <a:buSzPts val="1100"/>
              <a:buFont typeface="Arial"/>
              <a:buNone/>
            </a:pPr>
            <a:r>
              <a:t/>
            </a:r>
            <a:endParaRPr sz="2500">
              <a:solidFill>
                <a:srgbClr val="FFFFFF"/>
              </a:solidFill>
              <a:latin typeface="Montserrat Light"/>
              <a:ea typeface="Montserrat Light"/>
              <a:cs typeface="Montserrat Light"/>
              <a:sym typeface="Montserrat Light"/>
            </a:endParaRPr>
          </a:p>
          <a:p>
            <a:pPr indent="0" lvl="0" marL="0" marR="0" rtl="0" algn="ctr">
              <a:lnSpc>
                <a:spcPct val="150000"/>
              </a:lnSpc>
              <a:spcBef>
                <a:spcPts val="0"/>
              </a:spcBef>
              <a:spcAft>
                <a:spcPts val="0"/>
              </a:spcAft>
              <a:buNone/>
            </a:pPr>
            <a:r>
              <a:t/>
            </a:r>
            <a:endParaRPr sz="2500">
              <a:solidFill>
                <a:srgbClr val="FFFFFF"/>
              </a:solidFill>
              <a:latin typeface="Montserrat Light"/>
              <a:ea typeface="Montserrat Light"/>
              <a:cs typeface="Montserrat Light"/>
              <a:sym typeface="Montserrat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65" name="Shape 165"/>
        <p:cNvGrpSpPr/>
        <p:nvPr/>
      </p:nvGrpSpPr>
      <p:grpSpPr>
        <a:xfrm>
          <a:off x="0" y="0"/>
          <a:ext cx="0" cy="0"/>
          <a:chOff x="0" y="0"/>
          <a:chExt cx="0" cy="0"/>
        </a:xfrm>
      </p:grpSpPr>
      <p:sp>
        <p:nvSpPr>
          <p:cNvPr id="166" name="Google Shape;166;p20"/>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67" name="Google Shape;167;p20"/>
          <p:cNvSpPr txBox="1"/>
          <p:nvPr/>
        </p:nvSpPr>
        <p:spPr>
          <a:xfrm>
            <a:off x="-265200" y="389400"/>
            <a:ext cx="12722400" cy="850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4200">
                <a:solidFill>
                  <a:srgbClr val="00BCD4"/>
                </a:solidFill>
                <a:latin typeface="Montserrat"/>
                <a:ea typeface="Montserrat"/>
                <a:cs typeface="Montserrat"/>
                <a:sym typeface="Montserrat"/>
              </a:rPr>
              <a:t>RATIONALITY OF CONSUMER BEHAVIOR</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4200">
              <a:solidFill>
                <a:srgbClr val="00BCD4"/>
              </a:solidFill>
              <a:latin typeface="Montserrat"/>
              <a:ea typeface="Montserrat"/>
              <a:cs typeface="Montserrat"/>
              <a:sym typeface="Montserrat"/>
            </a:endParaRPr>
          </a:p>
        </p:txBody>
      </p:sp>
      <p:sp>
        <p:nvSpPr>
          <p:cNvPr id="168" name="Google Shape;168;p20"/>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169" name="Google Shape;169;p20"/>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170" name="Google Shape;170;p20"/>
          <p:cNvSpPr txBox="1"/>
          <p:nvPr>
            <p:ph idx="4294967295" type="body"/>
          </p:nvPr>
        </p:nvSpPr>
        <p:spPr>
          <a:xfrm>
            <a:off x="838200" y="1696175"/>
            <a:ext cx="10515600" cy="4351200"/>
          </a:xfrm>
          <a:prstGeom prst="rect">
            <a:avLst/>
          </a:prstGeom>
          <a:noFill/>
          <a:ln>
            <a:noFill/>
          </a:ln>
        </p:spPr>
        <p:txBody>
          <a:bodyPr anchorCtr="0" anchor="t" bIns="45700" lIns="91425" spcFirstLastPara="1" rIns="91425" wrap="square" tIns="45700">
            <a:noAutofit/>
          </a:bodyPr>
          <a:lstStyle/>
          <a:p>
            <a:pPr indent="0" lvl="0" marL="228600" rtl="0" algn="just">
              <a:lnSpc>
                <a:spcPct val="115000"/>
              </a:lnSpc>
              <a:spcBef>
                <a:spcPts val="0"/>
              </a:spcBef>
              <a:spcAft>
                <a:spcPts val="0"/>
              </a:spcAft>
              <a:buNone/>
            </a:pPr>
            <a:r>
              <a:rPr lang="en-US" sz="2300">
                <a:latin typeface="Montserrat"/>
                <a:ea typeface="Montserrat"/>
                <a:cs typeface="Montserrat"/>
                <a:sym typeface="Montserrat"/>
              </a:rPr>
              <a:t>Rational behavior consists of such activities which allow an individual to </a:t>
            </a:r>
            <a:r>
              <a:rPr b="1" lang="en-US" sz="2300">
                <a:solidFill>
                  <a:srgbClr val="FFFFFF"/>
                </a:solidFill>
                <a:latin typeface="Montserrat"/>
                <a:ea typeface="Montserrat"/>
                <a:cs typeface="Montserrat"/>
                <a:sym typeface="Montserrat"/>
              </a:rPr>
              <a:t>maximize its satisfaction</a:t>
            </a:r>
            <a:r>
              <a:rPr lang="en-US" sz="2300">
                <a:solidFill>
                  <a:srgbClr val="FFFFFF"/>
                </a:solidFill>
                <a:latin typeface="Montserrat"/>
                <a:ea typeface="Montserrat"/>
                <a:cs typeface="Montserrat"/>
                <a:sym typeface="Montserrat"/>
              </a:rPr>
              <a:t>.</a:t>
            </a:r>
            <a:r>
              <a:rPr b="1" lang="en-US" sz="2300">
                <a:solidFill>
                  <a:srgbClr val="FFFFFF"/>
                </a:solidFill>
                <a:latin typeface="Montserrat"/>
                <a:ea typeface="Montserrat"/>
                <a:cs typeface="Montserrat"/>
                <a:sym typeface="Montserrat"/>
              </a:rPr>
              <a:t> </a:t>
            </a:r>
            <a:endParaRPr b="1" sz="2300">
              <a:solidFill>
                <a:srgbClr val="FFFFFF"/>
              </a:solidFill>
              <a:latin typeface="Montserrat"/>
              <a:ea typeface="Montserrat"/>
              <a:cs typeface="Montserrat"/>
              <a:sym typeface="Montserrat"/>
            </a:endParaRPr>
          </a:p>
          <a:p>
            <a:pPr indent="0" lvl="0" marL="228600" rtl="0" algn="just">
              <a:lnSpc>
                <a:spcPct val="115000"/>
              </a:lnSpc>
              <a:spcBef>
                <a:spcPts val="1000"/>
              </a:spcBef>
              <a:spcAft>
                <a:spcPts val="0"/>
              </a:spcAft>
              <a:buNone/>
            </a:pPr>
            <a:r>
              <a:rPr lang="en-US" sz="2300">
                <a:latin typeface="Montserrat"/>
                <a:ea typeface="Montserrat"/>
                <a:cs typeface="Montserrat"/>
                <a:sym typeface="Montserrat"/>
              </a:rPr>
              <a:t>Consumer acts rationally when with a </a:t>
            </a:r>
            <a:r>
              <a:rPr b="1" lang="en-US" sz="2300">
                <a:solidFill>
                  <a:srgbClr val="FFFFFF"/>
                </a:solidFill>
                <a:latin typeface="Montserrat"/>
                <a:ea typeface="Montserrat"/>
                <a:cs typeface="Montserrat"/>
                <a:sym typeface="Montserrat"/>
              </a:rPr>
              <a:t>particular level of income</a:t>
            </a:r>
            <a:r>
              <a:rPr lang="en-US" sz="2300">
                <a:latin typeface="Montserrat"/>
                <a:ea typeface="Montserrat"/>
                <a:cs typeface="Montserrat"/>
                <a:sym typeface="Montserrat"/>
              </a:rPr>
              <a:t>, he </a:t>
            </a:r>
            <a:r>
              <a:rPr b="1" lang="en-US" sz="2300">
                <a:solidFill>
                  <a:srgbClr val="FFFFFF"/>
                </a:solidFill>
                <a:latin typeface="Montserrat"/>
                <a:ea typeface="Montserrat"/>
                <a:cs typeface="Montserrat"/>
                <a:sym typeface="Montserrat"/>
              </a:rPr>
              <a:t>tends to buy such amount of goods and services</a:t>
            </a:r>
            <a:r>
              <a:rPr lang="en-US" sz="2300">
                <a:latin typeface="Montserrat"/>
                <a:ea typeface="Montserrat"/>
                <a:cs typeface="Montserrat"/>
                <a:sym typeface="Montserrat"/>
              </a:rPr>
              <a:t> that will give him the </a:t>
            </a:r>
            <a:r>
              <a:rPr b="1" lang="en-US" sz="2300">
                <a:solidFill>
                  <a:srgbClr val="FFFFFF"/>
                </a:solidFill>
                <a:latin typeface="Montserrat"/>
                <a:ea typeface="Montserrat"/>
                <a:cs typeface="Montserrat"/>
                <a:sym typeface="Montserrat"/>
              </a:rPr>
              <a:t>possible highest level of satisfaction</a:t>
            </a:r>
            <a:r>
              <a:rPr lang="en-US" sz="2300">
                <a:solidFill>
                  <a:srgbClr val="FFFFFF"/>
                </a:solidFill>
                <a:latin typeface="Montserrat"/>
                <a:ea typeface="Montserrat"/>
                <a:cs typeface="Montserrat"/>
                <a:sym typeface="Montserrat"/>
              </a:rPr>
              <a:t>.</a:t>
            </a:r>
            <a:r>
              <a:rPr b="1" lang="en-US" sz="2300">
                <a:latin typeface="Montserrat"/>
                <a:ea typeface="Montserrat"/>
                <a:cs typeface="Montserrat"/>
                <a:sym typeface="Montserrat"/>
              </a:rPr>
              <a:t> </a:t>
            </a:r>
            <a:r>
              <a:rPr lang="en-US" sz="2300">
                <a:latin typeface="Montserrat"/>
                <a:ea typeface="Montserrat"/>
                <a:cs typeface="Montserrat"/>
                <a:sym typeface="Montserrat"/>
              </a:rPr>
              <a:t>Such behavior is based on three assumptions (Rudnicki: 2000: 33):</a:t>
            </a:r>
            <a:endParaRPr sz="2300">
              <a:latin typeface="Montserrat"/>
              <a:ea typeface="Montserrat"/>
              <a:cs typeface="Montserrat"/>
              <a:sym typeface="Montserrat"/>
            </a:endParaRPr>
          </a:p>
          <a:p>
            <a:pPr indent="-222250" lvl="1" marL="685800" rtl="0" algn="just">
              <a:lnSpc>
                <a:spcPct val="115000"/>
              </a:lnSpc>
              <a:spcBef>
                <a:spcPts val="500"/>
              </a:spcBef>
              <a:spcAft>
                <a:spcPts val="0"/>
              </a:spcAft>
              <a:buClr>
                <a:srgbClr val="FFFFFF"/>
              </a:buClr>
              <a:buSzPts val="2300"/>
              <a:buFont typeface="Montserrat"/>
              <a:buChar char="–"/>
            </a:pPr>
            <a:r>
              <a:rPr lang="en-US" sz="2300">
                <a:solidFill>
                  <a:srgbClr val="000000"/>
                </a:solidFill>
                <a:latin typeface="Montserrat"/>
                <a:ea typeface="Montserrat"/>
                <a:cs typeface="Montserrat"/>
                <a:sym typeface="Montserrat"/>
              </a:rPr>
              <a:t>Consumer is conscious of his preferences and is able, to some extent, to describe his needs;</a:t>
            </a:r>
            <a:endParaRPr sz="2300">
              <a:solidFill>
                <a:srgbClr val="000000"/>
              </a:solidFill>
              <a:latin typeface="Montserrat"/>
              <a:ea typeface="Montserrat"/>
              <a:cs typeface="Montserrat"/>
              <a:sym typeface="Montserrat"/>
            </a:endParaRPr>
          </a:p>
          <a:p>
            <a:pPr indent="-222250" lvl="1" marL="685800" rtl="0" algn="just">
              <a:lnSpc>
                <a:spcPct val="115000"/>
              </a:lnSpc>
              <a:spcBef>
                <a:spcPts val="500"/>
              </a:spcBef>
              <a:spcAft>
                <a:spcPts val="0"/>
              </a:spcAft>
              <a:buClr>
                <a:srgbClr val="FFFFFF"/>
              </a:buClr>
              <a:buSzPts val="2300"/>
              <a:buFont typeface="Montserrat"/>
              <a:buChar char="–"/>
            </a:pPr>
            <a:r>
              <a:rPr lang="en-US" sz="2300">
                <a:solidFill>
                  <a:srgbClr val="000000"/>
                </a:solidFill>
                <a:latin typeface="Montserrat"/>
                <a:ea typeface="Montserrat"/>
                <a:cs typeface="Montserrat"/>
                <a:sym typeface="Montserrat"/>
              </a:rPr>
              <a:t>Consumer is able to classify his needs according to their intensity;</a:t>
            </a:r>
            <a:endParaRPr sz="2300">
              <a:solidFill>
                <a:srgbClr val="000000"/>
              </a:solidFill>
              <a:latin typeface="Montserrat"/>
              <a:ea typeface="Montserrat"/>
              <a:cs typeface="Montserrat"/>
              <a:sym typeface="Montserrat"/>
            </a:endParaRPr>
          </a:p>
          <a:p>
            <a:pPr indent="-222250" lvl="1" marL="685800" rtl="0" algn="just">
              <a:lnSpc>
                <a:spcPct val="115000"/>
              </a:lnSpc>
              <a:spcBef>
                <a:spcPts val="500"/>
              </a:spcBef>
              <a:spcAft>
                <a:spcPts val="0"/>
              </a:spcAft>
              <a:buClr>
                <a:srgbClr val="FFFFFF"/>
              </a:buClr>
              <a:buSzPts val="2300"/>
              <a:buFont typeface="Montserrat"/>
              <a:buChar char="–"/>
            </a:pPr>
            <a:r>
              <a:rPr lang="en-US" sz="2300">
                <a:solidFill>
                  <a:srgbClr val="000000"/>
                </a:solidFill>
                <a:latin typeface="Montserrat"/>
                <a:ea typeface="Montserrat"/>
                <a:cs typeface="Montserrat"/>
                <a:sym typeface="Montserrat"/>
              </a:rPr>
              <a:t>Consumer is making choices in order to maximize his satisfaction.</a:t>
            </a:r>
            <a:endParaRPr sz="2300">
              <a:solidFill>
                <a:srgbClr val="000000"/>
              </a:solidFill>
              <a:latin typeface="Montserrat"/>
              <a:ea typeface="Montserrat"/>
              <a:cs typeface="Montserrat"/>
              <a:sym typeface="Montserrat"/>
            </a:endParaRPr>
          </a:p>
          <a:p>
            <a:pPr indent="0" lvl="0" marL="0" rtl="0" algn="just">
              <a:lnSpc>
                <a:spcPct val="115000"/>
              </a:lnSpc>
              <a:spcBef>
                <a:spcPts val="1000"/>
              </a:spcBef>
              <a:spcAft>
                <a:spcPts val="0"/>
              </a:spcAft>
              <a:buClr>
                <a:schemeClr val="dk1"/>
              </a:buClr>
              <a:buSzPts val="2800"/>
              <a:buNone/>
            </a:pPr>
            <a:r>
              <a:t/>
            </a:r>
            <a:endParaRPr sz="23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74" name="Shape 174"/>
        <p:cNvGrpSpPr/>
        <p:nvPr/>
      </p:nvGrpSpPr>
      <p:grpSpPr>
        <a:xfrm>
          <a:off x="0" y="0"/>
          <a:ext cx="0" cy="0"/>
          <a:chOff x="0" y="0"/>
          <a:chExt cx="0" cy="0"/>
        </a:xfrm>
      </p:grpSpPr>
      <p:sp>
        <p:nvSpPr>
          <p:cNvPr id="175" name="Google Shape;175;p21"/>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76" name="Google Shape;176;p21"/>
          <p:cNvSpPr txBox="1"/>
          <p:nvPr/>
        </p:nvSpPr>
        <p:spPr>
          <a:xfrm>
            <a:off x="-265200" y="389400"/>
            <a:ext cx="12722400" cy="8505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SzPts val="1100"/>
              <a:buNone/>
            </a:pPr>
            <a:r>
              <a:rPr b="1" lang="en-US" sz="4200">
                <a:solidFill>
                  <a:srgbClr val="00BCD4"/>
                </a:solidFill>
                <a:latin typeface="Montserrat"/>
                <a:ea typeface="Montserrat"/>
                <a:cs typeface="Montserrat"/>
                <a:sym typeface="Montserrat"/>
              </a:rPr>
              <a:t>RATIONALITY OF CONSUMER BEHAVIOR</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11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42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4200">
              <a:solidFill>
                <a:srgbClr val="00BCD4"/>
              </a:solidFill>
              <a:latin typeface="Montserrat"/>
              <a:ea typeface="Montserrat"/>
              <a:cs typeface="Montserrat"/>
              <a:sym typeface="Montserrat"/>
            </a:endParaRPr>
          </a:p>
        </p:txBody>
      </p:sp>
      <p:sp>
        <p:nvSpPr>
          <p:cNvPr id="177" name="Google Shape;177;p21"/>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178" name="Google Shape;178;p21"/>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sp>
        <p:nvSpPr>
          <p:cNvPr id="179" name="Google Shape;179;p21"/>
          <p:cNvSpPr txBox="1"/>
          <p:nvPr>
            <p:ph idx="4294967295"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196850" lvl="0" marL="228600" rtl="0" algn="just">
              <a:lnSpc>
                <a:spcPct val="115000"/>
              </a:lnSpc>
              <a:spcBef>
                <a:spcPts val="0"/>
              </a:spcBef>
              <a:spcAft>
                <a:spcPts val="0"/>
              </a:spcAft>
              <a:buClr>
                <a:schemeClr val="dk1"/>
              </a:buClr>
              <a:buSzPts val="2300"/>
              <a:buChar char="•"/>
            </a:pPr>
            <a:r>
              <a:rPr lang="en-US" sz="2300">
                <a:latin typeface="Montserrat"/>
                <a:ea typeface="Montserrat"/>
                <a:cs typeface="Montserrat"/>
                <a:sym typeface="Montserrat"/>
              </a:rPr>
              <a:t>Irrational behavior is </a:t>
            </a:r>
            <a:r>
              <a:rPr b="1" lang="en-US" sz="2300">
                <a:solidFill>
                  <a:srgbClr val="FFFFFF"/>
                </a:solidFill>
                <a:latin typeface="Montserrat"/>
                <a:ea typeface="Montserrat"/>
                <a:cs typeface="Montserrat"/>
                <a:sym typeface="Montserrat"/>
              </a:rPr>
              <a:t>internally incoherent</a:t>
            </a:r>
            <a:r>
              <a:rPr lang="en-US" sz="2300">
                <a:latin typeface="Montserrat"/>
                <a:ea typeface="Montserrat"/>
                <a:cs typeface="Montserrat"/>
                <a:sym typeface="Montserrat"/>
              </a:rPr>
              <a:t> or </a:t>
            </a:r>
            <a:r>
              <a:rPr b="1" lang="en-US" sz="2300">
                <a:solidFill>
                  <a:srgbClr val="FFFFFF"/>
                </a:solidFill>
                <a:latin typeface="Montserrat"/>
                <a:ea typeface="Montserrat"/>
                <a:cs typeface="Montserrat"/>
                <a:sym typeface="Montserrat"/>
              </a:rPr>
              <a:t>stays in conflict with consumer’s interest</a:t>
            </a:r>
            <a:r>
              <a:rPr lang="en-US" sz="2300">
                <a:latin typeface="Montserrat"/>
                <a:ea typeface="Montserrat"/>
                <a:cs typeface="Montserrat"/>
                <a:sym typeface="Montserrat"/>
              </a:rPr>
              <a:t>, of what the </a:t>
            </a:r>
            <a:r>
              <a:rPr b="1" lang="en-US" sz="2300">
                <a:solidFill>
                  <a:srgbClr val="FFFFFF"/>
                </a:solidFill>
                <a:latin typeface="Montserrat"/>
                <a:ea typeface="Montserrat"/>
                <a:cs typeface="Montserrat"/>
                <a:sym typeface="Montserrat"/>
              </a:rPr>
              <a:t>consumer is aware</a:t>
            </a:r>
            <a:r>
              <a:rPr b="1" lang="en-US" sz="2300">
                <a:solidFill>
                  <a:schemeClr val="accent2"/>
                </a:solidFill>
                <a:latin typeface="Montserrat"/>
                <a:ea typeface="Montserrat"/>
                <a:cs typeface="Montserrat"/>
                <a:sym typeface="Montserrat"/>
              </a:rPr>
              <a:t> </a:t>
            </a:r>
            <a:r>
              <a:rPr lang="en-US" sz="2300">
                <a:latin typeface="Montserrat"/>
                <a:ea typeface="Montserrat"/>
                <a:cs typeface="Montserrat"/>
                <a:sym typeface="Montserrat"/>
              </a:rPr>
              <a:t>from the moment of acting in such way. </a:t>
            </a:r>
            <a:endParaRPr sz="2300">
              <a:latin typeface="Montserrat"/>
              <a:ea typeface="Montserrat"/>
              <a:cs typeface="Montserrat"/>
              <a:sym typeface="Montserrat"/>
            </a:endParaRPr>
          </a:p>
          <a:p>
            <a:pPr indent="-196850" lvl="0" marL="228600" rtl="0" algn="just">
              <a:lnSpc>
                <a:spcPct val="115000"/>
              </a:lnSpc>
              <a:spcBef>
                <a:spcPts val="1000"/>
              </a:spcBef>
              <a:spcAft>
                <a:spcPts val="0"/>
              </a:spcAft>
              <a:buClr>
                <a:schemeClr val="dk1"/>
              </a:buClr>
              <a:buSzPts val="2300"/>
              <a:buFont typeface="Montserrat"/>
              <a:buChar char="•"/>
            </a:pPr>
            <a:r>
              <a:rPr lang="en-US" sz="2300">
                <a:latin typeface="Montserrat"/>
                <a:ea typeface="Montserrat"/>
                <a:cs typeface="Montserrat"/>
                <a:sym typeface="Montserrat"/>
              </a:rPr>
              <a:t>Sometimes the irrationality is defined as being extremely connected with someone’s needs and attitudes even when there is a clear evidence that they are harmful or wrong. </a:t>
            </a:r>
            <a:endParaRPr sz="2300">
              <a:latin typeface="Montserrat"/>
              <a:ea typeface="Montserrat"/>
              <a:cs typeface="Montserrat"/>
              <a:sym typeface="Montserrat"/>
            </a:endParaRPr>
          </a:p>
          <a:p>
            <a:pPr indent="-196850" lvl="0" marL="228600" rtl="0" algn="just">
              <a:lnSpc>
                <a:spcPct val="115000"/>
              </a:lnSpc>
              <a:spcBef>
                <a:spcPts val="1000"/>
              </a:spcBef>
              <a:spcAft>
                <a:spcPts val="0"/>
              </a:spcAft>
              <a:buClr>
                <a:schemeClr val="dk1"/>
              </a:buClr>
              <a:buSzPts val="2300"/>
              <a:buChar char="•"/>
            </a:pPr>
            <a:r>
              <a:rPr lang="en-US" sz="2300">
                <a:latin typeface="Montserrat"/>
                <a:ea typeface="Montserrat"/>
                <a:cs typeface="Montserrat"/>
                <a:sym typeface="Montserrat"/>
              </a:rPr>
              <a:t>The irrational behavior of consumer comes from </a:t>
            </a:r>
            <a:r>
              <a:rPr b="1" lang="en-US" sz="2300">
                <a:solidFill>
                  <a:srgbClr val="FFFFFF"/>
                </a:solidFill>
                <a:latin typeface="Montserrat"/>
                <a:ea typeface="Montserrat"/>
                <a:cs typeface="Montserrat"/>
                <a:sym typeface="Montserrat"/>
              </a:rPr>
              <a:t>lack of proper consideration, imitating, snobbism, impulses and motives originated from consumer’s subconscious</a:t>
            </a:r>
            <a:r>
              <a:rPr b="1" lang="en-US" sz="2300">
                <a:solidFill>
                  <a:schemeClr val="accent2"/>
                </a:solidFill>
                <a:latin typeface="Montserrat"/>
                <a:ea typeface="Montserrat"/>
                <a:cs typeface="Montserrat"/>
                <a:sym typeface="Montserrat"/>
              </a:rPr>
              <a:t> </a:t>
            </a:r>
            <a:r>
              <a:rPr lang="en-US" sz="2300">
                <a:latin typeface="Montserrat"/>
                <a:ea typeface="Montserrat"/>
                <a:cs typeface="Montserrat"/>
                <a:sym typeface="Montserrat"/>
              </a:rPr>
              <a:t>(Rudnicki: 2000: 33).</a:t>
            </a:r>
            <a:endParaRPr sz="2300">
              <a:latin typeface="Montserrat"/>
              <a:ea typeface="Montserrat"/>
              <a:cs typeface="Montserrat"/>
              <a:sym typeface="Montserrat"/>
            </a:endParaRPr>
          </a:p>
          <a:p>
            <a:pPr indent="-50800" lvl="0" marL="228600" rtl="0" algn="just">
              <a:lnSpc>
                <a:spcPct val="115000"/>
              </a:lnSpc>
              <a:spcBef>
                <a:spcPts val="1000"/>
              </a:spcBef>
              <a:spcAft>
                <a:spcPts val="0"/>
              </a:spcAft>
              <a:buClr>
                <a:schemeClr val="dk1"/>
              </a:buClr>
              <a:buSzPts val="2800"/>
              <a:buNone/>
            </a:pPr>
            <a:r>
              <a:t/>
            </a:r>
            <a:endParaRPr sz="23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3" name="Shape 183"/>
        <p:cNvGrpSpPr/>
        <p:nvPr/>
      </p:nvGrpSpPr>
      <p:grpSpPr>
        <a:xfrm>
          <a:off x="0" y="0"/>
          <a:ext cx="0" cy="0"/>
          <a:chOff x="0" y="0"/>
          <a:chExt cx="0" cy="0"/>
        </a:xfrm>
      </p:grpSpPr>
      <p:sp>
        <p:nvSpPr>
          <p:cNvPr id="184" name="Google Shape;184;p22"/>
          <p:cNvSpPr/>
          <p:nvPr/>
        </p:nvSpPr>
        <p:spPr>
          <a:xfrm>
            <a:off x="0" y="0"/>
            <a:ext cx="12192000" cy="16293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sp>
        <p:nvSpPr>
          <p:cNvPr id="185" name="Google Shape;185;p22"/>
          <p:cNvSpPr txBox="1"/>
          <p:nvPr/>
        </p:nvSpPr>
        <p:spPr>
          <a:xfrm>
            <a:off x="41100" y="490200"/>
            <a:ext cx="12109800" cy="648900"/>
          </a:xfrm>
          <a:prstGeom prst="rect">
            <a:avLst/>
          </a:prstGeom>
          <a:noFill/>
          <a:ln>
            <a:noFill/>
          </a:ln>
        </p:spPr>
        <p:txBody>
          <a:bodyPr anchorCtr="0" anchor="t" bIns="0" lIns="0" spcFirstLastPara="1" rIns="0" wrap="square" tIns="0">
            <a:noAutofit/>
          </a:bodyPr>
          <a:lstStyle/>
          <a:p>
            <a:pPr indent="0" lvl="0" marL="0" marR="0" rtl="0" algn="ctr">
              <a:lnSpc>
                <a:spcPct val="131000"/>
              </a:lnSpc>
              <a:spcBef>
                <a:spcPts val="0"/>
              </a:spcBef>
              <a:spcAft>
                <a:spcPts val="0"/>
              </a:spcAft>
              <a:buClr>
                <a:schemeClr val="dk1"/>
              </a:buClr>
              <a:buSzPts val="1100"/>
              <a:buFont typeface="Arial"/>
              <a:buNone/>
            </a:pPr>
            <a:r>
              <a:rPr b="1" lang="en-US" sz="4100">
                <a:solidFill>
                  <a:srgbClr val="00BCD4"/>
                </a:solidFill>
                <a:latin typeface="Montserrat"/>
                <a:ea typeface="Montserrat"/>
                <a:cs typeface="Montserrat"/>
                <a:sym typeface="Montserrat"/>
              </a:rPr>
              <a:t>DETERMINANTS OF CONSUMER BEHAVIOR</a:t>
            </a:r>
            <a:endParaRPr b="1" sz="41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Clr>
                <a:schemeClr val="dk1"/>
              </a:buClr>
              <a:buSzPts val="1100"/>
              <a:buFont typeface="Arial"/>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SzPts val="700"/>
              <a:buNone/>
            </a:pPr>
            <a:r>
              <a:t/>
            </a:r>
            <a:endParaRPr b="1" sz="2400">
              <a:solidFill>
                <a:srgbClr val="00BCD4"/>
              </a:solidFill>
              <a:latin typeface="Montserrat"/>
              <a:ea typeface="Montserrat"/>
              <a:cs typeface="Montserrat"/>
              <a:sym typeface="Montserrat"/>
            </a:endParaRPr>
          </a:p>
          <a:p>
            <a:pPr indent="0" lvl="0" marL="0" marR="0" rtl="0" algn="ctr">
              <a:lnSpc>
                <a:spcPct val="131000"/>
              </a:lnSpc>
              <a:spcBef>
                <a:spcPts val="0"/>
              </a:spcBef>
              <a:spcAft>
                <a:spcPts val="0"/>
              </a:spcAft>
              <a:buNone/>
            </a:pPr>
            <a:r>
              <a:t/>
            </a:r>
            <a:endParaRPr b="1" sz="2400">
              <a:solidFill>
                <a:srgbClr val="00BCD4"/>
              </a:solidFill>
              <a:latin typeface="Montserrat"/>
              <a:ea typeface="Montserrat"/>
              <a:cs typeface="Montserrat"/>
              <a:sym typeface="Montserrat"/>
            </a:endParaRPr>
          </a:p>
        </p:txBody>
      </p:sp>
      <p:sp>
        <p:nvSpPr>
          <p:cNvPr id="186" name="Google Shape;186;p22"/>
          <p:cNvSpPr/>
          <p:nvPr/>
        </p:nvSpPr>
        <p:spPr>
          <a:xfrm>
            <a:off x="685800" y="6114260"/>
            <a:ext cx="10820400" cy="57900"/>
          </a:xfrm>
          <a:prstGeom prst="rect">
            <a:avLst/>
          </a:prstGeom>
          <a:solidFill>
            <a:srgbClr val="000000"/>
          </a:solidFill>
          <a:ln>
            <a:noFill/>
          </a:ln>
        </p:spPr>
        <p:txBody>
          <a:bodyPr anchorCtr="0" anchor="ctr" bIns="60950" lIns="60950" spcFirstLastPara="1" rIns="60950" wrap="square" tIns="60950">
            <a:noAutofit/>
          </a:bodyPr>
          <a:lstStyle/>
          <a:p>
            <a:pPr indent="0" lvl="0" marL="0" rtl="0" algn="l">
              <a:spcBef>
                <a:spcPts val="0"/>
              </a:spcBef>
              <a:spcAft>
                <a:spcPts val="0"/>
              </a:spcAft>
              <a:buNone/>
            </a:pPr>
            <a:r>
              <a:t/>
            </a:r>
            <a:endParaRPr/>
          </a:p>
        </p:txBody>
      </p:sp>
      <p:pic>
        <p:nvPicPr>
          <p:cNvPr id="187" name="Google Shape;187;p22"/>
          <p:cNvPicPr preferRelativeResize="0"/>
          <p:nvPr/>
        </p:nvPicPr>
        <p:blipFill rotWithShape="1">
          <a:blip r:embed="rId3">
            <a:alphaModFix/>
          </a:blip>
          <a:srcRect b="0" l="0" r="0" t="0"/>
          <a:stretch/>
        </p:blipFill>
        <p:spPr>
          <a:xfrm rot="-5400000">
            <a:off x="11402738" y="6068738"/>
            <a:ext cx="1200399" cy="378125"/>
          </a:xfrm>
          <a:prstGeom prst="rect">
            <a:avLst/>
          </a:prstGeom>
          <a:noFill/>
          <a:ln>
            <a:noFill/>
          </a:ln>
        </p:spPr>
      </p:pic>
      <p:grpSp>
        <p:nvGrpSpPr>
          <p:cNvPr id="188" name="Google Shape;188;p22"/>
          <p:cNvGrpSpPr/>
          <p:nvPr/>
        </p:nvGrpSpPr>
        <p:grpSpPr>
          <a:xfrm>
            <a:off x="2859800" y="1814290"/>
            <a:ext cx="6472386" cy="4114963"/>
            <a:chOff x="985838" y="140440"/>
            <a:chExt cx="6472386" cy="4114963"/>
          </a:xfrm>
        </p:grpSpPr>
        <p:sp>
          <p:nvSpPr>
            <p:cNvPr id="189" name="Google Shape;189;p22"/>
            <p:cNvSpPr/>
            <p:nvPr/>
          </p:nvSpPr>
          <p:spPr>
            <a:xfrm>
              <a:off x="4956485" y="3418819"/>
              <a:ext cx="1118100" cy="182100"/>
            </a:xfrm>
            <a:custGeom>
              <a:rect b="b" l="l" r="r" t="t"/>
              <a:pathLst>
                <a:path extrusionOk="0" h="120000" w="120000">
                  <a:moveTo>
                    <a:pt x="0" y="0"/>
                  </a:moveTo>
                  <a:lnTo>
                    <a:pt x="0" y="29990"/>
                  </a:lnTo>
                  <a:lnTo>
                    <a:pt x="120000" y="29990"/>
                  </a:lnTo>
                  <a:lnTo>
                    <a:pt x="120000" y="120000"/>
                  </a:lnTo>
                </a:path>
              </a:pathLst>
            </a:custGeom>
            <a:noFill/>
            <a:ln cap="flat" cmpd="sng" w="12700">
              <a:solidFill>
                <a:srgbClr val="00BCD4"/>
              </a:solidFill>
              <a:prstDash val="solid"/>
              <a:miter lim="800000"/>
              <a:headEnd len="sm" w="sm" type="none"/>
              <a:tailEnd len="sm" w="sm" type="none"/>
            </a:ln>
          </p:spPr>
        </p:sp>
        <p:sp>
          <p:nvSpPr>
            <p:cNvPr id="190" name="Google Shape;190;p22"/>
            <p:cNvSpPr/>
            <p:nvPr/>
          </p:nvSpPr>
          <p:spPr>
            <a:xfrm>
              <a:off x="4588779" y="3418819"/>
              <a:ext cx="367800" cy="181500"/>
            </a:xfrm>
            <a:custGeom>
              <a:rect b="b" l="l" r="r" t="t"/>
              <a:pathLst>
                <a:path extrusionOk="0" h="120000" w="120000">
                  <a:moveTo>
                    <a:pt x="120000" y="0"/>
                  </a:moveTo>
                  <a:lnTo>
                    <a:pt x="120000" y="29651"/>
                  </a:lnTo>
                  <a:lnTo>
                    <a:pt x="0" y="29651"/>
                  </a:lnTo>
                  <a:lnTo>
                    <a:pt x="0" y="120000"/>
                  </a:lnTo>
                </a:path>
              </a:pathLst>
            </a:custGeom>
            <a:noFill/>
            <a:ln cap="flat" cmpd="sng" w="12700">
              <a:solidFill>
                <a:srgbClr val="00BCD4"/>
              </a:solidFill>
              <a:prstDash val="solid"/>
              <a:miter lim="800000"/>
              <a:headEnd len="sm" w="sm" type="none"/>
              <a:tailEnd len="sm" w="sm" type="none"/>
            </a:ln>
          </p:spPr>
        </p:sp>
        <p:sp>
          <p:nvSpPr>
            <p:cNvPr id="191" name="Google Shape;191;p22"/>
            <p:cNvSpPr/>
            <p:nvPr/>
          </p:nvSpPr>
          <p:spPr>
            <a:xfrm>
              <a:off x="4012059" y="2420331"/>
              <a:ext cx="944400" cy="347700"/>
            </a:xfrm>
            <a:custGeom>
              <a:rect b="b" l="l" r="r" t="t"/>
              <a:pathLst>
                <a:path extrusionOk="0" h="120000" w="120000">
                  <a:moveTo>
                    <a:pt x="0" y="0"/>
                  </a:moveTo>
                  <a:lnTo>
                    <a:pt x="0" y="72863"/>
                  </a:lnTo>
                  <a:lnTo>
                    <a:pt x="120000" y="72863"/>
                  </a:lnTo>
                  <a:lnTo>
                    <a:pt x="120000" y="120000"/>
                  </a:lnTo>
                </a:path>
              </a:pathLst>
            </a:custGeom>
            <a:noFill/>
            <a:ln cap="flat" cmpd="sng" w="12700">
              <a:solidFill>
                <a:srgbClr val="00BCD4"/>
              </a:solidFill>
              <a:prstDash val="solid"/>
              <a:miter lim="800000"/>
              <a:headEnd len="sm" w="sm" type="none"/>
              <a:tailEnd len="sm" w="sm" type="none"/>
            </a:ln>
          </p:spPr>
        </p:sp>
        <p:sp>
          <p:nvSpPr>
            <p:cNvPr id="192" name="Google Shape;192;p22"/>
            <p:cNvSpPr/>
            <p:nvPr/>
          </p:nvSpPr>
          <p:spPr>
            <a:xfrm>
              <a:off x="2962353" y="3421246"/>
              <a:ext cx="91500" cy="180300"/>
            </a:xfrm>
            <a:custGeom>
              <a:rect b="b" l="l" r="r" t="t"/>
              <a:pathLst>
                <a:path extrusionOk="0" h="120000" w="120000">
                  <a:moveTo>
                    <a:pt x="60000" y="0"/>
                  </a:moveTo>
                  <a:lnTo>
                    <a:pt x="60000" y="29123"/>
                  </a:lnTo>
                  <a:lnTo>
                    <a:pt x="152268" y="29123"/>
                  </a:lnTo>
                  <a:lnTo>
                    <a:pt x="152268" y="120000"/>
                  </a:lnTo>
                </a:path>
              </a:pathLst>
            </a:custGeom>
            <a:noFill/>
            <a:ln cap="flat" cmpd="sng" w="12700">
              <a:solidFill>
                <a:srgbClr val="00BCD4"/>
              </a:solidFill>
              <a:prstDash val="solid"/>
              <a:miter lim="800000"/>
              <a:headEnd len="sm" w="sm" type="none"/>
              <a:tailEnd len="sm" w="sm" type="none"/>
            </a:ln>
          </p:spPr>
        </p:sp>
        <p:sp>
          <p:nvSpPr>
            <p:cNvPr id="193" name="Google Shape;193;p22"/>
            <p:cNvSpPr/>
            <p:nvPr/>
          </p:nvSpPr>
          <p:spPr>
            <a:xfrm>
              <a:off x="1636484" y="3421246"/>
              <a:ext cx="1371600" cy="183600"/>
            </a:xfrm>
            <a:custGeom>
              <a:rect b="b" l="l" r="r" t="t"/>
              <a:pathLst>
                <a:path extrusionOk="0" h="120000" w="120000">
                  <a:moveTo>
                    <a:pt x="120000" y="0"/>
                  </a:moveTo>
                  <a:lnTo>
                    <a:pt x="120000" y="30625"/>
                  </a:lnTo>
                  <a:lnTo>
                    <a:pt x="0" y="30625"/>
                  </a:lnTo>
                  <a:lnTo>
                    <a:pt x="0" y="120000"/>
                  </a:lnTo>
                </a:path>
              </a:pathLst>
            </a:custGeom>
            <a:noFill/>
            <a:ln cap="flat" cmpd="sng" w="12700">
              <a:solidFill>
                <a:srgbClr val="00BCD4"/>
              </a:solidFill>
              <a:prstDash val="solid"/>
              <a:miter lim="800000"/>
              <a:headEnd len="sm" w="sm" type="none"/>
              <a:tailEnd len="sm" w="sm" type="none"/>
            </a:ln>
          </p:spPr>
        </p:sp>
        <p:sp>
          <p:nvSpPr>
            <p:cNvPr id="194" name="Google Shape;194;p22"/>
            <p:cNvSpPr/>
            <p:nvPr/>
          </p:nvSpPr>
          <p:spPr>
            <a:xfrm>
              <a:off x="3008073" y="2420331"/>
              <a:ext cx="1004100" cy="350400"/>
            </a:xfrm>
            <a:custGeom>
              <a:rect b="b" l="l" r="r" t="t"/>
              <a:pathLst>
                <a:path extrusionOk="0" h="120000" w="120000">
                  <a:moveTo>
                    <a:pt x="120000" y="0"/>
                  </a:moveTo>
                  <a:lnTo>
                    <a:pt x="120000" y="73190"/>
                  </a:lnTo>
                  <a:lnTo>
                    <a:pt x="0" y="73190"/>
                  </a:lnTo>
                  <a:lnTo>
                    <a:pt x="0" y="120000"/>
                  </a:lnTo>
                </a:path>
              </a:pathLst>
            </a:custGeom>
            <a:noFill/>
            <a:ln cap="flat" cmpd="sng" w="12700">
              <a:solidFill>
                <a:srgbClr val="00BCD4"/>
              </a:solidFill>
              <a:prstDash val="solid"/>
              <a:miter lim="800000"/>
              <a:headEnd len="sm" w="sm" type="none"/>
              <a:tailEnd len="sm" w="sm" type="none"/>
            </a:ln>
          </p:spPr>
        </p:sp>
        <p:sp>
          <p:nvSpPr>
            <p:cNvPr id="195" name="Google Shape;195;p22"/>
            <p:cNvSpPr/>
            <p:nvPr/>
          </p:nvSpPr>
          <p:spPr>
            <a:xfrm>
              <a:off x="4012059" y="1575499"/>
              <a:ext cx="1444200" cy="194100"/>
            </a:xfrm>
            <a:custGeom>
              <a:rect b="b" l="l" r="r" t="t"/>
              <a:pathLst>
                <a:path extrusionOk="0" h="120000" w="120000">
                  <a:moveTo>
                    <a:pt x="120000" y="0"/>
                  </a:moveTo>
                  <a:lnTo>
                    <a:pt x="120000" y="35563"/>
                  </a:lnTo>
                  <a:lnTo>
                    <a:pt x="0" y="35563"/>
                  </a:lnTo>
                  <a:lnTo>
                    <a:pt x="0" y="120000"/>
                  </a:lnTo>
                </a:path>
              </a:pathLst>
            </a:custGeom>
            <a:noFill/>
            <a:ln cap="flat" cmpd="sng" w="12700">
              <a:solidFill>
                <a:srgbClr val="00BCD4"/>
              </a:solidFill>
              <a:prstDash val="solid"/>
              <a:miter lim="800000"/>
              <a:headEnd len="sm" w="sm" type="none"/>
              <a:tailEnd len="sm" w="sm" type="none"/>
            </a:ln>
          </p:spPr>
        </p:sp>
        <p:sp>
          <p:nvSpPr>
            <p:cNvPr id="196" name="Google Shape;196;p22"/>
            <p:cNvSpPr/>
            <p:nvPr/>
          </p:nvSpPr>
          <p:spPr>
            <a:xfrm>
              <a:off x="5456351" y="1575499"/>
              <a:ext cx="1351200" cy="198600"/>
            </a:xfrm>
            <a:custGeom>
              <a:rect b="b" l="l" r="r" t="t"/>
              <a:pathLst>
                <a:path extrusionOk="0" h="120000" w="120000">
                  <a:moveTo>
                    <a:pt x="0" y="0"/>
                  </a:moveTo>
                  <a:lnTo>
                    <a:pt x="0" y="37396"/>
                  </a:lnTo>
                  <a:lnTo>
                    <a:pt x="120000" y="37396"/>
                  </a:lnTo>
                  <a:lnTo>
                    <a:pt x="120000" y="120000"/>
                  </a:lnTo>
                </a:path>
              </a:pathLst>
            </a:custGeom>
            <a:noFill/>
            <a:ln cap="flat" cmpd="sng" w="12700">
              <a:solidFill>
                <a:srgbClr val="00BCD4"/>
              </a:solidFill>
              <a:prstDash val="solid"/>
              <a:miter lim="800000"/>
              <a:headEnd len="sm" w="sm" type="none"/>
              <a:tailEnd len="sm" w="sm" type="none"/>
            </a:ln>
          </p:spPr>
        </p:sp>
        <p:sp>
          <p:nvSpPr>
            <p:cNvPr id="197" name="Google Shape;197;p22"/>
            <p:cNvSpPr/>
            <p:nvPr/>
          </p:nvSpPr>
          <p:spPr>
            <a:xfrm>
              <a:off x="5410631" y="791087"/>
              <a:ext cx="91500" cy="133800"/>
            </a:xfrm>
            <a:custGeom>
              <a:rect b="b" l="l" r="r" t="t"/>
              <a:pathLst>
                <a:path extrusionOk="0" h="120000" w="120000">
                  <a:moveTo>
                    <a:pt x="60000" y="0"/>
                  </a:moveTo>
                  <a:lnTo>
                    <a:pt x="60000" y="120000"/>
                  </a:lnTo>
                </a:path>
              </a:pathLst>
            </a:custGeom>
            <a:noFill/>
            <a:ln cap="flat" cmpd="sng" w="12700">
              <a:solidFill>
                <a:srgbClr val="00BCD4"/>
              </a:solidFill>
              <a:prstDash val="solid"/>
              <a:miter lim="800000"/>
              <a:headEnd len="sm" w="sm" type="none"/>
              <a:tailEnd len="sm" w="sm" type="none"/>
            </a:ln>
          </p:spPr>
        </p:sp>
        <p:sp>
          <p:nvSpPr>
            <p:cNvPr id="198" name="Google Shape;198;p22"/>
            <p:cNvSpPr/>
            <p:nvPr/>
          </p:nvSpPr>
          <p:spPr>
            <a:xfrm>
              <a:off x="4805704" y="140440"/>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txBox="1"/>
            <p:nvPr/>
          </p:nvSpPr>
          <p:spPr>
            <a:xfrm>
              <a:off x="4805704" y="140440"/>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Macroeconomic influences</a:t>
              </a:r>
              <a:endParaRPr/>
            </a:p>
          </p:txBody>
        </p:sp>
        <p:sp>
          <p:nvSpPr>
            <p:cNvPr id="200" name="Google Shape;200;p22"/>
            <p:cNvSpPr/>
            <p:nvPr/>
          </p:nvSpPr>
          <p:spPr>
            <a:xfrm>
              <a:off x="4805704" y="924853"/>
              <a:ext cx="1301400" cy="650700"/>
            </a:xfrm>
            <a:prstGeom prst="rect">
              <a:avLst/>
            </a:prstGeom>
            <a:solidFill>
              <a:schemeClr val="accent2"/>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nvSpPr>
          <p:spPr>
            <a:xfrm>
              <a:off x="4805704" y="924853"/>
              <a:ext cx="1301400" cy="650700"/>
            </a:xfrm>
            <a:prstGeom prst="rect">
              <a:avLst/>
            </a:prstGeom>
            <a:solidFill>
              <a:srgbClr val="00BCD4"/>
            </a:solid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Consumer behavior</a:t>
              </a:r>
              <a:endParaRPr b="0" i="0" sz="1500" u="none" cap="none" strike="noStrike">
                <a:solidFill>
                  <a:schemeClr val="dk1"/>
                </a:solidFill>
                <a:latin typeface="Calibri"/>
                <a:ea typeface="Calibri"/>
                <a:cs typeface="Calibri"/>
                <a:sym typeface="Calibri"/>
              </a:endParaRPr>
            </a:p>
          </p:txBody>
        </p:sp>
        <p:sp>
          <p:nvSpPr>
            <p:cNvPr id="202" name="Google Shape;202;p22"/>
            <p:cNvSpPr/>
            <p:nvPr/>
          </p:nvSpPr>
          <p:spPr>
            <a:xfrm>
              <a:off x="6156824" y="1773992"/>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txBox="1"/>
            <p:nvPr/>
          </p:nvSpPr>
          <p:spPr>
            <a:xfrm>
              <a:off x="6156824" y="1773992"/>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Subjective determinants</a:t>
              </a:r>
              <a:endParaRPr/>
            </a:p>
          </p:txBody>
        </p:sp>
        <p:sp>
          <p:nvSpPr>
            <p:cNvPr id="204" name="Google Shape;204;p22"/>
            <p:cNvSpPr/>
            <p:nvPr/>
          </p:nvSpPr>
          <p:spPr>
            <a:xfrm>
              <a:off x="3361413" y="1769685"/>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2"/>
            <p:cNvSpPr txBox="1"/>
            <p:nvPr/>
          </p:nvSpPr>
          <p:spPr>
            <a:xfrm>
              <a:off x="3361413" y="1769685"/>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Objective determinants</a:t>
              </a:r>
              <a:endParaRPr/>
            </a:p>
          </p:txBody>
        </p:sp>
        <p:sp>
          <p:nvSpPr>
            <p:cNvPr id="206" name="Google Shape;206;p22"/>
            <p:cNvSpPr/>
            <p:nvPr/>
          </p:nvSpPr>
          <p:spPr>
            <a:xfrm>
              <a:off x="2357426" y="2770600"/>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txBox="1"/>
            <p:nvPr/>
          </p:nvSpPr>
          <p:spPr>
            <a:xfrm>
              <a:off x="2357426" y="2770600"/>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Economic determinants</a:t>
              </a:r>
              <a:endParaRPr/>
            </a:p>
          </p:txBody>
        </p:sp>
        <p:sp>
          <p:nvSpPr>
            <p:cNvPr id="208" name="Google Shape;208;p22"/>
            <p:cNvSpPr/>
            <p:nvPr/>
          </p:nvSpPr>
          <p:spPr>
            <a:xfrm>
              <a:off x="985838" y="3604703"/>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txBox="1"/>
            <p:nvPr/>
          </p:nvSpPr>
          <p:spPr>
            <a:xfrm>
              <a:off x="985838" y="3604703"/>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Internal determinants</a:t>
              </a:r>
              <a:endParaRPr/>
            </a:p>
          </p:txBody>
        </p:sp>
        <p:sp>
          <p:nvSpPr>
            <p:cNvPr id="210" name="Google Shape;210;p22"/>
            <p:cNvSpPr/>
            <p:nvPr/>
          </p:nvSpPr>
          <p:spPr>
            <a:xfrm>
              <a:off x="2427735" y="3601671"/>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txBox="1"/>
            <p:nvPr/>
          </p:nvSpPr>
          <p:spPr>
            <a:xfrm>
              <a:off x="2427735" y="3601671"/>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External determinants</a:t>
              </a:r>
              <a:endParaRPr/>
            </a:p>
          </p:txBody>
        </p:sp>
        <p:sp>
          <p:nvSpPr>
            <p:cNvPr id="212" name="Google Shape;212;p22"/>
            <p:cNvSpPr/>
            <p:nvPr/>
          </p:nvSpPr>
          <p:spPr>
            <a:xfrm>
              <a:off x="4305839" y="2768173"/>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txBox="1"/>
            <p:nvPr/>
          </p:nvSpPr>
          <p:spPr>
            <a:xfrm>
              <a:off x="4305839" y="2768173"/>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Non-economic determinants</a:t>
              </a:r>
              <a:endParaRPr/>
            </a:p>
          </p:txBody>
        </p:sp>
        <p:sp>
          <p:nvSpPr>
            <p:cNvPr id="214" name="Google Shape;214;p22"/>
            <p:cNvSpPr/>
            <p:nvPr/>
          </p:nvSpPr>
          <p:spPr>
            <a:xfrm>
              <a:off x="3938133" y="3600298"/>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txBox="1"/>
            <p:nvPr/>
          </p:nvSpPr>
          <p:spPr>
            <a:xfrm>
              <a:off x="3938133" y="3600298"/>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Internal determinants</a:t>
              </a:r>
              <a:endParaRPr/>
            </a:p>
          </p:txBody>
        </p:sp>
        <p:sp>
          <p:nvSpPr>
            <p:cNvPr id="216" name="Google Shape;216;p22"/>
            <p:cNvSpPr/>
            <p:nvPr/>
          </p:nvSpPr>
          <p:spPr>
            <a:xfrm>
              <a:off x="5423936" y="3600981"/>
              <a:ext cx="1301400" cy="650700"/>
            </a:xfrm>
            <a:prstGeom prst="rect">
              <a:avLst/>
            </a:prstGeom>
            <a:solidFill>
              <a:schemeClr val="lt1"/>
            </a:solidFill>
            <a:ln cap="flat" cmpd="sng" w="12700">
              <a:solidFill>
                <a:srgbClr val="00BCD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txBox="1"/>
            <p:nvPr/>
          </p:nvSpPr>
          <p:spPr>
            <a:xfrm>
              <a:off x="5423936" y="3600981"/>
              <a:ext cx="1301400" cy="650700"/>
            </a:xfrm>
            <a:prstGeom prst="rect">
              <a:avLst/>
            </a:prstGeom>
            <a:noFill/>
            <a:ln cap="flat" cmpd="sng" w="9525">
              <a:solidFill>
                <a:srgbClr val="00BCD4"/>
              </a:solidFill>
              <a:prstDash val="solid"/>
              <a:round/>
              <a:headEnd len="sm" w="sm" type="none"/>
              <a:tailEnd len="sm" w="sm" type="none"/>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Clr>
                  <a:schemeClr val="dk1"/>
                </a:buClr>
                <a:buSzPts val="1500"/>
                <a:buFont typeface="Calibri"/>
                <a:buNone/>
              </a:pPr>
              <a:r>
                <a:rPr b="0" i="0" lang="en-US" sz="1500" u="none" cap="none" strike="noStrike">
                  <a:solidFill>
                    <a:schemeClr val="dk1"/>
                  </a:solidFill>
                  <a:latin typeface="Calibri"/>
                  <a:ea typeface="Calibri"/>
                  <a:cs typeface="Calibri"/>
                  <a:sym typeface="Calibri"/>
                </a:rPr>
                <a:t>External determinants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