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y="10287000" cx="18288000"/>
  <p:notesSz cx="6858000" cy="9144000"/>
  <p:embeddedFontLst>
    <p:embeddedFont>
      <p:font typeface="Montserrat"/>
      <p:regular r:id="rId49"/>
      <p:bold r:id="rId50"/>
      <p:italic r:id="rId51"/>
      <p:boldItalic r:id="rId52"/>
    </p:embeddedFont>
    <p:embeddedFont>
      <p:font typeface="Montserrat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000000"/>
          </p15:clr>
        </p15:guide>
        <p15:guide id="2" pos="17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FCC4841-AF50-436B-97D1-609B53BDF461}">
  <a:tblStyle styleId="{6FCC4841-AF50-436B-97D1-609B53BDF46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24" orient="horz"/>
        <p:guide pos="172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MontserratLight-regular.fntdata"/><Relationship Id="rId52" Type="http://schemas.openxmlformats.org/officeDocument/2006/relationships/font" Target="fonts/Montserrat-boldItalic.fntdata"/><Relationship Id="rId11" Type="http://schemas.openxmlformats.org/officeDocument/2006/relationships/slide" Target="slides/slide3.xml"/><Relationship Id="rId55" Type="http://schemas.openxmlformats.org/officeDocument/2006/relationships/font" Target="fonts/MontserratLight-italic.fntdata"/><Relationship Id="rId10" Type="http://schemas.openxmlformats.org/officeDocument/2006/relationships/slide" Target="slides/slide2.xml"/><Relationship Id="rId54" Type="http://schemas.openxmlformats.org/officeDocument/2006/relationships/font" Target="fonts/MontserratLight-bold.fntdata"/><Relationship Id="rId13" Type="http://schemas.openxmlformats.org/officeDocument/2006/relationships/slide" Target="slides/slide5.xml"/><Relationship Id="rId12" Type="http://schemas.openxmlformats.org/officeDocument/2006/relationships/slide" Target="slides/slide4.xml"/><Relationship Id="rId56" Type="http://schemas.openxmlformats.org/officeDocument/2006/relationships/font" Target="fonts/MontserratLight-bold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f8e362ff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55f8e362ff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5f54b438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55f54b4384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f54b438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55f54b4384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5f8e362f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55f8e362f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5f54b438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55f54b4384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5f8e362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55f8e362ff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f8e362f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55f8e362ff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5f8e362f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55f8e362ff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5f8e362f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55f8e362ff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5f8e362f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55f8e362ff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5f8e362f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55f8e362ff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5f8e362f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55f8e362ff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5f8e362f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55f8e362ff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5f8e362f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55f8e362ff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5f8e362f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55f8e362ff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5f8e362f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55f8e362ff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5f8e362ff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55f8e362ff_0_2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5f8e362f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55f8e362ff_0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5f8e362f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55f8e362ff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5f8e362f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55f8e362ff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5f8e362f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55f8e362ff_0_3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ecb7cf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55ecb7cf2a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5f8e362f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55f8e362ff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5f8e362ff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55f8e362ff_0_4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5f8e362ff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55f8e362ff_0_4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5f8e362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55f8e362ff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5f8e362ff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55f8e362ff_0_4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5f8e362ff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55f8e362ff_0_5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5f8e362f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55f8e362ff_0_5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5f8e362ff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55f8e362ff_0_5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5f8e362ff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55f8e362ff_0_5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5f8e362f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55f8e362ff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5ecb7cf2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55ecb7cf2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5f54b43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55f54b43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5f54b438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55f54b4384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f54b438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55f54b438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5f54b438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55f54b4384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3"/>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78" name="Google Shape;78;p13"/>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9" name="Google Shape;79;p13"/>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0" name="Google Shape;80;p13"/>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13"/>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4"/>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84" name="Google Shape;84;p14"/>
          <p:cNvSpPr txBox="1"/>
          <p:nvPr>
            <p:ph idx="1" type="body"/>
          </p:nvPr>
        </p:nvSpPr>
        <p:spPr>
          <a:xfrm rot="5400000">
            <a:off x="5880600" y="-1884862"/>
            <a:ext cx="6526800" cy="157734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85" name="Google Shape;85;p14"/>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6" name="Google Shape;86;p14"/>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7" name="Google Shape;87;p14"/>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p14"/>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89" name="Shape 89"/>
        <p:cNvGrpSpPr/>
        <p:nvPr/>
      </p:nvGrpSpPr>
      <p:grpSpPr>
        <a:xfrm>
          <a:off x="0" y="0"/>
          <a:ext cx="0" cy="0"/>
          <a:chOff x="0" y="0"/>
          <a:chExt cx="0" cy="0"/>
        </a:xfrm>
      </p:grpSpPr>
      <p:sp>
        <p:nvSpPr>
          <p:cNvPr id="90" name="Google Shape;90;p15"/>
          <p:cNvSpPr txBox="1"/>
          <p:nvPr>
            <p:ph idx="10" type="dt"/>
          </p:nvPr>
        </p:nvSpPr>
        <p:spPr>
          <a:xfrm>
            <a:off x="1215737" y="9389052"/>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1" name="Google Shape;91;p15"/>
          <p:cNvSpPr txBox="1"/>
          <p:nvPr>
            <p:ph idx="11" type="ftr"/>
          </p:nvPr>
        </p:nvSpPr>
        <p:spPr>
          <a:xfrm>
            <a:off x="6016337" y="9389052"/>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2" name="Google Shape;92;p15"/>
          <p:cNvSpPr txBox="1"/>
          <p:nvPr>
            <p:ph idx="12" type="sldNum"/>
          </p:nvPr>
        </p:nvSpPr>
        <p:spPr>
          <a:xfrm>
            <a:off x="12874336" y="9389052"/>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r>
              <a:rPr lang="en-US"/>
              <a:t>Slide 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4"/>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29" name="Google Shape;29;p6"/>
          <p:cNvSpPr txBox="1"/>
          <p:nvPr>
            <p:ph idx="1" type="body"/>
          </p:nvPr>
        </p:nvSpPr>
        <p:spPr>
          <a:xfrm>
            <a:off x="1257300" y="2738438"/>
            <a:ext cx="7772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30" name="Google Shape;30;p6"/>
          <p:cNvSpPr txBox="1"/>
          <p:nvPr>
            <p:ph idx="2" type="body"/>
          </p:nvPr>
        </p:nvSpPr>
        <p:spPr>
          <a:xfrm>
            <a:off x="9258300" y="2738438"/>
            <a:ext cx="7772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31" name="Google Shape;31;p6"/>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2" name="Google Shape;32;p6"/>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3" name="Google Shape;33;p6"/>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4" name="Google Shape;34;p6"/>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5" name="Shape 35"/>
        <p:cNvGrpSpPr/>
        <p:nvPr/>
      </p:nvGrpSpPr>
      <p:grpSpPr>
        <a:xfrm>
          <a:off x="0" y="0"/>
          <a:ext cx="0" cy="0"/>
          <a:chOff x="0" y="0"/>
          <a:chExt cx="0" cy="0"/>
        </a:xfrm>
      </p:grpSpPr>
      <p:sp>
        <p:nvSpPr>
          <p:cNvPr id="36" name="Google Shape;36;p7"/>
          <p:cNvSpPr txBox="1"/>
          <p:nvPr>
            <p:ph idx="1" type="subTitle"/>
          </p:nvPr>
        </p:nvSpPr>
        <p:spPr>
          <a:xfrm>
            <a:off x="2286000" y="5590099"/>
            <a:ext cx="13716000" cy="2483400"/>
          </a:xfrm>
          <a:prstGeom prst="rect">
            <a:avLst/>
          </a:prstGeom>
          <a:noFill/>
          <a:ln>
            <a:noFill/>
          </a:ln>
        </p:spPr>
        <p:txBody>
          <a:bodyPr anchorCtr="0" anchor="t" bIns="68550" lIns="137150" spcFirstLastPara="1" rIns="137150" wrap="square" tIns="68550"/>
          <a:lstStyle>
            <a:lvl1pPr lvl="0" rtl="0" algn="ctr">
              <a:lnSpc>
                <a:spcPct val="90000"/>
              </a:lnSpc>
              <a:spcBef>
                <a:spcPts val="1500"/>
              </a:spcBef>
              <a:spcAft>
                <a:spcPts val="0"/>
              </a:spcAft>
              <a:buClr>
                <a:srgbClr val="2F5496"/>
              </a:buClr>
              <a:buSzPts val="3600"/>
              <a:buNone/>
              <a:defRPr sz="3600">
                <a:solidFill>
                  <a:srgbClr val="2F5496"/>
                </a:solidFill>
              </a:defRPr>
            </a:lvl1pPr>
            <a:lvl2pPr lvl="1" rtl="0" algn="ctr">
              <a:lnSpc>
                <a:spcPct val="90000"/>
              </a:lnSpc>
              <a:spcBef>
                <a:spcPts val="800"/>
              </a:spcBef>
              <a:spcAft>
                <a:spcPts val="0"/>
              </a:spcAft>
              <a:buClr>
                <a:schemeClr val="dk1"/>
              </a:buClr>
              <a:buSzPts val="3000"/>
              <a:buNone/>
              <a:defRPr sz="3000"/>
            </a:lvl2pPr>
            <a:lvl3pPr lvl="2" rtl="0" algn="ctr">
              <a:lnSpc>
                <a:spcPct val="90000"/>
              </a:lnSpc>
              <a:spcBef>
                <a:spcPts val="800"/>
              </a:spcBef>
              <a:spcAft>
                <a:spcPts val="0"/>
              </a:spcAft>
              <a:buClr>
                <a:schemeClr val="dk1"/>
              </a:buClr>
              <a:buSzPts val="2700"/>
              <a:buNone/>
              <a:defRPr sz="2700"/>
            </a:lvl3pPr>
            <a:lvl4pPr lvl="3" rtl="0" algn="ctr">
              <a:lnSpc>
                <a:spcPct val="90000"/>
              </a:lnSpc>
              <a:spcBef>
                <a:spcPts val="800"/>
              </a:spcBef>
              <a:spcAft>
                <a:spcPts val="0"/>
              </a:spcAft>
              <a:buClr>
                <a:schemeClr val="dk1"/>
              </a:buClr>
              <a:buSzPts val="2400"/>
              <a:buNone/>
              <a:defRPr sz="2400"/>
            </a:lvl4pPr>
            <a:lvl5pPr lvl="4" rtl="0" algn="ctr">
              <a:lnSpc>
                <a:spcPct val="90000"/>
              </a:lnSpc>
              <a:spcBef>
                <a:spcPts val="800"/>
              </a:spcBef>
              <a:spcAft>
                <a:spcPts val="0"/>
              </a:spcAft>
              <a:buClr>
                <a:schemeClr val="dk1"/>
              </a:buClr>
              <a:buSzPts val="2400"/>
              <a:buNone/>
              <a:defRPr sz="2400"/>
            </a:lvl5pPr>
            <a:lvl6pPr lvl="5" rtl="0" algn="ctr">
              <a:lnSpc>
                <a:spcPct val="90000"/>
              </a:lnSpc>
              <a:spcBef>
                <a:spcPts val="800"/>
              </a:spcBef>
              <a:spcAft>
                <a:spcPts val="0"/>
              </a:spcAft>
              <a:buClr>
                <a:schemeClr val="dk1"/>
              </a:buClr>
              <a:buSzPts val="2400"/>
              <a:buNone/>
              <a:defRPr sz="2400"/>
            </a:lvl6pPr>
            <a:lvl7pPr lvl="6" rtl="0" algn="ctr">
              <a:lnSpc>
                <a:spcPct val="90000"/>
              </a:lnSpc>
              <a:spcBef>
                <a:spcPts val="800"/>
              </a:spcBef>
              <a:spcAft>
                <a:spcPts val="0"/>
              </a:spcAft>
              <a:buClr>
                <a:schemeClr val="dk1"/>
              </a:buClr>
              <a:buSzPts val="2400"/>
              <a:buNone/>
              <a:defRPr sz="2400"/>
            </a:lvl7pPr>
            <a:lvl8pPr lvl="7" rtl="0" algn="ctr">
              <a:lnSpc>
                <a:spcPct val="90000"/>
              </a:lnSpc>
              <a:spcBef>
                <a:spcPts val="800"/>
              </a:spcBef>
              <a:spcAft>
                <a:spcPts val="0"/>
              </a:spcAft>
              <a:buClr>
                <a:schemeClr val="dk1"/>
              </a:buClr>
              <a:buSzPts val="2400"/>
              <a:buNone/>
              <a:defRPr sz="2400"/>
            </a:lvl8pPr>
            <a:lvl9pPr lvl="8" rtl="0" algn="ctr">
              <a:lnSpc>
                <a:spcPct val="90000"/>
              </a:lnSpc>
              <a:spcBef>
                <a:spcPts val="800"/>
              </a:spcBef>
              <a:spcAft>
                <a:spcPts val="0"/>
              </a:spcAft>
              <a:buClr>
                <a:schemeClr val="dk1"/>
              </a:buClr>
              <a:buSzPts val="2400"/>
              <a:buNone/>
              <a:defRPr sz="2400"/>
            </a:lvl9pPr>
          </a:lstStyle>
          <a:p/>
        </p:txBody>
      </p:sp>
      <p:sp>
        <p:nvSpPr>
          <p:cNvPr id="37" name="Google Shape;37;p7"/>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8" name="Google Shape;38;p7"/>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9" name="Google Shape;39;p7"/>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7"/>
          <p:cNvPicPr preferRelativeResize="0"/>
          <p:nvPr/>
        </p:nvPicPr>
        <p:blipFill rotWithShape="1">
          <a:blip r:embed="rId2">
            <a:alphaModFix/>
          </a:blip>
          <a:srcRect b="0" l="0" r="0" t="0"/>
          <a:stretch/>
        </p:blipFill>
        <p:spPr>
          <a:xfrm>
            <a:off x="2805546" y="1190625"/>
            <a:ext cx="11880057" cy="421243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sp>
        <p:nvSpPr>
          <p:cNvPr id="42" name="Google Shape;42;p8"/>
          <p:cNvSpPr txBox="1"/>
          <p:nvPr>
            <p:ph type="title"/>
          </p:nvPr>
        </p:nvSpPr>
        <p:spPr>
          <a:xfrm>
            <a:off x="1247775" y="2564607"/>
            <a:ext cx="15773400" cy="4279200"/>
          </a:xfrm>
          <a:prstGeom prst="rect">
            <a:avLst/>
          </a:prstGeom>
          <a:noFill/>
          <a:ln>
            <a:noFill/>
          </a:ln>
        </p:spPr>
        <p:txBody>
          <a:bodyPr anchorCtr="0" anchor="b" bIns="68550" lIns="137150" spcFirstLastPara="1" rIns="137150" wrap="square" tIns="68550"/>
          <a:lstStyle>
            <a:lvl1pPr lvl="0" rtl="0" algn="l">
              <a:lnSpc>
                <a:spcPct val="90000"/>
              </a:lnSpc>
              <a:spcBef>
                <a:spcPts val="0"/>
              </a:spcBef>
              <a:spcAft>
                <a:spcPts val="0"/>
              </a:spcAft>
              <a:buClr>
                <a:schemeClr val="dk1"/>
              </a:buClr>
              <a:buSzPts val="9000"/>
              <a:buFont typeface="Calibri"/>
              <a:buNone/>
              <a:defRPr sz="9000"/>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43" name="Google Shape;43;p8"/>
          <p:cNvSpPr txBox="1"/>
          <p:nvPr>
            <p:ph idx="1" type="body"/>
          </p:nvPr>
        </p:nvSpPr>
        <p:spPr>
          <a:xfrm>
            <a:off x="1247775" y="6884194"/>
            <a:ext cx="15773400" cy="2250300"/>
          </a:xfrm>
          <a:prstGeom prst="rect">
            <a:avLst/>
          </a:prstGeom>
          <a:noFill/>
          <a:ln>
            <a:noFill/>
          </a:ln>
        </p:spPr>
        <p:txBody>
          <a:bodyPr anchorCtr="0" anchor="t" bIns="68550" lIns="137150" spcFirstLastPara="1" rIns="137150" wrap="square" tIns="68550"/>
          <a:lstStyle>
            <a:lvl1pPr indent="-228600" lvl="0" marL="457200" rtl="0" algn="l">
              <a:lnSpc>
                <a:spcPct val="90000"/>
              </a:lnSpc>
              <a:spcBef>
                <a:spcPts val="1500"/>
              </a:spcBef>
              <a:spcAft>
                <a:spcPts val="0"/>
              </a:spcAft>
              <a:buClr>
                <a:schemeClr val="dk1"/>
              </a:buClr>
              <a:buSzPts val="6000"/>
              <a:buNone/>
              <a:defRPr sz="6000" cap="none">
                <a:solidFill>
                  <a:schemeClr val="dk1"/>
                </a:solidFill>
              </a:defRPr>
            </a:lvl1pPr>
            <a:lvl2pPr indent="-228600" lvl="1" marL="914400" rtl="0" algn="l">
              <a:lnSpc>
                <a:spcPct val="90000"/>
              </a:lnSpc>
              <a:spcBef>
                <a:spcPts val="800"/>
              </a:spcBef>
              <a:spcAft>
                <a:spcPts val="0"/>
              </a:spcAft>
              <a:buClr>
                <a:srgbClr val="888888"/>
              </a:buClr>
              <a:buSzPts val="3000"/>
              <a:buNone/>
              <a:defRPr sz="3000">
                <a:solidFill>
                  <a:srgbClr val="888888"/>
                </a:solidFill>
              </a:defRPr>
            </a:lvl2pPr>
            <a:lvl3pPr indent="-228600" lvl="2" marL="1371600" rtl="0" algn="l">
              <a:lnSpc>
                <a:spcPct val="90000"/>
              </a:lnSpc>
              <a:spcBef>
                <a:spcPts val="800"/>
              </a:spcBef>
              <a:spcAft>
                <a:spcPts val="0"/>
              </a:spcAft>
              <a:buClr>
                <a:srgbClr val="888888"/>
              </a:buClr>
              <a:buSzPts val="2700"/>
              <a:buNone/>
              <a:defRPr sz="2700">
                <a:solidFill>
                  <a:srgbClr val="888888"/>
                </a:solidFill>
              </a:defRPr>
            </a:lvl3pPr>
            <a:lvl4pPr indent="-228600" lvl="3" marL="1828800" rtl="0" algn="l">
              <a:lnSpc>
                <a:spcPct val="90000"/>
              </a:lnSpc>
              <a:spcBef>
                <a:spcPts val="800"/>
              </a:spcBef>
              <a:spcAft>
                <a:spcPts val="0"/>
              </a:spcAft>
              <a:buClr>
                <a:srgbClr val="888888"/>
              </a:buClr>
              <a:buSzPts val="2400"/>
              <a:buNone/>
              <a:defRPr sz="2400">
                <a:solidFill>
                  <a:srgbClr val="888888"/>
                </a:solidFill>
              </a:defRPr>
            </a:lvl4pPr>
            <a:lvl5pPr indent="-228600" lvl="4" marL="2286000" rtl="0" algn="l">
              <a:lnSpc>
                <a:spcPct val="90000"/>
              </a:lnSpc>
              <a:spcBef>
                <a:spcPts val="800"/>
              </a:spcBef>
              <a:spcAft>
                <a:spcPts val="0"/>
              </a:spcAft>
              <a:buClr>
                <a:srgbClr val="888888"/>
              </a:buClr>
              <a:buSzPts val="2400"/>
              <a:buNone/>
              <a:defRPr sz="2400">
                <a:solidFill>
                  <a:srgbClr val="888888"/>
                </a:solidFill>
              </a:defRPr>
            </a:lvl5pPr>
            <a:lvl6pPr indent="-228600" lvl="5" marL="2743200" rtl="0" algn="l">
              <a:lnSpc>
                <a:spcPct val="90000"/>
              </a:lnSpc>
              <a:spcBef>
                <a:spcPts val="800"/>
              </a:spcBef>
              <a:spcAft>
                <a:spcPts val="0"/>
              </a:spcAft>
              <a:buClr>
                <a:srgbClr val="888888"/>
              </a:buClr>
              <a:buSzPts val="2400"/>
              <a:buNone/>
              <a:defRPr sz="2400">
                <a:solidFill>
                  <a:srgbClr val="888888"/>
                </a:solidFill>
              </a:defRPr>
            </a:lvl6pPr>
            <a:lvl7pPr indent="-228600" lvl="6" marL="3200400" rtl="0" algn="l">
              <a:lnSpc>
                <a:spcPct val="90000"/>
              </a:lnSpc>
              <a:spcBef>
                <a:spcPts val="800"/>
              </a:spcBef>
              <a:spcAft>
                <a:spcPts val="0"/>
              </a:spcAft>
              <a:buClr>
                <a:srgbClr val="888888"/>
              </a:buClr>
              <a:buSzPts val="2400"/>
              <a:buNone/>
              <a:defRPr sz="2400">
                <a:solidFill>
                  <a:srgbClr val="888888"/>
                </a:solidFill>
              </a:defRPr>
            </a:lvl7pPr>
            <a:lvl8pPr indent="-228600" lvl="7" marL="3657600" rtl="0" algn="l">
              <a:lnSpc>
                <a:spcPct val="90000"/>
              </a:lnSpc>
              <a:spcBef>
                <a:spcPts val="800"/>
              </a:spcBef>
              <a:spcAft>
                <a:spcPts val="0"/>
              </a:spcAft>
              <a:buClr>
                <a:srgbClr val="888888"/>
              </a:buClr>
              <a:buSzPts val="2400"/>
              <a:buNone/>
              <a:defRPr sz="2400">
                <a:solidFill>
                  <a:srgbClr val="888888"/>
                </a:solidFill>
              </a:defRPr>
            </a:lvl8pPr>
            <a:lvl9pPr indent="-228600" lvl="8" marL="4114800" rtl="0" algn="l">
              <a:lnSpc>
                <a:spcPct val="90000"/>
              </a:lnSpc>
              <a:spcBef>
                <a:spcPts val="800"/>
              </a:spcBef>
              <a:spcAft>
                <a:spcPts val="0"/>
              </a:spcAft>
              <a:buClr>
                <a:srgbClr val="888888"/>
              </a:buClr>
              <a:buSzPts val="2400"/>
              <a:buNone/>
              <a:defRPr sz="2400">
                <a:solidFill>
                  <a:srgbClr val="888888"/>
                </a:solidFill>
              </a:defRPr>
            </a:lvl9pPr>
          </a:lstStyle>
          <a:p/>
        </p:txBody>
      </p:sp>
      <p:sp>
        <p:nvSpPr>
          <p:cNvPr id="44" name="Google Shape;44;p8"/>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45" name="Google Shape;45;p8"/>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46" name="Google Shape;46;p8"/>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7" name="Google Shape;47;p8"/>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8" name="Shape 48"/>
        <p:cNvGrpSpPr/>
        <p:nvPr/>
      </p:nvGrpSpPr>
      <p:grpSpPr>
        <a:xfrm>
          <a:off x="0" y="0"/>
          <a:ext cx="0" cy="0"/>
          <a:chOff x="0" y="0"/>
          <a:chExt cx="0" cy="0"/>
        </a:xfrm>
      </p:grpSpPr>
      <p:sp>
        <p:nvSpPr>
          <p:cNvPr id="49" name="Google Shape;49;p9"/>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6600"/>
              <a:buFont typeface="Calibri"/>
              <a:buNone/>
              <a:defRPr b="1">
                <a:solidFill>
                  <a:schemeClr val="dk1"/>
                </a:solidFill>
                <a:latin typeface="Calibri"/>
                <a:ea typeface="Calibri"/>
                <a:cs typeface="Calibri"/>
                <a:sym typeface="Calibri"/>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50" name="Google Shape;50;p9"/>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rtl="0" algn="l">
              <a:lnSpc>
                <a:spcPct val="90000"/>
              </a:lnSpc>
              <a:spcBef>
                <a:spcPts val="1500"/>
              </a:spcBef>
              <a:spcAft>
                <a:spcPts val="0"/>
              </a:spcAft>
              <a:buClr>
                <a:schemeClr val="dk1"/>
              </a:buClr>
              <a:buSzPts val="4200"/>
              <a:buChar char="•"/>
              <a:defRPr>
                <a:solidFill>
                  <a:schemeClr val="dk1"/>
                </a:solidFill>
              </a:defRPr>
            </a:lvl1pPr>
            <a:lvl2pPr indent="-457200" lvl="1" marL="914400" rtl="0" algn="l">
              <a:lnSpc>
                <a:spcPct val="90000"/>
              </a:lnSpc>
              <a:spcBef>
                <a:spcPts val="800"/>
              </a:spcBef>
              <a:spcAft>
                <a:spcPts val="0"/>
              </a:spcAft>
              <a:buClr>
                <a:schemeClr val="dk1"/>
              </a:buClr>
              <a:buSzPts val="3600"/>
              <a:buChar char="•"/>
              <a:defRPr>
                <a:solidFill>
                  <a:schemeClr val="dk1"/>
                </a:solidFill>
              </a:defRPr>
            </a:lvl2pPr>
            <a:lvl3pPr indent="-419100" lvl="2" marL="1371600" rtl="0" algn="l">
              <a:lnSpc>
                <a:spcPct val="90000"/>
              </a:lnSpc>
              <a:spcBef>
                <a:spcPts val="800"/>
              </a:spcBef>
              <a:spcAft>
                <a:spcPts val="0"/>
              </a:spcAft>
              <a:buClr>
                <a:schemeClr val="dk1"/>
              </a:buClr>
              <a:buSzPts val="3000"/>
              <a:buChar char="•"/>
              <a:defRPr>
                <a:solidFill>
                  <a:schemeClr val="dk1"/>
                </a:solidFill>
              </a:defRPr>
            </a:lvl3pPr>
            <a:lvl4pPr indent="-400050" lvl="3" marL="1828800" rtl="0" algn="l">
              <a:lnSpc>
                <a:spcPct val="90000"/>
              </a:lnSpc>
              <a:spcBef>
                <a:spcPts val="800"/>
              </a:spcBef>
              <a:spcAft>
                <a:spcPts val="0"/>
              </a:spcAft>
              <a:buClr>
                <a:schemeClr val="dk1"/>
              </a:buClr>
              <a:buSzPts val="2700"/>
              <a:buChar char="•"/>
              <a:defRPr>
                <a:solidFill>
                  <a:schemeClr val="dk1"/>
                </a:solidFill>
              </a:defRPr>
            </a:lvl4pPr>
            <a:lvl5pPr indent="-228600" lvl="4" marL="2286000" rtl="0" algn="l">
              <a:lnSpc>
                <a:spcPct val="90000"/>
              </a:lnSpc>
              <a:spcBef>
                <a:spcPts val="800"/>
              </a:spcBef>
              <a:spcAft>
                <a:spcPts val="0"/>
              </a:spcAft>
              <a:buClr>
                <a:schemeClr val="dk1"/>
              </a:buClr>
              <a:buSzPts val="2700"/>
              <a:buNone/>
              <a:defRPr>
                <a:solidFill>
                  <a:schemeClr val="dk1"/>
                </a:solidFill>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51" name="Google Shape;51;p9"/>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2" name="Google Shape;52;p9"/>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3" name="Google Shape;53;p9"/>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9"/>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55" name="Shape 55"/>
        <p:cNvGrpSpPr/>
        <p:nvPr/>
      </p:nvGrpSpPr>
      <p:grpSpPr>
        <a:xfrm>
          <a:off x="0" y="0"/>
          <a:ext cx="0" cy="0"/>
          <a:chOff x="0" y="0"/>
          <a:chExt cx="0" cy="0"/>
        </a:xfrm>
      </p:grpSpPr>
      <p:sp>
        <p:nvSpPr>
          <p:cNvPr id="56" name="Google Shape;56;p10"/>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57" name="Google Shape;57;p10"/>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rtl="0" algn="l">
              <a:lnSpc>
                <a:spcPct val="90000"/>
              </a:lnSpc>
              <a:spcBef>
                <a:spcPts val="1500"/>
              </a:spcBef>
              <a:spcAft>
                <a:spcPts val="0"/>
              </a:spcAft>
              <a:buClr>
                <a:schemeClr val="dk1"/>
              </a:buClr>
              <a:buSzPts val="4200"/>
              <a:buChar char="•"/>
              <a:defRPr/>
            </a:lvl1pPr>
            <a:lvl2pPr indent="-457200" lvl="1" marL="914400" rtl="0" algn="l">
              <a:lnSpc>
                <a:spcPct val="90000"/>
              </a:lnSpc>
              <a:spcBef>
                <a:spcPts val="800"/>
              </a:spcBef>
              <a:spcAft>
                <a:spcPts val="0"/>
              </a:spcAft>
              <a:buClr>
                <a:schemeClr val="dk1"/>
              </a:buClr>
              <a:buSzPts val="36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58" name="Google Shape;58;p10"/>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9" name="Google Shape;59;p10"/>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0" name="Google Shape;60;p10"/>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p10"/>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2" name="Shape 62"/>
        <p:cNvGrpSpPr/>
        <p:nvPr/>
      </p:nvGrpSpPr>
      <p:grpSpPr>
        <a:xfrm>
          <a:off x="0" y="0"/>
          <a:ext cx="0" cy="0"/>
          <a:chOff x="0" y="0"/>
          <a:chExt cx="0" cy="0"/>
        </a:xfrm>
      </p:grpSpPr>
      <p:sp>
        <p:nvSpPr>
          <p:cNvPr id="63" name="Google Shape;63;p11"/>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64" name="Google Shape;64;p11"/>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5" name="Google Shape;65;p11"/>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6" name="Google Shape;66;p11"/>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67" name="Google Shape;67;p11"/>
          <p:cNvGraphicFramePr/>
          <p:nvPr/>
        </p:nvGraphicFramePr>
        <p:xfrm>
          <a:off x="1257299" y="2882210"/>
          <a:ext cx="3000000" cy="3000000"/>
        </p:xfrm>
        <a:graphic>
          <a:graphicData uri="http://schemas.openxmlformats.org/drawingml/2006/table">
            <a:tbl>
              <a:tblPr bandRow="1" firstRow="1">
                <a:noFill/>
                <a:tableStyleId>{6FCC4841-AF50-436B-97D1-609B53BDF461}</a:tableStyleId>
              </a:tblPr>
              <a:tblGrid>
                <a:gridCol w="5205875"/>
                <a:gridCol w="5205875"/>
                <a:gridCol w="5205875"/>
              </a:tblGrid>
              <a:tr h="732275">
                <a:tc>
                  <a:txBody>
                    <a:bodyPr>
                      <a:noAutofit/>
                    </a:bodyPr>
                    <a:lstStyle/>
                    <a:p>
                      <a:pPr indent="0" lvl="0" marL="0" marR="0" rtl="0" algn="l">
                        <a:spcBef>
                          <a:spcPts val="0"/>
                        </a:spcBef>
                        <a:spcAft>
                          <a:spcPts val="0"/>
                        </a:spcAft>
                        <a:buNone/>
                      </a:pPr>
                      <a:r>
                        <a:rPr lang="en-US" sz="2700" u="none" cap="none" strike="noStrike"/>
                        <a:t>CHAPTER</a:t>
                      </a:r>
                      <a:endParaRPr sz="2100"/>
                    </a:p>
                  </a:txBody>
                  <a:tcPr marT="68600" marB="68600" marR="137175" marL="137175"/>
                </a:tc>
                <a:tc>
                  <a:txBody>
                    <a:bodyPr>
                      <a:noAutofit/>
                    </a:bodyPr>
                    <a:lstStyle/>
                    <a:p>
                      <a:pPr indent="0" lvl="0" marL="0" marR="0" rtl="0" algn="l">
                        <a:spcBef>
                          <a:spcPts val="0"/>
                        </a:spcBef>
                        <a:spcAft>
                          <a:spcPts val="0"/>
                        </a:spcAft>
                        <a:buNone/>
                      </a:pPr>
                      <a:r>
                        <a:rPr lang="en-US" sz="2700"/>
                        <a:t>LEARNING IN CLASS</a:t>
                      </a:r>
                      <a:endParaRPr sz="2100"/>
                    </a:p>
                  </a:txBody>
                  <a:tcPr marT="68600" marB="68600" marR="137175" marL="137175"/>
                </a:tc>
                <a:tc>
                  <a:txBody>
                    <a:bodyPr>
                      <a:noAutofit/>
                    </a:bodyPr>
                    <a:lstStyle/>
                    <a:p>
                      <a:pPr indent="0" lvl="0" marL="0" marR="0" rtl="0" algn="l">
                        <a:spcBef>
                          <a:spcPts val="0"/>
                        </a:spcBef>
                        <a:spcAft>
                          <a:spcPts val="0"/>
                        </a:spcAft>
                        <a:buNone/>
                      </a:pPr>
                      <a:r>
                        <a:rPr lang="en-US" sz="2700"/>
                        <a:t>HOMEWORK</a:t>
                      </a:r>
                      <a:endParaRPr sz="2100"/>
                    </a:p>
                  </a:txBody>
                  <a:tcPr marT="68600" marB="68600" marR="137175" marL="137175"/>
                </a:tc>
              </a:tr>
              <a:tr h="742425">
                <a:tc>
                  <a:txBody>
                    <a:bodyPr>
                      <a:noAutofit/>
                    </a:bodyPr>
                    <a:lstStyle/>
                    <a:p>
                      <a:pPr indent="0" lvl="0" marL="0" marR="0" rtl="0" algn="l">
                        <a:spcBef>
                          <a:spcPts val="0"/>
                        </a:spcBef>
                        <a:spcAft>
                          <a:spcPts val="0"/>
                        </a:spcAft>
                        <a:buNone/>
                      </a:pPr>
                      <a:r>
                        <a:rPr lang="en-US" sz="2700"/>
                        <a:t>1..</a:t>
                      </a:r>
                      <a:endParaRPr sz="2100"/>
                    </a:p>
                  </a:txBody>
                  <a:tcPr marT="68600" marB="68600" marR="137175" marL="137175"/>
                </a:tc>
                <a:tc>
                  <a:txBody>
                    <a:bodyPr>
                      <a:noAutofit/>
                    </a:bodyPr>
                    <a:lstStyle/>
                    <a:p>
                      <a:pPr indent="0" lvl="0" marL="0" marR="0" rtl="0" algn="l">
                        <a:spcBef>
                          <a:spcPts val="0"/>
                        </a:spcBef>
                        <a:spcAft>
                          <a:spcPts val="0"/>
                        </a:spcAft>
                        <a:buNone/>
                      </a:pPr>
                      <a:r>
                        <a:rPr lang="en-US" sz="2700"/>
                        <a:t>2 hrs</a:t>
                      </a:r>
                      <a:endParaRPr sz="2700"/>
                    </a:p>
                  </a:txBody>
                  <a:tcPr marT="68600" marB="68600" marR="137175" marL="137175"/>
                </a:tc>
                <a:tc>
                  <a:txBody>
                    <a:bodyPr>
                      <a:noAutofit/>
                    </a:bodyPr>
                    <a:lstStyle/>
                    <a:p>
                      <a:pPr indent="0" lvl="0" marL="0" marR="0" rtl="0" algn="l">
                        <a:spcBef>
                          <a:spcPts val="0"/>
                        </a:spcBef>
                        <a:spcAft>
                          <a:spcPts val="0"/>
                        </a:spcAft>
                        <a:buNone/>
                      </a:pPr>
                      <a:r>
                        <a:rPr lang="en-US" sz="2700"/>
                        <a:t>1 hr.</a:t>
                      </a:r>
                      <a:endParaRPr sz="2100"/>
                    </a:p>
                  </a:txBody>
                  <a:tcPr marT="68600" marB="68600" marR="137175" marL="137175"/>
                </a:tc>
              </a:tr>
              <a:tr h="742425">
                <a:tc>
                  <a:txBody>
                    <a:bodyPr>
                      <a:noAutofit/>
                    </a:bodyPr>
                    <a:lstStyle/>
                    <a:p>
                      <a:pPr indent="0" lvl="0" marL="0" marR="0" rtl="0" algn="l">
                        <a:spcBef>
                          <a:spcPts val="0"/>
                        </a:spcBef>
                        <a:spcAft>
                          <a:spcPts val="0"/>
                        </a:spcAft>
                        <a:buNone/>
                      </a:pPr>
                      <a:r>
                        <a:rPr lang="en-US" sz="2700"/>
                        <a:t>2..</a:t>
                      </a:r>
                      <a:endParaRPr sz="21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rPr lang="en-US" sz="2700"/>
                        <a:t>TOTALS</a:t>
                      </a:r>
                      <a:endParaRPr sz="2100"/>
                    </a:p>
                  </a:txBody>
                  <a:tcPr marT="68600" marB="68600" marR="137175" marL="137175"/>
                </a:tc>
                <a:tc>
                  <a:txBody>
                    <a:bodyPr>
                      <a:noAutofit/>
                    </a:bodyPr>
                    <a:lstStyle/>
                    <a:p>
                      <a:pPr indent="0" lvl="0" marL="0" marR="0" rtl="0" algn="l">
                        <a:spcBef>
                          <a:spcPts val="0"/>
                        </a:spcBef>
                        <a:spcAft>
                          <a:spcPts val="0"/>
                        </a:spcAft>
                        <a:buNone/>
                      </a:pPr>
                      <a:r>
                        <a:rPr lang="en-US" sz="2700"/>
                        <a:t>20 hrs</a:t>
                      </a:r>
                      <a:endParaRPr sz="2700"/>
                    </a:p>
                  </a:txBody>
                  <a:tcPr marT="68600" marB="68600" marR="137175" marL="137175"/>
                </a:tc>
                <a:tc>
                  <a:txBody>
                    <a:bodyPr>
                      <a:noAutofit/>
                    </a:bodyPr>
                    <a:lstStyle/>
                    <a:p>
                      <a:pPr indent="0" lvl="0" marL="0" marR="0" rtl="0" algn="l">
                        <a:spcBef>
                          <a:spcPts val="0"/>
                        </a:spcBef>
                        <a:spcAft>
                          <a:spcPts val="0"/>
                        </a:spcAft>
                        <a:buNone/>
                      </a:pPr>
                      <a:r>
                        <a:rPr lang="en-US" sz="2700"/>
                        <a:t>8 hrs</a:t>
                      </a:r>
                      <a:endParaRPr sz="2700"/>
                    </a:p>
                  </a:txBody>
                  <a:tcPr marT="68600" marB="68600" marR="137175" marL="137175"/>
                </a:tc>
              </a:tr>
            </a:tbl>
          </a:graphicData>
        </a:graphic>
      </p:graphicFrame>
      <p:pic>
        <p:nvPicPr>
          <p:cNvPr id="68" name="Google Shape;68;p11"/>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69" name="Shape 69"/>
        <p:cNvGrpSpPr/>
        <p:nvPr/>
      </p:nvGrpSpPr>
      <p:grpSpPr>
        <a:xfrm>
          <a:off x="0" y="0"/>
          <a:ext cx="0" cy="0"/>
          <a:chOff x="0" y="0"/>
          <a:chExt cx="0" cy="0"/>
        </a:xfrm>
      </p:grpSpPr>
      <p:sp>
        <p:nvSpPr>
          <p:cNvPr id="70" name="Google Shape;70;p12"/>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71" name="Google Shape;71;p12"/>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57200" lvl="1" marL="914400" rtl="0" algn="l">
              <a:lnSpc>
                <a:spcPct val="90000"/>
              </a:lnSpc>
              <a:spcBef>
                <a:spcPts val="800"/>
              </a:spcBef>
              <a:spcAft>
                <a:spcPts val="0"/>
              </a:spcAft>
              <a:buClr>
                <a:schemeClr val="dk1"/>
              </a:buClr>
              <a:buSzPts val="36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72" name="Google Shape;72;p12"/>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3" name="Google Shape;73;p12"/>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4" name="Google Shape;74;p12"/>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p12"/>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1.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57200" y="274638"/>
            <a:ext cx="8229600" cy="11430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 name="Google Shape;15;p3"/>
          <p:cNvSpPr txBox="1"/>
          <p:nvPr>
            <p:ph idx="1" type="body"/>
          </p:nvPr>
        </p:nvSpPr>
        <p:spPr>
          <a:xfrm>
            <a:off x="457200" y="1600200"/>
            <a:ext cx="8229600" cy="4526100"/>
          </a:xfrm>
          <a:prstGeom prst="rect">
            <a:avLst/>
          </a:prstGeom>
          <a:noFill/>
          <a:ln>
            <a:noFill/>
          </a:ln>
        </p:spPr>
        <p:txBody>
          <a:bodyPr anchorCtr="0" anchor="t" bIns="45725" lIns="91425" spcFirstLastPara="1" rIns="91425" wrap="square" tIns="45725"/>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12750" lvl="1" marL="914400" marR="0" rtl="0" algn="l">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3"/>
          <p:cNvSpPr txBox="1"/>
          <p:nvPr>
            <p:ph idx="10" type="dt"/>
          </p:nvPr>
        </p:nvSpPr>
        <p:spPr>
          <a:xfrm>
            <a:off x="457200" y="6356350"/>
            <a:ext cx="2133600" cy="365100"/>
          </a:xfrm>
          <a:prstGeom prst="rect">
            <a:avLst/>
          </a:prstGeom>
          <a:noFill/>
          <a:ln>
            <a:noFill/>
          </a:ln>
        </p:spPr>
        <p:txBody>
          <a:bodyPr anchorCtr="0" anchor="ctr" bIns="45725" lIns="91425" spcFirstLastPara="1" rIns="91425" wrap="square" tIns="457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3"/>
          <p:cNvSpPr txBox="1"/>
          <p:nvPr>
            <p:ph idx="11" type="ftr"/>
          </p:nvPr>
        </p:nvSpPr>
        <p:spPr>
          <a:xfrm>
            <a:off x="3124200" y="6356350"/>
            <a:ext cx="2895600" cy="3651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marR="0" rtl="0" algn="l">
              <a:lnSpc>
                <a:spcPct val="90000"/>
              </a:lnSpc>
              <a:spcBef>
                <a:spcPts val="0"/>
              </a:spcBef>
              <a:spcAft>
                <a:spcPts val="0"/>
              </a:spcAft>
              <a:buClr>
                <a:schemeClr val="dk1"/>
              </a:buClr>
              <a:buSzPts val="6600"/>
              <a:buFont typeface="Calibri"/>
              <a:buNone/>
              <a:defRPr b="1" i="0" sz="6600" u="none" cap="none" strike="noStrike">
                <a:solidFill>
                  <a:schemeClr val="dk1"/>
                </a:solidFill>
                <a:latin typeface="Calibri"/>
                <a:ea typeface="Calibri"/>
                <a:cs typeface="Calibri"/>
                <a:sym typeface="Calibri"/>
              </a:defRPr>
            </a:lvl1pPr>
            <a:lvl2pPr lvl="1" rtl="0">
              <a:spcBef>
                <a:spcPts val="0"/>
              </a:spcBef>
              <a:spcAft>
                <a:spcPts val="0"/>
              </a:spcAft>
              <a:buSzPts val="2100"/>
              <a:buNone/>
              <a:defRPr sz="2700"/>
            </a:lvl2pPr>
            <a:lvl3pPr lvl="2" rtl="0">
              <a:spcBef>
                <a:spcPts val="0"/>
              </a:spcBef>
              <a:spcAft>
                <a:spcPts val="0"/>
              </a:spcAft>
              <a:buSzPts val="2100"/>
              <a:buNone/>
              <a:defRPr sz="2700"/>
            </a:lvl3pPr>
            <a:lvl4pPr lvl="3" rtl="0">
              <a:spcBef>
                <a:spcPts val="0"/>
              </a:spcBef>
              <a:spcAft>
                <a:spcPts val="0"/>
              </a:spcAft>
              <a:buSzPts val="2100"/>
              <a:buNone/>
              <a:defRPr sz="2700"/>
            </a:lvl4pPr>
            <a:lvl5pPr lvl="4" rtl="0">
              <a:spcBef>
                <a:spcPts val="0"/>
              </a:spcBef>
              <a:spcAft>
                <a:spcPts val="0"/>
              </a:spcAft>
              <a:buSzPts val="2100"/>
              <a:buNone/>
              <a:defRPr sz="2700"/>
            </a:lvl5pPr>
            <a:lvl6pPr lvl="5" rtl="0">
              <a:spcBef>
                <a:spcPts val="0"/>
              </a:spcBef>
              <a:spcAft>
                <a:spcPts val="0"/>
              </a:spcAft>
              <a:buSzPts val="2100"/>
              <a:buNone/>
              <a:defRPr sz="2700"/>
            </a:lvl6pPr>
            <a:lvl7pPr lvl="6" rtl="0">
              <a:spcBef>
                <a:spcPts val="0"/>
              </a:spcBef>
              <a:spcAft>
                <a:spcPts val="0"/>
              </a:spcAft>
              <a:buSzPts val="2100"/>
              <a:buNone/>
              <a:defRPr sz="2700"/>
            </a:lvl7pPr>
            <a:lvl8pPr lvl="7" rtl="0">
              <a:spcBef>
                <a:spcPts val="0"/>
              </a:spcBef>
              <a:spcAft>
                <a:spcPts val="0"/>
              </a:spcAft>
              <a:buSzPts val="2100"/>
              <a:buNone/>
              <a:defRPr sz="2700"/>
            </a:lvl8pPr>
            <a:lvl9pPr lvl="8" rtl="0">
              <a:spcBef>
                <a:spcPts val="0"/>
              </a:spcBef>
              <a:spcAft>
                <a:spcPts val="0"/>
              </a:spcAft>
              <a:buSzPts val="2100"/>
              <a:buNone/>
              <a:defRPr sz="2700"/>
            </a:lvl9pPr>
          </a:lstStyle>
          <a:p/>
        </p:txBody>
      </p:sp>
      <p:sp>
        <p:nvSpPr>
          <p:cNvPr id="23" name="Google Shape;23;p5"/>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marR="0" rtl="0" algn="l">
              <a:lnSpc>
                <a:spcPct val="90000"/>
              </a:lnSpc>
              <a:spcBef>
                <a:spcPts val="150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57200" lvl="1" marL="914400" marR="0" rtl="0" algn="l">
              <a:lnSpc>
                <a:spcPct val="90000"/>
              </a:lnSpc>
              <a:spcBef>
                <a:spcPts val="8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2pPr>
            <a:lvl3pPr indent="-419100" lvl="2" marL="1371600" marR="0" rtl="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400050" lvl="3" marL="1828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400050" lvl="5" marL="27432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4" name="Google Shape;24;p5"/>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marR="0" rtl="0" algn="l">
              <a:spcBef>
                <a:spcPts val="0"/>
              </a:spcBef>
              <a:spcAft>
                <a:spcPts val="0"/>
              </a:spcAft>
              <a:buSzPts val="2100"/>
              <a:buNone/>
              <a:defRPr b="0" i="0" sz="1800" u="none" cap="none" strike="noStrike">
                <a:solidFill>
                  <a:srgbClr val="C55A11"/>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25" name="Google Shape;25;p5"/>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marR="0" rtl="0" algn="ctr">
              <a:spcBef>
                <a:spcPts val="0"/>
              </a:spcBef>
              <a:spcAft>
                <a:spcPts val="0"/>
              </a:spcAft>
              <a:buSzPts val="2100"/>
              <a:buNone/>
              <a:defRPr b="0" i="0" sz="1800" u="none" cap="none" strike="noStrike">
                <a:solidFill>
                  <a:srgbClr val="C55A11"/>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26" name="Google Shape;26;p5"/>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marR="0" rtl="0" algn="r">
              <a:spcBef>
                <a:spcPts val="0"/>
              </a:spcBef>
              <a:buNone/>
              <a:defRPr b="0" i="0" sz="1800" u="none" cap="none" strike="noStrike">
                <a:solidFill>
                  <a:srgbClr val="C55A11"/>
                </a:solidFill>
                <a:latin typeface="Calibri"/>
                <a:ea typeface="Calibri"/>
                <a:cs typeface="Calibri"/>
                <a:sym typeface="Calibri"/>
              </a:defRPr>
            </a:lvl1pPr>
            <a:lvl2pPr indent="0" lvl="1" marL="0" marR="0" rtl="0" algn="r">
              <a:spcBef>
                <a:spcPts val="0"/>
              </a:spcBef>
              <a:buNone/>
              <a:defRPr b="0" i="0" sz="1800" u="none" cap="none" strike="noStrike">
                <a:solidFill>
                  <a:srgbClr val="C55A11"/>
                </a:solidFill>
                <a:latin typeface="Calibri"/>
                <a:ea typeface="Calibri"/>
                <a:cs typeface="Calibri"/>
                <a:sym typeface="Calibri"/>
              </a:defRPr>
            </a:lvl2pPr>
            <a:lvl3pPr indent="0" lvl="2" marL="0" marR="0" rtl="0" algn="r">
              <a:spcBef>
                <a:spcPts val="0"/>
              </a:spcBef>
              <a:buNone/>
              <a:defRPr b="0" i="0" sz="1800" u="none" cap="none" strike="noStrike">
                <a:solidFill>
                  <a:srgbClr val="C55A11"/>
                </a:solidFill>
                <a:latin typeface="Calibri"/>
                <a:ea typeface="Calibri"/>
                <a:cs typeface="Calibri"/>
                <a:sym typeface="Calibri"/>
              </a:defRPr>
            </a:lvl3pPr>
            <a:lvl4pPr indent="0" lvl="3" marL="0" marR="0" rtl="0" algn="r">
              <a:spcBef>
                <a:spcPts val="0"/>
              </a:spcBef>
              <a:buNone/>
              <a:defRPr b="0" i="0" sz="1800" u="none" cap="none" strike="noStrike">
                <a:solidFill>
                  <a:srgbClr val="C55A11"/>
                </a:solidFill>
                <a:latin typeface="Calibri"/>
                <a:ea typeface="Calibri"/>
                <a:cs typeface="Calibri"/>
                <a:sym typeface="Calibri"/>
              </a:defRPr>
            </a:lvl4pPr>
            <a:lvl5pPr indent="0" lvl="4" marL="0" marR="0" rtl="0" algn="r">
              <a:spcBef>
                <a:spcPts val="0"/>
              </a:spcBef>
              <a:buNone/>
              <a:defRPr b="0" i="0" sz="1800" u="none" cap="none" strike="noStrike">
                <a:solidFill>
                  <a:srgbClr val="C55A11"/>
                </a:solidFill>
                <a:latin typeface="Calibri"/>
                <a:ea typeface="Calibri"/>
                <a:cs typeface="Calibri"/>
                <a:sym typeface="Calibri"/>
              </a:defRPr>
            </a:lvl5pPr>
            <a:lvl6pPr indent="0" lvl="5" marL="0" marR="0" rtl="0" algn="r">
              <a:spcBef>
                <a:spcPts val="0"/>
              </a:spcBef>
              <a:buNone/>
              <a:defRPr b="0" i="0" sz="1800" u="none" cap="none" strike="noStrike">
                <a:solidFill>
                  <a:srgbClr val="C55A11"/>
                </a:solidFill>
                <a:latin typeface="Calibri"/>
                <a:ea typeface="Calibri"/>
                <a:cs typeface="Calibri"/>
                <a:sym typeface="Calibri"/>
              </a:defRPr>
            </a:lvl6pPr>
            <a:lvl7pPr indent="0" lvl="6" marL="0" marR="0" rtl="0" algn="r">
              <a:spcBef>
                <a:spcPts val="0"/>
              </a:spcBef>
              <a:buNone/>
              <a:defRPr b="0" i="0" sz="1800" u="none" cap="none" strike="noStrike">
                <a:solidFill>
                  <a:srgbClr val="C55A11"/>
                </a:solidFill>
                <a:latin typeface="Calibri"/>
                <a:ea typeface="Calibri"/>
                <a:cs typeface="Calibri"/>
                <a:sym typeface="Calibri"/>
              </a:defRPr>
            </a:lvl7pPr>
            <a:lvl8pPr indent="0" lvl="7" marL="0" marR="0" rtl="0" algn="r">
              <a:spcBef>
                <a:spcPts val="0"/>
              </a:spcBef>
              <a:buNone/>
              <a:defRPr b="0" i="0" sz="1800" u="none" cap="none" strike="noStrike">
                <a:solidFill>
                  <a:srgbClr val="C55A11"/>
                </a:solidFill>
                <a:latin typeface="Calibri"/>
                <a:ea typeface="Calibri"/>
                <a:cs typeface="Calibri"/>
                <a:sym typeface="Calibri"/>
              </a:defRPr>
            </a:lvl8pPr>
            <a:lvl9pPr indent="0" lvl="8" marL="0" marR="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hyperlink" Target="http://www.interestgroup.activecitizenship.net/126-1st-march-2017-exploring-areas-and-benefits-of-cooperation-in-cross-border-healthcare-to-protect-patients-right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multimedia.europarl.europa.eu/en/the-news-patients-rights-common-heritage-common-identity_N001-101027_ev" TargetMode="External"/><Relationship Id="rId4" Type="http://schemas.openxmlformats.org/officeDocument/2006/relationships/hyperlink" Target="https://ec.europa.eu/social/main.jsp?catId=1101&amp;langId=en&amp;videosId=2656&amp;furtherVideos=yes" TargetMode="External"/><Relationship Id="rId5" Type="http://schemas.openxmlformats.org/officeDocument/2006/relationships/hyperlink" Target="https://ec.europa.eu/social/main.jsp?catId=1101&amp;langId=en&amp;videosId=2656&amp;furtherVideos=yes" TargetMode="External"/><Relationship Id="rId6" Type="http://schemas.openxmlformats.org/officeDocument/2006/relationships/hyperlink" Target="https://ec.europa.eu/social/main.jsp?catId=1101&amp;langId=en&amp;videosId=2656&amp;furtherVideos=yes" TargetMode="External"/><Relationship Id="rId7"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www.lba.de/EN/Home/home_node.html;jsessionid=F0EE85C817FEBC1A9AD3B43ADAA9D012.live21304" TargetMode="External"/><Relationship Id="rId4" Type="http://schemas.openxmlformats.org/officeDocument/2006/relationships/hyperlink" Target="http://www.ccaa.hr/english/naslovnica_1/" TargetMode="External"/><Relationship Id="rId5"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youtube.com/watch?v=QEoKcAkg_ik" TargetMode="External"/><Relationship Id="rId4" Type="http://schemas.openxmlformats.org/officeDocument/2006/relationships/hyperlink" Target="https://www.dw.com/en/eu-passengers-can-claim-compensation-for-flight-delays-outside-the-bloc/a-44019906" TargetMode="External"/><Relationship Id="rId5"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responsibleadvertising.org/ad-standards/" TargetMode="External"/><Relationship Id="rId4" Type="http://schemas.openxmlformats.org/officeDocument/2006/relationships/hyperlink" Target="https://eaca.eu/" TargetMode="External"/><Relationship Id="rId5"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www.passengerrightsadvocates.eu/" TargetMode="Externa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1" type="subTitle"/>
          </p:nvPr>
        </p:nvSpPr>
        <p:spPr>
          <a:xfrm>
            <a:off x="1371601" y="5590099"/>
            <a:ext cx="15129900" cy="3251100"/>
          </a:xfrm>
          <a:prstGeom prst="rect">
            <a:avLst/>
          </a:prstGeom>
          <a:noFill/>
          <a:ln>
            <a:noFill/>
          </a:ln>
        </p:spPr>
        <p:txBody>
          <a:bodyPr anchorCtr="0" anchor="t" bIns="68550" lIns="137150" spcFirstLastPara="1" rIns="137150" wrap="square" tIns="68550">
            <a:noAutofit/>
          </a:bodyPr>
          <a:lstStyle/>
          <a:p>
            <a:pPr indent="0" lvl="0" marL="0" rtl="0" algn="ctr">
              <a:lnSpc>
                <a:spcPct val="90000"/>
              </a:lnSpc>
              <a:spcBef>
                <a:spcPts val="0"/>
              </a:spcBef>
              <a:spcAft>
                <a:spcPts val="0"/>
              </a:spcAft>
              <a:buClr>
                <a:srgbClr val="2F5496"/>
              </a:buClr>
              <a:buSzPts val="5000"/>
              <a:buNone/>
            </a:pPr>
            <a:r>
              <a:rPr b="1" lang="en-US" sz="5000"/>
              <a:t>Enhancing quality in </a:t>
            </a:r>
            <a:br>
              <a:rPr b="1" lang="en-US" sz="5000"/>
            </a:br>
            <a:r>
              <a:rPr b="1" lang="en-US" sz="5000"/>
              <a:t>innovative higher education about consumer awareness </a:t>
            </a:r>
            <a:endParaRPr b="1" sz="5000"/>
          </a:p>
          <a:p>
            <a:pPr indent="0" lvl="0" marL="0" rtl="0" algn="ctr">
              <a:lnSpc>
                <a:spcPct val="90000"/>
              </a:lnSpc>
              <a:spcBef>
                <a:spcPts val="1500"/>
              </a:spcBef>
              <a:spcAft>
                <a:spcPts val="0"/>
              </a:spcAft>
              <a:buClr>
                <a:srgbClr val="2F5496"/>
              </a:buClr>
              <a:buSzPts val="5000"/>
              <a:buNone/>
            </a:pPr>
            <a:r>
              <a:rPr b="1" lang="en-US" sz="5000"/>
              <a:t>Consume-aware</a:t>
            </a:r>
            <a:r>
              <a:rPr lang="en-US" sz="5000"/>
              <a:t> </a:t>
            </a:r>
            <a:br>
              <a:rPr lang="en-US" sz="5000"/>
            </a:br>
            <a:br>
              <a:rPr lang="en-US" sz="2200"/>
            </a:br>
            <a:r>
              <a:rPr lang="en-US" sz="4200"/>
              <a:t>Erasmus+ Action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5" name="Shape 195"/>
        <p:cNvGrpSpPr/>
        <p:nvPr/>
      </p:nvGrpSpPr>
      <p:grpSpPr>
        <a:xfrm>
          <a:off x="0" y="0"/>
          <a:ext cx="0" cy="0"/>
          <a:chOff x="0" y="0"/>
          <a:chExt cx="0" cy="0"/>
        </a:xfrm>
      </p:grpSpPr>
      <p:sp>
        <p:nvSpPr>
          <p:cNvPr id="196" name="Google Shape;196;p25"/>
          <p:cNvSpPr txBox="1"/>
          <p:nvPr/>
        </p:nvSpPr>
        <p:spPr>
          <a:xfrm>
            <a:off x="1513200" y="1334475"/>
            <a:ext cx="152616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CAN CUSTOMER EXPERIENCE </a:t>
            </a:r>
            <a:br>
              <a:rPr b="1" lang="en-US" sz="6000">
                <a:solidFill>
                  <a:srgbClr val="00BCD4"/>
                </a:solidFill>
                <a:latin typeface="Montserrat"/>
                <a:ea typeface="Montserrat"/>
                <a:cs typeface="Montserrat"/>
                <a:sym typeface="Montserrat"/>
              </a:rPr>
            </a:br>
            <a:r>
              <a:rPr b="1" lang="en-US" sz="6000">
                <a:solidFill>
                  <a:srgbClr val="00BCD4"/>
                </a:solidFill>
                <a:latin typeface="Montserrat"/>
                <a:ea typeface="Montserrat"/>
                <a:cs typeface="Montserrat"/>
                <a:sym typeface="Montserrat"/>
              </a:rPr>
              <a:t>THE SINGLE SERVICE MARKET IN EU?</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197" name="Google Shape;197;p25"/>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5"/>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99" name="Google Shape;199;p25"/>
          <p:cNvSpPr txBox="1"/>
          <p:nvPr/>
        </p:nvSpPr>
        <p:spPr>
          <a:xfrm>
            <a:off x="1270800" y="4210750"/>
            <a:ext cx="15746400" cy="2331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chemeClr val="dk1"/>
              </a:buClr>
              <a:buSzPts val="1100"/>
              <a:buFont typeface="Arial"/>
              <a:buNone/>
            </a:pPr>
            <a:r>
              <a:rPr lang="en-US" sz="3000">
                <a:solidFill>
                  <a:srgbClr val="FFFFFF"/>
                </a:solidFill>
                <a:latin typeface="Montserrat"/>
                <a:ea typeface="Montserrat"/>
                <a:cs typeface="Montserrat"/>
                <a:sym typeface="Montserrat"/>
              </a:rPr>
              <a:t>The EU services market is an important part of the EU Internal Market, where many administrative and </a:t>
            </a:r>
            <a:r>
              <a:rPr b="1" lang="en-US" sz="3000">
                <a:solidFill>
                  <a:srgbClr val="00BCD4"/>
                </a:solidFill>
                <a:latin typeface="Montserrat"/>
                <a:ea typeface="Montserrat"/>
                <a:cs typeface="Montserrat"/>
                <a:sym typeface="Montserrat"/>
              </a:rPr>
              <a:t>regulatory barriers still exist.</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200" name="Google Shape;200;p25"/>
          <p:cNvSpPr txBox="1"/>
          <p:nvPr/>
        </p:nvSpPr>
        <p:spPr>
          <a:xfrm>
            <a:off x="1270800" y="6331500"/>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US" sz="3000">
                <a:solidFill>
                  <a:srgbClr val="FFFFFF"/>
                </a:solidFill>
                <a:latin typeface="Montserrat"/>
                <a:ea typeface="Montserrat"/>
                <a:cs typeface="Montserrat"/>
                <a:sym typeface="Montserrat"/>
              </a:rPr>
              <a:t>A breakthrough in the process of eliminating those barriers and liberalizing access to markets for service enterprises was supposed to be the connected with the implementation of the </a:t>
            </a:r>
            <a:r>
              <a:rPr b="1" lang="en-US" sz="3000">
                <a:solidFill>
                  <a:srgbClr val="00BCD4"/>
                </a:solidFill>
                <a:latin typeface="Montserrat"/>
                <a:ea typeface="Montserrat"/>
                <a:cs typeface="Montserrat"/>
                <a:sym typeface="Montserrat"/>
              </a:rPr>
              <a:t>Services Directive in 2009 (Directive 2006/123). </a:t>
            </a:r>
            <a:endParaRPr b="1"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04" name="Shape 204"/>
        <p:cNvGrpSpPr/>
        <p:nvPr/>
      </p:nvGrpSpPr>
      <p:grpSpPr>
        <a:xfrm>
          <a:off x="0" y="0"/>
          <a:ext cx="0" cy="0"/>
          <a:chOff x="0" y="0"/>
          <a:chExt cx="0" cy="0"/>
        </a:xfrm>
      </p:grpSpPr>
      <p:sp>
        <p:nvSpPr>
          <p:cNvPr id="205" name="Google Shape;205;p26"/>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nvSpPr>
        <p:spPr>
          <a:xfrm>
            <a:off x="1028700" y="1061350"/>
            <a:ext cx="162306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CAN CUSTOMER EXPERIENCE THE SINGLE SERVICE MARKET IN EU?</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07" name="Google Shape;207;p26"/>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6"/>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09" name="Google Shape;209;p26"/>
          <p:cNvSpPr txBox="1"/>
          <p:nvPr/>
        </p:nvSpPr>
        <p:spPr>
          <a:xfrm>
            <a:off x="1270800" y="3564325"/>
            <a:ext cx="15746400" cy="2331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chemeClr val="dk1"/>
              </a:buClr>
              <a:buSzPts val="1100"/>
              <a:buFont typeface="Arial"/>
              <a:buNone/>
            </a:pPr>
            <a:r>
              <a:rPr lang="en-US" sz="3000">
                <a:latin typeface="Montserrat"/>
                <a:ea typeface="Montserrat"/>
                <a:cs typeface="Montserrat"/>
                <a:sym typeface="Montserrat"/>
              </a:rPr>
              <a:t>With regard to </a:t>
            </a:r>
            <a:r>
              <a:rPr b="1" lang="en-US" sz="3000">
                <a:latin typeface="Montserrat"/>
                <a:ea typeface="Montserrat"/>
                <a:cs typeface="Montserrat"/>
                <a:sym typeface="Montserrat"/>
              </a:rPr>
              <a:t>the elimination of barriers, </a:t>
            </a:r>
            <a:r>
              <a:rPr lang="en-US" sz="3000">
                <a:latin typeface="Montserrat"/>
                <a:ea typeface="Montserrat"/>
                <a:cs typeface="Montserrat"/>
                <a:sym typeface="Montserrat"/>
              </a:rPr>
              <a:t>the directive it has primarily forced the Member States to simplify procedures related to starting and running a service activity and the introduction of single points of contact. </a:t>
            </a:r>
            <a:endParaRPr sz="3000">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latin typeface="Montserrat"/>
              <a:ea typeface="Montserrat"/>
              <a:cs typeface="Montserrat"/>
              <a:sym typeface="Montserrat"/>
            </a:endParaRPr>
          </a:p>
        </p:txBody>
      </p:sp>
      <p:sp>
        <p:nvSpPr>
          <p:cNvPr id="210" name="Google Shape;210;p26"/>
          <p:cNvSpPr txBox="1"/>
          <p:nvPr/>
        </p:nvSpPr>
        <p:spPr>
          <a:xfrm>
            <a:off x="1270800" y="5895925"/>
            <a:ext cx="15746400" cy="2590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chemeClr val="dk1"/>
              </a:buClr>
              <a:buSzPts val="1100"/>
              <a:buFont typeface="Arial"/>
              <a:buNone/>
            </a:pPr>
            <a:r>
              <a:rPr lang="en-US" sz="3000">
                <a:solidFill>
                  <a:srgbClr val="FFFFFF"/>
                </a:solidFill>
                <a:latin typeface="Montserrat"/>
                <a:ea typeface="Montserrat"/>
                <a:cs typeface="Montserrat"/>
                <a:sym typeface="Montserrat"/>
              </a:rPr>
              <a:t>Additionally to prevent introducing the new barriers instead of the ones abolished by the directive, provisions Directives obliged EU Member States </a:t>
            </a:r>
            <a:r>
              <a:rPr b="1" lang="en-US" sz="3000">
                <a:solidFill>
                  <a:srgbClr val="FFFFFF"/>
                </a:solidFill>
                <a:latin typeface="Montserrat"/>
                <a:ea typeface="Montserrat"/>
                <a:cs typeface="Montserrat"/>
                <a:sym typeface="Montserrat"/>
              </a:rPr>
              <a:t>not to introduce their own requirements / procedures</a:t>
            </a:r>
            <a:r>
              <a:rPr lang="en-US" sz="3000">
                <a:solidFill>
                  <a:srgbClr val="FFFFFF"/>
                </a:solidFill>
                <a:latin typeface="Montserrat"/>
                <a:ea typeface="Montserrat"/>
                <a:cs typeface="Montserrat"/>
                <a:sym typeface="Montserrat"/>
              </a:rPr>
              <a:t>, if they are not necessary in all activities targeted at service providers and recipients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4" name="Shape 214"/>
        <p:cNvGrpSpPr/>
        <p:nvPr/>
      </p:nvGrpSpPr>
      <p:grpSpPr>
        <a:xfrm>
          <a:off x="0" y="0"/>
          <a:ext cx="0" cy="0"/>
          <a:chOff x="0" y="0"/>
          <a:chExt cx="0" cy="0"/>
        </a:xfrm>
      </p:grpSpPr>
      <p:sp>
        <p:nvSpPr>
          <p:cNvPr id="215" name="Google Shape;215;p27"/>
          <p:cNvSpPr txBox="1"/>
          <p:nvPr/>
        </p:nvSpPr>
        <p:spPr>
          <a:xfrm>
            <a:off x="2236193" y="2968986"/>
            <a:ext cx="13815600" cy="36633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FECB01"/>
                </a:solidFill>
                <a:latin typeface="Montserrat"/>
                <a:ea typeface="Montserrat"/>
                <a:cs typeface="Montserrat"/>
                <a:sym typeface="Montserrat"/>
              </a:rPr>
              <a:t>IMPORTANT</a:t>
            </a:r>
            <a:endParaRPr>
              <a:solidFill>
                <a:srgbClr val="FECB01"/>
              </a:solidFill>
            </a:endParaRPr>
          </a:p>
        </p:txBody>
      </p:sp>
      <p:sp>
        <p:nvSpPr>
          <p:cNvPr id="216" name="Google Shape;216;p27"/>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7"/>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2" name="Shape 222"/>
        <p:cNvGrpSpPr/>
        <p:nvPr/>
      </p:nvGrpSpPr>
      <p:grpSpPr>
        <a:xfrm>
          <a:off x="0" y="0"/>
          <a:ext cx="0" cy="0"/>
          <a:chOff x="0" y="0"/>
          <a:chExt cx="0" cy="0"/>
        </a:xfrm>
      </p:grpSpPr>
      <p:pic>
        <p:nvPicPr>
          <p:cNvPr id="223" name="Google Shape;223;p28"/>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24" name="Google Shape;224;p28"/>
          <p:cNvSpPr txBox="1"/>
          <p:nvPr/>
        </p:nvSpPr>
        <p:spPr>
          <a:xfrm>
            <a:off x="1270800" y="3808804"/>
            <a:ext cx="15746400" cy="3109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ECB01"/>
                </a:solidFill>
                <a:latin typeface="Montserrat"/>
                <a:ea typeface="Montserrat"/>
                <a:cs typeface="Montserrat"/>
                <a:sym typeface="Montserrat"/>
              </a:rPr>
              <a:t>The services market includes </a:t>
            </a:r>
            <a:r>
              <a:rPr b="1" lang="en-US" sz="3000">
                <a:solidFill>
                  <a:srgbClr val="FECB01"/>
                </a:solidFill>
                <a:latin typeface="Montserrat"/>
                <a:ea typeface="Montserrat"/>
                <a:cs typeface="Montserrat"/>
                <a:sym typeface="Montserrat"/>
              </a:rPr>
              <a:t>the government sector</a:t>
            </a:r>
            <a:r>
              <a:rPr lang="en-US" sz="3000">
                <a:solidFill>
                  <a:srgbClr val="FECB01"/>
                </a:solidFill>
                <a:latin typeface="Montserrat"/>
                <a:ea typeface="Montserrat"/>
                <a:cs typeface="Montserrat"/>
                <a:sym typeface="Montserrat"/>
              </a:rPr>
              <a:t> (courts, employment agencies, hospitals, police, armed forces, fire brigades, post offices and schools), </a:t>
            </a:r>
            <a:r>
              <a:rPr b="1" lang="en-US" sz="3000">
                <a:solidFill>
                  <a:srgbClr val="FECB01"/>
                </a:solidFill>
                <a:latin typeface="Montserrat"/>
                <a:ea typeface="Montserrat"/>
                <a:cs typeface="Montserrat"/>
                <a:sym typeface="Montserrat"/>
              </a:rPr>
              <a:t>non-profit private sector </a:t>
            </a:r>
            <a:r>
              <a:rPr lang="en-US" sz="3000">
                <a:solidFill>
                  <a:srgbClr val="FECB01"/>
                </a:solidFill>
                <a:latin typeface="Montserrat"/>
                <a:ea typeface="Montserrat"/>
                <a:cs typeface="Montserrat"/>
                <a:sym typeface="Montserrat"/>
              </a:rPr>
              <a:t>(museums, churches, colleges, foundations), a significant </a:t>
            </a:r>
            <a:r>
              <a:rPr b="1" lang="en-US" sz="3000">
                <a:solidFill>
                  <a:srgbClr val="FECB01"/>
                </a:solidFill>
                <a:latin typeface="Montserrat"/>
                <a:ea typeface="Montserrat"/>
                <a:cs typeface="Montserrat"/>
                <a:sym typeface="Montserrat"/>
              </a:rPr>
              <a:t>part of the business sector</a:t>
            </a:r>
            <a:r>
              <a:rPr lang="en-US" sz="3000">
                <a:solidFill>
                  <a:srgbClr val="FECB01"/>
                </a:solidFill>
                <a:latin typeface="Montserrat"/>
                <a:ea typeface="Montserrat"/>
                <a:cs typeface="Montserrat"/>
                <a:sym typeface="Montserrat"/>
              </a:rPr>
              <a:t> (lines airports, banks, hotels, insurance companies, law offices, etc.). </a:t>
            </a:r>
            <a:endParaRPr sz="3000">
              <a:solidFill>
                <a:srgbClr val="FECB01"/>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225" name="Google Shape;225;p28"/>
          <p:cNvSpPr txBox="1"/>
          <p:nvPr/>
        </p:nvSpPr>
        <p:spPr>
          <a:xfrm>
            <a:off x="1270800" y="7307225"/>
            <a:ext cx="15746400" cy="1360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Service providers are also employees of the production sector, such as </a:t>
            </a:r>
            <a:r>
              <a:rPr b="1" lang="en-US" sz="3000">
                <a:solidFill>
                  <a:srgbClr val="FFFFFF"/>
                </a:solidFill>
                <a:latin typeface="Montserrat"/>
                <a:ea typeface="Montserrat"/>
                <a:cs typeface="Montserrat"/>
                <a:sym typeface="Montserrat"/>
              </a:rPr>
              <a:t>IT specialists, accountants and lawyers.</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226" name="Google Shape;226;p28"/>
          <p:cNvSpPr txBox="1"/>
          <p:nvPr/>
        </p:nvSpPr>
        <p:spPr>
          <a:xfrm>
            <a:off x="1270800" y="1619272"/>
            <a:ext cx="15746400" cy="1800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The service market includes both </a:t>
            </a:r>
            <a:r>
              <a:rPr b="1" lang="en-US" sz="3000">
                <a:solidFill>
                  <a:srgbClr val="FFFFFF"/>
                </a:solidFill>
                <a:latin typeface="Montserrat"/>
                <a:ea typeface="Montserrat"/>
                <a:cs typeface="Montserrat"/>
                <a:sym typeface="Montserrat"/>
              </a:rPr>
              <a:t>consumer services</a:t>
            </a:r>
            <a:r>
              <a:rPr lang="en-US" sz="3000">
                <a:solidFill>
                  <a:srgbClr val="FFFFFF"/>
                </a:solidFill>
                <a:latin typeface="Montserrat"/>
                <a:ea typeface="Montserrat"/>
                <a:cs typeface="Montserrat"/>
                <a:sym typeface="Montserrat"/>
              </a:rPr>
              <a:t> (so-called services to the public) and </a:t>
            </a:r>
            <a:r>
              <a:rPr b="1" lang="en-US" sz="3000">
                <a:solidFill>
                  <a:srgbClr val="FFFFFF"/>
                </a:solidFill>
                <a:latin typeface="Montserrat"/>
                <a:ea typeface="Montserrat"/>
                <a:cs typeface="Montserrat"/>
                <a:sym typeface="Montserrat"/>
              </a:rPr>
              <a:t>services purchased by institutions</a:t>
            </a:r>
            <a:r>
              <a:rPr lang="en-US" sz="3000">
                <a:solidFill>
                  <a:srgbClr val="FFFFFF"/>
                </a:solidFill>
                <a:latin typeface="Montserrat"/>
                <a:ea typeface="Montserrat"/>
                <a:cs typeface="Montserrat"/>
                <a:sym typeface="Montserrat"/>
              </a:rPr>
              <a:t>, in particular business entities (production and investment services). The service market is very diverse. </a:t>
            </a:r>
            <a:endParaRPr sz="3000">
              <a:solidFill>
                <a:srgbClr val="FFFFFF"/>
              </a:solidFill>
              <a:latin typeface="Montserrat"/>
              <a:ea typeface="Montserrat"/>
              <a:cs typeface="Montserrat"/>
              <a:sym typeface="Montserrat"/>
            </a:endParaRPr>
          </a:p>
        </p:txBody>
      </p:sp>
      <p:sp>
        <p:nvSpPr>
          <p:cNvPr id="227" name="Google Shape;227;p28"/>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1028700" y="968515"/>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32" name="Shape 232"/>
        <p:cNvGrpSpPr/>
        <p:nvPr/>
      </p:nvGrpSpPr>
      <p:grpSpPr>
        <a:xfrm>
          <a:off x="0" y="0"/>
          <a:ext cx="0" cy="0"/>
          <a:chOff x="0" y="0"/>
          <a:chExt cx="0" cy="0"/>
        </a:xfrm>
      </p:grpSpPr>
      <p:sp>
        <p:nvSpPr>
          <p:cNvPr id="233" name="Google Shape;233;p29"/>
          <p:cNvSpPr txBox="1"/>
          <p:nvPr/>
        </p:nvSpPr>
        <p:spPr>
          <a:xfrm>
            <a:off x="1513200" y="1334475"/>
            <a:ext cx="152616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CAN CUSTOMER EXPERIENCE </a:t>
            </a:r>
            <a:br>
              <a:rPr b="1" lang="en-US" sz="6000">
                <a:solidFill>
                  <a:srgbClr val="00BCD4"/>
                </a:solidFill>
                <a:latin typeface="Montserrat"/>
                <a:ea typeface="Montserrat"/>
                <a:cs typeface="Montserrat"/>
                <a:sym typeface="Montserrat"/>
              </a:rPr>
            </a:br>
            <a:r>
              <a:rPr b="1" lang="en-US" sz="6000">
                <a:solidFill>
                  <a:srgbClr val="00BCD4"/>
                </a:solidFill>
                <a:latin typeface="Montserrat"/>
                <a:ea typeface="Montserrat"/>
                <a:cs typeface="Montserrat"/>
                <a:sym typeface="Montserrat"/>
              </a:rPr>
              <a:t>THE SINGLE SERVICE MARKET IN EU?</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34" name="Google Shape;234;p29"/>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2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36" name="Google Shape;236;p29"/>
          <p:cNvSpPr txBox="1"/>
          <p:nvPr/>
        </p:nvSpPr>
        <p:spPr>
          <a:xfrm>
            <a:off x="1270800" y="4210750"/>
            <a:ext cx="15746400" cy="2331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chemeClr val="dk1"/>
              </a:buClr>
              <a:buSzPts val="1100"/>
              <a:buFont typeface="Arial"/>
              <a:buNone/>
            </a:pPr>
            <a:r>
              <a:rPr lang="en-US" sz="3000">
                <a:solidFill>
                  <a:srgbClr val="FFFFFF"/>
                </a:solidFill>
                <a:latin typeface="Montserrat"/>
                <a:ea typeface="Montserrat"/>
                <a:cs typeface="Montserrat"/>
                <a:sym typeface="Montserrat"/>
              </a:rPr>
              <a:t>The EU services market is an important part of the EU Internal Market, where many administrative and </a:t>
            </a:r>
            <a:r>
              <a:rPr b="1" lang="en-US" sz="3000">
                <a:solidFill>
                  <a:srgbClr val="00BCD4"/>
                </a:solidFill>
                <a:latin typeface="Montserrat"/>
                <a:ea typeface="Montserrat"/>
                <a:cs typeface="Montserrat"/>
                <a:sym typeface="Montserrat"/>
              </a:rPr>
              <a:t>regulatory barriers still exist.</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237" name="Google Shape;237;p29"/>
          <p:cNvSpPr txBox="1"/>
          <p:nvPr/>
        </p:nvSpPr>
        <p:spPr>
          <a:xfrm>
            <a:off x="1270800" y="6331500"/>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US" sz="3000">
                <a:solidFill>
                  <a:srgbClr val="FFFFFF"/>
                </a:solidFill>
                <a:latin typeface="Montserrat"/>
                <a:ea typeface="Montserrat"/>
                <a:cs typeface="Montserrat"/>
                <a:sym typeface="Montserrat"/>
              </a:rPr>
              <a:t>A breakthrough in the process of eliminating those barriers and liberalizing access to markets for service enterprises was supposed to be the connected with the implementation of the </a:t>
            </a:r>
            <a:r>
              <a:rPr b="1" lang="en-US" sz="3000">
                <a:solidFill>
                  <a:srgbClr val="00BCD4"/>
                </a:solidFill>
                <a:latin typeface="Montserrat"/>
                <a:ea typeface="Montserrat"/>
                <a:cs typeface="Montserrat"/>
                <a:sym typeface="Montserrat"/>
              </a:rPr>
              <a:t>Services Directive in 2009 (Directive 2006/123). </a:t>
            </a:r>
            <a:endParaRPr b="1"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1" name="Shape 241"/>
        <p:cNvGrpSpPr/>
        <p:nvPr/>
      </p:nvGrpSpPr>
      <p:grpSpPr>
        <a:xfrm>
          <a:off x="0" y="0"/>
          <a:ext cx="0" cy="0"/>
          <a:chOff x="0" y="0"/>
          <a:chExt cx="0" cy="0"/>
        </a:xfrm>
      </p:grpSpPr>
      <p:sp>
        <p:nvSpPr>
          <p:cNvPr id="242" name="Google Shape;242;p30"/>
          <p:cNvSpPr txBox="1"/>
          <p:nvPr/>
        </p:nvSpPr>
        <p:spPr>
          <a:xfrm>
            <a:off x="1002300" y="2664525"/>
            <a:ext cx="16283400" cy="13449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Clr>
                <a:schemeClr val="dk1"/>
              </a:buClr>
              <a:buSzPts val="1100"/>
              <a:buFont typeface="Arial"/>
              <a:buNone/>
            </a:pPr>
            <a:r>
              <a:rPr b="1" lang="en-US" sz="7500">
                <a:solidFill>
                  <a:srgbClr val="00BCD4"/>
                </a:solidFill>
                <a:latin typeface="Montserrat"/>
                <a:ea typeface="Montserrat"/>
                <a:cs typeface="Montserrat"/>
                <a:sym typeface="Montserrat"/>
              </a:rPr>
              <a:t>INSTITUTIONAL DIMENSIONS OF CONSUMER PROTECTION</a:t>
            </a:r>
            <a:endParaRPr b="1" sz="7500">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chemeClr val="dk1"/>
              </a:buClr>
              <a:buSzPts val="1100"/>
              <a:buFont typeface="Arial"/>
              <a:buNone/>
            </a:pPr>
            <a:r>
              <a:t/>
            </a:r>
            <a:endParaRPr b="1" sz="7500">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None/>
            </a:pPr>
            <a:r>
              <a:t/>
            </a:r>
            <a:endParaRPr b="1" sz="7500">
              <a:solidFill>
                <a:srgbClr val="00BCD4"/>
              </a:solidFill>
              <a:latin typeface="Montserrat"/>
              <a:ea typeface="Montserrat"/>
              <a:cs typeface="Montserrat"/>
              <a:sym typeface="Montserrat"/>
            </a:endParaRPr>
          </a:p>
          <a:p>
            <a:pPr indent="0" lvl="0" marL="0" rtl="0" algn="ctr">
              <a:lnSpc>
                <a:spcPct val="115000"/>
              </a:lnSpc>
              <a:spcBef>
                <a:spcPts val="1000"/>
              </a:spcBef>
              <a:spcAft>
                <a:spcPts val="1000"/>
              </a:spcAft>
              <a:buClr>
                <a:schemeClr val="dk1"/>
              </a:buClr>
              <a:buFont typeface="Arial"/>
              <a:buNone/>
            </a:pPr>
            <a:r>
              <a:t/>
            </a:r>
            <a:endParaRPr b="1" sz="7500">
              <a:solidFill>
                <a:srgbClr val="FFFFFF"/>
              </a:solidFill>
              <a:latin typeface="Montserrat"/>
              <a:ea typeface="Montserrat"/>
              <a:cs typeface="Montserrat"/>
              <a:sym typeface="Montserrat"/>
            </a:endParaRPr>
          </a:p>
        </p:txBody>
      </p:sp>
      <p:sp>
        <p:nvSpPr>
          <p:cNvPr id="243" name="Google Shape;243;p30"/>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30"/>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46" name="Google Shape;246;p30"/>
          <p:cNvSpPr txBox="1"/>
          <p:nvPr/>
        </p:nvSpPr>
        <p:spPr>
          <a:xfrm>
            <a:off x="440025" y="6144675"/>
            <a:ext cx="16845600" cy="16188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1000"/>
              </a:spcBef>
              <a:spcAft>
                <a:spcPts val="1000"/>
              </a:spcAft>
              <a:buNone/>
            </a:pPr>
            <a:r>
              <a:rPr lang="en-US" sz="6000">
                <a:solidFill>
                  <a:srgbClr val="FFFFFF"/>
                </a:solidFill>
                <a:latin typeface="Montserrat"/>
                <a:ea typeface="Montserrat"/>
                <a:cs typeface="Montserrat"/>
                <a:sym typeface="Montserrat"/>
              </a:rPr>
              <a:t>INTERNATIONAL PERSPECTIVE</a:t>
            </a:r>
            <a:endParaRPr sz="8800">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50" name="Shape 250"/>
        <p:cNvGrpSpPr/>
        <p:nvPr/>
      </p:nvGrpSpPr>
      <p:grpSpPr>
        <a:xfrm>
          <a:off x="0" y="0"/>
          <a:ext cx="0" cy="0"/>
          <a:chOff x="0" y="0"/>
          <a:chExt cx="0" cy="0"/>
        </a:xfrm>
      </p:grpSpPr>
      <p:sp>
        <p:nvSpPr>
          <p:cNvPr id="251" name="Google Shape;251;p31"/>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INSTITUTIONAL DIMENSIONS OF CONSUMER PROTECTION</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53" name="Google Shape;253;p31"/>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55" name="Google Shape;255;p31"/>
          <p:cNvSpPr txBox="1"/>
          <p:nvPr/>
        </p:nvSpPr>
        <p:spPr>
          <a:xfrm>
            <a:off x="1270800" y="3199950"/>
            <a:ext cx="15746400" cy="1515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There are two separate frameworks that could be distinguished when institutional consumer protection schemes are analyzed.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256" name="Google Shape;256;p31"/>
          <p:cNvSpPr txBox="1"/>
          <p:nvPr/>
        </p:nvSpPr>
        <p:spPr>
          <a:xfrm>
            <a:off x="1270800" y="4715850"/>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The first framework</a:t>
            </a:r>
            <a:r>
              <a:rPr lang="en-US" sz="3000">
                <a:solidFill>
                  <a:srgbClr val="FFFFFF"/>
                </a:solidFill>
                <a:latin typeface="Montserrat"/>
                <a:ea typeface="Montserrat"/>
                <a:cs typeface="Montserrat"/>
                <a:sym typeface="Montserrat"/>
              </a:rPr>
              <a:t> covers the European Union decision making bodies that are involved with consumer protection: European Parliament, European Commission and Council of the European Union.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257" name="Google Shape;257;p31"/>
          <p:cNvSpPr txBox="1"/>
          <p:nvPr/>
        </p:nvSpPr>
        <p:spPr>
          <a:xfrm>
            <a:off x="1270800" y="6870750"/>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Those bodies, directly connected with the legal customer protection, create not only consumer regulations and laws, but also different legal standards, strategies and agendas that shape the customer policy in the European Union.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61" name="Shape 261"/>
        <p:cNvGrpSpPr/>
        <p:nvPr/>
      </p:nvGrpSpPr>
      <p:grpSpPr>
        <a:xfrm>
          <a:off x="0" y="0"/>
          <a:ext cx="0" cy="0"/>
          <a:chOff x="0" y="0"/>
          <a:chExt cx="0" cy="0"/>
        </a:xfrm>
      </p:grpSpPr>
      <p:sp>
        <p:nvSpPr>
          <p:cNvPr id="262" name="Google Shape;262;p32"/>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INSTITUTIONAL DIMENSIONS OF CONSUMER PROTECTION</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64" name="Google Shape;264;p32"/>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3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66" name="Google Shape;266;p32"/>
          <p:cNvSpPr txBox="1"/>
          <p:nvPr/>
        </p:nvSpPr>
        <p:spPr>
          <a:xfrm>
            <a:off x="1270800" y="4715850"/>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The second framework</a:t>
            </a:r>
            <a:r>
              <a:rPr lang="en-US" sz="3000">
                <a:solidFill>
                  <a:srgbClr val="FFFFFF"/>
                </a:solidFill>
                <a:latin typeface="Montserrat"/>
                <a:ea typeface="Montserrat"/>
                <a:cs typeface="Montserrat"/>
                <a:sym typeface="Montserrat"/>
              </a:rPr>
              <a:t> involves European and international non-government consumer organizations and scientific committees that aim to promote and protect the interests of all the customers in the European Union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Google Shape;271;p33"/>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3"/>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74" name="Google Shape;274;p33"/>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INSTITUTIONAL DIMENSIONS OF CONSUMER PROTECTION</a:t>
            </a:r>
            <a:endParaRPr b="1" sz="3600">
              <a:solidFill>
                <a:srgbClr val="00BCD4"/>
              </a:solidFill>
              <a:latin typeface="Montserrat"/>
              <a:ea typeface="Montserrat"/>
              <a:cs typeface="Montserrat"/>
              <a:sym typeface="Montserrat"/>
            </a:endParaRPr>
          </a:p>
        </p:txBody>
      </p:sp>
      <p:pic>
        <p:nvPicPr>
          <p:cNvPr id="275" name="Google Shape;275;p33"/>
          <p:cNvPicPr preferRelativeResize="0"/>
          <p:nvPr/>
        </p:nvPicPr>
        <p:blipFill rotWithShape="1">
          <a:blip r:embed="rId4">
            <a:alphaModFix/>
          </a:blip>
          <a:srcRect b="0" l="0" r="0" t="0"/>
          <a:stretch/>
        </p:blipFill>
        <p:spPr>
          <a:xfrm>
            <a:off x="1365450" y="1375975"/>
            <a:ext cx="15651600" cy="776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9" name="Shape 279"/>
        <p:cNvGrpSpPr/>
        <p:nvPr/>
      </p:nvGrpSpPr>
      <p:grpSpPr>
        <a:xfrm>
          <a:off x="0" y="0"/>
          <a:ext cx="0" cy="0"/>
          <a:chOff x="0" y="0"/>
          <a:chExt cx="0" cy="0"/>
        </a:xfrm>
      </p:grpSpPr>
      <p:sp>
        <p:nvSpPr>
          <p:cNvPr id="280" name="Google Shape;280;p34"/>
          <p:cNvSpPr txBox="1"/>
          <p:nvPr/>
        </p:nvSpPr>
        <p:spPr>
          <a:xfrm>
            <a:off x="1028700" y="1334475"/>
            <a:ext cx="162306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EUROPEAN UNION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CONSUMER PROTECTION INSTITUTIONS</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81" name="Google Shape;281;p34"/>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2" name="Google Shape;282;p3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83" name="Google Shape;283;p34"/>
          <p:cNvSpPr txBox="1"/>
          <p:nvPr/>
        </p:nvSpPr>
        <p:spPr>
          <a:xfrm>
            <a:off x="1270800" y="4210750"/>
            <a:ext cx="15746400" cy="1397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The European Parliament together with the European Council implements the legislative function in relation to consumer legislation</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284" name="Google Shape;284;p34"/>
          <p:cNvSpPr txBox="1"/>
          <p:nvPr/>
        </p:nvSpPr>
        <p:spPr>
          <a:xfrm>
            <a:off x="1270800" y="5874700"/>
            <a:ext cx="15746400" cy="1397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There are two committees that work within European Parliament: the Committee on Internal Market and Consumer Protection (IMCO) and the Committee on the Environment, Public Health and Food Safety (ENVI).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1" name="Shape 101"/>
        <p:cNvGrpSpPr/>
        <p:nvPr/>
      </p:nvGrpSpPr>
      <p:grpSpPr>
        <a:xfrm>
          <a:off x="0" y="0"/>
          <a:ext cx="0" cy="0"/>
          <a:chOff x="0" y="0"/>
          <a:chExt cx="0" cy="0"/>
        </a:xfrm>
      </p:grpSpPr>
      <p:sp>
        <p:nvSpPr>
          <p:cNvPr id="102" name="Google Shape;102;p17"/>
          <p:cNvSpPr txBox="1"/>
          <p:nvPr/>
        </p:nvSpPr>
        <p:spPr>
          <a:xfrm>
            <a:off x="1002300" y="2645475"/>
            <a:ext cx="16283400" cy="13449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00BCD4"/>
                </a:solidFill>
                <a:latin typeface="Montserrat"/>
                <a:ea typeface="Montserrat"/>
                <a:cs typeface="Montserrat"/>
                <a:sym typeface="Montserrat"/>
              </a:rPr>
              <a:t>CHAPTER 9</a:t>
            </a:r>
            <a:endParaRPr b="1" sz="8800">
              <a:solidFill>
                <a:srgbClr val="FFFFFF"/>
              </a:solidFill>
              <a:latin typeface="Montserrat"/>
              <a:ea typeface="Montserrat"/>
              <a:cs typeface="Montserrat"/>
              <a:sym typeface="Montserrat"/>
            </a:endParaRPr>
          </a:p>
          <a:p>
            <a:pPr indent="0" lvl="0" marL="0" rtl="0" algn="ctr">
              <a:lnSpc>
                <a:spcPct val="115000"/>
              </a:lnSpc>
              <a:spcBef>
                <a:spcPts val="1000"/>
              </a:spcBef>
              <a:spcAft>
                <a:spcPts val="1000"/>
              </a:spcAft>
              <a:buClr>
                <a:schemeClr val="dk1"/>
              </a:buClr>
              <a:buFont typeface="Arial"/>
              <a:buNone/>
            </a:pPr>
            <a:r>
              <a:t/>
            </a:r>
            <a:endParaRPr b="1" sz="8800">
              <a:solidFill>
                <a:srgbClr val="FFFFFF"/>
              </a:solidFill>
              <a:latin typeface="Montserrat"/>
              <a:ea typeface="Montserrat"/>
              <a:cs typeface="Montserrat"/>
              <a:sym typeface="Montserrat"/>
            </a:endParaRPr>
          </a:p>
        </p:txBody>
      </p:sp>
      <p:sp>
        <p:nvSpPr>
          <p:cNvPr id="103" name="Google Shape;103;p17"/>
          <p:cNvSpPr/>
          <p:nvPr/>
        </p:nvSpPr>
        <p:spPr>
          <a:xfrm>
            <a:off x="9100735" y="0"/>
            <a:ext cx="86530" cy="1618785"/>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9100735" y="8664260"/>
            <a:ext cx="86530" cy="1618785"/>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7"/>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106" name="Google Shape;106;p17"/>
          <p:cNvSpPr txBox="1"/>
          <p:nvPr/>
        </p:nvSpPr>
        <p:spPr>
          <a:xfrm>
            <a:off x="721200" y="4431375"/>
            <a:ext cx="16845600" cy="3370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1000"/>
              </a:spcBef>
              <a:spcAft>
                <a:spcPts val="1000"/>
              </a:spcAft>
              <a:buNone/>
            </a:pPr>
            <a:r>
              <a:rPr b="1" lang="en-US" sz="6000">
                <a:solidFill>
                  <a:srgbClr val="FFFFFF"/>
                </a:solidFill>
                <a:latin typeface="Montserrat"/>
                <a:ea typeface="Montserrat"/>
                <a:cs typeface="Montserrat"/>
                <a:sym typeface="Montserrat"/>
              </a:rPr>
              <a:t>CUSTOMER </a:t>
            </a:r>
            <a:br>
              <a:rPr b="1" lang="en-US" sz="6000">
                <a:solidFill>
                  <a:srgbClr val="FFFFFF"/>
                </a:solidFill>
                <a:latin typeface="Montserrat"/>
                <a:ea typeface="Montserrat"/>
                <a:cs typeface="Montserrat"/>
                <a:sym typeface="Montserrat"/>
              </a:rPr>
            </a:br>
            <a:r>
              <a:rPr b="1" lang="en-US" sz="6000">
                <a:solidFill>
                  <a:srgbClr val="FFFFFF"/>
                </a:solidFill>
                <a:latin typeface="Montserrat"/>
                <a:ea typeface="Montserrat"/>
                <a:cs typeface="Montserrat"/>
                <a:sym typeface="Montserrat"/>
              </a:rPr>
              <a:t>RIGHTS UNDERSTANDING </a:t>
            </a:r>
            <a:br>
              <a:rPr b="1" lang="en-US" sz="6000">
                <a:solidFill>
                  <a:srgbClr val="FFFFFF"/>
                </a:solidFill>
                <a:latin typeface="Montserrat"/>
                <a:ea typeface="Montserrat"/>
                <a:cs typeface="Montserrat"/>
                <a:sym typeface="Montserrat"/>
              </a:rPr>
            </a:br>
            <a:r>
              <a:rPr lang="en-US" sz="6000">
                <a:solidFill>
                  <a:srgbClr val="FECB01"/>
                </a:solidFill>
                <a:latin typeface="Montserrat"/>
                <a:ea typeface="Montserrat"/>
                <a:cs typeface="Montserrat"/>
                <a:sym typeface="Montserrat"/>
              </a:rPr>
              <a:t>IN SERVICES SECTOR</a:t>
            </a:r>
            <a:endParaRPr sz="8800">
              <a:solidFill>
                <a:srgbClr val="FECB0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88" name="Shape 288"/>
        <p:cNvGrpSpPr/>
        <p:nvPr/>
      </p:nvGrpSpPr>
      <p:grpSpPr>
        <a:xfrm>
          <a:off x="0" y="0"/>
          <a:ext cx="0" cy="0"/>
          <a:chOff x="0" y="0"/>
          <a:chExt cx="0" cy="0"/>
        </a:xfrm>
      </p:grpSpPr>
      <p:sp>
        <p:nvSpPr>
          <p:cNvPr id="289" name="Google Shape;289;p35"/>
          <p:cNvSpPr txBox="1"/>
          <p:nvPr/>
        </p:nvSpPr>
        <p:spPr>
          <a:xfrm>
            <a:off x="1028700" y="1334475"/>
            <a:ext cx="162306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EUROPEAN UNION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CONSUMER PROTECTION INSTITUTIONS</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90" name="Google Shape;290;p35"/>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35"/>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92" name="Google Shape;292;p35"/>
          <p:cNvSpPr txBox="1"/>
          <p:nvPr/>
        </p:nvSpPr>
        <p:spPr>
          <a:xfrm>
            <a:off x="1270800" y="4943750"/>
            <a:ext cx="15746400" cy="1397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The second major institution that deals with consumer protection within European Union is the European Commission. It prepares, develops and implements legislation on consumer protection.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96" name="Shape 296"/>
        <p:cNvGrpSpPr/>
        <p:nvPr/>
      </p:nvGrpSpPr>
      <p:grpSpPr>
        <a:xfrm>
          <a:off x="0" y="0"/>
          <a:ext cx="0" cy="0"/>
          <a:chOff x="0" y="0"/>
          <a:chExt cx="0" cy="0"/>
        </a:xfrm>
      </p:grpSpPr>
      <p:sp>
        <p:nvSpPr>
          <p:cNvPr id="297" name="Google Shape;297;p36"/>
          <p:cNvSpPr txBox="1"/>
          <p:nvPr/>
        </p:nvSpPr>
        <p:spPr>
          <a:xfrm>
            <a:off x="1028700" y="1334475"/>
            <a:ext cx="162306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latin typeface="Montserrat"/>
                <a:ea typeface="Montserrat"/>
                <a:cs typeface="Montserrat"/>
                <a:sym typeface="Montserrat"/>
              </a:rPr>
              <a:t>EUROPEAN AND INTERNATIONAL CONSUMER ORGANIZATIONS</a:t>
            </a:r>
            <a:endParaRPr b="1" sz="6000">
              <a:latin typeface="Montserrat"/>
              <a:ea typeface="Montserrat"/>
              <a:cs typeface="Montserrat"/>
              <a:sym typeface="Montserrat"/>
            </a:endParaRPr>
          </a:p>
        </p:txBody>
      </p:sp>
      <p:sp>
        <p:nvSpPr>
          <p:cNvPr id="298" name="Google Shape;298;p36"/>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6"/>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00" name="Google Shape;300;p36"/>
          <p:cNvSpPr txBox="1"/>
          <p:nvPr/>
        </p:nvSpPr>
        <p:spPr>
          <a:xfrm>
            <a:off x="1270800" y="4210750"/>
            <a:ext cx="15746400" cy="1397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The second scheme of institutional consumer protection in European Union is represented by independent, non-governmental consumer organizations and scientific committees.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301" name="Google Shape;301;p36"/>
          <p:cNvSpPr txBox="1"/>
          <p:nvPr/>
        </p:nvSpPr>
        <p:spPr>
          <a:xfrm>
            <a:off x="1270800" y="6479825"/>
            <a:ext cx="15746400" cy="1397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Their informational, advisory, educational and promotional forms of activities that include large number of different initiatives and campaigns imply the necessity of setting the relevant legal solutions and regulations. </a:t>
            </a:r>
            <a:endParaRPr sz="3000">
              <a:solidFill>
                <a:srgbClr val="FFFFFF"/>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05" name="Shape 305"/>
        <p:cNvGrpSpPr/>
        <p:nvPr/>
      </p:nvGrpSpPr>
      <p:grpSpPr>
        <a:xfrm>
          <a:off x="0" y="0"/>
          <a:ext cx="0" cy="0"/>
          <a:chOff x="0" y="0"/>
          <a:chExt cx="0" cy="0"/>
        </a:xfrm>
      </p:grpSpPr>
      <p:sp>
        <p:nvSpPr>
          <p:cNvPr id="306" name="Google Shape;306;p37"/>
          <p:cNvSpPr txBox="1"/>
          <p:nvPr/>
        </p:nvSpPr>
        <p:spPr>
          <a:xfrm>
            <a:off x="1002300" y="2664525"/>
            <a:ext cx="16283400" cy="13449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SzPts val="1100"/>
              <a:buNone/>
            </a:pPr>
            <a:r>
              <a:rPr b="1" lang="en-US" sz="7500">
                <a:solidFill>
                  <a:srgbClr val="00BCD4"/>
                </a:solidFill>
                <a:latin typeface="Montserrat"/>
                <a:ea typeface="Montserrat"/>
                <a:cs typeface="Montserrat"/>
                <a:sym typeface="Montserrat"/>
              </a:rPr>
              <a:t>INSTITUTIONAL DIMENSIONS OF CONSUMER PROTECTION</a:t>
            </a:r>
            <a:endParaRPr b="1" sz="7500">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SzPts val="1100"/>
              <a:buNone/>
            </a:pPr>
            <a:r>
              <a:t/>
            </a:r>
            <a:endParaRPr b="1" sz="7500">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None/>
            </a:pPr>
            <a:r>
              <a:t/>
            </a:r>
            <a:endParaRPr b="1" sz="7500">
              <a:solidFill>
                <a:srgbClr val="00BCD4"/>
              </a:solidFill>
              <a:latin typeface="Montserrat"/>
              <a:ea typeface="Montserrat"/>
              <a:cs typeface="Montserrat"/>
              <a:sym typeface="Montserrat"/>
            </a:endParaRPr>
          </a:p>
          <a:p>
            <a:pPr indent="0" lvl="0" marL="0" rtl="0" algn="ctr">
              <a:lnSpc>
                <a:spcPct val="115000"/>
              </a:lnSpc>
              <a:spcBef>
                <a:spcPts val="1000"/>
              </a:spcBef>
              <a:spcAft>
                <a:spcPts val="1000"/>
              </a:spcAft>
              <a:buClr>
                <a:schemeClr val="dk1"/>
              </a:buClr>
              <a:buFont typeface="Arial"/>
              <a:buNone/>
            </a:pPr>
            <a:r>
              <a:t/>
            </a:r>
            <a:endParaRPr b="1" sz="7500">
              <a:solidFill>
                <a:srgbClr val="FFFFFF"/>
              </a:solidFill>
              <a:latin typeface="Montserrat"/>
              <a:ea typeface="Montserrat"/>
              <a:cs typeface="Montserrat"/>
              <a:sym typeface="Montserrat"/>
            </a:endParaRPr>
          </a:p>
        </p:txBody>
      </p:sp>
      <p:sp>
        <p:nvSpPr>
          <p:cNvPr id="307" name="Google Shape;307;p37"/>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7"/>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10" name="Google Shape;310;p37"/>
          <p:cNvSpPr txBox="1"/>
          <p:nvPr/>
        </p:nvSpPr>
        <p:spPr>
          <a:xfrm>
            <a:off x="440025" y="6144675"/>
            <a:ext cx="16845600" cy="16188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1000"/>
              </a:spcBef>
              <a:spcAft>
                <a:spcPts val="1000"/>
              </a:spcAft>
              <a:buNone/>
            </a:pPr>
            <a:r>
              <a:rPr lang="en-US" sz="6000">
                <a:solidFill>
                  <a:srgbClr val="FFFFFF"/>
                </a:solidFill>
                <a:latin typeface="Montserrat"/>
                <a:ea typeface="Montserrat"/>
                <a:cs typeface="Montserrat"/>
                <a:sym typeface="Montserrat"/>
              </a:rPr>
              <a:t>NATIONAL </a:t>
            </a:r>
            <a:r>
              <a:rPr lang="en-US" sz="6000">
                <a:solidFill>
                  <a:srgbClr val="FFFFFF"/>
                </a:solidFill>
                <a:latin typeface="Montserrat"/>
                <a:ea typeface="Montserrat"/>
                <a:cs typeface="Montserrat"/>
                <a:sym typeface="Montserrat"/>
              </a:rPr>
              <a:t>PERSPECTIVE</a:t>
            </a:r>
            <a:endParaRPr sz="8800">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14" name="Shape 314"/>
        <p:cNvGrpSpPr/>
        <p:nvPr/>
      </p:nvGrpSpPr>
      <p:grpSpPr>
        <a:xfrm>
          <a:off x="0" y="0"/>
          <a:ext cx="0" cy="0"/>
          <a:chOff x="0" y="0"/>
          <a:chExt cx="0" cy="0"/>
        </a:xfrm>
      </p:grpSpPr>
      <p:sp>
        <p:nvSpPr>
          <p:cNvPr id="315" name="Google Shape;315;p38"/>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INSTITUTIONAL DIMENSIONS OF CONSUMER PROTECTION</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317" name="Google Shape;317;p38"/>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38"/>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19" name="Google Shape;319;p38"/>
          <p:cNvSpPr txBox="1"/>
          <p:nvPr/>
        </p:nvSpPr>
        <p:spPr>
          <a:xfrm>
            <a:off x="1270800" y="3479813"/>
            <a:ext cx="15746400" cy="1515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In each EU Member State, there are national authorities competent for the protection of consumers' rights when dealing with specific service situation for example financial, tourism, internet and telecoms markets;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320" name="Google Shape;320;p38"/>
          <p:cNvSpPr txBox="1"/>
          <p:nvPr/>
        </p:nvSpPr>
        <p:spPr>
          <a:xfrm>
            <a:off x="1270800" y="6031725"/>
            <a:ext cx="15746400" cy="616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If we start with financial service customer protection….</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321" name="Google Shape;321;p38"/>
          <p:cNvSpPr txBox="1"/>
          <p:nvPr/>
        </p:nvSpPr>
        <p:spPr>
          <a:xfrm>
            <a:off x="1270800" y="7488400"/>
            <a:ext cx="15746400" cy="739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latin typeface="Montserrat"/>
                <a:ea typeface="Montserrat"/>
                <a:cs typeface="Montserrat"/>
                <a:sym typeface="Montserrat"/>
              </a:rPr>
              <a:t>In each EU country there are the deducted institutions</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3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25" name="Shape 325"/>
        <p:cNvGrpSpPr/>
        <p:nvPr/>
      </p:nvGrpSpPr>
      <p:grpSpPr>
        <a:xfrm>
          <a:off x="0" y="0"/>
          <a:ext cx="0" cy="0"/>
          <a:chOff x="0" y="0"/>
          <a:chExt cx="0" cy="0"/>
        </a:xfrm>
      </p:grpSpPr>
      <p:pic>
        <p:nvPicPr>
          <p:cNvPr id="326" name="Google Shape;326;p3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27" name="Google Shape;327;p39"/>
          <p:cNvSpPr txBox="1"/>
          <p:nvPr/>
        </p:nvSpPr>
        <p:spPr>
          <a:xfrm>
            <a:off x="1270800" y="3270064"/>
            <a:ext cx="15746400" cy="2035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In some industries like health care it can be identify strong involvement of the non-governmental institutions dedicated to increase patient awareness and protect the patients' right.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latin typeface="Montserrat"/>
              <a:ea typeface="Montserrat"/>
              <a:cs typeface="Montserrat"/>
              <a:sym typeface="Montserrat"/>
            </a:endParaRPr>
          </a:p>
        </p:txBody>
      </p:sp>
      <p:sp>
        <p:nvSpPr>
          <p:cNvPr id="328" name="Google Shape;328;p39"/>
          <p:cNvSpPr txBox="1"/>
          <p:nvPr/>
        </p:nvSpPr>
        <p:spPr>
          <a:xfrm>
            <a:off x="1270800" y="2131300"/>
            <a:ext cx="15746400" cy="6411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latin typeface="Montserrat"/>
                <a:ea typeface="Montserrat"/>
                <a:cs typeface="Montserrat"/>
                <a:sym typeface="Montserrat"/>
              </a:rPr>
              <a:t>Or healthcare services:</a:t>
            </a:r>
            <a:endParaRPr sz="3000">
              <a:latin typeface="Montserrat"/>
              <a:ea typeface="Montserrat"/>
              <a:cs typeface="Montserrat"/>
              <a:sym typeface="Montserrat"/>
            </a:endParaRPr>
          </a:p>
        </p:txBody>
      </p:sp>
      <p:sp>
        <p:nvSpPr>
          <p:cNvPr id="329" name="Google Shape;329;p39"/>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1028700" y="968515"/>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txBox="1"/>
          <p:nvPr/>
        </p:nvSpPr>
        <p:spPr>
          <a:xfrm>
            <a:off x="1270800" y="5803514"/>
            <a:ext cx="15746400" cy="2035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Very good example is the </a:t>
            </a:r>
            <a:r>
              <a:rPr b="1" lang="en-US" sz="3000">
                <a:solidFill>
                  <a:srgbClr val="FFFFFF"/>
                </a:solidFill>
                <a:uFill>
                  <a:noFill/>
                </a:uFill>
                <a:latin typeface="Montserrat"/>
                <a:ea typeface="Montserrat"/>
                <a:cs typeface="Montserrat"/>
                <a:sym typeface="Montserrat"/>
                <a:hlinkClick r:id="rId4"/>
              </a:rPr>
              <a:t>Active Citizenship Network</a:t>
            </a:r>
            <a:r>
              <a:rPr lang="en-US" sz="3000">
                <a:solidFill>
                  <a:srgbClr val="FFFFFF"/>
                </a:solidFill>
                <a:latin typeface="Montserrat"/>
                <a:ea typeface="Montserrat"/>
                <a:cs typeface="Montserrat"/>
                <a:sym typeface="Montserrat"/>
              </a:rPr>
              <a:t> which is  decided to organize a widespread campaigns in cooperation with some of the national patient associations involved in its network.</a:t>
            </a:r>
            <a:endParaRPr sz="3000">
              <a:solidFill>
                <a:srgbClr val="FFFFFF"/>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35" name="Shape 335"/>
        <p:cNvGrpSpPr/>
        <p:nvPr/>
      </p:nvGrpSpPr>
      <p:grpSpPr>
        <a:xfrm>
          <a:off x="0" y="0"/>
          <a:ext cx="0" cy="0"/>
          <a:chOff x="0" y="0"/>
          <a:chExt cx="0" cy="0"/>
        </a:xfrm>
      </p:grpSpPr>
      <p:sp>
        <p:nvSpPr>
          <p:cNvPr id="336" name="Google Shape;336;p40"/>
          <p:cNvSpPr txBox="1"/>
          <p:nvPr/>
        </p:nvSpPr>
        <p:spPr>
          <a:xfrm>
            <a:off x="629050" y="3137525"/>
            <a:ext cx="6302400" cy="3945300"/>
          </a:xfrm>
          <a:prstGeom prst="rect">
            <a:avLst/>
          </a:prstGeom>
          <a:noFill/>
          <a:ln>
            <a:noFill/>
          </a:ln>
        </p:spPr>
        <p:txBody>
          <a:bodyPr anchorCtr="0" anchor="ctr" bIns="0" lIns="0" spcFirstLastPara="1" rIns="0" wrap="square" tIns="0">
            <a:noAutofit/>
          </a:bodyPr>
          <a:lstStyle/>
          <a:p>
            <a:pPr indent="0" lvl="0" marL="0" marR="0" rtl="0" algn="ctr">
              <a:lnSpc>
                <a:spcPct val="131000"/>
              </a:lnSpc>
              <a:spcBef>
                <a:spcPts val="0"/>
              </a:spcBef>
              <a:spcAft>
                <a:spcPts val="0"/>
              </a:spcAft>
              <a:buNone/>
            </a:pPr>
            <a:r>
              <a:rPr b="1" lang="en-US" sz="6000">
                <a:solidFill>
                  <a:srgbClr val="00BCD4"/>
                </a:solidFill>
                <a:latin typeface="Montserrat"/>
                <a:ea typeface="Montserrat"/>
                <a:cs typeface="Montserrat"/>
                <a:sym typeface="Montserrat"/>
              </a:rPr>
              <a:t>VIDEOS</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rPr b="1" lang="en-US" sz="6000">
                <a:solidFill>
                  <a:srgbClr val="00BCD4"/>
                </a:solidFill>
                <a:latin typeface="Montserrat"/>
                <a:ea typeface="Montserrat"/>
                <a:cs typeface="Montserrat"/>
                <a:sym typeface="Montserrat"/>
              </a:rPr>
              <a:t>CONCERNING TOPIC</a:t>
            </a:r>
            <a:endParaRPr b="1" sz="6000">
              <a:solidFill>
                <a:srgbClr val="00BCD4"/>
              </a:solidFill>
              <a:latin typeface="Montserrat"/>
              <a:ea typeface="Montserrat"/>
              <a:cs typeface="Montserrat"/>
              <a:sym typeface="Montserrat"/>
            </a:endParaRPr>
          </a:p>
        </p:txBody>
      </p:sp>
      <p:sp>
        <p:nvSpPr>
          <p:cNvPr id="337" name="Google Shape;337;p40">
            <a:hlinkClick r:id="rId3"/>
          </p:cNvPr>
          <p:cNvSpPr/>
          <p:nvPr/>
        </p:nvSpPr>
        <p:spPr>
          <a:xfrm>
            <a:off x="9746375" y="52578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txBox="1"/>
          <p:nvPr/>
        </p:nvSpPr>
        <p:spPr>
          <a:xfrm>
            <a:off x="10168300" y="6883053"/>
            <a:ext cx="3880500" cy="7500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3300">
                <a:solidFill>
                  <a:srgbClr val="FFFFFF"/>
                </a:solidFill>
                <a:latin typeface="Montserrat"/>
                <a:ea typeface="Montserrat"/>
                <a:cs typeface="Montserrat"/>
                <a:sym typeface="Montserrat"/>
              </a:rPr>
              <a:t>Patients' rights</a:t>
            </a:r>
            <a:endParaRPr b="1">
              <a:solidFill>
                <a:srgbClr val="FFFFFF"/>
              </a:solidFill>
            </a:endParaRPr>
          </a:p>
        </p:txBody>
      </p:sp>
      <p:sp>
        <p:nvSpPr>
          <p:cNvPr id="339" name="Google Shape;339;p40">
            <a:hlinkClick r:id="rId4"/>
          </p:cNvPr>
          <p:cNvSpPr/>
          <p:nvPr/>
        </p:nvSpPr>
        <p:spPr>
          <a:xfrm>
            <a:off x="9746375" y="10287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txBox="1"/>
          <p:nvPr/>
        </p:nvSpPr>
        <p:spPr>
          <a:xfrm>
            <a:off x="10168300" y="2063845"/>
            <a:ext cx="3880500" cy="19302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3300">
                <a:solidFill>
                  <a:srgbClr val="FFFFFF"/>
                </a:solidFill>
                <a:uFill>
                  <a:noFill/>
                </a:uFill>
                <a:latin typeface="Montserrat"/>
                <a:ea typeface="Montserrat"/>
                <a:cs typeface="Montserrat"/>
                <a:sym typeface="Montserrat"/>
                <a:hlinkClick r:id="rId5"/>
              </a:rPr>
              <a:t>European Health Insurance Card: Travel ligh</a:t>
            </a:r>
            <a:r>
              <a:rPr b="1" lang="en-US" sz="3300">
                <a:solidFill>
                  <a:srgbClr val="FFFFFF"/>
                </a:solidFill>
                <a:uFill>
                  <a:noFill/>
                </a:uFill>
                <a:latin typeface="Montserrat"/>
                <a:ea typeface="Montserrat"/>
                <a:cs typeface="Montserrat"/>
                <a:sym typeface="Montserrat"/>
                <a:hlinkClick r:id="rId6"/>
              </a:rPr>
              <a:t>t</a:t>
            </a:r>
            <a:endParaRPr b="1">
              <a:solidFill>
                <a:srgbClr val="FFFFFF"/>
              </a:solidFill>
            </a:endParaRPr>
          </a:p>
          <a:p>
            <a:pPr indent="0" lvl="0" marL="0" marR="0" rtl="0" algn="ctr">
              <a:lnSpc>
                <a:spcPct val="140000"/>
              </a:lnSpc>
              <a:spcBef>
                <a:spcPts val="0"/>
              </a:spcBef>
              <a:spcAft>
                <a:spcPts val="0"/>
              </a:spcAft>
              <a:buNone/>
            </a:pPr>
            <a:r>
              <a:t/>
            </a:r>
            <a:endParaRPr b="1">
              <a:solidFill>
                <a:srgbClr val="FFFFFF"/>
              </a:solidFill>
            </a:endParaRPr>
          </a:p>
        </p:txBody>
      </p:sp>
      <p:sp>
        <p:nvSpPr>
          <p:cNvPr id="341" name="Google Shape;341;p40"/>
          <p:cNvSpPr/>
          <p:nvPr/>
        </p:nvSpPr>
        <p:spPr>
          <a:xfrm>
            <a:off x="3693117" y="0"/>
            <a:ext cx="86400" cy="16188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3693117" y="8668215"/>
            <a:ext cx="86400" cy="16188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40"/>
          <p:cNvPicPr preferRelativeResize="0"/>
          <p:nvPr/>
        </p:nvPicPr>
        <p:blipFill rotWithShape="1">
          <a:blip r:embed="rId7">
            <a:alphaModFix/>
          </a:blip>
          <a:srcRect b="0" l="0" r="0" t="0"/>
          <a:stretch/>
        </p:blipFill>
        <p:spPr>
          <a:xfrm rot="-5400000">
            <a:off x="17104108" y="9103107"/>
            <a:ext cx="1800598" cy="567188"/>
          </a:xfrm>
          <a:prstGeom prst="rect">
            <a:avLst/>
          </a:prstGeom>
          <a:noFill/>
          <a:ln>
            <a:noFill/>
          </a:ln>
        </p:spPr>
      </p:pic>
      <p:sp>
        <p:nvSpPr>
          <p:cNvPr id="344" name="Google Shape;344;p40"/>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https://ec.europa.eu/social/main.jsp?catId=1101&amp;langId=en&amp;videosId=2656&amp;furtherVideos=yes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48" name="Shape 348"/>
        <p:cNvGrpSpPr/>
        <p:nvPr/>
      </p:nvGrpSpPr>
      <p:grpSpPr>
        <a:xfrm>
          <a:off x="0" y="0"/>
          <a:ext cx="0" cy="0"/>
          <a:chOff x="0" y="0"/>
          <a:chExt cx="0" cy="0"/>
        </a:xfrm>
      </p:grpSpPr>
      <p:pic>
        <p:nvPicPr>
          <p:cNvPr id="349" name="Google Shape;349;p4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50" name="Google Shape;350;p41"/>
          <p:cNvSpPr txBox="1"/>
          <p:nvPr/>
        </p:nvSpPr>
        <p:spPr>
          <a:xfrm>
            <a:off x="1270800" y="2611539"/>
            <a:ext cx="15746400" cy="2035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In transportation sector it is also possible to find big number of institutions dedicated to </a:t>
            </a:r>
            <a:r>
              <a:rPr b="1" lang="en-US" sz="3000">
                <a:latin typeface="Montserrat"/>
                <a:ea typeface="Montserrat"/>
                <a:cs typeface="Montserrat"/>
                <a:sym typeface="Montserrat"/>
              </a:rPr>
              <a:t>protect passenger rights.</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latin typeface="Montserrat"/>
              <a:ea typeface="Montserrat"/>
              <a:cs typeface="Montserrat"/>
              <a:sym typeface="Montserrat"/>
            </a:endParaRPr>
          </a:p>
        </p:txBody>
      </p:sp>
      <p:sp>
        <p:nvSpPr>
          <p:cNvPr id="351" name="Google Shape;351;p41"/>
          <p:cNvSpPr txBox="1"/>
          <p:nvPr/>
        </p:nvSpPr>
        <p:spPr>
          <a:xfrm>
            <a:off x="1270800" y="1682225"/>
            <a:ext cx="15746400" cy="6411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latin typeface="Montserrat"/>
                <a:ea typeface="Montserrat"/>
                <a:cs typeface="Montserrat"/>
                <a:sym typeface="Montserrat"/>
              </a:rPr>
              <a:t>Or help for passengers:</a:t>
            </a:r>
            <a:endParaRPr b="1" sz="3000">
              <a:latin typeface="Montserrat"/>
              <a:ea typeface="Montserrat"/>
              <a:cs typeface="Montserrat"/>
              <a:sym typeface="Montserrat"/>
            </a:endParaRPr>
          </a:p>
        </p:txBody>
      </p:sp>
      <p:sp>
        <p:nvSpPr>
          <p:cNvPr id="352" name="Google Shape;352;p41"/>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1"/>
          <p:cNvSpPr/>
          <p:nvPr/>
        </p:nvSpPr>
        <p:spPr>
          <a:xfrm>
            <a:off x="1028700" y="968515"/>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txBox="1"/>
          <p:nvPr/>
        </p:nvSpPr>
        <p:spPr>
          <a:xfrm>
            <a:off x="1270800" y="4295464"/>
            <a:ext cx="15746400" cy="2035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Due to number of different means of transportations in EU organizations and are specialised in: air passengers right, rail passengers rights, bus and coach passenger rights and ship passengers rights. </a:t>
            </a:r>
            <a:endParaRPr sz="3000">
              <a:solidFill>
                <a:srgbClr val="FFFFFF"/>
              </a:solidFill>
              <a:latin typeface="Montserrat"/>
              <a:ea typeface="Montserrat"/>
              <a:cs typeface="Montserrat"/>
              <a:sym typeface="Montserrat"/>
            </a:endParaRPr>
          </a:p>
        </p:txBody>
      </p:sp>
      <p:sp>
        <p:nvSpPr>
          <p:cNvPr id="355" name="Google Shape;355;p41"/>
          <p:cNvSpPr txBox="1"/>
          <p:nvPr/>
        </p:nvSpPr>
        <p:spPr>
          <a:xfrm>
            <a:off x="1270800" y="6508897"/>
            <a:ext cx="15746400" cy="1476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All of them have a detailed description on EU website concentrating mainly on delays and cancellations, and information where the passengers can find help. </a:t>
            </a:r>
            <a:endParaRPr sz="3000">
              <a:solidFill>
                <a:srgbClr val="FFFFFF"/>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59" name="Shape 359"/>
        <p:cNvGrpSpPr/>
        <p:nvPr/>
      </p:nvGrpSpPr>
      <p:grpSpPr>
        <a:xfrm>
          <a:off x="0" y="0"/>
          <a:ext cx="0" cy="0"/>
          <a:chOff x="0" y="0"/>
          <a:chExt cx="0" cy="0"/>
        </a:xfrm>
      </p:grpSpPr>
      <p:sp>
        <p:nvSpPr>
          <p:cNvPr id="360" name="Google Shape;360;p42"/>
          <p:cNvSpPr txBox="1"/>
          <p:nvPr/>
        </p:nvSpPr>
        <p:spPr>
          <a:xfrm>
            <a:off x="629050" y="3137525"/>
            <a:ext cx="6302400" cy="3945300"/>
          </a:xfrm>
          <a:prstGeom prst="rect">
            <a:avLst/>
          </a:prstGeom>
          <a:noFill/>
          <a:ln>
            <a:noFill/>
          </a:ln>
        </p:spPr>
        <p:txBody>
          <a:bodyPr anchorCtr="0" anchor="ctr"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6000">
                <a:solidFill>
                  <a:srgbClr val="00BCD4"/>
                </a:solidFill>
                <a:latin typeface="Montserrat"/>
                <a:ea typeface="Montserrat"/>
                <a:cs typeface="Montserrat"/>
                <a:sym typeface="Montserrat"/>
              </a:rPr>
              <a:t>SOME</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NATIONAL CASES</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6000">
                <a:solidFill>
                  <a:srgbClr val="FFFFFF"/>
                </a:solidFill>
                <a:latin typeface="Montserrat"/>
                <a:ea typeface="Montserrat"/>
                <a:cs typeface="Montserrat"/>
                <a:sym typeface="Montserrat"/>
              </a:rPr>
              <a:t>LINKS</a:t>
            </a:r>
            <a:endParaRPr b="1" sz="6000">
              <a:solidFill>
                <a:srgbClr val="FFFFFF"/>
              </a:solidFill>
              <a:latin typeface="Montserrat"/>
              <a:ea typeface="Montserrat"/>
              <a:cs typeface="Montserrat"/>
              <a:sym typeface="Montserrat"/>
            </a:endParaRPr>
          </a:p>
        </p:txBody>
      </p:sp>
      <p:sp>
        <p:nvSpPr>
          <p:cNvPr id="361" name="Google Shape;361;p42">
            <a:hlinkClick r:id="rId3"/>
          </p:cNvPr>
          <p:cNvSpPr/>
          <p:nvPr/>
        </p:nvSpPr>
        <p:spPr>
          <a:xfrm>
            <a:off x="9746375" y="52578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txBox="1"/>
          <p:nvPr/>
        </p:nvSpPr>
        <p:spPr>
          <a:xfrm>
            <a:off x="10168300" y="6883053"/>
            <a:ext cx="3880500" cy="7500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3300">
                <a:solidFill>
                  <a:srgbClr val="FFFFFF"/>
                </a:solidFill>
                <a:latin typeface="Montserrat"/>
                <a:ea typeface="Montserrat"/>
                <a:cs typeface="Montserrat"/>
                <a:sym typeface="Montserrat"/>
              </a:rPr>
              <a:t>Germany</a:t>
            </a:r>
            <a:endParaRPr b="1">
              <a:solidFill>
                <a:srgbClr val="FFFFFF"/>
              </a:solidFill>
            </a:endParaRPr>
          </a:p>
        </p:txBody>
      </p:sp>
      <p:sp>
        <p:nvSpPr>
          <p:cNvPr id="363" name="Google Shape;363;p42">
            <a:hlinkClick r:id="rId4"/>
          </p:cNvPr>
          <p:cNvSpPr/>
          <p:nvPr/>
        </p:nvSpPr>
        <p:spPr>
          <a:xfrm>
            <a:off x="9746375" y="10287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2"/>
          <p:cNvSpPr txBox="1"/>
          <p:nvPr/>
        </p:nvSpPr>
        <p:spPr>
          <a:xfrm>
            <a:off x="10168300" y="2653946"/>
            <a:ext cx="3880500" cy="7500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3300">
                <a:solidFill>
                  <a:srgbClr val="FFFFFF"/>
                </a:solidFill>
                <a:latin typeface="Montserrat"/>
                <a:ea typeface="Montserrat"/>
                <a:cs typeface="Montserrat"/>
                <a:sym typeface="Montserrat"/>
              </a:rPr>
              <a:t>Croatia</a:t>
            </a:r>
            <a:endParaRPr b="1">
              <a:solidFill>
                <a:srgbClr val="FFFFFF"/>
              </a:solidFill>
            </a:endParaRPr>
          </a:p>
        </p:txBody>
      </p:sp>
      <p:sp>
        <p:nvSpPr>
          <p:cNvPr id="365" name="Google Shape;365;p42"/>
          <p:cNvSpPr/>
          <p:nvPr/>
        </p:nvSpPr>
        <p:spPr>
          <a:xfrm>
            <a:off x="3693117" y="0"/>
            <a:ext cx="86400" cy="16188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2"/>
          <p:cNvSpPr/>
          <p:nvPr/>
        </p:nvSpPr>
        <p:spPr>
          <a:xfrm>
            <a:off x="3693117" y="8668215"/>
            <a:ext cx="86400" cy="16188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2"/>
          <p:cNvPicPr preferRelativeResize="0"/>
          <p:nvPr/>
        </p:nvPicPr>
        <p:blipFill rotWithShape="1">
          <a:blip r:embed="rId5">
            <a:alphaModFix/>
          </a:blip>
          <a:srcRect b="0" l="0" r="0" t="0"/>
          <a:stretch/>
        </p:blipFill>
        <p:spPr>
          <a:xfrm rot="-5400000">
            <a:off x="17104108" y="9103107"/>
            <a:ext cx="1800598" cy="567188"/>
          </a:xfrm>
          <a:prstGeom prst="rect">
            <a:avLst/>
          </a:prstGeom>
          <a:noFill/>
          <a:ln>
            <a:noFill/>
          </a:ln>
        </p:spPr>
      </p:pic>
      <p:sp>
        <p:nvSpPr>
          <p:cNvPr id="368" name="Google Shape;368;p4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https://ec.europa.eu/social/main.jsp?catId=1101&amp;langId=en&amp;videosId=2656&amp;furtherVideos=yes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72" name="Shape 372"/>
        <p:cNvGrpSpPr/>
        <p:nvPr/>
      </p:nvGrpSpPr>
      <p:grpSpPr>
        <a:xfrm>
          <a:off x="0" y="0"/>
          <a:ext cx="0" cy="0"/>
          <a:chOff x="0" y="0"/>
          <a:chExt cx="0" cy="0"/>
        </a:xfrm>
      </p:grpSpPr>
      <p:sp>
        <p:nvSpPr>
          <p:cNvPr id="373" name="Google Shape;373;p43"/>
          <p:cNvSpPr txBox="1"/>
          <p:nvPr/>
        </p:nvSpPr>
        <p:spPr>
          <a:xfrm>
            <a:off x="361625" y="3137525"/>
            <a:ext cx="6749400" cy="3945300"/>
          </a:xfrm>
          <a:prstGeom prst="rect">
            <a:avLst/>
          </a:prstGeom>
          <a:noFill/>
          <a:ln>
            <a:noFill/>
          </a:ln>
        </p:spPr>
        <p:txBody>
          <a:bodyPr anchorCtr="0" anchor="ctr"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SOME</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INTERNATIONAL CASES</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6000">
                <a:solidFill>
                  <a:srgbClr val="FFFFFF"/>
                </a:solidFill>
                <a:latin typeface="Montserrat"/>
                <a:ea typeface="Montserrat"/>
                <a:cs typeface="Montserrat"/>
                <a:sym typeface="Montserrat"/>
              </a:rPr>
              <a:t>LINKS</a:t>
            </a:r>
            <a:endParaRPr b="1" sz="6000">
              <a:solidFill>
                <a:srgbClr val="FFFFFF"/>
              </a:solidFill>
              <a:latin typeface="Montserrat"/>
              <a:ea typeface="Montserrat"/>
              <a:cs typeface="Montserrat"/>
              <a:sym typeface="Montserrat"/>
            </a:endParaRPr>
          </a:p>
        </p:txBody>
      </p:sp>
      <p:sp>
        <p:nvSpPr>
          <p:cNvPr id="374" name="Google Shape;374;p43">
            <a:hlinkClick r:id="rId3"/>
          </p:cNvPr>
          <p:cNvSpPr/>
          <p:nvPr/>
        </p:nvSpPr>
        <p:spPr>
          <a:xfrm>
            <a:off x="9746375" y="52578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txBox="1"/>
          <p:nvPr/>
        </p:nvSpPr>
        <p:spPr>
          <a:xfrm>
            <a:off x="10168300" y="6883053"/>
            <a:ext cx="3880500" cy="7500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6000">
                <a:solidFill>
                  <a:srgbClr val="FFFFFF"/>
                </a:solidFill>
                <a:latin typeface="Montserrat"/>
                <a:ea typeface="Montserrat"/>
                <a:cs typeface="Montserrat"/>
                <a:sym typeface="Montserrat"/>
              </a:rPr>
              <a:t>2</a:t>
            </a:r>
            <a:endParaRPr b="1" sz="6000">
              <a:solidFill>
                <a:srgbClr val="FFFFFF"/>
              </a:solidFill>
            </a:endParaRPr>
          </a:p>
        </p:txBody>
      </p:sp>
      <p:sp>
        <p:nvSpPr>
          <p:cNvPr id="376" name="Google Shape;376;p43">
            <a:hlinkClick r:id="rId4"/>
          </p:cNvPr>
          <p:cNvSpPr/>
          <p:nvPr/>
        </p:nvSpPr>
        <p:spPr>
          <a:xfrm>
            <a:off x="9746375" y="10287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txBox="1"/>
          <p:nvPr/>
        </p:nvSpPr>
        <p:spPr>
          <a:xfrm>
            <a:off x="10168300" y="2653946"/>
            <a:ext cx="3880500" cy="7500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6000">
                <a:solidFill>
                  <a:srgbClr val="FFFFFF"/>
                </a:solidFill>
                <a:latin typeface="Montserrat"/>
                <a:ea typeface="Montserrat"/>
                <a:cs typeface="Montserrat"/>
                <a:sym typeface="Montserrat"/>
              </a:rPr>
              <a:t>1</a:t>
            </a:r>
            <a:endParaRPr b="1" sz="6000">
              <a:solidFill>
                <a:srgbClr val="FFFFFF"/>
              </a:solidFill>
            </a:endParaRPr>
          </a:p>
        </p:txBody>
      </p:sp>
      <p:sp>
        <p:nvSpPr>
          <p:cNvPr id="378" name="Google Shape;378;p43"/>
          <p:cNvSpPr/>
          <p:nvPr/>
        </p:nvSpPr>
        <p:spPr>
          <a:xfrm>
            <a:off x="3693117" y="0"/>
            <a:ext cx="86400" cy="16188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3"/>
          <p:cNvSpPr/>
          <p:nvPr/>
        </p:nvSpPr>
        <p:spPr>
          <a:xfrm>
            <a:off x="3693117" y="8668215"/>
            <a:ext cx="86400" cy="16188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0" name="Google Shape;380;p43"/>
          <p:cNvPicPr preferRelativeResize="0"/>
          <p:nvPr/>
        </p:nvPicPr>
        <p:blipFill rotWithShape="1">
          <a:blip r:embed="rId5">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84" name="Shape 384"/>
        <p:cNvGrpSpPr/>
        <p:nvPr/>
      </p:nvGrpSpPr>
      <p:grpSpPr>
        <a:xfrm>
          <a:off x="0" y="0"/>
          <a:ext cx="0" cy="0"/>
          <a:chOff x="0" y="0"/>
          <a:chExt cx="0" cy="0"/>
        </a:xfrm>
      </p:grpSpPr>
      <p:sp>
        <p:nvSpPr>
          <p:cNvPr id="385" name="Google Shape;385;p44"/>
          <p:cNvSpPr txBox="1"/>
          <p:nvPr/>
        </p:nvSpPr>
        <p:spPr>
          <a:xfrm>
            <a:off x="1028700" y="1334475"/>
            <a:ext cx="162306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LEGAL DIMENSIONS </a:t>
            </a:r>
            <a:br>
              <a:rPr b="1" lang="en-US" sz="6000">
                <a:solidFill>
                  <a:srgbClr val="00BCD4"/>
                </a:solidFill>
                <a:latin typeface="Montserrat"/>
                <a:ea typeface="Montserrat"/>
                <a:cs typeface="Montserrat"/>
                <a:sym typeface="Montserrat"/>
              </a:rPr>
            </a:br>
            <a:r>
              <a:rPr b="1" lang="en-US" sz="6000">
                <a:solidFill>
                  <a:srgbClr val="00BCD4"/>
                </a:solidFill>
                <a:latin typeface="Montserrat"/>
                <a:ea typeface="Montserrat"/>
                <a:cs typeface="Montserrat"/>
                <a:sym typeface="Montserrat"/>
              </a:rPr>
              <a:t>OF CONSUMER PROTECTION IN EU</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386" name="Google Shape;386;p44"/>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4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88" name="Google Shape;388;p44"/>
          <p:cNvSpPr txBox="1"/>
          <p:nvPr/>
        </p:nvSpPr>
        <p:spPr>
          <a:xfrm>
            <a:off x="1270800" y="4444650"/>
            <a:ext cx="15746400" cy="1397700"/>
          </a:xfrm>
          <a:prstGeom prst="rect">
            <a:avLst/>
          </a:prstGeom>
          <a:noFill/>
          <a:ln>
            <a:noFill/>
          </a:ln>
        </p:spPr>
        <p:txBody>
          <a:bodyPr anchorCtr="0" anchor="t" bIns="0" lIns="0" spcFirstLastPara="1" rIns="0" wrap="square" tIns="0">
            <a:noAutofit/>
          </a:bodyPr>
          <a:lstStyle/>
          <a:p>
            <a:pPr indent="0" lvl="0" marL="0" rtl="0" algn="just">
              <a:lnSpc>
                <a:spcPct val="140000"/>
              </a:lnSpc>
              <a:spcBef>
                <a:spcPts val="0"/>
              </a:spcBef>
              <a:spcAft>
                <a:spcPts val="0"/>
              </a:spcAft>
              <a:buNone/>
            </a:pPr>
            <a:r>
              <a:rPr lang="en-US" sz="3000">
                <a:solidFill>
                  <a:schemeClr val="lt1"/>
                </a:solidFill>
                <a:latin typeface="Montserrat"/>
                <a:ea typeface="Montserrat"/>
                <a:cs typeface="Montserrat"/>
                <a:sym typeface="Montserrat"/>
              </a:rPr>
              <a:t>Four different models of institutional customer protection could be distinguished in Europe Union:</a:t>
            </a:r>
            <a:endParaRPr sz="3000">
              <a:solidFill>
                <a:schemeClr val="lt1"/>
              </a:solidFill>
              <a:latin typeface="Montserrat"/>
              <a:ea typeface="Montserrat"/>
              <a:cs typeface="Montserrat"/>
              <a:sym typeface="Montserrat"/>
            </a:endParaRPr>
          </a:p>
          <a:p>
            <a:pPr indent="0" lvl="0" marL="0" rtl="0" algn="just">
              <a:lnSpc>
                <a:spcPct val="140000"/>
              </a:lnSpc>
              <a:spcBef>
                <a:spcPts val="0"/>
              </a:spcBef>
              <a:spcAft>
                <a:spcPts val="0"/>
              </a:spcAft>
              <a:buClr>
                <a:schemeClr val="dk1"/>
              </a:buClr>
              <a:buSzPts val="1100"/>
              <a:buFont typeface="Arial"/>
              <a:buNone/>
            </a:pPr>
            <a:r>
              <a:rPr b="1" lang="en-US" sz="3000">
                <a:solidFill>
                  <a:schemeClr val="lt1"/>
                </a:solidFill>
                <a:latin typeface="Montserrat"/>
                <a:ea typeface="Montserrat"/>
                <a:cs typeface="Montserrat"/>
                <a:sym typeface="Montserrat"/>
              </a:rPr>
              <a:t>administrative scheme, </a:t>
            </a:r>
            <a:endParaRPr b="1" sz="3000">
              <a:solidFill>
                <a:schemeClr val="lt1"/>
              </a:solidFill>
              <a:latin typeface="Montserrat"/>
              <a:ea typeface="Montserrat"/>
              <a:cs typeface="Montserrat"/>
              <a:sym typeface="Montserrat"/>
            </a:endParaRPr>
          </a:p>
          <a:p>
            <a:pPr indent="0" lvl="0" marL="0" rtl="0" algn="just">
              <a:lnSpc>
                <a:spcPct val="140000"/>
              </a:lnSpc>
              <a:spcBef>
                <a:spcPts val="0"/>
              </a:spcBef>
              <a:spcAft>
                <a:spcPts val="0"/>
              </a:spcAft>
              <a:buClr>
                <a:schemeClr val="dk1"/>
              </a:buClr>
              <a:buSzPts val="1100"/>
              <a:buFont typeface="Arial"/>
              <a:buNone/>
            </a:pPr>
            <a:r>
              <a:rPr b="1" lang="en-US" sz="3000">
                <a:solidFill>
                  <a:schemeClr val="lt1"/>
                </a:solidFill>
                <a:latin typeface="Montserrat"/>
                <a:ea typeface="Montserrat"/>
                <a:cs typeface="Montserrat"/>
                <a:sym typeface="Montserrat"/>
              </a:rPr>
              <a:t>ombudsman scheme, </a:t>
            </a:r>
            <a:endParaRPr b="1" sz="3000">
              <a:solidFill>
                <a:schemeClr val="lt1"/>
              </a:solidFill>
              <a:latin typeface="Montserrat"/>
              <a:ea typeface="Montserrat"/>
              <a:cs typeface="Montserrat"/>
              <a:sym typeface="Montserrat"/>
            </a:endParaRPr>
          </a:p>
          <a:p>
            <a:pPr indent="0" lvl="0" marL="0" rtl="0" algn="just">
              <a:lnSpc>
                <a:spcPct val="140000"/>
              </a:lnSpc>
              <a:spcBef>
                <a:spcPts val="0"/>
              </a:spcBef>
              <a:spcAft>
                <a:spcPts val="0"/>
              </a:spcAft>
              <a:buClr>
                <a:schemeClr val="dk1"/>
              </a:buClr>
              <a:buSzPts val="1100"/>
              <a:buFont typeface="Arial"/>
              <a:buNone/>
            </a:pPr>
            <a:r>
              <a:rPr b="1" lang="en-US" sz="3000">
                <a:solidFill>
                  <a:schemeClr val="lt1"/>
                </a:solidFill>
                <a:latin typeface="Montserrat"/>
                <a:ea typeface="Montserrat"/>
                <a:cs typeface="Montserrat"/>
                <a:sym typeface="Montserrat"/>
              </a:rPr>
              <a:t>judicial scheme and </a:t>
            </a:r>
            <a:endParaRPr b="1" sz="3000">
              <a:solidFill>
                <a:schemeClr val="lt1"/>
              </a:solidFill>
              <a:latin typeface="Montserrat"/>
              <a:ea typeface="Montserrat"/>
              <a:cs typeface="Montserrat"/>
              <a:sym typeface="Montserrat"/>
            </a:endParaRPr>
          </a:p>
          <a:p>
            <a:pPr indent="0" lvl="0" marL="0" rtl="0" algn="just">
              <a:lnSpc>
                <a:spcPct val="140000"/>
              </a:lnSpc>
              <a:spcBef>
                <a:spcPts val="0"/>
              </a:spcBef>
              <a:spcAft>
                <a:spcPts val="0"/>
              </a:spcAft>
              <a:buClr>
                <a:schemeClr val="dk1"/>
              </a:buClr>
              <a:buSzPts val="1100"/>
              <a:buFont typeface="Arial"/>
              <a:buNone/>
            </a:pPr>
            <a:r>
              <a:rPr b="1" lang="en-US" sz="3000">
                <a:solidFill>
                  <a:schemeClr val="lt1"/>
                </a:solidFill>
                <a:latin typeface="Montserrat"/>
                <a:ea typeface="Montserrat"/>
                <a:cs typeface="Montserrat"/>
                <a:sym typeface="Montserrat"/>
              </a:rPr>
              <a:t>German scheme</a:t>
            </a:r>
            <a:endParaRPr b="1" sz="3000">
              <a:solidFill>
                <a:schemeClr val="lt1"/>
              </a:solidFill>
              <a:latin typeface="Montserrat"/>
              <a:ea typeface="Montserrat"/>
              <a:cs typeface="Montserrat"/>
              <a:sym typeface="Montserrat"/>
            </a:endParaRPr>
          </a:p>
          <a:p>
            <a:pPr indent="0" lvl="0" marL="0" rtl="0" algn="just">
              <a:lnSpc>
                <a:spcPct val="140000"/>
              </a:lnSpc>
              <a:spcBef>
                <a:spcPts val="0"/>
              </a:spcBef>
              <a:spcAft>
                <a:spcPts val="0"/>
              </a:spcAft>
              <a:buClr>
                <a:schemeClr val="dk1"/>
              </a:buClr>
              <a:buSzPts val="1100"/>
              <a:buFont typeface="Arial"/>
              <a:buNone/>
            </a:pPr>
            <a:r>
              <a:t/>
            </a:r>
            <a:endParaRPr sz="3000">
              <a:solidFill>
                <a:schemeClr val="lt1"/>
              </a:solidFill>
              <a:latin typeface="Montserrat"/>
              <a:ea typeface="Montserrat"/>
              <a:cs typeface="Montserrat"/>
              <a:sym typeface="Montserrat"/>
            </a:endParaRPr>
          </a:p>
          <a:p>
            <a:pPr indent="0" lvl="0" marL="0" rtl="0" algn="just">
              <a:lnSpc>
                <a:spcPct val="140000"/>
              </a:lnSpc>
              <a:spcBef>
                <a:spcPts val="0"/>
              </a:spcBef>
              <a:spcAft>
                <a:spcPts val="0"/>
              </a:spcAft>
              <a:buNone/>
            </a:pPr>
            <a:r>
              <a:rPr lang="en-US" sz="3000">
                <a:solidFill>
                  <a:schemeClr val="lt1"/>
                </a:solidFill>
                <a:latin typeface="Montserrat"/>
                <a:ea typeface="Montserrat"/>
                <a:cs typeface="Montserrat"/>
                <a:sym typeface="Montserrat"/>
              </a:rPr>
              <a:t>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10" name="Shape 110"/>
        <p:cNvGrpSpPr/>
        <p:nvPr/>
      </p:nvGrpSpPr>
      <p:grpSpPr>
        <a:xfrm>
          <a:off x="0" y="0"/>
          <a:ext cx="0" cy="0"/>
          <a:chOff x="0" y="0"/>
          <a:chExt cx="0" cy="0"/>
        </a:xfrm>
      </p:grpSpPr>
      <p:sp>
        <p:nvSpPr>
          <p:cNvPr id="111" name="Google Shape;111;p18"/>
          <p:cNvSpPr txBox="1"/>
          <p:nvPr/>
        </p:nvSpPr>
        <p:spPr>
          <a:xfrm>
            <a:off x="-1258479" y="3924300"/>
            <a:ext cx="7383300" cy="23910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None/>
            </a:pPr>
            <a:r>
              <a:rPr b="1" lang="en-US" sz="7500">
                <a:latin typeface="Montserrat"/>
                <a:ea typeface="Montserrat"/>
                <a:cs typeface="Montserrat"/>
                <a:sym typeface="Montserrat"/>
              </a:rPr>
              <a:t>GOALS</a:t>
            </a:r>
            <a:endParaRPr sz="1400"/>
          </a:p>
        </p:txBody>
      </p:sp>
      <p:sp>
        <p:nvSpPr>
          <p:cNvPr id="112" name="Google Shape;112;p18"/>
          <p:cNvSpPr/>
          <p:nvPr/>
        </p:nvSpPr>
        <p:spPr>
          <a:xfrm>
            <a:off x="4989050" y="0"/>
            <a:ext cx="13428000" cy="102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8"/>
          <p:cNvGrpSpPr/>
          <p:nvPr/>
        </p:nvGrpSpPr>
        <p:grpSpPr>
          <a:xfrm>
            <a:off x="6281375" y="1432224"/>
            <a:ext cx="10495065" cy="6801116"/>
            <a:chOff x="-1" y="-66689"/>
            <a:chExt cx="10666801" cy="9068154"/>
          </a:xfrm>
        </p:grpSpPr>
        <p:sp>
          <p:nvSpPr>
            <p:cNvPr id="114" name="Google Shape;114;p18"/>
            <p:cNvSpPr txBox="1"/>
            <p:nvPr/>
          </p:nvSpPr>
          <p:spPr>
            <a:xfrm>
              <a:off x="0" y="3320147"/>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2.</a:t>
              </a:r>
              <a:endParaRPr sz="1400"/>
            </a:p>
          </p:txBody>
        </p:sp>
        <p:sp>
          <p:nvSpPr>
            <p:cNvPr id="115" name="Google Shape;115;p18"/>
            <p:cNvSpPr txBox="1"/>
            <p:nvPr/>
          </p:nvSpPr>
          <p:spPr>
            <a:xfrm>
              <a:off x="0" y="4147695"/>
              <a:ext cx="10628400" cy="2229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3000">
                  <a:solidFill>
                    <a:srgbClr val="00BCD4"/>
                  </a:solidFill>
                  <a:latin typeface="Montserrat Light"/>
                  <a:ea typeface="Montserrat Light"/>
                  <a:cs typeface="Montserrat Light"/>
                  <a:sym typeface="Montserrat Light"/>
                </a:rPr>
                <a:t>Describe the main difficulties to protect customer on service markets in EU</a:t>
              </a:r>
              <a:endParaRPr sz="1400"/>
            </a:p>
          </p:txBody>
        </p:sp>
        <p:sp>
          <p:nvSpPr>
            <p:cNvPr id="116" name="Google Shape;116;p18"/>
            <p:cNvSpPr txBox="1"/>
            <p:nvPr/>
          </p:nvSpPr>
          <p:spPr>
            <a:xfrm>
              <a:off x="0" y="6706918"/>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3.</a:t>
              </a:r>
              <a:endParaRPr sz="1400"/>
            </a:p>
          </p:txBody>
        </p:sp>
        <p:sp>
          <p:nvSpPr>
            <p:cNvPr id="117" name="Google Shape;117;p18"/>
            <p:cNvSpPr txBox="1"/>
            <p:nvPr/>
          </p:nvSpPr>
          <p:spPr>
            <a:xfrm>
              <a:off x="0" y="7534466"/>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Give the example of activities and institutions responsible for customer protection on service markets in EU</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sp>
          <p:nvSpPr>
            <p:cNvPr id="118" name="Google Shape;118;p18"/>
            <p:cNvSpPr txBox="1"/>
            <p:nvPr/>
          </p:nvSpPr>
          <p:spPr>
            <a:xfrm>
              <a:off x="-1" y="-66689"/>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1.</a:t>
              </a:r>
              <a:endParaRPr sz="1400"/>
            </a:p>
          </p:txBody>
        </p:sp>
        <p:sp>
          <p:nvSpPr>
            <p:cNvPr id="119" name="Google Shape;119;p18"/>
            <p:cNvSpPr txBox="1"/>
            <p:nvPr/>
          </p:nvSpPr>
          <p:spPr>
            <a:xfrm>
              <a:off x="0" y="760873"/>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3000">
                  <a:solidFill>
                    <a:srgbClr val="00BCD4"/>
                  </a:solidFill>
                  <a:latin typeface="Montserrat Light"/>
                  <a:ea typeface="Montserrat Light"/>
                  <a:cs typeface="Montserrat Light"/>
                  <a:sym typeface="Montserrat Light"/>
                </a:rPr>
                <a:t>Understand the concept of the services on the market</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grpSp>
      <p:sp>
        <p:nvSpPr>
          <p:cNvPr id="120" name="Google Shape;120;p18"/>
          <p:cNvSpPr/>
          <p:nvPr/>
        </p:nvSpPr>
        <p:spPr>
          <a:xfrm>
            <a:off x="2389818" y="395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389818" y="866821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8"/>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92" name="Shape 392"/>
        <p:cNvGrpSpPr/>
        <p:nvPr/>
      </p:nvGrpSpPr>
      <p:grpSpPr>
        <a:xfrm>
          <a:off x="0" y="0"/>
          <a:ext cx="0" cy="0"/>
          <a:chOff x="0" y="0"/>
          <a:chExt cx="0" cy="0"/>
        </a:xfrm>
      </p:grpSpPr>
      <p:sp>
        <p:nvSpPr>
          <p:cNvPr id="393" name="Google Shape;393;p45"/>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5"/>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GOOD PRACTICE IN A SERVICE MARKET</a:t>
            </a:r>
            <a:endParaRPr b="1" sz="3600">
              <a:solidFill>
                <a:srgbClr val="00BCD4"/>
              </a:solidFill>
              <a:latin typeface="Montserrat"/>
              <a:ea typeface="Montserrat"/>
              <a:cs typeface="Montserrat"/>
              <a:sym typeface="Montserrat"/>
            </a:endParaRPr>
          </a:p>
        </p:txBody>
      </p:sp>
      <p:sp>
        <p:nvSpPr>
          <p:cNvPr id="395" name="Google Shape;395;p45"/>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6" name="Google Shape;396;p45"/>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97" name="Google Shape;397;p45"/>
          <p:cNvSpPr txBox="1"/>
          <p:nvPr/>
        </p:nvSpPr>
        <p:spPr>
          <a:xfrm>
            <a:off x="1270800" y="3199950"/>
            <a:ext cx="15746400" cy="1515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As discussed the consumer protection is based on two main elements: legislative (law) and </a:t>
            </a:r>
            <a:r>
              <a:rPr b="1" lang="en-US" sz="3000">
                <a:latin typeface="Montserrat"/>
                <a:ea typeface="Montserrat"/>
                <a:cs typeface="Montserrat"/>
                <a:sym typeface="Montserrat"/>
              </a:rPr>
              <a:t>non-legislative (institutions)</a:t>
            </a:r>
            <a:r>
              <a:rPr lang="en-US" sz="3000">
                <a:latin typeface="Montserrat"/>
                <a:ea typeface="Montserrat"/>
                <a:cs typeface="Montserrat"/>
                <a:sym typeface="Montserrat"/>
              </a:rPr>
              <a:t> means of consumer protection.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398" name="Google Shape;398;p45"/>
          <p:cNvSpPr txBox="1"/>
          <p:nvPr/>
        </p:nvSpPr>
        <p:spPr>
          <a:xfrm>
            <a:off x="1270800" y="4715850"/>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Apart of governmental institutions, the non-governmental and a privet persons can be identify as a examples of the non-legislative entities. They can be involved in economical, organisational and educational activities aimed to protect the customer rights.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399" name="Google Shape;399;p45"/>
          <p:cNvSpPr txBox="1"/>
          <p:nvPr/>
        </p:nvSpPr>
        <p:spPr>
          <a:xfrm>
            <a:off x="1270800" y="7429325"/>
            <a:ext cx="15746400" cy="13830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As a non-legislative regulations the self-regulation, soft law and deregulation can be described as the most popular on the service market in Europe.</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403" name="Shape 403"/>
        <p:cNvGrpSpPr/>
        <p:nvPr/>
      </p:nvGrpSpPr>
      <p:grpSpPr>
        <a:xfrm>
          <a:off x="0" y="0"/>
          <a:ext cx="0" cy="0"/>
          <a:chOff x="0" y="0"/>
          <a:chExt cx="0" cy="0"/>
        </a:xfrm>
      </p:grpSpPr>
      <p:sp>
        <p:nvSpPr>
          <p:cNvPr id="404" name="Google Shape;404;p46">
            <a:hlinkClick r:id="rId3"/>
          </p:cNvPr>
          <p:cNvSpPr/>
          <p:nvPr/>
        </p:nvSpPr>
        <p:spPr>
          <a:xfrm>
            <a:off x="2859488" y="5315775"/>
            <a:ext cx="4911300" cy="223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a:hlinkClick r:id="rId4"/>
          </p:cNvPr>
          <p:cNvSpPr/>
          <p:nvPr/>
        </p:nvSpPr>
        <p:spPr>
          <a:xfrm>
            <a:off x="10517213" y="5315775"/>
            <a:ext cx="4911300" cy="223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6"/>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6"/>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GOOD PRACTICE IN A SERVICE MARKET</a:t>
            </a:r>
            <a:endParaRPr b="1" sz="3600">
              <a:solidFill>
                <a:srgbClr val="00BCD4"/>
              </a:solidFill>
              <a:latin typeface="Montserrat"/>
              <a:ea typeface="Montserrat"/>
              <a:cs typeface="Montserrat"/>
              <a:sym typeface="Montserrat"/>
            </a:endParaRPr>
          </a:p>
        </p:txBody>
      </p:sp>
      <p:sp>
        <p:nvSpPr>
          <p:cNvPr id="408" name="Google Shape;408;p46"/>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46"/>
          <p:cNvPicPr preferRelativeResize="0"/>
          <p:nvPr/>
        </p:nvPicPr>
        <p:blipFill rotWithShape="1">
          <a:blip r:embed="rId5">
            <a:alphaModFix/>
          </a:blip>
          <a:srcRect b="0" l="0" r="0" t="0"/>
          <a:stretch/>
        </p:blipFill>
        <p:spPr>
          <a:xfrm rot="-5400000">
            <a:off x="17104108" y="9103107"/>
            <a:ext cx="1800598" cy="567188"/>
          </a:xfrm>
          <a:prstGeom prst="rect">
            <a:avLst/>
          </a:prstGeom>
          <a:noFill/>
          <a:ln>
            <a:noFill/>
          </a:ln>
        </p:spPr>
      </p:pic>
      <p:sp>
        <p:nvSpPr>
          <p:cNvPr id="410" name="Google Shape;410;p46"/>
          <p:cNvSpPr txBox="1"/>
          <p:nvPr/>
        </p:nvSpPr>
        <p:spPr>
          <a:xfrm>
            <a:off x="1270800" y="3199950"/>
            <a:ext cx="15746400" cy="15159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Protecting the customer rights in service advertising campaign: </a:t>
            </a:r>
            <a:br>
              <a:rPr b="1" lang="en-US" sz="3000">
                <a:solidFill>
                  <a:srgbClr val="FFFFFF"/>
                </a:solidFill>
                <a:latin typeface="Montserrat"/>
                <a:ea typeface="Montserrat"/>
                <a:cs typeface="Montserrat"/>
                <a:sym typeface="Montserrat"/>
              </a:rPr>
            </a:br>
            <a:r>
              <a:rPr b="1" lang="en-US" sz="3000">
                <a:solidFill>
                  <a:srgbClr val="FFFFFF"/>
                </a:solidFill>
                <a:latin typeface="Montserrat"/>
                <a:ea typeface="Montserrat"/>
                <a:cs typeface="Montserrat"/>
                <a:sym typeface="Montserrat"/>
              </a:rPr>
              <a:t>The European Advertising Standards Alliance (EASA) </a:t>
            </a:r>
            <a:endParaRPr b="1" sz="3000">
              <a:solidFill>
                <a:srgbClr val="FFFFFF"/>
              </a:solidFill>
              <a:latin typeface="Montserrat"/>
              <a:ea typeface="Montserrat"/>
              <a:cs typeface="Montserrat"/>
              <a:sym typeface="Montserrat"/>
            </a:endParaRPr>
          </a:p>
        </p:txBody>
      </p:sp>
      <p:sp>
        <p:nvSpPr>
          <p:cNvPr id="411" name="Google Shape;411;p46"/>
          <p:cNvSpPr txBox="1"/>
          <p:nvPr/>
        </p:nvSpPr>
        <p:spPr>
          <a:xfrm>
            <a:off x="3374900" y="5880946"/>
            <a:ext cx="3880500" cy="7500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3000">
                <a:solidFill>
                  <a:srgbClr val="FFFFFF"/>
                </a:solidFill>
                <a:latin typeface="Montserrat"/>
                <a:ea typeface="Montserrat"/>
                <a:cs typeface="Montserrat"/>
                <a:sym typeface="Montserrat"/>
              </a:rPr>
              <a:t>Advertising standards</a:t>
            </a:r>
            <a:endParaRPr b="1" sz="3000">
              <a:solidFill>
                <a:srgbClr val="FFFFFF"/>
              </a:solidFill>
            </a:endParaRPr>
          </a:p>
        </p:txBody>
      </p:sp>
      <p:sp>
        <p:nvSpPr>
          <p:cNvPr id="412" name="Google Shape;412;p46"/>
          <p:cNvSpPr txBox="1"/>
          <p:nvPr/>
        </p:nvSpPr>
        <p:spPr>
          <a:xfrm>
            <a:off x="10774925" y="5880950"/>
            <a:ext cx="4395900" cy="7500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3000">
                <a:solidFill>
                  <a:srgbClr val="FFFFFF"/>
                </a:solidFill>
                <a:latin typeface="Montserrat"/>
                <a:ea typeface="Montserrat"/>
                <a:cs typeface="Montserrat"/>
                <a:sym typeface="Montserrat"/>
              </a:rPr>
              <a:t>Communication agencies in Europe</a:t>
            </a:r>
            <a:endParaRPr b="1" sz="30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416" name="Shape 416"/>
        <p:cNvGrpSpPr/>
        <p:nvPr/>
      </p:nvGrpSpPr>
      <p:grpSpPr>
        <a:xfrm>
          <a:off x="0" y="0"/>
          <a:ext cx="0" cy="0"/>
          <a:chOff x="0" y="0"/>
          <a:chExt cx="0" cy="0"/>
        </a:xfrm>
      </p:grpSpPr>
      <p:sp>
        <p:nvSpPr>
          <p:cNvPr id="417" name="Google Shape;417;p47">
            <a:hlinkClick r:id="rId3"/>
          </p:cNvPr>
          <p:cNvSpPr/>
          <p:nvPr/>
        </p:nvSpPr>
        <p:spPr>
          <a:xfrm>
            <a:off x="6688338" y="5315775"/>
            <a:ext cx="4911300" cy="223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7"/>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GOOD PRACTICE IN A SERVICE MARKET</a:t>
            </a:r>
            <a:endParaRPr b="1" sz="3600">
              <a:solidFill>
                <a:srgbClr val="00BCD4"/>
              </a:solidFill>
              <a:latin typeface="Montserrat"/>
              <a:ea typeface="Montserrat"/>
              <a:cs typeface="Montserrat"/>
              <a:sym typeface="Montserrat"/>
            </a:endParaRPr>
          </a:p>
        </p:txBody>
      </p:sp>
      <p:sp>
        <p:nvSpPr>
          <p:cNvPr id="420" name="Google Shape;420;p47"/>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47"/>
          <p:cNvPicPr preferRelativeResize="0"/>
          <p:nvPr/>
        </p:nvPicPr>
        <p:blipFill rotWithShape="1">
          <a:blip r:embed="rId4">
            <a:alphaModFix/>
          </a:blip>
          <a:srcRect b="0" l="0" r="0" t="0"/>
          <a:stretch/>
        </p:blipFill>
        <p:spPr>
          <a:xfrm rot="-5400000">
            <a:off x="17104108" y="9103107"/>
            <a:ext cx="1800598" cy="567188"/>
          </a:xfrm>
          <a:prstGeom prst="rect">
            <a:avLst/>
          </a:prstGeom>
          <a:noFill/>
          <a:ln>
            <a:noFill/>
          </a:ln>
        </p:spPr>
      </p:pic>
      <p:sp>
        <p:nvSpPr>
          <p:cNvPr id="422" name="Google Shape;422;p47"/>
          <p:cNvSpPr txBox="1"/>
          <p:nvPr/>
        </p:nvSpPr>
        <p:spPr>
          <a:xfrm>
            <a:off x="1270800" y="3199950"/>
            <a:ext cx="15746400" cy="15159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Protecting the passengers’ rights: Association of Passenger Rights Advocates (APRA)</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p:txBody>
      </p:sp>
      <p:sp>
        <p:nvSpPr>
          <p:cNvPr id="423" name="Google Shape;423;p47"/>
          <p:cNvSpPr txBox="1"/>
          <p:nvPr/>
        </p:nvSpPr>
        <p:spPr>
          <a:xfrm>
            <a:off x="7203750" y="6166874"/>
            <a:ext cx="3880500" cy="531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3000">
                <a:solidFill>
                  <a:srgbClr val="FFFFFF"/>
                </a:solidFill>
                <a:latin typeface="Montserrat"/>
                <a:ea typeface="Montserrat"/>
                <a:cs typeface="Montserrat"/>
                <a:sym typeface="Montserrat"/>
              </a:rPr>
              <a:t>APRA</a:t>
            </a:r>
            <a:endParaRPr b="1" sz="30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427" name="Shape 427"/>
        <p:cNvGrpSpPr/>
        <p:nvPr/>
      </p:nvGrpSpPr>
      <p:grpSpPr>
        <a:xfrm>
          <a:off x="0" y="0"/>
          <a:ext cx="0" cy="0"/>
          <a:chOff x="0" y="0"/>
          <a:chExt cx="0" cy="0"/>
        </a:xfrm>
      </p:grpSpPr>
      <p:sp>
        <p:nvSpPr>
          <p:cNvPr id="428" name="Google Shape;428;p48"/>
          <p:cNvSpPr txBox="1"/>
          <p:nvPr/>
        </p:nvSpPr>
        <p:spPr>
          <a:xfrm>
            <a:off x="1009650" y="3501650"/>
            <a:ext cx="6066300" cy="52698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None/>
            </a:pPr>
            <a:r>
              <a:rPr b="1" lang="en-US" sz="7500">
                <a:solidFill>
                  <a:srgbClr val="00BCD4"/>
                </a:solidFill>
                <a:latin typeface="Montserrat"/>
                <a:ea typeface="Montserrat"/>
                <a:cs typeface="Montserrat"/>
                <a:sym typeface="Montserrat"/>
              </a:rPr>
              <a:t>_</a:t>
            </a:r>
            <a:br>
              <a:rPr b="1" lang="en-US" sz="7500">
                <a:solidFill>
                  <a:srgbClr val="00BCD4"/>
                </a:solidFill>
                <a:latin typeface="Montserrat"/>
                <a:ea typeface="Montserrat"/>
                <a:cs typeface="Montserrat"/>
                <a:sym typeface="Montserrat"/>
              </a:rPr>
            </a:br>
            <a:r>
              <a:rPr b="1" lang="en-US" sz="7500">
                <a:solidFill>
                  <a:srgbClr val="00BCD4"/>
                </a:solidFill>
                <a:latin typeface="Montserrat"/>
                <a:ea typeface="Montserrat"/>
                <a:cs typeface="Montserrat"/>
                <a:sym typeface="Montserrat"/>
              </a:rPr>
              <a:t>_</a:t>
            </a:r>
            <a:br>
              <a:rPr b="1" lang="en-US" sz="7500">
                <a:solidFill>
                  <a:srgbClr val="00BCD4"/>
                </a:solidFill>
                <a:latin typeface="Montserrat"/>
                <a:ea typeface="Montserrat"/>
                <a:cs typeface="Montserrat"/>
                <a:sym typeface="Montserrat"/>
              </a:rPr>
            </a:br>
            <a:r>
              <a:rPr b="1" lang="en-US" sz="7500">
                <a:solidFill>
                  <a:srgbClr val="00BCD4"/>
                </a:solidFill>
                <a:latin typeface="Montserrat"/>
                <a:ea typeface="Montserrat"/>
                <a:cs typeface="Montserrat"/>
                <a:sym typeface="Montserrat"/>
              </a:rPr>
              <a:t>_</a:t>
            </a:r>
            <a:r>
              <a:rPr b="1" lang="en-US" sz="7500">
                <a:latin typeface="Montserrat"/>
                <a:ea typeface="Montserrat"/>
                <a:cs typeface="Montserrat"/>
                <a:sym typeface="Montserrat"/>
              </a:rPr>
              <a:t> QUESTIONS </a:t>
            </a:r>
            <a:endParaRPr/>
          </a:p>
        </p:txBody>
      </p:sp>
      <p:sp>
        <p:nvSpPr>
          <p:cNvPr id="429" name="Google Shape;429;p48"/>
          <p:cNvSpPr/>
          <p:nvPr/>
        </p:nvSpPr>
        <p:spPr>
          <a:xfrm>
            <a:off x="7695684" y="-209550"/>
            <a:ext cx="10592400" cy="10706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8"/>
          <p:cNvSpPr/>
          <p:nvPr/>
        </p:nvSpPr>
        <p:spPr>
          <a:xfrm>
            <a:off x="1009650" y="9144000"/>
            <a:ext cx="5953200" cy="114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1" name="Google Shape;431;p48"/>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432" name="Google Shape;432;p48"/>
          <p:cNvSpPr txBox="1"/>
          <p:nvPr/>
        </p:nvSpPr>
        <p:spPr>
          <a:xfrm>
            <a:off x="8991750" y="1916100"/>
            <a:ext cx="8000100" cy="64548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SzPts val="1100"/>
              <a:buNone/>
            </a:pPr>
            <a:r>
              <a:rPr lang="en-US" sz="3300">
                <a:solidFill>
                  <a:srgbClr val="FFFFFF"/>
                </a:solidFill>
                <a:latin typeface="Montserrat"/>
                <a:ea typeface="Montserrat"/>
                <a:cs typeface="Montserrat"/>
                <a:sym typeface="Montserrat"/>
              </a:rPr>
              <a:t>In what way the services are different from physical products? </a:t>
            </a:r>
            <a:endParaRPr sz="3300">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rPr lang="en-US" sz="3300">
                <a:solidFill>
                  <a:srgbClr val="00BCD4"/>
                </a:solidFill>
                <a:latin typeface="Montserrat"/>
                <a:ea typeface="Montserrat"/>
                <a:cs typeface="Montserrat"/>
                <a:sym typeface="Montserrat"/>
              </a:rPr>
              <a:t>Can customers experience the single service market in EU ? </a:t>
            </a:r>
            <a:endParaRPr sz="3300">
              <a:solidFill>
                <a:srgbClr val="00BCD4"/>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rPr lang="en-US" sz="3300">
                <a:solidFill>
                  <a:srgbClr val="FFFFFF"/>
                </a:solidFill>
                <a:latin typeface="Montserrat"/>
                <a:ea typeface="Montserrat"/>
                <a:cs typeface="Montserrat"/>
                <a:sym typeface="Montserrat"/>
              </a:rPr>
              <a:t>Is the service market more challenging to keep the rights of customers?</a:t>
            </a:r>
            <a:endParaRPr sz="3300">
              <a:solidFill>
                <a:srgbClr val="FFFFFF"/>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436" name="Shape 436"/>
        <p:cNvGrpSpPr/>
        <p:nvPr/>
      </p:nvGrpSpPr>
      <p:grpSpPr>
        <a:xfrm>
          <a:off x="0" y="0"/>
          <a:ext cx="0" cy="0"/>
          <a:chOff x="0" y="0"/>
          <a:chExt cx="0" cy="0"/>
        </a:xfrm>
      </p:grpSpPr>
      <p:sp>
        <p:nvSpPr>
          <p:cNvPr id="437" name="Google Shape;437;p49"/>
          <p:cNvSpPr txBox="1"/>
          <p:nvPr/>
        </p:nvSpPr>
        <p:spPr>
          <a:xfrm>
            <a:off x="1009650" y="3501650"/>
            <a:ext cx="6066300" cy="52698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None/>
            </a:pPr>
            <a:r>
              <a:rPr b="1" lang="en-US" sz="7500">
                <a:solidFill>
                  <a:srgbClr val="00BCD4"/>
                </a:solidFill>
                <a:latin typeface="Montserrat"/>
                <a:ea typeface="Montserrat"/>
                <a:cs typeface="Montserrat"/>
                <a:sym typeface="Montserrat"/>
              </a:rPr>
              <a:t>_</a:t>
            </a:r>
            <a:br>
              <a:rPr b="1" lang="en-US" sz="7500">
                <a:solidFill>
                  <a:srgbClr val="00BCD4"/>
                </a:solidFill>
                <a:latin typeface="Montserrat"/>
                <a:ea typeface="Montserrat"/>
                <a:cs typeface="Montserrat"/>
                <a:sym typeface="Montserrat"/>
              </a:rPr>
            </a:br>
            <a:r>
              <a:rPr b="1" lang="en-US" sz="7500">
                <a:solidFill>
                  <a:srgbClr val="00BCD4"/>
                </a:solidFill>
                <a:latin typeface="Montserrat"/>
                <a:ea typeface="Montserrat"/>
                <a:cs typeface="Montserrat"/>
                <a:sym typeface="Montserrat"/>
              </a:rPr>
              <a:t>_</a:t>
            </a:r>
            <a:br>
              <a:rPr b="1" lang="en-US" sz="7500">
                <a:solidFill>
                  <a:srgbClr val="00BCD4"/>
                </a:solidFill>
                <a:latin typeface="Montserrat"/>
                <a:ea typeface="Montserrat"/>
                <a:cs typeface="Montserrat"/>
                <a:sym typeface="Montserrat"/>
              </a:rPr>
            </a:br>
            <a:r>
              <a:rPr b="1" lang="en-US" sz="7500">
                <a:solidFill>
                  <a:srgbClr val="00BCD4"/>
                </a:solidFill>
                <a:latin typeface="Montserrat"/>
                <a:ea typeface="Montserrat"/>
                <a:cs typeface="Montserrat"/>
                <a:sym typeface="Montserrat"/>
              </a:rPr>
              <a:t>_</a:t>
            </a:r>
            <a:r>
              <a:rPr b="1" lang="en-US" sz="7500">
                <a:latin typeface="Montserrat"/>
                <a:ea typeface="Montserrat"/>
                <a:cs typeface="Montserrat"/>
                <a:sym typeface="Montserrat"/>
              </a:rPr>
              <a:t> QUESTIONS </a:t>
            </a:r>
            <a:endParaRPr/>
          </a:p>
        </p:txBody>
      </p:sp>
      <p:sp>
        <p:nvSpPr>
          <p:cNvPr id="438" name="Google Shape;438;p49"/>
          <p:cNvSpPr/>
          <p:nvPr/>
        </p:nvSpPr>
        <p:spPr>
          <a:xfrm>
            <a:off x="7695684" y="-209550"/>
            <a:ext cx="10592400" cy="10706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4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440" name="Google Shape;440;p49"/>
          <p:cNvSpPr txBox="1"/>
          <p:nvPr/>
        </p:nvSpPr>
        <p:spPr>
          <a:xfrm>
            <a:off x="8991750" y="1916100"/>
            <a:ext cx="8000100" cy="64548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SzPts val="1100"/>
              <a:buNone/>
            </a:pPr>
            <a:r>
              <a:rPr lang="en-US" sz="3300">
                <a:solidFill>
                  <a:schemeClr val="lt1"/>
                </a:solidFill>
                <a:latin typeface="Montserrat"/>
                <a:ea typeface="Montserrat"/>
                <a:cs typeface="Montserrat"/>
                <a:sym typeface="Montserrat"/>
              </a:rPr>
              <a:t>Are only legislative regulations on service market in EU dedicated to protect customer rights? </a:t>
            </a:r>
            <a:endParaRPr sz="3300">
              <a:solidFill>
                <a:schemeClr val="lt1"/>
              </a:solidFill>
              <a:latin typeface="Montserrat"/>
              <a:ea typeface="Montserrat"/>
              <a:cs typeface="Montserrat"/>
              <a:sym typeface="Montserrat"/>
            </a:endParaRPr>
          </a:p>
          <a:p>
            <a:pPr indent="0" lvl="0" marL="0" rtl="0" algn="l">
              <a:lnSpc>
                <a:spcPct val="140000"/>
              </a:lnSpc>
              <a:spcBef>
                <a:spcPts val="0"/>
              </a:spcBef>
              <a:spcAft>
                <a:spcPts val="0"/>
              </a:spcAft>
              <a:buSzPts val="1100"/>
              <a:buNone/>
            </a:pPr>
            <a:r>
              <a:t/>
            </a:r>
            <a:endParaRPr sz="3300">
              <a:solidFill>
                <a:schemeClr val="lt1"/>
              </a:solidFill>
              <a:latin typeface="Montserrat"/>
              <a:ea typeface="Montserrat"/>
              <a:cs typeface="Montserrat"/>
              <a:sym typeface="Montserrat"/>
            </a:endParaRPr>
          </a:p>
          <a:p>
            <a:pPr indent="0" lvl="0" marL="0" rtl="0" algn="l">
              <a:lnSpc>
                <a:spcPct val="140000"/>
              </a:lnSpc>
              <a:spcBef>
                <a:spcPts val="0"/>
              </a:spcBef>
              <a:spcAft>
                <a:spcPts val="0"/>
              </a:spcAft>
              <a:buSzPts val="1100"/>
              <a:buNone/>
            </a:pPr>
            <a:r>
              <a:t/>
            </a:r>
            <a:endParaRPr sz="3300">
              <a:solidFill>
                <a:schemeClr val="lt1"/>
              </a:solidFill>
              <a:latin typeface="Montserrat"/>
              <a:ea typeface="Montserrat"/>
              <a:cs typeface="Montserrat"/>
              <a:sym typeface="Montserrat"/>
            </a:endParaRPr>
          </a:p>
          <a:p>
            <a:pPr indent="0" lvl="0" marL="0" rtl="0" algn="l">
              <a:lnSpc>
                <a:spcPct val="140000"/>
              </a:lnSpc>
              <a:spcBef>
                <a:spcPts val="0"/>
              </a:spcBef>
              <a:spcAft>
                <a:spcPts val="0"/>
              </a:spcAft>
              <a:buSzPts val="1100"/>
              <a:buNone/>
            </a:pPr>
            <a:r>
              <a:t/>
            </a:r>
            <a:endParaRPr sz="3300">
              <a:solidFill>
                <a:schemeClr val="lt1"/>
              </a:solidFill>
              <a:latin typeface="Montserrat"/>
              <a:ea typeface="Montserrat"/>
              <a:cs typeface="Montserrat"/>
              <a:sym typeface="Montserrat"/>
            </a:endParaRPr>
          </a:p>
          <a:p>
            <a:pPr indent="0" lvl="0" marL="0" rtl="0" algn="l">
              <a:lnSpc>
                <a:spcPct val="140000"/>
              </a:lnSpc>
              <a:spcBef>
                <a:spcPts val="0"/>
              </a:spcBef>
              <a:spcAft>
                <a:spcPts val="0"/>
              </a:spcAft>
              <a:buSzPts val="1100"/>
              <a:buNone/>
            </a:pPr>
            <a:r>
              <a:rPr lang="en-US" sz="3300">
                <a:solidFill>
                  <a:srgbClr val="00BCD4"/>
                </a:solidFill>
                <a:latin typeface="Montserrat"/>
                <a:ea typeface="Montserrat"/>
                <a:cs typeface="Montserrat"/>
                <a:sym typeface="Montserrat"/>
              </a:rPr>
              <a:t>What can be done more to protect the customers?</a:t>
            </a:r>
            <a:endParaRPr sz="3300">
              <a:solidFill>
                <a:schemeClr val="lt1"/>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p:txBody>
      </p:sp>
      <p:sp>
        <p:nvSpPr>
          <p:cNvPr id="441" name="Google Shape;441;p49"/>
          <p:cNvSpPr/>
          <p:nvPr/>
        </p:nvSpPr>
        <p:spPr>
          <a:xfrm>
            <a:off x="1009650" y="9144000"/>
            <a:ext cx="5953200" cy="114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445" name="Shape 445"/>
        <p:cNvGrpSpPr/>
        <p:nvPr/>
      </p:nvGrpSpPr>
      <p:grpSpPr>
        <a:xfrm>
          <a:off x="0" y="0"/>
          <a:ext cx="0" cy="0"/>
          <a:chOff x="0" y="0"/>
          <a:chExt cx="0" cy="0"/>
        </a:xfrm>
      </p:grpSpPr>
      <p:sp>
        <p:nvSpPr>
          <p:cNvPr id="446" name="Google Shape;446;p50"/>
          <p:cNvSpPr txBox="1"/>
          <p:nvPr/>
        </p:nvSpPr>
        <p:spPr>
          <a:xfrm>
            <a:off x="148533" y="3924300"/>
            <a:ext cx="7383000" cy="23907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SzPts val="1100"/>
              <a:buNone/>
            </a:pPr>
            <a:r>
              <a:rPr b="1" lang="en-US" sz="6000">
                <a:latin typeface="Montserrat"/>
                <a:ea typeface="Montserrat"/>
                <a:cs typeface="Montserrat"/>
                <a:sym typeface="Montserrat"/>
              </a:rPr>
              <a:t>CONCLUSION </a:t>
            </a:r>
            <a:endParaRPr b="1" sz="6000">
              <a:latin typeface="Montserrat"/>
              <a:ea typeface="Montserrat"/>
              <a:cs typeface="Montserrat"/>
              <a:sym typeface="Montserrat"/>
            </a:endParaRPr>
          </a:p>
        </p:txBody>
      </p:sp>
      <p:sp>
        <p:nvSpPr>
          <p:cNvPr id="447" name="Google Shape;447;p50"/>
          <p:cNvSpPr/>
          <p:nvPr/>
        </p:nvSpPr>
        <p:spPr>
          <a:xfrm>
            <a:off x="7695684" y="-209550"/>
            <a:ext cx="10592400" cy="10706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0"/>
          <p:cNvSpPr/>
          <p:nvPr/>
        </p:nvSpPr>
        <p:spPr>
          <a:xfrm>
            <a:off x="3796818" y="3955"/>
            <a:ext cx="86530" cy="1618785"/>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0"/>
          <p:cNvSpPr/>
          <p:nvPr/>
        </p:nvSpPr>
        <p:spPr>
          <a:xfrm>
            <a:off x="3796818" y="8668215"/>
            <a:ext cx="86530" cy="1618785"/>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50"/>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grpSp>
        <p:nvGrpSpPr>
          <p:cNvPr id="451" name="Google Shape;451;p50"/>
          <p:cNvGrpSpPr/>
          <p:nvPr/>
        </p:nvGrpSpPr>
        <p:grpSpPr>
          <a:xfrm>
            <a:off x="8611927" y="794296"/>
            <a:ext cx="8301846" cy="8420514"/>
            <a:chOff x="-8" y="-331480"/>
            <a:chExt cx="10628404" cy="10640022"/>
          </a:xfrm>
        </p:grpSpPr>
        <p:sp>
          <p:nvSpPr>
            <p:cNvPr id="452" name="Google Shape;452;p50"/>
            <p:cNvSpPr txBox="1"/>
            <p:nvPr/>
          </p:nvSpPr>
          <p:spPr>
            <a:xfrm>
              <a:off x="-4" y="3602586"/>
              <a:ext cx="10628400" cy="27741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Consumers have the right to information, right to choose, right to safety.  It is especially challenging when the services are discussed.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sp>
          <p:nvSpPr>
            <p:cNvPr id="453" name="Google Shape;453;p50"/>
            <p:cNvSpPr txBox="1"/>
            <p:nvPr/>
          </p:nvSpPr>
          <p:spPr>
            <a:xfrm>
              <a:off x="-8" y="7534442"/>
              <a:ext cx="10628400" cy="27741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dk1"/>
                </a:buClr>
                <a:buSzPts val="1100"/>
                <a:buFont typeface="Arial"/>
                <a:buNone/>
              </a:pPr>
              <a:r>
                <a:rPr lang="en-US" sz="3000">
                  <a:solidFill>
                    <a:srgbClr val="FFFFFF"/>
                  </a:solidFill>
                  <a:latin typeface="Montserrat Light"/>
                  <a:ea typeface="Montserrat Light"/>
                  <a:cs typeface="Montserrat Light"/>
                  <a:sym typeface="Montserrat Light"/>
                </a:rPr>
                <a:t>The specifics of the services, its intangibility, can be misleading and make the customer susceptible to illegal practices. </a:t>
              </a:r>
              <a:endParaRPr sz="30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sp>
          <p:nvSpPr>
            <p:cNvPr id="454" name="Google Shape;454;p50"/>
            <p:cNvSpPr txBox="1"/>
            <p:nvPr/>
          </p:nvSpPr>
          <p:spPr>
            <a:xfrm>
              <a:off x="-8" y="-331480"/>
              <a:ext cx="10628400" cy="11043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dk1"/>
                </a:buClr>
                <a:buSzPts val="1100"/>
                <a:buFont typeface="Arial"/>
                <a:buNone/>
              </a:pPr>
              <a:r>
                <a:rPr lang="en-US" sz="3000">
                  <a:solidFill>
                    <a:srgbClr val="FFFFFF"/>
                  </a:solidFill>
                  <a:latin typeface="Montserrat Light"/>
                  <a:ea typeface="Montserrat Light"/>
                  <a:cs typeface="Montserrat Light"/>
                  <a:sym typeface="Montserrat Light"/>
                </a:rPr>
                <a:t>Consumer awareness is an act of making sure that consumer is aware of the information about products, goods, services, and consumers rights.</a:t>
              </a:r>
              <a:endParaRPr sz="3000">
                <a:solidFill>
                  <a:srgbClr val="FFFFFF"/>
                </a:solidFill>
                <a:latin typeface="Montserrat Light"/>
                <a:ea typeface="Montserrat Light"/>
                <a:cs typeface="Montserrat Light"/>
                <a:sym typeface="Montserrat Light"/>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458" name="Shape 458"/>
        <p:cNvGrpSpPr/>
        <p:nvPr/>
      </p:nvGrpSpPr>
      <p:grpSpPr>
        <a:xfrm>
          <a:off x="0" y="0"/>
          <a:ext cx="0" cy="0"/>
          <a:chOff x="0" y="0"/>
          <a:chExt cx="0" cy="0"/>
        </a:xfrm>
      </p:grpSpPr>
      <p:sp>
        <p:nvSpPr>
          <p:cNvPr id="459" name="Google Shape;459;p51"/>
          <p:cNvSpPr txBox="1"/>
          <p:nvPr/>
        </p:nvSpPr>
        <p:spPr>
          <a:xfrm>
            <a:off x="148533" y="3924300"/>
            <a:ext cx="7383000" cy="23907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SzPts val="1100"/>
              <a:buNone/>
            </a:pPr>
            <a:r>
              <a:rPr b="1" lang="en-US" sz="6000">
                <a:latin typeface="Montserrat"/>
                <a:ea typeface="Montserrat"/>
                <a:cs typeface="Montserrat"/>
                <a:sym typeface="Montserrat"/>
              </a:rPr>
              <a:t>CONCLUSION </a:t>
            </a:r>
            <a:endParaRPr b="1" sz="6000">
              <a:latin typeface="Montserrat"/>
              <a:ea typeface="Montserrat"/>
              <a:cs typeface="Montserrat"/>
              <a:sym typeface="Montserrat"/>
            </a:endParaRPr>
          </a:p>
        </p:txBody>
      </p:sp>
      <p:sp>
        <p:nvSpPr>
          <p:cNvPr id="460" name="Google Shape;460;p51"/>
          <p:cNvSpPr/>
          <p:nvPr/>
        </p:nvSpPr>
        <p:spPr>
          <a:xfrm>
            <a:off x="7695684" y="-209550"/>
            <a:ext cx="10592400" cy="10706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1"/>
          <p:cNvSpPr/>
          <p:nvPr/>
        </p:nvSpPr>
        <p:spPr>
          <a:xfrm>
            <a:off x="3796818" y="3955"/>
            <a:ext cx="86400" cy="1618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1"/>
          <p:cNvSpPr/>
          <p:nvPr/>
        </p:nvSpPr>
        <p:spPr>
          <a:xfrm>
            <a:off x="3796818" y="8668215"/>
            <a:ext cx="86400" cy="1618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5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grpSp>
        <p:nvGrpSpPr>
          <p:cNvPr id="464" name="Google Shape;464;p51"/>
          <p:cNvGrpSpPr/>
          <p:nvPr/>
        </p:nvGrpSpPr>
        <p:grpSpPr>
          <a:xfrm>
            <a:off x="8611925" y="1622742"/>
            <a:ext cx="8301853" cy="6008230"/>
            <a:chOff x="-20" y="715328"/>
            <a:chExt cx="10628413" cy="9593214"/>
          </a:xfrm>
        </p:grpSpPr>
        <p:sp>
          <p:nvSpPr>
            <p:cNvPr id="465" name="Google Shape;465;p51"/>
            <p:cNvSpPr txBox="1"/>
            <p:nvPr/>
          </p:nvSpPr>
          <p:spPr>
            <a:xfrm>
              <a:off x="-20" y="6132996"/>
              <a:ext cx="10628400" cy="28749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SzPts val="1100"/>
                <a:buNone/>
              </a:pPr>
              <a:r>
                <a:rPr lang="en-US" sz="3000">
                  <a:solidFill>
                    <a:srgbClr val="FFFFFF"/>
                  </a:solidFill>
                  <a:latin typeface="Montserrat Light"/>
                  <a:ea typeface="Montserrat Light"/>
                  <a:cs typeface="Montserrat Light"/>
                  <a:sym typeface="Montserrat Light"/>
                </a:rPr>
                <a:t>The strong impact apart of governmental bodies have non-governmental institutions in Europe. </a:t>
              </a:r>
              <a:endParaRPr sz="3000">
                <a:solidFill>
                  <a:srgbClr val="FFFFFF"/>
                </a:solidFill>
                <a:latin typeface="Montserrat Light"/>
                <a:ea typeface="Montserrat Light"/>
                <a:cs typeface="Montserrat Light"/>
                <a:sym typeface="Montserrat Light"/>
              </a:endParaRPr>
            </a:p>
          </p:txBody>
        </p:sp>
        <p:sp>
          <p:nvSpPr>
            <p:cNvPr id="466" name="Google Shape;466;p51"/>
            <p:cNvSpPr txBox="1"/>
            <p:nvPr/>
          </p:nvSpPr>
          <p:spPr>
            <a:xfrm>
              <a:off x="-8" y="7534442"/>
              <a:ext cx="10628400" cy="27741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sp>
          <p:nvSpPr>
            <p:cNvPr id="467" name="Google Shape;467;p51"/>
            <p:cNvSpPr txBox="1"/>
            <p:nvPr/>
          </p:nvSpPr>
          <p:spPr>
            <a:xfrm>
              <a:off x="-10" y="715328"/>
              <a:ext cx="10628400" cy="576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dk1"/>
                </a:buClr>
                <a:buSzPts val="1100"/>
                <a:buFont typeface="Arial"/>
                <a:buNone/>
              </a:pPr>
              <a:r>
                <a:rPr lang="en-US" sz="3000">
                  <a:solidFill>
                    <a:srgbClr val="FFFFFF"/>
                  </a:solidFill>
                  <a:latin typeface="Montserrat Light"/>
                  <a:ea typeface="Montserrat Light"/>
                  <a:cs typeface="Montserrat Light"/>
                  <a:sym typeface="Montserrat Light"/>
                </a:rPr>
                <a:t>Both legal systems and institutional systems should protect the rights of the customer and in the same time give him the opportunity for education. </a:t>
              </a:r>
              <a:endParaRPr sz="3000">
                <a:solidFill>
                  <a:srgbClr val="FFFFFF"/>
                </a:solidFill>
                <a:latin typeface="Montserrat Light"/>
                <a:ea typeface="Montserrat Light"/>
                <a:cs typeface="Montserrat Light"/>
                <a:sym typeface="Montserrat Light"/>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71" name="Shape 471"/>
        <p:cNvGrpSpPr/>
        <p:nvPr/>
      </p:nvGrpSpPr>
      <p:grpSpPr>
        <a:xfrm>
          <a:off x="0" y="0"/>
          <a:ext cx="0" cy="0"/>
          <a:chOff x="0" y="0"/>
          <a:chExt cx="0" cy="0"/>
        </a:xfrm>
      </p:grpSpPr>
      <p:sp>
        <p:nvSpPr>
          <p:cNvPr id="472" name="Google Shape;472;p52"/>
          <p:cNvSpPr txBox="1"/>
          <p:nvPr/>
        </p:nvSpPr>
        <p:spPr>
          <a:xfrm>
            <a:off x="2236193" y="2968986"/>
            <a:ext cx="13815600" cy="36633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FECB01"/>
                </a:solidFill>
                <a:latin typeface="Montserrat"/>
                <a:ea typeface="Montserrat"/>
                <a:cs typeface="Montserrat"/>
                <a:sym typeface="Montserrat"/>
              </a:rPr>
              <a:t>DEFINITIONS</a:t>
            </a:r>
            <a:endParaRPr>
              <a:solidFill>
                <a:srgbClr val="FECB01"/>
              </a:solidFill>
            </a:endParaRPr>
          </a:p>
        </p:txBody>
      </p:sp>
      <p:sp>
        <p:nvSpPr>
          <p:cNvPr id="473" name="Google Shape;473;p52"/>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2"/>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5" name="Google Shape;475;p5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79" name="Shape 479"/>
        <p:cNvGrpSpPr/>
        <p:nvPr/>
      </p:nvGrpSpPr>
      <p:grpSpPr>
        <a:xfrm>
          <a:off x="0" y="0"/>
          <a:ext cx="0" cy="0"/>
          <a:chOff x="0" y="0"/>
          <a:chExt cx="0" cy="0"/>
        </a:xfrm>
      </p:grpSpPr>
      <p:pic>
        <p:nvPicPr>
          <p:cNvPr id="480" name="Google Shape;480;p53"/>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481" name="Google Shape;481;p53"/>
          <p:cNvSpPr txBox="1"/>
          <p:nvPr/>
        </p:nvSpPr>
        <p:spPr>
          <a:xfrm>
            <a:off x="1270800" y="4320015"/>
            <a:ext cx="15746400" cy="1360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ECB01"/>
                </a:solidFill>
                <a:latin typeface="Montserrat"/>
                <a:ea typeface="Montserrat"/>
                <a:cs typeface="Montserrat"/>
                <a:sym typeface="Montserrat"/>
              </a:rPr>
              <a:t>Five main service characteristics</a:t>
            </a:r>
            <a:r>
              <a:rPr lang="en-US" sz="3000">
                <a:solidFill>
                  <a:srgbClr val="FECB01"/>
                </a:solidFill>
                <a:latin typeface="Montserrat"/>
                <a:ea typeface="Montserrat"/>
                <a:cs typeface="Montserrat"/>
                <a:sym typeface="Montserrat"/>
              </a:rPr>
              <a:t>: intangibility, inseparability, variability, perishability and lack of ownership. </a:t>
            </a:r>
            <a:endParaRPr sz="3000">
              <a:solidFill>
                <a:srgbClr val="FECB01"/>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482" name="Google Shape;482;p53"/>
          <p:cNvSpPr txBox="1"/>
          <p:nvPr/>
        </p:nvSpPr>
        <p:spPr>
          <a:xfrm>
            <a:off x="1270800" y="6446100"/>
            <a:ext cx="15746400" cy="1360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The service market</a:t>
            </a:r>
            <a:r>
              <a:rPr lang="en-US" sz="3000">
                <a:solidFill>
                  <a:srgbClr val="FFFFFF"/>
                </a:solidFill>
                <a:latin typeface="Montserrat"/>
                <a:ea typeface="Montserrat"/>
                <a:cs typeface="Montserrat"/>
                <a:sym typeface="Montserrat"/>
              </a:rPr>
              <a:t> includes both consumer services (so-called services to the public) and services purchased by institutions, in particular business entities (production and investment services). The service market is very diverse.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483" name="Google Shape;483;p53"/>
          <p:cNvSpPr txBox="1"/>
          <p:nvPr/>
        </p:nvSpPr>
        <p:spPr>
          <a:xfrm>
            <a:off x="1270800" y="1753822"/>
            <a:ext cx="15746400" cy="1800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A service</a:t>
            </a:r>
            <a:r>
              <a:rPr lang="en-US" sz="3000">
                <a:solidFill>
                  <a:srgbClr val="FFFFFF"/>
                </a:solidFill>
                <a:latin typeface="Montserrat"/>
                <a:ea typeface="Montserrat"/>
                <a:cs typeface="Montserrat"/>
                <a:sym typeface="Montserrat"/>
              </a:rPr>
              <a:t> may be describe as any activity or benefit that a supplier offers a customer that is usually intangible and does not result in the ownership of anything.</a:t>
            </a:r>
            <a:endParaRPr sz="3000">
              <a:solidFill>
                <a:srgbClr val="FFFFFF"/>
              </a:solidFill>
              <a:latin typeface="Montserrat"/>
              <a:ea typeface="Montserrat"/>
              <a:cs typeface="Montserrat"/>
              <a:sym typeface="Montserrat"/>
            </a:endParaRPr>
          </a:p>
        </p:txBody>
      </p:sp>
      <p:sp>
        <p:nvSpPr>
          <p:cNvPr id="484" name="Google Shape;484;p53"/>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3"/>
          <p:cNvSpPr/>
          <p:nvPr/>
        </p:nvSpPr>
        <p:spPr>
          <a:xfrm>
            <a:off x="1028700" y="968515"/>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89" name="Shape 489"/>
        <p:cNvGrpSpPr/>
        <p:nvPr/>
      </p:nvGrpSpPr>
      <p:grpSpPr>
        <a:xfrm>
          <a:off x="0" y="0"/>
          <a:ext cx="0" cy="0"/>
          <a:chOff x="0" y="0"/>
          <a:chExt cx="0" cy="0"/>
        </a:xfrm>
      </p:grpSpPr>
      <p:pic>
        <p:nvPicPr>
          <p:cNvPr id="490" name="Google Shape;490;p5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491" name="Google Shape;491;p54"/>
          <p:cNvSpPr txBox="1"/>
          <p:nvPr/>
        </p:nvSpPr>
        <p:spPr>
          <a:xfrm>
            <a:off x="1270800" y="5403440"/>
            <a:ext cx="15746400" cy="1360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ECB01"/>
                </a:solidFill>
                <a:latin typeface="Montserrat"/>
                <a:ea typeface="Montserrat"/>
                <a:cs typeface="Montserrat"/>
                <a:sym typeface="Montserrat"/>
              </a:rPr>
              <a:t>As discussed the consumer protection is based on </a:t>
            </a:r>
            <a:r>
              <a:rPr b="1" lang="en-US" sz="3000">
                <a:solidFill>
                  <a:srgbClr val="FECB01"/>
                </a:solidFill>
                <a:latin typeface="Montserrat"/>
                <a:ea typeface="Montserrat"/>
                <a:cs typeface="Montserrat"/>
                <a:sym typeface="Montserrat"/>
              </a:rPr>
              <a:t>two main elements:</a:t>
            </a:r>
            <a:r>
              <a:rPr lang="en-US" sz="3000">
                <a:solidFill>
                  <a:srgbClr val="FECB01"/>
                </a:solidFill>
                <a:latin typeface="Montserrat"/>
                <a:ea typeface="Montserrat"/>
                <a:cs typeface="Montserrat"/>
                <a:sym typeface="Montserrat"/>
              </a:rPr>
              <a:t> legislative (law) and non-legislative (institutions) means of consumer protection.</a:t>
            </a:r>
            <a:endParaRPr sz="3000">
              <a:solidFill>
                <a:srgbClr val="FECB01"/>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492" name="Google Shape;492;p54"/>
          <p:cNvSpPr txBox="1"/>
          <p:nvPr/>
        </p:nvSpPr>
        <p:spPr>
          <a:xfrm>
            <a:off x="1270800" y="2837247"/>
            <a:ext cx="15746400" cy="1800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Four different models of institutional customer protection</a:t>
            </a:r>
            <a:r>
              <a:rPr lang="en-US" sz="3000">
                <a:solidFill>
                  <a:srgbClr val="FFFFFF"/>
                </a:solidFill>
                <a:latin typeface="Montserrat"/>
                <a:ea typeface="Montserrat"/>
                <a:cs typeface="Montserrat"/>
                <a:sym typeface="Montserrat"/>
              </a:rPr>
              <a:t> could be distinguished in Europe Union: administrative scheme, ombudsman scheme, judicial scheme and German scheme.</a:t>
            </a:r>
            <a:endParaRPr sz="3000">
              <a:solidFill>
                <a:srgbClr val="FFFFFF"/>
              </a:solidFill>
              <a:latin typeface="Montserrat"/>
              <a:ea typeface="Montserrat"/>
              <a:cs typeface="Montserrat"/>
              <a:sym typeface="Montserrat"/>
            </a:endParaRPr>
          </a:p>
        </p:txBody>
      </p:sp>
      <p:sp>
        <p:nvSpPr>
          <p:cNvPr id="493" name="Google Shape;493;p54"/>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4"/>
          <p:cNvSpPr/>
          <p:nvPr/>
        </p:nvSpPr>
        <p:spPr>
          <a:xfrm>
            <a:off x="1028700" y="968515"/>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26" name="Shape 126"/>
        <p:cNvGrpSpPr/>
        <p:nvPr/>
      </p:nvGrpSpPr>
      <p:grpSpPr>
        <a:xfrm>
          <a:off x="0" y="0"/>
          <a:ext cx="0" cy="0"/>
          <a:chOff x="0" y="0"/>
          <a:chExt cx="0" cy="0"/>
        </a:xfrm>
      </p:grpSpPr>
      <p:sp>
        <p:nvSpPr>
          <p:cNvPr id="127" name="Google Shape;127;p19"/>
          <p:cNvSpPr txBox="1"/>
          <p:nvPr/>
        </p:nvSpPr>
        <p:spPr>
          <a:xfrm>
            <a:off x="1212361" y="1133475"/>
            <a:ext cx="15939477" cy="1190625"/>
          </a:xfrm>
          <a:prstGeom prst="rect">
            <a:avLst/>
          </a:prstGeom>
          <a:noFill/>
          <a:ln>
            <a:noFill/>
          </a:ln>
        </p:spPr>
        <p:txBody>
          <a:bodyPr anchorCtr="0" anchor="t" bIns="0" lIns="0" spcFirstLastPara="1" rIns="0" wrap="square" tIns="0">
            <a:noAutofit/>
          </a:bodyPr>
          <a:lstStyle/>
          <a:p>
            <a:pPr indent="0" lvl="0" marL="0" marR="0" rtl="0" algn="ctr">
              <a:lnSpc>
                <a:spcPct val="126000"/>
              </a:lnSpc>
              <a:spcBef>
                <a:spcPts val="0"/>
              </a:spcBef>
              <a:spcAft>
                <a:spcPts val="0"/>
              </a:spcAft>
              <a:buNone/>
            </a:pPr>
            <a:r>
              <a:rPr b="1" lang="en-US" sz="7500">
                <a:latin typeface="Montserrat"/>
                <a:ea typeface="Montserrat"/>
                <a:cs typeface="Montserrat"/>
                <a:sym typeface="Montserrat"/>
              </a:rPr>
              <a:t>MOBILE APPLICATION </a:t>
            </a:r>
            <a:endParaRPr b="1" sz="7500">
              <a:latin typeface="Montserrat"/>
              <a:ea typeface="Montserrat"/>
              <a:cs typeface="Montserrat"/>
              <a:sym typeface="Montserrat"/>
            </a:endParaRPr>
          </a:p>
          <a:p>
            <a:pPr indent="0" lvl="0" marL="0" marR="0" rtl="0" algn="ctr">
              <a:lnSpc>
                <a:spcPct val="126000"/>
              </a:lnSpc>
              <a:spcBef>
                <a:spcPts val="0"/>
              </a:spcBef>
              <a:spcAft>
                <a:spcPts val="0"/>
              </a:spcAft>
              <a:buNone/>
            </a:pPr>
            <a:r>
              <a:t/>
            </a:r>
            <a:endParaRPr b="1" sz="7500">
              <a:latin typeface="Montserrat"/>
              <a:ea typeface="Montserrat"/>
              <a:cs typeface="Montserrat"/>
              <a:sym typeface="Montserrat"/>
            </a:endParaRPr>
          </a:p>
        </p:txBody>
      </p:sp>
      <p:sp>
        <p:nvSpPr>
          <p:cNvPr id="128" name="Google Shape;128;p19"/>
          <p:cNvSpPr/>
          <p:nvPr/>
        </p:nvSpPr>
        <p:spPr>
          <a:xfrm>
            <a:off x="1028700" y="3505200"/>
            <a:ext cx="16230600" cy="5753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rot="-5400000">
            <a:off x="8359055" y="4031745"/>
            <a:ext cx="1570945" cy="443769"/>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9"/>
          <p:cNvGrpSpPr/>
          <p:nvPr/>
        </p:nvGrpSpPr>
        <p:grpSpPr>
          <a:xfrm>
            <a:off x="6865612" y="5673312"/>
            <a:ext cx="4632975" cy="2592389"/>
            <a:chOff x="-298412" y="-66675"/>
            <a:chExt cx="6177300" cy="3456518"/>
          </a:xfrm>
        </p:grpSpPr>
        <p:sp>
          <p:nvSpPr>
            <p:cNvPr id="131" name="Google Shape;131;p19"/>
            <p:cNvSpPr txBox="1"/>
            <p:nvPr/>
          </p:nvSpPr>
          <p:spPr>
            <a:xfrm>
              <a:off x="0" y="-66675"/>
              <a:ext cx="5478877" cy="72961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3300" u="none" cap="none" strike="noStrike">
                  <a:solidFill>
                    <a:srgbClr val="FFFFFF"/>
                  </a:solidFill>
                  <a:latin typeface="Montserrat"/>
                  <a:ea typeface="Montserrat"/>
                  <a:cs typeface="Montserrat"/>
                  <a:sym typeface="Montserrat"/>
                </a:rPr>
                <a:t>2</a:t>
              </a:r>
              <a:endParaRPr/>
            </a:p>
          </p:txBody>
        </p:sp>
        <p:sp>
          <p:nvSpPr>
            <p:cNvPr id="132" name="Google Shape;132;p19"/>
            <p:cNvSpPr txBox="1"/>
            <p:nvPr/>
          </p:nvSpPr>
          <p:spPr>
            <a:xfrm>
              <a:off x="-298412" y="951443"/>
              <a:ext cx="6177300" cy="243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2500">
                  <a:solidFill>
                    <a:srgbClr val="FFFFFF"/>
                  </a:solidFill>
                  <a:latin typeface="Montserrat Light"/>
                  <a:ea typeface="Montserrat Light"/>
                  <a:cs typeface="Montserrat Light"/>
                  <a:sym typeface="Montserrat Light"/>
                </a:rPr>
                <a:t>Go to the app https://appcage.howest.be/</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2500">
                <a:solidFill>
                  <a:srgbClr val="FFFFFF"/>
                </a:solidFill>
                <a:latin typeface="Montserrat Light"/>
                <a:ea typeface="Montserrat Light"/>
                <a:cs typeface="Montserrat Light"/>
                <a:sym typeface="Montserrat Light"/>
              </a:endParaRPr>
            </a:p>
          </p:txBody>
        </p:sp>
      </p:grpSp>
      <p:grpSp>
        <p:nvGrpSpPr>
          <p:cNvPr id="133" name="Google Shape;133;p19"/>
          <p:cNvGrpSpPr/>
          <p:nvPr/>
        </p:nvGrpSpPr>
        <p:grpSpPr>
          <a:xfrm>
            <a:off x="11960579" y="5673312"/>
            <a:ext cx="4109158" cy="2592397"/>
            <a:chOff x="0" y="-66675"/>
            <a:chExt cx="5478877" cy="3456529"/>
          </a:xfrm>
        </p:grpSpPr>
        <p:sp>
          <p:nvSpPr>
            <p:cNvPr id="134" name="Google Shape;134;p19"/>
            <p:cNvSpPr txBox="1"/>
            <p:nvPr/>
          </p:nvSpPr>
          <p:spPr>
            <a:xfrm>
              <a:off x="0" y="-66675"/>
              <a:ext cx="5478877" cy="72961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3300" u="none" cap="none" strike="noStrike">
                  <a:solidFill>
                    <a:srgbClr val="FFFFFF"/>
                  </a:solidFill>
                  <a:latin typeface="Montserrat"/>
                  <a:ea typeface="Montserrat"/>
                  <a:cs typeface="Montserrat"/>
                  <a:sym typeface="Montserrat"/>
                </a:rPr>
                <a:t> 3</a:t>
              </a:r>
              <a:endParaRPr/>
            </a:p>
          </p:txBody>
        </p:sp>
        <p:sp>
          <p:nvSpPr>
            <p:cNvPr id="135" name="Google Shape;135;p19"/>
            <p:cNvSpPr txBox="1"/>
            <p:nvPr/>
          </p:nvSpPr>
          <p:spPr>
            <a:xfrm>
              <a:off x="0" y="951454"/>
              <a:ext cx="5478877" cy="243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2500">
                  <a:solidFill>
                    <a:srgbClr val="FFFFFF"/>
                  </a:solidFill>
                  <a:latin typeface="Montserrat Light"/>
                  <a:ea typeface="Montserrat Light"/>
                  <a:cs typeface="Montserrat Light"/>
                  <a:sym typeface="Montserrat Light"/>
                </a:rPr>
                <a:t>Moderate level</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2500">
                <a:solidFill>
                  <a:srgbClr val="FFFFFF"/>
                </a:solidFill>
                <a:latin typeface="Montserrat Light"/>
                <a:ea typeface="Montserrat Light"/>
                <a:cs typeface="Montserrat Light"/>
                <a:sym typeface="Montserrat Light"/>
              </a:endParaRPr>
            </a:p>
          </p:txBody>
        </p:sp>
      </p:grpSp>
      <p:sp>
        <p:nvSpPr>
          <p:cNvPr id="136" name="Google Shape;136;p19"/>
          <p:cNvSpPr/>
          <p:nvPr/>
        </p:nvSpPr>
        <p:spPr>
          <a:xfrm rot="-5400000">
            <a:off x="13230213" y="4031745"/>
            <a:ext cx="1570945" cy="443769"/>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9"/>
          <p:cNvGrpSpPr/>
          <p:nvPr/>
        </p:nvGrpSpPr>
        <p:grpSpPr>
          <a:xfrm>
            <a:off x="2218263" y="5673312"/>
            <a:ext cx="4109158" cy="2592397"/>
            <a:chOff x="0" y="-66675"/>
            <a:chExt cx="5478877" cy="3456529"/>
          </a:xfrm>
        </p:grpSpPr>
        <p:sp>
          <p:nvSpPr>
            <p:cNvPr id="138" name="Google Shape;138;p19"/>
            <p:cNvSpPr txBox="1"/>
            <p:nvPr/>
          </p:nvSpPr>
          <p:spPr>
            <a:xfrm>
              <a:off x="0" y="-66675"/>
              <a:ext cx="5478877" cy="72961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3300" u="none" cap="none" strike="noStrike">
                  <a:solidFill>
                    <a:srgbClr val="FFFFFF"/>
                  </a:solidFill>
                  <a:latin typeface="Montserrat"/>
                  <a:ea typeface="Montserrat"/>
                  <a:cs typeface="Montserrat"/>
                  <a:sym typeface="Montserrat"/>
                </a:rPr>
                <a:t>1</a:t>
              </a:r>
              <a:endParaRPr/>
            </a:p>
          </p:txBody>
        </p:sp>
        <p:sp>
          <p:nvSpPr>
            <p:cNvPr id="139" name="Google Shape;139;p19"/>
            <p:cNvSpPr txBox="1"/>
            <p:nvPr/>
          </p:nvSpPr>
          <p:spPr>
            <a:xfrm>
              <a:off x="0" y="951454"/>
              <a:ext cx="5478877" cy="243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2500">
                  <a:solidFill>
                    <a:srgbClr val="FFFFFF"/>
                  </a:solidFill>
                  <a:latin typeface="Montserrat Light"/>
                  <a:ea typeface="Montserrat Light"/>
                  <a:cs typeface="Montserrat Light"/>
                  <a:sym typeface="Montserrat Light"/>
                </a:rPr>
                <a:t>Take your smartphone or laptop</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2500">
                <a:solidFill>
                  <a:srgbClr val="FFFFFF"/>
                </a:solidFill>
                <a:latin typeface="Montserrat Light"/>
                <a:ea typeface="Montserrat Light"/>
                <a:cs typeface="Montserrat Light"/>
                <a:sym typeface="Montserrat Light"/>
              </a:endParaRPr>
            </a:p>
          </p:txBody>
        </p:sp>
      </p:grpSp>
      <p:sp>
        <p:nvSpPr>
          <p:cNvPr id="140" name="Google Shape;140;p19"/>
          <p:cNvSpPr/>
          <p:nvPr/>
        </p:nvSpPr>
        <p:spPr>
          <a:xfrm rot="-5400000">
            <a:off x="3487898" y="4031745"/>
            <a:ext cx="1570945" cy="443769"/>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9"/>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98" name="Shape 498"/>
        <p:cNvGrpSpPr/>
        <p:nvPr/>
      </p:nvGrpSpPr>
      <p:grpSpPr>
        <a:xfrm>
          <a:off x="0" y="0"/>
          <a:ext cx="0" cy="0"/>
          <a:chOff x="0" y="0"/>
          <a:chExt cx="0" cy="0"/>
        </a:xfrm>
      </p:grpSpPr>
      <p:sp>
        <p:nvSpPr>
          <p:cNvPr id="499" name="Google Shape;499;p55"/>
          <p:cNvSpPr txBox="1"/>
          <p:nvPr/>
        </p:nvSpPr>
        <p:spPr>
          <a:xfrm>
            <a:off x="2236218" y="3309730"/>
            <a:ext cx="13815600" cy="36636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1" lang="en-US" sz="8900">
                <a:solidFill>
                  <a:srgbClr val="FECB01"/>
                </a:solidFill>
                <a:latin typeface="Montserrat"/>
                <a:ea typeface="Montserrat"/>
                <a:cs typeface="Montserrat"/>
                <a:sym typeface="Montserrat"/>
              </a:rPr>
              <a:t>THANK YOU</a:t>
            </a:r>
            <a:endParaRPr sz="1400">
              <a:solidFill>
                <a:srgbClr val="FECB01"/>
              </a:solidFill>
            </a:endParaRPr>
          </a:p>
        </p:txBody>
      </p:sp>
      <p:sp>
        <p:nvSpPr>
          <p:cNvPr id="500" name="Google Shape;500;p55"/>
          <p:cNvSpPr/>
          <p:nvPr/>
        </p:nvSpPr>
        <p:spPr>
          <a:xfrm>
            <a:off x="9100735" y="0"/>
            <a:ext cx="86400" cy="16185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5"/>
          <p:cNvSpPr/>
          <p:nvPr/>
        </p:nvSpPr>
        <p:spPr>
          <a:xfrm>
            <a:off x="9100735" y="8664260"/>
            <a:ext cx="86400" cy="16185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2" name="Google Shape;502;p55"/>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5" name="Shape 145"/>
        <p:cNvGrpSpPr/>
        <p:nvPr/>
      </p:nvGrpSpPr>
      <p:grpSpPr>
        <a:xfrm>
          <a:off x="0" y="0"/>
          <a:ext cx="0" cy="0"/>
          <a:chOff x="0" y="0"/>
          <a:chExt cx="0" cy="0"/>
        </a:xfrm>
      </p:grpSpPr>
      <p:sp>
        <p:nvSpPr>
          <p:cNvPr id="146" name="Google Shape;146;p20"/>
          <p:cNvSpPr txBox="1"/>
          <p:nvPr/>
        </p:nvSpPr>
        <p:spPr>
          <a:xfrm>
            <a:off x="1755421" y="1334487"/>
            <a:ext cx="147771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WHY SERVICES ARE DIFFERENT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THAN PHYSICAL PRODUCTS?</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147" name="Google Shape;147;p20"/>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0"/>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49" name="Google Shape;149;p20"/>
          <p:cNvSpPr txBox="1"/>
          <p:nvPr/>
        </p:nvSpPr>
        <p:spPr>
          <a:xfrm>
            <a:off x="1270800" y="4210750"/>
            <a:ext cx="15746400" cy="2331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US" sz="3000">
                <a:solidFill>
                  <a:srgbClr val="FFFFFF"/>
                </a:solidFill>
                <a:latin typeface="Montserrat"/>
                <a:ea typeface="Montserrat"/>
                <a:cs typeface="Montserrat"/>
                <a:sym typeface="Montserrat"/>
              </a:rPr>
              <a:t>One of the main goals and the most important pillars of the European Union is a unique market promoting four freedoms: </a:t>
            </a:r>
            <a:r>
              <a:rPr lang="en-US" sz="3000">
                <a:solidFill>
                  <a:srgbClr val="00BCD4"/>
                </a:solidFill>
                <a:latin typeface="Montserrat"/>
                <a:ea typeface="Montserrat"/>
                <a:cs typeface="Montserrat"/>
                <a:sym typeface="Montserrat"/>
              </a:rPr>
              <a:t>free movement of people, free movement of goods, free movement of services and free movement of capital. </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150" name="Google Shape;150;p20"/>
          <p:cNvSpPr txBox="1"/>
          <p:nvPr/>
        </p:nvSpPr>
        <p:spPr>
          <a:xfrm>
            <a:off x="1270800" y="7016450"/>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US" sz="3000">
                <a:solidFill>
                  <a:srgbClr val="FFFFFF"/>
                </a:solidFill>
                <a:latin typeface="Montserrat"/>
                <a:ea typeface="Montserrat"/>
                <a:cs typeface="Montserrat"/>
                <a:sym typeface="Montserrat"/>
              </a:rPr>
              <a:t>Free movement of goods and services has contributed to the development of a </a:t>
            </a:r>
            <a:r>
              <a:rPr lang="en-US" sz="3000">
                <a:solidFill>
                  <a:srgbClr val="00BCD4"/>
                </a:solidFill>
                <a:latin typeface="Montserrat"/>
                <a:ea typeface="Montserrat"/>
                <a:cs typeface="Montserrat"/>
                <a:sym typeface="Montserrat"/>
              </a:rPr>
              <a:t>unique market</a:t>
            </a:r>
            <a:r>
              <a:rPr lang="en-US" sz="3000">
                <a:solidFill>
                  <a:srgbClr val="FFFFFF"/>
                </a:solidFill>
                <a:latin typeface="Montserrat"/>
                <a:ea typeface="Montserrat"/>
                <a:cs typeface="Montserrat"/>
                <a:sym typeface="Montserrat"/>
              </a:rPr>
              <a:t> from which both the citizens and the business sector benefit daily.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54" name="Shape 154"/>
        <p:cNvGrpSpPr/>
        <p:nvPr/>
      </p:nvGrpSpPr>
      <p:grpSpPr>
        <a:xfrm>
          <a:off x="0" y="0"/>
          <a:ext cx="0" cy="0"/>
          <a:chOff x="0" y="0"/>
          <a:chExt cx="0" cy="0"/>
        </a:xfrm>
      </p:grpSpPr>
      <p:sp>
        <p:nvSpPr>
          <p:cNvPr id="155" name="Google Shape;155;p21"/>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57" name="Google Shape;157;p21"/>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59" name="Google Shape;159;p21"/>
          <p:cNvSpPr txBox="1"/>
          <p:nvPr/>
        </p:nvSpPr>
        <p:spPr>
          <a:xfrm>
            <a:off x="1270800" y="3564325"/>
            <a:ext cx="15746400" cy="2331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US" sz="3000">
                <a:solidFill>
                  <a:srgbClr val="FFFFFF"/>
                </a:solidFill>
                <a:latin typeface="Montserrat"/>
                <a:ea typeface="Montserrat"/>
                <a:cs typeface="Montserrat"/>
                <a:sym typeface="Montserrat"/>
              </a:rPr>
              <a:t>EU unique market, with the population of </a:t>
            </a:r>
            <a:r>
              <a:rPr b="1" lang="en-US" sz="3000">
                <a:solidFill>
                  <a:srgbClr val="FFFFFF"/>
                </a:solidFill>
                <a:latin typeface="Montserrat"/>
                <a:ea typeface="Montserrat"/>
                <a:cs typeface="Montserrat"/>
                <a:sym typeface="Montserrat"/>
              </a:rPr>
              <a:t>over 500 million people</a:t>
            </a:r>
            <a:r>
              <a:rPr lang="en-US" sz="3000">
                <a:solidFill>
                  <a:srgbClr val="FFFFFF"/>
                </a:solidFill>
                <a:latin typeface="Montserrat"/>
                <a:ea typeface="Montserrat"/>
                <a:cs typeface="Montserrat"/>
                <a:sym typeface="Montserrat"/>
              </a:rPr>
              <a:t>, makes buying and selling goods and services easier and enables consumers to choose from a wide range of products and services</a:t>
            </a:r>
            <a:r>
              <a:rPr lang="en-US" sz="3000">
                <a:solidFill>
                  <a:srgbClr val="00BCD4"/>
                </a:solidFill>
                <a:latin typeface="Montserrat"/>
                <a:ea typeface="Montserrat"/>
                <a:cs typeface="Montserrat"/>
                <a:sym typeface="Montserrat"/>
              </a:rPr>
              <a:t> </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160" name="Google Shape;160;p21"/>
          <p:cNvSpPr txBox="1"/>
          <p:nvPr/>
        </p:nvSpPr>
        <p:spPr>
          <a:xfrm>
            <a:off x="1270800" y="6331500"/>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US" sz="3000">
                <a:latin typeface="Montserrat"/>
                <a:ea typeface="Montserrat"/>
                <a:cs typeface="Montserrat"/>
                <a:sym typeface="Montserrat"/>
              </a:rPr>
              <a:t>Free movement of goods and services has contributed to the development of a </a:t>
            </a:r>
            <a:r>
              <a:rPr b="1" lang="en-US" sz="3000">
                <a:latin typeface="Montserrat"/>
                <a:ea typeface="Montserrat"/>
                <a:cs typeface="Montserrat"/>
                <a:sym typeface="Montserrat"/>
              </a:rPr>
              <a:t>unique market</a:t>
            </a:r>
            <a:r>
              <a:rPr lang="en-US" sz="3000">
                <a:latin typeface="Montserrat"/>
                <a:ea typeface="Montserrat"/>
                <a:cs typeface="Montserrat"/>
                <a:sym typeface="Montserrat"/>
              </a:rPr>
              <a:t> from which both the citizens and the business sector benefit daily. </a:t>
            </a:r>
            <a:endParaRPr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64" name="Shape 164"/>
        <p:cNvGrpSpPr/>
        <p:nvPr/>
      </p:nvGrpSpPr>
      <p:grpSpPr>
        <a:xfrm>
          <a:off x="0" y="0"/>
          <a:ext cx="0" cy="0"/>
          <a:chOff x="0" y="0"/>
          <a:chExt cx="0" cy="0"/>
        </a:xfrm>
      </p:grpSpPr>
      <p:sp>
        <p:nvSpPr>
          <p:cNvPr id="165" name="Google Shape;165;p22"/>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67" name="Google Shape;167;p22"/>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69" name="Google Shape;169;p22"/>
          <p:cNvSpPr txBox="1"/>
          <p:nvPr/>
        </p:nvSpPr>
        <p:spPr>
          <a:xfrm>
            <a:off x="1270800" y="3564325"/>
            <a:ext cx="15746400" cy="2331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US" sz="3000">
                <a:solidFill>
                  <a:srgbClr val="FFFFFF"/>
                </a:solidFill>
                <a:latin typeface="Montserrat"/>
                <a:ea typeface="Montserrat"/>
                <a:cs typeface="Montserrat"/>
                <a:sym typeface="Montserrat"/>
              </a:rPr>
              <a:t>Starting point should be connected with the basic understanding of its specifics</a:t>
            </a:r>
            <a:endParaRPr sz="3300">
              <a:solidFill>
                <a:srgbClr val="FFFFFF"/>
              </a:solidFill>
              <a:latin typeface="Montserrat"/>
              <a:ea typeface="Montserrat"/>
              <a:cs typeface="Montserrat"/>
              <a:sym typeface="Montserrat"/>
            </a:endParaRPr>
          </a:p>
        </p:txBody>
      </p:sp>
      <p:sp>
        <p:nvSpPr>
          <p:cNvPr id="170" name="Google Shape;170;p22"/>
          <p:cNvSpPr txBox="1"/>
          <p:nvPr/>
        </p:nvSpPr>
        <p:spPr>
          <a:xfrm>
            <a:off x="1270800" y="4525675"/>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b="1" lang="en-US" sz="3000">
                <a:latin typeface="Montserrat"/>
                <a:ea typeface="Montserrat"/>
                <a:cs typeface="Montserrat"/>
                <a:sym typeface="Montserrat"/>
              </a:rPr>
              <a:t>A service</a:t>
            </a:r>
            <a:r>
              <a:rPr lang="en-US" sz="3000">
                <a:latin typeface="Montserrat"/>
                <a:ea typeface="Montserrat"/>
                <a:cs typeface="Montserrat"/>
                <a:sym typeface="Montserrat"/>
              </a:rPr>
              <a:t> may be describeed as any activity or benefit that a supplier offers a customer that is usually intangible and does not result in the ownership of anything. </a:t>
            </a:r>
            <a:endParaRPr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171" name="Google Shape;171;p22"/>
          <p:cNvSpPr txBox="1"/>
          <p:nvPr/>
        </p:nvSpPr>
        <p:spPr>
          <a:xfrm>
            <a:off x="1270800" y="6680475"/>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The provision of a services may or may not be tied to a physical product. It means the customer in the same time can buy “two or more things” the service/s and the product/s.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5" name="Shape 175"/>
        <p:cNvGrpSpPr/>
        <p:nvPr/>
      </p:nvGrpSpPr>
      <p:grpSpPr>
        <a:xfrm>
          <a:off x="0" y="0"/>
          <a:ext cx="0" cy="0"/>
          <a:chOff x="0" y="0"/>
          <a:chExt cx="0" cy="0"/>
        </a:xfrm>
      </p:grpSpPr>
      <p:sp>
        <p:nvSpPr>
          <p:cNvPr id="176" name="Google Shape;176;p23"/>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3"/>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79" name="Google Shape;179;p23"/>
          <p:cNvSpPr txBox="1"/>
          <p:nvPr/>
        </p:nvSpPr>
        <p:spPr>
          <a:xfrm>
            <a:off x="1270800" y="3564325"/>
            <a:ext cx="15746400" cy="2331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US" sz="3000">
                <a:latin typeface="Montserrat"/>
                <a:ea typeface="Montserrat"/>
                <a:cs typeface="Montserrat"/>
                <a:sym typeface="Montserrat"/>
              </a:rPr>
              <a:t>Services according to the International Standard Industrial Classification (ISIC), </a:t>
            </a:r>
            <a:r>
              <a:rPr b="1" lang="en-US" sz="3000">
                <a:solidFill>
                  <a:srgbClr val="00BCD4"/>
                </a:solidFill>
                <a:latin typeface="Montserrat"/>
                <a:ea typeface="Montserrat"/>
                <a:cs typeface="Montserrat"/>
                <a:sym typeface="Montserrat"/>
              </a:rPr>
              <a:t>include the  following:</a:t>
            </a:r>
            <a:endParaRPr b="1" sz="3000">
              <a:solidFill>
                <a:srgbClr val="00BCD4"/>
              </a:solidFill>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rPr b="1" lang="en-US" sz="3000">
                <a:latin typeface="Montserrat"/>
                <a:ea typeface="Montserrat"/>
                <a:cs typeface="Montserrat"/>
                <a:sym typeface="Montserrat"/>
              </a:rPr>
              <a:t>wholesale and retail trade	</a:t>
            </a:r>
            <a:endParaRPr b="1" sz="3000">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rPr b="1" lang="en-US" sz="3000">
                <a:latin typeface="Montserrat"/>
                <a:ea typeface="Montserrat"/>
                <a:cs typeface="Montserrat"/>
                <a:sym typeface="Montserrat"/>
              </a:rPr>
              <a:t>restaurants and hotels </a:t>
            </a:r>
            <a:br>
              <a:rPr b="1" lang="en-US" sz="3000">
                <a:latin typeface="Montserrat"/>
                <a:ea typeface="Montserrat"/>
                <a:cs typeface="Montserrat"/>
                <a:sym typeface="Montserrat"/>
              </a:rPr>
            </a:br>
            <a:r>
              <a:rPr b="1" lang="en-US" sz="3000">
                <a:latin typeface="Montserrat"/>
                <a:ea typeface="Montserrat"/>
                <a:cs typeface="Montserrat"/>
                <a:sym typeface="Montserrat"/>
              </a:rPr>
              <a:t>transport, storage and communications; </a:t>
            </a:r>
            <a:br>
              <a:rPr b="1" lang="en-US" sz="3000">
                <a:latin typeface="Montserrat"/>
                <a:ea typeface="Montserrat"/>
                <a:cs typeface="Montserrat"/>
                <a:sym typeface="Montserrat"/>
              </a:rPr>
            </a:br>
            <a:r>
              <a:rPr b="1" lang="en-US" sz="3000">
                <a:latin typeface="Montserrat"/>
                <a:ea typeface="Montserrat"/>
                <a:cs typeface="Montserrat"/>
                <a:sym typeface="Montserrat"/>
              </a:rPr>
              <a:t>financial, insure, real estate and business services; </a:t>
            </a:r>
            <a:endParaRPr b="1" sz="3000">
              <a:latin typeface="Montserrat"/>
              <a:ea typeface="Montserrat"/>
              <a:cs typeface="Montserrat"/>
              <a:sym typeface="Montserrat"/>
            </a:endParaRPr>
          </a:p>
          <a:p>
            <a:pPr indent="0" lvl="0" marL="0" marR="0" rtl="0" algn="l">
              <a:lnSpc>
                <a:spcPct val="140000"/>
              </a:lnSpc>
              <a:spcBef>
                <a:spcPts val="0"/>
              </a:spcBef>
              <a:spcAft>
                <a:spcPts val="0"/>
              </a:spcAft>
              <a:buSzPts val="1100"/>
              <a:buNone/>
            </a:pPr>
            <a:r>
              <a:rPr b="1" lang="en-US" sz="3000">
                <a:latin typeface="Montserrat"/>
                <a:ea typeface="Montserrat"/>
                <a:cs typeface="Montserrat"/>
                <a:sym typeface="Montserrat"/>
              </a:rPr>
              <a:t>personal, community and social services; </a:t>
            </a:r>
            <a:endParaRPr b="1" sz="3000">
              <a:latin typeface="Montserrat"/>
              <a:ea typeface="Montserrat"/>
              <a:cs typeface="Montserrat"/>
              <a:sym typeface="Montserrat"/>
            </a:endParaRPr>
          </a:p>
          <a:p>
            <a:pPr indent="0" lvl="0" marL="0" marR="0" rtl="0" algn="l">
              <a:lnSpc>
                <a:spcPct val="140000"/>
              </a:lnSpc>
              <a:spcBef>
                <a:spcPts val="0"/>
              </a:spcBef>
              <a:spcAft>
                <a:spcPts val="0"/>
              </a:spcAft>
              <a:buClr>
                <a:schemeClr val="dk1"/>
              </a:buClr>
              <a:buSzPts val="1100"/>
              <a:buFont typeface="Arial"/>
              <a:buNone/>
            </a:pPr>
            <a:r>
              <a:rPr b="1" lang="en-US" sz="3000">
                <a:latin typeface="Montserrat"/>
                <a:ea typeface="Montserrat"/>
                <a:cs typeface="Montserrat"/>
                <a:sym typeface="Montserrat"/>
              </a:rPr>
              <a:t>government services.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latin typeface="Montserrat"/>
              <a:ea typeface="Montserrat"/>
              <a:cs typeface="Montserrat"/>
              <a:sym typeface="Montserrat"/>
            </a:endParaRPr>
          </a:p>
        </p:txBody>
      </p:sp>
      <p:sp>
        <p:nvSpPr>
          <p:cNvPr id="180" name="Google Shape;180;p23"/>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84" name="Shape 184"/>
        <p:cNvGrpSpPr/>
        <p:nvPr/>
      </p:nvGrpSpPr>
      <p:grpSpPr>
        <a:xfrm>
          <a:off x="0" y="0"/>
          <a:ext cx="0" cy="0"/>
          <a:chOff x="0" y="0"/>
          <a:chExt cx="0" cy="0"/>
        </a:xfrm>
      </p:grpSpPr>
      <p:sp>
        <p:nvSpPr>
          <p:cNvPr id="185" name="Google Shape;185;p24"/>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87" name="Google Shape;187;p24"/>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89" name="Google Shape;189;p24"/>
          <p:cNvSpPr txBox="1"/>
          <p:nvPr/>
        </p:nvSpPr>
        <p:spPr>
          <a:xfrm>
            <a:off x="1270800" y="3564325"/>
            <a:ext cx="15746400" cy="1515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US" sz="3000">
                <a:solidFill>
                  <a:srgbClr val="FFFFFF"/>
                </a:solidFill>
                <a:latin typeface="Montserrat"/>
                <a:ea typeface="Montserrat"/>
                <a:cs typeface="Montserrat"/>
                <a:sym typeface="Montserrat"/>
              </a:rPr>
              <a:t>Consumer in process of buying the service and the organisations selling the service must consider </a:t>
            </a:r>
            <a:r>
              <a:rPr b="1" lang="en-US" sz="3000">
                <a:solidFill>
                  <a:srgbClr val="FFFFFF"/>
                </a:solidFill>
                <a:latin typeface="Montserrat"/>
                <a:ea typeface="Montserrat"/>
                <a:cs typeface="Montserrat"/>
                <a:sym typeface="Montserrat"/>
              </a:rPr>
              <a:t>five</a:t>
            </a:r>
            <a:r>
              <a:rPr lang="en-US" sz="3000">
                <a:solidFill>
                  <a:srgbClr val="FFFFFF"/>
                </a:solidFill>
                <a:latin typeface="Montserrat"/>
                <a:ea typeface="Montserrat"/>
                <a:cs typeface="Montserrat"/>
                <a:sym typeface="Montserrat"/>
              </a:rPr>
              <a:t> </a:t>
            </a:r>
            <a:r>
              <a:rPr b="1" lang="en-US" sz="3000">
                <a:solidFill>
                  <a:srgbClr val="FFFFFF"/>
                </a:solidFill>
                <a:latin typeface="Montserrat"/>
                <a:ea typeface="Montserrat"/>
                <a:cs typeface="Montserrat"/>
                <a:sym typeface="Montserrat"/>
              </a:rPr>
              <a:t>main service characteristics:</a:t>
            </a:r>
            <a:endParaRPr b="1" sz="3300">
              <a:solidFill>
                <a:srgbClr val="FFFFFF"/>
              </a:solidFill>
              <a:latin typeface="Montserrat"/>
              <a:ea typeface="Montserrat"/>
              <a:cs typeface="Montserrat"/>
              <a:sym typeface="Montserrat"/>
            </a:endParaRPr>
          </a:p>
        </p:txBody>
      </p:sp>
      <p:sp>
        <p:nvSpPr>
          <p:cNvPr id="190" name="Google Shape;190;p24"/>
          <p:cNvSpPr txBox="1"/>
          <p:nvPr/>
        </p:nvSpPr>
        <p:spPr>
          <a:xfrm>
            <a:off x="1270800" y="5080225"/>
            <a:ext cx="15746400" cy="21549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3000">
                <a:latin typeface="Montserrat"/>
                <a:ea typeface="Montserrat"/>
                <a:cs typeface="Montserrat"/>
                <a:sym typeface="Montserrat"/>
              </a:rPr>
              <a:t>intangibility   -   inseparability   -   variability</a:t>
            </a:r>
            <a:br>
              <a:rPr b="1" lang="en-US" sz="3000">
                <a:latin typeface="Montserrat"/>
                <a:ea typeface="Montserrat"/>
                <a:cs typeface="Montserrat"/>
                <a:sym typeface="Montserrat"/>
              </a:rPr>
            </a:br>
            <a:r>
              <a:rPr b="1" lang="en-US" sz="3000">
                <a:latin typeface="Montserrat"/>
                <a:ea typeface="Montserrat"/>
                <a:cs typeface="Montserrat"/>
                <a:sym typeface="Montserrat"/>
              </a:rPr>
              <a:t> perishability    -   lack of ownership.</a:t>
            </a:r>
            <a:endParaRPr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191" name="Google Shape;191;p24"/>
          <p:cNvSpPr txBox="1"/>
          <p:nvPr/>
        </p:nvSpPr>
        <p:spPr>
          <a:xfrm>
            <a:off x="1270800" y="6680475"/>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It means that all five of them in the same time influence on customer and his behaviour. </a:t>
            </a:r>
            <a:r>
              <a:rPr b="1" lang="en-US" sz="3000">
                <a:solidFill>
                  <a:srgbClr val="FFFFFF"/>
                </a:solidFill>
                <a:latin typeface="Montserrat"/>
                <a:ea typeface="Montserrat"/>
                <a:cs typeface="Montserrat"/>
                <a:sym typeface="Montserrat"/>
              </a:rPr>
              <a:t>What about customer rights protection?</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