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 id="2147483653" r:id="rId5"/>
    <p:sldMasterId id="2147483654" r:id="rId6"/>
    <p:sldMasterId id="214748365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y="10287000" cx="18288000"/>
  <p:notesSz cx="6858000" cy="9144000"/>
  <p:embeddedFontLst>
    <p:embeddedFont>
      <p:font typeface="Montserrat"/>
      <p:regular r:id="rId45"/>
      <p:bold r:id="rId46"/>
      <p:italic r:id="rId47"/>
      <p:boldItalic r:id="rId48"/>
    </p:embeddedFont>
    <p:embeddedFont>
      <p:font typeface="Montserrat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000000"/>
          </p15:clr>
        </p15:guide>
        <p15:guide id="2" pos="17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24" orient="horz"/>
        <p:guide pos="17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MontserratLigh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MontserratLight-italic.fntdata"/><Relationship Id="rId50" Type="http://schemas.openxmlformats.org/officeDocument/2006/relationships/font" Target="fonts/MontserratLight-bold.fntdata"/><Relationship Id="rId52" Type="http://schemas.openxmlformats.org/officeDocument/2006/relationships/font" Target="fonts/MontserratLight-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 name="Google Shape;39;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57eb85f95_3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557eb85f95_3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57eb85f95_3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557eb85f95_3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57eb85f95_3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557eb85f95_3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57eb85f95_3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557eb85f95_3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557eb85f95_3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g557eb85f95_3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57eb85f95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557eb85f95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57eb85f95_3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557eb85f95_3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57eb85f95_3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557eb85f95_3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57eb85f95_3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557eb85f95_3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57eb85f95_3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557eb85f95_3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57eb85f95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557eb85f95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57eb85f95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557eb85f95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6"/>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sp>
        <p:nvSpPr>
          <p:cNvPr id="36" name="Google Shape;36;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38"/>
            <a:ext cx="8229600" cy="1143000"/>
          </a:xfrm>
          <a:prstGeom prst="rect">
            <a:avLst/>
          </a:prstGeom>
          <a:noFill/>
          <a:ln>
            <a:noFill/>
          </a:ln>
        </p:spPr>
        <p:txBody>
          <a:bodyPr anchorCtr="0" anchor="ctr" bIns="45725" lIns="91425" spcFirstLastPara="1" rIns="91425" wrap="square" tIns="45725"/>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3"/>
          <p:cNvSpPr txBox="1"/>
          <p:nvPr>
            <p:ph idx="1" type="body"/>
          </p:nvPr>
        </p:nvSpPr>
        <p:spPr>
          <a:xfrm>
            <a:off x="457200" y="1600200"/>
            <a:ext cx="8229600" cy="4526100"/>
          </a:xfrm>
          <a:prstGeom prst="rect">
            <a:avLst/>
          </a:prstGeom>
          <a:noFill/>
          <a:ln>
            <a:noFill/>
          </a:ln>
        </p:spPr>
        <p:txBody>
          <a:bodyPr anchorCtr="0" anchor="t" bIns="45725" lIns="91425" spcFirstLastPara="1" rIns="91425" wrap="square" tIns="45725"/>
          <a:lstStyle>
            <a:lvl1pPr indent="-431800" lvl="0" marL="457200" marR="0" rtl="0" algn="l">
              <a:lnSpc>
                <a:spcPct val="100000"/>
              </a:lnSpc>
              <a:spcBef>
                <a:spcPts val="6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12750" lvl="1" marL="914400" marR="0" rtl="0" algn="l">
              <a:lnSpc>
                <a:spcPct val="100000"/>
              </a:lnSpc>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
          <p:cNvSpPr txBox="1"/>
          <p:nvPr>
            <p:ph idx="10" type="dt"/>
          </p:nvPr>
        </p:nvSpPr>
        <p:spPr>
          <a:xfrm>
            <a:off x="457200" y="6356350"/>
            <a:ext cx="2133600" cy="365100"/>
          </a:xfrm>
          <a:prstGeom prst="rect">
            <a:avLst/>
          </a:prstGeom>
          <a:noFill/>
          <a:ln>
            <a:noFill/>
          </a:ln>
        </p:spPr>
        <p:txBody>
          <a:bodyPr anchorCtr="0" anchor="ctr" bIns="45725" lIns="91425" spcFirstLastPara="1" rIns="91425" wrap="square" tIns="457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idx="11" type="ftr"/>
          </p:nvPr>
        </p:nvSpPr>
        <p:spPr>
          <a:xfrm>
            <a:off x="3124200" y="6356350"/>
            <a:ext cx="2895600" cy="365100"/>
          </a:xfrm>
          <a:prstGeom prst="rect">
            <a:avLst/>
          </a:prstGeom>
          <a:noFill/>
          <a:ln>
            <a:noFill/>
          </a:ln>
        </p:spPr>
        <p:txBody>
          <a:bodyPr anchorCtr="0" anchor="ctr" bIns="45725" lIns="91425" spcFirstLastPara="1" rIns="91425" wrap="square" tIns="457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457200" y="274638"/>
            <a:ext cx="8229600" cy="11430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 name="Google Shape;23;p5"/>
          <p:cNvSpPr txBox="1"/>
          <p:nvPr>
            <p:ph idx="1" type="body"/>
          </p:nvPr>
        </p:nvSpPr>
        <p:spPr>
          <a:xfrm>
            <a:off x="457200" y="1600200"/>
            <a:ext cx="8229600" cy="4526100"/>
          </a:xfrm>
          <a:prstGeom prst="rect">
            <a:avLst/>
          </a:prstGeom>
          <a:noFill/>
          <a:ln>
            <a:noFill/>
          </a:ln>
        </p:spPr>
        <p:txBody>
          <a:bodyPr anchorCtr="0" anchor="t" bIns="45725" lIns="91425" spcFirstLastPara="1" rIns="91425" wrap="square" tIns="45725"/>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12750" lvl="1" marL="914400" marR="0" rtl="0" algn="l">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5"/>
          <p:cNvSpPr txBox="1"/>
          <p:nvPr>
            <p:ph idx="10" type="dt"/>
          </p:nvPr>
        </p:nvSpPr>
        <p:spPr>
          <a:xfrm>
            <a:off x="457200" y="6356350"/>
            <a:ext cx="2133600" cy="365100"/>
          </a:xfrm>
          <a:prstGeom prst="rect">
            <a:avLst/>
          </a:prstGeom>
          <a:noFill/>
          <a:ln>
            <a:noFill/>
          </a:ln>
        </p:spPr>
        <p:txBody>
          <a:bodyPr anchorCtr="0" anchor="ctr" bIns="45725" lIns="91425" spcFirstLastPara="1" rIns="91425" wrap="square" tIns="457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5"/>
          <p:cNvSpPr txBox="1"/>
          <p:nvPr>
            <p:ph idx="11" type="ftr"/>
          </p:nvPr>
        </p:nvSpPr>
        <p:spPr>
          <a:xfrm>
            <a:off x="3124200" y="6356350"/>
            <a:ext cx="2895600" cy="3651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5"/>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 name="Shape 29"/>
        <p:cNvGrpSpPr/>
        <p:nvPr/>
      </p:nvGrpSpPr>
      <p:grpSpPr>
        <a:xfrm>
          <a:off x="0" y="0"/>
          <a:ext cx="0" cy="0"/>
          <a:chOff x="0" y="0"/>
          <a:chExt cx="0" cy="0"/>
        </a:xfrm>
      </p:grpSpPr>
      <p:sp>
        <p:nvSpPr>
          <p:cNvPr id="30" name="Google Shape;3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1" name="Google Shape;31;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7.png"/><Relationship Id="rId11" Type="http://schemas.openxmlformats.org/officeDocument/2006/relationships/image" Target="../media/image1.png"/><Relationship Id="rId10"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20.jpg"/><Relationship Id="rId5" Type="http://schemas.openxmlformats.org/officeDocument/2006/relationships/image" Target="../media/image19.png"/><Relationship Id="rId6" Type="http://schemas.openxmlformats.org/officeDocument/2006/relationships/image" Target="../media/image18.jpg"/><Relationship Id="rId7" Type="http://schemas.openxmlformats.org/officeDocument/2006/relationships/image" Target="../media/image25.png"/><Relationship Id="rId8"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40" name="Shape 40"/>
        <p:cNvGrpSpPr/>
        <p:nvPr/>
      </p:nvGrpSpPr>
      <p:grpSpPr>
        <a:xfrm>
          <a:off x="0" y="0"/>
          <a:ext cx="0" cy="0"/>
          <a:chOff x="0" y="0"/>
          <a:chExt cx="0" cy="0"/>
        </a:xfrm>
      </p:grpSpPr>
      <p:sp>
        <p:nvSpPr>
          <p:cNvPr id="41" name="Google Shape;41;p9"/>
          <p:cNvSpPr/>
          <p:nvPr/>
        </p:nvSpPr>
        <p:spPr>
          <a:xfrm>
            <a:off x="9100691" y="0"/>
            <a:ext cx="86700" cy="171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9"/>
          <p:cNvGrpSpPr/>
          <p:nvPr/>
        </p:nvGrpSpPr>
        <p:grpSpPr>
          <a:xfrm>
            <a:off x="1188468" y="3478596"/>
            <a:ext cx="15911100" cy="3525903"/>
            <a:chOff x="0" y="-57150"/>
            <a:chExt cx="21214800" cy="4701204"/>
          </a:xfrm>
        </p:grpSpPr>
        <p:sp>
          <p:nvSpPr>
            <p:cNvPr id="43" name="Google Shape;43;p9"/>
            <p:cNvSpPr txBox="1"/>
            <p:nvPr/>
          </p:nvSpPr>
          <p:spPr>
            <a:xfrm>
              <a:off x="907964" y="-57150"/>
              <a:ext cx="19398900" cy="60990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Clr>
                  <a:srgbClr val="000000"/>
                </a:buClr>
                <a:buSzPts val="3200"/>
                <a:buFont typeface="Arial"/>
                <a:buNone/>
              </a:pPr>
              <a:r>
                <a:rPr b="1" i="0" lang="en-US" sz="3200" u="none" cap="none" strike="noStrike">
                  <a:solidFill>
                    <a:srgbClr val="FFFFFF"/>
                  </a:solidFill>
                  <a:latin typeface="Montserrat"/>
                  <a:ea typeface="Montserrat"/>
                  <a:cs typeface="Montserrat"/>
                  <a:sym typeface="Montserrat"/>
                </a:rPr>
                <a:t>ENHANCING QUALITY IN INNOVATIVE</a:t>
              </a:r>
              <a:endParaRPr b="1" i="0" sz="3200" u="none" cap="none" strike="noStrike">
                <a:solidFill>
                  <a:srgbClr val="FFFFFF"/>
                </a:solidFill>
                <a:latin typeface="Arial"/>
                <a:ea typeface="Arial"/>
                <a:cs typeface="Arial"/>
                <a:sym typeface="Arial"/>
              </a:endParaRPr>
            </a:p>
          </p:txBody>
        </p:sp>
        <p:sp>
          <p:nvSpPr>
            <p:cNvPr id="44" name="Google Shape;44;p9"/>
            <p:cNvSpPr txBox="1"/>
            <p:nvPr/>
          </p:nvSpPr>
          <p:spPr>
            <a:xfrm>
              <a:off x="0" y="1218858"/>
              <a:ext cx="21214800" cy="20019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Clr>
                  <a:srgbClr val="000000"/>
                </a:buClr>
                <a:buSzPts val="10400"/>
                <a:buFont typeface="Arial"/>
                <a:buNone/>
              </a:pPr>
              <a:r>
                <a:rPr b="1" i="0" lang="en-US" sz="10400" u="none" cap="none" strike="noStrike">
                  <a:solidFill>
                    <a:srgbClr val="000000"/>
                  </a:solidFill>
                  <a:latin typeface="Montserrat"/>
                  <a:ea typeface="Montserrat"/>
                  <a:cs typeface="Montserrat"/>
                  <a:sym typeface="Montserrat"/>
                </a:rPr>
                <a:t>CONSUME-AWARE</a:t>
              </a:r>
              <a:endParaRPr b="0" i="0" sz="1400" u="none" cap="none" strike="noStrike">
                <a:solidFill>
                  <a:srgbClr val="000000"/>
                </a:solidFill>
                <a:latin typeface="Arial"/>
                <a:ea typeface="Arial"/>
                <a:cs typeface="Arial"/>
                <a:sym typeface="Arial"/>
              </a:endParaRPr>
            </a:p>
          </p:txBody>
        </p:sp>
        <p:sp>
          <p:nvSpPr>
            <p:cNvPr id="45" name="Google Shape;45;p9"/>
            <p:cNvSpPr txBox="1"/>
            <p:nvPr/>
          </p:nvSpPr>
          <p:spPr>
            <a:xfrm>
              <a:off x="830740" y="4034154"/>
              <a:ext cx="19553400" cy="60990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Clr>
                  <a:srgbClr val="000000"/>
                </a:buClr>
                <a:buSzPts val="3200"/>
                <a:buFont typeface="Arial"/>
                <a:buNone/>
              </a:pPr>
              <a:r>
                <a:rPr b="1" i="0" lang="en-US" sz="3200" u="none" cap="none" strike="noStrike">
                  <a:solidFill>
                    <a:srgbClr val="FECB01"/>
                  </a:solidFill>
                  <a:latin typeface="Montserrat"/>
                  <a:ea typeface="Montserrat"/>
                  <a:cs typeface="Montserrat"/>
                  <a:sym typeface="Montserrat"/>
                </a:rPr>
                <a:t> </a:t>
              </a:r>
              <a:r>
                <a:rPr b="1" i="0" lang="en-US" sz="3200" u="none" cap="none" strike="noStrike">
                  <a:solidFill>
                    <a:srgbClr val="FFFFFF"/>
                  </a:solidFill>
                  <a:latin typeface="Montserrat"/>
                  <a:ea typeface="Montserrat"/>
                  <a:cs typeface="Montserrat"/>
                  <a:sym typeface="Montserrat"/>
                </a:rPr>
                <a:t>HIGHER EDUCATION ABOUT CONSUMER AWARENESS</a:t>
              </a:r>
              <a:endParaRPr b="1" i="0" sz="3200" u="none" cap="none" strike="noStrike">
                <a:solidFill>
                  <a:srgbClr val="FFFFFF"/>
                </a:solidFill>
                <a:latin typeface="Arial"/>
                <a:ea typeface="Arial"/>
                <a:cs typeface="Arial"/>
                <a:sym typeface="Arial"/>
              </a:endParaRPr>
            </a:p>
          </p:txBody>
        </p:sp>
      </p:grpSp>
      <p:sp>
        <p:nvSpPr>
          <p:cNvPr id="46" name="Google Shape;46;p9"/>
          <p:cNvSpPr/>
          <p:nvPr/>
        </p:nvSpPr>
        <p:spPr>
          <a:xfrm>
            <a:off x="9100691" y="8575386"/>
            <a:ext cx="86700" cy="171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 name="Google Shape;47;p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5" name="Shape 125"/>
        <p:cNvGrpSpPr/>
        <p:nvPr/>
      </p:nvGrpSpPr>
      <p:grpSpPr>
        <a:xfrm>
          <a:off x="0" y="0"/>
          <a:ext cx="0" cy="0"/>
          <a:chOff x="0" y="0"/>
          <a:chExt cx="0" cy="0"/>
        </a:xfrm>
      </p:grpSpPr>
      <p:grpSp>
        <p:nvGrpSpPr>
          <p:cNvPr id="126" name="Google Shape;126;p18"/>
          <p:cNvGrpSpPr/>
          <p:nvPr/>
        </p:nvGrpSpPr>
        <p:grpSpPr>
          <a:xfrm>
            <a:off x="2236218" y="2664523"/>
            <a:ext cx="13815675" cy="4778201"/>
            <a:chOff x="0" y="95250"/>
            <a:chExt cx="18420899" cy="6370935"/>
          </a:xfrm>
        </p:grpSpPr>
        <p:sp>
          <p:nvSpPr>
            <p:cNvPr id="127" name="Google Shape;127;p18"/>
            <p:cNvSpPr txBox="1"/>
            <p:nvPr/>
          </p:nvSpPr>
          <p:spPr>
            <a:xfrm>
              <a:off x="0" y="95250"/>
              <a:ext cx="18420899" cy="48843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Clr>
                  <a:srgbClr val="000000"/>
                </a:buClr>
                <a:buSzPts val="8800"/>
                <a:buFont typeface="Arial"/>
                <a:buNone/>
              </a:pPr>
              <a:r>
                <a:rPr b="1" i="0" lang="en-US" sz="8800" u="none" cap="none" strike="noStrike">
                  <a:solidFill>
                    <a:srgbClr val="00BCD4"/>
                  </a:solidFill>
                  <a:latin typeface="Montserrat"/>
                  <a:ea typeface="Montserrat"/>
                  <a:cs typeface="Montserrat"/>
                  <a:sym typeface="Montserrat"/>
                </a:rPr>
                <a:t>BOOK</a:t>
              </a:r>
              <a:endParaRPr b="0" i="0" sz="1400" u="none" cap="none" strike="noStrike">
                <a:solidFill>
                  <a:srgbClr val="000000"/>
                </a:solidFill>
                <a:latin typeface="Arial"/>
                <a:ea typeface="Arial"/>
                <a:cs typeface="Arial"/>
                <a:sym typeface="Arial"/>
              </a:endParaRPr>
            </a:p>
          </p:txBody>
        </p:sp>
        <p:sp>
          <p:nvSpPr>
            <p:cNvPr id="128" name="Google Shape;128;p18"/>
            <p:cNvSpPr txBox="1"/>
            <p:nvPr/>
          </p:nvSpPr>
          <p:spPr>
            <a:xfrm>
              <a:off x="70143" y="5258385"/>
              <a:ext cx="18280500" cy="1207800"/>
            </a:xfrm>
            <a:prstGeom prst="rect">
              <a:avLst/>
            </a:prstGeom>
            <a:noFill/>
            <a:ln>
              <a:noFill/>
            </a:ln>
          </p:spPr>
          <p:txBody>
            <a:bodyPr anchorCtr="0" anchor="t" bIns="0" lIns="0" spcFirstLastPara="1" rIns="0" wrap="square" tIns="0">
              <a:noAutofit/>
            </a:bodyPr>
            <a:lstStyle/>
            <a:p>
              <a:pPr indent="0" lvl="0" marL="0" marR="0" rtl="0" algn="ctr">
                <a:lnSpc>
                  <a:spcPct val="139982"/>
                </a:lnSpc>
                <a:spcBef>
                  <a:spcPts val="0"/>
                </a:spcBef>
                <a:spcAft>
                  <a:spcPts val="0"/>
                </a:spcAft>
                <a:buClr>
                  <a:schemeClr val="dk1"/>
                </a:buClr>
                <a:buSzPts val="1100"/>
                <a:buFont typeface="Arial"/>
                <a:buNone/>
              </a:pPr>
              <a:r>
                <a:rPr b="0" i="0" lang="en-US" sz="5000" u="none" cap="none" strike="noStrike">
                  <a:solidFill>
                    <a:srgbClr val="00BCD4"/>
                  </a:solidFill>
                  <a:latin typeface="Montserrat"/>
                  <a:ea typeface="Montserrat"/>
                  <a:cs typeface="Montserrat"/>
                  <a:sym typeface="Montserrat"/>
                </a:rPr>
                <a:t>Published in June, 2019</a:t>
              </a:r>
              <a:endParaRPr b="0" i="0" sz="50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chemeClr val="dk1"/>
                </a:buClr>
                <a:buSzPts val="1100"/>
                <a:buFont typeface="Arial"/>
                <a:buNone/>
              </a:pPr>
              <a:r>
                <a:rPr b="0" i="0" lang="en-US" sz="5000" u="none" cap="none" strike="noStrike">
                  <a:solidFill>
                    <a:srgbClr val="00BCD4"/>
                  </a:solidFill>
                  <a:latin typeface="Montserrat"/>
                  <a:ea typeface="Montserrat"/>
                  <a:cs typeface="Montserrat"/>
                  <a:sym typeface="Montserrat"/>
                </a:rPr>
                <a:t>Placet, Publishing House</a:t>
              </a:r>
              <a:endParaRPr b="0" i="0" sz="50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chemeClr val="dk1"/>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5600"/>
                <a:buFont typeface="Arial"/>
                <a:buNone/>
              </a:pPr>
              <a:r>
                <a:t/>
              </a:r>
              <a:endParaRPr b="0" i="0" sz="5600" u="none" cap="none" strike="noStrike">
                <a:solidFill>
                  <a:srgbClr val="00BCD4"/>
                </a:solidFill>
                <a:latin typeface="Montserrat"/>
                <a:ea typeface="Montserrat"/>
                <a:cs typeface="Montserrat"/>
                <a:sym typeface="Montserrat"/>
              </a:endParaRPr>
            </a:p>
          </p:txBody>
        </p:sp>
      </p:grpSp>
      <p:sp>
        <p:nvSpPr>
          <p:cNvPr id="129" name="Google Shape;129;p18"/>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18"/>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5" name="Shape 135"/>
        <p:cNvGrpSpPr/>
        <p:nvPr/>
      </p:nvGrpSpPr>
      <p:grpSpPr>
        <a:xfrm>
          <a:off x="0" y="0"/>
          <a:ext cx="0" cy="0"/>
          <a:chOff x="0" y="0"/>
          <a:chExt cx="0" cy="0"/>
        </a:xfrm>
      </p:grpSpPr>
      <p:grpSp>
        <p:nvGrpSpPr>
          <p:cNvPr id="136" name="Google Shape;136;p19"/>
          <p:cNvGrpSpPr/>
          <p:nvPr/>
        </p:nvGrpSpPr>
        <p:grpSpPr>
          <a:xfrm>
            <a:off x="2236075" y="654075"/>
            <a:ext cx="13815675" cy="6788649"/>
            <a:chOff x="-7" y="-2585347"/>
            <a:chExt cx="18420900" cy="9051532"/>
          </a:xfrm>
        </p:grpSpPr>
        <p:sp>
          <p:nvSpPr>
            <p:cNvPr id="137" name="Google Shape;137;p19"/>
            <p:cNvSpPr txBox="1"/>
            <p:nvPr/>
          </p:nvSpPr>
          <p:spPr>
            <a:xfrm>
              <a:off x="-7" y="-2585347"/>
              <a:ext cx="18420900" cy="45984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Clr>
                  <a:srgbClr val="000000"/>
                </a:buClr>
                <a:buSzPts val="8800"/>
                <a:buFont typeface="Arial"/>
                <a:buNone/>
              </a:pPr>
              <a:r>
                <a:rPr b="1" i="0" lang="en-US" sz="6000" u="none" cap="none" strike="noStrike">
                  <a:solidFill>
                    <a:srgbClr val="00BCD4"/>
                  </a:solidFill>
                  <a:latin typeface="Montserrat"/>
                  <a:ea typeface="Montserrat"/>
                  <a:cs typeface="Montserrat"/>
                  <a:sym typeface="Montserrat"/>
                </a:rPr>
                <a:t>BOOK</a:t>
              </a:r>
              <a:endParaRPr b="0" i="0" sz="6000" u="none" cap="none" strike="noStrike">
                <a:solidFill>
                  <a:srgbClr val="000000"/>
                </a:solidFill>
                <a:latin typeface="Arial"/>
                <a:ea typeface="Arial"/>
                <a:cs typeface="Arial"/>
                <a:sym typeface="Arial"/>
              </a:endParaRPr>
            </a:p>
          </p:txBody>
        </p:sp>
        <p:sp>
          <p:nvSpPr>
            <p:cNvPr id="138" name="Google Shape;138;p19"/>
            <p:cNvSpPr txBox="1"/>
            <p:nvPr/>
          </p:nvSpPr>
          <p:spPr>
            <a:xfrm>
              <a:off x="70143" y="5258385"/>
              <a:ext cx="18280500" cy="1207800"/>
            </a:xfrm>
            <a:prstGeom prst="rect">
              <a:avLst/>
            </a:prstGeom>
            <a:noFill/>
            <a:ln>
              <a:noFill/>
            </a:ln>
          </p:spPr>
          <p:txBody>
            <a:bodyPr anchorCtr="0" anchor="t" bIns="0" lIns="0" spcFirstLastPara="1" rIns="0" wrap="square" tIns="0">
              <a:noAutofit/>
            </a:bodyPr>
            <a:lstStyle/>
            <a:p>
              <a:pPr indent="0" lvl="0" marL="0" marR="0" rtl="0" algn="ctr">
                <a:lnSpc>
                  <a:spcPct val="139982"/>
                </a:lnSpc>
                <a:spcBef>
                  <a:spcPts val="0"/>
                </a:spcBef>
                <a:spcAft>
                  <a:spcPts val="0"/>
                </a:spcAft>
                <a:buClr>
                  <a:schemeClr val="dk1"/>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5600"/>
                <a:buFont typeface="Arial"/>
                <a:buNone/>
              </a:pPr>
              <a:r>
                <a:t/>
              </a:r>
              <a:endParaRPr b="0" i="0" sz="5600" u="none" cap="none" strike="noStrike">
                <a:solidFill>
                  <a:srgbClr val="00BCD4"/>
                </a:solidFill>
                <a:latin typeface="Montserrat"/>
                <a:ea typeface="Montserrat"/>
                <a:cs typeface="Montserrat"/>
                <a:sym typeface="Montserrat"/>
              </a:endParaRPr>
            </a:p>
          </p:txBody>
        </p:sp>
      </p:grpSp>
      <p:sp>
        <p:nvSpPr>
          <p:cNvPr id="139" name="Google Shape;139;p19"/>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1" name="Google Shape;141;p1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45" name="Shape 145"/>
        <p:cNvGrpSpPr/>
        <p:nvPr/>
      </p:nvGrpSpPr>
      <p:grpSpPr>
        <a:xfrm>
          <a:off x="0" y="0"/>
          <a:ext cx="0" cy="0"/>
          <a:chOff x="0" y="0"/>
          <a:chExt cx="0" cy="0"/>
        </a:xfrm>
      </p:grpSpPr>
      <p:sp>
        <p:nvSpPr>
          <p:cNvPr id="146" name="Google Shape;146;p20"/>
          <p:cNvSpPr/>
          <p:nvPr/>
        </p:nvSpPr>
        <p:spPr>
          <a:xfrm>
            <a:off x="0" y="0"/>
            <a:ext cx="18288001" cy="2443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0"/>
          <p:cNvSpPr txBox="1"/>
          <p:nvPr/>
        </p:nvSpPr>
        <p:spPr>
          <a:xfrm>
            <a:off x="1270800" y="1061350"/>
            <a:ext cx="15746399"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i="0" lang="en-US" sz="3600" u="none" cap="none" strike="noStrike">
                <a:solidFill>
                  <a:srgbClr val="00BCD4"/>
                </a:solidFill>
                <a:latin typeface="Montserrat"/>
                <a:ea typeface="Montserrat"/>
                <a:cs typeface="Montserrat"/>
                <a:sym typeface="Montserrat"/>
              </a:rPr>
              <a:t>BOOK – Features and goals</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3600"/>
              <a:buFont typeface="Arial"/>
              <a:buNone/>
            </a:pPr>
            <a:r>
              <a:t/>
            </a:r>
            <a:endParaRPr b="1" i="0" sz="3600" u="none" cap="none" strike="noStrike">
              <a:solidFill>
                <a:srgbClr val="00BCD4"/>
              </a:solidFill>
              <a:latin typeface="Montserrat"/>
              <a:ea typeface="Montserrat"/>
              <a:cs typeface="Montserrat"/>
              <a:sym typeface="Montserrat"/>
            </a:endParaRPr>
          </a:p>
        </p:txBody>
      </p:sp>
      <p:sp>
        <p:nvSpPr>
          <p:cNvPr id="148" name="Google Shape;148;p20"/>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9" name="Google Shape;149;p20"/>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150" name="Google Shape;150;p20"/>
          <p:cNvSpPr txBox="1"/>
          <p:nvPr/>
        </p:nvSpPr>
        <p:spPr>
          <a:xfrm>
            <a:off x="1270800" y="3564325"/>
            <a:ext cx="15746399" cy="2331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FFFFFF"/>
                </a:solidFill>
                <a:latin typeface="Montserrat"/>
                <a:ea typeface="Montserrat"/>
                <a:cs typeface="Montserrat"/>
                <a:sym typeface="Montserrat"/>
              </a:rPr>
              <a:t>Theoretical background on the study of the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FFFFFF"/>
                </a:solidFill>
                <a:latin typeface="Montserrat"/>
                <a:ea typeface="Montserrat"/>
                <a:cs typeface="Montserrat"/>
                <a:sym typeface="Montserrat"/>
              </a:rPr>
              <a:t>consumers’ protection, rights, risks and solutions.</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
        <p:nvSpPr>
          <p:cNvPr id="151" name="Google Shape;151;p20"/>
          <p:cNvSpPr txBox="1"/>
          <p:nvPr/>
        </p:nvSpPr>
        <p:spPr>
          <a:xfrm>
            <a:off x="1270800" y="5424950"/>
            <a:ext cx="15746400" cy="2625900"/>
          </a:xfrm>
          <a:prstGeom prst="rect">
            <a:avLst/>
          </a:prstGeom>
          <a:noFill/>
          <a:ln>
            <a:noFill/>
          </a:ln>
        </p:spPr>
        <p:txBody>
          <a:bodyPr anchorCtr="0" anchor="t" bIns="0" lIns="0" spcFirstLastPara="1" rIns="0" wrap="square" tIns="0">
            <a:noAutofit/>
          </a:bodyPr>
          <a:lstStyle/>
          <a:p>
            <a:pPr indent="-419100" lvl="0" marL="457200" marR="0" rtl="0" algn="ctr">
              <a:lnSpc>
                <a:spcPct val="140000"/>
              </a:lnSpc>
              <a:spcBef>
                <a:spcPts val="0"/>
              </a:spcBef>
              <a:spcAft>
                <a:spcPts val="0"/>
              </a:spcAft>
              <a:buClr>
                <a:srgbClr val="FFFFFF"/>
              </a:buClr>
              <a:buSzPts val="3000"/>
              <a:buFont typeface="Montserrat"/>
              <a:buChar char="●"/>
            </a:pPr>
            <a:r>
              <a:rPr b="0" i="0" lang="en-US" sz="3000" u="none" cap="none" strike="noStrike">
                <a:solidFill>
                  <a:srgbClr val="FFFFFF"/>
                </a:solidFill>
                <a:latin typeface="Montserrat"/>
                <a:ea typeface="Montserrat"/>
                <a:cs typeface="Montserrat"/>
                <a:sym typeface="Montserrat"/>
              </a:rPr>
              <a:t>The analysis and characteristics of the consumer on the European traditional market and e-market,</a:t>
            </a:r>
            <a:endParaRPr b="0" i="0" sz="3000" u="none" cap="none" strike="noStrike">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b="0" i="0" lang="en-US" sz="3000" u="none" cap="none" strike="noStrike">
                <a:solidFill>
                  <a:srgbClr val="FFFFFF"/>
                </a:solidFill>
                <a:latin typeface="Montserrat"/>
                <a:ea typeface="Montserrat"/>
                <a:cs typeface="Montserrat"/>
                <a:sym typeface="Montserrat"/>
              </a:rPr>
              <a:t>The identification of the consumer’s rights,</a:t>
            </a:r>
            <a:endParaRPr b="0" i="0" sz="3000" u="none" cap="none" strike="noStrike">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b="0" i="0" lang="en-US" sz="3000" u="none" cap="none" strike="noStrike">
                <a:solidFill>
                  <a:srgbClr val="FFFFFF"/>
                </a:solidFill>
                <a:latin typeface="Montserrat"/>
                <a:ea typeface="Montserrat"/>
                <a:cs typeface="Montserrat"/>
                <a:sym typeface="Montserrat"/>
              </a:rPr>
              <a:t>The identification and characteristics of the European institutions which provide a practical insight into the consumer’s protection on the European Single Market.</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55" name="Shape 155"/>
        <p:cNvGrpSpPr/>
        <p:nvPr/>
      </p:nvGrpSpPr>
      <p:grpSpPr>
        <a:xfrm>
          <a:off x="0" y="0"/>
          <a:ext cx="0" cy="0"/>
          <a:chOff x="0" y="0"/>
          <a:chExt cx="0" cy="0"/>
        </a:xfrm>
      </p:grpSpPr>
      <p:sp>
        <p:nvSpPr>
          <p:cNvPr id="156" name="Google Shape;156;p21"/>
          <p:cNvSpPr/>
          <p:nvPr/>
        </p:nvSpPr>
        <p:spPr>
          <a:xfrm>
            <a:off x="0" y="0"/>
            <a:ext cx="18288001" cy="2443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txBox="1"/>
          <p:nvPr/>
        </p:nvSpPr>
        <p:spPr>
          <a:xfrm>
            <a:off x="1270800" y="1061350"/>
            <a:ext cx="15746399"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rgbClr val="000000"/>
              </a:buClr>
              <a:buSzPts val="1100"/>
              <a:buFont typeface="Arial"/>
              <a:buNone/>
            </a:pPr>
            <a:r>
              <a:rPr b="1" i="0" lang="en-US" sz="3600" u="none" cap="none" strike="noStrike">
                <a:solidFill>
                  <a:srgbClr val="00BCD4"/>
                </a:solidFill>
                <a:latin typeface="Montserrat"/>
                <a:ea typeface="Montserrat"/>
                <a:cs typeface="Montserrat"/>
                <a:sym typeface="Montserrat"/>
              </a:rPr>
              <a:t>BOOK – Features and goals</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3600"/>
              <a:buFont typeface="Arial"/>
              <a:buNone/>
            </a:pPr>
            <a:r>
              <a:t/>
            </a:r>
            <a:endParaRPr b="1" i="0" sz="3600" u="none" cap="none" strike="noStrike">
              <a:solidFill>
                <a:srgbClr val="00BCD4"/>
              </a:solidFill>
              <a:latin typeface="Montserrat"/>
              <a:ea typeface="Montserrat"/>
              <a:cs typeface="Montserrat"/>
              <a:sym typeface="Montserrat"/>
            </a:endParaRPr>
          </a:p>
        </p:txBody>
      </p:sp>
      <p:sp>
        <p:nvSpPr>
          <p:cNvPr id="158" name="Google Shape;158;p21"/>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9" name="Google Shape;159;p21"/>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160" name="Google Shape;160;p21"/>
          <p:cNvSpPr txBox="1"/>
          <p:nvPr/>
        </p:nvSpPr>
        <p:spPr>
          <a:xfrm>
            <a:off x="1270800" y="3564325"/>
            <a:ext cx="15746399" cy="23316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438150" lvl="0" marL="457200" marR="0" rtl="0" algn="ctr">
              <a:lnSpc>
                <a:spcPct val="140000"/>
              </a:lnSpc>
              <a:spcBef>
                <a:spcPts val="0"/>
              </a:spcBef>
              <a:spcAft>
                <a:spcPts val="0"/>
              </a:spcAft>
              <a:buClr>
                <a:srgbClr val="FFFFFF"/>
              </a:buClr>
              <a:buSzPts val="3300"/>
              <a:buFont typeface="Montserrat"/>
              <a:buChar char="●"/>
            </a:pPr>
            <a:r>
              <a:rPr b="0" i="0" lang="en-US" sz="3300" u="none" cap="none" strike="noStrike">
                <a:solidFill>
                  <a:srgbClr val="FFFFFF"/>
                </a:solidFill>
                <a:latin typeface="Montserrat"/>
                <a:ea typeface="Montserrat"/>
                <a:cs typeface="Montserrat"/>
                <a:sym typeface="Montserrat"/>
              </a:rPr>
              <a:t>To characterize the consumer’s protection models and to identify possible amendments which would enhance the quality of protection mechanisms within the European Union,</a:t>
            </a:r>
            <a:endParaRPr b="0" i="0" sz="3300" u="none" cap="none" strike="noStrike">
              <a:solidFill>
                <a:srgbClr val="FFFFFF"/>
              </a:solidFill>
              <a:latin typeface="Montserrat"/>
              <a:ea typeface="Montserrat"/>
              <a:cs typeface="Montserrat"/>
              <a:sym typeface="Montserrat"/>
            </a:endParaRPr>
          </a:p>
          <a:p>
            <a:pPr indent="-438150" lvl="0" marL="457200" marR="0" rtl="0" algn="ctr">
              <a:lnSpc>
                <a:spcPct val="140000"/>
              </a:lnSpc>
              <a:spcBef>
                <a:spcPts val="0"/>
              </a:spcBef>
              <a:spcAft>
                <a:spcPts val="0"/>
              </a:spcAft>
              <a:buClr>
                <a:srgbClr val="FFFFFF"/>
              </a:buClr>
              <a:buSzPts val="3300"/>
              <a:buFont typeface="Montserrat"/>
              <a:buChar char="●"/>
            </a:pPr>
            <a:r>
              <a:rPr b="0" i="0" lang="en-US" sz="3300" u="none" cap="none" strike="noStrike">
                <a:solidFill>
                  <a:srgbClr val="FFFFFF"/>
                </a:solidFill>
                <a:latin typeface="Montserrat"/>
                <a:ea typeface="Montserrat"/>
                <a:cs typeface="Montserrat"/>
                <a:sym typeface="Montserrat"/>
              </a:rPr>
              <a:t> To enhance cross-country cooperation,</a:t>
            </a:r>
            <a:endParaRPr b="0" i="0" sz="3300" u="none" cap="none" strike="noStrike">
              <a:solidFill>
                <a:srgbClr val="FFFFFF"/>
              </a:solidFill>
              <a:latin typeface="Montserrat"/>
              <a:ea typeface="Montserrat"/>
              <a:cs typeface="Montserrat"/>
              <a:sym typeface="Montserrat"/>
            </a:endParaRPr>
          </a:p>
          <a:p>
            <a:pPr indent="-438150" lvl="0" marL="457200" marR="0" rtl="0" algn="ctr">
              <a:lnSpc>
                <a:spcPct val="140000"/>
              </a:lnSpc>
              <a:spcBef>
                <a:spcPts val="0"/>
              </a:spcBef>
              <a:spcAft>
                <a:spcPts val="0"/>
              </a:spcAft>
              <a:buClr>
                <a:srgbClr val="FFFFFF"/>
              </a:buClr>
              <a:buSzPts val="3300"/>
              <a:buFont typeface="Montserrat"/>
              <a:buChar char="●"/>
            </a:pPr>
            <a:r>
              <a:rPr b="0" i="0" lang="en-US" sz="3300" u="none" cap="none" strike="noStrike">
                <a:solidFill>
                  <a:srgbClr val="FFFFFF"/>
                </a:solidFill>
                <a:latin typeface="Montserrat"/>
                <a:ea typeface="Montserrat"/>
                <a:cs typeface="Montserrat"/>
                <a:sym typeface="Montserrat"/>
              </a:rPr>
              <a:t> To contribute to an advanced international dialogue by mutual discussions and exchange of opinions and expertise.</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
        <p:nvSpPr>
          <p:cNvPr id="161" name="Google Shape;161;p21"/>
          <p:cNvSpPr txBox="1"/>
          <p:nvPr/>
        </p:nvSpPr>
        <p:spPr>
          <a:xfrm>
            <a:off x="1270800" y="5895925"/>
            <a:ext cx="15746399"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5" name="Shape 165"/>
        <p:cNvGrpSpPr/>
        <p:nvPr/>
      </p:nvGrpSpPr>
      <p:grpSpPr>
        <a:xfrm>
          <a:off x="0" y="0"/>
          <a:ext cx="0" cy="0"/>
          <a:chOff x="0" y="0"/>
          <a:chExt cx="0" cy="0"/>
        </a:xfrm>
      </p:grpSpPr>
      <p:grpSp>
        <p:nvGrpSpPr>
          <p:cNvPr id="166" name="Google Shape;166;p22"/>
          <p:cNvGrpSpPr/>
          <p:nvPr/>
        </p:nvGrpSpPr>
        <p:grpSpPr>
          <a:xfrm>
            <a:off x="2236225" y="5252700"/>
            <a:ext cx="13815675" cy="2441253"/>
            <a:chOff x="9" y="3546152"/>
            <a:chExt cx="18420899" cy="3255004"/>
          </a:xfrm>
        </p:grpSpPr>
        <p:sp>
          <p:nvSpPr>
            <p:cNvPr id="167" name="Google Shape;167;p22"/>
            <p:cNvSpPr txBox="1"/>
            <p:nvPr/>
          </p:nvSpPr>
          <p:spPr>
            <a:xfrm>
              <a:off x="9" y="3546152"/>
              <a:ext cx="18420899" cy="14334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Clr>
                  <a:schemeClr val="dk1"/>
                </a:buClr>
                <a:buSzPts val="1100"/>
                <a:buFont typeface="Arial"/>
                <a:buNone/>
              </a:pPr>
              <a:r>
                <a:rPr b="1" i="0" lang="en-US" sz="8800" u="none" cap="none" strike="noStrike">
                  <a:solidFill>
                    <a:srgbClr val="00BCD4"/>
                  </a:solidFill>
                  <a:latin typeface="Montserrat"/>
                  <a:ea typeface="Montserrat"/>
                  <a:cs typeface="Montserrat"/>
                  <a:sym typeface="Montserrat"/>
                </a:rPr>
                <a:t>E-BOOK</a:t>
              </a:r>
              <a:endParaRPr b="1" i="0" sz="8800" u="none" cap="none" strike="noStrike">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chemeClr val="dk1"/>
                </a:buClr>
                <a:buSzPts val="1100"/>
                <a:buFont typeface="Arial"/>
                <a:buNone/>
              </a:pPr>
              <a:r>
                <a:t/>
              </a:r>
              <a:endParaRPr b="1" i="0" sz="8800" u="none" cap="none" strike="noStrike">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rgbClr val="000000"/>
                </a:buClr>
                <a:buSzPts val="8800"/>
                <a:buFont typeface="Arial"/>
                <a:buNone/>
              </a:pPr>
              <a:r>
                <a:t/>
              </a:r>
              <a:endParaRPr b="1" i="0" sz="8800" u="none" cap="none" strike="noStrike">
                <a:solidFill>
                  <a:srgbClr val="00BCD4"/>
                </a:solidFill>
                <a:latin typeface="Montserrat"/>
                <a:ea typeface="Montserrat"/>
                <a:cs typeface="Montserrat"/>
                <a:sym typeface="Montserrat"/>
              </a:endParaRPr>
            </a:p>
          </p:txBody>
        </p:sp>
        <p:sp>
          <p:nvSpPr>
            <p:cNvPr id="168" name="Google Shape;168;p22"/>
            <p:cNvSpPr txBox="1"/>
            <p:nvPr/>
          </p:nvSpPr>
          <p:spPr>
            <a:xfrm>
              <a:off x="70137" y="5542956"/>
              <a:ext cx="18280500" cy="1258200"/>
            </a:xfrm>
            <a:prstGeom prst="rect">
              <a:avLst/>
            </a:prstGeom>
            <a:noFill/>
            <a:ln>
              <a:noFill/>
            </a:ln>
          </p:spPr>
          <p:txBody>
            <a:bodyPr anchorCtr="0" anchor="t" bIns="0" lIns="0" spcFirstLastPara="1" rIns="0" wrap="square" tIns="0">
              <a:noAutofit/>
            </a:bodyPr>
            <a:lstStyle/>
            <a:p>
              <a:pPr indent="0" lvl="0" marL="0" marR="0" rtl="0" algn="ctr">
                <a:lnSpc>
                  <a:spcPct val="139982"/>
                </a:lnSpc>
                <a:spcBef>
                  <a:spcPts val="0"/>
                </a:spcBef>
                <a:spcAft>
                  <a:spcPts val="0"/>
                </a:spcAft>
                <a:buClr>
                  <a:srgbClr val="000000"/>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5600"/>
                <a:buFont typeface="Arial"/>
                <a:buNone/>
              </a:pPr>
              <a:r>
                <a:t/>
              </a:r>
              <a:endParaRPr b="0" i="0" sz="5600" u="none" cap="none" strike="noStrike">
                <a:solidFill>
                  <a:srgbClr val="00BCD4"/>
                </a:solidFill>
                <a:latin typeface="Montserrat"/>
                <a:ea typeface="Montserrat"/>
                <a:cs typeface="Montserrat"/>
                <a:sym typeface="Montserrat"/>
              </a:endParaRPr>
            </a:p>
          </p:txBody>
        </p:sp>
      </p:grpSp>
      <p:sp>
        <p:nvSpPr>
          <p:cNvPr id="169" name="Google Shape;169;p22"/>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2"/>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 name="Google Shape;171;p22"/>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75" name="Shape 175"/>
        <p:cNvGrpSpPr/>
        <p:nvPr/>
      </p:nvGrpSpPr>
      <p:grpSpPr>
        <a:xfrm>
          <a:off x="0" y="0"/>
          <a:ext cx="0" cy="0"/>
          <a:chOff x="0" y="0"/>
          <a:chExt cx="0" cy="0"/>
        </a:xfrm>
      </p:grpSpPr>
      <p:sp>
        <p:nvSpPr>
          <p:cNvPr id="176" name="Google Shape;176;p23"/>
          <p:cNvSpPr txBox="1"/>
          <p:nvPr/>
        </p:nvSpPr>
        <p:spPr>
          <a:xfrm>
            <a:off x="-1258479" y="3924300"/>
            <a:ext cx="7383300" cy="23910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Clr>
                <a:schemeClr val="dk1"/>
              </a:buClr>
              <a:buSzPts val="1100"/>
              <a:buFont typeface="Arial"/>
              <a:buNone/>
            </a:pPr>
            <a:r>
              <a:rPr b="1" i="0" lang="en-US" sz="7500" u="none" cap="none" strike="noStrike">
                <a:solidFill>
                  <a:srgbClr val="000000"/>
                </a:solidFill>
                <a:latin typeface="Montserrat"/>
                <a:ea typeface="Montserrat"/>
                <a:cs typeface="Montserrat"/>
                <a:sym typeface="Montserrat"/>
              </a:rPr>
              <a:t>Structure:</a:t>
            </a:r>
            <a:endParaRPr b="1" i="0" sz="7500" u="none" cap="none" strike="noStrike">
              <a:solidFill>
                <a:srgbClr val="000000"/>
              </a:solidFill>
              <a:latin typeface="Montserrat"/>
              <a:ea typeface="Montserrat"/>
              <a:cs typeface="Montserrat"/>
              <a:sym typeface="Montserrat"/>
            </a:endParaRPr>
          </a:p>
          <a:p>
            <a:pPr indent="0" lvl="0" marL="0" marR="0" rtl="0" algn="ctr">
              <a:lnSpc>
                <a:spcPct val="126000"/>
              </a:lnSpc>
              <a:spcBef>
                <a:spcPts val="0"/>
              </a:spcBef>
              <a:spcAft>
                <a:spcPts val="0"/>
              </a:spcAft>
              <a:buClr>
                <a:schemeClr val="dk1"/>
              </a:buClr>
              <a:buSzPts val="1100"/>
              <a:buFont typeface="Arial"/>
              <a:buNone/>
            </a:pPr>
            <a:r>
              <a:t/>
            </a:r>
            <a:endParaRPr b="1" i="0" sz="7500" u="none" cap="none" strike="noStrike">
              <a:solidFill>
                <a:srgbClr val="000000"/>
              </a:solidFill>
              <a:latin typeface="Montserrat"/>
              <a:ea typeface="Montserrat"/>
              <a:cs typeface="Montserrat"/>
              <a:sym typeface="Montserrat"/>
            </a:endParaRPr>
          </a:p>
          <a:p>
            <a:pPr indent="0" lvl="0" marL="0" marR="0" rtl="0" algn="ctr">
              <a:lnSpc>
                <a:spcPct val="126000"/>
              </a:lnSpc>
              <a:spcBef>
                <a:spcPts val="0"/>
              </a:spcBef>
              <a:spcAft>
                <a:spcPts val="0"/>
              </a:spcAft>
              <a:buClr>
                <a:srgbClr val="000000"/>
              </a:buClr>
              <a:buSzPts val="7500"/>
              <a:buFont typeface="Arial"/>
              <a:buNone/>
            </a:pPr>
            <a:r>
              <a:t/>
            </a:r>
            <a:endParaRPr b="1" i="0" sz="7500" u="none" cap="none" strike="noStrike">
              <a:solidFill>
                <a:srgbClr val="000000"/>
              </a:solidFill>
              <a:latin typeface="Montserrat"/>
              <a:ea typeface="Montserrat"/>
              <a:cs typeface="Montserrat"/>
              <a:sym typeface="Montserrat"/>
            </a:endParaRPr>
          </a:p>
        </p:txBody>
      </p:sp>
      <p:sp>
        <p:nvSpPr>
          <p:cNvPr id="177" name="Google Shape;177;p23"/>
          <p:cNvSpPr/>
          <p:nvPr/>
        </p:nvSpPr>
        <p:spPr>
          <a:xfrm>
            <a:off x="4989050" y="0"/>
            <a:ext cx="13427999" cy="102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txBox="1"/>
          <p:nvPr/>
        </p:nvSpPr>
        <p:spPr>
          <a:xfrm>
            <a:off x="6281375" y="2473751"/>
            <a:ext cx="10457400" cy="57597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I</a:t>
            </a:r>
            <a:r>
              <a:rPr b="0" i="0" lang="en-US" sz="3000" u="none" cap="none" strike="noStrike">
                <a:solidFill>
                  <a:srgbClr val="00BCD4"/>
                </a:solidFill>
                <a:latin typeface="Montserrat Light"/>
                <a:ea typeface="Montserrat Light"/>
                <a:cs typeface="Montserrat Light"/>
                <a:sym typeface="Montserrat Light"/>
              </a:rPr>
              <a:t>ntroductory articles about all the important key concepts that consumers should acquire,</a:t>
            </a:r>
            <a:endParaRPr b="0" i="0" sz="3000" u="none" cap="none" strike="noStrike">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interactive case studies,</a:t>
            </a:r>
            <a:endParaRPr b="0" i="0" sz="3000" u="none" cap="none" strike="noStrike">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a short test after each case study concerning the understanding of the particular topic.</a:t>
            </a:r>
            <a:endParaRPr b="0" i="0" sz="3000" u="none" cap="none" strike="noStrike">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rgbClr val="000000"/>
              </a:buClr>
              <a:buSzPts val="3000"/>
              <a:buFont typeface="Arial"/>
              <a:buNone/>
            </a:pPr>
            <a:r>
              <a:t/>
            </a:r>
            <a:endParaRPr b="0" i="0" sz="3000" u="none" cap="none" strike="noStrike">
              <a:solidFill>
                <a:srgbClr val="00BCD4"/>
              </a:solidFill>
              <a:latin typeface="Montserrat Light"/>
              <a:ea typeface="Montserrat Light"/>
              <a:cs typeface="Montserrat Light"/>
              <a:sym typeface="Montserrat Light"/>
            </a:endParaRPr>
          </a:p>
        </p:txBody>
      </p:sp>
      <p:sp>
        <p:nvSpPr>
          <p:cNvPr id="179" name="Google Shape;179;p23"/>
          <p:cNvSpPr/>
          <p:nvPr/>
        </p:nvSpPr>
        <p:spPr>
          <a:xfrm>
            <a:off x="2389818" y="395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2389818" y="866821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1" name="Google Shape;181;p23"/>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85" name="Shape 185"/>
        <p:cNvGrpSpPr/>
        <p:nvPr/>
      </p:nvGrpSpPr>
      <p:grpSpPr>
        <a:xfrm>
          <a:off x="0" y="0"/>
          <a:ext cx="0" cy="0"/>
          <a:chOff x="0" y="0"/>
          <a:chExt cx="0" cy="0"/>
        </a:xfrm>
      </p:grpSpPr>
      <p:sp>
        <p:nvSpPr>
          <p:cNvPr id="186" name="Google Shape;186;p24"/>
          <p:cNvSpPr txBox="1"/>
          <p:nvPr/>
        </p:nvSpPr>
        <p:spPr>
          <a:xfrm>
            <a:off x="-1258479" y="3924300"/>
            <a:ext cx="7383300" cy="23910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Clr>
                <a:schemeClr val="dk1"/>
              </a:buClr>
              <a:buSzPts val="1100"/>
              <a:buFont typeface="Arial"/>
              <a:buNone/>
            </a:pPr>
            <a:r>
              <a:rPr b="1" lang="en-US" sz="5000">
                <a:latin typeface="Montserrat"/>
                <a:ea typeface="Montserrat"/>
                <a:cs typeface="Montserrat"/>
                <a:sym typeface="Montserrat"/>
              </a:rPr>
              <a:t>Case Study</a:t>
            </a:r>
            <a:endParaRPr b="1" i="0" sz="5000" u="none" cap="none" strike="noStrike">
              <a:solidFill>
                <a:srgbClr val="000000"/>
              </a:solidFill>
              <a:latin typeface="Montserrat"/>
              <a:ea typeface="Montserrat"/>
              <a:cs typeface="Montserrat"/>
              <a:sym typeface="Montserrat"/>
            </a:endParaRPr>
          </a:p>
          <a:p>
            <a:pPr indent="0" lvl="0" marL="0" marR="0" rtl="0" algn="ctr">
              <a:lnSpc>
                <a:spcPct val="126000"/>
              </a:lnSpc>
              <a:spcBef>
                <a:spcPts val="0"/>
              </a:spcBef>
              <a:spcAft>
                <a:spcPts val="0"/>
              </a:spcAft>
              <a:buClr>
                <a:schemeClr val="dk1"/>
              </a:buClr>
              <a:buSzPts val="1100"/>
              <a:buFont typeface="Arial"/>
              <a:buNone/>
            </a:pPr>
            <a:r>
              <a:t/>
            </a:r>
            <a:endParaRPr b="1" i="0" sz="7500" u="none" cap="none" strike="noStrike">
              <a:solidFill>
                <a:srgbClr val="000000"/>
              </a:solidFill>
              <a:latin typeface="Montserrat"/>
              <a:ea typeface="Montserrat"/>
              <a:cs typeface="Montserrat"/>
              <a:sym typeface="Montserrat"/>
            </a:endParaRPr>
          </a:p>
          <a:p>
            <a:pPr indent="0" lvl="0" marL="0" marR="0" rtl="0" algn="ctr">
              <a:lnSpc>
                <a:spcPct val="126000"/>
              </a:lnSpc>
              <a:spcBef>
                <a:spcPts val="0"/>
              </a:spcBef>
              <a:spcAft>
                <a:spcPts val="0"/>
              </a:spcAft>
              <a:buClr>
                <a:srgbClr val="000000"/>
              </a:buClr>
              <a:buSzPts val="7500"/>
              <a:buFont typeface="Arial"/>
              <a:buNone/>
            </a:pPr>
            <a:r>
              <a:t/>
            </a:r>
            <a:endParaRPr b="1" i="0" sz="7500" u="none" cap="none" strike="noStrike">
              <a:solidFill>
                <a:srgbClr val="000000"/>
              </a:solidFill>
              <a:latin typeface="Montserrat"/>
              <a:ea typeface="Montserrat"/>
              <a:cs typeface="Montserrat"/>
              <a:sym typeface="Montserrat"/>
            </a:endParaRPr>
          </a:p>
        </p:txBody>
      </p:sp>
      <p:sp>
        <p:nvSpPr>
          <p:cNvPr id="187" name="Google Shape;187;p24"/>
          <p:cNvSpPr/>
          <p:nvPr/>
        </p:nvSpPr>
        <p:spPr>
          <a:xfrm>
            <a:off x="4989050" y="0"/>
            <a:ext cx="13428000" cy="102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txBox="1"/>
          <p:nvPr/>
        </p:nvSpPr>
        <p:spPr>
          <a:xfrm>
            <a:off x="6281375" y="2473751"/>
            <a:ext cx="10457400" cy="57597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000000"/>
              </a:buClr>
              <a:buSzPts val="3000"/>
              <a:buFont typeface="Arial"/>
              <a:buNone/>
            </a:pPr>
            <a:r>
              <a:t/>
            </a:r>
            <a:endParaRPr b="0" i="0" sz="3000" u="none" cap="none" strike="noStrike">
              <a:solidFill>
                <a:srgbClr val="00BCD4"/>
              </a:solidFill>
              <a:latin typeface="Montserrat Light"/>
              <a:ea typeface="Montserrat Light"/>
              <a:cs typeface="Montserrat Light"/>
              <a:sym typeface="Montserrat Light"/>
            </a:endParaRPr>
          </a:p>
        </p:txBody>
      </p:sp>
      <p:sp>
        <p:nvSpPr>
          <p:cNvPr id="189" name="Google Shape;189;p24"/>
          <p:cNvSpPr/>
          <p:nvPr/>
        </p:nvSpPr>
        <p:spPr>
          <a:xfrm>
            <a:off x="2389818" y="395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2389818" y="866821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2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95" name="Shape 195"/>
        <p:cNvGrpSpPr/>
        <p:nvPr/>
      </p:nvGrpSpPr>
      <p:grpSpPr>
        <a:xfrm>
          <a:off x="0" y="0"/>
          <a:ext cx="0" cy="0"/>
          <a:chOff x="0" y="0"/>
          <a:chExt cx="0" cy="0"/>
        </a:xfrm>
      </p:grpSpPr>
      <p:sp>
        <p:nvSpPr>
          <p:cNvPr id="196" name="Google Shape;196;p25"/>
          <p:cNvSpPr txBox="1"/>
          <p:nvPr/>
        </p:nvSpPr>
        <p:spPr>
          <a:xfrm>
            <a:off x="-1258479" y="3924300"/>
            <a:ext cx="7383300" cy="23910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Clr>
                <a:schemeClr val="dk1"/>
              </a:buClr>
              <a:buSzPts val="1100"/>
              <a:buFont typeface="Arial"/>
              <a:buNone/>
            </a:pPr>
            <a:r>
              <a:rPr b="1" lang="en-US" sz="5000">
                <a:latin typeface="Montserrat"/>
                <a:ea typeface="Montserrat"/>
                <a:cs typeface="Montserrat"/>
                <a:sym typeface="Montserrat"/>
              </a:rPr>
              <a:t>Video</a:t>
            </a:r>
            <a:endParaRPr b="1" i="0" sz="5000" u="none" cap="none" strike="noStrike">
              <a:solidFill>
                <a:srgbClr val="000000"/>
              </a:solidFill>
              <a:latin typeface="Montserrat"/>
              <a:ea typeface="Montserrat"/>
              <a:cs typeface="Montserrat"/>
              <a:sym typeface="Montserrat"/>
            </a:endParaRPr>
          </a:p>
          <a:p>
            <a:pPr indent="0" lvl="0" marL="0" marR="0" rtl="0" algn="ctr">
              <a:lnSpc>
                <a:spcPct val="126000"/>
              </a:lnSpc>
              <a:spcBef>
                <a:spcPts val="0"/>
              </a:spcBef>
              <a:spcAft>
                <a:spcPts val="0"/>
              </a:spcAft>
              <a:buClr>
                <a:schemeClr val="dk1"/>
              </a:buClr>
              <a:buSzPts val="1100"/>
              <a:buFont typeface="Arial"/>
              <a:buNone/>
            </a:pPr>
            <a:r>
              <a:t/>
            </a:r>
            <a:endParaRPr b="1" i="0" sz="7500" u="none" cap="none" strike="noStrike">
              <a:solidFill>
                <a:srgbClr val="000000"/>
              </a:solidFill>
              <a:latin typeface="Montserrat"/>
              <a:ea typeface="Montserrat"/>
              <a:cs typeface="Montserrat"/>
              <a:sym typeface="Montserrat"/>
            </a:endParaRPr>
          </a:p>
          <a:p>
            <a:pPr indent="0" lvl="0" marL="0" marR="0" rtl="0" algn="ctr">
              <a:lnSpc>
                <a:spcPct val="126000"/>
              </a:lnSpc>
              <a:spcBef>
                <a:spcPts val="0"/>
              </a:spcBef>
              <a:spcAft>
                <a:spcPts val="0"/>
              </a:spcAft>
              <a:buClr>
                <a:srgbClr val="000000"/>
              </a:buClr>
              <a:buSzPts val="7500"/>
              <a:buFont typeface="Arial"/>
              <a:buNone/>
            </a:pPr>
            <a:r>
              <a:t/>
            </a:r>
            <a:endParaRPr b="1" i="0" sz="7500" u="none" cap="none" strike="noStrike">
              <a:solidFill>
                <a:srgbClr val="000000"/>
              </a:solidFill>
              <a:latin typeface="Montserrat"/>
              <a:ea typeface="Montserrat"/>
              <a:cs typeface="Montserrat"/>
              <a:sym typeface="Montserrat"/>
            </a:endParaRPr>
          </a:p>
        </p:txBody>
      </p:sp>
      <p:sp>
        <p:nvSpPr>
          <p:cNvPr id="197" name="Google Shape;197;p25"/>
          <p:cNvSpPr/>
          <p:nvPr/>
        </p:nvSpPr>
        <p:spPr>
          <a:xfrm>
            <a:off x="4989050" y="0"/>
            <a:ext cx="13428000" cy="102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5"/>
          <p:cNvSpPr txBox="1"/>
          <p:nvPr/>
        </p:nvSpPr>
        <p:spPr>
          <a:xfrm>
            <a:off x="6281375" y="2473751"/>
            <a:ext cx="10457400" cy="57597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000000"/>
              </a:buClr>
              <a:buSzPts val="3000"/>
              <a:buFont typeface="Arial"/>
              <a:buNone/>
            </a:pPr>
            <a:r>
              <a:t/>
            </a:r>
            <a:endParaRPr b="0" i="0" sz="3000" u="none" cap="none" strike="noStrike">
              <a:solidFill>
                <a:srgbClr val="00BCD4"/>
              </a:solidFill>
              <a:latin typeface="Montserrat Light"/>
              <a:ea typeface="Montserrat Light"/>
              <a:cs typeface="Montserrat Light"/>
              <a:sym typeface="Montserrat Light"/>
            </a:endParaRPr>
          </a:p>
        </p:txBody>
      </p:sp>
      <p:sp>
        <p:nvSpPr>
          <p:cNvPr id="199" name="Google Shape;199;p25"/>
          <p:cNvSpPr/>
          <p:nvPr/>
        </p:nvSpPr>
        <p:spPr>
          <a:xfrm>
            <a:off x="2389818" y="395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5"/>
          <p:cNvSpPr/>
          <p:nvPr/>
        </p:nvSpPr>
        <p:spPr>
          <a:xfrm>
            <a:off x="2389818" y="866821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2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05" name="Shape 205"/>
        <p:cNvGrpSpPr/>
        <p:nvPr/>
      </p:nvGrpSpPr>
      <p:grpSpPr>
        <a:xfrm>
          <a:off x="0" y="0"/>
          <a:ext cx="0" cy="0"/>
          <a:chOff x="0" y="0"/>
          <a:chExt cx="0" cy="0"/>
        </a:xfrm>
      </p:grpSpPr>
      <p:grpSp>
        <p:nvGrpSpPr>
          <p:cNvPr id="206" name="Google Shape;206;p26"/>
          <p:cNvGrpSpPr/>
          <p:nvPr/>
        </p:nvGrpSpPr>
        <p:grpSpPr>
          <a:xfrm>
            <a:off x="2236225" y="4800600"/>
            <a:ext cx="13815675" cy="2893372"/>
            <a:chOff x="9" y="2943352"/>
            <a:chExt cx="18420899" cy="3857829"/>
          </a:xfrm>
        </p:grpSpPr>
        <p:sp>
          <p:nvSpPr>
            <p:cNvPr id="207" name="Google Shape;207;p26"/>
            <p:cNvSpPr txBox="1"/>
            <p:nvPr/>
          </p:nvSpPr>
          <p:spPr>
            <a:xfrm>
              <a:off x="9" y="2943352"/>
              <a:ext cx="18420899" cy="20361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Clr>
                  <a:srgbClr val="000000"/>
                </a:buClr>
                <a:buSzPts val="1100"/>
                <a:buFont typeface="Arial"/>
                <a:buNone/>
              </a:pPr>
              <a:r>
                <a:rPr b="1" i="0" lang="en-US" sz="8800" u="none" cap="none" strike="noStrike">
                  <a:solidFill>
                    <a:srgbClr val="00BCD4"/>
                  </a:solidFill>
                  <a:latin typeface="Montserrat"/>
                  <a:ea typeface="Montserrat"/>
                  <a:cs typeface="Montserrat"/>
                  <a:sym typeface="Montserrat"/>
                </a:rPr>
                <a:t>MOBILE APPLICATION</a:t>
              </a:r>
              <a:endParaRPr b="1" i="0" sz="8800" u="none" cap="none" strike="noStrike">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rgbClr val="000000"/>
                </a:buClr>
                <a:buSzPts val="1100"/>
                <a:buFont typeface="Arial"/>
                <a:buNone/>
              </a:pPr>
              <a:r>
                <a:t/>
              </a:r>
              <a:endParaRPr b="1" i="0" sz="8800" u="none" cap="none" strike="noStrike">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rgbClr val="000000"/>
                </a:buClr>
                <a:buSzPts val="8800"/>
                <a:buFont typeface="Arial"/>
                <a:buNone/>
              </a:pPr>
              <a:r>
                <a:t/>
              </a:r>
              <a:endParaRPr b="1" i="0" sz="8800" u="none" cap="none" strike="noStrike">
                <a:solidFill>
                  <a:srgbClr val="00BCD4"/>
                </a:solidFill>
                <a:latin typeface="Montserrat"/>
                <a:ea typeface="Montserrat"/>
                <a:cs typeface="Montserrat"/>
                <a:sym typeface="Montserrat"/>
              </a:endParaRPr>
            </a:p>
          </p:txBody>
        </p:sp>
        <p:sp>
          <p:nvSpPr>
            <p:cNvPr id="208" name="Google Shape;208;p26"/>
            <p:cNvSpPr txBox="1"/>
            <p:nvPr/>
          </p:nvSpPr>
          <p:spPr>
            <a:xfrm>
              <a:off x="70143" y="4032781"/>
              <a:ext cx="18280500" cy="2768400"/>
            </a:xfrm>
            <a:prstGeom prst="rect">
              <a:avLst/>
            </a:prstGeom>
            <a:noFill/>
            <a:ln>
              <a:noFill/>
            </a:ln>
          </p:spPr>
          <p:txBody>
            <a:bodyPr anchorCtr="0" anchor="t" bIns="0" lIns="0" spcFirstLastPara="1" rIns="0" wrap="square" tIns="0">
              <a:noAutofit/>
            </a:bodyPr>
            <a:lstStyle/>
            <a:p>
              <a:pPr indent="0" lvl="0" marL="0" marR="0" rtl="0" algn="ctr">
                <a:lnSpc>
                  <a:spcPct val="139982"/>
                </a:lnSpc>
                <a:spcBef>
                  <a:spcPts val="0"/>
                </a:spcBef>
                <a:spcAft>
                  <a:spcPts val="0"/>
                </a:spcAft>
                <a:buClr>
                  <a:srgbClr val="000000"/>
                </a:buClr>
                <a:buSzPts val="1100"/>
                <a:buFont typeface="Arial"/>
                <a:buNone/>
              </a:pPr>
              <a:r>
                <a:rPr b="0" i="0" lang="en-US" sz="4000" u="none" cap="none" strike="noStrike">
                  <a:solidFill>
                    <a:srgbClr val="00BCD4"/>
                  </a:solidFill>
                  <a:latin typeface="Montserrat"/>
                  <a:ea typeface="Montserrat"/>
                  <a:cs typeface="Montserrat"/>
                  <a:sym typeface="Montserrat"/>
                </a:rPr>
                <a:t>An innovative tool used within the learning process as a useful solution for all consumers within the European Union</a:t>
              </a:r>
              <a:endParaRPr b="0" i="0" sz="40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5600"/>
                <a:buFont typeface="Arial"/>
                <a:buNone/>
              </a:pPr>
              <a:r>
                <a:t/>
              </a:r>
              <a:endParaRPr b="0" i="0" sz="5600" u="none" cap="none" strike="noStrike">
                <a:solidFill>
                  <a:srgbClr val="00BCD4"/>
                </a:solidFill>
                <a:latin typeface="Montserrat"/>
                <a:ea typeface="Montserrat"/>
                <a:cs typeface="Montserrat"/>
                <a:sym typeface="Montserrat"/>
              </a:endParaRPr>
            </a:p>
          </p:txBody>
        </p:sp>
      </p:grpSp>
      <p:sp>
        <p:nvSpPr>
          <p:cNvPr id="209" name="Google Shape;209;p26"/>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6"/>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1" name="Google Shape;211;p26"/>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5" name="Shape 215"/>
        <p:cNvGrpSpPr/>
        <p:nvPr/>
      </p:nvGrpSpPr>
      <p:grpSpPr>
        <a:xfrm>
          <a:off x="0" y="0"/>
          <a:ext cx="0" cy="0"/>
          <a:chOff x="0" y="0"/>
          <a:chExt cx="0" cy="0"/>
        </a:xfrm>
      </p:grpSpPr>
      <p:grpSp>
        <p:nvGrpSpPr>
          <p:cNvPr id="216" name="Google Shape;216;p27"/>
          <p:cNvGrpSpPr/>
          <p:nvPr/>
        </p:nvGrpSpPr>
        <p:grpSpPr>
          <a:xfrm>
            <a:off x="2236225" y="-60450"/>
            <a:ext cx="13815675" cy="8220825"/>
            <a:chOff x="9" y="-3538048"/>
            <a:chExt cx="18420900" cy="10961100"/>
          </a:xfrm>
        </p:grpSpPr>
        <p:sp>
          <p:nvSpPr>
            <p:cNvPr id="217" name="Google Shape;217;p27"/>
            <p:cNvSpPr txBox="1"/>
            <p:nvPr/>
          </p:nvSpPr>
          <p:spPr>
            <a:xfrm>
              <a:off x="9" y="-3538048"/>
              <a:ext cx="18420900" cy="109611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Clr>
                  <a:srgbClr val="000000"/>
                </a:buClr>
                <a:buSzPts val="1100"/>
                <a:buFont typeface="Arial"/>
                <a:buNone/>
              </a:pPr>
              <a:r>
                <a:rPr b="1" i="0" lang="en-US" sz="5000" u="none" cap="none" strike="noStrike">
                  <a:solidFill>
                    <a:srgbClr val="00BCD4"/>
                  </a:solidFill>
                  <a:latin typeface="Montserrat"/>
                  <a:ea typeface="Montserrat"/>
                  <a:cs typeface="Montserrat"/>
                  <a:sym typeface="Montserrat"/>
                </a:rPr>
                <a:t>MOBILE APPLICATION</a:t>
              </a:r>
              <a:endParaRPr b="1" i="0" sz="5000" u="none" cap="none" strike="noStrike">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rgbClr val="000000"/>
                </a:buClr>
                <a:buSzPts val="1100"/>
                <a:buFont typeface="Arial"/>
                <a:buNone/>
              </a:pPr>
              <a:r>
                <a:t/>
              </a:r>
              <a:endParaRPr b="1" i="0" sz="8800" u="none" cap="none" strike="noStrike">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rgbClr val="000000"/>
                </a:buClr>
                <a:buSzPts val="8800"/>
                <a:buFont typeface="Arial"/>
                <a:buNone/>
              </a:pPr>
              <a:r>
                <a:t/>
              </a:r>
              <a:endParaRPr b="1" i="0" sz="8800" u="none" cap="none" strike="noStrike">
                <a:solidFill>
                  <a:srgbClr val="00BCD4"/>
                </a:solidFill>
                <a:latin typeface="Montserrat"/>
                <a:ea typeface="Montserrat"/>
                <a:cs typeface="Montserrat"/>
                <a:sym typeface="Montserrat"/>
              </a:endParaRPr>
            </a:p>
          </p:txBody>
        </p:sp>
        <p:sp>
          <p:nvSpPr>
            <p:cNvPr id="218" name="Google Shape;218;p27"/>
            <p:cNvSpPr txBox="1"/>
            <p:nvPr/>
          </p:nvSpPr>
          <p:spPr>
            <a:xfrm>
              <a:off x="70143" y="4032781"/>
              <a:ext cx="18280500" cy="2768400"/>
            </a:xfrm>
            <a:prstGeom prst="rect">
              <a:avLst/>
            </a:prstGeom>
            <a:noFill/>
            <a:ln>
              <a:noFill/>
            </a:ln>
          </p:spPr>
          <p:txBody>
            <a:bodyPr anchorCtr="0" anchor="t" bIns="0" lIns="0" spcFirstLastPara="1" rIns="0" wrap="square" tIns="0">
              <a:noAutofit/>
            </a:bodyPr>
            <a:lstStyle/>
            <a:p>
              <a:pPr indent="0" lvl="0" marL="0" marR="0" rtl="0" algn="ctr">
                <a:lnSpc>
                  <a:spcPct val="139982"/>
                </a:lnSpc>
                <a:spcBef>
                  <a:spcPts val="0"/>
                </a:spcBef>
                <a:spcAft>
                  <a:spcPts val="0"/>
                </a:spcAft>
                <a:buClr>
                  <a:srgbClr val="000000"/>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5600"/>
                <a:buFont typeface="Arial"/>
                <a:buNone/>
              </a:pPr>
              <a:r>
                <a:t/>
              </a:r>
              <a:endParaRPr b="0" i="0" sz="5600" u="none" cap="none" strike="noStrike">
                <a:solidFill>
                  <a:srgbClr val="00BCD4"/>
                </a:solidFill>
                <a:latin typeface="Montserrat"/>
                <a:ea typeface="Montserrat"/>
                <a:cs typeface="Montserrat"/>
                <a:sym typeface="Montserrat"/>
              </a:endParaRPr>
            </a:p>
          </p:txBody>
        </p:sp>
      </p:grpSp>
      <p:sp>
        <p:nvSpPr>
          <p:cNvPr id="219" name="Google Shape;219;p27"/>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7"/>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1" name="Google Shape;221;p27"/>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51" name="Shape 51"/>
        <p:cNvGrpSpPr/>
        <p:nvPr/>
      </p:nvGrpSpPr>
      <p:grpSpPr>
        <a:xfrm>
          <a:off x="0" y="0"/>
          <a:ext cx="0" cy="0"/>
          <a:chOff x="0" y="0"/>
          <a:chExt cx="0" cy="0"/>
        </a:xfrm>
      </p:grpSpPr>
      <p:sp>
        <p:nvSpPr>
          <p:cNvPr id="52" name="Google Shape;52;p10"/>
          <p:cNvSpPr/>
          <p:nvPr/>
        </p:nvSpPr>
        <p:spPr>
          <a:xfrm>
            <a:off x="9100691" y="0"/>
            <a:ext cx="86700" cy="171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10"/>
          <p:cNvGrpSpPr/>
          <p:nvPr/>
        </p:nvGrpSpPr>
        <p:grpSpPr>
          <a:xfrm>
            <a:off x="1188468" y="3478596"/>
            <a:ext cx="15911100" cy="3525903"/>
            <a:chOff x="0" y="-57150"/>
            <a:chExt cx="21214800" cy="4701204"/>
          </a:xfrm>
        </p:grpSpPr>
        <p:sp>
          <p:nvSpPr>
            <p:cNvPr id="54" name="Google Shape;54;p10"/>
            <p:cNvSpPr txBox="1"/>
            <p:nvPr/>
          </p:nvSpPr>
          <p:spPr>
            <a:xfrm>
              <a:off x="907964" y="-57150"/>
              <a:ext cx="19398900" cy="60990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Clr>
                  <a:srgbClr val="000000"/>
                </a:buClr>
                <a:buSzPts val="3200"/>
                <a:buFont typeface="Arial"/>
                <a:buNone/>
              </a:pPr>
              <a:r>
                <a:t/>
              </a:r>
              <a:endParaRPr b="1" i="0" sz="3200" u="none" cap="none" strike="noStrike">
                <a:solidFill>
                  <a:srgbClr val="FFFFFF"/>
                </a:solidFill>
                <a:latin typeface="Arial"/>
                <a:ea typeface="Arial"/>
                <a:cs typeface="Arial"/>
                <a:sym typeface="Arial"/>
              </a:endParaRPr>
            </a:p>
          </p:txBody>
        </p:sp>
        <p:sp>
          <p:nvSpPr>
            <p:cNvPr id="55" name="Google Shape;55;p10"/>
            <p:cNvSpPr txBox="1"/>
            <p:nvPr/>
          </p:nvSpPr>
          <p:spPr>
            <a:xfrm>
              <a:off x="0" y="1218858"/>
              <a:ext cx="21214800" cy="20019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Clr>
                  <a:srgbClr val="000000"/>
                </a:buClr>
                <a:buSzPts val="10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0"/>
            <p:cNvSpPr txBox="1"/>
            <p:nvPr/>
          </p:nvSpPr>
          <p:spPr>
            <a:xfrm>
              <a:off x="830740" y="4034154"/>
              <a:ext cx="19553400" cy="60990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Clr>
                  <a:srgbClr val="000000"/>
                </a:buClr>
                <a:buSzPts val="3200"/>
                <a:buFont typeface="Arial"/>
                <a:buNone/>
              </a:pPr>
              <a:r>
                <a:rPr b="1" i="0" lang="en-US" sz="3200" u="none" cap="none" strike="noStrike">
                  <a:solidFill>
                    <a:srgbClr val="FECB01"/>
                  </a:solidFill>
                  <a:latin typeface="Montserrat"/>
                  <a:ea typeface="Montserrat"/>
                  <a:cs typeface="Montserrat"/>
                  <a:sym typeface="Montserrat"/>
                </a:rPr>
                <a:t> </a:t>
              </a:r>
              <a:endParaRPr b="1" i="0" sz="3200" u="none" cap="none" strike="noStrike">
                <a:solidFill>
                  <a:srgbClr val="FFFFFF"/>
                </a:solidFill>
                <a:latin typeface="Arial"/>
                <a:ea typeface="Arial"/>
                <a:cs typeface="Arial"/>
                <a:sym typeface="Arial"/>
              </a:endParaRPr>
            </a:p>
          </p:txBody>
        </p:sp>
      </p:grpSp>
      <p:sp>
        <p:nvSpPr>
          <p:cNvPr id="57" name="Google Shape;57;p10"/>
          <p:cNvSpPr/>
          <p:nvPr/>
        </p:nvSpPr>
        <p:spPr>
          <a:xfrm>
            <a:off x="9100691" y="8575386"/>
            <a:ext cx="86700" cy="171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 name="Google Shape;58;p1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pic>
        <p:nvPicPr>
          <p:cNvPr id="59" name="Google Shape;59;p10"/>
          <p:cNvPicPr preferRelativeResize="0"/>
          <p:nvPr/>
        </p:nvPicPr>
        <p:blipFill rotWithShape="1">
          <a:blip r:embed="rId4">
            <a:alphaModFix/>
          </a:blip>
          <a:srcRect b="0" l="46850" r="0" t="0"/>
          <a:stretch/>
        </p:blipFill>
        <p:spPr>
          <a:xfrm>
            <a:off x="3526498" y="1864100"/>
            <a:ext cx="11249928" cy="6517087"/>
          </a:xfrm>
          <a:prstGeom prst="rect">
            <a:avLst/>
          </a:prstGeom>
          <a:noFill/>
          <a:ln>
            <a:noFill/>
          </a:ln>
        </p:spPr>
      </p:pic>
      <p:pic>
        <p:nvPicPr>
          <p:cNvPr id="60" name="Google Shape;60;p10"/>
          <p:cNvPicPr preferRelativeResize="0"/>
          <p:nvPr/>
        </p:nvPicPr>
        <p:blipFill>
          <a:blip r:embed="rId5">
            <a:alphaModFix/>
          </a:blip>
          <a:stretch>
            <a:fillRect/>
          </a:stretch>
        </p:blipFill>
        <p:spPr>
          <a:xfrm>
            <a:off x="9611350" y="8729350"/>
            <a:ext cx="7261130" cy="14906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25" name="Shape 225"/>
        <p:cNvGrpSpPr/>
        <p:nvPr/>
      </p:nvGrpSpPr>
      <p:grpSpPr>
        <a:xfrm>
          <a:off x="0" y="0"/>
          <a:ext cx="0" cy="0"/>
          <a:chOff x="0" y="0"/>
          <a:chExt cx="0" cy="0"/>
        </a:xfrm>
      </p:grpSpPr>
      <p:sp>
        <p:nvSpPr>
          <p:cNvPr id="226" name="Google Shape;226;p28"/>
          <p:cNvSpPr/>
          <p:nvPr/>
        </p:nvSpPr>
        <p:spPr>
          <a:xfrm>
            <a:off x="0" y="0"/>
            <a:ext cx="18288001" cy="2443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8"/>
          <p:cNvSpPr txBox="1"/>
          <p:nvPr/>
        </p:nvSpPr>
        <p:spPr>
          <a:xfrm>
            <a:off x="1270800" y="1061350"/>
            <a:ext cx="15746399"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rgbClr val="000000"/>
              </a:buClr>
              <a:buSzPts val="1100"/>
              <a:buFont typeface="Arial"/>
              <a:buNone/>
            </a:pPr>
            <a:r>
              <a:rPr b="1" i="0" lang="en-US" sz="3600" u="none" cap="none" strike="noStrike">
                <a:solidFill>
                  <a:srgbClr val="00BCD4"/>
                </a:solidFill>
                <a:latin typeface="Montserrat"/>
                <a:ea typeface="Montserrat"/>
                <a:cs typeface="Montserrat"/>
                <a:sym typeface="Montserrat"/>
              </a:rPr>
              <a:t>MOBILE APPLICATION</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3600"/>
              <a:buFont typeface="Arial"/>
              <a:buNone/>
            </a:pPr>
            <a:r>
              <a:t/>
            </a:r>
            <a:endParaRPr b="1" i="0" sz="3600" u="none" cap="none" strike="noStrike">
              <a:solidFill>
                <a:srgbClr val="00BCD4"/>
              </a:solidFill>
              <a:latin typeface="Montserrat"/>
              <a:ea typeface="Montserrat"/>
              <a:cs typeface="Montserrat"/>
              <a:sym typeface="Montserrat"/>
            </a:endParaRPr>
          </a:p>
        </p:txBody>
      </p:sp>
      <p:sp>
        <p:nvSpPr>
          <p:cNvPr id="228" name="Google Shape;228;p28"/>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9" name="Google Shape;229;p28"/>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230" name="Google Shape;230;p28"/>
          <p:cNvSpPr txBox="1"/>
          <p:nvPr/>
        </p:nvSpPr>
        <p:spPr>
          <a:xfrm>
            <a:off x="1270800" y="2968200"/>
            <a:ext cx="15746399" cy="2927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300">
                <a:solidFill>
                  <a:srgbClr val="FFFFFF"/>
                </a:solidFill>
                <a:latin typeface="Montserrat"/>
                <a:ea typeface="Montserrat"/>
                <a:cs typeface="Montserrat"/>
                <a:sym typeface="Montserrat"/>
              </a:rPr>
              <a:t>This application gives the possibility to check the actual customer awareness level. It also plays an educational role in teaching students, customers and individuals about their rights on the market. Thanks to this application, their consumer awareness knowledge could be developed. Customer Aware App can guarantee excellent education through entertainment.   </a:t>
            </a:r>
            <a:endParaRPr sz="33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3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sz="33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
        <p:nvSpPr>
          <p:cNvPr id="231" name="Google Shape;231;p28"/>
          <p:cNvSpPr txBox="1"/>
          <p:nvPr/>
        </p:nvSpPr>
        <p:spPr>
          <a:xfrm>
            <a:off x="1270800" y="5895925"/>
            <a:ext cx="15746399"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35" name="Shape 235"/>
        <p:cNvGrpSpPr/>
        <p:nvPr/>
      </p:nvGrpSpPr>
      <p:grpSpPr>
        <a:xfrm>
          <a:off x="0" y="0"/>
          <a:ext cx="0" cy="0"/>
          <a:chOff x="0" y="0"/>
          <a:chExt cx="0" cy="0"/>
        </a:xfrm>
      </p:grpSpPr>
      <p:sp>
        <p:nvSpPr>
          <p:cNvPr id="236" name="Google Shape;236;p29"/>
          <p:cNvSpPr txBox="1"/>
          <p:nvPr/>
        </p:nvSpPr>
        <p:spPr>
          <a:xfrm>
            <a:off x="1009650" y="4804971"/>
            <a:ext cx="5622000" cy="35910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Clr>
                <a:schemeClr val="dk1"/>
              </a:buClr>
              <a:buSzPts val="1100"/>
              <a:buFont typeface="Arial"/>
              <a:buNone/>
            </a:pPr>
            <a:r>
              <a:rPr b="1" i="0" lang="en-US" sz="7500" u="none" cap="none" strike="noStrike">
                <a:solidFill>
                  <a:srgbClr val="000000"/>
                </a:solidFill>
                <a:latin typeface="Montserrat"/>
                <a:ea typeface="Montserrat"/>
                <a:cs typeface="Montserrat"/>
                <a:sym typeface="Montserrat"/>
              </a:rPr>
              <a:t>PROJECT PARTNERS</a:t>
            </a:r>
            <a:endParaRPr b="1" i="0" sz="7500" u="none" cap="none" strike="noStrike">
              <a:solidFill>
                <a:srgbClr val="000000"/>
              </a:solidFill>
              <a:latin typeface="Montserrat"/>
              <a:ea typeface="Montserrat"/>
              <a:cs typeface="Montserrat"/>
              <a:sym typeface="Montserrat"/>
            </a:endParaRPr>
          </a:p>
          <a:p>
            <a:pPr indent="0" lvl="0" marL="0" marR="0" rtl="0" algn="l">
              <a:lnSpc>
                <a:spcPct val="126000"/>
              </a:lnSpc>
              <a:spcBef>
                <a:spcPts val="0"/>
              </a:spcBef>
              <a:spcAft>
                <a:spcPts val="0"/>
              </a:spcAft>
              <a:buClr>
                <a:schemeClr val="dk1"/>
              </a:buClr>
              <a:buSzPts val="1100"/>
              <a:buFont typeface="Arial"/>
              <a:buNone/>
            </a:pPr>
            <a:r>
              <a:t/>
            </a:r>
            <a:endParaRPr b="1" i="0" sz="7500" u="none" cap="none" strike="noStrike">
              <a:solidFill>
                <a:srgbClr val="000000"/>
              </a:solidFill>
              <a:latin typeface="Montserrat"/>
              <a:ea typeface="Montserrat"/>
              <a:cs typeface="Montserrat"/>
              <a:sym typeface="Montserrat"/>
            </a:endParaRPr>
          </a:p>
          <a:p>
            <a:pPr indent="0" lvl="0" marL="0" marR="0" rtl="0" algn="l">
              <a:lnSpc>
                <a:spcPct val="126000"/>
              </a:lnSpc>
              <a:spcBef>
                <a:spcPts val="0"/>
              </a:spcBef>
              <a:spcAft>
                <a:spcPts val="0"/>
              </a:spcAft>
              <a:buClr>
                <a:srgbClr val="000000"/>
              </a:buClr>
              <a:buSzPts val="7500"/>
              <a:buFont typeface="Arial"/>
              <a:buNone/>
            </a:pPr>
            <a:r>
              <a:t/>
            </a:r>
            <a:endParaRPr b="1" i="0" sz="7500" u="none" cap="none" strike="noStrike">
              <a:solidFill>
                <a:srgbClr val="000000"/>
              </a:solidFill>
              <a:latin typeface="Montserrat"/>
              <a:ea typeface="Montserrat"/>
              <a:cs typeface="Montserrat"/>
              <a:sym typeface="Montserrat"/>
            </a:endParaRPr>
          </a:p>
        </p:txBody>
      </p:sp>
      <p:sp>
        <p:nvSpPr>
          <p:cNvPr id="237" name="Google Shape;237;p29"/>
          <p:cNvSpPr/>
          <p:nvPr/>
        </p:nvSpPr>
        <p:spPr>
          <a:xfrm>
            <a:off x="7695684" y="-20955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9"/>
          <p:cNvSpPr txBox="1"/>
          <p:nvPr/>
        </p:nvSpPr>
        <p:spPr>
          <a:xfrm>
            <a:off x="8991750" y="1902800"/>
            <a:ext cx="7971300" cy="68232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Specialists in consumer and marketing topics, international business and ICT, with extensive expertise in transnational projects,</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Each partner possesses country specific experiences and is able to contribute with country specific knowledge and best practices.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BCD4"/>
              </a:solidFill>
              <a:latin typeface="Montserrat Light"/>
              <a:ea typeface="Montserrat Light"/>
              <a:cs typeface="Montserrat Light"/>
              <a:sym typeface="Montserrat Light"/>
            </a:endParaRPr>
          </a:p>
        </p:txBody>
      </p:sp>
      <p:sp>
        <p:nvSpPr>
          <p:cNvPr id="239" name="Google Shape;239;p29"/>
          <p:cNvSpPr/>
          <p:nvPr/>
        </p:nvSpPr>
        <p:spPr>
          <a:xfrm>
            <a:off x="1009650" y="9144000"/>
            <a:ext cx="5638800" cy="11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0" name="Google Shape;240;p29"/>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4" name="Shape 244"/>
        <p:cNvGrpSpPr/>
        <p:nvPr/>
      </p:nvGrpSpPr>
      <p:grpSpPr>
        <a:xfrm>
          <a:off x="0" y="0"/>
          <a:ext cx="0" cy="0"/>
          <a:chOff x="0" y="0"/>
          <a:chExt cx="0" cy="0"/>
        </a:xfrm>
      </p:grpSpPr>
      <p:grpSp>
        <p:nvGrpSpPr>
          <p:cNvPr id="245" name="Google Shape;245;p30"/>
          <p:cNvGrpSpPr/>
          <p:nvPr/>
        </p:nvGrpSpPr>
        <p:grpSpPr>
          <a:xfrm>
            <a:off x="2236218" y="2664523"/>
            <a:ext cx="13815564" cy="5029389"/>
            <a:chOff x="0" y="95250"/>
            <a:chExt cx="18420752" cy="6705853"/>
          </a:xfrm>
        </p:grpSpPr>
        <p:sp>
          <p:nvSpPr>
            <p:cNvPr id="246" name="Google Shape;246;p30"/>
            <p:cNvSpPr txBox="1"/>
            <p:nvPr/>
          </p:nvSpPr>
          <p:spPr>
            <a:xfrm>
              <a:off x="0" y="95250"/>
              <a:ext cx="18420752" cy="4884166"/>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Clr>
                  <a:srgbClr val="000000"/>
                </a:buClr>
                <a:buSzPts val="8800"/>
                <a:buFont typeface="Arial"/>
                <a:buNone/>
              </a:pPr>
              <a:r>
                <a:rPr b="1" i="0" lang="en-US" sz="8800" u="none" cap="none" strike="noStrike">
                  <a:solidFill>
                    <a:srgbClr val="00BCD4"/>
                  </a:solidFill>
                  <a:latin typeface="Montserrat"/>
                  <a:ea typeface="Montserrat"/>
                  <a:cs typeface="Montserrat"/>
                  <a:sym typeface="Montserrat"/>
                </a:rPr>
                <a:t>8</a:t>
              </a:r>
              <a:endParaRPr b="0" i="0" sz="1400" u="none" cap="none" strike="noStrike">
                <a:solidFill>
                  <a:srgbClr val="000000"/>
                </a:solidFill>
                <a:latin typeface="Arial"/>
                <a:ea typeface="Arial"/>
                <a:cs typeface="Arial"/>
                <a:sym typeface="Arial"/>
              </a:endParaRPr>
            </a:p>
            <a:p>
              <a:pPr indent="0" lvl="0" marL="0" marR="0" rtl="0" algn="ctr">
                <a:lnSpc>
                  <a:spcPct val="108000"/>
                </a:lnSpc>
                <a:spcBef>
                  <a:spcPts val="0"/>
                </a:spcBef>
                <a:spcAft>
                  <a:spcPts val="0"/>
                </a:spcAft>
                <a:buClr>
                  <a:srgbClr val="000000"/>
                </a:buClr>
                <a:buSzPts val="8800"/>
                <a:buFont typeface="Arial"/>
                <a:buNone/>
              </a:pPr>
              <a:r>
                <a:rPr b="1" i="0" lang="en-US" sz="8800" u="none" cap="none" strike="noStrike">
                  <a:solidFill>
                    <a:srgbClr val="00BCD4"/>
                  </a:solidFill>
                  <a:latin typeface="Montserrat"/>
                  <a:ea typeface="Montserrat"/>
                  <a:cs typeface="Montserrat"/>
                  <a:sym typeface="Montserrat"/>
                </a:rPr>
                <a:t> INTERNATIONAL PARTNERS</a:t>
              </a:r>
              <a:endParaRPr b="0" i="0" sz="1400" u="none" cap="none" strike="noStrike">
                <a:solidFill>
                  <a:srgbClr val="000000"/>
                </a:solidFill>
                <a:latin typeface="Arial"/>
                <a:ea typeface="Arial"/>
                <a:cs typeface="Arial"/>
                <a:sym typeface="Arial"/>
              </a:endParaRPr>
            </a:p>
          </p:txBody>
        </p:sp>
        <p:sp>
          <p:nvSpPr>
            <p:cNvPr id="247" name="Google Shape;247;p30"/>
            <p:cNvSpPr txBox="1"/>
            <p:nvPr/>
          </p:nvSpPr>
          <p:spPr>
            <a:xfrm>
              <a:off x="70137" y="5542956"/>
              <a:ext cx="18280478" cy="1258147"/>
            </a:xfrm>
            <a:prstGeom prst="rect">
              <a:avLst/>
            </a:prstGeom>
            <a:noFill/>
            <a:ln>
              <a:noFill/>
            </a:ln>
          </p:spPr>
          <p:txBody>
            <a:bodyPr anchorCtr="0" anchor="t" bIns="0" lIns="0" spcFirstLastPara="1" rIns="0" wrap="square" tIns="0">
              <a:noAutofit/>
            </a:bodyPr>
            <a:lstStyle/>
            <a:p>
              <a:pPr indent="0" lvl="0" marL="0" marR="0" rtl="0" algn="ctr">
                <a:lnSpc>
                  <a:spcPct val="139982"/>
                </a:lnSpc>
                <a:spcBef>
                  <a:spcPts val="0"/>
                </a:spcBef>
                <a:spcAft>
                  <a:spcPts val="0"/>
                </a:spcAft>
                <a:buClr>
                  <a:srgbClr val="000000"/>
                </a:buClr>
                <a:buSzPts val="5600"/>
                <a:buFont typeface="Arial"/>
                <a:buNone/>
              </a:pPr>
              <a:r>
                <a:rPr b="0" i="0" lang="en-US" sz="5600" u="none" cap="none" strike="noStrike">
                  <a:solidFill>
                    <a:srgbClr val="00BCD4"/>
                  </a:solidFill>
                  <a:latin typeface="Montserrat"/>
                  <a:ea typeface="Montserrat"/>
                  <a:cs typeface="Montserrat"/>
                  <a:sym typeface="Montserrat"/>
                </a:rPr>
                <a:t>IN </a:t>
              </a:r>
              <a:r>
                <a:rPr b="0" i="0" lang="en-US" sz="5600" u="none" cap="none" strike="noStrike">
                  <a:solidFill>
                    <a:srgbClr val="FECB01"/>
                  </a:solidFill>
                  <a:latin typeface="Montserrat"/>
                  <a:ea typeface="Montserrat"/>
                  <a:cs typeface="Montserrat"/>
                  <a:sym typeface="Montserrat"/>
                </a:rPr>
                <a:t>EUROPE</a:t>
              </a:r>
              <a:endParaRPr b="0" i="0" sz="1400" u="none" cap="none" strike="noStrike">
                <a:solidFill>
                  <a:srgbClr val="000000"/>
                </a:solidFill>
                <a:latin typeface="Arial"/>
                <a:ea typeface="Arial"/>
                <a:cs typeface="Arial"/>
                <a:sym typeface="Arial"/>
              </a:endParaRPr>
            </a:p>
          </p:txBody>
        </p:sp>
      </p:grpSp>
      <p:sp>
        <p:nvSpPr>
          <p:cNvPr id="248" name="Google Shape;248;p30"/>
          <p:cNvSpPr/>
          <p:nvPr/>
        </p:nvSpPr>
        <p:spPr>
          <a:xfrm>
            <a:off x="9100735" y="0"/>
            <a:ext cx="86530" cy="1618785"/>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0"/>
          <p:cNvSpPr/>
          <p:nvPr/>
        </p:nvSpPr>
        <p:spPr>
          <a:xfrm>
            <a:off x="9100735" y="8664260"/>
            <a:ext cx="86530" cy="1618785"/>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0" name="Google Shape;250;p30"/>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54" name="Shape 254"/>
        <p:cNvGrpSpPr/>
        <p:nvPr/>
      </p:nvGrpSpPr>
      <p:grpSpPr>
        <a:xfrm>
          <a:off x="0" y="0"/>
          <a:ext cx="0" cy="0"/>
          <a:chOff x="0" y="0"/>
          <a:chExt cx="0" cy="0"/>
        </a:xfrm>
      </p:grpSpPr>
      <p:sp>
        <p:nvSpPr>
          <p:cNvPr id="255" name="Google Shape;255;p31"/>
          <p:cNvSpPr/>
          <p:nvPr/>
        </p:nvSpPr>
        <p:spPr>
          <a:xfrm>
            <a:off x="5553144" y="6439953"/>
            <a:ext cx="2825750" cy="282573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1"/>
          <p:cNvSpPr/>
          <p:nvPr/>
        </p:nvSpPr>
        <p:spPr>
          <a:xfrm>
            <a:off x="1964118" y="6439953"/>
            <a:ext cx="2825750" cy="282573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1"/>
          <p:cNvSpPr/>
          <p:nvPr/>
        </p:nvSpPr>
        <p:spPr>
          <a:xfrm>
            <a:off x="9786725" y="2983088"/>
            <a:ext cx="2825750" cy="282573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1"/>
          <p:cNvSpPr/>
          <p:nvPr/>
        </p:nvSpPr>
        <p:spPr>
          <a:xfrm>
            <a:off x="9786725" y="6439953"/>
            <a:ext cx="2825750" cy="282573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1"/>
          <p:cNvSpPr/>
          <p:nvPr/>
        </p:nvSpPr>
        <p:spPr>
          <a:xfrm>
            <a:off x="13505520" y="6439953"/>
            <a:ext cx="2825750" cy="282573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1"/>
          <p:cNvSpPr/>
          <p:nvPr/>
        </p:nvSpPr>
        <p:spPr>
          <a:xfrm>
            <a:off x="13505520" y="2983088"/>
            <a:ext cx="2825750" cy="282573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1"/>
          <p:cNvSpPr/>
          <p:nvPr/>
        </p:nvSpPr>
        <p:spPr>
          <a:xfrm>
            <a:off x="1964118" y="2983088"/>
            <a:ext cx="2825750" cy="282573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1"/>
          <p:cNvSpPr/>
          <p:nvPr/>
        </p:nvSpPr>
        <p:spPr>
          <a:xfrm>
            <a:off x="5553144" y="2983088"/>
            <a:ext cx="2825750" cy="282573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1"/>
          <p:cNvSpPr txBox="1"/>
          <p:nvPr/>
        </p:nvSpPr>
        <p:spPr>
          <a:xfrm>
            <a:off x="33178" y="652679"/>
            <a:ext cx="18205801" cy="1506000"/>
          </a:xfrm>
          <a:prstGeom prst="rect">
            <a:avLst/>
          </a:prstGeom>
          <a:noFill/>
          <a:ln>
            <a:noFill/>
          </a:ln>
        </p:spPr>
        <p:txBody>
          <a:bodyPr anchorCtr="0" anchor="t" bIns="0" lIns="0" spcFirstLastPara="1" rIns="0" wrap="square" tIns="0">
            <a:noAutofit/>
          </a:bodyPr>
          <a:lstStyle/>
          <a:p>
            <a:pPr indent="0" lvl="0" marL="0" marR="0" rtl="0" algn="ctr">
              <a:lnSpc>
                <a:spcPct val="139997"/>
              </a:lnSpc>
              <a:spcBef>
                <a:spcPts val="0"/>
              </a:spcBef>
              <a:spcAft>
                <a:spcPts val="0"/>
              </a:spcAft>
              <a:buClr>
                <a:srgbClr val="000000"/>
              </a:buClr>
              <a:buSzPts val="8843"/>
              <a:buFont typeface="Arial"/>
              <a:buNone/>
            </a:pPr>
            <a:r>
              <a:rPr b="1" i="0" lang="en-US" sz="8843" u="none" cap="none" strike="noStrike">
                <a:solidFill>
                  <a:srgbClr val="00BCD4"/>
                </a:solidFill>
                <a:latin typeface="Montserrat"/>
                <a:ea typeface="Montserrat"/>
                <a:cs typeface="Montserrat"/>
                <a:sym typeface="Montserrat"/>
              </a:rPr>
              <a:t>MEET OUR PARTNERS</a:t>
            </a:r>
            <a:endParaRPr b="0" i="0" sz="1400" u="none" cap="none" strike="noStrike">
              <a:solidFill>
                <a:srgbClr val="00BCD4"/>
              </a:solidFill>
              <a:latin typeface="Arial"/>
              <a:ea typeface="Arial"/>
              <a:cs typeface="Arial"/>
              <a:sym typeface="Arial"/>
            </a:endParaRPr>
          </a:p>
        </p:txBody>
      </p:sp>
      <p:pic>
        <p:nvPicPr>
          <p:cNvPr id="264" name="Google Shape;264;p31"/>
          <p:cNvPicPr preferRelativeResize="0"/>
          <p:nvPr/>
        </p:nvPicPr>
        <p:blipFill rotWithShape="1">
          <a:blip r:embed="rId11">
            <a:alphaModFix/>
          </a:blip>
          <a:srcRect b="0" l="0" r="0" t="0"/>
          <a:stretch/>
        </p:blipFill>
        <p:spPr>
          <a:xfrm rot="-5400000">
            <a:off x="17104107" y="9103107"/>
            <a:ext cx="1800598" cy="567188"/>
          </a:xfrm>
          <a:prstGeom prst="rect">
            <a:avLst/>
          </a:prstGeom>
          <a:noFill/>
          <a:ln>
            <a:noFill/>
          </a:ln>
        </p:spPr>
      </p:pic>
      <p:sp>
        <p:nvSpPr>
          <p:cNvPr id="265" name="Google Shape;265;p31"/>
          <p:cNvSpPr/>
          <p:nvPr/>
        </p:nvSpPr>
        <p:spPr>
          <a:xfrm>
            <a:off x="914400" y="2310722"/>
            <a:ext cx="16230601" cy="101864"/>
          </a:xfrm>
          <a:custGeom>
            <a:rect b="b" l="l" r="r" t="t"/>
            <a:pathLst>
              <a:path extrusionOk="0" h="24501" w="3594100">
                <a:moveTo>
                  <a:pt x="3303270" y="0"/>
                </a:moveTo>
                <a:lnTo>
                  <a:pt x="0" y="0"/>
                </a:lnTo>
                <a:lnTo>
                  <a:pt x="0" y="24501"/>
                </a:lnTo>
                <a:lnTo>
                  <a:pt x="3594100" y="24501"/>
                </a:lnTo>
                <a:lnTo>
                  <a:pt x="3594100" y="0"/>
                </a:lnTo>
                <a:close/>
              </a:path>
            </a:pathLst>
          </a:custGeom>
          <a:solidFill>
            <a:srgbClr val="00BCD4"/>
          </a:solid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69" name="Shape 269"/>
        <p:cNvGrpSpPr/>
        <p:nvPr/>
      </p:nvGrpSpPr>
      <p:grpSpPr>
        <a:xfrm>
          <a:off x="0" y="0"/>
          <a:ext cx="0" cy="0"/>
          <a:chOff x="0" y="0"/>
          <a:chExt cx="0" cy="0"/>
        </a:xfrm>
      </p:grpSpPr>
      <p:sp>
        <p:nvSpPr>
          <p:cNvPr id="270" name="Google Shape;270;p32"/>
          <p:cNvSpPr txBox="1"/>
          <p:nvPr/>
        </p:nvSpPr>
        <p:spPr>
          <a:xfrm>
            <a:off x="1009650" y="4800600"/>
            <a:ext cx="5243100" cy="4457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highlight>
                <a:srgbClr val="FFFFFF"/>
              </a:highlight>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3600"/>
              <a:buFont typeface="Calibri"/>
              <a:buNone/>
            </a:pPr>
            <a:r>
              <a:rPr b="1" i="0" lang="en-US" sz="3000" u="none" cap="none" strike="noStrike">
                <a:solidFill>
                  <a:srgbClr val="000000"/>
                </a:solidFill>
                <a:latin typeface="Montserrat"/>
                <a:ea typeface="Montserrat"/>
                <a:cs typeface="Montserrat"/>
                <a:sym typeface="Montserrat"/>
              </a:rPr>
              <a:t>PROJECT PARTNERS AND THEIR EXPERTISE</a:t>
            </a:r>
            <a:endParaRPr b="1" i="0" sz="3000" u="none" cap="none" strike="noStrike">
              <a:solidFill>
                <a:srgbClr val="000000"/>
              </a:solidFill>
              <a:latin typeface="Montserrat"/>
              <a:ea typeface="Montserrat"/>
              <a:cs typeface="Montserrat"/>
              <a:sym typeface="Montserrat"/>
            </a:endParaRPr>
          </a:p>
        </p:txBody>
      </p:sp>
      <p:sp>
        <p:nvSpPr>
          <p:cNvPr id="271" name="Google Shape;271;p32"/>
          <p:cNvSpPr/>
          <p:nvPr/>
        </p:nvSpPr>
        <p:spPr>
          <a:xfrm>
            <a:off x="6336925" y="0"/>
            <a:ext cx="11951100" cy="102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2"/>
          <p:cNvSpPr/>
          <p:nvPr/>
        </p:nvSpPr>
        <p:spPr>
          <a:xfrm>
            <a:off x="1009650" y="9144000"/>
            <a:ext cx="5638800" cy="11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3" name="Google Shape;273;p32"/>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274" name="Google Shape;274;p32"/>
          <p:cNvSpPr txBox="1"/>
          <p:nvPr/>
        </p:nvSpPr>
        <p:spPr>
          <a:xfrm>
            <a:off x="6648450" y="1445125"/>
            <a:ext cx="11072400" cy="7813200"/>
          </a:xfrm>
          <a:prstGeom prst="rect">
            <a:avLst/>
          </a:prstGeom>
          <a:noFill/>
          <a:ln>
            <a:noFill/>
          </a:ln>
        </p:spPr>
        <p:txBody>
          <a:bodyPr anchorCtr="0" anchor="t" bIns="91425" lIns="91425" spcFirstLastPara="1" rIns="91425" wrap="square" tIns="91425">
            <a:noAutofit/>
          </a:bodyPr>
          <a:lstStyle/>
          <a:p>
            <a:pPr indent="-444500" lvl="0" marL="457200" marR="0" rtl="0" algn="l">
              <a:lnSpc>
                <a:spcPct val="80000"/>
              </a:lnSpc>
              <a:spcBef>
                <a:spcPts val="1000"/>
              </a:spcBef>
              <a:spcAft>
                <a:spcPts val="0"/>
              </a:spcAft>
              <a:buClr>
                <a:schemeClr val="lt1"/>
              </a:buClr>
              <a:buSzPts val="3400"/>
              <a:buFont typeface="Montserrat"/>
              <a:buChar char="●"/>
            </a:pPr>
            <a:r>
              <a:rPr b="0" i="0" lang="en-US" sz="3400" u="none" cap="none" strike="noStrike">
                <a:solidFill>
                  <a:schemeClr val="lt1"/>
                </a:solidFill>
                <a:latin typeface="Montserrat"/>
                <a:ea typeface="Montserrat"/>
                <a:cs typeface="Montserrat"/>
                <a:sym typeface="Montserrat"/>
              </a:rPr>
              <a:t>Howest,University College West Flanders, Belgium – digital marketing, Consumer and Internet Law and Cyber Security</a:t>
            </a:r>
            <a:endParaRPr b="0" i="0" sz="3400" u="none" cap="none" strike="noStrike">
              <a:solidFill>
                <a:schemeClr val="lt1"/>
              </a:solidFill>
              <a:latin typeface="Montserrat"/>
              <a:ea typeface="Montserrat"/>
              <a:cs typeface="Montserrat"/>
              <a:sym typeface="Montserrat"/>
            </a:endParaRPr>
          </a:p>
          <a:p>
            <a:pPr indent="-444500" lvl="0" marL="457200" marR="0" rtl="0" algn="l">
              <a:lnSpc>
                <a:spcPct val="80000"/>
              </a:lnSpc>
              <a:spcBef>
                <a:spcPts val="0"/>
              </a:spcBef>
              <a:spcAft>
                <a:spcPts val="0"/>
              </a:spcAft>
              <a:buClr>
                <a:schemeClr val="lt1"/>
              </a:buClr>
              <a:buSzPts val="3400"/>
              <a:buFont typeface="Montserrat"/>
              <a:buChar char="●"/>
            </a:pPr>
            <a:r>
              <a:rPr b="0" i="0" lang="en-US" sz="3400" u="none" cap="none" strike="noStrike">
                <a:solidFill>
                  <a:schemeClr val="lt1"/>
                </a:solidFill>
                <a:latin typeface="Montserrat"/>
                <a:ea typeface="Montserrat"/>
                <a:cs typeface="Montserrat"/>
                <a:sym typeface="Montserrat"/>
              </a:rPr>
              <a:t>Budapest Business School, Hungary – IT skills</a:t>
            </a:r>
            <a:endParaRPr b="0" i="0" sz="3400" u="none" cap="none" strike="noStrike">
              <a:solidFill>
                <a:schemeClr val="lt1"/>
              </a:solidFill>
              <a:latin typeface="Montserrat"/>
              <a:ea typeface="Montserrat"/>
              <a:cs typeface="Montserrat"/>
              <a:sym typeface="Montserrat"/>
            </a:endParaRPr>
          </a:p>
          <a:p>
            <a:pPr indent="-444500" lvl="0" marL="457200" marR="0" rtl="0" algn="l">
              <a:lnSpc>
                <a:spcPct val="80000"/>
              </a:lnSpc>
              <a:spcBef>
                <a:spcPts val="0"/>
              </a:spcBef>
              <a:spcAft>
                <a:spcPts val="0"/>
              </a:spcAft>
              <a:buClr>
                <a:schemeClr val="lt1"/>
              </a:buClr>
              <a:buSzPts val="3400"/>
              <a:buFont typeface="Montserrat"/>
              <a:buChar char="●"/>
            </a:pPr>
            <a:r>
              <a:rPr b="0" i="0" lang="en-US" sz="3400" u="none" cap="none" strike="noStrike">
                <a:solidFill>
                  <a:schemeClr val="lt1"/>
                </a:solidFill>
                <a:latin typeface="Montserrat"/>
                <a:ea typeface="Montserrat"/>
                <a:cs typeface="Montserrat"/>
                <a:sym typeface="Montserrat"/>
              </a:rPr>
              <a:t>Isik University, Turkey – e-learning</a:t>
            </a:r>
            <a:endParaRPr b="0" i="0" sz="3400" u="none" cap="none" strike="noStrike">
              <a:solidFill>
                <a:schemeClr val="lt1"/>
              </a:solidFill>
              <a:latin typeface="Montserrat"/>
              <a:ea typeface="Montserrat"/>
              <a:cs typeface="Montserrat"/>
              <a:sym typeface="Montserrat"/>
            </a:endParaRPr>
          </a:p>
          <a:p>
            <a:pPr indent="-444500" lvl="0" marL="457200" marR="0" rtl="0" algn="l">
              <a:lnSpc>
                <a:spcPct val="80000"/>
              </a:lnSpc>
              <a:spcBef>
                <a:spcPts val="0"/>
              </a:spcBef>
              <a:spcAft>
                <a:spcPts val="0"/>
              </a:spcAft>
              <a:buClr>
                <a:schemeClr val="lt1"/>
              </a:buClr>
              <a:buSzPts val="3400"/>
              <a:buFont typeface="Montserrat"/>
              <a:buChar char="●"/>
            </a:pPr>
            <a:r>
              <a:rPr b="0" i="0" lang="en-US" sz="3400" u="none" cap="none" strike="noStrike">
                <a:solidFill>
                  <a:schemeClr val="lt1"/>
                </a:solidFill>
                <a:latin typeface="Montserrat"/>
                <a:ea typeface="Montserrat"/>
                <a:cs typeface="Montserrat"/>
                <a:sym typeface="Montserrat"/>
              </a:rPr>
              <a:t>Université Savoie Mont Blanc, France – consumer research, quantitative and qualitative market research</a:t>
            </a:r>
            <a:endParaRPr b="0" i="0" sz="3400" u="none" cap="none" strike="noStrike">
              <a:solidFill>
                <a:schemeClr val="lt1"/>
              </a:solidFill>
              <a:latin typeface="Montserrat"/>
              <a:ea typeface="Montserrat"/>
              <a:cs typeface="Montserrat"/>
              <a:sym typeface="Montserrat"/>
            </a:endParaRPr>
          </a:p>
          <a:p>
            <a:pPr indent="0" lvl="0" marL="457200" marR="0" rtl="0" algn="l">
              <a:lnSpc>
                <a:spcPct val="80000"/>
              </a:lnSpc>
              <a:spcBef>
                <a:spcPts val="1000"/>
              </a:spcBef>
              <a:spcAft>
                <a:spcPts val="0"/>
              </a:spcAft>
              <a:buClr>
                <a:schemeClr val="dk1"/>
              </a:buClr>
              <a:buSzPts val="1100"/>
              <a:buFont typeface="Arial"/>
              <a:buNone/>
            </a:pPr>
            <a:r>
              <a:t/>
            </a:r>
            <a:endParaRPr b="0" i="0" sz="2400" u="none" cap="none" strike="noStrike">
              <a:solidFill>
                <a:schemeClr val="lt1"/>
              </a:solidFill>
              <a:latin typeface="Montserrat"/>
              <a:ea typeface="Montserrat"/>
              <a:cs typeface="Montserrat"/>
              <a:sym typeface="Montserrat"/>
            </a:endParaRPr>
          </a:p>
          <a:p>
            <a:pPr indent="0" lvl="0" marL="45720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457200" marR="0" rtl="0" algn="l">
              <a:lnSpc>
                <a:spcPct val="80000"/>
              </a:lnSpc>
              <a:spcBef>
                <a:spcPts val="1000"/>
              </a:spcBef>
              <a:spcAft>
                <a:spcPts val="0"/>
              </a:spcAft>
              <a:buClr>
                <a:schemeClr val="dk1"/>
              </a:buClr>
              <a:buSzPts val="1100"/>
              <a:buFont typeface="Arial"/>
              <a:buNone/>
            </a:pPr>
            <a:r>
              <a:t/>
            </a:r>
            <a:endParaRPr b="0" i="0" sz="2400" u="none" cap="none" strike="noStrike">
              <a:solidFill>
                <a:schemeClr val="lt1"/>
              </a:solidFill>
              <a:latin typeface="Montserrat"/>
              <a:ea typeface="Montserrat"/>
              <a:cs typeface="Montserrat"/>
              <a:sym typeface="Montserrat"/>
            </a:endParaRPr>
          </a:p>
          <a:p>
            <a:pPr indent="0" lvl="0" marL="45720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p:txBody>
      </p:sp>
      <p:pic>
        <p:nvPicPr>
          <p:cNvPr id="275" name="Google Shape;275;p32"/>
          <p:cNvPicPr preferRelativeResize="0"/>
          <p:nvPr/>
        </p:nvPicPr>
        <p:blipFill rotWithShape="1">
          <a:blip r:embed="rId4">
            <a:alphaModFix/>
          </a:blip>
          <a:srcRect b="0" l="0" r="0" t="0"/>
          <a:stretch/>
        </p:blipFill>
        <p:spPr>
          <a:xfrm>
            <a:off x="6971761" y="6947800"/>
            <a:ext cx="2381100" cy="2381100"/>
          </a:xfrm>
          <a:prstGeom prst="ellipse">
            <a:avLst/>
          </a:prstGeom>
          <a:noFill/>
          <a:ln cap="rnd" cmpd="sng" w="63500">
            <a:solidFill>
              <a:srgbClr val="29F3E2"/>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id="276" name="Google Shape;276;p32"/>
          <p:cNvPicPr preferRelativeResize="0"/>
          <p:nvPr/>
        </p:nvPicPr>
        <p:blipFill rotWithShape="1">
          <a:blip r:embed="rId5">
            <a:alphaModFix/>
          </a:blip>
          <a:srcRect b="0" l="0" r="0" t="0"/>
          <a:stretch/>
        </p:blipFill>
        <p:spPr>
          <a:xfrm>
            <a:off x="9676149" y="6947800"/>
            <a:ext cx="2381100" cy="23811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id="277" name="Google Shape;277;p32"/>
          <p:cNvPicPr preferRelativeResize="0"/>
          <p:nvPr/>
        </p:nvPicPr>
        <p:blipFill rotWithShape="1">
          <a:blip r:embed="rId6">
            <a:alphaModFix/>
          </a:blip>
          <a:srcRect b="0" l="0" r="0" t="0"/>
          <a:stretch/>
        </p:blipFill>
        <p:spPr>
          <a:xfrm>
            <a:off x="12368462" y="6947800"/>
            <a:ext cx="2381100" cy="23811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id="278" name="Google Shape;278;p32"/>
          <p:cNvPicPr preferRelativeResize="0"/>
          <p:nvPr/>
        </p:nvPicPr>
        <p:blipFill rotWithShape="1">
          <a:blip r:embed="rId7">
            <a:alphaModFix/>
          </a:blip>
          <a:srcRect b="0" l="0" r="0" t="0"/>
          <a:stretch/>
        </p:blipFill>
        <p:spPr>
          <a:xfrm>
            <a:off x="15036575" y="6947800"/>
            <a:ext cx="2381100" cy="23811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82" name="Shape 282"/>
        <p:cNvGrpSpPr/>
        <p:nvPr/>
      </p:nvGrpSpPr>
      <p:grpSpPr>
        <a:xfrm>
          <a:off x="0" y="0"/>
          <a:ext cx="0" cy="0"/>
          <a:chOff x="0" y="0"/>
          <a:chExt cx="0" cy="0"/>
        </a:xfrm>
      </p:grpSpPr>
      <p:sp>
        <p:nvSpPr>
          <p:cNvPr id="283" name="Google Shape;283;p33"/>
          <p:cNvSpPr txBox="1"/>
          <p:nvPr/>
        </p:nvSpPr>
        <p:spPr>
          <a:xfrm>
            <a:off x="1009650" y="4800600"/>
            <a:ext cx="5243100" cy="4457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highlight>
                <a:srgbClr val="FFFFFF"/>
              </a:highlight>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rPr b="1" i="0" lang="en-US" sz="3000" u="none" cap="none" strike="noStrike">
                <a:solidFill>
                  <a:srgbClr val="000000"/>
                </a:solidFill>
                <a:latin typeface="Montserrat"/>
                <a:ea typeface="Montserrat"/>
                <a:cs typeface="Montserrat"/>
                <a:sym typeface="Montserrat"/>
              </a:rPr>
              <a:t>PROJECT PARTNERS AND THEIR EXPERTISE</a:t>
            </a:r>
            <a:endParaRPr b="1" i="0" sz="3000" u="none" cap="none" strike="noStrike">
              <a:solidFill>
                <a:srgbClr val="000000"/>
              </a:solidFill>
              <a:latin typeface="Montserrat"/>
              <a:ea typeface="Montserrat"/>
              <a:cs typeface="Montserrat"/>
              <a:sym typeface="Montserrat"/>
            </a:endParaRPr>
          </a:p>
        </p:txBody>
      </p:sp>
      <p:sp>
        <p:nvSpPr>
          <p:cNvPr id="284" name="Google Shape;284;p33"/>
          <p:cNvSpPr/>
          <p:nvPr/>
        </p:nvSpPr>
        <p:spPr>
          <a:xfrm>
            <a:off x="6336925" y="0"/>
            <a:ext cx="11951100" cy="104967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3"/>
          <p:cNvSpPr/>
          <p:nvPr/>
        </p:nvSpPr>
        <p:spPr>
          <a:xfrm>
            <a:off x="1009650" y="9144000"/>
            <a:ext cx="5638800" cy="11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6" name="Google Shape;286;p33"/>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287" name="Google Shape;287;p33"/>
          <p:cNvSpPr txBox="1"/>
          <p:nvPr/>
        </p:nvSpPr>
        <p:spPr>
          <a:xfrm>
            <a:off x="6648450" y="1445125"/>
            <a:ext cx="11072400" cy="7813200"/>
          </a:xfrm>
          <a:prstGeom prst="rect">
            <a:avLst/>
          </a:prstGeom>
          <a:noFill/>
          <a:ln>
            <a:noFill/>
          </a:ln>
        </p:spPr>
        <p:txBody>
          <a:bodyPr anchorCtr="0" anchor="t" bIns="91425" lIns="91425" spcFirstLastPara="1" rIns="91425" wrap="square" tIns="91425">
            <a:noAutofit/>
          </a:bodyPr>
          <a:lstStyle/>
          <a:p>
            <a:pPr indent="-444500" lvl="0" marL="457200" marR="0" rtl="0" algn="l">
              <a:lnSpc>
                <a:spcPct val="80000"/>
              </a:lnSpc>
              <a:spcBef>
                <a:spcPts val="1000"/>
              </a:spcBef>
              <a:spcAft>
                <a:spcPts val="0"/>
              </a:spcAft>
              <a:buClr>
                <a:schemeClr val="lt1"/>
              </a:buClr>
              <a:buSzPts val="3400"/>
              <a:buFont typeface="Montserrat"/>
              <a:buChar char="●"/>
            </a:pPr>
            <a:r>
              <a:rPr b="0" i="0" lang="en-US" sz="3400" u="none" cap="none" strike="noStrike">
                <a:solidFill>
                  <a:schemeClr val="lt1"/>
                </a:solidFill>
                <a:latin typeface="Montserrat"/>
                <a:ea typeface="Montserrat"/>
                <a:cs typeface="Montserrat"/>
                <a:sym typeface="Montserrat"/>
              </a:rPr>
              <a:t>Howest,University College West Flanders, Belgium – digital marketing, Consumer and Internet Law and Cyber Security</a:t>
            </a:r>
            <a:endParaRPr b="0" i="0" sz="3400" u="none" cap="none" strike="noStrike">
              <a:solidFill>
                <a:schemeClr val="lt1"/>
              </a:solidFill>
              <a:latin typeface="Montserrat"/>
              <a:ea typeface="Montserrat"/>
              <a:cs typeface="Montserrat"/>
              <a:sym typeface="Montserrat"/>
            </a:endParaRPr>
          </a:p>
          <a:p>
            <a:pPr indent="-444500" lvl="0" marL="457200" marR="0" rtl="0" algn="l">
              <a:lnSpc>
                <a:spcPct val="80000"/>
              </a:lnSpc>
              <a:spcBef>
                <a:spcPts val="0"/>
              </a:spcBef>
              <a:spcAft>
                <a:spcPts val="0"/>
              </a:spcAft>
              <a:buClr>
                <a:schemeClr val="lt1"/>
              </a:buClr>
              <a:buSzPts val="3400"/>
              <a:buFont typeface="Montserrat"/>
              <a:buChar char="●"/>
            </a:pPr>
            <a:r>
              <a:rPr b="0" i="0" lang="en-US" sz="3400" u="none" cap="none" strike="noStrike">
                <a:solidFill>
                  <a:schemeClr val="lt1"/>
                </a:solidFill>
                <a:latin typeface="Montserrat"/>
                <a:ea typeface="Montserrat"/>
                <a:cs typeface="Montserrat"/>
                <a:sym typeface="Montserrat"/>
              </a:rPr>
              <a:t>Budapest Business School, Hungary – IT skills</a:t>
            </a:r>
            <a:endParaRPr b="0" i="0" sz="3400" u="none" cap="none" strike="noStrike">
              <a:solidFill>
                <a:schemeClr val="lt1"/>
              </a:solidFill>
              <a:latin typeface="Montserrat"/>
              <a:ea typeface="Montserrat"/>
              <a:cs typeface="Montserrat"/>
              <a:sym typeface="Montserrat"/>
            </a:endParaRPr>
          </a:p>
          <a:p>
            <a:pPr indent="-444500" lvl="0" marL="457200" marR="0" rtl="0" algn="l">
              <a:lnSpc>
                <a:spcPct val="80000"/>
              </a:lnSpc>
              <a:spcBef>
                <a:spcPts val="0"/>
              </a:spcBef>
              <a:spcAft>
                <a:spcPts val="0"/>
              </a:spcAft>
              <a:buClr>
                <a:schemeClr val="lt1"/>
              </a:buClr>
              <a:buSzPts val="3400"/>
              <a:buFont typeface="Montserrat"/>
              <a:buChar char="●"/>
            </a:pPr>
            <a:r>
              <a:rPr b="0" i="0" lang="en-US" sz="3400" u="none" cap="none" strike="noStrike">
                <a:solidFill>
                  <a:schemeClr val="lt1"/>
                </a:solidFill>
                <a:latin typeface="Montserrat"/>
                <a:ea typeface="Montserrat"/>
                <a:cs typeface="Montserrat"/>
                <a:sym typeface="Montserrat"/>
              </a:rPr>
              <a:t>Isik University, Turkey – e-learning</a:t>
            </a:r>
            <a:endParaRPr b="0" i="0" sz="3400" u="none" cap="none" strike="noStrike">
              <a:solidFill>
                <a:schemeClr val="lt1"/>
              </a:solidFill>
              <a:latin typeface="Montserrat"/>
              <a:ea typeface="Montserrat"/>
              <a:cs typeface="Montserrat"/>
              <a:sym typeface="Montserrat"/>
            </a:endParaRPr>
          </a:p>
          <a:p>
            <a:pPr indent="-444500" lvl="0" marL="457200" marR="0" rtl="0" algn="l">
              <a:lnSpc>
                <a:spcPct val="80000"/>
              </a:lnSpc>
              <a:spcBef>
                <a:spcPts val="0"/>
              </a:spcBef>
              <a:spcAft>
                <a:spcPts val="0"/>
              </a:spcAft>
              <a:buClr>
                <a:schemeClr val="lt1"/>
              </a:buClr>
              <a:buSzPts val="3400"/>
              <a:buFont typeface="Montserrat"/>
              <a:buChar char="●"/>
            </a:pPr>
            <a:r>
              <a:rPr b="0" i="0" lang="en-US" sz="3400" u="none" cap="none" strike="noStrike">
                <a:solidFill>
                  <a:schemeClr val="lt1"/>
                </a:solidFill>
                <a:latin typeface="Montserrat"/>
                <a:ea typeface="Montserrat"/>
                <a:cs typeface="Montserrat"/>
                <a:sym typeface="Montserrat"/>
              </a:rPr>
              <a:t>Université Savoie Mont Blanc, France – consumer research, quantitative and qualitative market research</a:t>
            </a:r>
            <a:endParaRPr b="0" i="0" sz="3400" u="none" cap="none" strike="noStrike">
              <a:solidFill>
                <a:schemeClr val="lt1"/>
              </a:solidFill>
              <a:latin typeface="Montserrat"/>
              <a:ea typeface="Montserrat"/>
              <a:cs typeface="Montserrat"/>
              <a:sym typeface="Montserrat"/>
            </a:endParaRPr>
          </a:p>
          <a:p>
            <a:pPr indent="0" lvl="0" marL="45720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45720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45720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a:p>
            <a:pPr indent="0" lvl="0" marL="45720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p:txBody>
      </p:sp>
      <p:pic>
        <p:nvPicPr>
          <p:cNvPr id="288" name="Google Shape;288;p33"/>
          <p:cNvPicPr preferRelativeResize="0"/>
          <p:nvPr/>
        </p:nvPicPr>
        <p:blipFill rotWithShape="1">
          <a:blip r:embed="rId4">
            <a:alphaModFix/>
          </a:blip>
          <a:srcRect b="0" l="0" r="0" t="0"/>
          <a:stretch/>
        </p:blipFill>
        <p:spPr>
          <a:xfrm>
            <a:off x="6971761" y="6947800"/>
            <a:ext cx="2381100" cy="2381100"/>
          </a:xfrm>
          <a:prstGeom prst="ellipse">
            <a:avLst/>
          </a:prstGeom>
          <a:noFill/>
          <a:ln cap="rnd" cmpd="sng" w="63500">
            <a:solidFill>
              <a:srgbClr val="29F3E2"/>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id="289" name="Google Shape;289;p33"/>
          <p:cNvPicPr preferRelativeResize="0"/>
          <p:nvPr/>
        </p:nvPicPr>
        <p:blipFill rotWithShape="1">
          <a:blip r:embed="rId5">
            <a:alphaModFix/>
          </a:blip>
          <a:srcRect b="0" l="0" r="0" t="0"/>
          <a:stretch/>
        </p:blipFill>
        <p:spPr>
          <a:xfrm>
            <a:off x="9676149" y="6947800"/>
            <a:ext cx="2381100" cy="23811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id="290" name="Google Shape;290;p33"/>
          <p:cNvPicPr preferRelativeResize="0"/>
          <p:nvPr/>
        </p:nvPicPr>
        <p:blipFill rotWithShape="1">
          <a:blip r:embed="rId6">
            <a:alphaModFix/>
          </a:blip>
          <a:srcRect b="0" l="0" r="0" t="0"/>
          <a:stretch/>
        </p:blipFill>
        <p:spPr>
          <a:xfrm>
            <a:off x="12368462" y="6947800"/>
            <a:ext cx="2381100" cy="23811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id="291" name="Google Shape;291;p33"/>
          <p:cNvPicPr preferRelativeResize="0"/>
          <p:nvPr/>
        </p:nvPicPr>
        <p:blipFill rotWithShape="1">
          <a:blip r:embed="rId7">
            <a:alphaModFix/>
          </a:blip>
          <a:srcRect b="0" l="0" r="0" t="0"/>
          <a:stretch/>
        </p:blipFill>
        <p:spPr>
          <a:xfrm>
            <a:off x="15036575" y="6947800"/>
            <a:ext cx="2381100" cy="23811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95" name="Shape 295"/>
        <p:cNvGrpSpPr/>
        <p:nvPr/>
      </p:nvGrpSpPr>
      <p:grpSpPr>
        <a:xfrm>
          <a:off x="0" y="0"/>
          <a:ext cx="0" cy="0"/>
          <a:chOff x="0" y="0"/>
          <a:chExt cx="0" cy="0"/>
        </a:xfrm>
      </p:grpSpPr>
      <p:sp>
        <p:nvSpPr>
          <p:cNvPr id="296" name="Google Shape;296;p34"/>
          <p:cNvSpPr txBox="1"/>
          <p:nvPr/>
        </p:nvSpPr>
        <p:spPr>
          <a:xfrm>
            <a:off x="1774471" y="1156335"/>
            <a:ext cx="147390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i="0" lang="en-US" sz="6000" u="none" cap="none" strike="noStrike">
                <a:solidFill>
                  <a:srgbClr val="000000"/>
                </a:solidFill>
                <a:latin typeface="Montserrat"/>
                <a:ea typeface="Montserrat"/>
                <a:cs typeface="Montserrat"/>
                <a:sym typeface="Montserrat"/>
              </a:rPr>
              <a:t>PROJECT DURATION AND STAGES</a:t>
            </a:r>
            <a:endParaRPr b="1" i="0" sz="6000" u="none" cap="none" strike="noStrike">
              <a:solidFill>
                <a:srgbClr val="000000"/>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rPr b="1" lang="en-US" sz="2800">
                <a:latin typeface="Montserrat"/>
                <a:ea typeface="Montserrat"/>
                <a:cs typeface="Montserrat"/>
                <a:sym typeface="Montserrat"/>
              </a:rPr>
              <a:t>Duration: 2017-2019</a:t>
            </a:r>
            <a:endParaRPr b="1" sz="2800">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rPr b="1" lang="en-US" sz="2800">
                <a:latin typeface="Montserrat"/>
                <a:ea typeface="Montserrat"/>
                <a:cs typeface="Montserrat"/>
                <a:sym typeface="Montserrat"/>
              </a:rPr>
              <a:t>Transnational meetings: </a:t>
            </a:r>
            <a:endParaRPr b="1" sz="2800">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6000">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6000">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6000"/>
              <a:buFont typeface="Arial"/>
              <a:buNone/>
            </a:pPr>
            <a:r>
              <a:t/>
            </a:r>
            <a:endParaRPr b="1" i="0" sz="6000" u="none" cap="none" strike="noStrike">
              <a:solidFill>
                <a:srgbClr val="000000"/>
              </a:solidFill>
              <a:latin typeface="Montserrat"/>
              <a:ea typeface="Montserrat"/>
              <a:cs typeface="Montserrat"/>
              <a:sym typeface="Montserrat"/>
            </a:endParaRPr>
          </a:p>
        </p:txBody>
      </p:sp>
      <p:grpSp>
        <p:nvGrpSpPr>
          <p:cNvPr id="297" name="Google Shape;297;p34"/>
          <p:cNvGrpSpPr/>
          <p:nvPr/>
        </p:nvGrpSpPr>
        <p:grpSpPr>
          <a:xfrm>
            <a:off x="5372495" y="5728651"/>
            <a:ext cx="3022252" cy="2003999"/>
            <a:chOff x="-3394485" y="-66667"/>
            <a:chExt cx="9990916" cy="2671998"/>
          </a:xfrm>
        </p:grpSpPr>
        <p:sp>
          <p:nvSpPr>
            <p:cNvPr id="298" name="Google Shape;298;p34"/>
            <p:cNvSpPr txBox="1"/>
            <p:nvPr/>
          </p:nvSpPr>
          <p:spPr>
            <a:xfrm>
              <a:off x="-3394485" y="-66667"/>
              <a:ext cx="99909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rgbClr val="000000"/>
                </a:buClr>
                <a:buSzPts val="3300"/>
                <a:buFont typeface="Arial"/>
                <a:buNone/>
              </a:pPr>
              <a:r>
                <a:rPr lang="en-US" sz="3300">
                  <a:latin typeface="Montserrat"/>
                  <a:ea typeface="Montserrat"/>
                  <a:cs typeface="Montserrat"/>
                  <a:sym typeface="Montserrat"/>
                </a:rPr>
                <a:t>2017:</a:t>
              </a:r>
              <a:endParaRPr b="0" i="0" sz="1400" u="none" cap="none" strike="noStrike">
                <a:solidFill>
                  <a:srgbClr val="000000"/>
                </a:solidFill>
                <a:latin typeface="Arial"/>
                <a:ea typeface="Arial"/>
                <a:cs typeface="Arial"/>
                <a:sym typeface="Arial"/>
              </a:endParaRPr>
            </a:p>
          </p:txBody>
        </p:sp>
        <p:sp>
          <p:nvSpPr>
            <p:cNvPr id="299" name="Google Shape;299;p34"/>
            <p:cNvSpPr txBox="1"/>
            <p:nvPr/>
          </p:nvSpPr>
          <p:spPr>
            <a:xfrm>
              <a:off x="-3394469" y="796931"/>
              <a:ext cx="9990900" cy="180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2500">
                  <a:latin typeface="Montserrat Light"/>
                  <a:ea typeface="Montserrat Light"/>
                  <a:cs typeface="Montserrat Light"/>
                  <a:sym typeface="Montserrat Light"/>
                </a:rPr>
                <a:t>Budapest Business School, Budapest, Hungary and University of Applied Sciences, Seinajoki, Finland,</a:t>
              </a:r>
              <a:endParaRPr sz="2500">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500">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rgbClr val="000000"/>
                </a:buClr>
                <a:buSzPts val="2500"/>
                <a:buFont typeface="Arial"/>
                <a:buNone/>
              </a:pPr>
              <a:r>
                <a:t/>
              </a:r>
              <a:endParaRPr sz="2500">
                <a:latin typeface="Montserrat Light"/>
                <a:ea typeface="Montserrat Light"/>
                <a:cs typeface="Montserrat Light"/>
                <a:sym typeface="Montserrat Light"/>
              </a:endParaRPr>
            </a:p>
          </p:txBody>
        </p:sp>
      </p:grpSp>
      <p:grpSp>
        <p:nvGrpSpPr>
          <p:cNvPr id="300" name="Google Shape;300;p34"/>
          <p:cNvGrpSpPr/>
          <p:nvPr/>
        </p:nvGrpSpPr>
        <p:grpSpPr>
          <a:xfrm>
            <a:off x="1025469" y="5728644"/>
            <a:ext cx="3173534" cy="3034281"/>
            <a:chOff x="0" y="-1176642"/>
            <a:chExt cx="6596412" cy="4045708"/>
          </a:xfrm>
        </p:grpSpPr>
        <p:sp>
          <p:nvSpPr>
            <p:cNvPr id="301" name="Google Shape;301;p34"/>
            <p:cNvSpPr txBox="1"/>
            <p:nvPr/>
          </p:nvSpPr>
          <p:spPr>
            <a:xfrm>
              <a:off x="0" y="-1176642"/>
              <a:ext cx="65964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rgbClr val="000000"/>
                </a:buClr>
                <a:buSzPts val="3300"/>
                <a:buFont typeface="Arial"/>
                <a:buNone/>
              </a:pPr>
              <a:r>
                <a:rPr lang="en-US" sz="3300">
                  <a:latin typeface="Montserrat"/>
                  <a:ea typeface="Montserrat"/>
                  <a:cs typeface="Montserrat"/>
                  <a:sym typeface="Montserrat"/>
                </a:rPr>
                <a:t>2016:</a:t>
              </a:r>
              <a:endParaRPr b="0" i="0" sz="1400" u="none" cap="none" strike="noStrike">
                <a:solidFill>
                  <a:srgbClr val="000000"/>
                </a:solidFill>
                <a:latin typeface="Arial"/>
                <a:ea typeface="Arial"/>
                <a:cs typeface="Arial"/>
                <a:sym typeface="Arial"/>
              </a:endParaRPr>
            </a:p>
          </p:txBody>
        </p:sp>
        <p:sp>
          <p:nvSpPr>
            <p:cNvPr id="302" name="Google Shape;302;p34"/>
            <p:cNvSpPr txBox="1"/>
            <p:nvPr/>
          </p:nvSpPr>
          <p:spPr>
            <a:xfrm>
              <a:off x="12" y="-313033"/>
              <a:ext cx="6596400" cy="31821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2500">
                  <a:latin typeface="Montserrat Light"/>
                  <a:ea typeface="Montserrat Light"/>
                  <a:cs typeface="Montserrat Light"/>
                  <a:sym typeface="Montserrat Light"/>
                </a:rPr>
                <a:t>University of Economics, Katowice, Poland- initiation of the project,</a:t>
              </a:r>
              <a:endParaRPr sz="2500">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500">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rgbClr val="000000"/>
                </a:buClr>
                <a:buSzPts val="2500"/>
                <a:buFont typeface="Arial"/>
                <a:buNone/>
              </a:pPr>
              <a:r>
                <a:t/>
              </a:r>
              <a:endParaRPr sz="2500">
                <a:latin typeface="Montserrat Light"/>
                <a:ea typeface="Montserrat Light"/>
                <a:cs typeface="Montserrat Light"/>
                <a:sym typeface="Montserrat Light"/>
              </a:endParaRPr>
            </a:p>
          </p:txBody>
        </p:sp>
      </p:grpSp>
      <p:grpSp>
        <p:nvGrpSpPr>
          <p:cNvPr id="303" name="Google Shape;303;p34"/>
          <p:cNvGrpSpPr/>
          <p:nvPr/>
        </p:nvGrpSpPr>
        <p:grpSpPr>
          <a:xfrm>
            <a:off x="9568250" y="5728650"/>
            <a:ext cx="3014290" cy="2130675"/>
            <a:chOff x="-3658288" y="-1176633"/>
            <a:chExt cx="10433680" cy="2840900"/>
          </a:xfrm>
        </p:grpSpPr>
        <p:sp>
          <p:nvSpPr>
            <p:cNvPr id="304" name="Google Shape;304;p34"/>
            <p:cNvSpPr txBox="1"/>
            <p:nvPr/>
          </p:nvSpPr>
          <p:spPr>
            <a:xfrm>
              <a:off x="-3658288" y="-1176633"/>
              <a:ext cx="7324800" cy="729600"/>
            </a:xfrm>
            <a:prstGeom prst="rect">
              <a:avLst/>
            </a:prstGeom>
            <a:noFill/>
            <a:ln>
              <a:noFill/>
            </a:ln>
          </p:spPr>
          <p:txBody>
            <a:bodyPr anchorCtr="0" anchor="t" bIns="0" lIns="0" spcFirstLastPara="1" rIns="0" wrap="square" tIns="0">
              <a:noAutofit/>
            </a:bodyPr>
            <a:lstStyle/>
            <a:p>
              <a:pPr indent="457200" lvl="0" marL="457200" marR="0" rtl="0" algn="ctr">
                <a:lnSpc>
                  <a:spcPct val="140000"/>
                </a:lnSpc>
                <a:spcBef>
                  <a:spcPts val="0"/>
                </a:spcBef>
                <a:spcAft>
                  <a:spcPts val="0"/>
                </a:spcAft>
                <a:buClr>
                  <a:srgbClr val="000000"/>
                </a:buClr>
                <a:buSzPts val="3300"/>
                <a:buFont typeface="Arial"/>
                <a:buNone/>
              </a:pPr>
              <a:r>
                <a:rPr lang="en-US" sz="3300">
                  <a:latin typeface="Montserrat"/>
                  <a:ea typeface="Montserrat"/>
                  <a:cs typeface="Montserrat"/>
                  <a:sym typeface="Montserrat"/>
                </a:rPr>
                <a:t>2018:</a:t>
              </a:r>
              <a:endParaRPr b="0" i="0" sz="1400" u="none" cap="none" strike="noStrike">
                <a:solidFill>
                  <a:srgbClr val="000000"/>
                </a:solidFill>
                <a:latin typeface="Arial"/>
                <a:ea typeface="Arial"/>
                <a:cs typeface="Arial"/>
                <a:sym typeface="Arial"/>
              </a:endParaRPr>
            </a:p>
          </p:txBody>
        </p:sp>
        <p:sp>
          <p:nvSpPr>
            <p:cNvPr id="305" name="Google Shape;305;p34"/>
            <p:cNvSpPr txBox="1"/>
            <p:nvPr/>
          </p:nvSpPr>
          <p:spPr>
            <a:xfrm>
              <a:off x="-3479507" y="-313033"/>
              <a:ext cx="10254900" cy="1977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2500">
                  <a:latin typeface="Montserrat Light"/>
                  <a:ea typeface="Montserrat Light"/>
                  <a:cs typeface="Montserrat Light"/>
                  <a:sym typeface="Montserrat Light"/>
                </a:rPr>
                <a:t>Università degli Studi di Trento, Trento, Italy  and Université Savoie Mont Blanc, France,</a:t>
              </a:r>
              <a:endParaRPr sz="2500">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500">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rgbClr val="000000"/>
                </a:buClr>
                <a:buSzPts val="2500"/>
                <a:buFont typeface="Arial"/>
                <a:buNone/>
              </a:pPr>
              <a:r>
                <a:t/>
              </a:r>
              <a:endParaRPr sz="2500">
                <a:latin typeface="Montserrat Light"/>
                <a:ea typeface="Montserrat Light"/>
                <a:cs typeface="Montserrat Light"/>
                <a:sym typeface="Montserrat Light"/>
              </a:endParaRPr>
            </a:p>
          </p:txBody>
        </p:sp>
      </p:grpSp>
      <p:pic>
        <p:nvPicPr>
          <p:cNvPr id="306" name="Google Shape;306;p3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07" name="Google Shape;307;p34"/>
          <p:cNvSpPr txBox="1"/>
          <p:nvPr/>
        </p:nvSpPr>
        <p:spPr>
          <a:xfrm>
            <a:off x="13942300" y="5728654"/>
            <a:ext cx="3173700" cy="647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rgbClr val="000000"/>
              </a:buClr>
              <a:buSzPts val="3300"/>
              <a:buFont typeface="Arial"/>
              <a:buNone/>
            </a:pPr>
            <a:r>
              <a:rPr lang="en-US" sz="3300">
                <a:latin typeface="Montserrat"/>
                <a:ea typeface="Montserrat"/>
                <a:cs typeface="Montserrat"/>
                <a:sym typeface="Montserrat"/>
              </a:rPr>
              <a:t>2019:</a:t>
            </a:r>
            <a:endParaRPr b="0" i="0" sz="1400" u="none" cap="none" strike="noStrike">
              <a:solidFill>
                <a:srgbClr val="000000"/>
              </a:solidFill>
              <a:latin typeface="Arial"/>
              <a:ea typeface="Arial"/>
              <a:cs typeface="Arial"/>
              <a:sym typeface="Arial"/>
            </a:endParaRPr>
          </a:p>
        </p:txBody>
      </p:sp>
      <p:sp>
        <p:nvSpPr>
          <p:cNvPr id="308" name="Google Shape;308;p34"/>
          <p:cNvSpPr txBox="1"/>
          <p:nvPr/>
        </p:nvSpPr>
        <p:spPr>
          <a:xfrm>
            <a:off x="13807700" y="6376357"/>
            <a:ext cx="3173700" cy="23091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000000"/>
              </a:buClr>
              <a:buSzPts val="2500"/>
              <a:buFont typeface="Arial"/>
              <a:buNone/>
            </a:pPr>
            <a:r>
              <a:rPr lang="en-US" sz="2500">
                <a:latin typeface="Montserrat Light"/>
                <a:ea typeface="Montserrat Light"/>
                <a:cs typeface="Montserrat Light"/>
                <a:sym typeface="Montserrat Light"/>
              </a:rPr>
              <a:t>Howest,University College West Flanders, Belgium.</a:t>
            </a:r>
            <a:endParaRPr b="0" i="0" sz="1400" u="none" cap="none" strike="noStrike">
              <a:solidFill>
                <a:srgbClr val="000000"/>
              </a:solidFill>
              <a:latin typeface="Arial"/>
              <a:ea typeface="Arial"/>
              <a:cs typeface="Arial"/>
              <a:sym typeface="Arial"/>
            </a:endParaRPr>
          </a:p>
        </p:txBody>
      </p:sp>
      <p:pic>
        <p:nvPicPr>
          <p:cNvPr id="309" name="Google Shape;309;p34"/>
          <p:cNvPicPr preferRelativeResize="0"/>
          <p:nvPr/>
        </p:nvPicPr>
        <p:blipFill rotWithShape="1">
          <a:blip r:embed="rId4">
            <a:alphaModFix/>
          </a:blip>
          <a:srcRect b="0" l="0" r="0" t="0"/>
          <a:stretch/>
        </p:blipFill>
        <p:spPr>
          <a:xfrm>
            <a:off x="304900" y="3533725"/>
            <a:ext cx="2544350" cy="1500900"/>
          </a:xfrm>
          <a:prstGeom prst="rect">
            <a:avLst/>
          </a:prstGeom>
          <a:noFill/>
          <a:ln>
            <a:noFill/>
          </a:ln>
        </p:spPr>
      </p:pic>
      <p:pic>
        <p:nvPicPr>
          <p:cNvPr id="310" name="Google Shape;310;p34"/>
          <p:cNvPicPr preferRelativeResize="0"/>
          <p:nvPr/>
        </p:nvPicPr>
        <p:blipFill rotWithShape="1">
          <a:blip r:embed="rId5">
            <a:alphaModFix/>
          </a:blip>
          <a:srcRect b="0" l="0" r="0" t="0"/>
          <a:stretch/>
        </p:blipFill>
        <p:spPr>
          <a:xfrm>
            <a:off x="15528925" y="3469875"/>
            <a:ext cx="2341400" cy="1566425"/>
          </a:xfrm>
          <a:prstGeom prst="rect">
            <a:avLst/>
          </a:prstGeom>
          <a:noFill/>
          <a:ln>
            <a:noFill/>
          </a:ln>
        </p:spPr>
      </p:pic>
      <p:pic>
        <p:nvPicPr>
          <p:cNvPr id="311" name="Google Shape;311;p34"/>
          <p:cNvPicPr preferRelativeResize="0"/>
          <p:nvPr/>
        </p:nvPicPr>
        <p:blipFill>
          <a:blip r:embed="rId6">
            <a:alphaModFix/>
          </a:blip>
          <a:stretch>
            <a:fillRect/>
          </a:stretch>
        </p:blipFill>
        <p:spPr>
          <a:xfrm>
            <a:off x="3252394" y="3531400"/>
            <a:ext cx="2578918" cy="1505550"/>
          </a:xfrm>
          <a:prstGeom prst="rect">
            <a:avLst/>
          </a:prstGeom>
          <a:noFill/>
          <a:ln>
            <a:noFill/>
          </a:ln>
        </p:spPr>
      </p:pic>
      <p:pic>
        <p:nvPicPr>
          <p:cNvPr id="312" name="Google Shape;312;p34"/>
          <p:cNvPicPr preferRelativeResize="0"/>
          <p:nvPr/>
        </p:nvPicPr>
        <p:blipFill>
          <a:blip r:embed="rId7">
            <a:alphaModFix/>
          </a:blip>
          <a:stretch>
            <a:fillRect/>
          </a:stretch>
        </p:blipFill>
        <p:spPr>
          <a:xfrm>
            <a:off x="6280088" y="3531400"/>
            <a:ext cx="2687400" cy="1505550"/>
          </a:xfrm>
          <a:prstGeom prst="rect">
            <a:avLst/>
          </a:prstGeom>
          <a:noFill/>
          <a:ln>
            <a:noFill/>
          </a:ln>
        </p:spPr>
      </p:pic>
      <p:pic>
        <p:nvPicPr>
          <p:cNvPr id="313" name="Google Shape;313;p34"/>
          <p:cNvPicPr preferRelativeResize="0"/>
          <p:nvPr/>
        </p:nvPicPr>
        <p:blipFill>
          <a:blip r:embed="rId8">
            <a:alphaModFix/>
          </a:blip>
          <a:stretch>
            <a:fillRect/>
          </a:stretch>
        </p:blipFill>
        <p:spPr>
          <a:xfrm>
            <a:off x="9416288" y="3522800"/>
            <a:ext cx="2687399" cy="1522749"/>
          </a:xfrm>
          <a:prstGeom prst="rect">
            <a:avLst/>
          </a:prstGeom>
          <a:noFill/>
          <a:ln>
            <a:noFill/>
          </a:ln>
        </p:spPr>
      </p:pic>
      <p:pic>
        <p:nvPicPr>
          <p:cNvPr id="314" name="Google Shape;314;p34"/>
          <p:cNvPicPr preferRelativeResize="0"/>
          <p:nvPr/>
        </p:nvPicPr>
        <p:blipFill>
          <a:blip r:embed="rId9">
            <a:alphaModFix/>
          </a:blip>
          <a:stretch>
            <a:fillRect/>
          </a:stretch>
        </p:blipFill>
        <p:spPr>
          <a:xfrm>
            <a:off x="12582538" y="3468625"/>
            <a:ext cx="2467500" cy="156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18" name="Shape 318"/>
        <p:cNvGrpSpPr/>
        <p:nvPr/>
      </p:nvGrpSpPr>
      <p:grpSpPr>
        <a:xfrm>
          <a:off x="0" y="0"/>
          <a:ext cx="0" cy="0"/>
          <a:chOff x="0" y="0"/>
          <a:chExt cx="0" cy="0"/>
        </a:xfrm>
      </p:grpSpPr>
      <p:sp>
        <p:nvSpPr>
          <p:cNvPr id="319" name="Google Shape;319;p35"/>
          <p:cNvSpPr txBox="1"/>
          <p:nvPr/>
        </p:nvSpPr>
        <p:spPr>
          <a:xfrm>
            <a:off x="1009650" y="4804971"/>
            <a:ext cx="5622000" cy="35910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Clr>
                <a:srgbClr val="000000"/>
              </a:buClr>
              <a:buSzPts val="1100"/>
              <a:buFont typeface="Arial"/>
              <a:buNone/>
            </a:pPr>
            <a:r>
              <a:rPr b="1" i="0" lang="en-US" sz="7500" u="none" cap="none" strike="noStrike">
                <a:solidFill>
                  <a:srgbClr val="000000"/>
                </a:solidFill>
                <a:latin typeface="Montserrat"/>
                <a:ea typeface="Montserrat"/>
                <a:cs typeface="Montserrat"/>
                <a:sym typeface="Montserrat"/>
              </a:rPr>
              <a:t>PROJECT  ACTIVITIES</a:t>
            </a:r>
            <a:endParaRPr b="1" i="0" sz="7500" u="none" cap="none" strike="noStrike">
              <a:solidFill>
                <a:srgbClr val="000000"/>
              </a:solidFill>
              <a:latin typeface="Montserrat"/>
              <a:ea typeface="Montserrat"/>
              <a:cs typeface="Montserrat"/>
              <a:sym typeface="Montserrat"/>
            </a:endParaRPr>
          </a:p>
          <a:p>
            <a:pPr indent="0" lvl="0" marL="0" marR="0" rtl="0" algn="l">
              <a:lnSpc>
                <a:spcPct val="126000"/>
              </a:lnSpc>
              <a:spcBef>
                <a:spcPts val="0"/>
              </a:spcBef>
              <a:spcAft>
                <a:spcPts val="0"/>
              </a:spcAft>
              <a:buClr>
                <a:srgbClr val="000000"/>
              </a:buClr>
              <a:buSzPts val="1100"/>
              <a:buFont typeface="Arial"/>
              <a:buNone/>
            </a:pPr>
            <a:r>
              <a:t/>
            </a:r>
            <a:endParaRPr b="1" i="0" sz="7500" u="none" cap="none" strike="noStrike">
              <a:solidFill>
                <a:srgbClr val="000000"/>
              </a:solidFill>
              <a:latin typeface="Montserrat"/>
              <a:ea typeface="Montserrat"/>
              <a:cs typeface="Montserrat"/>
              <a:sym typeface="Montserrat"/>
            </a:endParaRPr>
          </a:p>
          <a:p>
            <a:pPr indent="0" lvl="0" marL="0" marR="0" rtl="0" algn="l">
              <a:lnSpc>
                <a:spcPct val="126000"/>
              </a:lnSpc>
              <a:spcBef>
                <a:spcPts val="0"/>
              </a:spcBef>
              <a:spcAft>
                <a:spcPts val="0"/>
              </a:spcAft>
              <a:buClr>
                <a:srgbClr val="000000"/>
              </a:buClr>
              <a:buSzPts val="7500"/>
              <a:buFont typeface="Arial"/>
              <a:buNone/>
            </a:pPr>
            <a:r>
              <a:t/>
            </a:r>
            <a:endParaRPr b="1" i="0" sz="7500" u="none" cap="none" strike="noStrike">
              <a:solidFill>
                <a:srgbClr val="000000"/>
              </a:solidFill>
              <a:latin typeface="Montserrat"/>
              <a:ea typeface="Montserrat"/>
              <a:cs typeface="Montserrat"/>
              <a:sym typeface="Montserrat"/>
            </a:endParaRPr>
          </a:p>
        </p:txBody>
      </p:sp>
      <p:sp>
        <p:nvSpPr>
          <p:cNvPr id="320" name="Google Shape;320;p35"/>
          <p:cNvSpPr/>
          <p:nvPr/>
        </p:nvSpPr>
        <p:spPr>
          <a:xfrm>
            <a:off x="7695684" y="-20955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txBox="1"/>
          <p:nvPr/>
        </p:nvSpPr>
        <p:spPr>
          <a:xfrm>
            <a:off x="9006225" y="2756650"/>
            <a:ext cx="7971300" cy="5729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Distribution of tasks per partner,</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Contents of the BOOK and E-BOOK,</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Intensive Programmes: testing the mobile application on target groups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Design of the project  assessment survey,</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Design of the course and teachers’ assessment survey.</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Design of the course syllabus,</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BCD4"/>
              </a:solidFill>
              <a:latin typeface="Montserrat Light"/>
              <a:ea typeface="Montserrat Light"/>
              <a:cs typeface="Montserrat Light"/>
              <a:sym typeface="Montserrat Light"/>
            </a:endParaRPr>
          </a:p>
        </p:txBody>
      </p:sp>
      <p:sp>
        <p:nvSpPr>
          <p:cNvPr id="322" name="Google Shape;322;p35"/>
          <p:cNvSpPr/>
          <p:nvPr/>
        </p:nvSpPr>
        <p:spPr>
          <a:xfrm>
            <a:off x="1009650" y="9144000"/>
            <a:ext cx="5638800" cy="11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3" name="Google Shape;323;p35"/>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27" name="Shape 327"/>
        <p:cNvGrpSpPr/>
        <p:nvPr/>
      </p:nvGrpSpPr>
      <p:grpSpPr>
        <a:xfrm>
          <a:off x="0" y="0"/>
          <a:ext cx="0" cy="0"/>
          <a:chOff x="0" y="0"/>
          <a:chExt cx="0" cy="0"/>
        </a:xfrm>
      </p:grpSpPr>
      <p:sp>
        <p:nvSpPr>
          <p:cNvPr id="328" name="Google Shape;328;p36"/>
          <p:cNvSpPr txBox="1"/>
          <p:nvPr/>
        </p:nvSpPr>
        <p:spPr>
          <a:xfrm>
            <a:off x="1009650" y="4804971"/>
            <a:ext cx="5621889" cy="3590925"/>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Clr>
                <a:schemeClr val="dk1"/>
              </a:buClr>
              <a:buSzPts val="1100"/>
              <a:buFont typeface="Arial"/>
              <a:buNone/>
            </a:pPr>
            <a:r>
              <a:rPr b="1" i="0" lang="en-US" sz="7500" u="none" cap="none" strike="noStrike">
                <a:solidFill>
                  <a:srgbClr val="000000"/>
                </a:solidFill>
                <a:latin typeface="Montserrat"/>
                <a:ea typeface="Montserrat"/>
                <a:cs typeface="Montserrat"/>
                <a:sym typeface="Montserrat"/>
              </a:rPr>
              <a:t>PROJECT  ACTIVITIES</a:t>
            </a:r>
            <a:endParaRPr b="1" i="0" sz="7500" u="none" cap="none" strike="noStrike">
              <a:solidFill>
                <a:srgbClr val="000000"/>
              </a:solidFill>
              <a:latin typeface="Montserrat"/>
              <a:ea typeface="Montserrat"/>
              <a:cs typeface="Montserrat"/>
              <a:sym typeface="Montserrat"/>
            </a:endParaRPr>
          </a:p>
          <a:p>
            <a:pPr indent="0" lvl="0" marL="0" marR="0" rtl="0" algn="l">
              <a:lnSpc>
                <a:spcPct val="126000"/>
              </a:lnSpc>
              <a:spcBef>
                <a:spcPts val="0"/>
              </a:spcBef>
              <a:spcAft>
                <a:spcPts val="0"/>
              </a:spcAft>
              <a:buClr>
                <a:schemeClr val="dk1"/>
              </a:buClr>
              <a:buSzPts val="1100"/>
              <a:buFont typeface="Arial"/>
              <a:buNone/>
            </a:pPr>
            <a:r>
              <a:t/>
            </a:r>
            <a:endParaRPr b="1" i="0" sz="7500" u="none" cap="none" strike="noStrike">
              <a:solidFill>
                <a:srgbClr val="000000"/>
              </a:solidFill>
              <a:latin typeface="Montserrat"/>
              <a:ea typeface="Montserrat"/>
              <a:cs typeface="Montserrat"/>
              <a:sym typeface="Montserrat"/>
            </a:endParaRPr>
          </a:p>
          <a:p>
            <a:pPr indent="0" lvl="0" marL="0" marR="0" rtl="0" algn="l">
              <a:lnSpc>
                <a:spcPct val="126000"/>
              </a:lnSpc>
              <a:spcBef>
                <a:spcPts val="0"/>
              </a:spcBef>
              <a:spcAft>
                <a:spcPts val="0"/>
              </a:spcAft>
              <a:buClr>
                <a:srgbClr val="000000"/>
              </a:buClr>
              <a:buSzPts val="7500"/>
              <a:buFont typeface="Arial"/>
              <a:buNone/>
            </a:pPr>
            <a:r>
              <a:t/>
            </a:r>
            <a:endParaRPr b="1" i="0" sz="7500" u="none" cap="none" strike="noStrike">
              <a:solidFill>
                <a:srgbClr val="000000"/>
              </a:solidFill>
              <a:latin typeface="Montserrat"/>
              <a:ea typeface="Montserrat"/>
              <a:cs typeface="Montserrat"/>
              <a:sym typeface="Montserrat"/>
            </a:endParaRPr>
          </a:p>
        </p:txBody>
      </p:sp>
      <p:sp>
        <p:nvSpPr>
          <p:cNvPr id="329" name="Google Shape;329;p36"/>
          <p:cNvSpPr/>
          <p:nvPr/>
        </p:nvSpPr>
        <p:spPr>
          <a:xfrm>
            <a:off x="7695684" y="-209550"/>
            <a:ext cx="10592316" cy="10706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6"/>
          <p:cNvSpPr txBox="1"/>
          <p:nvPr/>
        </p:nvSpPr>
        <p:spPr>
          <a:xfrm>
            <a:off x="8991750" y="2766375"/>
            <a:ext cx="7971300" cy="5466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Collection of case-studies, video materials, quizzes for the Mobile Application,</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Mobile Application guide of good practices,</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Project promotion presentation,</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Project dissemination presentation (formative and summative),</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Project writing guide,</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Project platform.</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t/>
            </a:r>
            <a:endParaRPr b="0" i="0" sz="3000" u="none" cap="none" strike="noStrike">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BCD4"/>
              </a:solidFill>
              <a:latin typeface="Montserrat Light"/>
              <a:ea typeface="Montserrat Light"/>
              <a:cs typeface="Montserrat Light"/>
              <a:sym typeface="Montserrat Light"/>
            </a:endParaRPr>
          </a:p>
        </p:txBody>
      </p:sp>
      <p:sp>
        <p:nvSpPr>
          <p:cNvPr id="331" name="Google Shape;331;p36"/>
          <p:cNvSpPr/>
          <p:nvPr/>
        </p:nvSpPr>
        <p:spPr>
          <a:xfrm>
            <a:off x="1009650" y="9144000"/>
            <a:ext cx="5638800" cy="11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2" name="Google Shape;332;p36"/>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36" name="Shape 336"/>
        <p:cNvGrpSpPr/>
        <p:nvPr/>
      </p:nvGrpSpPr>
      <p:grpSpPr>
        <a:xfrm>
          <a:off x="0" y="0"/>
          <a:ext cx="0" cy="0"/>
          <a:chOff x="0" y="0"/>
          <a:chExt cx="0" cy="0"/>
        </a:xfrm>
      </p:grpSpPr>
      <p:grpSp>
        <p:nvGrpSpPr>
          <p:cNvPr id="337" name="Google Shape;337;p37"/>
          <p:cNvGrpSpPr/>
          <p:nvPr/>
        </p:nvGrpSpPr>
        <p:grpSpPr>
          <a:xfrm>
            <a:off x="2236225" y="3898762"/>
            <a:ext cx="13815675" cy="3795261"/>
            <a:chOff x="9" y="1740902"/>
            <a:chExt cx="18420899" cy="5060348"/>
          </a:xfrm>
        </p:grpSpPr>
        <p:sp>
          <p:nvSpPr>
            <p:cNvPr id="338" name="Google Shape;338;p37"/>
            <p:cNvSpPr txBox="1"/>
            <p:nvPr/>
          </p:nvSpPr>
          <p:spPr>
            <a:xfrm>
              <a:off x="9" y="1740902"/>
              <a:ext cx="18420899" cy="32385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Clr>
                  <a:schemeClr val="dk1"/>
                </a:buClr>
                <a:buSzPts val="1100"/>
                <a:buFont typeface="Arial"/>
                <a:buNone/>
              </a:pPr>
              <a:r>
                <a:rPr b="1" i="0" lang="en-US" sz="8800" u="none" cap="none" strike="noStrike">
                  <a:solidFill>
                    <a:srgbClr val="00BCD4"/>
                  </a:solidFill>
                  <a:latin typeface="Montserrat"/>
                  <a:ea typeface="Montserrat"/>
                  <a:cs typeface="Montserrat"/>
                  <a:sym typeface="Montserrat"/>
                </a:rPr>
                <a:t>PROJECT’S MOST IMPORTANT BENEFIT</a:t>
              </a:r>
              <a:endParaRPr b="1" i="0" sz="8800" u="none" cap="none" strike="noStrike">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chemeClr val="dk1"/>
                </a:buClr>
                <a:buSzPts val="1100"/>
                <a:buFont typeface="Arial"/>
                <a:buNone/>
              </a:pPr>
              <a:r>
                <a:t/>
              </a:r>
              <a:endParaRPr b="1" i="0" sz="8800" u="none" cap="none" strike="noStrike">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rgbClr val="000000"/>
                </a:buClr>
                <a:buSzPts val="8800"/>
                <a:buFont typeface="Arial"/>
                <a:buNone/>
              </a:pPr>
              <a:r>
                <a:t/>
              </a:r>
              <a:endParaRPr b="1" i="0" sz="8800" u="none" cap="none" strike="noStrike">
                <a:solidFill>
                  <a:srgbClr val="00BCD4"/>
                </a:solidFill>
                <a:latin typeface="Montserrat"/>
                <a:ea typeface="Montserrat"/>
                <a:cs typeface="Montserrat"/>
                <a:sym typeface="Montserrat"/>
              </a:endParaRPr>
            </a:p>
          </p:txBody>
        </p:sp>
        <p:sp>
          <p:nvSpPr>
            <p:cNvPr id="339" name="Google Shape;339;p37"/>
            <p:cNvSpPr txBox="1"/>
            <p:nvPr/>
          </p:nvSpPr>
          <p:spPr>
            <a:xfrm>
              <a:off x="70143" y="4825450"/>
              <a:ext cx="18280500" cy="1975800"/>
            </a:xfrm>
            <a:prstGeom prst="rect">
              <a:avLst/>
            </a:prstGeom>
            <a:noFill/>
            <a:ln>
              <a:noFill/>
            </a:ln>
          </p:spPr>
          <p:txBody>
            <a:bodyPr anchorCtr="0" anchor="t" bIns="0" lIns="0" spcFirstLastPara="1" rIns="0" wrap="square" tIns="0">
              <a:noAutofit/>
            </a:bodyPr>
            <a:lstStyle/>
            <a:p>
              <a:pPr indent="0" lvl="0" marL="0" marR="0" rtl="0" algn="ctr">
                <a:lnSpc>
                  <a:spcPct val="139982"/>
                </a:lnSpc>
                <a:spcBef>
                  <a:spcPts val="0"/>
                </a:spcBef>
                <a:spcAft>
                  <a:spcPts val="0"/>
                </a:spcAft>
                <a:buClr>
                  <a:schemeClr val="dk1"/>
                </a:buClr>
                <a:buSzPts val="1100"/>
                <a:buFont typeface="Arial"/>
                <a:buNone/>
              </a:pPr>
              <a:r>
                <a:rPr b="0" i="0" lang="en-US" sz="5600" u="none" cap="none" strike="noStrike">
                  <a:solidFill>
                    <a:srgbClr val="00BCD4"/>
                  </a:solidFill>
                  <a:latin typeface="Montserrat"/>
                  <a:ea typeface="Montserrat"/>
                  <a:cs typeface="Montserrat"/>
                  <a:sym typeface="Montserrat"/>
                </a:rPr>
                <a:t>It increases  internationalization by cooperation with European partners</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chemeClr val="dk1"/>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chemeClr val="dk1"/>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chemeClr val="dk1"/>
                </a:buClr>
                <a:buSzPts val="1100"/>
                <a:buFont typeface="Arial"/>
                <a:buNone/>
              </a:pPr>
              <a:r>
                <a:t/>
              </a:r>
              <a:endParaRPr b="0" i="0" sz="5600" u="none" cap="none" strike="noStrike">
                <a:solidFill>
                  <a:srgbClr val="00BCD4"/>
                </a:solidFill>
                <a:latin typeface="Montserrat"/>
                <a:ea typeface="Montserrat"/>
                <a:cs typeface="Montserrat"/>
                <a:sym typeface="Montserrat"/>
              </a:endParaRPr>
            </a:p>
            <a:p>
              <a:pPr indent="0" lvl="0" marL="0" marR="0" rtl="0" algn="ctr">
                <a:lnSpc>
                  <a:spcPct val="139982"/>
                </a:lnSpc>
                <a:spcBef>
                  <a:spcPts val="0"/>
                </a:spcBef>
                <a:spcAft>
                  <a:spcPts val="0"/>
                </a:spcAft>
                <a:buClr>
                  <a:srgbClr val="000000"/>
                </a:buClr>
                <a:buSzPts val="5600"/>
                <a:buFont typeface="Arial"/>
                <a:buNone/>
              </a:pPr>
              <a:r>
                <a:t/>
              </a:r>
              <a:endParaRPr b="0" i="0" sz="5600" u="none" cap="none" strike="noStrike">
                <a:solidFill>
                  <a:srgbClr val="00BCD4"/>
                </a:solidFill>
                <a:latin typeface="Montserrat"/>
                <a:ea typeface="Montserrat"/>
                <a:cs typeface="Montserrat"/>
                <a:sym typeface="Montserrat"/>
              </a:endParaRPr>
            </a:p>
          </p:txBody>
        </p:sp>
      </p:grpSp>
      <p:sp>
        <p:nvSpPr>
          <p:cNvPr id="340" name="Google Shape;340;p37"/>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7"/>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2" name="Google Shape;342;p37"/>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64" name="Shape 64"/>
        <p:cNvGrpSpPr/>
        <p:nvPr/>
      </p:nvGrpSpPr>
      <p:grpSpPr>
        <a:xfrm>
          <a:off x="0" y="0"/>
          <a:ext cx="0" cy="0"/>
          <a:chOff x="0" y="0"/>
          <a:chExt cx="0" cy="0"/>
        </a:xfrm>
      </p:grpSpPr>
      <p:sp>
        <p:nvSpPr>
          <p:cNvPr id="65" name="Google Shape;65;p11"/>
          <p:cNvSpPr txBox="1"/>
          <p:nvPr/>
        </p:nvSpPr>
        <p:spPr>
          <a:xfrm>
            <a:off x="230446" y="3924300"/>
            <a:ext cx="7383108" cy="2390775"/>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Clr>
                <a:srgbClr val="000000"/>
              </a:buClr>
              <a:buSzPts val="7500"/>
              <a:buFont typeface="Arial"/>
              <a:buNone/>
            </a:pPr>
            <a:r>
              <a:rPr b="1" i="0" lang="en-US" sz="7500" u="none" cap="none" strike="noStrike">
                <a:solidFill>
                  <a:srgbClr val="000000"/>
                </a:solidFill>
                <a:latin typeface="Montserrat"/>
                <a:ea typeface="Montserrat"/>
                <a:cs typeface="Montserrat"/>
                <a:sym typeface="Montserrat"/>
              </a:rPr>
              <a:t>PROJECT MAIN OBJECTIVE</a:t>
            </a:r>
            <a:endParaRPr b="0" i="0" sz="1400" u="none" cap="none" strike="noStrike">
              <a:solidFill>
                <a:srgbClr val="000000"/>
              </a:solidFill>
              <a:latin typeface="Arial"/>
              <a:ea typeface="Arial"/>
              <a:cs typeface="Arial"/>
              <a:sym typeface="Arial"/>
            </a:endParaRPr>
          </a:p>
        </p:txBody>
      </p:sp>
      <p:sp>
        <p:nvSpPr>
          <p:cNvPr id="66" name="Google Shape;66;p11"/>
          <p:cNvSpPr/>
          <p:nvPr/>
        </p:nvSpPr>
        <p:spPr>
          <a:xfrm>
            <a:off x="7824934" y="-41910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txBox="1"/>
          <p:nvPr/>
        </p:nvSpPr>
        <p:spPr>
          <a:xfrm>
            <a:off x="8947475" y="3430847"/>
            <a:ext cx="8000100" cy="33777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chemeClr val="dk1"/>
              </a:buClr>
              <a:buSzPts val="1100"/>
              <a:buFont typeface="Arial"/>
              <a:buNone/>
            </a:pPr>
            <a:r>
              <a:rPr b="0" i="0" lang="en-US" sz="3300" u="none" cap="none" strike="noStrike">
                <a:solidFill>
                  <a:srgbClr val="FFFFFF"/>
                </a:solidFill>
                <a:latin typeface="Montserrat"/>
                <a:ea typeface="Montserrat"/>
                <a:cs typeface="Montserrat"/>
                <a:sym typeface="Montserrat"/>
              </a:rPr>
              <a:t>To create an interactive open educational module for bachelor students in order to study consumers’ rights protection, especially on the digital European market</a:t>
            </a:r>
            <a:endParaRPr b="0" i="0" sz="3300" u="none" cap="none" strike="noStrike">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
        <p:nvSpPr>
          <p:cNvPr id="68" name="Google Shape;68;p11"/>
          <p:cNvSpPr/>
          <p:nvPr/>
        </p:nvSpPr>
        <p:spPr>
          <a:xfrm>
            <a:off x="3796818" y="3955"/>
            <a:ext cx="86530" cy="1618785"/>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a:off x="3796818" y="8668215"/>
            <a:ext cx="86530" cy="1618785"/>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11"/>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46" name="Shape 346"/>
        <p:cNvGrpSpPr/>
        <p:nvPr/>
      </p:nvGrpSpPr>
      <p:grpSpPr>
        <a:xfrm>
          <a:off x="0" y="0"/>
          <a:ext cx="0" cy="0"/>
          <a:chOff x="0" y="0"/>
          <a:chExt cx="0" cy="0"/>
        </a:xfrm>
      </p:grpSpPr>
      <p:sp>
        <p:nvSpPr>
          <p:cNvPr id="347" name="Google Shape;347;p38"/>
          <p:cNvSpPr/>
          <p:nvPr/>
        </p:nvSpPr>
        <p:spPr>
          <a:xfrm>
            <a:off x="0" y="0"/>
            <a:ext cx="18288001" cy="2443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8"/>
          <p:cNvSpPr txBox="1"/>
          <p:nvPr/>
        </p:nvSpPr>
        <p:spPr>
          <a:xfrm>
            <a:off x="1270800" y="1061350"/>
            <a:ext cx="15746399"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rgbClr val="000000"/>
              </a:buClr>
              <a:buSzPts val="1100"/>
              <a:buFont typeface="Arial"/>
              <a:buNone/>
            </a:pPr>
            <a:r>
              <a:rPr b="1" i="0" lang="en-US" sz="3600" u="none" cap="none" strike="noStrike">
                <a:solidFill>
                  <a:srgbClr val="00BCD4"/>
                </a:solidFill>
                <a:latin typeface="Montserrat"/>
                <a:ea typeface="Montserrat"/>
                <a:cs typeface="Montserrat"/>
                <a:sym typeface="Montserrat"/>
              </a:rPr>
              <a:t>PROJECT BENEFITS</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3600"/>
              <a:buFont typeface="Arial"/>
              <a:buNone/>
            </a:pPr>
            <a:r>
              <a:t/>
            </a:r>
            <a:endParaRPr b="1" i="0" sz="3600" u="none" cap="none" strike="noStrike">
              <a:solidFill>
                <a:srgbClr val="00BCD4"/>
              </a:solidFill>
              <a:latin typeface="Montserrat"/>
              <a:ea typeface="Montserrat"/>
              <a:cs typeface="Montserrat"/>
              <a:sym typeface="Montserrat"/>
            </a:endParaRPr>
          </a:p>
        </p:txBody>
      </p:sp>
      <p:sp>
        <p:nvSpPr>
          <p:cNvPr id="349" name="Google Shape;349;p38"/>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0" name="Google Shape;350;p38"/>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351" name="Google Shape;351;p38"/>
          <p:cNvSpPr txBox="1"/>
          <p:nvPr/>
        </p:nvSpPr>
        <p:spPr>
          <a:xfrm>
            <a:off x="1270800" y="2968200"/>
            <a:ext cx="15746399" cy="57051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300" u="none" cap="none" strike="noStrike">
                <a:solidFill>
                  <a:srgbClr val="FFFFFF"/>
                </a:solidFill>
                <a:latin typeface="Montserrat"/>
                <a:ea typeface="Montserrat"/>
                <a:cs typeface="Montserrat"/>
                <a:sym typeface="Montserrat"/>
              </a:rPr>
              <a:t>Promotes  good practice examples on lifelong learning in Europe,</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300" u="none" cap="none" strike="noStrike">
                <a:solidFill>
                  <a:srgbClr val="FFFFFF"/>
                </a:solidFill>
                <a:latin typeface="Montserrat"/>
                <a:ea typeface="Montserrat"/>
                <a:cs typeface="Montserrat"/>
                <a:sym typeface="Montserrat"/>
              </a:rPr>
              <a:t>Promotes digital skills as a major asset in personal and professional growth in modern Europe,</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300" u="none" cap="none" strike="noStrike">
                <a:solidFill>
                  <a:srgbClr val="FFFFFF"/>
                </a:solidFill>
                <a:latin typeface="Montserrat"/>
                <a:ea typeface="Montserrat"/>
                <a:cs typeface="Montserrat"/>
                <a:sym typeface="Montserrat"/>
              </a:rPr>
              <a:t>Educates future specialists on the issue of e-consumers’ rights and protection,</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300" u="none" cap="none" strike="noStrike">
                <a:solidFill>
                  <a:srgbClr val="FFFFFF"/>
                </a:solidFill>
                <a:latin typeface="Montserrat"/>
                <a:ea typeface="Montserrat"/>
                <a:cs typeface="Montserrat"/>
                <a:sym typeface="Montserrat"/>
              </a:rPr>
              <a:t>Enhances the integration as well as the  development of networking and cooperation between the European Universities.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
        <p:nvSpPr>
          <p:cNvPr id="352" name="Google Shape;352;p38"/>
          <p:cNvSpPr txBox="1"/>
          <p:nvPr/>
        </p:nvSpPr>
        <p:spPr>
          <a:xfrm>
            <a:off x="1270800" y="5895925"/>
            <a:ext cx="15746399"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56" name="Shape 356"/>
        <p:cNvGrpSpPr/>
        <p:nvPr/>
      </p:nvGrpSpPr>
      <p:grpSpPr>
        <a:xfrm>
          <a:off x="0" y="0"/>
          <a:ext cx="0" cy="0"/>
          <a:chOff x="0" y="0"/>
          <a:chExt cx="0" cy="0"/>
        </a:xfrm>
      </p:grpSpPr>
      <p:sp>
        <p:nvSpPr>
          <p:cNvPr id="357" name="Google Shape;357;p39"/>
          <p:cNvSpPr/>
          <p:nvPr/>
        </p:nvSpPr>
        <p:spPr>
          <a:xfrm>
            <a:off x="0" y="0"/>
            <a:ext cx="18288001" cy="2443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9"/>
          <p:cNvSpPr txBox="1"/>
          <p:nvPr/>
        </p:nvSpPr>
        <p:spPr>
          <a:xfrm>
            <a:off x="1270800" y="1061350"/>
            <a:ext cx="15746399"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rgbClr val="000000"/>
              </a:buClr>
              <a:buSzPts val="1100"/>
              <a:buFont typeface="Arial"/>
              <a:buNone/>
            </a:pPr>
            <a:r>
              <a:rPr b="1" i="0" lang="en-US" sz="3600" u="none" cap="none" strike="noStrike">
                <a:solidFill>
                  <a:srgbClr val="00BCD4"/>
                </a:solidFill>
                <a:latin typeface="Montserrat"/>
                <a:ea typeface="Montserrat"/>
                <a:cs typeface="Montserrat"/>
                <a:sym typeface="Montserrat"/>
              </a:rPr>
              <a:t>PROJECT BENEFITS</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3600"/>
              <a:buFont typeface="Arial"/>
              <a:buNone/>
            </a:pPr>
            <a:r>
              <a:t/>
            </a:r>
            <a:endParaRPr b="1" i="0" sz="3600" u="none" cap="none" strike="noStrike">
              <a:solidFill>
                <a:srgbClr val="00BCD4"/>
              </a:solidFill>
              <a:latin typeface="Montserrat"/>
              <a:ea typeface="Montserrat"/>
              <a:cs typeface="Montserrat"/>
              <a:sym typeface="Montserrat"/>
            </a:endParaRPr>
          </a:p>
        </p:txBody>
      </p:sp>
      <p:sp>
        <p:nvSpPr>
          <p:cNvPr id="359" name="Google Shape;359;p39"/>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0" name="Google Shape;360;p39"/>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361" name="Google Shape;361;p39"/>
          <p:cNvSpPr txBox="1"/>
          <p:nvPr/>
        </p:nvSpPr>
        <p:spPr>
          <a:xfrm>
            <a:off x="1270800" y="2968200"/>
            <a:ext cx="15746399" cy="57051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300" u="none" cap="none" strike="noStrike">
                <a:solidFill>
                  <a:srgbClr val="FFFFFF"/>
                </a:solidFill>
                <a:latin typeface="Montserrat"/>
                <a:ea typeface="Montserrat"/>
                <a:cs typeface="Montserrat"/>
                <a:sym typeface="Montserrat"/>
              </a:rPr>
              <a:t>Promotes modern technologies as a powerful tool for teaching,</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300" u="none" cap="none" strike="noStrike">
                <a:solidFill>
                  <a:srgbClr val="FFFFFF"/>
                </a:solidFill>
                <a:latin typeface="Montserrat"/>
                <a:ea typeface="Montserrat"/>
                <a:cs typeface="Montserrat"/>
                <a:sym typeface="Montserrat"/>
              </a:rPr>
              <a:t>Offers appropriate recognition for both students and teachers after the Intensive Programmes,</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300" u="none" cap="none" strike="noStrike">
                <a:solidFill>
                  <a:srgbClr val="FFFFFF"/>
                </a:solidFill>
                <a:latin typeface="Montserrat"/>
                <a:ea typeface="Montserrat"/>
                <a:cs typeface="Montserrat"/>
                <a:sym typeface="Montserrat"/>
              </a:rPr>
              <a:t>Offers a space of good practice, experience and know-how exchange as well as networking and communication between the best European specialists,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300" u="none" cap="none" strike="noStrike">
                <a:solidFill>
                  <a:srgbClr val="FFFFFF"/>
                </a:solidFill>
                <a:latin typeface="Montserrat"/>
                <a:ea typeface="Montserrat"/>
                <a:cs typeface="Montserrat"/>
                <a:sym typeface="Montserrat"/>
              </a:rPr>
              <a:t>Offers a model of teaching and learning using advanced technology.</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
        <p:nvSpPr>
          <p:cNvPr id="362" name="Google Shape;362;p39"/>
          <p:cNvSpPr txBox="1"/>
          <p:nvPr/>
        </p:nvSpPr>
        <p:spPr>
          <a:xfrm>
            <a:off x="1270800" y="5895925"/>
            <a:ext cx="15746399"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66" name="Shape 366"/>
        <p:cNvGrpSpPr/>
        <p:nvPr/>
      </p:nvGrpSpPr>
      <p:grpSpPr>
        <a:xfrm>
          <a:off x="0" y="0"/>
          <a:ext cx="0" cy="0"/>
          <a:chOff x="0" y="0"/>
          <a:chExt cx="0" cy="0"/>
        </a:xfrm>
      </p:grpSpPr>
      <p:sp>
        <p:nvSpPr>
          <p:cNvPr id="367" name="Google Shape;367;p40"/>
          <p:cNvSpPr/>
          <p:nvPr/>
        </p:nvSpPr>
        <p:spPr>
          <a:xfrm>
            <a:off x="0" y="0"/>
            <a:ext cx="18288001" cy="24438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0"/>
          <p:cNvSpPr txBox="1"/>
          <p:nvPr/>
        </p:nvSpPr>
        <p:spPr>
          <a:xfrm>
            <a:off x="1270800" y="1061350"/>
            <a:ext cx="15746399"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i="0" lang="en-US" sz="3600" u="none" cap="none" strike="noStrike">
                <a:solidFill>
                  <a:srgbClr val="00BCD4"/>
                </a:solidFill>
                <a:latin typeface="Montserrat"/>
                <a:ea typeface="Montserrat"/>
                <a:cs typeface="Montserrat"/>
                <a:sym typeface="Montserrat"/>
              </a:rPr>
              <a:t>PROJECT BENEFICIARIES</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36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3600"/>
              <a:buFont typeface="Arial"/>
              <a:buNone/>
            </a:pPr>
            <a:r>
              <a:t/>
            </a:r>
            <a:endParaRPr b="1" i="0" sz="3600" u="none" cap="none" strike="noStrike">
              <a:solidFill>
                <a:srgbClr val="00BCD4"/>
              </a:solidFill>
              <a:latin typeface="Montserrat"/>
              <a:ea typeface="Montserrat"/>
              <a:cs typeface="Montserrat"/>
              <a:sym typeface="Montserrat"/>
            </a:endParaRPr>
          </a:p>
        </p:txBody>
      </p:sp>
      <p:sp>
        <p:nvSpPr>
          <p:cNvPr id="369" name="Google Shape;369;p40"/>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0" name="Google Shape;370;p40"/>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371" name="Google Shape;371;p40"/>
          <p:cNvSpPr txBox="1"/>
          <p:nvPr/>
        </p:nvSpPr>
        <p:spPr>
          <a:xfrm>
            <a:off x="1270800" y="2968200"/>
            <a:ext cx="15746399" cy="57051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rPr b="0" i="0" lang="en-US" sz="3300" u="none" cap="none" strike="noStrike">
                <a:solidFill>
                  <a:srgbClr val="FFFFFF"/>
                </a:solidFill>
                <a:latin typeface="Montserrat"/>
                <a:ea typeface="Montserrat"/>
                <a:cs typeface="Montserrat"/>
                <a:sym typeface="Montserrat"/>
              </a:rPr>
              <a:t>Students and teachers from the European Higher Education Institutions</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rPr b="0" i="0" lang="en-US" sz="3300" u="none" cap="none" strike="noStrike">
                <a:solidFill>
                  <a:srgbClr val="FFFFFF"/>
                </a:solidFill>
                <a:latin typeface="Montserrat"/>
                <a:ea typeface="Montserrat"/>
                <a:cs typeface="Montserrat"/>
                <a:sym typeface="Montserrat"/>
              </a:rPr>
              <a:t>Consumers from the European Union (estimated number of almost half billion)</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rPr b="0" i="0" lang="en-US" sz="3300" u="none" cap="none" strike="noStrike">
                <a:solidFill>
                  <a:srgbClr val="FFFFFF"/>
                </a:solidFill>
                <a:latin typeface="Montserrat"/>
                <a:ea typeface="Montserrat"/>
                <a:cs typeface="Montserrat"/>
                <a:sym typeface="Montserrat"/>
              </a:rPr>
              <a:t>Policy makers on regional, local, national and EU level</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rPr b="0" i="0" lang="en-US" sz="3300" u="none" cap="none" strike="noStrike">
                <a:solidFill>
                  <a:srgbClr val="FFFFFF"/>
                </a:solidFill>
                <a:latin typeface="Montserrat"/>
                <a:ea typeface="Montserrat"/>
                <a:cs typeface="Montserrat"/>
                <a:sym typeface="Montserrat"/>
              </a:rPr>
              <a:t>The European Commission</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rPr b="0" i="0" lang="en-US" sz="3300" u="none" cap="none" strike="noStrike">
                <a:solidFill>
                  <a:srgbClr val="FFFFFF"/>
                </a:solidFill>
                <a:latin typeface="Montserrat"/>
                <a:ea typeface="Montserrat"/>
                <a:cs typeface="Montserrat"/>
                <a:sym typeface="Montserrat"/>
              </a:rPr>
              <a:t>Enterprises</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rPr b="0" i="0" lang="en-US" sz="3300" u="none" cap="none" strike="noStrike">
                <a:solidFill>
                  <a:srgbClr val="FFFFFF"/>
                </a:solidFill>
                <a:latin typeface="Montserrat"/>
                <a:ea typeface="Montserrat"/>
                <a:cs typeface="Montserrat"/>
                <a:sym typeface="Montserrat"/>
              </a:rPr>
              <a:t>Media</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3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
        <p:nvSpPr>
          <p:cNvPr id="372" name="Google Shape;372;p40"/>
          <p:cNvSpPr txBox="1"/>
          <p:nvPr/>
        </p:nvSpPr>
        <p:spPr>
          <a:xfrm>
            <a:off x="1270800" y="5895925"/>
            <a:ext cx="15746399"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300"/>
              <a:buFont typeface="Arial"/>
              <a:buNone/>
            </a:pPr>
            <a:r>
              <a:t/>
            </a:r>
            <a:endParaRPr b="0" i="0" sz="33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76" name="Shape 376"/>
        <p:cNvGrpSpPr/>
        <p:nvPr/>
      </p:nvGrpSpPr>
      <p:grpSpPr>
        <a:xfrm>
          <a:off x="0" y="0"/>
          <a:ext cx="0" cy="0"/>
          <a:chOff x="0" y="0"/>
          <a:chExt cx="0" cy="0"/>
        </a:xfrm>
      </p:grpSpPr>
      <p:sp>
        <p:nvSpPr>
          <p:cNvPr id="377" name="Google Shape;377;p41"/>
          <p:cNvSpPr txBox="1"/>
          <p:nvPr/>
        </p:nvSpPr>
        <p:spPr>
          <a:xfrm>
            <a:off x="1755450" y="816623"/>
            <a:ext cx="14777100" cy="11049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PROJECT DISSEMINATION</a:t>
            </a:r>
            <a:endParaRPr b="1" sz="6000">
              <a:solidFill>
                <a:srgbClr val="00BCD4"/>
              </a:solidFill>
              <a:latin typeface="Montserrat"/>
              <a:ea typeface="Montserrat"/>
              <a:cs typeface="Montserrat"/>
              <a:sym typeface="Montserrat"/>
            </a:endParaRPr>
          </a:p>
          <a:p>
            <a:pPr indent="0" lvl="0" marL="0" rtl="0" algn="l">
              <a:lnSpc>
                <a:spcPct val="140000"/>
              </a:lnSpc>
              <a:spcBef>
                <a:spcPts val="0"/>
              </a:spcBef>
              <a:spcAft>
                <a:spcPts val="0"/>
              </a:spcAft>
              <a:buSzPts val="1100"/>
              <a:buNone/>
            </a:pPr>
            <a:r>
              <a:rPr lang="en-US" sz="3300">
                <a:solidFill>
                  <a:srgbClr val="FFFFFF"/>
                </a:solidFill>
                <a:latin typeface="Montserrat"/>
                <a:ea typeface="Montserrat"/>
                <a:cs typeface="Montserrat"/>
                <a:sym typeface="Montserrat"/>
              </a:rPr>
              <a:t>Formative dissemination:</a:t>
            </a:r>
            <a:endParaRPr sz="3300">
              <a:solidFill>
                <a:srgbClr val="FFFFFF"/>
              </a:solidFill>
              <a:latin typeface="Montserrat"/>
              <a:ea typeface="Montserrat"/>
              <a:cs typeface="Montserrat"/>
              <a:sym typeface="Montserrat"/>
            </a:endParaRPr>
          </a:p>
          <a:p>
            <a:pPr indent="0" lvl="0" marL="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rtl="0" algn="l">
              <a:lnSpc>
                <a:spcPct val="140000"/>
              </a:lnSpc>
              <a:spcBef>
                <a:spcPts val="0"/>
              </a:spcBef>
              <a:spcAft>
                <a:spcPts val="0"/>
              </a:spcAft>
              <a:buSzPts val="3300"/>
              <a:buNone/>
            </a:pPr>
            <a:r>
              <a:t/>
            </a:r>
            <a:endParaRPr sz="3300">
              <a:solidFill>
                <a:srgbClr val="FFFFFF"/>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378" name="Google Shape;378;p41"/>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80" name="Google Shape;380;p41"/>
          <p:cNvSpPr txBox="1"/>
          <p:nvPr/>
        </p:nvSpPr>
        <p:spPr>
          <a:xfrm>
            <a:off x="1270800" y="3092050"/>
            <a:ext cx="15746400" cy="64815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 </a:t>
            </a:r>
            <a:r>
              <a:rPr lang="en-US" sz="3000">
                <a:solidFill>
                  <a:srgbClr val="00BCD4"/>
                </a:solidFill>
                <a:latin typeface="Montserrat"/>
                <a:ea typeface="Montserrat"/>
                <a:cs typeface="Montserrat"/>
                <a:sym typeface="Montserrat"/>
              </a:rPr>
              <a:t>Media press releases   </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Newsletter</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Links promoting the project ongoing activities on each participating university website</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Round tables with peer fellow teachers and students from the home university</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Project platform</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Social media</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Leaflets, posters</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84" name="Shape 384"/>
        <p:cNvGrpSpPr/>
        <p:nvPr/>
      </p:nvGrpSpPr>
      <p:grpSpPr>
        <a:xfrm>
          <a:off x="0" y="0"/>
          <a:ext cx="0" cy="0"/>
          <a:chOff x="0" y="0"/>
          <a:chExt cx="0" cy="0"/>
        </a:xfrm>
      </p:grpSpPr>
      <p:sp>
        <p:nvSpPr>
          <p:cNvPr id="385" name="Google Shape;385;p42"/>
          <p:cNvSpPr txBox="1"/>
          <p:nvPr/>
        </p:nvSpPr>
        <p:spPr>
          <a:xfrm>
            <a:off x="1755446" y="947962"/>
            <a:ext cx="147771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6000">
                <a:solidFill>
                  <a:srgbClr val="00BCD4"/>
                </a:solidFill>
                <a:latin typeface="Montserrat"/>
                <a:ea typeface="Montserrat"/>
                <a:cs typeface="Montserrat"/>
                <a:sym typeface="Montserrat"/>
              </a:rPr>
              <a:t>PROJECT DISSEMINATION</a:t>
            </a:r>
            <a:endParaRPr b="1" sz="6000">
              <a:solidFill>
                <a:srgbClr val="00BCD4"/>
              </a:solidFill>
              <a:latin typeface="Montserrat"/>
              <a:ea typeface="Montserrat"/>
              <a:cs typeface="Montserrat"/>
              <a:sym typeface="Montserrat"/>
            </a:endParaRPr>
          </a:p>
          <a:p>
            <a:pPr indent="0" lvl="0" marL="0" rtl="0" algn="l">
              <a:lnSpc>
                <a:spcPct val="140000"/>
              </a:lnSpc>
              <a:spcBef>
                <a:spcPts val="0"/>
              </a:spcBef>
              <a:spcAft>
                <a:spcPts val="0"/>
              </a:spcAft>
              <a:buSzPts val="1100"/>
              <a:buNone/>
            </a:pPr>
            <a:r>
              <a:rPr lang="en-US" sz="3300">
                <a:solidFill>
                  <a:srgbClr val="FFFFFF"/>
                </a:solidFill>
                <a:latin typeface="Montserrat"/>
                <a:ea typeface="Montserrat"/>
                <a:cs typeface="Montserrat"/>
                <a:sym typeface="Montserrat"/>
              </a:rPr>
              <a:t>Summative dissemination:</a:t>
            </a:r>
            <a:endParaRPr sz="3300">
              <a:solidFill>
                <a:srgbClr val="FFFFFF"/>
              </a:solidFill>
              <a:latin typeface="Montserrat"/>
              <a:ea typeface="Montserrat"/>
              <a:cs typeface="Montserrat"/>
              <a:sym typeface="Montserrat"/>
            </a:endParaRPr>
          </a:p>
          <a:p>
            <a:pPr indent="0" lvl="0" marL="0" rtl="0" algn="l">
              <a:lnSpc>
                <a:spcPct val="140000"/>
              </a:lnSpc>
              <a:spcBef>
                <a:spcPts val="0"/>
              </a:spcBef>
              <a:spcAft>
                <a:spcPts val="0"/>
              </a:spcAft>
              <a:buSzPts val="1100"/>
              <a:buNone/>
            </a:pPr>
            <a:r>
              <a:t/>
            </a:r>
            <a:endParaRPr sz="3300">
              <a:solidFill>
                <a:srgbClr val="FFFFFF"/>
              </a:solidFill>
              <a:latin typeface="Montserrat"/>
              <a:ea typeface="Montserrat"/>
              <a:cs typeface="Montserrat"/>
              <a:sym typeface="Montserrat"/>
            </a:endParaRPr>
          </a:p>
          <a:p>
            <a:pPr indent="0" lvl="0" marL="0" rtl="0" algn="l">
              <a:lnSpc>
                <a:spcPct val="140000"/>
              </a:lnSpc>
              <a:spcBef>
                <a:spcPts val="0"/>
              </a:spcBef>
              <a:spcAft>
                <a:spcPts val="0"/>
              </a:spcAft>
              <a:buClr>
                <a:srgbClr val="000000"/>
              </a:buClr>
              <a:buSzPts val="3300"/>
              <a:buFont typeface="Arial"/>
              <a:buNone/>
            </a:pPr>
            <a:r>
              <a:t/>
            </a:r>
            <a:endParaRPr sz="3300">
              <a:solidFill>
                <a:srgbClr val="FFFFFF"/>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386" name="Google Shape;386;p42"/>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4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88" name="Google Shape;388;p42"/>
          <p:cNvSpPr txBox="1"/>
          <p:nvPr/>
        </p:nvSpPr>
        <p:spPr>
          <a:xfrm>
            <a:off x="1270800" y="2838350"/>
            <a:ext cx="15746400" cy="67353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chemeClr val="dk1"/>
              </a:buClr>
              <a:buSzPts val="1100"/>
              <a:buFont typeface="Arial"/>
              <a:buNone/>
            </a:pPr>
            <a:r>
              <a:rPr lang="en-US" sz="3000">
                <a:solidFill>
                  <a:srgbClr val="FFFFFF"/>
                </a:solidFill>
                <a:latin typeface="Montserrat"/>
                <a:ea typeface="Montserrat"/>
                <a:cs typeface="Montserrat"/>
                <a:sym typeface="Montserrat"/>
              </a:rPr>
              <a:t> </a:t>
            </a:r>
            <a:r>
              <a:rPr lang="en-US" sz="3000">
                <a:solidFill>
                  <a:srgbClr val="00BCD4"/>
                </a:solidFill>
                <a:latin typeface="Montserrat"/>
                <a:ea typeface="Montserrat"/>
                <a:cs typeface="Montserrat"/>
                <a:sym typeface="Montserrat"/>
              </a:rPr>
              <a:t>International conferences</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Workshops</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Round tables</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Integration of the BOOK,</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E-BOOK and MOBILE APPLICATION in the curriculum of each participating university</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DG SANCO website</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Social media</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Articles</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00BCD4"/>
                </a:solidFill>
                <a:latin typeface="Montserrat"/>
                <a:ea typeface="Montserrat"/>
                <a:cs typeface="Montserrat"/>
                <a:sym typeface="Montserrat"/>
              </a:rPr>
              <a:t> Interviews</a:t>
            </a:r>
            <a:endParaRPr sz="3000">
              <a:solidFill>
                <a:srgbClr val="00BCD4"/>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92" name="Shape 392"/>
        <p:cNvGrpSpPr/>
        <p:nvPr/>
      </p:nvGrpSpPr>
      <p:grpSpPr>
        <a:xfrm>
          <a:off x="0" y="0"/>
          <a:ext cx="0" cy="0"/>
          <a:chOff x="0" y="0"/>
          <a:chExt cx="0" cy="0"/>
        </a:xfrm>
      </p:grpSpPr>
      <p:sp>
        <p:nvSpPr>
          <p:cNvPr id="393" name="Google Shape;393;p43"/>
          <p:cNvSpPr txBox="1"/>
          <p:nvPr/>
        </p:nvSpPr>
        <p:spPr>
          <a:xfrm>
            <a:off x="1009650" y="4800600"/>
            <a:ext cx="5243100" cy="4457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lt1"/>
              </a:solidFill>
              <a:highlight>
                <a:srgbClr val="FFFFFF"/>
              </a:highlight>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rgbClr val="000000"/>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4800"/>
              <a:buFont typeface="Arial"/>
              <a:buNone/>
            </a:pPr>
            <a:r>
              <a:rPr b="1" i="0" lang="en-US" sz="4800" u="none" cap="none" strike="noStrike">
                <a:solidFill>
                  <a:srgbClr val="000000"/>
                </a:solidFill>
                <a:latin typeface="Montserrat"/>
                <a:ea typeface="Montserrat"/>
                <a:cs typeface="Montserrat"/>
                <a:sym typeface="Montserrat"/>
              </a:rPr>
              <a:t>PROJECT IMPACT</a:t>
            </a:r>
            <a:endParaRPr b="1" i="0" sz="4800" u="none" cap="none" strike="noStrike">
              <a:solidFill>
                <a:srgbClr val="000000"/>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4800"/>
              <a:buFont typeface="Arial"/>
              <a:buNone/>
            </a:pPr>
            <a:r>
              <a:t/>
            </a:r>
            <a:endParaRPr b="1" i="0" sz="4800" u="none" cap="none" strike="noStrike">
              <a:solidFill>
                <a:srgbClr val="000000"/>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b="1" i="0" sz="4800" u="none" cap="none" strike="noStrike">
              <a:solidFill>
                <a:srgbClr val="000000"/>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4800"/>
              <a:buFont typeface="Arial"/>
              <a:buNone/>
            </a:pPr>
            <a:r>
              <a:t/>
            </a:r>
            <a:endParaRPr b="1" i="0" sz="4800" u="none" cap="none" strike="noStrike">
              <a:solidFill>
                <a:srgbClr val="000000"/>
              </a:solidFill>
              <a:latin typeface="Montserrat"/>
              <a:ea typeface="Montserrat"/>
              <a:cs typeface="Montserrat"/>
              <a:sym typeface="Montserrat"/>
            </a:endParaRPr>
          </a:p>
        </p:txBody>
      </p:sp>
      <p:sp>
        <p:nvSpPr>
          <p:cNvPr id="394" name="Google Shape;394;p43"/>
          <p:cNvSpPr/>
          <p:nvPr/>
        </p:nvSpPr>
        <p:spPr>
          <a:xfrm>
            <a:off x="6336925" y="0"/>
            <a:ext cx="11951100" cy="104967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3"/>
          <p:cNvSpPr/>
          <p:nvPr/>
        </p:nvSpPr>
        <p:spPr>
          <a:xfrm>
            <a:off x="1009650" y="9144000"/>
            <a:ext cx="5638800" cy="11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6" name="Google Shape;396;p4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97" name="Google Shape;397;p43"/>
          <p:cNvSpPr txBox="1"/>
          <p:nvPr/>
        </p:nvSpPr>
        <p:spPr>
          <a:xfrm>
            <a:off x="6648450" y="1445125"/>
            <a:ext cx="11072400" cy="7813200"/>
          </a:xfrm>
          <a:prstGeom prst="rect">
            <a:avLst/>
          </a:prstGeom>
          <a:noFill/>
          <a:ln>
            <a:noFill/>
          </a:ln>
        </p:spPr>
        <p:txBody>
          <a:bodyPr anchorCtr="0" anchor="t" bIns="91425" lIns="91425" spcFirstLastPara="1" rIns="91425" wrap="square" tIns="91425">
            <a:noAutofit/>
          </a:bodyPr>
          <a:lstStyle/>
          <a:p>
            <a:pPr indent="0" lvl="0" marL="457200" marR="0" rtl="0" algn="l">
              <a:lnSpc>
                <a:spcPct val="80000"/>
              </a:lnSpc>
              <a:spcBef>
                <a:spcPts val="1000"/>
              </a:spcBef>
              <a:spcAft>
                <a:spcPts val="0"/>
              </a:spcAft>
              <a:buClr>
                <a:srgbClr val="000000"/>
              </a:buClr>
              <a:buSzPts val="2400"/>
              <a:buFont typeface="Arial"/>
              <a:buNone/>
            </a:pPr>
            <a:r>
              <a:t/>
            </a:r>
            <a:endParaRPr b="0" i="0" sz="2400" u="none" cap="none" strike="noStrike">
              <a:solidFill>
                <a:schemeClr val="lt1"/>
              </a:solidFill>
              <a:latin typeface="Montserrat"/>
              <a:ea typeface="Montserrat"/>
              <a:cs typeface="Montserrat"/>
              <a:sym typeface="Montserrat"/>
            </a:endParaRPr>
          </a:p>
        </p:txBody>
      </p:sp>
      <p:sp>
        <p:nvSpPr>
          <p:cNvPr id="398" name="Google Shape;398;p43"/>
          <p:cNvSpPr txBox="1"/>
          <p:nvPr/>
        </p:nvSpPr>
        <p:spPr>
          <a:xfrm>
            <a:off x="8504700" y="1977125"/>
            <a:ext cx="7971300" cy="5313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100"/>
              <a:buFont typeface="Arial"/>
              <a:buNone/>
            </a:pPr>
            <a:r>
              <a:rPr b="0" i="0" lang="en-US" sz="3000" u="none" cap="none" strike="noStrike">
                <a:solidFill>
                  <a:srgbClr val="00BCD4"/>
                </a:solidFill>
                <a:latin typeface="Montserrat Light"/>
                <a:ea typeface="Montserrat Light"/>
                <a:cs typeface="Montserrat Light"/>
                <a:sym typeface="Montserrat Light"/>
              </a:rPr>
              <a:t> </a:t>
            </a:r>
            <a:r>
              <a:rPr lang="en-US" sz="3000">
                <a:solidFill>
                  <a:srgbClr val="00BCD4"/>
                </a:solidFill>
                <a:latin typeface="Montserrat Light"/>
                <a:ea typeface="Montserrat Light"/>
                <a:cs typeface="Montserrat Light"/>
                <a:sym typeface="Montserrat Light"/>
              </a:rPr>
              <a:t>Provides a modern approach of teaching and learning using advanced technology,</a:t>
            </a:r>
            <a:endParaRPr sz="3000">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Provides high quality materials and a rich virtual learning environment,</a:t>
            </a:r>
            <a:endParaRPr sz="3000">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Educates future specialists on the issue of e-consumers’ rights and protection,</a:t>
            </a:r>
            <a:endParaRPr sz="3000">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Stimulates the integration, the internationalization and the development of cooperation between the European Universities.</a:t>
            </a:r>
            <a:endParaRPr sz="3000">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rgbClr val="00BCD4"/>
              </a:solidFill>
              <a:latin typeface="Montserrat Light"/>
              <a:ea typeface="Montserrat Light"/>
              <a:cs typeface="Montserrat Light"/>
              <a:sym typeface="Montserrat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02" name="Shape 402"/>
        <p:cNvGrpSpPr/>
        <p:nvPr/>
      </p:nvGrpSpPr>
      <p:grpSpPr>
        <a:xfrm>
          <a:off x="0" y="0"/>
          <a:ext cx="0" cy="0"/>
          <a:chOff x="0" y="0"/>
          <a:chExt cx="0" cy="0"/>
        </a:xfrm>
      </p:grpSpPr>
      <p:sp>
        <p:nvSpPr>
          <p:cNvPr id="403" name="Google Shape;403;p44"/>
          <p:cNvSpPr txBox="1"/>
          <p:nvPr/>
        </p:nvSpPr>
        <p:spPr>
          <a:xfrm>
            <a:off x="2236218" y="3309730"/>
            <a:ext cx="13815600" cy="36636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8900">
                <a:solidFill>
                  <a:srgbClr val="FECB01"/>
                </a:solidFill>
                <a:latin typeface="Montserrat"/>
                <a:ea typeface="Montserrat"/>
                <a:cs typeface="Montserrat"/>
                <a:sym typeface="Montserrat"/>
              </a:rPr>
              <a:t>THANK YOU</a:t>
            </a:r>
            <a:endParaRPr sz="1400">
              <a:solidFill>
                <a:srgbClr val="FECB01"/>
              </a:solidFill>
            </a:endParaRPr>
          </a:p>
        </p:txBody>
      </p:sp>
      <p:sp>
        <p:nvSpPr>
          <p:cNvPr id="404" name="Google Shape;404;p44"/>
          <p:cNvSpPr/>
          <p:nvPr/>
        </p:nvSpPr>
        <p:spPr>
          <a:xfrm>
            <a:off x="9100735" y="0"/>
            <a:ext cx="86400" cy="16185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a:off x="9100735" y="8664260"/>
            <a:ext cx="86400" cy="16185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44"/>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4" name="Shape 74"/>
        <p:cNvGrpSpPr/>
        <p:nvPr/>
      </p:nvGrpSpPr>
      <p:grpSpPr>
        <a:xfrm>
          <a:off x="0" y="0"/>
          <a:ext cx="0" cy="0"/>
          <a:chOff x="0" y="0"/>
          <a:chExt cx="0" cy="0"/>
        </a:xfrm>
      </p:grpSpPr>
      <p:sp>
        <p:nvSpPr>
          <p:cNvPr id="75" name="Google Shape;75;p12"/>
          <p:cNvSpPr txBox="1"/>
          <p:nvPr/>
        </p:nvSpPr>
        <p:spPr>
          <a:xfrm>
            <a:off x="1755421" y="1334487"/>
            <a:ext cx="14777101"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i="0" lang="en-US" sz="6000" u="none" cap="none" strike="noStrike">
                <a:solidFill>
                  <a:srgbClr val="00BCD4"/>
                </a:solidFill>
                <a:latin typeface="Montserrat"/>
                <a:ea typeface="Montserrat"/>
                <a:cs typeface="Montserrat"/>
                <a:sym typeface="Montserrat"/>
              </a:rPr>
              <a:t>PROJECT FEATURES</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6000"/>
              <a:buFont typeface="Arial"/>
              <a:buNone/>
            </a:pPr>
            <a:r>
              <a:t/>
            </a:r>
            <a:endParaRPr b="1" i="0" sz="6000" u="none" cap="none" strike="noStrike">
              <a:solidFill>
                <a:srgbClr val="00BCD4"/>
              </a:solidFill>
              <a:latin typeface="Montserrat"/>
              <a:ea typeface="Montserrat"/>
              <a:cs typeface="Montserrat"/>
              <a:sym typeface="Montserrat"/>
            </a:endParaRPr>
          </a:p>
        </p:txBody>
      </p:sp>
      <p:sp>
        <p:nvSpPr>
          <p:cNvPr id="76" name="Google Shape;76;p12"/>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 name="Google Shape;77;p12"/>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78" name="Google Shape;78;p12"/>
          <p:cNvSpPr txBox="1"/>
          <p:nvPr/>
        </p:nvSpPr>
        <p:spPr>
          <a:xfrm>
            <a:off x="1270800" y="3329900"/>
            <a:ext cx="15746400" cy="46668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FFFFFF"/>
                </a:solidFill>
                <a:latin typeface="Montserrat"/>
                <a:ea typeface="Montserrat"/>
                <a:cs typeface="Montserrat"/>
                <a:sym typeface="Montserrat"/>
              </a:rPr>
              <a:t>This project involves the implementation of a mobile application, an interactive platform and a book for universities concerning the EU Single Market including:</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FFFFFF"/>
                </a:solidFill>
                <a:latin typeface="Montserrat"/>
                <a:ea typeface="Montserrat"/>
                <a:cs typeface="Montserrat"/>
                <a:sym typeface="Montserrat"/>
              </a:rPr>
              <a:t>Consumer protection,</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FFFFFF"/>
                </a:solidFill>
                <a:latin typeface="Montserrat"/>
                <a:ea typeface="Montserrat"/>
                <a:cs typeface="Montserrat"/>
                <a:sym typeface="Montserrat"/>
              </a:rPr>
              <a:t>Institutions which address consumers right protection,</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FFFFFF"/>
                </a:solidFill>
                <a:latin typeface="Montserrat"/>
                <a:ea typeface="Montserrat"/>
                <a:cs typeface="Montserrat"/>
                <a:sym typeface="Montserrat"/>
              </a:rPr>
              <a:t>Legal rules concerning consumer rights protection on goods and services market,</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FFFFFF"/>
                </a:solidFill>
                <a:latin typeface="Montserrat"/>
                <a:ea typeface="Montserrat"/>
                <a:cs typeface="Montserrat"/>
                <a:sym typeface="Montserrat"/>
              </a:rPr>
              <a:t>Legal rules concerning consumer rights protection on digital market.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FFFFFF"/>
                </a:solidFill>
                <a:latin typeface="Montserrat"/>
                <a:ea typeface="Montserrat"/>
                <a:cs typeface="Montserrat"/>
                <a:sym typeface="Montserrat"/>
              </a:rPr>
              <a:t>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2" name="Shape 82"/>
        <p:cNvGrpSpPr/>
        <p:nvPr/>
      </p:nvGrpSpPr>
      <p:grpSpPr>
        <a:xfrm>
          <a:off x="0" y="0"/>
          <a:ext cx="0" cy="0"/>
          <a:chOff x="0" y="0"/>
          <a:chExt cx="0" cy="0"/>
        </a:xfrm>
      </p:grpSpPr>
      <p:sp>
        <p:nvSpPr>
          <p:cNvPr id="83" name="Google Shape;83;p13"/>
          <p:cNvSpPr txBox="1"/>
          <p:nvPr/>
        </p:nvSpPr>
        <p:spPr>
          <a:xfrm>
            <a:off x="1755421" y="1334487"/>
            <a:ext cx="14777101"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rgbClr val="000000"/>
              </a:buClr>
              <a:buSzPts val="1100"/>
              <a:buFont typeface="Arial"/>
              <a:buNone/>
            </a:pPr>
            <a:r>
              <a:rPr b="1" i="0" lang="en-US" sz="6000" u="none" cap="none" strike="noStrike">
                <a:solidFill>
                  <a:srgbClr val="00BCD4"/>
                </a:solidFill>
                <a:latin typeface="Montserrat"/>
                <a:ea typeface="Montserrat"/>
                <a:cs typeface="Montserrat"/>
                <a:sym typeface="Montserrat"/>
              </a:rPr>
              <a:t>TARGET GROUPS</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6000"/>
              <a:buFont typeface="Arial"/>
              <a:buNone/>
            </a:pPr>
            <a:r>
              <a:t/>
            </a:r>
            <a:endParaRPr b="1" i="0" sz="6000" u="none" cap="none" strike="noStrike">
              <a:solidFill>
                <a:srgbClr val="00BCD4"/>
              </a:solidFill>
              <a:latin typeface="Montserrat"/>
              <a:ea typeface="Montserrat"/>
              <a:cs typeface="Montserrat"/>
              <a:sym typeface="Montserrat"/>
            </a:endParaRPr>
          </a:p>
        </p:txBody>
      </p:sp>
      <p:sp>
        <p:nvSpPr>
          <p:cNvPr id="84" name="Google Shape;84;p13"/>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 name="Google Shape;85;p13"/>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86" name="Google Shape;86;p13"/>
          <p:cNvSpPr txBox="1"/>
          <p:nvPr/>
        </p:nvSpPr>
        <p:spPr>
          <a:xfrm>
            <a:off x="1270800" y="2987975"/>
            <a:ext cx="15746400" cy="62703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rgbClr val="000000"/>
              </a:buClr>
              <a:buSzPts val="1100"/>
              <a:buFont typeface="Arial"/>
              <a:buNone/>
            </a:pPr>
            <a:r>
              <a:rPr b="0" i="0" lang="en-US" sz="3200" u="none" cap="none" strike="noStrike">
                <a:solidFill>
                  <a:srgbClr val="FFFFFF"/>
                </a:solidFill>
                <a:latin typeface="Montserrat"/>
                <a:ea typeface="Montserrat"/>
                <a:cs typeface="Montserrat"/>
                <a:sym typeface="Montserrat"/>
              </a:rPr>
              <a:t>Direct target groups:</a:t>
            </a:r>
            <a:endParaRPr b="0" i="0" sz="32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2800" u="none" cap="none" strike="noStrike">
                <a:solidFill>
                  <a:srgbClr val="FFFFFF"/>
                </a:solidFill>
                <a:latin typeface="Montserrat"/>
                <a:ea typeface="Montserrat"/>
                <a:cs typeface="Montserrat"/>
                <a:sym typeface="Montserrat"/>
              </a:rPr>
              <a:t>Consortium professors/lecturers and bachelor students. </a:t>
            </a:r>
            <a:endParaRPr b="0" i="0" sz="28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3200" u="none" cap="none" strike="noStrike">
                <a:solidFill>
                  <a:srgbClr val="FFFFFF"/>
                </a:solidFill>
                <a:latin typeface="Montserrat"/>
                <a:ea typeface="Montserrat"/>
                <a:cs typeface="Montserrat"/>
                <a:sym typeface="Montserrat"/>
              </a:rPr>
              <a:t>Indirect target groups:</a:t>
            </a:r>
            <a:endParaRPr b="0" i="0" sz="32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2800" u="none" cap="none" strike="noStrike">
                <a:solidFill>
                  <a:srgbClr val="FFFFFF"/>
                </a:solidFill>
                <a:latin typeface="Montserrat"/>
                <a:ea typeface="Montserrat"/>
                <a:cs typeface="Montserrat"/>
                <a:sym typeface="Montserrat"/>
              </a:rPr>
              <a:t>Higher Education Institutions’ authorities, employees and students who did not take part in project,</a:t>
            </a:r>
            <a:endParaRPr b="0" i="0" sz="28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2800" u="none" cap="none" strike="noStrike">
                <a:solidFill>
                  <a:srgbClr val="FFFFFF"/>
                </a:solidFill>
                <a:latin typeface="Montserrat"/>
                <a:ea typeface="Montserrat"/>
                <a:cs typeface="Montserrat"/>
                <a:sym typeface="Montserrat"/>
              </a:rPr>
              <a:t>Institutions dealing with consumer protection rights issues,</a:t>
            </a:r>
            <a:endParaRPr b="0" i="0" sz="2800" u="none" cap="none" strike="noStrike">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100"/>
              <a:buFont typeface="Arial"/>
              <a:buNone/>
            </a:pPr>
            <a:r>
              <a:rPr b="0" i="0" lang="en-US" sz="2800" u="none" cap="none" strike="noStrike">
                <a:solidFill>
                  <a:srgbClr val="FFFFFF"/>
                </a:solidFill>
                <a:latin typeface="Montserrat"/>
                <a:ea typeface="Montserrat"/>
                <a:cs typeface="Montserrat"/>
                <a:sym typeface="Montserrat"/>
              </a:rPr>
              <a:t>European consumers.</a:t>
            </a:r>
            <a:endParaRPr b="0" i="0" sz="28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rPr b="0" i="0" lang="en-US" sz="3000" u="none" cap="none" strike="noStrike">
                <a:solidFill>
                  <a:srgbClr val="FFFFFF"/>
                </a:solidFill>
                <a:latin typeface="Montserrat"/>
                <a:ea typeface="Montserrat"/>
                <a:cs typeface="Montserrat"/>
                <a:sym typeface="Montserrat"/>
              </a:rPr>
              <a:t>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90" name="Shape 90"/>
        <p:cNvGrpSpPr/>
        <p:nvPr/>
      </p:nvGrpSpPr>
      <p:grpSpPr>
        <a:xfrm>
          <a:off x="0" y="0"/>
          <a:ext cx="0" cy="0"/>
          <a:chOff x="0" y="0"/>
          <a:chExt cx="0" cy="0"/>
        </a:xfrm>
      </p:grpSpPr>
      <p:sp>
        <p:nvSpPr>
          <p:cNvPr id="91" name="Google Shape;91;p14"/>
          <p:cNvSpPr txBox="1"/>
          <p:nvPr/>
        </p:nvSpPr>
        <p:spPr>
          <a:xfrm>
            <a:off x="1009650" y="4804971"/>
            <a:ext cx="5622000" cy="35910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Clr>
                <a:srgbClr val="000000"/>
              </a:buClr>
              <a:buSzPts val="7500"/>
              <a:buFont typeface="Arial"/>
              <a:buNone/>
            </a:pPr>
            <a:r>
              <a:rPr b="1" lang="en-US" sz="7500">
                <a:latin typeface="Montserrat"/>
                <a:ea typeface="Montserrat"/>
                <a:cs typeface="Montserrat"/>
                <a:sym typeface="Montserrat"/>
              </a:rPr>
              <a:t>WHY TO USE IT</a:t>
            </a:r>
            <a:endParaRPr b="1" i="0" sz="7500" u="none" cap="none" strike="noStrike">
              <a:solidFill>
                <a:srgbClr val="000000"/>
              </a:solidFill>
              <a:latin typeface="Montserrat"/>
              <a:ea typeface="Montserrat"/>
              <a:cs typeface="Montserrat"/>
              <a:sym typeface="Montserrat"/>
            </a:endParaRPr>
          </a:p>
        </p:txBody>
      </p:sp>
      <p:sp>
        <p:nvSpPr>
          <p:cNvPr id="92" name="Google Shape;92;p14"/>
          <p:cNvSpPr/>
          <p:nvPr/>
        </p:nvSpPr>
        <p:spPr>
          <a:xfrm>
            <a:off x="7695684" y="-20955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txBox="1"/>
          <p:nvPr/>
        </p:nvSpPr>
        <p:spPr>
          <a:xfrm>
            <a:off x="8629650" y="1238100"/>
            <a:ext cx="8333400" cy="8020200"/>
          </a:xfrm>
          <a:prstGeom prst="rect">
            <a:avLst/>
          </a:prstGeom>
          <a:noFill/>
          <a:ln>
            <a:noFill/>
          </a:ln>
        </p:spPr>
        <p:txBody>
          <a:bodyPr anchorCtr="0" anchor="t" bIns="0" lIns="0" spcFirstLastPara="1" rIns="0" wrap="square" tIns="0">
            <a:noAutofit/>
          </a:bodyPr>
          <a:lstStyle/>
          <a:p>
            <a:pPr indent="-419100" lvl="0" marL="457200" marR="0" rtl="0" algn="l">
              <a:lnSpc>
                <a:spcPct val="150000"/>
              </a:lnSpc>
              <a:spcBef>
                <a:spcPts val="0"/>
              </a:spcBef>
              <a:spcAft>
                <a:spcPts val="0"/>
              </a:spcAft>
              <a:buClr>
                <a:srgbClr val="00BCD4"/>
              </a:buClr>
              <a:buSzPts val="3000"/>
              <a:buFont typeface="Montserrat Light"/>
              <a:buChar char="●"/>
            </a:pPr>
            <a:r>
              <a:rPr lang="en-US" sz="3000">
                <a:solidFill>
                  <a:srgbClr val="00BCD4"/>
                </a:solidFill>
                <a:latin typeface="Montserrat Light"/>
                <a:ea typeface="Montserrat Light"/>
                <a:cs typeface="Montserrat Light"/>
                <a:sym typeface="Montserrat Light"/>
              </a:rPr>
              <a:t>Acquired skills will be recognized by institutions around the Europe.</a:t>
            </a:r>
            <a:endParaRPr sz="3000">
              <a:solidFill>
                <a:srgbClr val="00BCD4"/>
              </a:solidFill>
              <a:latin typeface="Montserrat Light"/>
              <a:ea typeface="Montserrat Light"/>
              <a:cs typeface="Montserrat Light"/>
              <a:sym typeface="Montserrat Light"/>
            </a:endParaRPr>
          </a:p>
          <a:p>
            <a:pPr indent="-419100" lvl="0" marL="457200" rtl="0" algn="l">
              <a:lnSpc>
                <a:spcPct val="150000"/>
              </a:lnSpc>
              <a:spcBef>
                <a:spcPts val="0"/>
              </a:spcBef>
              <a:spcAft>
                <a:spcPts val="0"/>
              </a:spcAft>
              <a:buClr>
                <a:srgbClr val="00BCD4"/>
              </a:buClr>
              <a:buSzPts val="3000"/>
              <a:buFont typeface="Montserrat Light"/>
              <a:buChar char="●"/>
            </a:pPr>
            <a:r>
              <a:rPr lang="en-US" sz="3000">
                <a:solidFill>
                  <a:srgbClr val="00BCD4"/>
                </a:solidFill>
                <a:latin typeface="Montserrat Light"/>
                <a:ea typeface="Montserrat Light"/>
                <a:cs typeface="Montserrat Light"/>
                <a:sym typeface="Montserrat Light"/>
              </a:rPr>
              <a:t>Higher chance of finding a job with an estimated 90% of jobs requiring digital skills in the future.</a:t>
            </a:r>
            <a:endParaRPr sz="3000">
              <a:solidFill>
                <a:srgbClr val="00BCD4"/>
              </a:solidFill>
              <a:latin typeface="Montserrat Light"/>
              <a:ea typeface="Montserrat Light"/>
              <a:cs typeface="Montserrat Light"/>
              <a:sym typeface="Montserrat Light"/>
            </a:endParaRPr>
          </a:p>
          <a:p>
            <a:pPr indent="-419100" lvl="0" marL="457200" marR="0" rtl="0" algn="l">
              <a:lnSpc>
                <a:spcPct val="150000"/>
              </a:lnSpc>
              <a:spcBef>
                <a:spcPts val="0"/>
              </a:spcBef>
              <a:spcAft>
                <a:spcPts val="0"/>
              </a:spcAft>
              <a:buClr>
                <a:srgbClr val="00BCD4"/>
              </a:buClr>
              <a:buSzPts val="3000"/>
              <a:buFont typeface="Montserrat Light"/>
              <a:buChar char="●"/>
            </a:pPr>
            <a:r>
              <a:rPr lang="en-US" sz="3000">
                <a:solidFill>
                  <a:srgbClr val="00BCD4"/>
                </a:solidFill>
                <a:latin typeface="Montserrat Light"/>
                <a:ea typeface="Montserrat Light"/>
                <a:cs typeface="Montserrat Light"/>
                <a:sym typeface="Montserrat Light"/>
              </a:rPr>
              <a:t>It allows for an increase in the </a:t>
            </a:r>
            <a:r>
              <a:rPr lang="en-US" sz="3000">
                <a:solidFill>
                  <a:srgbClr val="00BCD4"/>
                </a:solidFill>
                <a:latin typeface="Montserrat Light"/>
                <a:ea typeface="Montserrat Light"/>
                <a:cs typeface="Montserrat Light"/>
                <a:sym typeface="Montserrat Light"/>
              </a:rPr>
              <a:t>effectiveness</a:t>
            </a:r>
            <a:r>
              <a:rPr lang="en-US" sz="3000">
                <a:solidFill>
                  <a:srgbClr val="00BCD4"/>
                </a:solidFill>
                <a:latin typeface="Montserrat Light"/>
                <a:ea typeface="Montserrat Light"/>
                <a:cs typeface="Montserrat Light"/>
                <a:sym typeface="Montserrat Light"/>
              </a:rPr>
              <a:t> of education.</a:t>
            </a:r>
            <a:endParaRPr sz="3000">
              <a:solidFill>
                <a:srgbClr val="00BCD4"/>
              </a:solidFill>
              <a:latin typeface="Montserrat Light"/>
              <a:ea typeface="Montserrat Light"/>
              <a:cs typeface="Montserrat Light"/>
              <a:sym typeface="Montserrat Light"/>
            </a:endParaRPr>
          </a:p>
          <a:p>
            <a:pPr indent="-419100" lvl="0" marL="457200" rtl="0" algn="l">
              <a:lnSpc>
                <a:spcPct val="150000"/>
              </a:lnSpc>
              <a:spcBef>
                <a:spcPts val="0"/>
              </a:spcBef>
              <a:spcAft>
                <a:spcPts val="0"/>
              </a:spcAft>
              <a:buClr>
                <a:srgbClr val="00BCD4"/>
              </a:buClr>
              <a:buSzPts val="3000"/>
              <a:buFont typeface="Montserrat Light"/>
              <a:buChar char="●"/>
            </a:pPr>
            <a:r>
              <a:rPr lang="en-US" sz="3000">
                <a:solidFill>
                  <a:srgbClr val="00BCD4"/>
                </a:solidFill>
                <a:latin typeface="Montserrat Light"/>
                <a:ea typeface="Montserrat Light"/>
                <a:cs typeface="Montserrat Light"/>
                <a:sym typeface="Montserrat Light"/>
              </a:rPr>
              <a:t>The aim is to enhance digital skills development.</a:t>
            </a:r>
            <a:endParaRPr sz="3000">
              <a:solidFill>
                <a:srgbClr val="00BCD4"/>
              </a:solidFill>
              <a:latin typeface="Montserrat Light"/>
              <a:ea typeface="Montserrat Light"/>
              <a:cs typeface="Montserrat Light"/>
              <a:sym typeface="Montserrat Light"/>
            </a:endParaRPr>
          </a:p>
          <a:p>
            <a:pPr indent="-419100" lvl="0" marL="457200" marR="0" rtl="0" algn="l">
              <a:lnSpc>
                <a:spcPct val="150000"/>
              </a:lnSpc>
              <a:spcBef>
                <a:spcPts val="0"/>
              </a:spcBef>
              <a:spcAft>
                <a:spcPts val="0"/>
              </a:spcAft>
              <a:buClr>
                <a:srgbClr val="00BCD4"/>
              </a:buClr>
              <a:buSzPts val="3000"/>
              <a:buFont typeface="Montserrat Light"/>
              <a:buChar char="●"/>
            </a:pPr>
            <a:r>
              <a:rPr lang="en-US" sz="3000">
                <a:solidFill>
                  <a:srgbClr val="00BCD4"/>
                </a:solidFill>
                <a:latin typeface="Montserrat Light"/>
                <a:ea typeface="Montserrat Light"/>
                <a:cs typeface="Montserrat Light"/>
                <a:sym typeface="Montserrat Light"/>
              </a:rPr>
              <a:t>All individuals may learn anytime and anywhere.</a:t>
            </a:r>
            <a:endParaRPr sz="3000">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rgbClr val="000000"/>
              </a:buClr>
              <a:buSzPts val="3000"/>
              <a:buFont typeface="Arial"/>
              <a:buNone/>
            </a:pPr>
            <a:r>
              <a:rPr lang="en-US" sz="3000">
                <a:solidFill>
                  <a:srgbClr val="00BCD4"/>
                </a:solidFill>
                <a:latin typeface="Montserrat Light"/>
                <a:ea typeface="Montserrat Light"/>
                <a:cs typeface="Montserrat Light"/>
                <a:sym typeface="Montserrat Light"/>
              </a:rPr>
              <a:t> </a:t>
            </a:r>
            <a:endParaRPr b="0" i="0" sz="3000" u="none" cap="none" strike="noStrike">
              <a:solidFill>
                <a:srgbClr val="00BCD4"/>
              </a:solidFill>
              <a:latin typeface="Montserrat Light"/>
              <a:ea typeface="Montserrat Light"/>
              <a:cs typeface="Montserrat Light"/>
              <a:sym typeface="Montserrat Light"/>
            </a:endParaRPr>
          </a:p>
        </p:txBody>
      </p:sp>
      <p:sp>
        <p:nvSpPr>
          <p:cNvPr id="94" name="Google Shape;94;p14"/>
          <p:cNvSpPr/>
          <p:nvPr/>
        </p:nvSpPr>
        <p:spPr>
          <a:xfrm>
            <a:off x="1009650" y="9144000"/>
            <a:ext cx="5638800" cy="11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5" name="Google Shape;95;p1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99" name="Shape 99"/>
        <p:cNvGrpSpPr/>
        <p:nvPr/>
      </p:nvGrpSpPr>
      <p:grpSpPr>
        <a:xfrm>
          <a:off x="0" y="0"/>
          <a:ext cx="0" cy="0"/>
          <a:chOff x="0" y="0"/>
          <a:chExt cx="0" cy="0"/>
        </a:xfrm>
      </p:grpSpPr>
      <p:sp>
        <p:nvSpPr>
          <p:cNvPr id="100" name="Google Shape;100;p15"/>
          <p:cNvSpPr txBox="1"/>
          <p:nvPr/>
        </p:nvSpPr>
        <p:spPr>
          <a:xfrm>
            <a:off x="1009650" y="4804971"/>
            <a:ext cx="5622000" cy="35910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Clr>
                <a:srgbClr val="000000"/>
              </a:buClr>
              <a:buSzPts val="7500"/>
              <a:buFont typeface="Arial"/>
              <a:buNone/>
            </a:pPr>
            <a:r>
              <a:rPr b="1" lang="en-US" sz="7500">
                <a:latin typeface="Montserrat"/>
                <a:ea typeface="Montserrat"/>
                <a:cs typeface="Montserrat"/>
                <a:sym typeface="Montserrat"/>
              </a:rPr>
              <a:t>WHY TO USE IT</a:t>
            </a:r>
            <a:endParaRPr b="1" i="0" sz="7500" u="none" cap="none" strike="noStrike">
              <a:solidFill>
                <a:srgbClr val="000000"/>
              </a:solidFill>
              <a:latin typeface="Montserrat"/>
              <a:ea typeface="Montserrat"/>
              <a:cs typeface="Montserrat"/>
              <a:sym typeface="Montserrat"/>
            </a:endParaRPr>
          </a:p>
        </p:txBody>
      </p:sp>
      <p:sp>
        <p:nvSpPr>
          <p:cNvPr id="101" name="Google Shape;101;p15"/>
          <p:cNvSpPr/>
          <p:nvPr/>
        </p:nvSpPr>
        <p:spPr>
          <a:xfrm>
            <a:off x="7695684" y="-209550"/>
            <a:ext cx="10592400" cy="10706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txBox="1"/>
          <p:nvPr/>
        </p:nvSpPr>
        <p:spPr>
          <a:xfrm>
            <a:off x="8629650" y="1709550"/>
            <a:ext cx="8333400" cy="8451000"/>
          </a:xfrm>
          <a:prstGeom prst="rect">
            <a:avLst/>
          </a:prstGeom>
          <a:noFill/>
          <a:ln>
            <a:noFill/>
          </a:ln>
        </p:spPr>
        <p:txBody>
          <a:bodyPr anchorCtr="0" anchor="t" bIns="0" lIns="0" spcFirstLastPara="1" rIns="0" wrap="square" tIns="0">
            <a:noAutofit/>
          </a:bodyPr>
          <a:lstStyle/>
          <a:p>
            <a:pPr indent="-419100" lvl="0" marL="457200" marR="0" rtl="0" algn="l">
              <a:lnSpc>
                <a:spcPct val="150000"/>
              </a:lnSpc>
              <a:spcBef>
                <a:spcPts val="0"/>
              </a:spcBef>
              <a:spcAft>
                <a:spcPts val="0"/>
              </a:spcAft>
              <a:buClr>
                <a:srgbClr val="00BCD4"/>
              </a:buClr>
              <a:buSzPts val="3000"/>
              <a:buFont typeface="Montserrat Light"/>
              <a:buChar char="●"/>
            </a:pPr>
            <a:r>
              <a:rPr lang="en-US" sz="3000">
                <a:solidFill>
                  <a:srgbClr val="00BCD4"/>
                </a:solidFill>
                <a:latin typeface="Montserrat Light"/>
                <a:ea typeface="Montserrat Light"/>
                <a:cs typeface="Montserrat Light"/>
                <a:sym typeface="Montserrat Light"/>
              </a:rPr>
              <a:t>Intensive </a:t>
            </a:r>
            <a:r>
              <a:rPr lang="en-US" sz="3000">
                <a:solidFill>
                  <a:srgbClr val="00BCD4"/>
                </a:solidFill>
                <a:latin typeface="Montserrat Light"/>
                <a:ea typeface="Montserrat Light"/>
                <a:cs typeface="Montserrat Light"/>
                <a:sym typeface="Montserrat Light"/>
              </a:rPr>
              <a:t>Programs</a:t>
            </a:r>
            <a:r>
              <a:rPr lang="en-US" sz="3000">
                <a:solidFill>
                  <a:srgbClr val="00BCD4"/>
                </a:solidFill>
                <a:latin typeface="Montserrat Light"/>
                <a:ea typeface="Montserrat Light"/>
                <a:cs typeface="Montserrat Light"/>
                <a:sym typeface="Montserrat Light"/>
              </a:rPr>
              <a:t> for students to give them a chance to improve their knowledge. </a:t>
            </a:r>
            <a:endParaRPr sz="3000">
              <a:solidFill>
                <a:srgbClr val="00BCD4"/>
              </a:solidFill>
              <a:latin typeface="Montserrat Light"/>
              <a:ea typeface="Montserrat Light"/>
              <a:cs typeface="Montserrat Light"/>
              <a:sym typeface="Montserrat Light"/>
            </a:endParaRPr>
          </a:p>
          <a:p>
            <a:pPr indent="-419100" lvl="0" marL="457200" rtl="0" algn="l">
              <a:lnSpc>
                <a:spcPct val="150000"/>
              </a:lnSpc>
              <a:spcBef>
                <a:spcPts val="0"/>
              </a:spcBef>
              <a:spcAft>
                <a:spcPts val="0"/>
              </a:spcAft>
              <a:buClr>
                <a:srgbClr val="00BCD4"/>
              </a:buClr>
              <a:buSzPts val="3000"/>
              <a:buFont typeface="Montserrat Light"/>
              <a:buChar char="●"/>
            </a:pPr>
            <a:r>
              <a:rPr lang="en-US" sz="3000">
                <a:solidFill>
                  <a:srgbClr val="00BCD4"/>
                </a:solidFill>
                <a:latin typeface="Montserrat Light"/>
                <a:ea typeface="Montserrat Light"/>
                <a:cs typeface="Montserrat Light"/>
                <a:sym typeface="Montserrat Light"/>
              </a:rPr>
              <a:t>Cooperation in multinational teams foster appropriate skills development.</a:t>
            </a:r>
            <a:endParaRPr sz="3000">
              <a:solidFill>
                <a:srgbClr val="00BCD4"/>
              </a:solidFill>
              <a:latin typeface="Montserrat Light"/>
              <a:ea typeface="Montserrat Light"/>
              <a:cs typeface="Montserrat Light"/>
              <a:sym typeface="Montserrat Light"/>
            </a:endParaRPr>
          </a:p>
          <a:p>
            <a:pPr indent="-419100" lvl="0" marL="457200" rtl="0" algn="l">
              <a:lnSpc>
                <a:spcPct val="150000"/>
              </a:lnSpc>
              <a:spcBef>
                <a:spcPts val="0"/>
              </a:spcBef>
              <a:spcAft>
                <a:spcPts val="0"/>
              </a:spcAft>
              <a:buClr>
                <a:srgbClr val="00BCD4"/>
              </a:buClr>
              <a:buSzPts val="3000"/>
              <a:buFont typeface="Montserrat Light"/>
              <a:buChar char="●"/>
            </a:pPr>
            <a:r>
              <a:rPr lang="en-US" sz="3000">
                <a:solidFill>
                  <a:srgbClr val="00BCD4"/>
                </a:solidFill>
                <a:latin typeface="Montserrat Light"/>
                <a:ea typeface="Montserrat Light"/>
                <a:cs typeface="Montserrat Light"/>
                <a:sym typeface="Montserrat Light"/>
              </a:rPr>
              <a:t>The creation of framework for consumer specialist knowledge transfer through creating an interactive educative platform.</a:t>
            </a:r>
            <a:endParaRPr sz="3000">
              <a:solidFill>
                <a:srgbClr val="00BCD4"/>
              </a:solidFill>
              <a:latin typeface="Montserrat Light"/>
              <a:ea typeface="Montserrat Light"/>
              <a:cs typeface="Montserrat Light"/>
              <a:sym typeface="Montserrat Light"/>
            </a:endParaRPr>
          </a:p>
        </p:txBody>
      </p:sp>
      <p:sp>
        <p:nvSpPr>
          <p:cNvPr id="103" name="Google Shape;103;p15"/>
          <p:cNvSpPr/>
          <p:nvPr/>
        </p:nvSpPr>
        <p:spPr>
          <a:xfrm>
            <a:off x="1009650" y="9144000"/>
            <a:ext cx="5638800" cy="11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4" name="Google Shape;104;p1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8" name="Shape 108"/>
        <p:cNvGrpSpPr/>
        <p:nvPr/>
      </p:nvGrpSpPr>
      <p:grpSpPr>
        <a:xfrm>
          <a:off x="0" y="0"/>
          <a:ext cx="0" cy="0"/>
          <a:chOff x="0" y="0"/>
          <a:chExt cx="0" cy="0"/>
        </a:xfrm>
      </p:grpSpPr>
      <p:sp>
        <p:nvSpPr>
          <p:cNvPr id="109" name="Google Shape;109;p16"/>
          <p:cNvSpPr txBox="1"/>
          <p:nvPr/>
        </p:nvSpPr>
        <p:spPr>
          <a:xfrm>
            <a:off x="1755421" y="1334487"/>
            <a:ext cx="14777101"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rgbClr val="000000"/>
              </a:buClr>
              <a:buSzPts val="1100"/>
              <a:buFont typeface="Arial"/>
              <a:buNone/>
            </a:pPr>
            <a:r>
              <a:rPr b="1" i="0" lang="en-US" sz="6000" u="none" cap="none" strike="noStrike">
                <a:solidFill>
                  <a:srgbClr val="00BCD4"/>
                </a:solidFill>
                <a:latin typeface="Montserrat"/>
                <a:ea typeface="Montserrat"/>
                <a:cs typeface="Montserrat"/>
                <a:sym typeface="Montserrat"/>
              </a:rPr>
              <a:t>THE PROJECT INNOVATIVE INPUT</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6000"/>
              <a:buFont typeface="Arial"/>
              <a:buNone/>
            </a:pPr>
            <a:r>
              <a:t/>
            </a:r>
            <a:endParaRPr b="1" i="0" sz="6000" u="none" cap="none" strike="noStrike">
              <a:solidFill>
                <a:srgbClr val="00BCD4"/>
              </a:solidFill>
              <a:latin typeface="Montserrat"/>
              <a:ea typeface="Montserrat"/>
              <a:cs typeface="Montserrat"/>
              <a:sym typeface="Montserrat"/>
            </a:endParaRPr>
          </a:p>
        </p:txBody>
      </p:sp>
      <p:sp>
        <p:nvSpPr>
          <p:cNvPr id="110" name="Google Shape;110;p16"/>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16"/>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112" name="Google Shape;112;p16"/>
          <p:cNvSpPr txBox="1"/>
          <p:nvPr/>
        </p:nvSpPr>
        <p:spPr>
          <a:xfrm>
            <a:off x="1270800" y="4001250"/>
            <a:ext cx="15746399" cy="5257500"/>
          </a:xfrm>
          <a:prstGeom prst="rect">
            <a:avLst/>
          </a:prstGeom>
          <a:noFill/>
          <a:ln>
            <a:noFill/>
          </a:ln>
        </p:spPr>
        <p:txBody>
          <a:bodyPr anchorCtr="0" anchor="t" bIns="0" lIns="0" spcFirstLastPara="1" rIns="0" wrap="square" tIns="0">
            <a:noAutofit/>
          </a:bodyPr>
          <a:lstStyle/>
          <a:p>
            <a:pPr indent="-419100" lvl="0" marL="457200" marR="0" rtl="0" algn="ctr">
              <a:lnSpc>
                <a:spcPct val="140000"/>
              </a:lnSpc>
              <a:spcBef>
                <a:spcPts val="0"/>
              </a:spcBef>
              <a:spcAft>
                <a:spcPts val="0"/>
              </a:spcAft>
              <a:buClr>
                <a:schemeClr val="lt1"/>
              </a:buClr>
              <a:buSzPts val="3000"/>
              <a:buFont typeface="Montserrat"/>
              <a:buChar char="●"/>
            </a:pPr>
            <a:r>
              <a:rPr b="0" i="0" lang="en-US" sz="3000" u="none" cap="none" strike="noStrike">
                <a:solidFill>
                  <a:schemeClr val="lt1"/>
                </a:solidFill>
                <a:latin typeface="Montserrat"/>
                <a:ea typeface="Montserrat"/>
                <a:cs typeface="Montserrat"/>
                <a:sym typeface="Montserrat"/>
              </a:rPr>
              <a:t>The improvement of the quality of the higher education,</a:t>
            </a:r>
            <a:endParaRPr b="0" i="0" sz="3000" u="none" cap="none" strike="noStrike">
              <a:solidFill>
                <a:schemeClr val="lt1"/>
              </a:solidFill>
              <a:latin typeface="Montserrat"/>
              <a:ea typeface="Montserrat"/>
              <a:cs typeface="Montserrat"/>
              <a:sym typeface="Montserrat"/>
            </a:endParaRPr>
          </a:p>
          <a:p>
            <a:pPr indent="-419100" lvl="0" marL="457200" marR="0" rtl="0" algn="ctr">
              <a:lnSpc>
                <a:spcPct val="140000"/>
              </a:lnSpc>
              <a:spcBef>
                <a:spcPts val="0"/>
              </a:spcBef>
              <a:spcAft>
                <a:spcPts val="0"/>
              </a:spcAft>
              <a:buClr>
                <a:schemeClr val="lt1"/>
              </a:buClr>
              <a:buSzPts val="3000"/>
              <a:buFont typeface="Montserrat"/>
              <a:buChar char="●"/>
            </a:pPr>
            <a:r>
              <a:rPr b="0" i="0" lang="en-US" sz="3000" u="none" cap="none" strike="noStrike">
                <a:solidFill>
                  <a:schemeClr val="lt1"/>
                </a:solidFill>
                <a:latin typeface="Montserrat"/>
                <a:ea typeface="Montserrat"/>
                <a:cs typeface="Montserrat"/>
                <a:sym typeface="Montserrat"/>
              </a:rPr>
              <a:t> The enhancement of the learners’ competences,</a:t>
            </a:r>
            <a:endParaRPr b="0" i="0" sz="3000" u="none" cap="none" strike="noStrike">
              <a:solidFill>
                <a:schemeClr val="lt1"/>
              </a:solidFill>
              <a:latin typeface="Montserrat"/>
              <a:ea typeface="Montserrat"/>
              <a:cs typeface="Montserrat"/>
              <a:sym typeface="Montserrat"/>
            </a:endParaRPr>
          </a:p>
          <a:p>
            <a:pPr indent="-419100" lvl="0" marL="457200" marR="0" rtl="0" algn="ctr">
              <a:lnSpc>
                <a:spcPct val="140000"/>
              </a:lnSpc>
              <a:spcBef>
                <a:spcPts val="0"/>
              </a:spcBef>
              <a:spcAft>
                <a:spcPts val="0"/>
              </a:spcAft>
              <a:buClr>
                <a:schemeClr val="lt1"/>
              </a:buClr>
              <a:buSzPts val="3000"/>
              <a:buFont typeface="Montserrat"/>
              <a:buChar char="●"/>
            </a:pPr>
            <a:r>
              <a:rPr b="0" i="0" lang="en-US" sz="3000" u="none" cap="none" strike="noStrike">
                <a:solidFill>
                  <a:schemeClr val="lt1"/>
                </a:solidFill>
                <a:latin typeface="Montserrat"/>
                <a:ea typeface="Montserrat"/>
                <a:cs typeface="Montserrat"/>
                <a:sym typeface="Montserrat"/>
              </a:rPr>
              <a:t> The establishment of a uniform system of innovative education,</a:t>
            </a:r>
            <a:endParaRPr b="0" i="0" sz="3000" u="none" cap="none" strike="noStrike">
              <a:solidFill>
                <a:schemeClr val="lt1"/>
              </a:solidFill>
              <a:latin typeface="Montserrat"/>
              <a:ea typeface="Montserrat"/>
              <a:cs typeface="Montserrat"/>
              <a:sym typeface="Montserrat"/>
            </a:endParaRPr>
          </a:p>
          <a:p>
            <a:pPr indent="-419100" lvl="0" marL="457200" marR="0" rtl="0" algn="ctr">
              <a:lnSpc>
                <a:spcPct val="140000"/>
              </a:lnSpc>
              <a:spcBef>
                <a:spcPts val="0"/>
              </a:spcBef>
              <a:spcAft>
                <a:spcPts val="0"/>
              </a:spcAft>
              <a:buClr>
                <a:schemeClr val="lt1"/>
              </a:buClr>
              <a:buSzPts val="3000"/>
              <a:buFont typeface="Montserrat"/>
              <a:buChar char="●"/>
            </a:pPr>
            <a:r>
              <a:rPr b="0" i="0" lang="en-US" sz="3000" u="none" cap="none" strike="noStrike">
                <a:solidFill>
                  <a:schemeClr val="lt1"/>
                </a:solidFill>
                <a:latin typeface="Montserrat"/>
                <a:ea typeface="Montserrat"/>
                <a:cs typeface="Montserrat"/>
                <a:sym typeface="Montserrat"/>
              </a:rPr>
              <a:t> The creation of the European model for academic </a:t>
            </a:r>
            <a:endParaRPr b="0" i="0" sz="3000" u="none" cap="none" strike="noStrike">
              <a:solidFill>
                <a:schemeClr val="lt1"/>
              </a:solidFill>
              <a:latin typeface="Montserrat"/>
              <a:ea typeface="Montserrat"/>
              <a:cs typeface="Montserrat"/>
              <a:sym typeface="Montserrat"/>
            </a:endParaRPr>
          </a:p>
          <a:p>
            <a:pPr indent="-419100" lvl="0" marL="457200" marR="0" rtl="0" algn="ctr">
              <a:lnSpc>
                <a:spcPct val="140000"/>
              </a:lnSpc>
              <a:spcBef>
                <a:spcPts val="0"/>
              </a:spcBef>
              <a:spcAft>
                <a:spcPts val="0"/>
              </a:spcAft>
              <a:buClr>
                <a:schemeClr val="lt1"/>
              </a:buClr>
              <a:buSzPts val="3000"/>
              <a:buFont typeface="Montserrat"/>
              <a:buChar char="●"/>
            </a:pPr>
            <a:r>
              <a:t/>
            </a:r>
            <a:endParaRPr b="0" i="0" sz="30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0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rPr b="0" i="0" lang="en-US" sz="3000" u="none" cap="none" strike="noStrike">
                <a:solidFill>
                  <a:srgbClr val="FFFFFF"/>
                </a:solidFill>
                <a:latin typeface="Montserrat"/>
                <a:ea typeface="Montserrat"/>
                <a:cs typeface="Montserrat"/>
                <a:sym typeface="Montserrat"/>
              </a:rPr>
              <a:t>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6" name="Shape 116"/>
        <p:cNvGrpSpPr/>
        <p:nvPr/>
      </p:nvGrpSpPr>
      <p:grpSpPr>
        <a:xfrm>
          <a:off x="0" y="0"/>
          <a:ext cx="0" cy="0"/>
          <a:chOff x="0" y="0"/>
          <a:chExt cx="0" cy="0"/>
        </a:xfrm>
      </p:grpSpPr>
      <p:sp>
        <p:nvSpPr>
          <p:cNvPr id="117" name="Google Shape;117;p17"/>
          <p:cNvSpPr txBox="1"/>
          <p:nvPr/>
        </p:nvSpPr>
        <p:spPr>
          <a:xfrm>
            <a:off x="1755421" y="1334487"/>
            <a:ext cx="14777101"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rgbClr val="000000"/>
              </a:buClr>
              <a:buSzPts val="1100"/>
              <a:buFont typeface="Arial"/>
              <a:buNone/>
            </a:pPr>
            <a:r>
              <a:rPr b="1" i="0" lang="en-US" sz="6000" u="none" cap="none" strike="noStrike">
                <a:solidFill>
                  <a:srgbClr val="00BCD4"/>
                </a:solidFill>
                <a:latin typeface="Montserrat"/>
                <a:ea typeface="Montserrat"/>
                <a:cs typeface="Montserrat"/>
                <a:sym typeface="Montserrat"/>
              </a:rPr>
              <a:t>THE PROJECT OUTCOMES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1100"/>
              <a:buFont typeface="Arial"/>
              <a:buNone/>
            </a:pPr>
            <a:r>
              <a:t/>
            </a:r>
            <a:endParaRPr b="1" i="0" sz="6000" u="none" cap="none" strike="noStrike">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rgbClr val="000000"/>
              </a:buClr>
              <a:buSzPts val="6000"/>
              <a:buFont typeface="Arial"/>
              <a:buNone/>
            </a:pPr>
            <a:r>
              <a:t/>
            </a:r>
            <a:endParaRPr b="1" i="0" sz="6000" u="none" cap="none" strike="noStrike">
              <a:solidFill>
                <a:srgbClr val="00BCD4"/>
              </a:solidFill>
              <a:latin typeface="Montserrat"/>
              <a:ea typeface="Montserrat"/>
              <a:cs typeface="Montserrat"/>
              <a:sym typeface="Montserrat"/>
            </a:endParaRPr>
          </a:p>
        </p:txBody>
      </p:sp>
      <p:sp>
        <p:nvSpPr>
          <p:cNvPr id="118" name="Google Shape;118;p17"/>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 name="Google Shape;119;p17"/>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120" name="Google Shape;120;p17"/>
          <p:cNvSpPr txBox="1"/>
          <p:nvPr/>
        </p:nvSpPr>
        <p:spPr>
          <a:xfrm>
            <a:off x="1270800" y="3373725"/>
            <a:ext cx="15746399" cy="5884800"/>
          </a:xfrm>
          <a:prstGeom prst="rect">
            <a:avLst/>
          </a:prstGeom>
          <a:noFill/>
          <a:ln>
            <a:noFill/>
          </a:ln>
        </p:spPr>
        <p:txBody>
          <a:bodyPr anchorCtr="0" anchor="t" bIns="0" lIns="0" spcFirstLastPara="1" rIns="0" wrap="square" tIns="0">
            <a:noAutofit/>
          </a:bodyPr>
          <a:lstStyle/>
          <a:p>
            <a:pPr indent="-406400" lvl="0" marL="457200" marR="0" rtl="0" algn="ctr">
              <a:lnSpc>
                <a:spcPct val="140000"/>
              </a:lnSpc>
              <a:spcBef>
                <a:spcPts val="0"/>
              </a:spcBef>
              <a:spcAft>
                <a:spcPts val="0"/>
              </a:spcAft>
              <a:buClr>
                <a:schemeClr val="lt1"/>
              </a:buClr>
              <a:buSzPts val="2800"/>
              <a:buFont typeface="Montserrat"/>
              <a:buChar char="●"/>
            </a:pPr>
            <a:r>
              <a:rPr b="0" i="0" lang="en-US" sz="2800" u="none" cap="none" strike="noStrike">
                <a:solidFill>
                  <a:schemeClr val="lt1"/>
                </a:solidFill>
                <a:latin typeface="Montserrat"/>
                <a:ea typeface="Montserrat"/>
                <a:cs typeface="Montserrat"/>
                <a:sym typeface="Montserrat"/>
              </a:rPr>
              <a:t>Learning platform: consume-aware.eu</a:t>
            </a:r>
            <a:endParaRPr b="0" i="0" sz="28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2800" u="none" cap="none" strike="noStrike">
              <a:solidFill>
                <a:schemeClr val="lt1"/>
              </a:solidFill>
              <a:latin typeface="Montserrat"/>
              <a:ea typeface="Montserrat"/>
              <a:cs typeface="Montserrat"/>
              <a:sym typeface="Montserrat"/>
            </a:endParaRPr>
          </a:p>
          <a:p>
            <a:pPr indent="0" lvl="0" marL="457200" marR="0" rtl="0" algn="ctr">
              <a:lnSpc>
                <a:spcPct val="140000"/>
              </a:lnSpc>
              <a:spcBef>
                <a:spcPts val="0"/>
              </a:spcBef>
              <a:spcAft>
                <a:spcPts val="0"/>
              </a:spcAft>
              <a:buClr>
                <a:srgbClr val="000000"/>
              </a:buClr>
              <a:buSzPts val="2800"/>
              <a:buFont typeface="Arial"/>
              <a:buNone/>
            </a:pPr>
            <a:r>
              <a:rPr b="0" i="0" lang="en-US" sz="2800" u="none" cap="none" strike="noStrike">
                <a:solidFill>
                  <a:schemeClr val="lt1"/>
                </a:solidFill>
                <a:latin typeface="Montserrat"/>
                <a:ea typeface="Montserrat"/>
                <a:cs typeface="Montserrat"/>
                <a:sym typeface="Montserrat"/>
              </a:rPr>
              <a:t>Interactive teaching materials:</a:t>
            </a:r>
            <a:endParaRPr b="0" i="0" sz="28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rPr b="0" i="0" lang="en-US" sz="2800" u="none" cap="none" strike="noStrike">
                <a:solidFill>
                  <a:schemeClr val="lt1"/>
                </a:solidFill>
                <a:latin typeface="Montserrat"/>
                <a:ea typeface="Montserrat"/>
                <a:cs typeface="Montserrat"/>
                <a:sym typeface="Montserrat"/>
              </a:rPr>
              <a:t>videos, lectures, case studies, quizes ,guides,</a:t>
            </a:r>
            <a:endParaRPr b="0" i="0" sz="2800" u="none" cap="none" strike="noStrike">
              <a:solidFill>
                <a:schemeClr val="lt1"/>
              </a:solidFill>
              <a:latin typeface="Montserrat"/>
              <a:ea typeface="Montserrat"/>
              <a:cs typeface="Montserrat"/>
              <a:sym typeface="Montserrat"/>
            </a:endParaRPr>
          </a:p>
          <a:p>
            <a:pPr indent="-406400" lvl="0" marL="457200" marR="0" rtl="0" algn="ctr">
              <a:lnSpc>
                <a:spcPct val="140000"/>
              </a:lnSpc>
              <a:spcBef>
                <a:spcPts val="1000"/>
              </a:spcBef>
              <a:spcAft>
                <a:spcPts val="0"/>
              </a:spcAft>
              <a:buClr>
                <a:schemeClr val="lt1"/>
              </a:buClr>
              <a:buSzPts val="2800"/>
              <a:buFont typeface="Montserrat"/>
              <a:buChar char="●"/>
            </a:pPr>
            <a:r>
              <a:rPr b="0" i="0" lang="en-US" sz="2800" u="none" cap="none" strike="noStrike">
                <a:solidFill>
                  <a:schemeClr val="lt1"/>
                </a:solidFill>
                <a:latin typeface="Montserrat"/>
                <a:ea typeface="Montserrat"/>
                <a:cs typeface="Montserrat"/>
                <a:sym typeface="Montserrat"/>
              </a:rPr>
              <a:t>BOOK : Enhancing Consumers Awareness, </a:t>
            </a:r>
            <a:endParaRPr b="0" i="0" sz="2800" u="none" cap="none" strike="noStrike">
              <a:solidFill>
                <a:schemeClr val="lt1"/>
              </a:solidFill>
              <a:latin typeface="Montserrat"/>
              <a:ea typeface="Montserrat"/>
              <a:cs typeface="Montserrat"/>
              <a:sym typeface="Montserrat"/>
            </a:endParaRPr>
          </a:p>
          <a:p>
            <a:pPr indent="-406400" lvl="0" marL="457200" marR="0" rtl="0" algn="ctr">
              <a:lnSpc>
                <a:spcPct val="140000"/>
              </a:lnSpc>
              <a:spcBef>
                <a:spcPts val="1000"/>
              </a:spcBef>
              <a:spcAft>
                <a:spcPts val="0"/>
              </a:spcAft>
              <a:buClr>
                <a:schemeClr val="lt1"/>
              </a:buClr>
              <a:buSzPts val="2800"/>
              <a:buFont typeface="Montserrat"/>
              <a:buChar char="●"/>
            </a:pPr>
            <a:r>
              <a:rPr b="0" i="0" lang="en-US" sz="2800" u="none" cap="none" strike="noStrike">
                <a:solidFill>
                  <a:schemeClr val="lt1"/>
                </a:solidFill>
                <a:latin typeface="Montserrat"/>
                <a:ea typeface="Montserrat"/>
                <a:cs typeface="Montserrat"/>
                <a:sym typeface="Montserrat"/>
              </a:rPr>
              <a:t>Mobile Application: quiz game</a:t>
            </a:r>
            <a:endParaRPr b="0" i="0" sz="28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28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28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28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2800" u="none" cap="none" strike="noStrike">
              <a:solidFill>
                <a:schemeClr val="lt1"/>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rPr b="0" i="0" lang="en-US" sz="3000" u="none" cap="none" strike="noStrike">
                <a:solidFill>
                  <a:srgbClr val="FFFFFF"/>
                </a:solidFill>
                <a:latin typeface="Montserrat"/>
                <a:ea typeface="Montserrat"/>
                <a:cs typeface="Montserrat"/>
                <a:sym typeface="Montserrat"/>
              </a:rPr>
              <a:t>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1100"/>
              <a:buFont typeface="Arial"/>
              <a:buNone/>
            </a:pPr>
            <a:r>
              <a:t/>
            </a:r>
            <a:endParaRPr b="0" i="0" sz="3000" u="none" cap="none" strike="noStrike">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Montserrat"/>
              <a:ea typeface="Montserrat"/>
              <a:cs typeface="Montserrat"/>
              <a:sym typeface="Montserrat"/>
            </a:endParaRPr>
          </a:p>
        </p:txBody>
      </p:sp>
      <p:sp>
        <p:nvSpPr>
          <p:cNvPr id="121" name="Google Shape;121;p17"/>
          <p:cNvSpPr/>
          <p:nvPr/>
        </p:nvSpPr>
        <p:spPr>
          <a:xfrm rot="5400000">
            <a:off x="8806050" y="3914450"/>
            <a:ext cx="675900" cy="56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