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 id="2147483661"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y="10287000" cx="18288000"/>
  <p:notesSz cx="6858000" cy="9144000"/>
  <p:embeddedFontLst>
    <p:embeddedFont>
      <p:font typeface="Montserrat"/>
      <p:regular r:id="rId36"/>
      <p:bold r:id="rId37"/>
      <p:italic r:id="rId38"/>
      <p:boldItalic r:id="rId39"/>
    </p:embeddedFont>
    <p:embeddedFont>
      <p:font typeface="Montserrat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000000"/>
          </p15:clr>
        </p15:guide>
        <p15:guide id="2" pos="172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C7141C-2F2F-4F32-AF16-276F0978DB2C}">
  <a:tblStyle styleId="{B7C7141C-2F2F-4F32-AF16-276F0978DB2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24" orient="horz"/>
        <p:guide pos="172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Light-regular.fntdata"/><Relationship Id="rId20" Type="http://schemas.openxmlformats.org/officeDocument/2006/relationships/slide" Target="slides/slide12.xml"/><Relationship Id="rId42" Type="http://schemas.openxmlformats.org/officeDocument/2006/relationships/font" Target="fonts/MontserratLight-italic.fntdata"/><Relationship Id="rId41" Type="http://schemas.openxmlformats.org/officeDocument/2006/relationships/font" Target="fonts/MontserratLight-bold.fntdata"/><Relationship Id="rId22" Type="http://schemas.openxmlformats.org/officeDocument/2006/relationships/slide" Target="slides/slide14.xml"/><Relationship Id="rId21" Type="http://schemas.openxmlformats.org/officeDocument/2006/relationships/slide" Target="slides/slide13.xml"/><Relationship Id="rId43" Type="http://schemas.openxmlformats.org/officeDocument/2006/relationships/font" Target="fonts/MontserratLight-bold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Montserrat-bold.fntdata"/><Relationship Id="rId14" Type="http://schemas.openxmlformats.org/officeDocument/2006/relationships/slide" Target="slides/slide6.xml"/><Relationship Id="rId36" Type="http://schemas.openxmlformats.org/officeDocument/2006/relationships/font" Target="fonts/Montserrat-regular.fntdata"/><Relationship Id="rId17" Type="http://schemas.openxmlformats.org/officeDocument/2006/relationships/slide" Target="slides/slide9.xml"/><Relationship Id="rId39" Type="http://schemas.openxmlformats.org/officeDocument/2006/relationships/font" Target="fonts/Montserrat-boldItalic.fntdata"/><Relationship Id="rId16" Type="http://schemas.openxmlformats.org/officeDocument/2006/relationships/slide" Target="slides/slide8.xml"/><Relationship Id="rId38" Type="http://schemas.openxmlformats.org/officeDocument/2006/relationships/font" Target="fonts/Montserrat-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f911bd4e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55f911bd4e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5f911bd4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55f911bd4e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5f911bd4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55f911bd4e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5f911bd4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55f911bd4e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5f911bd4e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55f911bd4e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5f911bd4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55f911bd4e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5f911bd4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55f911bd4e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5f911bd4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55f911bd4e_0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5f911bd4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55f911bd4e_0_2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5f911bd4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55f911bd4e_0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5f911bd4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55f911bd4e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5f911bd4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55f911bd4e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5f911bd4e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55f911bd4e_0_3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5f911bd4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55f911bd4e_0_3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5f911bd4e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55f911bd4e_0_3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5f911bd4e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55f911bd4e_0_4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5f911bd4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55f911bd4e_0_4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5f911bd4e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55f911bd4e_0_4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5fad4c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55fad4c13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ecb7cf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55ecb7cf2a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5f911bd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55f911bd4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5f911bd4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55f911bd4e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5ecb7cf2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55ecb7cf2a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5f54b438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55f54b4384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5f911bd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55f911bd4e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f911bd4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55f911bd4e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3"/>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78" name="Google Shape;78;p13"/>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9" name="Google Shape;79;p13"/>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0" name="Google Shape;80;p13"/>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p13"/>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4"/>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84" name="Google Shape;84;p14"/>
          <p:cNvSpPr txBox="1"/>
          <p:nvPr>
            <p:ph idx="1" type="body"/>
          </p:nvPr>
        </p:nvSpPr>
        <p:spPr>
          <a:xfrm rot="5400000">
            <a:off x="5880600" y="-1884862"/>
            <a:ext cx="6526800" cy="157734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85" name="Google Shape;85;p14"/>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6" name="Google Shape;86;p14"/>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7" name="Google Shape;87;p14"/>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8" name="Google Shape;88;p14"/>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89" name="Shape 89"/>
        <p:cNvGrpSpPr/>
        <p:nvPr/>
      </p:nvGrpSpPr>
      <p:grpSpPr>
        <a:xfrm>
          <a:off x="0" y="0"/>
          <a:ext cx="0" cy="0"/>
          <a:chOff x="0" y="0"/>
          <a:chExt cx="0" cy="0"/>
        </a:xfrm>
      </p:grpSpPr>
      <p:sp>
        <p:nvSpPr>
          <p:cNvPr id="90" name="Google Shape;90;p15"/>
          <p:cNvSpPr txBox="1"/>
          <p:nvPr>
            <p:ph idx="10" type="dt"/>
          </p:nvPr>
        </p:nvSpPr>
        <p:spPr>
          <a:xfrm>
            <a:off x="1215737" y="9389052"/>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1" name="Google Shape;91;p15"/>
          <p:cNvSpPr txBox="1"/>
          <p:nvPr>
            <p:ph idx="11" type="ftr"/>
          </p:nvPr>
        </p:nvSpPr>
        <p:spPr>
          <a:xfrm>
            <a:off x="6016337" y="9389052"/>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2" name="Google Shape;92;p15"/>
          <p:cNvSpPr txBox="1"/>
          <p:nvPr>
            <p:ph idx="12" type="sldNum"/>
          </p:nvPr>
        </p:nvSpPr>
        <p:spPr>
          <a:xfrm>
            <a:off x="12874336" y="9389052"/>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r>
              <a:rPr lang="en-US"/>
              <a:t>Slide 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4"/>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29" name="Google Shape;29;p6"/>
          <p:cNvSpPr txBox="1"/>
          <p:nvPr>
            <p:ph idx="1" type="body"/>
          </p:nvPr>
        </p:nvSpPr>
        <p:spPr>
          <a:xfrm>
            <a:off x="1257300" y="2738438"/>
            <a:ext cx="7772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30" name="Google Shape;30;p6"/>
          <p:cNvSpPr txBox="1"/>
          <p:nvPr>
            <p:ph idx="2" type="body"/>
          </p:nvPr>
        </p:nvSpPr>
        <p:spPr>
          <a:xfrm>
            <a:off x="9258300" y="2738438"/>
            <a:ext cx="7772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31" name="Google Shape;31;p6"/>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2" name="Google Shape;32;p6"/>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3" name="Google Shape;33;p6"/>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4" name="Google Shape;34;p6"/>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5" name="Shape 35"/>
        <p:cNvGrpSpPr/>
        <p:nvPr/>
      </p:nvGrpSpPr>
      <p:grpSpPr>
        <a:xfrm>
          <a:off x="0" y="0"/>
          <a:ext cx="0" cy="0"/>
          <a:chOff x="0" y="0"/>
          <a:chExt cx="0" cy="0"/>
        </a:xfrm>
      </p:grpSpPr>
      <p:sp>
        <p:nvSpPr>
          <p:cNvPr id="36" name="Google Shape;36;p7"/>
          <p:cNvSpPr txBox="1"/>
          <p:nvPr>
            <p:ph idx="1" type="subTitle"/>
          </p:nvPr>
        </p:nvSpPr>
        <p:spPr>
          <a:xfrm>
            <a:off x="2286000" y="5590099"/>
            <a:ext cx="13716000" cy="2483400"/>
          </a:xfrm>
          <a:prstGeom prst="rect">
            <a:avLst/>
          </a:prstGeom>
          <a:noFill/>
          <a:ln>
            <a:noFill/>
          </a:ln>
        </p:spPr>
        <p:txBody>
          <a:bodyPr anchorCtr="0" anchor="t" bIns="68550" lIns="137150" spcFirstLastPara="1" rIns="137150" wrap="square" tIns="68550"/>
          <a:lstStyle>
            <a:lvl1pPr lvl="0" rtl="0" algn="ctr">
              <a:lnSpc>
                <a:spcPct val="90000"/>
              </a:lnSpc>
              <a:spcBef>
                <a:spcPts val="1500"/>
              </a:spcBef>
              <a:spcAft>
                <a:spcPts val="0"/>
              </a:spcAft>
              <a:buClr>
                <a:srgbClr val="2F5496"/>
              </a:buClr>
              <a:buSzPts val="3600"/>
              <a:buNone/>
              <a:defRPr sz="3600">
                <a:solidFill>
                  <a:srgbClr val="2F5496"/>
                </a:solidFill>
              </a:defRPr>
            </a:lvl1pPr>
            <a:lvl2pPr lvl="1" rtl="0" algn="ctr">
              <a:lnSpc>
                <a:spcPct val="90000"/>
              </a:lnSpc>
              <a:spcBef>
                <a:spcPts val="800"/>
              </a:spcBef>
              <a:spcAft>
                <a:spcPts val="0"/>
              </a:spcAft>
              <a:buClr>
                <a:schemeClr val="dk1"/>
              </a:buClr>
              <a:buSzPts val="3000"/>
              <a:buNone/>
              <a:defRPr sz="3000"/>
            </a:lvl2pPr>
            <a:lvl3pPr lvl="2" rtl="0" algn="ctr">
              <a:lnSpc>
                <a:spcPct val="90000"/>
              </a:lnSpc>
              <a:spcBef>
                <a:spcPts val="800"/>
              </a:spcBef>
              <a:spcAft>
                <a:spcPts val="0"/>
              </a:spcAft>
              <a:buClr>
                <a:schemeClr val="dk1"/>
              </a:buClr>
              <a:buSzPts val="2700"/>
              <a:buNone/>
              <a:defRPr sz="2700"/>
            </a:lvl3pPr>
            <a:lvl4pPr lvl="3" rtl="0" algn="ctr">
              <a:lnSpc>
                <a:spcPct val="90000"/>
              </a:lnSpc>
              <a:spcBef>
                <a:spcPts val="800"/>
              </a:spcBef>
              <a:spcAft>
                <a:spcPts val="0"/>
              </a:spcAft>
              <a:buClr>
                <a:schemeClr val="dk1"/>
              </a:buClr>
              <a:buSzPts val="2400"/>
              <a:buNone/>
              <a:defRPr sz="2400"/>
            </a:lvl4pPr>
            <a:lvl5pPr lvl="4" rtl="0" algn="ctr">
              <a:lnSpc>
                <a:spcPct val="90000"/>
              </a:lnSpc>
              <a:spcBef>
                <a:spcPts val="800"/>
              </a:spcBef>
              <a:spcAft>
                <a:spcPts val="0"/>
              </a:spcAft>
              <a:buClr>
                <a:schemeClr val="dk1"/>
              </a:buClr>
              <a:buSzPts val="2400"/>
              <a:buNone/>
              <a:defRPr sz="2400"/>
            </a:lvl5pPr>
            <a:lvl6pPr lvl="5" rtl="0" algn="ctr">
              <a:lnSpc>
                <a:spcPct val="90000"/>
              </a:lnSpc>
              <a:spcBef>
                <a:spcPts val="800"/>
              </a:spcBef>
              <a:spcAft>
                <a:spcPts val="0"/>
              </a:spcAft>
              <a:buClr>
                <a:schemeClr val="dk1"/>
              </a:buClr>
              <a:buSzPts val="2400"/>
              <a:buNone/>
              <a:defRPr sz="2400"/>
            </a:lvl6pPr>
            <a:lvl7pPr lvl="6" rtl="0" algn="ctr">
              <a:lnSpc>
                <a:spcPct val="90000"/>
              </a:lnSpc>
              <a:spcBef>
                <a:spcPts val="800"/>
              </a:spcBef>
              <a:spcAft>
                <a:spcPts val="0"/>
              </a:spcAft>
              <a:buClr>
                <a:schemeClr val="dk1"/>
              </a:buClr>
              <a:buSzPts val="2400"/>
              <a:buNone/>
              <a:defRPr sz="2400"/>
            </a:lvl7pPr>
            <a:lvl8pPr lvl="7" rtl="0" algn="ctr">
              <a:lnSpc>
                <a:spcPct val="90000"/>
              </a:lnSpc>
              <a:spcBef>
                <a:spcPts val="800"/>
              </a:spcBef>
              <a:spcAft>
                <a:spcPts val="0"/>
              </a:spcAft>
              <a:buClr>
                <a:schemeClr val="dk1"/>
              </a:buClr>
              <a:buSzPts val="2400"/>
              <a:buNone/>
              <a:defRPr sz="2400"/>
            </a:lvl8pPr>
            <a:lvl9pPr lvl="8" rtl="0" algn="ctr">
              <a:lnSpc>
                <a:spcPct val="90000"/>
              </a:lnSpc>
              <a:spcBef>
                <a:spcPts val="800"/>
              </a:spcBef>
              <a:spcAft>
                <a:spcPts val="0"/>
              </a:spcAft>
              <a:buClr>
                <a:schemeClr val="dk1"/>
              </a:buClr>
              <a:buSzPts val="2400"/>
              <a:buNone/>
              <a:defRPr sz="2400"/>
            </a:lvl9pPr>
          </a:lstStyle>
          <a:p/>
        </p:txBody>
      </p:sp>
      <p:sp>
        <p:nvSpPr>
          <p:cNvPr id="37" name="Google Shape;37;p7"/>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8" name="Google Shape;38;p7"/>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39" name="Google Shape;39;p7"/>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7"/>
          <p:cNvPicPr preferRelativeResize="0"/>
          <p:nvPr/>
        </p:nvPicPr>
        <p:blipFill rotWithShape="1">
          <a:blip r:embed="rId2">
            <a:alphaModFix/>
          </a:blip>
          <a:srcRect b="0" l="0" r="0" t="0"/>
          <a:stretch/>
        </p:blipFill>
        <p:spPr>
          <a:xfrm>
            <a:off x="2805546" y="1190625"/>
            <a:ext cx="11880057" cy="421243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1" name="Shape 41"/>
        <p:cNvGrpSpPr/>
        <p:nvPr/>
      </p:nvGrpSpPr>
      <p:grpSpPr>
        <a:xfrm>
          <a:off x="0" y="0"/>
          <a:ext cx="0" cy="0"/>
          <a:chOff x="0" y="0"/>
          <a:chExt cx="0" cy="0"/>
        </a:xfrm>
      </p:grpSpPr>
      <p:sp>
        <p:nvSpPr>
          <p:cNvPr id="42" name="Google Shape;42;p8"/>
          <p:cNvSpPr txBox="1"/>
          <p:nvPr>
            <p:ph type="title"/>
          </p:nvPr>
        </p:nvSpPr>
        <p:spPr>
          <a:xfrm>
            <a:off x="1247775" y="2564607"/>
            <a:ext cx="15773400" cy="4279200"/>
          </a:xfrm>
          <a:prstGeom prst="rect">
            <a:avLst/>
          </a:prstGeom>
          <a:noFill/>
          <a:ln>
            <a:noFill/>
          </a:ln>
        </p:spPr>
        <p:txBody>
          <a:bodyPr anchorCtr="0" anchor="b" bIns="68550" lIns="137150" spcFirstLastPara="1" rIns="137150" wrap="square" tIns="68550"/>
          <a:lstStyle>
            <a:lvl1pPr lvl="0" rtl="0" algn="l">
              <a:lnSpc>
                <a:spcPct val="90000"/>
              </a:lnSpc>
              <a:spcBef>
                <a:spcPts val="0"/>
              </a:spcBef>
              <a:spcAft>
                <a:spcPts val="0"/>
              </a:spcAft>
              <a:buClr>
                <a:schemeClr val="dk1"/>
              </a:buClr>
              <a:buSzPts val="9000"/>
              <a:buFont typeface="Calibri"/>
              <a:buNone/>
              <a:defRPr sz="9000"/>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43" name="Google Shape;43;p8"/>
          <p:cNvSpPr txBox="1"/>
          <p:nvPr>
            <p:ph idx="1" type="body"/>
          </p:nvPr>
        </p:nvSpPr>
        <p:spPr>
          <a:xfrm>
            <a:off x="1247775" y="6884194"/>
            <a:ext cx="15773400" cy="2250300"/>
          </a:xfrm>
          <a:prstGeom prst="rect">
            <a:avLst/>
          </a:prstGeom>
          <a:noFill/>
          <a:ln>
            <a:noFill/>
          </a:ln>
        </p:spPr>
        <p:txBody>
          <a:bodyPr anchorCtr="0" anchor="t" bIns="68550" lIns="137150" spcFirstLastPara="1" rIns="137150" wrap="square" tIns="68550"/>
          <a:lstStyle>
            <a:lvl1pPr indent="-228600" lvl="0" marL="457200" rtl="0" algn="l">
              <a:lnSpc>
                <a:spcPct val="90000"/>
              </a:lnSpc>
              <a:spcBef>
                <a:spcPts val="1500"/>
              </a:spcBef>
              <a:spcAft>
                <a:spcPts val="0"/>
              </a:spcAft>
              <a:buClr>
                <a:schemeClr val="dk1"/>
              </a:buClr>
              <a:buSzPts val="6000"/>
              <a:buNone/>
              <a:defRPr sz="6000" cap="none">
                <a:solidFill>
                  <a:schemeClr val="dk1"/>
                </a:solidFill>
              </a:defRPr>
            </a:lvl1pPr>
            <a:lvl2pPr indent="-228600" lvl="1" marL="914400" rtl="0" algn="l">
              <a:lnSpc>
                <a:spcPct val="90000"/>
              </a:lnSpc>
              <a:spcBef>
                <a:spcPts val="800"/>
              </a:spcBef>
              <a:spcAft>
                <a:spcPts val="0"/>
              </a:spcAft>
              <a:buClr>
                <a:srgbClr val="888888"/>
              </a:buClr>
              <a:buSzPts val="3000"/>
              <a:buNone/>
              <a:defRPr sz="3000">
                <a:solidFill>
                  <a:srgbClr val="888888"/>
                </a:solidFill>
              </a:defRPr>
            </a:lvl2pPr>
            <a:lvl3pPr indent="-228600" lvl="2" marL="1371600" rtl="0" algn="l">
              <a:lnSpc>
                <a:spcPct val="90000"/>
              </a:lnSpc>
              <a:spcBef>
                <a:spcPts val="800"/>
              </a:spcBef>
              <a:spcAft>
                <a:spcPts val="0"/>
              </a:spcAft>
              <a:buClr>
                <a:srgbClr val="888888"/>
              </a:buClr>
              <a:buSzPts val="2700"/>
              <a:buNone/>
              <a:defRPr sz="2700">
                <a:solidFill>
                  <a:srgbClr val="888888"/>
                </a:solidFill>
              </a:defRPr>
            </a:lvl3pPr>
            <a:lvl4pPr indent="-228600" lvl="3" marL="1828800" rtl="0" algn="l">
              <a:lnSpc>
                <a:spcPct val="90000"/>
              </a:lnSpc>
              <a:spcBef>
                <a:spcPts val="800"/>
              </a:spcBef>
              <a:spcAft>
                <a:spcPts val="0"/>
              </a:spcAft>
              <a:buClr>
                <a:srgbClr val="888888"/>
              </a:buClr>
              <a:buSzPts val="2400"/>
              <a:buNone/>
              <a:defRPr sz="2400">
                <a:solidFill>
                  <a:srgbClr val="888888"/>
                </a:solidFill>
              </a:defRPr>
            </a:lvl4pPr>
            <a:lvl5pPr indent="-228600" lvl="4" marL="2286000" rtl="0" algn="l">
              <a:lnSpc>
                <a:spcPct val="90000"/>
              </a:lnSpc>
              <a:spcBef>
                <a:spcPts val="800"/>
              </a:spcBef>
              <a:spcAft>
                <a:spcPts val="0"/>
              </a:spcAft>
              <a:buClr>
                <a:srgbClr val="888888"/>
              </a:buClr>
              <a:buSzPts val="2400"/>
              <a:buNone/>
              <a:defRPr sz="2400">
                <a:solidFill>
                  <a:srgbClr val="888888"/>
                </a:solidFill>
              </a:defRPr>
            </a:lvl5pPr>
            <a:lvl6pPr indent="-228600" lvl="5" marL="2743200" rtl="0" algn="l">
              <a:lnSpc>
                <a:spcPct val="90000"/>
              </a:lnSpc>
              <a:spcBef>
                <a:spcPts val="800"/>
              </a:spcBef>
              <a:spcAft>
                <a:spcPts val="0"/>
              </a:spcAft>
              <a:buClr>
                <a:srgbClr val="888888"/>
              </a:buClr>
              <a:buSzPts val="2400"/>
              <a:buNone/>
              <a:defRPr sz="2400">
                <a:solidFill>
                  <a:srgbClr val="888888"/>
                </a:solidFill>
              </a:defRPr>
            </a:lvl6pPr>
            <a:lvl7pPr indent="-228600" lvl="6" marL="3200400" rtl="0" algn="l">
              <a:lnSpc>
                <a:spcPct val="90000"/>
              </a:lnSpc>
              <a:spcBef>
                <a:spcPts val="800"/>
              </a:spcBef>
              <a:spcAft>
                <a:spcPts val="0"/>
              </a:spcAft>
              <a:buClr>
                <a:srgbClr val="888888"/>
              </a:buClr>
              <a:buSzPts val="2400"/>
              <a:buNone/>
              <a:defRPr sz="2400">
                <a:solidFill>
                  <a:srgbClr val="888888"/>
                </a:solidFill>
              </a:defRPr>
            </a:lvl7pPr>
            <a:lvl8pPr indent="-228600" lvl="7" marL="3657600" rtl="0" algn="l">
              <a:lnSpc>
                <a:spcPct val="90000"/>
              </a:lnSpc>
              <a:spcBef>
                <a:spcPts val="800"/>
              </a:spcBef>
              <a:spcAft>
                <a:spcPts val="0"/>
              </a:spcAft>
              <a:buClr>
                <a:srgbClr val="888888"/>
              </a:buClr>
              <a:buSzPts val="2400"/>
              <a:buNone/>
              <a:defRPr sz="2400">
                <a:solidFill>
                  <a:srgbClr val="888888"/>
                </a:solidFill>
              </a:defRPr>
            </a:lvl8pPr>
            <a:lvl9pPr indent="-228600" lvl="8" marL="4114800" rtl="0" algn="l">
              <a:lnSpc>
                <a:spcPct val="90000"/>
              </a:lnSpc>
              <a:spcBef>
                <a:spcPts val="800"/>
              </a:spcBef>
              <a:spcAft>
                <a:spcPts val="0"/>
              </a:spcAft>
              <a:buClr>
                <a:srgbClr val="888888"/>
              </a:buClr>
              <a:buSzPts val="2400"/>
              <a:buNone/>
              <a:defRPr sz="2400">
                <a:solidFill>
                  <a:srgbClr val="888888"/>
                </a:solidFill>
              </a:defRPr>
            </a:lvl9pPr>
          </a:lstStyle>
          <a:p/>
        </p:txBody>
      </p:sp>
      <p:sp>
        <p:nvSpPr>
          <p:cNvPr id="44" name="Google Shape;44;p8"/>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45" name="Google Shape;45;p8"/>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46" name="Google Shape;46;p8"/>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7" name="Google Shape;47;p8"/>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8" name="Shape 48"/>
        <p:cNvGrpSpPr/>
        <p:nvPr/>
      </p:nvGrpSpPr>
      <p:grpSpPr>
        <a:xfrm>
          <a:off x="0" y="0"/>
          <a:ext cx="0" cy="0"/>
          <a:chOff x="0" y="0"/>
          <a:chExt cx="0" cy="0"/>
        </a:xfrm>
      </p:grpSpPr>
      <p:sp>
        <p:nvSpPr>
          <p:cNvPr id="49" name="Google Shape;49;p9"/>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6600"/>
              <a:buFont typeface="Calibri"/>
              <a:buNone/>
              <a:defRPr b="1">
                <a:solidFill>
                  <a:schemeClr val="dk1"/>
                </a:solidFill>
                <a:latin typeface="Calibri"/>
                <a:ea typeface="Calibri"/>
                <a:cs typeface="Calibri"/>
                <a:sym typeface="Calibri"/>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50" name="Google Shape;50;p9"/>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rtl="0" algn="l">
              <a:lnSpc>
                <a:spcPct val="90000"/>
              </a:lnSpc>
              <a:spcBef>
                <a:spcPts val="1500"/>
              </a:spcBef>
              <a:spcAft>
                <a:spcPts val="0"/>
              </a:spcAft>
              <a:buClr>
                <a:schemeClr val="dk1"/>
              </a:buClr>
              <a:buSzPts val="4200"/>
              <a:buChar char="•"/>
              <a:defRPr>
                <a:solidFill>
                  <a:schemeClr val="dk1"/>
                </a:solidFill>
              </a:defRPr>
            </a:lvl1pPr>
            <a:lvl2pPr indent="-457200" lvl="1" marL="914400" rtl="0" algn="l">
              <a:lnSpc>
                <a:spcPct val="90000"/>
              </a:lnSpc>
              <a:spcBef>
                <a:spcPts val="800"/>
              </a:spcBef>
              <a:spcAft>
                <a:spcPts val="0"/>
              </a:spcAft>
              <a:buClr>
                <a:schemeClr val="dk1"/>
              </a:buClr>
              <a:buSzPts val="3600"/>
              <a:buChar char="•"/>
              <a:defRPr>
                <a:solidFill>
                  <a:schemeClr val="dk1"/>
                </a:solidFill>
              </a:defRPr>
            </a:lvl2pPr>
            <a:lvl3pPr indent="-419100" lvl="2" marL="1371600" rtl="0" algn="l">
              <a:lnSpc>
                <a:spcPct val="90000"/>
              </a:lnSpc>
              <a:spcBef>
                <a:spcPts val="800"/>
              </a:spcBef>
              <a:spcAft>
                <a:spcPts val="0"/>
              </a:spcAft>
              <a:buClr>
                <a:schemeClr val="dk1"/>
              </a:buClr>
              <a:buSzPts val="3000"/>
              <a:buChar char="•"/>
              <a:defRPr>
                <a:solidFill>
                  <a:schemeClr val="dk1"/>
                </a:solidFill>
              </a:defRPr>
            </a:lvl3pPr>
            <a:lvl4pPr indent="-400050" lvl="3" marL="1828800" rtl="0" algn="l">
              <a:lnSpc>
                <a:spcPct val="90000"/>
              </a:lnSpc>
              <a:spcBef>
                <a:spcPts val="800"/>
              </a:spcBef>
              <a:spcAft>
                <a:spcPts val="0"/>
              </a:spcAft>
              <a:buClr>
                <a:schemeClr val="dk1"/>
              </a:buClr>
              <a:buSzPts val="2700"/>
              <a:buChar char="•"/>
              <a:defRPr>
                <a:solidFill>
                  <a:schemeClr val="dk1"/>
                </a:solidFill>
              </a:defRPr>
            </a:lvl4pPr>
            <a:lvl5pPr indent="-228600" lvl="4" marL="2286000" rtl="0" algn="l">
              <a:lnSpc>
                <a:spcPct val="90000"/>
              </a:lnSpc>
              <a:spcBef>
                <a:spcPts val="800"/>
              </a:spcBef>
              <a:spcAft>
                <a:spcPts val="0"/>
              </a:spcAft>
              <a:buClr>
                <a:schemeClr val="dk1"/>
              </a:buClr>
              <a:buSzPts val="2700"/>
              <a:buNone/>
              <a:defRPr>
                <a:solidFill>
                  <a:schemeClr val="dk1"/>
                </a:solidFill>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51" name="Google Shape;51;p9"/>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2" name="Google Shape;52;p9"/>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3" name="Google Shape;53;p9"/>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9"/>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55" name="Shape 55"/>
        <p:cNvGrpSpPr/>
        <p:nvPr/>
      </p:nvGrpSpPr>
      <p:grpSpPr>
        <a:xfrm>
          <a:off x="0" y="0"/>
          <a:ext cx="0" cy="0"/>
          <a:chOff x="0" y="0"/>
          <a:chExt cx="0" cy="0"/>
        </a:xfrm>
      </p:grpSpPr>
      <p:sp>
        <p:nvSpPr>
          <p:cNvPr id="56" name="Google Shape;56;p10"/>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57" name="Google Shape;57;p10"/>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rtl="0" algn="l">
              <a:lnSpc>
                <a:spcPct val="90000"/>
              </a:lnSpc>
              <a:spcBef>
                <a:spcPts val="1500"/>
              </a:spcBef>
              <a:spcAft>
                <a:spcPts val="0"/>
              </a:spcAft>
              <a:buClr>
                <a:schemeClr val="dk1"/>
              </a:buClr>
              <a:buSzPts val="4200"/>
              <a:buChar char="•"/>
              <a:defRPr/>
            </a:lvl1pPr>
            <a:lvl2pPr indent="-457200" lvl="1" marL="914400" rtl="0" algn="l">
              <a:lnSpc>
                <a:spcPct val="90000"/>
              </a:lnSpc>
              <a:spcBef>
                <a:spcPts val="800"/>
              </a:spcBef>
              <a:spcAft>
                <a:spcPts val="0"/>
              </a:spcAft>
              <a:buClr>
                <a:schemeClr val="dk1"/>
              </a:buClr>
              <a:buSzPts val="36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58" name="Google Shape;58;p10"/>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59" name="Google Shape;59;p10"/>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0" name="Google Shape;60;p10"/>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b="0" i="0" sz="1800" u="none" cap="none" strike="noStrike">
                <a:solidFill>
                  <a:srgbClr val="C55A11"/>
                </a:solidFill>
                <a:latin typeface="Calibri"/>
                <a:ea typeface="Calibri"/>
                <a:cs typeface="Calibri"/>
                <a:sym typeface="Calibri"/>
              </a:defRPr>
            </a:lvl1pPr>
            <a:lvl2pPr indent="0" lvl="1" marL="0" rtl="0" algn="r">
              <a:spcBef>
                <a:spcPts val="0"/>
              </a:spcBef>
              <a:buNone/>
              <a:defRPr b="0" i="0" sz="1800" u="none" cap="none" strike="noStrike">
                <a:solidFill>
                  <a:srgbClr val="C55A11"/>
                </a:solidFill>
                <a:latin typeface="Calibri"/>
                <a:ea typeface="Calibri"/>
                <a:cs typeface="Calibri"/>
                <a:sym typeface="Calibri"/>
              </a:defRPr>
            </a:lvl2pPr>
            <a:lvl3pPr indent="0" lvl="2" marL="0" rtl="0" algn="r">
              <a:spcBef>
                <a:spcPts val="0"/>
              </a:spcBef>
              <a:buNone/>
              <a:defRPr b="0" i="0" sz="1800" u="none" cap="none" strike="noStrike">
                <a:solidFill>
                  <a:srgbClr val="C55A11"/>
                </a:solidFill>
                <a:latin typeface="Calibri"/>
                <a:ea typeface="Calibri"/>
                <a:cs typeface="Calibri"/>
                <a:sym typeface="Calibri"/>
              </a:defRPr>
            </a:lvl3pPr>
            <a:lvl4pPr indent="0" lvl="3" marL="0" rtl="0" algn="r">
              <a:spcBef>
                <a:spcPts val="0"/>
              </a:spcBef>
              <a:buNone/>
              <a:defRPr b="0" i="0" sz="1800" u="none" cap="none" strike="noStrike">
                <a:solidFill>
                  <a:srgbClr val="C55A11"/>
                </a:solidFill>
                <a:latin typeface="Calibri"/>
                <a:ea typeface="Calibri"/>
                <a:cs typeface="Calibri"/>
                <a:sym typeface="Calibri"/>
              </a:defRPr>
            </a:lvl4pPr>
            <a:lvl5pPr indent="0" lvl="4" marL="0" rtl="0" algn="r">
              <a:spcBef>
                <a:spcPts val="0"/>
              </a:spcBef>
              <a:buNone/>
              <a:defRPr b="0" i="0" sz="1800" u="none" cap="none" strike="noStrike">
                <a:solidFill>
                  <a:srgbClr val="C55A11"/>
                </a:solidFill>
                <a:latin typeface="Calibri"/>
                <a:ea typeface="Calibri"/>
                <a:cs typeface="Calibri"/>
                <a:sym typeface="Calibri"/>
              </a:defRPr>
            </a:lvl5pPr>
            <a:lvl6pPr indent="0" lvl="5" marL="0" rtl="0" algn="r">
              <a:spcBef>
                <a:spcPts val="0"/>
              </a:spcBef>
              <a:buNone/>
              <a:defRPr b="0" i="0" sz="1800" u="none" cap="none" strike="noStrike">
                <a:solidFill>
                  <a:srgbClr val="C55A11"/>
                </a:solidFill>
                <a:latin typeface="Calibri"/>
                <a:ea typeface="Calibri"/>
                <a:cs typeface="Calibri"/>
                <a:sym typeface="Calibri"/>
              </a:defRPr>
            </a:lvl6pPr>
            <a:lvl7pPr indent="0" lvl="6" marL="0" rtl="0" algn="r">
              <a:spcBef>
                <a:spcPts val="0"/>
              </a:spcBef>
              <a:buNone/>
              <a:defRPr b="0" i="0" sz="1800" u="none" cap="none" strike="noStrike">
                <a:solidFill>
                  <a:srgbClr val="C55A11"/>
                </a:solidFill>
                <a:latin typeface="Calibri"/>
                <a:ea typeface="Calibri"/>
                <a:cs typeface="Calibri"/>
                <a:sym typeface="Calibri"/>
              </a:defRPr>
            </a:lvl7pPr>
            <a:lvl8pPr indent="0" lvl="7" marL="0" rtl="0" algn="r">
              <a:spcBef>
                <a:spcPts val="0"/>
              </a:spcBef>
              <a:buNone/>
              <a:defRPr b="0" i="0" sz="1800" u="none" cap="none" strike="noStrike">
                <a:solidFill>
                  <a:srgbClr val="C55A11"/>
                </a:solidFill>
                <a:latin typeface="Calibri"/>
                <a:ea typeface="Calibri"/>
                <a:cs typeface="Calibri"/>
                <a:sym typeface="Calibri"/>
              </a:defRPr>
            </a:lvl8pPr>
            <a:lvl9pPr indent="0" lvl="8" marL="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1" name="Google Shape;61;p10"/>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2" name="Shape 62"/>
        <p:cNvGrpSpPr/>
        <p:nvPr/>
      </p:nvGrpSpPr>
      <p:grpSpPr>
        <a:xfrm>
          <a:off x="0" y="0"/>
          <a:ext cx="0" cy="0"/>
          <a:chOff x="0" y="0"/>
          <a:chExt cx="0" cy="0"/>
        </a:xfrm>
      </p:grpSpPr>
      <p:sp>
        <p:nvSpPr>
          <p:cNvPr id="63" name="Google Shape;63;p11"/>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64" name="Google Shape;64;p11"/>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5" name="Google Shape;65;p11"/>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66" name="Google Shape;66;p11"/>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67" name="Google Shape;67;p11"/>
          <p:cNvGraphicFramePr/>
          <p:nvPr/>
        </p:nvGraphicFramePr>
        <p:xfrm>
          <a:off x="1257299" y="2882210"/>
          <a:ext cx="3000000" cy="3000000"/>
        </p:xfrm>
        <a:graphic>
          <a:graphicData uri="http://schemas.openxmlformats.org/drawingml/2006/table">
            <a:tbl>
              <a:tblPr bandRow="1" firstRow="1">
                <a:noFill/>
                <a:tableStyleId>{B7C7141C-2F2F-4F32-AF16-276F0978DB2C}</a:tableStyleId>
              </a:tblPr>
              <a:tblGrid>
                <a:gridCol w="5205875"/>
                <a:gridCol w="5205875"/>
                <a:gridCol w="5205875"/>
              </a:tblGrid>
              <a:tr h="732275">
                <a:tc>
                  <a:txBody>
                    <a:bodyPr>
                      <a:noAutofit/>
                    </a:bodyPr>
                    <a:lstStyle/>
                    <a:p>
                      <a:pPr indent="0" lvl="0" marL="0" marR="0" rtl="0" algn="l">
                        <a:spcBef>
                          <a:spcPts val="0"/>
                        </a:spcBef>
                        <a:spcAft>
                          <a:spcPts val="0"/>
                        </a:spcAft>
                        <a:buNone/>
                      </a:pPr>
                      <a:r>
                        <a:rPr lang="en-US" sz="2700" u="none" cap="none" strike="noStrike"/>
                        <a:t>CHAPTER</a:t>
                      </a:r>
                      <a:endParaRPr sz="2100"/>
                    </a:p>
                  </a:txBody>
                  <a:tcPr marT="68600" marB="68600" marR="137175" marL="137175"/>
                </a:tc>
                <a:tc>
                  <a:txBody>
                    <a:bodyPr>
                      <a:noAutofit/>
                    </a:bodyPr>
                    <a:lstStyle/>
                    <a:p>
                      <a:pPr indent="0" lvl="0" marL="0" marR="0" rtl="0" algn="l">
                        <a:spcBef>
                          <a:spcPts val="0"/>
                        </a:spcBef>
                        <a:spcAft>
                          <a:spcPts val="0"/>
                        </a:spcAft>
                        <a:buNone/>
                      </a:pPr>
                      <a:r>
                        <a:rPr lang="en-US" sz="2700"/>
                        <a:t>LEARNING IN CLASS</a:t>
                      </a:r>
                      <a:endParaRPr sz="2100"/>
                    </a:p>
                  </a:txBody>
                  <a:tcPr marT="68600" marB="68600" marR="137175" marL="137175"/>
                </a:tc>
                <a:tc>
                  <a:txBody>
                    <a:bodyPr>
                      <a:noAutofit/>
                    </a:bodyPr>
                    <a:lstStyle/>
                    <a:p>
                      <a:pPr indent="0" lvl="0" marL="0" marR="0" rtl="0" algn="l">
                        <a:spcBef>
                          <a:spcPts val="0"/>
                        </a:spcBef>
                        <a:spcAft>
                          <a:spcPts val="0"/>
                        </a:spcAft>
                        <a:buNone/>
                      </a:pPr>
                      <a:r>
                        <a:rPr lang="en-US" sz="2700"/>
                        <a:t>HOMEWORK</a:t>
                      </a:r>
                      <a:endParaRPr sz="2100"/>
                    </a:p>
                  </a:txBody>
                  <a:tcPr marT="68600" marB="68600" marR="137175" marL="137175"/>
                </a:tc>
              </a:tr>
              <a:tr h="742425">
                <a:tc>
                  <a:txBody>
                    <a:bodyPr>
                      <a:noAutofit/>
                    </a:bodyPr>
                    <a:lstStyle/>
                    <a:p>
                      <a:pPr indent="0" lvl="0" marL="0" marR="0" rtl="0" algn="l">
                        <a:spcBef>
                          <a:spcPts val="0"/>
                        </a:spcBef>
                        <a:spcAft>
                          <a:spcPts val="0"/>
                        </a:spcAft>
                        <a:buNone/>
                      </a:pPr>
                      <a:r>
                        <a:rPr lang="en-US" sz="2700"/>
                        <a:t>1..</a:t>
                      </a:r>
                      <a:endParaRPr sz="2100"/>
                    </a:p>
                  </a:txBody>
                  <a:tcPr marT="68600" marB="68600" marR="137175" marL="137175"/>
                </a:tc>
                <a:tc>
                  <a:txBody>
                    <a:bodyPr>
                      <a:noAutofit/>
                    </a:bodyPr>
                    <a:lstStyle/>
                    <a:p>
                      <a:pPr indent="0" lvl="0" marL="0" marR="0" rtl="0" algn="l">
                        <a:spcBef>
                          <a:spcPts val="0"/>
                        </a:spcBef>
                        <a:spcAft>
                          <a:spcPts val="0"/>
                        </a:spcAft>
                        <a:buNone/>
                      </a:pPr>
                      <a:r>
                        <a:rPr lang="en-US" sz="2700"/>
                        <a:t>2 hrs</a:t>
                      </a:r>
                      <a:endParaRPr sz="2700"/>
                    </a:p>
                  </a:txBody>
                  <a:tcPr marT="68600" marB="68600" marR="137175" marL="137175"/>
                </a:tc>
                <a:tc>
                  <a:txBody>
                    <a:bodyPr>
                      <a:noAutofit/>
                    </a:bodyPr>
                    <a:lstStyle/>
                    <a:p>
                      <a:pPr indent="0" lvl="0" marL="0" marR="0" rtl="0" algn="l">
                        <a:spcBef>
                          <a:spcPts val="0"/>
                        </a:spcBef>
                        <a:spcAft>
                          <a:spcPts val="0"/>
                        </a:spcAft>
                        <a:buNone/>
                      </a:pPr>
                      <a:r>
                        <a:rPr lang="en-US" sz="2700"/>
                        <a:t>1 hr.</a:t>
                      </a:r>
                      <a:endParaRPr sz="2100"/>
                    </a:p>
                  </a:txBody>
                  <a:tcPr marT="68600" marB="68600" marR="137175" marL="137175"/>
                </a:tc>
              </a:tr>
              <a:tr h="742425">
                <a:tc>
                  <a:txBody>
                    <a:bodyPr>
                      <a:noAutofit/>
                    </a:bodyPr>
                    <a:lstStyle/>
                    <a:p>
                      <a:pPr indent="0" lvl="0" marL="0" marR="0" rtl="0" algn="l">
                        <a:spcBef>
                          <a:spcPts val="0"/>
                        </a:spcBef>
                        <a:spcAft>
                          <a:spcPts val="0"/>
                        </a:spcAft>
                        <a:buNone/>
                      </a:pPr>
                      <a:r>
                        <a:rPr lang="en-US" sz="2700"/>
                        <a:t>2..</a:t>
                      </a:r>
                      <a:endParaRPr sz="21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c>
                  <a:txBody>
                    <a:bodyPr>
                      <a:noAutofit/>
                    </a:bodyPr>
                    <a:lstStyle/>
                    <a:p>
                      <a:pPr indent="0" lvl="0" marL="0" marR="0" rtl="0" algn="l">
                        <a:spcBef>
                          <a:spcPts val="0"/>
                        </a:spcBef>
                        <a:spcAft>
                          <a:spcPts val="0"/>
                        </a:spcAft>
                        <a:buNone/>
                      </a:pPr>
                      <a:r>
                        <a:t/>
                      </a:r>
                      <a:endParaRPr sz="2700"/>
                    </a:p>
                  </a:txBody>
                  <a:tcPr marT="68600" marB="68600" marR="137175" marL="137175"/>
                </a:tc>
              </a:tr>
              <a:tr h="742425">
                <a:tc>
                  <a:txBody>
                    <a:bodyPr>
                      <a:noAutofit/>
                    </a:bodyPr>
                    <a:lstStyle/>
                    <a:p>
                      <a:pPr indent="0" lvl="0" marL="0" marR="0" rtl="0" algn="l">
                        <a:spcBef>
                          <a:spcPts val="0"/>
                        </a:spcBef>
                        <a:spcAft>
                          <a:spcPts val="0"/>
                        </a:spcAft>
                        <a:buNone/>
                      </a:pPr>
                      <a:r>
                        <a:rPr lang="en-US" sz="2700"/>
                        <a:t>TOTALS</a:t>
                      </a:r>
                      <a:endParaRPr sz="2100"/>
                    </a:p>
                  </a:txBody>
                  <a:tcPr marT="68600" marB="68600" marR="137175" marL="137175"/>
                </a:tc>
                <a:tc>
                  <a:txBody>
                    <a:bodyPr>
                      <a:noAutofit/>
                    </a:bodyPr>
                    <a:lstStyle/>
                    <a:p>
                      <a:pPr indent="0" lvl="0" marL="0" marR="0" rtl="0" algn="l">
                        <a:spcBef>
                          <a:spcPts val="0"/>
                        </a:spcBef>
                        <a:spcAft>
                          <a:spcPts val="0"/>
                        </a:spcAft>
                        <a:buNone/>
                      </a:pPr>
                      <a:r>
                        <a:rPr lang="en-US" sz="2700"/>
                        <a:t>20 hrs</a:t>
                      </a:r>
                      <a:endParaRPr sz="2700"/>
                    </a:p>
                  </a:txBody>
                  <a:tcPr marT="68600" marB="68600" marR="137175" marL="137175"/>
                </a:tc>
                <a:tc>
                  <a:txBody>
                    <a:bodyPr>
                      <a:noAutofit/>
                    </a:bodyPr>
                    <a:lstStyle/>
                    <a:p>
                      <a:pPr indent="0" lvl="0" marL="0" marR="0" rtl="0" algn="l">
                        <a:spcBef>
                          <a:spcPts val="0"/>
                        </a:spcBef>
                        <a:spcAft>
                          <a:spcPts val="0"/>
                        </a:spcAft>
                        <a:buNone/>
                      </a:pPr>
                      <a:r>
                        <a:rPr lang="en-US" sz="2700"/>
                        <a:t>8 hrs</a:t>
                      </a:r>
                      <a:endParaRPr sz="2700"/>
                    </a:p>
                  </a:txBody>
                  <a:tcPr marT="68600" marB="68600" marR="137175" marL="137175"/>
                </a:tc>
              </a:tr>
            </a:tbl>
          </a:graphicData>
        </a:graphic>
      </p:graphicFrame>
      <p:pic>
        <p:nvPicPr>
          <p:cNvPr id="68" name="Google Shape;68;p11"/>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69" name="Shape 69"/>
        <p:cNvGrpSpPr/>
        <p:nvPr/>
      </p:nvGrpSpPr>
      <p:grpSpPr>
        <a:xfrm>
          <a:off x="0" y="0"/>
          <a:ext cx="0" cy="0"/>
          <a:chOff x="0" y="0"/>
          <a:chExt cx="0" cy="0"/>
        </a:xfrm>
      </p:grpSpPr>
      <p:sp>
        <p:nvSpPr>
          <p:cNvPr id="70" name="Google Shape;70;p12"/>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71" name="Google Shape;71;p12"/>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00050" lvl="0" marL="457200" rtl="0" algn="l">
              <a:lnSpc>
                <a:spcPct val="90000"/>
              </a:lnSpc>
              <a:spcBef>
                <a:spcPts val="1500"/>
              </a:spcBef>
              <a:spcAft>
                <a:spcPts val="0"/>
              </a:spcAft>
              <a:buClr>
                <a:schemeClr val="dk1"/>
              </a:buClr>
              <a:buSzPts val="2700"/>
              <a:buChar char="•"/>
              <a:defRPr/>
            </a:lvl1pPr>
            <a:lvl2pPr indent="-457200" lvl="1" marL="914400" rtl="0" algn="l">
              <a:lnSpc>
                <a:spcPct val="90000"/>
              </a:lnSpc>
              <a:spcBef>
                <a:spcPts val="800"/>
              </a:spcBef>
              <a:spcAft>
                <a:spcPts val="0"/>
              </a:spcAft>
              <a:buClr>
                <a:schemeClr val="dk1"/>
              </a:buClr>
              <a:buSzPts val="36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72" name="Google Shape;72;p12"/>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rtl="0" algn="l">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3" name="Google Shape;73;p12"/>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rtl="0" algn="ctr">
              <a:spcBef>
                <a:spcPts val="0"/>
              </a:spcBef>
              <a:spcAft>
                <a:spcPts val="0"/>
              </a:spcAft>
              <a:buSzPts val="2100"/>
              <a:buNone/>
              <a:defRPr>
                <a:solidFill>
                  <a:srgbClr val="C55A11"/>
                </a:solidFill>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74" name="Google Shape;74;p12"/>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sz="1800">
                <a:solidFill>
                  <a:srgbClr val="C55A11"/>
                </a:solidFill>
                <a:latin typeface="Calibri"/>
                <a:ea typeface="Calibri"/>
                <a:cs typeface="Calibri"/>
                <a:sym typeface="Calibri"/>
              </a:defRPr>
            </a:lvl1pPr>
            <a:lvl2pPr indent="0" lvl="1" marL="0" rtl="0" algn="r">
              <a:spcBef>
                <a:spcPts val="0"/>
              </a:spcBef>
              <a:buNone/>
              <a:defRPr sz="1800">
                <a:solidFill>
                  <a:srgbClr val="C55A11"/>
                </a:solidFill>
                <a:latin typeface="Calibri"/>
                <a:ea typeface="Calibri"/>
                <a:cs typeface="Calibri"/>
                <a:sym typeface="Calibri"/>
              </a:defRPr>
            </a:lvl2pPr>
            <a:lvl3pPr indent="0" lvl="2" marL="0" rtl="0" algn="r">
              <a:spcBef>
                <a:spcPts val="0"/>
              </a:spcBef>
              <a:buNone/>
              <a:defRPr sz="1800">
                <a:solidFill>
                  <a:srgbClr val="C55A11"/>
                </a:solidFill>
                <a:latin typeface="Calibri"/>
                <a:ea typeface="Calibri"/>
                <a:cs typeface="Calibri"/>
                <a:sym typeface="Calibri"/>
              </a:defRPr>
            </a:lvl3pPr>
            <a:lvl4pPr indent="0" lvl="3" marL="0" rtl="0" algn="r">
              <a:spcBef>
                <a:spcPts val="0"/>
              </a:spcBef>
              <a:buNone/>
              <a:defRPr sz="1800">
                <a:solidFill>
                  <a:srgbClr val="C55A11"/>
                </a:solidFill>
                <a:latin typeface="Calibri"/>
                <a:ea typeface="Calibri"/>
                <a:cs typeface="Calibri"/>
                <a:sym typeface="Calibri"/>
              </a:defRPr>
            </a:lvl4pPr>
            <a:lvl5pPr indent="0" lvl="4" marL="0" rtl="0" algn="r">
              <a:spcBef>
                <a:spcPts val="0"/>
              </a:spcBef>
              <a:buNone/>
              <a:defRPr sz="1800">
                <a:solidFill>
                  <a:srgbClr val="C55A11"/>
                </a:solidFill>
                <a:latin typeface="Calibri"/>
                <a:ea typeface="Calibri"/>
                <a:cs typeface="Calibri"/>
                <a:sym typeface="Calibri"/>
              </a:defRPr>
            </a:lvl5pPr>
            <a:lvl6pPr indent="0" lvl="5" marL="0" rtl="0" algn="r">
              <a:spcBef>
                <a:spcPts val="0"/>
              </a:spcBef>
              <a:buNone/>
              <a:defRPr sz="1800">
                <a:solidFill>
                  <a:srgbClr val="C55A11"/>
                </a:solidFill>
                <a:latin typeface="Calibri"/>
                <a:ea typeface="Calibri"/>
                <a:cs typeface="Calibri"/>
                <a:sym typeface="Calibri"/>
              </a:defRPr>
            </a:lvl6pPr>
            <a:lvl7pPr indent="0" lvl="6" marL="0" rtl="0" algn="r">
              <a:spcBef>
                <a:spcPts val="0"/>
              </a:spcBef>
              <a:buNone/>
              <a:defRPr sz="1800">
                <a:solidFill>
                  <a:srgbClr val="C55A11"/>
                </a:solidFill>
                <a:latin typeface="Calibri"/>
                <a:ea typeface="Calibri"/>
                <a:cs typeface="Calibri"/>
                <a:sym typeface="Calibri"/>
              </a:defRPr>
            </a:lvl7pPr>
            <a:lvl8pPr indent="0" lvl="7" marL="0" rtl="0" algn="r">
              <a:spcBef>
                <a:spcPts val="0"/>
              </a:spcBef>
              <a:buNone/>
              <a:defRPr sz="1800">
                <a:solidFill>
                  <a:srgbClr val="C55A11"/>
                </a:solidFill>
                <a:latin typeface="Calibri"/>
                <a:ea typeface="Calibri"/>
                <a:cs typeface="Calibri"/>
                <a:sym typeface="Calibri"/>
              </a:defRPr>
            </a:lvl8pPr>
            <a:lvl9pPr indent="0" lvl="8" marL="0" rtl="0" algn="r">
              <a:spcBef>
                <a:spcPts val="0"/>
              </a:spcBef>
              <a:buNone/>
              <a:defRPr sz="1800">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p12"/>
          <p:cNvPicPr preferRelativeResize="0"/>
          <p:nvPr/>
        </p:nvPicPr>
        <p:blipFill rotWithShape="1">
          <a:blip r:embed="rId2">
            <a:alphaModFix/>
          </a:blip>
          <a:srcRect b="0" l="0" r="0" t="0"/>
          <a:stretch/>
        </p:blipFill>
        <p:spPr>
          <a:xfrm>
            <a:off x="13126916" y="375433"/>
            <a:ext cx="4936003" cy="14815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4.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457200" y="274638"/>
            <a:ext cx="8229600" cy="1143000"/>
          </a:xfrm>
          <a:prstGeom prst="rect">
            <a:avLst/>
          </a:prstGeom>
          <a:noFill/>
          <a:ln>
            <a:noFill/>
          </a:ln>
        </p:spPr>
        <p:txBody>
          <a:bodyPr anchorCtr="0" anchor="ctr" bIns="45725" lIns="91425" spcFirstLastPara="1" rIns="91425" wrap="square" tIns="457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 name="Google Shape;15;p3"/>
          <p:cNvSpPr txBox="1"/>
          <p:nvPr>
            <p:ph idx="1" type="body"/>
          </p:nvPr>
        </p:nvSpPr>
        <p:spPr>
          <a:xfrm>
            <a:off x="457200" y="1600200"/>
            <a:ext cx="8229600" cy="4526100"/>
          </a:xfrm>
          <a:prstGeom prst="rect">
            <a:avLst/>
          </a:prstGeom>
          <a:noFill/>
          <a:ln>
            <a:noFill/>
          </a:ln>
        </p:spPr>
        <p:txBody>
          <a:bodyPr anchorCtr="0" anchor="t" bIns="45725" lIns="91425" spcFirstLastPara="1" rIns="91425" wrap="square" tIns="45725"/>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12750" lvl="1" marL="914400" marR="0" rtl="0" algn="l">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3"/>
          <p:cNvSpPr txBox="1"/>
          <p:nvPr>
            <p:ph idx="10" type="dt"/>
          </p:nvPr>
        </p:nvSpPr>
        <p:spPr>
          <a:xfrm>
            <a:off x="457200" y="6356350"/>
            <a:ext cx="2133600" cy="365100"/>
          </a:xfrm>
          <a:prstGeom prst="rect">
            <a:avLst/>
          </a:prstGeom>
          <a:noFill/>
          <a:ln>
            <a:noFill/>
          </a:ln>
        </p:spPr>
        <p:txBody>
          <a:bodyPr anchorCtr="0" anchor="ctr" bIns="45725" lIns="91425" spcFirstLastPara="1" rIns="91425" wrap="square" tIns="457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3"/>
          <p:cNvSpPr txBox="1"/>
          <p:nvPr>
            <p:ph idx="11" type="ftr"/>
          </p:nvPr>
        </p:nvSpPr>
        <p:spPr>
          <a:xfrm>
            <a:off x="3124200" y="6356350"/>
            <a:ext cx="2895600" cy="365100"/>
          </a:xfrm>
          <a:prstGeom prst="rect">
            <a:avLst/>
          </a:prstGeom>
          <a:noFill/>
          <a:ln>
            <a:noFill/>
          </a:ln>
        </p:spPr>
        <p:txBody>
          <a:bodyPr anchorCtr="0" anchor="ctr" bIns="45725" lIns="91425" spcFirstLastPara="1" rIns="91425" wrap="square" tIns="457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3"/>
          <p:cNvSpPr txBox="1"/>
          <p:nvPr>
            <p:ph idx="12" type="sldNum"/>
          </p:nvPr>
        </p:nvSpPr>
        <p:spPr>
          <a:xfrm>
            <a:off x="6553200" y="6356350"/>
            <a:ext cx="2133600" cy="365100"/>
          </a:xfrm>
          <a:prstGeom prst="rect">
            <a:avLst/>
          </a:prstGeom>
          <a:noFill/>
          <a:ln>
            <a:noFill/>
          </a:ln>
        </p:spPr>
        <p:txBody>
          <a:bodyPr anchorCtr="0" anchor="ctr" bIns="45725" lIns="91425" spcFirstLastPara="1" rIns="91425" wrap="square" tIns="45725">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lstStyle>
            <a:lvl1pPr lvl="0" marR="0" rtl="0" algn="l">
              <a:lnSpc>
                <a:spcPct val="90000"/>
              </a:lnSpc>
              <a:spcBef>
                <a:spcPts val="0"/>
              </a:spcBef>
              <a:spcAft>
                <a:spcPts val="0"/>
              </a:spcAft>
              <a:buClr>
                <a:schemeClr val="dk1"/>
              </a:buClr>
              <a:buSzPts val="6600"/>
              <a:buFont typeface="Calibri"/>
              <a:buNone/>
              <a:defRPr b="1" i="0" sz="6600" u="none" cap="none" strike="noStrike">
                <a:solidFill>
                  <a:schemeClr val="dk1"/>
                </a:solidFill>
                <a:latin typeface="Calibri"/>
                <a:ea typeface="Calibri"/>
                <a:cs typeface="Calibri"/>
                <a:sym typeface="Calibri"/>
              </a:defRPr>
            </a:lvl1pPr>
            <a:lvl2pPr lvl="1" rtl="0">
              <a:spcBef>
                <a:spcPts val="0"/>
              </a:spcBef>
              <a:spcAft>
                <a:spcPts val="0"/>
              </a:spcAft>
              <a:buSzPts val="2100"/>
              <a:buNone/>
              <a:defRPr sz="2700"/>
            </a:lvl2pPr>
            <a:lvl3pPr lvl="2" rtl="0">
              <a:spcBef>
                <a:spcPts val="0"/>
              </a:spcBef>
              <a:spcAft>
                <a:spcPts val="0"/>
              </a:spcAft>
              <a:buSzPts val="2100"/>
              <a:buNone/>
              <a:defRPr sz="2700"/>
            </a:lvl3pPr>
            <a:lvl4pPr lvl="3" rtl="0">
              <a:spcBef>
                <a:spcPts val="0"/>
              </a:spcBef>
              <a:spcAft>
                <a:spcPts val="0"/>
              </a:spcAft>
              <a:buSzPts val="2100"/>
              <a:buNone/>
              <a:defRPr sz="2700"/>
            </a:lvl4pPr>
            <a:lvl5pPr lvl="4" rtl="0">
              <a:spcBef>
                <a:spcPts val="0"/>
              </a:spcBef>
              <a:spcAft>
                <a:spcPts val="0"/>
              </a:spcAft>
              <a:buSzPts val="2100"/>
              <a:buNone/>
              <a:defRPr sz="2700"/>
            </a:lvl5pPr>
            <a:lvl6pPr lvl="5" rtl="0">
              <a:spcBef>
                <a:spcPts val="0"/>
              </a:spcBef>
              <a:spcAft>
                <a:spcPts val="0"/>
              </a:spcAft>
              <a:buSzPts val="2100"/>
              <a:buNone/>
              <a:defRPr sz="2700"/>
            </a:lvl6pPr>
            <a:lvl7pPr lvl="6" rtl="0">
              <a:spcBef>
                <a:spcPts val="0"/>
              </a:spcBef>
              <a:spcAft>
                <a:spcPts val="0"/>
              </a:spcAft>
              <a:buSzPts val="2100"/>
              <a:buNone/>
              <a:defRPr sz="2700"/>
            </a:lvl7pPr>
            <a:lvl8pPr lvl="7" rtl="0">
              <a:spcBef>
                <a:spcPts val="0"/>
              </a:spcBef>
              <a:spcAft>
                <a:spcPts val="0"/>
              </a:spcAft>
              <a:buSzPts val="2100"/>
              <a:buNone/>
              <a:defRPr sz="2700"/>
            </a:lvl8pPr>
            <a:lvl9pPr lvl="8" rtl="0">
              <a:spcBef>
                <a:spcPts val="0"/>
              </a:spcBef>
              <a:spcAft>
                <a:spcPts val="0"/>
              </a:spcAft>
              <a:buSzPts val="2100"/>
              <a:buNone/>
              <a:defRPr sz="2700"/>
            </a:lvl9pPr>
          </a:lstStyle>
          <a:p/>
        </p:txBody>
      </p:sp>
      <p:sp>
        <p:nvSpPr>
          <p:cNvPr id="23" name="Google Shape;23;p5"/>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lstStyle>
            <a:lvl1pPr indent="-495300" lvl="0" marL="457200" marR="0" rtl="0" algn="l">
              <a:lnSpc>
                <a:spcPct val="90000"/>
              </a:lnSpc>
              <a:spcBef>
                <a:spcPts val="150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57200" lvl="1" marL="914400" marR="0" rtl="0" algn="l">
              <a:lnSpc>
                <a:spcPct val="90000"/>
              </a:lnSpc>
              <a:spcBef>
                <a:spcPts val="8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2pPr>
            <a:lvl3pPr indent="-419100" lvl="2" marL="1371600" marR="0" rtl="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400050" lvl="3" marL="1828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400050" lvl="5" marL="27432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4" name="Google Shape;24;p5"/>
          <p:cNvSpPr txBox="1"/>
          <p:nvPr>
            <p:ph idx="10" type="dt"/>
          </p:nvPr>
        </p:nvSpPr>
        <p:spPr>
          <a:xfrm>
            <a:off x="1257300" y="9534525"/>
            <a:ext cx="4114800" cy="547500"/>
          </a:xfrm>
          <a:prstGeom prst="rect">
            <a:avLst/>
          </a:prstGeom>
          <a:noFill/>
          <a:ln>
            <a:noFill/>
          </a:ln>
        </p:spPr>
        <p:txBody>
          <a:bodyPr anchorCtr="0" anchor="ctr" bIns="68550" lIns="137150" spcFirstLastPara="1" rIns="137150" wrap="square" tIns="68550"/>
          <a:lstStyle>
            <a:lvl1pPr lvl="0" marR="0" rtl="0" algn="l">
              <a:spcBef>
                <a:spcPts val="0"/>
              </a:spcBef>
              <a:spcAft>
                <a:spcPts val="0"/>
              </a:spcAft>
              <a:buSzPts val="2100"/>
              <a:buNone/>
              <a:defRPr b="0" i="0" sz="1800" u="none" cap="none" strike="noStrike">
                <a:solidFill>
                  <a:srgbClr val="C55A11"/>
                </a:solidFill>
                <a:latin typeface="Calibri"/>
                <a:ea typeface="Calibri"/>
                <a:cs typeface="Calibri"/>
                <a:sym typeface="Calibri"/>
              </a:defRPr>
            </a:lvl1pPr>
            <a:lvl2pPr lvl="1"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9pPr>
          </a:lstStyle>
          <a:p/>
        </p:txBody>
      </p:sp>
      <p:sp>
        <p:nvSpPr>
          <p:cNvPr id="25" name="Google Shape;25;p5"/>
          <p:cNvSpPr txBox="1"/>
          <p:nvPr>
            <p:ph idx="11" type="ftr"/>
          </p:nvPr>
        </p:nvSpPr>
        <p:spPr>
          <a:xfrm>
            <a:off x="6057900" y="9534525"/>
            <a:ext cx="6172200" cy="547500"/>
          </a:xfrm>
          <a:prstGeom prst="rect">
            <a:avLst/>
          </a:prstGeom>
          <a:noFill/>
          <a:ln>
            <a:noFill/>
          </a:ln>
        </p:spPr>
        <p:txBody>
          <a:bodyPr anchorCtr="0" anchor="ctr" bIns="68550" lIns="137150" spcFirstLastPara="1" rIns="137150" wrap="square" tIns="68550"/>
          <a:lstStyle>
            <a:lvl1pPr lvl="0" marR="0" rtl="0" algn="ctr">
              <a:spcBef>
                <a:spcPts val="0"/>
              </a:spcBef>
              <a:spcAft>
                <a:spcPts val="0"/>
              </a:spcAft>
              <a:buSzPts val="2100"/>
              <a:buNone/>
              <a:defRPr b="0" i="0" sz="1800" u="none" cap="none" strike="noStrike">
                <a:solidFill>
                  <a:srgbClr val="C55A11"/>
                </a:solidFill>
                <a:latin typeface="Calibri"/>
                <a:ea typeface="Calibri"/>
                <a:cs typeface="Calibri"/>
                <a:sym typeface="Calibri"/>
              </a:defRPr>
            </a:lvl1pPr>
            <a:lvl2pPr lvl="1"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9pPr>
          </a:lstStyle>
          <a:p/>
        </p:txBody>
      </p:sp>
      <p:sp>
        <p:nvSpPr>
          <p:cNvPr id="26" name="Google Shape;26;p5"/>
          <p:cNvSpPr txBox="1"/>
          <p:nvPr>
            <p:ph idx="12" type="sldNum"/>
          </p:nvPr>
        </p:nvSpPr>
        <p:spPr>
          <a:xfrm>
            <a:off x="12915900" y="9534525"/>
            <a:ext cx="4114800" cy="547500"/>
          </a:xfrm>
          <a:prstGeom prst="rect">
            <a:avLst/>
          </a:prstGeom>
          <a:noFill/>
          <a:ln>
            <a:noFill/>
          </a:ln>
        </p:spPr>
        <p:txBody>
          <a:bodyPr anchorCtr="0" anchor="ctr" bIns="68550" lIns="137150" spcFirstLastPara="1" rIns="137150" wrap="square" tIns="68550">
            <a:noAutofit/>
          </a:bodyPr>
          <a:lstStyle>
            <a:lvl1pPr indent="0" lvl="0" marL="0" marR="0" rtl="0" algn="r">
              <a:spcBef>
                <a:spcPts val="0"/>
              </a:spcBef>
              <a:buNone/>
              <a:defRPr b="0" i="0" sz="1800" u="none" cap="none" strike="noStrike">
                <a:solidFill>
                  <a:srgbClr val="C55A11"/>
                </a:solidFill>
                <a:latin typeface="Calibri"/>
                <a:ea typeface="Calibri"/>
                <a:cs typeface="Calibri"/>
                <a:sym typeface="Calibri"/>
              </a:defRPr>
            </a:lvl1pPr>
            <a:lvl2pPr indent="0" lvl="1" marL="0" marR="0" rtl="0" algn="r">
              <a:spcBef>
                <a:spcPts val="0"/>
              </a:spcBef>
              <a:buNone/>
              <a:defRPr b="0" i="0" sz="1800" u="none" cap="none" strike="noStrike">
                <a:solidFill>
                  <a:srgbClr val="C55A11"/>
                </a:solidFill>
                <a:latin typeface="Calibri"/>
                <a:ea typeface="Calibri"/>
                <a:cs typeface="Calibri"/>
                <a:sym typeface="Calibri"/>
              </a:defRPr>
            </a:lvl2pPr>
            <a:lvl3pPr indent="0" lvl="2" marL="0" marR="0" rtl="0" algn="r">
              <a:spcBef>
                <a:spcPts val="0"/>
              </a:spcBef>
              <a:buNone/>
              <a:defRPr b="0" i="0" sz="1800" u="none" cap="none" strike="noStrike">
                <a:solidFill>
                  <a:srgbClr val="C55A11"/>
                </a:solidFill>
                <a:latin typeface="Calibri"/>
                <a:ea typeface="Calibri"/>
                <a:cs typeface="Calibri"/>
                <a:sym typeface="Calibri"/>
              </a:defRPr>
            </a:lvl3pPr>
            <a:lvl4pPr indent="0" lvl="3" marL="0" marR="0" rtl="0" algn="r">
              <a:spcBef>
                <a:spcPts val="0"/>
              </a:spcBef>
              <a:buNone/>
              <a:defRPr b="0" i="0" sz="1800" u="none" cap="none" strike="noStrike">
                <a:solidFill>
                  <a:srgbClr val="C55A11"/>
                </a:solidFill>
                <a:latin typeface="Calibri"/>
                <a:ea typeface="Calibri"/>
                <a:cs typeface="Calibri"/>
                <a:sym typeface="Calibri"/>
              </a:defRPr>
            </a:lvl4pPr>
            <a:lvl5pPr indent="0" lvl="4" marL="0" marR="0" rtl="0" algn="r">
              <a:spcBef>
                <a:spcPts val="0"/>
              </a:spcBef>
              <a:buNone/>
              <a:defRPr b="0" i="0" sz="1800" u="none" cap="none" strike="noStrike">
                <a:solidFill>
                  <a:srgbClr val="C55A11"/>
                </a:solidFill>
                <a:latin typeface="Calibri"/>
                <a:ea typeface="Calibri"/>
                <a:cs typeface="Calibri"/>
                <a:sym typeface="Calibri"/>
              </a:defRPr>
            </a:lvl5pPr>
            <a:lvl6pPr indent="0" lvl="5" marL="0" marR="0" rtl="0" algn="r">
              <a:spcBef>
                <a:spcPts val="0"/>
              </a:spcBef>
              <a:buNone/>
              <a:defRPr b="0" i="0" sz="1800" u="none" cap="none" strike="noStrike">
                <a:solidFill>
                  <a:srgbClr val="C55A11"/>
                </a:solidFill>
                <a:latin typeface="Calibri"/>
                <a:ea typeface="Calibri"/>
                <a:cs typeface="Calibri"/>
                <a:sym typeface="Calibri"/>
              </a:defRPr>
            </a:lvl6pPr>
            <a:lvl7pPr indent="0" lvl="6" marL="0" marR="0" rtl="0" algn="r">
              <a:spcBef>
                <a:spcPts val="0"/>
              </a:spcBef>
              <a:buNone/>
              <a:defRPr b="0" i="0" sz="1800" u="none" cap="none" strike="noStrike">
                <a:solidFill>
                  <a:srgbClr val="C55A11"/>
                </a:solidFill>
                <a:latin typeface="Calibri"/>
                <a:ea typeface="Calibri"/>
                <a:cs typeface="Calibri"/>
                <a:sym typeface="Calibri"/>
              </a:defRPr>
            </a:lvl7pPr>
            <a:lvl8pPr indent="0" lvl="7" marL="0" marR="0" rtl="0" algn="r">
              <a:spcBef>
                <a:spcPts val="0"/>
              </a:spcBef>
              <a:buNone/>
              <a:defRPr b="0" i="0" sz="1800" u="none" cap="none" strike="noStrike">
                <a:solidFill>
                  <a:srgbClr val="C55A11"/>
                </a:solidFill>
                <a:latin typeface="Calibri"/>
                <a:ea typeface="Calibri"/>
                <a:cs typeface="Calibri"/>
                <a:sym typeface="Calibri"/>
              </a:defRPr>
            </a:lvl8pPr>
            <a:lvl9pPr indent="0" lvl="8" marL="0" marR="0" rtl="0" algn="r">
              <a:spcBef>
                <a:spcPts val="0"/>
              </a:spcBef>
              <a:buNone/>
              <a:defRPr b="0" i="0" sz="18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idx="1" type="subTitle"/>
          </p:nvPr>
        </p:nvSpPr>
        <p:spPr>
          <a:xfrm>
            <a:off x="1371601" y="5590099"/>
            <a:ext cx="15129900" cy="3251100"/>
          </a:xfrm>
          <a:prstGeom prst="rect">
            <a:avLst/>
          </a:prstGeom>
          <a:noFill/>
          <a:ln>
            <a:noFill/>
          </a:ln>
        </p:spPr>
        <p:txBody>
          <a:bodyPr anchorCtr="0" anchor="t" bIns="68550" lIns="137150" spcFirstLastPara="1" rIns="137150" wrap="square" tIns="68550">
            <a:noAutofit/>
          </a:bodyPr>
          <a:lstStyle/>
          <a:p>
            <a:pPr indent="0" lvl="0" marL="0" rtl="0" algn="ctr">
              <a:lnSpc>
                <a:spcPct val="90000"/>
              </a:lnSpc>
              <a:spcBef>
                <a:spcPts val="0"/>
              </a:spcBef>
              <a:spcAft>
                <a:spcPts val="0"/>
              </a:spcAft>
              <a:buClr>
                <a:srgbClr val="2F5496"/>
              </a:buClr>
              <a:buSzPts val="5000"/>
              <a:buNone/>
            </a:pPr>
            <a:r>
              <a:rPr b="1" lang="en-US" sz="5000"/>
              <a:t>Enhancing quality in </a:t>
            </a:r>
            <a:br>
              <a:rPr b="1" lang="en-US" sz="5000"/>
            </a:br>
            <a:r>
              <a:rPr b="1" lang="en-US" sz="5000"/>
              <a:t>innovative higher education about consumer awareness </a:t>
            </a:r>
            <a:endParaRPr b="1" sz="5000"/>
          </a:p>
          <a:p>
            <a:pPr indent="0" lvl="0" marL="0" rtl="0" algn="ctr">
              <a:lnSpc>
                <a:spcPct val="90000"/>
              </a:lnSpc>
              <a:spcBef>
                <a:spcPts val="1500"/>
              </a:spcBef>
              <a:spcAft>
                <a:spcPts val="0"/>
              </a:spcAft>
              <a:buClr>
                <a:srgbClr val="2F5496"/>
              </a:buClr>
              <a:buSzPts val="5000"/>
              <a:buNone/>
            </a:pPr>
            <a:r>
              <a:rPr b="1" lang="en-US" sz="5000"/>
              <a:t>Consume-aware</a:t>
            </a:r>
            <a:r>
              <a:rPr lang="en-US" sz="5000"/>
              <a:t> </a:t>
            </a:r>
            <a:br>
              <a:rPr lang="en-US" sz="5000"/>
            </a:br>
            <a:br>
              <a:rPr lang="en-US" sz="2200"/>
            </a:br>
            <a:r>
              <a:rPr lang="en-US" sz="4200"/>
              <a:t>Erasmus+ Action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5" name="Shape 185"/>
        <p:cNvGrpSpPr/>
        <p:nvPr/>
      </p:nvGrpSpPr>
      <p:grpSpPr>
        <a:xfrm>
          <a:off x="0" y="0"/>
          <a:ext cx="0" cy="0"/>
          <a:chOff x="0" y="0"/>
          <a:chExt cx="0" cy="0"/>
        </a:xfrm>
      </p:grpSpPr>
      <p:sp>
        <p:nvSpPr>
          <p:cNvPr id="186" name="Google Shape;186;p25"/>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88" name="Google Shape;188;p25"/>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25"/>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90" name="Google Shape;190;p25"/>
          <p:cNvSpPr txBox="1"/>
          <p:nvPr/>
        </p:nvSpPr>
        <p:spPr>
          <a:xfrm>
            <a:off x="1270800" y="3564325"/>
            <a:ext cx="15746400" cy="788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00BCD4"/>
                </a:solidFill>
                <a:latin typeface="Montserrat"/>
                <a:ea typeface="Montserrat"/>
                <a:cs typeface="Montserrat"/>
                <a:sym typeface="Montserrat"/>
              </a:rPr>
              <a:t>Legal protection instruments:</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00BCD4"/>
              </a:solidFill>
              <a:latin typeface="Montserrat"/>
              <a:ea typeface="Montserrat"/>
              <a:cs typeface="Montserrat"/>
              <a:sym typeface="Montserrat"/>
            </a:endParaRPr>
          </a:p>
        </p:txBody>
      </p:sp>
      <p:sp>
        <p:nvSpPr>
          <p:cNvPr id="191" name="Google Shape;191;p25"/>
          <p:cNvSpPr txBox="1"/>
          <p:nvPr/>
        </p:nvSpPr>
        <p:spPr>
          <a:xfrm>
            <a:off x="1270800" y="4800600"/>
            <a:ext cx="15746400" cy="973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the laws that objectively concern consumers, the goods they buy, or the entities offering those goods, and such enactments that do not directly refer to the consumer, but that provide the conditions for the proper functioning of the market (packages of laws protecting fair competition and anti-trust laws)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95" name="Shape 195"/>
        <p:cNvGrpSpPr/>
        <p:nvPr/>
      </p:nvGrpSpPr>
      <p:grpSpPr>
        <a:xfrm>
          <a:off x="0" y="0"/>
          <a:ext cx="0" cy="0"/>
          <a:chOff x="0" y="0"/>
          <a:chExt cx="0" cy="0"/>
        </a:xfrm>
      </p:grpSpPr>
      <p:sp>
        <p:nvSpPr>
          <p:cNvPr id="196" name="Google Shape;196;p26"/>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98" name="Google Shape;198;p26"/>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6"/>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00" name="Google Shape;200;p26"/>
          <p:cNvSpPr txBox="1"/>
          <p:nvPr/>
        </p:nvSpPr>
        <p:spPr>
          <a:xfrm>
            <a:off x="1270800" y="3333325"/>
            <a:ext cx="15746400" cy="973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Economic protection instruments:</a:t>
            </a:r>
            <a:endParaRPr b="1" sz="3000">
              <a:solidFill>
                <a:srgbClr val="FFFFFF"/>
              </a:solidFill>
              <a:latin typeface="Montserrat"/>
              <a:ea typeface="Montserrat"/>
              <a:cs typeface="Montserrat"/>
              <a:sym typeface="Montserrat"/>
            </a:endParaRPr>
          </a:p>
        </p:txBody>
      </p:sp>
      <p:sp>
        <p:nvSpPr>
          <p:cNvPr id="201" name="Google Shape;201;p26"/>
          <p:cNvSpPr txBox="1"/>
          <p:nvPr/>
        </p:nvSpPr>
        <p:spPr>
          <a:xfrm>
            <a:off x="1270800" y="4200563"/>
            <a:ext cx="15746400" cy="973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those that are used by the consumers themselves as well as those that are used by the producers and vendors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202" name="Google Shape;202;p26"/>
          <p:cNvSpPr txBox="1"/>
          <p:nvPr/>
        </p:nvSpPr>
        <p:spPr>
          <a:xfrm>
            <a:off x="1270800" y="5836938"/>
            <a:ext cx="15746400" cy="1115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includes some that are related to quality protection, such as trade-marks, quality standards, certificates, etc.</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203" name="Google Shape;203;p26"/>
          <p:cNvSpPr txBox="1"/>
          <p:nvPr/>
        </p:nvSpPr>
        <p:spPr>
          <a:xfrm>
            <a:off x="1270800" y="7512900"/>
            <a:ext cx="15746400" cy="973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Psychological and ethical protection instruments</a:t>
            </a:r>
            <a:endParaRPr b="1" sz="3000">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07" name="Shape 207"/>
        <p:cNvGrpSpPr/>
        <p:nvPr/>
      </p:nvGrpSpPr>
      <p:grpSpPr>
        <a:xfrm>
          <a:off x="0" y="0"/>
          <a:ext cx="0" cy="0"/>
          <a:chOff x="0" y="0"/>
          <a:chExt cx="0" cy="0"/>
        </a:xfrm>
      </p:grpSpPr>
      <p:sp>
        <p:nvSpPr>
          <p:cNvPr id="208" name="Google Shape;208;p27"/>
          <p:cNvSpPr txBox="1"/>
          <p:nvPr/>
        </p:nvSpPr>
        <p:spPr>
          <a:xfrm>
            <a:off x="1755421" y="1334487"/>
            <a:ext cx="147771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CONSUMER POLICY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209" name="Google Shape;209;p27"/>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27"/>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11" name="Google Shape;211;p27"/>
          <p:cNvSpPr txBox="1"/>
          <p:nvPr/>
        </p:nvSpPr>
        <p:spPr>
          <a:xfrm>
            <a:off x="1270800" y="2994151"/>
            <a:ext cx="15746400" cy="45198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00BCD4"/>
                </a:solidFill>
                <a:latin typeface="Montserrat"/>
                <a:ea typeface="Montserrat"/>
                <a:cs typeface="Montserrat"/>
                <a:sym typeface="Montserrat"/>
              </a:rPr>
              <a:t>Consumer policy</a:t>
            </a:r>
            <a:r>
              <a:rPr lang="en-US" sz="3000">
                <a:solidFill>
                  <a:srgbClr val="00BCD4"/>
                </a:solidFill>
                <a:latin typeface="Montserrat"/>
                <a:ea typeface="Montserrat"/>
                <a:cs typeface="Montserrat"/>
                <a:sym typeface="Montserrat"/>
              </a:rPr>
              <a:t> </a:t>
            </a:r>
            <a:r>
              <a:rPr lang="en-US" sz="3000">
                <a:solidFill>
                  <a:srgbClr val="FFFFFF"/>
                </a:solidFill>
                <a:latin typeface="Montserrat"/>
                <a:ea typeface="Montserrat"/>
                <a:cs typeface="Montserrat"/>
                <a:sym typeface="Montserrat"/>
              </a:rPr>
              <a:t>is generally aware of the actions of the state, aimed at shaping such conditions on market  that facilitate the pursuit of consumers' aspirations to the fullest possible satisfaction their needs form  from their income</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SzPts val="1100"/>
              <a:buNone/>
            </a:pPr>
            <a:br>
              <a:rPr lang="en-US" sz="1500">
                <a:solidFill>
                  <a:srgbClr val="FFFFFF"/>
                </a:solidFill>
                <a:latin typeface="Montserrat"/>
                <a:ea typeface="Montserrat"/>
                <a:cs typeface="Montserrat"/>
                <a:sym typeface="Montserrat"/>
              </a:rPr>
            </a:br>
            <a:r>
              <a:rPr b="1" lang="en-US" sz="3000">
                <a:solidFill>
                  <a:srgbClr val="00BCD4"/>
                </a:solidFill>
                <a:latin typeface="Montserrat"/>
                <a:ea typeface="Montserrat"/>
                <a:cs typeface="Montserrat"/>
                <a:sym typeface="Montserrat"/>
              </a:rPr>
              <a:t>IN PRACTICE</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15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a state actions in the field of legislation, organization and support of projects that protect the life and health of consumers, market control, the judiciary, a means of redress consumer claims, creation of institutional structure as well as </a:t>
            </a:r>
            <a:r>
              <a:rPr b="1" lang="en-US" sz="3000">
                <a:solidFill>
                  <a:srgbClr val="FFFFFF"/>
                </a:solidFill>
                <a:latin typeface="Montserrat"/>
                <a:ea typeface="Montserrat"/>
                <a:cs typeface="Montserrat"/>
                <a:sym typeface="Montserrat"/>
              </a:rPr>
              <a:t>consumer information</a:t>
            </a:r>
            <a:r>
              <a:rPr lang="en-US" sz="3000">
                <a:solidFill>
                  <a:srgbClr val="FFFFFF"/>
                </a:solidFill>
                <a:latin typeface="Montserrat"/>
                <a:ea typeface="Montserrat"/>
                <a:cs typeface="Montserrat"/>
                <a:sym typeface="Montserrat"/>
              </a:rPr>
              <a:t> and </a:t>
            </a:r>
            <a:r>
              <a:rPr b="1" lang="en-US" sz="3000">
                <a:solidFill>
                  <a:srgbClr val="FFFFFF"/>
                </a:solidFill>
                <a:latin typeface="Montserrat"/>
                <a:ea typeface="Montserrat"/>
                <a:cs typeface="Montserrat"/>
                <a:sym typeface="Montserrat"/>
              </a:rPr>
              <a:t>consumer education</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selling products in large shopping facilities;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5" name="Shape 215"/>
        <p:cNvGrpSpPr/>
        <p:nvPr/>
      </p:nvGrpSpPr>
      <p:grpSpPr>
        <a:xfrm>
          <a:off x="0" y="0"/>
          <a:ext cx="0" cy="0"/>
          <a:chOff x="0" y="0"/>
          <a:chExt cx="0" cy="0"/>
        </a:xfrm>
      </p:grpSpPr>
      <p:sp>
        <p:nvSpPr>
          <p:cNvPr id="216" name="Google Shape;216;p28"/>
          <p:cNvSpPr txBox="1"/>
          <p:nvPr/>
        </p:nvSpPr>
        <p:spPr>
          <a:xfrm>
            <a:off x="1755421" y="1334487"/>
            <a:ext cx="147771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CONSUMER EDUCATION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217" name="Google Shape;217;p28"/>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8"/>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19" name="Google Shape;219;p28"/>
          <p:cNvSpPr txBox="1"/>
          <p:nvPr/>
        </p:nvSpPr>
        <p:spPr>
          <a:xfrm>
            <a:off x="1270800" y="2994151"/>
            <a:ext cx="15746400" cy="45198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Provides the public with the information it needs on goods and services, so it can make well-informed decisions on what it's purchasing and from whom it purchases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5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helps consumers understand their rights and become active participants in the buying process</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5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ensures that companies are held accountable by governing agencies and the consumers who use their goods and services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selling products in large shopping facilities;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23" name="Shape 223"/>
        <p:cNvGrpSpPr/>
        <p:nvPr/>
      </p:nvGrpSpPr>
      <p:grpSpPr>
        <a:xfrm>
          <a:off x="0" y="0"/>
          <a:ext cx="0" cy="0"/>
          <a:chOff x="0" y="0"/>
          <a:chExt cx="0" cy="0"/>
        </a:xfrm>
      </p:grpSpPr>
      <p:sp>
        <p:nvSpPr>
          <p:cNvPr id="224" name="Google Shape;224;p29"/>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3600">
                <a:solidFill>
                  <a:srgbClr val="00BCD4"/>
                </a:solidFill>
                <a:latin typeface="Montserrat"/>
                <a:ea typeface="Montserrat"/>
                <a:cs typeface="Montserrat"/>
                <a:sym typeface="Montserrat"/>
              </a:rPr>
              <a:t>CONSUMER EDUCATION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26" name="Google Shape;226;p29"/>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29"/>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28" name="Google Shape;228;p29"/>
          <p:cNvSpPr txBox="1"/>
          <p:nvPr/>
        </p:nvSpPr>
        <p:spPr>
          <a:xfrm>
            <a:off x="1270800" y="3333325"/>
            <a:ext cx="15746400" cy="973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provides the public with the information it needs on goods and services, so it can make well-informed decisions on what it's purchasing and from whom it purchases</a:t>
            </a:r>
            <a:endParaRPr b="1" sz="3000">
              <a:solidFill>
                <a:srgbClr val="FFFFFF"/>
              </a:solidFill>
              <a:latin typeface="Montserrat"/>
              <a:ea typeface="Montserrat"/>
              <a:cs typeface="Montserrat"/>
              <a:sym typeface="Montserrat"/>
            </a:endParaRPr>
          </a:p>
        </p:txBody>
      </p:sp>
      <p:sp>
        <p:nvSpPr>
          <p:cNvPr id="229" name="Google Shape;229;p29"/>
          <p:cNvSpPr txBox="1"/>
          <p:nvPr/>
        </p:nvSpPr>
        <p:spPr>
          <a:xfrm>
            <a:off x="1270800" y="5445988"/>
            <a:ext cx="15746400" cy="1115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helps consumers understand their rights and become active participants in the buying process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230" name="Google Shape;230;p29"/>
          <p:cNvSpPr txBox="1"/>
          <p:nvPr/>
        </p:nvSpPr>
        <p:spPr>
          <a:xfrm>
            <a:off x="1270800" y="7126000"/>
            <a:ext cx="15746400" cy="973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ensures that companies are held accountable by governing agencies and the consumers who use their goods and services</a:t>
            </a:r>
            <a:endParaRPr sz="3000">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34" name="Shape 234"/>
        <p:cNvGrpSpPr/>
        <p:nvPr/>
      </p:nvGrpSpPr>
      <p:grpSpPr>
        <a:xfrm>
          <a:off x="0" y="0"/>
          <a:ext cx="0" cy="0"/>
          <a:chOff x="0" y="0"/>
          <a:chExt cx="0" cy="0"/>
        </a:xfrm>
      </p:grpSpPr>
      <p:sp>
        <p:nvSpPr>
          <p:cNvPr id="235" name="Google Shape;235;p30"/>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37" name="Google Shape;237;p30"/>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30"/>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39" name="Google Shape;239;p30"/>
          <p:cNvSpPr txBox="1"/>
          <p:nvPr/>
        </p:nvSpPr>
        <p:spPr>
          <a:xfrm>
            <a:off x="1270800" y="3234250"/>
            <a:ext cx="15746400" cy="788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Consumer Benefits:</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FFFFFF"/>
              </a:solidFill>
              <a:latin typeface="Montserrat"/>
              <a:ea typeface="Montserrat"/>
              <a:cs typeface="Montserrat"/>
              <a:sym typeface="Montserrat"/>
            </a:endParaRPr>
          </a:p>
        </p:txBody>
      </p:sp>
      <p:sp>
        <p:nvSpPr>
          <p:cNvPr id="240" name="Google Shape;240;p30"/>
          <p:cNvSpPr txBox="1"/>
          <p:nvPr/>
        </p:nvSpPr>
        <p:spPr>
          <a:xfrm>
            <a:off x="1270800" y="4022950"/>
            <a:ext cx="15746400" cy="44883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Consumers are presented with a wide variety of options when they shop for products and services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Each offering consumers a different price, level of quality and set of features and benefits</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An informed consumer is able to dissect the information about the product or service to make a wise buying decision after exploring his options and making accurate product comparisons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4" name="Shape 244"/>
        <p:cNvGrpSpPr/>
        <p:nvPr/>
      </p:nvGrpSpPr>
      <p:grpSpPr>
        <a:xfrm>
          <a:off x="0" y="0"/>
          <a:ext cx="0" cy="0"/>
          <a:chOff x="0" y="0"/>
          <a:chExt cx="0" cy="0"/>
        </a:xfrm>
      </p:grpSpPr>
      <p:sp>
        <p:nvSpPr>
          <p:cNvPr id="245" name="Google Shape;245;p31"/>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47" name="Google Shape;247;p31"/>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3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49" name="Google Shape;249;p31"/>
          <p:cNvSpPr txBox="1"/>
          <p:nvPr/>
        </p:nvSpPr>
        <p:spPr>
          <a:xfrm>
            <a:off x="1270800" y="3234250"/>
            <a:ext cx="15746400" cy="788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00BCD4"/>
                </a:solidFill>
                <a:latin typeface="Montserrat"/>
                <a:ea typeface="Montserrat"/>
                <a:cs typeface="Montserrat"/>
                <a:sym typeface="Montserrat"/>
              </a:rPr>
              <a:t>Effects on Companies:</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00BCD4"/>
              </a:solidFill>
              <a:latin typeface="Montserrat"/>
              <a:ea typeface="Montserrat"/>
              <a:cs typeface="Montserrat"/>
              <a:sym typeface="Montserrat"/>
            </a:endParaRPr>
          </a:p>
        </p:txBody>
      </p:sp>
      <p:sp>
        <p:nvSpPr>
          <p:cNvPr id="250" name="Google Shape;250;p31"/>
          <p:cNvSpPr txBox="1"/>
          <p:nvPr/>
        </p:nvSpPr>
        <p:spPr>
          <a:xfrm>
            <a:off x="1270800" y="4022950"/>
            <a:ext cx="15746400" cy="44883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Consumer education forces companies to be honest about what they're offering, price their goods and services fairly and pay close attention to the needs and wants of their customers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5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Companies keep the consumer in mind from the research and development phase to when they begin to market the product and then solicit consumer feedback</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54" name="Shape 254"/>
        <p:cNvGrpSpPr/>
        <p:nvPr/>
      </p:nvGrpSpPr>
      <p:grpSpPr>
        <a:xfrm>
          <a:off x="0" y="0"/>
          <a:ext cx="0" cy="0"/>
          <a:chOff x="0" y="0"/>
          <a:chExt cx="0" cy="0"/>
        </a:xfrm>
      </p:grpSpPr>
      <p:sp>
        <p:nvSpPr>
          <p:cNvPr id="255" name="Google Shape;255;p32"/>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257" name="Google Shape;257;p32"/>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32"/>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59" name="Google Shape;259;p32"/>
          <p:cNvSpPr txBox="1"/>
          <p:nvPr/>
        </p:nvSpPr>
        <p:spPr>
          <a:xfrm>
            <a:off x="1270800" y="3234250"/>
            <a:ext cx="15746400" cy="788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Employee Training:</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FFFFFF"/>
              </a:solidFill>
              <a:latin typeface="Montserrat"/>
              <a:ea typeface="Montserrat"/>
              <a:cs typeface="Montserrat"/>
              <a:sym typeface="Montserrat"/>
            </a:endParaRPr>
          </a:p>
        </p:txBody>
      </p:sp>
      <p:sp>
        <p:nvSpPr>
          <p:cNvPr id="260" name="Google Shape;260;p32"/>
          <p:cNvSpPr txBox="1"/>
          <p:nvPr/>
        </p:nvSpPr>
        <p:spPr>
          <a:xfrm>
            <a:off x="1270800" y="4022950"/>
            <a:ext cx="15746400" cy="44883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important aspect of consumer education is employee training and education</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5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informed employee is more equipped to answer customer questions successfully and accurately</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5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employee is able to build trusting relationships with consumers as he assists them in the buying process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nsumers a different price, level of quality and set of features and benefits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64" name="Shape 264"/>
        <p:cNvGrpSpPr/>
        <p:nvPr/>
      </p:nvGrpSpPr>
      <p:grpSpPr>
        <a:xfrm>
          <a:off x="0" y="0"/>
          <a:ext cx="0" cy="0"/>
          <a:chOff x="0" y="0"/>
          <a:chExt cx="0" cy="0"/>
        </a:xfrm>
      </p:grpSpPr>
      <p:sp>
        <p:nvSpPr>
          <p:cNvPr id="265" name="Google Shape;265;p33"/>
          <p:cNvSpPr txBox="1"/>
          <p:nvPr/>
        </p:nvSpPr>
        <p:spPr>
          <a:xfrm>
            <a:off x="786125" y="1334475"/>
            <a:ext cx="164733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MODELS OF CONSUMER PROTECTION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266" name="Google Shape;266;p33"/>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p33"/>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68" name="Google Shape;268;p33"/>
          <p:cNvSpPr txBox="1"/>
          <p:nvPr/>
        </p:nvSpPr>
        <p:spPr>
          <a:xfrm>
            <a:off x="1270800" y="2994151"/>
            <a:ext cx="15746400" cy="45198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Ombudsman model:</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15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the crucial role in consumer protection is that of a single-person institution, a consumer advocate or ombudsman</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He/she is administration-independent, appointed for a fixed term, usually by the Parliament</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A consumer advocate is usually vested with specified powers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presents e.g. in Scandinavian countries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selling products in large shopping facilities;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2" name="Shape 272"/>
        <p:cNvGrpSpPr/>
        <p:nvPr/>
      </p:nvGrpSpPr>
      <p:grpSpPr>
        <a:xfrm>
          <a:off x="0" y="0"/>
          <a:ext cx="0" cy="0"/>
          <a:chOff x="0" y="0"/>
          <a:chExt cx="0" cy="0"/>
        </a:xfrm>
      </p:grpSpPr>
      <p:sp>
        <p:nvSpPr>
          <p:cNvPr id="273" name="Google Shape;273;p34"/>
          <p:cNvSpPr txBox="1"/>
          <p:nvPr/>
        </p:nvSpPr>
        <p:spPr>
          <a:xfrm>
            <a:off x="786125" y="1334475"/>
            <a:ext cx="164733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MODELS OF CONSUMER PROTECTION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274" name="Google Shape;274;p34"/>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3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76" name="Google Shape;276;p34"/>
          <p:cNvSpPr txBox="1"/>
          <p:nvPr/>
        </p:nvSpPr>
        <p:spPr>
          <a:xfrm>
            <a:off x="1270800" y="2994151"/>
            <a:ext cx="15746400" cy="45198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Administrative model </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15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it is the administration that exercises the consumer policy</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consumer protection is usually performed by a single, specialized administrative body (usually situated in economic ministries), which usually has a well-developed structure throughout the country</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presents e.g. in France </a:t>
            </a:r>
            <a:r>
              <a:rPr lang="en-US" sz="3000">
                <a:solidFill>
                  <a:srgbClr val="00BCD4"/>
                </a:solidFill>
                <a:latin typeface="Montserrat"/>
                <a:ea typeface="Montserrat"/>
                <a:cs typeface="Montserrat"/>
                <a:sym typeface="Montserrat"/>
              </a:rPr>
              <a:t>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selling products in large shopping facilities;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1" name="Shape 101"/>
        <p:cNvGrpSpPr/>
        <p:nvPr/>
      </p:nvGrpSpPr>
      <p:grpSpPr>
        <a:xfrm>
          <a:off x="0" y="0"/>
          <a:ext cx="0" cy="0"/>
          <a:chOff x="0" y="0"/>
          <a:chExt cx="0" cy="0"/>
        </a:xfrm>
      </p:grpSpPr>
      <p:sp>
        <p:nvSpPr>
          <p:cNvPr id="102" name="Google Shape;102;p17"/>
          <p:cNvSpPr txBox="1"/>
          <p:nvPr/>
        </p:nvSpPr>
        <p:spPr>
          <a:xfrm>
            <a:off x="1002300" y="2251125"/>
            <a:ext cx="16283400" cy="13449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None/>
            </a:pPr>
            <a:r>
              <a:rPr b="1" lang="en-US" sz="8800">
                <a:solidFill>
                  <a:srgbClr val="00BCD4"/>
                </a:solidFill>
                <a:latin typeface="Montserrat"/>
                <a:ea typeface="Montserrat"/>
                <a:cs typeface="Montserrat"/>
                <a:sym typeface="Montserrat"/>
              </a:rPr>
              <a:t>CHAPTER 7</a:t>
            </a:r>
            <a:endParaRPr b="1" sz="8800">
              <a:solidFill>
                <a:srgbClr val="FFFFFF"/>
              </a:solidFill>
              <a:latin typeface="Montserrat"/>
              <a:ea typeface="Montserrat"/>
              <a:cs typeface="Montserrat"/>
              <a:sym typeface="Montserrat"/>
            </a:endParaRPr>
          </a:p>
          <a:p>
            <a:pPr indent="0" lvl="0" marL="0" rtl="0" algn="ctr">
              <a:lnSpc>
                <a:spcPct val="115000"/>
              </a:lnSpc>
              <a:spcBef>
                <a:spcPts val="1000"/>
              </a:spcBef>
              <a:spcAft>
                <a:spcPts val="1000"/>
              </a:spcAft>
              <a:buClr>
                <a:schemeClr val="dk1"/>
              </a:buClr>
              <a:buFont typeface="Arial"/>
              <a:buNone/>
            </a:pPr>
            <a:r>
              <a:t/>
            </a:r>
            <a:endParaRPr b="1" sz="8800">
              <a:solidFill>
                <a:srgbClr val="FFFFFF"/>
              </a:solidFill>
              <a:latin typeface="Montserrat"/>
              <a:ea typeface="Montserrat"/>
              <a:cs typeface="Montserrat"/>
              <a:sym typeface="Montserrat"/>
            </a:endParaRPr>
          </a:p>
        </p:txBody>
      </p:sp>
      <p:sp>
        <p:nvSpPr>
          <p:cNvPr id="103" name="Google Shape;103;p17"/>
          <p:cNvSpPr/>
          <p:nvPr/>
        </p:nvSpPr>
        <p:spPr>
          <a:xfrm>
            <a:off x="9100735" y="0"/>
            <a:ext cx="86530" cy="1618785"/>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9100735" y="8664260"/>
            <a:ext cx="86530" cy="1618785"/>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7"/>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
        <p:nvSpPr>
          <p:cNvPr id="106" name="Google Shape;106;p17"/>
          <p:cNvSpPr txBox="1"/>
          <p:nvPr/>
        </p:nvSpPr>
        <p:spPr>
          <a:xfrm>
            <a:off x="0" y="3979875"/>
            <a:ext cx="17285700" cy="3370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1000"/>
              </a:spcBef>
              <a:spcAft>
                <a:spcPts val="1000"/>
              </a:spcAft>
              <a:buNone/>
            </a:pPr>
            <a:r>
              <a:rPr b="1" lang="en-US" sz="6000">
                <a:solidFill>
                  <a:srgbClr val="FFFFFF"/>
                </a:solidFill>
                <a:latin typeface="Montserrat"/>
                <a:ea typeface="Montserrat"/>
                <a:cs typeface="Montserrat"/>
                <a:sym typeface="Montserrat"/>
              </a:rPr>
              <a:t>CONSUMER POLICY </a:t>
            </a:r>
            <a:br>
              <a:rPr b="1" lang="en-US" sz="6000">
                <a:solidFill>
                  <a:srgbClr val="FFFFFF"/>
                </a:solidFill>
                <a:latin typeface="Montserrat"/>
                <a:ea typeface="Montserrat"/>
                <a:cs typeface="Montserrat"/>
                <a:sym typeface="Montserrat"/>
              </a:rPr>
            </a:br>
            <a:r>
              <a:rPr b="1" lang="en-US" sz="6000">
                <a:solidFill>
                  <a:srgbClr val="FFFFFF"/>
                </a:solidFill>
                <a:latin typeface="Montserrat"/>
                <a:ea typeface="Montserrat"/>
                <a:cs typeface="Montserrat"/>
                <a:sym typeface="Montserrat"/>
              </a:rPr>
              <a:t>ON EUROPEAN MARKET</a:t>
            </a:r>
            <a:r>
              <a:rPr b="1" lang="en-US" sz="6000">
                <a:solidFill>
                  <a:srgbClr val="FFFFFF"/>
                </a:solidFill>
                <a:latin typeface="Montserrat"/>
                <a:ea typeface="Montserrat"/>
                <a:cs typeface="Montserrat"/>
                <a:sym typeface="Montserrat"/>
              </a:rPr>
              <a:t> </a:t>
            </a:r>
            <a:br>
              <a:rPr b="1" lang="en-US" sz="6000">
                <a:solidFill>
                  <a:srgbClr val="FFFFFF"/>
                </a:solidFill>
                <a:latin typeface="Montserrat"/>
                <a:ea typeface="Montserrat"/>
                <a:cs typeface="Montserrat"/>
                <a:sym typeface="Montserrat"/>
              </a:rPr>
            </a:br>
            <a:r>
              <a:rPr lang="en-US" sz="6000">
                <a:solidFill>
                  <a:srgbClr val="FECB01"/>
                </a:solidFill>
                <a:latin typeface="Montserrat"/>
                <a:ea typeface="Montserrat"/>
                <a:cs typeface="Montserrat"/>
                <a:sym typeface="Montserrat"/>
              </a:rPr>
              <a:t>MODELS AND</a:t>
            </a:r>
            <a:br>
              <a:rPr lang="en-US" sz="6000">
                <a:solidFill>
                  <a:srgbClr val="FECB01"/>
                </a:solidFill>
                <a:latin typeface="Montserrat"/>
                <a:ea typeface="Montserrat"/>
                <a:cs typeface="Montserrat"/>
                <a:sym typeface="Montserrat"/>
              </a:rPr>
            </a:br>
            <a:r>
              <a:rPr lang="en-US" sz="6000">
                <a:solidFill>
                  <a:srgbClr val="FECB01"/>
                </a:solidFill>
                <a:latin typeface="Montserrat"/>
                <a:ea typeface="Montserrat"/>
                <a:cs typeface="Montserrat"/>
                <a:sym typeface="Montserrat"/>
              </a:rPr>
              <a:t>ORGANIZATIONAL STRUCTURE</a:t>
            </a:r>
            <a:endParaRPr sz="8800">
              <a:solidFill>
                <a:srgbClr val="FECB0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80" name="Shape 280"/>
        <p:cNvGrpSpPr/>
        <p:nvPr/>
      </p:nvGrpSpPr>
      <p:grpSpPr>
        <a:xfrm>
          <a:off x="0" y="0"/>
          <a:ext cx="0" cy="0"/>
          <a:chOff x="0" y="0"/>
          <a:chExt cx="0" cy="0"/>
        </a:xfrm>
      </p:grpSpPr>
      <p:sp>
        <p:nvSpPr>
          <p:cNvPr id="281" name="Google Shape;281;p35"/>
          <p:cNvSpPr txBox="1"/>
          <p:nvPr/>
        </p:nvSpPr>
        <p:spPr>
          <a:xfrm>
            <a:off x="786125" y="1334475"/>
            <a:ext cx="164733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MODELS OF CONSUMER PROTECTION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282" name="Google Shape;282;p35"/>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35"/>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84" name="Google Shape;284;p35"/>
          <p:cNvSpPr txBox="1"/>
          <p:nvPr/>
        </p:nvSpPr>
        <p:spPr>
          <a:xfrm>
            <a:off x="1270800" y="2994150"/>
            <a:ext cx="15746400" cy="59952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Court model (presents e.g. in Anglo-Saxon countries)</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5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based on a highly advanced operation of courts, where common access and short procedures (the so called courts of petty matters, courts of small claims) guarantee quick compensation</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assumes the functioning of various public institutions executing and coordinating the consumer protection policy</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the most characteristic feature for this model, however, is the presence of fast-operating courts, which only deal with deciding consumer litigation</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selling products in large shopping facilities;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88" name="Shape 288"/>
        <p:cNvGrpSpPr/>
        <p:nvPr/>
      </p:nvGrpSpPr>
      <p:grpSpPr>
        <a:xfrm>
          <a:off x="0" y="0"/>
          <a:ext cx="0" cy="0"/>
          <a:chOff x="0" y="0"/>
          <a:chExt cx="0" cy="0"/>
        </a:xfrm>
      </p:grpSpPr>
      <p:sp>
        <p:nvSpPr>
          <p:cNvPr id="289" name="Google Shape;289;p36"/>
          <p:cNvSpPr txBox="1"/>
          <p:nvPr/>
        </p:nvSpPr>
        <p:spPr>
          <a:xfrm>
            <a:off x="786125" y="1334475"/>
            <a:ext cx="164733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MODELS OF CONSUMER PROTECTION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290" name="Google Shape;290;p36"/>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36"/>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292" name="Google Shape;292;p36"/>
          <p:cNvSpPr txBox="1"/>
          <p:nvPr/>
        </p:nvSpPr>
        <p:spPr>
          <a:xfrm>
            <a:off x="1270800" y="2994150"/>
            <a:ext cx="15746400" cy="59952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German model </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consumer policy is executed by means of strong consumer organizations</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consumer organizations are state-independent citizen associations that deal with the protection of buyer rights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organizations are present on the local and national level, and they have a joint representation in community institutions, which allows them to act on particular issues arising between buyers and vendors</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selling products in large shopping facilities;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96" name="Shape 296"/>
        <p:cNvGrpSpPr/>
        <p:nvPr/>
      </p:nvGrpSpPr>
      <p:grpSpPr>
        <a:xfrm>
          <a:off x="0" y="0"/>
          <a:ext cx="0" cy="0"/>
          <a:chOff x="0" y="0"/>
          <a:chExt cx="0" cy="0"/>
        </a:xfrm>
      </p:grpSpPr>
      <p:sp>
        <p:nvSpPr>
          <p:cNvPr id="297" name="Google Shape;297;p37"/>
          <p:cNvSpPr txBox="1"/>
          <p:nvPr/>
        </p:nvSpPr>
        <p:spPr>
          <a:xfrm>
            <a:off x="786125" y="1334475"/>
            <a:ext cx="164733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MODELS OF CONSUMER PROTECTION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298" name="Google Shape;298;p37"/>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7"/>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00" name="Google Shape;300;p37"/>
          <p:cNvSpPr txBox="1"/>
          <p:nvPr/>
        </p:nvSpPr>
        <p:spPr>
          <a:xfrm>
            <a:off x="1270800" y="2994150"/>
            <a:ext cx="15746400" cy="59952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Mix model </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xxxxxxxxxxxxxxxxxxxxxxxxxxxxxxxx</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xxxxxxxxxxxxxxxxxxxxxxxxxxxxxxxxx</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00BCD4"/>
                </a:solidFill>
                <a:latin typeface="Montserrat"/>
                <a:ea typeface="Montserrat"/>
                <a:cs typeface="Montserrat"/>
                <a:sym typeface="Montserrat"/>
              </a:rPr>
              <a:t>xxxxxxxxxxxxxxxxxxxxxxxxxxxxxxxx</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selling products in large shopping facilities;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4" name="Shape 304"/>
        <p:cNvGrpSpPr/>
        <p:nvPr/>
      </p:nvGrpSpPr>
      <p:grpSpPr>
        <a:xfrm>
          <a:off x="0" y="0"/>
          <a:ext cx="0" cy="0"/>
          <a:chOff x="0" y="0"/>
          <a:chExt cx="0" cy="0"/>
        </a:xfrm>
      </p:grpSpPr>
      <p:sp>
        <p:nvSpPr>
          <p:cNvPr id="305" name="Google Shape;305;p38"/>
          <p:cNvSpPr txBox="1"/>
          <p:nvPr/>
        </p:nvSpPr>
        <p:spPr>
          <a:xfrm>
            <a:off x="786125" y="1334475"/>
            <a:ext cx="164733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latin typeface="Montserrat"/>
                <a:ea typeface="Montserrat"/>
                <a:cs typeface="Montserrat"/>
                <a:sym typeface="Montserrat"/>
              </a:rPr>
              <a:t>MODELS OF CONSUMER LAW</a:t>
            </a:r>
            <a:endParaRPr b="1" sz="6000">
              <a:latin typeface="Montserrat"/>
              <a:ea typeface="Montserrat"/>
              <a:cs typeface="Montserrat"/>
              <a:sym typeface="Montserrat"/>
            </a:endParaRPr>
          </a:p>
        </p:txBody>
      </p:sp>
      <p:sp>
        <p:nvSpPr>
          <p:cNvPr id="306" name="Google Shape;306;p38"/>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38"/>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08" name="Google Shape;308;p38"/>
          <p:cNvSpPr txBox="1"/>
          <p:nvPr/>
        </p:nvSpPr>
        <p:spPr>
          <a:xfrm>
            <a:off x="1270800" y="2994150"/>
            <a:ext cx="15746400" cy="59952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00BCD4"/>
                </a:solidFill>
                <a:latin typeface="Montserrat"/>
                <a:ea typeface="Montserrat"/>
                <a:cs typeface="Montserrat"/>
                <a:sym typeface="Montserrat"/>
              </a:rPr>
              <a:t>Consumer code model (presents e.g. in France)</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there is a consumer code, which is a normative act of a comprehensive nature and containing regulations belonging to two basic branches of law, i.e. civil and administrative law</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5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the advantage of this model is the concentration of the entirety of the law on consumer protection in one main legal act</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selling products in large shopping facilities;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12" name="Shape 312"/>
        <p:cNvGrpSpPr/>
        <p:nvPr/>
      </p:nvGrpSpPr>
      <p:grpSpPr>
        <a:xfrm>
          <a:off x="0" y="0"/>
          <a:ext cx="0" cy="0"/>
          <a:chOff x="0" y="0"/>
          <a:chExt cx="0" cy="0"/>
        </a:xfrm>
      </p:grpSpPr>
      <p:sp>
        <p:nvSpPr>
          <p:cNvPr id="313" name="Google Shape;313;p39"/>
          <p:cNvSpPr txBox="1"/>
          <p:nvPr/>
        </p:nvSpPr>
        <p:spPr>
          <a:xfrm>
            <a:off x="786125" y="1334475"/>
            <a:ext cx="164733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6000">
                <a:latin typeface="Montserrat"/>
                <a:ea typeface="Montserrat"/>
                <a:cs typeface="Montserrat"/>
                <a:sym typeface="Montserrat"/>
              </a:rPr>
              <a:t>MODELS OF CONSUMER LAW</a:t>
            </a:r>
            <a:endParaRPr b="1" sz="6000">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314" name="Google Shape;314;p39"/>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 name="Google Shape;315;p39"/>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16" name="Google Shape;316;p39"/>
          <p:cNvSpPr txBox="1"/>
          <p:nvPr/>
        </p:nvSpPr>
        <p:spPr>
          <a:xfrm>
            <a:off x="1270800" y="2994150"/>
            <a:ext cx="15746400" cy="59952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00BCD4"/>
                </a:solidFill>
                <a:latin typeface="Montserrat"/>
                <a:ea typeface="Montserrat"/>
                <a:cs typeface="Montserrat"/>
                <a:sym typeface="Montserrat"/>
              </a:rPr>
              <a:t>The framework regulation model </a:t>
            </a:r>
            <a:endParaRPr b="1"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1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found in countries that have passed consumer protection laws, is based on a formal premise, which is the adoption of the law on consumer protection</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rtl="0" algn="just">
              <a:lnSpc>
                <a:spcPct val="140000"/>
              </a:lnSpc>
              <a:spcBef>
                <a:spcPts val="0"/>
              </a:spcBef>
              <a:spcAft>
                <a:spcPts val="0"/>
              </a:spcAft>
              <a:buSzPts val="1100"/>
              <a:buNone/>
            </a:pPr>
            <a:r>
              <a:rPr b="1" lang="en-US" sz="3000">
                <a:solidFill>
                  <a:srgbClr val="00BCD4"/>
                </a:solidFill>
                <a:latin typeface="Montserrat"/>
                <a:ea typeface="Montserrat"/>
                <a:cs typeface="Montserrat"/>
                <a:sym typeface="Montserrat"/>
              </a:rPr>
              <a:t>The framework regulation model </a:t>
            </a:r>
            <a:endParaRPr sz="15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absence of one act of consumer law, either in the form of a code or specific acts, and instead there are numerous special acts regulating consumer protection issues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00BCD4"/>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selling products in large shopping facilities;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20" name="Shape 320"/>
        <p:cNvGrpSpPr/>
        <p:nvPr/>
      </p:nvGrpSpPr>
      <p:grpSpPr>
        <a:xfrm>
          <a:off x="0" y="0"/>
          <a:ext cx="0" cy="0"/>
          <a:chOff x="0" y="0"/>
          <a:chExt cx="0" cy="0"/>
        </a:xfrm>
      </p:grpSpPr>
      <p:sp>
        <p:nvSpPr>
          <p:cNvPr id="321" name="Google Shape;321;p40"/>
          <p:cNvSpPr txBox="1"/>
          <p:nvPr/>
        </p:nvSpPr>
        <p:spPr>
          <a:xfrm>
            <a:off x="2236193" y="2968986"/>
            <a:ext cx="13815600" cy="36633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1" lang="en-US" sz="8800">
                <a:solidFill>
                  <a:srgbClr val="FECB01"/>
                </a:solidFill>
                <a:latin typeface="Montserrat"/>
                <a:ea typeface="Montserrat"/>
                <a:cs typeface="Montserrat"/>
                <a:sym typeface="Montserrat"/>
              </a:rPr>
              <a:t>READINGS</a:t>
            </a:r>
            <a:endParaRPr>
              <a:solidFill>
                <a:srgbClr val="FECB01"/>
              </a:solidFill>
            </a:endParaRPr>
          </a:p>
        </p:txBody>
      </p:sp>
      <p:sp>
        <p:nvSpPr>
          <p:cNvPr id="322" name="Google Shape;322;p40"/>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40"/>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28" name="Shape 328"/>
        <p:cNvGrpSpPr/>
        <p:nvPr/>
      </p:nvGrpSpPr>
      <p:grpSpPr>
        <a:xfrm>
          <a:off x="0" y="0"/>
          <a:ext cx="0" cy="0"/>
          <a:chOff x="0" y="0"/>
          <a:chExt cx="0" cy="0"/>
        </a:xfrm>
      </p:grpSpPr>
      <p:pic>
        <p:nvPicPr>
          <p:cNvPr id="329" name="Google Shape;329;p4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330" name="Google Shape;330;p41"/>
          <p:cNvSpPr txBox="1"/>
          <p:nvPr/>
        </p:nvSpPr>
        <p:spPr>
          <a:xfrm>
            <a:off x="1270800" y="4140727"/>
            <a:ext cx="15746400" cy="13605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1000"/>
              </a:spcBef>
              <a:spcAft>
                <a:spcPts val="0"/>
              </a:spcAft>
              <a:buNone/>
            </a:pPr>
            <a:r>
              <a:rPr lang="en-US" sz="2800">
                <a:solidFill>
                  <a:srgbClr val="FECB01"/>
                </a:solidFill>
                <a:latin typeface="Montserrat"/>
                <a:ea typeface="Montserrat"/>
                <a:cs typeface="Montserrat"/>
                <a:sym typeface="Montserrat"/>
              </a:rPr>
              <a:t>Armstrong, M. (2011), </a:t>
            </a:r>
            <a:r>
              <a:rPr i="1" lang="en-US" sz="2800">
                <a:solidFill>
                  <a:srgbClr val="FECB01"/>
                </a:solidFill>
                <a:latin typeface="Montserrat"/>
                <a:ea typeface="Montserrat"/>
                <a:cs typeface="Montserrat"/>
                <a:sym typeface="Montserrat"/>
              </a:rPr>
              <a:t>Economic Models of Consumer Protection Policies</a:t>
            </a:r>
            <a:r>
              <a:rPr lang="en-US" sz="2800">
                <a:solidFill>
                  <a:srgbClr val="FECB01"/>
                </a:solidFill>
                <a:latin typeface="Montserrat"/>
                <a:ea typeface="Montserrat"/>
                <a:cs typeface="Montserrat"/>
                <a:sym typeface="Montserrat"/>
              </a:rPr>
              <a:t>, MunichPersonal RePEc Archive - MPRA No. 34773, </a:t>
            </a:r>
            <a:br>
              <a:rPr lang="en-US" sz="2800">
                <a:solidFill>
                  <a:srgbClr val="FECB01"/>
                </a:solidFill>
                <a:latin typeface="Montserrat"/>
                <a:ea typeface="Montserrat"/>
                <a:cs typeface="Montserrat"/>
                <a:sym typeface="Montserrat"/>
              </a:rPr>
            </a:br>
            <a:r>
              <a:rPr lang="en-US" sz="2800">
                <a:solidFill>
                  <a:srgbClr val="FECB01"/>
                </a:solidFill>
                <a:latin typeface="Montserrat"/>
                <a:ea typeface="Montserrat"/>
                <a:cs typeface="Montserrat"/>
                <a:sym typeface="Montserrat"/>
              </a:rPr>
              <a:t>Online</a:t>
            </a:r>
            <a:r>
              <a:rPr lang="en-US" sz="2800">
                <a:solidFill>
                  <a:srgbClr val="FECB01"/>
                </a:solidFill>
                <a:latin typeface="Montserrat"/>
                <a:ea typeface="Montserrat"/>
                <a:cs typeface="Montserrat"/>
                <a:sym typeface="Montserrat"/>
              </a:rPr>
              <a:t> </a:t>
            </a:r>
            <a:r>
              <a:rPr lang="en-US" sz="2800">
                <a:solidFill>
                  <a:srgbClr val="FECB01"/>
                </a:solidFill>
                <a:latin typeface="Montserrat"/>
                <a:ea typeface="Montserrat"/>
                <a:cs typeface="Montserrat"/>
                <a:sym typeface="Montserrat"/>
              </a:rPr>
              <a:t>at https://mpra.ub.uni-muenchen.de/34773/MPRA Pap</a:t>
            </a:r>
            <a:endParaRPr sz="2800">
              <a:solidFill>
                <a:srgbClr val="FECB01"/>
              </a:solidFill>
              <a:latin typeface="Montserrat"/>
              <a:ea typeface="Montserrat"/>
              <a:cs typeface="Montserrat"/>
              <a:sym typeface="Montserrat"/>
            </a:endParaRPr>
          </a:p>
          <a:p>
            <a:pPr indent="0" lvl="0" marL="0" marR="0" rtl="0" algn="just">
              <a:lnSpc>
                <a:spcPct val="150000"/>
              </a:lnSpc>
              <a:spcBef>
                <a:spcPts val="0"/>
              </a:spcBef>
              <a:spcAft>
                <a:spcPts val="0"/>
              </a:spcAft>
              <a:buSzPts val="1100"/>
              <a:buNone/>
            </a:pPr>
            <a:r>
              <a:t/>
            </a:r>
            <a:endParaRPr b="1" sz="3000">
              <a:solidFill>
                <a:srgbClr val="FECB01"/>
              </a:solidFill>
              <a:latin typeface="Montserrat"/>
              <a:ea typeface="Montserrat"/>
              <a:cs typeface="Montserrat"/>
              <a:sym typeface="Montserrat"/>
            </a:endParaRPr>
          </a:p>
          <a:p>
            <a:pPr indent="0" lvl="0" marL="0" marR="0" rtl="0" algn="just">
              <a:lnSpc>
                <a:spcPct val="15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5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5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5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50000"/>
              </a:lnSpc>
              <a:spcBef>
                <a:spcPts val="0"/>
              </a:spcBef>
              <a:spcAft>
                <a:spcPts val="0"/>
              </a:spcAft>
              <a:buNone/>
            </a:pPr>
            <a:r>
              <a:t/>
            </a:r>
            <a:endParaRPr sz="3000">
              <a:solidFill>
                <a:srgbClr val="FFFFFF"/>
              </a:solidFill>
              <a:latin typeface="Montserrat"/>
              <a:ea typeface="Montserrat"/>
              <a:cs typeface="Montserrat"/>
              <a:sym typeface="Montserrat"/>
            </a:endParaRPr>
          </a:p>
        </p:txBody>
      </p:sp>
      <p:sp>
        <p:nvSpPr>
          <p:cNvPr id="331" name="Google Shape;331;p41"/>
          <p:cNvSpPr txBox="1"/>
          <p:nvPr/>
        </p:nvSpPr>
        <p:spPr>
          <a:xfrm>
            <a:off x="1270800" y="6466488"/>
            <a:ext cx="15746400" cy="13605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1000"/>
              </a:spcBef>
              <a:spcAft>
                <a:spcPts val="0"/>
              </a:spcAft>
              <a:buNone/>
            </a:pPr>
            <a:r>
              <a:rPr lang="en-US" sz="2800">
                <a:solidFill>
                  <a:srgbClr val="FFFFFF"/>
                </a:solidFill>
                <a:latin typeface="Montserrat"/>
                <a:ea typeface="Montserrat"/>
                <a:cs typeface="Montserrat"/>
                <a:sym typeface="Montserrat"/>
              </a:rPr>
              <a:t>Łuczak, A. (2011),</a:t>
            </a:r>
            <a:r>
              <a:rPr i="1" lang="en-US" sz="2800">
                <a:solidFill>
                  <a:srgbClr val="FFFFFF"/>
                </a:solidFill>
                <a:latin typeface="Montserrat"/>
                <a:ea typeface="Montserrat"/>
                <a:cs typeface="Montserrat"/>
                <a:sym typeface="Montserrat"/>
              </a:rPr>
              <a:t> Evolution of consumer protection law in the light of the proposal for a horizontal directive on consumer rights and Rome I Regulation</a:t>
            </a:r>
            <a:r>
              <a:rPr lang="en-US" sz="2800">
                <a:solidFill>
                  <a:srgbClr val="FFFFFF"/>
                </a:solidFill>
                <a:latin typeface="Montserrat"/>
                <a:ea typeface="Montserrat"/>
                <a:cs typeface="Montserrat"/>
                <a:sym typeface="Montserrat"/>
              </a:rPr>
              <a:t>, Wroclaw Review of Law, Administration and Economics Vol 1, No 2 </a:t>
            </a:r>
            <a:endParaRPr b="1" sz="28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b="1"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332" name="Google Shape;332;p41"/>
          <p:cNvSpPr txBox="1"/>
          <p:nvPr/>
        </p:nvSpPr>
        <p:spPr>
          <a:xfrm>
            <a:off x="1270800" y="1774210"/>
            <a:ext cx="15746400" cy="18006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US" sz="3000">
                <a:solidFill>
                  <a:srgbClr val="FFFFFF"/>
                </a:solidFill>
                <a:latin typeface="Montserrat"/>
                <a:ea typeface="Montserrat"/>
                <a:cs typeface="Montserrat"/>
                <a:sym typeface="Montserrat"/>
              </a:rPr>
              <a:t>Słowikowski, M.A. (2017), </a:t>
            </a:r>
            <a:r>
              <a:rPr i="1" lang="en-US" sz="3000">
                <a:solidFill>
                  <a:srgbClr val="FFFFFF"/>
                </a:solidFill>
                <a:latin typeface="Montserrat"/>
                <a:ea typeface="Montserrat"/>
                <a:cs typeface="Montserrat"/>
                <a:sym typeface="Montserrat"/>
              </a:rPr>
              <a:t>Infringement of consumers’ collective interest –the case of “insurance–deposits”</a:t>
            </a:r>
            <a:r>
              <a:rPr lang="en-US" sz="3000">
                <a:solidFill>
                  <a:srgbClr val="FFFFFF"/>
                </a:solidFill>
                <a:latin typeface="Montserrat"/>
                <a:ea typeface="Montserrat"/>
                <a:cs typeface="Montserrat"/>
                <a:sym typeface="Montserrat"/>
              </a:rPr>
              <a:t>, Central and Eastern European Journal of Management and Economics Vol. 5, No.2,177-186</a:t>
            </a:r>
            <a:endParaRPr b="1" sz="3000">
              <a:solidFill>
                <a:srgbClr val="FFFFFF"/>
              </a:solidFill>
              <a:latin typeface="Montserrat"/>
              <a:ea typeface="Montserrat"/>
              <a:cs typeface="Montserrat"/>
              <a:sym typeface="Montserrat"/>
            </a:endParaRPr>
          </a:p>
        </p:txBody>
      </p:sp>
      <p:sp>
        <p:nvSpPr>
          <p:cNvPr id="333" name="Google Shape;333;p41"/>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
          <p:cNvSpPr/>
          <p:nvPr/>
        </p:nvSpPr>
        <p:spPr>
          <a:xfrm>
            <a:off x="1028700" y="968515"/>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38" name="Shape 338"/>
        <p:cNvGrpSpPr/>
        <p:nvPr/>
      </p:nvGrpSpPr>
      <p:grpSpPr>
        <a:xfrm>
          <a:off x="0" y="0"/>
          <a:ext cx="0" cy="0"/>
          <a:chOff x="0" y="0"/>
          <a:chExt cx="0" cy="0"/>
        </a:xfrm>
      </p:grpSpPr>
      <p:sp>
        <p:nvSpPr>
          <p:cNvPr id="339" name="Google Shape;339;p42"/>
          <p:cNvSpPr txBox="1"/>
          <p:nvPr/>
        </p:nvSpPr>
        <p:spPr>
          <a:xfrm>
            <a:off x="2236193" y="2968986"/>
            <a:ext cx="13815600" cy="36633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1" lang="en-US" sz="8800">
                <a:solidFill>
                  <a:srgbClr val="FECB01"/>
                </a:solidFill>
                <a:latin typeface="Montserrat"/>
                <a:ea typeface="Montserrat"/>
                <a:cs typeface="Montserrat"/>
                <a:sym typeface="Montserrat"/>
              </a:rPr>
              <a:t>THANK YOU</a:t>
            </a:r>
            <a:endParaRPr>
              <a:solidFill>
                <a:srgbClr val="FECB01"/>
              </a:solidFill>
            </a:endParaRPr>
          </a:p>
        </p:txBody>
      </p:sp>
      <p:sp>
        <p:nvSpPr>
          <p:cNvPr id="340" name="Google Shape;340;p42"/>
          <p:cNvSpPr/>
          <p:nvPr/>
        </p:nvSpPr>
        <p:spPr>
          <a:xfrm>
            <a:off x="9100735" y="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2"/>
          <p:cNvSpPr/>
          <p:nvPr/>
        </p:nvSpPr>
        <p:spPr>
          <a:xfrm>
            <a:off x="9100735" y="8664260"/>
            <a:ext cx="86400" cy="1618800"/>
          </a:xfrm>
          <a:prstGeom prst="rect">
            <a:avLst/>
          </a:prstGeom>
          <a:solidFill>
            <a:srgbClr val="29F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42"/>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10" name="Shape 110"/>
        <p:cNvGrpSpPr/>
        <p:nvPr/>
      </p:nvGrpSpPr>
      <p:grpSpPr>
        <a:xfrm>
          <a:off x="0" y="0"/>
          <a:ext cx="0" cy="0"/>
          <a:chOff x="0" y="0"/>
          <a:chExt cx="0" cy="0"/>
        </a:xfrm>
      </p:grpSpPr>
      <p:sp>
        <p:nvSpPr>
          <p:cNvPr id="111" name="Google Shape;111;p18"/>
          <p:cNvSpPr txBox="1"/>
          <p:nvPr/>
        </p:nvSpPr>
        <p:spPr>
          <a:xfrm>
            <a:off x="-1258479" y="3924300"/>
            <a:ext cx="7383300" cy="23910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None/>
            </a:pPr>
            <a:r>
              <a:rPr b="1" lang="en-US" sz="7500">
                <a:latin typeface="Montserrat"/>
                <a:ea typeface="Montserrat"/>
                <a:cs typeface="Montserrat"/>
                <a:sym typeface="Montserrat"/>
              </a:rPr>
              <a:t>GOALS</a:t>
            </a:r>
            <a:endParaRPr sz="1400"/>
          </a:p>
        </p:txBody>
      </p:sp>
      <p:sp>
        <p:nvSpPr>
          <p:cNvPr id="112" name="Google Shape;112;p18"/>
          <p:cNvSpPr/>
          <p:nvPr/>
        </p:nvSpPr>
        <p:spPr>
          <a:xfrm>
            <a:off x="4989050" y="0"/>
            <a:ext cx="13428000" cy="102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8"/>
          <p:cNvGrpSpPr/>
          <p:nvPr/>
        </p:nvGrpSpPr>
        <p:grpSpPr>
          <a:xfrm>
            <a:off x="6281375" y="1432224"/>
            <a:ext cx="10495065" cy="6801116"/>
            <a:chOff x="-1" y="-66689"/>
            <a:chExt cx="10666801" cy="9068154"/>
          </a:xfrm>
        </p:grpSpPr>
        <p:sp>
          <p:nvSpPr>
            <p:cNvPr id="114" name="Google Shape;114;p18"/>
            <p:cNvSpPr txBox="1"/>
            <p:nvPr/>
          </p:nvSpPr>
          <p:spPr>
            <a:xfrm>
              <a:off x="0" y="3320147"/>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2.</a:t>
              </a:r>
              <a:endParaRPr sz="1400"/>
            </a:p>
          </p:txBody>
        </p:sp>
        <p:sp>
          <p:nvSpPr>
            <p:cNvPr id="115" name="Google Shape;115;p18"/>
            <p:cNvSpPr txBox="1"/>
            <p:nvPr/>
          </p:nvSpPr>
          <p:spPr>
            <a:xfrm>
              <a:off x="0" y="4147695"/>
              <a:ext cx="10628400" cy="2229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3000">
                  <a:solidFill>
                    <a:srgbClr val="00BCD4"/>
                  </a:solidFill>
                  <a:latin typeface="Montserrat Light"/>
                  <a:ea typeface="Montserrat Light"/>
                  <a:cs typeface="Montserrat Light"/>
                  <a:sym typeface="Montserrat Light"/>
                </a:rPr>
                <a:t>understandment of the concept and instruments of consumer policy on European market</a:t>
              </a:r>
              <a:endParaRPr sz="1400"/>
            </a:p>
          </p:txBody>
        </p:sp>
        <p:sp>
          <p:nvSpPr>
            <p:cNvPr id="116" name="Google Shape;116;p18"/>
            <p:cNvSpPr txBox="1"/>
            <p:nvPr/>
          </p:nvSpPr>
          <p:spPr>
            <a:xfrm>
              <a:off x="0" y="6706918"/>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3.</a:t>
              </a:r>
              <a:endParaRPr sz="1400"/>
            </a:p>
          </p:txBody>
        </p:sp>
        <p:sp>
          <p:nvSpPr>
            <p:cNvPr id="117" name="Google Shape;117;p18"/>
            <p:cNvSpPr txBox="1"/>
            <p:nvPr/>
          </p:nvSpPr>
          <p:spPr>
            <a:xfrm>
              <a:off x="0" y="7534466"/>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3000">
                  <a:solidFill>
                    <a:srgbClr val="00BCD4"/>
                  </a:solidFill>
                  <a:latin typeface="Montserrat Light"/>
                  <a:ea typeface="Montserrat Light"/>
                  <a:cs typeface="Montserrat Light"/>
                  <a:sym typeface="Montserrat Light"/>
                </a:rPr>
                <a:t>ability to evaluate the models of consumer protection on UE market</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sp>
          <p:nvSpPr>
            <p:cNvPr id="118" name="Google Shape;118;p18"/>
            <p:cNvSpPr txBox="1"/>
            <p:nvPr/>
          </p:nvSpPr>
          <p:spPr>
            <a:xfrm>
              <a:off x="-1" y="-66689"/>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latin typeface="Montserrat"/>
                  <a:ea typeface="Montserrat"/>
                  <a:cs typeface="Montserrat"/>
                  <a:sym typeface="Montserrat"/>
                </a:rPr>
                <a:t>1.</a:t>
              </a:r>
              <a:endParaRPr sz="1400"/>
            </a:p>
          </p:txBody>
        </p:sp>
        <p:sp>
          <p:nvSpPr>
            <p:cNvPr id="119" name="Google Shape;119;p18"/>
            <p:cNvSpPr txBox="1"/>
            <p:nvPr/>
          </p:nvSpPr>
          <p:spPr>
            <a:xfrm>
              <a:off x="0" y="760873"/>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3000">
                  <a:solidFill>
                    <a:srgbClr val="00BCD4"/>
                  </a:solidFill>
                  <a:latin typeface="Montserrat Light"/>
                  <a:ea typeface="Montserrat Light"/>
                  <a:cs typeface="Montserrat Light"/>
                  <a:sym typeface="Montserrat Light"/>
                </a:rPr>
                <a:t>understandment of the phenomenon of consumer interest protection and consumerism</a:t>
              </a:r>
              <a:endParaRPr sz="30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3000">
                <a:solidFill>
                  <a:srgbClr val="00BCD4"/>
                </a:solidFill>
                <a:latin typeface="Montserrat Light"/>
                <a:ea typeface="Montserrat Light"/>
                <a:cs typeface="Montserrat Light"/>
                <a:sym typeface="Montserrat Light"/>
              </a:endParaRPr>
            </a:p>
          </p:txBody>
        </p:sp>
      </p:grpSp>
      <p:sp>
        <p:nvSpPr>
          <p:cNvPr id="120" name="Google Shape;120;p18"/>
          <p:cNvSpPr/>
          <p:nvPr/>
        </p:nvSpPr>
        <p:spPr>
          <a:xfrm>
            <a:off x="2389818" y="395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389818" y="8668215"/>
            <a:ext cx="86400" cy="1618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8"/>
          <p:cNvPicPr preferRelativeResize="0"/>
          <p:nvPr/>
        </p:nvPicPr>
        <p:blipFill rotWithShape="1">
          <a:blip r:embed="rId3">
            <a:alphaModFix/>
          </a:blip>
          <a:srcRect b="0" l="0" r="0" t="0"/>
          <a:stretch/>
        </p:blipFill>
        <p:spPr>
          <a:xfrm rot="-5400000">
            <a:off x="17104107" y="9103107"/>
            <a:ext cx="1800598" cy="5671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6" name="Shape 126"/>
        <p:cNvGrpSpPr/>
        <p:nvPr/>
      </p:nvGrpSpPr>
      <p:grpSpPr>
        <a:xfrm>
          <a:off x="0" y="0"/>
          <a:ext cx="0" cy="0"/>
          <a:chOff x="0" y="0"/>
          <a:chExt cx="0" cy="0"/>
        </a:xfrm>
      </p:grpSpPr>
      <p:sp>
        <p:nvSpPr>
          <p:cNvPr id="127" name="Google Shape;127;p19"/>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9"/>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30" name="Google Shape;130;p19"/>
          <p:cNvSpPr txBox="1"/>
          <p:nvPr/>
        </p:nvSpPr>
        <p:spPr>
          <a:xfrm>
            <a:off x="1270800" y="3394375"/>
            <a:ext cx="15746400" cy="4881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Threats to consumer on contemporary market:</a:t>
            </a:r>
            <a:endParaRPr sz="3000">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rPr b="1" lang="en-US" sz="3000">
                <a:latin typeface="Montserrat"/>
                <a:ea typeface="Montserrat"/>
                <a:cs typeface="Montserrat"/>
                <a:sym typeface="Montserrat"/>
              </a:rPr>
              <a:t>lack of transparency in the market (many diverse products, introduction of new products, etc.)</a:t>
            </a:r>
            <a:endParaRPr b="1" sz="3000">
              <a:latin typeface="Montserrat"/>
              <a:ea typeface="Montserrat"/>
              <a:cs typeface="Montserrat"/>
              <a:sym typeface="Montserrat"/>
            </a:endParaRPr>
          </a:p>
          <a:p>
            <a:pPr indent="0" lvl="0" marL="0" marR="0" rtl="0" algn="l">
              <a:lnSpc>
                <a:spcPct val="140000"/>
              </a:lnSpc>
              <a:spcBef>
                <a:spcPts val="0"/>
              </a:spcBef>
              <a:spcAft>
                <a:spcPts val="0"/>
              </a:spcAft>
              <a:buClr>
                <a:schemeClr val="dk1"/>
              </a:buClr>
              <a:buSzPts val="1100"/>
              <a:buFont typeface="Arial"/>
              <a:buNone/>
            </a:pPr>
            <a:r>
              <a:rPr b="1" lang="en-US" sz="3000">
                <a:solidFill>
                  <a:srgbClr val="00BCD4"/>
                </a:solidFill>
                <a:latin typeface="Montserrat"/>
                <a:ea typeface="Montserrat"/>
                <a:cs typeface="Montserrat"/>
                <a:sym typeface="Montserrat"/>
              </a:rPr>
              <a:t>depersonalization of the market</a:t>
            </a:r>
            <a:endParaRPr b="1" sz="3000">
              <a:solidFill>
                <a:srgbClr val="00BCD4"/>
              </a:solidFill>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rPr b="1" lang="en-US" sz="3000">
                <a:latin typeface="Montserrat"/>
                <a:ea typeface="Montserrat"/>
                <a:cs typeface="Montserrat"/>
                <a:sym typeface="Montserrat"/>
              </a:rPr>
              <a:t>selling products in large shopping facilities</a:t>
            </a:r>
            <a:endParaRPr b="1" sz="3000">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rPr b="1" lang="en-US" sz="3000">
                <a:solidFill>
                  <a:srgbClr val="00BCD4"/>
                </a:solidFill>
                <a:latin typeface="Montserrat"/>
                <a:ea typeface="Montserrat"/>
                <a:cs typeface="Montserrat"/>
                <a:sym typeface="Montserrat"/>
              </a:rPr>
              <a:t>using sophisticated methods to seduce buyers, e.g., by arousing emotional motives to purchase a product</a:t>
            </a:r>
            <a:endParaRPr b="1" sz="3000">
              <a:solidFill>
                <a:srgbClr val="00BCD4"/>
              </a:solidFill>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latin typeface="Montserrat"/>
              <a:ea typeface="Montserrat"/>
              <a:cs typeface="Montserrat"/>
              <a:sym typeface="Montserrat"/>
            </a:endParaRPr>
          </a:p>
        </p:txBody>
      </p:sp>
      <p:sp>
        <p:nvSpPr>
          <p:cNvPr id="131" name="Google Shape;131;p19"/>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THREATS TO CONSUMER ON  CONTEMPORARY MARKET</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Google Shape;136;p20"/>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0"/>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39" name="Google Shape;139;p20"/>
          <p:cNvSpPr txBox="1"/>
          <p:nvPr/>
        </p:nvSpPr>
        <p:spPr>
          <a:xfrm>
            <a:off x="1270800" y="3394375"/>
            <a:ext cx="15746400" cy="4881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Threats to consumer on contemporary market:</a:t>
            </a:r>
            <a:endParaRPr sz="3000">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rPr b="1" lang="en-US" sz="3000">
                <a:latin typeface="Montserrat"/>
                <a:ea typeface="Montserrat"/>
                <a:cs typeface="Montserrat"/>
                <a:sym typeface="Montserrat"/>
              </a:rPr>
              <a:t>artificially provoked needs, e.g., through promotional activity of enterprises</a:t>
            </a:r>
            <a:endParaRPr b="1" sz="3000">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rPr b="1" lang="en-US" sz="3000">
                <a:solidFill>
                  <a:srgbClr val="00BCD4"/>
                </a:solidFill>
                <a:latin typeface="Montserrat"/>
                <a:ea typeface="Montserrat"/>
                <a:cs typeface="Montserrat"/>
                <a:sym typeface="Montserrat"/>
              </a:rPr>
              <a:t>increasing prices through manipulating the assortment of goods and by means of a well-developed brokering network</a:t>
            </a:r>
            <a:endParaRPr b="1" sz="3000">
              <a:solidFill>
                <a:srgbClr val="00BCD4"/>
              </a:solidFill>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rPr b="1" lang="en-US" sz="3000">
                <a:latin typeface="Montserrat"/>
                <a:ea typeface="Montserrat"/>
                <a:cs typeface="Montserrat"/>
                <a:sym typeface="Montserrat"/>
              </a:rPr>
              <a:t>over-function of packing, which often causes an increase in prices and has ecological consequences, etc.</a:t>
            </a:r>
            <a:endParaRPr b="1" sz="3000">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t/>
            </a:r>
            <a:endParaRPr b="1" sz="3000">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t/>
            </a:r>
            <a:endParaRPr b="1" sz="3000">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t/>
            </a:r>
            <a:endParaRPr b="1" sz="3000">
              <a:latin typeface="Montserrat"/>
              <a:ea typeface="Montserrat"/>
              <a:cs typeface="Montserrat"/>
              <a:sym typeface="Montserrat"/>
            </a:endParaRPr>
          </a:p>
          <a:p>
            <a:pPr indent="0" lvl="0" marL="0" marR="0" rtl="0" algn="l">
              <a:lnSpc>
                <a:spcPct val="140000"/>
              </a:lnSpc>
              <a:spcBef>
                <a:spcPts val="1000"/>
              </a:spcBef>
              <a:spcAft>
                <a:spcPts val="0"/>
              </a:spcAft>
              <a:buClr>
                <a:schemeClr val="dk1"/>
              </a:buClr>
              <a:buSzPts val="1100"/>
              <a:buFont typeface="Arial"/>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latin typeface="Montserrat"/>
              <a:ea typeface="Montserrat"/>
              <a:cs typeface="Montserrat"/>
              <a:sym typeface="Montserrat"/>
            </a:endParaRPr>
          </a:p>
        </p:txBody>
      </p:sp>
      <p:sp>
        <p:nvSpPr>
          <p:cNvPr id="140" name="Google Shape;140;p20"/>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THREATS TO CONSUMER ON  CONTEMPORARY MARKET</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4" name="Shape 144"/>
        <p:cNvGrpSpPr/>
        <p:nvPr/>
      </p:nvGrpSpPr>
      <p:grpSpPr>
        <a:xfrm>
          <a:off x="0" y="0"/>
          <a:ext cx="0" cy="0"/>
          <a:chOff x="0" y="0"/>
          <a:chExt cx="0" cy="0"/>
        </a:xfrm>
      </p:grpSpPr>
      <p:sp>
        <p:nvSpPr>
          <p:cNvPr id="145" name="Google Shape;145;p21"/>
          <p:cNvSpPr txBox="1"/>
          <p:nvPr/>
        </p:nvSpPr>
        <p:spPr>
          <a:xfrm>
            <a:off x="1755421" y="1334487"/>
            <a:ext cx="147771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6000">
                <a:solidFill>
                  <a:srgbClr val="00BCD4"/>
                </a:solidFill>
                <a:latin typeface="Montserrat"/>
                <a:ea typeface="Montserrat"/>
                <a:cs typeface="Montserrat"/>
                <a:sym typeface="Montserrat"/>
              </a:rPr>
              <a:t>CONSUMER PROTECTION</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6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6000">
              <a:solidFill>
                <a:srgbClr val="00BCD4"/>
              </a:solidFill>
              <a:latin typeface="Montserrat"/>
              <a:ea typeface="Montserrat"/>
              <a:cs typeface="Montserrat"/>
              <a:sym typeface="Montserrat"/>
            </a:endParaRPr>
          </a:p>
        </p:txBody>
      </p:sp>
      <p:sp>
        <p:nvSpPr>
          <p:cNvPr id="146" name="Google Shape;146;p21"/>
          <p:cNvSpPr/>
          <p:nvPr/>
        </p:nvSpPr>
        <p:spPr>
          <a:xfrm>
            <a:off x="1028700" y="9171390"/>
            <a:ext cx="16230600" cy="87000"/>
          </a:xfrm>
          <a:prstGeom prst="rect">
            <a:avLst/>
          </a:prstGeom>
          <a:solidFill>
            <a:srgbClr val="00BC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1"/>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48" name="Google Shape;148;p21"/>
          <p:cNvSpPr txBox="1"/>
          <p:nvPr/>
        </p:nvSpPr>
        <p:spPr>
          <a:xfrm>
            <a:off x="1270800" y="2994151"/>
            <a:ext cx="15746400" cy="45198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00BCD4"/>
                </a:solidFill>
                <a:latin typeface="Montserrat"/>
                <a:ea typeface="Montserrat"/>
                <a:cs typeface="Montserrat"/>
                <a:sym typeface="Montserrat"/>
              </a:rPr>
              <a:t>Consumer interest</a:t>
            </a:r>
            <a:r>
              <a:rPr lang="en-US" sz="3000">
                <a:solidFill>
                  <a:srgbClr val="FFFFFF"/>
                </a:solidFill>
                <a:latin typeface="Montserrat"/>
                <a:ea typeface="Montserrat"/>
                <a:cs typeface="Montserrat"/>
                <a:sym typeface="Montserrat"/>
              </a:rPr>
              <a:t> refer to body of law that pertains to things the producers of goods must do to protect consumers from harm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br>
              <a:rPr lang="en-US" sz="1500">
                <a:solidFill>
                  <a:srgbClr val="FFFFFF"/>
                </a:solidFill>
                <a:latin typeface="Montserrat"/>
                <a:ea typeface="Montserrat"/>
                <a:cs typeface="Montserrat"/>
                <a:sym typeface="Montserrat"/>
              </a:rPr>
            </a:br>
            <a:r>
              <a:rPr b="1" lang="en-US" sz="3000">
                <a:solidFill>
                  <a:srgbClr val="00BCD4"/>
                </a:solidFill>
                <a:latin typeface="Montserrat"/>
                <a:ea typeface="Montserrat"/>
                <a:cs typeface="Montserrat"/>
                <a:sym typeface="Montserrat"/>
              </a:rPr>
              <a:t>Consumer interest protection</a:t>
            </a:r>
            <a:r>
              <a:rPr lang="en-US" sz="3000">
                <a:solidFill>
                  <a:srgbClr val="FFFFFF"/>
                </a:solidFill>
                <a:latin typeface="Montserrat"/>
                <a:ea typeface="Montserrat"/>
                <a:cs typeface="Montserrat"/>
                <a:sym typeface="Montserrat"/>
              </a:rPr>
              <a:t> is a set of activities directed at the protection of consumers when their rights and interests are being threatened</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15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b="1" lang="en-US" sz="3000">
                <a:solidFill>
                  <a:srgbClr val="00BCD4"/>
                </a:solidFill>
                <a:latin typeface="Montserrat"/>
                <a:ea typeface="Montserrat"/>
                <a:cs typeface="Montserrat"/>
                <a:sym typeface="Montserrat"/>
              </a:rPr>
              <a:t>Consumerism </a:t>
            </a:r>
            <a:r>
              <a:rPr lang="en-US" sz="3000">
                <a:solidFill>
                  <a:srgbClr val="FFFFFF"/>
                </a:solidFill>
                <a:latin typeface="Montserrat"/>
                <a:ea typeface="Montserrat"/>
                <a:cs typeface="Montserrat"/>
                <a:sym typeface="Montserrat"/>
              </a:rPr>
              <a:t>- all the activities undertaken by state, social, and private institutions for the benefit of consumers. It is a movement designed to increase the rights of consumers in their relation with producers and providers of goods and services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rPr lang="en-US" sz="3000">
                <a:solidFill>
                  <a:srgbClr val="FFFFFF"/>
                </a:solidFill>
                <a:latin typeface="Montserrat"/>
                <a:ea typeface="Montserrat"/>
                <a:cs typeface="Montserrat"/>
                <a:sym typeface="Montserrat"/>
              </a:rPr>
              <a:t>selling products in large shopping facilities;</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None/>
            </a:pPr>
            <a:r>
              <a:t/>
            </a:r>
            <a:endParaRPr sz="3000">
              <a:solidFill>
                <a:srgbClr val="FFFFFF"/>
              </a:solidFill>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52" name="Shape 152"/>
        <p:cNvGrpSpPr/>
        <p:nvPr/>
      </p:nvGrpSpPr>
      <p:grpSpPr>
        <a:xfrm>
          <a:off x="0" y="0"/>
          <a:ext cx="0" cy="0"/>
          <a:chOff x="0" y="0"/>
          <a:chExt cx="0" cy="0"/>
        </a:xfrm>
      </p:grpSpPr>
      <p:sp>
        <p:nvSpPr>
          <p:cNvPr id="153" name="Google Shape;153;p22"/>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55" name="Google Shape;155;p22"/>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2"/>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57" name="Google Shape;157;p22"/>
          <p:cNvSpPr txBox="1"/>
          <p:nvPr/>
        </p:nvSpPr>
        <p:spPr>
          <a:xfrm>
            <a:off x="1270800" y="3564325"/>
            <a:ext cx="15746400" cy="1515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None/>
            </a:pPr>
            <a:r>
              <a:rPr b="1" lang="en-US" sz="3000">
                <a:solidFill>
                  <a:srgbClr val="FFFFFF"/>
                </a:solidFill>
                <a:latin typeface="Montserrat"/>
                <a:ea typeface="Montserrat"/>
                <a:cs typeface="Montserrat"/>
                <a:sym typeface="Montserrat"/>
              </a:rPr>
              <a:t>State instruments:</a:t>
            </a:r>
            <a:endParaRPr b="1" sz="3300">
              <a:solidFill>
                <a:srgbClr val="FFFFFF"/>
              </a:solidFill>
              <a:latin typeface="Montserrat"/>
              <a:ea typeface="Montserrat"/>
              <a:cs typeface="Montserrat"/>
              <a:sym typeface="Montserrat"/>
            </a:endParaRPr>
          </a:p>
        </p:txBody>
      </p:sp>
      <p:sp>
        <p:nvSpPr>
          <p:cNvPr id="158" name="Google Shape;158;p22"/>
          <p:cNvSpPr txBox="1"/>
          <p:nvPr/>
        </p:nvSpPr>
        <p:spPr>
          <a:xfrm>
            <a:off x="1270800" y="4800600"/>
            <a:ext cx="15746400" cy="21549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chemeClr val="dk1"/>
              </a:buClr>
              <a:buSzPts val="1100"/>
              <a:buFont typeface="Arial"/>
              <a:buNone/>
            </a:pPr>
            <a:r>
              <a:rPr lang="en-US" sz="3000">
                <a:latin typeface="Montserrat"/>
                <a:ea typeface="Montserrat"/>
                <a:cs typeface="Montserrat"/>
                <a:sym typeface="Montserrat"/>
              </a:rPr>
              <a:t>activities of the state that, either directly or indirectly, protect the consumer without his/her active participation, e.g., obligatory standards of quality and safety, labelling food, anti-trust law, etc. </a:t>
            </a:r>
            <a:endParaRPr sz="3000">
              <a:latin typeface="Montserrat"/>
              <a:ea typeface="Montserrat"/>
              <a:cs typeface="Montserrat"/>
              <a:sym typeface="Montserrat"/>
            </a:endParaRPr>
          </a:p>
          <a:p>
            <a:pPr indent="0" lvl="0" marL="0" marR="0" rtl="0" algn="ctr">
              <a:lnSpc>
                <a:spcPct val="140000"/>
              </a:lnSpc>
              <a:spcBef>
                <a:spcPts val="0"/>
              </a:spcBef>
              <a:spcAft>
                <a:spcPts val="0"/>
              </a:spcAft>
              <a:buClr>
                <a:schemeClr val="dk1"/>
              </a:buClr>
              <a:buSzPts val="1100"/>
              <a:buFont typeface="Arial"/>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159" name="Google Shape;159;p22"/>
          <p:cNvSpPr txBox="1"/>
          <p:nvPr/>
        </p:nvSpPr>
        <p:spPr>
          <a:xfrm>
            <a:off x="1270800" y="7052525"/>
            <a:ext cx="15746400" cy="1115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Clr>
                <a:schemeClr val="dk1"/>
              </a:buClr>
              <a:buSzPts val="1100"/>
              <a:buFont typeface="Arial"/>
              <a:buNone/>
            </a:pPr>
            <a:r>
              <a:rPr lang="en-US" sz="3000">
                <a:latin typeface="Montserrat"/>
                <a:ea typeface="Montserrat"/>
                <a:cs typeface="Montserrat"/>
                <a:sym typeface="Montserrat"/>
              </a:rPr>
              <a:t>The state acts on behalf of the consumer</a:t>
            </a:r>
            <a:endParaRPr sz="3000">
              <a:latin typeface="Montserrat"/>
              <a:ea typeface="Montserrat"/>
              <a:cs typeface="Montserrat"/>
              <a:sym typeface="Montserrat"/>
            </a:endParaRPr>
          </a:p>
          <a:p>
            <a:pPr indent="0" lvl="0" marL="0" marR="0" rtl="0" algn="just">
              <a:lnSpc>
                <a:spcPct val="140000"/>
              </a:lnSpc>
              <a:spcBef>
                <a:spcPts val="0"/>
              </a:spcBef>
              <a:spcAft>
                <a:spcPts val="0"/>
              </a:spcAft>
              <a:buClr>
                <a:schemeClr val="dk1"/>
              </a:buClr>
              <a:buSzPts val="1100"/>
              <a:buFont typeface="Arial"/>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3" name="Shape 163"/>
        <p:cNvGrpSpPr/>
        <p:nvPr/>
      </p:nvGrpSpPr>
      <p:grpSpPr>
        <a:xfrm>
          <a:off x="0" y="0"/>
          <a:ext cx="0" cy="0"/>
          <a:chOff x="0" y="0"/>
          <a:chExt cx="0" cy="0"/>
        </a:xfrm>
      </p:grpSpPr>
      <p:sp>
        <p:nvSpPr>
          <p:cNvPr id="164" name="Google Shape;164;p23"/>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66" name="Google Shape;166;p23"/>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3"/>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68" name="Google Shape;168;p23"/>
          <p:cNvSpPr txBox="1"/>
          <p:nvPr/>
        </p:nvSpPr>
        <p:spPr>
          <a:xfrm>
            <a:off x="1270800" y="3564325"/>
            <a:ext cx="15746400" cy="788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00BCD4"/>
                </a:solidFill>
                <a:latin typeface="Montserrat"/>
                <a:ea typeface="Montserrat"/>
                <a:cs typeface="Montserrat"/>
                <a:sym typeface="Montserrat"/>
              </a:rPr>
              <a:t>Individual instruments:</a:t>
            </a:r>
            <a:endParaRPr b="1" sz="3000">
              <a:solidFill>
                <a:srgbClr val="00BCD4"/>
              </a:solidFill>
              <a:latin typeface="Montserrat"/>
              <a:ea typeface="Montserrat"/>
              <a:cs typeface="Montserrat"/>
              <a:sym typeface="Montserrat"/>
            </a:endParaRPr>
          </a:p>
        </p:txBody>
      </p:sp>
      <p:sp>
        <p:nvSpPr>
          <p:cNvPr id="169" name="Google Shape;169;p23"/>
          <p:cNvSpPr txBox="1"/>
          <p:nvPr/>
        </p:nvSpPr>
        <p:spPr>
          <a:xfrm>
            <a:off x="1270800" y="4800600"/>
            <a:ext cx="15746400" cy="973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types of consumer behavior that protect him/her</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170" name="Google Shape;170;p23"/>
          <p:cNvSpPr txBox="1"/>
          <p:nvPr/>
        </p:nvSpPr>
        <p:spPr>
          <a:xfrm>
            <a:off x="1270800" y="5774100"/>
            <a:ext cx="15746400" cy="788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whether a consumer uses them or not depends entirely on him/her</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
        <p:nvSpPr>
          <p:cNvPr id="171" name="Google Shape;171;p23"/>
          <p:cNvSpPr txBox="1"/>
          <p:nvPr/>
        </p:nvSpPr>
        <p:spPr>
          <a:xfrm>
            <a:off x="1270800" y="6914900"/>
            <a:ext cx="15746400" cy="11157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include all kinds of decisions made by the consumers, such as where to buy, for what price, how to use the product, how to treat a trademark, etc.</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75" name="Shape 175"/>
        <p:cNvGrpSpPr/>
        <p:nvPr/>
      </p:nvGrpSpPr>
      <p:grpSpPr>
        <a:xfrm>
          <a:off x="0" y="0"/>
          <a:ext cx="0" cy="0"/>
          <a:chOff x="0" y="0"/>
          <a:chExt cx="0" cy="0"/>
        </a:xfrm>
      </p:grpSpPr>
      <p:sp>
        <p:nvSpPr>
          <p:cNvPr id="176" name="Google Shape;176;p24"/>
          <p:cNvSpPr/>
          <p:nvPr/>
        </p:nvSpPr>
        <p:spPr>
          <a:xfrm>
            <a:off x="0" y="0"/>
            <a:ext cx="18288000" cy="2443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txBox="1"/>
          <p:nvPr/>
        </p:nvSpPr>
        <p:spPr>
          <a:xfrm>
            <a:off x="1270800" y="1061350"/>
            <a:ext cx="15746400" cy="973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3600">
                <a:solidFill>
                  <a:srgbClr val="00BCD4"/>
                </a:solidFill>
                <a:latin typeface="Montserrat"/>
                <a:ea typeface="Montserrat"/>
                <a:cs typeface="Montserrat"/>
                <a:sym typeface="Montserrat"/>
              </a:rPr>
              <a:t>WHY SERVICES ARE DIFFERENT THAN PHYSICAL PRODUCTS?</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36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3600">
              <a:solidFill>
                <a:srgbClr val="00BCD4"/>
              </a:solidFill>
              <a:latin typeface="Montserrat"/>
              <a:ea typeface="Montserrat"/>
              <a:cs typeface="Montserrat"/>
              <a:sym typeface="Montserrat"/>
            </a:endParaRPr>
          </a:p>
        </p:txBody>
      </p:sp>
      <p:sp>
        <p:nvSpPr>
          <p:cNvPr id="178" name="Google Shape;178;p24"/>
          <p:cNvSpPr/>
          <p:nvPr/>
        </p:nvSpPr>
        <p:spPr>
          <a:xfrm>
            <a:off x="1028700" y="9171390"/>
            <a:ext cx="16230600" cy="87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4"/>
          <p:cNvPicPr preferRelativeResize="0"/>
          <p:nvPr/>
        </p:nvPicPr>
        <p:blipFill rotWithShape="1">
          <a:blip r:embed="rId3">
            <a:alphaModFix/>
          </a:blip>
          <a:srcRect b="0" l="0" r="0" t="0"/>
          <a:stretch/>
        </p:blipFill>
        <p:spPr>
          <a:xfrm rot="-5400000">
            <a:off x="17104108" y="9103107"/>
            <a:ext cx="1800598" cy="567188"/>
          </a:xfrm>
          <a:prstGeom prst="rect">
            <a:avLst/>
          </a:prstGeom>
          <a:noFill/>
          <a:ln>
            <a:noFill/>
          </a:ln>
        </p:spPr>
      </p:pic>
      <p:sp>
        <p:nvSpPr>
          <p:cNvPr id="180" name="Google Shape;180;p24"/>
          <p:cNvSpPr txBox="1"/>
          <p:nvPr/>
        </p:nvSpPr>
        <p:spPr>
          <a:xfrm>
            <a:off x="1270800" y="3564325"/>
            <a:ext cx="15746400" cy="973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b="1" lang="en-US" sz="3000">
                <a:solidFill>
                  <a:srgbClr val="FFFFFF"/>
                </a:solidFill>
                <a:latin typeface="Montserrat"/>
                <a:ea typeface="Montserrat"/>
                <a:cs typeface="Montserrat"/>
                <a:sym typeface="Montserrat"/>
              </a:rPr>
              <a:t>Mixed instruments:</a:t>
            </a:r>
            <a:endParaRPr b="1" sz="3000">
              <a:solidFill>
                <a:srgbClr val="FFFFFF"/>
              </a:solidFill>
              <a:latin typeface="Montserrat"/>
              <a:ea typeface="Montserrat"/>
              <a:cs typeface="Montserrat"/>
              <a:sym typeface="Montserrat"/>
            </a:endParaRPr>
          </a:p>
        </p:txBody>
      </p:sp>
      <p:sp>
        <p:nvSpPr>
          <p:cNvPr id="181" name="Google Shape;181;p24"/>
          <p:cNvSpPr txBox="1"/>
          <p:nvPr/>
        </p:nvSpPr>
        <p:spPr>
          <a:xfrm>
            <a:off x="1270800" y="4800600"/>
            <a:ext cx="15746400" cy="973500"/>
          </a:xfrm>
          <a:prstGeom prst="rect">
            <a:avLst/>
          </a:prstGeom>
          <a:noFill/>
          <a:ln>
            <a:noFill/>
          </a:ln>
        </p:spPr>
        <p:txBody>
          <a:bodyPr anchorCtr="0" anchor="t" bIns="0" lIns="0" spcFirstLastPara="1" rIns="0" wrap="square" tIns="0">
            <a:noAutofit/>
          </a:bodyPr>
          <a:lstStyle/>
          <a:p>
            <a:pPr indent="0" lvl="0" marL="0" marR="0" rtl="0" algn="just">
              <a:lnSpc>
                <a:spcPct val="140000"/>
              </a:lnSpc>
              <a:spcBef>
                <a:spcPts val="0"/>
              </a:spcBef>
              <a:spcAft>
                <a:spcPts val="0"/>
              </a:spcAft>
              <a:buSzPts val="1100"/>
              <a:buNone/>
            </a:pPr>
            <a:r>
              <a:rPr lang="en-US" sz="3000">
                <a:latin typeface="Montserrat"/>
                <a:ea typeface="Montserrat"/>
                <a:cs typeface="Montserrat"/>
                <a:sym typeface="Montserrat"/>
              </a:rPr>
              <a:t>the laws that vest in consumers the right to protect their interests, such as the part of the Civil Code that refers to warranty and others</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just">
              <a:lnSpc>
                <a:spcPct val="140000"/>
              </a:lnSpc>
              <a:spcBef>
                <a:spcPts val="0"/>
              </a:spcBef>
              <a:spcAft>
                <a:spcPts val="0"/>
              </a:spcAft>
              <a:buSzPts val="1100"/>
              <a:buNone/>
            </a:pPr>
            <a:r>
              <a:t/>
            </a:r>
            <a:endParaRPr sz="3000">
              <a:latin typeface="Montserrat"/>
              <a:ea typeface="Montserrat"/>
              <a:cs typeface="Montserrat"/>
              <a:sym typeface="Montserrat"/>
            </a:endParaRPr>
          </a:p>
          <a:p>
            <a:pPr indent="0" lvl="0" marL="0" marR="0" rtl="0" algn="ctr">
              <a:lnSpc>
                <a:spcPct val="140000"/>
              </a:lnSpc>
              <a:spcBef>
                <a:spcPts val="0"/>
              </a:spcBef>
              <a:spcAft>
                <a:spcPts val="0"/>
              </a:spcAft>
              <a:buSzPts val="1100"/>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b="1" sz="3000">
              <a:latin typeface="Montserrat"/>
              <a:ea typeface="Montserrat"/>
              <a:cs typeface="Montserrat"/>
              <a:sym typeface="Montserrat"/>
            </a:endParaRPr>
          </a:p>
          <a:p>
            <a:pPr indent="0" lvl="0" marL="0" marR="0" rtl="0" algn="ctr">
              <a:lnSpc>
                <a:spcPct val="140000"/>
              </a:lnSpc>
              <a:spcBef>
                <a:spcPts val="0"/>
              </a:spcBef>
              <a:spcAft>
                <a:spcPts val="0"/>
              </a:spcAft>
              <a:buNone/>
            </a:pPr>
            <a:r>
              <a:t/>
            </a:r>
            <a:endParaRPr sz="33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