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232bc71a8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232bc71a8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232bc71a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232bc71a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232bc71a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232bc71a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32bc71a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232bc71a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232bc71a8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232bc71a8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232bc71a8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232bc71a8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232bc71a8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232bc71a8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232bc71a8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232bc71a8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232bc71a8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232bc71a8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232bc71a8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232bc71a8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ffc5b15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ffc5b15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b521dee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b521dee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b521dee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b521dee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232bc71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232bc71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232bc71a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232bc71a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232bc71a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32bc71a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232bc71a8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232bc71a8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232bc71a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232bc71a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32bc71a8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232bc71a8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232bc71a8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232bc71a8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XanderJ08/SDEV265ProjectFinal-Group2" TargetMode="External"/><Relationship Id="rId4" Type="http://schemas.openxmlformats.org/officeDocument/2006/relationships/hyperlink" Target="https://www.youtube.com/watch?v=asVIU-j7bN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0"/>
            <a:ext cx="9144000" cy="97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Roboto"/>
                <a:ea typeface="Roboto"/>
                <a:cs typeface="Roboto"/>
                <a:sym typeface="Roboto"/>
              </a:rPr>
              <a:t>Group 2 Project Presentation</a:t>
            </a:r>
            <a:endParaRPr b="1">
              <a:latin typeface="Roboto"/>
              <a:ea typeface="Roboto"/>
              <a:cs typeface="Roboto"/>
              <a:sym typeface="Roboto"/>
            </a:endParaRPr>
          </a:p>
        </p:txBody>
      </p:sp>
      <p:sp>
        <p:nvSpPr>
          <p:cNvPr id="60" name="Google Shape;60;p13"/>
          <p:cNvSpPr txBox="1"/>
          <p:nvPr>
            <p:ph idx="1" type="subTitle"/>
          </p:nvPr>
        </p:nvSpPr>
        <p:spPr>
          <a:xfrm>
            <a:off x="0" y="3009900"/>
            <a:ext cx="8123100" cy="9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Spring 2024 - Systems/Software Analysis and Project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Instructor: Leah Osborne</a:t>
            </a:r>
            <a:endParaRPr>
              <a:latin typeface="Roboto"/>
              <a:ea typeface="Roboto"/>
              <a:cs typeface="Roboto"/>
              <a:sym typeface="Roboto"/>
            </a:endParaRPr>
          </a:p>
        </p:txBody>
      </p:sp>
      <p:sp>
        <p:nvSpPr>
          <p:cNvPr id="61" name="Google Shape;61;p13"/>
          <p:cNvSpPr txBox="1"/>
          <p:nvPr>
            <p:ph type="ctrTitle"/>
          </p:nvPr>
        </p:nvSpPr>
        <p:spPr>
          <a:xfrm>
            <a:off x="0" y="1282650"/>
            <a:ext cx="6194700" cy="16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4020">
                <a:latin typeface="Roboto"/>
                <a:ea typeface="Roboto"/>
                <a:cs typeface="Roboto"/>
                <a:sym typeface="Roboto"/>
              </a:rPr>
              <a:t>Homemade Happenings </a:t>
            </a:r>
            <a:endParaRPr b="1" sz="4020">
              <a:latin typeface="Roboto"/>
              <a:ea typeface="Roboto"/>
              <a:cs typeface="Roboto"/>
              <a:sym typeface="Roboto"/>
            </a:endParaRPr>
          </a:p>
          <a:p>
            <a:pPr indent="0" lvl="0" marL="0" rtl="0" algn="l">
              <a:spcBef>
                <a:spcPts val="0"/>
              </a:spcBef>
              <a:spcAft>
                <a:spcPts val="0"/>
              </a:spcAft>
              <a:buSzPts val="990"/>
              <a:buNone/>
            </a:pPr>
            <a:r>
              <a:rPr b="1" lang="en" sz="4020">
                <a:latin typeface="Roboto"/>
                <a:ea typeface="Roboto"/>
                <a:cs typeface="Roboto"/>
                <a:sym typeface="Roboto"/>
              </a:rPr>
              <a:t>- Our Planner Application</a:t>
            </a:r>
            <a:endParaRPr b="1" sz="4020">
              <a:latin typeface="Roboto"/>
              <a:ea typeface="Roboto"/>
              <a:cs typeface="Roboto"/>
              <a:sym typeface="Roboto"/>
            </a:endParaRPr>
          </a:p>
        </p:txBody>
      </p:sp>
      <p:sp>
        <p:nvSpPr>
          <p:cNvPr id="62" name="Google Shape;62;p13"/>
          <p:cNvSpPr txBox="1"/>
          <p:nvPr/>
        </p:nvSpPr>
        <p:spPr>
          <a:xfrm>
            <a:off x="1993800" y="4365750"/>
            <a:ext cx="7150200" cy="777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Roboto"/>
                <a:ea typeface="Roboto"/>
                <a:cs typeface="Roboto"/>
                <a:sym typeface="Roboto"/>
              </a:rPr>
              <a:t>Slides, Application, and Project created by:</a:t>
            </a:r>
            <a:endParaRPr sz="1800">
              <a:solidFill>
                <a:schemeClr val="lt1"/>
              </a:solidFill>
              <a:latin typeface="Roboto"/>
              <a:ea typeface="Roboto"/>
              <a:cs typeface="Roboto"/>
              <a:sym typeface="Roboto"/>
            </a:endParaRPr>
          </a:p>
          <a:p>
            <a:pPr indent="0" lvl="0" marL="0" rtl="0" algn="r">
              <a:spcBef>
                <a:spcPts val="0"/>
              </a:spcBef>
              <a:spcAft>
                <a:spcPts val="0"/>
              </a:spcAft>
              <a:buNone/>
            </a:pPr>
            <a:r>
              <a:rPr lang="en" sz="1800">
                <a:solidFill>
                  <a:schemeClr val="lt1"/>
                </a:solidFill>
                <a:latin typeface="Roboto"/>
                <a:ea typeface="Roboto"/>
                <a:cs typeface="Roboto"/>
                <a:sym typeface="Roboto"/>
              </a:rPr>
              <a:t>Xander Jewell, Makaila White, Thomas Warenski, Tanner Hadley</a:t>
            </a:r>
            <a:endParaRPr sz="1800">
              <a:solidFill>
                <a:schemeClr val="lt1"/>
              </a:solidFill>
              <a:latin typeface="Roboto"/>
              <a:ea typeface="Roboto"/>
              <a:cs typeface="Roboto"/>
              <a:sym typeface="Roboto"/>
            </a:endParaRPr>
          </a:p>
        </p:txBody>
      </p:sp>
      <p:pic>
        <p:nvPicPr>
          <p:cNvPr id="63" name="Google Shape;63;p13"/>
          <p:cNvPicPr preferRelativeResize="0"/>
          <p:nvPr/>
        </p:nvPicPr>
        <p:blipFill>
          <a:blip r:embed="rId3">
            <a:alphaModFix/>
          </a:blip>
          <a:stretch>
            <a:fillRect/>
          </a:stretch>
        </p:blipFill>
        <p:spPr>
          <a:xfrm>
            <a:off x="6194700" y="1282568"/>
            <a:ext cx="2949450" cy="16582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Design Document Key Sections (cont.)</a:t>
            </a:r>
            <a:endParaRPr b="1">
              <a:latin typeface="Roboto"/>
              <a:ea typeface="Roboto"/>
              <a:cs typeface="Roboto"/>
              <a:sym typeface="Roboto"/>
            </a:endParaRPr>
          </a:p>
        </p:txBody>
      </p:sp>
      <p:sp>
        <p:nvSpPr>
          <p:cNvPr id="142" name="Google Shape;14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2"/>
          <p:cNvSpPr txBox="1"/>
          <p:nvPr>
            <p:ph idx="1" type="body"/>
          </p:nvPr>
        </p:nvSpPr>
        <p:spPr>
          <a:xfrm>
            <a:off x="2539038" y="4624675"/>
            <a:ext cx="40659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Created Use Cases for Each Page</a:t>
            </a:r>
            <a:endParaRPr b="1">
              <a:latin typeface="Roboto"/>
              <a:ea typeface="Roboto"/>
              <a:cs typeface="Roboto"/>
              <a:sym typeface="Roboto"/>
            </a:endParaRPr>
          </a:p>
        </p:txBody>
      </p:sp>
      <p:pic>
        <p:nvPicPr>
          <p:cNvPr id="144" name="Google Shape;144;p22"/>
          <p:cNvPicPr preferRelativeResize="0"/>
          <p:nvPr/>
        </p:nvPicPr>
        <p:blipFill>
          <a:blip r:embed="rId3">
            <a:alphaModFix/>
          </a:blip>
          <a:stretch>
            <a:fillRect/>
          </a:stretch>
        </p:blipFill>
        <p:spPr>
          <a:xfrm>
            <a:off x="311700" y="1017725"/>
            <a:ext cx="5371859" cy="1554025"/>
          </a:xfrm>
          <a:prstGeom prst="rect">
            <a:avLst/>
          </a:prstGeom>
          <a:noFill/>
          <a:ln>
            <a:noFill/>
          </a:ln>
        </p:spPr>
      </p:pic>
      <p:pic>
        <p:nvPicPr>
          <p:cNvPr id="145" name="Google Shape;145;p22"/>
          <p:cNvPicPr preferRelativeResize="0"/>
          <p:nvPr/>
        </p:nvPicPr>
        <p:blipFill>
          <a:blip r:embed="rId4">
            <a:alphaModFix/>
          </a:blip>
          <a:stretch>
            <a:fillRect/>
          </a:stretch>
        </p:blipFill>
        <p:spPr>
          <a:xfrm>
            <a:off x="311700" y="2571749"/>
            <a:ext cx="7430488" cy="18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User Documentation</a:t>
            </a:r>
            <a:r>
              <a:rPr b="1" lang="en">
                <a:latin typeface="Roboto"/>
                <a:ea typeface="Roboto"/>
                <a:cs typeface="Roboto"/>
                <a:sym typeface="Roboto"/>
              </a:rPr>
              <a:t> Key Sections</a:t>
            </a:r>
            <a:endParaRPr b="1">
              <a:latin typeface="Roboto"/>
              <a:ea typeface="Roboto"/>
              <a:cs typeface="Roboto"/>
              <a:sym typeface="Roboto"/>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b="1" lang="en">
                <a:latin typeface="Roboto"/>
                <a:ea typeface="Roboto"/>
                <a:cs typeface="Roboto"/>
                <a:sym typeface="Roboto"/>
              </a:rPr>
              <a:t>Installation: </a:t>
            </a:r>
            <a:r>
              <a:rPr lang="en">
                <a:latin typeface="Roboto"/>
                <a:ea typeface="Roboto"/>
                <a:cs typeface="Roboto"/>
                <a:sym typeface="Roboto"/>
              </a:rPr>
              <a:t>You are able to use the application on Replit or you can download it from Github. If you download it from Github, you will have to run it by using an interpreter like Visual Studio.</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342900" lvl="0" marL="457200" rtl="0" algn="l">
              <a:spcBef>
                <a:spcPts val="1200"/>
              </a:spcBef>
              <a:spcAft>
                <a:spcPts val="0"/>
              </a:spcAft>
              <a:buSzPts val="1800"/>
              <a:buFont typeface="Roboto"/>
              <a:buChar char="●"/>
            </a:pPr>
            <a:r>
              <a:rPr b="1" lang="en">
                <a:latin typeface="Roboto"/>
                <a:ea typeface="Roboto"/>
                <a:cs typeface="Roboto"/>
                <a:sym typeface="Roboto"/>
              </a:rPr>
              <a:t>User Guide: </a:t>
            </a:r>
            <a:r>
              <a:rPr lang="en">
                <a:latin typeface="Roboto"/>
                <a:ea typeface="Roboto"/>
                <a:cs typeface="Roboto"/>
                <a:sym typeface="Roboto"/>
              </a:rPr>
              <a:t>We created guides for each page to show the user how you would interact </a:t>
            </a:r>
            <a:r>
              <a:rPr lang="en">
                <a:latin typeface="Roboto"/>
                <a:ea typeface="Roboto"/>
                <a:cs typeface="Roboto"/>
                <a:sym typeface="Roboto"/>
              </a:rPr>
              <a:t>with</a:t>
            </a:r>
            <a:r>
              <a:rPr lang="en">
                <a:latin typeface="Roboto"/>
                <a:ea typeface="Roboto"/>
                <a:cs typeface="Roboto"/>
                <a:sym typeface="Roboto"/>
              </a:rPr>
              <a:t> the program. We will show you how to interact with the program by using a live demonstration later in the presentation.</a:t>
            </a:r>
            <a:endParaRPr>
              <a:latin typeface="Roboto"/>
              <a:ea typeface="Roboto"/>
              <a:cs typeface="Roboto"/>
              <a:sym typeface="Roboto"/>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Project Summary</a:t>
            </a:r>
            <a:r>
              <a:rPr b="1" lang="en">
                <a:latin typeface="Roboto"/>
                <a:ea typeface="Roboto"/>
                <a:cs typeface="Roboto"/>
                <a:sym typeface="Roboto"/>
              </a:rPr>
              <a:t> Information</a:t>
            </a:r>
            <a:endParaRPr b="1">
              <a:latin typeface="Roboto"/>
              <a:ea typeface="Roboto"/>
              <a:cs typeface="Roboto"/>
              <a:sym typeface="Roboto"/>
            </a:endParaRPr>
          </a:p>
        </p:txBody>
      </p:sp>
      <p:sp>
        <p:nvSpPr>
          <p:cNvPr id="158" name="Google Shape;158;p24"/>
          <p:cNvSpPr txBox="1"/>
          <p:nvPr>
            <p:ph idx="1" type="body"/>
          </p:nvPr>
        </p:nvSpPr>
        <p:spPr>
          <a:xfrm>
            <a:off x="311700" y="1152475"/>
            <a:ext cx="4602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Software was developed in Replit and coded in Python</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Software has a home, login, detail, budget, to-do, contact, and overview page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Software aimed to be a robust event planning application that will save events and budget them for the user</a:t>
            </a:r>
            <a:endParaRPr>
              <a:latin typeface="Roboto"/>
              <a:ea typeface="Roboto"/>
              <a:cs typeface="Roboto"/>
              <a:sym typeface="Roboto"/>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4"/>
          <p:cNvPicPr preferRelativeResize="0"/>
          <p:nvPr/>
        </p:nvPicPr>
        <p:blipFill>
          <a:blip r:embed="rId3">
            <a:alphaModFix/>
          </a:blip>
          <a:stretch>
            <a:fillRect/>
          </a:stretch>
        </p:blipFill>
        <p:spPr>
          <a:xfrm>
            <a:off x="5096575" y="1622875"/>
            <a:ext cx="3664400" cy="189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List of Tools Used for the Project</a:t>
            </a:r>
            <a:endParaRPr b="1">
              <a:latin typeface="Roboto"/>
              <a:ea typeface="Roboto"/>
              <a:cs typeface="Roboto"/>
              <a:sym typeface="Roboto"/>
            </a:endParaRPr>
          </a:p>
        </p:txBody>
      </p:sp>
      <p:sp>
        <p:nvSpPr>
          <p:cNvPr id="166" name="Google Shape;166;p25"/>
          <p:cNvSpPr txBox="1"/>
          <p:nvPr>
            <p:ph idx="1" type="body"/>
          </p:nvPr>
        </p:nvSpPr>
        <p:spPr>
          <a:xfrm>
            <a:off x="311700" y="1152475"/>
            <a:ext cx="8520600" cy="3404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Roboto"/>
              <a:buChar char="●"/>
            </a:pPr>
            <a:r>
              <a:rPr b="1" lang="en" sz="1900">
                <a:latin typeface="Roboto"/>
                <a:ea typeface="Roboto"/>
                <a:cs typeface="Roboto"/>
                <a:sym typeface="Roboto"/>
              </a:rPr>
              <a:t>Communication Tools: </a:t>
            </a:r>
            <a:r>
              <a:rPr lang="en" sz="1900">
                <a:latin typeface="Roboto"/>
                <a:ea typeface="Roboto"/>
                <a:cs typeface="Roboto"/>
                <a:sym typeface="Roboto"/>
              </a:rPr>
              <a:t>Discord and Trello</a:t>
            </a:r>
            <a:endParaRPr sz="19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Discord: Allows us to communicate with each other using text, voice call, or video calls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Trello: Allows us to </a:t>
            </a:r>
            <a:r>
              <a:rPr lang="en" sz="1500">
                <a:latin typeface="Roboto"/>
                <a:ea typeface="Roboto"/>
                <a:cs typeface="Roboto"/>
                <a:sym typeface="Roboto"/>
              </a:rPr>
              <a:t>separates</a:t>
            </a:r>
            <a:r>
              <a:rPr lang="en" sz="1500">
                <a:latin typeface="Roboto"/>
                <a:ea typeface="Roboto"/>
                <a:cs typeface="Roboto"/>
                <a:sym typeface="Roboto"/>
              </a:rPr>
              <a:t> tasks for each team member to see who is doing what for the week</a:t>
            </a:r>
            <a:endParaRPr>
              <a:latin typeface="Roboto"/>
              <a:ea typeface="Roboto"/>
              <a:cs typeface="Roboto"/>
              <a:sym typeface="Roboto"/>
            </a:endParaRPr>
          </a:p>
          <a:p>
            <a:pPr indent="-349250" lvl="0" marL="457200" rtl="0" algn="l">
              <a:spcBef>
                <a:spcPts val="0"/>
              </a:spcBef>
              <a:spcAft>
                <a:spcPts val="0"/>
              </a:spcAft>
              <a:buSzPts val="1900"/>
              <a:buFont typeface="Roboto"/>
              <a:buChar char="●"/>
            </a:pPr>
            <a:r>
              <a:rPr b="1" lang="en" sz="1900">
                <a:latin typeface="Roboto"/>
                <a:ea typeface="Roboto"/>
                <a:cs typeface="Roboto"/>
                <a:sym typeface="Roboto"/>
              </a:rPr>
              <a:t>Collaboration Tools: </a:t>
            </a:r>
            <a:r>
              <a:rPr lang="en" sz="1900">
                <a:latin typeface="Roboto"/>
                <a:ea typeface="Roboto"/>
                <a:cs typeface="Roboto"/>
                <a:sym typeface="Roboto"/>
              </a:rPr>
              <a:t>Google Docs and Replit</a:t>
            </a:r>
            <a:endParaRPr sz="19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Google Docs: Allows all of us to collaborate at the same time with each of our group members on a single document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Replit: Allows all of us to collaborate on the project code together at the same time</a:t>
            </a:r>
            <a:endParaRPr sz="1500">
              <a:latin typeface="Roboto"/>
              <a:ea typeface="Roboto"/>
              <a:cs typeface="Roboto"/>
              <a:sym typeface="Roboto"/>
            </a:endParaRPr>
          </a:p>
          <a:p>
            <a:pPr indent="-349250" lvl="0" marL="457200" rtl="0" algn="l">
              <a:spcBef>
                <a:spcPts val="0"/>
              </a:spcBef>
              <a:spcAft>
                <a:spcPts val="0"/>
              </a:spcAft>
              <a:buSzPts val="1900"/>
              <a:buFont typeface="Roboto"/>
              <a:buChar char="●"/>
            </a:pPr>
            <a:r>
              <a:rPr b="1" lang="en" sz="1900">
                <a:latin typeface="Roboto"/>
                <a:ea typeface="Roboto"/>
                <a:cs typeface="Roboto"/>
                <a:sym typeface="Roboto"/>
              </a:rPr>
              <a:t>Various Other Tools: </a:t>
            </a:r>
            <a:endParaRPr b="1" sz="19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Youtube videos, Online tutorials, Internet Searches, and more all helped us along the way</a:t>
            </a:r>
            <a:endParaRPr sz="1500">
              <a:latin typeface="Roboto"/>
              <a:ea typeface="Roboto"/>
              <a:cs typeface="Roboto"/>
              <a:sym typeface="Roboto"/>
            </a:endParaRPr>
          </a:p>
        </p:txBody>
      </p:sp>
      <p:sp>
        <p:nvSpPr>
          <p:cNvPr id="167" name="Google Shape;16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Application Component Summary</a:t>
            </a:r>
            <a:endParaRPr b="1">
              <a:latin typeface="Roboto"/>
              <a:ea typeface="Roboto"/>
              <a:cs typeface="Roboto"/>
              <a:sym typeface="Roboto"/>
            </a:endParaRPr>
          </a:p>
        </p:txBody>
      </p:sp>
      <p:sp>
        <p:nvSpPr>
          <p:cNvPr id="173" name="Google Shape;173;p26"/>
          <p:cNvSpPr txBox="1"/>
          <p:nvPr>
            <p:ph idx="1" type="body"/>
          </p:nvPr>
        </p:nvSpPr>
        <p:spPr>
          <a:xfrm>
            <a:off x="72475" y="124682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Successes</a:t>
            </a:r>
            <a:endParaRPr b="1">
              <a:solidFill>
                <a:schemeClr val="dk1"/>
              </a:solidFill>
              <a:latin typeface="Roboto"/>
              <a:ea typeface="Roboto"/>
              <a:cs typeface="Roboto"/>
              <a:sym typeface="Roboto"/>
            </a:endParaRPr>
          </a:p>
          <a:p>
            <a:pPr indent="-342900" lvl="0" marL="457200" rtl="0" algn="l">
              <a:spcBef>
                <a:spcPts val="1200"/>
              </a:spcBef>
              <a:spcAft>
                <a:spcPts val="0"/>
              </a:spcAft>
              <a:buSzPts val="1800"/>
              <a:buFont typeface="Roboto"/>
              <a:buChar char="●"/>
            </a:pPr>
            <a:r>
              <a:rPr lang="en">
                <a:latin typeface="Roboto"/>
                <a:ea typeface="Roboto"/>
                <a:cs typeface="Roboto"/>
                <a:sym typeface="Roboto"/>
              </a:rPr>
              <a:t>Can go from page to page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Budget works as intended</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People are saved into the software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Overview page displays everything efficiently and elegantly</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Can go back to any </a:t>
            </a:r>
            <a:r>
              <a:rPr lang="en">
                <a:latin typeface="Roboto"/>
                <a:ea typeface="Roboto"/>
                <a:cs typeface="Roboto"/>
                <a:sym typeface="Roboto"/>
              </a:rPr>
              <a:t>page to add new things into the event that will display on the overview page</a:t>
            </a:r>
            <a:endParaRPr>
              <a:latin typeface="Roboto"/>
              <a:ea typeface="Roboto"/>
              <a:cs typeface="Roboto"/>
              <a:sym typeface="Roboto"/>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6"/>
          <p:cNvPicPr preferRelativeResize="0"/>
          <p:nvPr/>
        </p:nvPicPr>
        <p:blipFill>
          <a:blip r:embed="rId3">
            <a:alphaModFix/>
          </a:blip>
          <a:stretch>
            <a:fillRect/>
          </a:stretch>
        </p:blipFill>
        <p:spPr>
          <a:xfrm>
            <a:off x="4332775" y="1778300"/>
            <a:ext cx="4572000" cy="23534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Application Component Summary</a:t>
            </a:r>
            <a:endParaRPr b="1">
              <a:latin typeface="Roboto"/>
              <a:ea typeface="Roboto"/>
              <a:cs typeface="Roboto"/>
              <a:sym typeface="Roboto"/>
            </a:endParaRPr>
          </a:p>
        </p:txBody>
      </p:sp>
      <p:sp>
        <p:nvSpPr>
          <p:cNvPr id="181" name="Google Shape;181;p27"/>
          <p:cNvSpPr txBox="1"/>
          <p:nvPr>
            <p:ph idx="1" type="body"/>
          </p:nvPr>
        </p:nvSpPr>
        <p:spPr>
          <a:xfrm>
            <a:off x="311700" y="1152475"/>
            <a:ext cx="4260300" cy="37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Attempts (Partial Successes)</a:t>
            </a:r>
            <a:endParaRPr b="1">
              <a:solidFill>
                <a:schemeClr val="dk1"/>
              </a:solidFill>
              <a:latin typeface="Roboto"/>
              <a:ea typeface="Roboto"/>
              <a:cs typeface="Roboto"/>
              <a:sym typeface="Roboto"/>
            </a:endParaRPr>
          </a:p>
          <a:p>
            <a:pPr indent="-342900" lvl="0" marL="457200" rtl="0" algn="l">
              <a:spcBef>
                <a:spcPts val="1200"/>
              </a:spcBef>
              <a:spcAft>
                <a:spcPts val="0"/>
              </a:spcAft>
              <a:buSzPts val="1800"/>
              <a:buFont typeface="Roboto"/>
              <a:buChar char="●"/>
            </a:pPr>
            <a:r>
              <a:rPr b="1" lang="en">
                <a:latin typeface="Roboto"/>
                <a:ea typeface="Roboto"/>
                <a:cs typeface="Roboto"/>
                <a:sym typeface="Roboto"/>
              </a:rPr>
              <a:t>Able to display the event details but were not able to display the users name</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New users work but they don’t save in the database</a:t>
            </a:r>
            <a:endParaRPr b="1">
              <a:latin typeface="Roboto"/>
              <a:ea typeface="Roboto"/>
              <a:cs typeface="Roboto"/>
              <a:sym typeface="Roboto"/>
            </a:endParaRPr>
          </a:p>
          <a:p>
            <a:pPr indent="0" lvl="0" marL="0" rtl="0" algn="l">
              <a:spcBef>
                <a:spcPts val="1200"/>
              </a:spcBef>
              <a:spcAft>
                <a:spcPts val="1200"/>
              </a:spcAft>
              <a:buNone/>
            </a:pPr>
            <a:r>
              <a:t/>
            </a:r>
            <a:endParaRPr>
              <a:solidFill>
                <a:schemeClr val="accent4"/>
              </a:solidFill>
              <a:latin typeface="Roboto"/>
              <a:ea typeface="Roboto"/>
              <a:cs typeface="Roboto"/>
              <a:sym typeface="Roboto"/>
            </a:endParaRPr>
          </a:p>
        </p:txBody>
      </p:sp>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Application Component Summary</a:t>
            </a:r>
            <a:endParaRPr b="1">
              <a:latin typeface="Roboto"/>
              <a:ea typeface="Roboto"/>
              <a:cs typeface="Roboto"/>
              <a:sym typeface="Roboto"/>
            </a:endParaRPr>
          </a:p>
        </p:txBody>
      </p:sp>
      <p:sp>
        <p:nvSpPr>
          <p:cNvPr id="188" name="Google Shape;188;p28"/>
          <p:cNvSpPr txBox="1"/>
          <p:nvPr>
            <p:ph idx="1" type="body"/>
          </p:nvPr>
        </p:nvSpPr>
        <p:spPr>
          <a:xfrm>
            <a:off x="311700" y="119232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Failures</a:t>
            </a:r>
            <a:endParaRPr b="1">
              <a:solidFill>
                <a:schemeClr val="dk1"/>
              </a:solidFill>
              <a:latin typeface="Roboto"/>
              <a:ea typeface="Roboto"/>
              <a:cs typeface="Roboto"/>
              <a:sym typeface="Roboto"/>
            </a:endParaRPr>
          </a:p>
          <a:p>
            <a:pPr indent="-342900" lvl="0" marL="457200" rtl="0" algn="l">
              <a:spcBef>
                <a:spcPts val="1200"/>
              </a:spcBef>
              <a:spcAft>
                <a:spcPts val="0"/>
              </a:spcAft>
              <a:buSzPts val="1800"/>
              <a:buFont typeface="Roboto"/>
              <a:buChar char="●"/>
            </a:pPr>
            <a:r>
              <a:rPr lang="en">
                <a:latin typeface="Roboto"/>
                <a:ea typeface="Roboto"/>
                <a:cs typeface="Roboto"/>
                <a:sym typeface="Roboto"/>
              </a:rPr>
              <a:t>Making the application remember the users after they close the application</a:t>
            </a:r>
            <a:endParaRPr>
              <a:latin typeface="Roboto"/>
              <a:ea typeface="Roboto"/>
              <a:cs typeface="Roboto"/>
              <a:sym typeface="Roboto"/>
            </a:endParaRPr>
          </a:p>
        </p:txBody>
      </p:sp>
      <p:sp>
        <p:nvSpPr>
          <p:cNvPr id="189" name="Google Shape;18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8"/>
          <p:cNvPicPr preferRelativeResize="0"/>
          <p:nvPr/>
        </p:nvPicPr>
        <p:blipFill>
          <a:blip r:embed="rId3">
            <a:alphaModFix/>
          </a:blip>
          <a:stretch>
            <a:fillRect/>
          </a:stretch>
        </p:blipFill>
        <p:spPr>
          <a:xfrm>
            <a:off x="4449150" y="1846950"/>
            <a:ext cx="4571999" cy="23490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Live Test of Application</a:t>
            </a:r>
            <a:endParaRPr b="1">
              <a:latin typeface="Roboto"/>
              <a:ea typeface="Roboto"/>
              <a:cs typeface="Roboto"/>
              <a:sym typeface="Roboto"/>
            </a:endParaRPr>
          </a:p>
        </p:txBody>
      </p:sp>
      <p:sp>
        <p:nvSpPr>
          <p:cNvPr id="196" name="Google Shape;19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Clr>
                <a:schemeClr val="dk1"/>
              </a:buClr>
              <a:buSzPts val="2400"/>
              <a:buFont typeface="Roboto"/>
              <a:buChar char="●"/>
            </a:pPr>
            <a:r>
              <a:rPr b="1" lang="en" sz="2400">
                <a:solidFill>
                  <a:schemeClr val="dk1"/>
                </a:solidFill>
                <a:latin typeface="Roboto"/>
                <a:ea typeface="Roboto"/>
                <a:cs typeface="Roboto"/>
                <a:sym typeface="Roboto"/>
              </a:rPr>
              <a:t>Application Test will be ran on Replit</a:t>
            </a:r>
            <a:endParaRPr b="1" sz="2400">
              <a:solidFill>
                <a:schemeClr val="dk1"/>
              </a:solidFill>
              <a:latin typeface="Roboto"/>
              <a:ea typeface="Roboto"/>
              <a:cs typeface="Roboto"/>
              <a:sym typeface="Roboto"/>
            </a:endParaRPr>
          </a:p>
          <a:p>
            <a:pPr indent="0" lvl="0" marL="0" rtl="0" algn="l">
              <a:spcBef>
                <a:spcPts val="1200"/>
              </a:spcBef>
              <a:spcAft>
                <a:spcPts val="0"/>
              </a:spcAft>
              <a:buNone/>
            </a:pPr>
            <a:r>
              <a:t/>
            </a:r>
            <a:endParaRPr b="1" sz="2400">
              <a:solidFill>
                <a:schemeClr val="dk1"/>
              </a:solidFill>
              <a:latin typeface="Roboto"/>
              <a:ea typeface="Roboto"/>
              <a:cs typeface="Roboto"/>
              <a:sym typeface="Roboto"/>
            </a:endParaRPr>
          </a:p>
          <a:p>
            <a:pPr indent="-381000" lvl="0" marL="457200" rtl="0" algn="l">
              <a:spcBef>
                <a:spcPts val="1200"/>
              </a:spcBef>
              <a:spcAft>
                <a:spcPts val="0"/>
              </a:spcAft>
              <a:buClr>
                <a:schemeClr val="dk1"/>
              </a:buClr>
              <a:buSzPts val="2400"/>
              <a:buFont typeface="Roboto"/>
              <a:buChar char="●"/>
            </a:pPr>
            <a:r>
              <a:rPr b="1" lang="en" sz="2400">
                <a:solidFill>
                  <a:schemeClr val="dk1"/>
                </a:solidFill>
                <a:latin typeface="Roboto"/>
                <a:ea typeface="Roboto"/>
                <a:cs typeface="Roboto"/>
                <a:sym typeface="Roboto"/>
              </a:rPr>
              <a:t>Application Test will be conducted by Xander Jewell</a:t>
            </a:r>
            <a:endParaRPr b="1" sz="2400">
              <a:solidFill>
                <a:schemeClr val="dk1"/>
              </a:solidFill>
              <a:latin typeface="Roboto"/>
              <a:ea typeface="Roboto"/>
              <a:cs typeface="Roboto"/>
              <a:sym typeface="Roboto"/>
            </a:endParaRPr>
          </a:p>
          <a:p>
            <a:pPr indent="0" lvl="0" marL="0" rtl="0" algn="l">
              <a:spcBef>
                <a:spcPts val="1200"/>
              </a:spcBef>
              <a:spcAft>
                <a:spcPts val="0"/>
              </a:spcAft>
              <a:buNone/>
            </a:pPr>
            <a:r>
              <a:t/>
            </a:r>
            <a:endParaRPr b="1" sz="2400">
              <a:solidFill>
                <a:schemeClr val="dk1"/>
              </a:solidFill>
              <a:latin typeface="Roboto"/>
              <a:ea typeface="Roboto"/>
              <a:cs typeface="Roboto"/>
              <a:sym typeface="Roboto"/>
            </a:endParaRPr>
          </a:p>
          <a:p>
            <a:pPr indent="-381000" lvl="0" marL="457200" rtl="0" algn="l">
              <a:spcBef>
                <a:spcPts val="1200"/>
              </a:spcBef>
              <a:spcAft>
                <a:spcPts val="0"/>
              </a:spcAft>
              <a:buClr>
                <a:schemeClr val="dk1"/>
              </a:buClr>
              <a:buSzPts val="2400"/>
              <a:buFont typeface="Roboto"/>
              <a:buChar char="●"/>
            </a:pPr>
            <a:r>
              <a:rPr b="1" lang="en" sz="2400">
                <a:solidFill>
                  <a:schemeClr val="dk1"/>
                </a:solidFill>
                <a:latin typeface="Roboto"/>
                <a:ea typeface="Roboto"/>
                <a:cs typeface="Roboto"/>
                <a:sym typeface="Roboto"/>
              </a:rPr>
              <a:t>Application will be tested by using test data that will show what you can do in the application</a:t>
            </a:r>
            <a:endParaRPr b="1" sz="2400">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accent4"/>
              </a:solidFill>
              <a:latin typeface="Roboto"/>
              <a:ea typeface="Roboto"/>
              <a:cs typeface="Roboto"/>
              <a:sym typeface="Roboto"/>
            </a:endParaRPr>
          </a:p>
        </p:txBody>
      </p:sp>
      <p:sp>
        <p:nvSpPr>
          <p:cNvPr id="197" name="Google Shape;19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Future Enhancements to the Project</a:t>
            </a:r>
            <a:endParaRPr b="1">
              <a:latin typeface="Roboto"/>
              <a:ea typeface="Roboto"/>
              <a:cs typeface="Roboto"/>
              <a:sym typeface="Roboto"/>
            </a:endParaRPr>
          </a:p>
        </p:txBody>
      </p:sp>
      <p:sp>
        <p:nvSpPr>
          <p:cNvPr id="203" name="Google Shape;20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Log-in Capability</a:t>
            </a:r>
            <a:endParaRPr b="1">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Adding a Gift Registry </a:t>
            </a:r>
            <a:endParaRPr b="1">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Updating different aspects of the event </a:t>
            </a:r>
            <a:endParaRPr b="1">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Allowing users to have multiple events</a:t>
            </a:r>
            <a:endParaRPr b="1">
              <a:solidFill>
                <a:schemeClr val="dk1"/>
              </a:solidFill>
              <a:latin typeface="Roboto"/>
              <a:ea typeface="Roboto"/>
              <a:cs typeface="Roboto"/>
              <a:sym typeface="Roboto"/>
            </a:endParaRPr>
          </a:p>
          <a:p>
            <a:pPr indent="0" lvl="0" marL="0" rtl="0" algn="l">
              <a:lnSpc>
                <a:spcPct val="200000"/>
              </a:lnSpc>
              <a:spcBef>
                <a:spcPts val="1200"/>
              </a:spcBef>
              <a:spcAft>
                <a:spcPts val="1200"/>
              </a:spcAft>
              <a:buNone/>
            </a:pPr>
            <a:r>
              <a:t/>
            </a:r>
            <a:endParaRPr>
              <a:solidFill>
                <a:schemeClr val="dk1"/>
              </a:solidFill>
              <a:latin typeface="Roboto"/>
              <a:ea typeface="Roboto"/>
              <a:cs typeface="Roboto"/>
              <a:sym typeface="Roboto"/>
            </a:endParaRPr>
          </a:p>
        </p:txBody>
      </p:sp>
      <p:sp>
        <p:nvSpPr>
          <p:cNvPr id="204" name="Google Shape;20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“FAQ’s” (That haven’t been asked yet)</a:t>
            </a:r>
            <a:endParaRPr b="1">
              <a:latin typeface="Roboto"/>
              <a:ea typeface="Roboto"/>
              <a:cs typeface="Roboto"/>
              <a:sym typeface="Roboto"/>
            </a:endParaRPr>
          </a:p>
        </p:txBody>
      </p:sp>
      <p:sp>
        <p:nvSpPr>
          <p:cNvPr id="210" name="Google Shape;21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How do I run the project?</a:t>
            </a:r>
            <a:endParaRPr b="1">
              <a:solidFill>
                <a:schemeClr val="dk1"/>
              </a:solidFill>
              <a:latin typeface="Roboto"/>
              <a:ea typeface="Roboto"/>
              <a:cs typeface="Roboto"/>
              <a:sym typeface="Roboto"/>
            </a:endParaRPr>
          </a:p>
          <a:p>
            <a:pPr indent="-290830"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With Replit</a:t>
            </a:r>
            <a:endParaRPr b="1">
              <a:solidFill>
                <a:schemeClr val="dk1"/>
              </a:solidFill>
              <a:latin typeface="Roboto"/>
              <a:ea typeface="Roboto"/>
              <a:cs typeface="Roboto"/>
              <a:sym typeface="Roboto"/>
            </a:endParaRPr>
          </a:p>
          <a:p>
            <a:pPr indent="-290830"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Without Replit</a:t>
            </a:r>
            <a:endParaRPr b="1">
              <a:solidFill>
                <a:schemeClr val="dk1"/>
              </a:solidFill>
              <a:latin typeface="Roboto"/>
              <a:ea typeface="Roboto"/>
              <a:cs typeface="Roboto"/>
              <a:sym typeface="Roboto"/>
            </a:endParaRPr>
          </a:p>
          <a:p>
            <a:pPr indent="-308610"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What was the biggest challenge in creating the project?</a:t>
            </a:r>
            <a:endParaRPr b="1">
              <a:solidFill>
                <a:schemeClr val="dk1"/>
              </a:solidFill>
              <a:latin typeface="Roboto"/>
              <a:ea typeface="Roboto"/>
              <a:cs typeface="Roboto"/>
              <a:sym typeface="Roboto"/>
            </a:endParaRPr>
          </a:p>
          <a:p>
            <a:pPr indent="-290830"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Data management was very difficult. From saving things to the database to pulling information between pages, there were parts that were rather difficult to manage</a:t>
            </a:r>
            <a:endParaRPr b="1">
              <a:solidFill>
                <a:schemeClr val="dk1"/>
              </a:solidFill>
              <a:latin typeface="Roboto"/>
              <a:ea typeface="Roboto"/>
              <a:cs typeface="Roboto"/>
              <a:sym typeface="Roboto"/>
            </a:endParaRPr>
          </a:p>
          <a:p>
            <a:pPr indent="-308610"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Why did you choose to do the project the way you did?</a:t>
            </a:r>
            <a:endParaRPr b="1">
              <a:solidFill>
                <a:schemeClr val="dk1"/>
              </a:solidFill>
              <a:latin typeface="Roboto"/>
              <a:ea typeface="Roboto"/>
              <a:cs typeface="Roboto"/>
              <a:sym typeface="Roboto"/>
            </a:endParaRPr>
          </a:p>
          <a:p>
            <a:pPr indent="-290830"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All of the group was comfortable with the idea pitched by Makaila and at least semi-fluent in python and it just flowed from there.</a:t>
            </a:r>
            <a:endParaRPr b="1">
              <a:solidFill>
                <a:schemeClr val="dk1"/>
              </a:solidFill>
              <a:latin typeface="Roboto"/>
              <a:ea typeface="Roboto"/>
              <a:cs typeface="Roboto"/>
              <a:sym typeface="Roboto"/>
            </a:endParaRPr>
          </a:p>
          <a:p>
            <a:pPr indent="-308610"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Why can’t I use the program to do X?</a:t>
            </a:r>
            <a:endParaRPr b="1">
              <a:solidFill>
                <a:schemeClr val="dk1"/>
              </a:solidFill>
              <a:latin typeface="Roboto"/>
              <a:ea typeface="Roboto"/>
              <a:cs typeface="Roboto"/>
              <a:sym typeface="Roboto"/>
            </a:endParaRPr>
          </a:p>
          <a:p>
            <a:pPr indent="-290830"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Either X was a feature we didn’t even think about, or we ran out of time. Either way, if this were more than just an assignment, we would be using your feedback to further improve the project</a:t>
            </a:r>
            <a:endParaRPr b="1">
              <a:solidFill>
                <a:schemeClr val="dk1"/>
              </a:solidFill>
              <a:latin typeface="Roboto"/>
              <a:ea typeface="Roboto"/>
              <a:cs typeface="Roboto"/>
              <a:sym typeface="Roboto"/>
            </a:endParaRPr>
          </a:p>
        </p:txBody>
      </p:sp>
      <p:sp>
        <p:nvSpPr>
          <p:cNvPr id="211" name="Google Shape;21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Various Documents We Created</a:t>
            </a:r>
            <a:endParaRPr b="1">
              <a:latin typeface="Roboto"/>
              <a:ea typeface="Roboto"/>
              <a:cs typeface="Roboto"/>
              <a:sym typeface="Roboto"/>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Roboto"/>
              <a:buChar char="●"/>
            </a:pPr>
            <a:r>
              <a:rPr lang="en" sz="3000">
                <a:latin typeface="Roboto"/>
                <a:ea typeface="Roboto"/>
                <a:cs typeface="Roboto"/>
                <a:sym typeface="Roboto"/>
              </a:rPr>
              <a:t>Requirements Document</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Feasibility</a:t>
            </a:r>
            <a:r>
              <a:rPr lang="en" sz="3000">
                <a:latin typeface="Roboto"/>
                <a:ea typeface="Roboto"/>
                <a:cs typeface="Roboto"/>
                <a:sym typeface="Roboto"/>
              </a:rPr>
              <a:t> Study Document</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Project Plan Document</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Risk Assessment Document</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Design Document</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User </a:t>
            </a:r>
            <a:r>
              <a:rPr lang="en" sz="3000">
                <a:latin typeface="Roboto"/>
                <a:ea typeface="Roboto"/>
                <a:cs typeface="Roboto"/>
                <a:sym typeface="Roboto"/>
              </a:rPr>
              <a:t>Documentation</a:t>
            </a:r>
            <a:endParaRPr sz="3000">
              <a:latin typeface="Roboto"/>
              <a:ea typeface="Roboto"/>
              <a:cs typeface="Roboto"/>
              <a:sym typeface="Roboto"/>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a:t>
            </a:r>
            <a:r>
              <a:rPr b="1" lang="en">
                <a:latin typeface="Roboto"/>
                <a:ea typeface="Roboto"/>
                <a:cs typeface="Roboto"/>
                <a:sym typeface="Roboto"/>
              </a:rPr>
              <a:t>FAQs</a:t>
            </a:r>
            <a:r>
              <a:rPr b="1" lang="en">
                <a:latin typeface="Roboto"/>
                <a:ea typeface="Roboto"/>
                <a:cs typeface="Roboto"/>
                <a:sym typeface="Roboto"/>
              </a:rPr>
              <a:t>” Cont.</a:t>
            </a:r>
            <a:endParaRPr b="1">
              <a:latin typeface="Roboto"/>
              <a:ea typeface="Roboto"/>
              <a:cs typeface="Roboto"/>
              <a:sym typeface="Roboto"/>
            </a:endParaRPr>
          </a:p>
        </p:txBody>
      </p:sp>
      <p:sp>
        <p:nvSpPr>
          <p:cNvPr id="217" name="Google Shape;21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What was the software development cycle for you?</a:t>
            </a:r>
            <a:endParaRPr b="1">
              <a:solidFill>
                <a:schemeClr val="dk1"/>
              </a:solidFill>
              <a:latin typeface="Roboto"/>
              <a:ea typeface="Roboto"/>
              <a:cs typeface="Roboto"/>
              <a:sym typeface="Roboto"/>
            </a:endParaRPr>
          </a:p>
          <a:p>
            <a:pPr indent="-297497"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We used a form of agile methodology, every week holding meetings to set objectives and priorities, and we were constantly evaluating. We built our program piece by piece as well, rather than as one big whole.</a:t>
            </a:r>
            <a:endParaRPr b="1">
              <a:solidFill>
                <a:schemeClr val="dk1"/>
              </a:solidFill>
              <a:latin typeface="Roboto"/>
              <a:ea typeface="Roboto"/>
              <a:cs typeface="Roboto"/>
              <a:sym typeface="Roboto"/>
            </a:endParaRPr>
          </a:p>
          <a:p>
            <a:pPr indent="-317182"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Why did you </a:t>
            </a:r>
            <a:r>
              <a:rPr b="1" lang="en">
                <a:solidFill>
                  <a:schemeClr val="dk1"/>
                </a:solidFill>
                <a:latin typeface="Roboto"/>
                <a:ea typeface="Roboto"/>
                <a:cs typeface="Roboto"/>
                <a:sym typeface="Roboto"/>
              </a:rPr>
              <a:t>choose</a:t>
            </a:r>
            <a:r>
              <a:rPr b="1" lang="en">
                <a:solidFill>
                  <a:schemeClr val="dk1"/>
                </a:solidFill>
                <a:latin typeface="Roboto"/>
                <a:ea typeface="Roboto"/>
                <a:cs typeface="Roboto"/>
                <a:sym typeface="Roboto"/>
              </a:rPr>
              <a:t> Replit?</a:t>
            </a:r>
            <a:endParaRPr b="1">
              <a:solidFill>
                <a:schemeClr val="dk1"/>
              </a:solidFill>
              <a:latin typeface="Roboto"/>
              <a:ea typeface="Roboto"/>
              <a:cs typeface="Roboto"/>
              <a:sym typeface="Roboto"/>
            </a:endParaRPr>
          </a:p>
          <a:p>
            <a:pPr indent="-297497"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Replit is essentially google docs for code. Hosting with Replit worked because some of us were already familiar with it and it saved us from having to manage push and pull requests when hosting.</a:t>
            </a:r>
            <a:endParaRPr b="1">
              <a:solidFill>
                <a:schemeClr val="dk1"/>
              </a:solidFill>
              <a:latin typeface="Roboto"/>
              <a:ea typeface="Roboto"/>
              <a:cs typeface="Roboto"/>
              <a:sym typeface="Roboto"/>
            </a:endParaRPr>
          </a:p>
          <a:p>
            <a:pPr indent="-317182" lvl="0" marL="4572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What was the biggest change from your initial vision?</a:t>
            </a:r>
            <a:endParaRPr b="1">
              <a:solidFill>
                <a:schemeClr val="dk1"/>
              </a:solidFill>
              <a:latin typeface="Roboto"/>
              <a:ea typeface="Roboto"/>
              <a:cs typeface="Roboto"/>
              <a:sym typeface="Roboto"/>
            </a:endParaRPr>
          </a:p>
          <a:p>
            <a:pPr indent="-297497" lvl="1" marL="914400" rtl="0" algn="l">
              <a:lnSpc>
                <a:spcPct val="200000"/>
              </a:lnSpc>
              <a:spcBef>
                <a:spcPts val="0"/>
              </a:spcBef>
              <a:spcAft>
                <a:spcPts val="0"/>
              </a:spcAft>
              <a:buClr>
                <a:schemeClr val="dk1"/>
              </a:buClr>
              <a:buSzPct val="100000"/>
              <a:buFont typeface="Roboto"/>
              <a:buChar char="-"/>
            </a:pPr>
            <a:r>
              <a:rPr b="1" lang="en">
                <a:solidFill>
                  <a:schemeClr val="dk1"/>
                </a:solidFill>
                <a:latin typeface="Roboto"/>
                <a:ea typeface="Roboto"/>
                <a:cs typeface="Roboto"/>
                <a:sym typeface="Roboto"/>
              </a:rPr>
              <a:t>The two biggest changes were removing to permanent save data, since we were having trouble with the database saving between sessions or modifying the data control structures pretty extremely (doing away with classes entirely.</a:t>
            </a:r>
            <a:endParaRPr b="1">
              <a:solidFill>
                <a:schemeClr val="dk1"/>
              </a:solidFill>
              <a:latin typeface="Roboto"/>
              <a:ea typeface="Roboto"/>
              <a:cs typeface="Roboto"/>
              <a:sym typeface="Roboto"/>
            </a:endParaRPr>
          </a:p>
        </p:txBody>
      </p:sp>
      <p:sp>
        <p:nvSpPr>
          <p:cNvPr id="218" name="Google Shape;21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Q&amp;A for the Group</a:t>
            </a:r>
            <a:endParaRPr b="1">
              <a:latin typeface="Roboto"/>
              <a:ea typeface="Roboto"/>
              <a:cs typeface="Roboto"/>
              <a:sym typeface="Roboto"/>
            </a:endParaRPr>
          </a:p>
        </p:txBody>
      </p:sp>
      <p:sp>
        <p:nvSpPr>
          <p:cNvPr id="224" name="Google Shape;22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Ask away.</a:t>
            </a:r>
            <a:endParaRPr b="1">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Github Link: </a:t>
            </a:r>
            <a:r>
              <a:rPr b="1" lang="en" u="sng">
                <a:solidFill>
                  <a:schemeClr val="hlink"/>
                </a:solidFill>
                <a:latin typeface="Roboto"/>
                <a:ea typeface="Roboto"/>
                <a:cs typeface="Roboto"/>
                <a:sym typeface="Roboto"/>
                <a:hlinkClick r:id="rId3"/>
              </a:rPr>
              <a:t>https://github.com/XanderJ08/SDEV265ProjectFinal-Group2</a:t>
            </a:r>
            <a:r>
              <a:rPr b="1" lang="en">
                <a:solidFill>
                  <a:schemeClr val="dk1"/>
                </a:solidFill>
                <a:latin typeface="Roboto"/>
                <a:ea typeface="Roboto"/>
                <a:cs typeface="Roboto"/>
                <a:sym typeface="Roboto"/>
              </a:rPr>
              <a:t> </a:t>
            </a:r>
            <a:endParaRPr b="1">
              <a:solidFill>
                <a:schemeClr val="dk1"/>
              </a:solidFill>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b="1" lang="en">
                <a:solidFill>
                  <a:schemeClr val="dk1"/>
                </a:solidFill>
                <a:latin typeface="Roboto"/>
                <a:ea typeface="Roboto"/>
                <a:cs typeface="Roboto"/>
                <a:sym typeface="Roboto"/>
              </a:rPr>
              <a:t>Youtube Link To Video: </a:t>
            </a:r>
            <a:r>
              <a:rPr b="1" lang="en" u="sng">
                <a:solidFill>
                  <a:schemeClr val="hlink"/>
                </a:solidFill>
                <a:latin typeface="Roboto"/>
                <a:ea typeface="Roboto"/>
                <a:cs typeface="Roboto"/>
                <a:sym typeface="Roboto"/>
                <a:hlinkClick r:id="rId4"/>
              </a:rPr>
              <a:t>https://www.youtube.com/watch?v=asVIU-j7bN8</a:t>
            </a:r>
            <a:r>
              <a:rPr b="1" lang="en">
                <a:solidFill>
                  <a:schemeClr val="dk1"/>
                </a:solidFill>
                <a:latin typeface="Roboto"/>
                <a:ea typeface="Roboto"/>
                <a:cs typeface="Roboto"/>
                <a:sym typeface="Roboto"/>
              </a:rPr>
              <a:t> </a:t>
            </a:r>
            <a:endParaRPr b="1">
              <a:solidFill>
                <a:schemeClr val="dk1"/>
              </a:solidFill>
              <a:latin typeface="Roboto"/>
              <a:ea typeface="Roboto"/>
              <a:cs typeface="Roboto"/>
              <a:sym typeface="Roboto"/>
            </a:endParaRPr>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Requirements Document Key Sections</a:t>
            </a:r>
            <a:endParaRPr b="1">
              <a:latin typeface="Roboto"/>
              <a:ea typeface="Roboto"/>
              <a:cs typeface="Roboto"/>
              <a:sym typeface="Roboto"/>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b="1" lang="en">
                <a:latin typeface="Roboto"/>
                <a:ea typeface="Roboto"/>
                <a:cs typeface="Roboto"/>
                <a:sym typeface="Roboto"/>
              </a:rPr>
              <a:t>User Requirements</a:t>
            </a:r>
            <a:r>
              <a:rPr lang="en">
                <a:latin typeface="Roboto"/>
                <a:ea typeface="Roboto"/>
                <a:cs typeface="Roboto"/>
                <a:sym typeface="Roboto"/>
              </a:rPr>
              <a:t>: Home Page, Login Page, </a:t>
            </a:r>
            <a:r>
              <a:rPr lang="en">
                <a:latin typeface="Roboto"/>
                <a:ea typeface="Roboto"/>
                <a:cs typeface="Roboto"/>
                <a:sym typeface="Roboto"/>
              </a:rPr>
              <a:t>Budget Page, To-Do Page, Contact Page, Overview Page, and Details Page (found later)</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System Architecture</a:t>
            </a:r>
            <a:r>
              <a:rPr lang="en">
                <a:latin typeface="Roboto"/>
                <a:ea typeface="Roboto"/>
                <a:cs typeface="Roboto"/>
                <a:sym typeface="Roboto"/>
              </a:rPr>
              <a:t>: Python, Tkinter, and SQLite3. We were able to use these in our program to our advantage.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System Evolution</a:t>
            </a:r>
            <a:r>
              <a:rPr lang="en">
                <a:latin typeface="Roboto"/>
                <a:ea typeface="Roboto"/>
                <a:cs typeface="Roboto"/>
                <a:sym typeface="Roboto"/>
              </a:rPr>
              <a:t>: Goal was to be fully operational in 4 to 5 weeks. We were mostly able to do this, as we have most done, but are now finalizing everything.</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Development Life Cycle: </a:t>
            </a:r>
            <a:r>
              <a:rPr lang="en">
                <a:latin typeface="Roboto"/>
                <a:ea typeface="Roboto"/>
                <a:cs typeface="Roboto"/>
                <a:sym typeface="Roboto"/>
              </a:rPr>
              <a:t>Requirements, Analysis, Design, Coding, Testing, Deployment, and Review. We were able to follow this life cycle, as it allowed our group to deliver a great product.</a:t>
            </a:r>
            <a:endParaRPr>
              <a:latin typeface="Roboto"/>
              <a:ea typeface="Roboto"/>
              <a:cs typeface="Roboto"/>
              <a:sym typeface="Roboto"/>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Feasibility</a:t>
            </a:r>
            <a:r>
              <a:rPr b="1" lang="en">
                <a:latin typeface="Roboto"/>
                <a:ea typeface="Roboto"/>
                <a:cs typeface="Roboto"/>
                <a:sym typeface="Roboto"/>
              </a:rPr>
              <a:t> Study Key Sections</a:t>
            </a:r>
            <a:endParaRPr b="1">
              <a:latin typeface="Roboto"/>
              <a:ea typeface="Roboto"/>
              <a:cs typeface="Roboto"/>
              <a:sym typeface="Roboto"/>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b="1" lang="en">
                <a:latin typeface="Roboto"/>
                <a:ea typeface="Roboto"/>
                <a:cs typeface="Roboto"/>
                <a:sym typeface="Roboto"/>
              </a:rPr>
              <a:t>Operation/Technical </a:t>
            </a:r>
            <a:r>
              <a:rPr b="1" lang="en">
                <a:latin typeface="Roboto"/>
                <a:ea typeface="Roboto"/>
                <a:cs typeface="Roboto"/>
                <a:sym typeface="Roboto"/>
              </a:rPr>
              <a:t>Feasibility</a:t>
            </a:r>
            <a:r>
              <a:rPr b="1" lang="en">
                <a:latin typeface="Roboto"/>
                <a:ea typeface="Roboto"/>
                <a:cs typeface="Roboto"/>
                <a:sym typeface="Roboto"/>
              </a:rPr>
              <a:t> and Legality of our Project Plan</a:t>
            </a:r>
            <a:r>
              <a:rPr lang="en">
                <a:latin typeface="Roboto"/>
                <a:ea typeface="Roboto"/>
                <a:cs typeface="Roboto"/>
                <a:sym typeface="Roboto"/>
              </a:rPr>
              <a:t>: We found that the plan was both legal and </a:t>
            </a:r>
            <a:r>
              <a:rPr lang="en">
                <a:latin typeface="Roboto"/>
                <a:ea typeface="Roboto"/>
                <a:cs typeface="Roboto"/>
                <a:sym typeface="Roboto"/>
              </a:rPr>
              <a:t>operationally</a:t>
            </a:r>
            <a:r>
              <a:rPr lang="en">
                <a:latin typeface="Roboto"/>
                <a:ea typeface="Roboto"/>
                <a:cs typeface="Roboto"/>
                <a:sym typeface="Roboto"/>
              </a:rPr>
              <a:t>/technically feasible and would be a wise project </a:t>
            </a:r>
            <a:r>
              <a:rPr lang="en">
                <a:latin typeface="Roboto"/>
                <a:ea typeface="Roboto"/>
                <a:cs typeface="Roboto"/>
                <a:sym typeface="Roboto"/>
              </a:rPr>
              <a:t>plan</a:t>
            </a:r>
            <a:r>
              <a:rPr lang="en">
                <a:latin typeface="Roboto"/>
                <a:ea typeface="Roboto"/>
                <a:cs typeface="Roboto"/>
                <a:sym typeface="Roboto"/>
              </a:rPr>
              <a:t> to follow.</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Does the system contribute to the overall objectives of the organization?: </a:t>
            </a:r>
            <a:r>
              <a:rPr lang="en">
                <a:latin typeface="Roboto"/>
                <a:ea typeface="Roboto"/>
                <a:cs typeface="Roboto"/>
                <a:sym typeface="Roboto"/>
              </a:rPr>
              <a:t>The goal of the </a:t>
            </a:r>
            <a:r>
              <a:rPr lang="en">
                <a:latin typeface="Roboto"/>
                <a:ea typeface="Roboto"/>
                <a:cs typeface="Roboto"/>
                <a:sym typeface="Roboto"/>
              </a:rPr>
              <a:t>project was to create an application that would help people in their everyday life and we believe that we are able to do that with this program</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Can the system be implemented within the schedule and budget using current technology?: </a:t>
            </a:r>
            <a:r>
              <a:rPr lang="en">
                <a:latin typeface="Roboto"/>
                <a:ea typeface="Roboto"/>
                <a:cs typeface="Roboto"/>
                <a:sym typeface="Roboto"/>
              </a:rPr>
              <a:t>We found that we would be able to do it with the allotted time and budget we were given. This assessment was true as we did complete the project within the given time and budget.</a:t>
            </a:r>
            <a:endParaRPr>
              <a:latin typeface="Roboto"/>
              <a:ea typeface="Roboto"/>
              <a:cs typeface="Roboto"/>
              <a:sym typeface="Roboto"/>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Project Plan</a:t>
            </a:r>
            <a:r>
              <a:rPr b="1" lang="en">
                <a:latin typeface="Roboto"/>
                <a:ea typeface="Roboto"/>
                <a:cs typeface="Roboto"/>
                <a:sym typeface="Roboto"/>
              </a:rPr>
              <a:t> Key Sections</a:t>
            </a:r>
            <a:endParaRPr b="1">
              <a:latin typeface="Roboto"/>
              <a:ea typeface="Roboto"/>
              <a:cs typeface="Roboto"/>
              <a:sym typeface="Roboto"/>
            </a:endParaRPr>
          </a:p>
        </p:txBody>
      </p:sp>
      <p:sp>
        <p:nvSpPr>
          <p:cNvPr id="90" name="Google Shape;90;p17"/>
          <p:cNvSpPr txBox="1"/>
          <p:nvPr>
            <p:ph idx="1" type="body"/>
          </p:nvPr>
        </p:nvSpPr>
        <p:spPr>
          <a:xfrm>
            <a:off x="120350" y="2534588"/>
            <a:ext cx="3315300" cy="470700"/>
          </a:xfrm>
          <a:prstGeom prst="rect">
            <a:avLst/>
          </a:prstGeom>
        </p:spPr>
        <p:txBody>
          <a:bodyPr anchorCtr="0" anchor="ctr" bIns="91425" lIns="91425" spcFirstLastPara="1" rIns="91425" wrap="square" tIns="91425">
            <a:normAutofit fontScale="92500"/>
          </a:bodyPr>
          <a:lstStyle/>
          <a:p>
            <a:pPr indent="0" lvl="0" marL="0" rtl="0" algn="ctr">
              <a:spcBef>
                <a:spcPts val="0"/>
              </a:spcBef>
              <a:spcAft>
                <a:spcPts val="1200"/>
              </a:spcAft>
              <a:buNone/>
            </a:pPr>
            <a:r>
              <a:rPr b="1" lang="en">
                <a:latin typeface="Roboto"/>
                <a:ea typeface="Roboto"/>
                <a:cs typeface="Roboto"/>
                <a:sym typeface="Roboto"/>
              </a:rPr>
              <a:t>Divided Project Responsibilities</a:t>
            </a:r>
            <a:endParaRPr b="1">
              <a:latin typeface="Roboto"/>
              <a:ea typeface="Roboto"/>
              <a:cs typeface="Roboto"/>
              <a:sym typeface="Roboto"/>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7"/>
          <p:cNvPicPr preferRelativeResize="0"/>
          <p:nvPr/>
        </p:nvPicPr>
        <p:blipFill>
          <a:blip r:embed="rId3">
            <a:alphaModFix/>
          </a:blip>
          <a:stretch>
            <a:fillRect/>
          </a:stretch>
        </p:blipFill>
        <p:spPr>
          <a:xfrm>
            <a:off x="120300" y="1017725"/>
            <a:ext cx="3315400" cy="1509875"/>
          </a:xfrm>
          <a:prstGeom prst="rect">
            <a:avLst/>
          </a:prstGeom>
          <a:noFill/>
          <a:ln cap="flat" cmpd="sng" w="38100">
            <a:solidFill>
              <a:schemeClr val="dk1"/>
            </a:solidFill>
            <a:prstDash val="solid"/>
            <a:round/>
            <a:headEnd len="sm" w="sm" type="none"/>
            <a:tailEnd len="sm" w="sm" type="none"/>
          </a:ln>
        </p:spPr>
      </p:pic>
      <p:pic>
        <p:nvPicPr>
          <p:cNvPr id="93" name="Google Shape;93;p17"/>
          <p:cNvPicPr preferRelativeResize="0"/>
          <p:nvPr/>
        </p:nvPicPr>
        <p:blipFill>
          <a:blip r:embed="rId4">
            <a:alphaModFix/>
          </a:blip>
          <a:stretch>
            <a:fillRect/>
          </a:stretch>
        </p:blipFill>
        <p:spPr>
          <a:xfrm>
            <a:off x="120342" y="3005300"/>
            <a:ext cx="3473270" cy="1509875"/>
          </a:xfrm>
          <a:prstGeom prst="rect">
            <a:avLst/>
          </a:prstGeom>
          <a:noFill/>
          <a:ln cap="flat" cmpd="sng" w="38100">
            <a:solidFill>
              <a:schemeClr val="dk1"/>
            </a:solidFill>
            <a:prstDash val="solid"/>
            <a:round/>
            <a:headEnd len="sm" w="sm" type="none"/>
            <a:tailEnd len="sm" w="sm" type="none"/>
          </a:ln>
        </p:spPr>
      </p:pic>
      <p:sp>
        <p:nvSpPr>
          <p:cNvPr id="94" name="Google Shape;94;p17"/>
          <p:cNvSpPr txBox="1"/>
          <p:nvPr>
            <p:ph idx="1" type="body"/>
          </p:nvPr>
        </p:nvSpPr>
        <p:spPr>
          <a:xfrm>
            <a:off x="120275" y="4522175"/>
            <a:ext cx="34734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Found Possible Risks</a:t>
            </a:r>
            <a:endParaRPr b="1">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4756444" y="1017725"/>
            <a:ext cx="4332481" cy="3518399"/>
          </a:xfrm>
          <a:prstGeom prst="rect">
            <a:avLst/>
          </a:prstGeom>
          <a:noFill/>
          <a:ln cap="flat" cmpd="sng" w="38100">
            <a:solidFill>
              <a:schemeClr val="dk1"/>
            </a:solidFill>
            <a:prstDash val="solid"/>
            <a:round/>
            <a:headEnd len="sm" w="sm" type="none"/>
            <a:tailEnd len="sm" w="sm" type="none"/>
          </a:ln>
        </p:spPr>
      </p:pic>
      <p:sp>
        <p:nvSpPr>
          <p:cNvPr id="96" name="Google Shape;96;p17"/>
          <p:cNvSpPr txBox="1"/>
          <p:nvPr>
            <p:ph idx="1" type="body"/>
          </p:nvPr>
        </p:nvSpPr>
        <p:spPr>
          <a:xfrm>
            <a:off x="5185988" y="4536125"/>
            <a:ext cx="34734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Work Breakdown Structure</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Project Plan Key Sections (cont.)</a:t>
            </a:r>
            <a:endParaRPr b="1">
              <a:latin typeface="Roboto"/>
              <a:ea typeface="Roboto"/>
              <a:cs typeface="Roboto"/>
              <a:sym typeface="Roboto"/>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8"/>
          <p:cNvPicPr preferRelativeResize="0"/>
          <p:nvPr/>
        </p:nvPicPr>
        <p:blipFill>
          <a:blip r:embed="rId3">
            <a:alphaModFix/>
          </a:blip>
          <a:stretch>
            <a:fillRect/>
          </a:stretch>
        </p:blipFill>
        <p:spPr>
          <a:xfrm>
            <a:off x="311700" y="1017725"/>
            <a:ext cx="3315299" cy="2504223"/>
          </a:xfrm>
          <a:prstGeom prst="rect">
            <a:avLst/>
          </a:prstGeom>
          <a:noFill/>
          <a:ln cap="flat" cmpd="sng" w="28575">
            <a:solidFill>
              <a:schemeClr val="dk1"/>
            </a:solidFill>
            <a:prstDash val="solid"/>
            <a:round/>
            <a:headEnd len="sm" w="sm" type="none"/>
            <a:tailEnd len="sm" w="sm" type="none"/>
          </a:ln>
        </p:spPr>
      </p:pic>
      <p:sp>
        <p:nvSpPr>
          <p:cNvPr id="104" name="Google Shape;104;p18"/>
          <p:cNvSpPr txBox="1"/>
          <p:nvPr/>
        </p:nvSpPr>
        <p:spPr>
          <a:xfrm>
            <a:off x="423450" y="3232750"/>
            <a:ext cx="26589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05" name="Google Shape;105;p18"/>
          <p:cNvSpPr txBox="1"/>
          <p:nvPr>
            <p:ph idx="1" type="body"/>
          </p:nvPr>
        </p:nvSpPr>
        <p:spPr>
          <a:xfrm>
            <a:off x="311700" y="3541300"/>
            <a:ext cx="3315300" cy="470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b="1" lang="en" sz="1200">
                <a:latin typeface="Roboto"/>
                <a:ea typeface="Roboto"/>
                <a:cs typeface="Roboto"/>
                <a:sym typeface="Roboto"/>
              </a:rPr>
              <a:t>Developed Various Process Flow Diagrams</a:t>
            </a:r>
            <a:endParaRPr b="1" sz="1200">
              <a:latin typeface="Roboto"/>
              <a:ea typeface="Roboto"/>
              <a:cs typeface="Roboto"/>
              <a:sym typeface="Roboto"/>
            </a:endParaRPr>
          </a:p>
        </p:txBody>
      </p:sp>
      <p:pic>
        <p:nvPicPr>
          <p:cNvPr id="106" name="Google Shape;106;p18"/>
          <p:cNvPicPr preferRelativeResize="0"/>
          <p:nvPr/>
        </p:nvPicPr>
        <p:blipFill>
          <a:blip r:embed="rId4">
            <a:alphaModFix/>
          </a:blip>
          <a:stretch>
            <a:fillRect/>
          </a:stretch>
        </p:blipFill>
        <p:spPr>
          <a:xfrm>
            <a:off x="4269135" y="1017725"/>
            <a:ext cx="4874864" cy="1401625"/>
          </a:xfrm>
          <a:prstGeom prst="rect">
            <a:avLst/>
          </a:prstGeom>
          <a:noFill/>
          <a:ln cap="flat" cmpd="sng" w="28575">
            <a:solidFill>
              <a:schemeClr val="dk1"/>
            </a:solidFill>
            <a:prstDash val="solid"/>
            <a:round/>
            <a:headEnd len="sm" w="sm" type="none"/>
            <a:tailEnd len="sm" w="sm" type="none"/>
          </a:ln>
        </p:spPr>
      </p:pic>
      <p:sp>
        <p:nvSpPr>
          <p:cNvPr id="107" name="Google Shape;107;p18"/>
          <p:cNvSpPr txBox="1"/>
          <p:nvPr>
            <p:ph idx="1" type="body"/>
          </p:nvPr>
        </p:nvSpPr>
        <p:spPr>
          <a:xfrm>
            <a:off x="5048913" y="2419350"/>
            <a:ext cx="33153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Created the Project Schedule</a:t>
            </a:r>
            <a:endParaRPr b="1">
              <a:latin typeface="Roboto"/>
              <a:ea typeface="Roboto"/>
              <a:cs typeface="Roboto"/>
              <a:sym typeface="Roboto"/>
            </a:endParaRPr>
          </a:p>
        </p:txBody>
      </p:sp>
      <p:pic>
        <p:nvPicPr>
          <p:cNvPr id="108" name="Google Shape;108;p18"/>
          <p:cNvPicPr preferRelativeResize="0"/>
          <p:nvPr/>
        </p:nvPicPr>
        <p:blipFill>
          <a:blip r:embed="rId5">
            <a:alphaModFix/>
          </a:blip>
          <a:stretch>
            <a:fillRect/>
          </a:stretch>
        </p:blipFill>
        <p:spPr>
          <a:xfrm>
            <a:off x="4545961" y="3200900"/>
            <a:ext cx="4321227" cy="1151475"/>
          </a:xfrm>
          <a:prstGeom prst="rect">
            <a:avLst/>
          </a:prstGeom>
          <a:noFill/>
          <a:ln cap="flat" cmpd="sng" w="28575">
            <a:solidFill>
              <a:schemeClr val="dk1"/>
            </a:solidFill>
            <a:prstDash val="solid"/>
            <a:round/>
            <a:headEnd len="sm" w="sm" type="none"/>
            <a:tailEnd len="sm" w="sm" type="none"/>
          </a:ln>
        </p:spPr>
      </p:pic>
      <p:sp>
        <p:nvSpPr>
          <p:cNvPr id="109" name="Google Shape;109;p18"/>
          <p:cNvSpPr txBox="1"/>
          <p:nvPr>
            <p:ph idx="1" type="body"/>
          </p:nvPr>
        </p:nvSpPr>
        <p:spPr>
          <a:xfrm>
            <a:off x="5048925" y="4352375"/>
            <a:ext cx="33153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Created Appendix</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Risk Assessment</a:t>
            </a:r>
            <a:r>
              <a:rPr b="1" lang="en">
                <a:latin typeface="Roboto"/>
                <a:ea typeface="Roboto"/>
                <a:cs typeface="Roboto"/>
                <a:sym typeface="Roboto"/>
              </a:rPr>
              <a:t> Key Sections</a:t>
            </a:r>
            <a:endParaRPr b="1">
              <a:latin typeface="Roboto"/>
              <a:ea typeface="Roboto"/>
              <a:cs typeface="Roboto"/>
              <a:sym typeface="Roboto"/>
            </a:endParaRPr>
          </a:p>
        </p:txBody>
      </p:sp>
      <p:sp>
        <p:nvSpPr>
          <p:cNvPr id="115" name="Google Shape;115;p19"/>
          <p:cNvSpPr txBox="1"/>
          <p:nvPr>
            <p:ph idx="1" type="body"/>
          </p:nvPr>
        </p:nvSpPr>
        <p:spPr>
          <a:xfrm>
            <a:off x="311700" y="1152475"/>
            <a:ext cx="8520600" cy="3510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Roboto"/>
              <a:buChar char="●"/>
            </a:pPr>
            <a:r>
              <a:rPr b="1" lang="en">
                <a:latin typeface="Roboto"/>
                <a:ea typeface="Roboto"/>
                <a:cs typeface="Roboto"/>
                <a:sym typeface="Roboto"/>
              </a:rPr>
              <a:t>Some Risks that We Identified: </a:t>
            </a:r>
            <a:endParaRPr b="1">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Project Size Increases Too Much </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The Team is not Skilled Enough </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The Team begins to Crunch Regularly</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Probability of Those Risks:</a:t>
            </a:r>
            <a:endParaRPr b="1">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Low: The Team will follow the guidelines we have created</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Moderate: The Team has used Python and Tkinter, but it has been a while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Low: Each team member is very dedicated to getting project done on time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en">
                <a:latin typeface="Roboto"/>
                <a:ea typeface="Roboto"/>
                <a:cs typeface="Roboto"/>
                <a:sym typeface="Roboto"/>
              </a:rPr>
              <a:t>Effect of Those Risks:</a:t>
            </a:r>
            <a:endParaRPr b="1">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Serious: This could lead to a project that is impossible to complete by due date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Serious: This could lead the group </a:t>
            </a:r>
            <a:r>
              <a:rPr lang="en">
                <a:latin typeface="Roboto"/>
                <a:ea typeface="Roboto"/>
                <a:cs typeface="Roboto"/>
                <a:sym typeface="Roboto"/>
              </a:rPr>
              <a:t>being set back due to inability to complete certain tasks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Serious: This could lead group members to become less interested and a decrease in project quality</a:t>
            </a:r>
            <a:endParaRPr>
              <a:latin typeface="Roboto"/>
              <a:ea typeface="Roboto"/>
              <a:cs typeface="Roboto"/>
              <a:sym typeface="Roboto"/>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Design Document </a:t>
            </a:r>
            <a:r>
              <a:rPr b="1" lang="en">
                <a:latin typeface="Roboto"/>
                <a:ea typeface="Roboto"/>
                <a:cs typeface="Roboto"/>
                <a:sym typeface="Roboto"/>
              </a:rPr>
              <a:t>Key Sections</a:t>
            </a:r>
            <a:endParaRPr b="1">
              <a:latin typeface="Roboto"/>
              <a:ea typeface="Roboto"/>
              <a:cs typeface="Roboto"/>
              <a:sym typeface="Roboto"/>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0"/>
          <p:cNvPicPr preferRelativeResize="0"/>
          <p:nvPr/>
        </p:nvPicPr>
        <p:blipFill>
          <a:blip r:embed="rId3">
            <a:alphaModFix/>
          </a:blip>
          <a:stretch>
            <a:fillRect/>
          </a:stretch>
        </p:blipFill>
        <p:spPr>
          <a:xfrm>
            <a:off x="100775" y="1017725"/>
            <a:ext cx="3101025" cy="2931475"/>
          </a:xfrm>
          <a:prstGeom prst="rect">
            <a:avLst/>
          </a:prstGeom>
          <a:noFill/>
          <a:ln cap="flat" cmpd="sng" w="28575">
            <a:solidFill>
              <a:schemeClr val="dk1"/>
            </a:solidFill>
            <a:prstDash val="solid"/>
            <a:round/>
            <a:headEnd len="sm" w="sm" type="none"/>
            <a:tailEnd len="sm" w="sm" type="none"/>
          </a:ln>
        </p:spPr>
      </p:pic>
      <p:sp>
        <p:nvSpPr>
          <p:cNvPr id="124" name="Google Shape;124;p20"/>
          <p:cNvSpPr txBox="1"/>
          <p:nvPr>
            <p:ph idx="1" type="body"/>
          </p:nvPr>
        </p:nvSpPr>
        <p:spPr>
          <a:xfrm>
            <a:off x="100925" y="3949200"/>
            <a:ext cx="3101100" cy="470700"/>
          </a:xfrm>
          <a:prstGeom prst="rect">
            <a:avLst/>
          </a:prstGeom>
        </p:spPr>
        <p:txBody>
          <a:bodyPr anchorCtr="0" anchor="ctr" bIns="91425" lIns="91425" spcFirstLastPara="1" rIns="91425" wrap="square" tIns="91425">
            <a:normAutofit fontScale="70000"/>
          </a:bodyPr>
          <a:lstStyle/>
          <a:p>
            <a:pPr indent="0" lvl="0" marL="0" rtl="0" algn="ctr">
              <a:spcBef>
                <a:spcPts val="0"/>
              </a:spcBef>
              <a:spcAft>
                <a:spcPts val="1200"/>
              </a:spcAft>
              <a:buNone/>
            </a:pPr>
            <a:r>
              <a:rPr b="1" lang="en">
                <a:latin typeface="Roboto"/>
                <a:ea typeface="Roboto"/>
                <a:cs typeface="Roboto"/>
                <a:sym typeface="Roboto"/>
              </a:rPr>
              <a:t>Created the Entity Relationship Diagram</a:t>
            </a:r>
            <a:endParaRPr b="1">
              <a:latin typeface="Roboto"/>
              <a:ea typeface="Roboto"/>
              <a:cs typeface="Roboto"/>
              <a:sym typeface="Roboto"/>
            </a:endParaRPr>
          </a:p>
        </p:txBody>
      </p:sp>
      <p:pic>
        <p:nvPicPr>
          <p:cNvPr id="125" name="Google Shape;125;p20"/>
          <p:cNvPicPr preferRelativeResize="0"/>
          <p:nvPr/>
        </p:nvPicPr>
        <p:blipFill>
          <a:blip r:embed="rId4">
            <a:alphaModFix/>
          </a:blip>
          <a:stretch>
            <a:fillRect/>
          </a:stretch>
        </p:blipFill>
        <p:spPr>
          <a:xfrm>
            <a:off x="3983275" y="1176863"/>
            <a:ext cx="4849024" cy="2789750"/>
          </a:xfrm>
          <a:prstGeom prst="rect">
            <a:avLst/>
          </a:prstGeom>
          <a:noFill/>
          <a:ln cap="flat" cmpd="sng" w="28575">
            <a:solidFill>
              <a:schemeClr val="dk1"/>
            </a:solidFill>
            <a:prstDash val="solid"/>
            <a:round/>
            <a:headEnd len="sm" w="sm" type="none"/>
            <a:tailEnd len="sm" w="sm" type="none"/>
          </a:ln>
        </p:spPr>
      </p:pic>
      <p:sp>
        <p:nvSpPr>
          <p:cNvPr id="126" name="Google Shape;126;p20"/>
          <p:cNvSpPr txBox="1"/>
          <p:nvPr>
            <p:ph idx="1" type="body"/>
          </p:nvPr>
        </p:nvSpPr>
        <p:spPr>
          <a:xfrm>
            <a:off x="3983274" y="3949200"/>
            <a:ext cx="4848900" cy="470700"/>
          </a:xfrm>
          <a:prstGeom prst="rect">
            <a:avLst/>
          </a:prstGeom>
        </p:spPr>
        <p:txBody>
          <a:bodyPr anchorCtr="0" anchor="ctr" bIns="91425" lIns="91425" spcFirstLastPara="1" rIns="91425" wrap="square" tIns="91425">
            <a:normAutofit fontScale="85000"/>
          </a:bodyPr>
          <a:lstStyle/>
          <a:p>
            <a:pPr indent="0" lvl="0" marL="0" rtl="0" algn="ctr">
              <a:spcBef>
                <a:spcPts val="0"/>
              </a:spcBef>
              <a:spcAft>
                <a:spcPts val="1200"/>
              </a:spcAft>
              <a:buNone/>
            </a:pPr>
            <a:r>
              <a:rPr b="1" lang="en">
                <a:latin typeface="Roboto"/>
                <a:ea typeface="Roboto"/>
                <a:cs typeface="Roboto"/>
                <a:sym typeface="Roboto"/>
              </a:rPr>
              <a:t>Created the Architecture Design Diagram</a:t>
            </a:r>
            <a:endParaRPr b="1">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Design Document Key Sections (cont.)</a:t>
            </a:r>
            <a:endParaRPr b="1">
              <a:latin typeface="Roboto"/>
              <a:ea typeface="Roboto"/>
              <a:cs typeface="Roboto"/>
              <a:sym typeface="Roboto"/>
            </a:endParaRPr>
          </a:p>
        </p:txBody>
      </p:sp>
      <p:sp>
        <p:nvSpPr>
          <p:cNvPr id="132" name="Google Shape;13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1"/>
          <p:cNvSpPr txBox="1"/>
          <p:nvPr>
            <p:ph idx="1" type="body"/>
          </p:nvPr>
        </p:nvSpPr>
        <p:spPr>
          <a:xfrm>
            <a:off x="491550" y="3949200"/>
            <a:ext cx="31011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Created the Class Diagram</a:t>
            </a:r>
            <a:endParaRPr b="1">
              <a:latin typeface="Roboto"/>
              <a:ea typeface="Roboto"/>
              <a:cs typeface="Roboto"/>
              <a:sym typeface="Roboto"/>
            </a:endParaRPr>
          </a:p>
        </p:txBody>
      </p:sp>
      <p:sp>
        <p:nvSpPr>
          <p:cNvPr id="134" name="Google Shape;134;p21"/>
          <p:cNvSpPr txBox="1"/>
          <p:nvPr>
            <p:ph idx="1" type="body"/>
          </p:nvPr>
        </p:nvSpPr>
        <p:spPr>
          <a:xfrm>
            <a:off x="4766388" y="3949200"/>
            <a:ext cx="4065900" cy="47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latin typeface="Roboto"/>
                <a:ea typeface="Roboto"/>
                <a:cs typeface="Roboto"/>
                <a:sym typeface="Roboto"/>
              </a:rPr>
              <a:t>Created the Database Design</a:t>
            </a:r>
            <a:endParaRPr b="1">
              <a:latin typeface="Roboto"/>
              <a:ea typeface="Roboto"/>
              <a:cs typeface="Roboto"/>
              <a:sym typeface="Roboto"/>
            </a:endParaRPr>
          </a:p>
        </p:txBody>
      </p:sp>
      <p:pic>
        <p:nvPicPr>
          <p:cNvPr id="135" name="Google Shape;135;p21"/>
          <p:cNvPicPr preferRelativeResize="0"/>
          <p:nvPr/>
        </p:nvPicPr>
        <p:blipFill>
          <a:blip r:embed="rId3">
            <a:alphaModFix/>
          </a:blip>
          <a:stretch>
            <a:fillRect/>
          </a:stretch>
        </p:blipFill>
        <p:spPr>
          <a:xfrm>
            <a:off x="100925" y="1105350"/>
            <a:ext cx="3882350" cy="2756213"/>
          </a:xfrm>
          <a:prstGeom prst="rect">
            <a:avLst/>
          </a:prstGeom>
          <a:noFill/>
          <a:ln cap="flat" cmpd="sng" w="28575">
            <a:solidFill>
              <a:schemeClr val="dk1"/>
            </a:solidFill>
            <a:prstDash val="solid"/>
            <a:round/>
            <a:headEnd len="sm" w="sm" type="none"/>
            <a:tailEnd len="sm" w="sm" type="none"/>
          </a:ln>
        </p:spPr>
      </p:pic>
      <p:pic>
        <p:nvPicPr>
          <p:cNvPr id="136" name="Google Shape;136;p21"/>
          <p:cNvPicPr preferRelativeResize="0"/>
          <p:nvPr/>
        </p:nvPicPr>
        <p:blipFill>
          <a:blip r:embed="rId4">
            <a:alphaModFix/>
          </a:blip>
          <a:stretch>
            <a:fillRect/>
          </a:stretch>
        </p:blipFill>
        <p:spPr>
          <a:xfrm>
            <a:off x="4766375" y="1105350"/>
            <a:ext cx="4065920" cy="275622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