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7" r:id="rId6"/>
    <p:sldId id="266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97EC-D7EC-8295-C489-482092F20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9F073-8B86-9885-A18B-38CA23137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C816-AE43-FF69-A642-83DF9528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9280-9662-4788-A07A-A6BEDFEE78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CB31-7806-A04F-4609-90A67DDB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F033-C73E-98E5-A393-39E5E1A2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A321-F3C8-442E-8FBD-1D171ACC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B831-369F-3051-6ACC-B7041671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6E97E-CD1E-F6C5-AEC1-3FE519B01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B78B-0821-26E4-44CE-F853D332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9280-9662-4788-A07A-A6BEDFEE78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966F-D7DB-35D2-F702-75F5F918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527F-7DF5-37D2-C239-5732E558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A321-F3C8-442E-8FBD-1D171ACC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718BC-9E8B-A3AB-2899-D5D498AB2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8146-9BEC-40B5-A234-88868DD9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71A8-2D7F-346B-7D5E-2D2F8BD8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9280-9662-4788-A07A-A6BEDFEE78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6475E-49A2-4321-DA7B-D2CD621B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67F5-09CA-DD93-0ECB-ECF9C712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A321-F3C8-442E-8FBD-1D171ACC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8AC3-1BC3-CE8F-F8EC-14C2F80C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3A9F7-6F91-D735-1661-311C52C3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A5B8-0A64-D6FC-0875-66687C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9280-9662-4788-A07A-A6BEDFEE78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7A879-D8BE-C183-AD29-46EC41AB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6C5EE-3056-2759-4D49-E835FB17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A321-F3C8-442E-8FBD-1D171ACC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1DC2-AF07-97AE-AA77-7EB85134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53F9-6EB3-02E2-A054-5D77C37B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8B8F-514F-6A05-1195-6A0CBCEA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9280-9662-4788-A07A-A6BEDFEE78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9962-0759-C5AC-94C0-53AB28C3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4EF2-AAAE-05E9-7DD0-AA0D8EAA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A321-F3C8-442E-8FBD-1D171ACC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4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F59A-1C47-69F0-3757-B8ED300B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4C76-2776-4A89-1D57-CFD8F7F2E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224E0-E9C6-AC5E-03A1-B14626B61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3B36-843A-828A-5347-674646D1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9280-9662-4788-A07A-A6BEDFEE78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4EF9-684E-8BDC-5C6C-E75B7F3C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269BD-A505-0180-538B-1110717F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A321-F3C8-442E-8FBD-1D171ACC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14C3-3163-923C-AB2A-FE91C885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275A-B4D8-9F0B-9E40-BF808057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A937-DB63-53FE-C511-04B9D6B19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E5733-CE5B-B741-5A7C-6FEA52467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5A7A3-5D5C-477C-C10A-04D2228AE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06B16-14B9-A293-4C11-D9E5E57E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9280-9662-4788-A07A-A6BEDFEE78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18AC6-3693-6C94-0908-79EE83DF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2F3CD-5225-1955-ABB8-E7B54272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A321-F3C8-442E-8FBD-1D171ACC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AF4D-BF51-21E3-317E-149DFFDB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CD691-C0C1-280E-49FC-01E51827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9280-9662-4788-A07A-A6BEDFEE78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7E6B4-AD82-0619-7AB5-E525EB82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05EEC-D35E-D717-9226-6165F572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A321-F3C8-442E-8FBD-1D171ACC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8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7F382-D007-F00C-86AB-B05EE92F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9280-9662-4788-A07A-A6BEDFEE78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0DD29-A34B-94B4-B141-A48AEB77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ADB5D-B18C-CDA8-7637-40A84691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A321-F3C8-442E-8FBD-1D171ACC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3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7296-C810-D831-E107-A5BC3C5D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1354-3321-0C4D-B84C-A437ED0B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B5968-9EFD-B643-4823-5A9F353F2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FEA9C-C973-C125-9A32-2D68AE05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9280-9662-4788-A07A-A6BEDFEE78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824F0-8B7B-6E47-E2A4-1898901F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27A68-8780-3E28-C86A-9327BF31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A321-F3C8-442E-8FBD-1D171ACC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E0CB-DC4D-B84E-02C9-E222A805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A98B3-6A55-24A1-36C3-AF248A829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BA33E-72DC-53A7-321C-8F38F368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AA4E1-FC8D-44F0-C273-33C6E042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9280-9662-4788-A07A-A6BEDFEE78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17AC2-5C32-6695-5A88-F0807D7A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C2DF-5773-A171-CE6B-172902C6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CA321-F3C8-442E-8FBD-1D171ACC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847D2-B055-40AD-9E93-1F538D23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865A5-4D84-B74A-2B98-AEB0C1F3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ED00-3691-BDC0-DE28-BBA55203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9280-9662-4788-A07A-A6BEDFEE78E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EE67-3F36-9267-6664-AB19CF504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ED39-ADE3-C177-F0E7-FCD2CC94A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CA321-F3C8-442E-8FBD-1D171ACC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F294-9613-8994-1D94-5120F2C79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645"/>
            <a:ext cx="9144000" cy="1080155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chemeClr val="bg1">
                    <a:lumMod val="65000"/>
                  </a:schemeClr>
                </a:solidFill>
                <a:effectLst/>
                <a:latin typeface="Inter"/>
              </a:rPr>
              <a:t>Employee Attrition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8D8C7-DDD4-89F5-7209-167E8245D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3130"/>
            <a:ext cx="9144000" cy="1080155"/>
          </a:xfrm>
        </p:spPr>
        <p:txBody>
          <a:bodyPr>
            <a:normAutofit/>
          </a:bodyPr>
          <a:lstStyle/>
          <a:p>
            <a:r>
              <a:rPr lang="en-US" sz="40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Insight and Recommendations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D68AC7F-BAB5-5671-7D46-772BF570F7FB}"/>
              </a:ext>
            </a:extLst>
          </p:cNvPr>
          <p:cNvSpPr txBox="1">
            <a:spLocks/>
          </p:cNvSpPr>
          <p:nvPr/>
        </p:nvSpPr>
        <p:spPr>
          <a:xfrm>
            <a:off x="1676400" y="5565741"/>
            <a:ext cx="9144000" cy="108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Adesoye Michael Ademola</a:t>
            </a:r>
          </a:p>
          <a:p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03/02/2025</a:t>
            </a:r>
          </a:p>
        </p:txBody>
      </p:sp>
    </p:spTree>
    <p:extLst>
      <p:ext uri="{BB962C8B-B14F-4D97-AF65-F5344CB8AC3E}">
        <p14:creationId xmlns:p14="http://schemas.microsoft.com/office/powerpoint/2010/main" val="292334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434C5F-CF58-D6BE-ED70-93386D5AC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4E81-9918-E4BB-E3AF-CB4FB47E7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645"/>
            <a:ext cx="9144000" cy="1080155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chemeClr val="bg1">
                    <a:lumMod val="65000"/>
                  </a:schemeClr>
                </a:solidFill>
                <a:effectLst/>
                <a:latin typeface="Inter"/>
              </a:rPr>
              <a:t>Introduction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CA4F8-FCCD-C3FA-0AA3-A8B3E23B1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4917440"/>
          </a:xfrm>
        </p:spPr>
        <p:txBody>
          <a:bodyPr>
            <a:normAutofit/>
          </a:bodyPr>
          <a:lstStyle/>
          <a:p>
            <a:pPr algn="l">
              <a:spcBef>
                <a:spcPts val="300"/>
              </a:spcBef>
            </a:pPr>
            <a:r>
              <a:rPr lang="en-US" sz="3200" b="0" i="0" dirty="0">
                <a:solidFill>
                  <a:srgbClr val="F8FAFF"/>
                </a:solidFill>
                <a:effectLst/>
                <a:latin typeface="Inter"/>
              </a:rPr>
              <a:t>Employee attrition and its impact on organizations.</a:t>
            </a:r>
          </a:p>
          <a:p>
            <a:pPr algn="l">
              <a:spcBef>
                <a:spcPts val="300"/>
              </a:spcBef>
            </a:pPr>
            <a:endParaRPr lang="en-US" sz="32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en-US" sz="3200" b="0" i="0" dirty="0">
                <a:solidFill>
                  <a:srgbClr val="F8FAFF"/>
                </a:solidFill>
                <a:effectLst/>
                <a:latin typeface="Inter"/>
              </a:rPr>
              <a:t>Objective: Identify factors contributing to employee attrition and provide actionable insights.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E8BF31-C1A6-66E2-6B26-966206A8D9F5}"/>
              </a:ext>
            </a:extLst>
          </p:cNvPr>
          <p:cNvSpPr txBox="1">
            <a:spLocks/>
          </p:cNvSpPr>
          <p:nvPr/>
        </p:nvSpPr>
        <p:spPr>
          <a:xfrm>
            <a:off x="1676400" y="5565741"/>
            <a:ext cx="9144000" cy="108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9D213E-411B-E6E5-4F01-C78B0E373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D177-F385-F9A9-D9E5-51A36698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645"/>
            <a:ext cx="9144000" cy="108015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Inter"/>
              </a:rPr>
              <a:t>Data Overview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59CF5-A900-4DA3-70B2-287DB9D98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0988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Dataset: Employee-Attrition.csv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Key features: Age, Department, Monthly Income, Attrition, etc.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Target variable: Attrition (Yes/No).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14DAD9-FAC2-E28D-1FBC-870B9D8B63E2}"/>
              </a:ext>
            </a:extLst>
          </p:cNvPr>
          <p:cNvSpPr txBox="1">
            <a:spLocks/>
          </p:cNvSpPr>
          <p:nvPr/>
        </p:nvSpPr>
        <p:spPr>
          <a:xfrm>
            <a:off x="1676400" y="5565741"/>
            <a:ext cx="9144000" cy="108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5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C45E0-412A-6D5D-FA9E-063DC5CD8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0A7E-2F79-7C41-D0DC-A7458736E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645"/>
            <a:ext cx="9144000" cy="1080155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chemeClr val="bg1">
                    <a:lumMod val="65000"/>
                  </a:schemeClr>
                </a:solidFill>
                <a:effectLst/>
                <a:latin typeface="Inter"/>
              </a:rPr>
              <a:t>Univariate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BDAFF-8F94-916A-3DF2-0928FF241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491744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Attrition Distribution: % of employees who left vs. stayed.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Age Distribution (those  who left </a:t>
            </a:r>
            <a:r>
              <a:rPr lang="en-US" sz="3200">
                <a:solidFill>
                  <a:schemeClr val="tx2">
                    <a:lumMod val="20000"/>
                    <a:lumOff val="80000"/>
                  </a:schemeClr>
                </a:solidFill>
              </a:rPr>
              <a:t>vs stayed).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Job Satisfaction Levels.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84E90B-EF85-2C7D-7B6D-E69C1A075ADA}"/>
              </a:ext>
            </a:extLst>
          </p:cNvPr>
          <p:cNvSpPr txBox="1">
            <a:spLocks/>
          </p:cNvSpPr>
          <p:nvPr/>
        </p:nvSpPr>
        <p:spPr>
          <a:xfrm>
            <a:off x="1676400" y="5565741"/>
            <a:ext cx="9144000" cy="108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6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92881-E317-BA48-D888-997EB6A2E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AF7D-E6F6-08F4-01C8-91196DC0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645"/>
            <a:ext cx="9144000" cy="1080155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chemeClr val="bg1">
                    <a:lumMod val="65000"/>
                  </a:schemeClr>
                </a:solidFill>
                <a:effectLst/>
                <a:latin typeface="Inter"/>
              </a:rPr>
              <a:t>Bivariate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24902-570C-6766-C31C-F322005B6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101419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Relationship between Attrition and Monthly Income.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Relationship between Attrition and Job Satisfaction.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Relationship between Attrition and Overtime.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B15330-AC09-E4EE-21CD-EE8904562A2B}"/>
              </a:ext>
            </a:extLst>
          </p:cNvPr>
          <p:cNvSpPr txBox="1">
            <a:spLocks/>
          </p:cNvSpPr>
          <p:nvPr/>
        </p:nvSpPr>
        <p:spPr>
          <a:xfrm>
            <a:off x="1676400" y="5565741"/>
            <a:ext cx="9144000" cy="108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9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EBCD1-94F3-1345-1046-37385B284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2429-8A8D-242C-5233-5A9C10AB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645"/>
            <a:ext cx="9144000" cy="108015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Inter"/>
              </a:rPr>
              <a:t>Multivariate Analysis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E91D4-C759-0E80-9DDE-41732B8CE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440784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 Correlation analysis among features such as Age, Monthly Income, and Years at Company.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 Identifying strong positive or negative correlations.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0CAA3D-376C-4B48-D0D8-D18D7A7889E9}"/>
              </a:ext>
            </a:extLst>
          </p:cNvPr>
          <p:cNvSpPr txBox="1">
            <a:spLocks/>
          </p:cNvSpPr>
          <p:nvPr/>
        </p:nvSpPr>
        <p:spPr>
          <a:xfrm>
            <a:off x="1676400" y="5565741"/>
            <a:ext cx="9144000" cy="108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0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93A08-CE44-5640-4134-5A97598DE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AC4F-64BA-A3CE-22AB-1C7257F4F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645"/>
            <a:ext cx="9144000" cy="1080155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chemeClr val="bg1">
                    <a:lumMod val="65000"/>
                  </a:schemeClr>
                </a:solidFill>
                <a:effectLst/>
                <a:latin typeface="Inter"/>
              </a:rPr>
              <a:t>Key Findings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8A30-9079-43DD-BC87-AA2A9149D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62712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Low Job Satisfaction leads to higher attrition.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Lower Income correlates with higher attrition.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Overtime increases attrition rates.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Work-life balance is crucial for retention.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38489E4-E66A-6FE4-8362-BC4A799F7C97}"/>
              </a:ext>
            </a:extLst>
          </p:cNvPr>
          <p:cNvSpPr txBox="1">
            <a:spLocks/>
          </p:cNvSpPr>
          <p:nvPr/>
        </p:nvSpPr>
        <p:spPr>
          <a:xfrm>
            <a:off x="1676400" y="5565741"/>
            <a:ext cx="9144000" cy="108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8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AF3865-01ED-87EF-D1CA-A0E11B89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D909-7CE8-78A0-B6BE-8231CAE14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645"/>
            <a:ext cx="9144000" cy="1080155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chemeClr val="bg1">
                    <a:lumMod val="65000"/>
                  </a:schemeClr>
                </a:solidFill>
                <a:effectLst/>
                <a:latin typeface="Inter"/>
              </a:rPr>
              <a:t>Recommendations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D2B43-81DD-870F-366C-F63BD471E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73694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Improve Job Satisfaction: Conduct feedback surveys.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Offer competitive salaries.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Encourage work-life balance through flexible schedules.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Provide career growth opportunities.</a:t>
            </a:r>
          </a:p>
          <a:p>
            <a:pPr algn="l">
              <a:spcBef>
                <a:spcPts val="300"/>
              </a:spcBef>
            </a:pPr>
            <a:endParaRPr lang="en-US" sz="3200" b="0" i="0" dirty="0">
              <a:solidFill>
                <a:srgbClr val="F8FAFF"/>
              </a:solidFill>
              <a:effectLst/>
              <a:latin typeface="Inter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7FF97A-EF03-08B9-49B7-B4074F3018E9}"/>
              </a:ext>
            </a:extLst>
          </p:cNvPr>
          <p:cNvSpPr txBox="1">
            <a:spLocks/>
          </p:cNvSpPr>
          <p:nvPr/>
        </p:nvSpPr>
        <p:spPr>
          <a:xfrm>
            <a:off x="1676400" y="5565741"/>
            <a:ext cx="9144000" cy="108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40142-979B-175D-1938-4FBCAB96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2B29-A77E-1CCB-F8AF-A6E6C568E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645"/>
            <a:ext cx="9144000" cy="1080155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chemeClr val="bg1">
                    <a:lumMod val="65000"/>
                  </a:schemeClr>
                </a:solidFill>
                <a:effectLst/>
                <a:latin typeface="Inter"/>
              </a:rPr>
              <a:t>Conclusion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27BFC-6242-98B9-1E83-6A2E609EC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256032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Summary of key findings and insights.</a:t>
            </a:r>
          </a:p>
          <a:p>
            <a:pPr algn="l"/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Importance of reducing attrition for business success.</a:t>
            </a:r>
          </a:p>
          <a:p>
            <a:pPr algn="l"/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l"/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l"/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algn="l"/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0E88C4-F423-60A6-D18C-ED28786D879A}"/>
              </a:ext>
            </a:extLst>
          </p:cNvPr>
          <p:cNvSpPr txBox="1">
            <a:spLocks/>
          </p:cNvSpPr>
          <p:nvPr/>
        </p:nvSpPr>
        <p:spPr>
          <a:xfrm>
            <a:off x="1676400" y="4937760"/>
            <a:ext cx="9144000" cy="170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800" dirty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endParaRPr lang="en-US" sz="38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4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Office Theme</vt:lpstr>
      <vt:lpstr>Employee Attrition Analysis</vt:lpstr>
      <vt:lpstr>Introduction</vt:lpstr>
      <vt:lpstr>Data Overview</vt:lpstr>
      <vt:lpstr>Univariate Analysis</vt:lpstr>
      <vt:lpstr>Bivariate Analysis</vt:lpstr>
      <vt:lpstr>Multivariate Analysis</vt:lpstr>
      <vt:lpstr>Key Findings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Ademola Adesoye</dc:creator>
  <cp:lastModifiedBy>Ademola Adesoye</cp:lastModifiedBy>
  <cp:revision>2</cp:revision>
  <dcterms:created xsi:type="dcterms:W3CDTF">2025-02-03T15:39:23Z</dcterms:created>
  <dcterms:modified xsi:type="dcterms:W3CDTF">2025-02-03T16:29:56Z</dcterms:modified>
</cp:coreProperties>
</file>