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F82B-8D0D-DA7C-FCCD-A0FCBE6AD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092773-ABDA-EE47-F4E1-C46698C6B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3CAC91-CC6E-0AF4-577A-6D052D1E170B}"/>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5" name="Footer Placeholder 4">
            <a:extLst>
              <a:ext uri="{FF2B5EF4-FFF2-40B4-BE49-F238E27FC236}">
                <a16:creationId xmlns:a16="http://schemas.microsoft.com/office/drawing/2014/main" id="{0689DE02-FA63-DFB1-C9B7-8DA05AC3E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8E9E6-FF43-DA09-53DD-054953A6A159}"/>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313970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1380-ABAF-48B9-3770-15AAC25C8D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3E4BC2-DC47-039E-519A-ED2C55BB88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558A6A-8772-CDBE-0E54-DB1B8CD3F2A9}"/>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5" name="Footer Placeholder 4">
            <a:extLst>
              <a:ext uri="{FF2B5EF4-FFF2-40B4-BE49-F238E27FC236}">
                <a16:creationId xmlns:a16="http://schemas.microsoft.com/office/drawing/2014/main" id="{F087B595-0673-B309-7CDD-9C3EB55BB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035A9-9369-99EA-C546-6E19E4F54E92}"/>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79282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CECE8B-9F5C-1BA3-6E0D-CAED63D64A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6DCFB4-F402-2A64-93BC-F041EB80A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9AEC67-B79F-F875-7E79-92032F3F3F5C}"/>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5" name="Footer Placeholder 4">
            <a:extLst>
              <a:ext uri="{FF2B5EF4-FFF2-40B4-BE49-F238E27FC236}">
                <a16:creationId xmlns:a16="http://schemas.microsoft.com/office/drawing/2014/main" id="{EB50E159-2F59-7544-E1C5-01CFD923F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0CB3F-0315-050F-0C2F-F7C5578EB81B}"/>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262833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E7E9-1740-0085-2D7F-8ABEF23444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BF5778-3A6F-50EF-2D65-F5576CA980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0CB63-C293-89A3-5462-087BF79530EE}"/>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5" name="Footer Placeholder 4">
            <a:extLst>
              <a:ext uri="{FF2B5EF4-FFF2-40B4-BE49-F238E27FC236}">
                <a16:creationId xmlns:a16="http://schemas.microsoft.com/office/drawing/2014/main" id="{EDCCE8D2-5181-E2DE-3F0E-6E6F6E4F98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596E3-455A-B109-68F1-7F66DA5FDE18}"/>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234419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9932-C454-F312-072C-D96BBA6E73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86AF45-991F-159E-5AC1-E0FCA3D1FE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4C324-0AC5-265E-7BC7-CFF19B5F8D27}"/>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5" name="Footer Placeholder 4">
            <a:extLst>
              <a:ext uri="{FF2B5EF4-FFF2-40B4-BE49-F238E27FC236}">
                <a16:creationId xmlns:a16="http://schemas.microsoft.com/office/drawing/2014/main" id="{32A1D8B6-2FF2-1A99-3B02-BBD4A9B39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07EEF-B089-56D5-AAD3-8AB11BAE6F26}"/>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127104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F31F-F014-62CE-A9C9-C53EF9FF4E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BA2DE2-CBCB-6DDA-9445-DC470F89B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AB5C55-2DC0-42C7-C5C6-76447B7F5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4817F8-9C87-CB4A-7D7A-C1DAE9673E68}"/>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6" name="Footer Placeholder 5">
            <a:extLst>
              <a:ext uri="{FF2B5EF4-FFF2-40B4-BE49-F238E27FC236}">
                <a16:creationId xmlns:a16="http://schemas.microsoft.com/office/drawing/2014/main" id="{8EFEE0CA-DC65-2E8C-4E28-3893BE511C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CF35D5-0FE2-E883-9E58-8F36B315B489}"/>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88249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AB4B-5763-B84B-7455-1491346C8E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605BDF-FD18-4B5E-C179-41AA79D8F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6004B3-1F6F-5689-A8DB-F44CA1A746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6A4265-177D-BB57-AD12-E32E557990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A04CA-2F7F-4C23-C5AE-77681501E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79D0AB-62CE-C2BB-D9D4-5B1AC30DDB13}"/>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8" name="Footer Placeholder 7">
            <a:extLst>
              <a:ext uri="{FF2B5EF4-FFF2-40B4-BE49-F238E27FC236}">
                <a16:creationId xmlns:a16="http://schemas.microsoft.com/office/drawing/2014/main" id="{06F1F748-0C6B-D4CF-7268-F54FA8D9EB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3DBF91-8438-B358-A07C-50D38177338B}"/>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2901589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080B-17B9-A8CE-A95D-6B5CB1F4B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CC8160-1CF1-013D-BCC5-60FEF78A125A}"/>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4" name="Footer Placeholder 3">
            <a:extLst>
              <a:ext uri="{FF2B5EF4-FFF2-40B4-BE49-F238E27FC236}">
                <a16:creationId xmlns:a16="http://schemas.microsoft.com/office/drawing/2014/main" id="{0EA786D1-9354-CD9E-7FEC-9B392CEEFC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FE9500-8EDD-953B-52F2-FE1469009652}"/>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253462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1D9BC6-007D-42C2-584A-65D0B9B6DBBA}"/>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3" name="Footer Placeholder 2">
            <a:extLst>
              <a:ext uri="{FF2B5EF4-FFF2-40B4-BE49-F238E27FC236}">
                <a16:creationId xmlns:a16="http://schemas.microsoft.com/office/drawing/2014/main" id="{BE7E6176-9D04-5DD9-1EA7-D631F4C6BF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530475-BF6D-6D0D-13A7-E2E3EC8E9CD7}"/>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7663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2BDF-A5B5-51B2-C245-4E44396EB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CD0EC7-1097-673D-D759-D3A2A5CC5D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73B44D-947C-D88B-5908-3C2FB5D24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1B82C-EF57-51D7-656B-19318FEB080E}"/>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6" name="Footer Placeholder 5">
            <a:extLst>
              <a:ext uri="{FF2B5EF4-FFF2-40B4-BE49-F238E27FC236}">
                <a16:creationId xmlns:a16="http://schemas.microsoft.com/office/drawing/2014/main" id="{76671A83-1962-C4CB-26F1-1E8ED2BDEC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AB473E-2013-F349-61C5-B35CDFE20EA8}"/>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16962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AC78-0992-9E87-BE1D-599D85FF9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7A10BE-E601-65D9-E2A0-EAEB78608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49D0CD-25A4-D656-A133-F06D241C5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EF2FF-F35C-5C43-3986-1502370D3433}"/>
              </a:ext>
            </a:extLst>
          </p:cNvPr>
          <p:cNvSpPr>
            <a:spLocks noGrp="1"/>
          </p:cNvSpPr>
          <p:nvPr>
            <p:ph type="dt" sz="half" idx="10"/>
          </p:nvPr>
        </p:nvSpPr>
        <p:spPr/>
        <p:txBody>
          <a:bodyPr/>
          <a:lstStyle/>
          <a:p>
            <a:fld id="{03AF667E-8A21-4EF1-9A87-88B04758FE7D}" type="datetimeFigureOut">
              <a:rPr lang="en-IN" smtClean="0"/>
              <a:t>19-01-2025</a:t>
            </a:fld>
            <a:endParaRPr lang="en-IN"/>
          </a:p>
        </p:txBody>
      </p:sp>
      <p:sp>
        <p:nvSpPr>
          <p:cNvPr id="6" name="Footer Placeholder 5">
            <a:extLst>
              <a:ext uri="{FF2B5EF4-FFF2-40B4-BE49-F238E27FC236}">
                <a16:creationId xmlns:a16="http://schemas.microsoft.com/office/drawing/2014/main" id="{CA1184F1-090B-B5E6-7F9B-C073AE6853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566CE9-6E45-DFC3-9D77-06118E0625BE}"/>
              </a:ext>
            </a:extLst>
          </p:cNvPr>
          <p:cNvSpPr>
            <a:spLocks noGrp="1"/>
          </p:cNvSpPr>
          <p:nvPr>
            <p:ph type="sldNum" sz="quarter" idx="12"/>
          </p:nvPr>
        </p:nvSpPr>
        <p:spPr/>
        <p:txBody>
          <a:bodyPr/>
          <a:lstStyle/>
          <a:p>
            <a:fld id="{F65ACE36-63C0-41E3-9190-907BBCE0FF68}" type="slidenum">
              <a:rPr lang="en-IN" smtClean="0"/>
              <a:t>‹#›</a:t>
            </a:fld>
            <a:endParaRPr lang="en-IN"/>
          </a:p>
        </p:txBody>
      </p:sp>
    </p:spTree>
    <p:extLst>
      <p:ext uri="{BB962C8B-B14F-4D97-AF65-F5344CB8AC3E}">
        <p14:creationId xmlns:p14="http://schemas.microsoft.com/office/powerpoint/2010/main" val="73402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07D32-1EC0-646D-ACCD-729B88D66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CC15FB-8D5A-C5A8-A15D-310ED94F98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131AD-BAC9-D800-E6FC-487C5BDEF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F667E-8A21-4EF1-9A87-88B04758FE7D}" type="datetimeFigureOut">
              <a:rPr lang="en-IN" smtClean="0"/>
              <a:t>19-01-2025</a:t>
            </a:fld>
            <a:endParaRPr lang="en-IN"/>
          </a:p>
        </p:txBody>
      </p:sp>
      <p:sp>
        <p:nvSpPr>
          <p:cNvPr id="5" name="Footer Placeholder 4">
            <a:extLst>
              <a:ext uri="{FF2B5EF4-FFF2-40B4-BE49-F238E27FC236}">
                <a16:creationId xmlns:a16="http://schemas.microsoft.com/office/drawing/2014/main" id="{5A1D1FD2-5B2E-05B9-1EEB-57231519E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35BC32-ED05-3037-3E24-227FF4D67C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ACE36-63C0-41E3-9190-907BBCE0FF68}" type="slidenum">
              <a:rPr lang="en-IN" smtClean="0"/>
              <a:t>‹#›</a:t>
            </a:fld>
            <a:endParaRPr lang="en-IN"/>
          </a:p>
        </p:txBody>
      </p:sp>
    </p:spTree>
    <p:extLst>
      <p:ext uri="{BB962C8B-B14F-4D97-AF65-F5344CB8AC3E}">
        <p14:creationId xmlns:p14="http://schemas.microsoft.com/office/powerpoint/2010/main" val="2190927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ublic.tableau.com/app/profile/alankrita.paul/viz/Trainityproject7/Sheet1" TargetMode="External"/><Relationship Id="rId2" Type="http://schemas.openxmlformats.org/officeDocument/2006/relationships/hyperlink" Target="Analyzing%20of%20impact%20car%20features%20on%20price%20and%20profitability.xlsx" TargetMode="Externa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BA0F-6CFE-E117-9E44-A712C18EC42C}"/>
              </a:ext>
            </a:extLst>
          </p:cNvPr>
          <p:cNvSpPr>
            <a:spLocks noGrp="1"/>
          </p:cNvSpPr>
          <p:nvPr>
            <p:ph type="ctrTitle"/>
          </p:nvPr>
        </p:nvSpPr>
        <p:spPr>
          <a:xfrm>
            <a:off x="0" y="0"/>
            <a:ext cx="5426439" cy="5114561"/>
          </a:xfrm>
        </p:spPr>
        <p:txBody>
          <a:bodyPr>
            <a:normAutofit/>
          </a:bodyPr>
          <a:lstStyle/>
          <a:p>
            <a:pPr rtl="0">
              <a:spcBef>
                <a:spcPts val="0"/>
              </a:spcBef>
              <a:spcAft>
                <a:spcPts val="300"/>
              </a:spcAft>
            </a:pPr>
            <a:r>
              <a:rPr lang="en-US" b="1" i="0" u="none" strike="noStrike" dirty="0">
                <a:solidFill>
                  <a:srgbClr val="7030A0"/>
                </a:solidFill>
                <a:effectLst/>
                <a:latin typeface="Britannic Bold" panose="020B0903060703020204" pitchFamily="34" charset="0"/>
              </a:rPr>
              <a:t>ANALYZING THE IMPACT OF CAR FEATURES ON PRICE AND PROFITABILITY</a:t>
            </a:r>
            <a:endParaRPr lang="en-IN" sz="8000" b="1" dirty="0">
              <a:solidFill>
                <a:srgbClr val="7030A0"/>
              </a:solidFill>
            </a:endParaRPr>
          </a:p>
        </p:txBody>
      </p:sp>
      <p:sp>
        <p:nvSpPr>
          <p:cNvPr id="3" name="Subtitle 2">
            <a:extLst>
              <a:ext uri="{FF2B5EF4-FFF2-40B4-BE49-F238E27FC236}">
                <a16:creationId xmlns:a16="http://schemas.microsoft.com/office/drawing/2014/main" id="{6FE6EFC6-C806-888A-3020-138D5299070A}"/>
              </a:ext>
            </a:extLst>
          </p:cNvPr>
          <p:cNvSpPr>
            <a:spLocks noGrp="1"/>
          </p:cNvSpPr>
          <p:nvPr>
            <p:ph type="subTitle" idx="1"/>
          </p:nvPr>
        </p:nvSpPr>
        <p:spPr>
          <a:xfrm>
            <a:off x="94938" y="5114561"/>
            <a:ext cx="5426439" cy="1655762"/>
          </a:xfrm>
        </p:spPr>
        <p:txBody>
          <a:bodyPr>
            <a:normAutofit fontScale="92500"/>
          </a:bodyPr>
          <a:lstStyle/>
          <a:p>
            <a:r>
              <a:rPr lang="en-US" sz="4400" b="1" dirty="0">
                <a:solidFill>
                  <a:srgbClr val="FFFF00"/>
                </a:solidFill>
                <a:latin typeface="Snap ITC" panose="04040A07060A02020202" pitchFamily="82" charset="0"/>
              </a:rPr>
              <a:t>BY- ALANKRITA PAUL</a:t>
            </a:r>
            <a:endParaRPr lang="en-IN" sz="4400" b="1" dirty="0">
              <a:solidFill>
                <a:srgbClr val="FFFF00"/>
              </a:solidFill>
              <a:latin typeface="Snap ITC" panose="04040A07060A02020202" pitchFamily="82" charset="0"/>
            </a:endParaRPr>
          </a:p>
        </p:txBody>
      </p:sp>
      <p:pic>
        <p:nvPicPr>
          <p:cNvPr id="4" name="Picture 3">
            <a:extLst>
              <a:ext uri="{FF2B5EF4-FFF2-40B4-BE49-F238E27FC236}">
                <a16:creationId xmlns:a16="http://schemas.microsoft.com/office/drawing/2014/main" id="{FC29252B-E4D3-92C7-E5CC-16191C5761CB}"/>
              </a:ext>
            </a:extLst>
          </p:cNvPr>
          <p:cNvPicPr>
            <a:picLocks noChangeAspect="1"/>
          </p:cNvPicPr>
          <p:nvPr/>
        </p:nvPicPr>
        <p:blipFill>
          <a:blip r:embed="rId2"/>
          <a:stretch>
            <a:fillRect/>
          </a:stretch>
        </p:blipFill>
        <p:spPr>
          <a:xfrm>
            <a:off x="6134412" y="0"/>
            <a:ext cx="5962650" cy="6857999"/>
          </a:xfrm>
          <a:prstGeom prst="rect">
            <a:avLst/>
          </a:prstGeom>
        </p:spPr>
      </p:pic>
    </p:spTree>
    <p:extLst>
      <p:ext uri="{BB962C8B-B14F-4D97-AF65-F5344CB8AC3E}">
        <p14:creationId xmlns:p14="http://schemas.microsoft.com/office/powerpoint/2010/main" val="50993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18DE38-6C4D-D823-999B-58BB0EBD5FAE}"/>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0687987" y="0"/>
            <a:ext cx="1504012" cy="811616"/>
          </a:xfrm>
          <a:prstGeom prst="rect">
            <a:avLst/>
          </a:prstGeom>
        </p:spPr>
      </p:pic>
      <p:sp>
        <p:nvSpPr>
          <p:cNvPr id="5" name="Content Placeholder 2">
            <a:extLst>
              <a:ext uri="{FF2B5EF4-FFF2-40B4-BE49-F238E27FC236}">
                <a16:creationId xmlns:a16="http://schemas.microsoft.com/office/drawing/2014/main" id="{C4A79C87-D822-2098-5318-0D7A75880495}"/>
              </a:ext>
            </a:extLst>
          </p:cNvPr>
          <p:cNvSpPr txBox="1">
            <a:spLocks/>
          </p:cNvSpPr>
          <p:nvPr/>
        </p:nvSpPr>
        <p:spPr>
          <a:xfrm>
            <a:off x="-1" y="194872"/>
            <a:ext cx="11272603" cy="6663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u="sng" dirty="0">
                <a:solidFill>
                  <a:srgbClr val="FFFF00"/>
                </a:solidFill>
                <a:latin typeface="Times New Roman" panose="02020603050405020304" pitchFamily="18" charset="0"/>
                <a:cs typeface="Times New Roman" panose="02020603050405020304" pitchFamily="18" charset="0"/>
              </a:rPr>
              <a:t>4. Building the Interactive Dashboard:</a:t>
            </a:r>
          </a:p>
          <a:p>
            <a:pPr marL="0" indent="0">
              <a:buFont typeface="Arial" panose="020B0604020202020204" pitchFamily="34" charset="0"/>
              <a:buNone/>
            </a:pPr>
            <a:r>
              <a:rPr lang="en-US" b="1" dirty="0">
                <a:solidFill>
                  <a:schemeClr val="bg1"/>
                </a:solidFill>
                <a:latin typeface="Times New Roman" panose="02020603050405020304" pitchFamily="18" charset="0"/>
                <a:cs typeface="Times New Roman" panose="02020603050405020304" pitchFamily="18" charset="0"/>
              </a:rPr>
              <a:t>• Tableau was used to create an interactive dashboard that would allow us to explore the data and derive insights.</a:t>
            </a:r>
          </a:p>
          <a:p>
            <a:pPr marL="0" indent="0">
              <a:buFont typeface="Arial" panose="020B0604020202020204" pitchFamily="34" charset="0"/>
              <a:buNone/>
            </a:pPr>
            <a:r>
              <a:rPr lang="en-US" b="1" dirty="0">
                <a:solidFill>
                  <a:schemeClr val="bg1"/>
                </a:solidFill>
                <a:latin typeface="Times New Roman" panose="02020603050405020304" pitchFamily="18" charset="0"/>
                <a:cs typeface="Times New Roman" panose="02020603050405020304" pitchFamily="18" charset="0"/>
              </a:rPr>
              <a:t>• Filters and slicers were added to the dashboard to make it interactive.</a:t>
            </a:r>
          </a:p>
          <a:p>
            <a:pPr marL="0" indent="0">
              <a:buFont typeface="Arial" panose="020B0604020202020204" pitchFamily="34" charset="0"/>
              <a:buNone/>
            </a:pPr>
            <a:r>
              <a:rPr lang="en-US" b="1" dirty="0">
                <a:solidFill>
                  <a:schemeClr val="bg1"/>
                </a:solidFill>
                <a:latin typeface="Times New Roman" panose="02020603050405020304" pitchFamily="18" charset="0"/>
                <a:cs typeface="Times New Roman" panose="02020603050405020304" pitchFamily="18" charset="0"/>
              </a:rPr>
              <a:t>• Visualizations such as stacked column charts, scatter plots, and line charts, were used to provide an informative dashboard.</a:t>
            </a:r>
          </a:p>
          <a:p>
            <a:pPr marL="0" indent="0">
              <a:buFont typeface="Arial" panose="020B0604020202020204" pitchFamily="34" charset="0"/>
              <a:buNone/>
            </a:pPr>
            <a:endParaRPr lang="en-US" b="1" dirty="0">
              <a:solidFill>
                <a:schemeClr val="bg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3200" b="1" u="sng" dirty="0">
                <a:solidFill>
                  <a:srgbClr val="FFFF00"/>
                </a:solidFill>
                <a:latin typeface="Times New Roman" panose="02020603050405020304" pitchFamily="18" charset="0"/>
                <a:cs typeface="Times New Roman" panose="02020603050405020304" pitchFamily="18" charset="0"/>
              </a:rPr>
              <a:t>5. Project Report:</a:t>
            </a:r>
          </a:p>
          <a:p>
            <a:pPr marL="0" indent="0">
              <a:buFont typeface="Arial" panose="020B0604020202020204" pitchFamily="34" charset="0"/>
              <a:buNone/>
            </a:pPr>
            <a:r>
              <a:rPr lang="en-US" b="1" dirty="0">
                <a:solidFill>
                  <a:schemeClr val="bg1"/>
                </a:solidFill>
                <a:latin typeface="Times New Roman" panose="02020603050405020304" pitchFamily="18" charset="0"/>
                <a:cs typeface="Times New Roman" panose="02020603050405020304" pitchFamily="18" charset="0"/>
              </a:rPr>
              <a:t>• A project report was made after completing the data analysis and</a:t>
            </a:r>
          </a:p>
          <a:p>
            <a:pPr marL="0" indent="0">
              <a:buFont typeface="Arial" panose="020B0604020202020204" pitchFamily="34" charset="0"/>
              <a:buNone/>
            </a:pPr>
            <a:r>
              <a:rPr lang="en-US" b="1" dirty="0">
                <a:solidFill>
                  <a:schemeClr val="bg1"/>
                </a:solidFill>
                <a:latin typeface="Times New Roman" panose="02020603050405020304" pitchFamily="18" charset="0"/>
                <a:cs typeface="Times New Roman" panose="02020603050405020304" pitchFamily="18" charset="0"/>
              </a:rPr>
              <a:t>dashboard.</a:t>
            </a:r>
          </a:p>
          <a:p>
            <a:pPr marL="0" indent="0">
              <a:buFont typeface="Arial" panose="020B0604020202020204" pitchFamily="34" charset="0"/>
              <a:buNone/>
            </a:pPr>
            <a:r>
              <a:rPr lang="en-US" b="1" dirty="0">
                <a:solidFill>
                  <a:schemeClr val="bg1"/>
                </a:solidFill>
                <a:latin typeface="Times New Roman" panose="02020603050405020304" pitchFamily="18" charset="0"/>
                <a:cs typeface="Times New Roman" panose="02020603050405020304" pitchFamily="18" charset="0"/>
              </a:rPr>
              <a:t>• This report was made using PowerPoint and it consists of the detailed</a:t>
            </a:r>
          </a:p>
          <a:p>
            <a:pPr marL="0" indent="0">
              <a:buFont typeface="Arial" panose="020B0604020202020204" pitchFamily="34" charset="0"/>
              <a:buNone/>
            </a:pPr>
            <a:r>
              <a:rPr lang="en-US" b="1" dirty="0">
                <a:solidFill>
                  <a:schemeClr val="bg1"/>
                </a:solidFill>
                <a:latin typeface="Times New Roman" panose="02020603050405020304" pitchFamily="18" charset="0"/>
                <a:cs typeface="Times New Roman" panose="02020603050405020304" pitchFamily="18" charset="0"/>
              </a:rPr>
              <a:t>explanation for the project.</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32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0ADD-D85B-DDD6-84D1-20DC26829F66}"/>
              </a:ext>
            </a:extLst>
          </p:cNvPr>
          <p:cNvSpPr>
            <a:spLocks noGrp="1"/>
          </p:cNvSpPr>
          <p:nvPr>
            <p:ph type="title"/>
          </p:nvPr>
        </p:nvSpPr>
        <p:spPr>
          <a:xfrm>
            <a:off x="0" y="1424066"/>
            <a:ext cx="12192000" cy="2893101"/>
          </a:xfrm>
        </p:spPr>
        <p:txBody>
          <a:bodyPr>
            <a:normAutofit/>
          </a:bodyPr>
          <a:lstStyle/>
          <a:p>
            <a:pPr algn="ctr"/>
            <a:r>
              <a:rPr lang="en-US" sz="8000" b="1" u="sng" dirty="0">
                <a:solidFill>
                  <a:srgbClr val="FF0000"/>
                </a:solidFill>
                <a:latin typeface="Comic Sans MS" panose="030F0702030302020204" pitchFamily="66" charset="0"/>
              </a:rPr>
              <a:t>INSIGHTS AND RESULTS</a:t>
            </a:r>
            <a:endParaRPr lang="en-IN" sz="8000" b="1" u="sng" dirty="0">
              <a:solidFill>
                <a:srgbClr val="FF0000"/>
              </a:solidFill>
              <a:latin typeface="Comic Sans MS" panose="030F0702030302020204" pitchFamily="66" charset="0"/>
            </a:endParaRPr>
          </a:p>
        </p:txBody>
      </p:sp>
      <p:pic>
        <p:nvPicPr>
          <p:cNvPr id="4" name="Picture 3">
            <a:extLst>
              <a:ext uri="{FF2B5EF4-FFF2-40B4-BE49-F238E27FC236}">
                <a16:creationId xmlns:a16="http://schemas.microsoft.com/office/drawing/2014/main" id="{E0DA0178-8D2A-4048-FEB1-73BA809DDA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39822" y="5141626"/>
            <a:ext cx="3052178" cy="1716374"/>
          </a:xfrm>
          <a:prstGeom prst="rect">
            <a:avLst/>
          </a:prstGeom>
        </p:spPr>
      </p:pic>
    </p:spTree>
    <p:extLst>
      <p:ext uri="{BB962C8B-B14F-4D97-AF65-F5344CB8AC3E}">
        <p14:creationId xmlns:p14="http://schemas.microsoft.com/office/powerpoint/2010/main" val="278859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F1F22-A41C-002F-096C-1AE621EEBB3D}"/>
              </a:ext>
            </a:extLst>
          </p:cNvPr>
          <p:cNvSpPr>
            <a:spLocks noGrp="1"/>
          </p:cNvSpPr>
          <p:nvPr>
            <p:ph type="title"/>
          </p:nvPr>
        </p:nvSpPr>
        <p:spPr>
          <a:xfrm>
            <a:off x="0" y="280520"/>
            <a:ext cx="12191999" cy="1293447"/>
          </a:xfrm>
        </p:spPr>
        <p:txBody>
          <a:bodyPr>
            <a:normAutofit fontScale="90000"/>
          </a:bodyPr>
          <a:lstStyle/>
          <a:p>
            <a:r>
              <a:rPr lang="en-US" sz="4400" b="1" dirty="0" err="1">
                <a:solidFill>
                  <a:srgbClr val="FFFF00"/>
                </a:solidFill>
                <a:latin typeface="Comic Sans MS" panose="030F0702030302020204" pitchFamily="66" charset="0"/>
                <a:cs typeface="Times New Roman" panose="02020603050405020304" pitchFamily="18" charset="0"/>
              </a:rPr>
              <a:t>A_Task</a:t>
            </a:r>
            <a:r>
              <a:rPr lang="en-US" sz="4400" b="1" dirty="0">
                <a:solidFill>
                  <a:srgbClr val="FFFF00"/>
                </a:solidFill>
                <a:latin typeface="Comic Sans MS" panose="030F0702030302020204" pitchFamily="66" charset="0"/>
                <a:cs typeface="Times New Roman" panose="02020603050405020304" pitchFamily="18" charset="0"/>
              </a:rPr>
              <a:t>- 1: </a:t>
            </a:r>
            <a:r>
              <a:rPr lang="en-US" sz="4400" b="1" dirty="0">
                <a:solidFill>
                  <a:schemeClr val="bg1"/>
                </a:solidFill>
                <a:latin typeface="Comic Sans MS" panose="030F0702030302020204" pitchFamily="66" charset="0"/>
                <a:cs typeface="Times New Roman" panose="02020603050405020304" pitchFamily="18" charset="0"/>
              </a:rPr>
              <a:t>How does the popularity of a car model vary across different market categories?</a:t>
            </a:r>
            <a:br>
              <a:rPr lang="en-US" sz="4400" dirty="0">
                <a:solidFill>
                  <a:schemeClr val="bg1"/>
                </a:solidFill>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3DC147E1-EDD0-9B07-BF87-D0E5B694604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243279" y="6023934"/>
            <a:ext cx="1968708" cy="1107091"/>
          </a:xfrm>
          <a:prstGeom prst="rect">
            <a:avLst/>
          </a:prstGeom>
        </p:spPr>
      </p:pic>
      <p:pic>
        <p:nvPicPr>
          <p:cNvPr id="11" name="Content Placeholder 10">
            <a:extLst>
              <a:ext uri="{FF2B5EF4-FFF2-40B4-BE49-F238E27FC236}">
                <a16:creationId xmlns:a16="http://schemas.microsoft.com/office/drawing/2014/main" id="{57E8359A-6FE8-1563-7B38-E2D10FA8EE02}"/>
              </a:ext>
            </a:extLst>
          </p:cNvPr>
          <p:cNvPicPr>
            <a:picLocks noGrp="1" noChangeAspect="1"/>
          </p:cNvPicPr>
          <p:nvPr>
            <p:ph idx="1"/>
          </p:nvPr>
        </p:nvPicPr>
        <p:blipFill>
          <a:blip r:embed="rId3" cstate="email">
            <a:extLst>
              <a:ext uri="{28A0092B-C50C-407E-A947-70E740481C1C}">
                <a14:useLocalDpi xmlns:a14="http://schemas.microsoft.com/office/drawing/2010/main"/>
              </a:ext>
            </a:extLst>
          </a:blip>
          <a:stretch>
            <a:fillRect/>
          </a:stretch>
        </p:blipFill>
        <p:spPr>
          <a:xfrm>
            <a:off x="504670" y="1448759"/>
            <a:ext cx="10658006" cy="4575175"/>
          </a:xfrm>
          <a:prstGeom prst="rect">
            <a:avLst/>
          </a:prstGeom>
        </p:spPr>
      </p:pic>
    </p:spTree>
    <p:extLst>
      <p:ext uri="{BB962C8B-B14F-4D97-AF65-F5344CB8AC3E}">
        <p14:creationId xmlns:p14="http://schemas.microsoft.com/office/powerpoint/2010/main" val="3069600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D8B31C-845E-7F95-EBD4-4C992E905CE5}"/>
              </a:ext>
            </a:extLst>
          </p:cNvPr>
          <p:cNvSpPr>
            <a:spLocks noGrp="1"/>
          </p:cNvSpPr>
          <p:nvPr>
            <p:ph idx="1"/>
          </p:nvPr>
        </p:nvSpPr>
        <p:spPr>
          <a:xfrm>
            <a:off x="0" y="1825625"/>
            <a:ext cx="11353800" cy="4351338"/>
          </a:xfrm>
        </p:spPr>
        <p:txBody>
          <a:bodyPr>
            <a:normAutofit/>
          </a:bodyPr>
          <a:lstStyle/>
          <a:p>
            <a:r>
              <a:rPr lang="en-US" b="1" dirty="0">
                <a:solidFill>
                  <a:srgbClr val="FFC000"/>
                </a:solidFill>
                <a:latin typeface="Times New Roman" panose="02020603050405020304" pitchFamily="18" charset="0"/>
                <a:cs typeface="Times New Roman" panose="02020603050405020304" pitchFamily="18" charset="0"/>
              </a:rPr>
              <a:t>The market category “Flex Fuel” has the highest popularity with a total of 19,33,488 models. It is closely followed by the market category “Crossover” with a popularity of 16,86,521.</a:t>
            </a:r>
          </a:p>
          <a:p>
            <a:r>
              <a:rPr lang="en-US" b="1" dirty="0">
                <a:solidFill>
                  <a:srgbClr val="FFC000"/>
                </a:solidFill>
                <a:latin typeface="Times New Roman" panose="02020603050405020304" pitchFamily="18" charset="0"/>
                <a:cs typeface="Times New Roman" panose="02020603050405020304" pitchFamily="18" charset="0"/>
              </a:rPr>
              <a:t>Although the market category “Flex Fuel” has the highest popularity than “Crossover”, the models present in the market for “Crossover” is more than “Flex Fuel”.</a:t>
            </a:r>
          </a:p>
          <a:p>
            <a:r>
              <a:rPr lang="en-US" b="1" dirty="0">
                <a:solidFill>
                  <a:srgbClr val="FFC000"/>
                </a:solidFill>
                <a:latin typeface="Times New Roman" panose="02020603050405020304" pitchFamily="18" charset="0"/>
                <a:cs typeface="Times New Roman" panose="02020603050405020304" pitchFamily="18" charset="0"/>
              </a:rPr>
              <a:t>The market category “luxury”, “luxury performance”, and “performance” have relatively lower popularity, but they have a significant number of models present in the market.</a:t>
            </a:r>
            <a:endParaRPr lang="en-IN"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093CD-E76C-1257-FD77-C765C56269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63528" y="5548598"/>
            <a:ext cx="2328472" cy="1309402"/>
          </a:xfrm>
          <a:prstGeom prst="rect">
            <a:avLst/>
          </a:prstGeom>
        </p:spPr>
      </p:pic>
      <p:sp>
        <p:nvSpPr>
          <p:cNvPr id="6" name="Title 1">
            <a:extLst>
              <a:ext uri="{FF2B5EF4-FFF2-40B4-BE49-F238E27FC236}">
                <a16:creationId xmlns:a16="http://schemas.microsoft.com/office/drawing/2014/main" id="{0C8DBC83-4A08-BAC6-C066-8D3ABB884DD7}"/>
              </a:ext>
            </a:extLst>
          </p:cNvPr>
          <p:cNvSpPr>
            <a:spLocks noGrp="1"/>
          </p:cNvSpPr>
          <p:nvPr>
            <p:ph type="title"/>
          </p:nvPr>
        </p:nvSpPr>
        <p:spPr>
          <a:xfrm>
            <a:off x="0" y="280520"/>
            <a:ext cx="12191999" cy="1293447"/>
          </a:xfrm>
        </p:spPr>
        <p:txBody>
          <a:bodyPr>
            <a:normAutofit fontScale="90000"/>
          </a:bodyPr>
          <a:lstStyle/>
          <a:p>
            <a:r>
              <a:rPr lang="en-US" sz="4400" b="1" dirty="0" err="1">
                <a:solidFill>
                  <a:srgbClr val="FFFF00"/>
                </a:solidFill>
                <a:latin typeface="Comic Sans MS" panose="030F0702030302020204" pitchFamily="66" charset="0"/>
                <a:cs typeface="Times New Roman" panose="02020603050405020304" pitchFamily="18" charset="0"/>
              </a:rPr>
              <a:t>A_Task</a:t>
            </a:r>
            <a:r>
              <a:rPr lang="en-US" sz="4400" b="1" dirty="0">
                <a:solidFill>
                  <a:srgbClr val="FFFF00"/>
                </a:solidFill>
                <a:latin typeface="Comic Sans MS" panose="030F0702030302020204" pitchFamily="66" charset="0"/>
                <a:cs typeface="Times New Roman" panose="02020603050405020304" pitchFamily="18" charset="0"/>
              </a:rPr>
              <a:t>- 1: </a:t>
            </a:r>
            <a:r>
              <a:rPr lang="en-US" sz="4400" b="1" dirty="0">
                <a:solidFill>
                  <a:schemeClr val="bg1"/>
                </a:solidFill>
                <a:latin typeface="Comic Sans MS" panose="030F0702030302020204" pitchFamily="66" charset="0"/>
                <a:cs typeface="Times New Roman" panose="02020603050405020304" pitchFamily="18" charset="0"/>
              </a:rPr>
              <a:t>How does the popularity of a car model vary across different market categories?</a:t>
            </a:r>
            <a:br>
              <a:rPr lang="en-US" sz="4400" dirty="0">
                <a:solidFill>
                  <a:schemeClr val="bg1"/>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205890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5498-C465-ACB7-D30E-84DCB629A08C}"/>
              </a:ext>
            </a:extLst>
          </p:cNvPr>
          <p:cNvSpPr>
            <a:spLocks noGrp="1"/>
          </p:cNvSpPr>
          <p:nvPr>
            <p:ph type="title"/>
          </p:nvPr>
        </p:nvSpPr>
        <p:spPr>
          <a:xfrm>
            <a:off x="0" y="230214"/>
            <a:ext cx="12052092" cy="1325563"/>
          </a:xfrm>
        </p:spPr>
        <p:txBody>
          <a:bodyPr>
            <a:normAutofit fontScale="90000"/>
          </a:bodyPr>
          <a:lstStyle/>
          <a:p>
            <a:r>
              <a:rPr lang="en-US" sz="4400" b="1" dirty="0" err="1">
                <a:solidFill>
                  <a:srgbClr val="FFFF00"/>
                </a:solidFill>
                <a:latin typeface="Comic Sans MS" panose="030F0702030302020204" pitchFamily="66" charset="0"/>
                <a:cs typeface="Times New Roman" panose="02020603050405020304" pitchFamily="18" charset="0"/>
              </a:rPr>
              <a:t>A_Task</a:t>
            </a:r>
            <a:r>
              <a:rPr lang="en-US" sz="4400" b="1" dirty="0">
                <a:solidFill>
                  <a:srgbClr val="FFFF00"/>
                </a:solidFill>
                <a:latin typeface="Comic Sans MS" panose="030F0702030302020204" pitchFamily="66" charset="0"/>
                <a:cs typeface="Times New Roman" panose="02020603050405020304" pitchFamily="18" charset="0"/>
              </a:rPr>
              <a:t>- 2: </a:t>
            </a:r>
            <a:r>
              <a:rPr lang="en-US" sz="4400" b="1" dirty="0">
                <a:solidFill>
                  <a:schemeClr val="bg1"/>
                </a:solidFill>
                <a:latin typeface="Comic Sans MS" panose="030F0702030302020204" pitchFamily="66" charset="0"/>
                <a:cs typeface="Times New Roman" panose="02020603050405020304" pitchFamily="18" charset="0"/>
              </a:rPr>
              <a:t>What is the relationship between a car's engine power and its price?</a:t>
            </a:r>
            <a:br>
              <a:rPr lang="en-US" sz="4400" b="1" dirty="0">
                <a:solidFill>
                  <a:schemeClr val="bg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EE529BD1-2975-D78A-CCE7-A546905EDA9A}"/>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99608" y="1289838"/>
            <a:ext cx="10148340" cy="4845023"/>
          </a:xfrm>
          <a:prstGeom prst="rect">
            <a:avLst/>
          </a:prstGeom>
        </p:spPr>
      </p:pic>
      <p:pic>
        <p:nvPicPr>
          <p:cNvPr id="4" name="Picture 3">
            <a:extLst>
              <a:ext uri="{FF2B5EF4-FFF2-40B4-BE49-F238E27FC236}">
                <a16:creationId xmlns:a16="http://schemas.microsoft.com/office/drawing/2014/main" id="{BF24CDCC-C701-C7A0-BC4B-6B993258718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47948" y="5532436"/>
            <a:ext cx="1444052" cy="1325563"/>
          </a:xfrm>
          <a:prstGeom prst="rect">
            <a:avLst/>
          </a:prstGeom>
        </p:spPr>
      </p:pic>
    </p:spTree>
    <p:extLst>
      <p:ext uri="{BB962C8B-B14F-4D97-AF65-F5344CB8AC3E}">
        <p14:creationId xmlns:p14="http://schemas.microsoft.com/office/powerpoint/2010/main" val="215419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C74FB-9406-E72C-A4D3-F6BD16CF5EF2}"/>
              </a:ext>
            </a:extLst>
          </p:cNvPr>
          <p:cNvSpPr>
            <a:spLocks noGrp="1"/>
          </p:cNvSpPr>
          <p:nvPr>
            <p:ph idx="1"/>
          </p:nvPr>
        </p:nvSpPr>
        <p:spPr>
          <a:xfrm>
            <a:off x="104931" y="1986197"/>
            <a:ext cx="11248869" cy="4460589"/>
          </a:xfrm>
        </p:spPr>
        <p:txBody>
          <a:bodyPr>
            <a:normAutofit/>
          </a:bodyPr>
          <a:lstStyle/>
          <a:p>
            <a:r>
              <a:rPr lang="en-US" sz="3600" b="1" dirty="0">
                <a:solidFill>
                  <a:srgbClr val="FFC000"/>
                </a:solidFill>
                <a:latin typeface="Times New Roman" panose="02020603050405020304" pitchFamily="18" charset="0"/>
                <a:cs typeface="Times New Roman" panose="02020603050405020304" pitchFamily="18" charset="0"/>
              </a:rPr>
              <a:t>There is a clear relationship between Engine HP and car prices. As the Engine HP increases, the average cost of the car also increases.</a:t>
            </a:r>
          </a:p>
          <a:p>
            <a:r>
              <a:rPr lang="en-US" sz="3600" b="1" dirty="0">
                <a:solidFill>
                  <a:srgbClr val="FFC000"/>
                </a:solidFill>
                <a:latin typeface="Times New Roman" panose="02020603050405020304" pitchFamily="18" charset="0"/>
                <a:cs typeface="Times New Roman" panose="02020603050405020304" pitchFamily="18" charset="0"/>
              </a:rPr>
              <a:t>For example, cars with an Engine HP of 55 have an average cost of $2,000, while cars with an Engine HP of 1001 have an average cost of $17,57,223.67.</a:t>
            </a:r>
            <a:endParaRPr lang="en-IN" sz="3600"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34158F-43A2-7D01-5EE3-D42EA4D22C8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99458" y="5681272"/>
            <a:ext cx="2092541" cy="1176728"/>
          </a:xfrm>
          <a:prstGeom prst="rect">
            <a:avLst/>
          </a:prstGeom>
        </p:spPr>
      </p:pic>
      <p:sp>
        <p:nvSpPr>
          <p:cNvPr id="5" name="Title 1">
            <a:extLst>
              <a:ext uri="{FF2B5EF4-FFF2-40B4-BE49-F238E27FC236}">
                <a16:creationId xmlns:a16="http://schemas.microsoft.com/office/drawing/2014/main" id="{633A3178-E06C-056F-FA0F-B63A68B3785A}"/>
              </a:ext>
            </a:extLst>
          </p:cNvPr>
          <p:cNvSpPr>
            <a:spLocks noGrp="1"/>
          </p:cNvSpPr>
          <p:nvPr>
            <p:ph type="title"/>
          </p:nvPr>
        </p:nvSpPr>
        <p:spPr>
          <a:xfrm>
            <a:off x="0" y="230214"/>
            <a:ext cx="12052092" cy="1325563"/>
          </a:xfrm>
        </p:spPr>
        <p:txBody>
          <a:bodyPr>
            <a:normAutofit fontScale="90000"/>
          </a:bodyPr>
          <a:lstStyle/>
          <a:p>
            <a:r>
              <a:rPr lang="en-US" sz="4400" b="1" dirty="0" err="1">
                <a:solidFill>
                  <a:srgbClr val="FFFF00"/>
                </a:solidFill>
                <a:latin typeface="Comic Sans MS" panose="030F0702030302020204" pitchFamily="66" charset="0"/>
                <a:cs typeface="Times New Roman" panose="02020603050405020304" pitchFamily="18" charset="0"/>
              </a:rPr>
              <a:t>A_Task</a:t>
            </a:r>
            <a:r>
              <a:rPr lang="en-US" sz="4400" b="1" dirty="0">
                <a:solidFill>
                  <a:srgbClr val="FFFF00"/>
                </a:solidFill>
                <a:latin typeface="Comic Sans MS" panose="030F0702030302020204" pitchFamily="66" charset="0"/>
                <a:cs typeface="Times New Roman" panose="02020603050405020304" pitchFamily="18" charset="0"/>
              </a:rPr>
              <a:t>- 2: </a:t>
            </a:r>
            <a:r>
              <a:rPr lang="en-US" sz="4400" b="1" dirty="0">
                <a:solidFill>
                  <a:schemeClr val="bg1"/>
                </a:solidFill>
                <a:latin typeface="Comic Sans MS" panose="030F0702030302020204" pitchFamily="66" charset="0"/>
                <a:cs typeface="Times New Roman" panose="02020603050405020304" pitchFamily="18" charset="0"/>
              </a:rPr>
              <a:t>What is the relationship between a car's engine power and its price?</a:t>
            </a:r>
            <a:br>
              <a:rPr lang="en-US" sz="4400" b="1" dirty="0">
                <a:solidFill>
                  <a:schemeClr val="bg1"/>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8279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5591-A610-35CF-F7C2-C5685638AE18}"/>
              </a:ext>
            </a:extLst>
          </p:cNvPr>
          <p:cNvSpPr>
            <a:spLocks noGrp="1"/>
          </p:cNvSpPr>
          <p:nvPr>
            <p:ph type="title"/>
          </p:nvPr>
        </p:nvSpPr>
        <p:spPr>
          <a:xfrm>
            <a:off x="0" y="365125"/>
            <a:ext cx="12037102" cy="1325563"/>
          </a:xfrm>
        </p:spPr>
        <p:txBody>
          <a:bodyPr>
            <a:normAutofit fontScale="90000"/>
          </a:bodyPr>
          <a:lstStyle/>
          <a:p>
            <a:r>
              <a:rPr lang="en-US" sz="4900" b="1" dirty="0" err="1">
                <a:solidFill>
                  <a:srgbClr val="FFFF00"/>
                </a:solidFill>
                <a:latin typeface="Comic Sans MS" panose="030F0702030302020204" pitchFamily="66" charset="0"/>
                <a:cs typeface="Times New Roman" panose="02020603050405020304" pitchFamily="18" charset="0"/>
              </a:rPr>
              <a:t>A_Task</a:t>
            </a:r>
            <a:r>
              <a:rPr lang="en-US" sz="4900" b="1" dirty="0">
                <a:solidFill>
                  <a:srgbClr val="FFFF00"/>
                </a:solidFill>
                <a:latin typeface="Comic Sans MS" panose="030F0702030302020204" pitchFamily="66" charset="0"/>
                <a:cs typeface="Times New Roman" panose="02020603050405020304" pitchFamily="18" charset="0"/>
              </a:rPr>
              <a:t>- 3: </a:t>
            </a:r>
            <a:r>
              <a:rPr lang="en-US" sz="4900" b="1" dirty="0">
                <a:solidFill>
                  <a:schemeClr val="bg1"/>
                </a:solidFill>
                <a:latin typeface="Comic Sans MS" panose="030F0702030302020204" pitchFamily="66" charset="0"/>
                <a:cs typeface="Times New Roman" panose="02020603050405020304" pitchFamily="18" charset="0"/>
              </a:rPr>
              <a:t>Which car features are most important in determining a car's price?</a:t>
            </a:r>
            <a:br>
              <a:rPr lang="en-US" sz="4400" b="1" dirty="0">
                <a:solidFill>
                  <a:schemeClr val="bg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3A9F3077-EF23-06B7-CF82-5AB4A8D778D8}"/>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99606" y="1690688"/>
            <a:ext cx="10193311" cy="4695122"/>
          </a:xfrm>
          <a:prstGeom prst="rect">
            <a:avLst/>
          </a:prstGeom>
        </p:spPr>
      </p:pic>
      <p:pic>
        <p:nvPicPr>
          <p:cNvPr id="4" name="Picture 3">
            <a:extLst>
              <a:ext uri="{FF2B5EF4-FFF2-40B4-BE49-F238E27FC236}">
                <a16:creationId xmlns:a16="http://schemas.microsoft.com/office/drawing/2014/main" id="{B6A6960F-9148-B640-5BB3-6C452953C05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92917" y="5711252"/>
            <a:ext cx="1399081" cy="1146747"/>
          </a:xfrm>
          <a:prstGeom prst="rect">
            <a:avLst/>
          </a:prstGeom>
        </p:spPr>
      </p:pic>
    </p:spTree>
    <p:extLst>
      <p:ext uri="{BB962C8B-B14F-4D97-AF65-F5344CB8AC3E}">
        <p14:creationId xmlns:p14="http://schemas.microsoft.com/office/powerpoint/2010/main" val="2882967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4A2B0-3248-24D9-B369-5D038295C942}"/>
              </a:ext>
            </a:extLst>
          </p:cNvPr>
          <p:cNvSpPr>
            <a:spLocks noGrp="1"/>
          </p:cNvSpPr>
          <p:nvPr>
            <p:ph idx="1"/>
          </p:nvPr>
        </p:nvSpPr>
        <p:spPr>
          <a:xfrm>
            <a:off x="388495" y="1960537"/>
            <a:ext cx="10515600" cy="4351338"/>
          </a:xfrm>
        </p:spPr>
        <p:txBody>
          <a:bodyPr>
            <a:normAutofit/>
          </a:bodyPr>
          <a:lstStyle/>
          <a:p>
            <a:r>
              <a:rPr lang="en-US" sz="3200" b="1" dirty="0">
                <a:solidFill>
                  <a:srgbClr val="FFC000"/>
                </a:solidFill>
                <a:latin typeface="Times New Roman" panose="02020603050405020304" pitchFamily="18" charset="0"/>
                <a:cs typeface="Times New Roman" panose="02020603050405020304" pitchFamily="18" charset="0"/>
              </a:rPr>
              <a:t>According to the regression analysis, the car feature that has the least importance on the price of the vehicle is “intercept”. On the other hand, the “engine cylinder” has the highest importance.</a:t>
            </a:r>
          </a:p>
          <a:p>
            <a:r>
              <a:rPr lang="en-US" sz="3200" b="1" dirty="0">
                <a:solidFill>
                  <a:srgbClr val="FFC000"/>
                </a:solidFill>
                <a:latin typeface="Times New Roman" panose="02020603050405020304" pitchFamily="18" charset="0"/>
                <a:cs typeface="Times New Roman" panose="02020603050405020304" pitchFamily="18" charset="0"/>
              </a:rPr>
              <a:t>Other features that show relative importance in determining the price of a car include “City MPG”, “Highway MPG”, “engine HP”, “vehicle style”, and “Number of doors”.</a:t>
            </a:r>
            <a:endParaRPr lang="en-IN" sz="3200"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FE6B5D-FFA7-859C-18CB-6C1B8EA3232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38872" y="5253560"/>
            <a:ext cx="2853128" cy="1604439"/>
          </a:xfrm>
          <a:prstGeom prst="rect">
            <a:avLst/>
          </a:prstGeom>
        </p:spPr>
      </p:pic>
      <p:pic>
        <p:nvPicPr>
          <p:cNvPr id="5" name="Picture 4">
            <a:extLst>
              <a:ext uri="{FF2B5EF4-FFF2-40B4-BE49-F238E27FC236}">
                <a16:creationId xmlns:a16="http://schemas.microsoft.com/office/drawing/2014/main" id="{C874D0A5-C75B-EF6F-612E-D5CCD2FD29B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4892" y="76502"/>
            <a:ext cx="12192000" cy="1759794"/>
          </a:xfrm>
          <a:prstGeom prst="rect">
            <a:avLst/>
          </a:prstGeom>
        </p:spPr>
      </p:pic>
    </p:spTree>
    <p:extLst>
      <p:ext uri="{BB962C8B-B14F-4D97-AF65-F5344CB8AC3E}">
        <p14:creationId xmlns:p14="http://schemas.microsoft.com/office/powerpoint/2010/main" val="3567011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B72C-5E8D-C859-0A82-B73C423B56C4}"/>
              </a:ext>
            </a:extLst>
          </p:cNvPr>
          <p:cNvSpPr>
            <a:spLocks noGrp="1"/>
          </p:cNvSpPr>
          <p:nvPr>
            <p:ph type="title"/>
          </p:nvPr>
        </p:nvSpPr>
        <p:spPr>
          <a:xfrm>
            <a:off x="0" y="365125"/>
            <a:ext cx="12052092" cy="1325563"/>
          </a:xfrm>
        </p:spPr>
        <p:txBody>
          <a:bodyPr>
            <a:normAutofit fontScale="90000"/>
          </a:bodyPr>
          <a:lstStyle/>
          <a:p>
            <a:r>
              <a:rPr lang="en-US" sz="4400" b="1" dirty="0" err="1">
                <a:solidFill>
                  <a:srgbClr val="FFFF00"/>
                </a:solidFill>
                <a:latin typeface="Comic Sans MS" panose="030F0702030302020204" pitchFamily="66" charset="0"/>
                <a:cs typeface="Times New Roman" panose="02020603050405020304" pitchFamily="18" charset="0"/>
              </a:rPr>
              <a:t>A_Task</a:t>
            </a:r>
            <a:r>
              <a:rPr lang="en-US" sz="4400" b="1" dirty="0">
                <a:solidFill>
                  <a:srgbClr val="FFFF00"/>
                </a:solidFill>
                <a:latin typeface="Comic Sans MS" panose="030F0702030302020204" pitchFamily="66" charset="0"/>
                <a:cs typeface="Times New Roman" panose="02020603050405020304" pitchFamily="18" charset="0"/>
              </a:rPr>
              <a:t>- 4: </a:t>
            </a:r>
            <a:r>
              <a:rPr lang="en-US" sz="4400" b="1" dirty="0">
                <a:solidFill>
                  <a:schemeClr val="bg1"/>
                </a:solidFill>
                <a:latin typeface="Comic Sans MS" panose="030F0702030302020204" pitchFamily="66" charset="0"/>
                <a:cs typeface="Times New Roman" panose="02020603050405020304" pitchFamily="18" charset="0"/>
              </a:rPr>
              <a:t>How does the average price of a car vary across different manufacturers?</a:t>
            </a:r>
            <a:br>
              <a:rPr lang="en-US" sz="4400" b="1" dirty="0">
                <a:solidFill>
                  <a:schemeClr val="bg1"/>
                </a:solidFill>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000A47FF-7CAC-0033-57C2-6295FD22DEDB}"/>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0" y="2166876"/>
            <a:ext cx="5766217" cy="3499407"/>
          </a:xfrm>
          <a:prstGeom prst="rect">
            <a:avLst/>
          </a:prstGeom>
        </p:spPr>
      </p:pic>
      <p:pic>
        <p:nvPicPr>
          <p:cNvPr id="4" name="Picture 3">
            <a:extLst>
              <a:ext uri="{FF2B5EF4-FFF2-40B4-BE49-F238E27FC236}">
                <a16:creationId xmlns:a16="http://schemas.microsoft.com/office/drawing/2014/main" id="{41393D52-1352-7106-434B-66E1E904301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19338" y="5861154"/>
            <a:ext cx="1772662" cy="996846"/>
          </a:xfrm>
          <a:prstGeom prst="rect">
            <a:avLst/>
          </a:prstGeom>
        </p:spPr>
      </p:pic>
      <p:pic>
        <p:nvPicPr>
          <p:cNvPr id="6" name="Picture 5">
            <a:extLst>
              <a:ext uri="{FF2B5EF4-FFF2-40B4-BE49-F238E27FC236}">
                <a16:creationId xmlns:a16="http://schemas.microsoft.com/office/drawing/2014/main" id="{FF4583D7-6118-265D-05CE-EE600DA943D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26046" y="2078475"/>
            <a:ext cx="6026046" cy="3676207"/>
          </a:xfrm>
          <a:prstGeom prst="rect">
            <a:avLst/>
          </a:prstGeom>
        </p:spPr>
      </p:pic>
    </p:spTree>
    <p:extLst>
      <p:ext uri="{BB962C8B-B14F-4D97-AF65-F5344CB8AC3E}">
        <p14:creationId xmlns:p14="http://schemas.microsoft.com/office/powerpoint/2010/main" val="3234390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D5A7D-78AD-050D-28D5-06E73D68EF33}"/>
              </a:ext>
            </a:extLst>
          </p:cNvPr>
          <p:cNvSpPr>
            <a:spLocks noGrp="1"/>
          </p:cNvSpPr>
          <p:nvPr>
            <p:ph idx="1"/>
          </p:nvPr>
        </p:nvSpPr>
        <p:spPr>
          <a:xfrm>
            <a:off x="239843" y="1825625"/>
            <a:ext cx="11113957" cy="4351338"/>
          </a:xfrm>
        </p:spPr>
        <p:txBody>
          <a:bodyPr>
            <a:normAutofit/>
          </a:bodyPr>
          <a:lstStyle/>
          <a:p>
            <a:r>
              <a:rPr lang="en-US" sz="4000" b="1" dirty="0">
                <a:solidFill>
                  <a:srgbClr val="FFC000"/>
                </a:solidFill>
                <a:latin typeface="Times New Roman" panose="02020603050405020304" pitchFamily="18" charset="0"/>
                <a:cs typeface="Times New Roman" panose="02020603050405020304" pitchFamily="18" charset="0"/>
              </a:rPr>
              <a:t>“Bugatti”, “Maybach”, and “Rolls Royce” are the manufacturers with the highest average prices for cars.</a:t>
            </a:r>
          </a:p>
          <a:p>
            <a:r>
              <a:rPr lang="en-US" sz="4000" b="1" dirty="0">
                <a:solidFill>
                  <a:srgbClr val="FFC000"/>
                </a:solidFill>
                <a:latin typeface="Times New Roman" panose="02020603050405020304" pitchFamily="18" charset="0"/>
                <a:cs typeface="Times New Roman" panose="02020603050405020304" pitchFamily="18" charset="0"/>
              </a:rPr>
              <a:t>“Bugatti” has the highest average price range, while “Plymouth” has the lowest average price range among the manufacturers.</a:t>
            </a:r>
            <a:endParaRPr lang="en-IN" sz="4000"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87C481-78DA-406D-F773-24D8E5653A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99914" y="5006714"/>
            <a:ext cx="3292086" cy="1851285"/>
          </a:xfrm>
          <a:prstGeom prst="rect">
            <a:avLst/>
          </a:prstGeom>
        </p:spPr>
      </p:pic>
      <p:pic>
        <p:nvPicPr>
          <p:cNvPr id="5" name="Picture 4">
            <a:extLst>
              <a:ext uri="{FF2B5EF4-FFF2-40B4-BE49-F238E27FC236}">
                <a16:creationId xmlns:a16="http://schemas.microsoft.com/office/drawing/2014/main" id="{4366E6A6-6DA3-0397-E24E-F4DFFAA88A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9921" y="0"/>
            <a:ext cx="12192000" cy="1690640"/>
          </a:xfrm>
          <a:prstGeom prst="rect">
            <a:avLst/>
          </a:prstGeom>
        </p:spPr>
      </p:pic>
    </p:spTree>
    <p:extLst>
      <p:ext uri="{BB962C8B-B14F-4D97-AF65-F5344CB8AC3E}">
        <p14:creationId xmlns:p14="http://schemas.microsoft.com/office/powerpoint/2010/main" val="83160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1DBC-66AF-74C6-2AAB-5BE3E954CF1A}"/>
              </a:ext>
            </a:extLst>
          </p:cNvPr>
          <p:cNvSpPr>
            <a:spLocks noGrp="1"/>
          </p:cNvSpPr>
          <p:nvPr>
            <p:ph type="title"/>
          </p:nvPr>
        </p:nvSpPr>
        <p:spPr/>
        <p:txBody>
          <a:bodyPr>
            <a:normAutofit/>
          </a:bodyPr>
          <a:lstStyle/>
          <a:p>
            <a:pPr algn="ctr"/>
            <a:r>
              <a:rPr lang="en-US" sz="5400" b="1" u="sng" dirty="0">
                <a:solidFill>
                  <a:srgbClr val="FF0000"/>
                </a:solidFill>
                <a:latin typeface="Comic Sans MS" panose="030F0702030302020204" pitchFamily="66" charset="0"/>
              </a:rPr>
              <a:t>TABLE OF CONTENTS</a:t>
            </a:r>
            <a:endParaRPr lang="en-IN" sz="5400"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26A53CF6-255D-7C30-39C5-E18186398090}"/>
              </a:ext>
            </a:extLst>
          </p:cNvPr>
          <p:cNvSpPr>
            <a:spLocks noGrp="1"/>
          </p:cNvSpPr>
          <p:nvPr>
            <p:ph idx="1"/>
          </p:nvPr>
        </p:nvSpPr>
        <p:spPr>
          <a:xfrm>
            <a:off x="149902" y="1499016"/>
            <a:ext cx="12042098" cy="5358983"/>
          </a:xfrm>
        </p:spPr>
        <p:txBody>
          <a:bodyPr/>
          <a:lstStyle/>
          <a:p>
            <a:pPr marL="514350" indent="-514350">
              <a:buFont typeface="+mj-lt"/>
              <a:buAutoNum type="arabicParenR"/>
            </a:pPr>
            <a:r>
              <a:rPr lang="en-US" sz="3600" b="1" dirty="0">
                <a:solidFill>
                  <a:schemeClr val="bg1"/>
                </a:solidFill>
                <a:latin typeface="Times New Roman" panose="02020603050405020304" pitchFamily="18" charset="0"/>
                <a:cs typeface="Times New Roman" panose="02020603050405020304" pitchFamily="18" charset="0"/>
              </a:rPr>
              <a:t>PROJECT DESCRIPTION</a:t>
            </a:r>
          </a:p>
          <a:p>
            <a:pPr marL="514350" indent="-514350">
              <a:buFont typeface="+mj-lt"/>
              <a:buAutoNum type="arabicParenR"/>
            </a:pPr>
            <a:r>
              <a:rPr lang="en-US" sz="3600" b="1" dirty="0">
                <a:solidFill>
                  <a:schemeClr val="bg1"/>
                </a:solidFill>
                <a:latin typeface="Times New Roman" panose="02020603050405020304" pitchFamily="18" charset="0"/>
                <a:cs typeface="Times New Roman" panose="02020603050405020304" pitchFamily="18" charset="0"/>
              </a:rPr>
              <a:t>TASK: ANALYSIS</a:t>
            </a:r>
          </a:p>
          <a:p>
            <a:pPr marL="514350" indent="-514350">
              <a:buFont typeface="+mj-lt"/>
              <a:buAutoNum type="arabicParenR"/>
            </a:pPr>
            <a:r>
              <a:rPr lang="en-US" sz="3600" b="1" dirty="0">
                <a:solidFill>
                  <a:schemeClr val="bg1"/>
                </a:solidFill>
                <a:latin typeface="Times New Roman" panose="02020603050405020304" pitchFamily="18" charset="0"/>
                <a:cs typeface="Times New Roman" panose="02020603050405020304" pitchFamily="18" charset="0"/>
              </a:rPr>
              <a:t>TASK: DASHBOARD</a:t>
            </a:r>
          </a:p>
          <a:p>
            <a:pPr marL="514350" indent="-514350">
              <a:buFont typeface="+mj-lt"/>
              <a:buAutoNum type="arabicParenR"/>
            </a:pPr>
            <a:r>
              <a:rPr lang="en-US" sz="3600" b="1" dirty="0">
                <a:solidFill>
                  <a:schemeClr val="bg1"/>
                </a:solidFill>
                <a:latin typeface="Times New Roman" panose="02020603050405020304" pitchFamily="18" charset="0"/>
                <a:cs typeface="Times New Roman" panose="02020603050405020304" pitchFamily="18" charset="0"/>
              </a:rPr>
              <a:t>TECH-STACK USED</a:t>
            </a:r>
          </a:p>
          <a:p>
            <a:pPr marL="514350" indent="-514350">
              <a:buFont typeface="+mj-lt"/>
              <a:buAutoNum type="arabicParenR"/>
            </a:pPr>
            <a:r>
              <a:rPr lang="en-US" sz="3600" b="1" dirty="0">
                <a:solidFill>
                  <a:schemeClr val="bg1"/>
                </a:solidFill>
                <a:latin typeface="Times New Roman" panose="02020603050405020304" pitchFamily="18" charset="0"/>
                <a:cs typeface="Times New Roman" panose="02020603050405020304" pitchFamily="18" charset="0"/>
              </a:rPr>
              <a:t>APPROACH</a:t>
            </a:r>
          </a:p>
          <a:p>
            <a:pPr marL="514350" indent="-514350">
              <a:buFont typeface="+mj-lt"/>
              <a:buAutoNum type="arabicParenR"/>
            </a:pPr>
            <a:r>
              <a:rPr lang="en-US" sz="3600" b="1" dirty="0">
                <a:solidFill>
                  <a:schemeClr val="bg1"/>
                </a:solidFill>
                <a:latin typeface="Times New Roman" panose="02020603050405020304" pitchFamily="18" charset="0"/>
                <a:cs typeface="Times New Roman" panose="02020603050405020304" pitchFamily="18" charset="0"/>
              </a:rPr>
              <a:t>INSIGHTS AND RESULTS</a:t>
            </a:r>
          </a:p>
          <a:p>
            <a:pPr marL="514350" indent="-514350">
              <a:buFont typeface="+mj-lt"/>
              <a:buAutoNum type="arabicParenR"/>
            </a:pPr>
            <a:r>
              <a:rPr lang="en-US" sz="3600" b="1" dirty="0">
                <a:solidFill>
                  <a:schemeClr val="bg1"/>
                </a:solidFill>
                <a:latin typeface="Times New Roman" panose="02020603050405020304" pitchFamily="18" charset="0"/>
                <a:cs typeface="Times New Roman" panose="02020603050405020304" pitchFamily="18" charset="0"/>
              </a:rPr>
              <a:t>CONCLUSION</a:t>
            </a:r>
          </a:p>
          <a:p>
            <a:pPr marL="514350" indent="-514350">
              <a:buFont typeface="+mj-lt"/>
              <a:buAutoNum type="arabicParenR"/>
            </a:pPr>
            <a:r>
              <a:rPr lang="en-US" sz="3600" b="1" dirty="0">
                <a:solidFill>
                  <a:schemeClr val="bg1"/>
                </a:solidFill>
                <a:latin typeface="Times New Roman" panose="02020603050405020304" pitchFamily="18" charset="0"/>
                <a:cs typeface="Times New Roman" panose="02020603050405020304" pitchFamily="18" charset="0"/>
              </a:rPr>
              <a:t>DRIVE LINK</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080ACF1-020B-BAD9-FD49-5FAB055B13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01875" y="4107305"/>
            <a:ext cx="4890125" cy="2750695"/>
          </a:xfrm>
          <a:prstGeom prst="rect">
            <a:avLst/>
          </a:prstGeom>
        </p:spPr>
      </p:pic>
    </p:spTree>
    <p:extLst>
      <p:ext uri="{BB962C8B-B14F-4D97-AF65-F5344CB8AC3E}">
        <p14:creationId xmlns:p14="http://schemas.microsoft.com/office/powerpoint/2010/main" val="4286870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B52A-003A-1511-8DE8-3999B70845A5}"/>
              </a:ext>
            </a:extLst>
          </p:cNvPr>
          <p:cNvSpPr>
            <a:spLocks noGrp="1"/>
          </p:cNvSpPr>
          <p:nvPr>
            <p:ph type="title"/>
          </p:nvPr>
        </p:nvSpPr>
        <p:spPr>
          <a:xfrm>
            <a:off x="0" y="500062"/>
            <a:ext cx="12191999" cy="1325563"/>
          </a:xfrm>
        </p:spPr>
        <p:txBody>
          <a:bodyPr>
            <a:normAutofit fontScale="90000"/>
          </a:bodyPr>
          <a:lstStyle/>
          <a:p>
            <a:r>
              <a:rPr lang="en-US" sz="4400" b="1" dirty="0" err="1">
                <a:solidFill>
                  <a:srgbClr val="FFFF00"/>
                </a:solidFill>
                <a:latin typeface="Comic Sans MS" panose="030F0702030302020204" pitchFamily="66" charset="0"/>
                <a:cs typeface="Times New Roman" panose="02020603050405020304" pitchFamily="18" charset="0"/>
              </a:rPr>
              <a:t>A_Task</a:t>
            </a:r>
            <a:r>
              <a:rPr lang="en-US" sz="4400" b="1" dirty="0">
                <a:solidFill>
                  <a:srgbClr val="FFFF00"/>
                </a:solidFill>
                <a:latin typeface="Comic Sans MS" panose="030F0702030302020204" pitchFamily="66" charset="0"/>
                <a:cs typeface="Times New Roman" panose="02020603050405020304" pitchFamily="18" charset="0"/>
              </a:rPr>
              <a:t>- 5: </a:t>
            </a:r>
            <a:r>
              <a:rPr lang="en-US" sz="4400" b="1" dirty="0">
                <a:solidFill>
                  <a:schemeClr val="bg1"/>
                </a:solidFill>
                <a:latin typeface="Comic Sans MS" panose="030F0702030302020204" pitchFamily="66" charset="0"/>
                <a:cs typeface="Times New Roman" panose="02020603050405020304" pitchFamily="18" charset="0"/>
              </a:rPr>
              <a:t>What is the relationship between fuel efficiency and the number of cylinders in a car’s engine?</a:t>
            </a:r>
            <a:br>
              <a:rPr lang="en-IN" sz="4400" b="1" dirty="0">
                <a:solidFill>
                  <a:schemeClr val="bg1"/>
                </a:solidFill>
                <a:latin typeface="Comic Sans MS" panose="030F0702030302020204" pitchFamily="66" charset="0"/>
                <a:cs typeface="Times New Roman" panose="02020603050405020304" pitchFamily="18" charset="0"/>
              </a:rPr>
            </a:br>
            <a:endParaRPr lang="en-IN" dirty="0">
              <a:latin typeface="Comic Sans MS" panose="030F0702030302020204" pitchFamily="66" charset="0"/>
            </a:endParaRPr>
          </a:p>
        </p:txBody>
      </p:sp>
      <p:pic>
        <p:nvPicPr>
          <p:cNvPr id="5" name="Content Placeholder 4">
            <a:extLst>
              <a:ext uri="{FF2B5EF4-FFF2-40B4-BE49-F238E27FC236}">
                <a16:creationId xmlns:a16="http://schemas.microsoft.com/office/drawing/2014/main" id="{B48708D9-3709-3021-2967-8BCCB890D84B}"/>
              </a:ext>
            </a:extLst>
          </p:cNvPr>
          <p:cNvPicPr>
            <a:picLocks noGrp="1" noChangeAspect="1"/>
          </p:cNvPicPr>
          <p:nvPr>
            <p:ph idx="1"/>
          </p:nvPr>
        </p:nvPicPr>
        <p:blipFill>
          <a:blip r:embed="rId2"/>
          <a:stretch>
            <a:fillRect/>
          </a:stretch>
        </p:blipFill>
        <p:spPr>
          <a:xfrm>
            <a:off x="659567" y="2044704"/>
            <a:ext cx="10583056" cy="3891656"/>
          </a:xfrm>
          <a:prstGeom prst="rect">
            <a:avLst/>
          </a:prstGeom>
        </p:spPr>
      </p:pic>
      <p:pic>
        <p:nvPicPr>
          <p:cNvPr id="4" name="Picture 3">
            <a:extLst>
              <a:ext uri="{FF2B5EF4-FFF2-40B4-BE49-F238E27FC236}">
                <a16:creationId xmlns:a16="http://schemas.microsoft.com/office/drawing/2014/main" id="{D4552074-74F1-99DD-E8A3-9578D6F76F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53075" y="5936360"/>
            <a:ext cx="1638924" cy="921639"/>
          </a:xfrm>
          <a:prstGeom prst="rect">
            <a:avLst/>
          </a:prstGeom>
        </p:spPr>
      </p:pic>
    </p:spTree>
    <p:extLst>
      <p:ext uri="{BB962C8B-B14F-4D97-AF65-F5344CB8AC3E}">
        <p14:creationId xmlns:p14="http://schemas.microsoft.com/office/powerpoint/2010/main" val="46887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93F4D-F85E-9B67-0B4D-AEEF6B76391F}"/>
              </a:ext>
            </a:extLst>
          </p:cNvPr>
          <p:cNvSpPr>
            <a:spLocks noGrp="1"/>
          </p:cNvSpPr>
          <p:nvPr>
            <p:ph idx="1"/>
          </p:nvPr>
        </p:nvSpPr>
        <p:spPr>
          <a:xfrm>
            <a:off x="209862" y="2171491"/>
            <a:ext cx="10754193" cy="4351338"/>
          </a:xfrm>
        </p:spPr>
        <p:txBody>
          <a:bodyPr>
            <a:normAutofit/>
          </a:bodyPr>
          <a:lstStyle/>
          <a:p>
            <a:r>
              <a:rPr lang="en-US" sz="4000" b="1" dirty="0">
                <a:solidFill>
                  <a:srgbClr val="FFC000"/>
                </a:solidFill>
                <a:latin typeface="Times New Roman" panose="02020603050405020304" pitchFamily="18" charset="0"/>
                <a:cs typeface="Times New Roman" panose="02020603050405020304" pitchFamily="18" charset="0"/>
              </a:rPr>
              <a:t>There is an inverse relationship between the number of engine cylinders and the average highway MPG.</a:t>
            </a:r>
          </a:p>
          <a:p>
            <a:r>
              <a:rPr lang="en-US" sz="4000" b="1" dirty="0">
                <a:solidFill>
                  <a:srgbClr val="FFC000"/>
                </a:solidFill>
                <a:latin typeface="Times New Roman" panose="02020603050405020304" pitchFamily="18" charset="0"/>
                <a:cs typeface="Times New Roman" panose="02020603050405020304" pitchFamily="18" charset="0"/>
              </a:rPr>
              <a:t>Cars with fewer engine cylinders tend to have higher average highway MPG, while cars with more engine cylinders have lower average highway MPG.</a:t>
            </a:r>
            <a:endParaRPr lang="en-IN" sz="4000"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AA7711-3188-C358-CD7E-A7E776FCDA7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73587" y="5498019"/>
            <a:ext cx="2418412" cy="1359980"/>
          </a:xfrm>
          <a:prstGeom prst="rect">
            <a:avLst/>
          </a:prstGeom>
        </p:spPr>
      </p:pic>
      <p:sp>
        <p:nvSpPr>
          <p:cNvPr id="5" name="Title 1">
            <a:extLst>
              <a:ext uri="{FF2B5EF4-FFF2-40B4-BE49-F238E27FC236}">
                <a16:creationId xmlns:a16="http://schemas.microsoft.com/office/drawing/2014/main" id="{3997D580-87EB-C72C-C76F-15EEB5F8AC13}"/>
              </a:ext>
            </a:extLst>
          </p:cNvPr>
          <p:cNvSpPr>
            <a:spLocks noGrp="1"/>
          </p:cNvSpPr>
          <p:nvPr>
            <p:ph type="title"/>
          </p:nvPr>
        </p:nvSpPr>
        <p:spPr>
          <a:xfrm>
            <a:off x="0" y="500062"/>
            <a:ext cx="12191999" cy="1325563"/>
          </a:xfrm>
        </p:spPr>
        <p:txBody>
          <a:bodyPr>
            <a:normAutofit fontScale="90000"/>
          </a:bodyPr>
          <a:lstStyle/>
          <a:p>
            <a:r>
              <a:rPr lang="en-US" sz="4400" b="1" dirty="0" err="1">
                <a:solidFill>
                  <a:srgbClr val="FFFF00"/>
                </a:solidFill>
                <a:latin typeface="Comic Sans MS" panose="030F0702030302020204" pitchFamily="66" charset="0"/>
                <a:cs typeface="Times New Roman" panose="02020603050405020304" pitchFamily="18" charset="0"/>
              </a:rPr>
              <a:t>A_Task</a:t>
            </a:r>
            <a:r>
              <a:rPr lang="en-US" sz="4400" b="1" dirty="0">
                <a:solidFill>
                  <a:srgbClr val="FFFF00"/>
                </a:solidFill>
                <a:latin typeface="Comic Sans MS" panose="030F0702030302020204" pitchFamily="66" charset="0"/>
                <a:cs typeface="Times New Roman" panose="02020603050405020304" pitchFamily="18" charset="0"/>
              </a:rPr>
              <a:t>- 5: </a:t>
            </a:r>
            <a:r>
              <a:rPr lang="en-US" sz="4400" b="1" dirty="0">
                <a:solidFill>
                  <a:schemeClr val="bg1"/>
                </a:solidFill>
                <a:latin typeface="Comic Sans MS" panose="030F0702030302020204" pitchFamily="66" charset="0"/>
                <a:cs typeface="Times New Roman" panose="02020603050405020304" pitchFamily="18" charset="0"/>
              </a:rPr>
              <a:t>What is the relationship between fuel efficiency and the number of cylinders in a car’s engine?</a:t>
            </a:r>
            <a:br>
              <a:rPr lang="en-IN" sz="4400" b="1" dirty="0">
                <a:solidFill>
                  <a:schemeClr val="bg1"/>
                </a:solidFill>
                <a:latin typeface="Comic Sans MS" panose="030F0702030302020204" pitchFamily="66" charset="0"/>
                <a:cs typeface="Times New Roman" panose="02020603050405020304" pitchFamily="18" charset="0"/>
              </a:rPr>
            </a:br>
            <a:endParaRPr lang="en-IN" dirty="0">
              <a:latin typeface="Comic Sans MS" panose="030F0702030302020204" pitchFamily="66" charset="0"/>
            </a:endParaRPr>
          </a:p>
        </p:txBody>
      </p:sp>
    </p:spTree>
    <p:extLst>
      <p:ext uri="{BB962C8B-B14F-4D97-AF65-F5344CB8AC3E}">
        <p14:creationId xmlns:p14="http://schemas.microsoft.com/office/powerpoint/2010/main" val="117258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3DF3-B86D-DD75-D453-2F68AF2AF91F}"/>
              </a:ext>
            </a:extLst>
          </p:cNvPr>
          <p:cNvSpPr>
            <a:spLocks noGrp="1"/>
          </p:cNvSpPr>
          <p:nvPr>
            <p:ph type="title"/>
          </p:nvPr>
        </p:nvSpPr>
        <p:spPr>
          <a:xfrm>
            <a:off x="-1" y="365125"/>
            <a:ext cx="12191999"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- 1: </a:t>
            </a:r>
            <a:r>
              <a:rPr lang="en-US" b="1" dirty="0">
                <a:solidFill>
                  <a:schemeClr val="bg1"/>
                </a:solidFill>
                <a:latin typeface="Comic Sans MS" panose="030F0702030302020204" pitchFamily="66" charset="0"/>
                <a:cs typeface="Times New Roman" panose="02020603050405020304" pitchFamily="18" charset="0"/>
              </a:rPr>
              <a:t>How does the distribution of car prices vary by brand and body style?</a:t>
            </a:r>
            <a:br>
              <a:rPr lang="en-US" b="1" dirty="0">
                <a:solidFill>
                  <a:schemeClr val="bg1"/>
                </a:solidFill>
                <a:latin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D94949F4-5736-4E05-09A3-C3D1CF246B8E}"/>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14791" y="1514007"/>
            <a:ext cx="8424473" cy="4802187"/>
          </a:xfrm>
        </p:spPr>
      </p:pic>
      <p:pic>
        <p:nvPicPr>
          <p:cNvPr id="4" name="Picture 3">
            <a:extLst>
              <a:ext uri="{FF2B5EF4-FFF2-40B4-BE49-F238E27FC236}">
                <a16:creationId xmlns:a16="http://schemas.microsoft.com/office/drawing/2014/main" id="{3A7ECF13-FBD1-0242-631A-7C2BB977927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58400" y="5658183"/>
            <a:ext cx="2133599" cy="1199816"/>
          </a:xfrm>
          <a:prstGeom prst="rect">
            <a:avLst/>
          </a:prstGeom>
        </p:spPr>
      </p:pic>
      <p:pic>
        <p:nvPicPr>
          <p:cNvPr id="8" name="Picture 7">
            <a:extLst>
              <a:ext uri="{FF2B5EF4-FFF2-40B4-BE49-F238E27FC236}">
                <a16:creationId xmlns:a16="http://schemas.microsoft.com/office/drawing/2014/main" id="{5EDBE4F2-C4BB-B1BF-DB22-BF2E06D4754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448692" y="1514007"/>
            <a:ext cx="1883872" cy="4026161"/>
          </a:xfrm>
          <a:prstGeom prst="rect">
            <a:avLst/>
          </a:prstGeom>
        </p:spPr>
      </p:pic>
    </p:spTree>
    <p:extLst>
      <p:ext uri="{BB962C8B-B14F-4D97-AF65-F5344CB8AC3E}">
        <p14:creationId xmlns:p14="http://schemas.microsoft.com/office/powerpoint/2010/main" val="1778895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D09C4-0C01-DA07-9866-94A793422FB5}"/>
              </a:ext>
            </a:extLst>
          </p:cNvPr>
          <p:cNvSpPr>
            <a:spLocks noGrp="1"/>
          </p:cNvSpPr>
          <p:nvPr>
            <p:ph idx="1"/>
          </p:nvPr>
        </p:nvSpPr>
        <p:spPr>
          <a:xfrm>
            <a:off x="149902" y="1825625"/>
            <a:ext cx="11203898" cy="4351338"/>
          </a:xfrm>
        </p:spPr>
        <p:txBody>
          <a:bodyPr>
            <a:normAutofit/>
          </a:bodyPr>
          <a:lstStyle/>
          <a:p>
            <a:r>
              <a:rPr lang="en-US" sz="3600" b="1" dirty="0">
                <a:solidFill>
                  <a:srgbClr val="FFC000"/>
                </a:solidFill>
                <a:latin typeface="Times New Roman" panose="02020603050405020304" pitchFamily="18" charset="0"/>
                <a:cs typeface="Times New Roman" panose="02020603050405020304" pitchFamily="18" charset="0"/>
              </a:rPr>
              <a:t>The distribution of car prices varies by brand and body style. Different brands and body styles have different price ranges.</a:t>
            </a:r>
          </a:p>
          <a:p>
            <a:r>
              <a:rPr lang="en-US" sz="3600" b="1" dirty="0">
                <a:solidFill>
                  <a:srgbClr val="FFC000"/>
                </a:solidFill>
                <a:latin typeface="Times New Roman" panose="02020603050405020304" pitchFamily="18" charset="0"/>
                <a:cs typeface="Times New Roman" panose="02020603050405020304" pitchFamily="18" charset="0"/>
              </a:rPr>
              <a:t>For example, “Genesis” only manufactures “Sedans” with an average MSRP of $1,39,850, while “Chevrolet” offers various body styles, with “Sedans” having a total MSRP of $8,80,480.</a:t>
            </a:r>
            <a:endParaRPr lang="en-IN" sz="3600"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27DF2C-B766-CE73-A0E9-CCF6AD392F8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13166" y="5126636"/>
            <a:ext cx="3078834" cy="1731364"/>
          </a:xfrm>
          <a:prstGeom prst="rect">
            <a:avLst/>
          </a:prstGeom>
        </p:spPr>
      </p:pic>
      <p:sp>
        <p:nvSpPr>
          <p:cNvPr id="5" name="Title 1">
            <a:extLst>
              <a:ext uri="{FF2B5EF4-FFF2-40B4-BE49-F238E27FC236}">
                <a16:creationId xmlns:a16="http://schemas.microsoft.com/office/drawing/2014/main" id="{CDC8B54A-8DEE-2393-B4DE-45B2B0C1AC14}"/>
              </a:ext>
            </a:extLst>
          </p:cNvPr>
          <p:cNvSpPr>
            <a:spLocks noGrp="1"/>
          </p:cNvSpPr>
          <p:nvPr>
            <p:ph type="title"/>
          </p:nvPr>
        </p:nvSpPr>
        <p:spPr>
          <a:xfrm>
            <a:off x="-1" y="365125"/>
            <a:ext cx="12191999"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- 1: </a:t>
            </a:r>
            <a:r>
              <a:rPr lang="en-US" b="1" dirty="0">
                <a:solidFill>
                  <a:schemeClr val="bg1"/>
                </a:solidFill>
                <a:latin typeface="Comic Sans MS" panose="030F0702030302020204" pitchFamily="66" charset="0"/>
                <a:cs typeface="Times New Roman" panose="02020603050405020304" pitchFamily="18" charset="0"/>
              </a:rPr>
              <a:t>How does the distribution of car prices vary by brand and body style?</a:t>
            </a:r>
            <a:br>
              <a:rPr lang="en-US" b="1" dirty="0">
                <a:solidFill>
                  <a:schemeClr val="bg1"/>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508559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E782-F5CB-B638-786A-1DBA0EE31079}"/>
              </a:ext>
            </a:extLst>
          </p:cNvPr>
          <p:cNvSpPr>
            <a:spLocks noGrp="1"/>
          </p:cNvSpPr>
          <p:nvPr>
            <p:ph type="title"/>
          </p:nvPr>
        </p:nvSpPr>
        <p:spPr>
          <a:xfrm>
            <a:off x="0" y="500062"/>
            <a:ext cx="12191999"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- 2: </a:t>
            </a:r>
            <a:r>
              <a:rPr lang="en-US" b="1" dirty="0">
                <a:solidFill>
                  <a:schemeClr val="bg1"/>
                </a:solidFill>
                <a:latin typeface="Comic Sans MS" panose="030F0702030302020204" pitchFamily="66" charset="0"/>
                <a:cs typeface="Times New Roman" panose="02020603050405020304" pitchFamily="18" charset="0"/>
              </a:rPr>
              <a:t>Which car brands have the highest and lowest average MSRPs, and how does this vary by body style?</a:t>
            </a:r>
            <a:br>
              <a:rPr lang="en-US" b="1" dirty="0">
                <a:solidFill>
                  <a:schemeClr val="bg1"/>
                </a:solidFill>
                <a:latin typeface="Comic Sans MS" panose="030F0702030302020204" pitchFamily="66" charset="0"/>
                <a:cs typeface="Times New Roman" panose="02020603050405020304" pitchFamily="18" charset="0"/>
              </a:rPr>
            </a:br>
            <a:endParaRPr lang="en-IN" dirty="0">
              <a:latin typeface="Comic Sans MS" panose="030F0702030302020204" pitchFamily="66" charset="0"/>
            </a:endParaRPr>
          </a:p>
        </p:txBody>
      </p:sp>
      <p:pic>
        <p:nvPicPr>
          <p:cNvPr id="6" name="Content Placeholder 5">
            <a:extLst>
              <a:ext uri="{FF2B5EF4-FFF2-40B4-BE49-F238E27FC236}">
                <a16:creationId xmlns:a16="http://schemas.microsoft.com/office/drawing/2014/main" id="{CC9CC7AF-926D-5B99-8978-647C19934919}"/>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14793" y="1825625"/>
            <a:ext cx="8589364" cy="4874978"/>
          </a:xfrm>
        </p:spPr>
      </p:pic>
      <p:pic>
        <p:nvPicPr>
          <p:cNvPr id="4" name="Picture 3">
            <a:extLst>
              <a:ext uri="{FF2B5EF4-FFF2-40B4-BE49-F238E27FC236}">
                <a16:creationId xmlns:a16="http://schemas.microsoft.com/office/drawing/2014/main" id="{F9E59462-FA82-79EB-376E-E30FC1D593F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79278" y="5951095"/>
            <a:ext cx="1612721" cy="906904"/>
          </a:xfrm>
          <a:prstGeom prst="rect">
            <a:avLst/>
          </a:prstGeom>
        </p:spPr>
      </p:pic>
      <p:pic>
        <p:nvPicPr>
          <p:cNvPr id="8" name="Picture 7">
            <a:extLst>
              <a:ext uri="{FF2B5EF4-FFF2-40B4-BE49-F238E27FC236}">
                <a16:creationId xmlns:a16="http://schemas.microsoft.com/office/drawing/2014/main" id="{5DDB1D80-5D19-9A2E-6223-9A31A95BFA90}"/>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441198" y="1825625"/>
            <a:ext cx="1981307" cy="3975568"/>
          </a:xfrm>
          <a:prstGeom prst="rect">
            <a:avLst/>
          </a:prstGeom>
        </p:spPr>
      </p:pic>
    </p:spTree>
    <p:extLst>
      <p:ext uri="{BB962C8B-B14F-4D97-AF65-F5344CB8AC3E}">
        <p14:creationId xmlns:p14="http://schemas.microsoft.com/office/powerpoint/2010/main" val="3926001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2F55A-A2D0-75A1-FFDB-4078E7FEEF1C}"/>
              </a:ext>
            </a:extLst>
          </p:cNvPr>
          <p:cNvSpPr>
            <a:spLocks noGrp="1"/>
          </p:cNvSpPr>
          <p:nvPr>
            <p:ph idx="1"/>
          </p:nvPr>
        </p:nvSpPr>
        <p:spPr>
          <a:xfrm>
            <a:off x="96997" y="2163996"/>
            <a:ext cx="10515600" cy="4351338"/>
          </a:xfrm>
        </p:spPr>
        <p:txBody>
          <a:bodyPr>
            <a:normAutofit/>
          </a:bodyPr>
          <a:lstStyle/>
          <a:p>
            <a:r>
              <a:rPr lang="en-US" sz="3600" b="1" dirty="0">
                <a:solidFill>
                  <a:srgbClr val="FFC000"/>
                </a:solidFill>
                <a:latin typeface="Times New Roman" panose="02020603050405020304" pitchFamily="18" charset="0"/>
                <a:cs typeface="Times New Roman" panose="02020603050405020304" pitchFamily="18" charset="0"/>
              </a:rPr>
              <a:t>“Bugatti” has the highest average MSRP, mainly due to its “Coupe” body style. “Maybach” follows closely with two body styles: “Sedan” and “Convertible”.</a:t>
            </a:r>
          </a:p>
          <a:p>
            <a:r>
              <a:rPr lang="en-US" sz="3600" b="1" dirty="0">
                <a:solidFill>
                  <a:srgbClr val="FFC000"/>
                </a:solidFill>
                <a:latin typeface="Times New Roman" panose="02020603050405020304" pitchFamily="18" charset="0"/>
                <a:cs typeface="Times New Roman" panose="02020603050405020304" pitchFamily="18" charset="0"/>
              </a:rPr>
              <a:t>“Plymouth” and “Oldsmobile” have the lowest average MSRP among the manufacturers, despite offering multiple body styles.</a:t>
            </a:r>
            <a:endParaRPr lang="en-IN" sz="3600"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D7BDF9C-34A8-6DB8-282B-DFE9C954ECA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63725" y="5380006"/>
            <a:ext cx="2628274" cy="1477994"/>
          </a:xfrm>
          <a:prstGeom prst="rect">
            <a:avLst/>
          </a:prstGeom>
        </p:spPr>
      </p:pic>
      <p:sp>
        <p:nvSpPr>
          <p:cNvPr id="5" name="Title 1">
            <a:extLst>
              <a:ext uri="{FF2B5EF4-FFF2-40B4-BE49-F238E27FC236}">
                <a16:creationId xmlns:a16="http://schemas.microsoft.com/office/drawing/2014/main" id="{C87A37C0-3515-F6C3-9723-B3C6164375CF}"/>
              </a:ext>
            </a:extLst>
          </p:cNvPr>
          <p:cNvSpPr>
            <a:spLocks noGrp="1"/>
          </p:cNvSpPr>
          <p:nvPr>
            <p:ph type="title"/>
          </p:nvPr>
        </p:nvSpPr>
        <p:spPr>
          <a:xfrm>
            <a:off x="0" y="500062"/>
            <a:ext cx="12191999"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- 2: </a:t>
            </a:r>
            <a:r>
              <a:rPr lang="en-US" b="1" dirty="0">
                <a:solidFill>
                  <a:schemeClr val="bg1"/>
                </a:solidFill>
                <a:latin typeface="Comic Sans MS" panose="030F0702030302020204" pitchFamily="66" charset="0"/>
                <a:cs typeface="Times New Roman" panose="02020603050405020304" pitchFamily="18" charset="0"/>
              </a:rPr>
              <a:t>Which car brands have the highest and lowest average MSRPs, and how does this vary by body style?</a:t>
            </a:r>
            <a:br>
              <a:rPr lang="en-US" b="1" dirty="0">
                <a:solidFill>
                  <a:schemeClr val="bg1"/>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54398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D61C-03D0-211C-F499-2550A1F9790F}"/>
              </a:ext>
            </a:extLst>
          </p:cNvPr>
          <p:cNvSpPr>
            <a:spLocks noGrp="1"/>
          </p:cNvSpPr>
          <p:nvPr>
            <p:ph type="title"/>
          </p:nvPr>
        </p:nvSpPr>
        <p:spPr>
          <a:xfrm>
            <a:off x="0" y="501155"/>
            <a:ext cx="12192000"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- 3: </a:t>
            </a:r>
            <a:r>
              <a:rPr lang="en-US" b="1" dirty="0">
                <a:solidFill>
                  <a:schemeClr val="bg1"/>
                </a:solidFill>
                <a:latin typeface="Comic Sans MS" panose="030F0702030302020204" pitchFamily="66" charset="0"/>
                <a:cs typeface="Times New Roman" panose="02020603050405020304" pitchFamily="18" charset="0"/>
              </a:rPr>
              <a:t>How do the different features such as transmission type affect the MSRP, and how does this vary by body style?</a:t>
            </a:r>
            <a:br>
              <a:rPr lang="en-US" b="1" dirty="0">
                <a:solidFill>
                  <a:schemeClr val="bg1"/>
                </a:solidFill>
                <a:latin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60915A87-2026-1B96-A44F-C7B73B567426}"/>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94872" y="1826718"/>
            <a:ext cx="8439462" cy="4843905"/>
          </a:xfrm>
        </p:spPr>
      </p:pic>
      <p:pic>
        <p:nvPicPr>
          <p:cNvPr id="4" name="Picture 3">
            <a:extLst>
              <a:ext uri="{FF2B5EF4-FFF2-40B4-BE49-F238E27FC236}">
                <a16:creationId xmlns:a16="http://schemas.microsoft.com/office/drawing/2014/main" id="{A482C61D-8A1F-ED79-6403-BAD5DF0315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28420" y="5641323"/>
            <a:ext cx="2163580" cy="1216676"/>
          </a:xfrm>
          <a:prstGeom prst="rect">
            <a:avLst/>
          </a:prstGeom>
        </p:spPr>
      </p:pic>
      <p:pic>
        <p:nvPicPr>
          <p:cNvPr id="8" name="Picture 7">
            <a:extLst>
              <a:ext uri="{FF2B5EF4-FFF2-40B4-BE49-F238E27FC236}">
                <a16:creationId xmlns:a16="http://schemas.microsoft.com/office/drawing/2014/main" id="{53B11F7B-5678-5A1A-942E-4804EEF9129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794231" y="1826718"/>
            <a:ext cx="2163579" cy="3674672"/>
          </a:xfrm>
          <a:prstGeom prst="rect">
            <a:avLst/>
          </a:prstGeom>
        </p:spPr>
      </p:pic>
    </p:spTree>
    <p:extLst>
      <p:ext uri="{BB962C8B-B14F-4D97-AF65-F5344CB8AC3E}">
        <p14:creationId xmlns:p14="http://schemas.microsoft.com/office/powerpoint/2010/main" val="3090445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8EBD-619F-3282-8A3E-9BDEA2B2B4BF}"/>
              </a:ext>
            </a:extLst>
          </p:cNvPr>
          <p:cNvSpPr>
            <a:spLocks noGrp="1"/>
          </p:cNvSpPr>
          <p:nvPr>
            <p:ph idx="1"/>
          </p:nvPr>
        </p:nvSpPr>
        <p:spPr>
          <a:xfrm>
            <a:off x="164892" y="2318218"/>
            <a:ext cx="11188908" cy="4351338"/>
          </a:xfrm>
        </p:spPr>
        <p:txBody>
          <a:bodyPr>
            <a:normAutofit/>
          </a:bodyPr>
          <a:lstStyle/>
          <a:p>
            <a:r>
              <a:rPr lang="en-US" sz="3600" b="1" dirty="0">
                <a:solidFill>
                  <a:srgbClr val="FFC000"/>
                </a:solidFill>
                <a:latin typeface="Times New Roman" panose="02020603050405020304" pitchFamily="18" charset="0"/>
                <a:cs typeface="Times New Roman" panose="02020603050405020304" pitchFamily="18" charset="0"/>
              </a:rPr>
              <a:t>The choice of transmission type also affects the average MSRP, especially when considering different body styles.</a:t>
            </a:r>
          </a:p>
          <a:p>
            <a:r>
              <a:rPr lang="en-US" sz="3600" b="1" dirty="0">
                <a:solidFill>
                  <a:srgbClr val="FFC000"/>
                </a:solidFill>
                <a:latin typeface="Times New Roman" panose="02020603050405020304" pitchFamily="18" charset="0"/>
                <a:cs typeface="Times New Roman" panose="02020603050405020304" pitchFamily="18" charset="0"/>
              </a:rPr>
              <a:t>For example, “Coupes” with an “automated manual” transmission type has the highest average MSRP, while “Convertibles” with “automatic” transmission has a relatively lower average MSRP.</a:t>
            </a:r>
            <a:endParaRPr lang="en-IN" sz="3600"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1926C65-148F-1132-4723-2A6629F9D22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23488" y="5582315"/>
            <a:ext cx="2268511" cy="1275684"/>
          </a:xfrm>
          <a:prstGeom prst="rect">
            <a:avLst/>
          </a:prstGeom>
        </p:spPr>
      </p:pic>
      <p:sp>
        <p:nvSpPr>
          <p:cNvPr id="5" name="Title 1">
            <a:extLst>
              <a:ext uri="{FF2B5EF4-FFF2-40B4-BE49-F238E27FC236}">
                <a16:creationId xmlns:a16="http://schemas.microsoft.com/office/drawing/2014/main" id="{F332754E-A342-C3F7-2017-C7D7E4056ECD}"/>
              </a:ext>
            </a:extLst>
          </p:cNvPr>
          <p:cNvSpPr>
            <a:spLocks noGrp="1"/>
          </p:cNvSpPr>
          <p:nvPr>
            <p:ph type="title"/>
          </p:nvPr>
        </p:nvSpPr>
        <p:spPr>
          <a:xfrm>
            <a:off x="0" y="501155"/>
            <a:ext cx="12192000"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- 3: </a:t>
            </a:r>
            <a:r>
              <a:rPr lang="en-US" b="1" dirty="0">
                <a:solidFill>
                  <a:schemeClr val="bg1"/>
                </a:solidFill>
                <a:latin typeface="Comic Sans MS" panose="030F0702030302020204" pitchFamily="66" charset="0"/>
                <a:cs typeface="Times New Roman" panose="02020603050405020304" pitchFamily="18" charset="0"/>
              </a:rPr>
              <a:t>How do the different features such as transmission type affect the MSRP, and how does this vary by body style?</a:t>
            </a:r>
            <a:br>
              <a:rPr lang="en-US" b="1" dirty="0">
                <a:solidFill>
                  <a:schemeClr val="bg1"/>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218557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5F47-3252-014E-8E64-DB2DB7F8102C}"/>
              </a:ext>
            </a:extLst>
          </p:cNvPr>
          <p:cNvSpPr>
            <a:spLocks noGrp="1"/>
          </p:cNvSpPr>
          <p:nvPr>
            <p:ph type="title"/>
          </p:nvPr>
        </p:nvSpPr>
        <p:spPr>
          <a:xfrm>
            <a:off x="0" y="561116"/>
            <a:ext cx="12192000"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- 4: </a:t>
            </a:r>
            <a:r>
              <a:rPr lang="en-US" b="1" dirty="0">
                <a:solidFill>
                  <a:schemeClr val="bg1"/>
                </a:solidFill>
                <a:latin typeface="Comic Sans MS" panose="030F0702030302020204" pitchFamily="66" charset="0"/>
                <a:cs typeface="Times New Roman" panose="02020603050405020304" pitchFamily="18" charset="0"/>
              </a:rPr>
              <a:t>How does the fuel efficiency of cars vary across different body styles and model years?</a:t>
            </a:r>
            <a:br>
              <a:rPr lang="en-US" b="1" dirty="0">
                <a:solidFill>
                  <a:schemeClr val="bg1"/>
                </a:solidFill>
                <a:latin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C4D2FA43-17EE-EA7E-745F-CB72D9D30276}"/>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9433044" y="3120715"/>
            <a:ext cx="2162066" cy="951766"/>
          </a:xfrm>
        </p:spPr>
      </p:pic>
      <p:pic>
        <p:nvPicPr>
          <p:cNvPr id="4" name="Picture 3">
            <a:extLst>
              <a:ext uri="{FF2B5EF4-FFF2-40B4-BE49-F238E27FC236}">
                <a16:creationId xmlns:a16="http://schemas.microsoft.com/office/drawing/2014/main" id="{41F5E3E1-7C15-EC13-C0D5-81F181413DB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33044" y="5306518"/>
            <a:ext cx="2758955" cy="1551482"/>
          </a:xfrm>
          <a:prstGeom prst="rect">
            <a:avLst/>
          </a:prstGeom>
        </p:spPr>
      </p:pic>
      <p:pic>
        <p:nvPicPr>
          <p:cNvPr id="8" name="Picture 7">
            <a:extLst>
              <a:ext uri="{FF2B5EF4-FFF2-40B4-BE49-F238E27FC236}">
                <a16:creationId xmlns:a16="http://schemas.microsoft.com/office/drawing/2014/main" id="{49E4CB30-A116-C349-C24B-820560144E4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5491" y="1886679"/>
            <a:ext cx="7859222" cy="4906060"/>
          </a:xfrm>
          <a:prstGeom prst="rect">
            <a:avLst/>
          </a:prstGeom>
        </p:spPr>
      </p:pic>
    </p:spTree>
    <p:extLst>
      <p:ext uri="{BB962C8B-B14F-4D97-AF65-F5344CB8AC3E}">
        <p14:creationId xmlns:p14="http://schemas.microsoft.com/office/powerpoint/2010/main" val="2319516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8997D-3350-FB64-64FF-D6C50BC84EB1}"/>
              </a:ext>
            </a:extLst>
          </p:cNvPr>
          <p:cNvSpPr>
            <a:spLocks noGrp="1"/>
          </p:cNvSpPr>
          <p:nvPr>
            <p:ph idx="1"/>
          </p:nvPr>
        </p:nvSpPr>
        <p:spPr>
          <a:xfrm>
            <a:off x="0" y="2140418"/>
            <a:ext cx="11009026" cy="4351338"/>
          </a:xfrm>
        </p:spPr>
        <p:txBody>
          <a:bodyPr>
            <a:normAutofit/>
          </a:bodyPr>
          <a:lstStyle/>
          <a:p>
            <a:r>
              <a:rPr lang="en-US" sz="4000" b="1" dirty="0">
                <a:solidFill>
                  <a:srgbClr val="FFC000"/>
                </a:solidFill>
                <a:latin typeface="Times New Roman" panose="02020603050405020304" pitchFamily="18" charset="0"/>
                <a:cs typeface="Times New Roman" panose="02020603050405020304" pitchFamily="18" charset="0"/>
              </a:rPr>
              <a:t>Fuel efficiency, measured by city MPG and highway MPG, varies across different body styles and model years.</a:t>
            </a:r>
          </a:p>
          <a:p>
            <a:r>
              <a:rPr lang="en-US" sz="4000" b="1" dirty="0">
                <a:solidFill>
                  <a:srgbClr val="FFC000"/>
                </a:solidFill>
                <a:latin typeface="Times New Roman" panose="02020603050405020304" pitchFamily="18" charset="0"/>
                <a:cs typeface="Times New Roman" panose="02020603050405020304" pitchFamily="18" charset="0"/>
              </a:rPr>
              <a:t>There are fluctuations in fuel efficiency over the years, but overall, there is a trend of improvement in city and highway MPG.</a:t>
            </a:r>
            <a:endParaRPr lang="en-IN" sz="4000"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B9460C-CF63-7623-76AB-FFA1BB41BC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3764" y="5346286"/>
            <a:ext cx="2688235" cy="1511713"/>
          </a:xfrm>
          <a:prstGeom prst="rect">
            <a:avLst/>
          </a:prstGeom>
        </p:spPr>
      </p:pic>
      <p:sp>
        <p:nvSpPr>
          <p:cNvPr id="5" name="Title 1">
            <a:extLst>
              <a:ext uri="{FF2B5EF4-FFF2-40B4-BE49-F238E27FC236}">
                <a16:creationId xmlns:a16="http://schemas.microsoft.com/office/drawing/2014/main" id="{7BA41708-5BBC-E16D-80F4-6EDE997120EE}"/>
              </a:ext>
            </a:extLst>
          </p:cNvPr>
          <p:cNvSpPr>
            <a:spLocks noGrp="1"/>
          </p:cNvSpPr>
          <p:nvPr>
            <p:ph type="title"/>
          </p:nvPr>
        </p:nvSpPr>
        <p:spPr>
          <a:xfrm>
            <a:off x="0" y="561116"/>
            <a:ext cx="12192000"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- 4: </a:t>
            </a:r>
            <a:r>
              <a:rPr lang="en-US" b="1" dirty="0">
                <a:solidFill>
                  <a:schemeClr val="bg1"/>
                </a:solidFill>
                <a:latin typeface="Comic Sans MS" panose="030F0702030302020204" pitchFamily="66" charset="0"/>
                <a:cs typeface="Times New Roman" panose="02020603050405020304" pitchFamily="18" charset="0"/>
              </a:rPr>
              <a:t>How does the fuel efficiency of cars vary across different body styles and model years?</a:t>
            </a:r>
            <a:br>
              <a:rPr lang="en-US" b="1" dirty="0">
                <a:solidFill>
                  <a:schemeClr val="bg1"/>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61104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D9A0-5917-29C0-9B1C-41228F42A801}"/>
              </a:ext>
            </a:extLst>
          </p:cNvPr>
          <p:cNvSpPr>
            <a:spLocks noGrp="1"/>
          </p:cNvSpPr>
          <p:nvPr>
            <p:ph type="title"/>
          </p:nvPr>
        </p:nvSpPr>
        <p:spPr>
          <a:xfrm>
            <a:off x="259830" y="365125"/>
            <a:ext cx="10515600" cy="1325563"/>
          </a:xfrm>
        </p:spPr>
        <p:txBody>
          <a:bodyPr>
            <a:normAutofit/>
          </a:bodyPr>
          <a:lstStyle/>
          <a:p>
            <a:r>
              <a:rPr lang="en-US" sz="5400" b="1" u="sng" dirty="0">
                <a:solidFill>
                  <a:srgbClr val="FF0000"/>
                </a:solidFill>
                <a:latin typeface="Comic Sans MS" panose="030F0702030302020204" pitchFamily="66" charset="0"/>
              </a:rPr>
              <a:t>PROJECT DESCRIPTION</a:t>
            </a:r>
            <a:endParaRPr lang="en-IN" sz="5400"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02788C1D-1D68-4EE6-6923-C758EE4B7DBF}"/>
              </a:ext>
            </a:extLst>
          </p:cNvPr>
          <p:cNvSpPr>
            <a:spLocks noGrp="1"/>
          </p:cNvSpPr>
          <p:nvPr>
            <p:ph idx="1"/>
          </p:nvPr>
        </p:nvSpPr>
        <p:spPr>
          <a:xfrm>
            <a:off x="269823" y="1690688"/>
            <a:ext cx="11662347" cy="5054885"/>
          </a:xfrm>
        </p:spPr>
        <p:txBody>
          <a:bodyPr>
            <a:normAutofit fontScale="92500" lnSpcReduction="10000"/>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The automotive industry has been growing at a rapid pace, and the focus has been on developing more fuel-efficient, environmentally sustainable, and technologically advanced vehicles. With the increase in competition and change in consumer preferences, it has become crucial to understand the factors that drive car demand. Electric and hybrid vehicles are gaining popularity, and alternative fuel sources like hydrogen and natural gas are also becoming more popular. Gasoline-powered cars are still the most dominant, with varying fuel types and grades available. To make better decisions regarding pricing and product development, car manufacturers can analyze the relationship between features, market categories, and pricing, identifying popular and profitable categories.</a:t>
            </a:r>
          </a:p>
          <a:p>
            <a:pPr marL="0" indent="0">
              <a:buNone/>
            </a:pPr>
            <a:r>
              <a:rPr lang="en-US" b="1" dirty="0">
                <a:solidFill>
                  <a:schemeClr val="bg1"/>
                </a:solidFill>
                <a:latin typeface="Times New Roman" panose="02020603050405020304" pitchFamily="18" charset="0"/>
                <a:cs typeface="Times New Roman" panose="02020603050405020304" pitchFamily="18" charset="0"/>
              </a:rPr>
              <a:t>Data analysis techniques, such as regression analysis and market segmentation, can help manufacturers develop a pricing strategy that balances consumer demand with profitability. This approach can enhance competitiveness and profitability over time while focusing on product features for future development.</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E387C1-A48D-4BA9-AE86-4E6E032E9B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85499" y="0"/>
            <a:ext cx="3006501" cy="1690688"/>
          </a:xfrm>
          <a:prstGeom prst="rect">
            <a:avLst/>
          </a:prstGeom>
        </p:spPr>
      </p:pic>
    </p:spTree>
    <p:extLst>
      <p:ext uri="{BB962C8B-B14F-4D97-AF65-F5344CB8AC3E}">
        <p14:creationId xmlns:p14="http://schemas.microsoft.com/office/powerpoint/2010/main" val="3290771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E746-1099-1D05-90BD-F46355F0C628}"/>
              </a:ext>
            </a:extLst>
          </p:cNvPr>
          <p:cNvSpPr>
            <a:spLocks noGrp="1"/>
          </p:cNvSpPr>
          <p:nvPr>
            <p:ph type="title"/>
          </p:nvPr>
        </p:nvSpPr>
        <p:spPr>
          <a:xfrm>
            <a:off x="0" y="170253"/>
            <a:ext cx="12192000"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- 5: </a:t>
            </a:r>
            <a:r>
              <a:rPr lang="en-US" b="1" dirty="0">
                <a:solidFill>
                  <a:schemeClr val="bg1"/>
                </a:solidFill>
                <a:latin typeface="Comic Sans MS" panose="030F0702030302020204" pitchFamily="66" charset="0"/>
                <a:cs typeface="Times New Roman" panose="02020603050405020304" pitchFamily="18" charset="0"/>
              </a:rPr>
              <a:t>How does the car's horsepower, MPG, and price vary across different Brands?</a:t>
            </a:r>
            <a:endParaRPr lang="en-IN" dirty="0">
              <a:latin typeface="Comic Sans MS" panose="030F0702030302020204" pitchFamily="66" charset="0"/>
            </a:endParaRPr>
          </a:p>
        </p:txBody>
      </p:sp>
      <p:pic>
        <p:nvPicPr>
          <p:cNvPr id="6" name="Content Placeholder 5">
            <a:extLst>
              <a:ext uri="{FF2B5EF4-FFF2-40B4-BE49-F238E27FC236}">
                <a16:creationId xmlns:a16="http://schemas.microsoft.com/office/drawing/2014/main" id="{98B2259B-27F0-05BA-CA4D-DBE07735D5BB}"/>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414059" y="1652494"/>
            <a:ext cx="7368359" cy="4877480"/>
          </a:xfrm>
        </p:spPr>
      </p:pic>
      <p:pic>
        <p:nvPicPr>
          <p:cNvPr id="4" name="Picture 3">
            <a:extLst>
              <a:ext uri="{FF2B5EF4-FFF2-40B4-BE49-F238E27FC236}">
                <a16:creationId xmlns:a16="http://schemas.microsoft.com/office/drawing/2014/main" id="{46C54C6E-4F8B-8E9C-FBF7-CD70DD0FEA7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06088" y="5741233"/>
            <a:ext cx="1985912" cy="1116766"/>
          </a:xfrm>
          <a:prstGeom prst="rect">
            <a:avLst/>
          </a:prstGeom>
        </p:spPr>
      </p:pic>
      <p:pic>
        <p:nvPicPr>
          <p:cNvPr id="8" name="Picture 7">
            <a:extLst>
              <a:ext uri="{FF2B5EF4-FFF2-40B4-BE49-F238E27FC236}">
                <a16:creationId xmlns:a16="http://schemas.microsoft.com/office/drawing/2014/main" id="{11FC55E8-13B7-99CD-0749-C5CAFB114C93}"/>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24977" y="1652494"/>
            <a:ext cx="1985911" cy="4877481"/>
          </a:xfrm>
          <a:prstGeom prst="rect">
            <a:avLst/>
          </a:prstGeom>
        </p:spPr>
      </p:pic>
    </p:spTree>
    <p:extLst>
      <p:ext uri="{BB962C8B-B14F-4D97-AF65-F5344CB8AC3E}">
        <p14:creationId xmlns:p14="http://schemas.microsoft.com/office/powerpoint/2010/main" val="3210206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2FECD-C06C-4B49-3319-647F73E5D9B6}"/>
              </a:ext>
            </a:extLst>
          </p:cNvPr>
          <p:cNvSpPr>
            <a:spLocks noGrp="1"/>
          </p:cNvSpPr>
          <p:nvPr>
            <p:ph idx="1"/>
          </p:nvPr>
        </p:nvSpPr>
        <p:spPr>
          <a:xfrm>
            <a:off x="119921" y="1825625"/>
            <a:ext cx="11233879" cy="4351338"/>
          </a:xfrm>
        </p:spPr>
        <p:txBody>
          <a:bodyPr>
            <a:normAutofit/>
          </a:bodyPr>
          <a:lstStyle/>
          <a:p>
            <a:r>
              <a:rPr lang="en-US" sz="3600" b="1" dirty="0">
                <a:solidFill>
                  <a:srgbClr val="FFC000"/>
                </a:solidFill>
                <a:latin typeface="Times New Roman" panose="02020603050405020304" pitchFamily="18" charset="0"/>
                <a:cs typeface="Times New Roman" panose="02020603050405020304" pitchFamily="18" charset="0"/>
              </a:rPr>
              <a:t>Different car brands offer varying levels of engine horsepower, city MPG, highway MPG, and price.</a:t>
            </a:r>
          </a:p>
          <a:p>
            <a:r>
              <a:rPr lang="en-US" sz="3600" b="1" dirty="0">
                <a:solidFill>
                  <a:srgbClr val="FFC000"/>
                </a:solidFill>
                <a:latin typeface="Times New Roman" panose="02020603050405020304" pitchFamily="18" charset="0"/>
                <a:cs typeface="Times New Roman" panose="02020603050405020304" pitchFamily="18" charset="0"/>
              </a:rPr>
              <a:t>For instance, “BMW” provides a balance between engine horsepower (326.9), city MPG (20.74), highway MPG (29.25), and an average price of $61,547. On the other hand, “Bugatti” offers high horsepower (1001), low MPG, and a significantly higher average price of $17,57,223.</a:t>
            </a:r>
            <a:endParaRPr lang="en-IN" sz="3600" b="1" dirty="0">
              <a:solidFill>
                <a:srgbClr val="FFC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1C8670-BAF0-3299-A97F-F733DB8563C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33548" y="5531738"/>
            <a:ext cx="2358452" cy="1326261"/>
          </a:xfrm>
          <a:prstGeom prst="rect">
            <a:avLst/>
          </a:prstGeom>
        </p:spPr>
      </p:pic>
      <p:sp>
        <p:nvSpPr>
          <p:cNvPr id="5" name="Title 1">
            <a:extLst>
              <a:ext uri="{FF2B5EF4-FFF2-40B4-BE49-F238E27FC236}">
                <a16:creationId xmlns:a16="http://schemas.microsoft.com/office/drawing/2014/main" id="{272FEA31-DA68-1F8F-581E-D850EC0A031D}"/>
              </a:ext>
            </a:extLst>
          </p:cNvPr>
          <p:cNvSpPr>
            <a:spLocks noGrp="1"/>
          </p:cNvSpPr>
          <p:nvPr>
            <p:ph type="title"/>
          </p:nvPr>
        </p:nvSpPr>
        <p:spPr>
          <a:xfrm>
            <a:off x="0" y="170253"/>
            <a:ext cx="12192000" cy="1325563"/>
          </a:xfrm>
        </p:spPr>
        <p:txBody>
          <a:bodyPr>
            <a:normAutofit fontScale="90000"/>
          </a:bodyPr>
          <a:lstStyle/>
          <a:p>
            <a:r>
              <a:rPr lang="en-US" b="1" dirty="0" err="1">
                <a:solidFill>
                  <a:srgbClr val="FFFF00"/>
                </a:solidFill>
                <a:latin typeface="Comic Sans MS" panose="030F0702030302020204" pitchFamily="66" charset="0"/>
                <a:cs typeface="Times New Roman" panose="02020603050405020304" pitchFamily="18" charset="0"/>
              </a:rPr>
              <a:t>D_Task</a:t>
            </a:r>
            <a:r>
              <a:rPr lang="en-US" b="1" dirty="0">
                <a:solidFill>
                  <a:srgbClr val="FFFF00"/>
                </a:solidFill>
                <a:latin typeface="Comic Sans MS" panose="030F0702030302020204" pitchFamily="66" charset="0"/>
                <a:cs typeface="Times New Roman" panose="02020603050405020304" pitchFamily="18" charset="0"/>
              </a:rPr>
              <a:t>- 5: </a:t>
            </a:r>
            <a:r>
              <a:rPr lang="en-US" b="1" dirty="0">
                <a:solidFill>
                  <a:schemeClr val="bg1"/>
                </a:solidFill>
                <a:latin typeface="Comic Sans MS" panose="030F0702030302020204" pitchFamily="66" charset="0"/>
                <a:cs typeface="Times New Roman" panose="02020603050405020304" pitchFamily="18" charset="0"/>
              </a:rPr>
              <a:t>How does the car's horsepower, MPG, and price vary across different Brands?</a:t>
            </a:r>
            <a:endParaRPr lang="en-IN" dirty="0">
              <a:latin typeface="Comic Sans MS" panose="030F0702030302020204" pitchFamily="66" charset="0"/>
            </a:endParaRPr>
          </a:p>
        </p:txBody>
      </p:sp>
    </p:spTree>
    <p:extLst>
      <p:ext uri="{BB962C8B-B14F-4D97-AF65-F5344CB8AC3E}">
        <p14:creationId xmlns:p14="http://schemas.microsoft.com/office/powerpoint/2010/main" val="4087199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5F24-45F3-5505-F329-D7608953833B}"/>
              </a:ext>
            </a:extLst>
          </p:cNvPr>
          <p:cNvSpPr>
            <a:spLocks noGrp="1"/>
          </p:cNvSpPr>
          <p:nvPr>
            <p:ph type="title"/>
          </p:nvPr>
        </p:nvSpPr>
        <p:spPr>
          <a:xfrm>
            <a:off x="838200" y="1"/>
            <a:ext cx="10515600" cy="944380"/>
          </a:xfrm>
        </p:spPr>
        <p:txBody>
          <a:bodyPr>
            <a:normAutofit/>
          </a:bodyPr>
          <a:lstStyle/>
          <a:p>
            <a:pPr algn="ctr"/>
            <a:r>
              <a:rPr lang="en-US" sz="6000" b="1" u="sng" dirty="0">
                <a:solidFill>
                  <a:srgbClr val="FF0000"/>
                </a:solidFill>
                <a:latin typeface="Comic Sans MS" panose="030F0702030302020204" pitchFamily="66" charset="0"/>
              </a:rPr>
              <a:t>DASHBOARD</a:t>
            </a:r>
            <a:endParaRPr lang="en-IN" sz="6000" b="1" u="sng" dirty="0">
              <a:solidFill>
                <a:srgbClr val="FF0000"/>
              </a:solidFill>
              <a:latin typeface="Comic Sans MS" panose="030F0702030302020204" pitchFamily="66" charset="0"/>
            </a:endParaRPr>
          </a:p>
        </p:txBody>
      </p:sp>
      <p:pic>
        <p:nvPicPr>
          <p:cNvPr id="6" name="Content Placeholder 5">
            <a:extLst>
              <a:ext uri="{FF2B5EF4-FFF2-40B4-BE49-F238E27FC236}">
                <a16:creationId xmlns:a16="http://schemas.microsoft.com/office/drawing/2014/main" id="{2ECDD8CD-4641-B714-5EE4-B03BE0BD8741}"/>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0" y="944381"/>
            <a:ext cx="12191999" cy="5913618"/>
          </a:xfrm>
        </p:spPr>
      </p:pic>
    </p:spTree>
    <p:extLst>
      <p:ext uri="{BB962C8B-B14F-4D97-AF65-F5344CB8AC3E}">
        <p14:creationId xmlns:p14="http://schemas.microsoft.com/office/powerpoint/2010/main" val="2948661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826C-774A-8260-E00F-80264D6A540D}"/>
              </a:ext>
            </a:extLst>
          </p:cNvPr>
          <p:cNvSpPr>
            <a:spLocks noGrp="1"/>
          </p:cNvSpPr>
          <p:nvPr>
            <p:ph type="title"/>
          </p:nvPr>
        </p:nvSpPr>
        <p:spPr/>
        <p:txBody>
          <a:bodyPr>
            <a:normAutofit/>
          </a:bodyPr>
          <a:lstStyle/>
          <a:p>
            <a:pPr algn="ctr"/>
            <a:r>
              <a:rPr lang="en-US" sz="5400" b="1" u="sng" dirty="0">
                <a:solidFill>
                  <a:srgbClr val="FF0000"/>
                </a:solidFill>
                <a:latin typeface="Comic Sans MS" panose="030F0702030302020204" pitchFamily="66" charset="0"/>
              </a:rPr>
              <a:t>CONCLUSION</a:t>
            </a:r>
            <a:endParaRPr lang="en-IN" sz="5400"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43087BAC-5458-413D-9F1B-A51174B5F3DF}"/>
              </a:ext>
            </a:extLst>
          </p:cNvPr>
          <p:cNvSpPr>
            <a:spLocks noGrp="1"/>
          </p:cNvSpPr>
          <p:nvPr>
            <p:ph idx="1"/>
          </p:nvPr>
        </p:nvSpPr>
        <p:spPr>
          <a:xfrm>
            <a:off x="0" y="1469036"/>
            <a:ext cx="12192000" cy="5388964"/>
          </a:xfrm>
        </p:spPr>
        <p:txBody>
          <a:bodyPr>
            <a:normAutofit fontScale="85000" lnSpcReduction="20000"/>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The analysis of the car's dataset revealed several important insights regarding car prices, market categories, car features, and fuel efficiency. The following key conclusions can be drawn from the findings:</a:t>
            </a:r>
          </a:p>
          <a:p>
            <a:r>
              <a:rPr lang="en-US" b="1" dirty="0">
                <a:solidFill>
                  <a:schemeClr val="bg1"/>
                </a:solidFill>
                <a:latin typeface="Times New Roman" panose="02020603050405020304" pitchFamily="18" charset="0"/>
                <a:cs typeface="Times New Roman" panose="02020603050405020304" pitchFamily="18" charset="0"/>
              </a:rPr>
              <a:t>Car prices vary significantly by brand and body style. Some brands, such as Bugatti, Maybach, and Rolls Royce, have higher average MSRPs compared to others. The choice of body style also influences the price range of cars, with certain body styles commanding higher prices.</a:t>
            </a:r>
          </a:p>
          <a:p>
            <a:r>
              <a:rPr lang="en-US" b="1" dirty="0">
                <a:solidFill>
                  <a:schemeClr val="bg1"/>
                </a:solidFill>
                <a:latin typeface="Times New Roman" panose="02020603050405020304" pitchFamily="18" charset="0"/>
                <a:cs typeface="Times New Roman" panose="02020603050405020304" pitchFamily="18" charset="0"/>
              </a:rPr>
              <a:t>Engine power, measured in horsepower (HP), plays a crucial role in determining car prices. Cars with higher horsepower tend to have higher average costs. This indicates that customers are willing to pay more for increased engine performance.</a:t>
            </a:r>
          </a:p>
          <a:p>
            <a:r>
              <a:rPr lang="en-US" b="1" dirty="0">
                <a:solidFill>
                  <a:schemeClr val="bg1"/>
                </a:solidFill>
                <a:latin typeface="Times New Roman" panose="02020603050405020304" pitchFamily="18" charset="0"/>
                <a:cs typeface="Times New Roman" panose="02020603050405020304" pitchFamily="18" charset="0"/>
              </a:rPr>
              <a:t>The analysis highlights the relative importance of car features on price. Engine cylinder count, MPG (both city and highway), engine HP, vehicle style, and fuel type all contribute to the pricing of cars. Understanding these factors is vital for car manufacturers to set competitive prices and meet customer demands.</a:t>
            </a:r>
          </a:p>
          <a:p>
            <a:r>
              <a:rPr lang="en-US" b="1" dirty="0">
                <a:solidFill>
                  <a:schemeClr val="bg1"/>
                </a:solidFill>
                <a:latin typeface="Times New Roman" panose="02020603050405020304" pitchFamily="18" charset="0"/>
                <a:cs typeface="Times New Roman" panose="02020603050405020304" pitchFamily="18" charset="0"/>
              </a:rPr>
              <a:t>The analysis also reveals differences in fuel efficiency across body styles and model years. While there have been improvements in overall fuel efficiency, variations exist among different body styles and over time. This information can guide car buyers in choosing more fuel-efficient options.</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EF8DB9-1ECD-4FEF-F49A-C499E6F0A2D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34513" y="0"/>
            <a:ext cx="2357487" cy="1325563"/>
          </a:xfrm>
          <a:prstGeom prst="rect">
            <a:avLst/>
          </a:prstGeom>
        </p:spPr>
      </p:pic>
    </p:spTree>
    <p:extLst>
      <p:ext uri="{BB962C8B-B14F-4D97-AF65-F5344CB8AC3E}">
        <p14:creationId xmlns:p14="http://schemas.microsoft.com/office/powerpoint/2010/main" val="1126691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268D-D29B-00D2-6D33-F22B936A194A}"/>
              </a:ext>
            </a:extLst>
          </p:cNvPr>
          <p:cNvSpPr>
            <a:spLocks noGrp="1"/>
          </p:cNvSpPr>
          <p:nvPr>
            <p:ph type="title"/>
          </p:nvPr>
        </p:nvSpPr>
        <p:spPr/>
        <p:txBody>
          <a:bodyPr>
            <a:normAutofit/>
          </a:bodyPr>
          <a:lstStyle/>
          <a:p>
            <a:pPr algn="ctr"/>
            <a:r>
              <a:rPr lang="en-US" sz="6600" b="1" u="sng" dirty="0">
                <a:solidFill>
                  <a:srgbClr val="FF0000"/>
                </a:solidFill>
                <a:latin typeface="Comic Sans MS" panose="030F0702030302020204" pitchFamily="66" charset="0"/>
              </a:rPr>
              <a:t>DRIVE LINK</a:t>
            </a:r>
            <a:endParaRPr lang="en-IN" sz="6600"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81B364D5-87C0-41AC-A9B8-08A178D981E2}"/>
              </a:ext>
            </a:extLst>
          </p:cNvPr>
          <p:cNvSpPr>
            <a:spLocks noGrp="1"/>
          </p:cNvSpPr>
          <p:nvPr>
            <p:ph idx="1"/>
          </p:nvPr>
        </p:nvSpPr>
        <p:spPr/>
        <p:txBody>
          <a:bodyPr/>
          <a:lstStyle/>
          <a:p>
            <a:r>
              <a:rPr lang="en-US" sz="3200" b="1" dirty="0">
                <a:solidFill>
                  <a:srgbClr val="FFFF00"/>
                </a:solidFill>
                <a:latin typeface="Comic Sans MS" panose="030F0702030302020204" pitchFamily="66" charset="0"/>
              </a:rPr>
              <a:t>Link for Excel File:</a:t>
            </a:r>
          </a:p>
          <a:p>
            <a:pPr marL="0" indent="0">
              <a:buNone/>
            </a:pPr>
            <a:r>
              <a:rPr lang="en-US" dirty="0">
                <a:hlinkClick r:id="rId2" action="ppaction://hlinkfile"/>
              </a:rPr>
              <a:t>C:\Users\admin\Desktop\Analyzing of impact car features on price and profitability.xlsx</a:t>
            </a:r>
            <a:endParaRPr lang="en-US" dirty="0"/>
          </a:p>
          <a:p>
            <a:pPr marL="0" indent="0">
              <a:buNone/>
            </a:pPr>
            <a:endParaRPr lang="en-US" dirty="0"/>
          </a:p>
          <a:p>
            <a:r>
              <a:rPr lang="en-US" sz="3200" b="1" dirty="0">
                <a:solidFill>
                  <a:srgbClr val="FFFF00"/>
                </a:solidFill>
                <a:latin typeface="Comic Sans MS" panose="030F0702030302020204" pitchFamily="66" charset="0"/>
              </a:rPr>
              <a:t>Link for Tableau public page:</a:t>
            </a:r>
          </a:p>
          <a:p>
            <a:pPr marL="0" indent="0">
              <a:buNone/>
            </a:pPr>
            <a:r>
              <a:rPr lang="en-IN" dirty="0">
                <a:hlinkClick r:id="rId3"/>
              </a:rPr>
              <a:t>https://public.tableau.com/app/profile/alankrita.paul/viz/Trainityproject7/Sheet1</a:t>
            </a:r>
            <a:endParaRPr lang="en-IN" dirty="0"/>
          </a:p>
        </p:txBody>
      </p:sp>
      <p:pic>
        <p:nvPicPr>
          <p:cNvPr id="4" name="Picture 3">
            <a:extLst>
              <a:ext uri="{FF2B5EF4-FFF2-40B4-BE49-F238E27FC236}">
                <a16:creationId xmlns:a16="http://schemas.microsoft.com/office/drawing/2014/main" id="{D6D156BF-80F1-C46A-6B86-D17FFBF3033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48734" y="5375859"/>
            <a:ext cx="2643266" cy="1482142"/>
          </a:xfrm>
          <a:prstGeom prst="rect">
            <a:avLst/>
          </a:prstGeom>
        </p:spPr>
      </p:pic>
    </p:spTree>
    <p:extLst>
      <p:ext uri="{BB962C8B-B14F-4D97-AF65-F5344CB8AC3E}">
        <p14:creationId xmlns:p14="http://schemas.microsoft.com/office/powerpoint/2010/main" val="1165145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ED397-DB3F-1E91-9F5B-214F47FC82E5}"/>
              </a:ext>
            </a:extLst>
          </p:cNvPr>
          <p:cNvSpPr>
            <a:spLocks noGrp="1"/>
          </p:cNvSpPr>
          <p:nvPr>
            <p:ph type="title"/>
          </p:nvPr>
        </p:nvSpPr>
        <p:spPr>
          <a:xfrm>
            <a:off x="134911" y="1738859"/>
            <a:ext cx="12057089" cy="3627620"/>
          </a:xfrm>
        </p:spPr>
        <p:txBody>
          <a:bodyPr>
            <a:normAutofit/>
          </a:bodyPr>
          <a:lstStyle/>
          <a:p>
            <a:pPr algn="ctr"/>
            <a:r>
              <a:rPr lang="en-US" sz="13800" b="1" u="sng" dirty="0">
                <a:solidFill>
                  <a:srgbClr val="FF0000"/>
                </a:solidFill>
                <a:latin typeface="Comic Sans MS" panose="030F0702030302020204" pitchFamily="66" charset="0"/>
              </a:rPr>
              <a:t>THANK YOU!</a:t>
            </a:r>
            <a:endParaRPr lang="en-IN" sz="13800" b="1" u="sng"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84182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ABE77-271B-A0F2-4470-41D64983F0DC}"/>
              </a:ext>
            </a:extLst>
          </p:cNvPr>
          <p:cNvSpPr>
            <a:spLocks noGrp="1"/>
          </p:cNvSpPr>
          <p:nvPr>
            <p:ph idx="1"/>
          </p:nvPr>
        </p:nvSpPr>
        <p:spPr>
          <a:xfrm>
            <a:off x="0" y="149902"/>
            <a:ext cx="11353800" cy="6708098"/>
          </a:xfrm>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The names of the columns used are:</a:t>
            </a:r>
          </a:p>
          <a:p>
            <a:pPr marL="0" indent="0">
              <a:buNone/>
            </a:pPr>
            <a:endParaRPr lang="en-US" sz="2400" dirty="0">
              <a:solidFill>
                <a:schemeClr val="bg1"/>
              </a:solidFill>
              <a:latin typeface="Times New Roman" panose="02020603050405020304" pitchFamily="18" charset="0"/>
              <a:cs typeface="Times New Roman" panose="02020603050405020304" pitchFamily="18" charset="0"/>
            </a:endParaRPr>
          </a:p>
          <a:p>
            <a:pPr fontAlgn="base">
              <a:spcBef>
                <a:spcPts val="0"/>
              </a:spcBef>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Make:</a:t>
            </a:r>
            <a:r>
              <a:rPr lang="en-US" sz="2400" b="1" i="0" u="none" strike="noStrike" dirty="0">
                <a:solidFill>
                  <a:schemeClr val="bg1"/>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make or brand of the car</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Model:</a:t>
            </a:r>
            <a:r>
              <a:rPr lang="en-US" sz="2400" b="1" i="0" u="none" strike="noStrike" dirty="0">
                <a:solidFill>
                  <a:schemeClr val="bg1"/>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specific model of the car</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Year:</a:t>
            </a:r>
            <a:r>
              <a:rPr lang="en-US" sz="2400" b="1" i="0" u="none" strike="noStrike" dirty="0">
                <a:solidFill>
                  <a:schemeClr val="bg1"/>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year the car was released</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Engine Fuel Type</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type of fuel used by the car (gasoline, diesel, etc.)</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Engine HP:</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horsepower of the car's engine</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Engine Cylinders:</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 the number of cylinders in the car's engine</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Transmission Type</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 the type of transmission (automatic or manual)</a:t>
            </a:r>
          </a:p>
          <a:p>
            <a:pPr rtl="0" fontAlgn="base">
              <a:spcBef>
                <a:spcPts val="0"/>
              </a:spcBef>
              <a:spcAft>
                <a:spcPts val="0"/>
              </a:spcAft>
              <a:buFont typeface="Arial" panose="020B0604020202020204" pitchFamily="34" charset="0"/>
              <a:buChar char="•"/>
            </a:pPr>
            <a:r>
              <a:rPr lang="en-US" sz="2400" b="1" i="0" u="none" strike="noStrike" dirty="0" err="1">
                <a:solidFill>
                  <a:srgbClr val="FFFF00"/>
                </a:solidFill>
                <a:effectLst/>
                <a:latin typeface="Times New Roman" panose="02020603050405020304" pitchFamily="18" charset="0"/>
                <a:cs typeface="Times New Roman" panose="02020603050405020304" pitchFamily="18" charset="0"/>
              </a:rPr>
              <a:t>Driven_Wheels</a:t>
            </a:r>
            <a:r>
              <a:rPr lang="en-US" sz="2400" b="1" i="0" u="none" strike="noStrike" dirty="0">
                <a:solidFill>
                  <a:srgbClr val="FFFF00"/>
                </a:solidFill>
                <a:effectLst/>
                <a:latin typeface="Times New Roman" panose="02020603050405020304" pitchFamily="18" charset="0"/>
                <a:cs typeface="Times New Roman" panose="02020603050405020304" pitchFamily="18" charset="0"/>
              </a:rPr>
              <a:t>:</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 the type of wheels driven by the car (front, rear, all)</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Number of Doors:</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 the number of doors the car has</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Market Category: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market category the car belongs to (Luxury, Performance, etc.)</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Vehicle Size:</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size of the car </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Vehicle Style:</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style of the car (Sedan, Coupe, etc.)</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Highway MPG:</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estimated miles per gallon the car gets on the highway</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City MPG:</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estimated miles per gallon the car gets in the city</a:t>
            </a:r>
          </a:p>
          <a:p>
            <a:pPr rtl="0" fontAlgn="base">
              <a:spcBef>
                <a:spcPts val="0"/>
              </a:spcBef>
              <a:spcAft>
                <a:spcPts val="0"/>
              </a:spcAft>
              <a:buFont typeface="Arial" panose="020B0604020202020204" pitchFamily="34" charset="0"/>
              <a:buChar char="•"/>
            </a:pPr>
            <a:r>
              <a:rPr lang="en-US" sz="2400" b="1" i="0" u="none" strike="noStrike" dirty="0">
                <a:solidFill>
                  <a:srgbClr val="FFFF00"/>
                </a:solidFill>
                <a:effectLst/>
                <a:latin typeface="Times New Roman" panose="02020603050405020304" pitchFamily="18" charset="0"/>
                <a:cs typeface="Times New Roman" panose="02020603050405020304" pitchFamily="18" charset="0"/>
              </a:rPr>
              <a:t>Popularity: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a ranking of the popularity of the car (based on the number of times it has been viewed on Edmunds.com)</a:t>
            </a:r>
          </a:p>
          <a:p>
            <a:r>
              <a:rPr lang="en-US" sz="2400" b="1" i="0" u="none" strike="noStrike" dirty="0">
                <a:solidFill>
                  <a:srgbClr val="FFFF00"/>
                </a:solidFill>
                <a:effectLst/>
                <a:latin typeface="Times New Roman" panose="02020603050405020304" pitchFamily="18" charset="0"/>
                <a:cs typeface="Times New Roman" panose="02020603050405020304" pitchFamily="18" charset="0"/>
              </a:rPr>
              <a:t>MSRP:</a:t>
            </a:r>
            <a:r>
              <a:rPr lang="en-US" sz="2400" b="0" i="0" u="none" strike="noStrike" dirty="0">
                <a:solidFill>
                  <a:srgbClr val="FFFF00"/>
                </a:solidFill>
                <a:effectLst/>
                <a:latin typeface="Times New Roman" panose="02020603050405020304" pitchFamily="18" charset="0"/>
                <a:cs typeface="Times New Roman" panose="02020603050405020304" pitchFamily="18" charset="0"/>
              </a:rPr>
              <a:t> </a:t>
            </a:r>
            <a:r>
              <a:rPr lang="en-US" sz="2400" b="0" i="0" u="none" strike="noStrike" dirty="0">
                <a:solidFill>
                  <a:schemeClr val="bg1"/>
                </a:solidFill>
                <a:effectLst/>
                <a:latin typeface="Times New Roman" panose="02020603050405020304" pitchFamily="18" charset="0"/>
                <a:cs typeface="Times New Roman" panose="02020603050405020304" pitchFamily="18" charset="0"/>
              </a:rPr>
              <a:t>the manufacturer's suggested retail price of the car</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965D397-80E8-E121-8012-6EA5EE571D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44197" y="-1"/>
            <a:ext cx="3347803" cy="1882617"/>
          </a:xfrm>
          <a:prstGeom prst="rect">
            <a:avLst/>
          </a:prstGeom>
        </p:spPr>
      </p:pic>
    </p:spTree>
    <p:extLst>
      <p:ext uri="{BB962C8B-B14F-4D97-AF65-F5344CB8AC3E}">
        <p14:creationId xmlns:p14="http://schemas.microsoft.com/office/powerpoint/2010/main" val="210684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ED61-D94C-855C-B4B4-891C6B79CCA8}"/>
              </a:ext>
            </a:extLst>
          </p:cNvPr>
          <p:cNvSpPr>
            <a:spLocks noGrp="1"/>
          </p:cNvSpPr>
          <p:nvPr>
            <p:ph type="title"/>
          </p:nvPr>
        </p:nvSpPr>
        <p:spPr>
          <a:xfrm>
            <a:off x="359764" y="365125"/>
            <a:ext cx="10994036" cy="1325563"/>
          </a:xfrm>
        </p:spPr>
        <p:txBody>
          <a:bodyPr>
            <a:normAutofit/>
          </a:bodyPr>
          <a:lstStyle/>
          <a:p>
            <a:r>
              <a:rPr lang="en-US" sz="5400" b="1" u="sng" dirty="0">
                <a:solidFill>
                  <a:srgbClr val="FF0000"/>
                </a:solidFill>
                <a:latin typeface="Comic Sans MS" panose="030F0702030302020204" pitchFamily="66" charset="0"/>
              </a:rPr>
              <a:t>TASK: ANALYSIS</a:t>
            </a:r>
            <a:endParaRPr lang="en-IN" sz="5400"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D2137A1-7B7D-4B4F-F04A-901BF6412883}"/>
              </a:ext>
            </a:extLst>
          </p:cNvPr>
          <p:cNvSpPr>
            <a:spLocks noGrp="1"/>
          </p:cNvSpPr>
          <p:nvPr>
            <p:ph idx="1"/>
          </p:nvPr>
        </p:nvSpPr>
        <p:spPr>
          <a:xfrm>
            <a:off x="359764" y="1825625"/>
            <a:ext cx="10994036" cy="4351338"/>
          </a:xfrm>
        </p:spPr>
        <p:txBody>
          <a:bodyPr>
            <a:normAutofit fontScale="92500" lnSpcReduction="10000"/>
          </a:bodyPr>
          <a:lstStyle/>
          <a:p>
            <a:r>
              <a:rPr lang="en-US" sz="3200" b="1" dirty="0" err="1">
                <a:solidFill>
                  <a:srgbClr val="FFFF00"/>
                </a:solidFill>
                <a:latin typeface="Times New Roman" panose="02020603050405020304" pitchFamily="18" charset="0"/>
                <a:cs typeface="Times New Roman" panose="02020603050405020304" pitchFamily="18" charset="0"/>
              </a:rPr>
              <a:t>A_Task</a:t>
            </a:r>
            <a:r>
              <a:rPr lang="en-US" sz="3200" b="1" dirty="0">
                <a:solidFill>
                  <a:srgbClr val="FFFF00"/>
                </a:solidFill>
                <a:latin typeface="Times New Roman" panose="02020603050405020304" pitchFamily="18" charset="0"/>
                <a:cs typeface="Times New Roman" panose="02020603050405020304" pitchFamily="18" charset="0"/>
              </a:rPr>
              <a:t>- 1: </a:t>
            </a:r>
            <a:r>
              <a:rPr lang="en-US" sz="3200" b="1" dirty="0">
                <a:solidFill>
                  <a:schemeClr val="bg1"/>
                </a:solidFill>
                <a:latin typeface="Times New Roman" panose="02020603050405020304" pitchFamily="18" charset="0"/>
                <a:cs typeface="Times New Roman" panose="02020603050405020304" pitchFamily="18" charset="0"/>
              </a:rPr>
              <a:t>How does the popularity of a car model vary across different market categories?</a:t>
            </a:r>
          </a:p>
          <a:p>
            <a:r>
              <a:rPr lang="en-US" sz="3200" b="1" dirty="0" err="1">
                <a:solidFill>
                  <a:srgbClr val="FFFF00"/>
                </a:solidFill>
                <a:latin typeface="Times New Roman" panose="02020603050405020304" pitchFamily="18" charset="0"/>
                <a:cs typeface="Times New Roman" panose="02020603050405020304" pitchFamily="18" charset="0"/>
              </a:rPr>
              <a:t>A_Task</a:t>
            </a:r>
            <a:r>
              <a:rPr lang="en-US" sz="3200" b="1" dirty="0">
                <a:solidFill>
                  <a:srgbClr val="FFFF00"/>
                </a:solidFill>
                <a:latin typeface="Times New Roman" panose="02020603050405020304" pitchFamily="18" charset="0"/>
                <a:cs typeface="Times New Roman" panose="02020603050405020304" pitchFamily="18" charset="0"/>
              </a:rPr>
              <a:t>- 2: </a:t>
            </a:r>
            <a:r>
              <a:rPr lang="en-US" sz="3200" b="1" dirty="0">
                <a:solidFill>
                  <a:schemeClr val="bg1"/>
                </a:solidFill>
                <a:latin typeface="Times New Roman" panose="02020603050405020304" pitchFamily="18" charset="0"/>
                <a:cs typeface="Times New Roman" panose="02020603050405020304" pitchFamily="18" charset="0"/>
              </a:rPr>
              <a:t>What is the relationship between a car's engine power and its price?</a:t>
            </a:r>
          </a:p>
          <a:p>
            <a:r>
              <a:rPr lang="en-US" sz="3200" b="1" dirty="0" err="1">
                <a:solidFill>
                  <a:srgbClr val="FFFF00"/>
                </a:solidFill>
                <a:latin typeface="Times New Roman" panose="02020603050405020304" pitchFamily="18" charset="0"/>
                <a:cs typeface="Times New Roman" panose="02020603050405020304" pitchFamily="18" charset="0"/>
              </a:rPr>
              <a:t>A_Task</a:t>
            </a:r>
            <a:r>
              <a:rPr lang="en-US" sz="3200" b="1" dirty="0">
                <a:solidFill>
                  <a:srgbClr val="FFFF00"/>
                </a:solidFill>
                <a:latin typeface="Times New Roman" panose="02020603050405020304" pitchFamily="18" charset="0"/>
                <a:cs typeface="Times New Roman" panose="02020603050405020304" pitchFamily="18" charset="0"/>
              </a:rPr>
              <a:t>- 3: </a:t>
            </a:r>
            <a:r>
              <a:rPr lang="en-US" sz="3200" b="1" dirty="0">
                <a:solidFill>
                  <a:schemeClr val="bg1"/>
                </a:solidFill>
                <a:latin typeface="Times New Roman" panose="02020603050405020304" pitchFamily="18" charset="0"/>
                <a:cs typeface="Times New Roman" panose="02020603050405020304" pitchFamily="18" charset="0"/>
              </a:rPr>
              <a:t>Which car features are most important in determining a car's price?</a:t>
            </a:r>
          </a:p>
          <a:p>
            <a:r>
              <a:rPr lang="en-US" sz="3200" b="1" dirty="0" err="1">
                <a:solidFill>
                  <a:srgbClr val="FFFF00"/>
                </a:solidFill>
                <a:latin typeface="Times New Roman" panose="02020603050405020304" pitchFamily="18" charset="0"/>
                <a:cs typeface="Times New Roman" panose="02020603050405020304" pitchFamily="18" charset="0"/>
              </a:rPr>
              <a:t>A_Task</a:t>
            </a:r>
            <a:r>
              <a:rPr lang="en-US" sz="3200" b="1" dirty="0">
                <a:solidFill>
                  <a:srgbClr val="FFFF00"/>
                </a:solidFill>
                <a:latin typeface="Times New Roman" panose="02020603050405020304" pitchFamily="18" charset="0"/>
                <a:cs typeface="Times New Roman" panose="02020603050405020304" pitchFamily="18" charset="0"/>
              </a:rPr>
              <a:t>- 4: </a:t>
            </a:r>
            <a:r>
              <a:rPr lang="en-US" sz="3200" b="1" dirty="0">
                <a:solidFill>
                  <a:schemeClr val="bg1"/>
                </a:solidFill>
                <a:latin typeface="Times New Roman" panose="02020603050405020304" pitchFamily="18" charset="0"/>
                <a:cs typeface="Times New Roman" panose="02020603050405020304" pitchFamily="18" charset="0"/>
              </a:rPr>
              <a:t>How does the average price of a car vary across different manufacturers?</a:t>
            </a:r>
          </a:p>
          <a:p>
            <a:r>
              <a:rPr lang="en-US" sz="3200" b="1" dirty="0" err="1">
                <a:solidFill>
                  <a:srgbClr val="FFFF00"/>
                </a:solidFill>
                <a:latin typeface="Times New Roman" panose="02020603050405020304" pitchFamily="18" charset="0"/>
                <a:cs typeface="Times New Roman" panose="02020603050405020304" pitchFamily="18" charset="0"/>
              </a:rPr>
              <a:t>A_Task</a:t>
            </a:r>
            <a:r>
              <a:rPr lang="en-US" sz="3200" b="1" dirty="0">
                <a:solidFill>
                  <a:srgbClr val="FFFF00"/>
                </a:solidFill>
                <a:latin typeface="Times New Roman" panose="02020603050405020304" pitchFamily="18" charset="0"/>
                <a:cs typeface="Times New Roman" panose="02020603050405020304" pitchFamily="18" charset="0"/>
              </a:rPr>
              <a:t>- 5: </a:t>
            </a:r>
            <a:r>
              <a:rPr lang="en-US" sz="3200" b="1" dirty="0">
                <a:solidFill>
                  <a:schemeClr val="bg1"/>
                </a:solidFill>
                <a:latin typeface="Times New Roman" panose="02020603050405020304" pitchFamily="18" charset="0"/>
                <a:cs typeface="Times New Roman" panose="02020603050405020304" pitchFamily="18" charset="0"/>
              </a:rPr>
              <a:t>What is the relationship between fuel efficiency and the number of cylinders in a car’s engine?</a:t>
            </a:r>
            <a:endParaRPr lang="en-IN" sz="32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C86ADE-B32A-1636-F4CC-F873E10ABCB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14020" y="0"/>
            <a:ext cx="3077980" cy="1730883"/>
          </a:xfrm>
          <a:prstGeom prst="rect">
            <a:avLst/>
          </a:prstGeom>
        </p:spPr>
      </p:pic>
    </p:spTree>
    <p:extLst>
      <p:ext uri="{BB962C8B-B14F-4D97-AF65-F5344CB8AC3E}">
        <p14:creationId xmlns:p14="http://schemas.microsoft.com/office/powerpoint/2010/main" val="202464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78C3-8B41-3E84-05AB-2D13C8E6CC75}"/>
              </a:ext>
            </a:extLst>
          </p:cNvPr>
          <p:cNvSpPr>
            <a:spLocks noGrp="1"/>
          </p:cNvSpPr>
          <p:nvPr>
            <p:ph type="title"/>
          </p:nvPr>
        </p:nvSpPr>
        <p:spPr>
          <a:xfrm>
            <a:off x="359764" y="365125"/>
            <a:ext cx="10994036" cy="1325563"/>
          </a:xfrm>
        </p:spPr>
        <p:txBody>
          <a:bodyPr>
            <a:normAutofit/>
          </a:bodyPr>
          <a:lstStyle/>
          <a:p>
            <a:r>
              <a:rPr lang="en-US" sz="6000" b="1" u="sng" dirty="0">
                <a:solidFill>
                  <a:srgbClr val="FF0000"/>
                </a:solidFill>
                <a:latin typeface="Comic Sans MS" panose="030F0702030302020204" pitchFamily="66" charset="0"/>
              </a:rPr>
              <a:t>TASK: DASHBOARD</a:t>
            </a:r>
            <a:endParaRPr lang="en-IN" sz="6000" dirty="0"/>
          </a:p>
        </p:txBody>
      </p:sp>
      <p:sp>
        <p:nvSpPr>
          <p:cNvPr id="3" name="Content Placeholder 2">
            <a:extLst>
              <a:ext uri="{FF2B5EF4-FFF2-40B4-BE49-F238E27FC236}">
                <a16:creationId xmlns:a16="http://schemas.microsoft.com/office/drawing/2014/main" id="{80ECACE0-C366-0A5D-B868-4519CC2F4D44}"/>
              </a:ext>
            </a:extLst>
          </p:cNvPr>
          <p:cNvSpPr>
            <a:spLocks noGrp="1"/>
          </p:cNvSpPr>
          <p:nvPr>
            <p:ph idx="1"/>
          </p:nvPr>
        </p:nvSpPr>
        <p:spPr>
          <a:xfrm>
            <a:off x="359764" y="1825624"/>
            <a:ext cx="10994036" cy="5032375"/>
          </a:xfrm>
        </p:spPr>
        <p:txBody>
          <a:bodyPr>
            <a:normAutofit/>
          </a:bodyPr>
          <a:lstStyle/>
          <a:p>
            <a:r>
              <a:rPr lang="en-US" b="1" dirty="0" err="1">
                <a:solidFill>
                  <a:srgbClr val="FFFF00"/>
                </a:solidFill>
                <a:latin typeface="Times New Roman" panose="02020603050405020304" pitchFamily="18" charset="0"/>
                <a:cs typeface="Times New Roman" panose="02020603050405020304" pitchFamily="18" charset="0"/>
              </a:rPr>
              <a:t>D_Task</a:t>
            </a:r>
            <a:r>
              <a:rPr lang="en-US" b="1" dirty="0">
                <a:solidFill>
                  <a:srgbClr val="FFFF00"/>
                </a:solidFill>
                <a:latin typeface="Times New Roman" panose="02020603050405020304" pitchFamily="18" charset="0"/>
                <a:cs typeface="Times New Roman" panose="02020603050405020304" pitchFamily="18" charset="0"/>
              </a:rPr>
              <a:t>- 1: </a:t>
            </a:r>
            <a:r>
              <a:rPr lang="en-US" b="1" dirty="0">
                <a:solidFill>
                  <a:schemeClr val="bg1"/>
                </a:solidFill>
                <a:latin typeface="Times New Roman" panose="02020603050405020304" pitchFamily="18" charset="0"/>
                <a:cs typeface="Times New Roman" panose="02020603050405020304" pitchFamily="18" charset="0"/>
              </a:rPr>
              <a:t>How does the distribution of car prices vary by brand and body style?</a:t>
            </a:r>
          </a:p>
          <a:p>
            <a:r>
              <a:rPr lang="en-US" b="1" dirty="0" err="1">
                <a:solidFill>
                  <a:srgbClr val="FFFF00"/>
                </a:solidFill>
                <a:latin typeface="Times New Roman" panose="02020603050405020304" pitchFamily="18" charset="0"/>
                <a:cs typeface="Times New Roman" panose="02020603050405020304" pitchFamily="18" charset="0"/>
              </a:rPr>
              <a:t>D_Task</a:t>
            </a:r>
            <a:r>
              <a:rPr lang="en-US" b="1" dirty="0">
                <a:solidFill>
                  <a:srgbClr val="FFFF00"/>
                </a:solidFill>
                <a:latin typeface="Times New Roman" panose="02020603050405020304" pitchFamily="18" charset="0"/>
                <a:cs typeface="Times New Roman" panose="02020603050405020304" pitchFamily="18" charset="0"/>
              </a:rPr>
              <a:t>- 2: </a:t>
            </a:r>
            <a:r>
              <a:rPr lang="en-US" b="1" dirty="0">
                <a:solidFill>
                  <a:schemeClr val="bg1"/>
                </a:solidFill>
                <a:latin typeface="Times New Roman" panose="02020603050405020304" pitchFamily="18" charset="0"/>
                <a:cs typeface="Times New Roman" panose="02020603050405020304" pitchFamily="18" charset="0"/>
              </a:rPr>
              <a:t>Which car brands have the highest and lowest average MSRPs, and how does this vary by body style?</a:t>
            </a:r>
          </a:p>
          <a:p>
            <a:r>
              <a:rPr lang="en-US" b="1" dirty="0" err="1">
                <a:solidFill>
                  <a:srgbClr val="FFFF00"/>
                </a:solidFill>
                <a:latin typeface="Times New Roman" panose="02020603050405020304" pitchFamily="18" charset="0"/>
                <a:cs typeface="Times New Roman" panose="02020603050405020304" pitchFamily="18" charset="0"/>
              </a:rPr>
              <a:t>D_Task</a:t>
            </a:r>
            <a:r>
              <a:rPr lang="en-US" b="1" dirty="0">
                <a:solidFill>
                  <a:srgbClr val="FFFF00"/>
                </a:solidFill>
                <a:latin typeface="Times New Roman" panose="02020603050405020304" pitchFamily="18" charset="0"/>
                <a:cs typeface="Times New Roman" panose="02020603050405020304" pitchFamily="18" charset="0"/>
              </a:rPr>
              <a:t>- 3: </a:t>
            </a:r>
            <a:r>
              <a:rPr lang="en-US" b="1" dirty="0">
                <a:solidFill>
                  <a:schemeClr val="bg1"/>
                </a:solidFill>
                <a:latin typeface="Times New Roman" panose="02020603050405020304" pitchFamily="18" charset="0"/>
                <a:cs typeface="Times New Roman" panose="02020603050405020304" pitchFamily="18" charset="0"/>
              </a:rPr>
              <a:t>How do the different features such as transmission type affect the MSRP, and how does this vary by body style?</a:t>
            </a:r>
          </a:p>
          <a:p>
            <a:r>
              <a:rPr lang="en-US" b="1" dirty="0" err="1">
                <a:solidFill>
                  <a:srgbClr val="FFFF00"/>
                </a:solidFill>
                <a:latin typeface="Times New Roman" panose="02020603050405020304" pitchFamily="18" charset="0"/>
                <a:cs typeface="Times New Roman" panose="02020603050405020304" pitchFamily="18" charset="0"/>
              </a:rPr>
              <a:t>D_Task</a:t>
            </a:r>
            <a:r>
              <a:rPr lang="en-US" b="1" dirty="0">
                <a:solidFill>
                  <a:srgbClr val="FFFF00"/>
                </a:solidFill>
                <a:latin typeface="Times New Roman" panose="02020603050405020304" pitchFamily="18" charset="0"/>
                <a:cs typeface="Times New Roman" panose="02020603050405020304" pitchFamily="18" charset="0"/>
              </a:rPr>
              <a:t>- 4: </a:t>
            </a:r>
            <a:r>
              <a:rPr lang="en-US" b="1" dirty="0">
                <a:solidFill>
                  <a:schemeClr val="bg1"/>
                </a:solidFill>
                <a:latin typeface="Times New Roman" panose="02020603050405020304" pitchFamily="18" charset="0"/>
                <a:cs typeface="Times New Roman" panose="02020603050405020304" pitchFamily="18" charset="0"/>
              </a:rPr>
              <a:t>How does the fuel efficiency of cars vary across different body styles and model years?</a:t>
            </a:r>
          </a:p>
          <a:p>
            <a:r>
              <a:rPr lang="en-US" b="1" dirty="0" err="1">
                <a:solidFill>
                  <a:srgbClr val="FFFF00"/>
                </a:solidFill>
                <a:latin typeface="Times New Roman" panose="02020603050405020304" pitchFamily="18" charset="0"/>
                <a:cs typeface="Times New Roman" panose="02020603050405020304" pitchFamily="18" charset="0"/>
              </a:rPr>
              <a:t>D_Task</a:t>
            </a:r>
            <a:r>
              <a:rPr lang="en-US" b="1" dirty="0">
                <a:solidFill>
                  <a:srgbClr val="FFFF00"/>
                </a:solidFill>
                <a:latin typeface="Times New Roman" panose="02020603050405020304" pitchFamily="18" charset="0"/>
                <a:cs typeface="Times New Roman" panose="02020603050405020304" pitchFamily="18" charset="0"/>
              </a:rPr>
              <a:t>- 5: </a:t>
            </a:r>
            <a:r>
              <a:rPr lang="en-US" b="1" dirty="0">
                <a:solidFill>
                  <a:schemeClr val="bg1"/>
                </a:solidFill>
                <a:latin typeface="Times New Roman" panose="02020603050405020304" pitchFamily="18" charset="0"/>
                <a:cs typeface="Times New Roman" panose="02020603050405020304" pitchFamily="18" charset="0"/>
              </a:rPr>
              <a:t>How does the car's horsepower, MPG, and price vary across different Brands?</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9ACC62-796E-416A-0CDA-BF7EA21184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26418" y="0"/>
            <a:ext cx="2865582" cy="1611443"/>
          </a:xfrm>
          <a:prstGeom prst="rect">
            <a:avLst/>
          </a:prstGeom>
        </p:spPr>
      </p:pic>
    </p:spTree>
    <p:extLst>
      <p:ext uri="{BB962C8B-B14F-4D97-AF65-F5344CB8AC3E}">
        <p14:creationId xmlns:p14="http://schemas.microsoft.com/office/powerpoint/2010/main" val="211676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5070-861F-D732-DB72-A5469367A690}"/>
              </a:ext>
            </a:extLst>
          </p:cNvPr>
          <p:cNvSpPr>
            <a:spLocks noGrp="1"/>
          </p:cNvSpPr>
          <p:nvPr>
            <p:ph type="title"/>
          </p:nvPr>
        </p:nvSpPr>
        <p:spPr>
          <a:xfrm>
            <a:off x="449705" y="365125"/>
            <a:ext cx="10904095" cy="1325563"/>
          </a:xfrm>
        </p:spPr>
        <p:txBody>
          <a:bodyPr>
            <a:normAutofit/>
          </a:bodyPr>
          <a:lstStyle/>
          <a:p>
            <a:r>
              <a:rPr lang="en-US" sz="6000" b="1" u="sng" dirty="0">
                <a:solidFill>
                  <a:srgbClr val="FF0000"/>
                </a:solidFill>
                <a:latin typeface="Comic Sans MS" panose="030F0702030302020204" pitchFamily="66" charset="0"/>
              </a:rPr>
              <a:t>TECH-STACK USED</a:t>
            </a:r>
            <a:endParaRPr lang="en-IN" sz="6000" b="1" u="sng" dirty="0">
              <a:solidFill>
                <a:srgbClr val="FF0000"/>
              </a:solidFill>
              <a:latin typeface="Comic Sans MS" panose="030F0702030302020204" pitchFamily="66" charset="0"/>
            </a:endParaRPr>
          </a:p>
        </p:txBody>
      </p:sp>
      <p:pic>
        <p:nvPicPr>
          <p:cNvPr id="4" name="Picture 3">
            <a:extLst>
              <a:ext uri="{FF2B5EF4-FFF2-40B4-BE49-F238E27FC236}">
                <a16:creationId xmlns:a16="http://schemas.microsoft.com/office/drawing/2014/main" id="{6CB88379-8E7D-9914-260D-6465735A74B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79961" y="-1"/>
            <a:ext cx="3412040" cy="1918741"/>
          </a:xfrm>
          <a:prstGeom prst="rect">
            <a:avLst/>
          </a:prstGeom>
        </p:spPr>
      </p:pic>
      <p:pic>
        <p:nvPicPr>
          <p:cNvPr id="5" name="Picture 4">
            <a:extLst>
              <a:ext uri="{FF2B5EF4-FFF2-40B4-BE49-F238E27FC236}">
                <a16:creationId xmlns:a16="http://schemas.microsoft.com/office/drawing/2014/main" id="{ADD990FE-1E69-2282-86A6-14D8DAD05E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6638" y="2103437"/>
            <a:ext cx="3023878" cy="1719055"/>
          </a:xfrm>
          <a:prstGeom prst="rect">
            <a:avLst/>
          </a:prstGeom>
        </p:spPr>
      </p:pic>
      <p:pic>
        <p:nvPicPr>
          <p:cNvPr id="6" name="Picture 5">
            <a:extLst>
              <a:ext uri="{FF2B5EF4-FFF2-40B4-BE49-F238E27FC236}">
                <a16:creationId xmlns:a16="http://schemas.microsoft.com/office/drawing/2014/main" id="{3588B32E-2DCF-67C6-7BAF-767C5FBFC7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159427" y="2418848"/>
            <a:ext cx="2164268" cy="341406"/>
          </a:xfrm>
          <a:prstGeom prst="rect">
            <a:avLst/>
          </a:prstGeom>
        </p:spPr>
      </p:pic>
      <p:sp>
        <p:nvSpPr>
          <p:cNvPr id="7" name="Flowchart: Terminator 6">
            <a:extLst>
              <a:ext uri="{FF2B5EF4-FFF2-40B4-BE49-F238E27FC236}">
                <a16:creationId xmlns:a16="http://schemas.microsoft.com/office/drawing/2014/main" id="{C0C00CF4-0C39-3C0D-DEA2-4708C992AE72}"/>
              </a:ext>
            </a:extLst>
          </p:cNvPr>
          <p:cNvSpPr/>
          <p:nvPr/>
        </p:nvSpPr>
        <p:spPr>
          <a:xfrm>
            <a:off x="6595243" y="2073039"/>
            <a:ext cx="3832485" cy="889925"/>
          </a:xfrm>
          <a:prstGeom prst="flowChartTerminator">
            <a:avLst/>
          </a:prstGeom>
          <a:solidFill>
            <a:srgbClr val="FFFF00"/>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MICROSOFT EXCEL: </a:t>
            </a:r>
            <a:r>
              <a:rPr lang="en-US" b="1" dirty="0">
                <a:solidFill>
                  <a:srgbClr val="7030A0"/>
                </a:solidFill>
              </a:rPr>
              <a:t>FOR DATA CLEANING, ANALYZING ETC</a:t>
            </a:r>
            <a:endParaRPr lang="en-IN" b="1" dirty="0">
              <a:solidFill>
                <a:srgbClr val="7030A0"/>
              </a:solidFill>
            </a:endParaRPr>
          </a:p>
        </p:txBody>
      </p:sp>
      <p:pic>
        <p:nvPicPr>
          <p:cNvPr id="8" name="Picture 7">
            <a:extLst>
              <a:ext uri="{FF2B5EF4-FFF2-40B4-BE49-F238E27FC236}">
                <a16:creationId xmlns:a16="http://schemas.microsoft.com/office/drawing/2014/main" id="{090C1043-5E62-A7D1-4C3D-B2353BA9248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7419" y="3517821"/>
            <a:ext cx="2842316" cy="1434840"/>
          </a:xfrm>
          <a:prstGeom prst="ellipse">
            <a:avLst/>
          </a:prstGeom>
          <a:solidFill>
            <a:schemeClr val="bg1"/>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895D9F8E-8EB8-F5FB-091B-6095A210922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59427" y="4123980"/>
            <a:ext cx="2164268" cy="335309"/>
          </a:xfrm>
          <a:prstGeom prst="rect">
            <a:avLst/>
          </a:prstGeom>
        </p:spPr>
      </p:pic>
      <p:sp>
        <p:nvSpPr>
          <p:cNvPr id="10" name="Flowchart: Terminator 9">
            <a:extLst>
              <a:ext uri="{FF2B5EF4-FFF2-40B4-BE49-F238E27FC236}">
                <a16:creationId xmlns:a16="http://schemas.microsoft.com/office/drawing/2014/main" id="{3137C734-2813-141F-75E2-0917466649DD}"/>
              </a:ext>
            </a:extLst>
          </p:cNvPr>
          <p:cNvSpPr/>
          <p:nvPr/>
        </p:nvSpPr>
        <p:spPr>
          <a:xfrm>
            <a:off x="6595241" y="3806409"/>
            <a:ext cx="3832487" cy="970450"/>
          </a:xfrm>
          <a:prstGeom prst="flowChartTerminator">
            <a:avLst/>
          </a:prstGeom>
          <a:solidFill>
            <a:srgbClr val="FFFF00"/>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TABLEAU: </a:t>
            </a:r>
            <a:r>
              <a:rPr lang="en-US" b="1" dirty="0">
                <a:solidFill>
                  <a:srgbClr val="7030A0"/>
                </a:solidFill>
              </a:rPr>
              <a:t>FOR CREATING DASHBOARD</a:t>
            </a:r>
            <a:endParaRPr lang="en-IN" b="1" dirty="0">
              <a:solidFill>
                <a:srgbClr val="7030A0"/>
              </a:solidFill>
            </a:endParaRPr>
          </a:p>
        </p:txBody>
      </p:sp>
      <p:pic>
        <p:nvPicPr>
          <p:cNvPr id="11" name="Picture 10">
            <a:extLst>
              <a:ext uri="{FF2B5EF4-FFF2-40B4-BE49-F238E27FC236}">
                <a16:creationId xmlns:a16="http://schemas.microsoft.com/office/drawing/2014/main" id="{706B63A7-730A-864E-0B6A-DE1C577FC3C8}"/>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7419" y="5312345"/>
            <a:ext cx="2842316" cy="2109399"/>
          </a:xfrm>
          <a:prstGeom prst="rect">
            <a:avLst/>
          </a:prstGeom>
        </p:spPr>
      </p:pic>
      <p:pic>
        <p:nvPicPr>
          <p:cNvPr id="12" name="Picture 11">
            <a:extLst>
              <a:ext uri="{FF2B5EF4-FFF2-40B4-BE49-F238E27FC236}">
                <a16:creationId xmlns:a16="http://schemas.microsoft.com/office/drawing/2014/main" id="{8125BB4E-6AE8-AA1C-9626-8E1AFC173CA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159427" y="5912153"/>
            <a:ext cx="2164268" cy="451143"/>
          </a:xfrm>
          <a:prstGeom prst="rect">
            <a:avLst/>
          </a:prstGeom>
        </p:spPr>
      </p:pic>
      <p:sp>
        <p:nvSpPr>
          <p:cNvPr id="13" name="Flowchart: Terminator 12">
            <a:extLst>
              <a:ext uri="{FF2B5EF4-FFF2-40B4-BE49-F238E27FC236}">
                <a16:creationId xmlns:a16="http://schemas.microsoft.com/office/drawing/2014/main" id="{0870221F-2A9A-149D-22C7-ED4907ADBBC7}"/>
              </a:ext>
            </a:extLst>
          </p:cNvPr>
          <p:cNvSpPr/>
          <p:nvPr/>
        </p:nvSpPr>
        <p:spPr>
          <a:xfrm>
            <a:off x="6595243" y="5602950"/>
            <a:ext cx="3832485" cy="889925"/>
          </a:xfrm>
          <a:prstGeom prst="flowChartTerminator">
            <a:avLst/>
          </a:prstGeom>
          <a:solidFill>
            <a:srgbClr val="FFFF00"/>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MICROSOFT POWERPOINT: </a:t>
            </a:r>
            <a:r>
              <a:rPr lang="en-US" b="1" dirty="0">
                <a:solidFill>
                  <a:srgbClr val="7030A0"/>
                </a:solidFill>
              </a:rPr>
              <a:t>FOR CREATING THE REPORT</a:t>
            </a:r>
            <a:endParaRPr lang="en-IN" b="1" dirty="0">
              <a:solidFill>
                <a:srgbClr val="7030A0"/>
              </a:solidFill>
            </a:endParaRPr>
          </a:p>
        </p:txBody>
      </p:sp>
    </p:spTree>
    <p:extLst>
      <p:ext uri="{BB962C8B-B14F-4D97-AF65-F5344CB8AC3E}">
        <p14:creationId xmlns:p14="http://schemas.microsoft.com/office/powerpoint/2010/main" val="315684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6B31-6414-E252-1EA0-7B1BAF4B92E7}"/>
              </a:ext>
            </a:extLst>
          </p:cNvPr>
          <p:cNvSpPr>
            <a:spLocks noGrp="1"/>
          </p:cNvSpPr>
          <p:nvPr>
            <p:ph type="title"/>
          </p:nvPr>
        </p:nvSpPr>
        <p:spPr/>
        <p:txBody>
          <a:bodyPr>
            <a:normAutofit/>
          </a:bodyPr>
          <a:lstStyle/>
          <a:p>
            <a:pPr algn="ctr"/>
            <a:r>
              <a:rPr lang="en-US" sz="6600" b="1" u="sng" dirty="0">
                <a:solidFill>
                  <a:srgbClr val="FF0000"/>
                </a:solidFill>
                <a:latin typeface="Comic Sans MS" panose="030F0702030302020204" pitchFamily="66" charset="0"/>
              </a:rPr>
              <a:t>APPROACH</a:t>
            </a:r>
            <a:endParaRPr lang="en-IN" sz="6600"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29C47907-E728-6F5B-3CE1-EC82F6C9C532}"/>
              </a:ext>
            </a:extLst>
          </p:cNvPr>
          <p:cNvSpPr>
            <a:spLocks noGrp="1"/>
          </p:cNvSpPr>
          <p:nvPr>
            <p:ph idx="1"/>
          </p:nvPr>
        </p:nvSpPr>
        <p:spPr/>
        <p:txBody>
          <a:bodyPr>
            <a:normAutofit/>
          </a:bodyPr>
          <a:lstStyle/>
          <a:p>
            <a:pPr marL="0" indent="0">
              <a:buNone/>
            </a:pPr>
            <a:r>
              <a:rPr lang="en-US" sz="4400" b="1" dirty="0">
                <a:solidFill>
                  <a:schemeClr val="bg1"/>
                </a:solidFill>
                <a:latin typeface="Times New Roman" panose="02020603050405020304" pitchFamily="18" charset="0"/>
                <a:cs typeface="Times New Roman" panose="02020603050405020304" pitchFamily="18" charset="0"/>
              </a:rPr>
              <a:t>1. Data Collection and Familiarization</a:t>
            </a:r>
          </a:p>
          <a:p>
            <a:pPr marL="0" indent="0">
              <a:buNone/>
            </a:pPr>
            <a:r>
              <a:rPr lang="en-US" sz="4400" b="1" dirty="0">
                <a:solidFill>
                  <a:schemeClr val="bg1"/>
                </a:solidFill>
                <a:latin typeface="Times New Roman" panose="02020603050405020304" pitchFamily="18" charset="0"/>
                <a:cs typeface="Times New Roman" panose="02020603050405020304" pitchFamily="18" charset="0"/>
              </a:rPr>
              <a:t>2. Data Cleaning and Preparation</a:t>
            </a:r>
          </a:p>
          <a:p>
            <a:pPr marL="0" indent="0">
              <a:buNone/>
            </a:pPr>
            <a:r>
              <a:rPr lang="en-US" sz="4400" b="1" dirty="0">
                <a:solidFill>
                  <a:schemeClr val="bg1"/>
                </a:solidFill>
                <a:latin typeface="Times New Roman" panose="02020603050405020304" pitchFamily="18" charset="0"/>
                <a:cs typeface="Times New Roman" panose="02020603050405020304" pitchFamily="18" charset="0"/>
              </a:rPr>
              <a:t>3. Data Analysis</a:t>
            </a:r>
          </a:p>
          <a:p>
            <a:pPr marL="0" indent="0">
              <a:buNone/>
            </a:pPr>
            <a:r>
              <a:rPr lang="en-US" sz="4400" b="1" dirty="0">
                <a:solidFill>
                  <a:schemeClr val="bg1"/>
                </a:solidFill>
                <a:latin typeface="Times New Roman" panose="02020603050405020304" pitchFamily="18" charset="0"/>
                <a:cs typeface="Times New Roman" panose="02020603050405020304" pitchFamily="18" charset="0"/>
              </a:rPr>
              <a:t>4. Building the Interactive Dashboard</a:t>
            </a:r>
          </a:p>
          <a:p>
            <a:pPr marL="0" indent="0">
              <a:buNone/>
            </a:pPr>
            <a:r>
              <a:rPr lang="en-US" sz="4400" b="1" dirty="0">
                <a:solidFill>
                  <a:schemeClr val="bg1"/>
                </a:solidFill>
                <a:latin typeface="Times New Roman" panose="02020603050405020304" pitchFamily="18" charset="0"/>
                <a:cs typeface="Times New Roman" panose="02020603050405020304" pitchFamily="18" charset="0"/>
              </a:rPr>
              <a:t>5. Project Report</a:t>
            </a:r>
            <a:endParaRPr lang="en-IN" sz="44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34BAB04-E5AA-F438-57B1-C9F8796825C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99763" y="0"/>
            <a:ext cx="2892237" cy="1626432"/>
          </a:xfrm>
          <a:prstGeom prst="rect">
            <a:avLst/>
          </a:prstGeom>
        </p:spPr>
      </p:pic>
    </p:spTree>
    <p:extLst>
      <p:ext uri="{BB962C8B-B14F-4D97-AF65-F5344CB8AC3E}">
        <p14:creationId xmlns:p14="http://schemas.microsoft.com/office/powerpoint/2010/main" val="295515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67455-59A1-F260-5C12-8FE9E7DC05B1}"/>
              </a:ext>
            </a:extLst>
          </p:cNvPr>
          <p:cNvSpPr>
            <a:spLocks noGrp="1"/>
          </p:cNvSpPr>
          <p:nvPr>
            <p:ph idx="1"/>
          </p:nvPr>
        </p:nvSpPr>
        <p:spPr>
          <a:xfrm>
            <a:off x="0" y="194872"/>
            <a:ext cx="11353800" cy="6663128"/>
          </a:xfrm>
        </p:spPr>
        <p:txBody>
          <a:bodyPr>
            <a:normAutofit fontScale="92500" lnSpcReduction="20000"/>
          </a:bodyPr>
          <a:lstStyle/>
          <a:p>
            <a:pPr marL="0" indent="0">
              <a:buNone/>
            </a:pPr>
            <a:r>
              <a:rPr lang="en-US" sz="3500" b="1" u="sng" dirty="0">
                <a:solidFill>
                  <a:srgbClr val="FFFF00"/>
                </a:solidFill>
                <a:latin typeface="Times New Roman" panose="02020603050405020304" pitchFamily="18" charset="0"/>
                <a:cs typeface="Times New Roman" panose="02020603050405020304" pitchFamily="18" charset="0"/>
              </a:rPr>
              <a:t>1. Data Collection and Familiarization:</a:t>
            </a:r>
          </a:p>
          <a:p>
            <a:r>
              <a:rPr lang="en-US" b="1" dirty="0">
                <a:solidFill>
                  <a:schemeClr val="bg1"/>
                </a:solidFill>
                <a:latin typeface="Times New Roman" panose="02020603050405020304" pitchFamily="18" charset="0"/>
                <a:cs typeface="Times New Roman" panose="02020603050405020304" pitchFamily="18" charset="0"/>
              </a:rPr>
              <a:t>The project started with downloading the provided dataset.</a:t>
            </a:r>
          </a:p>
          <a:p>
            <a:r>
              <a:rPr lang="en-US" b="1" dirty="0">
                <a:solidFill>
                  <a:schemeClr val="bg1"/>
                </a:solidFill>
                <a:latin typeface="Times New Roman" panose="02020603050405020304" pitchFamily="18" charset="0"/>
                <a:cs typeface="Times New Roman" panose="02020603050405020304" pitchFamily="18" charset="0"/>
              </a:rPr>
              <a:t>Then I started by thoroughly reading the provided project details to gain a comprehensive understanding of the objectives and requirements.</a:t>
            </a:r>
          </a:p>
          <a:p>
            <a:pPr marL="0" indent="0">
              <a:buNone/>
            </a:pPr>
            <a:r>
              <a:rPr lang="en-US" sz="3500" b="1" u="sng" dirty="0">
                <a:solidFill>
                  <a:srgbClr val="FFFF00"/>
                </a:solidFill>
                <a:latin typeface="Times New Roman" panose="02020603050405020304" pitchFamily="18" charset="0"/>
                <a:cs typeface="Times New Roman" panose="02020603050405020304" pitchFamily="18" charset="0"/>
              </a:rPr>
              <a:t>2. Data Cleaning and Preparation:</a:t>
            </a:r>
          </a:p>
          <a:p>
            <a:r>
              <a:rPr lang="en-US" b="1" dirty="0">
                <a:solidFill>
                  <a:schemeClr val="bg1"/>
                </a:solidFill>
                <a:latin typeface="Times New Roman" panose="02020603050405020304" pitchFamily="18" charset="0"/>
                <a:cs typeface="Times New Roman" panose="02020603050405020304" pitchFamily="18" charset="0"/>
              </a:rPr>
              <a:t>The dataset underwent the data cleaning process in Excel.</a:t>
            </a:r>
          </a:p>
          <a:p>
            <a:r>
              <a:rPr lang="en-US" b="1" dirty="0">
                <a:solidFill>
                  <a:schemeClr val="bg1"/>
                </a:solidFill>
                <a:latin typeface="Times New Roman" panose="02020603050405020304" pitchFamily="18" charset="0"/>
                <a:cs typeface="Times New Roman" panose="02020603050405020304" pitchFamily="18" charset="0"/>
              </a:rPr>
              <a:t>The data types were changed, missing values were handled, and other formatting was done to ensure ease of analysis.</a:t>
            </a:r>
          </a:p>
          <a:p>
            <a:pPr marL="0" indent="0">
              <a:buNone/>
            </a:pPr>
            <a:r>
              <a:rPr lang="en-US" sz="3500" b="1" u="sng" dirty="0">
                <a:solidFill>
                  <a:srgbClr val="FFFF00"/>
                </a:solidFill>
                <a:latin typeface="Times New Roman" panose="02020603050405020304" pitchFamily="18" charset="0"/>
                <a:cs typeface="Times New Roman" panose="02020603050405020304" pitchFamily="18" charset="0"/>
              </a:rPr>
              <a:t>3. Data Analysis:</a:t>
            </a:r>
          </a:p>
          <a:p>
            <a:pPr marL="0" indent="0">
              <a:buNone/>
            </a:pP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The process started with analyzing the dataset to uncover insights regarding the impact of car features on price and profitability.</a:t>
            </a:r>
          </a:p>
          <a:p>
            <a:pPr marL="0" indent="0">
              <a:buNone/>
            </a:pPr>
            <a:r>
              <a:rPr lang="en-US" b="1" dirty="0">
                <a:solidFill>
                  <a:schemeClr val="bg1"/>
                </a:solidFill>
                <a:latin typeface="Times New Roman" panose="02020603050405020304" pitchFamily="18" charset="0"/>
                <a:cs typeface="Times New Roman" panose="02020603050405020304" pitchFamily="18" charset="0"/>
              </a:rPr>
              <a:t>• Pivot tables were created to summarize and aggregate the data, enabling a better understanding of the relationships between different variables.</a:t>
            </a:r>
          </a:p>
          <a:p>
            <a:pPr marL="0" indent="0">
              <a:buNone/>
            </a:pPr>
            <a:r>
              <a:rPr lang="en-US" b="1" dirty="0">
                <a:solidFill>
                  <a:schemeClr val="bg1"/>
                </a:solidFill>
                <a:latin typeface="Times New Roman" panose="02020603050405020304" pitchFamily="18" charset="0"/>
                <a:cs typeface="Times New Roman" panose="02020603050405020304" pitchFamily="18" charset="0"/>
              </a:rPr>
              <a:t>• Regression analysis was performed to identify the variables with the strongest relationship to a car’s price.</a:t>
            </a:r>
          </a:p>
          <a:p>
            <a:pPr marL="0" indent="0">
              <a:buNone/>
            </a:pPr>
            <a:r>
              <a:rPr lang="en-US" b="1" dirty="0">
                <a:solidFill>
                  <a:schemeClr val="bg1"/>
                </a:solidFill>
                <a:latin typeface="Times New Roman" panose="02020603050405020304" pitchFamily="18" charset="0"/>
                <a:cs typeface="Times New Roman" panose="02020603050405020304" pitchFamily="18" charset="0"/>
              </a:rPr>
              <a:t>• Graphical visualizations, such as bar charts, scatter plots, line charts, and bubble charts, were used to present the findings.</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FB2A66-96CA-DA6A-93CA-F7BB7B7CCB9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352697" y="0"/>
            <a:ext cx="1839303" cy="1034321"/>
          </a:xfrm>
          <a:prstGeom prst="rect">
            <a:avLst/>
          </a:prstGeom>
        </p:spPr>
      </p:pic>
    </p:spTree>
    <p:extLst>
      <p:ext uri="{BB962C8B-B14F-4D97-AF65-F5344CB8AC3E}">
        <p14:creationId xmlns:p14="http://schemas.microsoft.com/office/powerpoint/2010/main" val="213848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2264</Words>
  <Application>Microsoft Office PowerPoint</Application>
  <PresentationFormat>Widescreen</PresentationFormat>
  <Paragraphs>129</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Britannic Bold</vt:lpstr>
      <vt:lpstr>Calibri</vt:lpstr>
      <vt:lpstr>Calibri Light</vt:lpstr>
      <vt:lpstr>Comic Sans MS</vt:lpstr>
      <vt:lpstr>Snap ITC</vt:lpstr>
      <vt:lpstr>Times New Roman</vt:lpstr>
      <vt:lpstr>Office Theme</vt:lpstr>
      <vt:lpstr>ANALYZING THE IMPACT OF CAR FEATURES ON PRICE AND PROFITABILITY</vt:lpstr>
      <vt:lpstr>TABLE OF CONTENTS</vt:lpstr>
      <vt:lpstr>PROJECT DESCRIPTION</vt:lpstr>
      <vt:lpstr>PowerPoint Presentation</vt:lpstr>
      <vt:lpstr>TASK: ANALYSIS</vt:lpstr>
      <vt:lpstr>TASK: DASHBOARD</vt:lpstr>
      <vt:lpstr>TECH-STACK USED</vt:lpstr>
      <vt:lpstr>APPROACH</vt:lpstr>
      <vt:lpstr>PowerPoint Presentation</vt:lpstr>
      <vt:lpstr>PowerPoint Presentation</vt:lpstr>
      <vt:lpstr>INSIGHTS AND RESULTS</vt:lpstr>
      <vt:lpstr>A_Task- 1: How does the popularity of a car model vary across different market categories? </vt:lpstr>
      <vt:lpstr>A_Task- 1: How does the popularity of a car model vary across different market categories? </vt:lpstr>
      <vt:lpstr>A_Task- 2: What is the relationship between a car's engine power and its price? </vt:lpstr>
      <vt:lpstr>A_Task- 2: What is the relationship between a car's engine power and its price? </vt:lpstr>
      <vt:lpstr>A_Task- 3: Which car features are most important in determining a car's price? </vt:lpstr>
      <vt:lpstr>PowerPoint Presentation</vt:lpstr>
      <vt:lpstr>A_Task- 4: How does the average price of a car vary across different manufacturers? </vt:lpstr>
      <vt:lpstr>PowerPoint Presentation</vt:lpstr>
      <vt:lpstr>A_Task- 5: What is the relationship between fuel efficiency and the number of cylinders in a car’s engine? </vt:lpstr>
      <vt:lpstr>A_Task- 5: What is the relationship between fuel efficiency and the number of cylinders in a car’s engine? </vt:lpstr>
      <vt:lpstr>D_Task- 1: How does the distribution of car prices vary by brand and body style? </vt:lpstr>
      <vt:lpstr>D_Task- 1: How does the distribution of car prices vary by brand and body style? </vt:lpstr>
      <vt:lpstr>D_Task- 2: Which car brands have the highest and lowest average MSRPs, and how does this vary by body style? </vt:lpstr>
      <vt:lpstr>D_Task- 2: Which car brands have the highest and lowest average MSRPs, and how does this vary by body style? </vt:lpstr>
      <vt:lpstr>D_Task- 3: How do the different features such as transmission type affect the MSRP, and how does this vary by body style? </vt:lpstr>
      <vt:lpstr>D_Task- 3: How do the different features such as transmission type affect the MSRP, and how does this vary by body style? </vt:lpstr>
      <vt:lpstr>D_Task- 4: How does the fuel efficiency of cars vary across different body styles and model years? </vt:lpstr>
      <vt:lpstr>D_Task- 4: How does the fuel efficiency of cars vary across different body styles and model years? </vt:lpstr>
      <vt:lpstr>D_Task- 5: How does the car's horsepower, MPG, and price vary across different Brands?</vt:lpstr>
      <vt:lpstr>D_Task- 5: How does the car's horsepower, MPG, and price vary across different Brands?</vt:lpstr>
      <vt:lpstr>DASHBOARD</vt:lpstr>
      <vt:lpstr>CONCLUSION</vt:lpstr>
      <vt:lpstr>DRIVE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dc:title>
  <dc:creator>Alankrita Paul</dc:creator>
  <cp:lastModifiedBy>Alankrita Paul</cp:lastModifiedBy>
  <cp:revision>10</cp:revision>
  <dcterms:created xsi:type="dcterms:W3CDTF">2023-11-18T06:31:05Z</dcterms:created>
  <dcterms:modified xsi:type="dcterms:W3CDTF">2025-01-19T10:02:46Z</dcterms:modified>
</cp:coreProperties>
</file>