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5"/>
  </p:notesMasterIdLst>
  <p:sldIdLst>
    <p:sldId id="256" r:id="rId2"/>
    <p:sldId id="257" r:id="rId3"/>
    <p:sldId id="265"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1DC38C-25C4-44AA-A1E1-4A7613192370}" type="datetimeFigureOut">
              <a:rPr lang="en-IN" smtClean="0"/>
              <a:t>19-01-2025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4FAA7-D371-4C6A-ABC4-84E1226D07F8}" type="slidenum">
              <a:rPr lang="en-IN" smtClean="0"/>
              <a:t>‹#›</a:t>
            </a:fld>
            <a:endParaRPr lang="en-IN"/>
          </a:p>
        </p:txBody>
      </p:sp>
    </p:spTree>
    <p:extLst>
      <p:ext uri="{BB962C8B-B14F-4D97-AF65-F5344CB8AC3E}">
        <p14:creationId xmlns:p14="http://schemas.microsoft.com/office/powerpoint/2010/main" val="4260302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34FAA7-D371-4C6A-ABC4-84E1226D07F8}" type="slidenum">
              <a:rPr lang="en-IN" smtClean="0"/>
              <a:t>4</a:t>
            </a:fld>
            <a:endParaRPr lang="en-IN"/>
          </a:p>
        </p:txBody>
      </p:sp>
    </p:spTree>
    <p:extLst>
      <p:ext uri="{BB962C8B-B14F-4D97-AF65-F5344CB8AC3E}">
        <p14:creationId xmlns:p14="http://schemas.microsoft.com/office/powerpoint/2010/main" val="267053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3B39D5-6969-4909-8C62-9521E88FDFC6}"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2613335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3B39D5-6969-4909-8C62-9521E88FDFC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27457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3B39D5-6969-4909-8C62-9521E88FDFC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1963042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3B39D5-6969-4909-8C62-9521E88FDFC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5EA22-7655-4E2D-AE35-751A0494C060}"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0135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3B39D5-6969-4909-8C62-9521E88FDFC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2768295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3B39D5-6969-4909-8C62-9521E88FDFC6}" type="datetimeFigureOut">
              <a:rPr lang="en-IN" smtClean="0"/>
              <a:t>19-01-2025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4685037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53B39D5-6969-4909-8C62-9521E88FDFC6}" type="datetimeFigureOut">
              <a:rPr lang="en-IN" smtClean="0"/>
              <a:t>19-01-2025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2027408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B39D5-6969-4909-8C62-9521E88FDFC6}"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2736055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B39D5-6969-4909-8C62-9521E88FDFC6}"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4175861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3B39D5-6969-4909-8C62-9521E88FDFC6}"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2339348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B39D5-6969-4909-8C62-9521E88FDFC6}" type="datetimeFigureOut">
              <a:rPr lang="en-IN" smtClean="0"/>
              <a:t>19-01-2025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4018379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3B39D5-6969-4909-8C62-9521E88FDFC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3565337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3B39D5-6969-4909-8C62-9521E88FDFC6}" type="datetimeFigureOut">
              <a:rPr lang="en-IN" smtClean="0"/>
              <a:t>19-01-2025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2707624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3B39D5-6969-4909-8C62-9521E88FDFC6}" type="datetimeFigureOut">
              <a:rPr lang="en-IN" smtClean="0"/>
              <a:t>19-01-2025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363020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B39D5-6969-4909-8C62-9521E88FDFC6}" type="datetimeFigureOut">
              <a:rPr lang="en-IN" smtClean="0"/>
              <a:t>19-01-2025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78643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3B39D5-6969-4909-8C62-9521E88FDFC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2809026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3B39D5-6969-4909-8C62-9521E88FDFC6}" type="datetimeFigureOut">
              <a:rPr lang="en-IN" smtClean="0"/>
              <a:t>19-01-2025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45EA22-7655-4E2D-AE35-751A0494C060}" type="slidenum">
              <a:rPr lang="en-IN" smtClean="0"/>
              <a:t>‹#›</a:t>
            </a:fld>
            <a:endParaRPr lang="en-IN"/>
          </a:p>
        </p:txBody>
      </p:sp>
    </p:spTree>
    <p:extLst>
      <p:ext uri="{BB962C8B-B14F-4D97-AF65-F5344CB8AC3E}">
        <p14:creationId xmlns:p14="http://schemas.microsoft.com/office/powerpoint/2010/main" val="424211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53B39D5-6969-4909-8C62-9521E88FDFC6}" type="datetimeFigureOut">
              <a:rPr lang="en-IN" smtClean="0"/>
              <a:t>19-01-2025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5EA22-7655-4E2D-AE35-751A0494C060}" type="slidenum">
              <a:rPr lang="en-IN" smtClean="0"/>
              <a:t>‹#›</a:t>
            </a:fld>
            <a:endParaRPr lang="en-IN"/>
          </a:p>
        </p:txBody>
      </p:sp>
    </p:spTree>
    <p:extLst>
      <p:ext uri="{BB962C8B-B14F-4D97-AF65-F5344CB8AC3E}">
        <p14:creationId xmlns:p14="http://schemas.microsoft.com/office/powerpoint/2010/main" val="1795888069"/>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reepngimg.com/png/59207-and-finance-personal-banking-investment-bank-icon"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drive.google.com/file/d/1ksJDnYL2mfUjTFxcFVD0HmdTZ6yCwbQ0/view?usp=sharing" TargetMode="External"/><Relationship Id="rId7" Type="http://schemas.openxmlformats.org/officeDocument/2006/relationships/image" Target="../media/image43.png"/><Relationship Id="rId2" Type="http://schemas.openxmlformats.org/officeDocument/2006/relationships/hyperlink" Target="https://drive.google.com/file/d/1dbn2aSZDKgtdzFUH_4-XZggaLa_JyXL6/view?usp=sharing" TargetMode="External"/><Relationship Id="rId1" Type="http://schemas.openxmlformats.org/officeDocument/2006/relationships/slideLayout" Target="../slideLayouts/slideLayout5.xml"/><Relationship Id="rId6" Type="http://schemas.openxmlformats.org/officeDocument/2006/relationships/hyperlink" Target="Bank%20Loan%20Case.xlsx" TargetMode="External"/><Relationship Id="rId5" Type="http://schemas.openxmlformats.org/officeDocument/2006/relationships/hyperlink" Target="https://colab.research.google.com/drive/1U8M1DA_qE3ZajjRHlWuOp7uyRhUPFW90?usp=sharing" TargetMode="External"/><Relationship Id="rId4" Type="http://schemas.openxmlformats.org/officeDocument/2006/relationships/hyperlink" Target="../Downloads/merged_final_data%20(2).csv"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DECF-2A29-DCAE-8352-18BBB7EA295F}"/>
              </a:ext>
            </a:extLst>
          </p:cNvPr>
          <p:cNvSpPr>
            <a:spLocks noGrp="1"/>
          </p:cNvSpPr>
          <p:nvPr>
            <p:ph type="ctrTitle"/>
          </p:nvPr>
        </p:nvSpPr>
        <p:spPr>
          <a:xfrm>
            <a:off x="246431" y="164892"/>
            <a:ext cx="4235628" cy="4242215"/>
          </a:xfrm>
        </p:spPr>
        <p:txBody>
          <a:bodyPr>
            <a:normAutofit/>
          </a:bodyPr>
          <a:lstStyle/>
          <a:p>
            <a:r>
              <a:rPr lang="en-US" sz="6600" b="1" dirty="0">
                <a:solidFill>
                  <a:srgbClr val="FF0000"/>
                </a:solidFill>
                <a:latin typeface="Britannic Bold" panose="020B0903060703020204" pitchFamily="34" charset="0"/>
              </a:rPr>
              <a:t>BANK</a:t>
            </a:r>
            <a:br>
              <a:rPr lang="en-US" sz="6600" b="1" dirty="0">
                <a:solidFill>
                  <a:srgbClr val="FF0000"/>
                </a:solidFill>
                <a:latin typeface="Britannic Bold" panose="020B0903060703020204" pitchFamily="34" charset="0"/>
              </a:rPr>
            </a:br>
            <a:r>
              <a:rPr lang="en-US" sz="6600" b="1" dirty="0">
                <a:solidFill>
                  <a:srgbClr val="FF0000"/>
                </a:solidFill>
                <a:latin typeface="Britannic Bold" panose="020B0903060703020204" pitchFamily="34" charset="0"/>
              </a:rPr>
              <a:t>LOAN</a:t>
            </a:r>
            <a:br>
              <a:rPr lang="en-US" sz="6600" b="1" dirty="0">
                <a:solidFill>
                  <a:srgbClr val="FF0000"/>
                </a:solidFill>
                <a:latin typeface="Britannic Bold" panose="020B0903060703020204" pitchFamily="34" charset="0"/>
              </a:rPr>
            </a:br>
            <a:r>
              <a:rPr lang="en-US" sz="6600" b="1" dirty="0">
                <a:solidFill>
                  <a:srgbClr val="FF0000"/>
                </a:solidFill>
                <a:latin typeface="Britannic Bold" panose="020B0903060703020204" pitchFamily="34" charset="0"/>
              </a:rPr>
              <a:t>CASE</a:t>
            </a:r>
            <a:br>
              <a:rPr lang="en-US" sz="6600" b="1" dirty="0">
                <a:solidFill>
                  <a:srgbClr val="FF0000"/>
                </a:solidFill>
                <a:latin typeface="Britannic Bold" panose="020B0903060703020204" pitchFamily="34" charset="0"/>
              </a:rPr>
            </a:br>
            <a:r>
              <a:rPr lang="en-US" sz="6600" b="1" dirty="0">
                <a:solidFill>
                  <a:srgbClr val="FF0000"/>
                </a:solidFill>
                <a:latin typeface="Britannic Bold" panose="020B0903060703020204" pitchFamily="34" charset="0"/>
              </a:rPr>
              <a:t>STUDY</a:t>
            </a:r>
            <a:endParaRPr lang="en-IN" sz="6600" b="1" dirty="0">
              <a:solidFill>
                <a:srgbClr val="FF0000"/>
              </a:solidFill>
              <a:latin typeface="Britannic Bold" panose="020B0903060703020204" pitchFamily="34" charset="0"/>
            </a:endParaRPr>
          </a:p>
        </p:txBody>
      </p:sp>
      <p:sp>
        <p:nvSpPr>
          <p:cNvPr id="3" name="Subtitle 2">
            <a:extLst>
              <a:ext uri="{FF2B5EF4-FFF2-40B4-BE49-F238E27FC236}">
                <a16:creationId xmlns:a16="http://schemas.microsoft.com/office/drawing/2014/main" id="{C824A8C0-D57B-B703-38F0-0CD7BE940D04}"/>
              </a:ext>
            </a:extLst>
          </p:cNvPr>
          <p:cNvSpPr>
            <a:spLocks noGrp="1"/>
          </p:cNvSpPr>
          <p:nvPr>
            <p:ph type="subTitle" idx="1"/>
          </p:nvPr>
        </p:nvSpPr>
        <p:spPr>
          <a:xfrm>
            <a:off x="0" y="4887493"/>
            <a:ext cx="3807502" cy="1567113"/>
          </a:xfrm>
        </p:spPr>
        <p:txBody>
          <a:bodyPr>
            <a:normAutofit/>
          </a:bodyPr>
          <a:lstStyle/>
          <a:p>
            <a:r>
              <a:rPr lang="en-US" sz="2800" b="1" dirty="0">
                <a:solidFill>
                  <a:srgbClr val="FFFF00"/>
                </a:solidFill>
                <a:latin typeface="Arial Black" panose="020B0A04020102020204" pitchFamily="34" charset="0"/>
              </a:rPr>
              <a:t>BY – ALANKRITA PAUL</a:t>
            </a:r>
            <a:endParaRPr lang="en-IN" sz="2800" b="1" dirty="0">
              <a:solidFill>
                <a:srgbClr val="FFFF00"/>
              </a:solidFill>
              <a:latin typeface="Arial Black" panose="020B0A04020102020204" pitchFamily="34" charset="0"/>
            </a:endParaRPr>
          </a:p>
        </p:txBody>
      </p:sp>
      <p:pic>
        <p:nvPicPr>
          <p:cNvPr id="11" name="Picture 10">
            <a:extLst>
              <a:ext uri="{FF2B5EF4-FFF2-40B4-BE49-F238E27FC236}">
                <a16:creationId xmlns:a16="http://schemas.microsoft.com/office/drawing/2014/main" id="{9403A633-359C-A786-6196-11AFF6E69020}"/>
              </a:ext>
            </a:extLst>
          </p:cNvPr>
          <p:cNvPicPr>
            <a:picLocks noChangeAspect="1"/>
          </p:cNvPicPr>
          <p:nvPr/>
        </p:nvPicPr>
        <p:blipFill>
          <a:blip r:embed="rId2" cstate="email">
            <a:extLst>
              <a:ext uri="{28A0092B-C50C-407E-A947-70E740481C1C}">
                <a14:useLocalDpi xmlns:a14="http://schemas.microsoft.com/office/drawing/2010/main"/>
              </a:ext>
              <a:ext uri="{837473B0-CC2E-450A-ABE3-18F120FF3D39}">
                <a1611:picAttrSrcUrl xmlns:a1611="http://schemas.microsoft.com/office/drawing/2016/11/main" r:id="rId3"/>
              </a:ext>
            </a:extLst>
          </a:blip>
          <a:stretch>
            <a:fillRect/>
          </a:stretch>
        </p:blipFill>
        <p:spPr>
          <a:xfrm>
            <a:off x="4235628" y="403393"/>
            <a:ext cx="7709941" cy="6051213"/>
          </a:xfrm>
          <a:prstGeom prst="rect">
            <a:avLst/>
          </a:prstGeom>
        </p:spPr>
      </p:pic>
    </p:spTree>
    <p:extLst>
      <p:ext uri="{BB962C8B-B14F-4D97-AF65-F5344CB8AC3E}">
        <p14:creationId xmlns:p14="http://schemas.microsoft.com/office/powerpoint/2010/main" val="49426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511C7-6438-E919-6A94-458ACA88CE7E}"/>
              </a:ext>
            </a:extLst>
          </p:cNvPr>
          <p:cNvSpPr>
            <a:spLocks noGrp="1"/>
          </p:cNvSpPr>
          <p:nvPr>
            <p:ph idx="1"/>
          </p:nvPr>
        </p:nvSpPr>
        <p:spPr>
          <a:xfrm>
            <a:off x="969348" y="2571898"/>
            <a:ext cx="10353762" cy="4058751"/>
          </a:xfrm>
        </p:spPr>
        <p:txBody>
          <a:bodyPr>
            <a:normAutofit/>
          </a:bodyPr>
          <a:lstStyle/>
          <a:p>
            <a:pPr marL="36900" indent="0" algn="ctr">
              <a:buNone/>
            </a:pPr>
            <a:r>
              <a:rPr lang="en-US" sz="6000" b="1" dirty="0">
                <a:solidFill>
                  <a:srgbClr val="FF0000"/>
                </a:solidFill>
                <a:latin typeface="Comic Sans MS" panose="030F0702030302020204" pitchFamily="66" charset="0"/>
              </a:rPr>
              <a:t>INSIGHTS AND RESULTS</a:t>
            </a:r>
            <a:endParaRPr lang="en-IN" sz="6000" b="1" dirty="0">
              <a:solidFill>
                <a:srgbClr val="FF0000"/>
              </a:solidFill>
              <a:latin typeface="Comic Sans MS" panose="030F0702030302020204" pitchFamily="66" charset="0"/>
            </a:endParaRPr>
          </a:p>
        </p:txBody>
      </p:sp>
      <p:pic>
        <p:nvPicPr>
          <p:cNvPr id="4" name="Picture 3">
            <a:extLst>
              <a:ext uri="{FF2B5EF4-FFF2-40B4-BE49-F238E27FC236}">
                <a16:creationId xmlns:a16="http://schemas.microsoft.com/office/drawing/2014/main" id="{8CE30548-6245-BB3D-F177-C91566C290D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76705"/>
            <a:ext cx="969348" cy="1018120"/>
          </a:xfrm>
          <a:prstGeom prst="rect">
            <a:avLst/>
          </a:prstGeom>
        </p:spPr>
      </p:pic>
      <p:pic>
        <p:nvPicPr>
          <p:cNvPr id="5" name="Picture 4">
            <a:extLst>
              <a:ext uri="{FF2B5EF4-FFF2-40B4-BE49-F238E27FC236}">
                <a16:creationId xmlns:a16="http://schemas.microsoft.com/office/drawing/2014/main" id="{6B249BFF-E543-B8E4-C9C9-9D4A8DA8F2B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24098" y="4901092"/>
            <a:ext cx="1908213" cy="2085013"/>
          </a:xfrm>
          <a:prstGeom prst="rect">
            <a:avLst/>
          </a:prstGeom>
        </p:spPr>
      </p:pic>
    </p:spTree>
    <p:extLst>
      <p:ext uri="{BB962C8B-B14F-4D97-AF65-F5344CB8AC3E}">
        <p14:creationId xmlns:p14="http://schemas.microsoft.com/office/powerpoint/2010/main" val="4252923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DF52-5F4C-A722-E495-6FD35A654297}"/>
              </a:ext>
            </a:extLst>
          </p:cNvPr>
          <p:cNvSpPr>
            <a:spLocks noGrp="1"/>
          </p:cNvSpPr>
          <p:nvPr>
            <p:ph type="title"/>
          </p:nvPr>
        </p:nvSpPr>
        <p:spPr>
          <a:xfrm>
            <a:off x="913795" y="129070"/>
            <a:ext cx="10353762" cy="1450980"/>
          </a:xfrm>
        </p:spPr>
        <p:txBody>
          <a:bodyPr>
            <a:normAutofit/>
          </a:bodyPr>
          <a:lstStyle/>
          <a:p>
            <a:r>
              <a:rPr lang="en-US" sz="3600" b="1" u="sng" dirty="0">
                <a:solidFill>
                  <a:srgbClr val="FF0000"/>
                </a:solidFill>
                <a:latin typeface="Comic Sans MS" panose="030F0702030302020204" pitchFamily="66" charset="0"/>
              </a:rPr>
              <a:t>2) IDENTIFY OUTLIERS IN THE DATASET</a:t>
            </a:r>
            <a:endParaRPr lang="en-IN" sz="3600" b="1" u="sng" dirty="0">
              <a:solidFill>
                <a:srgbClr val="FF0000"/>
              </a:solidFill>
              <a:latin typeface="Comic Sans MS" panose="030F0702030302020204" pitchFamily="66" charset="0"/>
            </a:endParaRPr>
          </a:p>
        </p:txBody>
      </p:sp>
      <p:pic>
        <p:nvPicPr>
          <p:cNvPr id="6" name="Content Placeholder 5">
            <a:extLst>
              <a:ext uri="{FF2B5EF4-FFF2-40B4-BE49-F238E27FC236}">
                <a16:creationId xmlns:a16="http://schemas.microsoft.com/office/drawing/2014/main" id="{FE32D330-40A7-857A-53E7-6301FB8661E4}"/>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224852" y="1865804"/>
            <a:ext cx="4676932" cy="3800478"/>
          </a:xfrm>
          <a:prstGeom prst="rect">
            <a:avLst/>
          </a:prstGeom>
        </p:spPr>
      </p:pic>
      <p:pic>
        <p:nvPicPr>
          <p:cNvPr id="4" name="Picture 3">
            <a:extLst>
              <a:ext uri="{FF2B5EF4-FFF2-40B4-BE49-F238E27FC236}">
                <a16:creationId xmlns:a16="http://schemas.microsoft.com/office/drawing/2014/main" id="{A87E037C-346D-1861-96BE-C9025FFF140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936" y="129070"/>
            <a:ext cx="969348" cy="1018120"/>
          </a:xfrm>
          <a:prstGeom prst="rect">
            <a:avLst/>
          </a:prstGeom>
        </p:spPr>
      </p:pic>
      <p:pic>
        <p:nvPicPr>
          <p:cNvPr id="5" name="Picture 4">
            <a:extLst>
              <a:ext uri="{FF2B5EF4-FFF2-40B4-BE49-F238E27FC236}">
                <a16:creationId xmlns:a16="http://schemas.microsoft.com/office/drawing/2014/main" id="{1AA2BD08-7B0D-C4F1-0ADB-BA1166DE3F3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572520" y="5216577"/>
            <a:ext cx="1619480" cy="1769528"/>
          </a:xfrm>
          <a:prstGeom prst="rect">
            <a:avLst/>
          </a:prstGeom>
        </p:spPr>
      </p:pic>
      <p:sp>
        <p:nvSpPr>
          <p:cNvPr id="7" name="Content Placeholder 2">
            <a:extLst>
              <a:ext uri="{FF2B5EF4-FFF2-40B4-BE49-F238E27FC236}">
                <a16:creationId xmlns:a16="http://schemas.microsoft.com/office/drawing/2014/main" id="{5261C2EE-99C1-EA90-1E91-D950F907984C}"/>
              </a:ext>
            </a:extLst>
          </p:cNvPr>
          <p:cNvSpPr txBox="1">
            <a:spLocks/>
          </p:cNvSpPr>
          <p:nvPr/>
        </p:nvSpPr>
        <p:spPr>
          <a:xfrm>
            <a:off x="5066675" y="1732449"/>
            <a:ext cx="6200882" cy="4058751"/>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None/>
            </a:pPr>
            <a:r>
              <a:rPr lang="en-US" sz="2400" b="1" i="0" dirty="0">
                <a:solidFill>
                  <a:schemeClr val="tx1"/>
                </a:solidFill>
                <a:effectLst/>
                <a:latin typeface="Comic Sans MS" panose="030F0702030302020204" pitchFamily="66" charset="0"/>
              </a:rPr>
              <a:t>The presence of outliers in the Income Total indicates that some individuals have significantly higher incomes compared to the majority. These outliers may represent high-income professionals or individuals with substantial investments. By understanding this distribution, financial products can be tailored and borrower risk can be assessed more accurately.</a:t>
            </a:r>
            <a:endParaRPr lang="en-IN" sz="2400" b="1"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22058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8E3B0-988C-F519-773D-25F2C5E69EF2}"/>
              </a:ext>
            </a:extLst>
          </p:cNvPr>
          <p:cNvSpPr>
            <a:spLocks noGrp="1"/>
          </p:cNvSpPr>
          <p:nvPr>
            <p:ph idx="1"/>
          </p:nvPr>
        </p:nvSpPr>
        <p:spPr>
          <a:xfrm>
            <a:off x="5673532" y="842341"/>
            <a:ext cx="5204562" cy="4973843"/>
          </a:xfrm>
        </p:spPr>
        <p:txBody>
          <a:bodyPr>
            <a:normAutofit fontScale="92500" lnSpcReduction="20000"/>
          </a:bodyPr>
          <a:lstStyle/>
          <a:p>
            <a:pPr marL="36900" indent="0">
              <a:buNone/>
            </a:pPr>
            <a:r>
              <a:rPr lang="en-US" sz="2800" b="1" dirty="0">
                <a:solidFill>
                  <a:schemeClr val="tx1"/>
                </a:solidFill>
                <a:latin typeface="Comic Sans MS" panose="030F0702030302020204" pitchFamily="66" charset="0"/>
              </a:rPr>
              <a:t>The Days Employed metric displays some outliers, indicating that a few individuals have been employed for an unusually extended period. This could imply that they are stably employed and have a lower risk of losing their jobs. Identifying these outliers helps in assessing the risk and allows for customized loan products to be offered to those who have been employed for a long time.</a:t>
            </a:r>
          </a:p>
        </p:txBody>
      </p:sp>
      <p:pic>
        <p:nvPicPr>
          <p:cNvPr id="4" name="Picture 3">
            <a:extLst>
              <a:ext uri="{FF2B5EF4-FFF2-40B4-BE49-F238E27FC236}">
                <a16:creationId xmlns:a16="http://schemas.microsoft.com/office/drawing/2014/main" id="{4D7410F2-E51C-7F67-9E81-0B994F19439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00540"/>
            <a:ext cx="969348" cy="1018120"/>
          </a:xfrm>
          <a:prstGeom prst="rect">
            <a:avLst/>
          </a:prstGeom>
        </p:spPr>
      </p:pic>
      <p:pic>
        <p:nvPicPr>
          <p:cNvPr id="5" name="Picture 4">
            <a:extLst>
              <a:ext uri="{FF2B5EF4-FFF2-40B4-BE49-F238E27FC236}">
                <a16:creationId xmlns:a16="http://schemas.microsoft.com/office/drawing/2014/main" id="{A32C6328-7499-049E-C35E-092906D039E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13450" y="4901092"/>
            <a:ext cx="1908213" cy="2085013"/>
          </a:xfrm>
          <a:prstGeom prst="rect">
            <a:avLst/>
          </a:prstGeom>
        </p:spPr>
      </p:pic>
      <p:pic>
        <p:nvPicPr>
          <p:cNvPr id="6" name="Picture 5">
            <a:extLst>
              <a:ext uri="{FF2B5EF4-FFF2-40B4-BE49-F238E27FC236}">
                <a16:creationId xmlns:a16="http://schemas.microsoft.com/office/drawing/2014/main" id="{7FE3B831-1900-84F1-B377-215489AABB5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39812" y="1237774"/>
            <a:ext cx="5204562" cy="4058750"/>
          </a:xfrm>
          <a:prstGeom prst="rect">
            <a:avLst/>
          </a:prstGeom>
        </p:spPr>
      </p:pic>
    </p:spTree>
    <p:extLst>
      <p:ext uri="{BB962C8B-B14F-4D97-AF65-F5344CB8AC3E}">
        <p14:creationId xmlns:p14="http://schemas.microsoft.com/office/powerpoint/2010/main" val="3931529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79D53-83BC-8C05-3D71-AE202508A725}"/>
              </a:ext>
            </a:extLst>
          </p:cNvPr>
          <p:cNvSpPr>
            <a:spLocks noGrp="1"/>
          </p:cNvSpPr>
          <p:nvPr>
            <p:ph idx="1"/>
          </p:nvPr>
        </p:nvSpPr>
        <p:spPr>
          <a:xfrm>
            <a:off x="4916773" y="1008733"/>
            <a:ext cx="6995360" cy="4332158"/>
          </a:xfrm>
        </p:spPr>
        <p:txBody>
          <a:bodyPr>
            <a:normAutofit fontScale="92500"/>
          </a:bodyPr>
          <a:lstStyle/>
          <a:p>
            <a:pPr marL="36900" indent="0">
              <a:buNone/>
            </a:pPr>
            <a:r>
              <a:rPr lang="en-US" sz="3200" b="1" dirty="0">
                <a:solidFill>
                  <a:schemeClr val="tx1"/>
                </a:solidFill>
                <a:latin typeface="Comic Sans MS" panose="030F0702030302020204" pitchFamily="66" charset="0"/>
              </a:rPr>
              <a:t>The number of children in families has a few outliers with 5 children, but the majority of families have 2 to 3 children. These outliers may indicate unique family structures or cultural dynamics. By understanding these outliers, we can design loan products that cater to the specific needs of larger families.</a:t>
            </a:r>
            <a:endParaRPr lang="en-IN" sz="32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F6B4FD7E-C2BA-F034-092E-66EED014A5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9387"/>
            <a:ext cx="969348" cy="1018120"/>
          </a:xfrm>
          <a:prstGeom prst="rect">
            <a:avLst/>
          </a:prstGeom>
        </p:spPr>
      </p:pic>
      <p:pic>
        <p:nvPicPr>
          <p:cNvPr id="5" name="Picture 4">
            <a:extLst>
              <a:ext uri="{FF2B5EF4-FFF2-40B4-BE49-F238E27FC236}">
                <a16:creationId xmlns:a16="http://schemas.microsoft.com/office/drawing/2014/main" id="{CA2DA6E7-3643-F644-ED38-C53E6ED2D5C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53741" y="4901092"/>
            <a:ext cx="1908213" cy="2085013"/>
          </a:xfrm>
          <a:prstGeom prst="rect">
            <a:avLst/>
          </a:prstGeom>
        </p:spPr>
      </p:pic>
      <p:pic>
        <p:nvPicPr>
          <p:cNvPr id="6" name="Picture 5">
            <a:extLst>
              <a:ext uri="{FF2B5EF4-FFF2-40B4-BE49-F238E27FC236}">
                <a16:creationId xmlns:a16="http://schemas.microsoft.com/office/drawing/2014/main" id="{AFEA6472-EF5F-76E4-6C66-9C924220274F}"/>
              </a:ext>
            </a:extLst>
          </p:cNvPr>
          <p:cNvPicPr>
            <a:picLocks noChangeAspect="1"/>
          </p:cNvPicPr>
          <p:nvPr/>
        </p:nvPicPr>
        <p:blipFill>
          <a:blip r:embed="rId4"/>
          <a:stretch>
            <a:fillRect/>
          </a:stretch>
        </p:blipFill>
        <p:spPr>
          <a:xfrm>
            <a:off x="138144" y="1334124"/>
            <a:ext cx="4778629" cy="4542019"/>
          </a:xfrm>
          <a:prstGeom prst="rect">
            <a:avLst/>
          </a:prstGeom>
        </p:spPr>
      </p:pic>
    </p:spTree>
    <p:extLst>
      <p:ext uri="{BB962C8B-B14F-4D97-AF65-F5344CB8AC3E}">
        <p14:creationId xmlns:p14="http://schemas.microsoft.com/office/powerpoint/2010/main" val="796991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427FF-3C81-C2BB-43FE-98C6D4B6F7EB}"/>
              </a:ext>
            </a:extLst>
          </p:cNvPr>
          <p:cNvSpPr>
            <a:spLocks noGrp="1"/>
          </p:cNvSpPr>
          <p:nvPr>
            <p:ph idx="1"/>
          </p:nvPr>
        </p:nvSpPr>
        <p:spPr>
          <a:xfrm>
            <a:off x="5306517" y="1018120"/>
            <a:ext cx="6130978" cy="4502046"/>
          </a:xfrm>
        </p:spPr>
        <p:txBody>
          <a:bodyPr>
            <a:normAutofit/>
          </a:bodyPr>
          <a:lstStyle/>
          <a:p>
            <a:pPr marL="36900" indent="0">
              <a:buNone/>
            </a:pPr>
            <a:r>
              <a:rPr lang="en-US" sz="2800" b="1" dirty="0">
                <a:solidFill>
                  <a:schemeClr val="tx1"/>
                </a:solidFill>
                <a:latin typeface="Comic Sans MS" panose="030F0702030302020204" pitchFamily="66" charset="0"/>
              </a:rPr>
              <a:t>There are families with 7 members, which is uncommon, while most families have 3 or 4 members. These outliers may indicate multigenerational or joint households. Identifying these outliers could help tailor loan offerings that take into account the financial situations of larger households.</a:t>
            </a:r>
            <a:endParaRPr lang="en-IN" sz="28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A2CE0B98-7C06-CBA3-3EFE-6DE0EA263B7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553" y="0"/>
            <a:ext cx="969348" cy="1018120"/>
          </a:xfrm>
          <a:prstGeom prst="rect">
            <a:avLst/>
          </a:prstGeom>
        </p:spPr>
      </p:pic>
      <p:pic>
        <p:nvPicPr>
          <p:cNvPr id="5" name="Picture 4">
            <a:extLst>
              <a:ext uri="{FF2B5EF4-FFF2-40B4-BE49-F238E27FC236}">
                <a16:creationId xmlns:a16="http://schemas.microsoft.com/office/drawing/2014/main" id="{D842D61D-6AB6-D4B7-84B9-E44C186C152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13450" y="4901092"/>
            <a:ext cx="1908213" cy="2085013"/>
          </a:xfrm>
          <a:prstGeom prst="rect">
            <a:avLst/>
          </a:prstGeom>
        </p:spPr>
      </p:pic>
      <p:pic>
        <p:nvPicPr>
          <p:cNvPr id="6" name="Picture 5">
            <a:extLst>
              <a:ext uri="{FF2B5EF4-FFF2-40B4-BE49-F238E27FC236}">
                <a16:creationId xmlns:a16="http://schemas.microsoft.com/office/drawing/2014/main" id="{82660E89-90AA-43BF-C57E-243E603EA966}"/>
              </a:ext>
            </a:extLst>
          </p:cNvPr>
          <p:cNvPicPr>
            <a:picLocks noChangeAspect="1"/>
          </p:cNvPicPr>
          <p:nvPr/>
        </p:nvPicPr>
        <p:blipFill>
          <a:blip r:embed="rId4"/>
          <a:stretch>
            <a:fillRect/>
          </a:stretch>
        </p:blipFill>
        <p:spPr>
          <a:xfrm>
            <a:off x="119172" y="1142413"/>
            <a:ext cx="5187345" cy="4718741"/>
          </a:xfrm>
          <a:prstGeom prst="rect">
            <a:avLst/>
          </a:prstGeom>
        </p:spPr>
      </p:pic>
    </p:spTree>
    <p:extLst>
      <p:ext uri="{BB962C8B-B14F-4D97-AF65-F5344CB8AC3E}">
        <p14:creationId xmlns:p14="http://schemas.microsoft.com/office/powerpoint/2010/main" val="46493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5511-977B-06E8-EA59-E19BD1A590BF}"/>
              </a:ext>
            </a:extLst>
          </p:cNvPr>
          <p:cNvSpPr>
            <a:spLocks noGrp="1"/>
          </p:cNvSpPr>
          <p:nvPr>
            <p:ph type="title"/>
          </p:nvPr>
        </p:nvSpPr>
        <p:spPr>
          <a:xfrm>
            <a:off x="913795" y="48680"/>
            <a:ext cx="10353762" cy="1531370"/>
          </a:xfrm>
        </p:spPr>
        <p:txBody>
          <a:bodyPr>
            <a:normAutofit/>
          </a:bodyPr>
          <a:lstStyle/>
          <a:p>
            <a:r>
              <a:rPr lang="en-US" sz="4800" b="1" u="sng" dirty="0">
                <a:solidFill>
                  <a:srgbClr val="FF0000"/>
                </a:solidFill>
              </a:rPr>
              <a:t>3) ANALYZE DATA IMBALANCE</a:t>
            </a:r>
            <a:endParaRPr lang="en-IN" sz="4800" b="1" u="sng" dirty="0">
              <a:solidFill>
                <a:srgbClr val="FF0000"/>
              </a:solidFill>
            </a:endParaRPr>
          </a:p>
        </p:txBody>
      </p:sp>
      <p:sp>
        <p:nvSpPr>
          <p:cNvPr id="3" name="Content Placeholder 2">
            <a:extLst>
              <a:ext uri="{FF2B5EF4-FFF2-40B4-BE49-F238E27FC236}">
                <a16:creationId xmlns:a16="http://schemas.microsoft.com/office/drawing/2014/main" id="{E50AFEA3-B9B3-F507-DE71-A91D2C2BB444}"/>
              </a:ext>
            </a:extLst>
          </p:cNvPr>
          <p:cNvSpPr>
            <a:spLocks noGrp="1"/>
          </p:cNvSpPr>
          <p:nvPr>
            <p:ph idx="1"/>
          </p:nvPr>
        </p:nvSpPr>
        <p:spPr>
          <a:xfrm>
            <a:off x="5786203" y="1732449"/>
            <a:ext cx="5481354" cy="4353558"/>
          </a:xfrm>
        </p:spPr>
        <p:txBody>
          <a:bodyPr>
            <a:normAutofit/>
          </a:bodyPr>
          <a:lstStyle/>
          <a:p>
            <a:pPr marL="36900" indent="0">
              <a:buNone/>
            </a:pPr>
            <a:r>
              <a:rPr lang="en-US" sz="2800" b="1" dirty="0">
                <a:solidFill>
                  <a:schemeClr val="tx1"/>
                </a:solidFill>
                <a:latin typeface="Comic Sans MS" panose="030F0702030302020204" pitchFamily="66" charset="0"/>
              </a:rPr>
              <a:t>The data indicates a significant class imbalance with a ratio of approximately 1:11 between non-defaulters and defaulters. This skewed distribution suggests that the number of default clients is relatively small compared to the non-default clients.</a:t>
            </a:r>
            <a:endParaRPr lang="en-IN" sz="28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E5AD70FD-9ABD-55F3-80B6-F3BA8051DE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48680"/>
            <a:ext cx="969348" cy="1018120"/>
          </a:xfrm>
          <a:prstGeom prst="rect">
            <a:avLst/>
          </a:prstGeom>
        </p:spPr>
      </p:pic>
      <p:pic>
        <p:nvPicPr>
          <p:cNvPr id="5" name="Picture 4">
            <a:extLst>
              <a:ext uri="{FF2B5EF4-FFF2-40B4-BE49-F238E27FC236}">
                <a16:creationId xmlns:a16="http://schemas.microsoft.com/office/drawing/2014/main" id="{7A6264D1-04BE-332F-2D74-683CCE7CECA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03079" y="5096656"/>
            <a:ext cx="1729232" cy="1889449"/>
          </a:xfrm>
          <a:prstGeom prst="rect">
            <a:avLst/>
          </a:prstGeom>
        </p:spPr>
      </p:pic>
      <p:pic>
        <p:nvPicPr>
          <p:cNvPr id="6" name="Picture 5">
            <a:extLst>
              <a:ext uri="{FF2B5EF4-FFF2-40B4-BE49-F238E27FC236}">
                <a16:creationId xmlns:a16="http://schemas.microsoft.com/office/drawing/2014/main" id="{4C8DB886-1D18-2861-F1D9-0727F47C9593}"/>
              </a:ext>
            </a:extLst>
          </p:cNvPr>
          <p:cNvPicPr>
            <a:picLocks noChangeAspect="1"/>
          </p:cNvPicPr>
          <p:nvPr/>
        </p:nvPicPr>
        <p:blipFill>
          <a:blip r:embed="rId4"/>
          <a:stretch>
            <a:fillRect/>
          </a:stretch>
        </p:blipFill>
        <p:spPr>
          <a:xfrm>
            <a:off x="370958" y="1888762"/>
            <a:ext cx="5220373" cy="4467068"/>
          </a:xfrm>
          <a:prstGeom prst="rect">
            <a:avLst/>
          </a:prstGeom>
        </p:spPr>
      </p:pic>
    </p:spTree>
    <p:extLst>
      <p:ext uri="{BB962C8B-B14F-4D97-AF65-F5344CB8AC3E}">
        <p14:creationId xmlns:p14="http://schemas.microsoft.com/office/powerpoint/2010/main" val="192309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A4175-27DA-A653-2106-931FB2991239}"/>
              </a:ext>
            </a:extLst>
          </p:cNvPr>
          <p:cNvSpPr>
            <a:spLocks noGrp="1"/>
          </p:cNvSpPr>
          <p:nvPr>
            <p:ph type="title"/>
          </p:nvPr>
        </p:nvSpPr>
        <p:spPr>
          <a:xfrm>
            <a:off x="913795" y="208577"/>
            <a:ext cx="10353762" cy="970450"/>
          </a:xfrm>
        </p:spPr>
        <p:txBody>
          <a:bodyPr>
            <a:normAutofit fontScale="90000"/>
          </a:bodyPr>
          <a:lstStyle/>
          <a:p>
            <a:r>
              <a:rPr lang="en-US" b="1" u="sng" dirty="0">
                <a:solidFill>
                  <a:srgbClr val="FF0000"/>
                </a:solidFill>
                <a:latin typeface="Comic Sans MS" panose="030F0702030302020204" pitchFamily="66" charset="0"/>
              </a:rPr>
              <a:t>4) PERFORM UNIVARIATE, SEGMENTED UNIVARIATE, AND BIVARIATE ANALYSIS</a:t>
            </a:r>
            <a:endParaRPr lang="en-IN" b="1" u="sng"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3417580E-87C5-D390-C17A-C8E00E496982}"/>
              </a:ext>
            </a:extLst>
          </p:cNvPr>
          <p:cNvSpPr>
            <a:spLocks noGrp="1"/>
          </p:cNvSpPr>
          <p:nvPr>
            <p:ph idx="1"/>
          </p:nvPr>
        </p:nvSpPr>
        <p:spPr>
          <a:xfrm>
            <a:off x="5846163" y="1732449"/>
            <a:ext cx="5421393" cy="4058751"/>
          </a:xfrm>
        </p:spPr>
        <p:txBody>
          <a:bodyPr>
            <a:normAutofit/>
          </a:bodyPr>
          <a:lstStyle/>
          <a:p>
            <a:pPr marL="36900" indent="0">
              <a:buNone/>
            </a:pPr>
            <a:r>
              <a:rPr lang="en-US" sz="3200" b="1" dirty="0">
                <a:solidFill>
                  <a:schemeClr val="tx1"/>
                </a:solidFill>
                <a:latin typeface="Comic Sans MS" panose="030F0702030302020204" pitchFamily="66" charset="0"/>
              </a:rPr>
              <a:t>When considering the clients’ education type, clients with secondary education are the ones who take loans most frequently, followed by clients with higher education.</a:t>
            </a:r>
            <a:endParaRPr lang="en-IN" sz="32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8F1B9BC0-38DD-44B8-0BA6-4A3CBD166E6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48680"/>
            <a:ext cx="969348" cy="1018120"/>
          </a:xfrm>
          <a:prstGeom prst="rect">
            <a:avLst/>
          </a:prstGeom>
        </p:spPr>
      </p:pic>
      <p:pic>
        <p:nvPicPr>
          <p:cNvPr id="5" name="Picture 4">
            <a:extLst>
              <a:ext uri="{FF2B5EF4-FFF2-40B4-BE49-F238E27FC236}">
                <a16:creationId xmlns:a16="http://schemas.microsoft.com/office/drawing/2014/main" id="{62E76554-7592-4464-C957-46990DC9FA0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737149" y="5396459"/>
            <a:ext cx="1454851" cy="1589646"/>
          </a:xfrm>
          <a:prstGeom prst="rect">
            <a:avLst/>
          </a:prstGeom>
        </p:spPr>
      </p:pic>
      <p:pic>
        <p:nvPicPr>
          <p:cNvPr id="6" name="Picture 5">
            <a:extLst>
              <a:ext uri="{FF2B5EF4-FFF2-40B4-BE49-F238E27FC236}">
                <a16:creationId xmlns:a16="http://schemas.microsoft.com/office/drawing/2014/main" id="{378A0DFA-6276-A5F8-B3EC-17B0B7FD841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8903" y="1620222"/>
            <a:ext cx="5687260" cy="4420814"/>
          </a:xfrm>
          <a:prstGeom prst="rect">
            <a:avLst/>
          </a:prstGeom>
        </p:spPr>
      </p:pic>
    </p:spTree>
    <p:extLst>
      <p:ext uri="{BB962C8B-B14F-4D97-AF65-F5344CB8AC3E}">
        <p14:creationId xmlns:p14="http://schemas.microsoft.com/office/powerpoint/2010/main" val="2605555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D3DF53-72F4-A901-EE29-88C1261DE703}"/>
              </a:ext>
            </a:extLst>
          </p:cNvPr>
          <p:cNvSpPr>
            <a:spLocks noGrp="1"/>
          </p:cNvSpPr>
          <p:nvPr>
            <p:ph idx="1"/>
          </p:nvPr>
        </p:nvSpPr>
        <p:spPr>
          <a:xfrm>
            <a:off x="364689" y="3942413"/>
            <a:ext cx="9847690" cy="2634827"/>
          </a:xfrm>
        </p:spPr>
        <p:txBody>
          <a:bodyPr>
            <a:normAutofit fontScale="92500"/>
          </a:bodyPr>
          <a:lstStyle/>
          <a:p>
            <a:pPr marL="36900" indent="0">
              <a:buNone/>
            </a:pPr>
            <a:r>
              <a:rPr lang="en-US" sz="3200" b="1" dirty="0">
                <a:solidFill>
                  <a:schemeClr val="tx1"/>
                </a:solidFill>
                <a:latin typeface="Comic Sans MS" panose="030F0702030302020204" pitchFamily="66" charset="0"/>
              </a:rPr>
              <a:t>When considering clients’ income type, working and commercial associates are the clients who take most of the loans. Working clients mostly have no payment difficulties, but there are also instances of payment difficulties within this category.</a:t>
            </a:r>
            <a:endParaRPr lang="en-IN" sz="32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359D7246-DEDF-0B48-D0C9-2CFC6390245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76705"/>
            <a:ext cx="969348" cy="1018120"/>
          </a:xfrm>
          <a:prstGeom prst="rect">
            <a:avLst/>
          </a:prstGeom>
        </p:spPr>
      </p:pic>
      <p:pic>
        <p:nvPicPr>
          <p:cNvPr id="5" name="Picture 4">
            <a:extLst>
              <a:ext uri="{FF2B5EF4-FFF2-40B4-BE49-F238E27FC236}">
                <a16:creationId xmlns:a16="http://schemas.microsoft.com/office/drawing/2014/main" id="{447AD758-FFA1-48AA-559F-1AF473BBB1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24098" y="4901092"/>
            <a:ext cx="1908213" cy="2085013"/>
          </a:xfrm>
          <a:prstGeom prst="rect">
            <a:avLst/>
          </a:prstGeom>
        </p:spPr>
      </p:pic>
      <p:pic>
        <p:nvPicPr>
          <p:cNvPr id="6" name="Picture 5">
            <a:extLst>
              <a:ext uri="{FF2B5EF4-FFF2-40B4-BE49-F238E27FC236}">
                <a16:creationId xmlns:a16="http://schemas.microsoft.com/office/drawing/2014/main" id="{22729833-BD5A-6075-3C0B-7A856CD0B3B2}"/>
              </a:ext>
            </a:extLst>
          </p:cNvPr>
          <p:cNvPicPr>
            <a:picLocks noChangeAspect="1"/>
          </p:cNvPicPr>
          <p:nvPr/>
        </p:nvPicPr>
        <p:blipFill>
          <a:blip r:embed="rId4"/>
          <a:stretch>
            <a:fillRect/>
          </a:stretch>
        </p:blipFill>
        <p:spPr>
          <a:xfrm>
            <a:off x="969348" y="280760"/>
            <a:ext cx="9847691" cy="3352295"/>
          </a:xfrm>
          <a:prstGeom prst="rect">
            <a:avLst/>
          </a:prstGeom>
        </p:spPr>
      </p:pic>
    </p:spTree>
    <p:extLst>
      <p:ext uri="{BB962C8B-B14F-4D97-AF65-F5344CB8AC3E}">
        <p14:creationId xmlns:p14="http://schemas.microsoft.com/office/powerpoint/2010/main" val="3142123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7C330-A2BB-4AFF-81D4-EAEB4E3D7F4F}"/>
              </a:ext>
            </a:extLst>
          </p:cNvPr>
          <p:cNvSpPr>
            <a:spLocks noGrp="1"/>
          </p:cNvSpPr>
          <p:nvPr>
            <p:ph idx="1"/>
          </p:nvPr>
        </p:nvSpPr>
        <p:spPr>
          <a:xfrm>
            <a:off x="149902" y="4422098"/>
            <a:ext cx="10688534" cy="1888761"/>
          </a:xfrm>
        </p:spPr>
        <p:txBody>
          <a:bodyPr>
            <a:normAutofit fontScale="92500"/>
          </a:bodyPr>
          <a:lstStyle/>
          <a:p>
            <a:pPr marL="36900" indent="0">
              <a:buNone/>
            </a:pPr>
            <a:r>
              <a:rPr lang="en-US" sz="2800" b="1" dirty="0">
                <a:solidFill>
                  <a:schemeClr val="tx1"/>
                </a:solidFill>
                <a:latin typeface="Comic Sans MS" panose="030F0702030302020204" pitchFamily="66" charset="0"/>
              </a:rPr>
              <a:t>When applying for a loan, most clients come alone. These clients have the highest and the lowest default rates. However, some clients come with their family members. These clients usually have difficulties in paying back the loan.</a:t>
            </a:r>
            <a:endParaRPr lang="en-IN" sz="28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1B3E6D6B-11C8-4B2D-9E0C-3C65C359495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69348" cy="1018120"/>
          </a:xfrm>
          <a:prstGeom prst="rect">
            <a:avLst/>
          </a:prstGeom>
        </p:spPr>
      </p:pic>
      <p:pic>
        <p:nvPicPr>
          <p:cNvPr id="5" name="Picture 4">
            <a:extLst>
              <a:ext uri="{FF2B5EF4-FFF2-40B4-BE49-F238E27FC236}">
                <a16:creationId xmlns:a16="http://schemas.microsoft.com/office/drawing/2014/main" id="{825CBFCF-5E0B-0E7C-117A-8F79A852C40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682272" y="5336498"/>
            <a:ext cx="1509728" cy="1649607"/>
          </a:xfrm>
          <a:prstGeom prst="rect">
            <a:avLst/>
          </a:prstGeom>
        </p:spPr>
      </p:pic>
      <p:pic>
        <p:nvPicPr>
          <p:cNvPr id="6" name="Picture 5">
            <a:extLst>
              <a:ext uri="{FF2B5EF4-FFF2-40B4-BE49-F238E27FC236}">
                <a16:creationId xmlns:a16="http://schemas.microsoft.com/office/drawing/2014/main" id="{70AA3F30-BCDF-67D1-EC80-A224412C862C}"/>
              </a:ext>
            </a:extLst>
          </p:cNvPr>
          <p:cNvPicPr>
            <a:picLocks noChangeAspect="1"/>
          </p:cNvPicPr>
          <p:nvPr/>
        </p:nvPicPr>
        <p:blipFill>
          <a:blip r:embed="rId4"/>
          <a:stretch>
            <a:fillRect/>
          </a:stretch>
        </p:blipFill>
        <p:spPr>
          <a:xfrm>
            <a:off x="1084022" y="164893"/>
            <a:ext cx="10473393" cy="3828620"/>
          </a:xfrm>
          <a:prstGeom prst="rect">
            <a:avLst/>
          </a:prstGeom>
        </p:spPr>
      </p:pic>
    </p:spTree>
    <p:extLst>
      <p:ext uri="{BB962C8B-B14F-4D97-AF65-F5344CB8AC3E}">
        <p14:creationId xmlns:p14="http://schemas.microsoft.com/office/powerpoint/2010/main" val="2511753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87A578-55EA-DBA1-BBE6-00319EB26757}"/>
              </a:ext>
            </a:extLst>
          </p:cNvPr>
          <p:cNvSpPr>
            <a:spLocks noGrp="1"/>
          </p:cNvSpPr>
          <p:nvPr>
            <p:ph idx="1"/>
          </p:nvPr>
        </p:nvSpPr>
        <p:spPr>
          <a:xfrm>
            <a:off x="269824" y="4140820"/>
            <a:ext cx="10054274" cy="2576186"/>
          </a:xfrm>
        </p:spPr>
        <p:txBody>
          <a:bodyPr>
            <a:normAutofit/>
          </a:bodyPr>
          <a:lstStyle/>
          <a:p>
            <a:pPr marL="36900" indent="0">
              <a:buNone/>
            </a:pPr>
            <a:r>
              <a:rPr lang="en-US" sz="3600" b="1" dirty="0">
                <a:solidFill>
                  <a:schemeClr val="tx1"/>
                </a:solidFill>
                <a:latin typeface="Comic Sans MS" panose="030F0702030302020204" pitchFamily="66" charset="0"/>
              </a:rPr>
              <a:t>Most clients live in houses or apartments and have no payment difficulties, while clients living with their parents tend to struggle with loan payments.</a:t>
            </a:r>
            <a:endParaRPr lang="en-IN" sz="36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D35D9087-A797-B606-86B4-A3C7E04B259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7987"/>
            <a:ext cx="969348" cy="1018120"/>
          </a:xfrm>
          <a:prstGeom prst="rect">
            <a:avLst/>
          </a:prstGeom>
        </p:spPr>
      </p:pic>
      <p:pic>
        <p:nvPicPr>
          <p:cNvPr id="5" name="Picture 4">
            <a:extLst>
              <a:ext uri="{FF2B5EF4-FFF2-40B4-BE49-F238E27FC236}">
                <a16:creationId xmlns:a16="http://schemas.microsoft.com/office/drawing/2014/main" id="{8807536E-71DF-A174-FE68-F486883F66C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24098" y="4901092"/>
            <a:ext cx="1908213" cy="2085013"/>
          </a:xfrm>
          <a:prstGeom prst="rect">
            <a:avLst/>
          </a:prstGeom>
        </p:spPr>
      </p:pic>
      <p:pic>
        <p:nvPicPr>
          <p:cNvPr id="6" name="Picture 5">
            <a:extLst>
              <a:ext uri="{FF2B5EF4-FFF2-40B4-BE49-F238E27FC236}">
                <a16:creationId xmlns:a16="http://schemas.microsoft.com/office/drawing/2014/main" id="{47C60044-7095-DA9D-927E-E6A5C885D2D9}"/>
              </a:ext>
            </a:extLst>
          </p:cNvPr>
          <p:cNvPicPr>
            <a:picLocks noChangeAspect="1"/>
          </p:cNvPicPr>
          <p:nvPr/>
        </p:nvPicPr>
        <p:blipFill>
          <a:blip r:embed="rId4"/>
          <a:stretch>
            <a:fillRect/>
          </a:stretch>
        </p:blipFill>
        <p:spPr>
          <a:xfrm>
            <a:off x="1114856" y="140994"/>
            <a:ext cx="10412580" cy="3846909"/>
          </a:xfrm>
          <a:prstGeom prst="rect">
            <a:avLst/>
          </a:prstGeom>
        </p:spPr>
      </p:pic>
    </p:spTree>
    <p:extLst>
      <p:ext uri="{BB962C8B-B14F-4D97-AF65-F5344CB8AC3E}">
        <p14:creationId xmlns:p14="http://schemas.microsoft.com/office/powerpoint/2010/main" val="15696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9189E-0D10-097A-03AE-3E9E7F783DA0}"/>
              </a:ext>
            </a:extLst>
          </p:cNvPr>
          <p:cNvSpPr>
            <a:spLocks noGrp="1"/>
          </p:cNvSpPr>
          <p:nvPr>
            <p:ph type="title"/>
          </p:nvPr>
        </p:nvSpPr>
        <p:spPr/>
        <p:txBody>
          <a:bodyPr>
            <a:normAutofit/>
          </a:bodyPr>
          <a:lstStyle/>
          <a:p>
            <a:r>
              <a:rPr lang="en-US" sz="4800" b="1" u="sng" dirty="0">
                <a:solidFill>
                  <a:srgbClr val="FF0000"/>
                </a:solidFill>
                <a:latin typeface="Comic Sans MS" panose="030F0702030302020204" pitchFamily="66" charset="0"/>
              </a:rPr>
              <a:t>TABLE OF CONTENTS</a:t>
            </a:r>
            <a:endParaRPr lang="en-IN" sz="4800" b="1" u="sng"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711921E3-3CE1-F6BC-3A81-E3389FC33015}"/>
              </a:ext>
            </a:extLst>
          </p:cNvPr>
          <p:cNvSpPr>
            <a:spLocks noGrp="1"/>
          </p:cNvSpPr>
          <p:nvPr>
            <p:ph idx="1"/>
          </p:nvPr>
        </p:nvSpPr>
        <p:spPr>
          <a:xfrm>
            <a:off x="2667644" y="1882351"/>
            <a:ext cx="7150914" cy="4058751"/>
          </a:xfrm>
        </p:spPr>
        <p:txBody>
          <a:bodyPr>
            <a:normAutofit lnSpcReduction="10000"/>
          </a:bodyPr>
          <a:lstStyle/>
          <a:p>
            <a:pPr marL="494100" indent="-457200">
              <a:buFont typeface="+mj-lt"/>
              <a:buAutoNum type="arabicParenR"/>
            </a:pPr>
            <a:r>
              <a:rPr lang="en-US" sz="2800" b="1" dirty="0">
                <a:solidFill>
                  <a:schemeClr val="tx1"/>
                </a:solidFill>
                <a:latin typeface="Comic Sans MS" panose="030F0702030302020204" pitchFamily="66" charset="0"/>
              </a:rPr>
              <a:t>PROJECT DESCRIPTION</a:t>
            </a:r>
          </a:p>
          <a:p>
            <a:pPr marL="494100" indent="-457200">
              <a:buFont typeface="+mj-lt"/>
              <a:buAutoNum type="arabicParenR"/>
            </a:pPr>
            <a:r>
              <a:rPr lang="en-US" sz="2800" b="1" dirty="0">
                <a:solidFill>
                  <a:schemeClr val="tx1"/>
                </a:solidFill>
                <a:latin typeface="Comic Sans MS" panose="030F0702030302020204" pitchFamily="66" charset="0"/>
              </a:rPr>
              <a:t>TASK</a:t>
            </a:r>
          </a:p>
          <a:p>
            <a:pPr marL="494100" indent="-457200">
              <a:buFont typeface="+mj-lt"/>
              <a:buAutoNum type="arabicParenR"/>
            </a:pPr>
            <a:r>
              <a:rPr lang="en-US" sz="2800" b="1" dirty="0">
                <a:solidFill>
                  <a:schemeClr val="tx1"/>
                </a:solidFill>
                <a:latin typeface="Comic Sans MS" panose="030F0702030302020204" pitchFamily="66" charset="0"/>
              </a:rPr>
              <a:t>TECH – STACK USED</a:t>
            </a:r>
          </a:p>
          <a:p>
            <a:pPr marL="494100" indent="-457200">
              <a:buFont typeface="+mj-lt"/>
              <a:buAutoNum type="arabicParenR"/>
            </a:pPr>
            <a:r>
              <a:rPr lang="en-US" sz="2800" b="1" dirty="0">
                <a:solidFill>
                  <a:schemeClr val="tx1"/>
                </a:solidFill>
                <a:latin typeface="Comic Sans MS" panose="030F0702030302020204" pitchFamily="66" charset="0"/>
              </a:rPr>
              <a:t>APPROACH</a:t>
            </a:r>
          </a:p>
          <a:p>
            <a:pPr marL="494100" indent="-457200">
              <a:buFont typeface="+mj-lt"/>
              <a:buAutoNum type="arabicParenR"/>
            </a:pPr>
            <a:r>
              <a:rPr lang="en-US" sz="2800" b="1" dirty="0">
                <a:solidFill>
                  <a:schemeClr val="tx1"/>
                </a:solidFill>
                <a:latin typeface="Comic Sans MS" panose="030F0702030302020204" pitchFamily="66" charset="0"/>
              </a:rPr>
              <a:t>INSIGHTS AND RESULTS</a:t>
            </a:r>
          </a:p>
          <a:p>
            <a:pPr marL="494100" indent="-457200">
              <a:buFont typeface="+mj-lt"/>
              <a:buAutoNum type="arabicParenR"/>
            </a:pPr>
            <a:r>
              <a:rPr lang="en-US" sz="2800" b="1" dirty="0">
                <a:solidFill>
                  <a:schemeClr val="tx1"/>
                </a:solidFill>
                <a:latin typeface="Comic Sans MS" panose="030F0702030302020204" pitchFamily="66" charset="0"/>
              </a:rPr>
              <a:t>CONCLUSION</a:t>
            </a:r>
          </a:p>
          <a:p>
            <a:pPr marL="494100" indent="-457200">
              <a:buFont typeface="+mj-lt"/>
              <a:buAutoNum type="arabicParenR"/>
            </a:pPr>
            <a:r>
              <a:rPr lang="en-US" sz="2800" b="1" dirty="0">
                <a:solidFill>
                  <a:schemeClr val="tx1"/>
                </a:solidFill>
                <a:latin typeface="Comic Sans MS" panose="030F0702030302020204" pitchFamily="66" charset="0"/>
              </a:rPr>
              <a:t>DRIVE LINK</a:t>
            </a:r>
          </a:p>
          <a:p>
            <a:pPr marL="494100" indent="-457200">
              <a:buFont typeface="+mj-lt"/>
              <a:buAutoNum type="arabicParenR"/>
            </a:pPr>
            <a:endParaRPr lang="en-IN" dirty="0"/>
          </a:p>
        </p:txBody>
      </p:sp>
      <p:pic>
        <p:nvPicPr>
          <p:cNvPr id="4" name="Picture 3">
            <a:extLst>
              <a:ext uri="{FF2B5EF4-FFF2-40B4-BE49-F238E27FC236}">
                <a16:creationId xmlns:a16="http://schemas.microsoft.com/office/drawing/2014/main" id="{9C8A210A-55CE-8397-7AC8-71654BDAB21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905" y="-18738"/>
            <a:ext cx="969348" cy="1018120"/>
          </a:xfrm>
          <a:prstGeom prst="rect">
            <a:avLst/>
          </a:prstGeom>
        </p:spPr>
      </p:pic>
      <p:pic>
        <p:nvPicPr>
          <p:cNvPr id="5" name="Picture 4">
            <a:extLst>
              <a:ext uri="{FF2B5EF4-FFF2-40B4-BE49-F238E27FC236}">
                <a16:creationId xmlns:a16="http://schemas.microsoft.com/office/drawing/2014/main" id="{AD422D0E-2EAD-2931-0DFE-EE61AA397B5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13450" y="4779084"/>
            <a:ext cx="1908213" cy="2078916"/>
          </a:xfrm>
          <a:prstGeom prst="rect">
            <a:avLst/>
          </a:prstGeom>
        </p:spPr>
      </p:pic>
    </p:spTree>
    <p:extLst>
      <p:ext uri="{BB962C8B-B14F-4D97-AF65-F5344CB8AC3E}">
        <p14:creationId xmlns:p14="http://schemas.microsoft.com/office/powerpoint/2010/main" val="2737192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51370-FBD4-4D40-DBEA-DBFDB7A12F05}"/>
              </a:ext>
            </a:extLst>
          </p:cNvPr>
          <p:cNvSpPr>
            <a:spLocks noGrp="1"/>
          </p:cNvSpPr>
          <p:nvPr>
            <p:ph idx="1"/>
          </p:nvPr>
        </p:nvSpPr>
        <p:spPr>
          <a:xfrm>
            <a:off x="913795" y="4152275"/>
            <a:ext cx="9399655" cy="2263515"/>
          </a:xfrm>
        </p:spPr>
        <p:txBody>
          <a:bodyPr>
            <a:normAutofit fontScale="92500"/>
          </a:bodyPr>
          <a:lstStyle/>
          <a:p>
            <a:pPr marL="36900" indent="0">
              <a:buNone/>
            </a:pPr>
            <a:r>
              <a:rPr lang="en-US" sz="3200" b="1" dirty="0">
                <a:solidFill>
                  <a:schemeClr val="tx1"/>
                </a:solidFill>
                <a:latin typeface="Comic Sans MS" panose="030F0702030302020204" pitchFamily="66" charset="0"/>
              </a:rPr>
              <a:t>When considering clients’ family status, married clients are the ones who take out more loans. Single/not married and civil marriage clients experience higher payment difficulties.</a:t>
            </a:r>
            <a:endParaRPr lang="en-IN" sz="32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FE02E351-B452-1F36-DC06-C01D43E5B00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921" y="76705"/>
            <a:ext cx="969348" cy="1018120"/>
          </a:xfrm>
          <a:prstGeom prst="rect">
            <a:avLst/>
          </a:prstGeom>
        </p:spPr>
      </p:pic>
      <p:pic>
        <p:nvPicPr>
          <p:cNvPr id="5" name="Picture 4">
            <a:extLst>
              <a:ext uri="{FF2B5EF4-FFF2-40B4-BE49-F238E27FC236}">
                <a16:creationId xmlns:a16="http://schemas.microsoft.com/office/drawing/2014/main" id="{952B64C8-FEC1-7F8D-888E-72CF4A55857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13450" y="4901092"/>
            <a:ext cx="1908213" cy="2085013"/>
          </a:xfrm>
          <a:prstGeom prst="rect">
            <a:avLst/>
          </a:prstGeom>
        </p:spPr>
      </p:pic>
      <p:pic>
        <p:nvPicPr>
          <p:cNvPr id="6" name="Picture 5">
            <a:extLst>
              <a:ext uri="{FF2B5EF4-FFF2-40B4-BE49-F238E27FC236}">
                <a16:creationId xmlns:a16="http://schemas.microsoft.com/office/drawing/2014/main" id="{AA8E1740-53DE-074B-22F3-3E449F7D8773}"/>
              </a:ext>
            </a:extLst>
          </p:cNvPr>
          <p:cNvPicPr>
            <a:picLocks noChangeAspect="1"/>
          </p:cNvPicPr>
          <p:nvPr/>
        </p:nvPicPr>
        <p:blipFill>
          <a:blip r:embed="rId4"/>
          <a:stretch>
            <a:fillRect/>
          </a:stretch>
        </p:blipFill>
        <p:spPr>
          <a:xfrm>
            <a:off x="949427" y="76705"/>
            <a:ext cx="10847832" cy="3798137"/>
          </a:xfrm>
          <a:prstGeom prst="rect">
            <a:avLst/>
          </a:prstGeom>
        </p:spPr>
      </p:pic>
    </p:spTree>
    <p:extLst>
      <p:ext uri="{BB962C8B-B14F-4D97-AF65-F5344CB8AC3E}">
        <p14:creationId xmlns:p14="http://schemas.microsoft.com/office/powerpoint/2010/main" val="4083859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4DE6C0-8762-82CF-5F52-13C4E34EDA1F}"/>
              </a:ext>
            </a:extLst>
          </p:cNvPr>
          <p:cNvSpPr>
            <a:spLocks noGrp="1"/>
          </p:cNvSpPr>
          <p:nvPr>
            <p:ph idx="1"/>
          </p:nvPr>
        </p:nvSpPr>
        <p:spPr>
          <a:xfrm>
            <a:off x="404129" y="4111610"/>
            <a:ext cx="9879658" cy="2244220"/>
          </a:xfrm>
        </p:spPr>
        <p:txBody>
          <a:bodyPr>
            <a:normAutofit fontScale="92500" lnSpcReduction="10000"/>
          </a:bodyPr>
          <a:lstStyle/>
          <a:p>
            <a:pPr marL="36900" indent="0">
              <a:buNone/>
            </a:pPr>
            <a:r>
              <a:rPr lang="en-US" sz="3200" b="1" dirty="0">
                <a:solidFill>
                  <a:schemeClr val="tx1"/>
                </a:solidFill>
                <a:latin typeface="Comic Sans MS" panose="030F0702030302020204" pitchFamily="66" charset="0"/>
              </a:rPr>
              <a:t>When it comes to choosing between cash loans and revolving loans, most clients opt for cash loans. However, clients who choose cash loans often struggle with repayments compared to those who choose revolving loans.</a:t>
            </a:r>
            <a:endParaRPr lang="en-IN" sz="32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B766C113-512A-8BC6-D12F-D039484C50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5029" y="11243"/>
            <a:ext cx="969348" cy="1018120"/>
          </a:xfrm>
          <a:prstGeom prst="rect">
            <a:avLst/>
          </a:prstGeom>
        </p:spPr>
      </p:pic>
      <p:pic>
        <p:nvPicPr>
          <p:cNvPr id="5" name="Picture 4">
            <a:extLst>
              <a:ext uri="{FF2B5EF4-FFF2-40B4-BE49-F238E27FC236}">
                <a16:creationId xmlns:a16="http://schemas.microsoft.com/office/drawing/2014/main" id="{1678A580-C3CE-842D-AFF3-7056C11AA3B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83787" y="4901092"/>
            <a:ext cx="1908213" cy="2085013"/>
          </a:xfrm>
          <a:prstGeom prst="rect">
            <a:avLst/>
          </a:prstGeom>
        </p:spPr>
      </p:pic>
      <p:pic>
        <p:nvPicPr>
          <p:cNvPr id="6" name="Picture 5">
            <a:extLst>
              <a:ext uri="{FF2B5EF4-FFF2-40B4-BE49-F238E27FC236}">
                <a16:creationId xmlns:a16="http://schemas.microsoft.com/office/drawing/2014/main" id="{DB050BFF-6A94-9855-9534-7F1FD381A41C}"/>
              </a:ext>
            </a:extLst>
          </p:cNvPr>
          <p:cNvPicPr>
            <a:picLocks noChangeAspect="1"/>
          </p:cNvPicPr>
          <p:nvPr/>
        </p:nvPicPr>
        <p:blipFill>
          <a:blip r:embed="rId4"/>
          <a:stretch>
            <a:fillRect/>
          </a:stretch>
        </p:blipFill>
        <p:spPr>
          <a:xfrm>
            <a:off x="1214202" y="11243"/>
            <a:ext cx="10353761" cy="3840813"/>
          </a:xfrm>
          <a:prstGeom prst="rect">
            <a:avLst/>
          </a:prstGeom>
        </p:spPr>
      </p:pic>
    </p:spTree>
    <p:extLst>
      <p:ext uri="{BB962C8B-B14F-4D97-AF65-F5344CB8AC3E}">
        <p14:creationId xmlns:p14="http://schemas.microsoft.com/office/powerpoint/2010/main" val="1133529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33480-40AD-977B-B390-A50A9DBA0ECA}"/>
              </a:ext>
            </a:extLst>
          </p:cNvPr>
          <p:cNvSpPr>
            <a:spLocks noGrp="1"/>
          </p:cNvSpPr>
          <p:nvPr>
            <p:ph idx="1"/>
          </p:nvPr>
        </p:nvSpPr>
        <p:spPr>
          <a:xfrm>
            <a:off x="439769" y="4648401"/>
            <a:ext cx="9753542" cy="1827350"/>
          </a:xfrm>
        </p:spPr>
        <p:txBody>
          <a:bodyPr>
            <a:normAutofit fontScale="92500"/>
          </a:bodyPr>
          <a:lstStyle/>
          <a:p>
            <a:pPr marL="36900" indent="0">
              <a:buNone/>
            </a:pPr>
            <a:r>
              <a:rPr lang="en-US" sz="2800" b="1" dirty="0">
                <a:solidFill>
                  <a:schemeClr val="tx1"/>
                </a:solidFill>
                <a:latin typeface="Comic Sans MS" panose="030F0702030302020204" pitchFamily="66" charset="0"/>
              </a:rPr>
              <a:t>When it comes to clients' occupation type, laborers have the highest loan uptake. However, security staff, drivers, cooking staff, low-skilled laborers, and cleaning staff are more likely to face payment difficulties.</a:t>
            </a:r>
            <a:endParaRPr lang="en-IN" sz="28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006D0985-147E-9A38-C900-B9537400FBC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905" y="24341"/>
            <a:ext cx="969348" cy="1018120"/>
          </a:xfrm>
          <a:prstGeom prst="rect">
            <a:avLst/>
          </a:prstGeom>
        </p:spPr>
      </p:pic>
      <p:pic>
        <p:nvPicPr>
          <p:cNvPr id="5" name="Picture 4">
            <a:extLst>
              <a:ext uri="{FF2B5EF4-FFF2-40B4-BE49-F238E27FC236}">
                <a16:creationId xmlns:a16="http://schemas.microsoft.com/office/drawing/2014/main" id="{CB24582A-0F53-298B-52E6-631F490D63E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13450" y="4901092"/>
            <a:ext cx="1908213" cy="2085013"/>
          </a:xfrm>
          <a:prstGeom prst="rect">
            <a:avLst/>
          </a:prstGeom>
        </p:spPr>
      </p:pic>
      <p:pic>
        <p:nvPicPr>
          <p:cNvPr id="6" name="Picture 5">
            <a:extLst>
              <a:ext uri="{FF2B5EF4-FFF2-40B4-BE49-F238E27FC236}">
                <a16:creationId xmlns:a16="http://schemas.microsoft.com/office/drawing/2014/main" id="{492FAF14-9582-7856-8851-2FAAAFCCFF9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13795" y="156432"/>
            <a:ext cx="11048356" cy="4200508"/>
          </a:xfrm>
          <a:prstGeom prst="rect">
            <a:avLst/>
          </a:prstGeom>
        </p:spPr>
      </p:pic>
    </p:spTree>
    <p:extLst>
      <p:ext uri="{BB962C8B-B14F-4D97-AF65-F5344CB8AC3E}">
        <p14:creationId xmlns:p14="http://schemas.microsoft.com/office/powerpoint/2010/main" val="7273711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0F430-EAE7-4F2F-75E5-23AA1406721A}"/>
              </a:ext>
            </a:extLst>
          </p:cNvPr>
          <p:cNvSpPr>
            <a:spLocks noGrp="1"/>
          </p:cNvSpPr>
          <p:nvPr>
            <p:ph idx="1"/>
          </p:nvPr>
        </p:nvSpPr>
        <p:spPr>
          <a:xfrm>
            <a:off x="509658" y="3999184"/>
            <a:ext cx="9774129" cy="1803816"/>
          </a:xfrm>
        </p:spPr>
        <p:txBody>
          <a:bodyPr>
            <a:normAutofit fontScale="92500" lnSpcReduction="10000"/>
          </a:bodyPr>
          <a:lstStyle/>
          <a:p>
            <a:pPr marL="36900" indent="0">
              <a:buNone/>
            </a:pPr>
            <a:r>
              <a:rPr lang="en-US" sz="3200" b="1" dirty="0">
                <a:solidFill>
                  <a:schemeClr val="tx1"/>
                </a:solidFill>
                <a:latin typeface="Comic Sans MS" panose="030F0702030302020204" pitchFamily="66" charset="0"/>
              </a:rPr>
              <a:t>When considering whether the client owns realty, most clients do. Clients who have payment difficulties include both those who own realty and those who don’t.</a:t>
            </a:r>
            <a:endParaRPr lang="en-IN" sz="32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05091DB8-1088-F4BC-ACB6-314CF1FA81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984" y="26233"/>
            <a:ext cx="969348" cy="1018120"/>
          </a:xfrm>
          <a:prstGeom prst="rect">
            <a:avLst/>
          </a:prstGeom>
        </p:spPr>
      </p:pic>
      <p:pic>
        <p:nvPicPr>
          <p:cNvPr id="5" name="Picture 4">
            <a:extLst>
              <a:ext uri="{FF2B5EF4-FFF2-40B4-BE49-F238E27FC236}">
                <a16:creationId xmlns:a16="http://schemas.microsoft.com/office/drawing/2014/main" id="{964C3C07-90BD-318A-1985-ACAC0E300E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83787" y="4901092"/>
            <a:ext cx="1908213" cy="2085013"/>
          </a:xfrm>
          <a:prstGeom prst="rect">
            <a:avLst/>
          </a:prstGeom>
        </p:spPr>
      </p:pic>
      <p:pic>
        <p:nvPicPr>
          <p:cNvPr id="7" name="Picture 6">
            <a:extLst>
              <a:ext uri="{FF2B5EF4-FFF2-40B4-BE49-F238E27FC236}">
                <a16:creationId xmlns:a16="http://schemas.microsoft.com/office/drawing/2014/main" id="{1F45E26A-DB41-7F99-A451-84E9026E807C}"/>
              </a:ext>
            </a:extLst>
          </p:cNvPr>
          <p:cNvPicPr>
            <a:picLocks noChangeAspect="1"/>
          </p:cNvPicPr>
          <p:nvPr/>
        </p:nvPicPr>
        <p:blipFill>
          <a:blip r:embed="rId4"/>
          <a:stretch>
            <a:fillRect/>
          </a:stretch>
        </p:blipFill>
        <p:spPr>
          <a:xfrm>
            <a:off x="994332" y="137102"/>
            <a:ext cx="10832907" cy="3645724"/>
          </a:xfrm>
          <a:prstGeom prst="rect">
            <a:avLst/>
          </a:prstGeom>
        </p:spPr>
      </p:pic>
    </p:spTree>
    <p:extLst>
      <p:ext uri="{BB962C8B-B14F-4D97-AF65-F5344CB8AC3E}">
        <p14:creationId xmlns:p14="http://schemas.microsoft.com/office/powerpoint/2010/main" val="4269365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3C052-7B7E-F8A9-1C24-EDB133578C58}"/>
              </a:ext>
            </a:extLst>
          </p:cNvPr>
          <p:cNvSpPr>
            <a:spLocks noGrp="1"/>
          </p:cNvSpPr>
          <p:nvPr>
            <p:ph idx="1"/>
          </p:nvPr>
        </p:nvSpPr>
        <p:spPr>
          <a:xfrm>
            <a:off x="299199" y="4467068"/>
            <a:ext cx="9834152" cy="1653915"/>
          </a:xfrm>
        </p:spPr>
        <p:txBody>
          <a:bodyPr>
            <a:normAutofit fontScale="85000" lnSpcReduction="10000"/>
          </a:bodyPr>
          <a:lstStyle/>
          <a:p>
            <a:pPr marL="36900" indent="0">
              <a:buNone/>
            </a:pPr>
            <a:r>
              <a:rPr lang="en-US" sz="3200" b="1" dirty="0">
                <a:solidFill>
                  <a:schemeClr val="tx1"/>
                </a:solidFill>
                <a:latin typeface="Comic Sans MS" panose="030F0702030302020204" pitchFamily="66" charset="0"/>
              </a:rPr>
              <a:t>When considering whether the client owns a car, most clients do not own one. However, among the clients who do own a car, there is no significant difference in payment difficulties to those who don’t.</a:t>
            </a:r>
            <a:endParaRPr lang="en-IN" sz="32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73915859-81BD-2E27-DDEB-677E4161E96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1243"/>
            <a:ext cx="969348" cy="1018120"/>
          </a:xfrm>
          <a:prstGeom prst="rect">
            <a:avLst/>
          </a:prstGeom>
        </p:spPr>
      </p:pic>
      <p:pic>
        <p:nvPicPr>
          <p:cNvPr id="5" name="Picture 4">
            <a:extLst>
              <a:ext uri="{FF2B5EF4-FFF2-40B4-BE49-F238E27FC236}">
                <a16:creationId xmlns:a16="http://schemas.microsoft.com/office/drawing/2014/main" id="{5BA09145-452A-8229-7BAD-1245F3EA4E3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24098" y="4901092"/>
            <a:ext cx="1908213" cy="2085013"/>
          </a:xfrm>
          <a:prstGeom prst="rect">
            <a:avLst/>
          </a:prstGeom>
        </p:spPr>
      </p:pic>
      <p:pic>
        <p:nvPicPr>
          <p:cNvPr id="6" name="Picture 5">
            <a:extLst>
              <a:ext uri="{FF2B5EF4-FFF2-40B4-BE49-F238E27FC236}">
                <a16:creationId xmlns:a16="http://schemas.microsoft.com/office/drawing/2014/main" id="{5E0F9D03-4A9F-1B08-3737-FBCFD09C2E3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04144" y="141691"/>
            <a:ext cx="9963413" cy="3816427"/>
          </a:xfrm>
          <a:prstGeom prst="rect">
            <a:avLst/>
          </a:prstGeom>
        </p:spPr>
      </p:pic>
    </p:spTree>
    <p:extLst>
      <p:ext uri="{BB962C8B-B14F-4D97-AF65-F5344CB8AC3E}">
        <p14:creationId xmlns:p14="http://schemas.microsoft.com/office/powerpoint/2010/main" val="813801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6EBCE-74BA-0848-AF2F-01340A6C419C}"/>
              </a:ext>
            </a:extLst>
          </p:cNvPr>
          <p:cNvSpPr>
            <a:spLocks noGrp="1"/>
          </p:cNvSpPr>
          <p:nvPr>
            <p:ph idx="1"/>
          </p:nvPr>
        </p:nvSpPr>
        <p:spPr>
          <a:xfrm>
            <a:off x="484674" y="4225975"/>
            <a:ext cx="10353762" cy="2085013"/>
          </a:xfrm>
        </p:spPr>
        <p:txBody>
          <a:bodyPr>
            <a:normAutofit/>
          </a:bodyPr>
          <a:lstStyle/>
          <a:p>
            <a:pPr marL="36900" indent="0">
              <a:buNone/>
            </a:pPr>
            <a:r>
              <a:rPr lang="en-US" sz="2400" b="1" dirty="0">
                <a:solidFill>
                  <a:schemeClr val="tx1"/>
                </a:solidFill>
                <a:latin typeface="Comic Sans MS" panose="030F0702030302020204" pitchFamily="66" charset="0"/>
              </a:rPr>
              <a:t>When considering the contract status, most of the loans are approved. However, it is noteworthy that some clients facing payment difficulties initially experience loan refusal for specific reasons. Subsequently, after resolving the identified issues, their loans are reevaluated and ultimately approved.</a:t>
            </a:r>
            <a:endParaRPr lang="en-IN" sz="24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E81FDC2A-1BB2-6CE9-F7B3-3D83DEE030B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33728"/>
            <a:ext cx="969348" cy="1018120"/>
          </a:xfrm>
          <a:prstGeom prst="rect">
            <a:avLst/>
          </a:prstGeom>
        </p:spPr>
      </p:pic>
      <p:pic>
        <p:nvPicPr>
          <p:cNvPr id="5" name="Picture 4">
            <a:extLst>
              <a:ext uri="{FF2B5EF4-FFF2-40B4-BE49-F238E27FC236}">
                <a16:creationId xmlns:a16="http://schemas.microsoft.com/office/drawing/2014/main" id="{D8D52C8B-CE34-EF03-FE31-80FCCEB0A38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461921" y="5051685"/>
            <a:ext cx="1770390" cy="1934420"/>
          </a:xfrm>
          <a:prstGeom prst="rect">
            <a:avLst/>
          </a:prstGeom>
        </p:spPr>
      </p:pic>
      <p:pic>
        <p:nvPicPr>
          <p:cNvPr id="6" name="Picture 5">
            <a:extLst>
              <a:ext uri="{FF2B5EF4-FFF2-40B4-BE49-F238E27FC236}">
                <a16:creationId xmlns:a16="http://schemas.microsoft.com/office/drawing/2014/main" id="{FD5D3656-3FF1-3098-0C95-B1FCD3C1931A}"/>
              </a:ext>
            </a:extLst>
          </p:cNvPr>
          <p:cNvPicPr>
            <a:picLocks noChangeAspect="1"/>
          </p:cNvPicPr>
          <p:nvPr/>
        </p:nvPicPr>
        <p:blipFill>
          <a:blip r:embed="rId4"/>
          <a:stretch>
            <a:fillRect/>
          </a:stretch>
        </p:blipFill>
        <p:spPr>
          <a:xfrm>
            <a:off x="969348" y="108663"/>
            <a:ext cx="10543098" cy="3822523"/>
          </a:xfrm>
          <a:prstGeom prst="rect">
            <a:avLst/>
          </a:prstGeom>
        </p:spPr>
      </p:pic>
    </p:spTree>
    <p:extLst>
      <p:ext uri="{BB962C8B-B14F-4D97-AF65-F5344CB8AC3E}">
        <p14:creationId xmlns:p14="http://schemas.microsoft.com/office/powerpoint/2010/main" val="113791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B36A4-32C3-E321-02AB-5333B16B4EB0}"/>
              </a:ext>
            </a:extLst>
          </p:cNvPr>
          <p:cNvSpPr>
            <a:spLocks noGrp="1"/>
          </p:cNvSpPr>
          <p:nvPr>
            <p:ph type="title"/>
          </p:nvPr>
        </p:nvSpPr>
        <p:spPr>
          <a:xfrm>
            <a:off x="134910" y="2458550"/>
            <a:ext cx="11947161" cy="970450"/>
          </a:xfrm>
        </p:spPr>
        <p:txBody>
          <a:bodyPr>
            <a:noAutofit/>
          </a:bodyPr>
          <a:lstStyle/>
          <a:p>
            <a:r>
              <a:rPr lang="en-US" sz="5400" b="1" u="sng" dirty="0">
                <a:solidFill>
                  <a:srgbClr val="FF0000"/>
                </a:solidFill>
                <a:latin typeface="Comic Sans MS" panose="030F0702030302020204" pitchFamily="66" charset="0"/>
              </a:rPr>
              <a:t>5) IDENTIFY TOP CORRELATIONS FOR DIFFERENT SCENARIOS</a:t>
            </a:r>
            <a:endParaRPr lang="en-IN" sz="5400" b="1" u="sng" dirty="0">
              <a:solidFill>
                <a:srgbClr val="FF0000"/>
              </a:solidFill>
              <a:latin typeface="Comic Sans MS" panose="030F0702030302020204" pitchFamily="66" charset="0"/>
            </a:endParaRPr>
          </a:p>
        </p:txBody>
      </p:sp>
      <p:pic>
        <p:nvPicPr>
          <p:cNvPr id="4" name="Content Placeholder 3">
            <a:extLst>
              <a:ext uri="{FF2B5EF4-FFF2-40B4-BE49-F238E27FC236}">
                <a16:creationId xmlns:a16="http://schemas.microsoft.com/office/drawing/2014/main" id="{724714F5-8CBB-43CB-D054-F731FD547D3E}"/>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0" y="0"/>
            <a:ext cx="969348" cy="1018120"/>
          </a:xfrm>
          <a:prstGeom prst="rect">
            <a:avLst/>
          </a:prstGeom>
        </p:spPr>
      </p:pic>
      <p:pic>
        <p:nvPicPr>
          <p:cNvPr id="5" name="Picture 4">
            <a:extLst>
              <a:ext uri="{FF2B5EF4-FFF2-40B4-BE49-F238E27FC236}">
                <a16:creationId xmlns:a16="http://schemas.microsoft.com/office/drawing/2014/main" id="{AA54AA3D-9C6F-335F-E9DF-76681F99FA3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13450" y="4889850"/>
            <a:ext cx="1908213" cy="2085013"/>
          </a:xfrm>
          <a:prstGeom prst="rect">
            <a:avLst/>
          </a:prstGeom>
        </p:spPr>
      </p:pic>
    </p:spTree>
    <p:extLst>
      <p:ext uri="{BB962C8B-B14F-4D97-AF65-F5344CB8AC3E}">
        <p14:creationId xmlns:p14="http://schemas.microsoft.com/office/powerpoint/2010/main" val="3463090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28C2EB9-1557-64B1-9167-9C4EB66653DF}"/>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194872" y="1018119"/>
            <a:ext cx="8199620" cy="5517591"/>
          </a:xfrm>
        </p:spPr>
      </p:pic>
      <p:pic>
        <p:nvPicPr>
          <p:cNvPr id="4" name="Picture 3">
            <a:extLst>
              <a:ext uri="{FF2B5EF4-FFF2-40B4-BE49-F238E27FC236}">
                <a16:creationId xmlns:a16="http://schemas.microsoft.com/office/drawing/2014/main" id="{9D8211F5-506D-A968-2E63-29C96CBB4D9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969348" cy="1018120"/>
          </a:xfrm>
          <a:prstGeom prst="rect">
            <a:avLst/>
          </a:prstGeom>
        </p:spPr>
      </p:pic>
      <p:pic>
        <p:nvPicPr>
          <p:cNvPr id="5" name="Picture 4">
            <a:extLst>
              <a:ext uri="{FF2B5EF4-FFF2-40B4-BE49-F238E27FC236}">
                <a16:creationId xmlns:a16="http://schemas.microsoft.com/office/drawing/2014/main" id="{4031A87D-2125-FF71-FE68-992EC464097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13450" y="4772987"/>
            <a:ext cx="1908213" cy="2085013"/>
          </a:xfrm>
          <a:prstGeom prst="rect">
            <a:avLst/>
          </a:prstGeom>
        </p:spPr>
      </p:pic>
      <p:sp>
        <p:nvSpPr>
          <p:cNvPr id="8" name="Content Placeholder 2">
            <a:extLst>
              <a:ext uri="{FF2B5EF4-FFF2-40B4-BE49-F238E27FC236}">
                <a16:creationId xmlns:a16="http://schemas.microsoft.com/office/drawing/2014/main" id="{8AC79D7A-7811-6668-A9B6-10581B2F2BC8}"/>
              </a:ext>
            </a:extLst>
          </p:cNvPr>
          <p:cNvSpPr txBox="1">
            <a:spLocks/>
          </p:cNvSpPr>
          <p:nvPr/>
        </p:nvSpPr>
        <p:spPr>
          <a:xfrm>
            <a:off x="8394492" y="2512232"/>
            <a:ext cx="3797508" cy="402347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sz="3200" b="1" u="sng" dirty="0">
                <a:solidFill>
                  <a:srgbClr val="FF0000"/>
                </a:solidFill>
                <a:latin typeface="Comic Sans MS" panose="030F0702030302020204" pitchFamily="66" charset="0"/>
              </a:rPr>
              <a:t>TOP 10 CORRELATION FOR TARGET = 1</a:t>
            </a:r>
            <a:endParaRPr lang="en-IN" sz="3200" b="1" u="sng"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313399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352A-CDF4-9BFF-42FE-AE3E9078A1D4}"/>
              </a:ext>
            </a:extLst>
          </p:cNvPr>
          <p:cNvSpPr>
            <a:spLocks noGrp="1"/>
          </p:cNvSpPr>
          <p:nvPr>
            <p:ph type="title"/>
          </p:nvPr>
        </p:nvSpPr>
        <p:spPr>
          <a:xfrm>
            <a:off x="969348" y="180424"/>
            <a:ext cx="10353762" cy="970450"/>
          </a:xfrm>
        </p:spPr>
        <p:txBody>
          <a:bodyPr>
            <a:normAutofit fontScale="90000"/>
          </a:bodyPr>
          <a:lstStyle/>
          <a:p>
            <a:r>
              <a:rPr lang="en-US" sz="4000" b="1" u="sng" dirty="0">
                <a:solidFill>
                  <a:srgbClr val="FF0000"/>
                </a:solidFill>
                <a:latin typeface="Comic Sans MS" panose="030F0702030302020204" pitchFamily="66" charset="0"/>
              </a:rPr>
              <a:t>TOP 10 CORRELATION FOR TARGET = 1</a:t>
            </a:r>
            <a:endParaRPr lang="en-IN" dirty="0"/>
          </a:p>
        </p:txBody>
      </p:sp>
      <p:sp>
        <p:nvSpPr>
          <p:cNvPr id="3" name="Content Placeholder 2">
            <a:extLst>
              <a:ext uri="{FF2B5EF4-FFF2-40B4-BE49-F238E27FC236}">
                <a16:creationId xmlns:a16="http://schemas.microsoft.com/office/drawing/2014/main" id="{16389E13-303C-557E-CC07-9867547D2B55}"/>
              </a:ext>
            </a:extLst>
          </p:cNvPr>
          <p:cNvSpPr>
            <a:spLocks noGrp="1"/>
          </p:cNvSpPr>
          <p:nvPr>
            <p:ph idx="1"/>
          </p:nvPr>
        </p:nvSpPr>
        <p:spPr>
          <a:xfrm>
            <a:off x="1" y="1059343"/>
            <a:ext cx="5326248" cy="5618233"/>
          </a:xfrm>
        </p:spPr>
        <p:txBody>
          <a:bodyPr>
            <a:normAutofit fontScale="85000" lnSpcReduction="10000"/>
          </a:bodyPr>
          <a:lstStyle/>
          <a:p>
            <a:pPr marL="36900" indent="0">
              <a:buNone/>
            </a:pPr>
            <a:r>
              <a:rPr lang="en-US" b="1" dirty="0">
                <a:solidFill>
                  <a:schemeClr val="tx1"/>
                </a:solidFill>
                <a:latin typeface="Comic Sans MS" panose="030F0702030302020204" pitchFamily="66" charset="0"/>
              </a:rPr>
              <a:t>1. OBS_30_CNT_SOCIAL_CIRCLE and</a:t>
            </a:r>
          </a:p>
          <a:p>
            <a:pPr marL="36900" indent="0">
              <a:buNone/>
            </a:pPr>
            <a:r>
              <a:rPr lang="en-US" b="1" dirty="0">
                <a:solidFill>
                  <a:schemeClr val="tx1"/>
                </a:solidFill>
                <a:latin typeface="Comic Sans MS" panose="030F0702030302020204" pitchFamily="66" charset="0"/>
              </a:rPr>
              <a:t>OBS_60_CNT_SOCIAL_CIRCLE</a:t>
            </a:r>
          </a:p>
          <a:p>
            <a:pPr marL="36900" indent="0">
              <a:buNone/>
            </a:pPr>
            <a:r>
              <a:rPr lang="en-US" b="1" dirty="0">
                <a:solidFill>
                  <a:schemeClr val="tx1"/>
                </a:solidFill>
                <a:latin typeface="Comic Sans MS" panose="030F0702030302020204" pitchFamily="66" charset="0"/>
              </a:rPr>
              <a:t>2. AMT_GOODS_PRICE and AMT_CREDIT</a:t>
            </a:r>
          </a:p>
          <a:p>
            <a:pPr marL="36900" indent="0">
              <a:buNone/>
            </a:pPr>
            <a:r>
              <a:rPr lang="en-US" b="1" dirty="0">
                <a:solidFill>
                  <a:schemeClr val="tx1"/>
                </a:solidFill>
                <a:latin typeface="Comic Sans MS" panose="030F0702030302020204" pitchFamily="66" charset="0"/>
              </a:rPr>
              <a:t>3. REGION_RATING_CLIENT_W_CITY and</a:t>
            </a:r>
          </a:p>
          <a:p>
            <a:pPr marL="36900" indent="0">
              <a:buNone/>
            </a:pPr>
            <a:r>
              <a:rPr lang="en-US" b="1" dirty="0">
                <a:solidFill>
                  <a:schemeClr val="tx1"/>
                </a:solidFill>
                <a:latin typeface="Comic Sans MS" panose="030F0702030302020204" pitchFamily="66" charset="0"/>
              </a:rPr>
              <a:t>REGION_RATING_CLIENT</a:t>
            </a:r>
          </a:p>
          <a:p>
            <a:pPr marL="36900" indent="0">
              <a:buNone/>
            </a:pPr>
            <a:r>
              <a:rPr lang="en-US" b="1" dirty="0">
                <a:solidFill>
                  <a:schemeClr val="tx1"/>
                </a:solidFill>
                <a:latin typeface="Comic Sans MS" panose="030F0702030302020204" pitchFamily="66" charset="0"/>
              </a:rPr>
              <a:t>4. CNT_CHILDREN and CNT_FAM_MEMBERS</a:t>
            </a:r>
          </a:p>
          <a:p>
            <a:pPr marL="36900" indent="0">
              <a:buNone/>
            </a:pPr>
            <a:r>
              <a:rPr lang="en-US" b="1" dirty="0">
                <a:solidFill>
                  <a:schemeClr val="tx1"/>
                </a:solidFill>
                <a:latin typeface="Comic Sans MS" panose="030F0702030302020204" pitchFamily="66" charset="0"/>
              </a:rPr>
              <a:t>5. DEF_60_CNT_SOCIAL_CIRCLE and</a:t>
            </a:r>
          </a:p>
          <a:p>
            <a:pPr marL="36900" indent="0">
              <a:buNone/>
            </a:pPr>
            <a:r>
              <a:rPr lang="en-US" b="1" dirty="0">
                <a:solidFill>
                  <a:schemeClr val="tx1"/>
                </a:solidFill>
                <a:latin typeface="Comic Sans MS" panose="030F0702030302020204" pitchFamily="66" charset="0"/>
              </a:rPr>
              <a:t>DEF_30_CNT_SOCIAL_CIRCLE</a:t>
            </a:r>
          </a:p>
          <a:p>
            <a:pPr marL="36900" indent="0">
              <a:buNone/>
            </a:pPr>
            <a:r>
              <a:rPr lang="en-US" b="1" dirty="0">
                <a:solidFill>
                  <a:schemeClr val="tx1"/>
                </a:solidFill>
                <a:latin typeface="Comic Sans MS" panose="030F0702030302020204" pitchFamily="66" charset="0"/>
              </a:rPr>
              <a:t>6. LIVE_REGION_NOT_WORK_REGION and</a:t>
            </a:r>
          </a:p>
          <a:p>
            <a:pPr marL="36900" indent="0">
              <a:buNone/>
            </a:pPr>
            <a:r>
              <a:rPr lang="en-US" b="1" dirty="0">
                <a:solidFill>
                  <a:schemeClr val="tx1"/>
                </a:solidFill>
                <a:latin typeface="Comic Sans MS" panose="030F0702030302020204" pitchFamily="66" charset="0"/>
              </a:rPr>
              <a:t>REG_REGION_NOT_WORK_REGION</a:t>
            </a:r>
          </a:p>
          <a:p>
            <a:pPr marL="36900" indent="0">
              <a:buNone/>
            </a:pPr>
            <a:r>
              <a:rPr lang="en-US" b="1" dirty="0">
                <a:solidFill>
                  <a:schemeClr val="tx1"/>
                </a:solidFill>
                <a:latin typeface="Comic Sans MS" panose="030F0702030302020204" pitchFamily="66" charset="0"/>
              </a:rPr>
              <a:t>7. REG_CITY_NOT_WORK_CITY and</a:t>
            </a:r>
          </a:p>
          <a:p>
            <a:pPr marL="36900" indent="0">
              <a:buNone/>
            </a:pPr>
            <a:r>
              <a:rPr lang="en-US" b="1" dirty="0">
                <a:solidFill>
                  <a:schemeClr val="tx1"/>
                </a:solidFill>
                <a:latin typeface="Comic Sans MS" panose="030F0702030302020204" pitchFamily="66" charset="0"/>
              </a:rPr>
              <a:t>LIVE_CITY_NOT_WORK_CITY</a:t>
            </a:r>
          </a:p>
          <a:p>
            <a:pPr marL="36900" indent="0">
              <a:buNone/>
            </a:pPr>
            <a:r>
              <a:rPr lang="en-US" b="1" dirty="0">
                <a:solidFill>
                  <a:schemeClr val="tx1"/>
                </a:solidFill>
                <a:latin typeface="Comic Sans MS" panose="030F0702030302020204" pitchFamily="66" charset="0"/>
              </a:rPr>
              <a:t>8. AMT_ANNUITY and AMT_GOODS_PRICE</a:t>
            </a:r>
          </a:p>
          <a:p>
            <a:pPr marL="36900" indent="0">
              <a:buNone/>
            </a:pPr>
            <a:r>
              <a:rPr lang="en-US" b="1" dirty="0">
                <a:solidFill>
                  <a:schemeClr val="tx1"/>
                </a:solidFill>
                <a:latin typeface="Comic Sans MS" panose="030F0702030302020204" pitchFamily="66" charset="0"/>
              </a:rPr>
              <a:t>9. AMT_CREDIT and AMT_ANNUITY</a:t>
            </a:r>
          </a:p>
          <a:p>
            <a:pPr marL="36900" indent="0">
              <a:buNone/>
            </a:pPr>
            <a:r>
              <a:rPr lang="en-US" b="1" dirty="0">
                <a:solidFill>
                  <a:schemeClr val="tx1"/>
                </a:solidFill>
                <a:latin typeface="Comic Sans MS" panose="030F0702030302020204" pitchFamily="66" charset="0"/>
              </a:rPr>
              <a:t>10.DAYS_BIRTH and DAYS_EMPLOYED</a:t>
            </a:r>
            <a:endParaRPr lang="en-IN"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A491F5B1-8FCA-B0DE-6B29-4687C52089E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41223"/>
            <a:ext cx="969348" cy="1018120"/>
          </a:xfrm>
          <a:prstGeom prst="rect">
            <a:avLst/>
          </a:prstGeom>
        </p:spPr>
      </p:pic>
      <p:pic>
        <p:nvPicPr>
          <p:cNvPr id="5" name="Picture 4">
            <a:extLst>
              <a:ext uri="{FF2B5EF4-FFF2-40B4-BE49-F238E27FC236}">
                <a16:creationId xmlns:a16="http://schemas.microsoft.com/office/drawing/2014/main" id="{73F082AC-1A55-AF50-6784-A24B2E15C42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1303840" y="5887550"/>
            <a:ext cx="888160" cy="970450"/>
          </a:xfrm>
          <a:prstGeom prst="rect">
            <a:avLst/>
          </a:prstGeom>
        </p:spPr>
      </p:pic>
      <p:sp>
        <p:nvSpPr>
          <p:cNvPr id="6" name="Content Placeholder 2">
            <a:extLst>
              <a:ext uri="{FF2B5EF4-FFF2-40B4-BE49-F238E27FC236}">
                <a16:creationId xmlns:a16="http://schemas.microsoft.com/office/drawing/2014/main" id="{49EA355F-E0A2-B2D9-4BBD-CE546BFE1D0C}"/>
              </a:ext>
            </a:extLst>
          </p:cNvPr>
          <p:cNvSpPr txBox="1">
            <a:spLocks/>
          </p:cNvSpPr>
          <p:nvPr/>
        </p:nvSpPr>
        <p:spPr>
          <a:xfrm>
            <a:off x="5449322" y="1059343"/>
            <a:ext cx="5854517" cy="5618233"/>
          </a:xfrm>
          <a:prstGeom prst="rect">
            <a:avLst/>
          </a:prstGeom>
          <a:effectLst>
            <a:outerShdw blurRad="25400" dir="17880000">
              <a:srgbClr val="000000">
                <a:alpha val="46000"/>
              </a:srgbClr>
            </a:outerShdw>
          </a:effectLst>
        </p:spPr>
        <p:txBody>
          <a:bodyPr vert="horz" lIns="91440" tIns="45720" rIns="91440" bIns="45720" rtlCol="0" anchor="t">
            <a:normAutofit fontScale="925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sz="1800" b="1" dirty="0">
                <a:solidFill>
                  <a:schemeClr val="tx1"/>
                </a:solidFill>
                <a:latin typeface="Comic Sans MS" panose="030F0702030302020204" pitchFamily="66" charset="0"/>
              </a:rPr>
              <a:t>The top 10 correlations with 'TARGET' = 1 reveal Significant associations within the dataset. Notably, the variables representing observations of client Social circles with observable 30 DPD and 60 DPD demonstrate an almost perfect positive correlation (0.998). Similarly, the strong positive correlation (0.983) between the goods price and credit amount suggests that clients taking larger credits tend to purchase more expensive goods. Additionally, features related to regional ratings and family size exhibit substantial positive correlations (up to 0.957 and 0.885, respectively). Moreover, clients with a history of defaults show consistent patterns over 30 and 60-day periods (correlation of 0.869). Lastly, certain features hint at connections between living and working regions (correlation of 0.848) and a trend where clients work in the same city where they live (correlation of 0.779). Overall, these correlations offer valuable insights into potential patterns and dependencies among the variables, aiding in further analysis and model development.</a:t>
            </a:r>
            <a:endParaRPr lang="en-IN" sz="1800" b="1"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2204710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59F0B62-D04F-AB65-5173-D47C1338FCE2}"/>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634631" y="839450"/>
            <a:ext cx="7694886" cy="5726241"/>
          </a:xfrm>
        </p:spPr>
      </p:pic>
      <p:pic>
        <p:nvPicPr>
          <p:cNvPr id="4" name="Picture 3">
            <a:extLst>
              <a:ext uri="{FF2B5EF4-FFF2-40B4-BE49-F238E27FC236}">
                <a16:creationId xmlns:a16="http://schemas.microsoft.com/office/drawing/2014/main" id="{CC98A46C-BA79-F702-D77A-75A53C67B9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0039" y="24341"/>
            <a:ext cx="969348" cy="1018120"/>
          </a:xfrm>
          <a:prstGeom prst="rect">
            <a:avLst/>
          </a:prstGeom>
        </p:spPr>
      </p:pic>
      <p:pic>
        <p:nvPicPr>
          <p:cNvPr id="5" name="Picture 4">
            <a:extLst>
              <a:ext uri="{FF2B5EF4-FFF2-40B4-BE49-F238E27FC236}">
                <a16:creationId xmlns:a16="http://schemas.microsoft.com/office/drawing/2014/main" id="{AD59346B-E73C-9581-3889-B52A2B6690E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24098" y="4874171"/>
            <a:ext cx="1908213" cy="2085013"/>
          </a:xfrm>
          <a:prstGeom prst="rect">
            <a:avLst/>
          </a:prstGeom>
        </p:spPr>
      </p:pic>
      <p:sp>
        <p:nvSpPr>
          <p:cNvPr id="10" name="Content Placeholder 2">
            <a:extLst>
              <a:ext uri="{FF2B5EF4-FFF2-40B4-BE49-F238E27FC236}">
                <a16:creationId xmlns:a16="http://schemas.microsoft.com/office/drawing/2014/main" id="{6859E8AD-DE66-F844-AC4B-60642C42CBA8}"/>
              </a:ext>
            </a:extLst>
          </p:cNvPr>
          <p:cNvSpPr txBox="1">
            <a:spLocks/>
          </p:cNvSpPr>
          <p:nvPr/>
        </p:nvSpPr>
        <p:spPr>
          <a:xfrm>
            <a:off x="8329517" y="2272390"/>
            <a:ext cx="3797508" cy="4023478"/>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None/>
            </a:pPr>
            <a:r>
              <a:rPr lang="en-US" sz="3200" b="1" u="sng" dirty="0">
                <a:solidFill>
                  <a:srgbClr val="FF0000"/>
                </a:solidFill>
                <a:latin typeface="Comic Sans MS" panose="030F0702030302020204" pitchFamily="66" charset="0"/>
              </a:rPr>
              <a:t>TOP 10 CORRELATION FOR TARGET = 0</a:t>
            </a:r>
            <a:endParaRPr lang="en-IN" sz="3200" b="1" u="sng"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89416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4AC1E-6B78-24C6-7AEB-B7B847EC2545}"/>
              </a:ext>
            </a:extLst>
          </p:cNvPr>
          <p:cNvSpPr>
            <a:spLocks noGrp="1"/>
          </p:cNvSpPr>
          <p:nvPr>
            <p:ph type="title"/>
          </p:nvPr>
        </p:nvSpPr>
        <p:spPr/>
        <p:txBody>
          <a:bodyPr/>
          <a:lstStyle/>
          <a:p>
            <a:r>
              <a:rPr lang="en-US" b="1" u="sng" dirty="0">
                <a:solidFill>
                  <a:srgbClr val="FF0000"/>
                </a:solidFill>
                <a:latin typeface="Comic Sans MS" panose="030F0702030302020204" pitchFamily="66" charset="0"/>
              </a:rPr>
              <a:t>PROJECT DESCRIPTION</a:t>
            </a:r>
            <a:endParaRPr lang="en-IN" b="1" u="sng"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3CFBBAD3-7CE2-3A80-85CD-DE9DEE9D1261}"/>
              </a:ext>
            </a:extLst>
          </p:cNvPr>
          <p:cNvSpPr>
            <a:spLocks noGrp="1"/>
          </p:cNvSpPr>
          <p:nvPr>
            <p:ph idx="1"/>
          </p:nvPr>
        </p:nvSpPr>
        <p:spPr>
          <a:xfrm>
            <a:off x="0" y="1732449"/>
            <a:ext cx="11267557" cy="5125550"/>
          </a:xfrm>
        </p:spPr>
        <p:txBody>
          <a:bodyPr>
            <a:normAutofit lnSpcReduction="10000"/>
          </a:bodyPr>
          <a:lstStyle/>
          <a:p>
            <a:pPr marL="36900" indent="0">
              <a:buNone/>
            </a:pPr>
            <a:r>
              <a:rPr lang="en-US" sz="2400" dirty="0">
                <a:solidFill>
                  <a:schemeClr val="tx1"/>
                </a:solidFill>
                <a:latin typeface="Comic Sans MS" panose="030F0702030302020204" pitchFamily="66" charset="0"/>
              </a:rPr>
              <a:t>In this case study, we aim to provide you with a practical example of how to apply exploratory data analysis (EDA) in a business context. By utilizing the techniques you learned in the EDA module, you will also gain a fundamental understanding of risk analytics in banking and financial services. You will learn how data is used to minimize the risk of financial loss when lending to customers.</a:t>
            </a:r>
          </a:p>
          <a:p>
            <a:pPr marL="36900" indent="0">
              <a:buNone/>
            </a:pPr>
            <a:r>
              <a:rPr lang="en-US" sz="2400" b="1" u="sng" dirty="0">
                <a:solidFill>
                  <a:schemeClr val="tx1"/>
                </a:solidFill>
                <a:latin typeface="Comic Sans MS" panose="030F0702030302020204" pitchFamily="66" charset="0"/>
              </a:rPr>
              <a:t>BUSINESS UNDERSTANDING :</a:t>
            </a:r>
          </a:p>
          <a:p>
            <a:pPr marL="36900" indent="0">
              <a:buNone/>
            </a:pPr>
            <a:r>
              <a:rPr lang="en-US" sz="2400" dirty="0">
                <a:solidFill>
                  <a:schemeClr val="tx1"/>
                </a:solidFill>
                <a:latin typeface="Comic Sans MS" panose="030F0702030302020204" pitchFamily="66" charset="0"/>
              </a:rPr>
              <a:t>Loan-providing companies find it difficult to provide loans to people with insufficient or non-existent credit history. Some customers take advantage of this by defaulting on their loans. In this scenario, you work for a consumer finance company that specializes in lending various loans to urban customers. To ensure that applicants capable of repaying the loan are not rejected, you must use EDA to analyze the patterns present in the data.</a:t>
            </a:r>
            <a:endParaRPr lang="en-IN" sz="2400"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65613940-ED95-E919-50F1-E66E57F586E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974" y="24341"/>
            <a:ext cx="969348" cy="1018120"/>
          </a:xfrm>
          <a:prstGeom prst="rect">
            <a:avLst/>
          </a:prstGeom>
        </p:spPr>
      </p:pic>
      <p:pic>
        <p:nvPicPr>
          <p:cNvPr id="5" name="Picture 4">
            <a:extLst>
              <a:ext uri="{FF2B5EF4-FFF2-40B4-BE49-F238E27FC236}">
                <a16:creationId xmlns:a16="http://schemas.microsoft.com/office/drawing/2014/main" id="{E2BDF4D5-9A3E-B2C9-15E5-7726EBB6EF7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90780" y="5396459"/>
            <a:ext cx="1341531" cy="1461540"/>
          </a:xfrm>
          <a:prstGeom prst="rect">
            <a:avLst/>
          </a:prstGeom>
        </p:spPr>
      </p:pic>
    </p:spTree>
    <p:extLst>
      <p:ext uri="{BB962C8B-B14F-4D97-AF65-F5344CB8AC3E}">
        <p14:creationId xmlns:p14="http://schemas.microsoft.com/office/powerpoint/2010/main" val="516385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C9629-D696-ADF7-D7DE-DEC1F6225B99}"/>
              </a:ext>
            </a:extLst>
          </p:cNvPr>
          <p:cNvSpPr>
            <a:spLocks noGrp="1"/>
          </p:cNvSpPr>
          <p:nvPr>
            <p:ph type="title"/>
          </p:nvPr>
        </p:nvSpPr>
        <p:spPr>
          <a:xfrm>
            <a:off x="913795" y="509060"/>
            <a:ext cx="10353762" cy="705143"/>
          </a:xfrm>
        </p:spPr>
        <p:txBody>
          <a:bodyPr>
            <a:normAutofit fontScale="90000"/>
          </a:bodyPr>
          <a:lstStyle/>
          <a:p>
            <a:r>
              <a:rPr lang="en-US" sz="4000" b="1" u="sng" dirty="0">
                <a:solidFill>
                  <a:srgbClr val="FF0000"/>
                </a:solidFill>
                <a:latin typeface="Comic Sans MS" panose="030F0702030302020204" pitchFamily="66" charset="0"/>
              </a:rPr>
              <a:t>TOP 10 CORRELATION FOR TARGET = 0</a:t>
            </a:r>
            <a:br>
              <a:rPr lang="en-IN" sz="4000" b="1" u="sng" dirty="0">
                <a:solidFill>
                  <a:srgbClr val="FF0000"/>
                </a:solidFill>
                <a:latin typeface="Comic Sans MS" panose="030F0702030302020204" pitchFamily="66" charset="0"/>
              </a:rPr>
            </a:br>
            <a:endParaRPr lang="en-IN" dirty="0"/>
          </a:p>
        </p:txBody>
      </p:sp>
      <p:sp>
        <p:nvSpPr>
          <p:cNvPr id="3" name="Content Placeholder 2">
            <a:extLst>
              <a:ext uri="{FF2B5EF4-FFF2-40B4-BE49-F238E27FC236}">
                <a16:creationId xmlns:a16="http://schemas.microsoft.com/office/drawing/2014/main" id="{9EE92508-6239-D135-E6F5-4174D7932731}"/>
              </a:ext>
            </a:extLst>
          </p:cNvPr>
          <p:cNvSpPr>
            <a:spLocks noGrp="1"/>
          </p:cNvSpPr>
          <p:nvPr>
            <p:ph idx="1"/>
          </p:nvPr>
        </p:nvSpPr>
        <p:spPr>
          <a:xfrm>
            <a:off x="484674" y="1018120"/>
            <a:ext cx="5121647" cy="5442641"/>
          </a:xfrm>
        </p:spPr>
        <p:txBody>
          <a:bodyPr>
            <a:normAutofit fontScale="85000" lnSpcReduction="10000"/>
          </a:bodyPr>
          <a:lstStyle/>
          <a:p>
            <a:pPr marL="36900" indent="0">
              <a:buNone/>
            </a:pPr>
            <a:r>
              <a:rPr lang="en-US" b="1" dirty="0">
                <a:solidFill>
                  <a:schemeClr val="tx1"/>
                </a:solidFill>
                <a:latin typeface="Comic Sans MS" panose="030F0702030302020204" pitchFamily="66" charset="0"/>
              </a:rPr>
              <a:t>1. OBS_30_CNT_SOCIAL_CIRCLE and</a:t>
            </a:r>
          </a:p>
          <a:p>
            <a:pPr marL="36900" indent="0">
              <a:buNone/>
            </a:pPr>
            <a:r>
              <a:rPr lang="en-US" b="1" dirty="0">
                <a:solidFill>
                  <a:schemeClr val="tx1"/>
                </a:solidFill>
                <a:latin typeface="Comic Sans MS" panose="030F0702030302020204" pitchFamily="66" charset="0"/>
              </a:rPr>
              <a:t>OBS_60_CNT_SOCIAL_CIRCLE</a:t>
            </a:r>
          </a:p>
          <a:p>
            <a:pPr marL="36900" indent="0">
              <a:buNone/>
            </a:pPr>
            <a:r>
              <a:rPr lang="en-US" b="1" dirty="0">
                <a:solidFill>
                  <a:schemeClr val="tx1"/>
                </a:solidFill>
                <a:latin typeface="Comic Sans MS" panose="030F0702030302020204" pitchFamily="66" charset="0"/>
              </a:rPr>
              <a:t>2. AMT_CREDIT and AMT_GOODS_PRICE</a:t>
            </a:r>
          </a:p>
          <a:p>
            <a:pPr marL="36900" indent="0">
              <a:buNone/>
            </a:pPr>
            <a:r>
              <a:rPr lang="en-US" b="1" dirty="0">
                <a:solidFill>
                  <a:schemeClr val="tx1"/>
                </a:solidFill>
                <a:latin typeface="Comic Sans MS" panose="030F0702030302020204" pitchFamily="66" charset="0"/>
              </a:rPr>
              <a:t>3. REGION_RATING_CLIENT_W_CITY and</a:t>
            </a:r>
          </a:p>
          <a:p>
            <a:pPr marL="36900" indent="0">
              <a:buNone/>
            </a:pPr>
            <a:r>
              <a:rPr lang="en-US" b="1" dirty="0">
                <a:solidFill>
                  <a:schemeClr val="tx1"/>
                </a:solidFill>
                <a:latin typeface="Comic Sans MS" panose="030F0702030302020204" pitchFamily="66" charset="0"/>
              </a:rPr>
              <a:t>REGION_RATING_CLIENT</a:t>
            </a:r>
          </a:p>
          <a:p>
            <a:pPr marL="36900" indent="0">
              <a:buNone/>
            </a:pPr>
            <a:r>
              <a:rPr lang="en-US" b="1" dirty="0">
                <a:solidFill>
                  <a:schemeClr val="tx1"/>
                </a:solidFill>
                <a:latin typeface="Comic Sans MS" panose="030F0702030302020204" pitchFamily="66" charset="0"/>
              </a:rPr>
              <a:t>4. CNT_CHILDREN and CNT_FAM_MEMBERS</a:t>
            </a:r>
          </a:p>
          <a:p>
            <a:pPr marL="36900" indent="0">
              <a:buNone/>
            </a:pPr>
            <a:r>
              <a:rPr lang="en-US" b="1" dirty="0">
                <a:solidFill>
                  <a:schemeClr val="tx1"/>
                </a:solidFill>
                <a:latin typeface="Comic Sans MS" panose="030F0702030302020204" pitchFamily="66" charset="0"/>
              </a:rPr>
              <a:t>5. LIVE_REGION_NOT_WORK_REGION and</a:t>
            </a:r>
          </a:p>
          <a:p>
            <a:pPr marL="36900" indent="0">
              <a:buNone/>
            </a:pPr>
            <a:r>
              <a:rPr lang="en-US" b="1" dirty="0">
                <a:solidFill>
                  <a:schemeClr val="tx1"/>
                </a:solidFill>
                <a:latin typeface="Comic Sans MS" panose="030F0702030302020204" pitchFamily="66" charset="0"/>
              </a:rPr>
              <a:t>REG_REGION_NOT_WORK_REGION</a:t>
            </a:r>
          </a:p>
          <a:p>
            <a:pPr marL="36900" indent="0">
              <a:buNone/>
            </a:pPr>
            <a:r>
              <a:rPr lang="en-US" b="1" dirty="0">
                <a:solidFill>
                  <a:schemeClr val="tx1"/>
                </a:solidFill>
                <a:latin typeface="Comic Sans MS" panose="030F0702030302020204" pitchFamily="66" charset="0"/>
              </a:rPr>
              <a:t>6. DEF_30_CNT_SOCIAL_CIRCLE and</a:t>
            </a:r>
          </a:p>
          <a:p>
            <a:pPr marL="36900" indent="0">
              <a:buNone/>
            </a:pPr>
            <a:r>
              <a:rPr lang="en-US" b="1" dirty="0">
                <a:solidFill>
                  <a:schemeClr val="tx1"/>
                </a:solidFill>
                <a:latin typeface="Comic Sans MS" panose="030F0702030302020204" pitchFamily="66" charset="0"/>
              </a:rPr>
              <a:t>DEF_60_CNT_SOCIAL_CIRCLE</a:t>
            </a:r>
          </a:p>
          <a:p>
            <a:pPr marL="36900" indent="0">
              <a:buNone/>
            </a:pPr>
            <a:r>
              <a:rPr lang="en-US" b="1" dirty="0">
                <a:solidFill>
                  <a:schemeClr val="tx1"/>
                </a:solidFill>
                <a:latin typeface="Comic Sans MS" panose="030F0702030302020204" pitchFamily="66" charset="0"/>
              </a:rPr>
              <a:t>7. LIVE_CITY_NOT_WORK_CITY and</a:t>
            </a:r>
          </a:p>
          <a:p>
            <a:pPr marL="36900" indent="0">
              <a:buNone/>
            </a:pPr>
            <a:r>
              <a:rPr lang="en-US" b="1" dirty="0">
                <a:solidFill>
                  <a:schemeClr val="tx1"/>
                </a:solidFill>
                <a:latin typeface="Comic Sans MS" panose="030F0702030302020204" pitchFamily="66" charset="0"/>
              </a:rPr>
              <a:t>REG_CITY_NOT_WORK_CITY:</a:t>
            </a:r>
          </a:p>
          <a:p>
            <a:pPr marL="36900" indent="0">
              <a:buNone/>
            </a:pPr>
            <a:r>
              <a:rPr lang="en-US" b="1" dirty="0">
                <a:solidFill>
                  <a:schemeClr val="tx1"/>
                </a:solidFill>
                <a:latin typeface="Comic Sans MS" panose="030F0702030302020204" pitchFamily="66" charset="0"/>
              </a:rPr>
              <a:t>8. AMT_ANNUITY and AMT_GOODS_PRICE:</a:t>
            </a:r>
          </a:p>
          <a:p>
            <a:pPr marL="36900" indent="0">
              <a:buNone/>
            </a:pPr>
            <a:r>
              <a:rPr lang="en-US" b="1" dirty="0">
                <a:solidFill>
                  <a:schemeClr val="tx1"/>
                </a:solidFill>
                <a:latin typeface="Comic Sans MS" panose="030F0702030302020204" pitchFamily="66" charset="0"/>
              </a:rPr>
              <a:t>9. AMT_ANNUITY and AMT_CREDIT</a:t>
            </a:r>
          </a:p>
          <a:p>
            <a:pPr marL="36900" indent="0">
              <a:buNone/>
            </a:pPr>
            <a:r>
              <a:rPr lang="en-US" b="1" dirty="0">
                <a:solidFill>
                  <a:schemeClr val="tx1"/>
                </a:solidFill>
                <a:latin typeface="Comic Sans MS" panose="030F0702030302020204" pitchFamily="66" charset="0"/>
              </a:rPr>
              <a:t>10.DAYS_EMPLOYED and DAYS_BIRTH</a:t>
            </a:r>
            <a:endParaRPr lang="en-IN"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ADF25612-7649-CF14-FF87-4D600A39474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969348" cy="1018120"/>
          </a:xfrm>
          <a:prstGeom prst="rect">
            <a:avLst/>
          </a:prstGeom>
        </p:spPr>
      </p:pic>
      <p:pic>
        <p:nvPicPr>
          <p:cNvPr id="5" name="Picture 4">
            <a:extLst>
              <a:ext uri="{FF2B5EF4-FFF2-40B4-BE49-F238E27FC236}">
                <a16:creationId xmlns:a16="http://schemas.microsoft.com/office/drawing/2014/main" id="{E68759E1-F39B-8E62-5BB7-562606364F8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11057" y="5458375"/>
            <a:ext cx="1280943" cy="1399625"/>
          </a:xfrm>
          <a:prstGeom prst="rect">
            <a:avLst/>
          </a:prstGeom>
        </p:spPr>
      </p:pic>
      <p:sp>
        <p:nvSpPr>
          <p:cNvPr id="6" name="Content Placeholder 2">
            <a:extLst>
              <a:ext uri="{FF2B5EF4-FFF2-40B4-BE49-F238E27FC236}">
                <a16:creationId xmlns:a16="http://schemas.microsoft.com/office/drawing/2014/main" id="{2CDCE060-25DA-3762-3E9B-595B2C3D9C6F}"/>
              </a:ext>
            </a:extLst>
          </p:cNvPr>
          <p:cNvSpPr txBox="1">
            <a:spLocks/>
          </p:cNvSpPr>
          <p:nvPr/>
        </p:nvSpPr>
        <p:spPr>
          <a:xfrm>
            <a:off x="5501391" y="1018120"/>
            <a:ext cx="5409666" cy="544264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r>
              <a:rPr lang="en-US" b="1" dirty="0">
                <a:solidFill>
                  <a:schemeClr val="tx1"/>
                </a:solidFill>
                <a:latin typeface="Comic Sans MS" panose="030F0702030302020204" pitchFamily="66" charset="0"/>
              </a:rPr>
              <a:t>The positive correlations indicate that there are strong relationships between these variable pairs. For instance, variables representing observations of client social circles with observable 30 and 60 DPD demonstrate almost perfect correlation (0.999). Similarly, the substantial positive correlation between AMT_CREDIT and AMT_GOODS_PRICE (0.987) implies that clients taking larger credits tend to purchase more expensive goods. Additionally, features related to regional ratings (0.950) and family size (0.879) exhibit significant positive correlations. Moreover, certain features hint at connections between living and working regions (0.862) and a trend where clients work in the same city where they live (0.830). These insights highlight the interdependencies among these variables, providing valuable information for further analysis and modeling.</a:t>
            </a:r>
            <a:endParaRPr lang="en-IN" b="1"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682889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E7F3-0663-9DBB-A608-C0D3C953086B}"/>
              </a:ext>
            </a:extLst>
          </p:cNvPr>
          <p:cNvSpPr>
            <a:spLocks noGrp="1"/>
          </p:cNvSpPr>
          <p:nvPr>
            <p:ph type="title"/>
          </p:nvPr>
        </p:nvSpPr>
        <p:spPr>
          <a:xfrm>
            <a:off x="748903" y="265229"/>
            <a:ext cx="10353762" cy="1308737"/>
          </a:xfrm>
        </p:spPr>
        <p:txBody>
          <a:bodyPr>
            <a:normAutofit/>
          </a:bodyPr>
          <a:lstStyle/>
          <a:p>
            <a:r>
              <a:rPr lang="en-US" sz="6600" b="1" u="sng" dirty="0">
                <a:solidFill>
                  <a:srgbClr val="FF0000"/>
                </a:solidFill>
              </a:rPr>
              <a:t>CONCLUSION</a:t>
            </a:r>
            <a:endParaRPr lang="en-IN" sz="6600" b="1" u="sng" dirty="0">
              <a:solidFill>
                <a:srgbClr val="FF0000"/>
              </a:solidFill>
            </a:endParaRPr>
          </a:p>
        </p:txBody>
      </p:sp>
      <p:sp>
        <p:nvSpPr>
          <p:cNvPr id="3" name="Content Placeholder 2">
            <a:extLst>
              <a:ext uri="{FF2B5EF4-FFF2-40B4-BE49-F238E27FC236}">
                <a16:creationId xmlns:a16="http://schemas.microsoft.com/office/drawing/2014/main" id="{9B970A35-636B-6482-A733-08C376046ACA}"/>
              </a:ext>
            </a:extLst>
          </p:cNvPr>
          <p:cNvSpPr>
            <a:spLocks noGrp="1"/>
          </p:cNvSpPr>
          <p:nvPr>
            <p:ph idx="1"/>
          </p:nvPr>
        </p:nvSpPr>
        <p:spPr>
          <a:xfrm>
            <a:off x="0" y="1732449"/>
            <a:ext cx="11267557" cy="4515951"/>
          </a:xfrm>
        </p:spPr>
        <p:txBody>
          <a:bodyPr>
            <a:normAutofit fontScale="92500" lnSpcReduction="10000"/>
          </a:bodyPr>
          <a:lstStyle/>
          <a:p>
            <a:pPr marL="36900" indent="0">
              <a:buNone/>
            </a:pPr>
            <a:r>
              <a:rPr lang="en-US" sz="2400" b="1" dirty="0">
                <a:solidFill>
                  <a:schemeClr val="tx1"/>
                </a:solidFill>
                <a:latin typeface="Comic Sans MS" panose="030F0702030302020204" pitchFamily="66" charset="0"/>
              </a:rPr>
              <a:t>• Based on the findings of this project, we have gained valuable insights into the characteristics and behaviors of loan applicants. The analysis of income totals revealed the existence of outliers, which refers to individuals with significantly higher incomes than the majority of applicants. This emphasizes the need to consider income disparity when evaluating borrower risk and designing financial products that cater to different income levels.</a:t>
            </a:r>
          </a:p>
          <a:p>
            <a:pPr marL="36900" indent="0">
              <a:buNone/>
            </a:pPr>
            <a:r>
              <a:rPr lang="en-US" sz="2400" b="1" dirty="0">
                <a:solidFill>
                  <a:schemeClr val="tx1"/>
                </a:solidFill>
                <a:latin typeface="Comic Sans MS" panose="030F0702030302020204" pitchFamily="66" charset="0"/>
              </a:rPr>
              <a:t>• These insights provide a detailed and thorough understanding of the characteristics of loan applicants. This understanding allows financial institutions to create customized loan products, assess borrower risk more accurately, and offer inclusive financial solutions that cater to the diverse needs of their clients. By utilizing these insights, lenders can improve their decision-making processes, encourage responsible lending practices, and support the financial well-being of their customers.</a:t>
            </a:r>
            <a:endParaRPr lang="en-IN" sz="2400" b="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775C5C41-A1FC-141A-3906-E71BE988BFA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911729" y="5547299"/>
            <a:ext cx="1280271" cy="1402202"/>
          </a:xfrm>
          <a:prstGeom prst="rect">
            <a:avLst/>
          </a:prstGeom>
        </p:spPr>
      </p:pic>
      <p:pic>
        <p:nvPicPr>
          <p:cNvPr id="5" name="Picture 4">
            <a:extLst>
              <a:ext uri="{FF2B5EF4-FFF2-40B4-BE49-F238E27FC236}">
                <a16:creationId xmlns:a16="http://schemas.microsoft.com/office/drawing/2014/main" id="{E100F2C3-BEC9-FFA6-9335-C7B41896630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20593"/>
            <a:ext cx="969348" cy="1018120"/>
          </a:xfrm>
          <a:prstGeom prst="rect">
            <a:avLst/>
          </a:prstGeom>
        </p:spPr>
      </p:pic>
    </p:spTree>
    <p:extLst>
      <p:ext uri="{BB962C8B-B14F-4D97-AF65-F5344CB8AC3E}">
        <p14:creationId xmlns:p14="http://schemas.microsoft.com/office/powerpoint/2010/main" val="2708390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E293-2B17-A7A3-A5C7-0C7A990EC1DD}"/>
              </a:ext>
            </a:extLst>
          </p:cNvPr>
          <p:cNvSpPr>
            <a:spLocks noGrp="1"/>
          </p:cNvSpPr>
          <p:nvPr>
            <p:ph type="title"/>
          </p:nvPr>
        </p:nvSpPr>
        <p:spPr>
          <a:xfrm>
            <a:off x="836535" y="95845"/>
            <a:ext cx="10353762" cy="970450"/>
          </a:xfrm>
        </p:spPr>
        <p:txBody>
          <a:bodyPr>
            <a:normAutofit fontScale="90000"/>
          </a:bodyPr>
          <a:lstStyle/>
          <a:p>
            <a:r>
              <a:rPr lang="en-US" sz="6000" b="1" u="sng" dirty="0">
                <a:solidFill>
                  <a:srgbClr val="FF0000"/>
                </a:solidFill>
              </a:rPr>
              <a:t>DRIVE LINK</a:t>
            </a:r>
            <a:endParaRPr lang="en-IN" sz="6000" b="1" u="sng" dirty="0">
              <a:solidFill>
                <a:srgbClr val="FF0000"/>
              </a:solidFill>
            </a:endParaRPr>
          </a:p>
        </p:txBody>
      </p:sp>
      <p:sp>
        <p:nvSpPr>
          <p:cNvPr id="7" name="Content Placeholder 6">
            <a:extLst>
              <a:ext uri="{FF2B5EF4-FFF2-40B4-BE49-F238E27FC236}">
                <a16:creationId xmlns:a16="http://schemas.microsoft.com/office/drawing/2014/main" id="{797154C3-CFF6-E8B0-E970-DEB9600A29CD}"/>
              </a:ext>
            </a:extLst>
          </p:cNvPr>
          <p:cNvSpPr>
            <a:spLocks noGrp="1"/>
          </p:cNvSpPr>
          <p:nvPr>
            <p:ph sz="half" idx="2"/>
          </p:nvPr>
        </p:nvSpPr>
        <p:spPr>
          <a:xfrm>
            <a:off x="119921" y="1066295"/>
            <a:ext cx="5762295" cy="5695860"/>
          </a:xfrm>
        </p:spPr>
        <p:txBody>
          <a:bodyPr/>
          <a:lstStyle/>
          <a:p>
            <a:pPr>
              <a:buFont typeface="Wingdings" panose="05000000000000000000" pitchFamily="2" charset="2"/>
              <a:buChar char="q"/>
            </a:pPr>
            <a:r>
              <a:rPr lang="en-US" dirty="0"/>
              <a:t>Link for New Application Data.csv:</a:t>
            </a:r>
          </a:p>
          <a:p>
            <a:pPr marL="36900" indent="0">
              <a:buNone/>
            </a:pPr>
            <a:r>
              <a:rPr lang="en-IN" dirty="0">
                <a:hlinkClick r:id="rId2"/>
              </a:rPr>
              <a:t>https://drive.google.com/file/d/1dbn2aSZDKgtdzFUH_4-XZggaLa_JyXL6/view?usp=sharing</a:t>
            </a:r>
            <a:endParaRPr lang="en-IN" dirty="0"/>
          </a:p>
          <a:p>
            <a:pPr marL="36900" indent="0">
              <a:buNone/>
            </a:pPr>
            <a:endParaRPr lang="en-IN" dirty="0"/>
          </a:p>
          <a:p>
            <a:pPr>
              <a:buFont typeface="Wingdings" panose="05000000000000000000" pitchFamily="2" charset="2"/>
              <a:buChar char="q"/>
            </a:pPr>
            <a:r>
              <a:rPr lang="en-IN" dirty="0"/>
              <a:t>Link for New Previous Application Data.csv:</a:t>
            </a:r>
          </a:p>
          <a:p>
            <a:pPr marL="36900" indent="0">
              <a:buNone/>
            </a:pPr>
            <a:r>
              <a:rPr lang="en-IN" dirty="0">
                <a:hlinkClick r:id="rId3"/>
              </a:rPr>
              <a:t>https://drive.google.com/file/d/1ksJDnYL2mfUjTFxcFVD0HmdTZ6yCwbQ0/view?usp=sharing</a:t>
            </a:r>
            <a:endParaRPr lang="en-IN" dirty="0"/>
          </a:p>
          <a:p>
            <a:pPr marL="36900" indent="0">
              <a:buNone/>
            </a:pPr>
            <a:endParaRPr lang="en-IN" dirty="0"/>
          </a:p>
          <a:p>
            <a:pPr>
              <a:buFont typeface="Wingdings" panose="05000000000000000000" pitchFamily="2" charset="2"/>
              <a:buChar char="q"/>
            </a:pPr>
            <a:r>
              <a:rPr lang="en-IN" dirty="0"/>
              <a:t>Link for Merged Final Data.csv:</a:t>
            </a:r>
          </a:p>
          <a:p>
            <a:pPr marL="36900" indent="0">
              <a:buNone/>
            </a:pPr>
            <a:r>
              <a:rPr lang="en-IN" dirty="0">
                <a:hlinkClick r:id="rId4" action="ppaction://hlinkfile"/>
              </a:rPr>
              <a:t>https://drive.google.com/file/d/1hEqkc5G5Ictj1U9AEiLREGi_zz5oE1Mk/view?usp=sharing</a:t>
            </a:r>
            <a:endParaRPr lang="en-IN" dirty="0"/>
          </a:p>
        </p:txBody>
      </p:sp>
      <p:sp>
        <p:nvSpPr>
          <p:cNvPr id="9" name="Content Placeholder 8">
            <a:extLst>
              <a:ext uri="{FF2B5EF4-FFF2-40B4-BE49-F238E27FC236}">
                <a16:creationId xmlns:a16="http://schemas.microsoft.com/office/drawing/2014/main" id="{5D6CA388-4826-3320-904B-19C2B22A9BD1}"/>
              </a:ext>
            </a:extLst>
          </p:cNvPr>
          <p:cNvSpPr>
            <a:spLocks noGrp="1"/>
          </p:cNvSpPr>
          <p:nvPr>
            <p:ph sz="quarter" idx="4"/>
          </p:nvPr>
        </p:nvSpPr>
        <p:spPr>
          <a:xfrm>
            <a:off x="6096000" y="1066295"/>
            <a:ext cx="4815729" cy="5695860"/>
          </a:xfrm>
        </p:spPr>
        <p:txBody>
          <a:bodyPr/>
          <a:lstStyle/>
          <a:p>
            <a:pPr>
              <a:buFont typeface="Wingdings" panose="05000000000000000000" pitchFamily="2" charset="2"/>
              <a:buChar char="q"/>
            </a:pPr>
            <a:r>
              <a:rPr lang="en-US" dirty="0"/>
              <a:t>Link for Python Code Script:</a:t>
            </a:r>
          </a:p>
          <a:p>
            <a:pPr marL="36900" indent="0">
              <a:buNone/>
            </a:pPr>
            <a:r>
              <a:rPr lang="en-IN" dirty="0">
                <a:hlinkClick r:id="rId5"/>
              </a:rPr>
              <a:t>https://colab.research.google.com/drive/1U8M1DA_qE3ZajjRHlWuOp7uyRhUPFW90?usp=sharing</a:t>
            </a:r>
            <a:endParaRPr lang="en-IN" dirty="0"/>
          </a:p>
          <a:p>
            <a:pPr marL="36900" indent="0">
              <a:buNone/>
            </a:pPr>
            <a:endParaRPr lang="en-IN" dirty="0"/>
          </a:p>
          <a:p>
            <a:pPr>
              <a:buFont typeface="Wingdings" panose="05000000000000000000" pitchFamily="2" charset="2"/>
              <a:buChar char="q"/>
            </a:pPr>
            <a:r>
              <a:rPr lang="en-IN" dirty="0"/>
              <a:t>Link for Microsoft Excel graphs :</a:t>
            </a:r>
          </a:p>
          <a:p>
            <a:pPr marL="36900" indent="0">
              <a:buNone/>
            </a:pPr>
            <a:r>
              <a:rPr lang="en-US" dirty="0">
                <a:hlinkClick r:id="rId6" action="ppaction://hlinkfile"/>
              </a:rPr>
              <a:t>C:\Users\admin\Desktop\Bank Loan Case.xlsx</a:t>
            </a:r>
            <a:endParaRPr lang="en-IN" dirty="0"/>
          </a:p>
        </p:txBody>
      </p:sp>
      <p:pic>
        <p:nvPicPr>
          <p:cNvPr id="4" name="Picture 3">
            <a:extLst>
              <a:ext uri="{FF2B5EF4-FFF2-40B4-BE49-F238E27FC236}">
                <a16:creationId xmlns:a16="http://schemas.microsoft.com/office/drawing/2014/main" id="{2F01F2A9-982E-A263-2560-34D8D1F9CFDC}"/>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10911729" y="5455798"/>
            <a:ext cx="1280271" cy="1402202"/>
          </a:xfrm>
          <a:prstGeom prst="rect">
            <a:avLst/>
          </a:prstGeom>
        </p:spPr>
      </p:pic>
      <p:pic>
        <p:nvPicPr>
          <p:cNvPr id="5" name="Picture 4">
            <a:extLst>
              <a:ext uri="{FF2B5EF4-FFF2-40B4-BE49-F238E27FC236}">
                <a16:creationId xmlns:a16="http://schemas.microsoft.com/office/drawing/2014/main" id="{5167BE69-D77A-0C4F-6324-C912C38FD1D2}"/>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0" y="0"/>
            <a:ext cx="969348" cy="1018120"/>
          </a:xfrm>
          <a:prstGeom prst="rect">
            <a:avLst/>
          </a:prstGeom>
        </p:spPr>
      </p:pic>
    </p:spTree>
    <p:extLst>
      <p:ext uri="{BB962C8B-B14F-4D97-AF65-F5344CB8AC3E}">
        <p14:creationId xmlns:p14="http://schemas.microsoft.com/office/powerpoint/2010/main" val="4108732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AD03-7D25-25D8-EA2E-72DE9E8684A6}"/>
              </a:ext>
            </a:extLst>
          </p:cNvPr>
          <p:cNvSpPr>
            <a:spLocks noGrp="1"/>
          </p:cNvSpPr>
          <p:nvPr>
            <p:ph type="title"/>
          </p:nvPr>
        </p:nvSpPr>
        <p:spPr>
          <a:xfrm>
            <a:off x="1063697" y="2338466"/>
            <a:ext cx="10353762" cy="2143593"/>
          </a:xfrm>
        </p:spPr>
        <p:txBody>
          <a:bodyPr>
            <a:normAutofit fontScale="90000"/>
          </a:bodyPr>
          <a:lstStyle/>
          <a:p>
            <a:r>
              <a:rPr lang="en-US" sz="13800" b="1" u="sng" dirty="0">
                <a:solidFill>
                  <a:srgbClr val="FF0000"/>
                </a:solidFill>
                <a:latin typeface="Comic Sans MS" panose="030F0702030302020204" pitchFamily="66" charset="0"/>
              </a:rPr>
              <a:t>THANK YOU</a:t>
            </a:r>
            <a:endParaRPr lang="en-IN" sz="13800" b="1" u="sng"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127686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58613E-A16B-EC32-1E41-6C8F79A2B219}"/>
              </a:ext>
            </a:extLst>
          </p:cNvPr>
          <p:cNvSpPr>
            <a:spLocks noGrp="1"/>
          </p:cNvSpPr>
          <p:nvPr>
            <p:ph idx="1"/>
          </p:nvPr>
        </p:nvSpPr>
        <p:spPr>
          <a:xfrm>
            <a:off x="994331" y="329784"/>
            <a:ext cx="10273225" cy="6528215"/>
          </a:xfrm>
        </p:spPr>
        <p:txBody>
          <a:bodyPr>
            <a:normAutofit fontScale="92500" lnSpcReduction="10000"/>
          </a:bodyPr>
          <a:lstStyle/>
          <a:p>
            <a:pPr marL="36900" indent="0">
              <a:buNone/>
            </a:pPr>
            <a:r>
              <a:rPr lang="en-US" sz="2800" dirty="0">
                <a:solidFill>
                  <a:schemeClr val="tx1"/>
                </a:solidFill>
                <a:latin typeface="Comic Sans MS" panose="030F0702030302020204" pitchFamily="66" charset="0"/>
              </a:rPr>
              <a:t>When a company receives a loan application, it needs to make a decision on loan approval based on the applicant's profile. The bank's decision involves two types of risk:</a:t>
            </a:r>
          </a:p>
          <a:p>
            <a:pPr marL="36900" indent="0">
              <a:buNone/>
            </a:pPr>
            <a:r>
              <a:rPr lang="en-US" sz="2800" dirty="0">
                <a:solidFill>
                  <a:schemeClr val="tx1"/>
                </a:solidFill>
                <a:latin typeface="Comic Sans MS" panose="030F0702030302020204" pitchFamily="66" charset="0"/>
              </a:rPr>
              <a:t>• If the applicant is likely to repay the loan, not providing the loan will result in a loss of business to the company.</a:t>
            </a:r>
          </a:p>
          <a:p>
            <a:pPr marL="36900" indent="0">
              <a:buNone/>
            </a:pPr>
            <a:r>
              <a:rPr lang="en-US" sz="2800" dirty="0">
                <a:solidFill>
                  <a:schemeClr val="tx1"/>
                </a:solidFill>
                <a:latin typeface="Comic Sans MS" panose="030F0702030302020204" pitchFamily="66" charset="0"/>
              </a:rPr>
              <a:t>• If the applicant is not likely to repay the loan, i.e. is likely to default, approving the loan can lead to a financial loss for the company.</a:t>
            </a:r>
          </a:p>
          <a:p>
            <a:pPr marL="36900" indent="0">
              <a:buNone/>
            </a:pPr>
            <a:r>
              <a:rPr lang="en-US" sz="2800" b="1" u="sng" dirty="0">
                <a:solidFill>
                  <a:schemeClr val="tx1"/>
                </a:solidFill>
                <a:latin typeface="Comic Sans MS" panose="030F0702030302020204" pitchFamily="66" charset="0"/>
              </a:rPr>
              <a:t>BUSINESS OBJECTIVE :</a:t>
            </a:r>
          </a:p>
          <a:p>
            <a:pPr marL="36900" indent="0">
              <a:buNone/>
            </a:pPr>
            <a:r>
              <a:rPr lang="en-US" sz="2800" dirty="0">
                <a:solidFill>
                  <a:schemeClr val="tx1"/>
                </a:solidFill>
                <a:latin typeface="Comic Sans MS" panose="030F0702030302020204" pitchFamily="66" charset="0"/>
              </a:rPr>
              <a:t>It aims to identify patterns that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marL="36900" indent="0">
              <a:buNone/>
            </a:pPr>
            <a:endParaRPr lang="en-US" dirty="0"/>
          </a:p>
          <a:p>
            <a:pPr>
              <a:buFont typeface="Wingdings" panose="05000000000000000000" pitchFamily="2" charset="2"/>
              <a:buChar char="§"/>
            </a:pPr>
            <a:endParaRPr lang="en-US" dirty="0"/>
          </a:p>
          <a:p>
            <a:pPr marL="36900" indent="0">
              <a:buNone/>
            </a:pPr>
            <a:endParaRPr lang="en-IN" dirty="0"/>
          </a:p>
        </p:txBody>
      </p:sp>
      <p:pic>
        <p:nvPicPr>
          <p:cNvPr id="4" name="Picture 3">
            <a:extLst>
              <a:ext uri="{FF2B5EF4-FFF2-40B4-BE49-F238E27FC236}">
                <a16:creationId xmlns:a16="http://schemas.microsoft.com/office/drawing/2014/main" id="{701E4B93-65C4-8E76-9FBE-130F5E6563D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99825" y="5531370"/>
            <a:ext cx="1332486" cy="1451686"/>
          </a:xfrm>
          <a:prstGeom prst="rect">
            <a:avLst/>
          </a:prstGeom>
        </p:spPr>
      </p:pic>
      <p:pic>
        <p:nvPicPr>
          <p:cNvPr id="5" name="Picture 4">
            <a:extLst>
              <a:ext uri="{FF2B5EF4-FFF2-40B4-BE49-F238E27FC236}">
                <a16:creationId xmlns:a16="http://schemas.microsoft.com/office/drawing/2014/main" id="{CB8244C9-A204-C210-4623-AC65FA19837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4984" y="48680"/>
            <a:ext cx="969348" cy="1018120"/>
          </a:xfrm>
          <a:prstGeom prst="rect">
            <a:avLst/>
          </a:prstGeom>
        </p:spPr>
      </p:pic>
    </p:spTree>
    <p:extLst>
      <p:ext uri="{BB962C8B-B14F-4D97-AF65-F5344CB8AC3E}">
        <p14:creationId xmlns:p14="http://schemas.microsoft.com/office/powerpoint/2010/main" val="49696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42E5-07B3-D9BD-F2B5-6960253D9556}"/>
              </a:ext>
            </a:extLst>
          </p:cNvPr>
          <p:cNvSpPr>
            <a:spLocks noGrp="1"/>
          </p:cNvSpPr>
          <p:nvPr>
            <p:ph type="title"/>
          </p:nvPr>
        </p:nvSpPr>
        <p:spPr>
          <a:xfrm>
            <a:off x="913795" y="176740"/>
            <a:ext cx="10353762" cy="970450"/>
          </a:xfrm>
        </p:spPr>
        <p:txBody>
          <a:bodyPr>
            <a:normAutofit fontScale="90000"/>
          </a:bodyPr>
          <a:lstStyle/>
          <a:p>
            <a:r>
              <a:rPr lang="en-US" sz="6000" b="1" u="sng" dirty="0">
                <a:solidFill>
                  <a:srgbClr val="FF0000"/>
                </a:solidFill>
                <a:latin typeface="Comic Sans MS" panose="030F0702030302020204" pitchFamily="66" charset="0"/>
              </a:rPr>
              <a:t>TASK</a:t>
            </a:r>
            <a:endParaRPr lang="en-IN" sz="6000" b="1" u="sng" dirty="0">
              <a:solidFill>
                <a:srgbClr val="FF0000"/>
              </a:solidFill>
              <a:latin typeface="Comic Sans MS" panose="030F0702030302020204" pitchFamily="66" charset="0"/>
            </a:endParaRPr>
          </a:p>
        </p:txBody>
      </p:sp>
      <p:sp>
        <p:nvSpPr>
          <p:cNvPr id="3" name="Content Placeholder 2">
            <a:extLst>
              <a:ext uri="{FF2B5EF4-FFF2-40B4-BE49-F238E27FC236}">
                <a16:creationId xmlns:a16="http://schemas.microsoft.com/office/drawing/2014/main" id="{23099B81-D7BB-2413-50DF-0E0A69008B36}"/>
              </a:ext>
            </a:extLst>
          </p:cNvPr>
          <p:cNvSpPr>
            <a:spLocks noGrp="1"/>
          </p:cNvSpPr>
          <p:nvPr>
            <p:ph idx="1"/>
          </p:nvPr>
        </p:nvSpPr>
        <p:spPr>
          <a:xfrm>
            <a:off x="0" y="1194860"/>
            <a:ext cx="11267557" cy="5235919"/>
          </a:xfrm>
        </p:spPr>
        <p:txBody>
          <a:bodyPr>
            <a:normAutofit fontScale="92500"/>
          </a:bodyPr>
          <a:lstStyle/>
          <a:p>
            <a:pPr marL="494100" indent="-457200">
              <a:buFont typeface="+mj-lt"/>
              <a:buAutoNum type="arabicParenR"/>
            </a:pPr>
            <a:r>
              <a:rPr lang="en-US" sz="2400" b="1" dirty="0">
                <a:solidFill>
                  <a:srgbClr val="FFFF00"/>
                </a:solidFill>
                <a:latin typeface="Comic Sans MS" panose="030F0702030302020204" pitchFamily="66" charset="0"/>
              </a:rPr>
              <a:t>Identifying Missing data and dealing with it Appropriately: </a:t>
            </a:r>
            <a:r>
              <a:rPr lang="en-US" sz="2400" dirty="0">
                <a:solidFill>
                  <a:schemeClr val="tx1"/>
                </a:solidFill>
                <a:latin typeface="Comic Sans MS" panose="030F0702030302020204" pitchFamily="66" charset="0"/>
              </a:rPr>
              <a:t>Identify the missing data in the dataset and decide on an appropriate method to deal with it.</a:t>
            </a:r>
          </a:p>
          <a:p>
            <a:pPr marL="494100" indent="-457200">
              <a:buFont typeface="+mj-lt"/>
              <a:buAutoNum type="arabicParenR"/>
            </a:pPr>
            <a:r>
              <a:rPr lang="en-US" sz="2400" b="1" dirty="0">
                <a:solidFill>
                  <a:srgbClr val="FFFF00"/>
                </a:solidFill>
                <a:latin typeface="Comic Sans MS" panose="030F0702030302020204" pitchFamily="66" charset="0"/>
              </a:rPr>
              <a:t>Identify Outliers in the dataset: </a:t>
            </a:r>
            <a:r>
              <a:rPr lang="en-US" sz="2400" dirty="0">
                <a:solidFill>
                  <a:schemeClr val="tx1"/>
                </a:solidFill>
                <a:latin typeface="Comic Sans MS" panose="030F0702030302020204" pitchFamily="66" charset="0"/>
              </a:rPr>
              <a:t>Detect and identify outliers in the dataset.</a:t>
            </a:r>
          </a:p>
          <a:p>
            <a:pPr marL="494100" indent="-457200">
              <a:buFont typeface="+mj-lt"/>
              <a:buAutoNum type="arabicParenR"/>
            </a:pPr>
            <a:r>
              <a:rPr lang="en-US" sz="2400" b="1" dirty="0">
                <a:solidFill>
                  <a:srgbClr val="FFFF00"/>
                </a:solidFill>
                <a:latin typeface="Comic Sans MS" panose="030F0702030302020204" pitchFamily="66" charset="0"/>
              </a:rPr>
              <a:t>Analyze data Imbalance: </a:t>
            </a:r>
            <a:r>
              <a:rPr lang="en-US" sz="2400" dirty="0">
                <a:solidFill>
                  <a:schemeClr val="tx1"/>
                </a:solidFill>
                <a:latin typeface="Comic Sans MS" panose="030F0702030302020204" pitchFamily="66" charset="0"/>
              </a:rPr>
              <a:t>Determine if there is a data Imbalance in the loan application dataset and calculate the ratio of the data imbalance.</a:t>
            </a:r>
          </a:p>
          <a:p>
            <a:pPr marL="494100" indent="-457200">
              <a:buFont typeface="+mj-lt"/>
              <a:buAutoNum type="arabicParenR"/>
            </a:pPr>
            <a:r>
              <a:rPr lang="en-US" sz="2400" b="1" dirty="0">
                <a:solidFill>
                  <a:srgbClr val="FFFF00"/>
                </a:solidFill>
                <a:latin typeface="Comic Sans MS" panose="030F0702030302020204" pitchFamily="66" charset="0"/>
              </a:rPr>
              <a:t>Perform Univariate, Segmented Univariate, and Bivariate Analysis: </a:t>
            </a:r>
            <a:r>
              <a:rPr lang="en-US" sz="2400" dirty="0">
                <a:solidFill>
                  <a:schemeClr val="tx1"/>
                </a:solidFill>
                <a:latin typeface="Comic Sans MS" panose="030F0702030302020204" pitchFamily="66" charset="0"/>
              </a:rPr>
              <a:t>Perform univariate analysis to understand the distribution of individual variables, segmented univariate analysis to compare variable distributions for different scenarios, and bivariate analysis to explore relationships between variables and the target variable.</a:t>
            </a:r>
          </a:p>
          <a:p>
            <a:pPr marL="494100" indent="-457200">
              <a:buFont typeface="+mj-lt"/>
              <a:buAutoNum type="arabicParenR"/>
            </a:pPr>
            <a:r>
              <a:rPr lang="en-US" sz="2400" b="1" dirty="0">
                <a:solidFill>
                  <a:srgbClr val="FFFF00"/>
                </a:solidFill>
                <a:latin typeface="Comic Sans MS" panose="030F0702030302020204" pitchFamily="66" charset="0"/>
              </a:rPr>
              <a:t>Identify top correlations for different scenarios: </a:t>
            </a:r>
            <a:r>
              <a:rPr lang="en-US" sz="2400" dirty="0">
                <a:solidFill>
                  <a:schemeClr val="tx1"/>
                </a:solidFill>
                <a:latin typeface="Comic Sans MS" panose="030F0702030302020204" pitchFamily="66" charset="0"/>
              </a:rPr>
              <a:t>Segment the data based on different scenarios (e.g., clients with payment difficulties and all other cases) and identify the top correlations for each segmented data.</a:t>
            </a:r>
          </a:p>
          <a:p>
            <a:pPr marL="494100" indent="-457200">
              <a:buFont typeface="+mj-lt"/>
              <a:buAutoNum type="arabicParenR"/>
            </a:pPr>
            <a:endParaRPr lang="en-IN" dirty="0"/>
          </a:p>
        </p:txBody>
      </p:sp>
      <p:pic>
        <p:nvPicPr>
          <p:cNvPr id="5" name="Picture 4">
            <a:extLst>
              <a:ext uri="{FF2B5EF4-FFF2-40B4-BE49-F238E27FC236}">
                <a16:creationId xmlns:a16="http://schemas.microsoft.com/office/drawing/2014/main" id="{C4A67A71-72A0-3C54-E6D8-39E25987F20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29070"/>
            <a:ext cx="969348" cy="1018120"/>
          </a:xfrm>
          <a:prstGeom prst="rect">
            <a:avLst/>
          </a:prstGeom>
        </p:spPr>
      </p:pic>
      <p:pic>
        <p:nvPicPr>
          <p:cNvPr id="6" name="Picture 5">
            <a:extLst>
              <a:ext uri="{FF2B5EF4-FFF2-40B4-BE49-F238E27FC236}">
                <a16:creationId xmlns:a16="http://schemas.microsoft.com/office/drawing/2014/main" id="{28CD56C9-EFAA-127B-6676-317591430F7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87212" y="5516380"/>
            <a:ext cx="1345099" cy="1469725"/>
          </a:xfrm>
          <a:prstGeom prst="rect">
            <a:avLst/>
          </a:prstGeom>
        </p:spPr>
      </p:pic>
    </p:spTree>
    <p:extLst>
      <p:ext uri="{BB962C8B-B14F-4D97-AF65-F5344CB8AC3E}">
        <p14:creationId xmlns:p14="http://schemas.microsoft.com/office/powerpoint/2010/main" val="154396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9F56-2C7D-84D7-FFBB-243893A76FEF}"/>
              </a:ext>
            </a:extLst>
          </p:cNvPr>
          <p:cNvSpPr>
            <a:spLocks noGrp="1"/>
          </p:cNvSpPr>
          <p:nvPr>
            <p:ph type="title"/>
          </p:nvPr>
        </p:nvSpPr>
        <p:spPr/>
        <p:txBody>
          <a:bodyPr>
            <a:normAutofit/>
          </a:bodyPr>
          <a:lstStyle/>
          <a:p>
            <a:r>
              <a:rPr lang="en-US" sz="5400" b="1" u="sng" dirty="0">
                <a:solidFill>
                  <a:srgbClr val="FF0000"/>
                </a:solidFill>
                <a:latin typeface="Comic Sans MS" panose="030F0702030302020204" pitchFamily="66" charset="0"/>
              </a:rPr>
              <a:t>TECH-STACK USED</a:t>
            </a:r>
            <a:endParaRPr lang="en-IN" sz="5400" b="1" u="sng" dirty="0">
              <a:solidFill>
                <a:srgbClr val="FF0000"/>
              </a:solidFill>
              <a:latin typeface="Comic Sans MS" panose="030F0702030302020204" pitchFamily="66" charset="0"/>
            </a:endParaRPr>
          </a:p>
        </p:txBody>
      </p:sp>
      <p:pic>
        <p:nvPicPr>
          <p:cNvPr id="6" name="Content Placeholder 5">
            <a:extLst>
              <a:ext uri="{FF2B5EF4-FFF2-40B4-BE49-F238E27FC236}">
                <a16:creationId xmlns:a16="http://schemas.microsoft.com/office/drawing/2014/main" id="{DAF9DF70-5E92-E03C-4411-BF00DD97404F}"/>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1690062" y="1746537"/>
            <a:ext cx="1922568" cy="14940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C389720B-4B3D-A00A-9ACA-436E9DA850E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936" y="-24377"/>
            <a:ext cx="969348" cy="1018120"/>
          </a:xfrm>
          <a:prstGeom prst="rect">
            <a:avLst/>
          </a:prstGeom>
        </p:spPr>
      </p:pic>
      <p:pic>
        <p:nvPicPr>
          <p:cNvPr id="5" name="Picture 4">
            <a:extLst>
              <a:ext uri="{FF2B5EF4-FFF2-40B4-BE49-F238E27FC236}">
                <a16:creationId xmlns:a16="http://schemas.microsoft.com/office/drawing/2014/main" id="{99D71D41-DB05-7597-135B-4F1D6055599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324098" y="4901092"/>
            <a:ext cx="1908213" cy="2085013"/>
          </a:xfrm>
          <a:prstGeom prst="rect">
            <a:avLst/>
          </a:prstGeom>
        </p:spPr>
      </p:pic>
      <p:pic>
        <p:nvPicPr>
          <p:cNvPr id="7" name="Picture 6">
            <a:extLst>
              <a:ext uri="{FF2B5EF4-FFF2-40B4-BE49-F238E27FC236}">
                <a16:creationId xmlns:a16="http://schemas.microsoft.com/office/drawing/2014/main" id="{5E7192B3-ED21-A429-A207-083009C9BF8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79284" y="3369066"/>
            <a:ext cx="2731074" cy="136553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8" name="Picture 7">
            <a:extLst>
              <a:ext uri="{FF2B5EF4-FFF2-40B4-BE49-F238E27FC236}">
                <a16:creationId xmlns:a16="http://schemas.microsoft.com/office/drawing/2014/main" id="{BC5B8158-BA94-90DC-C580-17823419A4F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284114" y="5122875"/>
            <a:ext cx="2251050" cy="11255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Arrow: Right 8">
            <a:extLst>
              <a:ext uri="{FF2B5EF4-FFF2-40B4-BE49-F238E27FC236}">
                <a16:creationId xmlns:a16="http://schemas.microsoft.com/office/drawing/2014/main" id="{E93733A8-AB5E-3F70-9863-C4DC80C7FCB6}"/>
              </a:ext>
            </a:extLst>
          </p:cNvPr>
          <p:cNvSpPr/>
          <p:nvPr/>
        </p:nvSpPr>
        <p:spPr>
          <a:xfrm>
            <a:off x="3957403" y="2338466"/>
            <a:ext cx="2138597" cy="28481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0CD7C4F1-04DF-F096-D494-6B29703FCB95}"/>
              </a:ext>
            </a:extLst>
          </p:cNvPr>
          <p:cNvSpPr/>
          <p:nvPr/>
        </p:nvSpPr>
        <p:spPr>
          <a:xfrm>
            <a:off x="3957403" y="4122295"/>
            <a:ext cx="2138597" cy="28481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3A353585-032A-3FA8-A623-83404C4D3DD1}"/>
              </a:ext>
            </a:extLst>
          </p:cNvPr>
          <p:cNvSpPr/>
          <p:nvPr/>
        </p:nvSpPr>
        <p:spPr>
          <a:xfrm>
            <a:off x="3952079" y="5485862"/>
            <a:ext cx="2138597" cy="39954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Terminator 11">
            <a:extLst>
              <a:ext uri="{FF2B5EF4-FFF2-40B4-BE49-F238E27FC236}">
                <a16:creationId xmlns:a16="http://schemas.microsoft.com/office/drawing/2014/main" id="{AAC0E41D-543D-290C-44E0-07EFA4B25493}"/>
              </a:ext>
            </a:extLst>
          </p:cNvPr>
          <p:cNvSpPr/>
          <p:nvPr/>
        </p:nvSpPr>
        <p:spPr>
          <a:xfrm>
            <a:off x="6295867" y="2112200"/>
            <a:ext cx="3832487" cy="970450"/>
          </a:xfrm>
          <a:prstGeom prst="flowChartTerminator">
            <a:avLst/>
          </a:prstGeom>
          <a:solidFill>
            <a:srgbClr val="FFFF00"/>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GOOGLE COLAB, PYTHON: </a:t>
            </a:r>
            <a:r>
              <a:rPr lang="en-US" b="1" dirty="0">
                <a:solidFill>
                  <a:srgbClr val="7030A0"/>
                </a:solidFill>
              </a:rPr>
              <a:t>FOR DATA CLEANING, ANALYZING ETC</a:t>
            </a:r>
            <a:endParaRPr lang="en-IN" b="1" dirty="0">
              <a:solidFill>
                <a:srgbClr val="7030A0"/>
              </a:solidFill>
            </a:endParaRPr>
          </a:p>
        </p:txBody>
      </p:sp>
      <p:sp>
        <p:nvSpPr>
          <p:cNvPr id="13" name="Flowchart: Terminator 12">
            <a:extLst>
              <a:ext uri="{FF2B5EF4-FFF2-40B4-BE49-F238E27FC236}">
                <a16:creationId xmlns:a16="http://schemas.microsoft.com/office/drawing/2014/main" id="{6BA8103D-C30E-5E23-A669-DCF66A9AA4B2}"/>
              </a:ext>
            </a:extLst>
          </p:cNvPr>
          <p:cNvSpPr/>
          <p:nvPr/>
        </p:nvSpPr>
        <p:spPr>
          <a:xfrm>
            <a:off x="6295868" y="3838596"/>
            <a:ext cx="3832485" cy="889925"/>
          </a:xfrm>
          <a:prstGeom prst="flowChartTerminator">
            <a:avLst/>
          </a:prstGeom>
          <a:solidFill>
            <a:srgbClr val="FFFF00"/>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MICROSOFT EXCEL: </a:t>
            </a:r>
            <a:r>
              <a:rPr lang="en-US" b="1" dirty="0">
                <a:solidFill>
                  <a:srgbClr val="7030A0"/>
                </a:solidFill>
              </a:rPr>
              <a:t>FOR GRAPHS/CHARTS</a:t>
            </a:r>
            <a:endParaRPr lang="en-IN" b="1" dirty="0">
              <a:solidFill>
                <a:srgbClr val="7030A0"/>
              </a:solidFill>
            </a:endParaRPr>
          </a:p>
        </p:txBody>
      </p:sp>
      <p:sp>
        <p:nvSpPr>
          <p:cNvPr id="14" name="Flowchart: Terminator 13">
            <a:extLst>
              <a:ext uri="{FF2B5EF4-FFF2-40B4-BE49-F238E27FC236}">
                <a16:creationId xmlns:a16="http://schemas.microsoft.com/office/drawing/2014/main" id="{D4FC5BAB-1361-FB6C-211F-80BAC2CD21AF}"/>
              </a:ext>
            </a:extLst>
          </p:cNvPr>
          <p:cNvSpPr/>
          <p:nvPr/>
        </p:nvSpPr>
        <p:spPr>
          <a:xfrm>
            <a:off x="6295868" y="5358475"/>
            <a:ext cx="3832485" cy="889925"/>
          </a:xfrm>
          <a:prstGeom prst="flowChartTerminator">
            <a:avLst/>
          </a:prstGeom>
          <a:solidFill>
            <a:srgbClr val="FFFF00"/>
          </a:solid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MICROSOFT POWERPOINT: </a:t>
            </a:r>
            <a:r>
              <a:rPr lang="en-US" b="1" dirty="0">
                <a:solidFill>
                  <a:srgbClr val="7030A0"/>
                </a:solidFill>
              </a:rPr>
              <a:t>FOR CREATING THE REPORT</a:t>
            </a:r>
            <a:endParaRPr lang="en-IN" b="1" dirty="0">
              <a:solidFill>
                <a:srgbClr val="7030A0"/>
              </a:solidFill>
            </a:endParaRPr>
          </a:p>
        </p:txBody>
      </p:sp>
    </p:spTree>
    <p:extLst>
      <p:ext uri="{BB962C8B-B14F-4D97-AF65-F5344CB8AC3E}">
        <p14:creationId xmlns:p14="http://schemas.microsoft.com/office/powerpoint/2010/main" val="4233852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816D-AD73-528D-5204-BC784153E00B}"/>
              </a:ext>
            </a:extLst>
          </p:cNvPr>
          <p:cNvSpPr>
            <a:spLocks noGrp="1"/>
          </p:cNvSpPr>
          <p:nvPr>
            <p:ph type="title"/>
          </p:nvPr>
        </p:nvSpPr>
        <p:spPr/>
        <p:txBody>
          <a:bodyPr>
            <a:normAutofit fontScale="90000"/>
          </a:bodyPr>
          <a:lstStyle/>
          <a:p>
            <a:r>
              <a:rPr lang="en-US" sz="6000" b="1" u="sng" dirty="0">
                <a:solidFill>
                  <a:srgbClr val="FF0000"/>
                </a:solidFill>
                <a:latin typeface="Comic Sans MS" panose="030F0702030302020204" pitchFamily="66" charset="0"/>
              </a:rPr>
              <a:t>APPROACH</a:t>
            </a:r>
            <a:endParaRPr lang="en-IN" sz="6000" b="1" u="sng" dirty="0">
              <a:solidFill>
                <a:srgbClr val="FF0000"/>
              </a:solidFill>
              <a:latin typeface="Comic Sans MS" panose="030F0702030302020204" pitchFamily="66" charset="0"/>
            </a:endParaRPr>
          </a:p>
        </p:txBody>
      </p:sp>
      <p:pic>
        <p:nvPicPr>
          <p:cNvPr id="4" name="Content Placeholder 3">
            <a:extLst>
              <a:ext uri="{FF2B5EF4-FFF2-40B4-BE49-F238E27FC236}">
                <a16:creationId xmlns:a16="http://schemas.microsoft.com/office/drawing/2014/main" id="{8A7494B0-28D5-2448-BDCB-22C3C53B7F4C}"/>
              </a:ext>
            </a:extLst>
          </p:cNvPr>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5553" y="0"/>
            <a:ext cx="969348" cy="1018120"/>
          </a:xfrm>
          <a:prstGeom prst="rect">
            <a:avLst/>
          </a:prstGeom>
        </p:spPr>
      </p:pic>
      <p:pic>
        <p:nvPicPr>
          <p:cNvPr id="5" name="Picture 4">
            <a:extLst>
              <a:ext uri="{FF2B5EF4-FFF2-40B4-BE49-F238E27FC236}">
                <a16:creationId xmlns:a16="http://schemas.microsoft.com/office/drawing/2014/main" id="{98F85B09-F9D6-DBBA-D4AB-BF48B0F4AEF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313450" y="4772987"/>
            <a:ext cx="1908213" cy="2085013"/>
          </a:xfrm>
          <a:prstGeom prst="rect">
            <a:avLst/>
          </a:prstGeom>
        </p:spPr>
      </p:pic>
      <p:sp>
        <p:nvSpPr>
          <p:cNvPr id="7" name="Content Placeholder 2">
            <a:extLst>
              <a:ext uri="{FF2B5EF4-FFF2-40B4-BE49-F238E27FC236}">
                <a16:creationId xmlns:a16="http://schemas.microsoft.com/office/drawing/2014/main" id="{FA252586-30D9-448D-6123-A793604A4A9C}"/>
              </a:ext>
            </a:extLst>
          </p:cNvPr>
          <p:cNvSpPr txBox="1">
            <a:spLocks/>
          </p:cNvSpPr>
          <p:nvPr/>
        </p:nvSpPr>
        <p:spPr>
          <a:xfrm>
            <a:off x="913795" y="1756742"/>
            <a:ext cx="10508105"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494100" indent="-457200">
              <a:buFont typeface="+mj-lt"/>
              <a:buAutoNum type="arabicParenR"/>
            </a:pPr>
            <a:r>
              <a:rPr lang="en-US" sz="3200" b="1" dirty="0">
                <a:solidFill>
                  <a:schemeClr val="tx1"/>
                </a:solidFill>
                <a:latin typeface="Comic Sans MS" panose="030F0702030302020204" pitchFamily="66" charset="0"/>
              </a:rPr>
              <a:t>DATA ACQUISITION AND FAMILIARISATION</a:t>
            </a:r>
          </a:p>
          <a:p>
            <a:pPr marL="494100" indent="-457200">
              <a:buFont typeface="+mj-lt"/>
              <a:buAutoNum type="arabicParenR"/>
            </a:pPr>
            <a:r>
              <a:rPr lang="en-US" sz="3200" b="1" dirty="0">
                <a:solidFill>
                  <a:schemeClr val="tx1"/>
                </a:solidFill>
                <a:latin typeface="Comic Sans MS" panose="030F0702030302020204" pitchFamily="66" charset="0"/>
              </a:rPr>
              <a:t>DATA CLEANING WITH PYTHON</a:t>
            </a:r>
          </a:p>
          <a:p>
            <a:pPr marL="494100" indent="-457200">
              <a:buFont typeface="+mj-lt"/>
              <a:buAutoNum type="arabicParenR"/>
            </a:pPr>
            <a:r>
              <a:rPr lang="en-US" sz="3200" b="1" dirty="0">
                <a:solidFill>
                  <a:schemeClr val="tx1"/>
                </a:solidFill>
                <a:latin typeface="Comic Sans MS" panose="030F0702030302020204" pitchFamily="66" charset="0"/>
              </a:rPr>
              <a:t>DATA ANALYSIS IN PYTHON</a:t>
            </a:r>
          </a:p>
          <a:p>
            <a:pPr marL="494100" indent="-457200">
              <a:buFont typeface="+mj-lt"/>
              <a:buAutoNum type="arabicParenR"/>
            </a:pPr>
            <a:r>
              <a:rPr lang="en-US" sz="3200" b="1" dirty="0">
                <a:solidFill>
                  <a:schemeClr val="tx1"/>
                </a:solidFill>
                <a:latin typeface="Comic Sans MS" panose="030F0702030302020204" pitchFamily="66" charset="0"/>
              </a:rPr>
              <a:t>VISUALISATION IN MICROSOFT EXCEL</a:t>
            </a:r>
          </a:p>
          <a:p>
            <a:pPr marL="494100" indent="-457200">
              <a:buFont typeface="+mj-lt"/>
              <a:buAutoNum type="arabicParenR"/>
            </a:pPr>
            <a:r>
              <a:rPr lang="en-US" sz="3200" b="1" dirty="0">
                <a:solidFill>
                  <a:schemeClr val="tx1"/>
                </a:solidFill>
                <a:latin typeface="Comic Sans MS" panose="030F0702030302020204" pitchFamily="66" charset="0"/>
              </a:rPr>
              <a:t>PROJECT REPORT </a:t>
            </a:r>
            <a:endParaRPr lang="en-IN" sz="3200" b="1"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709354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9C920-1564-640A-51E5-C642C70758D4}"/>
              </a:ext>
            </a:extLst>
          </p:cNvPr>
          <p:cNvSpPr>
            <a:spLocks noGrp="1"/>
          </p:cNvSpPr>
          <p:nvPr>
            <p:ph idx="1"/>
          </p:nvPr>
        </p:nvSpPr>
        <p:spPr>
          <a:xfrm>
            <a:off x="719528" y="668147"/>
            <a:ext cx="10553353" cy="5837584"/>
          </a:xfrm>
        </p:spPr>
        <p:txBody>
          <a:bodyPr>
            <a:normAutofit/>
          </a:bodyPr>
          <a:lstStyle/>
          <a:p>
            <a:pPr>
              <a:buFont typeface="Wingdings" panose="05000000000000000000" pitchFamily="2" charset="2"/>
              <a:buChar char="q"/>
            </a:pPr>
            <a:r>
              <a:rPr lang="en-US" sz="2400" b="1" u="sng" dirty="0">
                <a:solidFill>
                  <a:srgbClr val="FFFF00"/>
                </a:solidFill>
                <a:latin typeface="Comic Sans MS" panose="030F0702030302020204" pitchFamily="66" charset="0"/>
              </a:rPr>
              <a:t>DATA ACQUISITION AND FAMILIARISATION:</a:t>
            </a:r>
          </a:p>
          <a:p>
            <a:pPr marL="36900" indent="0">
              <a:buNone/>
            </a:pPr>
            <a:r>
              <a:rPr lang="en-US" sz="2400" b="1" dirty="0">
                <a:solidFill>
                  <a:schemeClr val="tx1"/>
                </a:solidFill>
                <a:latin typeface="Comic Sans MS" panose="030F0702030302020204" pitchFamily="66" charset="0"/>
              </a:rPr>
              <a:t>The project began by downloading the datasets from the source. Subsequently, a thorough understanding of the datasets was gained to grasp the structures, variables, and underlying information.</a:t>
            </a:r>
          </a:p>
          <a:p>
            <a:pPr>
              <a:buFont typeface="Wingdings" panose="05000000000000000000" pitchFamily="2" charset="2"/>
              <a:buChar char="q"/>
            </a:pPr>
            <a:r>
              <a:rPr lang="en-US" sz="2400" dirty="0"/>
              <a:t> </a:t>
            </a:r>
            <a:r>
              <a:rPr lang="en-US" sz="2400" b="1" u="sng" dirty="0">
                <a:solidFill>
                  <a:srgbClr val="FFFF00"/>
                </a:solidFill>
                <a:latin typeface="Comic Sans MS" panose="030F0702030302020204" pitchFamily="66" charset="0"/>
              </a:rPr>
              <a:t>DATA CLEANING WITH PYTHON:</a:t>
            </a:r>
          </a:p>
          <a:p>
            <a:pPr marL="36900" indent="0">
              <a:buNone/>
            </a:pPr>
            <a:r>
              <a:rPr lang="en-US" sz="2400" b="1" dirty="0">
                <a:solidFill>
                  <a:schemeClr val="tx1"/>
                </a:solidFill>
                <a:latin typeface="Comic Sans MS" panose="030F0702030302020204" pitchFamily="66" charset="0"/>
              </a:rPr>
              <a:t>Python programming language was utilized to clean and preprocess the datasets.</a:t>
            </a:r>
          </a:p>
          <a:p>
            <a:pPr marL="36900" indent="0">
              <a:buNone/>
            </a:pPr>
            <a:r>
              <a:rPr lang="en-US" sz="2400" b="1" dirty="0">
                <a:solidFill>
                  <a:schemeClr val="tx1"/>
                </a:solidFill>
                <a:latin typeface="Comic Sans MS" panose="030F0702030302020204" pitchFamily="66" charset="0"/>
              </a:rPr>
              <a:t>Tasks included handling missing data.</a:t>
            </a:r>
          </a:p>
          <a:p>
            <a:pPr>
              <a:buFont typeface="Wingdings" panose="05000000000000000000" pitchFamily="2" charset="2"/>
              <a:buChar char="q"/>
            </a:pPr>
            <a:r>
              <a:rPr lang="en-US" sz="2400" b="1" u="sng" dirty="0">
                <a:solidFill>
                  <a:srgbClr val="FFFF00"/>
                </a:solidFill>
                <a:latin typeface="Comic Sans MS" panose="030F0702030302020204" pitchFamily="66" charset="0"/>
              </a:rPr>
              <a:t>DATA ANALYSIS IN PYTHON:</a:t>
            </a:r>
          </a:p>
          <a:p>
            <a:pPr marL="36900" indent="0">
              <a:buNone/>
            </a:pPr>
            <a:r>
              <a:rPr lang="en-US" sz="2400" b="1" dirty="0">
                <a:solidFill>
                  <a:schemeClr val="tx1"/>
                </a:solidFill>
                <a:latin typeface="Comic Sans MS" panose="030F0702030302020204" pitchFamily="66" charset="0"/>
              </a:rPr>
              <a:t>After cleaning the data cleaning process, preliminary data analysis was conducted in Python. Exploratory Data Analysis (EDA) techniques were applied to extract initial insights and identify any noteworthy patterns or trends.</a:t>
            </a:r>
          </a:p>
          <a:p>
            <a:pPr>
              <a:buFont typeface="Wingdings" panose="05000000000000000000" pitchFamily="2" charset="2"/>
              <a:buChar char="q"/>
            </a:pPr>
            <a:endParaRPr lang="en-US" b="1" dirty="0">
              <a:solidFill>
                <a:schemeClr val="tx1"/>
              </a:solidFill>
              <a:latin typeface="Comic Sans MS" panose="030F0702030302020204" pitchFamily="66" charset="0"/>
            </a:endParaRPr>
          </a:p>
          <a:p>
            <a:pPr marL="36900" indent="0">
              <a:buNone/>
            </a:pPr>
            <a:endParaRPr lang="en-US" sz="2000" b="1" dirty="0">
              <a:solidFill>
                <a:schemeClr val="tx1"/>
              </a:solidFill>
              <a:latin typeface="Comic Sans MS" panose="030F0702030302020204" pitchFamily="66" charset="0"/>
            </a:endParaRPr>
          </a:p>
          <a:p>
            <a:pPr>
              <a:buFont typeface="Wingdings" panose="05000000000000000000" pitchFamily="2" charset="2"/>
              <a:buChar char="q"/>
            </a:pPr>
            <a:endParaRPr lang="en-US" b="1" dirty="0">
              <a:solidFill>
                <a:schemeClr val="tx1"/>
              </a:solidFill>
              <a:latin typeface="Comic Sans MS" panose="030F0702030302020204" pitchFamily="66" charset="0"/>
            </a:endParaRPr>
          </a:p>
          <a:p>
            <a:pPr>
              <a:buFont typeface="Wingdings" panose="05000000000000000000" pitchFamily="2" charset="2"/>
              <a:buChar char="q"/>
            </a:pPr>
            <a:endParaRPr lang="en-US" sz="2000" b="1" dirty="0">
              <a:solidFill>
                <a:schemeClr val="tx1"/>
              </a:solidFill>
              <a:latin typeface="Comic Sans MS" panose="030F0702030302020204" pitchFamily="66" charset="0"/>
            </a:endParaRPr>
          </a:p>
          <a:p>
            <a:pPr>
              <a:buFont typeface="Wingdings" panose="05000000000000000000" pitchFamily="2" charset="2"/>
              <a:buChar char="q"/>
            </a:pPr>
            <a:endParaRPr lang="en-US" sz="2000" b="1" dirty="0">
              <a:solidFill>
                <a:schemeClr val="tx1"/>
              </a:solidFill>
              <a:latin typeface="Comic Sans MS" panose="030F0702030302020204" pitchFamily="66" charset="0"/>
            </a:endParaRPr>
          </a:p>
          <a:p>
            <a:pPr>
              <a:buFont typeface="Wingdings" panose="05000000000000000000" pitchFamily="2" charset="2"/>
              <a:buChar char="q"/>
            </a:pPr>
            <a:endParaRPr lang="en-US" sz="2000" b="1" dirty="0">
              <a:solidFill>
                <a:schemeClr val="tx1"/>
              </a:solidFill>
              <a:latin typeface="Comic Sans MS" panose="030F0702030302020204" pitchFamily="66" charset="0"/>
            </a:endParaRPr>
          </a:p>
          <a:p>
            <a:pPr>
              <a:buFont typeface="Wingdings" panose="05000000000000000000" pitchFamily="2" charset="2"/>
              <a:buChar char="q"/>
            </a:pPr>
            <a:endParaRPr lang="en-US" sz="2000" b="1" dirty="0">
              <a:solidFill>
                <a:schemeClr val="tx1"/>
              </a:solidFill>
              <a:latin typeface="Comic Sans MS" panose="030F0702030302020204" pitchFamily="66" charset="0"/>
            </a:endParaRPr>
          </a:p>
          <a:p>
            <a:pPr>
              <a:buFont typeface="Wingdings" panose="05000000000000000000" pitchFamily="2" charset="2"/>
              <a:buChar char="q"/>
            </a:pPr>
            <a:endParaRPr lang="en-US" sz="2000" b="1" dirty="0">
              <a:solidFill>
                <a:schemeClr val="tx1"/>
              </a:solidFill>
              <a:latin typeface="Comic Sans MS" panose="030F0702030302020204" pitchFamily="66" charset="0"/>
            </a:endParaRPr>
          </a:p>
          <a:p>
            <a:pPr>
              <a:buFont typeface="Wingdings" panose="05000000000000000000" pitchFamily="2" charset="2"/>
              <a:buChar char="q"/>
            </a:pPr>
            <a:endParaRPr lang="en-US" sz="2000" b="1" dirty="0">
              <a:solidFill>
                <a:schemeClr val="tx1"/>
              </a:solidFill>
              <a:latin typeface="Comic Sans MS" panose="030F0702030302020204" pitchFamily="66" charset="0"/>
            </a:endParaRPr>
          </a:p>
          <a:p>
            <a:pPr>
              <a:buFont typeface="Wingdings" panose="05000000000000000000" pitchFamily="2" charset="2"/>
              <a:buChar char="q"/>
            </a:pPr>
            <a:endParaRPr lang="en-IN" dirty="0"/>
          </a:p>
        </p:txBody>
      </p:sp>
      <p:pic>
        <p:nvPicPr>
          <p:cNvPr id="4" name="Picture 3">
            <a:extLst>
              <a:ext uri="{FF2B5EF4-FFF2-40B4-BE49-F238E27FC236}">
                <a16:creationId xmlns:a16="http://schemas.microsoft.com/office/drawing/2014/main" id="{2E92D230-2E3E-E875-0124-488C209A4F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48680"/>
            <a:ext cx="969348" cy="1018120"/>
          </a:xfrm>
          <a:prstGeom prst="rect">
            <a:avLst/>
          </a:prstGeom>
        </p:spPr>
      </p:pic>
      <p:pic>
        <p:nvPicPr>
          <p:cNvPr id="5" name="Picture 4">
            <a:extLst>
              <a:ext uri="{FF2B5EF4-FFF2-40B4-BE49-F238E27FC236}">
                <a16:creationId xmlns:a16="http://schemas.microsoft.com/office/drawing/2014/main" id="{43F4FD53-FE45-5110-4DFB-7F3E3DCC49D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04898" y="5426439"/>
            <a:ext cx="1427413" cy="1559666"/>
          </a:xfrm>
          <a:prstGeom prst="rect">
            <a:avLst/>
          </a:prstGeom>
        </p:spPr>
      </p:pic>
    </p:spTree>
    <p:extLst>
      <p:ext uri="{BB962C8B-B14F-4D97-AF65-F5344CB8AC3E}">
        <p14:creationId xmlns:p14="http://schemas.microsoft.com/office/powerpoint/2010/main" val="3956125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9D85A-5731-4646-06F6-CF8516CAC5D7}"/>
              </a:ext>
            </a:extLst>
          </p:cNvPr>
          <p:cNvSpPr>
            <a:spLocks noGrp="1"/>
          </p:cNvSpPr>
          <p:nvPr>
            <p:ph idx="1"/>
          </p:nvPr>
        </p:nvSpPr>
        <p:spPr>
          <a:xfrm>
            <a:off x="1048706" y="503256"/>
            <a:ext cx="10353762" cy="5837583"/>
          </a:xfrm>
        </p:spPr>
        <p:txBody>
          <a:bodyPr/>
          <a:lstStyle/>
          <a:p>
            <a:pPr>
              <a:buFont typeface="Wingdings" panose="05000000000000000000" pitchFamily="2" charset="2"/>
              <a:buChar char="q"/>
            </a:pPr>
            <a:r>
              <a:rPr lang="en-US" sz="2800" b="1" u="sng" dirty="0">
                <a:solidFill>
                  <a:srgbClr val="FFFF00"/>
                </a:solidFill>
                <a:latin typeface="Comic Sans MS" panose="030F0702030302020204" pitchFamily="66" charset="0"/>
              </a:rPr>
              <a:t>VISUALISATION IN MICROSOFT EXCEL:</a:t>
            </a:r>
          </a:p>
          <a:p>
            <a:pPr marL="36900" indent="0">
              <a:buNone/>
            </a:pPr>
            <a:r>
              <a:rPr lang="en-IN" sz="2800" dirty="0">
                <a:solidFill>
                  <a:schemeClr val="tx1"/>
                </a:solidFill>
                <a:latin typeface="Comic Sans MS" panose="030F0702030302020204" pitchFamily="66" charset="0"/>
              </a:rPr>
              <a:t>The cleaned datasets were then downloaded. Microsoft Excel was used to create interactive and visually appealing graphs and visualizations. Different chart types were utilized to represent data efficiently and enable insight exploration.</a:t>
            </a:r>
          </a:p>
          <a:p>
            <a:pPr>
              <a:buFont typeface="Wingdings" panose="05000000000000000000" pitchFamily="2" charset="2"/>
              <a:buChar char="q"/>
            </a:pPr>
            <a:r>
              <a:rPr lang="en-US" sz="2800" b="1" u="sng" dirty="0">
                <a:solidFill>
                  <a:srgbClr val="FFFF00"/>
                </a:solidFill>
                <a:latin typeface="Comic Sans MS" panose="030F0702030302020204" pitchFamily="66" charset="0"/>
              </a:rPr>
              <a:t>PROJECT REPORT: </a:t>
            </a:r>
            <a:endParaRPr lang="en-IN" sz="2800" b="1" u="sng" dirty="0">
              <a:solidFill>
                <a:srgbClr val="FFFF00"/>
              </a:solidFill>
              <a:latin typeface="Comic Sans MS" panose="030F0702030302020204" pitchFamily="66" charset="0"/>
            </a:endParaRPr>
          </a:p>
          <a:p>
            <a:pPr marL="36900" indent="0">
              <a:buNone/>
            </a:pPr>
            <a:r>
              <a:rPr lang="en-IN" sz="2800" dirty="0">
                <a:solidFill>
                  <a:schemeClr val="tx1"/>
                </a:solidFill>
                <a:latin typeface="Comic Sans MS" panose="030F0702030302020204" pitchFamily="66" charset="0"/>
              </a:rPr>
              <a:t>A comprehensive project report was made, detailing the entire process from data collection to visualization. Insights drawn from the data analysis in both Python and Microsoft Excel were documented in the report. </a:t>
            </a:r>
          </a:p>
          <a:p>
            <a:pPr marL="36900" indent="0">
              <a:buNone/>
            </a:pPr>
            <a:endParaRPr lang="en-IN" dirty="0"/>
          </a:p>
        </p:txBody>
      </p:sp>
      <p:pic>
        <p:nvPicPr>
          <p:cNvPr id="4" name="Picture 3">
            <a:extLst>
              <a:ext uri="{FF2B5EF4-FFF2-40B4-BE49-F238E27FC236}">
                <a16:creationId xmlns:a16="http://schemas.microsoft.com/office/drawing/2014/main" id="{EEF2C722-D38B-B0F5-AFD5-A3E5D4B224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4887" y="129070"/>
            <a:ext cx="969348" cy="1018120"/>
          </a:xfrm>
          <a:prstGeom prst="rect">
            <a:avLst/>
          </a:prstGeom>
        </p:spPr>
      </p:pic>
      <p:pic>
        <p:nvPicPr>
          <p:cNvPr id="5" name="Picture 4">
            <a:extLst>
              <a:ext uri="{FF2B5EF4-FFF2-40B4-BE49-F238E27FC236}">
                <a16:creationId xmlns:a16="http://schemas.microsoft.com/office/drawing/2014/main" id="{811AAA5A-1E75-1F19-1C8A-D393E648ADB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561027" y="5171607"/>
            <a:ext cx="1660636" cy="1814498"/>
          </a:xfrm>
          <a:prstGeom prst="rect">
            <a:avLst/>
          </a:prstGeom>
        </p:spPr>
      </p:pic>
    </p:spTree>
    <p:extLst>
      <p:ext uri="{BB962C8B-B14F-4D97-AF65-F5344CB8AC3E}">
        <p14:creationId xmlns:p14="http://schemas.microsoft.com/office/powerpoint/2010/main" val="25737170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734</TotalTime>
  <Words>2322</Words>
  <Application>Microsoft Office PowerPoint</Application>
  <PresentationFormat>Widescreen</PresentationFormat>
  <Paragraphs>130</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 Black</vt:lpstr>
      <vt:lpstr>Britannic Bold</vt:lpstr>
      <vt:lpstr>Calibri</vt:lpstr>
      <vt:lpstr>Calisto MT</vt:lpstr>
      <vt:lpstr>Comic Sans MS</vt:lpstr>
      <vt:lpstr>Wingdings</vt:lpstr>
      <vt:lpstr>Wingdings 2</vt:lpstr>
      <vt:lpstr>Slate</vt:lpstr>
      <vt:lpstr>BANK LOAN CASE STUDY</vt:lpstr>
      <vt:lpstr>TABLE OF CONTENTS</vt:lpstr>
      <vt:lpstr>PROJECT DESCRIPTION</vt:lpstr>
      <vt:lpstr>PowerPoint Presentation</vt:lpstr>
      <vt:lpstr>TASK</vt:lpstr>
      <vt:lpstr>TECH-STACK USED</vt:lpstr>
      <vt:lpstr>APPROACH</vt:lpstr>
      <vt:lpstr>PowerPoint Presentation</vt:lpstr>
      <vt:lpstr>PowerPoint Presentation</vt:lpstr>
      <vt:lpstr>PowerPoint Presentation</vt:lpstr>
      <vt:lpstr>2) IDENTIFY OUTLIERS IN THE DATASET</vt:lpstr>
      <vt:lpstr>PowerPoint Presentation</vt:lpstr>
      <vt:lpstr>PowerPoint Presentation</vt:lpstr>
      <vt:lpstr>PowerPoint Presentation</vt:lpstr>
      <vt:lpstr>3) ANALYZE DATA IMBALANCE</vt:lpstr>
      <vt:lpstr>4) PERFORM UNIVARIATE, SEGMENTED UNIVARIATE, AND BIVARIATE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IDENTIFY TOP CORRELATIONS FOR DIFFERENT SCENARIOS</vt:lpstr>
      <vt:lpstr>PowerPoint Presentation</vt:lpstr>
      <vt:lpstr>TOP 10 CORRELATION FOR TARGET = 1</vt:lpstr>
      <vt:lpstr>PowerPoint Presentation</vt:lpstr>
      <vt:lpstr>TOP 10 CORRELATION FOR TARGET = 0 </vt:lpstr>
      <vt:lpstr>CONCLUSION</vt:lpstr>
      <vt:lpstr>DRIVE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Alankrita Paul</dc:creator>
  <cp:lastModifiedBy>Alankrita Paul</cp:lastModifiedBy>
  <cp:revision>17</cp:revision>
  <dcterms:created xsi:type="dcterms:W3CDTF">2023-11-13T04:21:36Z</dcterms:created>
  <dcterms:modified xsi:type="dcterms:W3CDTF">2025-01-19T10:02:14Z</dcterms:modified>
</cp:coreProperties>
</file>