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5" r:id="rId6"/>
    <p:sldId id="28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13/02/2025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ESTRUTURA DE DADOS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16632"/>
            <a:ext cx="8494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FF00"/>
                </a:solidFill>
              </a:rPr>
              <a:t>O que são estruturas de dados?</a:t>
            </a:r>
          </a:p>
          <a:p>
            <a:pPr algn="just"/>
            <a:endParaRPr lang="pt-BR" sz="1600" dirty="0">
              <a:solidFill>
                <a:srgbClr val="FF0066"/>
              </a:solidFill>
            </a:endParaRP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Em computação, normalmente utilizamos os dados de forma conjunta.</a:t>
            </a: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Uma estrutura de dados, é uma coleção tanto de valores quanto de operações.</a:t>
            </a:r>
          </a:p>
        </p:txBody>
      </p:sp>
      <p:pic>
        <p:nvPicPr>
          <p:cNvPr id="2056" name="Picture 8" descr="Estrutura de dados: pilha">
            <a:extLst>
              <a:ext uri="{FF2B5EF4-FFF2-40B4-BE49-F238E27FC236}">
                <a16:creationId xmlns:a16="http://schemas.microsoft.com/office/drawing/2014/main" id="{ADCB9A8F-C83B-4228-A8D6-4EAC268C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54020"/>
            <a:ext cx="4896544" cy="34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7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443548"/>
            <a:ext cx="8494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FF00"/>
                </a:solidFill>
              </a:rPr>
              <a:t>“Podemos afirmar que um programa é composto de algoritmos e estruturas de dados, que juntos fazem com que o programa funcione como deve.”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FF00"/>
                </a:solidFill>
              </a:rPr>
              <a:t>Cada estrutura de dados tem um conjunto de métodos próprios para realizar operações como:</a:t>
            </a:r>
            <a:endParaRPr lang="pt-BR" sz="5400" dirty="0">
              <a:solidFill>
                <a:srgbClr val="FFFF00"/>
              </a:solidFill>
            </a:endParaRP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&gt; Inserir ou excluir elementos;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&gt; Buscar e localizar elementos;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&gt; Ordenar (classificar) elementos de acordo com alguma ordem especificada.</a:t>
            </a:r>
          </a:p>
        </p:txBody>
      </p:sp>
    </p:spTree>
    <p:extLst>
      <p:ext uri="{BB962C8B-B14F-4D97-AF65-F5344CB8AC3E}">
        <p14:creationId xmlns:p14="http://schemas.microsoft.com/office/powerpoint/2010/main" val="285970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FF00"/>
                </a:solidFill>
              </a:rPr>
              <a:t>Características das estruturas de dados</a:t>
            </a:r>
            <a:endParaRPr lang="pt-BR" sz="2800" dirty="0">
              <a:solidFill>
                <a:srgbClr val="FF0066"/>
              </a:solidFill>
            </a:endParaRP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As estruturas de dados podem ser: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&gt; </a:t>
            </a:r>
            <a:r>
              <a:rPr lang="pt-BR" sz="3200" u="sng" dirty="0">
                <a:solidFill>
                  <a:srgbClr val="FF0066"/>
                </a:solidFill>
              </a:rPr>
              <a:t>lineares</a:t>
            </a:r>
            <a:r>
              <a:rPr lang="pt-BR" sz="3200" dirty="0">
                <a:solidFill>
                  <a:srgbClr val="FF0066"/>
                </a:solidFill>
              </a:rPr>
              <a:t> (ex. </a:t>
            </a:r>
            <a:r>
              <a:rPr lang="pt-BR" sz="3200" dirty="0" err="1">
                <a:solidFill>
                  <a:srgbClr val="FF0066"/>
                </a:solidFill>
              </a:rPr>
              <a:t>arrays</a:t>
            </a:r>
            <a:r>
              <a:rPr lang="pt-BR" sz="3200" dirty="0">
                <a:solidFill>
                  <a:srgbClr val="FF0066"/>
                </a:solidFill>
              </a:rPr>
              <a:t>) ou </a:t>
            </a:r>
            <a:r>
              <a:rPr lang="pt-BR" sz="3200" u="sng" dirty="0">
                <a:solidFill>
                  <a:srgbClr val="FF0066"/>
                </a:solidFill>
              </a:rPr>
              <a:t>não lineares</a:t>
            </a:r>
            <a:r>
              <a:rPr lang="pt-BR" sz="3200" dirty="0">
                <a:solidFill>
                  <a:srgbClr val="FF0066"/>
                </a:solidFill>
              </a:rPr>
              <a:t> (ex. grafos);</a:t>
            </a: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&gt; </a:t>
            </a:r>
            <a:r>
              <a:rPr lang="pt-BR" sz="3200" u="sng" dirty="0">
                <a:solidFill>
                  <a:srgbClr val="FF0066"/>
                </a:solidFill>
              </a:rPr>
              <a:t>homogêneas</a:t>
            </a:r>
            <a:r>
              <a:rPr lang="pt-BR" sz="3200" dirty="0">
                <a:solidFill>
                  <a:srgbClr val="FF0066"/>
                </a:solidFill>
              </a:rPr>
              <a:t> (todos os dados que compõe a estrutura são do mesmo tipo) ou </a:t>
            </a:r>
            <a:r>
              <a:rPr lang="pt-BR" sz="3200" u="sng" dirty="0">
                <a:solidFill>
                  <a:srgbClr val="FF0066"/>
                </a:solidFill>
              </a:rPr>
              <a:t>heterogêneas</a:t>
            </a:r>
            <a:r>
              <a:rPr lang="pt-BR" sz="3200" dirty="0">
                <a:solidFill>
                  <a:srgbClr val="FF0066"/>
                </a:solidFill>
              </a:rPr>
              <a:t> (podem conter dados de vários tipos);</a:t>
            </a: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&gt; </a:t>
            </a:r>
            <a:r>
              <a:rPr lang="pt-BR" sz="3200" u="sng" dirty="0">
                <a:solidFill>
                  <a:srgbClr val="FF0066"/>
                </a:solidFill>
              </a:rPr>
              <a:t>estáticas</a:t>
            </a:r>
            <a:r>
              <a:rPr lang="pt-BR" sz="3200" dirty="0">
                <a:solidFill>
                  <a:srgbClr val="FF0066"/>
                </a:solidFill>
              </a:rPr>
              <a:t> (têm tamanho/capacidade de memória fixa) ou </a:t>
            </a:r>
            <a:r>
              <a:rPr lang="pt-BR" sz="3200" u="sng" dirty="0">
                <a:solidFill>
                  <a:srgbClr val="FF0066"/>
                </a:solidFill>
              </a:rPr>
              <a:t>dinâmicas</a:t>
            </a:r>
            <a:r>
              <a:rPr lang="pt-BR" sz="3200" dirty="0">
                <a:solidFill>
                  <a:srgbClr val="FF0066"/>
                </a:solidFill>
              </a:rPr>
              <a:t> (podem expandir).</a:t>
            </a:r>
          </a:p>
        </p:txBody>
      </p:sp>
    </p:spTree>
    <p:extLst>
      <p:ext uri="{BB962C8B-B14F-4D97-AF65-F5344CB8AC3E}">
        <p14:creationId xmlns:p14="http://schemas.microsoft.com/office/powerpoint/2010/main" val="125620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err="1">
                <a:solidFill>
                  <a:srgbClr val="FFFF00"/>
                </a:solidFill>
              </a:rPr>
              <a:t>Array</a:t>
            </a:r>
            <a:endParaRPr lang="pt-BR" sz="3600" dirty="0">
              <a:solidFill>
                <a:srgbClr val="FF0066"/>
              </a:solidFill>
            </a:endParaRP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Também chamado de vetor, matriz ou </a:t>
            </a:r>
            <a:r>
              <a:rPr lang="pt-BR" sz="3600" i="1" dirty="0">
                <a:solidFill>
                  <a:srgbClr val="FF0066"/>
                </a:solidFill>
              </a:rPr>
              <a:t>arranjo</a:t>
            </a:r>
            <a:r>
              <a:rPr lang="pt-BR" sz="3600" dirty="0">
                <a:solidFill>
                  <a:srgbClr val="FF0066"/>
                </a:solidFill>
              </a:rPr>
              <a:t>, o </a:t>
            </a:r>
            <a:r>
              <a:rPr lang="pt-BR" sz="3600" dirty="0" err="1">
                <a:solidFill>
                  <a:srgbClr val="FF0066"/>
                </a:solidFill>
              </a:rPr>
              <a:t>array</a:t>
            </a:r>
            <a:r>
              <a:rPr lang="pt-BR" sz="3600" dirty="0">
                <a:solidFill>
                  <a:srgbClr val="FF0066"/>
                </a:solidFill>
              </a:rPr>
              <a:t> é a mais comum das estruturas de dados.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Um </a:t>
            </a:r>
            <a:r>
              <a:rPr lang="pt-BR" sz="3600" dirty="0" err="1">
                <a:solidFill>
                  <a:srgbClr val="FF0066"/>
                </a:solidFill>
              </a:rPr>
              <a:t>array</a:t>
            </a:r>
            <a:r>
              <a:rPr lang="pt-BR" sz="3600" dirty="0">
                <a:solidFill>
                  <a:srgbClr val="FF0066"/>
                </a:solidFill>
              </a:rPr>
              <a:t> é uma lista ordenada de valores:</a:t>
            </a:r>
          </a:p>
          <a:p>
            <a:pPr algn="just"/>
            <a:endParaRPr lang="pt-BR" sz="3200" dirty="0">
              <a:solidFill>
                <a:srgbClr val="FF0066"/>
              </a:solidFill>
            </a:endParaRPr>
          </a:p>
          <a:p>
            <a:pPr algn="just"/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134F46-7945-4713-8F72-A9AD8902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0" y="4354513"/>
            <a:ext cx="8568000" cy="14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</a:rPr>
              <a:t>const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listaNumeros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 = [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</a:rPr>
              <a:t>4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</a:rPr>
              <a:t>6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</a:rPr>
              <a:t>2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</a:rPr>
              <a:t>77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</a:rPr>
              <a:t>1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</a:rPr>
              <a:t>0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</a:rPr>
              <a:t>const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listaFrutas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 = [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</a:rPr>
              <a:t>"banana"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</a:rPr>
              <a:t>"maçã"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,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</a:rPr>
              <a:t>"pera"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</a:rPr>
              <a:t>];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236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Bloody</vt:lpstr>
      <vt:lpstr>Calibri</vt:lpstr>
      <vt:lpstr>Impact</vt:lpstr>
      <vt:lpstr>Tema do Office</vt:lpstr>
      <vt:lpstr>“ESTRUTURA DE DADOS”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52</cp:revision>
  <dcterms:created xsi:type="dcterms:W3CDTF">2020-01-22T14:41:03Z</dcterms:created>
  <dcterms:modified xsi:type="dcterms:W3CDTF">2025-02-13T22:59:15Z</dcterms:modified>
</cp:coreProperties>
</file>