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6" r:id="rId4"/>
    <p:sldId id="262" r:id="rId5"/>
    <p:sldId id="263" r:id="rId6"/>
    <p:sldId id="265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E11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2277" autoAdjust="0"/>
  </p:normalViewPr>
  <p:slideViewPr>
    <p:cSldViewPr>
      <p:cViewPr varScale="1">
        <p:scale>
          <a:sx n="73" d="100"/>
          <a:sy n="73" d="100"/>
        </p:scale>
        <p:origin x="1661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08/08/2025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398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08/08/2025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11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08/08/2025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83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08/08/2025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805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08/08/2025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483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08/08/2025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800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08/08/2025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00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08/08/2025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774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08/08/2025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024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08/08/2025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65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08/08/2025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970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1563A-35C7-49EE-9FEB-8EB53781E0B1}" type="datetimeFigureOut">
              <a:rPr lang="pt-BR" smtClean="0"/>
              <a:t>08/08/2025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350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A9788-781E-7502-9B52-989D1B1CC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D573BA1-0FEF-A57F-5C0F-E6F09A01D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52" y="0"/>
            <a:ext cx="9144000" cy="4567513"/>
          </a:xfrm>
          <a:prstGeom prst="rect">
            <a:avLst/>
          </a:prstGeom>
        </p:spPr>
      </p:pic>
      <p:pic>
        <p:nvPicPr>
          <p:cNvPr id="9" name="Imagem 8" descr="Interface gráfica do usuário, Site">
            <a:extLst>
              <a:ext uri="{FF2B5EF4-FFF2-40B4-BE49-F238E27FC236}">
                <a16:creationId xmlns:a16="http://schemas.microsoft.com/office/drawing/2014/main" id="{DA12A06D-D497-3796-725A-CFFAF9EC3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0" t="34650" r="914" b="34901"/>
          <a:stretch/>
        </p:blipFill>
        <p:spPr>
          <a:xfrm>
            <a:off x="6212944" y="2314078"/>
            <a:ext cx="2592288" cy="179744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8CE72E6-1FF0-8766-BC11-5ABBF8C69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338" y="4163412"/>
            <a:ext cx="1032574" cy="37108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E37C4EE-8284-1C7A-C6FC-841B09553CAD}"/>
              </a:ext>
            </a:extLst>
          </p:cNvPr>
          <p:cNvSpPr txBox="1"/>
          <p:nvPr/>
        </p:nvSpPr>
        <p:spPr>
          <a:xfrm>
            <a:off x="0" y="4694664"/>
            <a:ext cx="9141647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pt-BR" sz="1600" b="1" i="0" dirty="0">
                <a:solidFill>
                  <a:srgbClr val="F8FAFF"/>
                </a:solidFill>
                <a:effectLst/>
                <a:latin typeface="Inter"/>
              </a:rPr>
              <a:t> Mestre em Computação Aplicada em Biociência (USP)</a:t>
            </a:r>
          </a:p>
          <a:p>
            <a:pPr algn="ctr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sz="1600" b="1" i="0" dirty="0">
                <a:solidFill>
                  <a:srgbClr val="F8FAFF"/>
                </a:solidFill>
                <a:effectLst/>
                <a:latin typeface="Inter"/>
              </a:rPr>
              <a:t> Especialização MBA em Gestão de Tecnologia da Informação (Faculdade Anhanguera)</a:t>
            </a:r>
          </a:p>
          <a:p>
            <a:pPr algn="ctr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sz="1600" b="1" i="0" dirty="0">
                <a:solidFill>
                  <a:srgbClr val="F8FAFF"/>
                </a:solidFill>
                <a:effectLst/>
                <a:latin typeface="Inter"/>
              </a:rPr>
              <a:t> Pós-Graduação em Docência no Ensino Superior (Centro Universitário Barão de Mauá)</a:t>
            </a:r>
          </a:p>
          <a:p>
            <a:pPr algn="ctr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sz="1600" b="1" i="0" dirty="0">
                <a:solidFill>
                  <a:srgbClr val="F8FAFF"/>
                </a:solidFill>
                <a:effectLst/>
                <a:latin typeface="Inter"/>
              </a:rPr>
              <a:t> Pós-Graduação em Gestão Escolar (Centro Universitário Barão de Mauá)</a:t>
            </a:r>
          </a:p>
          <a:p>
            <a:pPr algn="ctr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sz="1600" b="1" i="0" dirty="0">
                <a:solidFill>
                  <a:srgbClr val="F8FAFF"/>
                </a:solidFill>
                <a:effectLst/>
                <a:latin typeface="Inter"/>
              </a:rPr>
              <a:t> Licenciatura - Formação Pedagógica em Matemática (Faculdade Anhanguera)</a:t>
            </a:r>
          </a:p>
          <a:p>
            <a:pPr algn="ctr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sz="1600" b="1" i="0" dirty="0">
                <a:solidFill>
                  <a:srgbClr val="F8FAFF"/>
                </a:solidFill>
                <a:effectLst/>
                <a:latin typeface="Inter"/>
              </a:rPr>
              <a:t> Curso Superior de Tecnologia em Análise e Desenvolvimento de Sistemas (FATEC)</a:t>
            </a:r>
          </a:p>
          <a:p>
            <a:pPr algn="ctr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sz="1600" b="1" i="0" dirty="0">
                <a:solidFill>
                  <a:srgbClr val="F8FAFF"/>
                </a:solidFill>
                <a:effectLst/>
                <a:latin typeface="Inter"/>
              </a:rPr>
              <a:t> Curso Superior de Formação Específica em Informática Empresarial e Comercial (UNIFRAN)</a:t>
            </a:r>
          </a:p>
        </p:txBody>
      </p:sp>
    </p:spTree>
    <p:extLst>
      <p:ext uri="{BB962C8B-B14F-4D97-AF65-F5344CB8AC3E}">
        <p14:creationId xmlns:p14="http://schemas.microsoft.com/office/powerpoint/2010/main" val="26894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programaçã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45"/>
            <a:ext cx="9143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AD081224-7062-42D5-AC83-0BE27E97D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2592288"/>
            <a:ext cx="9144000" cy="1628800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pt-BR" sz="8800" b="1" dirty="0">
                <a:solidFill>
                  <a:srgbClr val="7030A0"/>
                </a:solidFill>
                <a:latin typeface="Impact" panose="020B0806030902050204" pitchFamily="34" charset="0"/>
                <a:cs typeface="Arial" pitchFamily="34" charset="0"/>
              </a:rPr>
              <a:t>“</a:t>
            </a:r>
            <a:r>
              <a:rPr lang="pt-BR" sz="8800" b="1" dirty="0">
                <a:latin typeface="Impact" panose="020B0806030902050204" pitchFamily="34" charset="0"/>
                <a:cs typeface="Arial" pitchFamily="34" charset="0"/>
              </a:rPr>
              <a:t>A</a:t>
            </a:r>
            <a:r>
              <a:rPr lang="pt-BR" sz="8800" b="1" dirty="0">
                <a:solidFill>
                  <a:srgbClr val="00B050"/>
                </a:solidFill>
                <a:latin typeface="Impact" panose="020B0806030902050204" pitchFamily="34" charset="0"/>
                <a:cs typeface="Arial" pitchFamily="34" charset="0"/>
              </a:rPr>
              <a:t>PRE</a:t>
            </a:r>
            <a:r>
              <a:rPr lang="pt-BR" sz="8800" b="1" dirty="0">
                <a:solidFill>
                  <a:srgbClr val="7030A0"/>
                </a:solidFill>
                <a:latin typeface="Impact" panose="020B0806030902050204" pitchFamily="34" charset="0"/>
                <a:cs typeface="Arial" pitchFamily="34" charset="0"/>
              </a:rPr>
              <a:t>SEN</a:t>
            </a:r>
            <a:r>
              <a:rPr lang="pt-BR" sz="8800" b="1" dirty="0">
                <a:solidFill>
                  <a:srgbClr val="00B0F0"/>
                </a:solidFill>
                <a:latin typeface="Impact" panose="020B0806030902050204" pitchFamily="34" charset="0"/>
                <a:cs typeface="Arial" pitchFamily="34" charset="0"/>
              </a:rPr>
              <a:t>TA</a:t>
            </a:r>
            <a:r>
              <a:rPr lang="pt-BR" sz="8800" b="1" dirty="0">
                <a:solidFill>
                  <a:srgbClr val="FFC000"/>
                </a:solidFill>
                <a:latin typeface="Impact" panose="020B0806030902050204" pitchFamily="34" charset="0"/>
                <a:cs typeface="Arial" pitchFamily="34" charset="0"/>
              </a:rPr>
              <a:t>ÇÃO</a:t>
            </a:r>
            <a:r>
              <a:rPr lang="pt-BR" sz="8800" b="1" dirty="0">
                <a:solidFill>
                  <a:srgbClr val="7030A0"/>
                </a:solidFill>
                <a:latin typeface="Impact" panose="020B0806030902050204" pitchFamily="34" charset="0"/>
                <a:cs typeface="Arial" pitchFamily="34" charset="0"/>
              </a:rPr>
              <a:t>”</a:t>
            </a:r>
            <a:endParaRPr lang="pt-BR" sz="4800" b="1" dirty="0">
              <a:solidFill>
                <a:srgbClr val="7030A0"/>
              </a:solidFill>
              <a:latin typeface="Impact" panose="020B080603090205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65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229200"/>
            <a:ext cx="9144000" cy="1628800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pt-BR" sz="6000" b="1" dirty="0">
                <a:solidFill>
                  <a:srgbClr val="7030A0"/>
                </a:solidFill>
                <a:latin typeface="Impact" panose="020B0806030902050204" pitchFamily="34" charset="0"/>
                <a:cs typeface="Arial" pitchFamily="34" charset="0"/>
              </a:rPr>
              <a:t>       “</a:t>
            </a:r>
            <a:r>
              <a:rPr lang="pt-BR" sz="6000" b="1" dirty="0">
                <a:latin typeface="Impact" panose="020B0806030902050204" pitchFamily="34" charset="0"/>
                <a:cs typeface="Arial" pitchFamily="34" charset="0"/>
              </a:rPr>
              <a:t>ESTRUTURA DE DADOS</a:t>
            </a:r>
            <a:r>
              <a:rPr lang="pt-BR" sz="6000" b="1" dirty="0">
                <a:solidFill>
                  <a:srgbClr val="7030A0"/>
                </a:solidFill>
                <a:latin typeface="Impact" panose="020B0806030902050204" pitchFamily="34" charset="0"/>
                <a:cs typeface="Arial" pitchFamily="34" charset="0"/>
              </a:rPr>
              <a:t>”</a:t>
            </a:r>
            <a:endParaRPr lang="pt-BR" sz="3600" b="1" dirty="0">
              <a:solidFill>
                <a:srgbClr val="7030A0"/>
              </a:solidFill>
              <a:latin typeface="Impact" panose="020B0806030902050204" pitchFamily="34" charset="0"/>
              <a:cs typeface="Arial" pitchFamily="34" charset="0"/>
            </a:endParaRPr>
          </a:p>
        </p:txBody>
      </p:sp>
      <p:pic>
        <p:nvPicPr>
          <p:cNvPr id="1026" name="Picture 2" descr="Resultado de imagem para J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8" t="10773" r="19724" b="10902"/>
          <a:stretch/>
        </p:blipFill>
        <p:spPr bwMode="auto">
          <a:xfrm>
            <a:off x="3528742" y="1038240"/>
            <a:ext cx="5507754" cy="401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35496" y="3329088"/>
            <a:ext cx="38110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800" dirty="0">
                <a:solidFill>
                  <a:srgbClr val="E11F3B"/>
                </a:solidFill>
                <a:latin typeface="Bloody" pitchFamily="2" charset="0"/>
              </a:rPr>
              <a:t>Prof.º</a:t>
            </a:r>
          </a:p>
          <a:p>
            <a:pPr algn="r"/>
            <a:r>
              <a:rPr lang="pt-BR" sz="3800" dirty="0">
                <a:solidFill>
                  <a:srgbClr val="E11F3B"/>
                </a:solidFill>
                <a:latin typeface="Bloody" pitchFamily="2" charset="0"/>
              </a:rPr>
              <a:t>Alexandre Gomes</a:t>
            </a:r>
          </a:p>
        </p:txBody>
      </p:sp>
      <p:sp>
        <p:nvSpPr>
          <p:cNvPr id="3" name="Retângulo 2"/>
          <p:cNvSpPr/>
          <p:nvPr/>
        </p:nvSpPr>
        <p:spPr>
          <a:xfrm>
            <a:off x="35496" y="4434210"/>
            <a:ext cx="41044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7030A0"/>
                </a:solidFill>
              </a:rPr>
              <a:t>&gt;</a:t>
            </a:r>
            <a:r>
              <a:rPr lang="pt-BR" sz="2000" dirty="0">
                <a:solidFill>
                  <a:srgbClr val="00B0F0"/>
                </a:solidFill>
              </a:rPr>
              <a:t>alexandre.</a:t>
            </a:r>
            <a:r>
              <a:rPr lang="pt-BR" sz="2000" dirty="0">
                <a:solidFill>
                  <a:srgbClr val="FFFF00"/>
                </a:solidFill>
              </a:rPr>
              <a:t>silva</a:t>
            </a:r>
            <a:r>
              <a:rPr lang="pt-BR" sz="2000" dirty="0">
                <a:solidFill>
                  <a:srgbClr val="00B050"/>
                </a:solidFill>
              </a:rPr>
              <a:t>251</a:t>
            </a:r>
            <a:r>
              <a:rPr lang="pt-BR" sz="2000" dirty="0">
                <a:solidFill>
                  <a:srgbClr val="7030A0"/>
                </a:solidFill>
              </a:rPr>
              <a:t>@fatec.</a:t>
            </a:r>
            <a:r>
              <a:rPr lang="pt-BR" sz="2000" dirty="0">
                <a:solidFill>
                  <a:schemeClr val="bg1"/>
                </a:solidFill>
              </a:rPr>
              <a:t>sp.</a:t>
            </a:r>
            <a:r>
              <a:rPr lang="pt-BR" sz="2000" dirty="0">
                <a:solidFill>
                  <a:schemeClr val="accent6">
                    <a:lumMod val="75000"/>
                  </a:schemeClr>
                </a:solidFill>
              </a:rPr>
              <a:t>gov.</a:t>
            </a:r>
            <a:r>
              <a:rPr lang="pt-BR" sz="2000" dirty="0">
                <a:solidFill>
                  <a:srgbClr val="FF0066"/>
                </a:solidFill>
              </a:rPr>
              <a:t>br</a:t>
            </a:r>
          </a:p>
          <a:p>
            <a:r>
              <a:rPr lang="pt-BR" sz="2000" dirty="0">
                <a:solidFill>
                  <a:srgbClr val="7030A0"/>
                </a:solidFill>
              </a:rPr>
              <a:t>&gt;</a:t>
            </a:r>
            <a:r>
              <a:rPr lang="pt-BR" sz="2000" dirty="0">
                <a:solidFill>
                  <a:srgbClr val="FF0066"/>
                </a:solidFill>
              </a:rPr>
              <a:t>(16) </a:t>
            </a:r>
            <a:r>
              <a:rPr lang="pt-BR" sz="2000" dirty="0">
                <a:solidFill>
                  <a:srgbClr val="FFFF00"/>
                </a:solidFill>
              </a:rPr>
              <a:t>99201</a:t>
            </a:r>
            <a:r>
              <a:rPr lang="pt-BR" sz="2000" dirty="0">
                <a:solidFill>
                  <a:srgbClr val="00B050"/>
                </a:solidFill>
              </a:rPr>
              <a:t>-10</a:t>
            </a:r>
            <a:r>
              <a:rPr lang="pt-BR" sz="2000" dirty="0">
                <a:solidFill>
                  <a:srgbClr val="7030A0"/>
                </a:solidFill>
              </a:rPr>
              <a:t>10</a:t>
            </a:r>
          </a:p>
        </p:txBody>
      </p:sp>
      <p:pic>
        <p:nvPicPr>
          <p:cNvPr id="6" name="Picture 25" descr="C:\Users\Alexandre Gomes\Desktop\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09" y="324898"/>
            <a:ext cx="1800200" cy="110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 descr="C:\Users\Alexandre Gomes\Desktop\visual-studio-code-logo-284BC24C39-seeklogo.co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92" y="5440105"/>
            <a:ext cx="1205496" cy="120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Alexandre Gomes\Desktop\JS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2" r="13822" b="4493"/>
          <a:stretch/>
        </p:blipFill>
        <p:spPr bwMode="auto">
          <a:xfrm>
            <a:off x="784944" y="1657045"/>
            <a:ext cx="943329" cy="123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824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 txBox="1">
            <a:spLocks/>
          </p:cNvSpPr>
          <p:nvPr/>
        </p:nvSpPr>
        <p:spPr>
          <a:xfrm>
            <a:off x="0" y="1313210"/>
            <a:ext cx="9144000" cy="53144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ESTRUTURA DE DADOS – 3º ADS</a:t>
            </a:r>
            <a:endParaRPr lang="pt-BR" sz="20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83071" y="2204864"/>
            <a:ext cx="853740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u="sng" dirty="0">
                <a:solidFill>
                  <a:schemeClr val="bg1"/>
                </a:solidFill>
              </a:rPr>
              <a:t>Ementa</a:t>
            </a:r>
            <a:r>
              <a:rPr lang="pt-BR" sz="2400" b="1" dirty="0">
                <a:solidFill>
                  <a:schemeClr val="bg1"/>
                </a:solidFill>
              </a:rPr>
              <a:t>: </a:t>
            </a:r>
            <a:r>
              <a:rPr lang="pt-BR" sz="2400" dirty="0">
                <a:solidFill>
                  <a:schemeClr val="bg1"/>
                </a:solidFill>
              </a:rPr>
              <a:t>Pilhas, filas, alocação dinâmica, recursividade, listas encadeadas, tabelas de espalhamento e árvores. Algoritmos de ordenação e busca.</a:t>
            </a:r>
          </a:p>
          <a:p>
            <a:pPr algn="just"/>
            <a:endParaRPr lang="pt-BR" sz="2400" dirty="0">
              <a:solidFill>
                <a:schemeClr val="bg1"/>
              </a:solidFill>
            </a:endParaRPr>
          </a:p>
          <a:p>
            <a:pPr algn="just"/>
            <a:r>
              <a:rPr lang="pt-BR" sz="2400" b="1" u="sng" dirty="0">
                <a:solidFill>
                  <a:schemeClr val="bg1"/>
                </a:solidFill>
              </a:rPr>
              <a:t>Objetivo</a:t>
            </a:r>
            <a:r>
              <a:rPr lang="pt-BR" sz="2400" dirty="0">
                <a:solidFill>
                  <a:schemeClr val="bg1"/>
                </a:solidFill>
              </a:rPr>
              <a:t>: Criar e manipular tipos abstratos de dados: listas, pilhas, filas e árvores. Discutir os algoritmos de ordenação e de busca.</a:t>
            </a:r>
          </a:p>
          <a:p>
            <a:pPr algn="just"/>
            <a:endParaRPr lang="pt-BR" sz="2400" dirty="0">
              <a:solidFill>
                <a:schemeClr val="bg1"/>
              </a:solidFill>
            </a:endParaRPr>
          </a:p>
          <a:p>
            <a:pPr algn="just"/>
            <a:r>
              <a:rPr lang="pt-BR" sz="2400" b="1" u="sng" dirty="0">
                <a:solidFill>
                  <a:schemeClr val="bg1"/>
                </a:solidFill>
              </a:rPr>
              <a:t>Bibliografia Básica:</a:t>
            </a:r>
            <a:r>
              <a:rPr lang="pt-BR" sz="2400" b="1" dirty="0">
                <a:solidFill>
                  <a:schemeClr val="bg1"/>
                </a:solidFill>
              </a:rPr>
              <a:t> </a:t>
            </a:r>
            <a:r>
              <a:rPr lang="pt-BR" sz="2000" dirty="0">
                <a:solidFill>
                  <a:schemeClr val="bg1"/>
                </a:solidFill>
              </a:rPr>
              <a:t>EDELWEISS, N; GALANTE, R. Estruturas de Dados. Livros Didáticos UFRGS, V.18. Bookman, 2009.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</a:rPr>
              <a:t>KOFFMANN, E. B. Objetos, Abstração, Estrutura de Dados e Projeto. LTC, 2008.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</a:rPr>
              <a:t>PEREIRA, Silvio do Lago. Estruturas de Dados Fundamentais – Conceitos e Aplicações. 12ª edição, 2ª reimpressão, São Paulo: Érica, 2009.</a:t>
            </a:r>
          </a:p>
        </p:txBody>
      </p:sp>
    </p:spTree>
    <p:extLst>
      <p:ext uri="{BB962C8B-B14F-4D97-AF65-F5344CB8AC3E}">
        <p14:creationId xmlns:p14="http://schemas.microsoft.com/office/powerpoint/2010/main" val="61818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E411AC-F7D6-4045-9D06-FD33DAFB35D0}"/>
              </a:ext>
            </a:extLst>
          </p:cNvPr>
          <p:cNvSpPr txBox="1">
            <a:spLocks/>
          </p:cNvSpPr>
          <p:nvPr/>
        </p:nvSpPr>
        <p:spPr>
          <a:xfrm>
            <a:off x="0" y="1313210"/>
            <a:ext cx="9144000" cy="53144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ESTRUTURA DE DADOS – 3º ADS</a:t>
            </a:r>
            <a:endParaRPr lang="pt-BR" sz="20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3747CF1-7DED-4FDC-7667-A7798321E5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3470"/>
          <a:stretch/>
        </p:blipFill>
        <p:spPr>
          <a:xfrm>
            <a:off x="899592" y="1886688"/>
            <a:ext cx="2952328" cy="494116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6407F1D-C9E0-BDFA-4ADD-5EBC25055D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222" b="143"/>
          <a:stretch/>
        </p:blipFill>
        <p:spPr>
          <a:xfrm>
            <a:off x="5364088" y="2276872"/>
            <a:ext cx="2952328" cy="381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11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83071" y="2226344"/>
            <a:ext cx="85374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pt-BR" sz="2400" b="1" u="sng" dirty="0">
                <a:solidFill>
                  <a:schemeClr val="bg1"/>
                </a:solidFill>
              </a:rPr>
              <a:t>Nota do 1º Bimestre</a:t>
            </a:r>
          </a:p>
          <a:p>
            <a:pPr marL="457200" indent="-457200" algn="just">
              <a:buFontTx/>
              <a:buChar char="-"/>
            </a:pPr>
            <a:r>
              <a:rPr lang="pt-BR" sz="2400" dirty="0">
                <a:solidFill>
                  <a:schemeClr val="bg1"/>
                </a:solidFill>
              </a:rPr>
              <a:t>Trabalho (T1): (Valor 2,0)</a:t>
            </a:r>
          </a:p>
          <a:p>
            <a:pPr marL="457200" indent="-457200" algn="just">
              <a:buFontTx/>
              <a:buChar char="-"/>
            </a:pPr>
            <a:r>
              <a:rPr lang="pt-BR" sz="2400" dirty="0">
                <a:solidFill>
                  <a:schemeClr val="bg1"/>
                </a:solidFill>
              </a:rPr>
              <a:t>Prova (P1): Recursividade, Algoritmos de Ordenação e Busca. (Valor 8,0)</a:t>
            </a:r>
          </a:p>
          <a:p>
            <a:pPr marL="457200" indent="-457200" algn="just">
              <a:buFontTx/>
              <a:buChar char="-"/>
            </a:pPr>
            <a:endParaRPr lang="pt-BR" sz="2400" dirty="0">
              <a:solidFill>
                <a:schemeClr val="bg1"/>
              </a:solidFill>
            </a:endParaRPr>
          </a:p>
          <a:p>
            <a:pPr marL="457200" indent="-457200" algn="just">
              <a:buFontTx/>
              <a:buChar char="-"/>
            </a:pPr>
            <a:r>
              <a:rPr lang="pt-BR" sz="2400" b="1" u="sng" dirty="0">
                <a:solidFill>
                  <a:schemeClr val="bg1"/>
                </a:solidFill>
              </a:rPr>
              <a:t>Nota do 2º Bimestre</a:t>
            </a:r>
          </a:p>
          <a:p>
            <a:pPr marL="457200" indent="-457200" algn="just">
              <a:buFontTx/>
              <a:buChar char="-"/>
            </a:pPr>
            <a:r>
              <a:rPr lang="pt-BR" sz="2400" dirty="0">
                <a:solidFill>
                  <a:schemeClr val="bg1"/>
                </a:solidFill>
              </a:rPr>
              <a:t>Trabalho (T2): (Valor 2,0)</a:t>
            </a:r>
          </a:p>
          <a:p>
            <a:pPr marL="457200" indent="-457200" algn="just">
              <a:buFontTx/>
              <a:buChar char="-"/>
            </a:pPr>
            <a:r>
              <a:rPr lang="pt-BR" sz="2400" dirty="0">
                <a:solidFill>
                  <a:schemeClr val="bg1"/>
                </a:solidFill>
              </a:rPr>
              <a:t>Prova (P2): Pilha, Fila, Deque, Lista Encadeada e Árvore Binária. (Valor 8,0)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750E797-94C0-4463-9AD8-DC3E467F4979}"/>
              </a:ext>
            </a:extLst>
          </p:cNvPr>
          <p:cNvSpPr txBox="1">
            <a:spLocks/>
          </p:cNvSpPr>
          <p:nvPr/>
        </p:nvSpPr>
        <p:spPr>
          <a:xfrm>
            <a:off x="0" y="1313210"/>
            <a:ext cx="9144000" cy="53144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ESTRUTURA DE DADOS – 3º ADS</a:t>
            </a:r>
            <a:endParaRPr lang="pt-BR" sz="20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2086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324</Words>
  <Application>Microsoft Office PowerPoint</Application>
  <PresentationFormat>Apresentação na tela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Bloody</vt:lpstr>
      <vt:lpstr>Calibri</vt:lpstr>
      <vt:lpstr>Impact</vt:lpstr>
      <vt:lpstr>Inter</vt:lpstr>
      <vt:lpstr>Tema do Office</vt:lpstr>
      <vt:lpstr>Apresentação do PowerPoint</vt:lpstr>
      <vt:lpstr>“APRESENTAÇÃO”</vt:lpstr>
      <vt:lpstr>       “ESTRUTURA DE DADOS”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JavaScritp</dc:title>
  <dc:creator>Alexandre Gomes</dc:creator>
  <cp:lastModifiedBy>Alexandre Gomes da Silva</cp:lastModifiedBy>
  <cp:revision>74</cp:revision>
  <dcterms:created xsi:type="dcterms:W3CDTF">2020-01-22T14:41:03Z</dcterms:created>
  <dcterms:modified xsi:type="dcterms:W3CDTF">2025-08-08T18:16:26Z</dcterms:modified>
</cp:coreProperties>
</file>