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notesMasterIdLst>
    <p:notesMasterId r:id="rId11"/>
  </p:notesMasterIdLst>
  <p:sldIdLst>
    <p:sldId id="256" r:id="rId3"/>
    <p:sldId id="275" r:id="rId4"/>
    <p:sldId id="293" r:id="rId5"/>
    <p:sldId id="276" r:id="rId6"/>
    <p:sldId id="291" r:id="rId7"/>
    <p:sldId id="279" r:id="rId8"/>
    <p:sldId id="280" r:id="rId9"/>
    <p:sldId id="292" r:id="rId10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3BD3B5-80D3-4476-AD0B-2810232286BB}" type="slidenum">
              <a:rPr lang="pt-BR" sz="1400" b="0" strike="noStrike" spc="-1">
                <a:latin typeface="Times New Roman" panose="02020603050405020304"/>
              </a:rPr>
              <a:t>‹nº›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0CE5D0-F294-4A70-A719-5A1D4831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F00763-1B44-405A-A2B3-AA1831DD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79" y="908923"/>
            <a:ext cx="7974842" cy="37860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 dirty="0">
                <a:solidFill>
                  <a:srgbClr val="000000"/>
                </a:solidFill>
                <a:latin typeface="Century Schoolbook"/>
              </a:rPr>
              <a:t>Operadores Aritméticos</a:t>
            </a:r>
            <a:endParaRPr lang="pt-BR" sz="4400" b="0" strike="noStrike" spc="-1" dirty="0">
              <a:latin typeface="Arial" panose="020B0604020202020204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4400" b="0" strike="noStrike" spc="7" dirty="0">
                <a:solidFill>
                  <a:srgbClr val="000000"/>
                </a:solidFill>
                <a:latin typeface="Century Schoolbook"/>
              </a:rPr>
              <a:t>+     soma</a:t>
            </a:r>
            <a:endParaRPr lang="pt-BR" sz="44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4400" b="0" strike="noStrike" spc="7" dirty="0">
                <a:solidFill>
                  <a:srgbClr val="000000"/>
                </a:solidFill>
                <a:latin typeface="Century Schoolbook"/>
              </a:rPr>
              <a:t>-      subtração</a:t>
            </a:r>
            <a:endParaRPr lang="pt-BR" sz="44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4400" b="0" strike="noStrike" spc="7" dirty="0">
                <a:solidFill>
                  <a:srgbClr val="000000"/>
                </a:solidFill>
                <a:latin typeface="Century Schoolbook"/>
              </a:rPr>
              <a:t>/      divisão</a:t>
            </a:r>
            <a:endParaRPr lang="pt-BR" sz="44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4400" b="0" strike="noStrike" spc="7" dirty="0">
                <a:solidFill>
                  <a:srgbClr val="000000"/>
                </a:solidFill>
                <a:latin typeface="Century Schoolbook"/>
              </a:rPr>
              <a:t>*     multiplicação</a:t>
            </a:r>
            <a:endParaRPr lang="pt-BR" sz="4400" b="0" strike="noStrike" spc="-1" dirty="0">
              <a:latin typeface="Arial" panose="020B0604020202020204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4400" b="0" strike="noStrike" spc="7" dirty="0">
                <a:solidFill>
                  <a:srgbClr val="000000"/>
                </a:solidFill>
                <a:latin typeface="Century Schoolbook"/>
              </a:rPr>
              <a:t>%    resto da divisão</a:t>
            </a:r>
            <a:endParaRPr lang="pt-BR" sz="44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50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Comandos de Saída de Dados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261800" y="1828800"/>
            <a:ext cx="92396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800" b="0" strike="noStrike" spc="7" dirty="0">
                <a:solidFill>
                  <a:srgbClr val="000000"/>
                </a:solidFill>
                <a:latin typeface="Century Schoolbook"/>
              </a:rPr>
              <a:t>Em determinadas situações precisamos mostrar ao usuário do programa alguma informação. Para isso, existe um comando na programação que exibe dados ao usuário. </a:t>
            </a: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800" b="0" strike="noStrike" spc="7" dirty="0">
                <a:solidFill>
                  <a:srgbClr val="000000"/>
                </a:solidFill>
                <a:latin typeface="Century Schoolbook"/>
              </a:rPr>
              <a:t>Quando você utilizar textos, ele deve estar entre aspas conforme este exemplo:</a:t>
            </a: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800" b="0" strike="noStrike" spc="7" dirty="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pt-BR" sz="28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escreva("texto de saída")</a:t>
            </a:r>
            <a:endParaRPr lang="pt-BR" sz="20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Comandos de Saída de Dados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261800" y="1828800"/>
            <a:ext cx="92396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programa{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9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inicio() {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inteiro </a:t>
            </a:r>
            <a:r>
              <a:rPr lang="pt-BR" sz="29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=5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9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//escreve um texto seguido por uma quebra de linha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escreva("Escreva um texto aqui.\n")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9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//escreve no console o valor da variável "</a:t>
            </a:r>
            <a:r>
              <a:rPr lang="pt-BR" sz="2900" b="1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pt-BR" sz="29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</a:t>
            </a:r>
            <a:r>
              <a:rPr lang="pt-BR" sz="29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9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//quebra linha e escreve um texto e o valor da variável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	escreva("\</a:t>
            </a:r>
            <a:r>
              <a:rPr lang="pt-BR" sz="29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valor da variável é: ", </a:t>
            </a:r>
            <a:r>
              <a:rPr lang="pt-BR" sz="29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)      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9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465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261800" y="365760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>
                <a:solidFill>
                  <a:srgbClr val="000000"/>
                </a:solidFill>
                <a:latin typeface="Century Schoolbook"/>
              </a:rPr>
              <a:t>Comandos de Entrada de Dados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261800" y="1828800"/>
            <a:ext cx="859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Em alguns problemas, precisamos que o usuário digite um valor a ser armazenado. Por exemplo, se quisermos elaborar um algoritmo para calcular a média de nota dos alunos, precisaremos que o usuário informe ao algoritmo quais as suas notas. </a:t>
            </a: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No </a:t>
            </a:r>
            <a:r>
              <a:rPr lang="pt-BR" sz="2400" b="0" strike="noStrike" spc="7" dirty="0" err="1">
                <a:solidFill>
                  <a:srgbClr val="000000"/>
                </a:solidFill>
                <a:latin typeface="Century Schoolbook"/>
              </a:rPr>
              <a:t>portugol</a:t>
            </a:r>
            <a:r>
              <a:rPr lang="pt-BR" sz="2400" b="0" strike="noStrike" spc="7" dirty="0">
                <a:solidFill>
                  <a:srgbClr val="000000"/>
                </a:solidFill>
                <a:latin typeface="Century Schoolbook"/>
              </a:rPr>
              <a:t> a instrução de entrada de dados via teclado é chamada de "leia“:</a:t>
            </a: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leia(</a:t>
            </a:r>
            <a:r>
              <a:rPr lang="pt-BR" sz="2400" b="1" strike="noStrike" spc="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variavel</a:t>
            </a: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36970" y="254248"/>
            <a:ext cx="969192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pt-BR" sz="4400" b="0" strike="noStrike" spc="-46" dirty="0">
                <a:solidFill>
                  <a:srgbClr val="000000"/>
                </a:solidFill>
                <a:latin typeface="Century Schoolbook"/>
              </a:rPr>
              <a:t>Exemplo 1</a:t>
            </a:r>
            <a:endParaRPr lang="pt-BR" sz="4400" b="0" strike="noStrike" spc="-1" dirty="0">
              <a:latin typeface="Arial" panose="020B0604020202020204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51028" y="1839951"/>
            <a:ext cx="10302692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 {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 strike="noStrike" spc="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inicio () {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inteiro numero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escreva("Digite um número inteiro: ")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leia(numero)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escreva("O número digitado foi: ", numero)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2"/>
          <p:cNvSpPr/>
          <p:nvPr/>
        </p:nvSpPr>
        <p:spPr>
          <a:xfrm>
            <a:off x="4553145" y="0"/>
            <a:ext cx="6759019" cy="6858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1" strike="noStrike" spc="7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 {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400" b="1" strike="noStrike" spc="7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funcao</a:t>
            </a: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inicio () {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//declaração das variáveis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real nota1, nota2, media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1" strike="noStrike" spc="7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//entradas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escreva("Digite a nota 1: ")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leia(nota1)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escreva("Digite a nota 2: ")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leia(nota2)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1" strike="noStrike" spc="7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//processamento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= (nota1+nota2)/2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//saída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escreva("A média é ", media)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D2284D6-D92B-4AAE-958C-BE1A07C5B5FE}"/>
              </a:ext>
            </a:extLst>
          </p:cNvPr>
          <p:cNvSpPr/>
          <p:nvPr/>
        </p:nvSpPr>
        <p:spPr>
          <a:xfrm>
            <a:off x="171253" y="167324"/>
            <a:ext cx="3853992" cy="652334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endParaRPr lang="pt-BR" sz="2400" b="1" strike="noStrike" spc="7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b="1" strike="noStrike" spc="7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Exemplo 2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400" spc="7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P</a:t>
            </a:r>
            <a:r>
              <a:rPr lang="pt-BR" sz="2400" strike="noStrike" spc="7" dirty="0">
                <a:solidFill>
                  <a:srgbClr val="000000"/>
                </a:solidFill>
                <a:latin typeface="Century Schoolbook" panose="02040604050505020304" pitchFamily="18" charset="0"/>
                <a:cs typeface="Courier New" panose="02070309020205020404" pitchFamily="49" charset="0"/>
              </a:rPr>
              <a:t>eça para o usuário digitar 2 notas, calcule e mostre a média entre elas.</a:t>
            </a:r>
          </a:p>
        </p:txBody>
      </p:sp>
    </p:spTree>
    <p:extLst>
      <p:ext uri="{BB962C8B-B14F-4D97-AF65-F5344CB8AC3E}">
        <p14:creationId xmlns:p14="http://schemas.microsoft.com/office/powerpoint/2010/main" val="423639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317</TotalTime>
  <Words>378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7" baseType="lpstr">
      <vt:lpstr>Meiryo</vt:lpstr>
      <vt:lpstr>Arial</vt:lpstr>
      <vt:lpstr>Century Schoolbook</vt:lpstr>
      <vt:lpstr>Courier New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116</cp:revision>
  <dcterms:created xsi:type="dcterms:W3CDTF">2020-09-09T14:09:09Z</dcterms:created>
  <dcterms:modified xsi:type="dcterms:W3CDTF">2024-02-05T17:41:03Z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