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0" r:id="rId2"/>
  </p:sldMasterIdLst>
  <p:notesMasterIdLst>
    <p:notesMasterId r:id="rId6"/>
  </p:notesMasterIdLst>
  <p:sldIdLst>
    <p:sldId id="256" r:id="rId3"/>
    <p:sldId id="281" r:id="rId4"/>
    <p:sldId id="287" r:id="rId5"/>
  </p:sldIdLst>
  <p:sldSz cx="12192000" cy="6858000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39" autoAdjust="0"/>
  </p:normalViewPr>
  <p:slideViewPr>
    <p:cSldViewPr snapToGrid="0">
      <p:cViewPr varScale="1">
        <p:scale>
          <a:sx n="81" d="100"/>
          <a:sy n="81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 panose="020B0604020202020204"/>
              </a:rPr>
              <a:t>Clique para mover o slide</a:t>
            </a: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 panose="020B0604020202020204"/>
              </a:rPr>
              <a:t>Clique para editar o formato de notas</a:t>
            </a:r>
          </a:p>
        </p:txBody>
      </p:sp>
      <p:sp>
        <p:nvSpPr>
          <p:cNvPr id="20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 panose="02020603050405020304"/>
              </a:rPr>
              <a:t> </a:t>
            </a:r>
          </a:p>
        </p:txBody>
      </p:sp>
      <p:sp>
        <p:nvSpPr>
          <p:cNvPr id="20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 panose="02020603050405020304"/>
              </a:rPr>
              <a:t> </a:t>
            </a:r>
          </a:p>
        </p:txBody>
      </p:sp>
      <p:sp>
        <p:nvSpPr>
          <p:cNvPr id="20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 panose="02020603050405020304"/>
              </a:rPr>
              <a:t> </a:t>
            </a:r>
          </a:p>
        </p:txBody>
      </p:sp>
      <p:sp>
        <p:nvSpPr>
          <p:cNvPr id="20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E3BD3B5-80D3-4476-AD0B-2810232286BB}" type="slidenum">
              <a:rPr lang="pt-BR" sz="1400" b="0" strike="noStrike" spc="-1">
                <a:latin typeface="Times New Roman" panose="02020603050405020304"/>
              </a:rPr>
              <a:t>‹nº›</a:t>
            </a:fld>
            <a:endParaRPr lang="pt-BR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3E3BD3B5-80D3-4476-AD0B-2810232286BB}" type="slidenum">
              <a:rPr lang="pt-BR" sz="1400" b="0" strike="noStrike" spc="-1" smtClean="0">
                <a:latin typeface="Times New Roman" panose="02020603050405020304"/>
              </a:rPr>
              <a:t>3</a:t>
            </a:fld>
            <a:endParaRPr lang="pt-BR" sz="14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08008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34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 hidden="1"/>
          <p:cNvSpPr/>
          <p:nvPr/>
        </p:nvSpPr>
        <p:spPr>
          <a:xfrm>
            <a:off x="11292840" y="0"/>
            <a:ext cx="912600" cy="685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2"/>
          <p:cNvSpPr/>
          <p:nvPr/>
        </p:nvSpPr>
        <p:spPr>
          <a:xfrm>
            <a:off x="0" y="0"/>
            <a:ext cx="455400" cy="685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 panose="020B0604020202020204"/>
              </a:rPr>
              <a:t>Clique para editar o formato do texto do título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 panose="020B0604020202020204"/>
              </a:rPr>
              <a:t>Clique para editar o formato do texto da estrutura de tópicos</a:t>
            </a: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 panose="020B0604020202020204"/>
              </a:rPr>
              <a:t>2.º nível da estrutura de tópicos</a:t>
            </a: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 panose="020B0604020202020204"/>
              </a:rPr>
              <a:t>3.º nível da estrutura de tópicos</a:t>
            </a: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 panose="020B0604020202020204"/>
              </a:rPr>
              <a:t>4.º nível da estrutura de tópicos</a:t>
            </a: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5.º nível da estrutura de tópicos</a:t>
            </a: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6.º nível da estrutura de tópicos</a:t>
            </a: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11292840" y="0"/>
            <a:ext cx="914040" cy="68576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PlaceHolder 2"/>
          <p:cNvSpPr>
            <a:spLocks noGrp="1"/>
          </p:cNvSpPr>
          <p:nvPr>
            <p:ph type="title"/>
          </p:nvPr>
        </p:nvSpPr>
        <p:spPr>
          <a:xfrm>
            <a:off x="1261800" y="365760"/>
            <a:ext cx="9692280" cy="132516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pt-BR" sz="4400" b="0" strike="noStrike" spc="-49">
                <a:solidFill>
                  <a:srgbClr val="000000"/>
                </a:solidFill>
                <a:latin typeface="Century Schoolbook"/>
              </a:rPr>
              <a:t>Clique para editar o título mestre</a:t>
            </a:r>
            <a:endParaRPr lang="pt-BR" sz="44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1261800" y="1828800"/>
            <a:ext cx="8595000" cy="4350960"/>
          </a:xfrm>
          <a:prstGeom prst="rect">
            <a:avLst/>
          </a:prstGeom>
        </p:spPr>
        <p:txBody>
          <a:bodyPr/>
          <a:lstStyle/>
          <a:p>
            <a:pPr marL="182880" indent="-182245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/>
              <a:buChar char="•"/>
            </a:pPr>
            <a:r>
              <a:rPr lang="pt-BR" sz="1800" b="0" strike="noStrike" spc="9">
                <a:solidFill>
                  <a:srgbClr val="000000"/>
                </a:solidFill>
                <a:latin typeface="Century Schoolbook"/>
              </a:rPr>
              <a:t>Clique para editar o texto mestre</a:t>
            </a:r>
          </a:p>
          <a:p>
            <a:pPr marL="457200" lvl="1" indent="-182245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lang="pt-BR" sz="1600" b="0" strike="noStrike" spc="-1">
                <a:solidFill>
                  <a:srgbClr val="262626"/>
                </a:solidFill>
                <a:latin typeface="Century Schoolbook"/>
              </a:rPr>
              <a:t>Segundo nível</a:t>
            </a:r>
          </a:p>
          <a:p>
            <a:pPr marL="731520" lvl="2" indent="-182245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lang="pt-BR" sz="1400" b="0" strike="noStrike" spc="-1">
                <a:solidFill>
                  <a:srgbClr val="262626"/>
                </a:solidFill>
                <a:latin typeface="Century Schoolbook"/>
              </a:rPr>
              <a:t>Terceiro nível</a:t>
            </a:r>
          </a:p>
          <a:p>
            <a:pPr marL="1005840" lvl="3" indent="-182245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lang="pt-BR" sz="1400" b="0" strike="noStrike" spc="-1">
                <a:solidFill>
                  <a:srgbClr val="262626"/>
                </a:solidFill>
                <a:latin typeface="Century Schoolbook"/>
              </a:rPr>
              <a:t>Quarto nível</a:t>
            </a:r>
          </a:p>
          <a:p>
            <a:pPr marL="1280160" lvl="4" indent="-182245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lang="pt-BR" sz="1400" b="0" strike="noStrike" spc="-1">
                <a:solidFill>
                  <a:srgbClr val="262626"/>
                </a:solidFill>
                <a:latin typeface="Century Schoolbook"/>
              </a:rPr>
              <a:t>Quinto nível</a:t>
            </a:r>
          </a:p>
        </p:txBody>
      </p:sp>
      <p:sp>
        <p:nvSpPr>
          <p:cNvPr id="160" name="PlaceHolder 4"/>
          <p:cNvSpPr>
            <a:spLocks noGrp="1"/>
          </p:cNvSpPr>
          <p:nvPr>
            <p:ph type="dt"/>
          </p:nvPr>
        </p:nvSpPr>
        <p:spPr>
          <a:xfrm rot="16200000">
            <a:off x="10797480" y="999000"/>
            <a:ext cx="19047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E62419F-2874-46F5-8AF0-2A5EC38504C3}" type="datetime">
              <a:rPr lang="pt-BR" sz="1050" b="0" strike="noStrike" spc="-1">
                <a:solidFill>
                  <a:srgbClr val="D9D9DB"/>
                </a:solidFill>
                <a:latin typeface="Century Schoolbook"/>
              </a:rPr>
              <a:t>03/02/2022</a:t>
            </a:fld>
            <a:endParaRPr lang="pt-BR" sz="1050" b="0" strike="noStrike" spc="-1">
              <a:latin typeface="Times New Roman" panose="02020603050405020304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ftr"/>
          </p:nvPr>
        </p:nvSpPr>
        <p:spPr>
          <a:xfrm rot="16200000">
            <a:off x="9959400" y="4047120"/>
            <a:ext cx="3580920" cy="364680"/>
          </a:xfrm>
          <a:prstGeom prst="rect">
            <a:avLst/>
          </a:prstGeom>
        </p:spPr>
        <p:txBody>
          <a:bodyPr anchor="ctr"/>
          <a:lstStyle/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 type="sldNum"/>
          </p:nvPr>
        </p:nvSpPr>
        <p:spPr>
          <a:xfrm>
            <a:off x="11292840" y="6172200"/>
            <a:ext cx="914040" cy="593280"/>
          </a:xfrm>
          <a:prstGeom prst="rect">
            <a:avLst/>
          </a:prstGeom>
        </p:spPr>
        <p:txBody>
          <a:bodyPr lIns="45720" rIns="45720" anchor="ctr"/>
          <a:lstStyle/>
          <a:p>
            <a:pPr algn="ctr">
              <a:lnSpc>
                <a:spcPct val="100000"/>
              </a:lnSpc>
            </a:pPr>
            <a:fld id="{D0020DBB-54F3-4071-AB4A-A5D52FA7D404}" type="slidenum">
              <a:rPr lang="pt-BR" sz="3600" b="0" strike="noStrike" spc="-1">
                <a:solidFill>
                  <a:srgbClr val="8E8E94"/>
                </a:solidFill>
                <a:latin typeface="Century Schoolbook"/>
              </a:rPr>
              <a:t>‹nº›</a:t>
            </a:fld>
            <a:endParaRPr lang="pt-BR" sz="36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6C66DD3-15C8-4008-B4E5-D231E28EA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163800" y="106560"/>
            <a:ext cx="10790280" cy="9169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200" b="0" strike="noStrike" spc="-49">
                <a:solidFill>
                  <a:srgbClr val="000000"/>
                </a:solidFill>
                <a:latin typeface="Century Schoolbook"/>
              </a:rPr>
              <a:t>Exercício</a:t>
            </a:r>
            <a:endParaRPr lang="pt-BR" sz="3200" b="0" strike="noStrike" spc="-1">
              <a:solidFill>
                <a:srgbClr val="000000"/>
              </a:solidFill>
              <a:latin typeface="Century Schoolbook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163800" y="1214640"/>
            <a:ext cx="10790280" cy="5643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82880" indent="-182245"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/>
              <a:buChar char="•"/>
            </a:pPr>
            <a:r>
              <a:rPr lang="pt-BR" sz="2600" b="0" strike="noStrike" spc="9" dirty="0">
                <a:solidFill>
                  <a:srgbClr val="000000"/>
                </a:solidFill>
                <a:latin typeface="Century Schoolbook"/>
              </a:rPr>
              <a:t>1 - Deseja-se criar um sistema para calcular o valor de troco para um caixa de uma loja, onde o usuário irá digitar o valor total da compra e o valor pago pelo cliente.</a:t>
            </a:r>
          </a:p>
          <a:p>
            <a:pPr marL="182880" indent="-182245"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/>
              <a:buChar char="•"/>
            </a:pPr>
            <a:r>
              <a:rPr lang="pt-BR" sz="2600" b="0" strike="noStrike" spc="9" dirty="0">
                <a:solidFill>
                  <a:srgbClr val="000000"/>
                </a:solidFill>
                <a:latin typeface="Century Schoolbook"/>
              </a:rPr>
              <a:t>2 - Em uma corrida automobilística, o grid de largada é determinado pelo tempo médio em que o piloto leva para efetuar cada volta no circuito. Considerando que o piloto fará 3 voltas, mostre o tempo total gasto e a média de tempo entre as voltas.</a:t>
            </a:r>
          </a:p>
          <a:p>
            <a:pPr marL="182880" indent="-182245"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rgbClr val="6F6F74"/>
              </a:buClr>
              <a:buSzPct val="80000"/>
              <a:buFont typeface="Arial" panose="020B0604020202020204"/>
              <a:buChar char="•"/>
            </a:pPr>
            <a:r>
              <a:rPr lang="pt-BR" sz="2600" b="0" strike="noStrike" spc="9" dirty="0">
                <a:solidFill>
                  <a:srgbClr val="000000"/>
                </a:solidFill>
                <a:latin typeface="Century Schoolbook"/>
              </a:rPr>
              <a:t>3 - Uma nutricionista está tendo dificuldade em calcular o peso ideal de seus pacientes. Para solucionar este problema vamos desenvolver um programa que receba a altura do paciente, e mostre o seu peso ideal utilizando a seguinte equação: </a:t>
            </a:r>
          </a:p>
          <a:p>
            <a:pPr algn="just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</a:pPr>
            <a:r>
              <a:rPr lang="pt-BR" sz="2600" b="0" strike="noStrike" spc="9" dirty="0">
                <a:solidFill>
                  <a:srgbClr val="000000"/>
                </a:solidFill>
                <a:latin typeface="Century Schoolbook"/>
              </a:rPr>
              <a:t>  </a:t>
            </a:r>
            <a:r>
              <a:rPr lang="pt-BR" sz="2200" b="0" strike="noStrike" spc="9" dirty="0">
                <a:solidFill>
                  <a:srgbClr val="000000"/>
                </a:solidFill>
                <a:latin typeface="Century Schoolbook"/>
              </a:rPr>
              <a:t>(Altura²) * 25</a:t>
            </a:r>
          </a:p>
          <a:p>
            <a:endParaRPr lang="pt-BR" sz="2200" b="0" strike="noStrike" spc="9" dirty="0">
              <a:solidFill>
                <a:srgbClr val="000000"/>
              </a:solidFill>
              <a:latin typeface="Century Schoolbook"/>
            </a:endParaRPr>
          </a:p>
          <a:p>
            <a:endParaRPr lang="pt-BR" sz="2200" b="0" strike="noStrike" spc="9" dirty="0">
              <a:solidFill>
                <a:srgbClr val="000000"/>
              </a:solidFill>
              <a:latin typeface="Century Schoolboo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442580" y="84257"/>
            <a:ext cx="9236678" cy="9169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49" dirty="0">
                <a:solidFill>
                  <a:srgbClr val="000000"/>
                </a:solidFill>
                <a:latin typeface="Century Schoolbook"/>
              </a:rPr>
              <a:t>Exercícios</a:t>
            </a:r>
          </a:p>
        </p:txBody>
      </p:sp>
      <p:sp>
        <p:nvSpPr>
          <p:cNvPr id="268" name="TextShape 2"/>
          <p:cNvSpPr txBox="1"/>
          <p:nvPr/>
        </p:nvSpPr>
        <p:spPr>
          <a:xfrm>
            <a:off x="442580" y="1530729"/>
            <a:ext cx="10276109" cy="3989538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74955" lvl="1" algn="just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</a:pPr>
            <a:r>
              <a:rPr lang="pt-BR" sz="2800" b="0" strike="noStrike" spc="-1" dirty="0">
                <a:solidFill>
                  <a:srgbClr val="262626"/>
                </a:solidFill>
                <a:latin typeface="Century Schoolbook"/>
              </a:rPr>
              <a:t>4)</a:t>
            </a:r>
          </a:p>
          <a:p>
            <a:pPr marL="457200" lvl="1" indent="-182245" algn="just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lang="pt-BR" sz="2800" b="0" strike="noStrike" spc="-1" dirty="0">
                <a:solidFill>
                  <a:srgbClr val="262626"/>
                </a:solidFill>
                <a:latin typeface="Century Schoolbook"/>
              </a:rPr>
              <a:t>a) Peça para o usuário digitar o preço de um produto e a quantidade. Mostre o valor total.</a:t>
            </a:r>
          </a:p>
          <a:p>
            <a:pPr algn="just"/>
            <a:endParaRPr lang="pt-BR" sz="2800" b="0" strike="noStrike" spc="9" dirty="0">
              <a:solidFill>
                <a:srgbClr val="000000"/>
              </a:solidFill>
              <a:latin typeface="Century Schoolbook"/>
            </a:endParaRPr>
          </a:p>
          <a:p>
            <a:pPr marL="457200" lvl="1" indent="-182245" algn="just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lang="pt-BR" sz="2800" b="0" strike="noStrike" spc="-1" dirty="0">
                <a:solidFill>
                  <a:srgbClr val="262626"/>
                </a:solidFill>
                <a:latin typeface="Century Schoolbook"/>
              </a:rPr>
              <a:t>b) Incremente o mesmo exercício adicionando o percentual de desconto e mostre o preço de desconto.</a:t>
            </a:r>
          </a:p>
          <a:p>
            <a:pPr algn="just"/>
            <a:endParaRPr lang="pt-BR" sz="2800" b="0" strike="noStrike" spc="9" dirty="0">
              <a:solidFill>
                <a:srgbClr val="000000"/>
              </a:solidFill>
              <a:latin typeface="Century Schoolbook"/>
            </a:endParaRPr>
          </a:p>
          <a:p>
            <a:pPr marL="457200" lvl="1" indent="-182245" algn="just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rgbClr val="6F6F74"/>
              </a:buClr>
              <a:buFont typeface="Wingdings 2" charset="2"/>
              <a:buChar char=""/>
            </a:pPr>
            <a:r>
              <a:rPr lang="pt-BR" sz="2800" b="0" strike="noStrike" spc="-1" dirty="0">
                <a:solidFill>
                  <a:srgbClr val="262626"/>
                </a:solidFill>
                <a:latin typeface="Century Schoolbook"/>
              </a:rPr>
              <a:t>c) Incremente o mesmo exercício adicionando a quantidade de parcelas e mostre o valor da parcela</a:t>
            </a:r>
          </a:p>
        </p:txBody>
      </p:sp>
    </p:spTree>
    <p:extLst>
      <p:ext uri="{BB962C8B-B14F-4D97-AF65-F5344CB8AC3E}">
        <p14:creationId xmlns:p14="http://schemas.microsoft.com/office/powerpoint/2010/main" val="1823055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TM03457515[[fn=Exibir]]</Template>
  <TotalTime>251</TotalTime>
  <Words>195</Words>
  <Application>Microsoft Office PowerPoint</Application>
  <PresentationFormat>Widescreen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</vt:i4>
      </vt:variant>
    </vt:vector>
  </HeadingPairs>
  <TitlesOfParts>
    <vt:vector size="11" baseType="lpstr">
      <vt:lpstr>Arial</vt:lpstr>
      <vt:lpstr>Century Schoolbook</vt:lpstr>
      <vt:lpstr>Symbol</vt:lpstr>
      <vt:lpstr>Times New Roman</vt:lpstr>
      <vt:lpstr>Wingdings</vt:lpstr>
      <vt:lpstr>Wingdings 2</vt:lpstr>
      <vt:lpstr>Office Theme</vt:lpstr>
      <vt:lpstr>Office Theme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MicroInformática</dc:title>
  <dc:creator>Ely Prado</dc:creator>
  <cp:lastModifiedBy>Alexandre Gomes Da Silva</cp:lastModifiedBy>
  <cp:revision>114</cp:revision>
  <dcterms:created xsi:type="dcterms:W3CDTF">2020-09-09T14:09:09Z</dcterms:created>
  <dcterms:modified xsi:type="dcterms:W3CDTF">2022-02-03T19:37:22Z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</vt:i4>
  </property>
  <property fmtid="{D5CDD505-2E9C-101B-9397-08002B2CF9AE}" pid="12" name="KSOProductBuildVer">
    <vt:lpwstr>1033-11.1.0.9126</vt:lpwstr>
  </property>
</Properties>
</file>