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</p:sldMasterIdLst>
  <p:notesMasterIdLst>
    <p:notesMasterId r:id="rId9"/>
  </p:notesMasterIdLst>
  <p:sldIdLst>
    <p:sldId id="256" r:id="rId4"/>
    <p:sldId id="283" r:id="rId5"/>
    <p:sldId id="287" r:id="rId6"/>
    <p:sldId id="284" r:id="rId7"/>
    <p:sldId id="286" r:id="rId8"/>
  </p:sldIdLst>
  <p:sldSz cx="12192000" cy="6858000"/>
  <p:notesSz cx="7559675" cy="106918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39" autoAdjust="0"/>
  </p:normalViewPr>
  <p:slideViewPr>
    <p:cSldViewPr snapToGrid="0">
      <p:cViewPr varScale="1">
        <p:scale>
          <a:sx n="74" d="100"/>
          <a:sy n="74" d="100"/>
        </p:scale>
        <p:origin x="93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 panose="020B0604020202020204"/>
              </a:rPr>
              <a:t>Clique para mover o slide</a:t>
            </a: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 panose="020B0604020202020204"/>
              </a:rPr>
              <a:t>Clique para editar o formato de notas</a:t>
            </a:r>
          </a:p>
        </p:txBody>
      </p:sp>
      <p:sp>
        <p:nvSpPr>
          <p:cNvPr id="20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 panose="02020603050405020304"/>
              </a:rPr>
              <a:t> </a:t>
            </a:r>
          </a:p>
        </p:txBody>
      </p:sp>
      <p:sp>
        <p:nvSpPr>
          <p:cNvPr id="20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 panose="02020603050405020304"/>
              </a:rPr>
              <a:t> </a:t>
            </a:r>
          </a:p>
        </p:txBody>
      </p:sp>
      <p:sp>
        <p:nvSpPr>
          <p:cNvPr id="20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 panose="02020603050405020304"/>
              </a:rPr>
              <a:t> </a:t>
            </a:r>
          </a:p>
        </p:txBody>
      </p:sp>
      <p:sp>
        <p:nvSpPr>
          <p:cNvPr id="20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E3BD3B5-80D3-4476-AD0B-2810232286BB}" type="slidenum">
              <a:rPr lang="pt-BR" sz="1400" b="0" strike="noStrike" spc="-1">
                <a:latin typeface="Times New Roman" panose="02020603050405020304"/>
              </a:rPr>
              <a:t>‹nº›</a:t>
            </a:fld>
            <a:endParaRPr lang="pt-BR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 hidden="1"/>
          <p:cNvSpPr/>
          <p:nvPr/>
        </p:nvSpPr>
        <p:spPr>
          <a:xfrm>
            <a:off x="11292840" y="0"/>
            <a:ext cx="912600" cy="685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0" y="0"/>
            <a:ext cx="455400" cy="685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 panose="020B0604020202020204"/>
              </a:rPr>
              <a:t>Clique para editar o formato do texto do título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 panose="020B0604020202020204"/>
              </a:rPr>
              <a:t>Clique para editar o formato do texto da estrutura de tópicos</a:t>
            </a: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 panose="020B0604020202020204"/>
              </a:rPr>
              <a:t>2.º nível da estrutura de tópicos</a:t>
            </a: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 panose="020B0604020202020204"/>
              </a:rPr>
              <a:t>3.º nível da estrutura de tópicos</a:t>
            </a: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 panose="020B0604020202020204"/>
              </a:rPr>
              <a:t>4.º nível da estrutura de tópicos</a:t>
            </a: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5.º nível da estrutura de tópicos</a:t>
            </a: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6.º nível da estrutura de tópicos</a:t>
            </a: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 panose="020B0604020202020204"/>
              </a:rPr>
              <a:t>Clique para editar o formato do texto do título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 panose="020B0604020202020204"/>
              </a:rPr>
              <a:t>Clique para editar o formato do texto da estrutura de tópicos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 panose="020B0604020202020204"/>
              </a:rPr>
              <a:t>2.º nível da estrutura de tópicos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 panose="020B0604020202020204"/>
              </a:rPr>
              <a:t>3.º nível da estrutura de tópicos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 panose="020B0604020202020204"/>
              </a:rPr>
              <a:t>4.º nível da estrutura de tópicos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5.º nível da estrutura de tópicos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6.º nível da estrutura de tópicos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 panose="020B0604020202020204"/>
              </a:rPr>
              <a:t>Clique para editar o formato do texto do título</a:t>
            </a: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 panose="020B0604020202020204"/>
              </a:rPr>
              <a:t>Clique para editar o formato do texto da estrutura de tópicos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 panose="020B0604020202020204"/>
              </a:rPr>
              <a:t>2.º nível da estrutura de tópicos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 panose="020B0604020202020204"/>
              </a:rPr>
              <a:t>3.º nível da estrutura de tópicos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 panose="020B0604020202020204"/>
              </a:rPr>
              <a:t>4.º nível da estrutura de tópicos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5.º nível da estrutura de tópicos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6.º nível da estrutura de tópicos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8D7F64C-60B0-4701-82E3-8DBCF32B8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>
            <a:extLst>
              <a:ext uri="{FF2B5EF4-FFF2-40B4-BE49-F238E27FC236}">
                <a16:creationId xmlns:a16="http://schemas.microsoft.com/office/drawing/2014/main" id="{964894C3-1B5A-4E98-BCD6-157E9E463F59}"/>
              </a:ext>
            </a:extLst>
          </p:cNvPr>
          <p:cNvSpPr txBox="1"/>
          <p:nvPr/>
        </p:nvSpPr>
        <p:spPr>
          <a:xfrm>
            <a:off x="442580" y="84257"/>
            <a:ext cx="10485064" cy="5684366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pt-BR" sz="6000" b="1" strike="noStrike" spc="-49" dirty="0">
                <a:solidFill>
                  <a:srgbClr val="000000"/>
                </a:solidFill>
                <a:latin typeface="Century Schoolbook"/>
              </a:rPr>
              <a:t>LISTA DE EXERCÍCIOS AVALIATIVOS ALGORÍTMOS</a:t>
            </a:r>
          </a:p>
          <a:p>
            <a:pPr algn="ctr">
              <a:lnSpc>
                <a:spcPct val="150000"/>
              </a:lnSpc>
            </a:pPr>
            <a:r>
              <a:rPr lang="pt-BR" sz="6000" b="1" strike="noStrike" spc="-49" dirty="0">
                <a:solidFill>
                  <a:srgbClr val="000000"/>
                </a:solidFill>
                <a:latin typeface="Century Schoolbook"/>
              </a:rPr>
              <a:t>DE 01 À 10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323384" y="769434"/>
            <a:ext cx="10783231" cy="60878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182880" indent="-182245"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/>
              <a:buChar char="•"/>
            </a:pPr>
            <a:r>
              <a:rPr lang="pt-BR" sz="2400" b="0" strike="noStrike" spc="7" dirty="0">
                <a:latin typeface="Century Schoolbook"/>
              </a:rPr>
              <a:t>1 – Calcule e mostre a área de um retângulo. Para isso, o usuário deverá digitar o comprimento do lado e da altura do retângulo. Area = Lado * Altura </a:t>
            </a:r>
            <a:endParaRPr lang="pt-BR" sz="2400" b="0" strike="noStrike" spc="-1" dirty="0">
              <a:latin typeface="Arial" panose="020B0604020202020204"/>
            </a:endParaRPr>
          </a:p>
          <a:p>
            <a:pPr marL="182880" indent="-182245"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/>
              <a:buChar char="•"/>
            </a:pPr>
            <a:r>
              <a:rPr lang="pt-BR" sz="2400" b="0" strike="noStrike" spc="7" dirty="0">
                <a:latin typeface="Century Schoolbook"/>
              </a:rPr>
              <a:t>2 – Crie uma variável com o ano atual. Peça para o usuário digitar a seu ano de nascimento. Mostre qual é a sua idade.</a:t>
            </a:r>
            <a:endParaRPr lang="pt-BR" sz="2400" b="0" strike="noStrike" spc="-1" dirty="0">
              <a:latin typeface="Arial" panose="020B0604020202020204"/>
            </a:endParaRPr>
          </a:p>
          <a:p>
            <a:pPr marL="182880" indent="-182245"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/>
              <a:buChar char="•"/>
            </a:pPr>
            <a:r>
              <a:rPr lang="pt-BR" sz="2400" b="0" strike="noStrike" spc="7" dirty="0">
                <a:latin typeface="Century Schoolbook"/>
              </a:rPr>
              <a:t>3 – Faça um sistema para calcular o valor a ser pago por um boleto de cobrança atrasado. Para isso, peça para o usuário digitar o valor do boleto e a quantidade de dias de atraso. Deverá ser calculado 2% de multa de atraso, R$ 2,00 de despesa de cobrança e também 0,5% de juros ao dia.</a:t>
            </a:r>
            <a:endParaRPr lang="pt-BR" sz="2400" b="0" strike="noStrike" spc="-1" dirty="0">
              <a:latin typeface="Arial" panose="020B0604020202020204"/>
            </a:endParaRPr>
          </a:p>
          <a:p>
            <a:pPr marL="182880" indent="-182245"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/>
              <a:buChar char="•"/>
            </a:pPr>
            <a:r>
              <a:rPr lang="pt-BR" sz="2400" b="0" strike="noStrike" spc="7" dirty="0">
                <a:latin typeface="Century Schoolbook"/>
              </a:rPr>
              <a:t>4 – Crie duas variáveis chamadas de A e B. Peça para o usuário digitar um valor qualquer para elas. Depois passe o valor da variável A para B e o valor de B para A, e mostre seus valores.</a:t>
            </a:r>
            <a:endParaRPr lang="pt-BR" sz="2400" b="0" strike="noStrike" spc="-1" dirty="0">
              <a:latin typeface="Arial" panose="020B0604020202020204"/>
            </a:endParaRPr>
          </a:p>
          <a:p>
            <a:pPr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endParaRPr lang="pt-BR" sz="2400" b="0" strike="noStrike" spc="-1" dirty="0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92480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71" name="CustomShape 2"/>
          <p:cNvSpPr/>
          <p:nvPr/>
        </p:nvSpPr>
        <p:spPr>
          <a:xfrm>
            <a:off x="312237" y="747132"/>
            <a:ext cx="10783230" cy="48284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marL="182880" indent="-182245"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/>
              <a:buChar char="•"/>
            </a:pPr>
            <a:r>
              <a:rPr lang="pt-BR" sz="2400" b="0" strike="noStrike" spc="7" dirty="0">
                <a:solidFill>
                  <a:srgbClr val="000000"/>
                </a:solidFill>
                <a:latin typeface="Century Schoolbook"/>
              </a:rPr>
              <a:t>05 – </a:t>
            </a:r>
            <a:r>
              <a:rPr lang="pt-BR" sz="2400" b="0" strike="noStrike" spc="7" dirty="0">
                <a:latin typeface="Century Schoolbook"/>
              </a:rPr>
              <a:t>Faça um algoritmo que seja capaz de receber o valor do produto e mostre as seguintes informações:</a:t>
            </a:r>
            <a:endParaRPr lang="pt-BR" sz="2400" b="0" strike="noStrike" spc="-1" dirty="0">
              <a:latin typeface="Arial" panose="020B0604020202020204"/>
            </a:endParaRPr>
          </a:p>
          <a:p>
            <a:pPr marL="457200" lvl="1" indent="-182245" algn="just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lang="pt-BR" sz="2000" b="0" strike="noStrike" spc="-1" dirty="0">
                <a:latin typeface="Century Schoolbook"/>
              </a:rPr>
              <a:t>Valor à vista: 10% de desconto</a:t>
            </a:r>
            <a:endParaRPr lang="pt-BR" sz="2000" b="0" strike="noStrike" spc="-1" dirty="0">
              <a:latin typeface="Arial" panose="020B0604020202020204"/>
            </a:endParaRPr>
          </a:p>
          <a:p>
            <a:pPr marL="457200" lvl="1" indent="-182245" algn="just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lang="pt-BR" sz="2000" b="0" strike="noStrike" spc="-1" dirty="0">
                <a:latin typeface="Century Schoolbook"/>
              </a:rPr>
              <a:t>3 parcelas: nenhum desconto  - mostre o valor total e o valor de cada parcela</a:t>
            </a:r>
            <a:endParaRPr lang="pt-BR" sz="2000" b="0" strike="noStrike" spc="-1" dirty="0">
              <a:latin typeface="Arial" panose="020B0604020202020204"/>
            </a:endParaRPr>
          </a:p>
          <a:p>
            <a:pPr marL="457200" lvl="1" indent="-182245" algn="just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lang="pt-BR" sz="2000" b="0" strike="noStrike" spc="-1" dirty="0">
                <a:latin typeface="Century Schoolbook"/>
              </a:rPr>
              <a:t>10 parcelas: acréscimo de 5%  - mostre o valor total e o valor de cada parcela</a:t>
            </a:r>
            <a:endParaRPr lang="pt-BR" sz="2000" b="0" strike="noStrike" spc="-1" dirty="0">
              <a:latin typeface="Arial" panose="020B0604020202020204"/>
            </a:endParaRPr>
          </a:p>
          <a:p>
            <a:pPr marL="182880" indent="-182245"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7" dirty="0">
                <a:latin typeface="Century Schoolbook"/>
              </a:rPr>
              <a:t>06 - A conversão de graus </a:t>
            </a:r>
            <a:r>
              <a:rPr lang="pt-BR" sz="2400" b="0" strike="noStrike" spc="7" dirty="0" err="1">
                <a:latin typeface="Century Schoolbook"/>
              </a:rPr>
              <a:t>Farenheit</a:t>
            </a:r>
            <a:r>
              <a:rPr lang="pt-BR" sz="2400" b="0" strike="noStrike" spc="7" dirty="0">
                <a:latin typeface="Century Schoolbook"/>
              </a:rPr>
              <a:t> para Celsius é obtida por                  C = 5/9*(F – 32). Faça um algoritmo que receba a temperatura em graus </a:t>
            </a:r>
            <a:r>
              <a:rPr lang="pt-BR" sz="2400" b="0" strike="noStrike" spc="7" dirty="0" err="1">
                <a:latin typeface="Century Schoolbook"/>
              </a:rPr>
              <a:t>Farenheit</a:t>
            </a:r>
            <a:r>
              <a:rPr lang="pt-BR" sz="2400" b="0" strike="noStrike" spc="7" dirty="0">
                <a:latin typeface="Century Schoolbook"/>
              </a:rPr>
              <a:t> e mostre em Celsius.</a:t>
            </a:r>
            <a:endParaRPr lang="pt-BR" sz="2400" b="0" strike="noStrike" spc="-1" dirty="0">
              <a:latin typeface="Arial" panose="020B0604020202020204"/>
            </a:endParaRPr>
          </a:p>
          <a:p>
            <a:pPr marL="182880" indent="-182245"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/>
              <a:buChar char="•"/>
            </a:pPr>
            <a:r>
              <a:rPr lang="pt-BR" sz="2400" b="0" strike="noStrike" spc="7" dirty="0">
                <a:latin typeface="Century Schoolbook"/>
              </a:rPr>
              <a:t>07 – Faça um algoritmo em que o usuário irá digitar o preço de um produto em dólares e a cotação do dólar no dia e mostre qual é o valor desse produto em Reais.</a:t>
            </a:r>
            <a:endParaRPr lang="pt-BR" sz="24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71" name="CustomShape 2"/>
          <p:cNvSpPr/>
          <p:nvPr/>
        </p:nvSpPr>
        <p:spPr>
          <a:xfrm>
            <a:off x="267633" y="622242"/>
            <a:ext cx="10772078" cy="57116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marL="182880" indent="-182245"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/>
              <a:buChar char="•"/>
            </a:pPr>
            <a:r>
              <a:rPr lang="" altLang="pt-BR" sz="2000" b="0" strike="noStrike" spc="7" dirty="0">
                <a:solidFill>
                  <a:srgbClr val="000000"/>
                </a:solidFill>
                <a:latin typeface="Century Schoolbook"/>
              </a:rPr>
              <a:t>08</a:t>
            </a:r>
            <a:r>
              <a:rPr lang="pt-BR" sz="2000" b="0" strike="noStrike" spc="7" dirty="0">
                <a:solidFill>
                  <a:srgbClr val="000000"/>
                </a:solidFill>
                <a:latin typeface="Century Schoolbook"/>
              </a:rPr>
              <a:t> – </a:t>
            </a:r>
            <a:r>
              <a:rPr lang="" altLang="pt-BR" sz="2000" b="0" strike="noStrike" spc="7" dirty="0">
                <a:solidFill>
                  <a:srgbClr val="000000"/>
                </a:solidFill>
                <a:latin typeface="Century Schoolbook"/>
              </a:rPr>
              <a:t>O tempo de gestação normalmente é calculado em semanas. Portanto, faça um algoritmo que peça para o usuário digitar a quantidade de semanas e mostre qual é a quantidade de meses e a quantidade de dias. Considere para este cálculo que todos os meses possuem 30 dias. </a:t>
            </a:r>
          </a:p>
          <a:p>
            <a:pPr marL="182880" indent="-182245"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/>
              <a:buChar char="•"/>
            </a:pPr>
            <a:r>
              <a:rPr lang="" altLang="pt-BR" sz="2000" b="0" strike="noStrike" spc="7" dirty="0">
                <a:solidFill>
                  <a:srgbClr val="000000"/>
                </a:solidFill>
                <a:latin typeface="Century Schoolbook"/>
              </a:rPr>
              <a:t>Exemplo: 25 semanas = 25*7 = 175dias   175/30 = 5.8 meses.</a:t>
            </a:r>
          </a:p>
          <a:p>
            <a:pPr marL="182880" indent="-182245"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/>
              <a:buChar char="•"/>
            </a:pPr>
            <a:endParaRPr lang="" altLang="pt-BR" sz="1100" b="0" strike="noStrike" spc="7" dirty="0">
              <a:solidFill>
                <a:srgbClr val="000000"/>
              </a:solidFill>
              <a:latin typeface="Century Schoolbook"/>
            </a:endParaRPr>
          </a:p>
          <a:p>
            <a:pPr marL="182880" indent="-182245"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/>
              <a:buChar char="•"/>
            </a:pPr>
            <a:r>
              <a:rPr lang="" altLang="pt-BR" sz="2000" b="0" strike="noStrike" spc="7" dirty="0">
                <a:solidFill>
                  <a:srgbClr val="000000"/>
                </a:solidFill>
                <a:latin typeface="Century Schoolbook"/>
              </a:rPr>
              <a:t>09 - considere que um carro faz 9km/litro de consumo com alcool. Já na gasolina ele faz 11km/litro. Faça um algoritmo em que o usuário irá digitar a distância que deseja viajar, o preço do alcool e o preço do litro da gasolina. Calcule e mostre o valor que será gasto caso abasteça com alcool e o valor gasto com gasolina. </a:t>
            </a:r>
          </a:p>
          <a:p>
            <a:pPr marL="182880" indent="-182245"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/>
              <a:buChar char="•"/>
            </a:pPr>
            <a:endParaRPr lang="" altLang="pt-BR" sz="1200" b="0" strike="noStrike" spc="7" dirty="0">
              <a:solidFill>
                <a:srgbClr val="000000"/>
              </a:solidFill>
              <a:latin typeface="Century Schoolbook"/>
            </a:endParaRPr>
          </a:p>
          <a:p>
            <a:pPr marL="182880" indent="-182245"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/>
              <a:buChar char="•"/>
            </a:pPr>
            <a:r>
              <a:rPr lang="" altLang="pt-BR" sz="2000" b="0" strike="noStrike" spc="7" dirty="0">
                <a:solidFill>
                  <a:srgbClr val="000000"/>
                </a:solidFill>
                <a:latin typeface="Century Schoolbook"/>
              </a:rPr>
              <a:t>10 - O custo ao consumidor de um carro novo é a soma do custo de fábrica com a percentagem do distribuidor e dos impostos (aplicados, primeiro os impostos sobre o custo de fábrica, e depois a percentagem do distribuidor sobre o resultado). Supondo que a percentagem do distribuidor seja de 28% e os impostos 45%. Escrever um algoritmo que leia o custo de fábrica de um carro e informe o custo ao consumidor do mesmo.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252</TotalTime>
  <Words>531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5</vt:i4>
      </vt:variant>
    </vt:vector>
  </HeadingPairs>
  <TitlesOfParts>
    <vt:vector size="14" baseType="lpstr">
      <vt:lpstr>Arial</vt:lpstr>
      <vt:lpstr>Century Schoolbook</vt:lpstr>
      <vt:lpstr>Symbol</vt:lpstr>
      <vt:lpstr>Times New Roman</vt:lpstr>
      <vt:lpstr>Wingdings</vt:lpstr>
      <vt:lpstr>Wingdings 2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MicroInformática</dc:title>
  <dc:creator>Ely Prado</dc:creator>
  <cp:lastModifiedBy>ALEXANDRE GOMES DA SILVA</cp:lastModifiedBy>
  <cp:revision>114</cp:revision>
  <dcterms:created xsi:type="dcterms:W3CDTF">2020-09-09T14:09:09Z</dcterms:created>
  <dcterms:modified xsi:type="dcterms:W3CDTF">2024-02-07T10:49:43Z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  <property fmtid="{D5CDD505-2E9C-101B-9397-08002B2CF9AE}" pid="12" name="KSOProductBuildVer">
    <vt:lpwstr>1033-11.1.0.9126</vt:lpwstr>
  </property>
</Properties>
</file>