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82" r:id="rId3"/>
    <p:sldId id="257" r:id="rId4"/>
    <p:sldId id="258" r:id="rId5"/>
    <p:sldId id="259" r:id="rId6"/>
    <p:sldId id="260" r:id="rId7"/>
    <p:sldId id="274" r:id="rId8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9FEB04-0C81-42FB-AAE8-B491DE15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 dirty="0">
                <a:solidFill>
                  <a:srgbClr val="000000"/>
                </a:solidFill>
                <a:latin typeface="Century Schoolbook"/>
              </a:rPr>
              <a:t>Estruturas Condicionais</a:t>
            </a:r>
            <a:endParaRPr lang="pt-BR" sz="4400" b="0" strike="noStrike" spc="-1" dirty="0">
              <a:latin typeface="Arial" panose="020B0604020202020204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1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Condicionais ou Estruturas de Decisão ou Estruturas de desvio lógico</a:t>
            </a:r>
            <a:endParaRPr lang="pt-B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utilizadas quando queremos que algo seja executado dependendo de uma condição.</a:t>
            </a:r>
            <a:endParaRPr lang="pt-B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400" b="0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endParaRPr lang="pt-BR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182245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20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um caixa eletrônico de banco, um cliente tenta efetuar um saque de R$ 500,00. Esse saque só pode ser efetuado se o seu saldo disponível for maior ou igual a R$ 500,00.</a:t>
            </a:r>
            <a:endParaRPr lang="pt-BR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1" strike="noStrike" spc="-46">
                <a:solidFill>
                  <a:srgbClr val="000000"/>
                </a:solidFill>
                <a:latin typeface="Century Schoolbook"/>
              </a:rPr>
              <a:t>Operadores Relacionais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3200" b="0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Maior que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3200" b="0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Menor que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3200" b="0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Maior ou Igual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3200" b="0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Menor ou Igual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3200" b="0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Igual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3200" b="0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</a:t>
            </a:r>
            <a:r>
              <a:rPr lang="pt-BR" sz="3200" b="0" strike="noStrike" spc="7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Diferente</a:t>
            </a:r>
            <a:endParaRPr lang="pt-BR" sz="32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Operadores Lógicos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3600" b="0" strike="noStrike" spc="7" dirty="0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sz="3200" b="0" strike="noStrike" spc="-1" dirty="0">
                <a:solidFill>
                  <a:srgbClr val="262626"/>
                </a:solidFill>
                <a:latin typeface="Century Schoolbook"/>
              </a:rPr>
              <a:t>E – retorna verdadeiros se ambas partes forem verdadeiras</a:t>
            </a:r>
            <a:endParaRPr lang="pt-BR" sz="3200" b="0" strike="noStrike" spc="-1" dirty="0">
              <a:latin typeface="Arial" panose="020B0604020202020204"/>
            </a:endParaRP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3200" b="0" strike="noStrike" spc="-1" dirty="0">
                <a:solidFill>
                  <a:srgbClr val="262626"/>
                </a:solidFill>
                <a:latin typeface="Century Schoolbook"/>
              </a:rPr>
              <a:t>OU – basta que uma parte seja verdadeiro para retornar verdadeiro</a:t>
            </a:r>
            <a:endParaRPr lang="pt-BR" sz="32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3200" b="1" strike="noStrike" spc="7" dirty="0">
                <a:solidFill>
                  <a:srgbClr val="000000"/>
                </a:solidFill>
                <a:latin typeface="Courier New" panose="02070309020205020404"/>
              </a:rPr>
              <a:t>se </a:t>
            </a:r>
            <a:r>
              <a:rPr lang="pt-BR" sz="3200" b="1" spc="7" dirty="0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pt-BR" sz="3200" b="1" spc="7" dirty="0" err="1">
                <a:solidFill>
                  <a:srgbClr val="000000"/>
                </a:solidFill>
                <a:latin typeface="Courier New" panose="02070309020205020404"/>
              </a:rPr>
              <a:t>condicao</a:t>
            </a:r>
            <a:r>
              <a:rPr lang="pt-BR" sz="3200" b="1" spc="7" dirty="0">
                <a:solidFill>
                  <a:srgbClr val="000000"/>
                </a:solidFill>
                <a:latin typeface="Courier New" panose="02070309020205020404"/>
              </a:rPr>
              <a:t>) {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3200" b="1" strike="noStrike" spc="7" dirty="0">
                <a:solidFill>
                  <a:srgbClr val="000000"/>
                </a:solidFill>
                <a:latin typeface="Courier New" panose="02070309020205020404"/>
              </a:rPr>
              <a:t>     &lt;seqüência-de-comandos-1&gt;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3200" b="1" strike="noStrike" spc="7" dirty="0">
                <a:solidFill>
                  <a:srgbClr val="000000"/>
                </a:solidFill>
                <a:latin typeface="Courier New" panose="02070309020205020404"/>
              </a:rPr>
              <a:t>} </a:t>
            </a:r>
            <a:r>
              <a:rPr lang="pt-BR" sz="3200" b="1" strike="noStrike" spc="7" dirty="0" err="1">
                <a:solidFill>
                  <a:srgbClr val="000000"/>
                </a:solidFill>
                <a:latin typeface="Courier New" panose="02070309020205020404"/>
              </a:rPr>
              <a:t>senao</a:t>
            </a:r>
            <a:r>
              <a:rPr lang="pt-BR" sz="3200" b="1" strike="noStrike" spc="7" dirty="0">
                <a:solidFill>
                  <a:srgbClr val="000000"/>
                </a:solidFill>
                <a:latin typeface="Courier New" panose="02070309020205020404"/>
              </a:rPr>
              <a:t> {</a:t>
            </a:r>
            <a:endParaRPr lang="pt-BR" sz="3200" b="0" strike="noStrike" spc="-1" dirty="0">
              <a:latin typeface="Arial" panose="020B0604020202020204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3200" b="1" strike="noStrike" spc="7" dirty="0">
                <a:solidFill>
                  <a:srgbClr val="000000"/>
                </a:solidFill>
                <a:latin typeface="Courier New" panose="02070309020205020404"/>
              </a:rPr>
              <a:t>    &lt;seqüência-de-comandos-2&gt;</a:t>
            </a:r>
            <a:endParaRPr lang="pt-BR" sz="3200" b="0" strike="noStrike" spc="-1" dirty="0">
              <a:latin typeface="Arial" panose="020B0604020202020204"/>
            </a:endParaRPr>
          </a:p>
          <a:p>
            <a:pPr algn="r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3200" b="1" strike="noStrike" spc="7" dirty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3200" b="0" strike="noStrike" spc="-1" dirty="0">
              <a:latin typeface="Arial" panose="020B0604020202020204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D78743AB-2D37-4380-B2AC-0456F0259CD3}"/>
              </a:ext>
            </a:extLst>
          </p:cNvPr>
          <p:cNvSpPr/>
          <p:nvPr/>
        </p:nvSpPr>
        <p:spPr>
          <a:xfrm>
            <a:off x="367825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 dirty="0">
                <a:solidFill>
                  <a:srgbClr val="000000"/>
                </a:solidFill>
                <a:latin typeface="Century Schoolbook"/>
              </a:rPr>
              <a:t>Estrutura Condicional - SE</a:t>
            </a:r>
            <a:endParaRPr lang="pt-BR" sz="4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EEE93-092A-48FC-BB8E-060E7F61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0" strike="noStrike" spc="-46" dirty="0">
                <a:solidFill>
                  <a:srgbClr val="000000"/>
                </a:solidFill>
                <a:latin typeface="Century Schoolbook"/>
              </a:rPr>
              <a:t>Estrutura Condicional - SE</a:t>
            </a: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FF740A-1A6F-4D26-99E3-7BF347E6221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224130" y="1418400"/>
            <a:ext cx="7046844" cy="54396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programa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inicio()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inteiro hora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escreva ("Digite a hora: ")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leia (hora)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 (hora &gt;= 6 e hora &lt;= 18)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escreva ("É dia")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senao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	escreva ("É noite")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Picture 2" descr="Fluxograma ilustrando o funcionamento do se senao">
            <a:extLst>
              <a:ext uri="{FF2B5EF4-FFF2-40B4-BE49-F238E27FC236}">
                <a16:creationId xmlns:a16="http://schemas.microsoft.com/office/drawing/2014/main" id="{5E077C6F-A711-4817-8D36-0AE0DC4EB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8" y="1678635"/>
            <a:ext cx="2918554" cy="49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80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70</TotalTime>
  <Words>223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Schoolbook</vt:lpstr>
      <vt:lpstr>Courier New</vt:lpstr>
      <vt:lpstr>Symbol</vt:lpstr>
      <vt:lpstr>Wingdings</vt:lpstr>
      <vt:lpstr>Wingdings 2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Condicional - 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Alexandre Gomes Da Silva</cp:lastModifiedBy>
  <cp:revision>139</cp:revision>
  <dcterms:created xsi:type="dcterms:W3CDTF">2020-09-23T11:20:04Z</dcterms:created>
  <dcterms:modified xsi:type="dcterms:W3CDTF">2022-02-03T21:29:35Z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1033-11.1.0.9126</vt:lpwstr>
  </property>
</Properties>
</file>