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0" r:id="rId2"/>
    <p:sldId id="257" r:id="rId3"/>
    <p:sldId id="263" r:id="rId4"/>
    <p:sldId id="258" r:id="rId5"/>
    <p:sldId id="269" r:id="rId6"/>
    <p:sldId id="260" r:id="rId7"/>
    <p:sldId id="262" r:id="rId8"/>
    <p:sldId id="261" r:id="rId9"/>
    <p:sldId id="268" r:id="rId10"/>
    <p:sldId id="264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4ED6E8"/>
    <a:srgbClr val="E11F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3238" autoAdjust="0"/>
  </p:normalViewPr>
  <p:slideViewPr>
    <p:cSldViewPr>
      <p:cViewPr varScale="1">
        <p:scale>
          <a:sx n="73" d="100"/>
          <a:sy n="73" d="100"/>
        </p:scale>
        <p:origin x="1661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73047-469A-4F38-BB4A-5ABCE5588260}" type="datetimeFigureOut">
              <a:rPr lang="pt-BR" smtClean="0"/>
              <a:t>27/01/2024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C734A-F37E-44AB-90A2-BB37CBBDB2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511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27/01/2024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398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27/01/2024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611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27/01/2024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838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27/01/2024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805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27/01/2024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483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27/01/2024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8009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27/01/2024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7007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27/01/2024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7745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27/01/2024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0243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27/01/2024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365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27/01/2024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9709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1563A-35C7-49EE-9FEB-8EB53781E0B1}" type="datetimeFigureOut">
              <a:rPr lang="pt-BR" smtClean="0"/>
              <a:t>27/01/2024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3507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J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8" t="10773" r="19724" b="10902"/>
          <a:stretch/>
        </p:blipFill>
        <p:spPr bwMode="auto">
          <a:xfrm>
            <a:off x="3528742" y="405264"/>
            <a:ext cx="5507754" cy="401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35496" y="2696112"/>
            <a:ext cx="373903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800" dirty="0">
                <a:solidFill>
                  <a:srgbClr val="E11F3B"/>
                </a:solidFill>
                <a:latin typeface="Bloody" pitchFamily="2" charset="0"/>
              </a:rPr>
              <a:t>Prof.º</a:t>
            </a:r>
          </a:p>
          <a:p>
            <a:pPr algn="r"/>
            <a:r>
              <a:rPr lang="pt-BR" sz="3800" dirty="0">
                <a:solidFill>
                  <a:srgbClr val="E11F3B"/>
                </a:solidFill>
                <a:latin typeface="Bloody" pitchFamily="2" charset="0"/>
              </a:rPr>
              <a:t>Alexandre Gomes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71355DE8-44D1-421C-99B9-9C3B3DBDE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716450"/>
            <a:ext cx="9144000" cy="2141550"/>
          </a:xfrm>
          <a:solidFill>
            <a:srgbClr val="FFFF00"/>
          </a:solidFill>
        </p:spPr>
        <p:txBody>
          <a:bodyPr>
            <a:noAutofit/>
          </a:bodyPr>
          <a:lstStyle/>
          <a:p>
            <a:r>
              <a:rPr lang="pt-BR" sz="6600" dirty="0">
                <a:solidFill>
                  <a:srgbClr val="7030A0"/>
                </a:solidFill>
                <a:latin typeface="Impact" panose="020B0806030902050204" pitchFamily="34" charset="0"/>
                <a:cs typeface="Arial" pitchFamily="34" charset="0"/>
              </a:rPr>
              <a:t>“</a:t>
            </a:r>
            <a:r>
              <a:rPr lang="pt-BR" sz="6600" dirty="0">
                <a:solidFill>
                  <a:srgbClr val="FF0000"/>
                </a:solidFill>
                <a:latin typeface="Impact" panose="020B0806030902050204" pitchFamily="34" charset="0"/>
                <a:cs typeface="Arial" pitchFamily="34" charset="0"/>
              </a:rPr>
              <a:t>Algoritmo e Lógica de Programação</a:t>
            </a:r>
            <a:r>
              <a:rPr lang="pt-BR" sz="6600" dirty="0">
                <a:solidFill>
                  <a:srgbClr val="7030A0"/>
                </a:solidFill>
                <a:latin typeface="Impact" panose="020B0806030902050204" pitchFamily="34" charset="0"/>
                <a:cs typeface="Arial" pitchFamily="34" charset="0"/>
              </a:rPr>
              <a:t>”</a:t>
            </a:r>
            <a:endParaRPr lang="pt-BR" sz="3600" dirty="0">
              <a:solidFill>
                <a:srgbClr val="7030A0"/>
              </a:solidFill>
              <a:latin typeface="Impact" panose="020B0806030902050204" pitchFamily="34" charset="0"/>
              <a:cs typeface="Arial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05F8DF2-7259-42AF-9FF2-D3B1535B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131997">
            <a:off x="6211544" y="1722837"/>
            <a:ext cx="1569075" cy="166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52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538819" y="764704"/>
            <a:ext cx="8066362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 anchor="b"/>
          <a:lstStyle/>
          <a:p>
            <a:pPr algn="just">
              <a:lnSpc>
                <a:spcPct val="90000"/>
              </a:lnSpc>
            </a:pPr>
            <a:r>
              <a:rPr lang="pt-BR" sz="3200" b="1" spc="-1" dirty="0">
                <a:solidFill>
                  <a:srgbClr val="FFFF00"/>
                </a:solidFill>
                <a:latin typeface="Arial"/>
                <a:ea typeface="DejaVu Sans"/>
              </a:rPr>
              <a:t>Metodologia de desenvolvimento de algoritmos</a:t>
            </a:r>
            <a:endParaRPr lang="pt-BR" sz="3200" spc="-1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538819" y="1964854"/>
            <a:ext cx="8066362" cy="27996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/>
          <a:lstStyle/>
          <a:p>
            <a:pPr marL="398790" indent="-397980" algn="just">
              <a:lnSpc>
                <a:spcPct val="90000"/>
              </a:lnSpc>
              <a:spcBef>
                <a:spcPts val="451"/>
              </a:spcBef>
              <a:buClr>
                <a:srgbClr val="003366"/>
              </a:buClr>
              <a:buSzPct val="75000"/>
              <a:buFont typeface="Wingdings" charset="2"/>
              <a:buChar char=""/>
            </a:pPr>
            <a:r>
              <a:rPr lang="pt-BR" sz="2400" spc="-1" dirty="0">
                <a:solidFill>
                  <a:schemeClr val="bg1"/>
                </a:solidFill>
                <a:latin typeface="Arial"/>
                <a:ea typeface="DejaVu Sans"/>
              </a:rPr>
              <a:t>Levantar e analisar todas as transformações necessárias para, dadas as entradas e valores gerados internamente, produzir as saídas especificadas</a:t>
            </a:r>
            <a:endParaRPr lang="pt-BR" sz="2400" spc="-1" dirty="0">
              <a:solidFill>
                <a:schemeClr val="bg1"/>
              </a:solidFill>
              <a:latin typeface="Arial"/>
            </a:endParaRPr>
          </a:p>
          <a:p>
            <a:pPr marL="398790" indent="-397980" algn="just">
              <a:lnSpc>
                <a:spcPct val="90000"/>
              </a:lnSpc>
              <a:spcBef>
                <a:spcPts val="451"/>
              </a:spcBef>
              <a:buClr>
                <a:srgbClr val="003366"/>
              </a:buClr>
              <a:buSzPct val="75000"/>
              <a:buFont typeface="Wingdings" charset="2"/>
              <a:buChar char=""/>
            </a:pPr>
            <a:r>
              <a:rPr lang="pt-BR" sz="2400" spc="-1" dirty="0">
                <a:solidFill>
                  <a:schemeClr val="bg1"/>
                </a:solidFill>
                <a:latin typeface="Arial"/>
                <a:ea typeface="DejaVu Sans"/>
              </a:rPr>
              <a:t>Testar cada passo do algoritmo, verificando se as transformações intermediárias executadas estão conduzindo aos objetivos desejados. Utilizar,  sempre que possível, valores de teste que permitam prever os resultados.</a:t>
            </a:r>
            <a:endParaRPr lang="pt-BR" sz="2400" spc="-1" dirty="0">
              <a:solidFill>
                <a:schemeClr val="bg1"/>
              </a:solidFill>
              <a:latin typeface="Arial"/>
            </a:endParaRPr>
          </a:p>
          <a:p>
            <a:pPr marL="398790" indent="-397980" algn="just">
              <a:lnSpc>
                <a:spcPct val="90000"/>
              </a:lnSpc>
              <a:spcBef>
                <a:spcPts val="451"/>
              </a:spcBef>
              <a:buClr>
                <a:srgbClr val="003366"/>
              </a:buClr>
              <a:buSzPct val="75000"/>
              <a:buFont typeface="Wingdings" charset="2"/>
              <a:buChar char=""/>
            </a:pPr>
            <a:r>
              <a:rPr lang="pt-BR" sz="2400" spc="-1" dirty="0">
                <a:solidFill>
                  <a:schemeClr val="bg1"/>
                </a:solidFill>
                <a:latin typeface="Arial"/>
                <a:ea typeface="DejaVu Sans"/>
              </a:rPr>
              <a:t>Fazer uma reavaliação geral, elaborando o algoritmo através da integração das partes.</a:t>
            </a:r>
            <a:endParaRPr lang="pt-BR" sz="2400" spc="-1" dirty="0">
              <a:solidFill>
                <a:schemeClr val="bg1"/>
              </a:solidFill>
              <a:latin typeface="Arial"/>
            </a:endParaRPr>
          </a:p>
          <a:p>
            <a:pPr marL="398790" indent="-397980" algn="just">
              <a:lnSpc>
                <a:spcPct val="90000"/>
              </a:lnSpc>
              <a:spcBef>
                <a:spcPts val="451"/>
              </a:spcBef>
            </a:pPr>
            <a:endParaRPr lang="pt-BR" sz="2400" spc="-1" dirty="0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m para programaçã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45"/>
            <a:ext cx="914399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15D87CF9-06EF-4AFF-9070-16A4F6A4F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80928"/>
            <a:ext cx="9143998" cy="1296144"/>
          </a:xfrm>
          <a:solidFill>
            <a:srgbClr val="FFFF00"/>
          </a:solidFill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6000" b="1" strike="noStrike" spc="-1" dirty="0">
                <a:solidFill>
                  <a:srgbClr val="006666"/>
                </a:solidFill>
                <a:latin typeface="Arial"/>
                <a:ea typeface="DejaVu Sans"/>
              </a:rPr>
              <a:t>O que é um algoritmo?</a:t>
            </a:r>
            <a:endParaRPr lang="pt-BR" sz="3200" dirty="0">
              <a:solidFill>
                <a:srgbClr val="7030A0"/>
              </a:solidFill>
              <a:latin typeface="Impact" panose="020B080603090205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651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548680"/>
            <a:ext cx="9144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DONALD KNUTH:  “Um conjunto finito de regras que provê uma sequência de operações para resolver um tipo de problema específico”</a:t>
            </a:r>
          </a:p>
          <a:p>
            <a:pPr algn="ctr"/>
            <a:endParaRPr lang="pt-BR" sz="2800" b="1" dirty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pt-BR" sz="2800" b="1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TREMBLAY: “Sequência ordenada, e não ambígua, de passos que levam à solução de um dado problema”</a:t>
            </a:r>
          </a:p>
          <a:p>
            <a:pPr algn="ctr"/>
            <a:endParaRPr lang="pt-BR" sz="2800" b="1" dirty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pt-BR" sz="2800" b="1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AURÉLIO: “Processo de cálculo, ou de resolução de um grupo de problemas semelhantes, em que se estipulam, com generalidade e sem restrições, as regras formais para a obtenção do resultado ou da solução do problema”</a:t>
            </a:r>
          </a:p>
        </p:txBody>
      </p:sp>
    </p:spTree>
    <p:extLst>
      <p:ext uri="{BB962C8B-B14F-4D97-AF65-F5344CB8AC3E}">
        <p14:creationId xmlns:p14="http://schemas.microsoft.com/office/powerpoint/2010/main" val="2445450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723330" y="1275210"/>
            <a:ext cx="599994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 anchor="b"/>
          <a:lstStyle/>
          <a:p>
            <a:pPr>
              <a:lnSpc>
                <a:spcPct val="90000"/>
              </a:lnSpc>
            </a:pPr>
            <a:r>
              <a:rPr lang="pt-BR" sz="4400" b="1" spc="-1" dirty="0">
                <a:solidFill>
                  <a:srgbClr val="FFFF00"/>
                </a:solidFill>
                <a:latin typeface="Arial"/>
                <a:ea typeface="DejaVu Sans"/>
              </a:rPr>
              <a:t>Algoritmos</a:t>
            </a:r>
            <a:endParaRPr lang="pt-BR" sz="4400" spc="-1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723330" y="2475360"/>
            <a:ext cx="8025134" cy="39059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/>
          <a:lstStyle/>
          <a:p>
            <a:pPr marL="255960" indent="-255150" algn="just">
              <a:spcBef>
                <a:spcPts val="525"/>
              </a:spcBef>
              <a:buClr>
                <a:srgbClr val="003366"/>
              </a:buClr>
              <a:buSzPct val="75000"/>
              <a:buFont typeface="Wingdings" charset="2"/>
              <a:buChar char=""/>
            </a:pPr>
            <a:r>
              <a:rPr lang="pt-BR" sz="3200" spc="-1" dirty="0">
                <a:solidFill>
                  <a:schemeClr val="bg1"/>
                </a:solidFill>
                <a:latin typeface="Arial"/>
                <a:ea typeface="DejaVu Sans"/>
              </a:rPr>
              <a:t>É a descrição de um padrão de comportamento, expressado em termos de um repertório bem definido e finito de ações primitivas, das quais damos por certo que elas podem ser executadas</a:t>
            </a:r>
            <a:endParaRPr lang="pt-BR" sz="3200" spc="-1" dirty="0">
              <a:solidFill>
                <a:schemeClr val="bg1"/>
              </a:solidFill>
              <a:latin typeface="Arial"/>
            </a:endParaRPr>
          </a:p>
          <a:p>
            <a:pPr marL="255960" indent="-255150" algn="just">
              <a:spcBef>
                <a:spcPts val="525"/>
              </a:spcBef>
              <a:buClr>
                <a:srgbClr val="003366"/>
              </a:buClr>
              <a:buSzPct val="75000"/>
              <a:buFont typeface="Wingdings" charset="2"/>
              <a:buChar char=""/>
            </a:pPr>
            <a:r>
              <a:rPr lang="pt-BR" sz="3200" spc="-1" dirty="0">
                <a:solidFill>
                  <a:schemeClr val="bg1"/>
                </a:solidFill>
                <a:latin typeface="Arial"/>
                <a:ea typeface="DejaVu Sans"/>
              </a:rPr>
              <a:t>Formalização do raciocínio lógico</a:t>
            </a:r>
            <a:endParaRPr lang="pt-BR" sz="3200" spc="-1" dirty="0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exemplo de algoritmo">
            <a:extLst>
              <a:ext uri="{FF2B5EF4-FFF2-40B4-BE49-F238E27FC236}">
                <a16:creationId xmlns:a16="http://schemas.microsoft.com/office/drawing/2014/main" id="{68FB5CE5-1906-4F7D-9622-74D31DD8E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692218"/>
            <a:ext cx="7920880" cy="547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3359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95536" y="581348"/>
            <a:ext cx="8496944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 anchor="b"/>
          <a:lstStyle/>
          <a:p>
            <a:pPr>
              <a:lnSpc>
                <a:spcPct val="90000"/>
              </a:lnSpc>
            </a:pPr>
            <a:r>
              <a:rPr lang="pt-BR" sz="3600" b="1" spc="-1" dirty="0">
                <a:solidFill>
                  <a:srgbClr val="FFFF00"/>
                </a:solidFill>
                <a:latin typeface="Arial"/>
                <a:ea typeface="DejaVu Sans"/>
              </a:rPr>
              <a:t>Principais características</a:t>
            </a:r>
            <a:endParaRPr lang="pt-BR" sz="3600" spc="-1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395536" y="1781498"/>
            <a:ext cx="8496944" cy="27996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/>
          <a:lstStyle/>
          <a:p>
            <a:pPr marL="255960" indent="-255150" algn="just">
              <a:spcBef>
                <a:spcPts val="525"/>
              </a:spcBef>
              <a:buClr>
                <a:srgbClr val="003366"/>
              </a:buClr>
              <a:buSzPct val="75000"/>
              <a:buFont typeface="Wingdings" charset="2"/>
              <a:buChar char=""/>
            </a:pPr>
            <a:r>
              <a:rPr lang="pt-BR" sz="3200" spc="-1" dirty="0">
                <a:solidFill>
                  <a:schemeClr val="bg1"/>
                </a:solidFill>
                <a:latin typeface="Arial"/>
                <a:ea typeface="DejaVu Sans"/>
              </a:rPr>
              <a:t>ter fim;</a:t>
            </a:r>
            <a:endParaRPr lang="pt-BR" sz="3200" spc="-1" dirty="0">
              <a:solidFill>
                <a:schemeClr val="bg1"/>
              </a:solidFill>
              <a:latin typeface="Arial"/>
            </a:endParaRPr>
          </a:p>
          <a:p>
            <a:pPr marL="255960" indent="-255150" algn="just">
              <a:spcBef>
                <a:spcPts val="525"/>
              </a:spcBef>
              <a:buClr>
                <a:srgbClr val="003366"/>
              </a:buClr>
              <a:buSzPct val="75000"/>
              <a:buFont typeface="Wingdings" charset="2"/>
              <a:buChar char=""/>
            </a:pPr>
            <a:r>
              <a:rPr lang="pt-BR" sz="3200" spc="-1" dirty="0">
                <a:solidFill>
                  <a:schemeClr val="bg1"/>
                </a:solidFill>
                <a:latin typeface="Arial"/>
                <a:ea typeface="DejaVu Sans"/>
              </a:rPr>
              <a:t>não dar margem à dupla interpretação;</a:t>
            </a:r>
            <a:endParaRPr lang="pt-BR" sz="3200" spc="-1" dirty="0">
              <a:solidFill>
                <a:schemeClr val="bg1"/>
              </a:solidFill>
              <a:latin typeface="Arial"/>
            </a:endParaRPr>
          </a:p>
          <a:p>
            <a:pPr marL="255960" indent="-255150" algn="just">
              <a:spcBef>
                <a:spcPts val="525"/>
              </a:spcBef>
              <a:buClr>
                <a:srgbClr val="003366"/>
              </a:buClr>
              <a:buSzPct val="75000"/>
              <a:buFont typeface="Wingdings" charset="2"/>
              <a:buChar char=""/>
            </a:pPr>
            <a:r>
              <a:rPr lang="pt-BR" sz="3200" spc="-1" dirty="0">
                <a:solidFill>
                  <a:schemeClr val="bg1"/>
                </a:solidFill>
                <a:latin typeface="Arial"/>
                <a:ea typeface="DejaVu Sans"/>
              </a:rPr>
              <a:t>capacidade de receber dado(s) de entrada do mundo exterior;</a:t>
            </a:r>
            <a:endParaRPr lang="pt-BR" sz="3200" spc="-1" dirty="0">
              <a:solidFill>
                <a:schemeClr val="bg1"/>
              </a:solidFill>
              <a:latin typeface="Arial"/>
            </a:endParaRPr>
          </a:p>
          <a:p>
            <a:pPr marL="255960" indent="-255150" algn="just">
              <a:spcBef>
                <a:spcPts val="525"/>
              </a:spcBef>
              <a:buClr>
                <a:srgbClr val="003366"/>
              </a:buClr>
              <a:buSzPct val="75000"/>
              <a:buFont typeface="Wingdings" charset="2"/>
              <a:buChar char=""/>
            </a:pPr>
            <a:r>
              <a:rPr lang="pt-BR" sz="3200" spc="-1" dirty="0">
                <a:solidFill>
                  <a:schemeClr val="bg1"/>
                </a:solidFill>
                <a:latin typeface="Arial"/>
                <a:ea typeface="DejaVu Sans"/>
              </a:rPr>
              <a:t>poder gerar informações de saída para o mundo externo ao do ambiente do algoritmo</a:t>
            </a:r>
            <a:endParaRPr lang="pt-BR" sz="3200" spc="-1" dirty="0">
              <a:solidFill>
                <a:schemeClr val="bg1"/>
              </a:solidFill>
              <a:latin typeface="Arial"/>
            </a:endParaRPr>
          </a:p>
          <a:p>
            <a:pPr marL="255960" indent="-255150" algn="just">
              <a:spcBef>
                <a:spcPts val="525"/>
              </a:spcBef>
              <a:buClr>
                <a:srgbClr val="003366"/>
              </a:buClr>
              <a:buSzPct val="75000"/>
              <a:buFont typeface="Wingdings" charset="2"/>
              <a:buChar char=""/>
            </a:pPr>
            <a:r>
              <a:rPr lang="pt-BR" sz="3200" spc="-1" dirty="0">
                <a:solidFill>
                  <a:schemeClr val="bg1"/>
                </a:solidFill>
                <a:latin typeface="Arial"/>
                <a:ea typeface="DejaVu Sans"/>
              </a:rPr>
              <a:t>Ser efetivo</a:t>
            </a:r>
            <a:endParaRPr lang="pt-BR" sz="3200" spc="-1" dirty="0">
              <a:solidFill>
                <a:schemeClr val="bg1"/>
              </a:solidFill>
              <a:latin typeface="Arial"/>
            </a:endParaRPr>
          </a:p>
          <a:p>
            <a:pPr marL="255960" indent="-255150" algn="just">
              <a:spcBef>
                <a:spcPts val="525"/>
              </a:spcBef>
            </a:pPr>
            <a:endParaRPr lang="pt-BR" sz="3200" spc="-1" dirty="0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625071" y="984121"/>
            <a:ext cx="789092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 anchor="b"/>
          <a:lstStyle/>
          <a:p>
            <a:pPr>
              <a:lnSpc>
                <a:spcPct val="90000"/>
              </a:lnSpc>
            </a:pPr>
            <a:r>
              <a:rPr lang="pt-BR" sz="3200" b="1" spc="-1" dirty="0">
                <a:solidFill>
                  <a:srgbClr val="FFFF00"/>
                </a:solidFill>
                <a:latin typeface="Arial"/>
                <a:ea typeface="DejaVu Sans"/>
              </a:rPr>
              <a:t>Computador e seus elementos</a:t>
            </a:r>
            <a:endParaRPr lang="pt-BR" sz="3200" spc="-1" dirty="0">
              <a:solidFill>
                <a:srgbClr val="FFFF00"/>
              </a:solidFill>
              <a:latin typeface="Arial"/>
            </a:endParaRPr>
          </a:p>
        </p:txBody>
      </p:sp>
      <p:pic>
        <p:nvPicPr>
          <p:cNvPr id="5122" name="Picture 2" descr="Resultado de imagem para entrada processamento e saída">
            <a:extLst>
              <a:ext uri="{FF2B5EF4-FFF2-40B4-BE49-F238E27FC236}">
                <a16:creationId xmlns:a16="http://schemas.microsoft.com/office/drawing/2014/main" id="{A02798F4-95CA-473A-A8F1-495F32131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531" y="2780928"/>
            <a:ext cx="685800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485F5A73-72DB-41B8-A61C-B57CBC4CA164}"/>
              </a:ext>
            </a:extLst>
          </p:cNvPr>
          <p:cNvSpPr/>
          <p:nvPr/>
        </p:nvSpPr>
        <p:spPr>
          <a:xfrm>
            <a:off x="53752" y="120162"/>
            <a:ext cx="9036496" cy="41587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67544" y="1080810"/>
            <a:ext cx="8136904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 anchor="b"/>
          <a:lstStyle/>
          <a:p>
            <a:pPr>
              <a:lnSpc>
                <a:spcPct val="90000"/>
              </a:lnSpc>
            </a:pPr>
            <a:r>
              <a:rPr lang="pt-BR" sz="3200" b="1" spc="-1" dirty="0">
                <a:solidFill>
                  <a:srgbClr val="FFFF00"/>
                </a:solidFill>
                <a:latin typeface="Arial"/>
                <a:ea typeface="DejaVu Sans"/>
              </a:rPr>
              <a:t>Computador e seus elementos</a:t>
            </a:r>
            <a:endParaRPr lang="pt-BR" sz="3200" spc="-1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467544" y="2280960"/>
            <a:ext cx="8136904" cy="27996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/>
          <a:lstStyle/>
          <a:p>
            <a:pPr marL="255960" indent="-255150" algn="just">
              <a:spcBef>
                <a:spcPts val="451"/>
              </a:spcBef>
              <a:buClr>
                <a:srgbClr val="003366"/>
              </a:buClr>
              <a:buSzPct val="75000"/>
              <a:buFont typeface="Wingdings" charset="2"/>
              <a:buChar char=""/>
            </a:pPr>
            <a:r>
              <a:rPr lang="pt-BR" sz="2400" spc="-1" dirty="0">
                <a:solidFill>
                  <a:schemeClr val="bg1"/>
                </a:solidFill>
                <a:latin typeface="Arial"/>
                <a:ea typeface="DejaVu Sans"/>
              </a:rPr>
              <a:t>Computar é o mesmo que calcular, avaliar.</a:t>
            </a:r>
            <a:endParaRPr lang="pt-BR" sz="2400" spc="-1" dirty="0">
              <a:solidFill>
                <a:schemeClr val="bg1"/>
              </a:solidFill>
              <a:latin typeface="Arial"/>
            </a:endParaRPr>
          </a:p>
          <a:p>
            <a:pPr marL="255960" indent="-255150" algn="just">
              <a:spcBef>
                <a:spcPts val="451"/>
              </a:spcBef>
              <a:buClr>
                <a:srgbClr val="003366"/>
              </a:buClr>
              <a:buSzPct val="75000"/>
              <a:buFont typeface="Wingdings" charset="2"/>
              <a:buChar char=""/>
            </a:pPr>
            <a:r>
              <a:rPr lang="pt-BR" sz="2400" spc="-1" dirty="0">
                <a:solidFill>
                  <a:schemeClr val="bg1"/>
                </a:solidFill>
                <a:latin typeface="Arial"/>
                <a:ea typeface="DejaVu Sans"/>
              </a:rPr>
              <a:t>Para executar as tarefas de calcular e avaliar, a arquitetura básica do computador possui os seguintes elementos:</a:t>
            </a:r>
            <a:endParaRPr lang="pt-BR" sz="2400" spc="-1" dirty="0">
              <a:solidFill>
                <a:schemeClr val="bg1"/>
              </a:solidFill>
              <a:latin typeface="Arial"/>
            </a:endParaRPr>
          </a:p>
          <a:p>
            <a:pPr marL="555930" lvl="1" indent="-212220" algn="just">
              <a:spcBef>
                <a:spcPts val="451"/>
              </a:spcBef>
              <a:buClr>
                <a:srgbClr val="003366"/>
              </a:buClr>
              <a:buSzPct val="75000"/>
              <a:buFont typeface="Arial"/>
              <a:buChar char="–"/>
            </a:pPr>
            <a:r>
              <a:rPr lang="pt-BR" sz="2400" spc="-1" dirty="0">
                <a:solidFill>
                  <a:schemeClr val="bg1"/>
                </a:solidFill>
                <a:latin typeface="Arial"/>
                <a:ea typeface="DejaVu Sans"/>
              </a:rPr>
              <a:t>Memória: </a:t>
            </a:r>
            <a:r>
              <a:rPr lang="pt-BR" sz="2400" b="1" spc="-1" dirty="0">
                <a:solidFill>
                  <a:schemeClr val="bg1"/>
                </a:solidFill>
                <a:latin typeface="Arial"/>
                <a:ea typeface="DejaVu Sans"/>
              </a:rPr>
              <a:t>Variáveis</a:t>
            </a:r>
            <a:r>
              <a:rPr lang="pt-BR" sz="2400" spc="-1" dirty="0">
                <a:solidFill>
                  <a:schemeClr val="bg1"/>
                </a:solidFill>
                <a:latin typeface="Arial"/>
                <a:ea typeface="DejaVu Sans"/>
              </a:rPr>
              <a:t> e </a:t>
            </a:r>
            <a:r>
              <a:rPr lang="pt-BR" sz="2400" b="1" spc="-1" dirty="0">
                <a:solidFill>
                  <a:schemeClr val="bg1"/>
                </a:solidFill>
                <a:latin typeface="Arial"/>
                <a:ea typeface="DejaVu Sans"/>
              </a:rPr>
              <a:t>Constantes</a:t>
            </a:r>
            <a:endParaRPr lang="pt-BR" sz="2400" spc="-1" dirty="0">
              <a:solidFill>
                <a:schemeClr val="bg1"/>
              </a:solidFill>
              <a:latin typeface="Arial"/>
            </a:endParaRPr>
          </a:p>
          <a:p>
            <a:pPr marL="555930" lvl="1" indent="-212220" algn="just">
              <a:spcBef>
                <a:spcPts val="451"/>
              </a:spcBef>
              <a:buClr>
                <a:srgbClr val="003366"/>
              </a:buClr>
              <a:buSzPct val="75000"/>
              <a:buFont typeface="Arial"/>
              <a:buChar char="–"/>
            </a:pPr>
            <a:r>
              <a:rPr lang="pt-BR" sz="2400" spc="-1" dirty="0">
                <a:solidFill>
                  <a:schemeClr val="bg1"/>
                </a:solidFill>
                <a:latin typeface="Arial"/>
                <a:ea typeface="DejaVu Sans"/>
              </a:rPr>
              <a:t>Processamento: </a:t>
            </a:r>
            <a:r>
              <a:rPr lang="pt-BR" sz="2400" b="1" spc="-1" dirty="0">
                <a:solidFill>
                  <a:schemeClr val="bg1"/>
                </a:solidFill>
                <a:latin typeface="Arial"/>
                <a:ea typeface="DejaVu Sans"/>
              </a:rPr>
              <a:t>Funções</a:t>
            </a:r>
            <a:endParaRPr lang="pt-BR" sz="2400" spc="-1" dirty="0">
              <a:solidFill>
                <a:schemeClr val="bg1"/>
              </a:solidFill>
              <a:latin typeface="Arial"/>
            </a:endParaRPr>
          </a:p>
          <a:p>
            <a:pPr marL="555930" lvl="1" indent="-212220" algn="just">
              <a:spcBef>
                <a:spcPts val="451"/>
              </a:spcBef>
              <a:buClr>
                <a:srgbClr val="003366"/>
              </a:buClr>
              <a:buSzPct val="75000"/>
              <a:buFont typeface="Arial"/>
              <a:buChar char="–"/>
            </a:pPr>
            <a:r>
              <a:rPr lang="pt-BR" sz="2400" spc="-1" dirty="0">
                <a:solidFill>
                  <a:schemeClr val="bg1"/>
                </a:solidFill>
                <a:latin typeface="Arial"/>
                <a:ea typeface="DejaVu Sans"/>
              </a:rPr>
              <a:t>Entrada: </a:t>
            </a:r>
            <a:r>
              <a:rPr lang="pt-BR" sz="2400" b="1" spc="-1" dirty="0">
                <a:solidFill>
                  <a:schemeClr val="bg1"/>
                </a:solidFill>
                <a:latin typeface="Arial"/>
                <a:ea typeface="DejaVu Sans"/>
              </a:rPr>
              <a:t>Mouse</a:t>
            </a:r>
            <a:r>
              <a:rPr lang="pt-BR" sz="2400" spc="-1" dirty="0">
                <a:solidFill>
                  <a:schemeClr val="bg1"/>
                </a:solidFill>
                <a:latin typeface="Arial"/>
                <a:ea typeface="DejaVu Sans"/>
              </a:rPr>
              <a:t>, </a:t>
            </a:r>
            <a:r>
              <a:rPr lang="pt-BR" sz="2400" b="1" spc="-1" dirty="0">
                <a:solidFill>
                  <a:schemeClr val="bg1"/>
                </a:solidFill>
                <a:latin typeface="Arial"/>
                <a:ea typeface="DejaVu Sans"/>
              </a:rPr>
              <a:t>teclado</a:t>
            </a:r>
            <a:r>
              <a:rPr lang="pt-BR" sz="2400" spc="-1" dirty="0">
                <a:solidFill>
                  <a:schemeClr val="bg1"/>
                </a:solidFill>
                <a:latin typeface="Arial"/>
                <a:ea typeface="DejaVu Sans"/>
              </a:rPr>
              <a:t>, </a:t>
            </a:r>
            <a:r>
              <a:rPr lang="pt-BR" sz="2400" b="1" spc="-1" dirty="0">
                <a:solidFill>
                  <a:schemeClr val="bg1"/>
                </a:solidFill>
                <a:latin typeface="Arial"/>
                <a:ea typeface="DejaVu Sans"/>
              </a:rPr>
              <a:t>joystick</a:t>
            </a:r>
            <a:endParaRPr lang="pt-BR" sz="2400" spc="-1" dirty="0">
              <a:solidFill>
                <a:schemeClr val="bg1"/>
              </a:solidFill>
              <a:latin typeface="Arial"/>
            </a:endParaRPr>
          </a:p>
          <a:p>
            <a:pPr marL="555930" lvl="1" indent="-212220" algn="just">
              <a:spcBef>
                <a:spcPts val="451"/>
              </a:spcBef>
              <a:buClr>
                <a:srgbClr val="003366"/>
              </a:buClr>
              <a:buSzPct val="75000"/>
              <a:buFont typeface="Arial"/>
              <a:buChar char="–"/>
            </a:pPr>
            <a:r>
              <a:rPr lang="pt-BR" sz="2400" spc="-1" dirty="0">
                <a:solidFill>
                  <a:schemeClr val="bg1"/>
                </a:solidFill>
                <a:latin typeface="Arial"/>
                <a:ea typeface="DejaVu Sans"/>
              </a:rPr>
              <a:t>Saída: </a:t>
            </a:r>
            <a:r>
              <a:rPr lang="pt-BR" sz="2400" b="1" spc="-1" dirty="0">
                <a:solidFill>
                  <a:schemeClr val="bg1"/>
                </a:solidFill>
                <a:latin typeface="Arial"/>
                <a:ea typeface="DejaVu Sans"/>
              </a:rPr>
              <a:t>Monitor</a:t>
            </a:r>
            <a:r>
              <a:rPr lang="pt-BR" sz="2400" spc="-1" dirty="0">
                <a:solidFill>
                  <a:schemeClr val="bg1"/>
                </a:solidFill>
                <a:latin typeface="Arial"/>
                <a:ea typeface="DejaVu Sans"/>
              </a:rPr>
              <a:t>, </a:t>
            </a:r>
            <a:r>
              <a:rPr lang="pt-BR" sz="2400" b="1" spc="-1" dirty="0">
                <a:solidFill>
                  <a:schemeClr val="bg1"/>
                </a:solidFill>
                <a:latin typeface="Arial"/>
                <a:ea typeface="DejaVu Sans"/>
              </a:rPr>
              <a:t>impressora</a:t>
            </a:r>
            <a:endParaRPr lang="pt-BR" sz="2400" spc="-1" dirty="0">
              <a:solidFill>
                <a:schemeClr val="bg1"/>
              </a:solidFill>
              <a:latin typeface="Arial"/>
            </a:endParaRPr>
          </a:p>
          <a:p>
            <a:pPr marL="255960" indent="-255150" algn="just">
              <a:spcBef>
                <a:spcPts val="451"/>
              </a:spcBef>
            </a:pPr>
            <a:endParaRPr lang="pt-BR" sz="2400" spc="-1" dirty="0">
              <a:solidFill>
                <a:schemeClr val="bg1"/>
              </a:solidFill>
              <a:latin typeface="Arial"/>
            </a:endParaRPr>
          </a:p>
          <a:p>
            <a:pPr marL="255960" indent="-255150">
              <a:spcBef>
                <a:spcPts val="525"/>
              </a:spcBef>
            </a:pPr>
            <a:endParaRPr lang="pt-BR" sz="2400" spc="-1" dirty="0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672030" y="1326510"/>
            <a:ext cx="786041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 anchor="b"/>
          <a:lstStyle/>
          <a:p>
            <a:pPr algn="just">
              <a:lnSpc>
                <a:spcPct val="90000"/>
              </a:lnSpc>
            </a:pPr>
            <a:r>
              <a:rPr lang="pt-BR" sz="3200" b="1" spc="-1" dirty="0">
                <a:solidFill>
                  <a:srgbClr val="FFFF00"/>
                </a:solidFill>
                <a:latin typeface="Arial"/>
                <a:ea typeface="DejaVu Sans"/>
              </a:rPr>
              <a:t>Metodologia de desenvolvimento de algoritmos</a:t>
            </a:r>
            <a:endParaRPr lang="pt-BR" sz="3200" spc="-1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672030" y="2526660"/>
            <a:ext cx="7860410" cy="36386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/>
          <a:lstStyle/>
          <a:p>
            <a:pPr marL="341820" indent="-341010">
              <a:spcBef>
                <a:spcPts val="451"/>
              </a:spcBef>
              <a:buClr>
                <a:srgbClr val="003366"/>
              </a:buClr>
              <a:buSzPct val="75000"/>
              <a:buFont typeface="Wingdings" charset="2"/>
              <a:buChar char=""/>
            </a:pPr>
            <a:r>
              <a:rPr lang="pt-BR" sz="2400" spc="-1" dirty="0">
                <a:solidFill>
                  <a:schemeClr val="bg1"/>
                </a:solidFill>
                <a:latin typeface="Arial"/>
                <a:ea typeface="DejaVu Sans"/>
              </a:rPr>
              <a:t>Leia cuidadosamente a especificação do problema até o final (fazer anotações)</a:t>
            </a:r>
            <a:endParaRPr lang="pt-BR" sz="2400" spc="-1" dirty="0">
              <a:solidFill>
                <a:schemeClr val="bg1"/>
              </a:solidFill>
              <a:latin typeface="Arial"/>
            </a:endParaRPr>
          </a:p>
          <a:p>
            <a:pPr marL="341820" indent="-341010">
              <a:spcBef>
                <a:spcPts val="451"/>
              </a:spcBef>
              <a:buClr>
                <a:srgbClr val="003366"/>
              </a:buClr>
              <a:buSzPct val="75000"/>
              <a:buFont typeface="Wingdings" charset="2"/>
              <a:buChar char=""/>
            </a:pPr>
            <a:r>
              <a:rPr lang="pt-BR" sz="2400" spc="-1" dirty="0">
                <a:solidFill>
                  <a:schemeClr val="bg1"/>
                </a:solidFill>
                <a:latin typeface="Arial"/>
                <a:ea typeface="DejaVu Sans"/>
              </a:rPr>
              <a:t>Levantar e analisar todas as entradas citadas na especificação do problema</a:t>
            </a:r>
            <a:endParaRPr lang="pt-BR" sz="2400" spc="-1" dirty="0">
              <a:solidFill>
                <a:schemeClr val="bg1"/>
              </a:solidFill>
              <a:latin typeface="Arial"/>
            </a:endParaRPr>
          </a:p>
          <a:p>
            <a:pPr marL="341820" indent="-341010">
              <a:spcBef>
                <a:spcPts val="451"/>
              </a:spcBef>
              <a:buClr>
                <a:srgbClr val="003366"/>
              </a:buClr>
              <a:buSzPct val="75000"/>
              <a:buFont typeface="Wingdings" charset="2"/>
              <a:buChar char=""/>
            </a:pPr>
            <a:r>
              <a:rPr lang="pt-BR" sz="2400" spc="-1" dirty="0">
                <a:solidFill>
                  <a:schemeClr val="bg1"/>
                </a:solidFill>
                <a:latin typeface="Arial"/>
                <a:ea typeface="DejaVu Sans"/>
              </a:rPr>
              <a:t>Levantar e analisar todas as saídas exigidas na especificação do problema</a:t>
            </a:r>
            <a:endParaRPr lang="pt-BR" sz="2400" spc="-1" dirty="0">
              <a:solidFill>
                <a:schemeClr val="bg1"/>
              </a:solidFill>
              <a:latin typeface="Arial"/>
            </a:endParaRPr>
          </a:p>
          <a:p>
            <a:pPr marL="341820" indent="-341010">
              <a:spcBef>
                <a:spcPts val="451"/>
              </a:spcBef>
              <a:buClr>
                <a:srgbClr val="003366"/>
              </a:buClr>
              <a:buSzPct val="75000"/>
              <a:buFont typeface="Wingdings" charset="2"/>
              <a:buChar char=""/>
            </a:pPr>
            <a:r>
              <a:rPr lang="pt-BR" sz="2400" spc="-1" dirty="0">
                <a:solidFill>
                  <a:schemeClr val="bg1"/>
                </a:solidFill>
                <a:latin typeface="Arial"/>
                <a:ea typeface="DejaVu Sans"/>
              </a:rPr>
              <a:t>Verificar se é necessário gerar valores internamente ao algoritmo e levantar as variáveis necessárias e os valores iniciais de cada uma</a:t>
            </a:r>
            <a:endParaRPr lang="pt-BR" sz="2400" spc="-1" dirty="0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</TotalTime>
  <Words>373</Words>
  <Application>Microsoft Office PowerPoint</Application>
  <PresentationFormat>Apresentação na tela (4:3)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Bloody</vt:lpstr>
      <vt:lpstr>Calibri</vt:lpstr>
      <vt:lpstr>Impact</vt:lpstr>
      <vt:lpstr>Wingdings</vt:lpstr>
      <vt:lpstr>Tema do Office</vt:lpstr>
      <vt:lpstr>“Algoritmo e Lógica de Programação”</vt:lpstr>
      <vt:lpstr>O que é um algoritmo?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JavaScritp</dc:title>
  <dc:creator>Alexandre Gomes</dc:creator>
  <cp:lastModifiedBy>ALEXANDRE GOMES DA SILVA</cp:lastModifiedBy>
  <cp:revision>69</cp:revision>
  <dcterms:created xsi:type="dcterms:W3CDTF">2020-01-22T14:41:03Z</dcterms:created>
  <dcterms:modified xsi:type="dcterms:W3CDTF">2024-01-27T22:49:29Z</dcterms:modified>
</cp:coreProperties>
</file>