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65" r:id="rId3"/>
    <p:sldId id="266" r:id="rId4"/>
    <p:sldId id="267" r:id="rId5"/>
    <p:sldId id="275" r:id="rId6"/>
    <p:sldId id="277" r:id="rId7"/>
    <p:sldId id="278" r:id="rId8"/>
    <p:sldId id="27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4ED6E8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73047-469A-4F38-BB4A-5ABCE5588260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734A-F37E-44AB-90A2-BB37CBBDB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51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27/01/2024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528742" y="40526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5496" y="2696112"/>
            <a:ext cx="37390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1355DE8-44D1-421C-99B9-9C3B3DBDE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16450"/>
            <a:ext cx="9144000" cy="214155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pt-BR" sz="66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6600" dirty="0">
                <a:solidFill>
                  <a:srgbClr val="FF0000"/>
                </a:solidFill>
                <a:latin typeface="Impact" panose="020B0806030902050204" pitchFamily="34" charset="0"/>
                <a:cs typeface="Arial" pitchFamily="34" charset="0"/>
              </a:rPr>
              <a:t>Algoritmo e Lógica de Programação</a:t>
            </a:r>
            <a:r>
              <a:rPr lang="pt-BR" sz="66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  <a:endParaRPr lang="pt-BR" sz="3600" dirty="0">
              <a:solidFill>
                <a:srgbClr val="7030A0"/>
              </a:solidFill>
              <a:latin typeface="Impact" panose="020B0806030902050204" pitchFamily="34" charset="0"/>
              <a:cs typeface="Arial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05F8DF2-7259-42AF-9FF2-D3B1535B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31997">
            <a:off x="6211544" y="1722837"/>
            <a:ext cx="1569075" cy="16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5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43850" y="1080810"/>
            <a:ext cx="599994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/>
          <a:lstStyle/>
          <a:p>
            <a:pPr>
              <a:lnSpc>
                <a:spcPct val="90000"/>
              </a:lnSpc>
            </a:pPr>
            <a:r>
              <a:rPr lang="pt-BR" sz="3200" b="1" spc="-1" dirty="0">
                <a:solidFill>
                  <a:srgbClr val="FFFF00"/>
                </a:solidFill>
                <a:latin typeface="Arial"/>
                <a:ea typeface="DejaVu Sans"/>
              </a:rPr>
              <a:t>Variáveis</a:t>
            </a:r>
            <a:endParaRPr lang="pt-BR" sz="3200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43850" y="2280960"/>
            <a:ext cx="7788590" cy="27996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255960" indent="-255150" algn="just"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Variáveis: Dado armazenado na memória de um computador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Após armazenar um dado na memória, ele pode ser utilizado e manipulado pelo algoritmo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Toda variável deve ser identificada com um nome e o seu tipo de dado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39552" y="548680"/>
            <a:ext cx="8014416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/>
          <a:lstStyle/>
          <a:p>
            <a:pPr algn="just">
              <a:lnSpc>
                <a:spcPct val="90000"/>
              </a:lnSpc>
            </a:pPr>
            <a:r>
              <a:rPr lang="pt-BR" sz="3200" b="1" spc="-1" dirty="0">
                <a:solidFill>
                  <a:srgbClr val="FFFF00"/>
                </a:solidFill>
                <a:latin typeface="Arial"/>
                <a:ea typeface="DejaVu Sans"/>
              </a:rPr>
              <a:t>Nomes das variáveis</a:t>
            </a:r>
            <a:endParaRPr lang="pt-BR" sz="3200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39552" y="1748830"/>
            <a:ext cx="8014416" cy="48485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255960" indent="-255150" algn="just">
              <a:lnSpc>
                <a:spcPct val="90000"/>
              </a:lnSpc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Podem ser atribuídos com um ou mais caracteres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Sempre deve iniciar com uma letra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Não pode conter espaços em branco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Não pode ser uma palavra reservada a uma instrução do programa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spc="-1" dirty="0">
                <a:solidFill>
                  <a:schemeClr val="bg1"/>
                </a:solidFill>
                <a:latin typeface="Arial"/>
                <a:ea typeface="DejaVu Sans"/>
              </a:rPr>
              <a:t>Não pode ser utilizados outros caracteres a não ser letras e números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19653" y="404664"/>
            <a:ext cx="7268670" cy="99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b="1" spc="-32" dirty="0">
                <a:solidFill>
                  <a:srgbClr val="FFFF00"/>
                </a:solidFill>
                <a:latin typeface="Arial"/>
                <a:ea typeface="DejaVu Sans"/>
              </a:rPr>
              <a:t>Organização do algoritmo</a:t>
            </a:r>
            <a:endParaRPr lang="pt-BR" sz="3200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06947" y="1916832"/>
            <a:ext cx="7730106" cy="42484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>
            <a:normAutofit/>
          </a:bodyPr>
          <a:lstStyle/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spc="3" dirty="0">
                <a:solidFill>
                  <a:schemeClr val="bg1"/>
                </a:solidFill>
                <a:latin typeface="Arial"/>
                <a:ea typeface="DejaVu Sans"/>
              </a:rPr>
              <a:t>Um bom algoritmo, além de ser funcional e atender os requisitos, deve estar organizado.</a:t>
            </a: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spc="3" dirty="0">
                <a:solidFill>
                  <a:schemeClr val="bg1"/>
                </a:solidFill>
                <a:latin typeface="Arial"/>
                <a:ea typeface="DejaVu Sans"/>
              </a:rPr>
              <a:t>Esta organização visa facilitar a compreensão do algoritmo para análise, correções e implementações futuras.</a:t>
            </a: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endParaRPr lang="pt-BR" sz="28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800" spc="3" dirty="0">
                <a:solidFill>
                  <a:schemeClr val="bg1"/>
                </a:solidFill>
                <a:latin typeface="Arial"/>
                <a:ea typeface="DejaVu Sans"/>
              </a:rPr>
              <a:t>Para isso estudaremos sobre as máximas da programação.</a:t>
            </a:r>
            <a:endParaRPr lang="pt-BR" sz="2800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33485" y="132840"/>
            <a:ext cx="7268670" cy="559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700" b="1" spc="-32" dirty="0">
                <a:solidFill>
                  <a:srgbClr val="FFFF00"/>
                </a:solidFill>
                <a:latin typeface="Arial"/>
                <a:ea typeface="DejaVu Sans"/>
              </a:rPr>
              <a:t>Máximas da Programação:</a:t>
            </a:r>
            <a:endParaRPr lang="pt-BR" sz="2700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06990" y="980728"/>
            <a:ext cx="8585490" cy="52565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100" spc="3" dirty="0">
                <a:solidFill>
                  <a:schemeClr val="bg1"/>
                </a:solidFill>
                <a:latin typeface="Arial"/>
                <a:ea typeface="DejaVu Sans"/>
              </a:rPr>
              <a:t>1. Algoritmos devem ser feitos para serem lidos por seres humanos.</a:t>
            </a:r>
            <a:endParaRPr lang="pt-BR" sz="21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100" spc="3" dirty="0">
                <a:solidFill>
                  <a:schemeClr val="bg1"/>
                </a:solidFill>
                <a:latin typeface="Arial"/>
                <a:ea typeface="DejaVu Sans"/>
              </a:rPr>
              <a:t>2. Escreva comentários no momento em que estiver escrevendo o algoritmo.</a:t>
            </a:r>
            <a:endParaRPr lang="pt-BR" sz="21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100" spc="3" dirty="0">
                <a:solidFill>
                  <a:schemeClr val="bg1"/>
                </a:solidFill>
                <a:latin typeface="Arial"/>
                <a:ea typeface="DejaVu Sans"/>
              </a:rPr>
              <a:t>3. Os comentários devem, acrescentar alguma coisa.</a:t>
            </a:r>
            <a:endParaRPr lang="pt-BR" sz="21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100" spc="3" dirty="0">
                <a:solidFill>
                  <a:schemeClr val="bg1"/>
                </a:solidFill>
                <a:latin typeface="Arial"/>
                <a:ea typeface="DejaVu Sans"/>
              </a:rPr>
              <a:t>4. Use comentários no prólogo (cabeçalho: o que algoritmo faz e instruções para o seu uso).</a:t>
            </a:r>
            <a:endParaRPr lang="pt-BR" sz="21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100" spc="3" dirty="0">
                <a:solidFill>
                  <a:schemeClr val="bg1"/>
                </a:solidFill>
                <a:latin typeface="Arial"/>
                <a:ea typeface="DejaVu Sans"/>
              </a:rPr>
              <a:t>5. Utilize espaços em branco para melhorar a legibilidade.</a:t>
            </a: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000" spc="3" dirty="0">
                <a:solidFill>
                  <a:schemeClr val="bg1"/>
                </a:solidFill>
                <a:latin typeface="Arial"/>
                <a:ea typeface="DejaVu Sans"/>
              </a:rPr>
              <a:t>6. Escolha nomes representativos para suas variáveis.</a:t>
            </a:r>
            <a:endParaRPr lang="pt-BR" sz="20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000" spc="3" dirty="0">
                <a:solidFill>
                  <a:schemeClr val="bg1"/>
                </a:solidFill>
                <a:latin typeface="Arial"/>
                <a:ea typeface="DejaVu Sans"/>
              </a:rPr>
              <a:t>7. Um comando por linha é suficiente.</a:t>
            </a:r>
            <a:endParaRPr lang="pt-BR" sz="20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000" spc="3" dirty="0">
                <a:solidFill>
                  <a:schemeClr val="bg1"/>
                </a:solidFill>
                <a:latin typeface="Arial"/>
                <a:ea typeface="DejaVu Sans"/>
              </a:rPr>
              <a:t>8. Em expressões matemáticas utilize parênteses para aumentar a legibilidade e prevenir-se contra erros.</a:t>
            </a:r>
            <a:endParaRPr lang="pt-BR" sz="20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000" spc="3" dirty="0">
                <a:solidFill>
                  <a:schemeClr val="bg1"/>
                </a:solidFill>
                <a:latin typeface="Arial"/>
                <a:ea typeface="DejaVu Sans"/>
              </a:rPr>
              <a:t>9. Utilize “identação” para mostrar a estrutura lógica do algoritmo.</a:t>
            </a:r>
            <a:endParaRPr lang="pt-BR" sz="2000" spc="-1" dirty="0">
              <a:solidFill>
                <a:schemeClr val="bg1"/>
              </a:solidFill>
              <a:latin typeface="Arial"/>
            </a:endParaRPr>
          </a:p>
          <a:p>
            <a:pPr marL="255960" indent="-255150" algn="just">
              <a:lnSpc>
                <a:spcPct val="90000"/>
              </a:lnSpc>
              <a:spcBef>
                <a:spcPts val="525"/>
              </a:spcBef>
              <a:spcAft>
                <a:spcPts val="151"/>
              </a:spcAft>
              <a:buClr>
                <a:srgbClr val="003366"/>
              </a:buClr>
              <a:buSzPct val="75000"/>
              <a:buFont typeface="Wingdings" charset="2"/>
              <a:buChar char=""/>
            </a:pPr>
            <a:r>
              <a:rPr lang="pt-BR" sz="2000" spc="3" dirty="0">
                <a:solidFill>
                  <a:schemeClr val="bg1"/>
                </a:solidFill>
                <a:latin typeface="Arial"/>
                <a:ea typeface="DejaVu Sans"/>
              </a:rPr>
              <a:t>10. Lembre-se: toda vez que for feita uma modificação no algoritmo, os comentários associados devem ser alterados, e não apenas os comandos.</a:t>
            </a:r>
            <a:endParaRPr lang="pt-BR" sz="2000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251520" y="869642"/>
            <a:ext cx="8640960" cy="6871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spc="-32" dirty="0">
                <a:solidFill>
                  <a:srgbClr val="FFFF00"/>
                </a:solidFill>
                <a:latin typeface="Century Schoolbook"/>
                <a:ea typeface="DejaVu Sans"/>
              </a:rPr>
              <a:t>Identifique quais são as entradas, processamento e saídas para os seguintes algoritmos:</a:t>
            </a:r>
            <a:endParaRPr lang="pt-BR" sz="2800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95536" y="2132856"/>
            <a:ext cx="8290080" cy="2409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514440" indent="-5133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Century Schoolbook"/>
              <a:buAutoNum type="arabicPeriod"/>
            </a:pPr>
            <a:r>
              <a:rPr lang="pt-BR" sz="2400" b="0" i="0" dirty="0">
                <a:solidFill>
                  <a:schemeClr val="bg1"/>
                </a:solidFill>
                <a:effectLst/>
                <a:latin typeface="ProximaNova"/>
              </a:rPr>
              <a:t>- Receba código da peça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0" i="0" dirty="0">
                <a:solidFill>
                  <a:schemeClr val="bg1"/>
                </a:solidFill>
                <a:effectLst/>
                <a:latin typeface="ProximaNova"/>
              </a:rPr>
              <a:t>- Receba valor da peça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0" i="0" dirty="0">
                <a:solidFill>
                  <a:schemeClr val="bg1"/>
                </a:solidFill>
                <a:effectLst/>
                <a:latin typeface="ProximaNova"/>
              </a:rPr>
              <a:t>- Receba Quantidade de peças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0" i="0" dirty="0">
                <a:solidFill>
                  <a:schemeClr val="bg1"/>
                </a:solidFill>
                <a:effectLst/>
                <a:latin typeface="ProximaNova"/>
              </a:rPr>
              <a:t>- Calcule o valor total da peça (Quantidade * Valor da peça)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0" i="0" dirty="0">
                <a:solidFill>
                  <a:schemeClr val="bg1"/>
                </a:solidFill>
                <a:effectLst/>
                <a:latin typeface="ProximaNova"/>
              </a:rPr>
              <a:t>- Mostre o código da peça e seu valor total</a:t>
            </a:r>
            <a:endParaRPr lang="pt-BR" sz="2000" b="0" strike="noStrike" spc="-1" dirty="0">
              <a:solidFill>
                <a:schemeClr val="bg1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3074" name="Picture 2" descr="Resultado de imagem para peça">
            <a:extLst>
              <a:ext uri="{FF2B5EF4-FFF2-40B4-BE49-F238E27FC236}">
                <a16:creationId xmlns:a16="http://schemas.microsoft.com/office/drawing/2014/main" id="{5BAEE860-41B2-4F61-BDC4-B737A563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35436"/>
            <a:ext cx="2985517" cy="22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valor">
            <a:extLst>
              <a:ext uri="{FF2B5EF4-FFF2-40B4-BE49-F238E27FC236}">
                <a16:creationId xmlns:a16="http://schemas.microsoft.com/office/drawing/2014/main" id="{244549C5-F77B-4737-8F60-DFC80F120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17723"/>
            <a:ext cx="3542564" cy="22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43E23980-682A-42FE-8BF8-55BF5FADF008}"/>
              </a:ext>
            </a:extLst>
          </p:cNvPr>
          <p:cNvSpPr/>
          <p:nvPr/>
        </p:nvSpPr>
        <p:spPr>
          <a:xfrm>
            <a:off x="53752" y="120162"/>
            <a:ext cx="9036496" cy="41587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23528" y="764704"/>
            <a:ext cx="8640960" cy="6871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spc="-32" dirty="0">
                <a:solidFill>
                  <a:srgbClr val="FFFF00"/>
                </a:solidFill>
                <a:latin typeface="Century Schoolbook"/>
                <a:ea typeface="DejaVu Sans"/>
              </a:rPr>
              <a:t>RESPOSTA:</a:t>
            </a:r>
            <a:endParaRPr lang="pt-BR" sz="2800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95536" y="2132856"/>
            <a:ext cx="8290080" cy="38555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514440" indent="-51336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Century Schoolbook"/>
              <a:buAutoNum type="arabicPeriod"/>
            </a:pPr>
            <a:r>
              <a:rPr lang="pt-BR" sz="2400" b="1" i="0" dirty="0">
                <a:solidFill>
                  <a:schemeClr val="bg1"/>
                </a:solidFill>
                <a:effectLst/>
                <a:latin typeface="ProximaNova"/>
              </a:rPr>
              <a:t>Entrada (input):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0" i="0" dirty="0">
                <a:solidFill>
                  <a:schemeClr val="bg1"/>
                </a:solidFill>
                <a:effectLst/>
                <a:latin typeface="ProximaNova"/>
              </a:rPr>
              <a:t>· Código da peça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0" i="0" dirty="0">
                <a:solidFill>
                  <a:schemeClr val="bg1"/>
                </a:solidFill>
                <a:effectLst/>
                <a:latin typeface="ProximaNova"/>
              </a:rPr>
              <a:t>· Valor da peça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0" i="0" dirty="0">
                <a:solidFill>
                  <a:schemeClr val="bg1"/>
                </a:solidFill>
                <a:effectLst/>
                <a:latin typeface="ProximaNova"/>
              </a:rPr>
              <a:t>· Quantidade de peças</a:t>
            </a: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1" i="0" dirty="0">
                <a:solidFill>
                  <a:schemeClr val="bg1"/>
                </a:solidFill>
                <a:effectLst/>
                <a:latin typeface="ProximaNova"/>
              </a:rPr>
              <a:t>Processamento: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0" i="0" dirty="0">
                <a:solidFill>
                  <a:schemeClr val="bg1"/>
                </a:solidFill>
                <a:effectLst/>
                <a:latin typeface="ProximaNova"/>
              </a:rPr>
              <a:t>· Valor total = valor × quantidade</a:t>
            </a:r>
            <a:br>
              <a:rPr lang="pt-BR" sz="2400" dirty="0">
                <a:solidFill>
                  <a:schemeClr val="bg1"/>
                </a:solidFill>
              </a:rPr>
            </a:b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1" i="0" dirty="0">
                <a:solidFill>
                  <a:schemeClr val="bg1"/>
                </a:solidFill>
                <a:effectLst/>
                <a:latin typeface="ProximaNova"/>
              </a:rPr>
              <a:t>Saída (output):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b="0" i="0" dirty="0">
                <a:solidFill>
                  <a:schemeClr val="bg1"/>
                </a:solidFill>
                <a:effectLst/>
                <a:latin typeface="ProximaNova"/>
              </a:rPr>
              <a:t>· Mostrar código + valor total</a:t>
            </a:r>
            <a:endParaRPr lang="pt-BR" spc="-1" dirty="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8992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8FB0F02-799A-4899-B085-F631F62AD836}"/>
              </a:ext>
            </a:extLst>
          </p:cNvPr>
          <p:cNvSpPr txBox="1"/>
          <p:nvPr/>
        </p:nvSpPr>
        <p:spPr>
          <a:xfrm>
            <a:off x="1259632" y="1988840"/>
            <a:ext cx="61206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8"/>
              </a:rPr>
              <a:t>“Chupar uma bala”</a:t>
            </a:r>
          </a:p>
          <a:p>
            <a:pPr algn="l"/>
            <a:endParaRPr lang="pt-BR" sz="3600" b="0" i="0" u="none" strike="noStrike" dirty="0">
              <a:solidFill>
                <a:schemeClr val="bg1"/>
              </a:solidFill>
              <a:effectLst/>
              <a:latin typeface="ff8"/>
            </a:endParaRPr>
          </a:p>
          <a:p>
            <a:pPr algn="l"/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9"/>
              </a:rPr>
              <a:t>-</a:t>
            </a:r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a"/>
              </a:rPr>
              <a:t> </a:t>
            </a:r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7"/>
              </a:rPr>
              <a:t>Pegar a bala </a:t>
            </a:r>
            <a:endParaRPr lang="pt-BR" sz="3600" b="0" i="0" u="none" strike="noStrike" dirty="0">
              <a:solidFill>
                <a:schemeClr val="bg1"/>
              </a:solidFill>
              <a:effectLst/>
              <a:latin typeface="ff9"/>
            </a:endParaRPr>
          </a:p>
          <a:p>
            <a:pPr algn="l"/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9"/>
              </a:rPr>
              <a:t>-</a:t>
            </a:r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a"/>
              </a:rPr>
              <a:t> </a:t>
            </a:r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7"/>
              </a:rPr>
              <a:t>Retirar o papel </a:t>
            </a:r>
            <a:endParaRPr lang="pt-BR" sz="3600" b="0" i="0" u="none" strike="noStrike" dirty="0">
              <a:solidFill>
                <a:schemeClr val="bg1"/>
              </a:solidFill>
              <a:effectLst/>
              <a:latin typeface="ff9"/>
            </a:endParaRPr>
          </a:p>
          <a:p>
            <a:pPr algn="l"/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a"/>
              </a:rPr>
              <a:t>- </a:t>
            </a:r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7"/>
              </a:rPr>
              <a:t>Chupar a bala </a:t>
            </a:r>
            <a:endParaRPr lang="pt-BR" sz="3600" b="0" i="0" u="none" strike="noStrike" dirty="0">
              <a:solidFill>
                <a:schemeClr val="bg1"/>
              </a:solidFill>
              <a:effectLst/>
              <a:latin typeface="ff9"/>
            </a:endParaRPr>
          </a:p>
          <a:p>
            <a:pPr algn="l"/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a"/>
              </a:rPr>
              <a:t>- </a:t>
            </a:r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7"/>
              </a:rPr>
              <a:t>Jogar o papel no lixo</a:t>
            </a:r>
            <a:endParaRPr lang="pt-BR" sz="3600" b="0" i="0" u="none" strike="noStrike" dirty="0">
              <a:solidFill>
                <a:schemeClr val="bg1"/>
              </a:solidFill>
              <a:effectLst/>
              <a:latin typeface="ff9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E965BB88-77B1-43C6-A256-40DF15B8EE75}"/>
              </a:ext>
            </a:extLst>
          </p:cNvPr>
          <p:cNvSpPr/>
          <p:nvPr/>
        </p:nvSpPr>
        <p:spPr>
          <a:xfrm>
            <a:off x="251520" y="473124"/>
            <a:ext cx="8640960" cy="6871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b">
            <a:noAutofit/>
          </a:bodyPr>
          <a:lstStyle/>
          <a:p>
            <a:pPr>
              <a:lnSpc>
                <a:spcPct val="90000"/>
              </a:lnSpc>
            </a:pPr>
            <a:r>
              <a:rPr lang="pt-BR" sz="2800" spc="-32" dirty="0">
                <a:solidFill>
                  <a:srgbClr val="FFFF00"/>
                </a:solidFill>
                <a:latin typeface="Century Schoolbook"/>
                <a:ea typeface="DejaVu Sans"/>
              </a:rPr>
              <a:t>EXEMPLO SIMPLES DE ALGORITMO</a:t>
            </a:r>
            <a:endParaRPr lang="pt-BR" sz="2800" spc="-1" dirty="0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2050" name="Picture 2" descr="Resultado de imagem para bala">
            <a:extLst>
              <a:ext uri="{FF2B5EF4-FFF2-40B4-BE49-F238E27FC236}">
                <a16:creationId xmlns:a16="http://schemas.microsoft.com/office/drawing/2014/main" id="{9A277181-F1DD-4A51-9BA3-ED923E1D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060848"/>
            <a:ext cx="3449960" cy="21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911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418</Words>
  <Application>Microsoft Office PowerPoint</Application>
  <PresentationFormat>Apresentação na tela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20" baseType="lpstr">
      <vt:lpstr>Arial</vt:lpstr>
      <vt:lpstr>Bloody</vt:lpstr>
      <vt:lpstr>Calibri</vt:lpstr>
      <vt:lpstr>Century Schoolbook</vt:lpstr>
      <vt:lpstr>ff7</vt:lpstr>
      <vt:lpstr>ff8</vt:lpstr>
      <vt:lpstr>ff9</vt:lpstr>
      <vt:lpstr>ffa</vt:lpstr>
      <vt:lpstr>Impact</vt:lpstr>
      <vt:lpstr>ProximaNova</vt:lpstr>
      <vt:lpstr>Wingdings</vt:lpstr>
      <vt:lpstr>Tema do Office</vt:lpstr>
      <vt:lpstr>“Algoritmo e Lógica de Programação”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68</cp:revision>
  <dcterms:created xsi:type="dcterms:W3CDTF">2020-01-22T14:41:03Z</dcterms:created>
  <dcterms:modified xsi:type="dcterms:W3CDTF">2024-01-27T22:49:55Z</dcterms:modified>
</cp:coreProperties>
</file>