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notesMasterIdLst>
    <p:notesMasterId r:id="rId14"/>
  </p:notesMasterIdLst>
  <p:sldIdLst>
    <p:sldId id="256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</p:sldIdLst>
  <p:sldSz cx="12192000" cy="6858000"/>
  <p:notesSz cx="7559675" cy="106918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39" autoAdjust="0"/>
  </p:normalViewPr>
  <p:slideViewPr>
    <p:cSldViewPr snapToGrid="0">
      <p:cViewPr varScale="1">
        <p:scale>
          <a:sx n="81" d="100"/>
          <a:sy n="81" d="100"/>
        </p:scale>
        <p:origin x="9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 panose="020B0604020202020204"/>
              </a:rPr>
              <a:t>Clique para mover o slide</a:t>
            </a: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 panose="020B0604020202020204"/>
              </a:rPr>
              <a:t>Clique para editar o formato de notas</a:t>
            </a:r>
          </a:p>
        </p:txBody>
      </p:sp>
      <p:sp>
        <p:nvSpPr>
          <p:cNvPr id="20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 panose="02020603050405020304"/>
              </a:rPr>
              <a:t> </a:t>
            </a:r>
          </a:p>
        </p:txBody>
      </p:sp>
      <p:sp>
        <p:nvSpPr>
          <p:cNvPr id="20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 panose="02020603050405020304"/>
              </a:rPr>
              <a:t> </a:t>
            </a:r>
          </a:p>
        </p:txBody>
      </p:sp>
      <p:sp>
        <p:nvSpPr>
          <p:cNvPr id="20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 panose="02020603050405020304"/>
              </a:rPr>
              <a:t> </a:t>
            </a:r>
          </a:p>
        </p:txBody>
      </p:sp>
      <p:sp>
        <p:nvSpPr>
          <p:cNvPr id="20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E3BD3B5-80D3-4476-AD0B-2810232286BB}" type="slidenum">
              <a:rPr lang="pt-BR" sz="1400" b="0" strike="noStrike" spc="-1">
                <a:latin typeface="Times New Roman" panose="02020603050405020304"/>
              </a:rPr>
              <a:t>‹nº›</a:t>
            </a:fld>
            <a:endParaRPr lang="pt-BR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BE4AF1E-37AF-4283-B344-A711CD5DCF76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pt-BR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1A9113F-F806-4681-AA67-7DD96DA69C40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pt-BR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 hidden="1"/>
          <p:cNvSpPr/>
          <p:nvPr/>
        </p:nvSpPr>
        <p:spPr>
          <a:xfrm>
            <a:off x="11292840" y="0"/>
            <a:ext cx="912600" cy="685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0" y="0"/>
            <a:ext cx="455400" cy="685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 panose="020B0604020202020204"/>
              </a:rPr>
              <a:t>Clique para editar o formato do texto do título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 panose="020B0604020202020204"/>
              </a:rPr>
              <a:t>Clique para editar o formato do texto da estrutura de tópicos</a:t>
            </a: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 panose="020B0604020202020204"/>
              </a:rPr>
              <a:t>2.º nível da estrutura de tópicos</a:t>
            </a: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 panose="020B0604020202020204"/>
              </a:rPr>
              <a:t>3.º nível da estrutura de tópicos</a:t>
            </a: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 panose="020B0604020202020204"/>
              </a:rPr>
              <a:t>4.º nível da estrutura de tópicos</a:t>
            </a: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5.º nível da estrutura de tópicos</a:t>
            </a: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6.º nível da estrutura de tópicos</a:t>
            </a: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 panose="020B0604020202020204"/>
              </a:rPr>
              <a:t>Clique para editar o formato do texto do título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 panose="020B0604020202020204"/>
              </a:rPr>
              <a:t>Clique para editar o formato do texto da estrutura de tópicos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 panose="020B0604020202020204"/>
              </a:rPr>
              <a:t>2.º nível da estrutura de tópicos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 panose="020B0604020202020204"/>
              </a:rPr>
              <a:t>3.º nível da estrutura de tópicos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 panose="020B0604020202020204"/>
              </a:rPr>
              <a:t>4.º nível da estrutura de tópicos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5.º nível da estrutura de tópicos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6.º nível da estrutura de tópicos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B0F6DE0-286C-4ED9-8B03-7C681892A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pt-BR" sz="4400" b="0" strike="noStrike" spc="-46">
                <a:solidFill>
                  <a:srgbClr val="000000"/>
                </a:solidFill>
                <a:latin typeface="Century Schoolbook"/>
              </a:rPr>
              <a:t>Nomes de Variáveis e sua Declaração</a:t>
            </a:r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1261800" y="1828800"/>
            <a:ext cx="85946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400" b="0" strike="noStrike" spc="7" dirty="0">
                <a:solidFill>
                  <a:srgbClr val="000000"/>
                </a:solidFill>
                <a:latin typeface="Century Schoolbook"/>
              </a:rPr>
              <a:t>• Os nomes das variáveis devem começar por uma letra e depois pode conter letras e números até um limite de 30 caracteres.</a:t>
            </a:r>
            <a:endParaRPr lang="pt-BR" sz="2400" b="0" strike="noStrike" spc="-1" dirty="0">
              <a:latin typeface="Arial" panose="020B0604020202020204"/>
            </a:endParaRPr>
          </a:p>
          <a:p>
            <a:pPr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400" b="0" strike="noStrike" spc="7" dirty="0">
                <a:solidFill>
                  <a:srgbClr val="000000"/>
                </a:solidFill>
                <a:latin typeface="Century Schoolbook"/>
              </a:rPr>
              <a:t>• Defina nomes de variáveis com significado para facilitar a leitura do código.</a:t>
            </a:r>
            <a:endParaRPr lang="pt-BR" sz="24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579863" y="365760"/>
            <a:ext cx="10373857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pt-BR" sz="4400" b="0" strike="noStrike" spc="-46" dirty="0">
                <a:solidFill>
                  <a:srgbClr val="000000"/>
                </a:solidFill>
                <a:latin typeface="Century Schoolbook"/>
              </a:rPr>
              <a:t>Nomes de Variáveis e sua Declaração</a:t>
            </a:r>
            <a:endParaRPr lang="pt-BR" sz="4400" b="0" strike="noStrike" spc="-1" dirty="0">
              <a:latin typeface="Arial" panose="020B0604020202020204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758283" y="1828800"/>
            <a:ext cx="9507507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400" b="0" strike="noStrike" spc="7" dirty="0">
                <a:solidFill>
                  <a:srgbClr val="000000"/>
                </a:solidFill>
                <a:latin typeface="Century Schoolbook"/>
              </a:rPr>
              <a:t>A atribuição de valores a variáveis é feita com o operador = </a:t>
            </a:r>
            <a:endParaRPr lang="pt-BR" sz="2400" b="0" strike="noStrike" spc="-1" dirty="0">
              <a:latin typeface="Arial" panose="020B0604020202020204"/>
            </a:endParaRPr>
          </a:p>
          <a:p>
            <a:pPr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400" b="0" strike="noStrike" spc="7" dirty="0">
                <a:solidFill>
                  <a:srgbClr val="000000"/>
                </a:solidFill>
                <a:latin typeface="Century Schoolbook"/>
              </a:rPr>
              <a:t>Do seu lado esquerdo fica a variável à qual está sendo atribuído o valor, e à sua direita pode-se colocar qualquer expressão.</a:t>
            </a:r>
            <a:endParaRPr lang="pt-BR" sz="2400" b="0" strike="noStrike" spc="-1" dirty="0">
              <a:latin typeface="Arial" panose="020B0604020202020204"/>
            </a:endParaRPr>
          </a:p>
          <a:p>
            <a:pPr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400" b="0" strike="noStrike" spc="7" dirty="0">
                <a:solidFill>
                  <a:srgbClr val="000000"/>
                </a:solidFill>
                <a:latin typeface="Century Schoolbook"/>
              </a:rPr>
              <a:t>Os valores em texto deverão ser expressos entre aspas duplas. </a:t>
            </a:r>
            <a:endParaRPr lang="pt-BR" sz="2400" b="0" strike="noStrike" spc="-1" dirty="0">
              <a:latin typeface="Arial" panose="020B0604020202020204"/>
            </a:endParaRPr>
          </a:p>
          <a:p>
            <a:pPr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400" b="0" strike="noStrike" spc="7" dirty="0">
                <a:solidFill>
                  <a:srgbClr val="000000"/>
                </a:solidFill>
                <a:latin typeface="Century Schoolbook"/>
              </a:rPr>
              <a:t>Os valores decimais deverão ter sua casa decimal separada por ponto.</a:t>
            </a:r>
            <a:endParaRPr lang="pt-BR" sz="24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pt-BR" sz="4400" b="1" strike="noStrike" spc="-46">
                <a:solidFill>
                  <a:srgbClr val="000000"/>
                </a:solidFill>
                <a:latin typeface="Century Schoolbook"/>
              </a:rPr>
              <a:t>Variáveis</a:t>
            </a:r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1261800" y="1828800"/>
            <a:ext cx="85946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182880" indent="-182245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/>
              <a:buChar char="•"/>
            </a:pPr>
            <a:r>
              <a:rPr lang="pt-BR" sz="2400" b="0" strike="noStrike" spc="7">
                <a:solidFill>
                  <a:srgbClr val="000000"/>
                </a:solidFill>
                <a:latin typeface="Century Schoolbook"/>
              </a:rPr>
              <a:t>Uma variável é um espaço na memória do computador, reservado para armazenar um ou mais valores. Fazemos referência a este espaço utilizando nomes.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endParaRPr lang="pt-BR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pt-BR" sz="4400" b="0" strike="noStrike" spc="-46">
                <a:solidFill>
                  <a:srgbClr val="000000"/>
                </a:solidFill>
                <a:latin typeface="Century Schoolbook"/>
              </a:rPr>
              <a:t>Declaração de variáveis</a:t>
            </a:r>
            <a:endParaRPr lang="pt-BR" sz="4400" b="0" strike="noStrike" spc="-1">
              <a:latin typeface="Arial" panose="020B0604020202020204"/>
            </a:endParaRPr>
          </a:p>
        </p:txBody>
      </p:sp>
      <p:pic>
        <p:nvPicPr>
          <p:cNvPr id="23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799880" y="1717920"/>
            <a:ext cx="3048840" cy="403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pt-BR" sz="4400" b="0" strike="noStrike" spc="-46">
                <a:solidFill>
                  <a:srgbClr val="000000"/>
                </a:solidFill>
                <a:latin typeface="Century Schoolbook"/>
              </a:rPr>
              <a:t>Declaração de variáveis</a:t>
            </a:r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1261800" y="1828800"/>
            <a:ext cx="85946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182880" indent="-182245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/>
              <a:buChar char="•"/>
            </a:pPr>
            <a:r>
              <a:rPr lang="pt-BR" sz="2400" b="0" strike="noStrike" spc="7">
                <a:solidFill>
                  <a:srgbClr val="000000"/>
                </a:solidFill>
                <a:latin typeface="Century Schoolbook"/>
              </a:rPr>
              <a:t>Sempre que uma variável é declarada, é reservado um espaço em memória para armazená-la.</a:t>
            </a:r>
            <a:endParaRPr lang="pt-BR" sz="2400" b="0" strike="noStrike" spc="-1">
              <a:latin typeface="Arial" panose="020B0604020202020204"/>
            </a:endParaRPr>
          </a:p>
          <a:p>
            <a:pPr marL="182880" indent="-182245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/>
              <a:buChar char="•"/>
            </a:pPr>
            <a:r>
              <a:rPr lang="pt-BR" sz="2400" b="0" strike="noStrike" spc="7">
                <a:solidFill>
                  <a:srgbClr val="000000"/>
                </a:solidFill>
                <a:latin typeface="Century Schoolbook"/>
              </a:rPr>
              <a:t>Independente do número de bytes que ocupe, a variável sempre reserva a totalidade do espaço de acordo com seu tipo.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endParaRPr lang="pt-BR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1261800" y="365760"/>
            <a:ext cx="9691920" cy="902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pt-BR" sz="4400" b="0" strike="noStrike" spc="-46">
                <a:solidFill>
                  <a:srgbClr val="000000"/>
                </a:solidFill>
                <a:latin typeface="Century Schoolbook"/>
              </a:rPr>
              <a:t>Declaração de variáveis</a:t>
            </a:r>
            <a:endParaRPr lang="pt-BR" sz="4400" b="0" strike="noStrike" spc="-1">
              <a:latin typeface="Arial" panose="020B0604020202020204"/>
            </a:endParaRPr>
          </a:p>
        </p:txBody>
      </p:sp>
      <p:pic>
        <p:nvPicPr>
          <p:cNvPr id="234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3287520" y="1268640"/>
            <a:ext cx="5400000" cy="540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261800" y="365760"/>
            <a:ext cx="9691920" cy="902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pt-BR" sz="4400" b="0" strike="noStrike" spc="-46">
                <a:solidFill>
                  <a:srgbClr val="000000"/>
                </a:solidFill>
                <a:latin typeface="Century Schoolbook"/>
              </a:rPr>
              <a:t>Declaração de variáveis</a:t>
            </a:r>
            <a:endParaRPr lang="pt-BR" sz="4400" b="0" strike="noStrike" spc="-1">
              <a:latin typeface="Arial" panose="020B0604020202020204"/>
            </a:endParaRPr>
          </a:p>
        </p:txBody>
      </p:sp>
      <p:pic>
        <p:nvPicPr>
          <p:cNvPr id="236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3287520" y="1268640"/>
            <a:ext cx="5400000" cy="5400000"/>
          </a:xfrm>
          <a:prstGeom prst="rect">
            <a:avLst/>
          </a:prstGeom>
          <a:ln>
            <a:noFill/>
          </a:ln>
        </p:spPr>
      </p:pic>
      <p:sp>
        <p:nvSpPr>
          <p:cNvPr id="237" name="CustomShape 2"/>
          <p:cNvSpPr/>
          <p:nvPr/>
        </p:nvSpPr>
        <p:spPr>
          <a:xfrm>
            <a:off x="6070680" y="3045600"/>
            <a:ext cx="71244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5400" b="1" strike="noStrike" spc="-1">
                <a:solidFill>
                  <a:srgbClr val="FFFF00"/>
                </a:solidFill>
                <a:latin typeface="Century Schoolbook"/>
                <a:ea typeface="DejaVu Sans" panose="020B0603030804020204"/>
              </a:rPr>
              <a:t>A</a:t>
            </a:r>
            <a:endParaRPr lang="pt-BR" sz="5400" b="0" strike="noStrike" spc="-1">
              <a:latin typeface="Arial" panose="020B0604020202020204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7451280" y="3285000"/>
            <a:ext cx="70632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5400" b="1" strike="noStrike" spc="-1">
                <a:solidFill>
                  <a:srgbClr val="FFFF00"/>
                </a:solidFill>
                <a:latin typeface="Century Schoolbook"/>
                <a:ea typeface="DejaVu Sans" panose="020B0603030804020204"/>
              </a:rPr>
              <a:t>B</a:t>
            </a:r>
            <a:endParaRPr lang="pt-BR" sz="5400" b="0" strike="noStrike" spc="-1">
              <a:latin typeface="Arial" panose="020B0604020202020204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7130160" y="4371120"/>
            <a:ext cx="68652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5400" b="1" strike="noStrike" spc="-1">
                <a:solidFill>
                  <a:srgbClr val="FFFF00"/>
                </a:solidFill>
                <a:latin typeface="Century Schoolbook"/>
                <a:ea typeface="DejaVu Sans" panose="020B0603030804020204"/>
              </a:rPr>
              <a:t>C</a:t>
            </a:r>
            <a:endParaRPr lang="pt-BR" sz="5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pt-BR" sz="4400" b="0" strike="noStrike" spc="-46">
                <a:solidFill>
                  <a:srgbClr val="000000"/>
                </a:solidFill>
                <a:latin typeface="Century Schoolbook"/>
              </a:rPr>
              <a:t>Declaração de variáveis</a:t>
            </a:r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903249" y="1828800"/>
            <a:ext cx="9946887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400" b="0" strike="noStrike" spc="7" dirty="0">
                <a:solidFill>
                  <a:srgbClr val="000000"/>
                </a:solidFill>
                <a:latin typeface="Century Schoolbook"/>
              </a:rPr>
              <a:t>• inteiro: define variáveis numéricas do tipo inteiro, ou seja, sem casas decimais.</a:t>
            </a:r>
            <a:endParaRPr lang="pt-BR" sz="2400" b="0" strike="noStrike" spc="-1" dirty="0">
              <a:latin typeface="Arial" panose="020B0604020202020204"/>
            </a:endParaRPr>
          </a:p>
          <a:p>
            <a:pPr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400" b="0" strike="noStrike" spc="7" dirty="0">
                <a:solidFill>
                  <a:srgbClr val="000000"/>
                </a:solidFill>
                <a:latin typeface="Century Schoolbook"/>
              </a:rPr>
              <a:t>• real: define variáveis numéricas do tipo real, ou seja, com casas decimais.</a:t>
            </a:r>
            <a:endParaRPr lang="pt-BR" sz="2400" b="0" strike="noStrike" spc="-1" dirty="0">
              <a:latin typeface="Arial" panose="020B0604020202020204"/>
            </a:endParaRPr>
          </a:p>
          <a:p>
            <a:pPr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400" b="0" strike="noStrike" spc="7" dirty="0">
                <a:solidFill>
                  <a:srgbClr val="000000"/>
                </a:solidFill>
                <a:latin typeface="Century Schoolbook"/>
              </a:rPr>
              <a:t>• </a:t>
            </a:r>
            <a:r>
              <a:rPr lang="pt-BR" sz="2400" b="0" strike="noStrike" spc="7" dirty="0" err="1">
                <a:solidFill>
                  <a:srgbClr val="000000"/>
                </a:solidFill>
                <a:latin typeface="Century Schoolbook"/>
              </a:rPr>
              <a:t>caracter</a:t>
            </a:r>
            <a:r>
              <a:rPr lang="pt-BR" sz="2400" b="0" strike="noStrike" spc="7" dirty="0">
                <a:solidFill>
                  <a:srgbClr val="000000"/>
                </a:solidFill>
                <a:latin typeface="Century Schoolbook"/>
              </a:rPr>
              <a:t>: define variáveis capazes de armazenar um </a:t>
            </a:r>
            <a:r>
              <a:rPr lang="pt-BR" sz="2400" b="0" strike="noStrike" spc="7" dirty="0" err="1">
                <a:solidFill>
                  <a:srgbClr val="000000"/>
                </a:solidFill>
                <a:latin typeface="Century Schoolbook"/>
              </a:rPr>
              <a:t>caracter</a:t>
            </a:r>
            <a:r>
              <a:rPr lang="pt-BR" sz="2400" b="0" strike="noStrike" spc="7" dirty="0">
                <a:solidFill>
                  <a:srgbClr val="000000"/>
                </a:solidFill>
                <a:latin typeface="Century Schoolbook"/>
              </a:rPr>
              <a:t> (letra, número ou símbolo)</a:t>
            </a:r>
          </a:p>
          <a:p>
            <a:pPr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400" b="0" strike="noStrike" spc="7" dirty="0">
                <a:solidFill>
                  <a:srgbClr val="000000"/>
                </a:solidFill>
                <a:latin typeface="Century Schoolbook"/>
              </a:rPr>
              <a:t>• cadeia: permite armazenar uma cadeia (conjunto) de caracteres, ou seja: frases.</a:t>
            </a:r>
            <a:endParaRPr lang="pt-BR" sz="2400" b="0" strike="noStrike" spc="-1" dirty="0">
              <a:latin typeface="Arial" panose="020B0604020202020204"/>
            </a:endParaRPr>
          </a:p>
          <a:p>
            <a:pPr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400" b="0" strike="noStrike" spc="7" dirty="0">
                <a:solidFill>
                  <a:srgbClr val="000000"/>
                </a:solidFill>
                <a:latin typeface="Century Schoolbook"/>
              </a:rPr>
              <a:t>• logico: define variáveis do tipo booleano, ou seja, com valor VERDADEIRO ou FALSO.</a:t>
            </a:r>
            <a:endParaRPr lang="pt-BR" sz="24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pt-BR" sz="4400" b="0" strike="noStrike" spc="-46">
                <a:solidFill>
                  <a:srgbClr val="000000"/>
                </a:solidFill>
                <a:latin typeface="Century Schoolbook"/>
              </a:rPr>
              <a:t>Porque definir tipo de dados?</a:t>
            </a:r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1261800" y="1828800"/>
            <a:ext cx="85946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244" name="Picture 2"/>
          <p:cNvPicPr/>
          <p:nvPr/>
        </p:nvPicPr>
        <p:blipFill>
          <a:blip r:embed="rId2"/>
          <a:srcRect l="15554" t="15037" r="33526" b="27379"/>
          <a:stretch>
            <a:fillRect/>
          </a:stretch>
        </p:blipFill>
        <p:spPr>
          <a:xfrm>
            <a:off x="2580120" y="1628640"/>
            <a:ext cx="5480640" cy="4110120"/>
          </a:xfrm>
          <a:prstGeom prst="rect">
            <a:avLst/>
          </a:prstGeom>
          <a:ln>
            <a:noFill/>
          </a:ln>
        </p:spPr>
      </p:pic>
      <p:pic>
        <p:nvPicPr>
          <p:cNvPr id="245" name="Picture 4"/>
          <p:cNvPicPr/>
          <p:nvPr/>
        </p:nvPicPr>
        <p:blipFill>
          <a:blip r:embed="rId3"/>
          <a:srcRect r="24622"/>
          <a:stretch>
            <a:fillRect/>
          </a:stretch>
        </p:blipFill>
        <p:spPr>
          <a:xfrm>
            <a:off x="8112600" y="1628640"/>
            <a:ext cx="2097720" cy="411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pt-BR" sz="4400" b="0" strike="noStrike" spc="-46">
                <a:solidFill>
                  <a:srgbClr val="000000"/>
                </a:solidFill>
                <a:latin typeface="Century Schoolbook"/>
              </a:rPr>
              <a:t>Tipos de Dados</a:t>
            </a:r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5050080" y="1447920"/>
            <a:ext cx="5159880" cy="5220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182880" indent="-182245"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/>
              <a:buChar char="•"/>
            </a:pPr>
            <a:r>
              <a:rPr lang="pt-BR" sz="1800" b="1" strike="noStrike" spc="7" dirty="0">
                <a:solidFill>
                  <a:srgbClr val="000000"/>
                </a:solidFill>
                <a:latin typeface="Century Schoolbook"/>
              </a:rPr>
              <a:t>Em 1996, menos de um minuto após o lançamento, o foguete  Ariane 501 se autodestruiu devido a uma falha na conversão de dados de um número real de 64 </a:t>
            </a:r>
            <a:r>
              <a:rPr lang="pt-BR" sz="1800" b="1" i="1" strike="noStrike" spc="7" dirty="0">
                <a:solidFill>
                  <a:srgbClr val="000000"/>
                </a:solidFill>
                <a:latin typeface="Century Schoolbook"/>
              </a:rPr>
              <a:t>bits </a:t>
            </a:r>
            <a:r>
              <a:rPr lang="pt-BR" sz="1800" b="1" strike="noStrike" spc="7" dirty="0">
                <a:solidFill>
                  <a:srgbClr val="000000"/>
                </a:solidFill>
                <a:latin typeface="Century Schoolbook"/>
              </a:rPr>
              <a:t>para um inteiro de 16 </a:t>
            </a:r>
            <a:r>
              <a:rPr lang="pt-BR" sz="1800" b="1" i="1" strike="noStrike" spc="7" dirty="0">
                <a:solidFill>
                  <a:srgbClr val="000000"/>
                </a:solidFill>
                <a:latin typeface="Century Schoolbook"/>
              </a:rPr>
              <a:t>bits</a:t>
            </a:r>
            <a:r>
              <a:rPr lang="pt-BR" sz="1800" b="1" strike="noStrike" spc="7" dirty="0">
                <a:solidFill>
                  <a:srgbClr val="000000"/>
                </a:solidFill>
                <a:latin typeface="Century Schoolbook"/>
              </a:rPr>
              <a:t>.</a:t>
            </a:r>
            <a:endParaRPr lang="pt-BR" sz="1800" b="0" strike="noStrike" spc="-1" dirty="0">
              <a:latin typeface="Arial" panose="020B0604020202020204"/>
            </a:endParaRPr>
          </a:p>
          <a:p>
            <a:pPr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endParaRPr lang="pt-BR" sz="1800" b="0" strike="noStrike" spc="-1" dirty="0">
              <a:latin typeface="Arial" panose="020B0604020202020204"/>
            </a:endParaRPr>
          </a:p>
          <a:p>
            <a:pPr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endParaRPr lang="pt-BR" sz="1800" b="0" strike="noStrike" spc="-1" dirty="0">
              <a:latin typeface="Arial" panose="020B0604020202020204"/>
            </a:endParaRPr>
          </a:p>
          <a:p>
            <a:pPr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endParaRPr lang="pt-BR" sz="1800" b="0" strike="noStrike" spc="-1" dirty="0">
              <a:latin typeface="Arial" panose="020B0604020202020204"/>
            </a:endParaRPr>
          </a:p>
          <a:p>
            <a:pPr marL="182880" indent="-182245"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/>
              <a:buChar char="•"/>
            </a:pPr>
            <a:r>
              <a:rPr lang="pt-BR" sz="1400" b="0" strike="noStrike" spc="7" dirty="0">
                <a:solidFill>
                  <a:srgbClr val="000000"/>
                </a:solidFill>
                <a:latin typeface="Century Schoolbook"/>
              </a:rPr>
              <a:t>Fonte: http://www.ime.uerj.br/~demoura/Especializ/Ariane/</a:t>
            </a:r>
            <a:endParaRPr lang="pt-BR" sz="1400" b="0" strike="noStrike" spc="-1" dirty="0">
              <a:latin typeface="Arial" panose="020B0604020202020204"/>
            </a:endParaRPr>
          </a:p>
        </p:txBody>
      </p:sp>
      <p:pic>
        <p:nvPicPr>
          <p:cNvPr id="24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063520" y="2012040"/>
            <a:ext cx="3367800" cy="4809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250</TotalTime>
  <Words>347</Words>
  <Application>Microsoft Office PowerPoint</Application>
  <PresentationFormat>Widescreen</PresentationFormat>
  <Paragraphs>34</Paragraphs>
  <Slides>11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Century Schoolbook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MicroInformática</dc:title>
  <dc:creator>Ely Prado</dc:creator>
  <cp:lastModifiedBy>Alexandre Gomes Da Silva</cp:lastModifiedBy>
  <cp:revision>114</cp:revision>
  <dcterms:created xsi:type="dcterms:W3CDTF">2020-09-09T14:09:09Z</dcterms:created>
  <dcterms:modified xsi:type="dcterms:W3CDTF">2022-02-03T19:37:17Z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  <property fmtid="{D5CDD505-2E9C-101B-9397-08002B2CF9AE}" pid="12" name="KSOProductBuildVer">
    <vt:lpwstr>1033-11.1.0.9126</vt:lpwstr>
  </property>
</Properties>
</file>