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13"/>
  </p:notesMasterIdLst>
  <p:sldIdLst>
    <p:sldId id="270" r:id="rId3"/>
    <p:sldId id="257" r:id="rId4"/>
    <p:sldId id="259" r:id="rId5"/>
    <p:sldId id="258" r:id="rId6"/>
    <p:sldId id="260" r:id="rId7"/>
    <p:sldId id="261" r:id="rId8"/>
    <p:sldId id="289" r:id="rId9"/>
    <p:sldId id="288" r:id="rId10"/>
    <p:sldId id="290" r:id="rId11"/>
    <p:sldId id="263" r:id="rId12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74" d="100"/>
          <a:sy n="74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3BD3B5-80D3-4476-AD0B-2810232286BB}" type="slidenum">
              <a:rPr lang="pt-BR" sz="1400" b="0" strike="noStrike" spc="-1">
                <a:latin typeface="Times New Roman" panose="02020603050405020304"/>
              </a:rPr>
              <a:t>‹nº›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05/02/2024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05/02/2024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ugol-webstudio.cubos.io/ide" TargetMode="External"/><Relationship Id="rId2" Type="http://schemas.openxmlformats.org/officeDocument/2006/relationships/hyperlink" Target="http://lite.acad.univali.br/portugol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.google.com/store/apps/details?id=br.erickweil.portugolweb&amp;hl=pt_BR&amp;gl=U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5052742" y="40526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559496" y="2696112"/>
            <a:ext cx="3739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1355DE8-44D1-421C-99B9-9C3B3DBD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16450"/>
            <a:ext cx="12192000" cy="214155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6600" dirty="0">
                <a:solidFill>
                  <a:srgbClr val="FF0000"/>
                </a:solidFill>
                <a:latin typeface="Impact" panose="020B0806030902050204" pitchFamily="34" charset="0"/>
                <a:cs typeface="Arial" pitchFamily="34" charset="0"/>
              </a:rPr>
              <a:t>Algoritmo e Lógica de Programação</a:t>
            </a:r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3600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5F8DF2-7259-42AF-9FF2-D3B1535B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31997">
            <a:off x="7735545" y="1722837"/>
            <a:ext cx="1569075" cy="16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64440" y="10869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Sintaxe Básica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99621" y="1055949"/>
            <a:ext cx="5524107" cy="42872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//comentário de uma linha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/* comentário de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   múltiplas linhas*/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programa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	</a:t>
            </a:r>
            <a:r>
              <a:rPr lang="pt-BR" sz="2000" b="1" strike="noStrike" spc="-1" dirty="0" err="1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funcao</a:t>
            </a: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 inicio()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		escreva("Olá Mundo")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000" b="1" strike="noStrike" spc="-1" dirty="0">
                <a:latin typeface="Courier New" panose="02070309020205020404" pitchFamily="49" charset="0"/>
                <a:ea typeface="DejaVu Sans" panose="020B0603030804020204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1" name="CustomShape 3"/>
          <p:cNvSpPr/>
          <p:nvPr/>
        </p:nvSpPr>
        <p:spPr>
          <a:xfrm>
            <a:off x="5688000" y="893589"/>
            <a:ext cx="5039640" cy="935640"/>
          </a:xfrm>
          <a:prstGeom prst="wedgeRoundRectCallout">
            <a:avLst>
              <a:gd name="adj1" fmla="val -77701"/>
              <a:gd name="adj2" fmla="val 18124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Comentários</a:t>
            </a:r>
            <a:endParaRPr lang="pt-BR" sz="2600" b="0" strike="noStrike" spc="-1" dirty="0">
              <a:latin typeface="Arial" panose="020B0604020202020204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552000" y="2018409"/>
            <a:ext cx="4175640" cy="935640"/>
          </a:xfrm>
          <a:prstGeom prst="wedgeRoundRectCallout">
            <a:avLst>
              <a:gd name="adj1" fmla="val -157951"/>
              <a:gd name="adj2" fmla="val -294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Início do programa</a:t>
            </a:r>
            <a:endParaRPr lang="pt-BR" sz="2600" b="0" strike="noStrike" spc="-1" dirty="0">
              <a:latin typeface="Arial" panose="020B0604020202020204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6552000" y="3035229"/>
            <a:ext cx="4175640" cy="935640"/>
          </a:xfrm>
          <a:prstGeom prst="wedgeRoundRectCallout">
            <a:avLst>
              <a:gd name="adj1" fmla="val -115758"/>
              <a:gd name="adj2" fmla="val -2509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Função principal</a:t>
            </a:r>
            <a:endParaRPr lang="pt-BR" sz="2600" b="0" strike="noStrike" spc="-1" dirty="0">
              <a:latin typeface="Arial" panose="020B0604020202020204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6552000" y="4133229"/>
            <a:ext cx="4175640" cy="935640"/>
          </a:xfrm>
          <a:prstGeom prst="wedgeRoundRectCallout">
            <a:avLst>
              <a:gd name="adj1" fmla="val -74844"/>
              <a:gd name="adj2" fmla="val -5781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Comando de saída</a:t>
            </a:r>
            <a:endParaRPr lang="pt-BR" sz="2600" b="0" strike="noStrike" spc="-1" dirty="0">
              <a:latin typeface="Arial" panose="020B0604020202020204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1D26EC8-C4FB-40D2-8606-452A20BB7A08}"/>
              </a:ext>
            </a:extLst>
          </p:cNvPr>
          <p:cNvSpPr/>
          <p:nvPr/>
        </p:nvSpPr>
        <p:spPr>
          <a:xfrm>
            <a:off x="2452912" y="5231229"/>
            <a:ext cx="8274728" cy="935640"/>
          </a:xfrm>
          <a:prstGeom prst="wedgeRoundRectCallout">
            <a:avLst>
              <a:gd name="adj1" fmla="val -70257"/>
              <a:gd name="adj2" fmla="val -94088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6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Os blocos de código deverão estar entre chaves { }</a:t>
            </a:r>
            <a:endParaRPr lang="pt-BR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64440" y="557280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Português Estruturado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64440" y="1960775"/>
            <a:ext cx="9350438" cy="39288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Para que o algoritmo possa ser executado por uma máquina é importante que as instruções sejam corretas e sem ambiguidades.</a:t>
            </a:r>
            <a:endParaRPr lang="pt-BR" sz="2800" b="0" strike="noStrike" spc="-1" dirty="0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Ao conjunto de palavras e regras que definem o formato das sentenças válidas chamamos sintaxe da linguagem.</a:t>
            </a:r>
            <a:endParaRPr lang="pt-BR" sz="2800" b="0" strike="noStrike" spc="-1" dirty="0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O português estruturado é, na verdade, uma simplificação extrema do Português, limitada a umas poucas palavras e estruturas que têm um significado muito bem definido.</a:t>
            </a:r>
            <a:endParaRPr lang="pt-BR" sz="2800" b="0" strike="noStrike" spc="-1" dirty="0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lang="pt-BR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964440" y="557280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Português Estruturado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964440" y="1875934"/>
            <a:ext cx="9807638" cy="401366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É uma versão portuguesa dos pseudocódigos largamente utilizados nos livros de introdução à programação, conhecida como "</a:t>
            </a:r>
            <a:r>
              <a:rPr lang="pt-BR" sz="2800" b="0" strike="noStrike" spc="-1" dirty="0" err="1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" ou “Pseudocódigo”. </a:t>
            </a: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lang="pt-BR" sz="2800" spc="-1" dirty="0">
              <a:solidFill>
                <a:srgbClr val="003366"/>
              </a:solidFill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spc="-1" dirty="0">
                <a:solidFill>
                  <a:srgbClr val="003366"/>
                </a:solidFill>
                <a:latin typeface="Arial" panose="020B0604020202020204"/>
              </a:rPr>
              <a:t>O </a:t>
            </a:r>
            <a:r>
              <a:rPr lang="pt-BR" sz="2800" spc="-1" dirty="0" err="1">
                <a:solidFill>
                  <a:srgbClr val="003366"/>
                </a:solidFill>
                <a:latin typeface="Arial" panose="020B0604020202020204"/>
              </a:rPr>
              <a:t>Portugol</a:t>
            </a:r>
            <a:r>
              <a:rPr lang="pt-BR" sz="2800" spc="-1" dirty="0">
                <a:solidFill>
                  <a:srgbClr val="003366"/>
                </a:solidFill>
                <a:latin typeface="Arial" panose="020B0604020202020204"/>
              </a:rPr>
              <a:t> é uma representação que se assemelha bastante com a linguagem C, C++, Java, </a:t>
            </a:r>
            <a:r>
              <a:rPr lang="pt-BR" sz="2800" spc="-1" dirty="0" err="1">
                <a:solidFill>
                  <a:srgbClr val="003366"/>
                </a:solidFill>
                <a:latin typeface="Arial" panose="020B0604020202020204"/>
              </a:rPr>
              <a:t>Javascript</a:t>
            </a:r>
            <a:r>
              <a:rPr lang="pt-BR" sz="2800" spc="-1" dirty="0">
                <a:solidFill>
                  <a:srgbClr val="003366"/>
                </a:solidFill>
                <a:latin typeface="Arial" panose="020B0604020202020204"/>
              </a:rPr>
              <a:t> e C#, porém é escrito em português. A ideia é facilitar a construção e a leitura dos algoritmos usando uma linguagem mais fácil aos alunos.</a:t>
            </a: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lang="pt-BR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64440" y="557280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3600" b="1" strike="noStrike" spc="-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Português Estruturado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964439" y="2157480"/>
            <a:ext cx="9997209" cy="373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Apesar do Português Estruturado ser uma linguagem bastante simplificada, ela possui todos os elementos básicos e uma estrutura semelhante à de uma linguagem típica para programação de computadores.</a:t>
            </a:r>
            <a:endParaRPr lang="pt-BR" sz="2800" b="0" strike="noStrike" spc="-1" dirty="0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lang="pt-BR" sz="2800" b="0" strike="noStrike" spc="-1" dirty="0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Para praticar nossa sintaxe e testar nossos problemas, utilizaremos o software </a:t>
            </a:r>
            <a:r>
              <a:rPr lang="pt-BR" sz="2800" b="0" strike="noStrike" spc="-1" dirty="0" err="1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 Studio.</a:t>
            </a:r>
            <a:endParaRPr lang="pt-BR" sz="2800" b="0" strike="noStrike" spc="-1" dirty="0">
              <a:latin typeface="Arial" panose="020B0604020202020204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</a:pPr>
            <a:endParaRPr lang="pt-BR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964440" y="557280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3600" b="1" strike="noStrike" spc="-1" dirty="0" err="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3600" b="1" strike="noStrike" spc="-1" dirty="0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 Studio</a:t>
            </a:r>
            <a:endParaRPr lang="pt-BR" sz="3600" b="0" strike="noStrike" spc="-1" dirty="0">
              <a:latin typeface="Arial" panose="020B0604020202020204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964440" y="2157480"/>
            <a:ext cx="9718428" cy="373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Seguem as opções de IDE para </a:t>
            </a:r>
            <a:r>
              <a:rPr lang="pt-BR" sz="2800" b="0" strike="noStrike" spc="-1" dirty="0" err="1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: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Windows / Linux / </a:t>
            </a:r>
            <a:r>
              <a:rPr lang="pt-BR" sz="2800" b="0" strike="noStrike" spc="-1" dirty="0" err="1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MacOS</a:t>
            </a: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: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  <a:hlinkClick r:id="rId2"/>
              </a:rPr>
              <a:t>http://lite.acad.univali.br/portugol/</a:t>
            </a:r>
            <a:endParaRPr lang="pt-BR" sz="2800" b="0" strike="noStrike" spc="-1" dirty="0">
              <a:solidFill>
                <a:srgbClr val="003366"/>
              </a:solidFill>
              <a:latin typeface="Arial" panose="020B0604020202020204"/>
              <a:ea typeface="DejaVu Sans" panose="020B0603030804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Web: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  <a:hlinkClick r:id="rId3"/>
              </a:rPr>
              <a:t>https://portugol-webstudio.cubos.io/ide</a:t>
            </a:r>
            <a:endParaRPr lang="pt-BR" sz="2800" b="0" strike="noStrike" spc="-1" dirty="0">
              <a:solidFill>
                <a:srgbClr val="003366"/>
              </a:solidFill>
              <a:latin typeface="Arial" panose="020B0604020202020204"/>
              <a:ea typeface="DejaVu Sans" panose="020B0603030804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</a:rPr>
              <a:t>Android: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pt-BR" sz="2800" b="0" strike="noStrike" spc="-1" dirty="0">
                <a:solidFill>
                  <a:srgbClr val="003366"/>
                </a:solidFill>
                <a:latin typeface="Arial" panose="020B0604020202020204"/>
                <a:ea typeface="DejaVu Sans" panose="020B0603030804020204"/>
                <a:hlinkClick r:id="rId4"/>
              </a:rPr>
              <a:t>https://play.google.com/store/apps/details?id=br.erickweil.portugolweb&amp;hl=pt_BR&amp;gl=US</a:t>
            </a:r>
            <a:endParaRPr lang="pt-BR" sz="2800" b="0" strike="noStrike" spc="-1" dirty="0">
              <a:solidFill>
                <a:srgbClr val="003366"/>
              </a:solidFill>
              <a:latin typeface="Arial" panose="020B0604020202020204"/>
              <a:ea typeface="DejaVu Sans" panose="020B0603030804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64440" y="367713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6" name="CustomShape 2"/>
          <p:cNvSpPr/>
          <p:nvPr/>
        </p:nvSpPr>
        <p:spPr>
          <a:xfrm>
            <a:off x="964440" y="1967913"/>
            <a:ext cx="7999200" cy="373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0B105-D2D1-494C-84C8-AA79FCC6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84033"/>
            <a:ext cx="10972440" cy="1144800"/>
          </a:xfrm>
        </p:spPr>
        <p:txBody>
          <a:bodyPr/>
          <a:lstStyle/>
          <a:p>
            <a:r>
              <a:rPr lang="pt-BR" sz="3600" b="1" strike="noStrike" spc="-1" dirty="0" err="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3600" b="1" strike="noStrike" spc="-1" dirty="0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 Studio – Versão PC</a:t>
            </a:r>
            <a:endParaRPr lang="pt-BR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D1E576-7304-4A62-B16B-CFB27F4D2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3" r="12633" b="5532"/>
          <a:stretch/>
        </p:blipFill>
        <p:spPr>
          <a:xfrm>
            <a:off x="1361873" y="1089346"/>
            <a:ext cx="8122595" cy="5579087"/>
          </a:xfrm>
          <a:prstGeom prst="rect">
            <a:avLst/>
          </a:prstGeom>
        </p:spPr>
      </p:pic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B08F4A29-C955-4C2C-BAA5-01040F6793BE}"/>
              </a:ext>
            </a:extLst>
          </p:cNvPr>
          <p:cNvSpPr/>
          <p:nvPr/>
        </p:nvSpPr>
        <p:spPr>
          <a:xfrm>
            <a:off x="1263192" y="5168114"/>
            <a:ext cx="2163656" cy="700392"/>
          </a:xfrm>
          <a:prstGeom prst="wedgeRectCallout">
            <a:avLst>
              <a:gd name="adj1" fmla="val 74922"/>
              <a:gd name="adj2" fmla="val 396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Download para Windows</a:t>
            </a:r>
          </a:p>
        </p:txBody>
      </p:sp>
      <p:sp>
        <p:nvSpPr>
          <p:cNvPr id="10" name="Balão de Fala: Retângulo 9">
            <a:extLst>
              <a:ext uri="{FF2B5EF4-FFF2-40B4-BE49-F238E27FC236}">
                <a16:creationId xmlns:a16="http://schemas.microsoft.com/office/drawing/2014/main" id="{609EFA23-5441-4BD1-9EAC-A5FCDCB3F3AB}"/>
              </a:ext>
            </a:extLst>
          </p:cNvPr>
          <p:cNvSpPr/>
          <p:nvPr/>
        </p:nvSpPr>
        <p:spPr>
          <a:xfrm>
            <a:off x="7320812" y="5748292"/>
            <a:ext cx="2163656" cy="700392"/>
          </a:xfrm>
          <a:prstGeom prst="wedgeRectCallout">
            <a:avLst>
              <a:gd name="adj1" fmla="val -106325"/>
              <a:gd name="adj2" fmla="val 342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Download para Linux / </a:t>
            </a:r>
            <a:r>
              <a:rPr lang="pt-BR" dirty="0" err="1"/>
              <a:t>MacOS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CF9410E-EBA3-4629-B533-122F1438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3" y="1299061"/>
            <a:ext cx="9198870" cy="5448958"/>
          </a:xfrm>
          <a:prstGeom prst="rect">
            <a:avLst/>
          </a:prstGeom>
        </p:spPr>
      </p:pic>
      <p:sp>
        <p:nvSpPr>
          <p:cNvPr id="215" name="CustomShape 1"/>
          <p:cNvSpPr/>
          <p:nvPr/>
        </p:nvSpPr>
        <p:spPr>
          <a:xfrm>
            <a:off x="964440" y="557280"/>
            <a:ext cx="79992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6" name="CustomShape 2"/>
          <p:cNvSpPr/>
          <p:nvPr/>
        </p:nvSpPr>
        <p:spPr>
          <a:xfrm>
            <a:off x="964440" y="2157480"/>
            <a:ext cx="7999200" cy="373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0B105-D2D1-494C-84C8-AA79FCC6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strike="noStrike" spc="-1" dirty="0" err="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3600" b="1" strike="noStrike" spc="-1" dirty="0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 Studio – Versão PC</a:t>
            </a:r>
            <a:endParaRPr lang="pt-BR" sz="3600" dirty="0"/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B08F4A29-C955-4C2C-BAA5-01040F6793BE}"/>
              </a:ext>
            </a:extLst>
          </p:cNvPr>
          <p:cNvSpPr/>
          <p:nvPr/>
        </p:nvSpPr>
        <p:spPr>
          <a:xfrm>
            <a:off x="117658" y="1653770"/>
            <a:ext cx="1338605" cy="503710"/>
          </a:xfrm>
          <a:prstGeom prst="wedgeRectCallout">
            <a:avLst>
              <a:gd name="adj1" fmla="val 88170"/>
              <a:gd name="adj2" fmla="val 6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executar</a:t>
            </a:r>
          </a:p>
        </p:txBody>
      </p:sp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43C84530-60D7-42EF-80E6-2DDBC5A78BC0}"/>
              </a:ext>
            </a:extLst>
          </p:cNvPr>
          <p:cNvSpPr/>
          <p:nvPr/>
        </p:nvSpPr>
        <p:spPr>
          <a:xfrm>
            <a:off x="95084" y="2248736"/>
            <a:ext cx="1338605" cy="503710"/>
          </a:xfrm>
          <a:prstGeom prst="wedgeRectCallout">
            <a:avLst>
              <a:gd name="adj1" fmla="val 88874"/>
              <a:gd name="adj2" fmla="val -292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passo a passo</a:t>
            </a: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2A70A10C-A79B-454E-ADB8-CE6DB483EBAB}"/>
              </a:ext>
            </a:extLst>
          </p:cNvPr>
          <p:cNvSpPr/>
          <p:nvPr/>
        </p:nvSpPr>
        <p:spPr>
          <a:xfrm>
            <a:off x="67441" y="3174419"/>
            <a:ext cx="1338605" cy="503710"/>
          </a:xfrm>
          <a:prstGeom prst="wedgeRectCallout">
            <a:avLst>
              <a:gd name="adj1" fmla="val 88874"/>
              <a:gd name="adj2" fmla="val -292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07B0E60C-AB53-485C-ABB8-5CEE8C350ECF}"/>
              </a:ext>
            </a:extLst>
          </p:cNvPr>
          <p:cNvSpPr/>
          <p:nvPr/>
        </p:nvSpPr>
        <p:spPr>
          <a:xfrm>
            <a:off x="75358" y="3885274"/>
            <a:ext cx="1338605" cy="503710"/>
          </a:xfrm>
          <a:prstGeom prst="wedgeRectCallout">
            <a:avLst>
              <a:gd name="adj1" fmla="val 88874"/>
              <a:gd name="adj2" fmla="val -292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abrir</a:t>
            </a:r>
          </a:p>
        </p:txBody>
      </p:sp>
    </p:spTree>
    <p:extLst>
      <p:ext uri="{BB962C8B-B14F-4D97-AF65-F5344CB8AC3E}">
        <p14:creationId xmlns:p14="http://schemas.microsoft.com/office/powerpoint/2010/main" val="15753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2"/>
          <p:cNvSpPr/>
          <p:nvPr/>
        </p:nvSpPr>
        <p:spPr>
          <a:xfrm>
            <a:off x="964440" y="2157480"/>
            <a:ext cx="7999200" cy="373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0B105-D2D1-494C-84C8-AA79FCC6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220647" cy="1144800"/>
          </a:xfrm>
        </p:spPr>
        <p:txBody>
          <a:bodyPr/>
          <a:lstStyle/>
          <a:p>
            <a:r>
              <a:rPr lang="pt-BR" sz="3600" b="1" strike="noStrike" spc="-1" dirty="0" err="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3600" b="1" strike="noStrike" spc="-1" dirty="0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 Studio – Versão Web</a:t>
            </a:r>
            <a:endParaRPr lang="pt-BR" sz="3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C6E3FCD-2FDD-445B-9EA9-7139CA8E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4" y="1540271"/>
            <a:ext cx="8647079" cy="50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2"/>
          <p:cNvSpPr/>
          <p:nvPr/>
        </p:nvSpPr>
        <p:spPr>
          <a:xfrm>
            <a:off x="964440" y="2157480"/>
            <a:ext cx="7999200" cy="373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0B105-D2D1-494C-84C8-AA79FCC6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220647" cy="1144800"/>
          </a:xfrm>
        </p:spPr>
        <p:txBody>
          <a:bodyPr/>
          <a:lstStyle/>
          <a:p>
            <a:r>
              <a:rPr lang="pt-BR" sz="3600" b="1" strike="noStrike" spc="-1" dirty="0" err="1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Portugol</a:t>
            </a:r>
            <a:r>
              <a:rPr lang="pt-BR" sz="3600" b="1" strike="noStrike" spc="-1" dirty="0">
                <a:solidFill>
                  <a:srgbClr val="006666"/>
                </a:solidFill>
                <a:latin typeface="Arial" panose="020B0604020202020204"/>
                <a:ea typeface="DejaVu Sans" panose="020B0603030804020204"/>
              </a:rPr>
              <a:t> Studio – Versão Android</a:t>
            </a:r>
            <a:endParaRPr lang="pt-BR" sz="3600" dirty="0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1CB4A3A-6776-4D46-906B-1EE18D41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08" y="1418400"/>
            <a:ext cx="2683256" cy="5515583"/>
          </a:xfrm>
          <a:prstGeom prst="rect">
            <a:avLst/>
          </a:prstGeom>
        </p:spPr>
      </p:pic>
      <p:pic>
        <p:nvPicPr>
          <p:cNvPr id="6" name="Imagem 5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FC38702E-E497-47F3-8631-7D9007F43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40" y="1418400"/>
            <a:ext cx="2683256" cy="55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253</TotalTime>
  <Words>359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Bloody</vt:lpstr>
      <vt:lpstr>Calibri</vt:lpstr>
      <vt:lpstr>Courier New</vt:lpstr>
      <vt:lpstr>Impact</vt:lpstr>
      <vt:lpstr>Symbol</vt:lpstr>
      <vt:lpstr>Times New Roman</vt:lpstr>
      <vt:lpstr>Wingdings</vt:lpstr>
      <vt:lpstr>Office Theme</vt:lpstr>
      <vt:lpstr>Tema do Office</vt:lpstr>
      <vt:lpstr>“Algoritmo e Lógica de Programação”</vt:lpstr>
      <vt:lpstr>Apresentação do PowerPoint</vt:lpstr>
      <vt:lpstr>Apresentação do PowerPoint</vt:lpstr>
      <vt:lpstr>Apresentação do PowerPoint</vt:lpstr>
      <vt:lpstr>Apresentação do PowerPoint</vt:lpstr>
      <vt:lpstr>Portugol Studio – Versão PC</vt:lpstr>
      <vt:lpstr>Portugol Studio – Versão PC</vt:lpstr>
      <vt:lpstr>Portugol Studio – Versão Web</vt:lpstr>
      <vt:lpstr>Portugol Studio – Versão Android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117</cp:revision>
  <dcterms:created xsi:type="dcterms:W3CDTF">2020-09-09T14:09:09Z</dcterms:created>
  <dcterms:modified xsi:type="dcterms:W3CDTF">2024-02-05T14:13:46Z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