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2" r:id="rId4"/>
    <p:sldId id="263" r:id="rId5"/>
    <p:sldId id="265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277" autoAdjust="0"/>
  </p:normalViewPr>
  <p:slideViewPr>
    <p:cSldViewPr>
      <p:cViewPr varScale="1">
        <p:scale>
          <a:sx n="73" d="100"/>
          <a:sy n="73" d="100"/>
        </p:scale>
        <p:origin x="166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14/02/2025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14/02/2025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14/02/2025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14/02/2025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14/02/2025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14/02/2025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14/02/2025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14/02/2025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14/02/2025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14/02/2025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14/02/2025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14/02/2025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A9788-781E-7502-9B52-989D1B1C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D573BA1-0FEF-A57F-5C0F-E6F09A01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2" y="0"/>
            <a:ext cx="9144000" cy="4567513"/>
          </a:xfrm>
          <a:prstGeom prst="rect">
            <a:avLst/>
          </a:prstGeom>
        </p:spPr>
      </p:pic>
      <p:pic>
        <p:nvPicPr>
          <p:cNvPr id="9" name="Imagem 8" descr="Interface gráfica do usuário, Site">
            <a:extLst>
              <a:ext uri="{FF2B5EF4-FFF2-40B4-BE49-F238E27FC236}">
                <a16:creationId xmlns:a16="http://schemas.microsoft.com/office/drawing/2014/main" id="{DA12A06D-D497-3796-725A-CFFAF9EC3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0" t="34650" r="914" b="34901"/>
          <a:stretch/>
        </p:blipFill>
        <p:spPr>
          <a:xfrm>
            <a:off x="6212944" y="2314078"/>
            <a:ext cx="2592288" cy="179744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8CE72E6-1FF0-8766-BC11-5ABBF8C69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338" y="4163412"/>
            <a:ext cx="1032574" cy="37108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E37C4EE-8284-1C7A-C6FC-841B09553CAD}"/>
              </a:ext>
            </a:extLst>
          </p:cNvPr>
          <p:cNvSpPr txBox="1"/>
          <p:nvPr/>
        </p:nvSpPr>
        <p:spPr>
          <a:xfrm>
            <a:off x="0" y="4694664"/>
            <a:ext cx="9141647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Mestre em Computação Aplicada em Biociência (USP)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Especialização MBA em Gestão de Tecnologia da Informação (Faculdade Anhanguera)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Pós-Graduação em Docência no Ensino Superior (Centro Universitário Barão de Mauá)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Pós-Graduação em Gestão Escolar (Centro Universitário Barão de Mauá)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Licenciatura - Formação Pedagógica em Matemática (Faculdade Anhanguera)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Curso Superior de Tecnologia em Análise e Desenvolvimento de Sistemas (FATEC)</a:t>
            </a:r>
          </a:p>
          <a:p>
            <a:pPr algn="ctr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pt-BR" sz="1600" b="1" i="0" dirty="0">
                <a:solidFill>
                  <a:srgbClr val="F8FAFF"/>
                </a:solidFill>
                <a:effectLst/>
                <a:latin typeface="Inter"/>
              </a:rPr>
              <a:t> Curso Superior de Formação Específica em Informática Empresarial e Comercial (UNIFRAN)</a:t>
            </a:r>
          </a:p>
        </p:txBody>
      </p:sp>
    </p:spTree>
    <p:extLst>
      <p:ext uri="{BB962C8B-B14F-4D97-AF65-F5344CB8AC3E}">
        <p14:creationId xmlns:p14="http://schemas.microsoft.com/office/powerpoint/2010/main" val="26894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F646F-DB9B-597E-0106-25B90C7A5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DF9E9-6DFE-2D29-014B-11B9BD9C7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pt-BR" sz="8000" b="1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       “</a:t>
            </a:r>
            <a:r>
              <a:rPr lang="pt-BR" sz="8000" b="1" dirty="0">
                <a:latin typeface="Impact" panose="020B0806030902050204" pitchFamily="34" charset="0"/>
                <a:cs typeface="Arial" pitchFamily="34" charset="0"/>
              </a:rPr>
              <a:t>A</a:t>
            </a:r>
            <a:r>
              <a:rPr lang="pt-BR" sz="8000" b="1" dirty="0">
                <a:solidFill>
                  <a:srgbClr val="00B050"/>
                </a:solidFill>
                <a:latin typeface="Impact" panose="020B0806030902050204" pitchFamily="34" charset="0"/>
                <a:cs typeface="Arial" pitchFamily="34" charset="0"/>
              </a:rPr>
              <a:t>PRE</a:t>
            </a:r>
            <a:r>
              <a:rPr lang="pt-BR" sz="8000" b="1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SEN</a:t>
            </a:r>
            <a:r>
              <a:rPr lang="pt-BR" sz="8000" b="1" dirty="0">
                <a:solidFill>
                  <a:srgbClr val="00B0F0"/>
                </a:solidFill>
                <a:latin typeface="Impact" panose="020B0806030902050204" pitchFamily="34" charset="0"/>
                <a:cs typeface="Arial" pitchFamily="34" charset="0"/>
              </a:rPr>
              <a:t>TA</a:t>
            </a:r>
            <a:r>
              <a:rPr lang="pt-BR" sz="8000" b="1" dirty="0">
                <a:solidFill>
                  <a:srgbClr val="FFC000"/>
                </a:solidFill>
                <a:latin typeface="Impact" panose="020B0806030902050204" pitchFamily="34" charset="0"/>
                <a:cs typeface="Arial" pitchFamily="34" charset="0"/>
              </a:rPr>
              <a:t>ÇÃO</a:t>
            </a:r>
            <a:r>
              <a:rPr lang="pt-BR" sz="8000" b="1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  <a:endParaRPr lang="pt-BR" sz="4800" b="1" dirty="0">
              <a:solidFill>
                <a:srgbClr val="7030A0"/>
              </a:solidFill>
              <a:latin typeface="Impact" panose="020B0806030902050204" pitchFamily="34" charset="0"/>
              <a:cs typeface="Arial" pitchFamily="34" charset="0"/>
            </a:endParaRPr>
          </a:p>
        </p:txBody>
      </p:sp>
      <p:pic>
        <p:nvPicPr>
          <p:cNvPr id="1026" name="Picture 2" descr="Resultado de imagem para JS">
            <a:extLst>
              <a:ext uri="{FF2B5EF4-FFF2-40B4-BE49-F238E27FC236}">
                <a16:creationId xmlns:a16="http://schemas.microsoft.com/office/drawing/2014/main" id="{2E00947D-848B-A610-09E4-473E903AFB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528742" y="1038240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D56336-DFF1-B36C-3E49-587BA14153F4}"/>
              </a:ext>
            </a:extLst>
          </p:cNvPr>
          <p:cNvSpPr txBox="1"/>
          <p:nvPr/>
        </p:nvSpPr>
        <p:spPr>
          <a:xfrm>
            <a:off x="35496" y="3329088"/>
            <a:ext cx="381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B3A5EE1-169D-F9B6-5688-A837B43F2FE3}"/>
              </a:ext>
            </a:extLst>
          </p:cNvPr>
          <p:cNvSpPr/>
          <p:nvPr/>
        </p:nvSpPr>
        <p:spPr>
          <a:xfrm>
            <a:off x="35496" y="4434210"/>
            <a:ext cx="4104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030A0"/>
                </a:solidFill>
              </a:rPr>
              <a:t>&gt;</a:t>
            </a:r>
            <a:r>
              <a:rPr lang="pt-BR" sz="2000" dirty="0">
                <a:solidFill>
                  <a:srgbClr val="00B0F0"/>
                </a:solidFill>
              </a:rPr>
              <a:t>alexandre.</a:t>
            </a:r>
            <a:r>
              <a:rPr lang="pt-BR" sz="2000" dirty="0">
                <a:solidFill>
                  <a:srgbClr val="FFFF00"/>
                </a:solidFill>
              </a:rPr>
              <a:t>silva</a:t>
            </a:r>
            <a:r>
              <a:rPr lang="pt-BR" sz="2000" dirty="0">
                <a:solidFill>
                  <a:srgbClr val="00B050"/>
                </a:solidFill>
              </a:rPr>
              <a:t>251</a:t>
            </a:r>
            <a:r>
              <a:rPr lang="pt-BR" sz="2000" dirty="0">
                <a:solidFill>
                  <a:srgbClr val="7030A0"/>
                </a:solidFill>
              </a:rPr>
              <a:t>@fatec.</a:t>
            </a:r>
            <a:r>
              <a:rPr lang="pt-BR" sz="2000" dirty="0">
                <a:solidFill>
                  <a:schemeClr val="bg1"/>
                </a:solidFill>
              </a:rPr>
              <a:t>sp.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</a:rPr>
              <a:t>gov.</a:t>
            </a:r>
            <a:r>
              <a:rPr lang="pt-BR" sz="2000" dirty="0">
                <a:solidFill>
                  <a:srgbClr val="FF0066"/>
                </a:solidFill>
              </a:rPr>
              <a:t>br</a:t>
            </a:r>
          </a:p>
          <a:p>
            <a:r>
              <a:rPr lang="pt-BR" sz="2000" dirty="0">
                <a:solidFill>
                  <a:srgbClr val="7030A0"/>
                </a:solidFill>
              </a:rPr>
              <a:t>&gt;</a:t>
            </a:r>
            <a:r>
              <a:rPr lang="pt-BR" sz="2000" dirty="0">
                <a:solidFill>
                  <a:srgbClr val="FF0066"/>
                </a:solidFill>
              </a:rPr>
              <a:t>(16) </a:t>
            </a:r>
            <a:r>
              <a:rPr lang="pt-BR" sz="2000" dirty="0">
                <a:solidFill>
                  <a:srgbClr val="FFFF00"/>
                </a:solidFill>
              </a:rPr>
              <a:t>99201</a:t>
            </a:r>
            <a:r>
              <a:rPr lang="pt-BR" sz="2000" dirty="0">
                <a:solidFill>
                  <a:srgbClr val="00B050"/>
                </a:solidFill>
              </a:rPr>
              <a:t>-10</a:t>
            </a:r>
            <a:r>
              <a:rPr lang="pt-BR" sz="2000" dirty="0">
                <a:solidFill>
                  <a:srgbClr val="7030A0"/>
                </a:solidFill>
              </a:rPr>
              <a:t>10</a:t>
            </a:r>
          </a:p>
        </p:txBody>
      </p:sp>
      <p:pic>
        <p:nvPicPr>
          <p:cNvPr id="11" name="Picture 18" descr="C:\Users\Alexandre Gomes\Desktop\visual-studio-code-logo-284BC24C39-seeklogo.com.png">
            <a:extLst>
              <a:ext uri="{FF2B5EF4-FFF2-40B4-BE49-F238E27FC236}">
                <a16:creationId xmlns:a16="http://schemas.microsoft.com/office/drawing/2014/main" id="{16DB6CE2-2686-17F5-29AC-68ED63013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2" y="5440105"/>
            <a:ext cx="1205496" cy="120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sultado de imagem para Spring Boot png">
            <a:extLst>
              <a:ext uri="{FF2B5EF4-FFF2-40B4-BE49-F238E27FC236}">
                <a16:creationId xmlns:a16="http://schemas.microsoft.com/office/drawing/2014/main" id="{5FDFFBCF-FE43-92AE-D4AD-E1E6B581B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65" y="66582"/>
            <a:ext cx="3273339" cy="140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darmowa, czy nie? | Consdata - blog techniczny">
            <a:extLst>
              <a:ext uri="{FF2B5EF4-FFF2-40B4-BE49-F238E27FC236}">
                <a16:creationId xmlns:a16="http://schemas.microsoft.com/office/drawing/2014/main" id="{DEA3F41C-0C17-FCD0-68AD-B41BA6C85E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5" r="23508" b="8016"/>
          <a:stretch/>
        </p:blipFill>
        <p:spPr bwMode="auto">
          <a:xfrm rot="19123173">
            <a:off x="6199821" y="2239381"/>
            <a:ext cx="1531926" cy="178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Java darmowa, czy nie? | Consdata - blog techniczny">
            <a:extLst>
              <a:ext uri="{FF2B5EF4-FFF2-40B4-BE49-F238E27FC236}">
                <a16:creationId xmlns:a16="http://schemas.microsoft.com/office/drawing/2014/main" id="{2953E1CA-F4F6-A9ED-979C-6CF9C40BD8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5" r="23508" b="8016"/>
          <a:stretch/>
        </p:blipFill>
        <p:spPr bwMode="auto">
          <a:xfrm>
            <a:off x="1166103" y="1081582"/>
            <a:ext cx="1531926" cy="178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45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 txBox="1">
            <a:spLocks/>
          </p:cNvSpPr>
          <p:nvPr/>
        </p:nvSpPr>
        <p:spPr>
          <a:xfrm>
            <a:off x="0" y="1313210"/>
            <a:ext cx="9144000" cy="5314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TÉCNICAS DE PROGRAMAÇÃO I - 2º DSM</a:t>
            </a:r>
            <a:endParaRPr lang="pt-BR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283071" y="2426112"/>
            <a:ext cx="85374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b="1" u="sng" dirty="0">
                <a:solidFill>
                  <a:schemeClr val="bg1"/>
                </a:solidFill>
              </a:rPr>
              <a:t>Ementa</a:t>
            </a:r>
            <a:r>
              <a:rPr lang="pt-BR" sz="2400" b="1" dirty="0">
                <a:solidFill>
                  <a:schemeClr val="bg1"/>
                </a:solidFill>
              </a:rPr>
              <a:t>: </a:t>
            </a:r>
            <a:r>
              <a:rPr lang="pt-BR" sz="2400" dirty="0">
                <a:solidFill>
                  <a:schemeClr val="bg1"/>
                </a:solidFill>
              </a:rPr>
              <a:t>Conceitos de orientação a objetos: Classes, Objeto, Encapsulamento, Herança, Polimorfismo. Princípios de padrões de projeto. Declaração de Classes e Objetos. Classe Abstrata. Métodos. Sobrecarga de Métodos. Construtores. Manipulação de Exceções. Conceitos e aplicações de arquitetura em Camadas. Uso de Interface Gráfica.</a:t>
            </a:r>
          </a:p>
          <a:p>
            <a:pPr algn="just"/>
            <a:endParaRPr lang="pt-BR" sz="2400" dirty="0">
              <a:solidFill>
                <a:schemeClr val="bg1"/>
              </a:solidFill>
            </a:endParaRPr>
          </a:p>
          <a:p>
            <a:pPr algn="just"/>
            <a:r>
              <a:rPr lang="pt-BR" sz="2400" b="1" u="sng" dirty="0">
                <a:solidFill>
                  <a:schemeClr val="bg1"/>
                </a:solidFill>
              </a:rPr>
              <a:t>Objetivo</a:t>
            </a:r>
            <a:r>
              <a:rPr lang="pt-BR" sz="2400" dirty="0">
                <a:solidFill>
                  <a:schemeClr val="bg1"/>
                </a:solidFill>
              </a:rPr>
              <a:t>: Manter-se atualizado com o estado da arte em TI.</a:t>
            </a:r>
          </a:p>
        </p:txBody>
      </p:sp>
    </p:spTree>
    <p:extLst>
      <p:ext uri="{BB962C8B-B14F-4D97-AF65-F5344CB8AC3E}">
        <p14:creationId xmlns:p14="http://schemas.microsoft.com/office/powerpoint/2010/main" val="618183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3071" y="1909276"/>
            <a:ext cx="853740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pt-BR" sz="2800" dirty="0">
                <a:solidFill>
                  <a:schemeClr val="bg1"/>
                </a:solidFill>
              </a:rPr>
              <a:t>Utilizar linguagem de programação, difundida no mercado, para codificação aplicando os conceitos de orientação a objetos.</a:t>
            </a:r>
          </a:p>
          <a:p>
            <a:pPr marL="342900" indent="-342900" algn="just">
              <a:buFontTx/>
              <a:buChar char="-"/>
            </a:pPr>
            <a:r>
              <a:rPr lang="pt-BR" sz="2800" dirty="0">
                <a:solidFill>
                  <a:schemeClr val="bg1"/>
                </a:solidFill>
              </a:rPr>
              <a:t>Abstração, encapsulamento, herança, polimorfismo. Relacionamento entre classes.</a:t>
            </a:r>
          </a:p>
          <a:p>
            <a:pPr marL="342900" indent="-342900" algn="just">
              <a:buFontTx/>
              <a:buChar char="-"/>
            </a:pPr>
            <a:r>
              <a:rPr lang="pt-BR" sz="2800" dirty="0">
                <a:solidFill>
                  <a:schemeClr val="bg1"/>
                </a:solidFill>
              </a:rPr>
              <a:t>Compreender e programar Tratamento de exceções.</a:t>
            </a:r>
          </a:p>
          <a:p>
            <a:pPr marL="342900" indent="-342900" algn="just">
              <a:buFontTx/>
              <a:buChar char="-"/>
            </a:pPr>
            <a:r>
              <a:rPr lang="pt-BR" sz="2800" dirty="0">
                <a:solidFill>
                  <a:schemeClr val="bg1"/>
                </a:solidFill>
              </a:rPr>
              <a:t>Aplicar conceitos da Arquitetura Model-View-</a:t>
            </a:r>
            <a:r>
              <a:rPr lang="pt-BR" sz="2800" dirty="0" err="1">
                <a:solidFill>
                  <a:schemeClr val="bg1"/>
                </a:solidFill>
              </a:rPr>
              <a:t>Controller</a:t>
            </a:r>
            <a:r>
              <a:rPr lang="pt-BR" sz="2800" dirty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pt-BR" sz="2800" dirty="0">
                <a:solidFill>
                  <a:schemeClr val="bg1"/>
                </a:solidFill>
              </a:rPr>
              <a:t>Conhecer frameworks de desenvolvimento front-</a:t>
            </a:r>
            <a:r>
              <a:rPr lang="pt-BR" sz="2800" dirty="0" err="1">
                <a:solidFill>
                  <a:schemeClr val="bg1"/>
                </a:solidFill>
              </a:rPr>
              <a:t>end</a:t>
            </a:r>
            <a:r>
              <a:rPr lang="pt-BR" sz="2800" dirty="0">
                <a:solidFill>
                  <a:schemeClr val="bg1"/>
                </a:solidFill>
              </a:rPr>
              <a:t> e </a:t>
            </a:r>
            <a:r>
              <a:rPr lang="pt-BR" sz="2800" dirty="0" err="1">
                <a:solidFill>
                  <a:schemeClr val="bg1"/>
                </a:solidFill>
              </a:rPr>
              <a:t>back</a:t>
            </a:r>
            <a:r>
              <a:rPr lang="pt-BR" sz="2800" dirty="0">
                <a:solidFill>
                  <a:schemeClr val="bg1"/>
                </a:solidFill>
              </a:rPr>
              <a:t>-end.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9E411AC-F7D6-4045-9D06-FD33DAFB35D0}"/>
              </a:ext>
            </a:extLst>
          </p:cNvPr>
          <p:cNvSpPr txBox="1">
            <a:spLocks/>
          </p:cNvSpPr>
          <p:nvPr/>
        </p:nvSpPr>
        <p:spPr>
          <a:xfrm>
            <a:off x="0" y="1313210"/>
            <a:ext cx="9144000" cy="5314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TÉCNICAS DE PROGRAMAÇÃO I - 2º DSM</a:t>
            </a:r>
            <a:endParaRPr lang="pt-BR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11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83071" y="2069195"/>
            <a:ext cx="853740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bg1"/>
                </a:solidFill>
              </a:rPr>
              <a:t>Nota do 1º Bimestre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bg1"/>
                </a:solidFill>
              </a:rPr>
              <a:t>Exercícios práticos (10,0 peso 2,0)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bg1"/>
                </a:solidFill>
              </a:rPr>
              <a:t>Avaliação 1º (10,0 peso 8,0)</a:t>
            </a:r>
          </a:p>
          <a:p>
            <a:pPr marL="457200" indent="-457200" algn="just">
              <a:buFontTx/>
              <a:buChar char="-"/>
            </a:pPr>
            <a:endParaRPr lang="pt-BR" sz="3200" dirty="0">
              <a:solidFill>
                <a:schemeClr val="bg1"/>
              </a:solidFill>
            </a:endParaRP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bg1"/>
                </a:solidFill>
              </a:rPr>
              <a:t>Nota do 2º Bimestre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bg1"/>
                </a:solidFill>
              </a:rPr>
              <a:t>Exercícios práticos (10,0 peso 2,0)</a:t>
            </a:r>
          </a:p>
          <a:p>
            <a:pPr marL="457200" indent="-457200" algn="just">
              <a:buFontTx/>
              <a:buChar char="-"/>
            </a:pPr>
            <a:r>
              <a:rPr lang="pt-BR" sz="3200" dirty="0">
                <a:solidFill>
                  <a:schemeClr val="bg1"/>
                </a:solidFill>
              </a:rPr>
              <a:t>Projeto de uma aplicação (10,0 peso 8,0)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750E797-94C0-4463-9AD8-DC3E467F4979}"/>
              </a:ext>
            </a:extLst>
          </p:cNvPr>
          <p:cNvSpPr txBox="1">
            <a:spLocks/>
          </p:cNvSpPr>
          <p:nvPr/>
        </p:nvSpPr>
        <p:spPr>
          <a:xfrm>
            <a:off x="0" y="1313210"/>
            <a:ext cx="9144000" cy="5314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TÉCNICAS DE PROGRAMAÇÃO I - 2º DSM</a:t>
            </a:r>
            <a:endParaRPr lang="pt-BR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08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294</Words>
  <Application>Microsoft Office PowerPoint</Application>
  <PresentationFormat>Apresentação na tela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Bloody</vt:lpstr>
      <vt:lpstr>Calibri</vt:lpstr>
      <vt:lpstr>Impact</vt:lpstr>
      <vt:lpstr>Inter</vt:lpstr>
      <vt:lpstr>Tema do Office</vt:lpstr>
      <vt:lpstr>Apresentação do PowerPoint</vt:lpstr>
      <vt:lpstr>       “APRESENTAÇÃO”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66</cp:revision>
  <dcterms:created xsi:type="dcterms:W3CDTF">2020-01-22T14:41:03Z</dcterms:created>
  <dcterms:modified xsi:type="dcterms:W3CDTF">2025-02-14T23:45:06Z</dcterms:modified>
</cp:coreProperties>
</file>