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9" r:id="rId3"/>
    <p:sldId id="287" r:id="rId4"/>
    <p:sldId id="262" r:id="rId5"/>
    <p:sldId id="266" r:id="rId6"/>
    <p:sldId id="263" r:id="rId7"/>
    <p:sldId id="267" r:id="rId8"/>
    <p:sldId id="268" r:id="rId9"/>
    <p:sldId id="270" r:id="rId10"/>
    <p:sldId id="286" r:id="rId11"/>
    <p:sldId id="271" r:id="rId12"/>
    <p:sldId id="273" r:id="rId13"/>
    <p:sldId id="274" r:id="rId14"/>
    <p:sldId id="280" r:id="rId15"/>
    <p:sldId id="276" r:id="rId16"/>
    <p:sldId id="281" r:id="rId17"/>
    <p:sldId id="291" r:id="rId18"/>
    <p:sldId id="292" r:id="rId19"/>
    <p:sldId id="293" r:id="rId20"/>
    <p:sldId id="294" r:id="rId21"/>
    <p:sldId id="298" r:id="rId22"/>
    <p:sldId id="299" r:id="rId23"/>
    <p:sldId id="300" r:id="rId24"/>
    <p:sldId id="324" r:id="rId25"/>
    <p:sldId id="325" r:id="rId26"/>
    <p:sldId id="326" r:id="rId2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277" autoAdjust="0"/>
  </p:normalViewPr>
  <p:slideViewPr>
    <p:cSldViewPr>
      <p:cViewPr varScale="1">
        <p:scale>
          <a:sx n="73" d="100"/>
          <a:sy n="73" d="100"/>
        </p:scale>
        <p:origin x="1661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18A80-3649-40B4-A9EA-D25AF76B6AC8}" type="datetimeFigureOut">
              <a:rPr lang="pt-BR" smtClean="0"/>
              <a:t>21/03/2025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A2DB48-7C22-48DB-8A04-424EC54EC3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332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A2DB48-7C22-48DB-8A04-424EC54EC319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89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21/03/2025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11500" b="1" dirty="0">
                <a:solidFill>
                  <a:srgbClr val="7030A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“</a:t>
            </a:r>
            <a:r>
              <a:rPr lang="pt-BR" sz="11500" b="1" dirty="0">
                <a:solidFill>
                  <a:srgbClr val="00B05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J</a:t>
            </a:r>
            <a:r>
              <a:rPr lang="pt-BR" sz="11500" b="1" dirty="0">
                <a:solidFill>
                  <a:srgbClr val="7030A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a</a:t>
            </a:r>
            <a:r>
              <a:rPr lang="pt-BR" sz="11500" b="1" dirty="0">
                <a:solidFill>
                  <a:srgbClr val="00B0F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v</a:t>
            </a:r>
            <a:r>
              <a:rPr lang="pt-BR" sz="11500" b="1" dirty="0">
                <a:solidFill>
                  <a:srgbClr val="FF000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a</a:t>
            </a:r>
            <a:r>
              <a:rPr lang="pt-BR" sz="11500" b="1" dirty="0">
                <a:solidFill>
                  <a:srgbClr val="7030A0"/>
                </a:solidFill>
                <a:latin typeface="Noto Sans Symbols" pitchFamily="2" charset="0"/>
                <a:ea typeface="Noto Sans Symbols" pitchFamily="2" charset="0"/>
                <a:cs typeface="Arial" pitchFamily="34" charset="0"/>
              </a:rPr>
              <a:t>”</a:t>
            </a:r>
            <a:endParaRPr lang="pt-BR" sz="6600" b="1" dirty="0">
              <a:solidFill>
                <a:srgbClr val="7030A0"/>
              </a:solidFill>
              <a:latin typeface="Noto Sans Symbols" pitchFamily="2" charset="0"/>
              <a:ea typeface="Noto Sans Symbols" pitchFamily="2" charset="0"/>
              <a:cs typeface="Arial" pitchFamily="34" charset="0"/>
            </a:endParaRP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528742" y="1038240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35496" y="3329088"/>
            <a:ext cx="38110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  <p:sp>
        <p:nvSpPr>
          <p:cNvPr id="3" name="Retângulo 2"/>
          <p:cNvSpPr/>
          <p:nvPr/>
        </p:nvSpPr>
        <p:spPr>
          <a:xfrm>
            <a:off x="35496" y="4434210"/>
            <a:ext cx="41044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00B0F0"/>
                </a:solidFill>
              </a:rPr>
              <a:t>alexandre.</a:t>
            </a:r>
            <a:r>
              <a:rPr lang="pt-BR" sz="2000" dirty="0">
                <a:solidFill>
                  <a:srgbClr val="FFFF00"/>
                </a:solidFill>
              </a:rPr>
              <a:t>silva</a:t>
            </a:r>
            <a:r>
              <a:rPr lang="pt-BR" sz="2000" dirty="0">
                <a:solidFill>
                  <a:srgbClr val="00B050"/>
                </a:solidFill>
              </a:rPr>
              <a:t>251</a:t>
            </a:r>
            <a:r>
              <a:rPr lang="pt-BR" sz="2000" dirty="0">
                <a:solidFill>
                  <a:srgbClr val="7030A0"/>
                </a:solidFill>
              </a:rPr>
              <a:t>@fatec.</a:t>
            </a:r>
            <a:r>
              <a:rPr lang="pt-BR" sz="2000" dirty="0">
                <a:solidFill>
                  <a:schemeClr val="bg1"/>
                </a:solidFill>
              </a:rPr>
              <a:t>sp.</a:t>
            </a:r>
            <a:r>
              <a:rPr lang="pt-BR" sz="2000" dirty="0">
                <a:solidFill>
                  <a:schemeClr val="accent6">
                    <a:lumMod val="75000"/>
                  </a:schemeClr>
                </a:solidFill>
              </a:rPr>
              <a:t>gov.</a:t>
            </a:r>
            <a:r>
              <a:rPr lang="pt-BR" sz="2000" dirty="0">
                <a:solidFill>
                  <a:srgbClr val="FF0066"/>
                </a:solidFill>
              </a:rPr>
              <a:t>br</a:t>
            </a:r>
          </a:p>
          <a:p>
            <a:r>
              <a:rPr lang="pt-BR" sz="2000" dirty="0">
                <a:solidFill>
                  <a:srgbClr val="7030A0"/>
                </a:solidFill>
              </a:rPr>
              <a:t>&gt;</a:t>
            </a:r>
            <a:r>
              <a:rPr lang="pt-BR" sz="2000" dirty="0">
                <a:solidFill>
                  <a:srgbClr val="FF0066"/>
                </a:solidFill>
              </a:rPr>
              <a:t>(16) </a:t>
            </a:r>
            <a:r>
              <a:rPr lang="pt-BR" sz="2000" dirty="0">
                <a:solidFill>
                  <a:srgbClr val="FFFF00"/>
                </a:solidFill>
              </a:rPr>
              <a:t>99201</a:t>
            </a:r>
            <a:r>
              <a:rPr lang="pt-BR" sz="2000" dirty="0">
                <a:solidFill>
                  <a:srgbClr val="00B050"/>
                </a:solidFill>
              </a:rPr>
              <a:t>-10</a:t>
            </a:r>
            <a:r>
              <a:rPr lang="pt-BR" sz="2000" dirty="0">
                <a:solidFill>
                  <a:srgbClr val="7030A0"/>
                </a:solidFill>
              </a:rPr>
              <a:t>10</a:t>
            </a:r>
          </a:p>
        </p:txBody>
      </p:sp>
      <p:pic>
        <p:nvPicPr>
          <p:cNvPr id="6" name="Picture 25" descr="C:\Users\Alexandre Gomes\Desktop\downloa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4" y="191406"/>
            <a:ext cx="1800200" cy="1103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Alexandre Gomes\Desktop\JS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2" r="13822" b="4493"/>
          <a:stretch/>
        </p:blipFill>
        <p:spPr bwMode="auto">
          <a:xfrm>
            <a:off x="8073008" y="191406"/>
            <a:ext cx="943329" cy="123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react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8" t="10896" r="19506" b="11968"/>
          <a:stretch/>
        </p:blipFill>
        <p:spPr bwMode="auto">
          <a:xfrm>
            <a:off x="2293144" y="90567"/>
            <a:ext cx="1463872" cy="1305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ixaDeTexto 13"/>
          <p:cNvSpPr txBox="1"/>
          <p:nvPr/>
        </p:nvSpPr>
        <p:spPr>
          <a:xfrm>
            <a:off x="3648594" y="345238"/>
            <a:ext cx="18995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4ED6E8"/>
                </a:solidFill>
              </a:rPr>
              <a:t>ReactJS</a:t>
            </a:r>
            <a:endParaRPr lang="pt-BR" sz="2800" dirty="0">
              <a:solidFill>
                <a:srgbClr val="4ED6E8"/>
              </a:solidFill>
            </a:endParaRPr>
          </a:p>
        </p:txBody>
      </p:sp>
      <p:pic>
        <p:nvPicPr>
          <p:cNvPr id="1042" name="Picture 18" descr="Resultado de imagem para Spring Boot 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362" y="260648"/>
            <a:ext cx="2241114" cy="960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048" y="2844720"/>
            <a:ext cx="1632310" cy="602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2" descr="Resultado de imagem para VUE">
            <a:extLst>
              <a:ext uri="{FF2B5EF4-FFF2-40B4-BE49-F238E27FC236}">
                <a16:creationId xmlns:a16="http://schemas.microsoft.com/office/drawing/2014/main" id="{1F2D17F0-CC47-4EC8-8C24-00B76794B9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6" t="22233" r="22841" b="26178"/>
          <a:stretch/>
        </p:blipFill>
        <p:spPr bwMode="auto">
          <a:xfrm>
            <a:off x="1631200" y="2137859"/>
            <a:ext cx="1723157" cy="6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sultado de imagem para SQL">
            <a:extLst>
              <a:ext uri="{FF2B5EF4-FFF2-40B4-BE49-F238E27FC236}">
                <a16:creationId xmlns:a16="http://schemas.microsoft.com/office/drawing/2014/main" id="{9E65939D-7A5C-443F-87B9-014C2C067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99" r="25899"/>
          <a:stretch/>
        </p:blipFill>
        <p:spPr bwMode="auto">
          <a:xfrm>
            <a:off x="203999" y="1425158"/>
            <a:ext cx="1144102" cy="1248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Resultado de imagem para POSTGRES">
            <a:extLst>
              <a:ext uri="{FF2B5EF4-FFF2-40B4-BE49-F238E27FC236}">
                <a16:creationId xmlns:a16="http://schemas.microsoft.com/office/drawing/2014/main" id="{20EB589D-5BD9-4A81-938E-E66555C711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3" t="6685" r="20760" b="6685"/>
          <a:stretch/>
        </p:blipFill>
        <p:spPr bwMode="auto">
          <a:xfrm>
            <a:off x="219943" y="2784562"/>
            <a:ext cx="1327721" cy="9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omo Pensar Como um Cientista da Computação — Como pensar como um Cientista  da Computação: Edição Interativa em Python">
            <a:extLst>
              <a:ext uri="{FF2B5EF4-FFF2-40B4-BE49-F238E27FC236}">
                <a16:creationId xmlns:a16="http://schemas.microsoft.com/office/drawing/2014/main" id="{E615110A-0D2C-4534-BD1F-4636FE4B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50" y="1400472"/>
            <a:ext cx="1918707" cy="64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darmowa, czy nie? | Consdata - blog techniczny">
            <a:extLst>
              <a:ext uri="{FF2B5EF4-FFF2-40B4-BE49-F238E27FC236}">
                <a16:creationId xmlns:a16="http://schemas.microsoft.com/office/drawing/2014/main" id="{79B59847-42B3-6190-992B-0FF5C1C48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25" r="23508" b="8016"/>
          <a:stretch/>
        </p:blipFill>
        <p:spPr bwMode="auto">
          <a:xfrm rot="19123173">
            <a:off x="6199821" y="2239381"/>
            <a:ext cx="1531926" cy="178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upload.wikimedia.org/wikipedia/commons/thumb/9/...">
            <a:extLst>
              <a:ext uri="{FF2B5EF4-FFF2-40B4-BE49-F238E27FC236}">
                <a16:creationId xmlns:a16="http://schemas.microsoft.com/office/drawing/2014/main" id="{EEC4434B-2ADF-AE21-DDBE-00AC23E09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031" y="5373216"/>
            <a:ext cx="1138681" cy="1313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EA5DA7-8C5F-93EE-8418-037110ED348F}"/>
              </a:ext>
            </a:extLst>
          </p:cNvPr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SOMA</a:t>
            </a:r>
            <a:endParaRPr lang="pt-BR" sz="1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E645B1-46F6-6F48-B575-AD866A0F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88" y="1052734"/>
            <a:ext cx="7768424" cy="532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2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Tomada de decisão: operadores de igualdade e operadores relacionais</a:t>
            </a:r>
            <a:endParaRPr lang="pt-BR" sz="1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B7104A-923F-AE64-9270-27F1E535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9" y="1988840"/>
            <a:ext cx="8979822" cy="28803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AD5EA5-8D94-E89D-CC0B-FF7C87A58D9C}"/>
              </a:ext>
            </a:extLst>
          </p:cNvPr>
          <p:cNvSpPr txBox="1"/>
          <p:nvPr/>
        </p:nvSpPr>
        <p:spPr>
          <a:xfrm>
            <a:off x="8182571" y="6381328"/>
            <a:ext cx="864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</a:rPr>
              <a:t>79/970</a:t>
            </a:r>
            <a:r>
              <a:rPr lang="pt-BR" sz="1600" dirty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01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3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COMPARAÇÕES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08AB0F6-4F70-5A8A-EE56-B9CDD52A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148" y="834250"/>
            <a:ext cx="5123124" cy="595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8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44624"/>
            <a:ext cx="9144000" cy="67545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EXERCÍCIO</a:t>
            </a:r>
            <a:endParaRPr lang="pt-BR" sz="1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C505042-0084-97FC-9C5D-35C0CF1F99E7}"/>
              </a:ext>
            </a:extLst>
          </p:cNvPr>
          <p:cNvSpPr txBox="1"/>
          <p:nvPr/>
        </p:nvSpPr>
        <p:spPr>
          <a:xfrm>
            <a:off x="251520" y="1954575"/>
            <a:ext cx="85689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5400" dirty="0">
                <a:solidFill>
                  <a:schemeClr val="bg1"/>
                </a:solidFill>
              </a:rPr>
              <a:t>Elabore um programa que receba do usuário três números, calcule o produto desses números e imprima.</a:t>
            </a:r>
          </a:p>
        </p:txBody>
      </p:sp>
    </p:spTree>
    <p:extLst>
      <p:ext uri="{BB962C8B-B14F-4D97-AF65-F5344CB8AC3E}">
        <p14:creationId xmlns:p14="http://schemas.microsoft.com/office/powerpoint/2010/main" val="4208710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BDF8CF5A-7F96-4A6B-C067-97218AA121CA}"/>
              </a:ext>
            </a:extLst>
          </p:cNvPr>
          <p:cNvGrpSpPr/>
          <p:nvPr/>
        </p:nvGrpSpPr>
        <p:grpSpPr>
          <a:xfrm>
            <a:off x="1735209" y="1196752"/>
            <a:ext cx="5717400" cy="5161592"/>
            <a:chOff x="1735209" y="836712"/>
            <a:chExt cx="5717400" cy="516159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CAEAD4C-CB6B-796E-A609-8AD380F4FB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60"/>
            <a:stretch/>
          </p:blipFill>
          <p:spPr>
            <a:xfrm>
              <a:off x="1735209" y="836712"/>
              <a:ext cx="5717400" cy="2286198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318FB41-5C3F-BD70-BE7D-FDFFDAB627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10" r="8171" b="1"/>
            <a:stretch/>
          </p:blipFill>
          <p:spPr>
            <a:xfrm>
              <a:off x="1735209" y="3126616"/>
              <a:ext cx="5717400" cy="2871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3665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505042-0084-97FC-9C5D-35C0CF1F99E7}"/>
              </a:ext>
            </a:extLst>
          </p:cNvPr>
          <p:cNvSpPr txBox="1"/>
          <p:nvPr/>
        </p:nvSpPr>
        <p:spPr>
          <a:xfrm>
            <a:off x="251520" y="1148546"/>
            <a:ext cx="85689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chemeClr val="bg1"/>
                </a:solidFill>
              </a:rPr>
              <a:t>Escreva um aplicativo que exiba os números 1 a 4 na mesma linha, com cada par de adjacentes separados por um espaço. Use as seguintes técnicas:</a:t>
            </a:r>
          </a:p>
          <a:p>
            <a:pPr algn="just"/>
            <a:endParaRPr lang="pt-BR" sz="4000" dirty="0">
              <a:solidFill>
                <a:schemeClr val="bg1"/>
              </a:solidFill>
            </a:endParaRPr>
          </a:p>
          <a:p>
            <a:pPr marL="742950" indent="-742950" algn="just">
              <a:buAutoNum type="alphaLcParenR"/>
            </a:pPr>
            <a:r>
              <a:rPr lang="pt-BR" sz="4000" dirty="0">
                <a:solidFill>
                  <a:schemeClr val="bg1"/>
                </a:solidFill>
              </a:rPr>
              <a:t>Uma instrução </a:t>
            </a:r>
            <a:r>
              <a:rPr lang="pt-BR" sz="4000" dirty="0" err="1">
                <a:solidFill>
                  <a:schemeClr val="bg1"/>
                </a:solidFill>
              </a:rPr>
              <a:t>System.out.println</a:t>
            </a:r>
            <a:r>
              <a:rPr lang="pt-BR" sz="4000" dirty="0">
                <a:solidFill>
                  <a:schemeClr val="bg1"/>
                </a:solidFill>
              </a:rPr>
              <a:t>.</a:t>
            </a:r>
          </a:p>
          <a:p>
            <a:pPr marL="742950" indent="-742950" algn="just">
              <a:buAutoNum type="alphaLcParenR"/>
            </a:pPr>
            <a:r>
              <a:rPr lang="pt-BR" sz="4000" dirty="0">
                <a:solidFill>
                  <a:schemeClr val="bg1"/>
                </a:solidFill>
              </a:rPr>
              <a:t>Quatro instruções </a:t>
            </a:r>
            <a:r>
              <a:rPr lang="pt-BR" sz="4000" dirty="0" err="1">
                <a:solidFill>
                  <a:schemeClr val="bg1"/>
                </a:solidFill>
              </a:rPr>
              <a:t>System.out.print</a:t>
            </a:r>
            <a:r>
              <a:rPr lang="pt-BR" sz="4000" dirty="0">
                <a:solidFill>
                  <a:schemeClr val="bg1"/>
                </a:solidFill>
              </a:rPr>
              <a:t>.</a:t>
            </a:r>
          </a:p>
          <a:p>
            <a:pPr marL="742950" indent="-742950" algn="just">
              <a:buAutoNum type="alphaLcParenR"/>
            </a:pPr>
            <a:r>
              <a:rPr lang="pt-BR" sz="4000" dirty="0">
                <a:solidFill>
                  <a:schemeClr val="bg1"/>
                </a:solidFill>
              </a:rPr>
              <a:t>Uma instrução </a:t>
            </a:r>
            <a:r>
              <a:rPr lang="pt-BR" sz="4000" dirty="0" err="1">
                <a:solidFill>
                  <a:schemeClr val="bg1"/>
                </a:solidFill>
              </a:rPr>
              <a:t>System.out.printf</a:t>
            </a:r>
            <a:r>
              <a:rPr lang="pt-BR" sz="40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40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7D32CD26-5D77-489C-6F52-DBB3746A8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1" y="573944"/>
            <a:ext cx="7344818" cy="571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2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179512" y="1740872"/>
            <a:ext cx="8784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7200" b="1" dirty="0">
                <a:solidFill>
                  <a:srgbClr val="FF0000"/>
                </a:solidFill>
              </a:rPr>
              <a:t>Variáveis de instância, métodos set e métodos get</a:t>
            </a:r>
          </a:p>
        </p:txBody>
      </p:sp>
    </p:spTree>
    <p:extLst>
      <p:ext uri="{BB962C8B-B14F-4D97-AF65-F5344CB8AC3E}">
        <p14:creationId xmlns:p14="http://schemas.microsoft.com/office/powerpoint/2010/main" val="558050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179512" y="620688"/>
            <a:ext cx="87849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Visualização conceitual de um objeto com dados encapsulados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75FD6D-B5C4-642F-356F-6E619030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7" y="2492896"/>
            <a:ext cx="4176466" cy="377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478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179512" y="470282"/>
            <a:ext cx="878497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Inicialização de objetos com construtores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67621A-AE11-5FC8-D205-C9B332FEDC89}"/>
              </a:ext>
            </a:extLst>
          </p:cNvPr>
          <p:cNvSpPr txBox="1"/>
          <p:nvPr/>
        </p:nvSpPr>
        <p:spPr>
          <a:xfrm>
            <a:off x="323528" y="2204864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>
                <a:solidFill>
                  <a:schemeClr val="bg1"/>
                </a:solidFill>
              </a:rPr>
              <a:t>Ao declarar uma classe, você pode fornecer seu próprio construtor a fim de especificar a inicialização personalizada para objetos de sua classe. Por exemplo, você pode querer especificar um nome para um objeto “qualquer” quando ele é criado, como na linha abaixo:</a:t>
            </a:r>
          </a:p>
          <a:p>
            <a:pPr algn="just"/>
            <a:endParaRPr lang="pt-BR" sz="3200" dirty="0">
              <a:solidFill>
                <a:schemeClr val="bg1"/>
              </a:solidFill>
            </a:endParaRPr>
          </a:p>
          <a:p>
            <a:pPr algn="just"/>
            <a:r>
              <a:rPr lang="pt-BR" sz="3200" dirty="0">
                <a:solidFill>
                  <a:schemeClr val="bg1"/>
                </a:solidFill>
              </a:rPr>
              <a:t>Account account1 = new Account(“Alexandre");</a:t>
            </a:r>
          </a:p>
        </p:txBody>
      </p:sp>
    </p:spTree>
    <p:extLst>
      <p:ext uri="{BB962C8B-B14F-4D97-AF65-F5344CB8AC3E}">
        <p14:creationId xmlns:p14="http://schemas.microsoft.com/office/powerpoint/2010/main" val="33942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 err="1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Hello</a:t>
            </a:r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word em JAVA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541E1CB-19FA-AC64-18A7-A292946D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893" y="1556792"/>
            <a:ext cx="7036214" cy="3744416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0475B0BD-4494-B59E-02DE-11B1D3E1716A}"/>
              </a:ext>
            </a:extLst>
          </p:cNvPr>
          <p:cNvSpPr txBox="1"/>
          <p:nvPr/>
        </p:nvSpPr>
        <p:spPr>
          <a:xfrm>
            <a:off x="8532440" y="64533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p63</a:t>
            </a:r>
          </a:p>
        </p:txBody>
      </p:sp>
    </p:spTree>
    <p:extLst>
      <p:ext uri="{BB962C8B-B14F-4D97-AF65-F5344CB8AC3E}">
        <p14:creationId xmlns:p14="http://schemas.microsoft.com/office/powerpoint/2010/main" val="3642756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179512" y="116632"/>
            <a:ext cx="878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400" b="1" dirty="0">
                <a:solidFill>
                  <a:srgbClr val="FF0000"/>
                </a:solidFill>
              </a:rPr>
              <a:t>Utilizando estrutura de repetição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E67621A-AE11-5FC8-D205-C9B332FEDC89}"/>
              </a:ext>
            </a:extLst>
          </p:cNvPr>
          <p:cNvSpPr txBox="1"/>
          <p:nvPr/>
        </p:nvSpPr>
        <p:spPr>
          <a:xfrm>
            <a:off x="323528" y="1162592"/>
            <a:ext cx="8496944" cy="5218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Tem-se um conjunto de dados contendo a altura e o sexo “M” Masculino e “F” Feminino de 5 pessoas. Fazer um programa em JAVA que calcule e escreva: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3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a) A maior e a menor altura do grupo;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b) A média de altura dos homens;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c) A quantidade de mulheres.</a:t>
            </a:r>
          </a:p>
        </p:txBody>
      </p:sp>
    </p:spTree>
    <p:extLst>
      <p:ext uri="{BB962C8B-B14F-4D97-AF65-F5344CB8AC3E}">
        <p14:creationId xmlns:p14="http://schemas.microsoft.com/office/powerpoint/2010/main" val="2695916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são Arrays?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55776" y="1733454"/>
            <a:ext cx="3429000" cy="18288"/>
          </a:xfrm>
          <a:custGeom>
            <a:avLst/>
            <a:gdLst>
              <a:gd name="connsiteX0" fmla="*/ 0 w 3429000"/>
              <a:gd name="connsiteY0" fmla="*/ 0 h 18288"/>
              <a:gd name="connsiteX1" fmla="*/ 685800 w 3429000"/>
              <a:gd name="connsiteY1" fmla="*/ 0 h 18288"/>
              <a:gd name="connsiteX2" fmla="*/ 1371600 w 3429000"/>
              <a:gd name="connsiteY2" fmla="*/ 0 h 18288"/>
              <a:gd name="connsiteX3" fmla="*/ 2057400 w 3429000"/>
              <a:gd name="connsiteY3" fmla="*/ 0 h 18288"/>
              <a:gd name="connsiteX4" fmla="*/ 267462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811780 w 3429000"/>
              <a:gd name="connsiteY7" fmla="*/ 18288 h 18288"/>
              <a:gd name="connsiteX8" fmla="*/ 2228850 w 3429000"/>
              <a:gd name="connsiteY8" fmla="*/ 18288 h 18288"/>
              <a:gd name="connsiteX9" fmla="*/ 1543050 w 3429000"/>
              <a:gd name="connsiteY9" fmla="*/ 18288 h 18288"/>
              <a:gd name="connsiteX10" fmla="*/ 92583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  <a:gd name="connsiteX0" fmla="*/ 0 w 3429000"/>
              <a:gd name="connsiteY0" fmla="*/ 0 h 18288"/>
              <a:gd name="connsiteX1" fmla="*/ 617220 w 3429000"/>
              <a:gd name="connsiteY1" fmla="*/ 0 h 18288"/>
              <a:gd name="connsiteX2" fmla="*/ 1200150 w 3429000"/>
              <a:gd name="connsiteY2" fmla="*/ 0 h 18288"/>
              <a:gd name="connsiteX3" fmla="*/ 1817370 w 3429000"/>
              <a:gd name="connsiteY3" fmla="*/ 0 h 18288"/>
              <a:gd name="connsiteX4" fmla="*/ 2503170 w 3429000"/>
              <a:gd name="connsiteY4" fmla="*/ 0 h 18288"/>
              <a:gd name="connsiteX5" fmla="*/ 3429000 w 3429000"/>
              <a:gd name="connsiteY5" fmla="*/ 0 h 18288"/>
              <a:gd name="connsiteX6" fmla="*/ 3429000 w 3429000"/>
              <a:gd name="connsiteY6" fmla="*/ 18288 h 18288"/>
              <a:gd name="connsiteX7" fmla="*/ 2743200 w 3429000"/>
              <a:gd name="connsiteY7" fmla="*/ 18288 h 18288"/>
              <a:gd name="connsiteX8" fmla="*/ 1988820 w 3429000"/>
              <a:gd name="connsiteY8" fmla="*/ 18288 h 18288"/>
              <a:gd name="connsiteX9" fmla="*/ 1405890 w 3429000"/>
              <a:gd name="connsiteY9" fmla="*/ 18288 h 18288"/>
              <a:gd name="connsiteX10" fmla="*/ 651510 w 3429000"/>
              <a:gd name="connsiteY10" fmla="*/ 18288 h 18288"/>
              <a:gd name="connsiteX11" fmla="*/ 0 w 3429000"/>
              <a:gd name="connsiteY11" fmla="*/ 18288 h 18288"/>
              <a:gd name="connsiteX12" fmla="*/ 0 w 342900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29000" h="18288" fill="none" extrusionOk="0">
                <a:moveTo>
                  <a:pt x="0" y="0"/>
                </a:moveTo>
                <a:cubicBezTo>
                  <a:pt x="207705" y="23860"/>
                  <a:pt x="509323" y="68036"/>
                  <a:pt x="685800" y="0"/>
                </a:cubicBezTo>
                <a:cubicBezTo>
                  <a:pt x="881422" y="-43910"/>
                  <a:pt x="1129204" y="-58858"/>
                  <a:pt x="1371600" y="0"/>
                </a:cubicBezTo>
                <a:cubicBezTo>
                  <a:pt x="1611115" y="-12848"/>
                  <a:pt x="1887211" y="-6418"/>
                  <a:pt x="2057400" y="0"/>
                </a:cubicBezTo>
                <a:cubicBezTo>
                  <a:pt x="2233905" y="-53439"/>
                  <a:pt x="2400311" y="-9735"/>
                  <a:pt x="2674620" y="0"/>
                </a:cubicBezTo>
                <a:cubicBezTo>
                  <a:pt x="2899369" y="50175"/>
                  <a:pt x="3197952" y="-27603"/>
                  <a:pt x="3429000" y="0"/>
                </a:cubicBezTo>
                <a:cubicBezTo>
                  <a:pt x="3428966" y="4844"/>
                  <a:pt x="3428590" y="11009"/>
                  <a:pt x="3429000" y="18288"/>
                </a:cubicBezTo>
                <a:cubicBezTo>
                  <a:pt x="3212354" y="28872"/>
                  <a:pt x="3083619" y="-836"/>
                  <a:pt x="2811780" y="18288"/>
                </a:cubicBezTo>
                <a:cubicBezTo>
                  <a:pt x="2533576" y="25058"/>
                  <a:pt x="2477440" y="20531"/>
                  <a:pt x="2228850" y="18288"/>
                </a:cubicBezTo>
                <a:cubicBezTo>
                  <a:pt x="2003657" y="-1843"/>
                  <a:pt x="1810789" y="18294"/>
                  <a:pt x="1543050" y="18288"/>
                </a:cubicBezTo>
                <a:cubicBezTo>
                  <a:pt x="1286635" y="-21162"/>
                  <a:pt x="1189418" y="22290"/>
                  <a:pt x="925830" y="18288"/>
                </a:cubicBezTo>
                <a:cubicBezTo>
                  <a:pt x="678389" y="-2387"/>
                  <a:pt x="367033" y="43234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429000" h="18288" stroke="0" extrusionOk="0">
                <a:moveTo>
                  <a:pt x="0" y="0"/>
                </a:moveTo>
                <a:cubicBezTo>
                  <a:pt x="169914" y="-16656"/>
                  <a:pt x="469790" y="-24030"/>
                  <a:pt x="617220" y="0"/>
                </a:cubicBezTo>
                <a:cubicBezTo>
                  <a:pt x="786601" y="24467"/>
                  <a:pt x="1085311" y="15192"/>
                  <a:pt x="1200150" y="0"/>
                </a:cubicBezTo>
                <a:cubicBezTo>
                  <a:pt x="1340195" y="-5060"/>
                  <a:pt x="1552999" y="41254"/>
                  <a:pt x="1817370" y="0"/>
                </a:cubicBezTo>
                <a:cubicBezTo>
                  <a:pt x="2086739" y="-377"/>
                  <a:pt x="2228603" y="31972"/>
                  <a:pt x="2503170" y="0"/>
                </a:cubicBezTo>
                <a:cubicBezTo>
                  <a:pt x="2794334" y="-14173"/>
                  <a:pt x="3002837" y="-13310"/>
                  <a:pt x="3429000" y="0"/>
                </a:cubicBezTo>
                <a:cubicBezTo>
                  <a:pt x="3428475" y="5049"/>
                  <a:pt x="3429193" y="12044"/>
                  <a:pt x="3429000" y="18288"/>
                </a:cubicBezTo>
                <a:cubicBezTo>
                  <a:pt x="3101445" y="-3440"/>
                  <a:pt x="2879434" y="34023"/>
                  <a:pt x="2743200" y="18288"/>
                </a:cubicBezTo>
                <a:cubicBezTo>
                  <a:pt x="2609544" y="13915"/>
                  <a:pt x="2334178" y="48649"/>
                  <a:pt x="1988820" y="18288"/>
                </a:cubicBezTo>
                <a:cubicBezTo>
                  <a:pt x="1620184" y="18423"/>
                  <a:pt x="1586822" y="-1871"/>
                  <a:pt x="1405890" y="18288"/>
                </a:cubicBezTo>
                <a:cubicBezTo>
                  <a:pt x="1266239" y="28547"/>
                  <a:pt x="867500" y="15208"/>
                  <a:pt x="651510" y="18288"/>
                </a:cubicBezTo>
                <a:cubicBezTo>
                  <a:pt x="445459" y="40105"/>
                  <a:pt x="119818" y="-2374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429000" h="18288" fill="none" stroke="0" extrusionOk="0">
                <a:moveTo>
                  <a:pt x="0" y="0"/>
                </a:moveTo>
                <a:cubicBezTo>
                  <a:pt x="199661" y="29771"/>
                  <a:pt x="488726" y="20925"/>
                  <a:pt x="685800" y="0"/>
                </a:cubicBezTo>
                <a:cubicBezTo>
                  <a:pt x="835372" y="-29710"/>
                  <a:pt x="1088413" y="6369"/>
                  <a:pt x="1371600" y="0"/>
                </a:cubicBezTo>
                <a:cubicBezTo>
                  <a:pt x="1631865" y="6637"/>
                  <a:pt x="1839907" y="52251"/>
                  <a:pt x="2057400" y="0"/>
                </a:cubicBezTo>
                <a:cubicBezTo>
                  <a:pt x="2266442" y="-8132"/>
                  <a:pt x="2461070" y="-4034"/>
                  <a:pt x="2674620" y="0"/>
                </a:cubicBezTo>
                <a:cubicBezTo>
                  <a:pt x="2940120" y="30498"/>
                  <a:pt x="3202681" y="-54357"/>
                  <a:pt x="3429000" y="0"/>
                </a:cubicBezTo>
                <a:cubicBezTo>
                  <a:pt x="3429314" y="4158"/>
                  <a:pt x="3428021" y="12539"/>
                  <a:pt x="3429000" y="18288"/>
                </a:cubicBezTo>
                <a:cubicBezTo>
                  <a:pt x="3250522" y="56023"/>
                  <a:pt x="3056248" y="-1557"/>
                  <a:pt x="2811780" y="18288"/>
                </a:cubicBezTo>
                <a:cubicBezTo>
                  <a:pt x="2534418" y="26558"/>
                  <a:pt x="2483107" y="19890"/>
                  <a:pt x="2228850" y="18288"/>
                </a:cubicBezTo>
                <a:cubicBezTo>
                  <a:pt x="1996093" y="-20362"/>
                  <a:pt x="1790611" y="35096"/>
                  <a:pt x="1543050" y="18288"/>
                </a:cubicBezTo>
                <a:cubicBezTo>
                  <a:pt x="1276188" y="-29727"/>
                  <a:pt x="1196665" y="1050"/>
                  <a:pt x="925830" y="18288"/>
                </a:cubicBezTo>
                <a:cubicBezTo>
                  <a:pt x="718623" y="61416"/>
                  <a:pt x="374628" y="2503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429000"/>
                      <a:gd name="connsiteY0" fmla="*/ 0 h 18288"/>
                      <a:gd name="connsiteX1" fmla="*/ 685800 w 3429000"/>
                      <a:gd name="connsiteY1" fmla="*/ 0 h 18288"/>
                      <a:gd name="connsiteX2" fmla="*/ 1371600 w 3429000"/>
                      <a:gd name="connsiteY2" fmla="*/ 0 h 18288"/>
                      <a:gd name="connsiteX3" fmla="*/ 2057400 w 3429000"/>
                      <a:gd name="connsiteY3" fmla="*/ 0 h 18288"/>
                      <a:gd name="connsiteX4" fmla="*/ 2674620 w 3429000"/>
                      <a:gd name="connsiteY4" fmla="*/ 0 h 18288"/>
                      <a:gd name="connsiteX5" fmla="*/ 3429000 w 3429000"/>
                      <a:gd name="connsiteY5" fmla="*/ 0 h 18288"/>
                      <a:gd name="connsiteX6" fmla="*/ 3429000 w 3429000"/>
                      <a:gd name="connsiteY6" fmla="*/ 18288 h 18288"/>
                      <a:gd name="connsiteX7" fmla="*/ 2811780 w 3429000"/>
                      <a:gd name="connsiteY7" fmla="*/ 18288 h 18288"/>
                      <a:gd name="connsiteX8" fmla="*/ 2228850 w 3429000"/>
                      <a:gd name="connsiteY8" fmla="*/ 18288 h 18288"/>
                      <a:gd name="connsiteX9" fmla="*/ 1543050 w 3429000"/>
                      <a:gd name="connsiteY9" fmla="*/ 18288 h 18288"/>
                      <a:gd name="connsiteX10" fmla="*/ 925830 w 3429000"/>
                      <a:gd name="connsiteY10" fmla="*/ 18288 h 18288"/>
                      <a:gd name="connsiteX11" fmla="*/ 0 w 3429000"/>
                      <a:gd name="connsiteY11" fmla="*/ 18288 h 18288"/>
                      <a:gd name="connsiteX12" fmla="*/ 0 w 3429000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429000" h="18288" fill="none" extrusionOk="0">
                        <a:moveTo>
                          <a:pt x="0" y="0"/>
                        </a:moveTo>
                        <a:cubicBezTo>
                          <a:pt x="219865" y="20479"/>
                          <a:pt x="493281" y="26186"/>
                          <a:pt x="685800" y="0"/>
                        </a:cubicBezTo>
                        <a:cubicBezTo>
                          <a:pt x="878319" y="-26186"/>
                          <a:pt x="1121382" y="-11869"/>
                          <a:pt x="1371600" y="0"/>
                        </a:cubicBezTo>
                        <a:cubicBezTo>
                          <a:pt x="1621818" y="11869"/>
                          <a:pt x="1878793" y="32281"/>
                          <a:pt x="2057400" y="0"/>
                        </a:cubicBezTo>
                        <a:cubicBezTo>
                          <a:pt x="2236007" y="-32281"/>
                          <a:pt x="2433797" y="-18251"/>
                          <a:pt x="2674620" y="0"/>
                        </a:cubicBezTo>
                        <a:cubicBezTo>
                          <a:pt x="2915443" y="18251"/>
                          <a:pt x="3205923" y="-1443"/>
                          <a:pt x="3429000" y="0"/>
                        </a:cubicBezTo>
                        <a:cubicBezTo>
                          <a:pt x="3429442" y="4516"/>
                          <a:pt x="3428173" y="12266"/>
                          <a:pt x="3429000" y="18288"/>
                        </a:cubicBezTo>
                        <a:cubicBezTo>
                          <a:pt x="3221081" y="48608"/>
                          <a:pt x="3088001" y="8066"/>
                          <a:pt x="2811780" y="18288"/>
                        </a:cubicBezTo>
                        <a:cubicBezTo>
                          <a:pt x="2535559" y="28510"/>
                          <a:pt x="2481355" y="24898"/>
                          <a:pt x="2228850" y="18288"/>
                        </a:cubicBezTo>
                        <a:cubicBezTo>
                          <a:pt x="1976345" y="11679"/>
                          <a:pt x="1807520" y="48356"/>
                          <a:pt x="1543050" y="18288"/>
                        </a:cubicBezTo>
                        <a:cubicBezTo>
                          <a:pt x="1278580" y="-11780"/>
                          <a:pt x="1181944" y="5123"/>
                          <a:pt x="925830" y="18288"/>
                        </a:cubicBezTo>
                        <a:cubicBezTo>
                          <a:pt x="669716" y="31453"/>
                          <a:pt x="410304" y="34815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429000" h="18288" stroke="0" extrusionOk="0">
                        <a:moveTo>
                          <a:pt x="0" y="0"/>
                        </a:moveTo>
                        <a:cubicBezTo>
                          <a:pt x="174095" y="-12874"/>
                          <a:pt x="443087" y="-14090"/>
                          <a:pt x="617220" y="0"/>
                        </a:cubicBezTo>
                        <a:cubicBezTo>
                          <a:pt x="791353" y="14090"/>
                          <a:pt x="1072677" y="8451"/>
                          <a:pt x="1200150" y="0"/>
                        </a:cubicBezTo>
                        <a:cubicBezTo>
                          <a:pt x="1327623" y="-8451"/>
                          <a:pt x="1526638" y="19866"/>
                          <a:pt x="1817370" y="0"/>
                        </a:cubicBezTo>
                        <a:cubicBezTo>
                          <a:pt x="2108102" y="-19866"/>
                          <a:pt x="2221289" y="26161"/>
                          <a:pt x="2503170" y="0"/>
                        </a:cubicBezTo>
                        <a:cubicBezTo>
                          <a:pt x="2785051" y="-26161"/>
                          <a:pt x="3022134" y="39178"/>
                          <a:pt x="3429000" y="0"/>
                        </a:cubicBezTo>
                        <a:cubicBezTo>
                          <a:pt x="3429577" y="4624"/>
                          <a:pt x="3429819" y="11191"/>
                          <a:pt x="3429000" y="18288"/>
                        </a:cubicBezTo>
                        <a:cubicBezTo>
                          <a:pt x="3103464" y="593"/>
                          <a:pt x="2887909" y="22940"/>
                          <a:pt x="2743200" y="18288"/>
                        </a:cubicBezTo>
                        <a:cubicBezTo>
                          <a:pt x="2598491" y="13636"/>
                          <a:pt x="2362615" y="10656"/>
                          <a:pt x="1988820" y="18288"/>
                        </a:cubicBezTo>
                        <a:cubicBezTo>
                          <a:pt x="1615025" y="25920"/>
                          <a:pt x="1580494" y="3693"/>
                          <a:pt x="1405890" y="18288"/>
                        </a:cubicBezTo>
                        <a:cubicBezTo>
                          <a:pt x="1231286" y="32884"/>
                          <a:pt x="885259" y="-16285"/>
                          <a:pt x="651510" y="18288"/>
                        </a:cubicBezTo>
                        <a:cubicBezTo>
                          <a:pt x="417761" y="52861"/>
                          <a:pt x="138362" y="-13856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6325D60-78D6-0DDE-09FC-7B8F729D4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3029957"/>
            <a:ext cx="8661654" cy="27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54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são Arrays?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7EF2E8-D922-DC5E-AC50-70827B829AED}"/>
              </a:ext>
            </a:extLst>
          </p:cNvPr>
          <p:cNvSpPr txBox="1"/>
          <p:nvPr/>
        </p:nvSpPr>
        <p:spPr>
          <a:xfrm>
            <a:off x="176062" y="2268161"/>
            <a:ext cx="87849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FF0066"/>
                </a:solidFill>
                <a:effectLst/>
                <a:latin typeface="Söhne Mono"/>
              </a:rPr>
              <a:t>tipo</a:t>
            </a:r>
            <a:r>
              <a:rPr lang="pt-BR" sz="3200" b="0" i="0" dirty="0">
                <a:solidFill>
                  <a:schemeClr val="bg2"/>
                </a:solidFill>
                <a:effectLst/>
                <a:latin typeface="Söhne Mono"/>
              </a:rPr>
              <a:t>[ ]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sz="3200" b="0" i="0" dirty="0" err="1">
                <a:solidFill>
                  <a:srgbClr val="FFFFFF"/>
                </a:solidFill>
                <a:effectLst/>
                <a:latin typeface="Söhne Mono"/>
              </a:rPr>
              <a:t>nomeDoArray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Söhne Mono"/>
              </a:rPr>
              <a:t> = </a:t>
            </a:r>
            <a:r>
              <a:rPr lang="pt-BR" sz="3200" b="0" i="0" dirty="0">
                <a:solidFill>
                  <a:srgbClr val="0070C0"/>
                </a:solidFill>
                <a:effectLst/>
                <a:latin typeface="Söhne Mono"/>
              </a:rPr>
              <a:t>new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Söhne Mono"/>
              </a:rPr>
              <a:t> </a:t>
            </a:r>
            <a:r>
              <a:rPr lang="pt-BR" sz="3200" b="0" i="0" dirty="0">
                <a:solidFill>
                  <a:srgbClr val="FF0066"/>
                </a:solidFill>
                <a:effectLst/>
                <a:latin typeface="Söhne Mono"/>
              </a:rPr>
              <a:t>tipo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 Mono"/>
              </a:rPr>
              <a:t>[</a:t>
            </a:r>
            <a:r>
              <a:rPr lang="pt-BR" sz="3200" b="0" i="0" dirty="0" err="1">
                <a:solidFill>
                  <a:schemeClr val="bg1"/>
                </a:solidFill>
                <a:effectLst/>
                <a:latin typeface="Söhne Mono"/>
              </a:rPr>
              <a:t>tamanhoDoArray</a:t>
            </a:r>
            <a:r>
              <a:rPr lang="pt-BR" sz="3200" b="0" i="0" dirty="0">
                <a:solidFill>
                  <a:schemeClr val="bg1"/>
                </a:solidFill>
                <a:effectLst/>
                <a:latin typeface="Söhne Mono"/>
              </a:rPr>
              <a:t>]</a:t>
            </a:r>
            <a:r>
              <a:rPr lang="pt-BR" sz="3200" b="0" i="0" dirty="0">
                <a:solidFill>
                  <a:srgbClr val="FFFFFF"/>
                </a:solidFill>
                <a:effectLst/>
                <a:latin typeface="Söhne Mono"/>
              </a:rPr>
              <a:t>;</a:t>
            </a:r>
          </a:p>
          <a:p>
            <a:pPr algn="ctr"/>
            <a:endParaRPr lang="pt-BR" sz="3200" dirty="0">
              <a:solidFill>
                <a:srgbClr val="FFFFFF"/>
              </a:solidFill>
              <a:latin typeface="Söhne Mono"/>
            </a:endParaRPr>
          </a:p>
          <a:p>
            <a:pPr algn="ctr"/>
            <a:r>
              <a:rPr lang="pt-BR" sz="3200" dirty="0" err="1">
                <a:solidFill>
                  <a:srgbClr val="FF0066"/>
                </a:solidFill>
                <a:latin typeface="Söhne Mono"/>
              </a:rPr>
              <a:t>Int</a:t>
            </a:r>
            <a:r>
              <a:rPr lang="pt-BR" sz="3200" dirty="0">
                <a:solidFill>
                  <a:schemeClr val="bg2"/>
                </a:solidFill>
                <a:latin typeface="Söhne Mono"/>
              </a:rPr>
              <a:t>[ ]</a:t>
            </a:r>
            <a:r>
              <a:rPr lang="pt-BR" sz="3200" dirty="0">
                <a:solidFill>
                  <a:srgbClr val="FFFFFF"/>
                </a:solidFill>
                <a:latin typeface="Söhne Mono"/>
              </a:rPr>
              <a:t> numero = </a:t>
            </a:r>
            <a:r>
              <a:rPr lang="pt-BR" sz="3200" dirty="0">
                <a:solidFill>
                  <a:srgbClr val="0070C0"/>
                </a:solidFill>
                <a:latin typeface="Söhne Mono"/>
              </a:rPr>
              <a:t>new</a:t>
            </a:r>
            <a:r>
              <a:rPr lang="pt-BR" sz="32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pt-BR" sz="3200" dirty="0" err="1">
                <a:solidFill>
                  <a:srgbClr val="FF0066"/>
                </a:solidFill>
                <a:latin typeface="Söhne Mono"/>
              </a:rPr>
              <a:t>int</a:t>
            </a:r>
            <a:r>
              <a:rPr lang="pt-BR" sz="3200" dirty="0">
                <a:solidFill>
                  <a:schemeClr val="bg2"/>
                </a:solidFill>
                <a:latin typeface="Söhne Mono"/>
              </a:rPr>
              <a:t>[10];</a:t>
            </a:r>
          </a:p>
          <a:p>
            <a:pPr algn="ctr"/>
            <a:endParaRPr lang="pt-BR" sz="3200" dirty="0">
              <a:solidFill>
                <a:schemeClr val="bg2"/>
              </a:solidFill>
            </a:endParaRPr>
          </a:p>
          <a:p>
            <a:pPr algn="ctr"/>
            <a:r>
              <a:rPr lang="pt-BR" sz="3200" dirty="0" err="1">
                <a:solidFill>
                  <a:srgbClr val="FF0066"/>
                </a:solidFill>
                <a:latin typeface="Söhne Mono"/>
              </a:rPr>
              <a:t>String</a:t>
            </a:r>
            <a:r>
              <a:rPr lang="pt-BR" sz="3200" dirty="0">
                <a:solidFill>
                  <a:schemeClr val="bg2"/>
                </a:solidFill>
                <a:latin typeface="Söhne Mono"/>
              </a:rPr>
              <a:t>[ ]</a:t>
            </a:r>
            <a:r>
              <a:rPr lang="pt-BR" sz="3200" dirty="0">
                <a:solidFill>
                  <a:srgbClr val="FFFFFF"/>
                </a:solidFill>
                <a:latin typeface="Söhne Mono"/>
              </a:rPr>
              <a:t> nome = </a:t>
            </a:r>
            <a:r>
              <a:rPr lang="pt-BR" sz="3200" dirty="0">
                <a:solidFill>
                  <a:srgbClr val="0070C0"/>
                </a:solidFill>
                <a:latin typeface="Söhne Mono"/>
              </a:rPr>
              <a:t>new</a:t>
            </a:r>
            <a:r>
              <a:rPr lang="pt-BR" sz="3200" dirty="0">
                <a:solidFill>
                  <a:srgbClr val="FFFFFF"/>
                </a:solidFill>
                <a:latin typeface="Söhne Mono"/>
              </a:rPr>
              <a:t> </a:t>
            </a:r>
            <a:r>
              <a:rPr lang="pt-BR" sz="3200" dirty="0" err="1">
                <a:solidFill>
                  <a:srgbClr val="FF0066"/>
                </a:solidFill>
                <a:latin typeface="Söhne Mono"/>
              </a:rPr>
              <a:t>String</a:t>
            </a:r>
            <a:r>
              <a:rPr lang="pt-BR" sz="3200" dirty="0">
                <a:solidFill>
                  <a:schemeClr val="bg2"/>
                </a:solidFill>
                <a:latin typeface="Söhne Mono"/>
              </a:rPr>
              <a:t>[5];</a:t>
            </a:r>
          </a:p>
          <a:p>
            <a:pPr algn="ctr"/>
            <a:endParaRPr lang="pt-BR" sz="3200" dirty="0">
              <a:solidFill>
                <a:schemeClr val="bg2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F2083-4CC8-3171-D6E9-97E7EAB8D865}"/>
              </a:ext>
            </a:extLst>
          </p:cNvPr>
          <p:cNvSpPr txBox="1"/>
          <p:nvPr/>
        </p:nvSpPr>
        <p:spPr>
          <a:xfrm>
            <a:off x="179512" y="704890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rgbClr val="C00000"/>
                </a:solidFill>
              </a:rPr>
              <a:t>Declaração em JAVA</a:t>
            </a:r>
          </a:p>
        </p:txBody>
      </p:sp>
    </p:spTree>
    <p:extLst>
      <p:ext uri="{BB962C8B-B14F-4D97-AF65-F5344CB8AC3E}">
        <p14:creationId xmlns:p14="http://schemas.microsoft.com/office/powerpoint/2010/main" val="277393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F02F2083-4CC8-3171-D6E9-97E7EAB8D865}"/>
              </a:ext>
            </a:extLst>
          </p:cNvPr>
          <p:cNvSpPr txBox="1"/>
          <p:nvPr/>
        </p:nvSpPr>
        <p:spPr>
          <a:xfrm>
            <a:off x="177787" y="1772816"/>
            <a:ext cx="878497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1500" b="1" dirty="0">
                <a:solidFill>
                  <a:srgbClr val="C00000"/>
                </a:solidFill>
              </a:rPr>
              <a:t>VER AULA DE ARRAY PDF</a:t>
            </a:r>
          </a:p>
        </p:txBody>
      </p:sp>
    </p:spTree>
    <p:extLst>
      <p:ext uri="{BB962C8B-B14F-4D97-AF65-F5344CB8AC3E}">
        <p14:creationId xmlns:p14="http://schemas.microsoft.com/office/powerpoint/2010/main" val="24215462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1B5CA21-7E63-A489-813D-5CDC3FA03884}"/>
              </a:ext>
            </a:extLst>
          </p:cNvPr>
          <p:cNvSpPr txBox="1"/>
          <p:nvPr/>
        </p:nvSpPr>
        <p:spPr>
          <a:xfrm>
            <a:off x="479160" y="417576"/>
            <a:ext cx="818223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 que são Arrays?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7EF2E8-D922-DC5E-AC50-70827B829AED}"/>
              </a:ext>
            </a:extLst>
          </p:cNvPr>
          <p:cNvSpPr txBox="1"/>
          <p:nvPr/>
        </p:nvSpPr>
        <p:spPr>
          <a:xfrm>
            <a:off x="176062" y="2268161"/>
            <a:ext cx="8784976" cy="3622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usuário informa 5 números que são armazenados em um </a:t>
            </a:r>
            <a:r>
              <a:rPr lang="pt-BR" sz="3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lang="pt-BR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Em seguida, o programa imprime os números informados e calcula a média deles. O programa deve usar a classe Scanner para ler os números informados pelo usuário.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02F2083-4CC8-3171-D6E9-97E7EAB8D865}"/>
              </a:ext>
            </a:extLst>
          </p:cNvPr>
          <p:cNvSpPr txBox="1"/>
          <p:nvPr/>
        </p:nvSpPr>
        <p:spPr>
          <a:xfrm>
            <a:off x="179512" y="704890"/>
            <a:ext cx="87849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4000" b="1" dirty="0">
                <a:solidFill>
                  <a:srgbClr val="C00000"/>
                </a:solidFill>
              </a:rPr>
              <a:t>Aplicando </a:t>
            </a:r>
            <a:r>
              <a:rPr lang="pt-BR" sz="4000" b="1" dirty="0" err="1">
                <a:solidFill>
                  <a:srgbClr val="C00000"/>
                </a:solidFill>
              </a:rPr>
              <a:t>Array</a:t>
            </a:r>
            <a:endParaRPr lang="pt-BR" sz="4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128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FAE4E-FA3A-3CAA-A302-3475F6020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ABCD443-6D70-5B5E-3BFF-0960E2B58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186"/>
          <a:stretch/>
        </p:blipFill>
        <p:spPr>
          <a:xfrm>
            <a:off x="899592" y="41248"/>
            <a:ext cx="7344816" cy="677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92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550B-89C0-C4B9-549F-8FE49BD56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2C351C0-D59F-8DC2-283B-1B46FC9F1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79988"/>
            <a:ext cx="6192688" cy="66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Palavras-Chaves do JAVA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CDCA9C3-3D07-4296-1C0B-B7A431D3D4D1}"/>
              </a:ext>
            </a:extLst>
          </p:cNvPr>
          <p:cNvSpPr txBox="1"/>
          <p:nvPr/>
        </p:nvSpPr>
        <p:spPr>
          <a:xfrm>
            <a:off x="179512" y="1016208"/>
            <a:ext cx="878497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800"/>
              <a:buFont typeface="Noto Sans Symbols"/>
              <a:buChar char="●"/>
            </a:pPr>
            <a:r>
              <a:rPr lang="pt-BR" sz="28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O Java possui 53 palavras-chaves e palavras reservadas:</a:t>
            </a:r>
            <a:endParaRPr lang="pt-BR" sz="2800" dirty="0">
              <a:solidFill>
                <a:schemeClr val="bg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0726D77-9492-EAC9-BC2D-A8A03163C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58" y="2420888"/>
            <a:ext cx="8765530" cy="365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8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Algumas sequências de escape comuns.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2BC37D-3883-B0B2-5422-EEF4ABCFF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057088"/>
            <a:ext cx="8784976" cy="27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8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/>
          <p:cNvSpPr txBox="1">
            <a:spLocks/>
          </p:cNvSpPr>
          <p:nvPr/>
        </p:nvSpPr>
        <p:spPr>
          <a:xfrm>
            <a:off x="0" y="188640"/>
            <a:ext cx="9144000" cy="53144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Aritmética</a:t>
            </a:r>
            <a:endParaRPr lang="pt-BR" sz="2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6AA8DA-F42D-F1AA-F57A-9F456EBF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533" y="1196752"/>
            <a:ext cx="8458933" cy="194326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40F09B4-015D-D901-1C42-8ED4F5F42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3" y="3861048"/>
            <a:ext cx="850465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64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5672CF5-7D2B-0B51-4CEC-4CB07685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61" y="1002669"/>
            <a:ext cx="8512278" cy="156223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FD1CF34-D8AE-83B9-DF7C-280694BD3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49" y="3645024"/>
            <a:ext cx="8078502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111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98159BD-BF95-D51F-F796-D0B1E5D98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51" y="2602547"/>
            <a:ext cx="851989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50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8A54FB-8DFC-5344-F1FE-D75BAFC21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34" y="2564903"/>
            <a:ext cx="7812132" cy="172819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1450AD3-ABD9-1062-5D4E-599F4565B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1" y="1340768"/>
            <a:ext cx="8519898" cy="75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31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7763EC1-DAEF-1C2B-6B0C-02E6F446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40" y="921802"/>
            <a:ext cx="8527519" cy="501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9139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2069</TotalTime>
  <Words>376</Words>
  <Application>Microsoft Office PowerPoint</Application>
  <PresentationFormat>Apresentação na tela (4:3)</PresentationFormat>
  <Paragraphs>48</Paragraphs>
  <Slides>26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3" baseType="lpstr">
      <vt:lpstr>Aptos</vt:lpstr>
      <vt:lpstr>Arial</vt:lpstr>
      <vt:lpstr>Bloody</vt:lpstr>
      <vt:lpstr>Calibri</vt:lpstr>
      <vt:lpstr>Noto Sans Symbols</vt:lpstr>
      <vt:lpstr>Söhne Mono</vt:lpstr>
      <vt:lpstr>Tema do Office</vt:lpstr>
      <vt:lpstr>“Java”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114</cp:revision>
  <dcterms:created xsi:type="dcterms:W3CDTF">2020-01-22T14:41:03Z</dcterms:created>
  <dcterms:modified xsi:type="dcterms:W3CDTF">2025-03-22T01:32:32Z</dcterms:modified>
</cp:coreProperties>
</file>