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6" r:id="rId10"/>
  </p:sldIdLst>
  <p:sldSz cx="18288000" cy="10287000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Poppins" panose="00000500000000000000" pitchFamily="2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0" roundtripDataSignature="AMtx7mhSqo8+4qSX0buJ0RwR854CN2pp8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990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30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2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3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3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4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4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0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20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1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1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1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drive.google.com/file/d/1i1HZ2PKtIbMXJbRp62QVOvvU2JK6bmfZ/view?usp=sharing" TargetMode="Externa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3989E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970263" y="448944"/>
            <a:ext cx="7491369" cy="7285356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"/>
          <p:cNvSpPr txBox="1"/>
          <p:nvPr/>
        </p:nvSpPr>
        <p:spPr>
          <a:xfrm>
            <a:off x="947550" y="3976725"/>
            <a:ext cx="7248900" cy="5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99" b="1">
                <a:solidFill>
                  <a:srgbClr val="0000FF"/>
                </a:solidFill>
                <a:latin typeface="Poppins"/>
                <a:ea typeface="Poppins"/>
                <a:cs typeface="Poppins"/>
                <a:sym typeface="Poppins"/>
              </a:rPr>
              <a:t>IFSP-LIFE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86" name="Google Shape;86;p1"/>
          <p:cNvSpPr txBox="1"/>
          <p:nvPr/>
        </p:nvSpPr>
        <p:spPr>
          <a:xfrm>
            <a:off x="1028700" y="5781221"/>
            <a:ext cx="7248900" cy="65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1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Alexandre Ferreira Pereira de Oliveira¹, </a:t>
            </a:r>
            <a:endParaRPr dirty="0">
              <a:solidFill>
                <a:schemeClr val="lt1"/>
              </a:solidFill>
            </a:endParaRPr>
          </a:p>
          <a:p>
            <a:pPr marL="0" marR="0" lvl="0" indent="0" algn="l" rtl="0">
              <a:lnSpc>
                <a:spcPct val="119958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7" name="Google Shape;87;p1"/>
          <p:cNvSpPr txBox="1"/>
          <p:nvPr/>
        </p:nvSpPr>
        <p:spPr>
          <a:xfrm>
            <a:off x="419273" y="7705725"/>
            <a:ext cx="174495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1. </a:t>
            </a:r>
            <a:r>
              <a:rPr lang="en-US" sz="2000" b="1" i="0" u="none" strike="noStrike" cap="none" dirty="0" err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Discente</a:t>
            </a:r>
            <a:r>
              <a:rPr lang="en-US" sz="2000" b="1" i="0" u="none" strike="noStrike" cap="none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 do </a:t>
            </a:r>
            <a:r>
              <a:rPr lang="en-US" sz="2000" b="1" i="0" u="none" strike="noStrike" cap="none" dirty="0" err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Curso</a:t>
            </a:r>
            <a:r>
              <a:rPr lang="en-US" sz="2000" b="1" i="0" u="none" strike="noStrike" cap="none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 Técnico </a:t>
            </a:r>
            <a:r>
              <a:rPr lang="en-US" sz="2000" b="1" i="0" u="none" strike="noStrike" cap="none" dirty="0" err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em</a:t>
            </a:r>
            <a:r>
              <a:rPr lang="en-US" sz="2000" b="1" i="0" u="none" strike="noStrike" cap="none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b="1" i="0" u="none" strike="noStrike" cap="none" dirty="0" err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Informática</a:t>
            </a:r>
            <a:r>
              <a:rPr lang="en-US" sz="2000" b="1" i="0" u="none" strike="noStrike" cap="none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b="1" i="0" u="none" strike="noStrike" cap="none" dirty="0" err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Integrado</a:t>
            </a:r>
            <a:r>
              <a:rPr lang="en-US" sz="2000" b="1" i="0" u="none" strike="noStrike" cap="none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b="1" i="0" u="none" strike="noStrike" cap="none" dirty="0" err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ao</a:t>
            </a:r>
            <a:r>
              <a:rPr lang="en-US" sz="2000" b="1" i="0" u="none" strike="noStrike" cap="none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 Ensino </a:t>
            </a:r>
            <a:r>
              <a:rPr lang="en-US" sz="2000" b="1" i="0" u="none" strike="noStrike" cap="none" dirty="0" err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Médio</a:t>
            </a:r>
            <a:r>
              <a:rPr lang="en-US" sz="2000" b="1" i="0" u="none" strike="noStrike" cap="none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 - IFSP - </a:t>
            </a:r>
            <a:r>
              <a:rPr lang="en-US" sz="2000" b="1" i="0" u="none" strike="noStrike" cap="none" dirty="0" err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Câmpus</a:t>
            </a:r>
            <a:r>
              <a:rPr lang="en-US" sz="2000" b="1" i="0" u="none" strike="noStrike" cap="none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 Presidente </a:t>
            </a:r>
            <a:r>
              <a:rPr lang="en-US" sz="2000" b="1" i="0" u="none" strike="noStrike" cap="none" dirty="0" err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Epitácio</a:t>
            </a:r>
            <a:r>
              <a:rPr lang="en-US" sz="2000" b="1" i="0" u="none" strike="noStrike" cap="none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;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88" name="Google Shape;88;p1"/>
          <p:cNvSpPr txBox="1"/>
          <p:nvPr/>
        </p:nvSpPr>
        <p:spPr>
          <a:xfrm>
            <a:off x="419273" y="8010525"/>
            <a:ext cx="174495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2. </a:t>
            </a:r>
            <a:r>
              <a:rPr lang="en-US" sz="2000" b="1" i="0" u="none" strike="noStrike" cap="none" dirty="0" err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Docente</a:t>
            </a:r>
            <a:r>
              <a:rPr lang="en-US" sz="2000" b="1" i="0" u="none" strike="noStrike" cap="none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 - IFSP - </a:t>
            </a:r>
            <a:r>
              <a:rPr lang="en-US" sz="2000" b="1" i="0" u="none" strike="noStrike" cap="none" dirty="0" err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Câmpus</a:t>
            </a:r>
            <a:r>
              <a:rPr lang="en-US" sz="2000" b="1" i="0" u="none" strike="noStrike" cap="none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 Presidente </a:t>
            </a:r>
            <a:r>
              <a:rPr lang="en-US" sz="2000" b="1" i="0" u="none" strike="noStrike" cap="none" dirty="0" err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Epitácio</a:t>
            </a:r>
            <a:r>
              <a:rPr lang="en-US" sz="2000" b="1" i="0" u="none" strike="noStrike" cap="none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, </a:t>
            </a:r>
            <a:r>
              <a:rPr lang="en-US" sz="2000" b="1" i="0" u="none" strike="noStrike" cap="none" dirty="0" err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Área</a:t>
            </a:r>
            <a:r>
              <a:rPr lang="en-US" sz="2000" b="1" i="0" u="none" strike="noStrike" cap="none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b="1" i="0" u="none" strike="noStrike" cap="none" dirty="0" err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Informática</a:t>
            </a:r>
            <a:r>
              <a:rPr lang="en-US" sz="2000" b="1" i="0" u="none" strike="noStrike" cap="none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89" name="Google Shape;89;p1"/>
          <p:cNvSpPr txBox="1"/>
          <p:nvPr/>
        </p:nvSpPr>
        <p:spPr>
          <a:xfrm>
            <a:off x="419273" y="8315325"/>
            <a:ext cx="174495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Emails: alexandre.ferreira@aluno.ifsp.edu.br, </a:t>
            </a:r>
            <a:endParaRPr dirty="0">
              <a:solidFill>
                <a:schemeClr val="lt1"/>
              </a:solidFill>
            </a:endParaRPr>
          </a:p>
        </p:txBody>
      </p:sp>
      <p:pic>
        <p:nvPicPr>
          <p:cNvPr id="90" name="Google Shape;90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9273" y="52214"/>
            <a:ext cx="2061665" cy="23861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3989E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2"/>
          <p:cNvPicPr preferRelativeResize="0"/>
          <p:nvPr/>
        </p:nvPicPr>
        <p:blipFill rotWithShape="1">
          <a:blip r:embed="rId3">
            <a:alphaModFix amt="9999"/>
          </a:blip>
          <a:srcRect/>
          <a:stretch/>
        </p:blipFill>
        <p:spPr>
          <a:xfrm rot="-5400000">
            <a:off x="13615654" y="-2642814"/>
            <a:ext cx="5534692" cy="5735432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8234702">
            <a:off x="362240" y="7896477"/>
            <a:ext cx="2628319" cy="2723647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2"/>
          <p:cNvPicPr preferRelativeResize="0"/>
          <p:nvPr/>
        </p:nvPicPr>
        <p:blipFill rotWithShape="1">
          <a:blip r:embed="rId3">
            <a:alphaModFix amt="9999"/>
          </a:blip>
          <a:srcRect/>
          <a:stretch/>
        </p:blipFill>
        <p:spPr>
          <a:xfrm rot="-9653010">
            <a:off x="-2710651" y="-2116072"/>
            <a:ext cx="8774102" cy="9092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2"/>
          <p:cNvPicPr preferRelativeResize="0"/>
          <p:nvPr/>
        </p:nvPicPr>
        <p:blipFill rotWithShape="1">
          <a:blip r:embed="rId3">
            <a:alphaModFix amt="9999"/>
          </a:blip>
          <a:srcRect/>
          <a:stretch/>
        </p:blipFill>
        <p:spPr>
          <a:xfrm rot="-896806">
            <a:off x="-1451748" y="4448377"/>
            <a:ext cx="6599197" cy="6838546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2"/>
          <p:cNvSpPr/>
          <p:nvPr/>
        </p:nvSpPr>
        <p:spPr>
          <a:xfrm>
            <a:off x="1189884" y="8919663"/>
            <a:ext cx="1175830" cy="1181100"/>
          </a:xfrm>
          <a:custGeom>
            <a:avLst/>
            <a:gdLst/>
            <a:ahLst/>
            <a:cxnLst/>
            <a:rect l="l" t="t" r="r" b="b"/>
            <a:pathLst>
              <a:path w="6321665" h="6350000" extrusionOk="0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0434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0" name="Google Shape;100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36661" y="1902874"/>
            <a:ext cx="7607339" cy="7607339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2"/>
          <p:cNvSpPr txBox="1"/>
          <p:nvPr/>
        </p:nvSpPr>
        <p:spPr>
          <a:xfrm>
            <a:off x="9602452" y="2903403"/>
            <a:ext cx="74520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 i="0" u="none" strike="noStrike" cap="none">
                <a:solidFill>
                  <a:srgbClr val="0000FF"/>
                </a:solidFill>
                <a:latin typeface="Poppins"/>
                <a:ea typeface="Poppins"/>
                <a:cs typeface="Poppins"/>
                <a:sym typeface="Poppins"/>
              </a:rPr>
              <a:t>SUMÁRIO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102" name="Google Shape;102;p2"/>
          <p:cNvSpPr txBox="1"/>
          <p:nvPr/>
        </p:nvSpPr>
        <p:spPr>
          <a:xfrm>
            <a:off x="9399587" y="3776163"/>
            <a:ext cx="7654800" cy="546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820421" marR="0" lvl="1" indent="-40386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Font typeface="Arial"/>
              <a:buChar char="•"/>
            </a:pPr>
            <a:r>
              <a:rPr lang="en-US" sz="3700" b="1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OBJETIVOS;</a:t>
            </a:r>
            <a:endParaRPr sz="3700" b="1" dirty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914400" lvl="1" indent="-46355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Poppins"/>
              <a:buChar char="•"/>
            </a:pPr>
            <a:r>
              <a:rPr lang="en-US" sz="3700" b="1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FUNÇÕES FUNDAMENTAIS;</a:t>
            </a:r>
            <a:endParaRPr sz="3700" b="1" dirty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820421" marR="0" lvl="1" indent="-40386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Font typeface="Poppins"/>
              <a:buChar char="•"/>
            </a:pPr>
            <a:r>
              <a:rPr lang="en-US" sz="3700" b="1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FUNÇÕES BÁSICAS;</a:t>
            </a:r>
          </a:p>
          <a:p>
            <a:pPr marL="820421" marR="0" lvl="1" indent="-40386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Font typeface="Poppins"/>
              <a:buChar char="•"/>
            </a:pPr>
            <a:r>
              <a:rPr lang="en-US" sz="3700" b="1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FUNÇÕES DE SAÍDA;</a:t>
            </a:r>
            <a:endParaRPr sz="3700" b="1" dirty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820421" marR="0" lvl="1" indent="-40386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Font typeface="Poppins"/>
              <a:buChar char="•"/>
            </a:pPr>
            <a:r>
              <a:rPr lang="en-US" sz="3700" b="1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DIAGRAMA DE CASO DE USO;</a:t>
            </a:r>
            <a:endParaRPr sz="3700" b="1" dirty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820421" marR="0" lvl="1" indent="-40386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Font typeface="Poppins"/>
              <a:buChar char="•"/>
            </a:pPr>
            <a:r>
              <a:rPr lang="en-US" sz="3700" b="1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DIAGRAMA DE CLASSE</a:t>
            </a:r>
            <a:endParaRPr sz="3700" b="1" dirty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820421" marR="0" lvl="1" indent="-40386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Font typeface="Poppins"/>
              <a:buChar char="•"/>
            </a:pPr>
            <a:r>
              <a:rPr lang="en-US" sz="3700" b="1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MODELO DE DADOS;</a:t>
            </a:r>
          </a:p>
          <a:p>
            <a:pPr marL="820421" marR="0" lvl="1" indent="-40386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Font typeface="Poppins"/>
              <a:buChar char="•"/>
            </a:pPr>
            <a:r>
              <a:rPr lang="en-US" sz="3700" b="1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RESULTADO;</a:t>
            </a:r>
            <a:endParaRPr sz="3700" b="1" dirty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03" name="Google Shape;103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19273" y="52214"/>
            <a:ext cx="2061665" cy="23861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3989E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3"/>
          <p:cNvPicPr preferRelativeResize="0"/>
          <p:nvPr/>
        </p:nvPicPr>
        <p:blipFill rotWithShape="1">
          <a:blip r:embed="rId3">
            <a:alphaModFix amt="9999"/>
          </a:blip>
          <a:srcRect/>
          <a:stretch/>
        </p:blipFill>
        <p:spPr>
          <a:xfrm rot="-5400000">
            <a:off x="13615654" y="-2642814"/>
            <a:ext cx="5534692" cy="57354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3"/>
          <p:cNvPicPr preferRelativeResize="0"/>
          <p:nvPr/>
        </p:nvPicPr>
        <p:blipFill rotWithShape="1">
          <a:blip r:embed="rId3">
            <a:alphaModFix amt="9999"/>
          </a:blip>
          <a:srcRect/>
          <a:stretch/>
        </p:blipFill>
        <p:spPr>
          <a:xfrm rot="-9653010">
            <a:off x="-2710651" y="-2116072"/>
            <a:ext cx="8774102" cy="9092333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3"/>
          <p:cNvSpPr txBox="1"/>
          <p:nvPr/>
        </p:nvSpPr>
        <p:spPr>
          <a:xfrm>
            <a:off x="9602452" y="2795567"/>
            <a:ext cx="72489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>
                <a:solidFill>
                  <a:srgbClr val="0000FF"/>
                </a:solidFill>
                <a:latin typeface="Poppins"/>
                <a:ea typeface="Poppins"/>
                <a:cs typeface="Poppins"/>
                <a:sym typeface="Poppins"/>
              </a:rPr>
              <a:t>OBJETIVOS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111" name="Google Shape;111;p3"/>
          <p:cNvSpPr txBox="1"/>
          <p:nvPr/>
        </p:nvSpPr>
        <p:spPr>
          <a:xfrm>
            <a:off x="9602450" y="3694675"/>
            <a:ext cx="7654800" cy="508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604519" marR="0" lvl="1" indent="-302260" algn="ctr" rtl="0">
              <a:lnSpc>
                <a:spcPct val="12000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99"/>
              <a:buFont typeface="Arial"/>
              <a:buChar char="•"/>
            </a:pPr>
            <a:r>
              <a:rPr lang="en-US" sz="2799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O IFSP LIFE é um sistema de gerenciamento desenvolvido especialmente para farmácias, com o objetivo principal de facilitar e aprimorar suas operações diárias. O sistema possui funcionalidades que auxiliam no controle de compras e vendas de produtos e gestão de estoque;</a:t>
            </a:r>
            <a:endParaRPr/>
          </a:p>
          <a:p>
            <a:pPr marL="0" marR="0" lvl="0" indent="0" algn="l" rtl="0">
              <a:lnSpc>
                <a:spcPct val="120007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799" b="1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12" name="Google Shape;112;p3"/>
          <p:cNvPicPr preferRelativeResize="0"/>
          <p:nvPr/>
        </p:nvPicPr>
        <p:blipFill rotWithShape="1">
          <a:blip r:embed="rId3">
            <a:alphaModFix amt="9999"/>
          </a:blip>
          <a:srcRect/>
          <a:stretch/>
        </p:blipFill>
        <p:spPr>
          <a:xfrm rot="-896806">
            <a:off x="-1451748" y="4448377"/>
            <a:ext cx="6599197" cy="6838546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3"/>
          <p:cNvSpPr/>
          <p:nvPr/>
        </p:nvSpPr>
        <p:spPr>
          <a:xfrm>
            <a:off x="1189884" y="8919663"/>
            <a:ext cx="1175830" cy="1181100"/>
          </a:xfrm>
          <a:custGeom>
            <a:avLst/>
            <a:gdLst/>
            <a:ahLst/>
            <a:cxnLst/>
            <a:rect l="l" t="t" r="r" b="b"/>
            <a:pathLst>
              <a:path w="6321665" h="6350000" extrusionOk="0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0434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4" name="Google Shape;114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8234702">
            <a:off x="362240" y="7896477"/>
            <a:ext cx="2628319" cy="27236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995113" y="1339830"/>
            <a:ext cx="7607339" cy="76073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19273" y="52214"/>
            <a:ext cx="2061665" cy="23861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3989E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4"/>
          <p:cNvPicPr preferRelativeResize="0"/>
          <p:nvPr/>
        </p:nvPicPr>
        <p:blipFill rotWithShape="1">
          <a:blip r:embed="rId3">
            <a:alphaModFix amt="9999"/>
          </a:blip>
          <a:srcRect/>
          <a:stretch/>
        </p:blipFill>
        <p:spPr>
          <a:xfrm rot="-896806">
            <a:off x="12926737" y="4235275"/>
            <a:ext cx="6599197" cy="68385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1017176">
            <a:off x="15522361" y="7239341"/>
            <a:ext cx="2628319" cy="27236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068580" y="1339830"/>
            <a:ext cx="7607339" cy="7607339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4"/>
          <p:cNvSpPr txBox="1"/>
          <p:nvPr/>
        </p:nvSpPr>
        <p:spPr>
          <a:xfrm>
            <a:off x="244925" y="3150163"/>
            <a:ext cx="94362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>
                <a:solidFill>
                  <a:srgbClr val="0000FF"/>
                </a:solidFill>
                <a:latin typeface="Poppins"/>
                <a:ea typeface="Poppins"/>
                <a:cs typeface="Poppins"/>
                <a:sym typeface="Poppins"/>
              </a:rPr>
              <a:t>FUNÇÕES FUNDAMENTAIS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125" name="Google Shape;125;p4"/>
          <p:cNvSpPr txBox="1"/>
          <p:nvPr/>
        </p:nvSpPr>
        <p:spPr>
          <a:xfrm>
            <a:off x="-27927" y="5154010"/>
            <a:ext cx="9981900" cy="215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604518" marR="0" lvl="1" indent="-318198" algn="ctr" rtl="0">
              <a:lnSpc>
                <a:spcPct val="12000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50"/>
              <a:buFont typeface="Arial"/>
              <a:buChar char="•"/>
            </a:pPr>
            <a:r>
              <a:rPr lang="en-US" sz="305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EFETUAR COMPRA;</a:t>
            </a:r>
            <a:endParaRPr sz="3050" b="1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604518" marR="0" lvl="1" indent="-318198" algn="ctr" rtl="0">
              <a:lnSpc>
                <a:spcPct val="12000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50"/>
              <a:buFont typeface="Poppins"/>
              <a:buChar char="•"/>
            </a:pPr>
            <a:r>
              <a:rPr lang="en-US" sz="305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EFETUAR PAGAMENTO DA COMPRA;</a:t>
            </a:r>
            <a:endParaRPr sz="3050" b="1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604518" marR="0" lvl="1" indent="-318198" algn="ctr" rtl="0">
              <a:lnSpc>
                <a:spcPct val="12000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50"/>
              <a:buFont typeface="Poppins"/>
              <a:buChar char="•"/>
            </a:pPr>
            <a:r>
              <a:rPr lang="en-US" sz="305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EFETUAR VENDA;</a:t>
            </a:r>
            <a:endParaRPr sz="3050" b="1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604518" marR="0" lvl="1" indent="-318198" algn="ctr" rtl="0">
              <a:lnSpc>
                <a:spcPct val="12000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50"/>
              <a:buFont typeface="Poppins"/>
              <a:buChar char="•"/>
            </a:pPr>
            <a:r>
              <a:rPr lang="en-US" sz="305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GERENCIAR CAIXA;</a:t>
            </a:r>
            <a:endParaRPr sz="3050" b="1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26" name="Google Shape;126;p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19273" y="52214"/>
            <a:ext cx="2061665" cy="23861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3989E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5"/>
          <p:cNvPicPr preferRelativeResize="0"/>
          <p:nvPr/>
        </p:nvPicPr>
        <p:blipFill rotWithShape="1">
          <a:blip r:embed="rId3">
            <a:alphaModFix amt="9999"/>
          </a:blip>
          <a:srcRect/>
          <a:stretch/>
        </p:blipFill>
        <p:spPr>
          <a:xfrm rot="-5400000">
            <a:off x="14304529" y="7299717"/>
            <a:ext cx="5534692" cy="57354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8234702">
            <a:off x="362240" y="7896477"/>
            <a:ext cx="2628319" cy="27236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5"/>
          <p:cNvPicPr preferRelativeResize="0"/>
          <p:nvPr/>
        </p:nvPicPr>
        <p:blipFill rotWithShape="1">
          <a:blip r:embed="rId3">
            <a:alphaModFix amt="9999"/>
          </a:blip>
          <a:srcRect/>
          <a:stretch/>
        </p:blipFill>
        <p:spPr>
          <a:xfrm rot="-9653010">
            <a:off x="-2710651" y="-2116072"/>
            <a:ext cx="8774102" cy="9092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5"/>
          <p:cNvPicPr preferRelativeResize="0"/>
          <p:nvPr/>
        </p:nvPicPr>
        <p:blipFill rotWithShape="1">
          <a:blip r:embed="rId3">
            <a:alphaModFix amt="9999"/>
          </a:blip>
          <a:srcRect/>
          <a:stretch/>
        </p:blipFill>
        <p:spPr>
          <a:xfrm rot="-896806">
            <a:off x="-1451748" y="4448377"/>
            <a:ext cx="6599197" cy="6838546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5"/>
          <p:cNvSpPr/>
          <p:nvPr/>
        </p:nvSpPr>
        <p:spPr>
          <a:xfrm>
            <a:off x="1189884" y="8919663"/>
            <a:ext cx="1175830" cy="1181100"/>
          </a:xfrm>
          <a:custGeom>
            <a:avLst/>
            <a:gdLst/>
            <a:ahLst/>
            <a:cxnLst/>
            <a:rect l="l" t="t" r="r" b="b"/>
            <a:pathLst>
              <a:path w="6321665" h="6350000" extrusionOk="0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0434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6" name="Google Shape;136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1028700"/>
            <a:ext cx="8842718" cy="8842718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5"/>
          <p:cNvSpPr txBox="1"/>
          <p:nvPr/>
        </p:nvSpPr>
        <p:spPr>
          <a:xfrm>
            <a:off x="8842718" y="2444819"/>
            <a:ext cx="7912200" cy="16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1997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>
                <a:solidFill>
                  <a:srgbClr val="0000FF"/>
                </a:solidFill>
                <a:latin typeface="Poppins"/>
                <a:ea typeface="Poppins"/>
                <a:cs typeface="Poppins"/>
                <a:sym typeface="Poppins"/>
              </a:rPr>
              <a:t>FUNÇÕES BÁSICAS:</a:t>
            </a:r>
            <a:endParaRPr>
              <a:solidFill>
                <a:srgbClr val="0000FF"/>
              </a:solidFill>
            </a:endParaRPr>
          </a:p>
          <a:p>
            <a:pPr marL="0" marR="0" lvl="0" indent="0" algn="ctr" rtl="0">
              <a:lnSpc>
                <a:spcPct val="119979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800" b="1" i="0" u="none" strike="noStrike" cap="none">
              <a:solidFill>
                <a:srgbClr val="5479F7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38" name="Google Shape;138;p5"/>
          <p:cNvSpPr txBox="1"/>
          <p:nvPr/>
        </p:nvSpPr>
        <p:spPr>
          <a:xfrm>
            <a:off x="8525775" y="3276249"/>
            <a:ext cx="8546100" cy="33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7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99" b="1" i="0" u="none" strike="noStrike" cap="none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604519" marR="0" lvl="1" indent="-321310" algn="ctr" rtl="0">
              <a:lnSpc>
                <a:spcPct val="12000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99"/>
              <a:buChar char="•"/>
            </a:pPr>
            <a:r>
              <a:rPr lang="en-US" sz="3099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Manter </a:t>
            </a:r>
            <a:r>
              <a:rPr lang="en-US" sz="3099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Produtos;</a:t>
            </a:r>
            <a:endParaRPr sz="1700" b="1"/>
          </a:p>
          <a:p>
            <a:pPr marL="604519" marR="0" lvl="1" indent="-321310" algn="ctr" rtl="0">
              <a:lnSpc>
                <a:spcPct val="12000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99"/>
              <a:buChar char="•"/>
            </a:pPr>
            <a:r>
              <a:rPr lang="en-US" sz="3099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Manter </a:t>
            </a:r>
            <a:r>
              <a:rPr lang="en-US" sz="3099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Fornecedores;</a:t>
            </a:r>
            <a:endParaRPr sz="1700" b="1"/>
          </a:p>
          <a:p>
            <a:pPr marL="604519" marR="0" lvl="1" indent="-321310" algn="ctr" rtl="0">
              <a:lnSpc>
                <a:spcPct val="12000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99"/>
              <a:buChar char="•"/>
            </a:pPr>
            <a:r>
              <a:rPr lang="en-US" sz="3099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Manter </a:t>
            </a:r>
            <a:r>
              <a:rPr lang="en-US" sz="3099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Funcionários;</a:t>
            </a:r>
            <a:endParaRPr sz="1700" b="1"/>
          </a:p>
          <a:p>
            <a:pPr marL="604519" marR="0" lvl="1" indent="-321310" algn="ctr" rtl="0">
              <a:lnSpc>
                <a:spcPct val="12000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99"/>
              <a:buChar char="•"/>
            </a:pPr>
            <a:r>
              <a:rPr lang="en-US" sz="3099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Manter </a:t>
            </a:r>
            <a:r>
              <a:rPr lang="en-US" sz="3099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Convênios</a:t>
            </a:r>
            <a:endParaRPr sz="1700" b="1"/>
          </a:p>
          <a:p>
            <a:pPr marL="604518" marR="0" lvl="1" indent="-321310" algn="ctr" rtl="0">
              <a:lnSpc>
                <a:spcPct val="12000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99"/>
              <a:buChar char="•"/>
            </a:pPr>
            <a:r>
              <a:rPr lang="en-US" sz="3099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Manter</a:t>
            </a:r>
            <a:r>
              <a:rPr lang="en-US" sz="3099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Movimentações;</a:t>
            </a:r>
            <a:endParaRPr sz="1700" b="1"/>
          </a:p>
        </p:txBody>
      </p:sp>
      <p:pic>
        <p:nvPicPr>
          <p:cNvPr id="139" name="Google Shape;139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19273" y="52214"/>
            <a:ext cx="2061665" cy="23861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3989E"/>
        </a:soli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8"/>
          <p:cNvPicPr preferRelativeResize="0"/>
          <p:nvPr/>
        </p:nvPicPr>
        <p:blipFill rotWithShape="1">
          <a:blip r:embed="rId3">
            <a:alphaModFix amt="9999"/>
          </a:blip>
          <a:srcRect/>
          <a:stretch/>
        </p:blipFill>
        <p:spPr>
          <a:xfrm rot="-896806">
            <a:off x="12926737" y="4235275"/>
            <a:ext cx="6599197" cy="68385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1017176">
            <a:off x="15522361" y="7239341"/>
            <a:ext cx="2628319" cy="27236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8"/>
          <p:cNvPicPr preferRelativeResize="0"/>
          <p:nvPr/>
        </p:nvPicPr>
        <p:blipFill rotWithShape="1">
          <a:blip r:embed="rId3">
            <a:alphaModFix amt="9999"/>
          </a:blip>
          <a:srcRect/>
          <a:stretch/>
        </p:blipFill>
        <p:spPr>
          <a:xfrm rot="-9653010">
            <a:off x="-2710651" y="-2116072"/>
            <a:ext cx="8774102" cy="9092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5787" y="0"/>
            <a:ext cx="2061665" cy="2386186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8"/>
          <p:cNvSpPr txBox="1"/>
          <p:nvPr/>
        </p:nvSpPr>
        <p:spPr>
          <a:xfrm>
            <a:off x="2857950" y="1874723"/>
            <a:ext cx="125721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 dirty="0">
                <a:solidFill>
                  <a:srgbClr val="0000FF"/>
                </a:solidFill>
                <a:latin typeface="Poppins"/>
                <a:ea typeface="Poppins"/>
                <a:cs typeface="Poppins"/>
                <a:sym typeface="Poppins"/>
              </a:rPr>
              <a:t>DIAGRAMA DE CASO DE USO</a:t>
            </a:r>
            <a:endParaRPr dirty="0">
              <a:solidFill>
                <a:srgbClr val="0000FF"/>
              </a:solidFill>
            </a:endParaRPr>
          </a:p>
        </p:txBody>
      </p:sp>
      <p:sp>
        <p:nvSpPr>
          <p:cNvPr id="149" name="Google Shape;149;p8"/>
          <p:cNvSpPr txBox="1"/>
          <p:nvPr/>
        </p:nvSpPr>
        <p:spPr>
          <a:xfrm>
            <a:off x="3260375" y="5383775"/>
            <a:ext cx="117078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u="sng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ILUSTRAÇÃ DO DIAGRAMA DE CASO DE USO</a:t>
            </a:r>
            <a:endParaRPr sz="40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3989E"/>
        </a:solidFill>
        <a:effectLst/>
      </p:bgPr>
    </p:bg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9"/>
          <p:cNvPicPr preferRelativeResize="0"/>
          <p:nvPr/>
        </p:nvPicPr>
        <p:blipFill rotWithShape="1">
          <a:blip r:embed="rId3">
            <a:alphaModFix amt="9999"/>
          </a:blip>
          <a:srcRect/>
          <a:stretch/>
        </p:blipFill>
        <p:spPr>
          <a:xfrm rot="-5400000">
            <a:off x="14304471" y="-2201874"/>
            <a:ext cx="5534692" cy="57354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8234702">
            <a:off x="362240" y="7896477"/>
            <a:ext cx="2628319" cy="27236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9"/>
          <p:cNvPicPr preferRelativeResize="0"/>
          <p:nvPr/>
        </p:nvPicPr>
        <p:blipFill rotWithShape="1">
          <a:blip r:embed="rId3">
            <a:alphaModFix amt="9999"/>
          </a:blip>
          <a:srcRect/>
          <a:stretch/>
        </p:blipFill>
        <p:spPr>
          <a:xfrm rot="-9653010">
            <a:off x="-2710651" y="-2116072"/>
            <a:ext cx="8774102" cy="9092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9"/>
          <p:cNvPicPr preferRelativeResize="0"/>
          <p:nvPr/>
        </p:nvPicPr>
        <p:blipFill rotWithShape="1">
          <a:blip r:embed="rId3">
            <a:alphaModFix amt="9999"/>
          </a:blip>
          <a:srcRect/>
          <a:stretch/>
        </p:blipFill>
        <p:spPr>
          <a:xfrm rot="-896806">
            <a:off x="-1451748" y="4448377"/>
            <a:ext cx="6599197" cy="6838546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9"/>
          <p:cNvSpPr/>
          <p:nvPr/>
        </p:nvSpPr>
        <p:spPr>
          <a:xfrm>
            <a:off x="1189884" y="8919663"/>
            <a:ext cx="1175830" cy="1181100"/>
          </a:xfrm>
          <a:custGeom>
            <a:avLst/>
            <a:gdLst/>
            <a:ahLst/>
            <a:cxnLst/>
            <a:rect l="l" t="t" r="r" b="b"/>
            <a:pathLst>
              <a:path w="6321665" h="6350000" extrusionOk="0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0434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9"/>
          <p:cNvSpPr txBox="1"/>
          <p:nvPr/>
        </p:nvSpPr>
        <p:spPr>
          <a:xfrm>
            <a:off x="8713346" y="3385563"/>
            <a:ext cx="79122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1997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i="0" u="none" strike="noStrike" cap="none">
                <a:solidFill>
                  <a:srgbClr val="0000FF"/>
                </a:solidFill>
                <a:latin typeface="Poppins"/>
                <a:ea typeface="Poppins"/>
                <a:cs typeface="Poppins"/>
                <a:sym typeface="Poppins"/>
              </a:rPr>
              <a:t>CONCLUSÕES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180" name="Google Shape;180;p9"/>
          <p:cNvSpPr txBox="1"/>
          <p:nvPr/>
        </p:nvSpPr>
        <p:spPr>
          <a:xfrm>
            <a:off x="8713346" y="4420431"/>
            <a:ext cx="8546100" cy="38779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1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Espera</a:t>
            </a:r>
            <a:r>
              <a:rPr lang="en-US" sz="3500" b="1" i="0" u="none" strike="noStrike" cap="none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-se </a:t>
            </a:r>
            <a:r>
              <a:rPr lang="en-US" sz="3500" b="1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que, </a:t>
            </a:r>
            <a:r>
              <a:rPr lang="en-US" sz="3500" b="1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eventualmente</a:t>
            </a:r>
            <a:r>
              <a:rPr lang="en-US" sz="3500" b="1" i="0" u="none" strike="noStrike" cap="none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, o </a:t>
            </a:r>
            <a:r>
              <a:rPr lang="en-US" sz="3500" b="1" i="0" u="none" strike="noStrike" cap="none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sistema</a:t>
            </a:r>
            <a:r>
              <a:rPr lang="en-US" sz="3500" b="1" i="0" u="none" strike="noStrike" cap="none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IFS</a:t>
            </a:r>
            <a:r>
              <a:rPr lang="en-US" sz="3500" b="1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 LIFE </a:t>
            </a:r>
            <a:r>
              <a:rPr lang="en-US" sz="3500" b="1" i="0" u="none" strike="noStrike" cap="none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possa</a:t>
            </a:r>
            <a:r>
              <a:rPr lang="en-US" sz="3500" b="1" i="0" u="none" strike="noStrike" cap="none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3500" b="1" i="0" u="none" strike="noStrike" cap="none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ajudar</a:t>
            </a:r>
            <a:r>
              <a:rPr lang="en-US" sz="3500" b="1" i="0" u="none" strike="noStrike" cap="none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a </a:t>
            </a:r>
            <a:r>
              <a:rPr lang="en-US" sz="3500" b="1" i="0" u="none" strike="noStrike" cap="none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otimizar</a:t>
            </a:r>
            <a:r>
              <a:rPr lang="en-US" sz="3500" b="1" i="0" u="none" strike="noStrike" cap="none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3500" b="1" i="0" u="none" strike="noStrike" cap="none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diversas</a:t>
            </a:r>
            <a:r>
              <a:rPr lang="en-US" sz="3500" b="1" i="0" u="none" strike="noStrike" cap="none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3500" b="1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farmácias</a:t>
            </a:r>
            <a:r>
              <a:rPr lang="en-US" sz="3500" b="1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. </a:t>
            </a:r>
            <a:endParaRPr sz="3500" b="1" dirty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500" b="1" dirty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1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Vamos </a:t>
            </a:r>
            <a:r>
              <a:rPr lang="en-US" sz="3500" b="1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ao</a:t>
            </a:r>
            <a:r>
              <a:rPr lang="en-US" sz="3500" b="1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funcionamento do Sistema;</a:t>
            </a:r>
            <a:endParaRPr sz="3500" b="1" dirty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81" name="Google Shape;181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9273" y="52214"/>
            <a:ext cx="2061665" cy="23861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49506" y="1555824"/>
            <a:ext cx="7363850" cy="736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3989E"/>
        </a:solidFill>
        <a:effectLst/>
      </p:bgPr>
    </p:bg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Google Shape;187;p10"/>
          <p:cNvPicPr preferRelativeResize="0"/>
          <p:nvPr/>
        </p:nvPicPr>
        <p:blipFill rotWithShape="1">
          <a:blip r:embed="rId3">
            <a:alphaModFix amt="9999"/>
          </a:blip>
          <a:srcRect/>
          <a:stretch/>
        </p:blipFill>
        <p:spPr>
          <a:xfrm rot="-896806">
            <a:off x="12926737" y="4235275"/>
            <a:ext cx="6599197" cy="68385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1017176">
            <a:off x="15522361" y="7239341"/>
            <a:ext cx="2628319" cy="27236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649828" y="574495"/>
            <a:ext cx="7607339" cy="7607339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10"/>
          <p:cNvSpPr txBox="1"/>
          <p:nvPr/>
        </p:nvSpPr>
        <p:spPr>
          <a:xfrm>
            <a:off x="260240" y="2690300"/>
            <a:ext cx="97809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 i="0" u="none" strike="noStrike" cap="none">
                <a:solidFill>
                  <a:srgbClr val="0000FF"/>
                </a:solidFill>
                <a:latin typeface="Poppins"/>
                <a:ea typeface="Poppins"/>
                <a:cs typeface="Poppins"/>
                <a:sym typeface="Poppins"/>
              </a:rPr>
              <a:t>AGRADECIMENTOS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191" name="Google Shape;191;p10"/>
          <p:cNvSpPr txBox="1"/>
          <p:nvPr/>
        </p:nvSpPr>
        <p:spPr>
          <a:xfrm>
            <a:off x="260240" y="4349589"/>
            <a:ext cx="9780900" cy="38779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647700" marR="0" lvl="1" indent="-32385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Char char="•"/>
            </a:pPr>
            <a:r>
              <a:rPr lang="en-US" sz="3000" b="1" u="none" strike="noStrike" cap="none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Agradecemos</a:t>
            </a:r>
            <a:r>
              <a:rPr lang="en-US" sz="3000" b="1" u="none" strike="noStrike" cap="none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3000" b="1" u="none" strike="noStrike" cap="none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ao</a:t>
            </a:r>
            <a:r>
              <a:rPr lang="en-US" sz="3000" b="1" u="none" strike="noStrike" cap="none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IFSP – </a:t>
            </a:r>
            <a:r>
              <a:rPr lang="en-US" sz="3000" b="1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Campus</a:t>
            </a:r>
            <a:r>
              <a:rPr lang="en-US" sz="3000" b="1" u="none" strike="noStrike" cap="none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Presidente </a:t>
            </a:r>
            <a:r>
              <a:rPr lang="en-US" sz="3000" b="1" u="none" strike="noStrike" cap="none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Epitácio</a:t>
            </a:r>
            <a:r>
              <a:rPr lang="en-US" sz="3000" b="1" u="none" strike="noStrike" cap="none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pela </a:t>
            </a:r>
            <a:r>
              <a:rPr lang="en-US" sz="3000" b="1" u="none" strike="noStrike" cap="none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infraestrutura</a:t>
            </a:r>
            <a:r>
              <a:rPr lang="en-US" sz="3000" b="1" u="none" strike="noStrike" cap="none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e </a:t>
            </a:r>
            <a:r>
              <a:rPr lang="en-US" sz="3000" b="1" u="none" strike="noStrike" cap="none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suporte</a:t>
            </a:r>
            <a:r>
              <a:rPr lang="en-US" sz="3000" b="1" u="none" strike="noStrike" cap="none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3000" b="1" u="none" strike="noStrike" cap="none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fornecidos</a:t>
            </a:r>
            <a:r>
              <a:rPr lang="en-US" sz="3000" b="1" u="none" strike="noStrike" cap="none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. </a:t>
            </a:r>
            <a:endParaRPr b="1" dirty="0"/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1" u="none" strike="noStrike" cap="none" dirty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647700" marR="0" lvl="1" indent="-32385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Char char="•"/>
            </a:pPr>
            <a:r>
              <a:rPr lang="en-US" sz="3000" b="1" u="none" strike="noStrike" cap="none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Agradecem</a:t>
            </a:r>
            <a:r>
              <a:rPr lang="en-US" sz="3000" b="1" u="none" strike="noStrike" cap="none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, </a:t>
            </a:r>
            <a:r>
              <a:rPr lang="en-US" sz="3000" b="1" u="none" strike="noStrike" cap="none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também</a:t>
            </a:r>
            <a:r>
              <a:rPr lang="en-US" sz="3000" b="1" u="none" strike="noStrike" cap="none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, a </a:t>
            </a:r>
            <a:r>
              <a:rPr lang="en-US" sz="3000" b="1" u="none" strike="noStrike" cap="none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todos</a:t>
            </a:r>
            <a:r>
              <a:rPr lang="en-US" sz="3000" b="1" u="none" strike="noStrike" cap="none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3000" b="1" u="none" strike="noStrike" cap="none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os</a:t>
            </a:r>
            <a:r>
              <a:rPr lang="en-US" sz="3000" b="1" u="none" strike="noStrike" cap="none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3000" b="1" u="none" strike="noStrike" cap="none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professores</a:t>
            </a:r>
            <a:r>
              <a:rPr lang="en-US" sz="3000" b="1" u="none" strike="noStrike" cap="none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das </a:t>
            </a:r>
            <a:r>
              <a:rPr lang="en-US" sz="3000" b="1" u="none" strike="noStrike" cap="none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disciplinas</a:t>
            </a:r>
            <a:r>
              <a:rPr lang="en-US" sz="3000" b="1" u="none" strike="noStrike" cap="none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3000" b="1" u="none" strike="noStrike" cap="none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técnicas</a:t>
            </a:r>
            <a:r>
              <a:rPr lang="en-US" sz="3000" b="1" u="none" strike="noStrike" cap="none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do </a:t>
            </a:r>
            <a:r>
              <a:rPr lang="en-US" sz="3000" b="1" u="none" strike="noStrike" cap="none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Curso</a:t>
            </a:r>
            <a:r>
              <a:rPr lang="en-US" sz="3000" b="1" u="none" strike="noStrike" cap="none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Técnico </a:t>
            </a:r>
            <a:r>
              <a:rPr lang="en-US" sz="3000" b="1" u="none" strike="noStrike" cap="none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Integrado</a:t>
            </a:r>
            <a:r>
              <a:rPr lang="en-US" sz="3000" b="1" u="none" strike="noStrike" cap="none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3000" b="1" u="none" strike="noStrike" cap="none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em</a:t>
            </a:r>
            <a:r>
              <a:rPr lang="en-US" sz="3000" b="1" u="none" strike="noStrike" cap="none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3000" b="1" u="none" strike="noStrike" cap="none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Informática</a:t>
            </a:r>
            <a:r>
              <a:rPr lang="en-US" sz="3000" b="1" u="none" strike="noStrike" cap="none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, </a:t>
            </a:r>
            <a:endParaRPr b="1" dirty="0"/>
          </a:p>
        </p:txBody>
      </p:sp>
      <p:pic>
        <p:nvPicPr>
          <p:cNvPr id="192" name="Google Shape;192;p1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19273" y="52214"/>
            <a:ext cx="2061665" cy="23861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3989E"/>
        </a:solid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11"/>
          <p:cNvPicPr preferRelativeResize="0"/>
          <p:nvPr/>
        </p:nvPicPr>
        <p:blipFill rotWithShape="1">
          <a:blip r:embed="rId3">
            <a:alphaModFix amt="9999"/>
          </a:blip>
          <a:srcRect/>
          <a:stretch/>
        </p:blipFill>
        <p:spPr>
          <a:xfrm rot="-5400000">
            <a:off x="14304471" y="-2201874"/>
            <a:ext cx="5534692" cy="57354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8234702">
            <a:off x="362240" y="7896477"/>
            <a:ext cx="2628319" cy="27236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11"/>
          <p:cNvPicPr preferRelativeResize="0"/>
          <p:nvPr/>
        </p:nvPicPr>
        <p:blipFill rotWithShape="1">
          <a:blip r:embed="rId3">
            <a:alphaModFix amt="9999"/>
          </a:blip>
          <a:srcRect/>
          <a:stretch/>
        </p:blipFill>
        <p:spPr>
          <a:xfrm rot="-9653010">
            <a:off x="-2710651" y="-2116072"/>
            <a:ext cx="8774102" cy="9092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11"/>
          <p:cNvPicPr preferRelativeResize="0"/>
          <p:nvPr/>
        </p:nvPicPr>
        <p:blipFill rotWithShape="1">
          <a:blip r:embed="rId3">
            <a:alphaModFix amt="9999"/>
          </a:blip>
          <a:srcRect/>
          <a:stretch/>
        </p:blipFill>
        <p:spPr>
          <a:xfrm rot="-896806">
            <a:off x="-1451748" y="4448377"/>
            <a:ext cx="6599197" cy="6838546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11"/>
          <p:cNvSpPr/>
          <p:nvPr/>
        </p:nvSpPr>
        <p:spPr>
          <a:xfrm>
            <a:off x="1189884" y="8919663"/>
            <a:ext cx="1175830" cy="1181100"/>
          </a:xfrm>
          <a:custGeom>
            <a:avLst/>
            <a:gdLst/>
            <a:ahLst/>
            <a:cxnLst/>
            <a:rect l="l" t="t" r="r" b="b"/>
            <a:pathLst>
              <a:path w="6321665" h="6350000" extrusionOk="0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0434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11"/>
          <p:cNvSpPr txBox="1"/>
          <p:nvPr/>
        </p:nvSpPr>
        <p:spPr>
          <a:xfrm>
            <a:off x="2480938" y="1658624"/>
            <a:ext cx="14273975" cy="886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1997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i="0" u="none" strike="noStrike" cap="none" dirty="0">
                <a:solidFill>
                  <a:srgbClr val="0000FF"/>
                </a:solidFill>
                <a:latin typeface="Poppins"/>
                <a:ea typeface="Poppins"/>
                <a:cs typeface="Poppins"/>
                <a:sym typeface="Poppins"/>
              </a:rPr>
              <a:t>REFERÊNCIAS</a:t>
            </a:r>
            <a:endParaRPr dirty="0">
              <a:solidFill>
                <a:srgbClr val="0000FF"/>
              </a:solidFill>
            </a:endParaRPr>
          </a:p>
        </p:txBody>
      </p:sp>
      <p:sp>
        <p:nvSpPr>
          <p:cNvPr id="203" name="Google Shape;203;p11"/>
          <p:cNvSpPr txBox="1"/>
          <p:nvPr/>
        </p:nvSpPr>
        <p:spPr>
          <a:xfrm>
            <a:off x="1189884" y="2487245"/>
            <a:ext cx="17098116" cy="71096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500" b="1" i="0" u="none" strike="noStrike" cap="none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HEUSER, Carlos Alberto. Projeto de banco de dados: 6.ed. </a:t>
            </a: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500" b="1" i="0" u="none" strike="noStrike" cap="none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Porto Alegre: Bookman, 2009.</a:t>
            </a: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pt-BR" sz="3500" b="1" i="0" u="none" strike="noStrike" cap="none" dirty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500" b="1" i="0" u="none" strike="noStrike" cap="none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DEITEL; DEITEL, 2010. Java: como programar. 8ª ed. </a:t>
            </a: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500" b="1" i="0" u="none" strike="noStrike" cap="none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São Paulo: Pearson </a:t>
            </a:r>
            <a:r>
              <a:rPr lang="pt-BR" sz="3500" b="1" i="0" u="none" strike="noStrike" cap="none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Education</a:t>
            </a:r>
            <a:r>
              <a:rPr lang="pt-BR" sz="3500" b="1" i="0" u="none" strike="noStrike" cap="none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do Brasil, 2010.</a:t>
            </a: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pt-BR" sz="3500" b="1" i="0" u="none" strike="noStrike" cap="none" dirty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500" b="1" i="0" u="none" strike="noStrike" cap="none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GUEDES, G. T. A. UML 2 - Uma abordagem prática. </a:t>
            </a:r>
            <a:r>
              <a:rPr lang="pt-BR" sz="3500" b="1" i="0" u="none" strike="noStrike" cap="none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Novatec</a:t>
            </a:r>
            <a:r>
              <a:rPr lang="pt-BR" sz="3500" b="1" i="0" u="none" strike="noStrike" cap="none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500" b="1" i="0" u="none" strike="noStrike" cap="none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Editora, 2018.</a:t>
            </a: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pt-BR" sz="3500" b="1" i="0" u="none" strike="noStrike" cap="none" dirty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500" b="1" i="0" u="none" strike="noStrike" cap="none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NEVES, Pedro M. C.; RUAS, Rui </a:t>
            </a:r>
            <a:r>
              <a:rPr lang="pt-BR" sz="3500" b="1" i="0" u="none" strike="noStrike" cap="none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p.F</a:t>
            </a:r>
            <a:r>
              <a:rPr lang="pt-BR" sz="3500" b="1" i="0" u="none" strike="noStrike" cap="none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O guia prático do </a:t>
            </a: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500" b="1" i="0" u="none" strike="noStrike" cap="none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MySQL. 2005. </a:t>
            </a:r>
            <a:r>
              <a:rPr lang="pt-BR" sz="3500" b="1" i="0" u="none" strike="noStrike" cap="none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Dísponivel</a:t>
            </a:r>
            <a:r>
              <a:rPr lang="pt-BR" sz="3500" b="1" i="0" u="none" strike="noStrike" cap="none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em: Acesso em 09 set. 2019</a:t>
            </a:r>
            <a:endParaRPr lang="pt-BR" dirty="0"/>
          </a:p>
        </p:txBody>
      </p:sp>
      <p:pic>
        <p:nvPicPr>
          <p:cNvPr id="204" name="Google Shape;204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9273" y="52214"/>
            <a:ext cx="2061665" cy="23861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323</Words>
  <Application>Microsoft Office PowerPoint</Application>
  <PresentationFormat>Personalizar</PresentationFormat>
  <Paragraphs>50</Paragraphs>
  <Slides>9</Slides>
  <Notes>9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Poppins</vt:lpstr>
      <vt:lpstr>Arial</vt:lpstr>
      <vt:lpstr>Calibri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lastModifiedBy>xandy galvão</cp:lastModifiedBy>
  <cp:revision>4</cp:revision>
  <dcterms:created xsi:type="dcterms:W3CDTF">2006-08-16T00:00:00Z</dcterms:created>
  <dcterms:modified xsi:type="dcterms:W3CDTF">2023-11-27T04:40:56Z</dcterms:modified>
</cp:coreProperties>
</file>